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63"/>
  </p:notesMasterIdLst>
  <p:sldIdLst>
    <p:sldId id="259" r:id="rId2"/>
    <p:sldId id="260" r:id="rId3"/>
    <p:sldId id="261" r:id="rId4"/>
    <p:sldId id="262" r:id="rId5"/>
    <p:sldId id="289" r:id="rId6"/>
    <p:sldId id="263" r:id="rId7"/>
    <p:sldId id="264" r:id="rId8"/>
    <p:sldId id="265" r:id="rId9"/>
    <p:sldId id="266" r:id="rId10"/>
    <p:sldId id="267" r:id="rId11"/>
    <p:sldId id="269" r:id="rId12"/>
    <p:sldId id="270" r:id="rId13"/>
    <p:sldId id="271" r:id="rId14"/>
    <p:sldId id="268" r:id="rId15"/>
    <p:sldId id="272" r:id="rId16"/>
    <p:sldId id="273" r:id="rId17"/>
    <p:sldId id="274" r:id="rId18"/>
    <p:sldId id="275" r:id="rId19"/>
    <p:sldId id="276" r:id="rId20"/>
    <p:sldId id="277" r:id="rId21"/>
    <p:sldId id="278" r:id="rId22"/>
    <p:sldId id="279" r:id="rId23"/>
    <p:sldId id="282" r:id="rId24"/>
    <p:sldId id="280" r:id="rId25"/>
    <p:sldId id="281" r:id="rId26"/>
    <p:sldId id="283" r:id="rId27"/>
    <p:sldId id="284" r:id="rId28"/>
    <p:sldId id="285" r:id="rId29"/>
    <p:sldId id="286" r:id="rId30"/>
    <p:sldId id="287" r:id="rId31"/>
    <p:sldId id="288"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3" r:id="rId45"/>
    <p:sldId id="304" r:id="rId46"/>
    <p:sldId id="305" r:id="rId47"/>
    <p:sldId id="306" r:id="rId48"/>
    <p:sldId id="307" r:id="rId49"/>
    <p:sldId id="308" r:id="rId50"/>
    <p:sldId id="311" r:id="rId51"/>
    <p:sldId id="309" r:id="rId52"/>
    <p:sldId id="310" r:id="rId53"/>
    <p:sldId id="319" r:id="rId54"/>
    <p:sldId id="320" r:id="rId55"/>
    <p:sldId id="312" r:id="rId56"/>
    <p:sldId id="321" r:id="rId57"/>
    <p:sldId id="313" r:id="rId58"/>
    <p:sldId id="322" r:id="rId59"/>
    <p:sldId id="314" r:id="rId60"/>
    <p:sldId id="315" r:id="rId61"/>
    <p:sldId id="316"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autoAdjust="0"/>
  </p:normalViewPr>
  <p:slideViewPr>
    <p:cSldViewPr snapToGrid="0">
      <p:cViewPr varScale="1">
        <p:scale>
          <a:sx n="74" d="100"/>
          <a:sy n="74" d="100"/>
        </p:scale>
        <p:origin x="129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F56DDD-3EA8-43E9-919C-ECFC58E5C483}" type="datetimeFigureOut">
              <a:rPr lang="en-US" smtClean="0"/>
              <a:t>11/10/2017</a:t>
            </a:fld>
            <a:endParaRPr lang="en-US" dirty="0"/>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92500D-0C68-4838-9F85-5346DDAEFDB8}" type="slidenum">
              <a:rPr lang="en-US" smtClean="0"/>
              <a:t>‹Nº›</a:t>
            </a:fld>
            <a:endParaRPr lang="en-US" dirty="0"/>
          </a:p>
        </p:txBody>
      </p:sp>
    </p:spTree>
    <p:extLst>
      <p:ext uri="{BB962C8B-B14F-4D97-AF65-F5344CB8AC3E}">
        <p14:creationId xmlns:p14="http://schemas.microsoft.com/office/powerpoint/2010/main" val="1106719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6FB4D02-F235-456E-AC39-4E136857B4B1}" type="slidenum">
              <a:rPr lang="es-EC" smtClean="0">
                <a:solidFill>
                  <a:prstClr val="black"/>
                </a:solidFill>
              </a:rPr>
              <a:pPr/>
              <a:t>1</a:t>
            </a:fld>
            <a:endParaRPr lang="es-EC" dirty="0">
              <a:solidFill>
                <a:prstClr val="black"/>
              </a:solidFill>
            </a:endParaRPr>
          </a:p>
        </p:txBody>
      </p:sp>
    </p:spTree>
    <p:extLst>
      <p:ext uri="{BB962C8B-B14F-4D97-AF65-F5344CB8AC3E}">
        <p14:creationId xmlns:p14="http://schemas.microsoft.com/office/powerpoint/2010/main" val="13221710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4" name="Picture 6"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243389"/>
            <a:ext cx="6725841"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HD-ShadowShor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4188" y="4243388"/>
            <a:ext cx="2307431"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p:nvPr/>
        </p:nvSpPr>
        <p:spPr>
          <a:xfrm>
            <a:off x="0" y="2590800"/>
            <a:ext cx="6725841" cy="16589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9"/>
          <p:cNvSpPr/>
          <p:nvPr/>
        </p:nvSpPr>
        <p:spPr>
          <a:xfrm>
            <a:off x="6834188" y="2590800"/>
            <a:ext cx="2307431" cy="16589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1" y="2733709"/>
            <a:ext cx="6108101" cy="1373070"/>
          </a:xfrm>
        </p:spPr>
        <p:txBody>
          <a:bodyPr anchor="b">
            <a:noAutofit/>
          </a:bodyPr>
          <a:lstStyle>
            <a:lvl1pPr algn="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510241" y="4394040"/>
            <a:ext cx="6108101" cy="1117687"/>
          </a:xfrm>
        </p:spPr>
        <p:txBody>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8" name="Date Placeholder 3"/>
          <p:cNvSpPr>
            <a:spLocks noGrp="1"/>
          </p:cNvSpPr>
          <p:nvPr>
            <p:ph type="dt" sz="half" idx="10"/>
          </p:nvPr>
        </p:nvSpPr>
        <p:spPr/>
        <p:txBody>
          <a:bodyPr/>
          <a:lstStyle>
            <a:lvl1pPr>
              <a:defRPr/>
            </a:lvl1pPr>
          </a:lstStyle>
          <a:p>
            <a:pPr>
              <a:defRPr/>
            </a:pPr>
            <a:fld id="{7B922C60-9336-4529-8BE8-43BC9350F7D8}" type="datetimeFigureOut">
              <a:rPr lang="en-US">
                <a:solidFill>
                  <a:prstClr val="white">
                    <a:tint val="75000"/>
                  </a:prstClr>
                </a:solidFill>
              </a:rPr>
              <a:pPr>
                <a:defRPr/>
              </a:pPr>
              <a:t>11/10/2017</a:t>
            </a:fld>
            <a:endParaRPr lang="en-US" dirty="0">
              <a:solidFill>
                <a:prstClr val="white">
                  <a:tint val="75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0" name="Slide Number Placeholder 5"/>
          <p:cNvSpPr>
            <a:spLocks noGrp="1"/>
          </p:cNvSpPr>
          <p:nvPr>
            <p:ph type="sldNum" sz="quarter" idx="12"/>
          </p:nvPr>
        </p:nvSpPr>
        <p:spPr>
          <a:xfrm>
            <a:off x="6941344" y="2749551"/>
            <a:ext cx="878681" cy="1357313"/>
          </a:xfrm>
        </p:spPr>
        <p:txBody>
          <a:bodyPr/>
          <a:lstStyle>
            <a:lvl1pPr>
              <a:defRPr/>
            </a:lvl1pPr>
          </a:lstStyle>
          <a:p>
            <a:pPr>
              <a:defRPr/>
            </a:pPr>
            <a:fld id="{032023E1-06A4-4BA8-A368-2CA002C7C426}" type="slidenum">
              <a:rPr lang="en-US"/>
              <a:pPr>
                <a:defRPr/>
              </a:pPr>
              <a:t>‹Nº›</a:t>
            </a:fld>
            <a:endParaRPr lang="en-US" dirty="0"/>
          </a:p>
        </p:txBody>
      </p:sp>
    </p:spTree>
    <p:extLst>
      <p:ext uri="{BB962C8B-B14F-4D97-AF65-F5344CB8AC3E}">
        <p14:creationId xmlns:p14="http://schemas.microsoft.com/office/powerpoint/2010/main" val="471801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5" name="Picture 7"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929314"/>
            <a:ext cx="782836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9088" y="5929313"/>
            <a:ext cx="1202531"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4567239"/>
            <a:ext cx="7828360"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7939088" y="4567239"/>
            <a:ext cx="1202531"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2" y="4711617"/>
            <a:ext cx="7210394" cy="453051"/>
          </a:xfrm>
        </p:spPr>
        <p:txBody>
          <a:bodyPr anchor="b">
            <a:normAutofit/>
          </a:bodyPr>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0242" y="609598"/>
            <a:ext cx="721039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dirty="0"/>
              <a:t>Haga clic en el icono para agregar una imagen</a:t>
            </a:r>
            <a:endParaRPr lang="en-US" noProof="0" dirty="0"/>
          </a:p>
        </p:txBody>
      </p:sp>
      <p:sp>
        <p:nvSpPr>
          <p:cNvPr id="4" name="Text Placeholder 3"/>
          <p:cNvSpPr>
            <a:spLocks noGrp="1"/>
          </p:cNvSpPr>
          <p:nvPr>
            <p:ph type="body" sz="half" idx="2"/>
          </p:nvPr>
        </p:nvSpPr>
        <p:spPr>
          <a:xfrm>
            <a:off x="510239" y="5169584"/>
            <a:ext cx="7210397"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9" name="Date Placeholder 4"/>
          <p:cNvSpPr>
            <a:spLocks noGrp="1"/>
          </p:cNvSpPr>
          <p:nvPr>
            <p:ph type="dt" sz="half" idx="10"/>
          </p:nvPr>
        </p:nvSpPr>
        <p:spPr/>
        <p:txBody>
          <a:bodyPr/>
          <a:lstStyle>
            <a:lvl1pPr>
              <a:defRPr/>
            </a:lvl1pPr>
          </a:lstStyle>
          <a:p>
            <a:pPr>
              <a:defRPr/>
            </a:pPr>
            <a:fld id="{719FC53E-BC65-42A2-8766-5AB28D8C31DC}" type="datetimeFigureOut">
              <a:rPr lang="en-US">
                <a:solidFill>
                  <a:prstClr val="white">
                    <a:tint val="75000"/>
                  </a:prstClr>
                </a:solidFill>
              </a:rPr>
              <a:pPr>
                <a:defRPr/>
              </a:pPr>
              <a:t>11/10/2017</a:t>
            </a:fld>
            <a:endParaRPr lang="en-US" dirty="0">
              <a:solidFill>
                <a:prstClr val="white">
                  <a:tint val="75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1" name="Slide Number Placeholder 6"/>
          <p:cNvSpPr>
            <a:spLocks noGrp="1"/>
          </p:cNvSpPr>
          <p:nvPr>
            <p:ph type="sldNum" sz="quarter" idx="12"/>
          </p:nvPr>
        </p:nvSpPr>
        <p:spPr>
          <a:xfrm>
            <a:off x="8047435" y="4711701"/>
            <a:ext cx="865584" cy="1090613"/>
          </a:xfrm>
        </p:spPr>
        <p:txBody>
          <a:bodyPr/>
          <a:lstStyle>
            <a:lvl1pPr>
              <a:defRPr/>
            </a:lvl1pPr>
          </a:lstStyle>
          <a:p>
            <a:pPr>
              <a:defRPr/>
            </a:pPr>
            <a:fld id="{AACFE240-5E9A-4F6D-BD3C-2B0D70581F17}" type="slidenum">
              <a:rPr lang="en-US"/>
              <a:pPr>
                <a:defRPr/>
              </a:pPr>
              <a:t>‹Nº›</a:t>
            </a:fld>
            <a:endParaRPr lang="en-US" dirty="0"/>
          </a:p>
        </p:txBody>
      </p:sp>
    </p:spTree>
    <p:extLst>
      <p:ext uri="{BB962C8B-B14F-4D97-AF65-F5344CB8AC3E}">
        <p14:creationId xmlns:p14="http://schemas.microsoft.com/office/powerpoint/2010/main" val="62157291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5" name="Picture 7"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929314"/>
            <a:ext cx="782836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9088" y="5929313"/>
            <a:ext cx="1202531"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4567239"/>
            <a:ext cx="7828360"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7939088" y="4567239"/>
            <a:ext cx="1202531"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1" y="609597"/>
            <a:ext cx="7210394" cy="3592750"/>
          </a:xfrm>
        </p:spPr>
        <p:txBody>
          <a:bodyPr/>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510242" y="4711616"/>
            <a:ext cx="7210394"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9" name="Date Placeholder 4"/>
          <p:cNvSpPr>
            <a:spLocks noGrp="1"/>
          </p:cNvSpPr>
          <p:nvPr>
            <p:ph type="dt" sz="half" idx="10"/>
          </p:nvPr>
        </p:nvSpPr>
        <p:spPr/>
        <p:txBody>
          <a:bodyPr/>
          <a:lstStyle>
            <a:lvl1pPr>
              <a:defRPr/>
            </a:lvl1pPr>
          </a:lstStyle>
          <a:p>
            <a:pPr>
              <a:defRPr/>
            </a:pPr>
            <a:fld id="{8AAEDBE6-0CD4-46D5-9B07-A60346A2013B}" type="datetimeFigureOut">
              <a:rPr lang="en-US">
                <a:solidFill>
                  <a:prstClr val="white">
                    <a:tint val="75000"/>
                  </a:prstClr>
                </a:solidFill>
              </a:rPr>
              <a:pPr>
                <a:defRPr/>
              </a:pPr>
              <a:t>11/10/2017</a:t>
            </a:fld>
            <a:endParaRPr lang="en-US" dirty="0">
              <a:solidFill>
                <a:prstClr val="white">
                  <a:tint val="75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1" name="Slide Number Placeholder 6"/>
          <p:cNvSpPr>
            <a:spLocks noGrp="1"/>
          </p:cNvSpPr>
          <p:nvPr>
            <p:ph type="sldNum" sz="quarter" idx="12"/>
          </p:nvPr>
        </p:nvSpPr>
        <p:spPr>
          <a:xfrm>
            <a:off x="8047435" y="4711701"/>
            <a:ext cx="865584" cy="1090613"/>
          </a:xfrm>
        </p:spPr>
        <p:txBody>
          <a:bodyPr/>
          <a:lstStyle>
            <a:lvl1pPr>
              <a:defRPr/>
            </a:lvl1pPr>
          </a:lstStyle>
          <a:p>
            <a:pPr>
              <a:defRPr/>
            </a:pPr>
            <a:fld id="{57041BE0-11D2-47CC-A9C3-8C76E0EE653B}" type="slidenum">
              <a:rPr lang="en-US"/>
              <a:pPr>
                <a:defRPr/>
              </a:pPr>
              <a:t>‹Nº›</a:t>
            </a:fld>
            <a:endParaRPr lang="en-US" dirty="0"/>
          </a:p>
        </p:txBody>
      </p:sp>
    </p:spTree>
    <p:extLst>
      <p:ext uri="{BB962C8B-B14F-4D97-AF65-F5344CB8AC3E}">
        <p14:creationId xmlns:p14="http://schemas.microsoft.com/office/powerpoint/2010/main" val="188971561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5" name="Picture 10"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929314"/>
            <a:ext cx="782836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9088" y="5929313"/>
            <a:ext cx="1202531"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3"/>
          <p:cNvSpPr/>
          <p:nvPr/>
        </p:nvSpPr>
        <p:spPr>
          <a:xfrm>
            <a:off x="0" y="4567239"/>
            <a:ext cx="7828360"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4"/>
          <p:cNvSpPr/>
          <p:nvPr/>
        </p:nvSpPr>
        <p:spPr>
          <a:xfrm>
            <a:off x="7939088" y="4567239"/>
            <a:ext cx="1202531"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15"/>
          <p:cNvSpPr txBox="1"/>
          <p:nvPr/>
        </p:nvSpPr>
        <p:spPr>
          <a:xfrm>
            <a:off x="438150" y="747714"/>
            <a:ext cx="4572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defRPr/>
            </a:pPr>
            <a:r>
              <a:rPr lang="en-US" sz="7200" dirty="0">
                <a:solidFill>
                  <a:prstClr val="white"/>
                </a:solidFill>
                <a:effectLst/>
              </a:rPr>
              <a:t>“</a:t>
            </a:r>
          </a:p>
        </p:txBody>
      </p:sp>
      <p:sp>
        <p:nvSpPr>
          <p:cNvPr id="10" name="TextBox 16"/>
          <p:cNvSpPr txBox="1"/>
          <p:nvPr/>
        </p:nvSpPr>
        <p:spPr>
          <a:xfrm>
            <a:off x="7247335" y="3033713"/>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defRPr/>
            </a:pPr>
            <a:r>
              <a:rPr lang="en-US" sz="7200" dirty="0">
                <a:solidFill>
                  <a:prstClr val="white"/>
                </a:solidFill>
                <a:effectLst/>
              </a:rPr>
              <a:t>”</a:t>
            </a:r>
          </a:p>
        </p:txBody>
      </p:sp>
      <p:sp>
        <p:nvSpPr>
          <p:cNvPr id="2" name="Title 1"/>
          <p:cNvSpPr>
            <a:spLocks noGrp="1"/>
          </p:cNvSpPr>
          <p:nvPr>
            <p:ph type="title"/>
          </p:nvPr>
        </p:nvSpPr>
        <p:spPr>
          <a:xfrm>
            <a:off x="845892" y="609599"/>
            <a:ext cx="6539158" cy="3036061"/>
          </a:xfrm>
        </p:spPr>
        <p:txBody>
          <a:bodyP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051717" y="3653379"/>
            <a:ext cx="6117434" cy="54896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4" name="Text Placeholder 3"/>
          <p:cNvSpPr>
            <a:spLocks noGrp="1"/>
          </p:cNvSpPr>
          <p:nvPr>
            <p:ph type="body" sz="half" idx="2"/>
          </p:nvPr>
        </p:nvSpPr>
        <p:spPr>
          <a:xfrm>
            <a:off x="510242" y="4711616"/>
            <a:ext cx="7210394"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11" name="Date Placeholder 4"/>
          <p:cNvSpPr>
            <a:spLocks noGrp="1"/>
          </p:cNvSpPr>
          <p:nvPr>
            <p:ph type="dt" sz="half" idx="14"/>
          </p:nvPr>
        </p:nvSpPr>
        <p:spPr/>
        <p:txBody>
          <a:bodyPr/>
          <a:lstStyle>
            <a:lvl1pPr>
              <a:defRPr/>
            </a:lvl1pPr>
          </a:lstStyle>
          <a:p>
            <a:pPr>
              <a:defRPr/>
            </a:pPr>
            <a:fld id="{4426C91A-75B6-42E7-90D4-83AAD754BCC5}" type="datetimeFigureOut">
              <a:rPr lang="en-US">
                <a:solidFill>
                  <a:prstClr val="white">
                    <a:tint val="75000"/>
                  </a:prstClr>
                </a:solidFill>
              </a:rPr>
              <a:pPr>
                <a:defRPr/>
              </a:pPr>
              <a:t>11/10/2017</a:t>
            </a:fld>
            <a:endParaRPr lang="en-US" dirty="0">
              <a:solidFill>
                <a:prstClr val="white">
                  <a:tint val="75000"/>
                </a:prstClr>
              </a:solidFill>
            </a:endParaRPr>
          </a:p>
        </p:txBody>
      </p:sp>
      <p:sp>
        <p:nvSpPr>
          <p:cNvPr id="13" name="Footer Placeholder 5"/>
          <p:cNvSpPr>
            <a:spLocks noGrp="1"/>
          </p:cNvSpPr>
          <p:nvPr>
            <p:ph type="ftr" sz="quarter" idx="15"/>
          </p:nvPr>
        </p:nvSpPr>
        <p:spPr/>
        <p:txBody>
          <a:bodyPr/>
          <a:lstStyle>
            <a:lvl1pPr>
              <a:defRPr/>
            </a:lvl1pPr>
          </a:lstStyle>
          <a:p>
            <a:pPr>
              <a:defRPr/>
            </a:pPr>
            <a:endParaRPr lang="en-US" dirty="0">
              <a:solidFill>
                <a:prstClr val="white">
                  <a:tint val="75000"/>
                </a:prstClr>
              </a:solidFill>
            </a:endParaRPr>
          </a:p>
        </p:txBody>
      </p:sp>
      <p:sp>
        <p:nvSpPr>
          <p:cNvPr id="14" name="Slide Number Placeholder 6"/>
          <p:cNvSpPr>
            <a:spLocks noGrp="1"/>
          </p:cNvSpPr>
          <p:nvPr>
            <p:ph type="sldNum" sz="quarter" idx="16"/>
          </p:nvPr>
        </p:nvSpPr>
        <p:spPr>
          <a:xfrm>
            <a:off x="8047435" y="4710113"/>
            <a:ext cx="865584" cy="1090612"/>
          </a:xfrm>
        </p:spPr>
        <p:txBody>
          <a:bodyPr/>
          <a:lstStyle>
            <a:lvl1pPr>
              <a:defRPr/>
            </a:lvl1pPr>
          </a:lstStyle>
          <a:p>
            <a:pPr>
              <a:defRPr/>
            </a:pPr>
            <a:fld id="{D465D4AD-FD95-4822-8BE7-B3F55AD418EE}" type="slidenum">
              <a:rPr lang="en-US"/>
              <a:pPr>
                <a:defRPr/>
              </a:pPr>
              <a:t>‹Nº›</a:t>
            </a:fld>
            <a:endParaRPr lang="en-US" dirty="0"/>
          </a:p>
        </p:txBody>
      </p:sp>
    </p:spTree>
    <p:extLst>
      <p:ext uri="{BB962C8B-B14F-4D97-AF65-F5344CB8AC3E}">
        <p14:creationId xmlns:p14="http://schemas.microsoft.com/office/powerpoint/2010/main" val="265536291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5" name="Picture 8"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929314"/>
            <a:ext cx="782836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9088" y="5929313"/>
            <a:ext cx="1202531"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
          <p:cNvSpPr/>
          <p:nvPr/>
        </p:nvSpPr>
        <p:spPr>
          <a:xfrm>
            <a:off x="0" y="4567239"/>
            <a:ext cx="7828360"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1"/>
          <p:cNvSpPr/>
          <p:nvPr/>
        </p:nvSpPr>
        <p:spPr>
          <a:xfrm>
            <a:off x="7939088" y="4567239"/>
            <a:ext cx="1202531"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39" y="4711616"/>
            <a:ext cx="7210397" cy="588535"/>
          </a:xfrm>
        </p:spPr>
        <p:txBody>
          <a:bodyPr anchor="b"/>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510240" y="5300150"/>
            <a:ext cx="7210397"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9" name="Date Placeholder 4"/>
          <p:cNvSpPr>
            <a:spLocks noGrp="1"/>
          </p:cNvSpPr>
          <p:nvPr>
            <p:ph type="dt" sz="half" idx="10"/>
          </p:nvPr>
        </p:nvSpPr>
        <p:spPr/>
        <p:txBody>
          <a:bodyPr/>
          <a:lstStyle>
            <a:lvl1pPr>
              <a:defRPr/>
            </a:lvl1pPr>
          </a:lstStyle>
          <a:p>
            <a:pPr>
              <a:defRPr/>
            </a:pPr>
            <a:fld id="{0F5F6FF9-335D-44C9-AF79-A197723D4038}" type="datetimeFigureOut">
              <a:rPr lang="en-US">
                <a:solidFill>
                  <a:prstClr val="white">
                    <a:tint val="75000"/>
                  </a:prstClr>
                </a:solidFill>
              </a:rPr>
              <a:pPr>
                <a:defRPr/>
              </a:pPr>
              <a:t>11/10/2017</a:t>
            </a:fld>
            <a:endParaRPr lang="en-US" dirty="0">
              <a:solidFill>
                <a:prstClr val="white">
                  <a:tint val="75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1" name="Slide Number Placeholder 6"/>
          <p:cNvSpPr>
            <a:spLocks noGrp="1"/>
          </p:cNvSpPr>
          <p:nvPr>
            <p:ph type="sldNum" sz="quarter" idx="12"/>
          </p:nvPr>
        </p:nvSpPr>
        <p:spPr>
          <a:xfrm>
            <a:off x="8047435" y="4710113"/>
            <a:ext cx="865584" cy="1090612"/>
          </a:xfrm>
        </p:spPr>
        <p:txBody>
          <a:bodyPr/>
          <a:lstStyle>
            <a:lvl1pPr>
              <a:defRPr/>
            </a:lvl1pPr>
          </a:lstStyle>
          <a:p>
            <a:pPr>
              <a:defRPr/>
            </a:pPr>
            <a:fld id="{266FB43A-9570-4413-9E66-BE271448668B}" type="slidenum">
              <a:rPr lang="en-US"/>
              <a:pPr>
                <a:defRPr/>
              </a:pPr>
              <a:t>‹Nº›</a:t>
            </a:fld>
            <a:endParaRPr lang="en-US" dirty="0"/>
          </a:p>
        </p:txBody>
      </p:sp>
    </p:spTree>
    <p:extLst>
      <p:ext uri="{BB962C8B-B14F-4D97-AF65-F5344CB8AC3E}">
        <p14:creationId xmlns:p14="http://schemas.microsoft.com/office/powerpoint/2010/main" val="58756846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7"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9"/>
            <a:ext cx="782836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9088" y="1971676"/>
            <a:ext cx="120253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0" y="609601"/>
            <a:ext cx="7828360"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7939088" y="609601"/>
            <a:ext cx="1202531"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501917" y="753228"/>
            <a:ext cx="7218720" cy="1080938"/>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495709" y="2336873"/>
            <a:ext cx="2302526"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8" name="Text Placeholder 3"/>
          <p:cNvSpPr>
            <a:spLocks noGrp="1"/>
          </p:cNvSpPr>
          <p:nvPr>
            <p:ph type="body" sz="half" idx="15"/>
          </p:nvPr>
        </p:nvSpPr>
        <p:spPr>
          <a:xfrm>
            <a:off x="510241" y="3022674"/>
            <a:ext cx="2287277" cy="2913513"/>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9" name="Text Placeholder 4"/>
          <p:cNvSpPr>
            <a:spLocks noGrp="1"/>
          </p:cNvSpPr>
          <p:nvPr>
            <p:ph type="body" sz="quarter" idx="3"/>
          </p:nvPr>
        </p:nvSpPr>
        <p:spPr>
          <a:xfrm>
            <a:off x="2967019" y="2336873"/>
            <a:ext cx="229743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0" name="Text Placeholder 3"/>
          <p:cNvSpPr>
            <a:spLocks noGrp="1"/>
          </p:cNvSpPr>
          <p:nvPr>
            <p:ph type="body" sz="half" idx="16"/>
          </p:nvPr>
        </p:nvSpPr>
        <p:spPr>
          <a:xfrm>
            <a:off x="2959103" y="3022674"/>
            <a:ext cx="2297430" cy="2913513"/>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1" name="Text Placeholder 4"/>
          <p:cNvSpPr>
            <a:spLocks noGrp="1"/>
          </p:cNvSpPr>
          <p:nvPr>
            <p:ph type="body" sz="quarter" idx="13"/>
          </p:nvPr>
        </p:nvSpPr>
        <p:spPr>
          <a:xfrm>
            <a:off x="5418117" y="2336873"/>
            <a:ext cx="2302519"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2" name="Text Placeholder 3"/>
          <p:cNvSpPr>
            <a:spLocks noGrp="1"/>
          </p:cNvSpPr>
          <p:nvPr>
            <p:ph type="body" sz="half" idx="17"/>
          </p:nvPr>
        </p:nvSpPr>
        <p:spPr>
          <a:xfrm>
            <a:off x="5418117" y="3022674"/>
            <a:ext cx="2302519" cy="2913513"/>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8" name="Date Placeholder 2"/>
          <p:cNvSpPr>
            <a:spLocks noGrp="1"/>
          </p:cNvSpPr>
          <p:nvPr>
            <p:ph type="dt" sz="half" idx="18"/>
          </p:nvPr>
        </p:nvSpPr>
        <p:spPr/>
        <p:txBody>
          <a:bodyPr/>
          <a:lstStyle>
            <a:lvl1pPr>
              <a:defRPr/>
            </a:lvl1pPr>
          </a:lstStyle>
          <a:p>
            <a:pPr>
              <a:defRPr/>
            </a:pPr>
            <a:fld id="{62DE57F4-180A-4F23-8724-9CCAA2D157D4}" type="datetimeFigureOut">
              <a:rPr lang="en-US">
                <a:solidFill>
                  <a:prstClr val="white">
                    <a:tint val="75000"/>
                  </a:prstClr>
                </a:solidFill>
              </a:rPr>
              <a:pPr>
                <a:defRPr/>
              </a:pPr>
              <a:t>11/10/2017</a:t>
            </a:fld>
            <a:endParaRPr lang="en-US" dirty="0">
              <a:solidFill>
                <a:prstClr val="white">
                  <a:tint val="75000"/>
                </a:prstClr>
              </a:solidFill>
            </a:endParaRPr>
          </a:p>
        </p:txBody>
      </p:sp>
      <p:sp>
        <p:nvSpPr>
          <p:cNvPr id="19" name="Footer Placeholder 3"/>
          <p:cNvSpPr>
            <a:spLocks noGrp="1"/>
          </p:cNvSpPr>
          <p:nvPr>
            <p:ph type="ftr" sz="quarter" idx="19"/>
          </p:nvPr>
        </p:nvSpPr>
        <p:spPr/>
        <p:txBody>
          <a:bodyPr/>
          <a:lstStyle>
            <a:lvl1pPr>
              <a:defRPr/>
            </a:lvl1pPr>
          </a:lstStyle>
          <a:p>
            <a:pPr>
              <a:defRPr/>
            </a:pPr>
            <a:endParaRPr lang="en-US" dirty="0">
              <a:solidFill>
                <a:prstClr val="white">
                  <a:tint val="75000"/>
                </a:prstClr>
              </a:solidFill>
            </a:endParaRPr>
          </a:p>
        </p:txBody>
      </p:sp>
      <p:sp>
        <p:nvSpPr>
          <p:cNvPr id="20" name="Slide Number Placeholder 4"/>
          <p:cNvSpPr>
            <a:spLocks noGrp="1"/>
          </p:cNvSpPr>
          <p:nvPr>
            <p:ph type="sldNum" sz="quarter" idx="20"/>
          </p:nvPr>
        </p:nvSpPr>
        <p:spPr/>
        <p:txBody>
          <a:bodyPr/>
          <a:lstStyle>
            <a:lvl1pPr>
              <a:defRPr/>
            </a:lvl1pPr>
          </a:lstStyle>
          <a:p>
            <a:pPr>
              <a:defRPr/>
            </a:pPr>
            <a:fld id="{146C8E5D-4D4E-4D16-A31C-DC256D810D34}" type="slidenum">
              <a:rPr lang="en-US"/>
              <a:pPr>
                <a:defRPr/>
              </a:pPr>
              <a:t>‹Nº›</a:t>
            </a:fld>
            <a:endParaRPr lang="en-US" dirty="0"/>
          </a:p>
        </p:txBody>
      </p:sp>
    </p:spTree>
    <p:extLst>
      <p:ext uri="{BB962C8B-B14F-4D97-AF65-F5344CB8AC3E}">
        <p14:creationId xmlns:p14="http://schemas.microsoft.com/office/powerpoint/2010/main" val="127542304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2" name="Picture 14"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9"/>
            <a:ext cx="782836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9088" y="1971676"/>
            <a:ext cx="120253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6"/>
          <p:cNvSpPr/>
          <p:nvPr/>
        </p:nvSpPr>
        <p:spPr>
          <a:xfrm>
            <a:off x="0" y="609601"/>
            <a:ext cx="7828360"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7"/>
          <p:cNvSpPr/>
          <p:nvPr/>
        </p:nvSpPr>
        <p:spPr>
          <a:xfrm>
            <a:off x="7939088" y="609601"/>
            <a:ext cx="1202531"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510242" y="753228"/>
            <a:ext cx="7210395" cy="1080938"/>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510239" y="4297503"/>
            <a:ext cx="2287279"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0" name="Picture Placeholder 2"/>
          <p:cNvSpPr>
            <a:spLocks noGrp="1" noChangeAspect="1"/>
          </p:cNvSpPr>
          <p:nvPr>
            <p:ph type="pic" idx="15"/>
          </p:nvPr>
        </p:nvSpPr>
        <p:spPr>
          <a:xfrm>
            <a:off x="510239" y="2336873"/>
            <a:ext cx="2287279" cy="1524000"/>
          </a:xfrm>
          <a:prstGeom prst="roundRect">
            <a:avLst>
              <a:gd name="adj" fmla="val 0"/>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noProof="0" dirty="0"/>
              <a:t>Haga clic en el icono para agregar una imagen</a:t>
            </a:r>
            <a:endParaRPr lang="en-US" noProof="0" dirty="0"/>
          </a:p>
        </p:txBody>
      </p:sp>
      <p:sp>
        <p:nvSpPr>
          <p:cNvPr id="21" name="Text Placeholder 3"/>
          <p:cNvSpPr>
            <a:spLocks noGrp="1"/>
          </p:cNvSpPr>
          <p:nvPr>
            <p:ph type="body" sz="half" idx="18"/>
          </p:nvPr>
        </p:nvSpPr>
        <p:spPr>
          <a:xfrm>
            <a:off x="510239" y="4873765"/>
            <a:ext cx="2287279" cy="1062422"/>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22" name="Text Placeholder 4"/>
          <p:cNvSpPr>
            <a:spLocks noGrp="1"/>
          </p:cNvSpPr>
          <p:nvPr>
            <p:ph type="body" sz="quarter" idx="3"/>
          </p:nvPr>
        </p:nvSpPr>
        <p:spPr>
          <a:xfrm>
            <a:off x="2959103" y="4297503"/>
            <a:ext cx="229743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3" name="Picture Placeholder 2"/>
          <p:cNvSpPr>
            <a:spLocks noGrp="1" noChangeAspect="1"/>
          </p:cNvSpPr>
          <p:nvPr>
            <p:ph type="pic" idx="21"/>
          </p:nvPr>
        </p:nvSpPr>
        <p:spPr>
          <a:xfrm>
            <a:off x="2959103" y="2336873"/>
            <a:ext cx="2297430" cy="1524000"/>
          </a:xfrm>
          <a:prstGeom prst="roundRect">
            <a:avLst>
              <a:gd name="adj" fmla="val 0"/>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noProof="0" dirty="0"/>
              <a:t>Haga clic en el icono para agregar una imagen</a:t>
            </a:r>
            <a:endParaRPr lang="en-US" noProof="0" dirty="0"/>
          </a:p>
        </p:txBody>
      </p:sp>
      <p:sp>
        <p:nvSpPr>
          <p:cNvPr id="24" name="Text Placeholder 3"/>
          <p:cNvSpPr>
            <a:spLocks noGrp="1"/>
          </p:cNvSpPr>
          <p:nvPr>
            <p:ph type="body" sz="half" idx="19"/>
          </p:nvPr>
        </p:nvSpPr>
        <p:spPr>
          <a:xfrm>
            <a:off x="2958088" y="4873764"/>
            <a:ext cx="2300473" cy="1062422"/>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25" name="Text Placeholder 4"/>
          <p:cNvSpPr>
            <a:spLocks noGrp="1"/>
          </p:cNvSpPr>
          <p:nvPr>
            <p:ph type="body" sz="quarter" idx="13"/>
          </p:nvPr>
        </p:nvSpPr>
        <p:spPr>
          <a:xfrm>
            <a:off x="5423009" y="4297503"/>
            <a:ext cx="2297629"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6" name="Picture Placeholder 2"/>
          <p:cNvSpPr>
            <a:spLocks noGrp="1" noChangeAspect="1"/>
          </p:cNvSpPr>
          <p:nvPr>
            <p:ph type="pic" idx="22"/>
          </p:nvPr>
        </p:nvSpPr>
        <p:spPr>
          <a:xfrm>
            <a:off x="5423008" y="2336873"/>
            <a:ext cx="2297629" cy="1524000"/>
          </a:xfrm>
          <a:prstGeom prst="roundRect">
            <a:avLst>
              <a:gd name="adj" fmla="val 0"/>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noProof="0" dirty="0"/>
              <a:t>Haga clic en el icono para agregar una imagen</a:t>
            </a:r>
            <a:endParaRPr lang="en-US" noProof="0" dirty="0"/>
          </a:p>
        </p:txBody>
      </p:sp>
      <p:sp>
        <p:nvSpPr>
          <p:cNvPr id="27" name="Text Placeholder 3"/>
          <p:cNvSpPr>
            <a:spLocks noGrp="1"/>
          </p:cNvSpPr>
          <p:nvPr>
            <p:ph type="body" sz="half" idx="20"/>
          </p:nvPr>
        </p:nvSpPr>
        <p:spPr>
          <a:xfrm>
            <a:off x="5422915" y="4873762"/>
            <a:ext cx="2300672" cy="1062422"/>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6" name="Date Placeholder 2"/>
          <p:cNvSpPr>
            <a:spLocks noGrp="1"/>
          </p:cNvSpPr>
          <p:nvPr>
            <p:ph type="dt" sz="half" idx="23"/>
          </p:nvPr>
        </p:nvSpPr>
        <p:spPr/>
        <p:txBody>
          <a:bodyPr/>
          <a:lstStyle>
            <a:lvl1pPr>
              <a:defRPr/>
            </a:lvl1pPr>
          </a:lstStyle>
          <a:p>
            <a:pPr>
              <a:defRPr/>
            </a:pPr>
            <a:fld id="{3583D407-46CE-46B7-A7A1-29E63499D924}" type="datetimeFigureOut">
              <a:rPr lang="en-US">
                <a:solidFill>
                  <a:prstClr val="white">
                    <a:tint val="75000"/>
                  </a:prstClr>
                </a:solidFill>
              </a:rPr>
              <a:pPr>
                <a:defRPr/>
              </a:pPr>
              <a:t>11/10/2017</a:t>
            </a:fld>
            <a:endParaRPr lang="en-US" dirty="0">
              <a:solidFill>
                <a:prstClr val="white">
                  <a:tint val="75000"/>
                </a:prstClr>
              </a:solidFill>
            </a:endParaRPr>
          </a:p>
        </p:txBody>
      </p:sp>
      <p:sp>
        <p:nvSpPr>
          <p:cNvPr id="17" name="Footer Placeholder 3"/>
          <p:cNvSpPr>
            <a:spLocks noGrp="1"/>
          </p:cNvSpPr>
          <p:nvPr>
            <p:ph type="ftr" sz="quarter" idx="24"/>
          </p:nvPr>
        </p:nvSpPr>
        <p:spPr/>
        <p:txBody>
          <a:bodyPr/>
          <a:lstStyle>
            <a:lvl1pPr>
              <a:defRPr/>
            </a:lvl1pPr>
          </a:lstStyle>
          <a:p>
            <a:pPr>
              <a:defRPr/>
            </a:pPr>
            <a:endParaRPr lang="en-US" dirty="0">
              <a:solidFill>
                <a:prstClr val="white">
                  <a:tint val="75000"/>
                </a:prstClr>
              </a:solidFill>
            </a:endParaRPr>
          </a:p>
        </p:txBody>
      </p:sp>
      <p:sp>
        <p:nvSpPr>
          <p:cNvPr id="18" name="Slide Number Placeholder 4"/>
          <p:cNvSpPr>
            <a:spLocks noGrp="1"/>
          </p:cNvSpPr>
          <p:nvPr>
            <p:ph type="sldNum" sz="quarter" idx="25"/>
          </p:nvPr>
        </p:nvSpPr>
        <p:spPr/>
        <p:txBody>
          <a:bodyPr/>
          <a:lstStyle>
            <a:lvl1pPr>
              <a:defRPr/>
            </a:lvl1pPr>
          </a:lstStyle>
          <a:p>
            <a:pPr>
              <a:defRPr/>
            </a:pPr>
            <a:fld id="{E136C253-6292-4531-BB12-CBB1E8CB17A5}" type="slidenum">
              <a:rPr lang="en-US"/>
              <a:pPr>
                <a:defRPr/>
              </a:pPr>
              <a:t>‹Nº›</a:t>
            </a:fld>
            <a:endParaRPr lang="en-US" dirty="0"/>
          </a:p>
        </p:txBody>
      </p:sp>
    </p:spTree>
    <p:extLst>
      <p:ext uri="{BB962C8B-B14F-4D97-AF65-F5344CB8AC3E}">
        <p14:creationId xmlns:p14="http://schemas.microsoft.com/office/powerpoint/2010/main" val="62050631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4" name="Picture 6"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9"/>
            <a:ext cx="782836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9088" y="1971676"/>
            <a:ext cx="120253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p:nvPr/>
        </p:nvSpPr>
        <p:spPr>
          <a:xfrm>
            <a:off x="0" y="609601"/>
            <a:ext cx="7828360"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9"/>
          <p:cNvSpPr/>
          <p:nvPr/>
        </p:nvSpPr>
        <p:spPr>
          <a:xfrm>
            <a:off x="7939088" y="609601"/>
            <a:ext cx="1202531"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3"/>
          <p:cNvSpPr>
            <a:spLocks noGrp="1"/>
          </p:cNvSpPr>
          <p:nvPr>
            <p:ph type="dt" sz="half" idx="10"/>
          </p:nvPr>
        </p:nvSpPr>
        <p:spPr/>
        <p:txBody>
          <a:bodyPr/>
          <a:lstStyle>
            <a:lvl1pPr>
              <a:defRPr/>
            </a:lvl1pPr>
          </a:lstStyle>
          <a:p>
            <a:pPr>
              <a:defRPr/>
            </a:pPr>
            <a:fld id="{40547B48-5171-4F3F-B2E9-80B5116C3026}" type="datetimeFigureOut">
              <a:rPr lang="en-US">
                <a:solidFill>
                  <a:prstClr val="white">
                    <a:tint val="75000"/>
                  </a:prstClr>
                </a:solidFill>
              </a:rPr>
              <a:pPr>
                <a:defRPr/>
              </a:pPr>
              <a:t>11/10/2017</a:t>
            </a:fld>
            <a:endParaRPr lang="en-US" dirty="0">
              <a:solidFill>
                <a:prstClr val="white">
                  <a:tint val="75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7BB6CE4D-8447-4579-88BB-D8CE246134F0}" type="slidenum">
              <a:rPr lang="en-US"/>
              <a:pPr>
                <a:defRPr/>
              </a:pPr>
              <a:t>‹Nº›</a:t>
            </a:fld>
            <a:endParaRPr lang="en-US" dirty="0"/>
          </a:p>
        </p:txBody>
      </p:sp>
    </p:spTree>
    <p:extLst>
      <p:ext uri="{BB962C8B-B14F-4D97-AF65-F5344CB8AC3E}">
        <p14:creationId xmlns:p14="http://schemas.microsoft.com/office/powerpoint/2010/main" val="126096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4" name="Rectangle 6"/>
          <p:cNvSpPr/>
          <p:nvPr/>
        </p:nvSpPr>
        <p:spPr>
          <a:xfrm rot="5400000">
            <a:off x="5448697" y="2040335"/>
            <a:ext cx="5106988" cy="102631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rot="5400000">
            <a:off x="7200504" y="5543154"/>
            <a:ext cx="1603375" cy="1026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596923" y="609597"/>
            <a:ext cx="805352" cy="435376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10241" y="609598"/>
            <a:ext cx="6652503" cy="532658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Date Placeholder 3"/>
          <p:cNvSpPr>
            <a:spLocks noGrp="1"/>
          </p:cNvSpPr>
          <p:nvPr>
            <p:ph type="dt" sz="half" idx="10"/>
          </p:nvPr>
        </p:nvSpPr>
        <p:spPr>
          <a:xfrm>
            <a:off x="5105400" y="5935664"/>
            <a:ext cx="2057400" cy="365125"/>
          </a:xfrm>
        </p:spPr>
        <p:txBody>
          <a:bodyPr/>
          <a:lstStyle>
            <a:lvl1pPr>
              <a:defRPr/>
            </a:lvl1pPr>
          </a:lstStyle>
          <a:p>
            <a:pPr>
              <a:defRPr/>
            </a:pPr>
            <a:fld id="{C8590C49-6E40-49BF-8B5D-99442B7B88F7}" type="datetimeFigureOut">
              <a:rPr lang="en-US">
                <a:solidFill>
                  <a:prstClr val="white">
                    <a:tint val="75000"/>
                  </a:prstClr>
                </a:solidFill>
              </a:rPr>
              <a:pPr>
                <a:defRPr/>
              </a:pPr>
              <a:t>11/10/2017</a:t>
            </a:fld>
            <a:endParaRPr lang="en-US" dirty="0">
              <a:solidFill>
                <a:prstClr val="white">
                  <a:tint val="75000"/>
                </a:prstClr>
              </a:solidFill>
            </a:endParaRPr>
          </a:p>
        </p:txBody>
      </p:sp>
      <p:sp>
        <p:nvSpPr>
          <p:cNvPr id="7" name="Footer Placeholder 4"/>
          <p:cNvSpPr>
            <a:spLocks noGrp="1"/>
          </p:cNvSpPr>
          <p:nvPr>
            <p:ph type="ftr" sz="quarter" idx="11"/>
          </p:nvPr>
        </p:nvSpPr>
        <p:spPr>
          <a:xfrm>
            <a:off x="510778" y="5935664"/>
            <a:ext cx="4594622" cy="365125"/>
          </a:xfrm>
        </p:spPr>
        <p:txBody>
          <a:bodyPr/>
          <a:lstStyle>
            <a:lvl1pPr>
              <a:defRPr/>
            </a:lvl1pPr>
          </a:lstStyle>
          <a:p>
            <a:pPr>
              <a:defRPr/>
            </a:pPr>
            <a:endParaRPr lang="en-US" dirty="0">
              <a:solidFill>
                <a:prstClr val="white">
                  <a:tint val="75000"/>
                </a:prstClr>
              </a:solidFill>
            </a:endParaRPr>
          </a:p>
        </p:txBody>
      </p:sp>
      <p:sp>
        <p:nvSpPr>
          <p:cNvPr id="8" name="Slide Number Placeholder 5"/>
          <p:cNvSpPr>
            <a:spLocks noGrp="1"/>
          </p:cNvSpPr>
          <p:nvPr>
            <p:ph type="sldNum" sz="quarter" idx="12"/>
          </p:nvPr>
        </p:nvSpPr>
        <p:spPr>
          <a:xfrm>
            <a:off x="7573566" y="5399088"/>
            <a:ext cx="865584" cy="1090612"/>
          </a:xfrm>
        </p:spPr>
        <p:txBody>
          <a:bodyPr anchor="t"/>
          <a:lstStyle>
            <a:lvl1pPr algn="ctr">
              <a:defRPr/>
            </a:lvl1pPr>
          </a:lstStyle>
          <a:p>
            <a:pPr>
              <a:defRPr/>
            </a:pPr>
            <a:fld id="{A3E28B0E-4266-4276-8288-7DDDB7E48998}" type="slidenum">
              <a:rPr lang="en-US"/>
              <a:pPr>
                <a:defRPr/>
              </a:pPr>
              <a:t>‹Nº›</a:t>
            </a:fld>
            <a:endParaRPr lang="en-US" dirty="0"/>
          </a:p>
        </p:txBody>
      </p:sp>
    </p:spTree>
    <p:extLst>
      <p:ext uri="{BB962C8B-B14F-4D97-AF65-F5344CB8AC3E}">
        <p14:creationId xmlns:p14="http://schemas.microsoft.com/office/powerpoint/2010/main" val="1136187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4" name="Picture 14"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9"/>
            <a:ext cx="782836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9088" y="1971676"/>
            <a:ext cx="120253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6"/>
          <p:cNvSpPr/>
          <p:nvPr/>
        </p:nvSpPr>
        <p:spPr>
          <a:xfrm>
            <a:off x="0" y="609601"/>
            <a:ext cx="7828360"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17"/>
          <p:cNvSpPr/>
          <p:nvPr/>
        </p:nvSpPr>
        <p:spPr>
          <a:xfrm>
            <a:off x="7939088" y="609601"/>
            <a:ext cx="1202531"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3"/>
          <p:cNvSpPr>
            <a:spLocks noGrp="1"/>
          </p:cNvSpPr>
          <p:nvPr>
            <p:ph type="dt" sz="half" idx="10"/>
          </p:nvPr>
        </p:nvSpPr>
        <p:spPr/>
        <p:txBody>
          <a:bodyPr/>
          <a:lstStyle>
            <a:lvl1pPr>
              <a:defRPr/>
            </a:lvl1pPr>
          </a:lstStyle>
          <a:p>
            <a:pPr>
              <a:defRPr/>
            </a:pPr>
            <a:fld id="{12F07730-D0FE-4E43-954F-DCB1EED22E29}" type="datetimeFigureOut">
              <a:rPr lang="en-US">
                <a:solidFill>
                  <a:prstClr val="white">
                    <a:tint val="75000"/>
                  </a:prstClr>
                </a:solidFill>
              </a:rPr>
              <a:pPr>
                <a:defRPr/>
              </a:pPr>
              <a:t>11/10/2017</a:t>
            </a:fld>
            <a:endParaRPr lang="en-US" dirty="0">
              <a:solidFill>
                <a:prstClr val="white">
                  <a:tint val="75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8EE18B83-57A5-4A87-A31F-FD24ED8848B7}" type="slidenum">
              <a:rPr lang="en-US"/>
              <a:pPr>
                <a:defRPr/>
              </a:pPr>
              <a:t>‹Nº›</a:t>
            </a:fld>
            <a:endParaRPr lang="en-US" dirty="0"/>
          </a:p>
        </p:txBody>
      </p:sp>
    </p:spTree>
    <p:extLst>
      <p:ext uri="{BB962C8B-B14F-4D97-AF65-F5344CB8AC3E}">
        <p14:creationId xmlns:p14="http://schemas.microsoft.com/office/powerpoint/2010/main" val="1395518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4" name="Picture 6"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86226"/>
            <a:ext cx="782836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9088" y="4087813"/>
            <a:ext cx="1202531"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p:nvPr/>
        </p:nvSpPr>
        <p:spPr>
          <a:xfrm>
            <a:off x="0" y="2725739"/>
            <a:ext cx="7828360"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9"/>
          <p:cNvSpPr/>
          <p:nvPr/>
        </p:nvSpPr>
        <p:spPr>
          <a:xfrm>
            <a:off x="7939088" y="2725739"/>
            <a:ext cx="1202531"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2" y="2869895"/>
            <a:ext cx="7210395" cy="1090788"/>
          </a:xfrm>
        </p:spPr>
        <p:txBody>
          <a:bodyPr>
            <a:normAutofit/>
          </a:bodyPr>
          <a:lstStyle>
            <a:lvl1pPr algn="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10242" y="4232172"/>
            <a:ext cx="7210395" cy="1704017"/>
          </a:xfrm>
        </p:spPr>
        <p:txBody>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8" name="Date Placeholder 3"/>
          <p:cNvSpPr>
            <a:spLocks noGrp="1"/>
          </p:cNvSpPr>
          <p:nvPr>
            <p:ph type="dt" sz="half" idx="10"/>
          </p:nvPr>
        </p:nvSpPr>
        <p:spPr/>
        <p:txBody>
          <a:bodyPr/>
          <a:lstStyle>
            <a:lvl1pPr>
              <a:defRPr/>
            </a:lvl1pPr>
          </a:lstStyle>
          <a:p>
            <a:pPr>
              <a:defRPr/>
            </a:pPr>
            <a:fld id="{1AE54871-6765-4CBF-848A-42EE3BAF027E}" type="datetimeFigureOut">
              <a:rPr lang="en-US">
                <a:solidFill>
                  <a:prstClr val="white">
                    <a:tint val="75000"/>
                  </a:prstClr>
                </a:solidFill>
              </a:rPr>
              <a:pPr>
                <a:defRPr/>
              </a:pPr>
              <a:t>11/10/2017</a:t>
            </a:fld>
            <a:endParaRPr lang="en-US" dirty="0">
              <a:solidFill>
                <a:prstClr val="white">
                  <a:tint val="75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0" name="Slide Number Placeholder 5"/>
          <p:cNvSpPr>
            <a:spLocks noGrp="1"/>
          </p:cNvSpPr>
          <p:nvPr>
            <p:ph type="sldNum" sz="quarter" idx="12"/>
          </p:nvPr>
        </p:nvSpPr>
        <p:spPr>
          <a:xfrm>
            <a:off x="8047435" y="2870201"/>
            <a:ext cx="865584" cy="1090613"/>
          </a:xfrm>
        </p:spPr>
        <p:txBody>
          <a:bodyPr/>
          <a:lstStyle>
            <a:lvl1pPr>
              <a:defRPr/>
            </a:lvl1pPr>
          </a:lstStyle>
          <a:p>
            <a:pPr>
              <a:defRPr/>
            </a:pPr>
            <a:fld id="{DE12122E-958C-4B5C-BC94-D644FCC0AB53}" type="slidenum">
              <a:rPr lang="en-US"/>
              <a:pPr>
                <a:defRPr/>
              </a:pPr>
              <a:t>‹Nº›</a:t>
            </a:fld>
            <a:endParaRPr lang="en-US" dirty="0"/>
          </a:p>
        </p:txBody>
      </p:sp>
    </p:spTree>
    <p:extLst>
      <p:ext uri="{BB962C8B-B14F-4D97-AF65-F5344CB8AC3E}">
        <p14:creationId xmlns:p14="http://schemas.microsoft.com/office/powerpoint/2010/main" val="354886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5" name="Picture 7"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9"/>
            <a:ext cx="782836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9088" y="1971676"/>
            <a:ext cx="120253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609601"/>
            <a:ext cx="7828360"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7939088" y="609601"/>
            <a:ext cx="1202531"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510240" y="2336873"/>
            <a:ext cx="3523769" cy="359931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195592" y="2336873"/>
            <a:ext cx="3525044" cy="359931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9" name="Date Placeholder 4"/>
          <p:cNvSpPr>
            <a:spLocks noGrp="1"/>
          </p:cNvSpPr>
          <p:nvPr>
            <p:ph type="dt" sz="half" idx="10"/>
          </p:nvPr>
        </p:nvSpPr>
        <p:spPr/>
        <p:txBody>
          <a:bodyPr/>
          <a:lstStyle>
            <a:lvl1pPr>
              <a:defRPr/>
            </a:lvl1pPr>
          </a:lstStyle>
          <a:p>
            <a:pPr>
              <a:defRPr/>
            </a:pPr>
            <a:fld id="{19EE9EAC-CFC0-4DEC-8DDF-4A35CC464431}" type="datetimeFigureOut">
              <a:rPr lang="en-US">
                <a:solidFill>
                  <a:prstClr val="white">
                    <a:tint val="75000"/>
                  </a:prstClr>
                </a:solidFill>
              </a:rPr>
              <a:pPr>
                <a:defRPr/>
              </a:pPr>
              <a:t>11/10/2017</a:t>
            </a:fld>
            <a:endParaRPr lang="en-US" dirty="0">
              <a:solidFill>
                <a:prstClr val="white">
                  <a:tint val="75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1" name="Slide Number Placeholder 6"/>
          <p:cNvSpPr>
            <a:spLocks noGrp="1"/>
          </p:cNvSpPr>
          <p:nvPr>
            <p:ph type="sldNum" sz="quarter" idx="12"/>
          </p:nvPr>
        </p:nvSpPr>
        <p:spPr/>
        <p:txBody>
          <a:bodyPr/>
          <a:lstStyle>
            <a:lvl1pPr>
              <a:defRPr/>
            </a:lvl1pPr>
          </a:lstStyle>
          <a:p>
            <a:pPr>
              <a:defRPr/>
            </a:pPr>
            <a:fld id="{15509768-D0AD-4470-A63E-5A9DABECCB03}" type="slidenum">
              <a:rPr lang="en-US"/>
              <a:pPr>
                <a:defRPr/>
              </a:pPr>
              <a:t>‹Nº›</a:t>
            </a:fld>
            <a:endParaRPr lang="en-US" dirty="0"/>
          </a:p>
        </p:txBody>
      </p:sp>
    </p:spTree>
    <p:extLst>
      <p:ext uri="{BB962C8B-B14F-4D97-AF65-F5344CB8AC3E}">
        <p14:creationId xmlns:p14="http://schemas.microsoft.com/office/powerpoint/2010/main" val="138984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7" name="Picture 9"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9"/>
            <a:ext cx="782836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9088" y="1971676"/>
            <a:ext cx="120253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p:cNvSpPr/>
          <p:nvPr/>
        </p:nvSpPr>
        <p:spPr>
          <a:xfrm>
            <a:off x="0" y="609601"/>
            <a:ext cx="7828360"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12"/>
          <p:cNvSpPr/>
          <p:nvPr/>
        </p:nvSpPr>
        <p:spPr>
          <a:xfrm>
            <a:off x="7939088" y="609601"/>
            <a:ext cx="1202531"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0" y="753230"/>
            <a:ext cx="7210397" cy="108093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9763" y="2336874"/>
            <a:ext cx="3354245"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510242" y="3030009"/>
            <a:ext cx="3523766" cy="290617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365116" y="2336873"/>
            <a:ext cx="3355521"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195593" y="3030009"/>
            <a:ext cx="3525044" cy="290617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1" name="Date Placeholder 6"/>
          <p:cNvSpPr>
            <a:spLocks noGrp="1"/>
          </p:cNvSpPr>
          <p:nvPr>
            <p:ph type="dt" sz="half" idx="10"/>
          </p:nvPr>
        </p:nvSpPr>
        <p:spPr/>
        <p:txBody>
          <a:bodyPr/>
          <a:lstStyle>
            <a:lvl1pPr>
              <a:defRPr/>
            </a:lvl1pPr>
          </a:lstStyle>
          <a:p>
            <a:pPr>
              <a:defRPr/>
            </a:pPr>
            <a:fld id="{14BA793A-9DDA-401A-A5C9-1D2F0E46F5AE}" type="datetimeFigureOut">
              <a:rPr lang="en-US">
                <a:solidFill>
                  <a:prstClr val="white">
                    <a:tint val="75000"/>
                  </a:prstClr>
                </a:solidFill>
              </a:rPr>
              <a:pPr>
                <a:defRPr/>
              </a:pPr>
              <a:t>11/10/2017</a:t>
            </a:fld>
            <a:endParaRPr lang="en-US" dirty="0">
              <a:solidFill>
                <a:prstClr val="white">
                  <a:tint val="75000"/>
                </a:prstClr>
              </a:solidFill>
            </a:endParaRPr>
          </a:p>
        </p:txBody>
      </p:sp>
      <p:sp>
        <p:nvSpPr>
          <p:cNvPr id="12"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8"/>
          <p:cNvSpPr>
            <a:spLocks noGrp="1"/>
          </p:cNvSpPr>
          <p:nvPr>
            <p:ph type="sldNum" sz="quarter" idx="12"/>
          </p:nvPr>
        </p:nvSpPr>
        <p:spPr/>
        <p:txBody>
          <a:bodyPr/>
          <a:lstStyle>
            <a:lvl1pPr>
              <a:defRPr/>
            </a:lvl1pPr>
          </a:lstStyle>
          <a:p>
            <a:pPr>
              <a:defRPr/>
            </a:pPr>
            <a:fld id="{7224C35F-6397-4C9F-91FB-F09EE7E1BAAE}" type="slidenum">
              <a:rPr lang="en-US"/>
              <a:pPr>
                <a:defRPr/>
              </a:pPr>
              <a:t>‹Nº›</a:t>
            </a:fld>
            <a:endParaRPr lang="en-US" dirty="0"/>
          </a:p>
        </p:txBody>
      </p:sp>
    </p:spTree>
    <p:extLst>
      <p:ext uri="{BB962C8B-B14F-4D97-AF65-F5344CB8AC3E}">
        <p14:creationId xmlns:p14="http://schemas.microsoft.com/office/powerpoint/2010/main" val="1950535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3" name="Picture 5"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9"/>
            <a:ext cx="782836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9088" y="1971676"/>
            <a:ext cx="120253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p:nvPr/>
        </p:nvSpPr>
        <p:spPr>
          <a:xfrm>
            <a:off x="0" y="609601"/>
            <a:ext cx="7828360"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7939088" y="609601"/>
            <a:ext cx="1202531"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lvl1pPr>
              <a:defRPr/>
            </a:lvl1pPr>
          </a:lstStyle>
          <a:p>
            <a:pPr>
              <a:defRPr/>
            </a:pPr>
            <a:fld id="{1771A232-A1EF-42A2-8A56-875ABE7045C3}" type="datetimeFigureOut">
              <a:rPr lang="en-US">
                <a:solidFill>
                  <a:prstClr val="white">
                    <a:tint val="75000"/>
                  </a:prstClr>
                </a:solidFill>
              </a:rPr>
              <a:pPr>
                <a:defRPr/>
              </a:pPr>
              <a:t>11/10/2017</a:t>
            </a:fld>
            <a:endParaRPr lang="en-US" dirty="0">
              <a:solidFill>
                <a:prstClr val="white">
                  <a:tint val="75000"/>
                </a:prstClr>
              </a:solidFill>
            </a:endParaRPr>
          </a:p>
        </p:txBody>
      </p:sp>
      <p:sp>
        <p:nvSpPr>
          <p:cNvPr id="8"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9" name="Slide Number Placeholder 4"/>
          <p:cNvSpPr>
            <a:spLocks noGrp="1"/>
          </p:cNvSpPr>
          <p:nvPr>
            <p:ph type="sldNum" sz="quarter" idx="12"/>
          </p:nvPr>
        </p:nvSpPr>
        <p:spPr/>
        <p:txBody>
          <a:bodyPr/>
          <a:lstStyle>
            <a:lvl1pPr>
              <a:defRPr/>
            </a:lvl1pPr>
          </a:lstStyle>
          <a:p>
            <a:pPr>
              <a:defRPr/>
            </a:pPr>
            <a:fld id="{43322FE9-D01B-42E2-A8D6-A54BA2753379}" type="slidenum">
              <a:rPr lang="en-US"/>
              <a:pPr>
                <a:defRPr/>
              </a:pPr>
              <a:t>‹Nº›</a:t>
            </a:fld>
            <a:endParaRPr lang="en-US" dirty="0"/>
          </a:p>
        </p:txBody>
      </p:sp>
    </p:spTree>
    <p:extLst>
      <p:ext uri="{BB962C8B-B14F-4D97-AF65-F5344CB8AC3E}">
        <p14:creationId xmlns:p14="http://schemas.microsoft.com/office/powerpoint/2010/main" val="3243622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2"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9088" y="1971676"/>
            <a:ext cx="120253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p:nvPr/>
        </p:nvSpPr>
        <p:spPr>
          <a:xfrm>
            <a:off x="7939088" y="609601"/>
            <a:ext cx="1202531"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1"/>
          <p:cNvSpPr>
            <a:spLocks noGrp="1"/>
          </p:cNvSpPr>
          <p:nvPr>
            <p:ph type="dt" sz="half" idx="10"/>
          </p:nvPr>
        </p:nvSpPr>
        <p:spPr/>
        <p:txBody>
          <a:bodyPr/>
          <a:lstStyle>
            <a:lvl1pPr>
              <a:defRPr/>
            </a:lvl1pPr>
          </a:lstStyle>
          <a:p>
            <a:pPr>
              <a:defRPr/>
            </a:pPr>
            <a:fld id="{CFE6BAB1-BD2D-4431-81D5-D2FB6DFCBFF2}" type="datetimeFigureOut">
              <a:rPr lang="en-US">
                <a:solidFill>
                  <a:prstClr val="white">
                    <a:tint val="75000"/>
                  </a:prstClr>
                </a:solidFill>
              </a:rPr>
              <a:pPr>
                <a:defRPr/>
              </a:pPr>
              <a:t>11/10/2017</a:t>
            </a:fld>
            <a:endParaRPr lang="en-US" dirty="0">
              <a:solidFill>
                <a:prstClr val="white">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6" name="Slide Number Placeholder 3"/>
          <p:cNvSpPr>
            <a:spLocks noGrp="1"/>
          </p:cNvSpPr>
          <p:nvPr>
            <p:ph type="sldNum" sz="quarter" idx="12"/>
          </p:nvPr>
        </p:nvSpPr>
        <p:spPr/>
        <p:txBody>
          <a:bodyPr/>
          <a:lstStyle>
            <a:lvl1pPr>
              <a:defRPr/>
            </a:lvl1pPr>
          </a:lstStyle>
          <a:p>
            <a:pPr>
              <a:defRPr/>
            </a:pPr>
            <a:fld id="{4E1703FD-2F49-423F-B363-94D9A794E5EF}" type="slidenum">
              <a:rPr lang="en-US"/>
              <a:pPr>
                <a:defRPr/>
              </a:pPr>
              <a:t>‹Nº›</a:t>
            </a:fld>
            <a:endParaRPr lang="en-US" dirty="0"/>
          </a:p>
        </p:txBody>
      </p:sp>
    </p:spTree>
    <p:extLst>
      <p:ext uri="{BB962C8B-B14F-4D97-AF65-F5344CB8AC3E}">
        <p14:creationId xmlns:p14="http://schemas.microsoft.com/office/powerpoint/2010/main" val="292876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5" name="Picture 7"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9"/>
            <a:ext cx="782836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9088" y="1971676"/>
            <a:ext cx="120253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609601"/>
            <a:ext cx="7828360"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7939088" y="609601"/>
            <a:ext cx="1202531"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1" y="753227"/>
            <a:ext cx="7210394" cy="1080940"/>
          </a:xfrm>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514385" y="2336874"/>
            <a:ext cx="4206252" cy="35993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510241" y="2336873"/>
            <a:ext cx="2842559"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9" name="Date Placeholder 4"/>
          <p:cNvSpPr>
            <a:spLocks noGrp="1"/>
          </p:cNvSpPr>
          <p:nvPr>
            <p:ph type="dt" sz="half" idx="10"/>
          </p:nvPr>
        </p:nvSpPr>
        <p:spPr/>
        <p:txBody>
          <a:bodyPr/>
          <a:lstStyle>
            <a:lvl1pPr>
              <a:defRPr/>
            </a:lvl1pPr>
          </a:lstStyle>
          <a:p>
            <a:pPr>
              <a:defRPr/>
            </a:pPr>
            <a:fld id="{88EEBE13-E444-4D72-924D-96B784B8D355}" type="datetimeFigureOut">
              <a:rPr lang="en-US">
                <a:solidFill>
                  <a:prstClr val="white">
                    <a:tint val="75000"/>
                  </a:prstClr>
                </a:solidFill>
              </a:rPr>
              <a:pPr>
                <a:defRPr/>
              </a:pPr>
              <a:t>11/10/2017</a:t>
            </a:fld>
            <a:endParaRPr lang="en-US" dirty="0">
              <a:solidFill>
                <a:prstClr val="white">
                  <a:tint val="75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1" name="Slide Number Placeholder 6"/>
          <p:cNvSpPr>
            <a:spLocks noGrp="1"/>
          </p:cNvSpPr>
          <p:nvPr>
            <p:ph type="sldNum" sz="quarter" idx="12"/>
          </p:nvPr>
        </p:nvSpPr>
        <p:spPr/>
        <p:txBody>
          <a:bodyPr/>
          <a:lstStyle>
            <a:lvl1pPr>
              <a:defRPr/>
            </a:lvl1pPr>
          </a:lstStyle>
          <a:p>
            <a:pPr>
              <a:defRPr/>
            </a:pPr>
            <a:fld id="{51BFED1D-E37B-442D-B363-F241D669A588}" type="slidenum">
              <a:rPr lang="en-US"/>
              <a:pPr>
                <a:defRPr/>
              </a:pPr>
              <a:t>‹Nº›</a:t>
            </a:fld>
            <a:endParaRPr lang="en-US" dirty="0"/>
          </a:p>
        </p:txBody>
      </p:sp>
    </p:spTree>
    <p:extLst>
      <p:ext uri="{BB962C8B-B14F-4D97-AF65-F5344CB8AC3E}">
        <p14:creationId xmlns:p14="http://schemas.microsoft.com/office/powerpoint/2010/main" val="162977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5" name="Picture 7"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70089"/>
            <a:ext cx="782836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9088" y="1971676"/>
            <a:ext cx="120253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609601"/>
            <a:ext cx="7828360" cy="136842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7939088" y="609601"/>
            <a:ext cx="1202531"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3" y="753228"/>
            <a:ext cx="7210393" cy="1080938"/>
          </a:xfrm>
        </p:spPr>
        <p:txBody>
          <a:bodyPr>
            <a:normAutofit/>
          </a:bodyPr>
          <a:lstStyle>
            <a:lvl1pP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651250" y="2336874"/>
            <a:ext cx="406938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dirty="0"/>
              <a:t>Haga clic en el icono para agregar una imagen</a:t>
            </a:r>
            <a:endParaRPr lang="en-US" noProof="0" dirty="0"/>
          </a:p>
        </p:txBody>
      </p:sp>
      <p:sp>
        <p:nvSpPr>
          <p:cNvPr id="4" name="Text Placeholder 3"/>
          <p:cNvSpPr>
            <a:spLocks noGrp="1"/>
          </p:cNvSpPr>
          <p:nvPr>
            <p:ph type="body" sz="half" idx="2"/>
          </p:nvPr>
        </p:nvSpPr>
        <p:spPr>
          <a:xfrm>
            <a:off x="510242" y="2336874"/>
            <a:ext cx="2907192"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9" name="Date Placeholder 4"/>
          <p:cNvSpPr>
            <a:spLocks noGrp="1"/>
          </p:cNvSpPr>
          <p:nvPr>
            <p:ph type="dt" sz="half" idx="10"/>
          </p:nvPr>
        </p:nvSpPr>
        <p:spPr/>
        <p:txBody>
          <a:bodyPr/>
          <a:lstStyle>
            <a:lvl1pPr>
              <a:defRPr/>
            </a:lvl1pPr>
          </a:lstStyle>
          <a:p>
            <a:pPr>
              <a:defRPr/>
            </a:pPr>
            <a:fld id="{6788B636-B756-4DD3-B979-8DDC0749BF48}" type="datetimeFigureOut">
              <a:rPr lang="en-US">
                <a:solidFill>
                  <a:prstClr val="white">
                    <a:tint val="75000"/>
                  </a:prstClr>
                </a:solidFill>
              </a:rPr>
              <a:pPr>
                <a:defRPr/>
              </a:pPr>
              <a:t>11/10/2017</a:t>
            </a:fld>
            <a:endParaRPr lang="en-US" dirty="0">
              <a:solidFill>
                <a:prstClr val="white">
                  <a:tint val="75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1" name="Slide Number Placeholder 6"/>
          <p:cNvSpPr>
            <a:spLocks noGrp="1"/>
          </p:cNvSpPr>
          <p:nvPr>
            <p:ph type="sldNum" sz="quarter" idx="12"/>
          </p:nvPr>
        </p:nvSpPr>
        <p:spPr/>
        <p:txBody>
          <a:bodyPr/>
          <a:lstStyle>
            <a:lvl1pPr>
              <a:defRPr/>
            </a:lvl1pPr>
          </a:lstStyle>
          <a:p>
            <a:pPr>
              <a:defRPr/>
            </a:pPr>
            <a:fld id="{5A271477-C23B-48B2-9C11-C9B205C87C45}" type="slidenum">
              <a:rPr lang="en-US"/>
              <a:pPr>
                <a:defRPr/>
              </a:pPr>
              <a:t>‹Nº›</a:t>
            </a:fld>
            <a:endParaRPr lang="en-US" dirty="0"/>
          </a:p>
        </p:txBody>
      </p:sp>
    </p:spTree>
    <p:extLst>
      <p:ext uri="{BB962C8B-B14F-4D97-AF65-F5344CB8AC3E}">
        <p14:creationId xmlns:p14="http://schemas.microsoft.com/office/powerpoint/2010/main" val="3314013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6" descr="hashOverlay-FullResolve.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510779" y="752475"/>
            <a:ext cx="72104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C"/>
              <a:t>Haga clic para modificar el estilo de título del patrón</a:t>
            </a:r>
            <a:endParaRPr lang="en-US" altLang="es-EC"/>
          </a:p>
        </p:txBody>
      </p:sp>
      <p:sp>
        <p:nvSpPr>
          <p:cNvPr id="3" name="Text Placeholder 2"/>
          <p:cNvSpPr>
            <a:spLocks noGrp="1"/>
          </p:cNvSpPr>
          <p:nvPr>
            <p:ph type="body" idx="1"/>
          </p:nvPr>
        </p:nvSpPr>
        <p:spPr>
          <a:xfrm>
            <a:off x="510779" y="2336800"/>
            <a:ext cx="7210425" cy="35988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5663804" y="5935664"/>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chemeClr val="tx1">
                    <a:tint val="75000"/>
                  </a:schemeClr>
                </a:solidFill>
                <a:latin typeface="+mn-lt"/>
              </a:defRPr>
            </a:lvl1pPr>
          </a:lstStyle>
          <a:p>
            <a:pPr defTabSz="457200">
              <a:defRPr/>
            </a:pPr>
            <a:fld id="{7ECF8B49-A478-4B85-A2EE-78D598412457}" type="datetimeFigureOut">
              <a:rPr lang="en-US">
                <a:solidFill>
                  <a:prstClr val="white">
                    <a:tint val="75000"/>
                  </a:prstClr>
                </a:solidFill>
              </a:rPr>
              <a:pPr defTabSz="457200">
                <a:defRPr/>
              </a:pPr>
              <a:t>11/10/2017</a:t>
            </a:fld>
            <a:endParaRPr lang="en-US" dirty="0">
              <a:solidFill>
                <a:prstClr val="white">
                  <a:tint val="75000"/>
                </a:prstClr>
              </a:solidFill>
            </a:endParaRPr>
          </a:p>
        </p:txBody>
      </p:sp>
      <p:sp>
        <p:nvSpPr>
          <p:cNvPr id="5" name="Footer Placeholder 4"/>
          <p:cNvSpPr>
            <a:spLocks noGrp="1"/>
          </p:cNvSpPr>
          <p:nvPr>
            <p:ph type="ftr" sz="quarter" idx="3"/>
          </p:nvPr>
        </p:nvSpPr>
        <p:spPr>
          <a:xfrm>
            <a:off x="510779" y="5935664"/>
            <a:ext cx="5153025" cy="365125"/>
          </a:xfrm>
          <a:prstGeom prst="rect">
            <a:avLst/>
          </a:prstGeom>
        </p:spPr>
        <p:txBody>
          <a:bodyPr vert="horz" lIns="91440" tIns="45720" rIns="91440" bIns="45720" rtlCol="0" anchor="ctr"/>
          <a:lstStyle>
            <a:lvl1pPr algn="l" eaLnBrk="1" fontAlgn="auto" hangingPunct="1">
              <a:spcBef>
                <a:spcPts val="0"/>
              </a:spcBef>
              <a:spcAft>
                <a:spcPts val="0"/>
              </a:spcAft>
              <a:defRPr sz="1050">
                <a:solidFill>
                  <a:schemeClr val="tx1">
                    <a:tint val="75000"/>
                  </a:schemeClr>
                </a:solidFill>
                <a:latin typeface="+mn-lt"/>
              </a:defRPr>
            </a:lvl1pPr>
          </a:lstStyle>
          <a:p>
            <a:pPr defTabSz="457200">
              <a:defRPr/>
            </a:pPr>
            <a:endParaRPr lang="en-US" dirty="0">
              <a:solidFill>
                <a:prstClr val="white">
                  <a:tint val="75000"/>
                </a:prstClr>
              </a:solidFill>
            </a:endParaRPr>
          </a:p>
        </p:txBody>
      </p:sp>
      <p:sp>
        <p:nvSpPr>
          <p:cNvPr id="6" name="Slide Number Placeholder 5"/>
          <p:cNvSpPr>
            <a:spLocks noGrp="1"/>
          </p:cNvSpPr>
          <p:nvPr>
            <p:ph type="sldNum" sz="quarter" idx="4"/>
          </p:nvPr>
        </p:nvSpPr>
        <p:spPr>
          <a:xfrm>
            <a:off x="8047435" y="752475"/>
            <a:ext cx="865584" cy="1092200"/>
          </a:xfrm>
          <a:prstGeom prst="rect">
            <a:avLst/>
          </a:prstGeom>
        </p:spPr>
        <p:txBody>
          <a:bodyPr vert="horz" wrap="square" lIns="91440" tIns="45720" rIns="91440" bIns="45720" numCol="1" anchor="ctr" anchorCtr="0" compatLnSpc="1">
            <a:prstTxWarp prst="textNoShape">
              <a:avLst/>
            </a:prstTxWarp>
          </a:bodyPr>
          <a:lstStyle>
            <a:lvl1pPr eaLnBrk="1" hangingPunct="1">
              <a:defRPr sz="3600">
                <a:solidFill>
                  <a:srgbClr val="FFFFFF"/>
                </a:solidFill>
              </a:defRPr>
            </a:lvl1pPr>
          </a:lstStyle>
          <a:p>
            <a:pPr defTabSz="457200" fontAlgn="base">
              <a:spcBef>
                <a:spcPct val="0"/>
              </a:spcBef>
              <a:spcAft>
                <a:spcPct val="0"/>
              </a:spcAft>
              <a:defRPr/>
            </a:pPr>
            <a:fld id="{45E8C201-DE74-4159-85C1-C3BBAAAE70B4}" type="slidenum">
              <a:rPr lang="en-US"/>
              <a:pPr defTabSz="457200" fontAlgn="base">
                <a:spcBef>
                  <a:spcPct val="0"/>
                </a:spcBef>
                <a:spcAft>
                  <a:spcPct val="0"/>
                </a:spcAft>
                <a:defRPr/>
              </a:pPr>
              <a:t>‹Nº›</a:t>
            </a:fld>
            <a:endParaRPr lang="en-US" dirty="0"/>
          </a:p>
        </p:txBody>
      </p:sp>
    </p:spTree>
    <p:extLst>
      <p:ext uri="{BB962C8B-B14F-4D97-AF65-F5344CB8AC3E}">
        <p14:creationId xmlns:p14="http://schemas.microsoft.com/office/powerpoint/2010/main" val="3909122148"/>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Lst>
  <p:hf sldNum="0" hdr="0" ftr="0" dt="0"/>
  <p:txStyles>
    <p:titleStyle>
      <a:lvl1pPr algn="l" rtl="0" eaLnBrk="0" fontAlgn="base" hangingPunct="0">
        <a:lnSpc>
          <a:spcPct val="90000"/>
        </a:lnSpc>
        <a:spcBef>
          <a:spcPct val="0"/>
        </a:spcBef>
        <a:spcAft>
          <a:spcPct val="0"/>
        </a:spcAft>
        <a:defRPr sz="3600" kern="1200">
          <a:solidFill>
            <a:schemeClr val="tx1"/>
          </a:solidFill>
          <a:latin typeface="+mj-lt"/>
          <a:ea typeface="+mj-ea"/>
          <a:cs typeface="+mj-cs"/>
        </a:defRPr>
      </a:lvl1pPr>
      <a:lvl2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2pPr>
      <a:lvl3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3pPr>
      <a:lvl4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4pPr>
      <a:lvl5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5pPr>
      <a:lvl6pPr marL="457200" algn="l" rtl="0" fontAlgn="base">
        <a:lnSpc>
          <a:spcPct val="90000"/>
        </a:lnSpc>
        <a:spcBef>
          <a:spcPct val="0"/>
        </a:spcBef>
        <a:spcAft>
          <a:spcPct val="0"/>
        </a:spcAft>
        <a:defRPr sz="3600">
          <a:solidFill>
            <a:schemeClr val="tx1"/>
          </a:solidFill>
          <a:latin typeface="Trebuchet MS" panose="020B0603020202020204" pitchFamily="34" charset="0"/>
        </a:defRPr>
      </a:lvl6pPr>
      <a:lvl7pPr marL="914400" algn="l" rtl="0" fontAlgn="base">
        <a:lnSpc>
          <a:spcPct val="90000"/>
        </a:lnSpc>
        <a:spcBef>
          <a:spcPct val="0"/>
        </a:spcBef>
        <a:spcAft>
          <a:spcPct val="0"/>
        </a:spcAft>
        <a:defRPr sz="3600">
          <a:solidFill>
            <a:schemeClr val="tx1"/>
          </a:solidFill>
          <a:latin typeface="Trebuchet MS" panose="020B0603020202020204" pitchFamily="34" charset="0"/>
        </a:defRPr>
      </a:lvl7pPr>
      <a:lvl8pPr marL="1371600" algn="l" rtl="0" fontAlgn="base">
        <a:lnSpc>
          <a:spcPct val="90000"/>
        </a:lnSpc>
        <a:spcBef>
          <a:spcPct val="0"/>
        </a:spcBef>
        <a:spcAft>
          <a:spcPct val="0"/>
        </a:spcAft>
        <a:defRPr sz="3600">
          <a:solidFill>
            <a:schemeClr val="tx1"/>
          </a:solidFill>
          <a:latin typeface="Trebuchet MS" panose="020B0603020202020204" pitchFamily="34" charset="0"/>
        </a:defRPr>
      </a:lvl8pPr>
      <a:lvl9pPr marL="1828800" algn="l" rtl="0" fontAlgn="base">
        <a:lnSpc>
          <a:spcPct val="90000"/>
        </a:lnSpc>
        <a:spcBef>
          <a:spcPct val="0"/>
        </a:spcBef>
        <a:spcAft>
          <a:spcPct val="0"/>
        </a:spcAft>
        <a:defRPr sz="3600">
          <a:solidFill>
            <a:schemeClr val="tx1"/>
          </a:solidFill>
          <a:latin typeface="Trebuchet MS" panose="020B060302020202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458" name="Título 1"/>
          <p:cNvSpPr>
            <a:spLocks noGrp="1"/>
          </p:cNvSpPr>
          <p:nvPr>
            <p:ph type="ctrTitle"/>
          </p:nvPr>
        </p:nvSpPr>
        <p:spPr>
          <a:xfrm>
            <a:off x="43942" y="2727151"/>
            <a:ext cx="6757988" cy="1463675"/>
          </a:xfrm>
        </p:spPr>
        <p:txBody>
          <a:bodyPr anchor="ctr"/>
          <a:lstStyle/>
          <a:p>
            <a:pPr algn="ctr" eaLnBrk="1" hangingPunct="1"/>
            <a:r>
              <a:rPr lang="en-US" altLang="es-EC" sz="2400" b="1" i="1" dirty="0"/>
              <a:t>“AN</a:t>
            </a:r>
            <a:r>
              <a:rPr lang="es-EC" altLang="es-EC" sz="2400" b="1" i="1" dirty="0"/>
              <a:t>ÁLISIS INTEGRAL DEL PUENTE PEATONAL DE ACCESO FRONTAL A LA UNIVERSIDAD DE LAS FUERZAS ARMADAS APLICANDO LA NEC 2015, CON FINES DE REFORZAMIENTO”</a:t>
            </a:r>
            <a:endParaRPr lang="es-EC" altLang="es-EC" sz="2800" i="1" dirty="0"/>
          </a:p>
        </p:txBody>
      </p:sp>
      <p:sp>
        <p:nvSpPr>
          <p:cNvPr id="19460" name="CuadroTexto 3"/>
          <p:cNvSpPr txBox="1">
            <a:spLocks noChangeArrowheads="1"/>
          </p:cNvSpPr>
          <p:nvPr/>
        </p:nvSpPr>
        <p:spPr bwMode="auto">
          <a:xfrm>
            <a:off x="444105" y="4611688"/>
            <a:ext cx="8492728" cy="1754326"/>
          </a:xfrm>
          <a:prstGeom prst="rect">
            <a:avLst/>
          </a:prstGeom>
          <a:noFill/>
          <a:ln>
            <a:noFill/>
          </a:ln>
          <a:extLst/>
        </p:spPr>
        <p:txBody>
          <a:bodyPr>
            <a:spAutoFit/>
          </a:bodyPr>
          <a:lstStyle>
            <a:lvl1pPr marL="285750" indent="-285750">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defTabSz="457200" fontAlgn="base">
              <a:spcBef>
                <a:spcPct val="0"/>
              </a:spcBef>
              <a:spcAft>
                <a:spcPct val="0"/>
              </a:spcAft>
              <a:buFont typeface="Arial" panose="020B0604020202020204" pitchFamily="34" charset="0"/>
              <a:buChar char="•"/>
              <a:defRPr/>
            </a:pPr>
            <a:r>
              <a:rPr lang="es-EC" dirty="0">
                <a:solidFill>
                  <a:prstClr val="white"/>
                </a:solidFill>
              </a:rPr>
              <a:t>AUTOR: DAVID ISRAEL VEGA </a:t>
            </a:r>
            <a:r>
              <a:rPr lang="es-EC" dirty="0" err="1">
                <a:solidFill>
                  <a:prstClr val="white"/>
                </a:solidFill>
              </a:rPr>
              <a:t>VEGA</a:t>
            </a:r>
            <a:endParaRPr lang="es-EC" dirty="0">
              <a:solidFill>
                <a:prstClr val="white"/>
              </a:solidFill>
            </a:endParaRPr>
          </a:p>
          <a:p>
            <a:pPr defTabSz="457200" fontAlgn="base">
              <a:spcBef>
                <a:spcPct val="0"/>
              </a:spcBef>
              <a:spcAft>
                <a:spcPct val="0"/>
              </a:spcAft>
              <a:buFont typeface="Arial" panose="020B0604020202020204" pitchFamily="34" charset="0"/>
              <a:buChar char="•"/>
              <a:defRPr/>
            </a:pPr>
            <a:r>
              <a:rPr lang="es-EC" dirty="0">
                <a:solidFill>
                  <a:prstClr val="white"/>
                </a:solidFill>
              </a:rPr>
              <a:t>TUTOR: ING. PABLO CAIZA PH.D</a:t>
            </a:r>
          </a:p>
          <a:p>
            <a:pPr marL="0" indent="0" defTabSz="457200" fontAlgn="base">
              <a:spcBef>
                <a:spcPct val="0"/>
              </a:spcBef>
              <a:spcAft>
                <a:spcPct val="0"/>
              </a:spcAft>
              <a:defRPr/>
            </a:pPr>
            <a:r>
              <a:rPr lang="es-EC" dirty="0">
                <a:solidFill>
                  <a:prstClr val="white"/>
                </a:solidFill>
              </a:rPr>
              <a:t>    TRABAJO DE TITULACIÓN, PREVIO A LA OBTENCIÓN DEL TÍTULO DE INGENIERO CIVIL </a:t>
            </a:r>
          </a:p>
          <a:p>
            <a:pPr defTabSz="457200" fontAlgn="base">
              <a:spcBef>
                <a:spcPct val="0"/>
              </a:spcBef>
              <a:spcAft>
                <a:spcPct val="0"/>
              </a:spcAft>
              <a:buFont typeface="Arial" panose="020B0604020202020204" pitchFamily="34" charset="0"/>
              <a:buChar char="•"/>
              <a:defRPr/>
            </a:pPr>
            <a:endParaRPr lang="es-EC" dirty="0">
              <a:solidFill>
                <a:prstClr val="white"/>
              </a:solidFill>
            </a:endParaRPr>
          </a:p>
          <a:p>
            <a:pPr marL="0" indent="0" algn="r" defTabSz="457200" fontAlgn="base">
              <a:spcBef>
                <a:spcPct val="0"/>
              </a:spcBef>
              <a:spcAft>
                <a:spcPct val="0"/>
              </a:spcAft>
              <a:defRPr/>
            </a:pPr>
            <a:r>
              <a:rPr lang="es-EC" smtClean="0">
                <a:solidFill>
                  <a:prstClr val="white"/>
                </a:solidFill>
              </a:rPr>
              <a:t>8 DE NOVIEMBRE DE </a:t>
            </a:r>
            <a:r>
              <a:rPr lang="es-EC" dirty="0">
                <a:solidFill>
                  <a:prstClr val="white"/>
                </a:solidFill>
              </a:rPr>
              <a:t>2017</a:t>
            </a:r>
          </a:p>
        </p:txBody>
      </p:sp>
      <p:pic>
        <p:nvPicPr>
          <p:cNvPr id="1032" name="Picture 8" descr="Resultado de imagen para universidad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75" y="240403"/>
            <a:ext cx="2092325" cy="20923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1450" y="240403"/>
            <a:ext cx="2092325" cy="209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7042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EVALUACIÓN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83189" y="2048878"/>
            <a:ext cx="6379535" cy="584775"/>
          </a:xfrm>
          <a:prstGeom prst="rect">
            <a:avLst/>
          </a:prstGeom>
          <a:noFill/>
        </p:spPr>
        <p:txBody>
          <a:bodyPr wrap="square" rtlCol="0">
            <a:spAutoFit/>
          </a:bodyPr>
          <a:lstStyle/>
          <a:p>
            <a:r>
              <a:rPr lang="es-EC" sz="3200" dirty="0"/>
              <a:t>FOTOGRAMETRÍA CON DRON</a:t>
            </a:r>
          </a:p>
        </p:txBody>
      </p:sp>
      <p:pic>
        <p:nvPicPr>
          <p:cNvPr id="3" name="Imagen 2">
            <a:extLst>
              <a:ext uri="{FF2B5EF4-FFF2-40B4-BE49-F238E27FC236}">
                <a16:creationId xmlns:a16="http://schemas.microsoft.com/office/drawing/2014/main" xmlns="" id="{2CBC3AA5-031B-40C5-8901-0790C197E405}"/>
              </a:ext>
            </a:extLst>
          </p:cNvPr>
          <p:cNvPicPr>
            <a:picLocks noChangeAspect="1"/>
          </p:cNvPicPr>
          <p:nvPr/>
        </p:nvPicPr>
        <p:blipFill>
          <a:blip r:embed="rId2"/>
          <a:stretch>
            <a:fillRect/>
          </a:stretch>
        </p:blipFill>
        <p:spPr>
          <a:xfrm>
            <a:off x="1841608" y="2848968"/>
            <a:ext cx="5206435" cy="2755631"/>
          </a:xfrm>
          <a:prstGeom prst="rect">
            <a:avLst/>
          </a:prstGeom>
        </p:spPr>
      </p:pic>
    </p:spTree>
    <p:extLst>
      <p:ext uri="{BB962C8B-B14F-4D97-AF65-F5344CB8AC3E}">
        <p14:creationId xmlns:p14="http://schemas.microsoft.com/office/powerpoint/2010/main" val="996553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EVALUACIÓN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83190" y="2048878"/>
            <a:ext cx="6963908" cy="584775"/>
          </a:xfrm>
          <a:prstGeom prst="rect">
            <a:avLst/>
          </a:prstGeom>
          <a:noFill/>
        </p:spPr>
        <p:txBody>
          <a:bodyPr wrap="square" rtlCol="0">
            <a:spAutoFit/>
          </a:bodyPr>
          <a:lstStyle/>
          <a:p>
            <a:r>
              <a:rPr lang="es-EC" sz="3200" dirty="0"/>
              <a:t>RESULTADOS ANÁLISIS GEOMÉTRICO</a:t>
            </a:r>
          </a:p>
        </p:txBody>
      </p:sp>
      <p:pic>
        <p:nvPicPr>
          <p:cNvPr id="8" name="Imagen 7">
            <a:extLst>
              <a:ext uri="{FF2B5EF4-FFF2-40B4-BE49-F238E27FC236}">
                <a16:creationId xmlns:a16="http://schemas.microsoft.com/office/drawing/2014/main" xmlns="" id="{3A9E8357-983E-447E-B000-DAEEBF866206}"/>
              </a:ext>
            </a:extLst>
          </p:cNvPr>
          <p:cNvPicPr>
            <a:picLocks noChangeAspect="1"/>
          </p:cNvPicPr>
          <p:nvPr/>
        </p:nvPicPr>
        <p:blipFill rotWithShape="1">
          <a:blip r:embed="rId2"/>
          <a:srcRect l="38876" t="39592" r="34730" b="30847"/>
          <a:stretch/>
        </p:blipFill>
        <p:spPr>
          <a:xfrm>
            <a:off x="1839433" y="2848968"/>
            <a:ext cx="5401417" cy="3402976"/>
          </a:xfrm>
          <a:prstGeom prst="rect">
            <a:avLst/>
          </a:prstGeom>
        </p:spPr>
      </p:pic>
    </p:spTree>
    <p:extLst>
      <p:ext uri="{BB962C8B-B14F-4D97-AF65-F5344CB8AC3E}">
        <p14:creationId xmlns:p14="http://schemas.microsoft.com/office/powerpoint/2010/main" val="3659272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EVALUACIÓN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83190" y="2048878"/>
            <a:ext cx="6963908" cy="584775"/>
          </a:xfrm>
          <a:prstGeom prst="rect">
            <a:avLst/>
          </a:prstGeom>
          <a:noFill/>
        </p:spPr>
        <p:txBody>
          <a:bodyPr wrap="square" rtlCol="0">
            <a:spAutoFit/>
          </a:bodyPr>
          <a:lstStyle/>
          <a:p>
            <a:r>
              <a:rPr lang="es-EC" sz="3200" dirty="0"/>
              <a:t>RESULTADOS ANÁLISIS GEOMÉTRICO</a:t>
            </a:r>
          </a:p>
        </p:txBody>
      </p:sp>
      <p:pic>
        <p:nvPicPr>
          <p:cNvPr id="3" name="Imagen 2">
            <a:extLst>
              <a:ext uri="{FF2B5EF4-FFF2-40B4-BE49-F238E27FC236}">
                <a16:creationId xmlns:a16="http://schemas.microsoft.com/office/drawing/2014/main" xmlns="" id="{ADC3CE9F-1FD8-4456-AD00-B76CB606643F}"/>
              </a:ext>
            </a:extLst>
          </p:cNvPr>
          <p:cNvPicPr>
            <a:picLocks noChangeAspect="1"/>
          </p:cNvPicPr>
          <p:nvPr/>
        </p:nvPicPr>
        <p:blipFill rotWithShape="1">
          <a:blip r:embed="rId2"/>
          <a:srcRect l="38023" t="46381" r="34535" b="22817"/>
          <a:stretch/>
        </p:blipFill>
        <p:spPr>
          <a:xfrm>
            <a:off x="1658678" y="2848968"/>
            <a:ext cx="5592037" cy="3530567"/>
          </a:xfrm>
          <a:prstGeom prst="rect">
            <a:avLst/>
          </a:prstGeom>
        </p:spPr>
      </p:pic>
    </p:spTree>
    <p:extLst>
      <p:ext uri="{BB962C8B-B14F-4D97-AF65-F5344CB8AC3E}">
        <p14:creationId xmlns:p14="http://schemas.microsoft.com/office/powerpoint/2010/main" val="3276627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EVALUACIÓN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83189" y="2048878"/>
            <a:ext cx="7974001" cy="584775"/>
          </a:xfrm>
          <a:prstGeom prst="rect">
            <a:avLst/>
          </a:prstGeom>
          <a:noFill/>
        </p:spPr>
        <p:txBody>
          <a:bodyPr wrap="square" rtlCol="0">
            <a:spAutoFit/>
          </a:bodyPr>
          <a:lstStyle/>
          <a:p>
            <a:r>
              <a:rPr lang="es-EC" sz="3200" dirty="0"/>
              <a:t>MEJOR RESULTADO: TRIMBLE TX5 3D LS</a:t>
            </a:r>
          </a:p>
        </p:txBody>
      </p:sp>
      <p:pic>
        <p:nvPicPr>
          <p:cNvPr id="4" name="Imagen 3">
            <a:extLst>
              <a:ext uri="{FF2B5EF4-FFF2-40B4-BE49-F238E27FC236}">
                <a16:creationId xmlns:a16="http://schemas.microsoft.com/office/drawing/2014/main" xmlns="" id="{47477239-3DC6-4609-8A89-27EB6497709B}"/>
              </a:ext>
            </a:extLst>
          </p:cNvPr>
          <p:cNvPicPr>
            <a:picLocks noChangeAspect="1"/>
          </p:cNvPicPr>
          <p:nvPr/>
        </p:nvPicPr>
        <p:blipFill>
          <a:blip r:embed="rId2"/>
          <a:stretch>
            <a:fillRect/>
          </a:stretch>
        </p:blipFill>
        <p:spPr>
          <a:xfrm>
            <a:off x="1923099" y="2633654"/>
            <a:ext cx="5477162" cy="3173684"/>
          </a:xfrm>
          <a:prstGeom prst="rect">
            <a:avLst/>
          </a:prstGeom>
        </p:spPr>
      </p:pic>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xmlns="" id="{8C135CEE-1AE4-4901-81AB-523FFEA96D10}"/>
                  </a:ext>
                </a:extLst>
              </p:cNvPr>
              <p:cNvSpPr txBox="1"/>
              <p:nvPr/>
            </p:nvSpPr>
            <p:spPr>
              <a:xfrm>
                <a:off x="1222744" y="5996762"/>
                <a:ext cx="7134446" cy="3755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_tradnl" i="1">
                          <a:latin typeface="Cambria Math" panose="02040503050406030204" pitchFamily="18" charset="0"/>
                        </a:rPr>
                        <m:t>𝑦</m:t>
                      </m:r>
                      <m:r>
                        <a:rPr lang="es-ES_tradnl">
                          <a:latin typeface="Cambria Math" panose="02040503050406030204" pitchFamily="18" charset="0"/>
                        </a:rPr>
                        <m:t>=0.000002  </m:t>
                      </m:r>
                      <m:sSup>
                        <m:sSupPr>
                          <m:ctrlPr>
                            <a:rPr lang="es-EC" i="1">
                              <a:latin typeface="Cambria Math" panose="02040503050406030204" pitchFamily="18" charset="0"/>
                            </a:rPr>
                          </m:ctrlPr>
                        </m:sSupPr>
                        <m:e>
                          <m:r>
                            <a:rPr lang="es-ES_tradnl" i="1">
                              <a:latin typeface="Cambria Math" panose="02040503050406030204" pitchFamily="18" charset="0"/>
                            </a:rPr>
                            <m:t>𝑥</m:t>
                          </m:r>
                        </m:e>
                        <m:sup>
                          <m:r>
                            <a:rPr lang="es-ES_tradnl">
                              <a:latin typeface="Cambria Math" panose="02040503050406030204" pitchFamily="18" charset="0"/>
                            </a:rPr>
                            <m:t>2</m:t>
                          </m:r>
                        </m:sup>
                      </m:sSup>
                      <m:r>
                        <a:rPr lang="es-ES_tradnl">
                          <a:latin typeface="Cambria Math" panose="02040503050406030204" pitchFamily="18" charset="0"/>
                        </a:rPr>
                        <m:t>+0.3732 </m:t>
                      </m:r>
                      <m:r>
                        <a:rPr lang="es-ES_tradnl" i="1">
                          <a:latin typeface="Cambria Math" panose="02040503050406030204" pitchFamily="18" charset="0"/>
                        </a:rPr>
                        <m:t>𝑥</m:t>
                      </m:r>
                      <m:r>
                        <a:rPr lang="es-ES_tradnl">
                          <a:latin typeface="Cambria Math" panose="02040503050406030204" pitchFamily="18" charset="0"/>
                        </a:rPr>
                        <m:t>+0.00002</m:t>
                      </m:r>
                    </m:oMath>
                  </m:oMathPara>
                </a14:m>
                <a:endParaRPr lang="es-EC" dirty="0"/>
              </a:p>
            </p:txBody>
          </p:sp>
        </mc:Choice>
        <mc:Fallback xmlns="">
          <p:sp>
            <p:nvSpPr>
              <p:cNvPr id="6" name="CuadroTexto 5">
                <a:extLst>
                  <a:ext uri="{FF2B5EF4-FFF2-40B4-BE49-F238E27FC236}">
                    <a16:creationId xmlns:a16="http://schemas.microsoft.com/office/drawing/2014/main" id="{8C135CEE-1AE4-4901-81AB-523FFEA96D10}"/>
                  </a:ext>
                </a:extLst>
              </p:cNvPr>
              <p:cNvSpPr txBox="1">
                <a:spLocks noRot="1" noChangeAspect="1" noMove="1" noResize="1" noEditPoints="1" noAdjustHandles="1" noChangeArrowheads="1" noChangeShapeType="1" noTextEdit="1"/>
              </p:cNvSpPr>
              <p:nvPr/>
            </p:nvSpPr>
            <p:spPr>
              <a:xfrm>
                <a:off x="1222744" y="5996762"/>
                <a:ext cx="7134446" cy="375552"/>
              </a:xfrm>
              <a:prstGeom prst="rect">
                <a:avLst/>
              </a:prstGeom>
              <a:blipFill>
                <a:blip r:embed="rId3"/>
                <a:stretch>
                  <a:fillRect b="-8197"/>
                </a:stretch>
              </a:blipFill>
            </p:spPr>
            <p:txBody>
              <a:bodyPr/>
              <a:lstStyle/>
              <a:p>
                <a:r>
                  <a:rPr lang="es-EC">
                    <a:noFill/>
                  </a:rPr>
                  <a:t> </a:t>
                </a:r>
              </a:p>
            </p:txBody>
          </p:sp>
        </mc:Fallback>
      </mc:AlternateContent>
    </p:spTree>
    <p:extLst>
      <p:ext uri="{BB962C8B-B14F-4D97-AF65-F5344CB8AC3E}">
        <p14:creationId xmlns:p14="http://schemas.microsoft.com/office/powerpoint/2010/main" val="1808397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EVALUACIÓN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51292" y="2048878"/>
            <a:ext cx="6379535" cy="584775"/>
          </a:xfrm>
          <a:prstGeom prst="rect">
            <a:avLst/>
          </a:prstGeom>
          <a:noFill/>
        </p:spPr>
        <p:txBody>
          <a:bodyPr wrap="square" rtlCol="0">
            <a:spAutoFit/>
          </a:bodyPr>
          <a:lstStyle/>
          <a:p>
            <a:r>
              <a:rPr lang="es-EC" sz="3200" dirty="0"/>
              <a:t>ENSAYO DE DEFORMACIONES</a:t>
            </a:r>
          </a:p>
        </p:txBody>
      </p:sp>
      <p:pic>
        <p:nvPicPr>
          <p:cNvPr id="6" name="Imagen 5" descr="https://fb-s-a-a.akamaihd.net/h-ak-fbx/v/t34.0-12/19849216_1515987631796739_746016632_n.jpg?oh=fb052029e73385dcb8076ddd74cd1dbe&amp;oe=595BE3D9&amp;__gda__=1499187734_93e57701f4e9764627a5a3d402af42f4">
            <a:extLst>
              <a:ext uri="{FF2B5EF4-FFF2-40B4-BE49-F238E27FC236}">
                <a16:creationId xmlns:a16="http://schemas.microsoft.com/office/drawing/2014/main" xmlns="" id="{934DF878-F873-4FF2-AD18-D749FA85A2AE}"/>
              </a:ext>
            </a:extLst>
          </p:cNvPr>
          <p:cNvPicPr/>
          <p:nvPr/>
        </p:nvPicPr>
        <p:blipFill rotWithShape="1">
          <a:blip r:embed="rId2">
            <a:extLst>
              <a:ext uri="{28A0092B-C50C-407E-A947-70E740481C1C}">
                <a14:useLocalDpi xmlns:a14="http://schemas.microsoft.com/office/drawing/2010/main" val="0"/>
              </a:ext>
            </a:extLst>
          </a:blip>
          <a:srcRect t="22501" b="34081"/>
          <a:stretch/>
        </p:blipFill>
        <p:spPr bwMode="auto">
          <a:xfrm>
            <a:off x="836538" y="3189028"/>
            <a:ext cx="3671667" cy="2712779"/>
          </a:xfrm>
          <a:prstGeom prst="rect">
            <a:avLst/>
          </a:prstGeom>
          <a:noFill/>
          <a:ln>
            <a:noFill/>
          </a:ln>
          <a:extLst>
            <a:ext uri="{53640926-AAD7-44D8-BBD7-CCE9431645EC}">
              <a14:shadowObscured xmlns:a14="http://schemas.microsoft.com/office/drawing/2010/main"/>
            </a:ext>
          </a:extLst>
        </p:spPr>
      </p:pic>
      <p:pic>
        <p:nvPicPr>
          <p:cNvPr id="7" name="Imagen 6" descr="https://fb-s-a-a.akamaihd.net/h-ak-fbx/v/t34.0-12/19691320_1393321400735109_559005893_n.jpg?oh=5daaac796dabc13ff99d668a9e77c1cd&amp;oe=595B04E7&amp;__gda__=1499137192_0883395a1339070fac31ddaacc7fc0e2">
            <a:extLst>
              <a:ext uri="{FF2B5EF4-FFF2-40B4-BE49-F238E27FC236}">
                <a16:creationId xmlns:a16="http://schemas.microsoft.com/office/drawing/2014/main" xmlns="" id="{3F9AE628-B3D1-4F38-AA20-AB925805A88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17756" y="2543263"/>
            <a:ext cx="2990850" cy="4004310"/>
          </a:xfrm>
          <a:prstGeom prst="rect">
            <a:avLst/>
          </a:prstGeom>
          <a:noFill/>
          <a:ln>
            <a:noFill/>
          </a:ln>
        </p:spPr>
      </p:pic>
    </p:spTree>
    <p:extLst>
      <p:ext uri="{BB962C8B-B14F-4D97-AF65-F5344CB8AC3E}">
        <p14:creationId xmlns:p14="http://schemas.microsoft.com/office/powerpoint/2010/main" val="2920542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EVALUACIÓN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51292" y="2048878"/>
            <a:ext cx="6379535" cy="584775"/>
          </a:xfrm>
          <a:prstGeom prst="rect">
            <a:avLst/>
          </a:prstGeom>
          <a:noFill/>
        </p:spPr>
        <p:txBody>
          <a:bodyPr wrap="square" rtlCol="0">
            <a:spAutoFit/>
          </a:bodyPr>
          <a:lstStyle/>
          <a:p>
            <a:r>
              <a:rPr lang="es-EC" sz="3200" dirty="0"/>
              <a:t>APLICACIÓN DE CARGAS</a:t>
            </a:r>
          </a:p>
        </p:txBody>
      </p:sp>
      <p:pic>
        <p:nvPicPr>
          <p:cNvPr id="4" name="Imagen 3">
            <a:extLst>
              <a:ext uri="{FF2B5EF4-FFF2-40B4-BE49-F238E27FC236}">
                <a16:creationId xmlns:a16="http://schemas.microsoft.com/office/drawing/2014/main" xmlns="" id="{330D661F-D148-441C-9752-0F0BCF0999DD}"/>
              </a:ext>
            </a:extLst>
          </p:cNvPr>
          <p:cNvPicPr>
            <a:picLocks noChangeAspect="1"/>
          </p:cNvPicPr>
          <p:nvPr/>
        </p:nvPicPr>
        <p:blipFill rotWithShape="1">
          <a:blip r:embed="rId2"/>
          <a:srcRect l="40349" t="34806" r="30581" b="26538"/>
          <a:stretch/>
        </p:blipFill>
        <p:spPr>
          <a:xfrm>
            <a:off x="2126512" y="2848968"/>
            <a:ext cx="4976037" cy="3722078"/>
          </a:xfrm>
          <a:prstGeom prst="rect">
            <a:avLst/>
          </a:prstGeom>
        </p:spPr>
      </p:pic>
    </p:spTree>
    <p:extLst>
      <p:ext uri="{BB962C8B-B14F-4D97-AF65-F5344CB8AC3E}">
        <p14:creationId xmlns:p14="http://schemas.microsoft.com/office/powerpoint/2010/main" val="2342316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EVALUACIÓN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51292" y="2048878"/>
            <a:ext cx="6379535" cy="584775"/>
          </a:xfrm>
          <a:prstGeom prst="rect">
            <a:avLst/>
          </a:prstGeom>
          <a:noFill/>
        </p:spPr>
        <p:txBody>
          <a:bodyPr wrap="square" rtlCol="0">
            <a:spAutoFit/>
          </a:bodyPr>
          <a:lstStyle/>
          <a:p>
            <a:r>
              <a:rPr lang="es-EC" sz="3200" dirty="0"/>
              <a:t>APLICACIÓN DE CARGAS</a:t>
            </a:r>
          </a:p>
        </p:txBody>
      </p:sp>
      <p:pic>
        <p:nvPicPr>
          <p:cNvPr id="3" name="Imagen 2">
            <a:extLst>
              <a:ext uri="{FF2B5EF4-FFF2-40B4-BE49-F238E27FC236}">
                <a16:creationId xmlns:a16="http://schemas.microsoft.com/office/drawing/2014/main" xmlns="" id="{BD01DFBB-A636-4CB6-8451-3B31CDA4E86D}"/>
              </a:ext>
            </a:extLst>
          </p:cNvPr>
          <p:cNvPicPr>
            <a:picLocks noChangeAspect="1"/>
          </p:cNvPicPr>
          <p:nvPr/>
        </p:nvPicPr>
        <p:blipFill rotWithShape="1">
          <a:blip r:embed="rId2"/>
          <a:srcRect l="40465" t="34057" r="30814" b="27494"/>
          <a:stretch/>
        </p:blipFill>
        <p:spPr>
          <a:xfrm>
            <a:off x="1956390" y="2633653"/>
            <a:ext cx="5326912" cy="4011359"/>
          </a:xfrm>
          <a:prstGeom prst="rect">
            <a:avLst/>
          </a:prstGeom>
        </p:spPr>
      </p:pic>
    </p:spTree>
    <p:extLst>
      <p:ext uri="{BB962C8B-B14F-4D97-AF65-F5344CB8AC3E}">
        <p14:creationId xmlns:p14="http://schemas.microsoft.com/office/powerpoint/2010/main" val="2590649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EVALUACIÓN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51292" y="2048878"/>
            <a:ext cx="6379535" cy="584775"/>
          </a:xfrm>
          <a:prstGeom prst="rect">
            <a:avLst/>
          </a:prstGeom>
          <a:noFill/>
        </p:spPr>
        <p:txBody>
          <a:bodyPr wrap="square" rtlCol="0">
            <a:spAutoFit/>
          </a:bodyPr>
          <a:lstStyle/>
          <a:p>
            <a:r>
              <a:rPr lang="es-EC" sz="3200" dirty="0"/>
              <a:t>APLICACIÓN DE CARGAS</a:t>
            </a:r>
          </a:p>
        </p:txBody>
      </p:sp>
      <p:pic>
        <p:nvPicPr>
          <p:cNvPr id="4" name="Imagen 3">
            <a:extLst>
              <a:ext uri="{FF2B5EF4-FFF2-40B4-BE49-F238E27FC236}">
                <a16:creationId xmlns:a16="http://schemas.microsoft.com/office/drawing/2014/main" xmlns="" id="{24AB9554-2FE5-40C1-A74C-92DF6295B377}"/>
              </a:ext>
            </a:extLst>
          </p:cNvPr>
          <p:cNvPicPr>
            <a:picLocks noChangeAspect="1"/>
          </p:cNvPicPr>
          <p:nvPr/>
        </p:nvPicPr>
        <p:blipFill rotWithShape="1">
          <a:blip r:embed="rId2"/>
          <a:srcRect l="40233" t="30864" r="30697" b="31307"/>
          <a:stretch/>
        </p:blipFill>
        <p:spPr>
          <a:xfrm>
            <a:off x="1903227" y="2711302"/>
            <a:ext cx="5411973" cy="3961564"/>
          </a:xfrm>
          <a:prstGeom prst="rect">
            <a:avLst/>
          </a:prstGeom>
        </p:spPr>
      </p:pic>
    </p:spTree>
    <p:extLst>
      <p:ext uri="{BB962C8B-B14F-4D97-AF65-F5344CB8AC3E}">
        <p14:creationId xmlns:p14="http://schemas.microsoft.com/office/powerpoint/2010/main" val="962851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EVALUACIÓN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51292" y="2048878"/>
            <a:ext cx="6379535" cy="584775"/>
          </a:xfrm>
          <a:prstGeom prst="rect">
            <a:avLst/>
          </a:prstGeom>
          <a:noFill/>
        </p:spPr>
        <p:txBody>
          <a:bodyPr wrap="square" rtlCol="0">
            <a:spAutoFit/>
          </a:bodyPr>
          <a:lstStyle/>
          <a:p>
            <a:r>
              <a:rPr lang="es-EC" sz="3200" dirty="0"/>
              <a:t>RESULTADOS</a:t>
            </a:r>
          </a:p>
        </p:txBody>
      </p:sp>
      <p:pic>
        <p:nvPicPr>
          <p:cNvPr id="3" name="Imagen 2">
            <a:extLst>
              <a:ext uri="{FF2B5EF4-FFF2-40B4-BE49-F238E27FC236}">
                <a16:creationId xmlns:a16="http://schemas.microsoft.com/office/drawing/2014/main" xmlns="" id="{E7133442-C37E-4404-9344-139684526F8B}"/>
              </a:ext>
            </a:extLst>
          </p:cNvPr>
          <p:cNvPicPr>
            <a:picLocks noChangeAspect="1"/>
          </p:cNvPicPr>
          <p:nvPr/>
        </p:nvPicPr>
        <p:blipFill rotWithShape="1">
          <a:blip r:embed="rId2"/>
          <a:srcRect l="34069" t="31911" r="30000" b="33359"/>
          <a:stretch/>
        </p:blipFill>
        <p:spPr>
          <a:xfrm>
            <a:off x="1648046" y="2848968"/>
            <a:ext cx="6251945" cy="3399118"/>
          </a:xfrm>
          <a:prstGeom prst="rect">
            <a:avLst/>
          </a:prstGeom>
        </p:spPr>
      </p:pic>
    </p:spTree>
    <p:extLst>
      <p:ext uri="{BB962C8B-B14F-4D97-AF65-F5344CB8AC3E}">
        <p14:creationId xmlns:p14="http://schemas.microsoft.com/office/powerpoint/2010/main" val="2763135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MODELAMIENTO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51292" y="2048878"/>
            <a:ext cx="6379535" cy="584775"/>
          </a:xfrm>
          <a:prstGeom prst="rect">
            <a:avLst/>
          </a:prstGeom>
          <a:noFill/>
        </p:spPr>
        <p:txBody>
          <a:bodyPr wrap="square" rtlCol="0">
            <a:spAutoFit/>
          </a:bodyPr>
          <a:lstStyle/>
          <a:p>
            <a:r>
              <a:rPr lang="es-EC" sz="3200" dirty="0"/>
              <a:t>CARGAS PARA DISEÑO DE CABLES</a:t>
            </a:r>
          </a:p>
        </p:txBody>
      </p:sp>
      <p:pic>
        <p:nvPicPr>
          <p:cNvPr id="4" name="Imagen 3">
            <a:extLst>
              <a:ext uri="{FF2B5EF4-FFF2-40B4-BE49-F238E27FC236}">
                <a16:creationId xmlns:a16="http://schemas.microsoft.com/office/drawing/2014/main" xmlns="" id="{5BB5677B-4CCA-4EA3-B2F8-FBCA84EC8AFC}"/>
              </a:ext>
            </a:extLst>
          </p:cNvPr>
          <p:cNvPicPr>
            <a:picLocks noChangeAspect="1"/>
          </p:cNvPicPr>
          <p:nvPr/>
        </p:nvPicPr>
        <p:blipFill rotWithShape="1">
          <a:blip r:embed="rId2"/>
          <a:srcRect l="37093" t="21163" r="36512" b="15995"/>
          <a:stretch/>
        </p:blipFill>
        <p:spPr>
          <a:xfrm>
            <a:off x="510779" y="2633653"/>
            <a:ext cx="3083026" cy="4128810"/>
          </a:xfrm>
          <a:prstGeom prst="rect">
            <a:avLst/>
          </a:prstGeom>
        </p:spPr>
      </p:pic>
      <p:pic>
        <p:nvPicPr>
          <p:cNvPr id="6" name="Imagen 5">
            <a:extLst>
              <a:ext uri="{FF2B5EF4-FFF2-40B4-BE49-F238E27FC236}">
                <a16:creationId xmlns:a16="http://schemas.microsoft.com/office/drawing/2014/main" xmlns="" id="{26297680-B993-4043-9B18-904FA7F3BC6C}"/>
              </a:ext>
            </a:extLst>
          </p:cNvPr>
          <p:cNvPicPr>
            <a:picLocks noChangeAspect="1"/>
          </p:cNvPicPr>
          <p:nvPr/>
        </p:nvPicPr>
        <p:blipFill rotWithShape="1">
          <a:blip r:embed="rId3"/>
          <a:srcRect l="38256" t="48243" r="29767" b="28191"/>
          <a:stretch/>
        </p:blipFill>
        <p:spPr>
          <a:xfrm>
            <a:off x="4457009" y="2633653"/>
            <a:ext cx="4137215" cy="1715063"/>
          </a:xfrm>
          <a:prstGeom prst="rect">
            <a:avLst/>
          </a:prstGeom>
        </p:spPr>
      </p:pic>
    </p:spTree>
    <p:extLst>
      <p:ext uri="{BB962C8B-B14F-4D97-AF65-F5344CB8AC3E}">
        <p14:creationId xmlns:p14="http://schemas.microsoft.com/office/powerpoint/2010/main" val="3589288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8854" y="733425"/>
            <a:ext cx="7210425" cy="1081088"/>
          </a:xfrm>
        </p:spPr>
        <p:txBody>
          <a:bodyPr/>
          <a:lstStyle/>
          <a:p>
            <a:r>
              <a:rPr lang="es-EC" dirty="0"/>
              <a:t>INTRODUCCIÓN</a:t>
            </a:r>
            <a:endParaRPr lang="en-US" dirty="0"/>
          </a:p>
        </p:txBody>
      </p:sp>
      <p:sp>
        <p:nvSpPr>
          <p:cNvPr id="3" name="2 Marcador de contenido"/>
          <p:cNvSpPr>
            <a:spLocks noGrp="1"/>
          </p:cNvSpPr>
          <p:nvPr>
            <p:ph idx="1"/>
          </p:nvPr>
        </p:nvSpPr>
        <p:spPr/>
        <p:txBody>
          <a:bodyPr/>
          <a:lstStyle/>
          <a:p>
            <a:endParaRPr lang="es-EC" dirty="0"/>
          </a:p>
        </p:txBody>
      </p:sp>
      <p:pic>
        <p:nvPicPr>
          <p:cNvPr id="4" name="Imagen 3">
            <a:extLst>
              <a:ext uri="{FF2B5EF4-FFF2-40B4-BE49-F238E27FC236}">
                <a16:creationId xmlns:a16="http://schemas.microsoft.com/office/drawing/2014/main" xmlns="" id="{A44870D6-EDAF-4389-B550-90313DAE7B4F}"/>
              </a:ext>
            </a:extLst>
          </p:cNvPr>
          <p:cNvPicPr/>
          <p:nvPr/>
        </p:nvPicPr>
        <p:blipFill rotWithShape="1">
          <a:blip r:embed="rId2"/>
          <a:srcRect l="8152" t="5553" r="8554" b="10648"/>
          <a:stretch/>
        </p:blipFill>
        <p:spPr bwMode="auto">
          <a:xfrm>
            <a:off x="510778" y="2336799"/>
            <a:ext cx="7210425" cy="35988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0431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MODELAMIENTO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51292" y="2048878"/>
            <a:ext cx="7559331" cy="584775"/>
          </a:xfrm>
          <a:prstGeom prst="rect">
            <a:avLst/>
          </a:prstGeom>
          <a:noFill/>
        </p:spPr>
        <p:txBody>
          <a:bodyPr wrap="square" rtlCol="0">
            <a:spAutoFit/>
          </a:bodyPr>
          <a:lstStyle/>
          <a:p>
            <a:r>
              <a:rPr lang="es-EC" sz="3200" dirty="0"/>
              <a:t>DISTRIBUCION DE CARGAS EN CABLES</a:t>
            </a:r>
          </a:p>
        </p:txBody>
      </p:sp>
      <p:pic>
        <p:nvPicPr>
          <p:cNvPr id="7" name="Imagen 6">
            <a:extLst>
              <a:ext uri="{FF2B5EF4-FFF2-40B4-BE49-F238E27FC236}">
                <a16:creationId xmlns:a16="http://schemas.microsoft.com/office/drawing/2014/main" xmlns="" id="{874DDD5A-ECEC-43CA-86FC-F86EBD074B61}"/>
              </a:ext>
            </a:extLst>
          </p:cNvPr>
          <p:cNvPicPr/>
          <p:nvPr/>
        </p:nvPicPr>
        <p:blipFill rotWithShape="1">
          <a:blip r:embed="rId2"/>
          <a:srcRect l="37526" t="29925" r="24597" b="26745"/>
          <a:stretch/>
        </p:blipFill>
        <p:spPr bwMode="auto">
          <a:xfrm>
            <a:off x="2399193" y="2848968"/>
            <a:ext cx="4745886" cy="31403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0476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MODELAMIENTO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51292" y="2048878"/>
            <a:ext cx="7559331" cy="584775"/>
          </a:xfrm>
          <a:prstGeom prst="rect">
            <a:avLst/>
          </a:prstGeom>
          <a:noFill/>
        </p:spPr>
        <p:txBody>
          <a:bodyPr wrap="square" rtlCol="0">
            <a:spAutoFit/>
          </a:bodyPr>
          <a:lstStyle/>
          <a:p>
            <a:r>
              <a:rPr lang="es-EC" sz="3200" dirty="0"/>
              <a:t>SECCIÓN CALCULADA</a:t>
            </a:r>
          </a:p>
        </p:txBody>
      </p:sp>
      <p:pic>
        <p:nvPicPr>
          <p:cNvPr id="3" name="Imagen 2">
            <a:extLst>
              <a:ext uri="{FF2B5EF4-FFF2-40B4-BE49-F238E27FC236}">
                <a16:creationId xmlns:a16="http://schemas.microsoft.com/office/drawing/2014/main" xmlns="" id="{85676E49-543A-4AEE-B759-F107829E0734}"/>
              </a:ext>
            </a:extLst>
          </p:cNvPr>
          <p:cNvPicPr>
            <a:picLocks noChangeAspect="1"/>
          </p:cNvPicPr>
          <p:nvPr/>
        </p:nvPicPr>
        <p:blipFill rotWithShape="1">
          <a:blip r:embed="rId2"/>
          <a:srcRect l="35465" t="40184" r="31512" b="26328"/>
          <a:stretch/>
        </p:blipFill>
        <p:spPr>
          <a:xfrm>
            <a:off x="1960535" y="2848968"/>
            <a:ext cx="5760669" cy="3286018"/>
          </a:xfrm>
          <a:prstGeom prst="rect">
            <a:avLst/>
          </a:prstGeom>
        </p:spPr>
      </p:pic>
      <p:sp>
        <p:nvSpPr>
          <p:cNvPr id="4" name="Rectángulo 3">
            <a:extLst>
              <a:ext uri="{FF2B5EF4-FFF2-40B4-BE49-F238E27FC236}">
                <a16:creationId xmlns:a16="http://schemas.microsoft.com/office/drawing/2014/main" xmlns="" id="{678DF2B3-8144-4F67-9F14-BCCD8E4A5B65}"/>
              </a:ext>
            </a:extLst>
          </p:cNvPr>
          <p:cNvSpPr/>
          <p:nvPr/>
        </p:nvSpPr>
        <p:spPr>
          <a:xfrm>
            <a:off x="2328530" y="4688958"/>
            <a:ext cx="5092996" cy="2232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054078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MODELAMIENTO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51292" y="2048878"/>
            <a:ext cx="7559331" cy="584775"/>
          </a:xfrm>
          <a:prstGeom prst="rect">
            <a:avLst/>
          </a:prstGeom>
          <a:noFill/>
        </p:spPr>
        <p:txBody>
          <a:bodyPr wrap="square" rtlCol="0">
            <a:spAutoFit/>
          </a:bodyPr>
          <a:lstStyle/>
          <a:p>
            <a:r>
              <a:rPr lang="es-EC" sz="3200" dirty="0"/>
              <a:t>CARGAS DE VIENTO</a:t>
            </a:r>
          </a:p>
        </p:txBody>
      </p:sp>
      <p:pic>
        <p:nvPicPr>
          <p:cNvPr id="6" name="Imagen 5">
            <a:extLst>
              <a:ext uri="{FF2B5EF4-FFF2-40B4-BE49-F238E27FC236}">
                <a16:creationId xmlns:a16="http://schemas.microsoft.com/office/drawing/2014/main" xmlns="" id="{085C3CE0-8EE2-4329-AEF3-9F44055C25D5}"/>
              </a:ext>
            </a:extLst>
          </p:cNvPr>
          <p:cNvPicPr>
            <a:picLocks noChangeAspect="1"/>
          </p:cNvPicPr>
          <p:nvPr/>
        </p:nvPicPr>
        <p:blipFill rotWithShape="1">
          <a:blip r:embed="rId2"/>
          <a:srcRect l="32907" t="36256" r="28605" b="22813"/>
          <a:stretch/>
        </p:blipFill>
        <p:spPr>
          <a:xfrm>
            <a:off x="1852032" y="2848968"/>
            <a:ext cx="5869172" cy="3510864"/>
          </a:xfrm>
          <a:prstGeom prst="rect">
            <a:avLst/>
          </a:prstGeom>
        </p:spPr>
      </p:pic>
    </p:spTree>
    <p:extLst>
      <p:ext uri="{BB962C8B-B14F-4D97-AF65-F5344CB8AC3E}">
        <p14:creationId xmlns:p14="http://schemas.microsoft.com/office/powerpoint/2010/main" val="1186581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MODELAMIENTO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51292" y="2048878"/>
            <a:ext cx="7559331" cy="584775"/>
          </a:xfrm>
          <a:prstGeom prst="rect">
            <a:avLst/>
          </a:prstGeom>
          <a:noFill/>
        </p:spPr>
        <p:txBody>
          <a:bodyPr wrap="square" rtlCol="0">
            <a:spAutoFit/>
          </a:bodyPr>
          <a:lstStyle/>
          <a:p>
            <a:r>
              <a:rPr lang="es-EC" sz="3200" dirty="0"/>
              <a:t>CARGAS SISMICAS</a:t>
            </a:r>
          </a:p>
        </p:txBody>
      </p:sp>
      <p:pic>
        <p:nvPicPr>
          <p:cNvPr id="3" name="Imagen 2">
            <a:extLst>
              <a:ext uri="{FF2B5EF4-FFF2-40B4-BE49-F238E27FC236}">
                <a16:creationId xmlns:a16="http://schemas.microsoft.com/office/drawing/2014/main" xmlns="" id="{245E6CDB-33D0-4CC7-B23C-A18DBA172D29}"/>
              </a:ext>
            </a:extLst>
          </p:cNvPr>
          <p:cNvPicPr>
            <a:picLocks noChangeAspect="1"/>
          </p:cNvPicPr>
          <p:nvPr/>
        </p:nvPicPr>
        <p:blipFill rotWithShape="1">
          <a:blip r:embed="rId2"/>
          <a:srcRect l="45465" t="34537" r="41512" b="26744"/>
          <a:stretch/>
        </p:blipFill>
        <p:spPr>
          <a:xfrm>
            <a:off x="3382344" y="2633653"/>
            <a:ext cx="2456060" cy="4107389"/>
          </a:xfrm>
          <a:prstGeom prst="rect">
            <a:avLst/>
          </a:prstGeom>
        </p:spPr>
      </p:pic>
    </p:spTree>
    <p:extLst>
      <p:ext uri="{BB962C8B-B14F-4D97-AF65-F5344CB8AC3E}">
        <p14:creationId xmlns:p14="http://schemas.microsoft.com/office/powerpoint/2010/main" val="3247423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MODELAMIENTO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36325" y="2048878"/>
            <a:ext cx="7559331" cy="584775"/>
          </a:xfrm>
          <a:prstGeom prst="rect">
            <a:avLst/>
          </a:prstGeom>
          <a:noFill/>
        </p:spPr>
        <p:txBody>
          <a:bodyPr wrap="square" rtlCol="0">
            <a:spAutoFit/>
          </a:bodyPr>
          <a:lstStyle/>
          <a:p>
            <a:r>
              <a:rPr lang="es-EC" sz="3200" dirty="0"/>
              <a:t>MODELO DEL PUENTE</a:t>
            </a:r>
          </a:p>
        </p:txBody>
      </p:sp>
      <p:pic>
        <p:nvPicPr>
          <p:cNvPr id="3" name="Imagen 2">
            <a:extLst>
              <a:ext uri="{FF2B5EF4-FFF2-40B4-BE49-F238E27FC236}">
                <a16:creationId xmlns:a16="http://schemas.microsoft.com/office/drawing/2014/main" xmlns="" id="{B5C1C44B-2FD7-4F08-8DE2-F423A8899797}"/>
              </a:ext>
            </a:extLst>
          </p:cNvPr>
          <p:cNvPicPr>
            <a:picLocks noChangeAspect="1"/>
          </p:cNvPicPr>
          <p:nvPr/>
        </p:nvPicPr>
        <p:blipFill rotWithShape="1">
          <a:blip r:embed="rId2"/>
          <a:srcRect l="14651" t="22056" r="8372" b="13437"/>
          <a:stretch/>
        </p:blipFill>
        <p:spPr>
          <a:xfrm>
            <a:off x="903765" y="2633653"/>
            <a:ext cx="7630869" cy="3597026"/>
          </a:xfrm>
          <a:prstGeom prst="rect">
            <a:avLst/>
          </a:prstGeom>
        </p:spPr>
      </p:pic>
    </p:spTree>
    <p:extLst>
      <p:ext uri="{BB962C8B-B14F-4D97-AF65-F5344CB8AC3E}">
        <p14:creationId xmlns:p14="http://schemas.microsoft.com/office/powerpoint/2010/main" val="1695432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MODELAMIENTO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36325" y="2048878"/>
            <a:ext cx="7559331" cy="584775"/>
          </a:xfrm>
          <a:prstGeom prst="rect">
            <a:avLst/>
          </a:prstGeom>
          <a:noFill/>
        </p:spPr>
        <p:txBody>
          <a:bodyPr wrap="square" rtlCol="0">
            <a:spAutoFit/>
          </a:bodyPr>
          <a:lstStyle/>
          <a:p>
            <a:r>
              <a:rPr lang="es-EC" sz="3200" dirty="0"/>
              <a:t>GEOMETRÍA DE CABLES EN PROGRAMA</a:t>
            </a:r>
          </a:p>
        </p:txBody>
      </p:sp>
      <p:pic>
        <p:nvPicPr>
          <p:cNvPr id="6" name="Imagen 5">
            <a:extLst>
              <a:ext uri="{FF2B5EF4-FFF2-40B4-BE49-F238E27FC236}">
                <a16:creationId xmlns:a16="http://schemas.microsoft.com/office/drawing/2014/main" xmlns="" id="{C7864630-EEA4-4BF6-9D6A-52BB367CCE46}"/>
              </a:ext>
            </a:extLst>
          </p:cNvPr>
          <p:cNvPicPr>
            <a:picLocks noChangeAspect="1"/>
          </p:cNvPicPr>
          <p:nvPr/>
        </p:nvPicPr>
        <p:blipFill rotWithShape="1">
          <a:blip r:embed="rId2"/>
          <a:srcRect l="31498" t="29225" r="28036" b="13721"/>
          <a:stretch/>
        </p:blipFill>
        <p:spPr>
          <a:xfrm>
            <a:off x="2137143" y="2633653"/>
            <a:ext cx="5071732" cy="4022407"/>
          </a:xfrm>
          <a:prstGeom prst="rect">
            <a:avLst/>
          </a:prstGeom>
        </p:spPr>
      </p:pic>
    </p:spTree>
    <p:extLst>
      <p:ext uri="{BB962C8B-B14F-4D97-AF65-F5344CB8AC3E}">
        <p14:creationId xmlns:p14="http://schemas.microsoft.com/office/powerpoint/2010/main" val="2427645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MODELAMIENTO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36325" y="2048878"/>
            <a:ext cx="7559331" cy="584775"/>
          </a:xfrm>
          <a:prstGeom prst="rect">
            <a:avLst/>
          </a:prstGeom>
          <a:noFill/>
        </p:spPr>
        <p:txBody>
          <a:bodyPr wrap="square" rtlCol="0">
            <a:spAutoFit/>
          </a:bodyPr>
          <a:lstStyle/>
          <a:p>
            <a:r>
              <a:rPr lang="es-EC" sz="3200" dirty="0"/>
              <a:t>GEOMETRÍA DE CABLES EN PROGRAMA</a:t>
            </a:r>
          </a:p>
        </p:txBody>
      </p:sp>
      <p:pic>
        <p:nvPicPr>
          <p:cNvPr id="6" name="Imagen 5">
            <a:extLst>
              <a:ext uri="{FF2B5EF4-FFF2-40B4-BE49-F238E27FC236}">
                <a16:creationId xmlns:a16="http://schemas.microsoft.com/office/drawing/2014/main" xmlns="" id="{C7864630-EEA4-4BF6-9D6A-52BB367CCE46}"/>
              </a:ext>
            </a:extLst>
          </p:cNvPr>
          <p:cNvPicPr>
            <a:picLocks noChangeAspect="1"/>
          </p:cNvPicPr>
          <p:nvPr/>
        </p:nvPicPr>
        <p:blipFill rotWithShape="1">
          <a:blip r:embed="rId2"/>
          <a:srcRect l="31498" t="29225" r="28036" b="13721"/>
          <a:stretch/>
        </p:blipFill>
        <p:spPr>
          <a:xfrm>
            <a:off x="2137143" y="2633653"/>
            <a:ext cx="5071732" cy="4022407"/>
          </a:xfrm>
          <a:prstGeom prst="rect">
            <a:avLst/>
          </a:prstGeom>
        </p:spPr>
      </p:pic>
    </p:spTree>
    <p:extLst>
      <p:ext uri="{BB962C8B-B14F-4D97-AF65-F5344CB8AC3E}">
        <p14:creationId xmlns:p14="http://schemas.microsoft.com/office/powerpoint/2010/main" val="3992169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MODELAMIENTO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36325" y="2048878"/>
            <a:ext cx="7559331" cy="584775"/>
          </a:xfrm>
          <a:prstGeom prst="rect">
            <a:avLst/>
          </a:prstGeom>
          <a:noFill/>
        </p:spPr>
        <p:txBody>
          <a:bodyPr wrap="square" rtlCol="0">
            <a:spAutoFit/>
          </a:bodyPr>
          <a:lstStyle/>
          <a:p>
            <a:r>
              <a:rPr lang="es-EC" sz="3200" dirty="0"/>
              <a:t>CARGAS DE VIENTO EN PILAS Y VIGAS</a:t>
            </a:r>
          </a:p>
        </p:txBody>
      </p:sp>
      <p:pic>
        <p:nvPicPr>
          <p:cNvPr id="7" name="Imagen 6">
            <a:extLst>
              <a:ext uri="{FF2B5EF4-FFF2-40B4-BE49-F238E27FC236}">
                <a16:creationId xmlns:a16="http://schemas.microsoft.com/office/drawing/2014/main" xmlns="" id="{EDBED1B9-A9A2-460C-96E0-22134AF55C77}"/>
              </a:ext>
            </a:extLst>
          </p:cNvPr>
          <p:cNvPicPr/>
          <p:nvPr/>
        </p:nvPicPr>
        <p:blipFill rotWithShape="1">
          <a:blip r:embed="rId2"/>
          <a:srcRect l="8576" t="22020" r="5179" b="15018"/>
          <a:stretch/>
        </p:blipFill>
        <p:spPr bwMode="auto">
          <a:xfrm>
            <a:off x="1437963" y="2848968"/>
            <a:ext cx="6547087" cy="32649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1196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MODELAMIENTO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36325" y="2048878"/>
            <a:ext cx="7559331" cy="584775"/>
          </a:xfrm>
          <a:prstGeom prst="rect">
            <a:avLst/>
          </a:prstGeom>
          <a:noFill/>
        </p:spPr>
        <p:txBody>
          <a:bodyPr wrap="square" rtlCol="0">
            <a:spAutoFit/>
          </a:bodyPr>
          <a:lstStyle/>
          <a:p>
            <a:r>
              <a:rPr lang="es-EC" sz="3200" dirty="0"/>
              <a:t>CARGAS DE VIENTO EN CABLES</a:t>
            </a:r>
          </a:p>
        </p:txBody>
      </p:sp>
      <p:pic>
        <p:nvPicPr>
          <p:cNvPr id="6" name="Imagen 5">
            <a:extLst>
              <a:ext uri="{FF2B5EF4-FFF2-40B4-BE49-F238E27FC236}">
                <a16:creationId xmlns:a16="http://schemas.microsoft.com/office/drawing/2014/main" xmlns="" id="{30C12254-9192-44ED-B8A5-CA3B6E24CE59}"/>
              </a:ext>
            </a:extLst>
          </p:cNvPr>
          <p:cNvPicPr/>
          <p:nvPr/>
        </p:nvPicPr>
        <p:blipFill rotWithShape="1">
          <a:blip r:embed="rId2"/>
          <a:srcRect l="10164" t="23432" r="8672" b="15299"/>
          <a:stretch/>
        </p:blipFill>
        <p:spPr bwMode="auto">
          <a:xfrm>
            <a:off x="1360834" y="3039804"/>
            <a:ext cx="6360370" cy="30951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7407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MODELAMIENTO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489513" y="2048878"/>
            <a:ext cx="7559331" cy="584775"/>
          </a:xfrm>
          <a:prstGeom prst="rect">
            <a:avLst/>
          </a:prstGeom>
          <a:noFill/>
        </p:spPr>
        <p:txBody>
          <a:bodyPr wrap="square" rtlCol="0">
            <a:spAutoFit/>
          </a:bodyPr>
          <a:lstStyle/>
          <a:p>
            <a:r>
              <a:rPr lang="es-EC" sz="3200" dirty="0"/>
              <a:t>CARGA VIVA </a:t>
            </a:r>
          </a:p>
        </p:txBody>
      </p:sp>
      <p:pic>
        <p:nvPicPr>
          <p:cNvPr id="7" name="Imagen 6">
            <a:extLst>
              <a:ext uri="{FF2B5EF4-FFF2-40B4-BE49-F238E27FC236}">
                <a16:creationId xmlns:a16="http://schemas.microsoft.com/office/drawing/2014/main" xmlns="" id="{5108B166-6A47-4D46-B5F2-A056F1BD1428}"/>
              </a:ext>
            </a:extLst>
          </p:cNvPr>
          <p:cNvPicPr/>
          <p:nvPr/>
        </p:nvPicPr>
        <p:blipFill rotWithShape="1">
          <a:blip r:embed="rId2"/>
          <a:srcRect l="54790" t="38677" r="7401" b="10775"/>
          <a:stretch/>
        </p:blipFill>
        <p:spPr bwMode="auto">
          <a:xfrm>
            <a:off x="2122879" y="2848968"/>
            <a:ext cx="4990302" cy="37006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2440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a:t>PROBLEMA</a:t>
            </a:r>
          </a:p>
        </p:txBody>
      </p:sp>
      <p:pic>
        <p:nvPicPr>
          <p:cNvPr id="4" name="20170817_114813">
            <a:hlinkClick r:id="" action="ppaction://media"/>
            <a:extLst>
              <a:ext uri="{FF2B5EF4-FFF2-40B4-BE49-F238E27FC236}">
                <a16:creationId xmlns:a16="http://schemas.microsoft.com/office/drawing/2014/main" xmlns="" id="{EA46766C-0860-4253-865C-BECC20DBB7E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49474" y="2336800"/>
            <a:ext cx="6397625" cy="3598863"/>
          </a:xfrm>
        </p:spPr>
      </p:pic>
    </p:spTree>
    <p:extLst>
      <p:ext uri="{BB962C8B-B14F-4D97-AF65-F5344CB8AC3E}">
        <p14:creationId xmlns:p14="http://schemas.microsoft.com/office/powerpoint/2010/main" val="34320103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MODELAMIENTO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489513" y="2048878"/>
            <a:ext cx="7559331" cy="1077218"/>
          </a:xfrm>
          <a:prstGeom prst="rect">
            <a:avLst/>
          </a:prstGeom>
          <a:noFill/>
        </p:spPr>
        <p:txBody>
          <a:bodyPr wrap="square" rtlCol="0">
            <a:spAutoFit/>
          </a:bodyPr>
          <a:lstStyle/>
          <a:p>
            <a:r>
              <a:rPr lang="es-EC" sz="3200" dirty="0"/>
              <a:t>RÓTULAS PLÁSTICAS, PARA ANÁLISIS DE PUSHOVER</a:t>
            </a:r>
          </a:p>
        </p:txBody>
      </p:sp>
      <p:pic>
        <p:nvPicPr>
          <p:cNvPr id="6" name="Imagen 5">
            <a:extLst>
              <a:ext uri="{FF2B5EF4-FFF2-40B4-BE49-F238E27FC236}">
                <a16:creationId xmlns:a16="http://schemas.microsoft.com/office/drawing/2014/main" xmlns="" id="{A38E7CA1-2CAC-40EA-9CAF-A962271A7295}"/>
              </a:ext>
            </a:extLst>
          </p:cNvPr>
          <p:cNvPicPr/>
          <p:nvPr/>
        </p:nvPicPr>
        <p:blipFill rotWithShape="1">
          <a:blip r:embed="rId2"/>
          <a:srcRect l="9469" t="19950" r="18985" b="17394"/>
          <a:stretch/>
        </p:blipFill>
        <p:spPr bwMode="auto">
          <a:xfrm>
            <a:off x="1794798" y="3189546"/>
            <a:ext cx="5777550" cy="33164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4195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ANÁLISIS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489513" y="2048878"/>
            <a:ext cx="7559331" cy="584775"/>
          </a:xfrm>
          <a:prstGeom prst="rect">
            <a:avLst/>
          </a:prstGeom>
          <a:noFill/>
        </p:spPr>
        <p:txBody>
          <a:bodyPr wrap="square" rtlCol="0">
            <a:spAutoFit/>
          </a:bodyPr>
          <a:lstStyle/>
          <a:p>
            <a:r>
              <a:rPr lang="es-EC" sz="3200" dirty="0"/>
              <a:t>ESTADO ACTUAL, PESO PROPIO</a:t>
            </a:r>
          </a:p>
        </p:txBody>
      </p:sp>
      <p:pic>
        <p:nvPicPr>
          <p:cNvPr id="8" name="Imagen 7">
            <a:extLst>
              <a:ext uri="{FF2B5EF4-FFF2-40B4-BE49-F238E27FC236}">
                <a16:creationId xmlns:a16="http://schemas.microsoft.com/office/drawing/2014/main" xmlns="" id="{B472CD9C-040A-44AF-8447-62D86ADF4772}"/>
              </a:ext>
            </a:extLst>
          </p:cNvPr>
          <p:cNvPicPr/>
          <p:nvPr/>
        </p:nvPicPr>
        <p:blipFill rotWithShape="1">
          <a:blip r:embed="rId2"/>
          <a:srcRect l="17152" t="29361" r="21222" b="24617"/>
          <a:stretch/>
        </p:blipFill>
        <p:spPr bwMode="auto">
          <a:xfrm>
            <a:off x="368773" y="3404782"/>
            <a:ext cx="5064464" cy="2241106"/>
          </a:xfrm>
          <a:prstGeom prst="rect">
            <a:avLst/>
          </a:prstGeom>
          <a:ln>
            <a:noFill/>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xmlns="" id="{14D07AAF-3A85-4EE6-8842-07656AEE664E}"/>
              </a:ext>
            </a:extLst>
          </p:cNvPr>
          <p:cNvPicPr/>
          <p:nvPr/>
        </p:nvPicPr>
        <p:blipFill rotWithShape="1">
          <a:blip r:embed="rId3"/>
          <a:srcRect l="28427" t="36700" r="41547" b="11902"/>
          <a:stretch/>
        </p:blipFill>
        <p:spPr bwMode="auto">
          <a:xfrm>
            <a:off x="5732462" y="3001017"/>
            <a:ext cx="3165475" cy="30486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9193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ANÁLISIS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489513" y="2048878"/>
            <a:ext cx="7559331" cy="584775"/>
          </a:xfrm>
          <a:prstGeom prst="rect">
            <a:avLst/>
          </a:prstGeom>
          <a:noFill/>
        </p:spPr>
        <p:txBody>
          <a:bodyPr wrap="square" rtlCol="0">
            <a:spAutoFit/>
          </a:bodyPr>
          <a:lstStyle/>
          <a:p>
            <a:r>
              <a:rPr lang="es-EC" sz="3200" dirty="0"/>
              <a:t>ESTADO ACTUAL, VIGAS DE ANÁLISIS</a:t>
            </a:r>
          </a:p>
        </p:txBody>
      </p:sp>
      <p:pic>
        <p:nvPicPr>
          <p:cNvPr id="7" name="Imagen 6">
            <a:extLst>
              <a:ext uri="{FF2B5EF4-FFF2-40B4-BE49-F238E27FC236}">
                <a16:creationId xmlns:a16="http://schemas.microsoft.com/office/drawing/2014/main" xmlns="" id="{18B6A443-5C2A-4E01-AFDC-7703C75A61BA}"/>
              </a:ext>
            </a:extLst>
          </p:cNvPr>
          <p:cNvPicPr>
            <a:picLocks noChangeAspect="1"/>
          </p:cNvPicPr>
          <p:nvPr/>
        </p:nvPicPr>
        <p:blipFill rotWithShape="1">
          <a:blip r:embed="rId2"/>
          <a:srcRect l="38592" t="38940" r="35013" b="23643"/>
          <a:stretch/>
        </p:blipFill>
        <p:spPr>
          <a:xfrm>
            <a:off x="2583710" y="2848968"/>
            <a:ext cx="4281157" cy="3413609"/>
          </a:xfrm>
          <a:prstGeom prst="rect">
            <a:avLst/>
          </a:prstGeom>
        </p:spPr>
      </p:pic>
    </p:spTree>
    <p:extLst>
      <p:ext uri="{BB962C8B-B14F-4D97-AF65-F5344CB8AC3E}">
        <p14:creationId xmlns:p14="http://schemas.microsoft.com/office/powerpoint/2010/main" val="439751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ANÁLISIS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489513" y="2048878"/>
            <a:ext cx="8059064" cy="584775"/>
          </a:xfrm>
          <a:prstGeom prst="rect">
            <a:avLst/>
          </a:prstGeom>
          <a:noFill/>
        </p:spPr>
        <p:txBody>
          <a:bodyPr wrap="square" rtlCol="0">
            <a:spAutoFit/>
          </a:bodyPr>
          <a:lstStyle/>
          <a:p>
            <a:r>
              <a:rPr lang="es-EC" sz="3200" dirty="0"/>
              <a:t>ESTADO ACTUAL, MOMENTOS Y CORTANTES</a:t>
            </a:r>
          </a:p>
        </p:txBody>
      </p:sp>
      <p:pic>
        <p:nvPicPr>
          <p:cNvPr id="3" name="Imagen 2">
            <a:extLst>
              <a:ext uri="{FF2B5EF4-FFF2-40B4-BE49-F238E27FC236}">
                <a16:creationId xmlns:a16="http://schemas.microsoft.com/office/drawing/2014/main" xmlns="" id="{4346A371-BC6C-400F-AF31-8A7510DDCB2B}"/>
              </a:ext>
            </a:extLst>
          </p:cNvPr>
          <p:cNvPicPr>
            <a:picLocks noChangeAspect="1"/>
          </p:cNvPicPr>
          <p:nvPr/>
        </p:nvPicPr>
        <p:blipFill rotWithShape="1">
          <a:blip r:embed="rId2"/>
          <a:srcRect l="41860" t="65401" r="38024" b="20129"/>
          <a:stretch/>
        </p:blipFill>
        <p:spPr>
          <a:xfrm>
            <a:off x="2456536" y="2848968"/>
            <a:ext cx="4151861" cy="1679943"/>
          </a:xfrm>
          <a:prstGeom prst="rect">
            <a:avLst/>
          </a:prstGeom>
        </p:spPr>
      </p:pic>
      <p:pic>
        <p:nvPicPr>
          <p:cNvPr id="4" name="Imagen 3">
            <a:extLst>
              <a:ext uri="{FF2B5EF4-FFF2-40B4-BE49-F238E27FC236}">
                <a16:creationId xmlns:a16="http://schemas.microsoft.com/office/drawing/2014/main" xmlns="" id="{C4FBA228-8F8B-4755-9CBC-0C5CD149DF95}"/>
              </a:ext>
            </a:extLst>
          </p:cNvPr>
          <p:cNvPicPr>
            <a:picLocks noChangeAspect="1"/>
          </p:cNvPicPr>
          <p:nvPr/>
        </p:nvPicPr>
        <p:blipFill rotWithShape="1">
          <a:blip r:embed="rId3"/>
          <a:srcRect l="41395" t="42661" r="37675" b="43282"/>
          <a:stretch/>
        </p:blipFill>
        <p:spPr>
          <a:xfrm>
            <a:off x="2456536" y="4744226"/>
            <a:ext cx="4159891" cy="1571514"/>
          </a:xfrm>
          <a:prstGeom prst="rect">
            <a:avLst/>
          </a:prstGeom>
        </p:spPr>
      </p:pic>
    </p:spTree>
    <p:extLst>
      <p:ext uri="{BB962C8B-B14F-4D97-AF65-F5344CB8AC3E}">
        <p14:creationId xmlns:p14="http://schemas.microsoft.com/office/powerpoint/2010/main" val="3101395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ANÁLISIS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489513" y="2048878"/>
            <a:ext cx="8059064" cy="584775"/>
          </a:xfrm>
          <a:prstGeom prst="rect">
            <a:avLst/>
          </a:prstGeom>
          <a:noFill/>
        </p:spPr>
        <p:txBody>
          <a:bodyPr wrap="square" rtlCol="0">
            <a:spAutoFit/>
          </a:bodyPr>
          <a:lstStyle/>
          <a:p>
            <a:r>
              <a:rPr lang="es-EC" sz="3200" dirty="0"/>
              <a:t>ESTADO ACTUAL, CARGA VIVA</a:t>
            </a:r>
          </a:p>
        </p:txBody>
      </p:sp>
      <p:pic>
        <p:nvPicPr>
          <p:cNvPr id="6" name="Imagen 5">
            <a:extLst>
              <a:ext uri="{FF2B5EF4-FFF2-40B4-BE49-F238E27FC236}">
                <a16:creationId xmlns:a16="http://schemas.microsoft.com/office/drawing/2014/main" xmlns="" id="{37DC49D7-058A-42B0-AB18-D8EA239D2CBB}"/>
              </a:ext>
            </a:extLst>
          </p:cNvPr>
          <p:cNvPicPr/>
          <p:nvPr/>
        </p:nvPicPr>
        <p:blipFill rotWithShape="1">
          <a:blip r:embed="rId2"/>
          <a:srcRect l="22393" t="28513" r="24867" b="24610"/>
          <a:stretch/>
        </p:blipFill>
        <p:spPr bwMode="auto">
          <a:xfrm>
            <a:off x="412927" y="3210475"/>
            <a:ext cx="4554220" cy="2277110"/>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xmlns="" id="{5CFFE24D-1A36-4BF9-AAA1-6F9E3552D0BA}"/>
              </a:ext>
            </a:extLst>
          </p:cNvPr>
          <p:cNvPicPr/>
          <p:nvPr/>
        </p:nvPicPr>
        <p:blipFill rotWithShape="1">
          <a:blip r:embed="rId3"/>
          <a:srcRect l="28587" t="46592" r="45841" b="10498"/>
          <a:stretch/>
        </p:blipFill>
        <p:spPr bwMode="auto">
          <a:xfrm>
            <a:off x="5561692" y="2848968"/>
            <a:ext cx="3251835" cy="30695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2449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ANÁLISIS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489513" y="2048878"/>
            <a:ext cx="8059064" cy="584775"/>
          </a:xfrm>
          <a:prstGeom prst="rect">
            <a:avLst/>
          </a:prstGeom>
          <a:noFill/>
        </p:spPr>
        <p:txBody>
          <a:bodyPr wrap="square" rtlCol="0">
            <a:spAutoFit/>
          </a:bodyPr>
          <a:lstStyle/>
          <a:p>
            <a:r>
              <a:rPr lang="es-EC" sz="3200" dirty="0"/>
              <a:t>ESTADO ACTUAL, CARGA VIVA</a:t>
            </a:r>
          </a:p>
        </p:txBody>
      </p:sp>
      <p:pic>
        <p:nvPicPr>
          <p:cNvPr id="6" name="Imagen 5">
            <a:extLst>
              <a:ext uri="{FF2B5EF4-FFF2-40B4-BE49-F238E27FC236}">
                <a16:creationId xmlns:a16="http://schemas.microsoft.com/office/drawing/2014/main" xmlns="" id="{37DC49D7-058A-42B0-AB18-D8EA239D2CBB}"/>
              </a:ext>
            </a:extLst>
          </p:cNvPr>
          <p:cNvPicPr/>
          <p:nvPr/>
        </p:nvPicPr>
        <p:blipFill rotWithShape="1">
          <a:blip r:embed="rId2"/>
          <a:srcRect l="22393" t="28513" r="24867" b="24610"/>
          <a:stretch/>
        </p:blipFill>
        <p:spPr bwMode="auto">
          <a:xfrm>
            <a:off x="391662" y="2983378"/>
            <a:ext cx="4554220" cy="2277110"/>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xmlns="" id="{5CFFE24D-1A36-4BF9-AAA1-6F9E3552D0BA}"/>
              </a:ext>
            </a:extLst>
          </p:cNvPr>
          <p:cNvPicPr/>
          <p:nvPr/>
        </p:nvPicPr>
        <p:blipFill rotWithShape="1">
          <a:blip r:embed="rId3"/>
          <a:srcRect l="28587" t="46592" r="45841" b="10498"/>
          <a:stretch/>
        </p:blipFill>
        <p:spPr bwMode="auto">
          <a:xfrm>
            <a:off x="5710548" y="2540624"/>
            <a:ext cx="3251835" cy="3069590"/>
          </a:xfrm>
          <a:prstGeom prst="rect">
            <a:avLst/>
          </a:prstGeom>
          <a:ln>
            <a:noFill/>
          </a:ln>
          <a:extLst>
            <a:ext uri="{53640926-AAD7-44D8-BBD7-CCE9431645EC}">
              <a14:shadowObscured xmlns:a14="http://schemas.microsoft.com/office/drawing/2010/main"/>
            </a:ext>
          </a:extLst>
        </p:spPr>
      </p:pic>
      <p:graphicFrame>
        <p:nvGraphicFramePr>
          <p:cNvPr id="3" name="Tabla 2">
            <a:extLst>
              <a:ext uri="{FF2B5EF4-FFF2-40B4-BE49-F238E27FC236}">
                <a16:creationId xmlns:a16="http://schemas.microsoft.com/office/drawing/2014/main" xmlns="" id="{B7DC7EDE-F4EF-4624-BF1C-45335A87F785}"/>
              </a:ext>
            </a:extLst>
          </p:cNvPr>
          <p:cNvGraphicFramePr>
            <a:graphicFrameLocks noGrp="1"/>
          </p:cNvGraphicFramePr>
          <p:nvPr>
            <p:extLst>
              <p:ext uri="{D42A27DB-BD31-4B8C-83A1-F6EECF244321}">
                <p14:modId xmlns:p14="http://schemas.microsoft.com/office/powerpoint/2010/main" val="1481617930"/>
              </p:ext>
            </p:extLst>
          </p:nvPr>
        </p:nvGraphicFramePr>
        <p:xfrm>
          <a:off x="2384019" y="5779228"/>
          <a:ext cx="3975100" cy="1005840"/>
        </p:xfrm>
        <a:graphic>
          <a:graphicData uri="http://schemas.openxmlformats.org/drawingml/2006/table">
            <a:tbl>
              <a:tblPr firstRow="1" firstCol="1" bandRow="1">
                <a:tableStyleId>{5C22544A-7EE6-4342-B048-85BDC9FD1C3A}</a:tableStyleId>
              </a:tblPr>
              <a:tblGrid>
                <a:gridCol w="762000">
                  <a:extLst>
                    <a:ext uri="{9D8B030D-6E8A-4147-A177-3AD203B41FA5}">
                      <a16:colId xmlns:a16="http://schemas.microsoft.com/office/drawing/2014/main" xmlns="" val="1198562976"/>
                    </a:ext>
                  </a:extLst>
                </a:gridCol>
                <a:gridCol w="762000">
                  <a:extLst>
                    <a:ext uri="{9D8B030D-6E8A-4147-A177-3AD203B41FA5}">
                      <a16:colId xmlns:a16="http://schemas.microsoft.com/office/drawing/2014/main" xmlns="" val="2982999426"/>
                    </a:ext>
                  </a:extLst>
                </a:gridCol>
                <a:gridCol w="1447800">
                  <a:extLst>
                    <a:ext uri="{9D8B030D-6E8A-4147-A177-3AD203B41FA5}">
                      <a16:colId xmlns:a16="http://schemas.microsoft.com/office/drawing/2014/main" xmlns="" val="3558673815"/>
                    </a:ext>
                  </a:extLst>
                </a:gridCol>
                <a:gridCol w="1003300">
                  <a:extLst>
                    <a:ext uri="{9D8B030D-6E8A-4147-A177-3AD203B41FA5}">
                      <a16:colId xmlns:a16="http://schemas.microsoft.com/office/drawing/2014/main" xmlns="" val="914471196"/>
                    </a:ext>
                  </a:extLst>
                </a:gridCol>
              </a:tblGrid>
              <a:tr h="190500">
                <a:tc>
                  <a:txBody>
                    <a:bodyPr/>
                    <a:lstStyle/>
                    <a:p>
                      <a:pPr algn="ctr">
                        <a:lnSpc>
                          <a:spcPct val="150000"/>
                        </a:lnSpc>
                        <a:spcAft>
                          <a:spcPts val="0"/>
                        </a:spcAft>
                      </a:pPr>
                      <a:r>
                        <a:rPr lang="es-EC" sz="1100">
                          <a:effectLst/>
                        </a:rPr>
                        <a:t>Elemento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Axial [T]</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Momento Max [T-m]</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Cortante [T]</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536077173"/>
                  </a:ext>
                </a:extLst>
              </a:tr>
              <a:tr h="190500">
                <a:tc>
                  <a:txBody>
                    <a:bodyPr/>
                    <a:lstStyle/>
                    <a:p>
                      <a:pPr algn="ctr">
                        <a:lnSpc>
                          <a:spcPct val="150000"/>
                        </a:lnSpc>
                        <a:spcAft>
                          <a:spcPts val="0"/>
                        </a:spcAft>
                      </a:pPr>
                      <a:r>
                        <a:rPr lang="es-EC" sz="1100">
                          <a:effectLst/>
                        </a:rPr>
                        <a:t>166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8.02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18.32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2.79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82384399"/>
                  </a:ext>
                </a:extLst>
              </a:tr>
              <a:tr h="190500">
                <a:tc>
                  <a:txBody>
                    <a:bodyPr/>
                    <a:lstStyle/>
                    <a:p>
                      <a:pPr algn="ctr">
                        <a:lnSpc>
                          <a:spcPct val="150000"/>
                        </a:lnSpc>
                        <a:spcAft>
                          <a:spcPts val="0"/>
                        </a:spcAft>
                      </a:pPr>
                      <a:r>
                        <a:rPr lang="es-EC" sz="1100">
                          <a:effectLst/>
                        </a:rPr>
                        <a:t>186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-1.29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-0.74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dirty="0">
                          <a:effectLst/>
                        </a:rPr>
                        <a:t>0.89</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382601582"/>
                  </a:ext>
                </a:extLst>
              </a:tr>
            </a:tbl>
          </a:graphicData>
        </a:graphic>
      </p:graphicFrame>
    </p:spTree>
    <p:extLst>
      <p:ext uri="{BB962C8B-B14F-4D97-AF65-F5344CB8AC3E}">
        <p14:creationId xmlns:p14="http://schemas.microsoft.com/office/powerpoint/2010/main" val="1956792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ANÁLISIS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489513" y="2048878"/>
            <a:ext cx="8059064" cy="584775"/>
          </a:xfrm>
          <a:prstGeom prst="rect">
            <a:avLst/>
          </a:prstGeom>
          <a:noFill/>
        </p:spPr>
        <p:txBody>
          <a:bodyPr wrap="square" rtlCol="0">
            <a:spAutoFit/>
          </a:bodyPr>
          <a:lstStyle/>
          <a:p>
            <a:r>
              <a:rPr lang="es-EC" sz="3200" dirty="0"/>
              <a:t>ESTADO ACTUAL, ANÁLISIS MODAL  T1=0.4 s</a:t>
            </a:r>
          </a:p>
        </p:txBody>
      </p:sp>
      <p:pic>
        <p:nvPicPr>
          <p:cNvPr id="8" name="Imagen 7">
            <a:extLst>
              <a:ext uri="{FF2B5EF4-FFF2-40B4-BE49-F238E27FC236}">
                <a16:creationId xmlns:a16="http://schemas.microsoft.com/office/drawing/2014/main" xmlns="" id="{059C0ACE-D9A2-407C-B1BD-74279B94E343}"/>
              </a:ext>
            </a:extLst>
          </p:cNvPr>
          <p:cNvPicPr/>
          <p:nvPr/>
        </p:nvPicPr>
        <p:blipFill rotWithShape="1">
          <a:blip r:embed="rId2"/>
          <a:srcRect l="21042" t="22444" r="28455" b="8977"/>
          <a:stretch/>
        </p:blipFill>
        <p:spPr bwMode="auto">
          <a:xfrm>
            <a:off x="341849" y="3005792"/>
            <a:ext cx="4006867" cy="2990970"/>
          </a:xfrm>
          <a:prstGeom prst="rect">
            <a:avLst/>
          </a:prstGeom>
          <a:ln>
            <a:noFill/>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xmlns="" id="{1A60B68C-A52D-468C-9A19-F3252A1794BD}"/>
              </a:ext>
            </a:extLst>
          </p:cNvPr>
          <p:cNvPicPr/>
          <p:nvPr/>
        </p:nvPicPr>
        <p:blipFill rotWithShape="1">
          <a:blip r:embed="rId3"/>
          <a:srcRect l="20867" t="25249" r="27403" b="8042"/>
          <a:stretch/>
        </p:blipFill>
        <p:spPr bwMode="auto">
          <a:xfrm>
            <a:off x="4649248" y="3005792"/>
            <a:ext cx="4186407" cy="29909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493209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ANÁLISIS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489513" y="2048878"/>
            <a:ext cx="8059064" cy="584775"/>
          </a:xfrm>
          <a:prstGeom prst="rect">
            <a:avLst/>
          </a:prstGeom>
          <a:noFill/>
        </p:spPr>
        <p:txBody>
          <a:bodyPr wrap="square" rtlCol="0">
            <a:spAutoFit/>
          </a:bodyPr>
          <a:lstStyle/>
          <a:p>
            <a:r>
              <a:rPr lang="es-EC" sz="3200" dirty="0"/>
              <a:t>ESTADO ACTUAL, ANÁLISIS MODAL</a:t>
            </a:r>
          </a:p>
        </p:txBody>
      </p:sp>
      <p:pic>
        <p:nvPicPr>
          <p:cNvPr id="6" name="Imagen 5">
            <a:extLst>
              <a:ext uri="{FF2B5EF4-FFF2-40B4-BE49-F238E27FC236}">
                <a16:creationId xmlns:a16="http://schemas.microsoft.com/office/drawing/2014/main" xmlns="" id="{44BF8F00-1D95-405C-A3CC-4006290E13E3}"/>
              </a:ext>
            </a:extLst>
          </p:cNvPr>
          <p:cNvPicPr/>
          <p:nvPr/>
        </p:nvPicPr>
        <p:blipFill rotWithShape="1">
          <a:blip r:embed="rId2"/>
          <a:srcRect l="20166" t="22445" r="28104" b="7418"/>
          <a:stretch/>
        </p:blipFill>
        <p:spPr bwMode="auto">
          <a:xfrm>
            <a:off x="185170" y="2848968"/>
            <a:ext cx="4333875" cy="3305175"/>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xmlns="" id="{04BC322F-3B08-4A14-B98D-DAE5430BDD4E}"/>
              </a:ext>
            </a:extLst>
          </p:cNvPr>
          <p:cNvPicPr/>
          <p:nvPr/>
        </p:nvPicPr>
        <p:blipFill rotWithShape="1">
          <a:blip r:embed="rId3"/>
          <a:srcRect l="20692" t="22444" r="27929" b="7730"/>
          <a:stretch/>
        </p:blipFill>
        <p:spPr bwMode="auto">
          <a:xfrm>
            <a:off x="4718750" y="2848968"/>
            <a:ext cx="4106273" cy="33051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1333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ANÁLISIS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489513" y="2048878"/>
            <a:ext cx="8059064" cy="584775"/>
          </a:xfrm>
          <a:prstGeom prst="rect">
            <a:avLst/>
          </a:prstGeom>
          <a:noFill/>
        </p:spPr>
        <p:txBody>
          <a:bodyPr wrap="square" rtlCol="0">
            <a:spAutoFit/>
          </a:bodyPr>
          <a:lstStyle/>
          <a:p>
            <a:r>
              <a:rPr lang="es-EC" sz="3200" dirty="0"/>
              <a:t>ESTADO ACTUAL, ESTÁTICO LINEAL</a:t>
            </a:r>
          </a:p>
        </p:txBody>
      </p:sp>
      <p:pic>
        <p:nvPicPr>
          <p:cNvPr id="9" name="Imagen 8">
            <a:extLst>
              <a:ext uri="{FF2B5EF4-FFF2-40B4-BE49-F238E27FC236}">
                <a16:creationId xmlns:a16="http://schemas.microsoft.com/office/drawing/2014/main" xmlns="" id="{9B3E7E3B-E45C-42D4-A2C6-1F8336662BE5}"/>
              </a:ext>
            </a:extLst>
          </p:cNvPr>
          <p:cNvPicPr/>
          <p:nvPr/>
        </p:nvPicPr>
        <p:blipFill rotWithShape="1">
          <a:blip r:embed="rId2"/>
          <a:srcRect l="45592" t="23067" r="35820" b="44514"/>
          <a:stretch/>
        </p:blipFill>
        <p:spPr bwMode="auto">
          <a:xfrm>
            <a:off x="383188" y="2720872"/>
            <a:ext cx="3914775" cy="3840480"/>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xmlns="" id="{DD591549-BFEA-4794-8F44-624CB550655C}"/>
              </a:ext>
            </a:extLst>
          </p:cNvPr>
          <p:cNvPicPr/>
          <p:nvPr/>
        </p:nvPicPr>
        <p:blipFill rotWithShape="1">
          <a:blip r:embed="rId3"/>
          <a:srcRect l="49100" t="22756" r="31962" b="45449"/>
          <a:stretch/>
        </p:blipFill>
        <p:spPr bwMode="auto">
          <a:xfrm>
            <a:off x="4919883" y="2720872"/>
            <a:ext cx="3777549" cy="38404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10312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ANÁLISIS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489513" y="2048878"/>
            <a:ext cx="8059064" cy="584775"/>
          </a:xfrm>
          <a:prstGeom prst="rect">
            <a:avLst/>
          </a:prstGeom>
          <a:noFill/>
        </p:spPr>
        <p:txBody>
          <a:bodyPr wrap="square" rtlCol="0">
            <a:spAutoFit/>
          </a:bodyPr>
          <a:lstStyle/>
          <a:p>
            <a:r>
              <a:rPr lang="es-EC" sz="3200" dirty="0"/>
              <a:t>ESTADO ACTUAL, ESTÁTICO NO LINEAL</a:t>
            </a:r>
          </a:p>
        </p:txBody>
      </p:sp>
      <p:pic>
        <p:nvPicPr>
          <p:cNvPr id="3" name="Imagen 2">
            <a:extLst>
              <a:ext uri="{FF2B5EF4-FFF2-40B4-BE49-F238E27FC236}">
                <a16:creationId xmlns:a16="http://schemas.microsoft.com/office/drawing/2014/main" xmlns="" id="{994DDF2B-6C36-472B-AA1D-D73644817FD9}"/>
              </a:ext>
            </a:extLst>
          </p:cNvPr>
          <p:cNvPicPr>
            <a:picLocks noChangeAspect="1"/>
          </p:cNvPicPr>
          <p:nvPr/>
        </p:nvPicPr>
        <p:blipFill>
          <a:blip r:embed="rId2"/>
          <a:stretch>
            <a:fillRect/>
          </a:stretch>
        </p:blipFill>
        <p:spPr>
          <a:xfrm>
            <a:off x="108919" y="2633652"/>
            <a:ext cx="4364338" cy="2204161"/>
          </a:xfrm>
          <a:prstGeom prst="rect">
            <a:avLst/>
          </a:prstGeom>
        </p:spPr>
      </p:pic>
      <p:pic>
        <p:nvPicPr>
          <p:cNvPr id="7" name="Imagen 6">
            <a:extLst>
              <a:ext uri="{FF2B5EF4-FFF2-40B4-BE49-F238E27FC236}">
                <a16:creationId xmlns:a16="http://schemas.microsoft.com/office/drawing/2014/main" xmlns="" id="{9BED23FD-C7AF-4985-A830-6BAB95DC4C10}"/>
              </a:ext>
            </a:extLst>
          </p:cNvPr>
          <p:cNvPicPr>
            <a:picLocks noChangeAspect="1"/>
          </p:cNvPicPr>
          <p:nvPr/>
        </p:nvPicPr>
        <p:blipFill>
          <a:blip r:embed="rId3"/>
          <a:stretch>
            <a:fillRect/>
          </a:stretch>
        </p:blipFill>
        <p:spPr>
          <a:xfrm>
            <a:off x="4680532" y="4308337"/>
            <a:ext cx="4349763" cy="2400808"/>
          </a:xfrm>
          <a:prstGeom prst="rect">
            <a:avLst/>
          </a:prstGeom>
        </p:spPr>
      </p:pic>
    </p:spTree>
    <p:extLst>
      <p:ext uri="{BB962C8B-B14F-4D97-AF65-F5344CB8AC3E}">
        <p14:creationId xmlns:p14="http://schemas.microsoft.com/office/powerpoint/2010/main" val="2913621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EVALUACIÓN DEL PUENTE</a:t>
            </a:r>
          </a:p>
        </p:txBody>
      </p:sp>
      <p:pic>
        <p:nvPicPr>
          <p:cNvPr id="4" name="Marcador de contenido 3" descr="C:\Users\Super K\Documents\david\TESIS\LEVANTAMIENTO DEL PUENTE\FOTOS\20170315_092719.jpg">
            <a:extLst>
              <a:ext uri="{FF2B5EF4-FFF2-40B4-BE49-F238E27FC236}">
                <a16:creationId xmlns:a16="http://schemas.microsoft.com/office/drawing/2014/main" xmlns="" id="{C59F3763-6F2B-4B5E-B408-ABAA5E863927}"/>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49003" y="2771525"/>
            <a:ext cx="2423807" cy="3796382"/>
          </a:xfrm>
          <a:prstGeom prst="rect">
            <a:avLst/>
          </a:prstGeom>
          <a:noFill/>
          <a:ln>
            <a:noFill/>
          </a:ln>
        </p:spPr>
      </p:pic>
      <p:sp>
        <p:nvSpPr>
          <p:cNvPr id="5" name="CuadroTexto 4">
            <a:extLst>
              <a:ext uri="{FF2B5EF4-FFF2-40B4-BE49-F238E27FC236}">
                <a16:creationId xmlns:a16="http://schemas.microsoft.com/office/drawing/2014/main" xmlns="" id="{B83704C4-751B-495D-8DBB-613F222CE6FE}"/>
              </a:ext>
            </a:extLst>
          </p:cNvPr>
          <p:cNvSpPr txBox="1"/>
          <p:nvPr/>
        </p:nvSpPr>
        <p:spPr>
          <a:xfrm>
            <a:off x="383189" y="2048878"/>
            <a:ext cx="6379535" cy="584775"/>
          </a:xfrm>
          <a:prstGeom prst="rect">
            <a:avLst/>
          </a:prstGeom>
          <a:noFill/>
        </p:spPr>
        <p:txBody>
          <a:bodyPr wrap="square" rtlCol="0">
            <a:spAutoFit/>
          </a:bodyPr>
          <a:lstStyle/>
          <a:p>
            <a:r>
              <a:rPr lang="es-EC" sz="3200" dirty="0"/>
              <a:t>ESTACIÓN TOTAL </a:t>
            </a:r>
          </a:p>
        </p:txBody>
      </p:sp>
      <p:pic>
        <p:nvPicPr>
          <p:cNvPr id="12" name="Imagen 11">
            <a:extLst>
              <a:ext uri="{FF2B5EF4-FFF2-40B4-BE49-F238E27FC236}">
                <a16:creationId xmlns:a16="http://schemas.microsoft.com/office/drawing/2014/main" xmlns="" id="{F8571698-31E9-43C0-8E26-AA396A1482A7}"/>
              </a:ext>
            </a:extLst>
          </p:cNvPr>
          <p:cNvPicPr/>
          <p:nvPr/>
        </p:nvPicPr>
        <p:blipFill rotWithShape="1">
          <a:blip r:embed="rId3"/>
          <a:srcRect l="26304" t="29613" r="13900" b="20511"/>
          <a:stretch/>
        </p:blipFill>
        <p:spPr bwMode="auto">
          <a:xfrm>
            <a:off x="3572956" y="3292881"/>
            <a:ext cx="5338445" cy="25050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488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ANÁLISIS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61923" y="2070143"/>
            <a:ext cx="8059064" cy="584775"/>
          </a:xfrm>
          <a:prstGeom prst="rect">
            <a:avLst/>
          </a:prstGeom>
          <a:noFill/>
        </p:spPr>
        <p:txBody>
          <a:bodyPr wrap="square" rtlCol="0">
            <a:spAutoFit/>
          </a:bodyPr>
          <a:lstStyle/>
          <a:p>
            <a:r>
              <a:rPr lang="es-EC" sz="3200" dirty="0"/>
              <a:t>ESTADO ACTUAL, RÓTULAS PLÁSTICAS</a:t>
            </a:r>
          </a:p>
        </p:txBody>
      </p:sp>
      <p:pic>
        <p:nvPicPr>
          <p:cNvPr id="6" name="Imagen 5">
            <a:extLst>
              <a:ext uri="{FF2B5EF4-FFF2-40B4-BE49-F238E27FC236}">
                <a16:creationId xmlns:a16="http://schemas.microsoft.com/office/drawing/2014/main" xmlns="" id="{903BD0F1-0138-491E-8CA4-C46BEC1EB25D}"/>
              </a:ext>
            </a:extLst>
          </p:cNvPr>
          <p:cNvPicPr/>
          <p:nvPr/>
        </p:nvPicPr>
        <p:blipFill rotWithShape="1">
          <a:blip r:embed="rId2"/>
          <a:srcRect l="26479" t="25874" r="-654" b="11159"/>
          <a:stretch/>
        </p:blipFill>
        <p:spPr bwMode="auto">
          <a:xfrm>
            <a:off x="128007" y="2753275"/>
            <a:ext cx="4231342" cy="2860716"/>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xmlns="" id="{D0F74EFF-7CD7-4DF2-ACB1-891F0064A0F1}"/>
              </a:ext>
            </a:extLst>
          </p:cNvPr>
          <p:cNvPicPr/>
          <p:nvPr/>
        </p:nvPicPr>
        <p:blipFill rotWithShape="1">
          <a:blip r:embed="rId3"/>
          <a:srcRect l="24724" t="24938" r="223" b="9912"/>
          <a:stretch/>
        </p:blipFill>
        <p:spPr bwMode="auto">
          <a:xfrm>
            <a:off x="4477498" y="3885921"/>
            <a:ext cx="4517646" cy="27700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41677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ANÁLISIS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61923" y="2070143"/>
            <a:ext cx="8059064" cy="584775"/>
          </a:xfrm>
          <a:prstGeom prst="rect">
            <a:avLst/>
          </a:prstGeom>
          <a:noFill/>
        </p:spPr>
        <p:txBody>
          <a:bodyPr wrap="square" rtlCol="0">
            <a:spAutoFit/>
          </a:bodyPr>
          <a:lstStyle/>
          <a:p>
            <a:r>
              <a:rPr lang="es-EC" sz="3200" dirty="0"/>
              <a:t>ESTADO ACTUAL, RESULTADOS PUSHOVER</a:t>
            </a:r>
          </a:p>
        </p:txBody>
      </p:sp>
      <p:pic>
        <p:nvPicPr>
          <p:cNvPr id="3" name="Imagen 2">
            <a:extLst>
              <a:ext uri="{FF2B5EF4-FFF2-40B4-BE49-F238E27FC236}">
                <a16:creationId xmlns:a16="http://schemas.microsoft.com/office/drawing/2014/main" xmlns="" id="{1D9352DA-34D6-4A5A-8336-DB42E665E3FD}"/>
              </a:ext>
            </a:extLst>
          </p:cNvPr>
          <p:cNvPicPr>
            <a:picLocks noChangeAspect="1"/>
          </p:cNvPicPr>
          <p:nvPr/>
        </p:nvPicPr>
        <p:blipFill>
          <a:blip r:embed="rId2"/>
          <a:stretch>
            <a:fillRect/>
          </a:stretch>
        </p:blipFill>
        <p:spPr>
          <a:xfrm>
            <a:off x="208677" y="2762984"/>
            <a:ext cx="4203835" cy="2601154"/>
          </a:xfrm>
          <a:prstGeom prst="rect">
            <a:avLst/>
          </a:prstGeom>
        </p:spPr>
      </p:pic>
      <p:pic>
        <p:nvPicPr>
          <p:cNvPr id="10" name="Imagen 9">
            <a:extLst>
              <a:ext uri="{FF2B5EF4-FFF2-40B4-BE49-F238E27FC236}">
                <a16:creationId xmlns:a16="http://schemas.microsoft.com/office/drawing/2014/main" xmlns="" id="{0E257E6B-C198-4ACB-AED5-7DA3CDA89CF3}"/>
              </a:ext>
            </a:extLst>
          </p:cNvPr>
          <p:cNvPicPr>
            <a:picLocks noChangeAspect="1"/>
          </p:cNvPicPr>
          <p:nvPr/>
        </p:nvPicPr>
        <p:blipFill>
          <a:blip r:embed="rId3"/>
          <a:stretch>
            <a:fillRect/>
          </a:stretch>
        </p:blipFill>
        <p:spPr>
          <a:xfrm>
            <a:off x="4610556" y="4063561"/>
            <a:ext cx="4427118" cy="2733921"/>
          </a:xfrm>
          <a:prstGeom prst="rect">
            <a:avLst/>
          </a:prstGeom>
        </p:spPr>
      </p:pic>
    </p:spTree>
    <p:extLst>
      <p:ext uri="{BB962C8B-B14F-4D97-AF65-F5344CB8AC3E}">
        <p14:creationId xmlns:p14="http://schemas.microsoft.com/office/powerpoint/2010/main" val="3086942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ANÁLISIS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61923" y="2070143"/>
            <a:ext cx="8059064" cy="584775"/>
          </a:xfrm>
          <a:prstGeom prst="rect">
            <a:avLst/>
          </a:prstGeom>
          <a:noFill/>
        </p:spPr>
        <p:txBody>
          <a:bodyPr wrap="square" rtlCol="0">
            <a:spAutoFit/>
          </a:bodyPr>
          <a:lstStyle/>
          <a:p>
            <a:r>
              <a:rPr lang="es-EC" sz="3200" dirty="0"/>
              <a:t>ESTADO ACTUAL, HISTORIA EN EL TIEMPO</a:t>
            </a:r>
          </a:p>
        </p:txBody>
      </p:sp>
      <p:pic>
        <p:nvPicPr>
          <p:cNvPr id="7" name="Imagen 6">
            <a:extLst>
              <a:ext uri="{FF2B5EF4-FFF2-40B4-BE49-F238E27FC236}">
                <a16:creationId xmlns:a16="http://schemas.microsoft.com/office/drawing/2014/main" xmlns="" id="{53C740C1-E701-4CD9-A452-6435F4AD31CA}"/>
              </a:ext>
            </a:extLst>
          </p:cNvPr>
          <p:cNvPicPr/>
          <p:nvPr/>
        </p:nvPicPr>
        <p:blipFill rotWithShape="1">
          <a:blip r:embed="rId2"/>
          <a:srcRect l="33669" t="33978" r="33189" b="30486"/>
          <a:stretch/>
        </p:blipFill>
        <p:spPr bwMode="auto">
          <a:xfrm>
            <a:off x="85476" y="2654918"/>
            <a:ext cx="4220709" cy="2820849"/>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xmlns="" id="{DE1CAC13-7EF4-4960-9DB4-5E6A9383F865}"/>
              </a:ext>
            </a:extLst>
          </p:cNvPr>
          <p:cNvPicPr/>
          <p:nvPr/>
        </p:nvPicPr>
        <p:blipFill rotWithShape="1">
          <a:blip r:embed="rId3"/>
          <a:srcRect l="32967" t="33666" r="33365" b="29551"/>
          <a:stretch/>
        </p:blipFill>
        <p:spPr bwMode="auto">
          <a:xfrm>
            <a:off x="4509644" y="3958560"/>
            <a:ext cx="4505325" cy="2768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62125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ANÁLISIS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61923" y="2070143"/>
            <a:ext cx="8059064" cy="584775"/>
          </a:xfrm>
          <a:prstGeom prst="rect">
            <a:avLst/>
          </a:prstGeom>
          <a:noFill/>
        </p:spPr>
        <p:txBody>
          <a:bodyPr wrap="square" rtlCol="0">
            <a:spAutoFit/>
          </a:bodyPr>
          <a:lstStyle/>
          <a:p>
            <a:r>
              <a:rPr lang="es-EC" sz="3200" dirty="0"/>
              <a:t>ESTADO TENSADO, PESO PROPIO</a:t>
            </a:r>
          </a:p>
        </p:txBody>
      </p:sp>
      <p:pic>
        <p:nvPicPr>
          <p:cNvPr id="6" name="Imagen 5">
            <a:extLst>
              <a:ext uri="{FF2B5EF4-FFF2-40B4-BE49-F238E27FC236}">
                <a16:creationId xmlns:a16="http://schemas.microsoft.com/office/drawing/2014/main" xmlns="" id="{0439CF93-6C35-4C93-B262-6CBC4D7FE0B0}"/>
              </a:ext>
            </a:extLst>
          </p:cNvPr>
          <p:cNvPicPr/>
          <p:nvPr/>
        </p:nvPicPr>
        <p:blipFill rotWithShape="1">
          <a:blip r:embed="rId2"/>
          <a:srcRect l="17525" t="34517" r="24798" b="20449"/>
          <a:stretch/>
        </p:blipFill>
        <p:spPr bwMode="auto">
          <a:xfrm>
            <a:off x="170537" y="3295855"/>
            <a:ext cx="5106035" cy="2242820"/>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xmlns="" id="{F6164E7F-2C7F-427C-A2DE-6992834E6E5C}"/>
              </a:ext>
            </a:extLst>
          </p:cNvPr>
          <p:cNvPicPr/>
          <p:nvPr/>
        </p:nvPicPr>
        <p:blipFill rotWithShape="1">
          <a:blip r:embed="rId3"/>
          <a:srcRect l="18165" t="47578" r="51960" b="11160"/>
          <a:stretch/>
        </p:blipFill>
        <p:spPr bwMode="auto">
          <a:xfrm>
            <a:off x="5497031" y="2654918"/>
            <a:ext cx="3349257" cy="36395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9938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ANÁLISIS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61922" y="2070143"/>
            <a:ext cx="8367407" cy="584775"/>
          </a:xfrm>
          <a:prstGeom prst="rect">
            <a:avLst/>
          </a:prstGeom>
          <a:noFill/>
        </p:spPr>
        <p:txBody>
          <a:bodyPr wrap="square" rtlCol="0">
            <a:spAutoFit/>
          </a:bodyPr>
          <a:lstStyle/>
          <a:p>
            <a:r>
              <a:rPr lang="es-EC" sz="3200" dirty="0"/>
              <a:t>ESTADO TENSADO, MOMENTOS Y CORTANTES</a:t>
            </a:r>
          </a:p>
        </p:txBody>
      </p:sp>
      <p:graphicFrame>
        <p:nvGraphicFramePr>
          <p:cNvPr id="3" name="Tabla 2">
            <a:extLst>
              <a:ext uri="{FF2B5EF4-FFF2-40B4-BE49-F238E27FC236}">
                <a16:creationId xmlns:a16="http://schemas.microsoft.com/office/drawing/2014/main" xmlns="" id="{CC4B1868-524B-4D06-82BD-DDE3FA556717}"/>
              </a:ext>
            </a:extLst>
          </p:cNvPr>
          <p:cNvGraphicFramePr>
            <a:graphicFrameLocks noGrp="1"/>
          </p:cNvGraphicFramePr>
          <p:nvPr>
            <p:extLst>
              <p:ext uri="{D42A27DB-BD31-4B8C-83A1-F6EECF244321}">
                <p14:modId xmlns:p14="http://schemas.microsoft.com/office/powerpoint/2010/main" val="1668194464"/>
              </p:ext>
            </p:extLst>
          </p:nvPr>
        </p:nvGraphicFramePr>
        <p:xfrm>
          <a:off x="2380416" y="2630431"/>
          <a:ext cx="3871527" cy="2042010"/>
        </p:xfrm>
        <a:graphic>
          <a:graphicData uri="http://schemas.openxmlformats.org/drawingml/2006/table">
            <a:tbl>
              <a:tblPr firstRow="1" firstCol="1" bandRow="1">
                <a:tableStyleId>{5C22544A-7EE6-4342-B048-85BDC9FD1C3A}</a:tableStyleId>
              </a:tblPr>
              <a:tblGrid>
                <a:gridCol w="911305">
                  <a:extLst>
                    <a:ext uri="{9D8B030D-6E8A-4147-A177-3AD203B41FA5}">
                      <a16:colId xmlns:a16="http://schemas.microsoft.com/office/drawing/2014/main" xmlns="" val="3943049156"/>
                    </a:ext>
                  </a:extLst>
                </a:gridCol>
                <a:gridCol w="1776285">
                  <a:extLst>
                    <a:ext uri="{9D8B030D-6E8A-4147-A177-3AD203B41FA5}">
                      <a16:colId xmlns:a16="http://schemas.microsoft.com/office/drawing/2014/main" xmlns="" val="2815353934"/>
                    </a:ext>
                  </a:extLst>
                </a:gridCol>
                <a:gridCol w="1183937">
                  <a:extLst>
                    <a:ext uri="{9D8B030D-6E8A-4147-A177-3AD203B41FA5}">
                      <a16:colId xmlns:a16="http://schemas.microsoft.com/office/drawing/2014/main" xmlns="" val="3533109520"/>
                    </a:ext>
                  </a:extLst>
                </a:gridCol>
              </a:tblGrid>
              <a:tr h="340335">
                <a:tc>
                  <a:txBody>
                    <a:bodyPr/>
                    <a:lstStyle/>
                    <a:p>
                      <a:pPr algn="ctr">
                        <a:lnSpc>
                          <a:spcPct val="150000"/>
                        </a:lnSpc>
                        <a:spcAft>
                          <a:spcPts val="0"/>
                        </a:spcAft>
                      </a:pPr>
                      <a:r>
                        <a:rPr lang="es-EC" sz="1100">
                          <a:effectLst/>
                        </a:rPr>
                        <a:t>Elemento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Momento Max [T-m]</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Cortante [T]</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497059332"/>
                  </a:ext>
                </a:extLst>
              </a:tr>
              <a:tr h="340335">
                <a:tc>
                  <a:txBody>
                    <a:bodyPr/>
                    <a:lstStyle/>
                    <a:p>
                      <a:pPr algn="ctr">
                        <a:lnSpc>
                          <a:spcPct val="150000"/>
                        </a:lnSpc>
                        <a:spcAft>
                          <a:spcPts val="0"/>
                        </a:spcAft>
                      </a:pPr>
                      <a:r>
                        <a:rPr lang="es-EC" sz="1100">
                          <a:effectLst/>
                        </a:rPr>
                        <a:t>185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0.38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1.52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95811283"/>
                  </a:ext>
                </a:extLst>
              </a:tr>
              <a:tr h="340335">
                <a:tc>
                  <a:txBody>
                    <a:bodyPr/>
                    <a:lstStyle/>
                    <a:p>
                      <a:pPr algn="ctr">
                        <a:lnSpc>
                          <a:spcPct val="150000"/>
                        </a:lnSpc>
                        <a:spcAft>
                          <a:spcPts val="0"/>
                        </a:spcAft>
                      </a:pPr>
                      <a:r>
                        <a:rPr lang="es-EC" sz="1100">
                          <a:effectLst/>
                        </a:rPr>
                        <a:t>186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0.4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1.61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69904725"/>
                  </a:ext>
                </a:extLst>
              </a:tr>
              <a:tr h="340335">
                <a:tc>
                  <a:txBody>
                    <a:bodyPr/>
                    <a:lstStyle/>
                    <a:p>
                      <a:pPr algn="ctr">
                        <a:lnSpc>
                          <a:spcPct val="150000"/>
                        </a:lnSpc>
                        <a:spcAft>
                          <a:spcPts val="0"/>
                        </a:spcAft>
                      </a:pPr>
                      <a:r>
                        <a:rPr lang="es-EC" sz="1100">
                          <a:effectLst/>
                        </a:rPr>
                        <a:t>187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dirty="0">
                          <a:effectLst/>
                        </a:rPr>
                        <a:t>0.42</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dirty="0">
                          <a:effectLst/>
                        </a:rPr>
                        <a:t>1.69</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822698696"/>
                  </a:ext>
                </a:extLst>
              </a:tr>
              <a:tr h="340335">
                <a:tc>
                  <a:txBody>
                    <a:bodyPr/>
                    <a:lstStyle/>
                    <a:p>
                      <a:pPr algn="ctr">
                        <a:lnSpc>
                          <a:spcPct val="150000"/>
                        </a:lnSpc>
                        <a:spcAft>
                          <a:spcPts val="0"/>
                        </a:spcAft>
                      </a:pPr>
                      <a:r>
                        <a:rPr lang="es-EC" sz="1100">
                          <a:effectLst/>
                        </a:rPr>
                        <a:t>188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dirty="0">
                          <a:effectLst/>
                        </a:rPr>
                        <a:t>0.43</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dirty="0">
                          <a:effectLst/>
                        </a:rPr>
                        <a:t>1.74</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869175890"/>
                  </a:ext>
                </a:extLst>
              </a:tr>
              <a:tr h="340335">
                <a:tc>
                  <a:txBody>
                    <a:bodyPr/>
                    <a:lstStyle/>
                    <a:p>
                      <a:pPr algn="ctr">
                        <a:lnSpc>
                          <a:spcPct val="150000"/>
                        </a:lnSpc>
                        <a:spcAft>
                          <a:spcPts val="0"/>
                        </a:spcAft>
                      </a:pPr>
                      <a:r>
                        <a:rPr lang="es-EC" sz="1100">
                          <a:effectLst/>
                        </a:rPr>
                        <a:t>189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0.44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dirty="0">
                          <a:effectLst/>
                        </a:rPr>
                        <a:t>1.77</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99693461"/>
                  </a:ext>
                </a:extLst>
              </a:tr>
            </a:tbl>
          </a:graphicData>
        </a:graphic>
      </p:graphicFrame>
      <p:graphicFrame>
        <p:nvGraphicFramePr>
          <p:cNvPr id="4" name="Tabla 3">
            <a:extLst>
              <a:ext uri="{FF2B5EF4-FFF2-40B4-BE49-F238E27FC236}">
                <a16:creationId xmlns:a16="http://schemas.microsoft.com/office/drawing/2014/main" xmlns="" id="{DFBF756A-3854-4A22-A3BE-398DE5F6897D}"/>
              </a:ext>
            </a:extLst>
          </p:cNvPr>
          <p:cNvGraphicFramePr>
            <a:graphicFrameLocks noGrp="1"/>
          </p:cNvGraphicFramePr>
          <p:nvPr>
            <p:extLst>
              <p:ext uri="{D42A27DB-BD31-4B8C-83A1-F6EECF244321}">
                <p14:modId xmlns:p14="http://schemas.microsoft.com/office/powerpoint/2010/main" val="408658435"/>
              </p:ext>
            </p:extLst>
          </p:nvPr>
        </p:nvGraphicFramePr>
        <p:xfrm>
          <a:off x="2380415" y="4785348"/>
          <a:ext cx="3871527" cy="1955694"/>
        </p:xfrm>
        <a:graphic>
          <a:graphicData uri="http://schemas.openxmlformats.org/drawingml/2006/table">
            <a:tbl>
              <a:tblPr firstRow="1" firstCol="1" bandRow="1">
                <a:tableStyleId>{5C22544A-7EE6-4342-B048-85BDC9FD1C3A}</a:tableStyleId>
              </a:tblPr>
              <a:tblGrid>
                <a:gridCol w="911305">
                  <a:extLst>
                    <a:ext uri="{9D8B030D-6E8A-4147-A177-3AD203B41FA5}">
                      <a16:colId xmlns:a16="http://schemas.microsoft.com/office/drawing/2014/main" xmlns="" val="1493675561"/>
                    </a:ext>
                  </a:extLst>
                </a:gridCol>
                <a:gridCol w="1776285">
                  <a:extLst>
                    <a:ext uri="{9D8B030D-6E8A-4147-A177-3AD203B41FA5}">
                      <a16:colId xmlns:a16="http://schemas.microsoft.com/office/drawing/2014/main" xmlns="" val="4221583184"/>
                    </a:ext>
                  </a:extLst>
                </a:gridCol>
                <a:gridCol w="1183937">
                  <a:extLst>
                    <a:ext uri="{9D8B030D-6E8A-4147-A177-3AD203B41FA5}">
                      <a16:colId xmlns:a16="http://schemas.microsoft.com/office/drawing/2014/main" xmlns="" val="3824956886"/>
                    </a:ext>
                  </a:extLst>
                </a:gridCol>
              </a:tblGrid>
              <a:tr h="325949">
                <a:tc>
                  <a:txBody>
                    <a:bodyPr/>
                    <a:lstStyle/>
                    <a:p>
                      <a:pPr algn="ctr">
                        <a:lnSpc>
                          <a:spcPct val="150000"/>
                        </a:lnSpc>
                        <a:spcAft>
                          <a:spcPts val="0"/>
                        </a:spcAft>
                      </a:pPr>
                      <a:r>
                        <a:rPr lang="es-EC" sz="1100">
                          <a:effectLst/>
                        </a:rPr>
                        <a:t>Elemento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Momento Max [T-m]</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Cortante [T]</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249078"/>
                  </a:ext>
                </a:extLst>
              </a:tr>
              <a:tr h="325949">
                <a:tc>
                  <a:txBody>
                    <a:bodyPr/>
                    <a:lstStyle/>
                    <a:p>
                      <a:pPr algn="ctr">
                        <a:lnSpc>
                          <a:spcPct val="150000"/>
                        </a:lnSpc>
                        <a:spcAft>
                          <a:spcPts val="0"/>
                        </a:spcAft>
                      </a:pPr>
                      <a:r>
                        <a:rPr lang="es-EC" sz="1100">
                          <a:effectLst/>
                        </a:rPr>
                        <a:t>167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0.11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dirty="0">
                          <a:effectLst/>
                        </a:rPr>
                        <a:t>0.11</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45527521"/>
                  </a:ext>
                </a:extLst>
              </a:tr>
              <a:tr h="325949">
                <a:tc>
                  <a:txBody>
                    <a:bodyPr/>
                    <a:lstStyle/>
                    <a:p>
                      <a:pPr algn="ctr">
                        <a:lnSpc>
                          <a:spcPct val="150000"/>
                        </a:lnSpc>
                        <a:spcAft>
                          <a:spcPts val="0"/>
                        </a:spcAft>
                      </a:pPr>
                      <a:r>
                        <a:rPr lang="es-EC" sz="1100">
                          <a:effectLst/>
                        </a:rPr>
                        <a:t>166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0.44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0.22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974878303"/>
                  </a:ext>
                </a:extLst>
              </a:tr>
              <a:tr h="325949">
                <a:tc>
                  <a:txBody>
                    <a:bodyPr/>
                    <a:lstStyle/>
                    <a:p>
                      <a:pPr algn="ctr">
                        <a:lnSpc>
                          <a:spcPct val="150000"/>
                        </a:lnSpc>
                        <a:spcAft>
                          <a:spcPts val="0"/>
                        </a:spcAft>
                      </a:pPr>
                      <a:r>
                        <a:rPr lang="es-EC" sz="1100">
                          <a:effectLst/>
                        </a:rPr>
                        <a:t>165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0.5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0.1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68273212"/>
                  </a:ext>
                </a:extLst>
              </a:tr>
              <a:tr h="325949">
                <a:tc>
                  <a:txBody>
                    <a:bodyPr/>
                    <a:lstStyle/>
                    <a:p>
                      <a:pPr algn="ctr">
                        <a:lnSpc>
                          <a:spcPct val="150000"/>
                        </a:lnSpc>
                        <a:spcAft>
                          <a:spcPts val="0"/>
                        </a:spcAft>
                      </a:pPr>
                      <a:r>
                        <a:rPr lang="es-EC" sz="1100">
                          <a:effectLst/>
                        </a:rPr>
                        <a:t>164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0.45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0.05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864015281"/>
                  </a:ext>
                </a:extLst>
              </a:tr>
              <a:tr h="325949">
                <a:tc>
                  <a:txBody>
                    <a:bodyPr/>
                    <a:lstStyle/>
                    <a:p>
                      <a:pPr algn="ctr">
                        <a:lnSpc>
                          <a:spcPct val="150000"/>
                        </a:lnSpc>
                        <a:spcAft>
                          <a:spcPts val="0"/>
                        </a:spcAft>
                      </a:pPr>
                      <a:r>
                        <a:rPr lang="es-EC" sz="1100">
                          <a:effectLst/>
                        </a:rPr>
                        <a:t>163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0.27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dirty="0">
                          <a:effectLst/>
                        </a:rPr>
                        <a:t>0.04</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160636023"/>
                  </a:ext>
                </a:extLst>
              </a:tr>
            </a:tbl>
          </a:graphicData>
        </a:graphic>
      </p:graphicFrame>
    </p:spTree>
    <p:extLst>
      <p:ext uri="{BB962C8B-B14F-4D97-AF65-F5344CB8AC3E}">
        <p14:creationId xmlns:p14="http://schemas.microsoft.com/office/powerpoint/2010/main" val="4232421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ANÁLISIS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61922" y="2070143"/>
            <a:ext cx="8367407" cy="584775"/>
          </a:xfrm>
          <a:prstGeom prst="rect">
            <a:avLst/>
          </a:prstGeom>
          <a:noFill/>
        </p:spPr>
        <p:txBody>
          <a:bodyPr wrap="square" rtlCol="0">
            <a:spAutoFit/>
          </a:bodyPr>
          <a:lstStyle/>
          <a:p>
            <a:r>
              <a:rPr lang="es-EC" sz="3200" dirty="0"/>
              <a:t>COMPARACIÓN ESTADO ACTUAL Y TENSADO</a:t>
            </a:r>
          </a:p>
        </p:txBody>
      </p:sp>
      <p:pic>
        <p:nvPicPr>
          <p:cNvPr id="6" name="Imagen 5">
            <a:extLst>
              <a:ext uri="{FF2B5EF4-FFF2-40B4-BE49-F238E27FC236}">
                <a16:creationId xmlns:a16="http://schemas.microsoft.com/office/drawing/2014/main" xmlns="" id="{D2ADD423-4B6A-439C-A993-4852825CDAE7}"/>
              </a:ext>
            </a:extLst>
          </p:cNvPr>
          <p:cNvPicPr>
            <a:picLocks noChangeAspect="1"/>
          </p:cNvPicPr>
          <p:nvPr/>
        </p:nvPicPr>
        <p:blipFill rotWithShape="1">
          <a:blip r:embed="rId2"/>
          <a:srcRect l="41860" t="65401" r="38024" b="20129"/>
          <a:stretch/>
        </p:blipFill>
        <p:spPr>
          <a:xfrm>
            <a:off x="138638" y="2891498"/>
            <a:ext cx="4151861" cy="1679943"/>
          </a:xfrm>
          <a:prstGeom prst="rect">
            <a:avLst/>
          </a:prstGeom>
        </p:spPr>
      </p:pic>
      <p:pic>
        <p:nvPicPr>
          <p:cNvPr id="7" name="Imagen 6">
            <a:extLst>
              <a:ext uri="{FF2B5EF4-FFF2-40B4-BE49-F238E27FC236}">
                <a16:creationId xmlns:a16="http://schemas.microsoft.com/office/drawing/2014/main" xmlns="" id="{7EC089B4-8368-4C40-8CA3-26702E4F57FA}"/>
              </a:ext>
            </a:extLst>
          </p:cNvPr>
          <p:cNvPicPr>
            <a:picLocks noChangeAspect="1"/>
          </p:cNvPicPr>
          <p:nvPr/>
        </p:nvPicPr>
        <p:blipFill rotWithShape="1">
          <a:blip r:embed="rId3"/>
          <a:srcRect l="41395" t="42661" r="37675" b="43282"/>
          <a:stretch/>
        </p:blipFill>
        <p:spPr>
          <a:xfrm>
            <a:off x="138638" y="4786756"/>
            <a:ext cx="4159891" cy="1571514"/>
          </a:xfrm>
          <a:prstGeom prst="rect">
            <a:avLst/>
          </a:prstGeom>
        </p:spPr>
      </p:pic>
      <p:pic>
        <p:nvPicPr>
          <p:cNvPr id="10" name="Imagen 9">
            <a:extLst>
              <a:ext uri="{FF2B5EF4-FFF2-40B4-BE49-F238E27FC236}">
                <a16:creationId xmlns:a16="http://schemas.microsoft.com/office/drawing/2014/main" xmlns="" id="{52C33F53-9E2A-4DBD-9199-EA8719E7D920}"/>
              </a:ext>
            </a:extLst>
          </p:cNvPr>
          <p:cNvPicPr>
            <a:picLocks noChangeAspect="1"/>
          </p:cNvPicPr>
          <p:nvPr/>
        </p:nvPicPr>
        <p:blipFill rotWithShape="1">
          <a:blip r:embed="rId4"/>
          <a:srcRect l="41047" t="51550" r="37326" b="34186"/>
          <a:stretch/>
        </p:blipFill>
        <p:spPr>
          <a:xfrm>
            <a:off x="4492462" y="2891499"/>
            <a:ext cx="4425103" cy="1641570"/>
          </a:xfrm>
          <a:prstGeom prst="rect">
            <a:avLst/>
          </a:prstGeom>
        </p:spPr>
      </p:pic>
      <p:pic>
        <p:nvPicPr>
          <p:cNvPr id="11" name="Imagen 10">
            <a:extLst>
              <a:ext uri="{FF2B5EF4-FFF2-40B4-BE49-F238E27FC236}">
                <a16:creationId xmlns:a16="http://schemas.microsoft.com/office/drawing/2014/main" xmlns="" id="{228349F5-571F-4467-9739-8E5D2617F4FA}"/>
              </a:ext>
            </a:extLst>
          </p:cNvPr>
          <p:cNvPicPr>
            <a:picLocks noChangeAspect="1"/>
          </p:cNvPicPr>
          <p:nvPr/>
        </p:nvPicPr>
        <p:blipFill rotWithShape="1">
          <a:blip r:embed="rId5"/>
          <a:srcRect l="41047" t="56512" r="37209" b="29431"/>
          <a:stretch/>
        </p:blipFill>
        <p:spPr>
          <a:xfrm>
            <a:off x="4595900" y="4786756"/>
            <a:ext cx="4321665" cy="1571514"/>
          </a:xfrm>
          <a:prstGeom prst="rect">
            <a:avLst/>
          </a:prstGeom>
        </p:spPr>
      </p:pic>
    </p:spTree>
    <p:extLst>
      <p:ext uri="{BB962C8B-B14F-4D97-AF65-F5344CB8AC3E}">
        <p14:creationId xmlns:p14="http://schemas.microsoft.com/office/powerpoint/2010/main" val="1069545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ANÁLISIS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61922" y="2048878"/>
            <a:ext cx="8367407" cy="584775"/>
          </a:xfrm>
          <a:prstGeom prst="rect">
            <a:avLst/>
          </a:prstGeom>
          <a:noFill/>
        </p:spPr>
        <p:txBody>
          <a:bodyPr wrap="square" rtlCol="0">
            <a:spAutoFit/>
          </a:bodyPr>
          <a:lstStyle/>
          <a:p>
            <a:r>
              <a:rPr lang="es-EC" sz="3200" dirty="0"/>
              <a:t>ESTADO TENSADO, CARGA VIVA</a:t>
            </a:r>
          </a:p>
        </p:txBody>
      </p:sp>
      <p:pic>
        <p:nvPicPr>
          <p:cNvPr id="8" name="Imagen 7">
            <a:extLst>
              <a:ext uri="{FF2B5EF4-FFF2-40B4-BE49-F238E27FC236}">
                <a16:creationId xmlns:a16="http://schemas.microsoft.com/office/drawing/2014/main" xmlns="" id="{317BCB24-0071-421F-A21B-B2482412227E}"/>
              </a:ext>
            </a:extLst>
          </p:cNvPr>
          <p:cNvPicPr/>
          <p:nvPr/>
        </p:nvPicPr>
        <p:blipFill rotWithShape="1">
          <a:blip r:embed="rId2"/>
          <a:srcRect l="27157" t="41783" r="33292" b="25746"/>
          <a:stretch/>
        </p:blipFill>
        <p:spPr bwMode="auto">
          <a:xfrm>
            <a:off x="282877" y="3230230"/>
            <a:ext cx="5005705" cy="2311400"/>
          </a:xfrm>
          <a:prstGeom prst="rect">
            <a:avLst/>
          </a:prstGeom>
          <a:ln>
            <a:noFill/>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xmlns="" id="{28859014-E7A2-4652-AF65-130636C0217C}"/>
              </a:ext>
            </a:extLst>
          </p:cNvPr>
          <p:cNvPicPr/>
          <p:nvPr/>
        </p:nvPicPr>
        <p:blipFill rotWithShape="1">
          <a:blip r:embed="rId3"/>
          <a:srcRect l="33829" t="65238" r="48538" b="10492"/>
          <a:stretch/>
        </p:blipFill>
        <p:spPr bwMode="auto">
          <a:xfrm>
            <a:off x="5743559" y="3230230"/>
            <a:ext cx="2985770" cy="2311400"/>
          </a:xfrm>
          <a:prstGeom prst="rect">
            <a:avLst/>
          </a:prstGeom>
          <a:ln>
            <a:noFill/>
          </a:ln>
          <a:extLst>
            <a:ext uri="{53640926-AAD7-44D8-BBD7-CCE9431645EC}">
              <a14:shadowObscured xmlns:a14="http://schemas.microsoft.com/office/drawing/2010/main"/>
            </a:ext>
          </a:extLst>
        </p:spPr>
      </p:pic>
      <p:graphicFrame>
        <p:nvGraphicFramePr>
          <p:cNvPr id="3" name="Tabla 2">
            <a:extLst>
              <a:ext uri="{FF2B5EF4-FFF2-40B4-BE49-F238E27FC236}">
                <a16:creationId xmlns:a16="http://schemas.microsoft.com/office/drawing/2014/main" xmlns="" id="{56D0E7FC-E7B7-41B0-8C7B-E3B63A2A7754}"/>
              </a:ext>
            </a:extLst>
          </p:cNvPr>
          <p:cNvGraphicFramePr>
            <a:graphicFrameLocks noGrp="1"/>
          </p:cNvGraphicFramePr>
          <p:nvPr>
            <p:extLst>
              <p:ext uri="{D42A27DB-BD31-4B8C-83A1-F6EECF244321}">
                <p14:modId xmlns:p14="http://schemas.microsoft.com/office/powerpoint/2010/main" val="391689353"/>
              </p:ext>
            </p:extLst>
          </p:nvPr>
        </p:nvGraphicFramePr>
        <p:xfrm>
          <a:off x="2639200" y="5768594"/>
          <a:ext cx="3975100" cy="1005840"/>
        </p:xfrm>
        <a:graphic>
          <a:graphicData uri="http://schemas.openxmlformats.org/drawingml/2006/table">
            <a:tbl>
              <a:tblPr firstRow="1" firstCol="1" bandRow="1">
                <a:tableStyleId>{5C22544A-7EE6-4342-B048-85BDC9FD1C3A}</a:tableStyleId>
              </a:tblPr>
              <a:tblGrid>
                <a:gridCol w="762000">
                  <a:extLst>
                    <a:ext uri="{9D8B030D-6E8A-4147-A177-3AD203B41FA5}">
                      <a16:colId xmlns:a16="http://schemas.microsoft.com/office/drawing/2014/main" xmlns="" val="798843832"/>
                    </a:ext>
                  </a:extLst>
                </a:gridCol>
                <a:gridCol w="762000">
                  <a:extLst>
                    <a:ext uri="{9D8B030D-6E8A-4147-A177-3AD203B41FA5}">
                      <a16:colId xmlns:a16="http://schemas.microsoft.com/office/drawing/2014/main" xmlns="" val="219103581"/>
                    </a:ext>
                  </a:extLst>
                </a:gridCol>
                <a:gridCol w="1447800">
                  <a:extLst>
                    <a:ext uri="{9D8B030D-6E8A-4147-A177-3AD203B41FA5}">
                      <a16:colId xmlns:a16="http://schemas.microsoft.com/office/drawing/2014/main" xmlns="" val="1629694366"/>
                    </a:ext>
                  </a:extLst>
                </a:gridCol>
                <a:gridCol w="1003300">
                  <a:extLst>
                    <a:ext uri="{9D8B030D-6E8A-4147-A177-3AD203B41FA5}">
                      <a16:colId xmlns:a16="http://schemas.microsoft.com/office/drawing/2014/main" xmlns="" val="1131212332"/>
                    </a:ext>
                  </a:extLst>
                </a:gridCol>
              </a:tblGrid>
              <a:tr h="190500">
                <a:tc>
                  <a:txBody>
                    <a:bodyPr/>
                    <a:lstStyle/>
                    <a:p>
                      <a:pPr algn="ctr">
                        <a:lnSpc>
                          <a:spcPct val="150000"/>
                        </a:lnSpc>
                        <a:spcAft>
                          <a:spcPts val="0"/>
                        </a:spcAft>
                      </a:pPr>
                      <a:r>
                        <a:rPr lang="es-EC" sz="1100">
                          <a:effectLst/>
                        </a:rPr>
                        <a:t>Elemento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Axial [T]</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Momento Max [T-m]</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Cortante [T]</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10724018"/>
                  </a:ext>
                </a:extLst>
              </a:tr>
              <a:tr h="190500">
                <a:tc>
                  <a:txBody>
                    <a:bodyPr/>
                    <a:lstStyle/>
                    <a:p>
                      <a:pPr algn="ctr">
                        <a:lnSpc>
                          <a:spcPct val="150000"/>
                        </a:lnSpc>
                        <a:spcAft>
                          <a:spcPts val="0"/>
                        </a:spcAft>
                      </a:pPr>
                      <a:r>
                        <a:rPr lang="es-EC" sz="1100">
                          <a:effectLst/>
                        </a:rPr>
                        <a:t>166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9.12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4.18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0.42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41712283"/>
                  </a:ext>
                </a:extLst>
              </a:tr>
              <a:tr h="190500">
                <a:tc>
                  <a:txBody>
                    <a:bodyPr/>
                    <a:lstStyle/>
                    <a:p>
                      <a:pPr algn="ctr">
                        <a:lnSpc>
                          <a:spcPct val="150000"/>
                        </a:lnSpc>
                        <a:spcAft>
                          <a:spcPts val="0"/>
                        </a:spcAft>
                      </a:pPr>
                      <a:r>
                        <a:rPr lang="es-EC" sz="1100">
                          <a:effectLst/>
                        </a:rPr>
                        <a:t>186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-0.44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0.86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dirty="0">
                          <a:effectLst/>
                        </a:rPr>
                        <a:t>3.47</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987732806"/>
                  </a:ext>
                </a:extLst>
              </a:tr>
            </a:tbl>
          </a:graphicData>
        </a:graphic>
      </p:graphicFrame>
    </p:spTree>
    <p:extLst>
      <p:ext uri="{BB962C8B-B14F-4D97-AF65-F5344CB8AC3E}">
        <p14:creationId xmlns:p14="http://schemas.microsoft.com/office/powerpoint/2010/main" val="3915111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ANÁLISIS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61922" y="2048878"/>
            <a:ext cx="8569427" cy="584775"/>
          </a:xfrm>
          <a:prstGeom prst="rect">
            <a:avLst/>
          </a:prstGeom>
          <a:noFill/>
        </p:spPr>
        <p:txBody>
          <a:bodyPr wrap="square" rtlCol="0">
            <a:spAutoFit/>
          </a:bodyPr>
          <a:lstStyle/>
          <a:p>
            <a:r>
              <a:rPr lang="es-EC" sz="3200" dirty="0"/>
              <a:t>ESTADO TENSADO, ANÁLISIS MODAL  T1=0.37 s</a:t>
            </a:r>
          </a:p>
        </p:txBody>
      </p:sp>
      <p:pic>
        <p:nvPicPr>
          <p:cNvPr id="7" name="Imagen 6">
            <a:extLst>
              <a:ext uri="{FF2B5EF4-FFF2-40B4-BE49-F238E27FC236}">
                <a16:creationId xmlns:a16="http://schemas.microsoft.com/office/drawing/2014/main" xmlns="" id="{D09AFA82-CEDF-44FF-8434-C3740792AA0F}"/>
              </a:ext>
            </a:extLst>
          </p:cNvPr>
          <p:cNvPicPr/>
          <p:nvPr/>
        </p:nvPicPr>
        <p:blipFill rotWithShape="1">
          <a:blip r:embed="rId2"/>
          <a:srcRect l="22095" t="27431" r="34066" b="8354"/>
          <a:stretch/>
        </p:blipFill>
        <p:spPr bwMode="auto">
          <a:xfrm>
            <a:off x="117374" y="2916470"/>
            <a:ext cx="4295137" cy="3373742"/>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xmlns="" id="{2C68C456-4471-44BA-8DB8-2BDB272BD013}"/>
              </a:ext>
            </a:extLst>
          </p:cNvPr>
          <p:cNvPicPr/>
          <p:nvPr/>
        </p:nvPicPr>
        <p:blipFill rotWithShape="1">
          <a:blip r:embed="rId3"/>
          <a:srcRect l="23498" t="26808" r="32488" b="10225"/>
          <a:stretch/>
        </p:blipFill>
        <p:spPr bwMode="auto">
          <a:xfrm>
            <a:off x="4646636" y="2916470"/>
            <a:ext cx="4369774" cy="33737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74665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ANÁLISIS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61922" y="2048878"/>
            <a:ext cx="8569427" cy="584775"/>
          </a:xfrm>
          <a:prstGeom prst="rect">
            <a:avLst/>
          </a:prstGeom>
          <a:noFill/>
        </p:spPr>
        <p:txBody>
          <a:bodyPr wrap="square" rtlCol="0">
            <a:spAutoFit/>
          </a:bodyPr>
          <a:lstStyle/>
          <a:p>
            <a:r>
              <a:rPr lang="es-EC" sz="3200" dirty="0"/>
              <a:t>ESTADO TENSADO, ANÁLISIS MODAL  </a:t>
            </a:r>
          </a:p>
        </p:txBody>
      </p:sp>
      <p:pic>
        <p:nvPicPr>
          <p:cNvPr id="6" name="Imagen 5">
            <a:extLst>
              <a:ext uri="{FF2B5EF4-FFF2-40B4-BE49-F238E27FC236}">
                <a16:creationId xmlns:a16="http://schemas.microsoft.com/office/drawing/2014/main" xmlns="" id="{771C4EA4-CE89-45CB-8703-DA8865AC2F3A}"/>
              </a:ext>
            </a:extLst>
          </p:cNvPr>
          <p:cNvPicPr/>
          <p:nvPr/>
        </p:nvPicPr>
        <p:blipFill rotWithShape="1">
          <a:blip r:embed="rId2"/>
          <a:srcRect l="25602" t="24626" r="29857" b="11471"/>
          <a:stretch/>
        </p:blipFill>
        <p:spPr bwMode="auto">
          <a:xfrm>
            <a:off x="217598" y="2848968"/>
            <a:ext cx="4301239" cy="3420417"/>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xmlns="" id="{B376B6C5-24EF-4714-8CD2-79AC5A0587A5}"/>
              </a:ext>
            </a:extLst>
          </p:cNvPr>
          <p:cNvPicPr/>
          <p:nvPr/>
        </p:nvPicPr>
        <p:blipFill rotWithShape="1">
          <a:blip r:embed="rId3"/>
          <a:srcRect l="24725" t="24313" r="29507" b="10537"/>
          <a:stretch/>
        </p:blipFill>
        <p:spPr bwMode="auto">
          <a:xfrm>
            <a:off x="4831970" y="2848968"/>
            <a:ext cx="4099379" cy="34204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47288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ANÁLISIS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61922" y="2048878"/>
            <a:ext cx="8569427" cy="584775"/>
          </a:xfrm>
          <a:prstGeom prst="rect">
            <a:avLst/>
          </a:prstGeom>
          <a:noFill/>
        </p:spPr>
        <p:txBody>
          <a:bodyPr wrap="square" rtlCol="0">
            <a:spAutoFit/>
          </a:bodyPr>
          <a:lstStyle/>
          <a:p>
            <a:r>
              <a:rPr lang="es-EC" sz="3200" dirty="0"/>
              <a:t>ESTADO TENSADO, ANÁLISIS MODAL  </a:t>
            </a:r>
          </a:p>
        </p:txBody>
      </p:sp>
      <p:pic>
        <p:nvPicPr>
          <p:cNvPr id="6" name="Imagen 5">
            <a:extLst>
              <a:ext uri="{FF2B5EF4-FFF2-40B4-BE49-F238E27FC236}">
                <a16:creationId xmlns:a16="http://schemas.microsoft.com/office/drawing/2014/main" xmlns="" id="{771C4EA4-CE89-45CB-8703-DA8865AC2F3A}"/>
              </a:ext>
            </a:extLst>
          </p:cNvPr>
          <p:cNvPicPr/>
          <p:nvPr/>
        </p:nvPicPr>
        <p:blipFill rotWithShape="1">
          <a:blip r:embed="rId2"/>
          <a:srcRect l="25602" t="24626" r="29857" b="11471"/>
          <a:stretch/>
        </p:blipFill>
        <p:spPr bwMode="auto">
          <a:xfrm>
            <a:off x="217598" y="2848968"/>
            <a:ext cx="4301239" cy="3420417"/>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xmlns="" id="{B376B6C5-24EF-4714-8CD2-79AC5A0587A5}"/>
              </a:ext>
            </a:extLst>
          </p:cNvPr>
          <p:cNvPicPr/>
          <p:nvPr/>
        </p:nvPicPr>
        <p:blipFill rotWithShape="1">
          <a:blip r:embed="rId3"/>
          <a:srcRect l="24725" t="24313" r="29507" b="10537"/>
          <a:stretch/>
        </p:blipFill>
        <p:spPr bwMode="auto">
          <a:xfrm>
            <a:off x="4831970" y="2848968"/>
            <a:ext cx="4099379" cy="34204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8705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EVALUACIÓN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83189" y="2048878"/>
            <a:ext cx="6379535" cy="584775"/>
          </a:xfrm>
          <a:prstGeom prst="rect">
            <a:avLst/>
          </a:prstGeom>
          <a:noFill/>
        </p:spPr>
        <p:txBody>
          <a:bodyPr wrap="square" rtlCol="0">
            <a:spAutoFit/>
          </a:bodyPr>
          <a:lstStyle/>
          <a:p>
            <a:r>
              <a:rPr lang="es-EC" sz="3200" dirty="0"/>
              <a:t>ESTACIÓN TOTAL </a:t>
            </a:r>
          </a:p>
        </p:txBody>
      </p:sp>
      <p:pic>
        <p:nvPicPr>
          <p:cNvPr id="7" name="Imagen 6">
            <a:extLst>
              <a:ext uri="{FF2B5EF4-FFF2-40B4-BE49-F238E27FC236}">
                <a16:creationId xmlns:a16="http://schemas.microsoft.com/office/drawing/2014/main" xmlns="" id="{C3AE49E2-630D-4C23-AA40-17D273F19D19}"/>
              </a:ext>
            </a:extLst>
          </p:cNvPr>
          <p:cNvPicPr>
            <a:picLocks noChangeAspect="1"/>
          </p:cNvPicPr>
          <p:nvPr/>
        </p:nvPicPr>
        <p:blipFill>
          <a:blip r:embed="rId2"/>
          <a:stretch>
            <a:fillRect/>
          </a:stretch>
        </p:blipFill>
        <p:spPr>
          <a:xfrm>
            <a:off x="53163" y="3404506"/>
            <a:ext cx="4306186" cy="2528461"/>
          </a:xfrm>
          <a:prstGeom prst="rect">
            <a:avLst/>
          </a:prstGeom>
        </p:spPr>
      </p:pic>
      <p:pic>
        <p:nvPicPr>
          <p:cNvPr id="9" name="Imagen 8">
            <a:extLst>
              <a:ext uri="{FF2B5EF4-FFF2-40B4-BE49-F238E27FC236}">
                <a16:creationId xmlns:a16="http://schemas.microsoft.com/office/drawing/2014/main" xmlns="" id="{3552C888-69F0-4D6B-A5D0-765D5A7EF6E0}"/>
              </a:ext>
            </a:extLst>
          </p:cNvPr>
          <p:cNvPicPr>
            <a:picLocks noChangeAspect="1"/>
          </p:cNvPicPr>
          <p:nvPr/>
        </p:nvPicPr>
        <p:blipFill>
          <a:blip r:embed="rId3"/>
          <a:stretch>
            <a:fillRect/>
          </a:stretch>
        </p:blipFill>
        <p:spPr>
          <a:xfrm>
            <a:off x="4609631" y="3404506"/>
            <a:ext cx="4306186" cy="2528461"/>
          </a:xfrm>
          <a:prstGeom prst="rect">
            <a:avLst/>
          </a:prstGeom>
        </p:spPr>
      </p:pic>
    </p:spTree>
    <p:extLst>
      <p:ext uri="{BB962C8B-B14F-4D97-AF65-F5344CB8AC3E}">
        <p14:creationId xmlns:p14="http://schemas.microsoft.com/office/powerpoint/2010/main" val="4146024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REFORZAMIENTO</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61922" y="2048878"/>
            <a:ext cx="8569427" cy="584775"/>
          </a:xfrm>
          <a:prstGeom prst="rect">
            <a:avLst/>
          </a:prstGeom>
          <a:noFill/>
        </p:spPr>
        <p:txBody>
          <a:bodyPr wrap="square" rtlCol="0">
            <a:spAutoFit/>
          </a:bodyPr>
          <a:lstStyle/>
          <a:p>
            <a:r>
              <a:rPr lang="es-EC" sz="3200" dirty="0"/>
              <a:t>CARGAS DE TENSADO DE CABLES</a:t>
            </a:r>
          </a:p>
        </p:txBody>
      </p:sp>
      <p:graphicFrame>
        <p:nvGraphicFramePr>
          <p:cNvPr id="3" name="Tabla 2">
            <a:extLst>
              <a:ext uri="{FF2B5EF4-FFF2-40B4-BE49-F238E27FC236}">
                <a16:creationId xmlns:a16="http://schemas.microsoft.com/office/drawing/2014/main" xmlns="" id="{45F0666B-C1DE-4BF3-BDAA-0810BC386AFB}"/>
              </a:ext>
            </a:extLst>
          </p:cNvPr>
          <p:cNvGraphicFramePr>
            <a:graphicFrameLocks noGrp="1"/>
          </p:cNvGraphicFramePr>
          <p:nvPr>
            <p:extLst>
              <p:ext uri="{D42A27DB-BD31-4B8C-83A1-F6EECF244321}">
                <p14:modId xmlns:p14="http://schemas.microsoft.com/office/powerpoint/2010/main" val="954013256"/>
              </p:ext>
            </p:extLst>
          </p:nvPr>
        </p:nvGraphicFramePr>
        <p:xfrm>
          <a:off x="2665929" y="2767024"/>
          <a:ext cx="3873093" cy="3261636"/>
        </p:xfrm>
        <a:graphic>
          <a:graphicData uri="http://schemas.openxmlformats.org/drawingml/2006/table">
            <a:tbl>
              <a:tblPr firstRow="1" firstCol="1" bandRow="1">
                <a:tableStyleId>{5C22544A-7EE6-4342-B048-85BDC9FD1C3A}</a:tableStyleId>
              </a:tblPr>
              <a:tblGrid>
                <a:gridCol w="668177">
                  <a:extLst>
                    <a:ext uri="{9D8B030D-6E8A-4147-A177-3AD203B41FA5}">
                      <a16:colId xmlns:a16="http://schemas.microsoft.com/office/drawing/2014/main" xmlns="" val="2600870590"/>
                    </a:ext>
                  </a:extLst>
                </a:gridCol>
                <a:gridCol w="1540310">
                  <a:extLst>
                    <a:ext uri="{9D8B030D-6E8A-4147-A177-3AD203B41FA5}">
                      <a16:colId xmlns:a16="http://schemas.microsoft.com/office/drawing/2014/main" xmlns="" val="2198702345"/>
                    </a:ext>
                  </a:extLst>
                </a:gridCol>
                <a:gridCol w="1664606">
                  <a:extLst>
                    <a:ext uri="{9D8B030D-6E8A-4147-A177-3AD203B41FA5}">
                      <a16:colId xmlns:a16="http://schemas.microsoft.com/office/drawing/2014/main" xmlns="" val="3344886557"/>
                    </a:ext>
                  </a:extLst>
                </a:gridCol>
              </a:tblGrid>
              <a:tr h="257163">
                <a:tc gridSpan="3">
                  <a:txBody>
                    <a:bodyPr/>
                    <a:lstStyle/>
                    <a:p>
                      <a:pPr algn="ctr">
                        <a:lnSpc>
                          <a:spcPct val="150000"/>
                        </a:lnSpc>
                        <a:spcAft>
                          <a:spcPts val="0"/>
                        </a:spcAft>
                      </a:pPr>
                      <a:r>
                        <a:rPr lang="es-EC" sz="1100">
                          <a:effectLst/>
                        </a:rPr>
                        <a:t>FUERZAS DE TENSION EN CABLES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3883477599"/>
                  </a:ext>
                </a:extLst>
              </a:tr>
              <a:tr h="257163">
                <a:tc>
                  <a:txBody>
                    <a:bodyPr/>
                    <a:lstStyle/>
                    <a:p>
                      <a:endParaRPr lang="es-EC" sz="110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LADO DERECHO [T]</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LADO IZQUIERDO [T]</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928969783"/>
                  </a:ext>
                </a:extLst>
              </a:tr>
              <a:tr h="549462">
                <a:tc>
                  <a:txBody>
                    <a:bodyPr/>
                    <a:lstStyle/>
                    <a:p>
                      <a:pPr algn="ctr">
                        <a:lnSpc>
                          <a:spcPct val="150000"/>
                        </a:lnSpc>
                        <a:spcAft>
                          <a:spcPts val="0"/>
                        </a:spcAft>
                      </a:pPr>
                      <a:r>
                        <a:rPr lang="es-EC" sz="1100">
                          <a:effectLst/>
                        </a:rPr>
                        <a:t>CABLE 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3.78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3.78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285998320"/>
                  </a:ext>
                </a:extLst>
              </a:tr>
              <a:tr h="549462">
                <a:tc>
                  <a:txBody>
                    <a:bodyPr/>
                    <a:lstStyle/>
                    <a:p>
                      <a:pPr algn="ctr">
                        <a:lnSpc>
                          <a:spcPct val="150000"/>
                        </a:lnSpc>
                        <a:spcAft>
                          <a:spcPts val="0"/>
                        </a:spcAft>
                      </a:pPr>
                      <a:r>
                        <a:rPr lang="es-EC" sz="1100">
                          <a:effectLst/>
                        </a:rPr>
                        <a:t>CABLE 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3.68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3.68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253867465"/>
                  </a:ext>
                </a:extLst>
              </a:tr>
              <a:tr h="549462">
                <a:tc>
                  <a:txBody>
                    <a:bodyPr/>
                    <a:lstStyle/>
                    <a:p>
                      <a:pPr algn="ctr">
                        <a:lnSpc>
                          <a:spcPct val="150000"/>
                        </a:lnSpc>
                        <a:spcAft>
                          <a:spcPts val="0"/>
                        </a:spcAft>
                      </a:pPr>
                      <a:r>
                        <a:rPr lang="es-EC" sz="1100">
                          <a:effectLst/>
                        </a:rPr>
                        <a:t>CABLE 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3.58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3.58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138864325"/>
                  </a:ext>
                </a:extLst>
              </a:tr>
              <a:tr h="549462">
                <a:tc>
                  <a:txBody>
                    <a:bodyPr/>
                    <a:lstStyle/>
                    <a:p>
                      <a:pPr algn="ctr">
                        <a:lnSpc>
                          <a:spcPct val="150000"/>
                        </a:lnSpc>
                        <a:spcAft>
                          <a:spcPts val="0"/>
                        </a:spcAft>
                      </a:pPr>
                      <a:r>
                        <a:rPr lang="es-EC" sz="1100">
                          <a:effectLst/>
                        </a:rPr>
                        <a:t>CABLE 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3.45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3.45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12285281"/>
                  </a:ext>
                </a:extLst>
              </a:tr>
              <a:tr h="549462">
                <a:tc>
                  <a:txBody>
                    <a:bodyPr/>
                    <a:lstStyle/>
                    <a:p>
                      <a:pPr algn="ctr">
                        <a:lnSpc>
                          <a:spcPct val="150000"/>
                        </a:lnSpc>
                        <a:spcAft>
                          <a:spcPts val="0"/>
                        </a:spcAft>
                      </a:pPr>
                      <a:r>
                        <a:rPr lang="es-EC" sz="1100">
                          <a:effectLst/>
                        </a:rPr>
                        <a:t>CABLE 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a:effectLst/>
                        </a:rPr>
                        <a:t>3.34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100" dirty="0">
                          <a:effectLst/>
                        </a:rPr>
                        <a:t>TENSADO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20744669"/>
                  </a:ext>
                </a:extLst>
              </a:tr>
            </a:tbl>
          </a:graphicData>
        </a:graphic>
      </p:graphicFrame>
    </p:spTree>
    <p:extLst>
      <p:ext uri="{BB962C8B-B14F-4D97-AF65-F5344CB8AC3E}">
        <p14:creationId xmlns:p14="http://schemas.microsoft.com/office/powerpoint/2010/main" val="42525697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REFORZAMIENTO</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61922" y="2048878"/>
            <a:ext cx="8569427" cy="584775"/>
          </a:xfrm>
          <a:prstGeom prst="rect">
            <a:avLst/>
          </a:prstGeom>
          <a:noFill/>
        </p:spPr>
        <p:txBody>
          <a:bodyPr wrap="square" rtlCol="0">
            <a:spAutoFit/>
          </a:bodyPr>
          <a:lstStyle/>
          <a:p>
            <a:r>
              <a:rPr lang="es-EC" sz="3200" dirty="0"/>
              <a:t>PROCESO DE RETENSADO DE CABLES </a:t>
            </a:r>
          </a:p>
        </p:txBody>
      </p:sp>
      <p:pic>
        <p:nvPicPr>
          <p:cNvPr id="9" name="Imagen 8">
            <a:extLst>
              <a:ext uri="{FF2B5EF4-FFF2-40B4-BE49-F238E27FC236}">
                <a16:creationId xmlns:a16="http://schemas.microsoft.com/office/drawing/2014/main" xmlns="" id="{BCBA6108-74B2-4893-9CE9-57B90F4513B5}"/>
              </a:ext>
            </a:extLst>
          </p:cNvPr>
          <p:cNvPicPr/>
          <p:nvPr/>
        </p:nvPicPr>
        <p:blipFill rotWithShape="1">
          <a:blip r:embed="rId2"/>
          <a:srcRect l="17711" t="24315" r="26526" b="8665"/>
          <a:stretch/>
        </p:blipFill>
        <p:spPr bwMode="auto">
          <a:xfrm>
            <a:off x="175202" y="2939244"/>
            <a:ext cx="4056556" cy="2717277"/>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xmlns="" id="{6260632B-B7DC-4AD2-8225-AB40DD3EEEBD}"/>
              </a:ext>
            </a:extLst>
          </p:cNvPr>
          <p:cNvPicPr/>
          <p:nvPr/>
        </p:nvPicPr>
        <p:blipFill rotWithShape="1">
          <a:blip r:embed="rId3"/>
          <a:srcRect l="17710" t="24003" r="12323" b="8977"/>
          <a:stretch/>
        </p:blipFill>
        <p:spPr bwMode="auto">
          <a:xfrm>
            <a:off x="4491472" y="2939243"/>
            <a:ext cx="4195327" cy="27172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014683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REFORZAMIENTO</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61922" y="2048878"/>
            <a:ext cx="8569427" cy="584775"/>
          </a:xfrm>
          <a:prstGeom prst="rect">
            <a:avLst/>
          </a:prstGeom>
          <a:noFill/>
        </p:spPr>
        <p:txBody>
          <a:bodyPr wrap="square" rtlCol="0">
            <a:spAutoFit/>
          </a:bodyPr>
          <a:lstStyle/>
          <a:p>
            <a:r>
              <a:rPr lang="es-EC" sz="3200" dirty="0"/>
              <a:t>PROCESO DE RETENSADO DE CABLES </a:t>
            </a:r>
          </a:p>
        </p:txBody>
      </p:sp>
      <p:pic>
        <p:nvPicPr>
          <p:cNvPr id="6" name="Imagen 5">
            <a:extLst>
              <a:ext uri="{FF2B5EF4-FFF2-40B4-BE49-F238E27FC236}">
                <a16:creationId xmlns:a16="http://schemas.microsoft.com/office/drawing/2014/main" xmlns="" id="{D7BB0A2C-8C56-432B-B68F-1DFF68EBB6F0}"/>
              </a:ext>
            </a:extLst>
          </p:cNvPr>
          <p:cNvPicPr/>
          <p:nvPr/>
        </p:nvPicPr>
        <p:blipFill rotWithShape="1">
          <a:blip r:embed="rId2"/>
          <a:srcRect l="16133" t="22755" r="13023" b="11160"/>
          <a:stretch/>
        </p:blipFill>
        <p:spPr bwMode="auto">
          <a:xfrm>
            <a:off x="1860572" y="2977005"/>
            <a:ext cx="5572125" cy="29241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17018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REFORZAMIENTO</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61922" y="2048878"/>
            <a:ext cx="8569427" cy="584775"/>
          </a:xfrm>
          <a:prstGeom prst="rect">
            <a:avLst/>
          </a:prstGeom>
          <a:noFill/>
        </p:spPr>
        <p:txBody>
          <a:bodyPr wrap="square" rtlCol="0">
            <a:spAutoFit/>
          </a:bodyPr>
          <a:lstStyle/>
          <a:p>
            <a:r>
              <a:rPr lang="es-EC" sz="3200" dirty="0"/>
              <a:t>DEFORMACIÓN INICIAL</a:t>
            </a:r>
          </a:p>
        </p:txBody>
      </p:sp>
      <p:pic>
        <p:nvPicPr>
          <p:cNvPr id="3" name="Imagen 2">
            <a:extLst>
              <a:ext uri="{FF2B5EF4-FFF2-40B4-BE49-F238E27FC236}">
                <a16:creationId xmlns:a16="http://schemas.microsoft.com/office/drawing/2014/main" xmlns="" id="{56F8B778-08D8-49BD-A076-E1510739DEAE}"/>
              </a:ext>
            </a:extLst>
          </p:cNvPr>
          <p:cNvPicPr>
            <a:picLocks noChangeAspect="1"/>
          </p:cNvPicPr>
          <p:nvPr/>
        </p:nvPicPr>
        <p:blipFill rotWithShape="1">
          <a:blip r:embed="rId2"/>
          <a:srcRect l="25116" t="15788" r="24070" b="25090"/>
          <a:stretch/>
        </p:blipFill>
        <p:spPr>
          <a:xfrm>
            <a:off x="1562987" y="2721935"/>
            <a:ext cx="5837274" cy="3820275"/>
          </a:xfrm>
          <a:prstGeom prst="rect">
            <a:avLst/>
          </a:prstGeom>
        </p:spPr>
      </p:pic>
    </p:spTree>
    <p:extLst>
      <p:ext uri="{BB962C8B-B14F-4D97-AF65-F5344CB8AC3E}">
        <p14:creationId xmlns:p14="http://schemas.microsoft.com/office/powerpoint/2010/main" val="22715616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REFORZAMIENTO</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08759" y="1985361"/>
            <a:ext cx="8569427" cy="584775"/>
          </a:xfrm>
          <a:prstGeom prst="rect">
            <a:avLst/>
          </a:prstGeom>
          <a:noFill/>
        </p:spPr>
        <p:txBody>
          <a:bodyPr wrap="square" rtlCol="0">
            <a:spAutoFit/>
          </a:bodyPr>
          <a:lstStyle/>
          <a:p>
            <a:r>
              <a:rPr lang="es-EC" sz="3200" dirty="0"/>
              <a:t>DEFORMACIÓN FINAL</a:t>
            </a:r>
          </a:p>
        </p:txBody>
      </p:sp>
      <p:pic>
        <p:nvPicPr>
          <p:cNvPr id="4" name="Imagen 3">
            <a:extLst>
              <a:ext uri="{FF2B5EF4-FFF2-40B4-BE49-F238E27FC236}">
                <a16:creationId xmlns:a16="http://schemas.microsoft.com/office/drawing/2014/main" xmlns="" id="{21EACBCE-7CFC-41A2-9DF9-2D1D136D5C3B}"/>
              </a:ext>
            </a:extLst>
          </p:cNvPr>
          <p:cNvPicPr>
            <a:picLocks noChangeAspect="1"/>
          </p:cNvPicPr>
          <p:nvPr/>
        </p:nvPicPr>
        <p:blipFill rotWithShape="1">
          <a:blip r:embed="rId2"/>
          <a:srcRect l="24419" t="21934" r="20116" b="16408"/>
          <a:stretch/>
        </p:blipFill>
        <p:spPr>
          <a:xfrm>
            <a:off x="1700521" y="2804053"/>
            <a:ext cx="5785902" cy="3618013"/>
          </a:xfrm>
          <a:prstGeom prst="rect">
            <a:avLst/>
          </a:prstGeom>
        </p:spPr>
      </p:pic>
    </p:spTree>
    <p:extLst>
      <p:ext uri="{BB962C8B-B14F-4D97-AF65-F5344CB8AC3E}">
        <p14:creationId xmlns:p14="http://schemas.microsoft.com/office/powerpoint/2010/main" val="16022880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ANÁLISIS DE PRECIOS</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61922" y="2048878"/>
            <a:ext cx="8569427" cy="584775"/>
          </a:xfrm>
          <a:prstGeom prst="rect">
            <a:avLst/>
          </a:prstGeom>
          <a:noFill/>
        </p:spPr>
        <p:txBody>
          <a:bodyPr wrap="square" rtlCol="0">
            <a:spAutoFit/>
          </a:bodyPr>
          <a:lstStyle/>
          <a:p>
            <a:r>
              <a:rPr lang="es-EC" sz="3200" dirty="0"/>
              <a:t>PRIMERA PROPUESTA, DE RETENSADO</a:t>
            </a:r>
          </a:p>
        </p:txBody>
      </p:sp>
      <p:graphicFrame>
        <p:nvGraphicFramePr>
          <p:cNvPr id="3" name="Tabla 2">
            <a:extLst>
              <a:ext uri="{FF2B5EF4-FFF2-40B4-BE49-F238E27FC236}">
                <a16:creationId xmlns:a16="http://schemas.microsoft.com/office/drawing/2014/main" xmlns="" id="{811A25D2-1BE5-46F6-9B08-EE68B95D89AD}"/>
              </a:ext>
            </a:extLst>
          </p:cNvPr>
          <p:cNvGraphicFramePr>
            <a:graphicFrameLocks noGrp="1"/>
          </p:cNvGraphicFramePr>
          <p:nvPr>
            <p:extLst>
              <p:ext uri="{D42A27DB-BD31-4B8C-83A1-F6EECF244321}">
                <p14:modId xmlns:p14="http://schemas.microsoft.com/office/powerpoint/2010/main" val="2057884792"/>
              </p:ext>
            </p:extLst>
          </p:nvPr>
        </p:nvGraphicFramePr>
        <p:xfrm>
          <a:off x="1669377" y="2651696"/>
          <a:ext cx="5411909" cy="4099978"/>
        </p:xfrm>
        <a:graphic>
          <a:graphicData uri="http://schemas.openxmlformats.org/drawingml/2006/table">
            <a:tbl>
              <a:tblPr firstRow="1" firstCol="1" bandRow="1">
                <a:tableStyleId>{5C22544A-7EE6-4342-B048-85BDC9FD1C3A}</a:tableStyleId>
              </a:tblPr>
              <a:tblGrid>
                <a:gridCol w="272369">
                  <a:extLst>
                    <a:ext uri="{9D8B030D-6E8A-4147-A177-3AD203B41FA5}">
                      <a16:colId xmlns:a16="http://schemas.microsoft.com/office/drawing/2014/main" xmlns="" val="454751253"/>
                    </a:ext>
                  </a:extLst>
                </a:gridCol>
                <a:gridCol w="305306">
                  <a:extLst>
                    <a:ext uri="{9D8B030D-6E8A-4147-A177-3AD203B41FA5}">
                      <a16:colId xmlns:a16="http://schemas.microsoft.com/office/drawing/2014/main" xmlns="" val="1232076851"/>
                    </a:ext>
                  </a:extLst>
                </a:gridCol>
                <a:gridCol w="393352">
                  <a:extLst>
                    <a:ext uri="{9D8B030D-6E8A-4147-A177-3AD203B41FA5}">
                      <a16:colId xmlns:a16="http://schemas.microsoft.com/office/drawing/2014/main" xmlns="" val="1802320428"/>
                    </a:ext>
                  </a:extLst>
                </a:gridCol>
                <a:gridCol w="2116245">
                  <a:extLst>
                    <a:ext uri="{9D8B030D-6E8A-4147-A177-3AD203B41FA5}">
                      <a16:colId xmlns:a16="http://schemas.microsoft.com/office/drawing/2014/main" xmlns="" val="2499426377"/>
                    </a:ext>
                  </a:extLst>
                </a:gridCol>
                <a:gridCol w="609347">
                  <a:extLst>
                    <a:ext uri="{9D8B030D-6E8A-4147-A177-3AD203B41FA5}">
                      <a16:colId xmlns:a16="http://schemas.microsoft.com/office/drawing/2014/main" xmlns="" val="1644997811"/>
                    </a:ext>
                  </a:extLst>
                </a:gridCol>
                <a:gridCol w="743630">
                  <a:extLst>
                    <a:ext uri="{9D8B030D-6E8A-4147-A177-3AD203B41FA5}">
                      <a16:colId xmlns:a16="http://schemas.microsoft.com/office/drawing/2014/main" xmlns="" val="2924567420"/>
                    </a:ext>
                  </a:extLst>
                </a:gridCol>
                <a:gridCol w="449725">
                  <a:extLst>
                    <a:ext uri="{9D8B030D-6E8A-4147-A177-3AD203B41FA5}">
                      <a16:colId xmlns:a16="http://schemas.microsoft.com/office/drawing/2014/main" xmlns="" val="888798197"/>
                    </a:ext>
                  </a:extLst>
                </a:gridCol>
                <a:gridCol w="521935">
                  <a:extLst>
                    <a:ext uri="{9D8B030D-6E8A-4147-A177-3AD203B41FA5}">
                      <a16:colId xmlns:a16="http://schemas.microsoft.com/office/drawing/2014/main" xmlns="" val="4020465063"/>
                    </a:ext>
                  </a:extLst>
                </a:gridCol>
              </a:tblGrid>
              <a:tr h="336614">
                <a:tc>
                  <a:txBody>
                    <a:bodyPr/>
                    <a:lstStyle/>
                    <a:p>
                      <a:endParaRPr lang="es-EC" sz="700">
                        <a:effectLst/>
                        <a:latin typeface="Calibri" panose="020F0502020204030204" pitchFamily="34" charset="0"/>
                        <a:cs typeface="Times New Roman" panose="02020603050405020304" pitchFamily="18" charset="0"/>
                      </a:endParaRPr>
                    </a:p>
                  </a:txBody>
                  <a:tcPr marL="40896" marR="40896" marT="0" marB="0"/>
                </a:tc>
                <a:tc>
                  <a:txBody>
                    <a:bodyPr/>
                    <a:lstStyle/>
                    <a:p>
                      <a:endParaRPr lang="es-EC" sz="700">
                        <a:effectLst/>
                        <a:latin typeface="Calibri" panose="020F0502020204030204" pitchFamily="34" charset="0"/>
                        <a:cs typeface="Times New Roman" panose="02020603050405020304" pitchFamily="18" charset="0"/>
                      </a:endParaRPr>
                    </a:p>
                  </a:txBody>
                  <a:tcPr marL="40896" marR="40896" marT="0" marB="0"/>
                </a:tc>
                <a:tc>
                  <a:txBody>
                    <a:bodyPr/>
                    <a:lstStyle/>
                    <a:p>
                      <a:endParaRPr lang="es-EC" sz="700">
                        <a:effectLst/>
                        <a:latin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DESCRIPCIÓN DEL RUBRO</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UNIDAD</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CANTIDAD</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P. UNIT</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P. TOTAL</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extLst>
                  <a:ext uri="{0D108BD9-81ED-4DB2-BD59-A6C34878D82A}">
                    <a16:rowId xmlns:a16="http://schemas.microsoft.com/office/drawing/2014/main" xmlns="" val="2416058826"/>
                  </a:ext>
                </a:extLst>
              </a:tr>
              <a:tr h="179607">
                <a:tc gridSpan="8">
                  <a:txBody>
                    <a:bodyPr/>
                    <a:lstStyle/>
                    <a:p>
                      <a:pPr algn="ctr">
                        <a:lnSpc>
                          <a:spcPct val="150000"/>
                        </a:lnSpc>
                        <a:spcAft>
                          <a:spcPts val="0"/>
                        </a:spcAft>
                      </a:pPr>
                      <a:r>
                        <a:rPr lang="es-EC" sz="700">
                          <a:effectLst/>
                        </a:rPr>
                        <a:t>OBRAS CIVILES</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2640161450"/>
                  </a:ext>
                </a:extLst>
              </a:tr>
              <a:tr h="336614">
                <a:tc>
                  <a:txBody>
                    <a:bodyPr/>
                    <a:lstStyle/>
                    <a:p>
                      <a:pPr algn="ctr">
                        <a:lnSpc>
                          <a:spcPct val="150000"/>
                        </a:lnSpc>
                        <a:spcAft>
                          <a:spcPts val="0"/>
                        </a:spcAft>
                      </a:pPr>
                      <a:r>
                        <a:rPr lang="es-EC" sz="700">
                          <a:effectLst/>
                        </a:rPr>
                        <a:t>1</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A</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OC-1</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l">
                        <a:lnSpc>
                          <a:spcPct val="150000"/>
                        </a:lnSpc>
                        <a:spcAft>
                          <a:spcPts val="0"/>
                        </a:spcAft>
                      </a:pPr>
                      <a:r>
                        <a:rPr lang="es-EC" sz="700">
                          <a:effectLst/>
                        </a:rPr>
                        <a:t>Cerramiento provisional del puente</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ml</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100</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0.34</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34.25</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extLst>
                  <a:ext uri="{0D108BD9-81ED-4DB2-BD59-A6C34878D82A}">
                    <a16:rowId xmlns:a16="http://schemas.microsoft.com/office/drawing/2014/main" xmlns="" val="863130838"/>
                  </a:ext>
                </a:extLst>
              </a:tr>
              <a:tr h="179607">
                <a:tc gridSpan="8">
                  <a:txBody>
                    <a:bodyPr/>
                    <a:lstStyle/>
                    <a:p>
                      <a:pPr algn="ctr">
                        <a:lnSpc>
                          <a:spcPct val="150000"/>
                        </a:lnSpc>
                        <a:spcAft>
                          <a:spcPts val="0"/>
                        </a:spcAft>
                      </a:pPr>
                      <a:r>
                        <a:rPr lang="es-EC" sz="700">
                          <a:effectLst/>
                        </a:rPr>
                        <a:t>REFORZAMIENTO</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3949044490"/>
                  </a:ext>
                </a:extLst>
              </a:tr>
              <a:tr h="336614">
                <a:tc>
                  <a:txBody>
                    <a:bodyPr/>
                    <a:lstStyle/>
                    <a:p>
                      <a:pPr algn="ctr">
                        <a:lnSpc>
                          <a:spcPct val="150000"/>
                        </a:lnSpc>
                        <a:spcAft>
                          <a:spcPts val="0"/>
                        </a:spcAft>
                      </a:pPr>
                      <a:r>
                        <a:rPr lang="es-EC" sz="700">
                          <a:effectLst/>
                        </a:rPr>
                        <a:t>1</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B</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RF-1</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l">
                        <a:lnSpc>
                          <a:spcPct val="150000"/>
                        </a:lnSpc>
                        <a:spcAft>
                          <a:spcPts val="0"/>
                        </a:spcAft>
                      </a:pPr>
                      <a:r>
                        <a:rPr lang="es-EC" sz="700">
                          <a:effectLst/>
                        </a:rPr>
                        <a:t>Colocación de andamios </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u</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41</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3.87</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158.86</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extLst>
                  <a:ext uri="{0D108BD9-81ED-4DB2-BD59-A6C34878D82A}">
                    <a16:rowId xmlns:a16="http://schemas.microsoft.com/office/drawing/2014/main" xmlns="" val="1214441961"/>
                  </a:ext>
                </a:extLst>
              </a:tr>
              <a:tr h="336614">
                <a:tc>
                  <a:txBody>
                    <a:bodyPr/>
                    <a:lstStyle/>
                    <a:p>
                      <a:pPr algn="ctr">
                        <a:lnSpc>
                          <a:spcPct val="150000"/>
                        </a:lnSpc>
                        <a:spcAft>
                          <a:spcPts val="0"/>
                        </a:spcAft>
                      </a:pPr>
                      <a:r>
                        <a:rPr lang="es-EC" sz="700">
                          <a:effectLst/>
                        </a:rPr>
                        <a:t>2</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C</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RF-2</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l">
                        <a:lnSpc>
                          <a:spcPct val="150000"/>
                        </a:lnSpc>
                        <a:spcAft>
                          <a:spcPts val="0"/>
                        </a:spcAft>
                      </a:pPr>
                      <a:r>
                        <a:rPr lang="es-EC" sz="700">
                          <a:effectLst/>
                        </a:rPr>
                        <a:t>Levantamiento de tablero con gatos hidráulicos</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u</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10</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4.88</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48.84</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extLst>
                  <a:ext uri="{0D108BD9-81ED-4DB2-BD59-A6C34878D82A}">
                    <a16:rowId xmlns:a16="http://schemas.microsoft.com/office/drawing/2014/main" xmlns="" val="3452489589"/>
                  </a:ext>
                </a:extLst>
              </a:tr>
              <a:tr h="336614">
                <a:tc>
                  <a:txBody>
                    <a:bodyPr/>
                    <a:lstStyle/>
                    <a:p>
                      <a:pPr algn="ctr">
                        <a:lnSpc>
                          <a:spcPct val="150000"/>
                        </a:lnSpc>
                        <a:spcAft>
                          <a:spcPts val="0"/>
                        </a:spcAft>
                      </a:pPr>
                      <a:r>
                        <a:rPr lang="es-EC" sz="700">
                          <a:effectLst/>
                        </a:rPr>
                        <a:t>3</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D</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RF-3</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l">
                        <a:lnSpc>
                          <a:spcPct val="150000"/>
                        </a:lnSpc>
                        <a:spcAft>
                          <a:spcPts val="0"/>
                        </a:spcAft>
                      </a:pPr>
                      <a:r>
                        <a:rPr lang="es-EC" sz="700">
                          <a:effectLst/>
                        </a:rPr>
                        <a:t>Tensado de cables con grapas</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u</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10</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19.88</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198.82</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extLst>
                  <a:ext uri="{0D108BD9-81ED-4DB2-BD59-A6C34878D82A}">
                    <a16:rowId xmlns:a16="http://schemas.microsoft.com/office/drawing/2014/main" xmlns="" val="140059365"/>
                  </a:ext>
                </a:extLst>
              </a:tr>
              <a:tr h="336614">
                <a:tc>
                  <a:txBody>
                    <a:bodyPr/>
                    <a:lstStyle/>
                    <a:p>
                      <a:pPr algn="ctr">
                        <a:lnSpc>
                          <a:spcPct val="150000"/>
                        </a:lnSpc>
                        <a:spcAft>
                          <a:spcPts val="0"/>
                        </a:spcAft>
                      </a:pPr>
                      <a:r>
                        <a:rPr lang="es-EC" sz="700">
                          <a:effectLst/>
                        </a:rPr>
                        <a:t>4</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E</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RF-4</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l">
                        <a:lnSpc>
                          <a:spcPct val="150000"/>
                        </a:lnSpc>
                        <a:spcAft>
                          <a:spcPts val="0"/>
                        </a:spcAft>
                      </a:pPr>
                      <a:r>
                        <a:rPr lang="es-EC" sz="700">
                          <a:effectLst/>
                        </a:rPr>
                        <a:t>Equipo de Seguridad</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u</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8</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36.48</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291.86</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extLst>
                  <a:ext uri="{0D108BD9-81ED-4DB2-BD59-A6C34878D82A}">
                    <a16:rowId xmlns:a16="http://schemas.microsoft.com/office/drawing/2014/main" xmlns="" val="3807561190"/>
                  </a:ext>
                </a:extLst>
              </a:tr>
              <a:tr h="179607">
                <a:tc gridSpan="8">
                  <a:txBody>
                    <a:bodyPr/>
                    <a:lstStyle/>
                    <a:p>
                      <a:pPr algn="ctr">
                        <a:lnSpc>
                          <a:spcPct val="150000"/>
                        </a:lnSpc>
                        <a:spcAft>
                          <a:spcPts val="0"/>
                        </a:spcAft>
                      </a:pPr>
                      <a:r>
                        <a:rPr lang="es-EC" sz="700">
                          <a:effectLst/>
                        </a:rPr>
                        <a:t>DIRECCIÓN TÉCNICA Y SUPERVISIÓN</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859985948"/>
                  </a:ext>
                </a:extLst>
              </a:tr>
              <a:tr h="352024">
                <a:tc>
                  <a:txBody>
                    <a:bodyPr/>
                    <a:lstStyle/>
                    <a:p>
                      <a:pPr algn="ctr">
                        <a:lnSpc>
                          <a:spcPct val="150000"/>
                        </a:lnSpc>
                        <a:spcAft>
                          <a:spcPts val="0"/>
                        </a:spcAft>
                      </a:pPr>
                      <a:r>
                        <a:rPr lang="es-EC" sz="700">
                          <a:effectLst/>
                        </a:rPr>
                        <a:t>1</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AN</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DTS-1</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l">
                        <a:lnSpc>
                          <a:spcPct val="150000"/>
                        </a:lnSpc>
                        <a:spcAft>
                          <a:spcPts val="0"/>
                        </a:spcAft>
                      </a:pPr>
                      <a:r>
                        <a:rPr lang="es-EC" sz="700">
                          <a:effectLst/>
                        </a:rPr>
                        <a:t>Supervisión en obra y dirección técnica</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global</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a:txBody>
                    <a:bodyPr/>
                    <a:lstStyle/>
                    <a:p>
                      <a:endParaRPr lang="es-EC" sz="700">
                        <a:effectLst/>
                        <a:latin typeface="Calibri" panose="020F0502020204030204" pitchFamily="34" charset="0"/>
                        <a:cs typeface="Times New Roman" panose="02020603050405020304" pitchFamily="18" charset="0"/>
                      </a:endParaRPr>
                    </a:p>
                  </a:txBody>
                  <a:tcPr marL="40896" marR="40896" marT="0" marB="0"/>
                </a:tc>
                <a:tc>
                  <a:txBody>
                    <a:bodyPr/>
                    <a:lstStyle/>
                    <a:p>
                      <a:endParaRPr lang="es-EC" sz="700">
                        <a:effectLst/>
                        <a:latin typeface="Calibri" panose="020F0502020204030204" pitchFamily="34" charset="0"/>
                        <a:cs typeface="Times New Roman" panose="02020603050405020304" pitchFamily="18" charset="0"/>
                      </a:endParaRPr>
                    </a:p>
                  </a:txBody>
                  <a:tcPr marL="40896" marR="40896" marT="0" marB="0"/>
                </a:tc>
                <a:tc>
                  <a:txBody>
                    <a:bodyPr/>
                    <a:lstStyle/>
                    <a:p>
                      <a:pPr algn="ctr">
                        <a:lnSpc>
                          <a:spcPct val="150000"/>
                        </a:lnSpc>
                        <a:spcAft>
                          <a:spcPts val="0"/>
                        </a:spcAft>
                      </a:pPr>
                      <a:r>
                        <a:rPr lang="es-EC" sz="700">
                          <a:effectLst/>
                        </a:rPr>
                        <a:t>100.00</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extLst>
                  <a:ext uri="{0D108BD9-81ED-4DB2-BD59-A6C34878D82A}">
                    <a16:rowId xmlns:a16="http://schemas.microsoft.com/office/drawing/2014/main" xmlns="" val="2533872562"/>
                  </a:ext>
                </a:extLst>
              </a:tr>
              <a:tr h="336614">
                <a:tc gridSpan="7">
                  <a:txBody>
                    <a:bodyPr/>
                    <a:lstStyle/>
                    <a:p>
                      <a:pPr algn="ctr">
                        <a:lnSpc>
                          <a:spcPct val="150000"/>
                        </a:lnSpc>
                        <a:spcAft>
                          <a:spcPts val="0"/>
                        </a:spcAft>
                      </a:pPr>
                      <a:r>
                        <a:rPr lang="es-EC" sz="700" dirty="0">
                          <a:effectLst/>
                        </a:rPr>
                        <a:t>MONTO TOTAL COSTO DIRECTO</a:t>
                      </a:r>
                      <a:endParaRPr lang="es-EC" sz="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700">
                          <a:effectLst/>
                        </a:rPr>
                        <a:t>832.62</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extLst>
                  <a:ext uri="{0D108BD9-81ED-4DB2-BD59-A6C34878D82A}">
                    <a16:rowId xmlns:a16="http://schemas.microsoft.com/office/drawing/2014/main" xmlns="" val="4132114532"/>
                  </a:ext>
                </a:extLst>
              </a:tr>
              <a:tr h="179607">
                <a:tc gridSpan="7">
                  <a:txBody>
                    <a:bodyPr/>
                    <a:lstStyle/>
                    <a:p>
                      <a:pPr algn="ctr">
                        <a:lnSpc>
                          <a:spcPct val="150000"/>
                        </a:lnSpc>
                        <a:spcAft>
                          <a:spcPts val="0"/>
                        </a:spcAft>
                      </a:pPr>
                      <a:r>
                        <a:rPr lang="es-EC" sz="700">
                          <a:effectLst/>
                        </a:rPr>
                        <a:t>% DE COSTOS INDIRECTOS</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700">
                          <a:effectLst/>
                        </a:rPr>
                        <a:t>20%</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extLst>
                  <a:ext uri="{0D108BD9-81ED-4DB2-BD59-A6C34878D82A}">
                    <a16:rowId xmlns:a16="http://schemas.microsoft.com/office/drawing/2014/main" xmlns="" val="1267304597"/>
                  </a:ext>
                </a:extLst>
              </a:tr>
              <a:tr h="336614">
                <a:tc gridSpan="7">
                  <a:txBody>
                    <a:bodyPr/>
                    <a:lstStyle/>
                    <a:p>
                      <a:pPr algn="ctr">
                        <a:lnSpc>
                          <a:spcPct val="150000"/>
                        </a:lnSpc>
                        <a:spcAft>
                          <a:spcPts val="0"/>
                        </a:spcAft>
                      </a:pPr>
                      <a:r>
                        <a:rPr lang="es-EC" sz="700">
                          <a:effectLst/>
                        </a:rPr>
                        <a:t>COSTO DE INDIRECTOS</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700">
                          <a:effectLst/>
                        </a:rPr>
                        <a:t>166.52</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extLst>
                  <a:ext uri="{0D108BD9-81ED-4DB2-BD59-A6C34878D82A}">
                    <a16:rowId xmlns:a16="http://schemas.microsoft.com/office/drawing/2014/main" xmlns="" val="1631253736"/>
                  </a:ext>
                </a:extLst>
              </a:tr>
              <a:tr h="336614">
                <a:tc gridSpan="7">
                  <a:txBody>
                    <a:bodyPr/>
                    <a:lstStyle/>
                    <a:p>
                      <a:pPr algn="ctr">
                        <a:lnSpc>
                          <a:spcPct val="150000"/>
                        </a:lnSpc>
                        <a:spcAft>
                          <a:spcPts val="0"/>
                        </a:spcAft>
                      </a:pPr>
                      <a:r>
                        <a:rPr lang="es-EC" sz="700">
                          <a:effectLst/>
                        </a:rPr>
                        <a:t>MONTO TOTAL DEL PROYECTO</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700" dirty="0">
                          <a:effectLst/>
                        </a:rPr>
                        <a:t>999.15</a:t>
                      </a:r>
                      <a:endParaRPr lang="es-EC" sz="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896" marR="40896" marT="0" marB="0"/>
                </a:tc>
                <a:extLst>
                  <a:ext uri="{0D108BD9-81ED-4DB2-BD59-A6C34878D82A}">
                    <a16:rowId xmlns:a16="http://schemas.microsoft.com/office/drawing/2014/main" xmlns="" val="1829428590"/>
                  </a:ext>
                </a:extLst>
              </a:tr>
            </a:tbl>
          </a:graphicData>
        </a:graphic>
      </p:graphicFrame>
    </p:spTree>
    <p:extLst>
      <p:ext uri="{BB962C8B-B14F-4D97-AF65-F5344CB8AC3E}">
        <p14:creationId xmlns:p14="http://schemas.microsoft.com/office/powerpoint/2010/main" val="22737655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ANÁLISIS DE PRECIOS</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61922" y="2048878"/>
            <a:ext cx="8569427" cy="584775"/>
          </a:xfrm>
          <a:prstGeom prst="rect">
            <a:avLst/>
          </a:prstGeom>
          <a:noFill/>
        </p:spPr>
        <p:txBody>
          <a:bodyPr wrap="square" rtlCol="0">
            <a:spAutoFit/>
          </a:bodyPr>
          <a:lstStyle/>
          <a:p>
            <a:r>
              <a:rPr lang="es-EC" sz="3200" dirty="0"/>
              <a:t>PRIMERA PROPUESTA, DE RETENSADO</a:t>
            </a:r>
          </a:p>
        </p:txBody>
      </p:sp>
      <p:pic>
        <p:nvPicPr>
          <p:cNvPr id="4" name="Imagen 3">
            <a:extLst>
              <a:ext uri="{FF2B5EF4-FFF2-40B4-BE49-F238E27FC236}">
                <a16:creationId xmlns:a16="http://schemas.microsoft.com/office/drawing/2014/main" xmlns="" id="{CBF1CE52-DFE3-498A-A818-B7B0648ED7A8}"/>
              </a:ext>
            </a:extLst>
          </p:cNvPr>
          <p:cNvPicPr>
            <a:picLocks noChangeAspect="1"/>
          </p:cNvPicPr>
          <p:nvPr/>
        </p:nvPicPr>
        <p:blipFill rotWithShape="1">
          <a:blip r:embed="rId2"/>
          <a:srcRect l="33953" t="23168" r="25116" b="13721"/>
          <a:stretch/>
        </p:blipFill>
        <p:spPr>
          <a:xfrm>
            <a:off x="2477385" y="2848967"/>
            <a:ext cx="4253024" cy="3688791"/>
          </a:xfrm>
          <a:prstGeom prst="rect">
            <a:avLst/>
          </a:prstGeom>
        </p:spPr>
      </p:pic>
    </p:spTree>
    <p:extLst>
      <p:ext uri="{BB962C8B-B14F-4D97-AF65-F5344CB8AC3E}">
        <p14:creationId xmlns:p14="http://schemas.microsoft.com/office/powerpoint/2010/main" val="29100222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ANÁLISIS DE PRECIOS</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61922" y="2048878"/>
            <a:ext cx="8569427" cy="584775"/>
          </a:xfrm>
          <a:prstGeom prst="rect">
            <a:avLst/>
          </a:prstGeom>
          <a:noFill/>
        </p:spPr>
        <p:txBody>
          <a:bodyPr wrap="square" rtlCol="0">
            <a:spAutoFit/>
          </a:bodyPr>
          <a:lstStyle/>
          <a:p>
            <a:r>
              <a:rPr lang="es-EC" sz="3200" dirty="0"/>
              <a:t>SEGUNDA PROPUESTA, DE RETENSADO</a:t>
            </a:r>
          </a:p>
        </p:txBody>
      </p:sp>
      <p:graphicFrame>
        <p:nvGraphicFramePr>
          <p:cNvPr id="4" name="Tabla 3">
            <a:extLst>
              <a:ext uri="{FF2B5EF4-FFF2-40B4-BE49-F238E27FC236}">
                <a16:creationId xmlns:a16="http://schemas.microsoft.com/office/drawing/2014/main" xmlns="" id="{C1CBF3F3-F33F-45B6-AAD8-DA14782A55AB}"/>
              </a:ext>
            </a:extLst>
          </p:cNvPr>
          <p:cNvGraphicFramePr>
            <a:graphicFrameLocks noGrp="1"/>
          </p:cNvGraphicFramePr>
          <p:nvPr>
            <p:extLst>
              <p:ext uri="{D42A27DB-BD31-4B8C-83A1-F6EECF244321}">
                <p14:modId xmlns:p14="http://schemas.microsoft.com/office/powerpoint/2010/main" val="1265041975"/>
              </p:ext>
            </p:extLst>
          </p:nvPr>
        </p:nvGraphicFramePr>
        <p:xfrm>
          <a:off x="1467710" y="2633653"/>
          <a:ext cx="5868757" cy="3616605"/>
        </p:xfrm>
        <a:graphic>
          <a:graphicData uri="http://schemas.openxmlformats.org/drawingml/2006/table">
            <a:tbl>
              <a:tblPr firstRow="1" firstCol="1" bandRow="1">
                <a:tableStyleId>{5C22544A-7EE6-4342-B048-85BDC9FD1C3A}</a:tableStyleId>
              </a:tblPr>
              <a:tblGrid>
                <a:gridCol w="303603">
                  <a:extLst>
                    <a:ext uri="{9D8B030D-6E8A-4147-A177-3AD203B41FA5}">
                      <a16:colId xmlns:a16="http://schemas.microsoft.com/office/drawing/2014/main" xmlns="" val="2918355379"/>
                    </a:ext>
                  </a:extLst>
                </a:gridCol>
                <a:gridCol w="326272">
                  <a:extLst>
                    <a:ext uri="{9D8B030D-6E8A-4147-A177-3AD203B41FA5}">
                      <a16:colId xmlns:a16="http://schemas.microsoft.com/office/drawing/2014/main" xmlns="" val="2088991042"/>
                    </a:ext>
                  </a:extLst>
                </a:gridCol>
                <a:gridCol w="419687">
                  <a:extLst>
                    <a:ext uri="{9D8B030D-6E8A-4147-A177-3AD203B41FA5}">
                      <a16:colId xmlns:a16="http://schemas.microsoft.com/office/drawing/2014/main" xmlns="" val="1336211254"/>
                    </a:ext>
                  </a:extLst>
                </a:gridCol>
                <a:gridCol w="2272907">
                  <a:extLst>
                    <a:ext uri="{9D8B030D-6E8A-4147-A177-3AD203B41FA5}">
                      <a16:colId xmlns:a16="http://schemas.microsoft.com/office/drawing/2014/main" xmlns="" val="3118593848"/>
                    </a:ext>
                  </a:extLst>
                </a:gridCol>
                <a:gridCol w="648421">
                  <a:extLst>
                    <a:ext uri="{9D8B030D-6E8A-4147-A177-3AD203B41FA5}">
                      <a16:colId xmlns:a16="http://schemas.microsoft.com/office/drawing/2014/main" xmlns="" val="2362972532"/>
                    </a:ext>
                  </a:extLst>
                </a:gridCol>
                <a:gridCol w="789920">
                  <a:extLst>
                    <a:ext uri="{9D8B030D-6E8A-4147-A177-3AD203B41FA5}">
                      <a16:colId xmlns:a16="http://schemas.microsoft.com/office/drawing/2014/main" xmlns="" val="2390219405"/>
                    </a:ext>
                  </a:extLst>
                </a:gridCol>
                <a:gridCol w="479446">
                  <a:extLst>
                    <a:ext uri="{9D8B030D-6E8A-4147-A177-3AD203B41FA5}">
                      <a16:colId xmlns:a16="http://schemas.microsoft.com/office/drawing/2014/main" xmlns="" val="1467034068"/>
                    </a:ext>
                  </a:extLst>
                </a:gridCol>
                <a:gridCol w="628501">
                  <a:extLst>
                    <a:ext uri="{9D8B030D-6E8A-4147-A177-3AD203B41FA5}">
                      <a16:colId xmlns:a16="http://schemas.microsoft.com/office/drawing/2014/main" xmlns="" val="3827303295"/>
                    </a:ext>
                  </a:extLst>
                </a:gridCol>
              </a:tblGrid>
              <a:tr h="312945">
                <a:tc>
                  <a:txBody>
                    <a:bodyPr/>
                    <a:lstStyle/>
                    <a:p>
                      <a:endParaRPr lang="es-EC" sz="700">
                        <a:effectLst/>
                        <a:latin typeface="Calibri" panose="020F0502020204030204" pitchFamily="34" charset="0"/>
                        <a:cs typeface="Times New Roman" panose="02020603050405020304" pitchFamily="18" charset="0"/>
                      </a:endParaRPr>
                    </a:p>
                  </a:txBody>
                  <a:tcPr marL="42674" marR="42674" marT="0" marB="0"/>
                </a:tc>
                <a:tc>
                  <a:txBody>
                    <a:bodyPr/>
                    <a:lstStyle/>
                    <a:p>
                      <a:endParaRPr lang="es-EC" sz="700">
                        <a:effectLst/>
                        <a:latin typeface="Calibri" panose="020F0502020204030204" pitchFamily="34" charset="0"/>
                        <a:cs typeface="Times New Roman" panose="02020603050405020304" pitchFamily="18" charset="0"/>
                      </a:endParaRPr>
                    </a:p>
                  </a:txBody>
                  <a:tcPr marL="42674" marR="42674" marT="0" marB="0"/>
                </a:tc>
                <a:tc>
                  <a:txBody>
                    <a:bodyPr/>
                    <a:lstStyle/>
                    <a:p>
                      <a:endParaRPr lang="es-EC" sz="700">
                        <a:effectLst/>
                        <a:latin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DESCRIPCIÓN DEL RUBRO</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UNIDAD</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CANTIDAD</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P. UNIT</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P. TOTAL</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extLst>
                  <a:ext uri="{0D108BD9-81ED-4DB2-BD59-A6C34878D82A}">
                    <a16:rowId xmlns:a16="http://schemas.microsoft.com/office/drawing/2014/main" xmlns="" val="2035801632"/>
                  </a:ext>
                </a:extLst>
              </a:tr>
              <a:tr h="156472">
                <a:tc gridSpan="8">
                  <a:txBody>
                    <a:bodyPr/>
                    <a:lstStyle/>
                    <a:p>
                      <a:pPr algn="ctr">
                        <a:lnSpc>
                          <a:spcPct val="150000"/>
                        </a:lnSpc>
                        <a:spcAft>
                          <a:spcPts val="0"/>
                        </a:spcAft>
                      </a:pPr>
                      <a:r>
                        <a:rPr lang="es-EC" sz="700">
                          <a:effectLst/>
                        </a:rPr>
                        <a:t>OBRAS CIVILES</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2840878981"/>
                  </a:ext>
                </a:extLst>
              </a:tr>
              <a:tr h="312945">
                <a:tc>
                  <a:txBody>
                    <a:bodyPr/>
                    <a:lstStyle/>
                    <a:p>
                      <a:pPr algn="ctr">
                        <a:lnSpc>
                          <a:spcPct val="150000"/>
                        </a:lnSpc>
                        <a:spcAft>
                          <a:spcPts val="0"/>
                        </a:spcAft>
                      </a:pPr>
                      <a:r>
                        <a:rPr lang="es-EC" sz="700">
                          <a:effectLst/>
                        </a:rPr>
                        <a:t>1</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A</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OC-1</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l">
                        <a:lnSpc>
                          <a:spcPct val="150000"/>
                        </a:lnSpc>
                        <a:spcAft>
                          <a:spcPts val="0"/>
                        </a:spcAft>
                      </a:pPr>
                      <a:r>
                        <a:rPr lang="es-EC" sz="700">
                          <a:effectLst/>
                        </a:rPr>
                        <a:t>Cerramiento provisional del puente</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ml</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100</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0.34</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34.25</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extLst>
                  <a:ext uri="{0D108BD9-81ED-4DB2-BD59-A6C34878D82A}">
                    <a16:rowId xmlns:a16="http://schemas.microsoft.com/office/drawing/2014/main" xmlns="" val="2562030938"/>
                  </a:ext>
                </a:extLst>
              </a:tr>
              <a:tr h="156472">
                <a:tc gridSpan="8">
                  <a:txBody>
                    <a:bodyPr/>
                    <a:lstStyle/>
                    <a:p>
                      <a:pPr algn="ctr">
                        <a:lnSpc>
                          <a:spcPct val="150000"/>
                        </a:lnSpc>
                        <a:spcAft>
                          <a:spcPts val="0"/>
                        </a:spcAft>
                      </a:pPr>
                      <a:r>
                        <a:rPr lang="es-EC" sz="700">
                          <a:effectLst/>
                        </a:rPr>
                        <a:t>REFORZAMIENTO</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2329635640"/>
                  </a:ext>
                </a:extLst>
              </a:tr>
              <a:tr h="312945">
                <a:tc>
                  <a:txBody>
                    <a:bodyPr/>
                    <a:lstStyle/>
                    <a:p>
                      <a:pPr algn="ctr">
                        <a:lnSpc>
                          <a:spcPct val="150000"/>
                        </a:lnSpc>
                        <a:spcAft>
                          <a:spcPts val="0"/>
                        </a:spcAft>
                      </a:pPr>
                      <a:r>
                        <a:rPr lang="es-EC" sz="700">
                          <a:effectLst/>
                        </a:rPr>
                        <a:t>1</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B</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RF-1</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l">
                        <a:lnSpc>
                          <a:spcPct val="150000"/>
                        </a:lnSpc>
                        <a:spcAft>
                          <a:spcPts val="0"/>
                        </a:spcAft>
                      </a:pPr>
                      <a:r>
                        <a:rPr lang="es-EC" sz="700">
                          <a:effectLst/>
                        </a:rPr>
                        <a:t>Colocación de andamios </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u</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41</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3.87</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158.86</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extLst>
                  <a:ext uri="{0D108BD9-81ED-4DB2-BD59-A6C34878D82A}">
                    <a16:rowId xmlns:a16="http://schemas.microsoft.com/office/drawing/2014/main" xmlns="" val="2710370510"/>
                  </a:ext>
                </a:extLst>
              </a:tr>
              <a:tr h="312945">
                <a:tc>
                  <a:txBody>
                    <a:bodyPr/>
                    <a:lstStyle/>
                    <a:p>
                      <a:pPr algn="ctr">
                        <a:lnSpc>
                          <a:spcPct val="150000"/>
                        </a:lnSpc>
                        <a:spcAft>
                          <a:spcPts val="0"/>
                        </a:spcAft>
                      </a:pPr>
                      <a:r>
                        <a:rPr lang="es-EC" sz="700">
                          <a:effectLst/>
                        </a:rPr>
                        <a:t>2</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C</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RF-2</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l">
                        <a:lnSpc>
                          <a:spcPct val="150000"/>
                        </a:lnSpc>
                        <a:spcAft>
                          <a:spcPts val="0"/>
                        </a:spcAft>
                      </a:pPr>
                      <a:r>
                        <a:rPr lang="es-EC" sz="700">
                          <a:effectLst/>
                        </a:rPr>
                        <a:t>Levantamiento de tablero con gatos hidráulicos</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u</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10</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4.88</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48.84</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extLst>
                  <a:ext uri="{0D108BD9-81ED-4DB2-BD59-A6C34878D82A}">
                    <a16:rowId xmlns:a16="http://schemas.microsoft.com/office/drawing/2014/main" xmlns="" val="2613215142"/>
                  </a:ext>
                </a:extLst>
              </a:tr>
              <a:tr h="312945">
                <a:tc>
                  <a:txBody>
                    <a:bodyPr/>
                    <a:lstStyle/>
                    <a:p>
                      <a:pPr algn="ctr">
                        <a:lnSpc>
                          <a:spcPct val="150000"/>
                        </a:lnSpc>
                        <a:spcAft>
                          <a:spcPts val="0"/>
                        </a:spcAft>
                      </a:pPr>
                      <a:r>
                        <a:rPr lang="es-EC" sz="700">
                          <a:effectLst/>
                        </a:rPr>
                        <a:t>3</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D</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RF-3</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l">
                        <a:lnSpc>
                          <a:spcPct val="150000"/>
                        </a:lnSpc>
                        <a:spcAft>
                          <a:spcPts val="0"/>
                        </a:spcAft>
                      </a:pPr>
                      <a:r>
                        <a:rPr lang="es-EC" sz="700">
                          <a:effectLst/>
                        </a:rPr>
                        <a:t>Tensado de cables cambiando templador</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u</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10</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66.08</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660.77</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extLst>
                  <a:ext uri="{0D108BD9-81ED-4DB2-BD59-A6C34878D82A}">
                    <a16:rowId xmlns:a16="http://schemas.microsoft.com/office/drawing/2014/main" xmlns="" val="3228202868"/>
                  </a:ext>
                </a:extLst>
              </a:tr>
              <a:tr h="312945">
                <a:tc>
                  <a:txBody>
                    <a:bodyPr/>
                    <a:lstStyle/>
                    <a:p>
                      <a:pPr algn="ctr">
                        <a:lnSpc>
                          <a:spcPct val="150000"/>
                        </a:lnSpc>
                        <a:spcAft>
                          <a:spcPts val="0"/>
                        </a:spcAft>
                      </a:pPr>
                      <a:r>
                        <a:rPr lang="es-EC" sz="700">
                          <a:effectLst/>
                        </a:rPr>
                        <a:t>4</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E</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RF-4</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l">
                        <a:lnSpc>
                          <a:spcPct val="150000"/>
                        </a:lnSpc>
                        <a:spcAft>
                          <a:spcPts val="0"/>
                        </a:spcAft>
                      </a:pPr>
                      <a:r>
                        <a:rPr lang="es-EC" sz="700">
                          <a:effectLst/>
                        </a:rPr>
                        <a:t>Equipo de Seguridad</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u</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8</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36.48</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291.86</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extLst>
                  <a:ext uri="{0D108BD9-81ED-4DB2-BD59-A6C34878D82A}">
                    <a16:rowId xmlns:a16="http://schemas.microsoft.com/office/drawing/2014/main" xmlns="" val="2669438781"/>
                  </a:ext>
                </a:extLst>
              </a:tr>
              <a:tr h="156472">
                <a:tc gridSpan="8">
                  <a:txBody>
                    <a:bodyPr/>
                    <a:lstStyle/>
                    <a:p>
                      <a:pPr algn="ctr">
                        <a:lnSpc>
                          <a:spcPct val="150000"/>
                        </a:lnSpc>
                        <a:spcAft>
                          <a:spcPts val="0"/>
                        </a:spcAft>
                      </a:pPr>
                      <a:r>
                        <a:rPr lang="es-EC" sz="700">
                          <a:effectLst/>
                        </a:rPr>
                        <a:t>DIRECCIÓN TÉCNICA Y SUPERVISIÓN</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43011547"/>
                  </a:ext>
                </a:extLst>
              </a:tr>
              <a:tr h="312945">
                <a:tc>
                  <a:txBody>
                    <a:bodyPr/>
                    <a:lstStyle/>
                    <a:p>
                      <a:pPr algn="ctr">
                        <a:lnSpc>
                          <a:spcPct val="150000"/>
                        </a:lnSpc>
                        <a:spcAft>
                          <a:spcPts val="0"/>
                        </a:spcAft>
                      </a:pPr>
                      <a:r>
                        <a:rPr lang="es-EC" sz="700">
                          <a:effectLst/>
                        </a:rPr>
                        <a:t>1</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AN</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DTS-1</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l">
                        <a:lnSpc>
                          <a:spcPct val="150000"/>
                        </a:lnSpc>
                        <a:spcAft>
                          <a:spcPts val="0"/>
                        </a:spcAft>
                      </a:pPr>
                      <a:r>
                        <a:rPr lang="es-EC" sz="700">
                          <a:effectLst/>
                        </a:rPr>
                        <a:t>Supervisión en obra y dirección técnica</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global</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a:txBody>
                    <a:bodyPr/>
                    <a:lstStyle/>
                    <a:p>
                      <a:endParaRPr lang="es-EC" sz="700">
                        <a:effectLst/>
                        <a:latin typeface="Calibri" panose="020F0502020204030204" pitchFamily="34" charset="0"/>
                        <a:cs typeface="Times New Roman" panose="02020603050405020304" pitchFamily="18" charset="0"/>
                      </a:endParaRPr>
                    </a:p>
                  </a:txBody>
                  <a:tcPr marL="42674" marR="42674" marT="0" marB="0"/>
                </a:tc>
                <a:tc>
                  <a:txBody>
                    <a:bodyPr/>
                    <a:lstStyle/>
                    <a:p>
                      <a:endParaRPr lang="es-EC" sz="700">
                        <a:effectLst/>
                        <a:latin typeface="Calibri" panose="020F0502020204030204" pitchFamily="34" charset="0"/>
                        <a:cs typeface="Times New Roman" panose="02020603050405020304" pitchFamily="18" charset="0"/>
                      </a:endParaRPr>
                    </a:p>
                  </a:txBody>
                  <a:tcPr marL="42674" marR="42674" marT="0" marB="0"/>
                </a:tc>
                <a:tc>
                  <a:txBody>
                    <a:bodyPr/>
                    <a:lstStyle/>
                    <a:p>
                      <a:pPr algn="ctr">
                        <a:lnSpc>
                          <a:spcPct val="150000"/>
                        </a:lnSpc>
                        <a:spcAft>
                          <a:spcPts val="0"/>
                        </a:spcAft>
                      </a:pPr>
                      <a:r>
                        <a:rPr lang="es-EC" sz="700">
                          <a:effectLst/>
                        </a:rPr>
                        <a:t>100.00</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extLst>
                  <a:ext uri="{0D108BD9-81ED-4DB2-BD59-A6C34878D82A}">
                    <a16:rowId xmlns:a16="http://schemas.microsoft.com/office/drawing/2014/main" xmlns="" val="506030625"/>
                  </a:ext>
                </a:extLst>
              </a:tr>
              <a:tr h="312945">
                <a:tc gridSpan="7">
                  <a:txBody>
                    <a:bodyPr/>
                    <a:lstStyle/>
                    <a:p>
                      <a:pPr algn="ctr">
                        <a:lnSpc>
                          <a:spcPct val="150000"/>
                        </a:lnSpc>
                        <a:spcAft>
                          <a:spcPts val="0"/>
                        </a:spcAft>
                      </a:pPr>
                      <a:r>
                        <a:rPr lang="es-EC" sz="700">
                          <a:effectLst/>
                        </a:rPr>
                        <a:t>MONTO TOTAL COSTO DIRECTO</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700">
                          <a:effectLst/>
                        </a:rPr>
                        <a:t>1294.58</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extLst>
                  <a:ext uri="{0D108BD9-81ED-4DB2-BD59-A6C34878D82A}">
                    <a16:rowId xmlns:a16="http://schemas.microsoft.com/office/drawing/2014/main" xmlns="" val="533582432"/>
                  </a:ext>
                </a:extLst>
              </a:tr>
              <a:tr h="156472">
                <a:tc gridSpan="7">
                  <a:txBody>
                    <a:bodyPr/>
                    <a:lstStyle/>
                    <a:p>
                      <a:pPr algn="ctr">
                        <a:lnSpc>
                          <a:spcPct val="150000"/>
                        </a:lnSpc>
                        <a:spcAft>
                          <a:spcPts val="0"/>
                        </a:spcAft>
                      </a:pPr>
                      <a:r>
                        <a:rPr lang="es-EC" sz="700">
                          <a:effectLst/>
                        </a:rPr>
                        <a:t>% DE COSTOS INDIRECTOS</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700">
                          <a:effectLst/>
                        </a:rPr>
                        <a:t>20%</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extLst>
                  <a:ext uri="{0D108BD9-81ED-4DB2-BD59-A6C34878D82A}">
                    <a16:rowId xmlns:a16="http://schemas.microsoft.com/office/drawing/2014/main" xmlns="" val="3498146966"/>
                  </a:ext>
                </a:extLst>
              </a:tr>
              <a:tr h="156472">
                <a:tc gridSpan="7">
                  <a:txBody>
                    <a:bodyPr/>
                    <a:lstStyle/>
                    <a:p>
                      <a:pPr algn="ctr">
                        <a:lnSpc>
                          <a:spcPct val="150000"/>
                        </a:lnSpc>
                        <a:spcAft>
                          <a:spcPts val="0"/>
                        </a:spcAft>
                      </a:pPr>
                      <a:r>
                        <a:rPr lang="es-EC" sz="700">
                          <a:effectLst/>
                        </a:rPr>
                        <a:t>COSTO DE INDIRECTOS</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700">
                          <a:effectLst/>
                        </a:rPr>
                        <a:t>258.92</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extLst>
                  <a:ext uri="{0D108BD9-81ED-4DB2-BD59-A6C34878D82A}">
                    <a16:rowId xmlns:a16="http://schemas.microsoft.com/office/drawing/2014/main" xmlns="" val="1531419941"/>
                  </a:ext>
                </a:extLst>
              </a:tr>
              <a:tr h="312945">
                <a:tc gridSpan="7">
                  <a:txBody>
                    <a:bodyPr/>
                    <a:lstStyle/>
                    <a:p>
                      <a:pPr algn="ctr">
                        <a:lnSpc>
                          <a:spcPct val="150000"/>
                        </a:lnSpc>
                        <a:spcAft>
                          <a:spcPts val="0"/>
                        </a:spcAft>
                      </a:pPr>
                      <a:r>
                        <a:rPr lang="es-EC" sz="700">
                          <a:effectLst/>
                        </a:rPr>
                        <a:t>MONTO TOTAL DEL PROYECTO</a:t>
                      </a:r>
                      <a:endParaRPr lang="es-EC" sz="70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700" dirty="0">
                          <a:effectLst/>
                        </a:rPr>
                        <a:t>1553.50</a:t>
                      </a:r>
                      <a:endParaRPr lang="es-EC" sz="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74" marR="42674" marT="0" marB="0"/>
                </a:tc>
                <a:extLst>
                  <a:ext uri="{0D108BD9-81ED-4DB2-BD59-A6C34878D82A}">
                    <a16:rowId xmlns:a16="http://schemas.microsoft.com/office/drawing/2014/main" xmlns="" val="1361498532"/>
                  </a:ext>
                </a:extLst>
              </a:tr>
            </a:tbl>
          </a:graphicData>
        </a:graphic>
      </p:graphicFrame>
    </p:spTree>
    <p:extLst>
      <p:ext uri="{BB962C8B-B14F-4D97-AF65-F5344CB8AC3E}">
        <p14:creationId xmlns:p14="http://schemas.microsoft.com/office/powerpoint/2010/main" val="25712585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ANÁLISIS DE PRECIOS</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61922" y="2048878"/>
            <a:ext cx="8569427" cy="584775"/>
          </a:xfrm>
          <a:prstGeom prst="rect">
            <a:avLst/>
          </a:prstGeom>
          <a:noFill/>
        </p:spPr>
        <p:txBody>
          <a:bodyPr wrap="square" rtlCol="0">
            <a:spAutoFit/>
          </a:bodyPr>
          <a:lstStyle/>
          <a:p>
            <a:r>
              <a:rPr lang="es-EC" sz="3200" dirty="0"/>
              <a:t>SEGUNDA PROPUESTA, DE RETENSADO</a:t>
            </a:r>
          </a:p>
        </p:txBody>
      </p:sp>
      <p:pic>
        <p:nvPicPr>
          <p:cNvPr id="3" name="Imagen 2">
            <a:extLst>
              <a:ext uri="{FF2B5EF4-FFF2-40B4-BE49-F238E27FC236}">
                <a16:creationId xmlns:a16="http://schemas.microsoft.com/office/drawing/2014/main" xmlns="" id="{2B89EA34-6469-441E-9201-0AE48442A08A}"/>
              </a:ext>
            </a:extLst>
          </p:cNvPr>
          <p:cNvPicPr>
            <a:picLocks noChangeAspect="1"/>
          </p:cNvPicPr>
          <p:nvPr/>
        </p:nvPicPr>
        <p:blipFill rotWithShape="1">
          <a:blip r:embed="rId2"/>
          <a:srcRect l="21976" t="40181" r="37442" b="35633"/>
          <a:stretch/>
        </p:blipFill>
        <p:spPr>
          <a:xfrm>
            <a:off x="1190845" y="3274826"/>
            <a:ext cx="7040937" cy="2360429"/>
          </a:xfrm>
          <a:prstGeom prst="rect">
            <a:avLst/>
          </a:prstGeom>
        </p:spPr>
      </p:pic>
    </p:spTree>
    <p:extLst>
      <p:ext uri="{BB962C8B-B14F-4D97-AF65-F5344CB8AC3E}">
        <p14:creationId xmlns:p14="http://schemas.microsoft.com/office/powerpoint/2010/main" val="12443544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CONCLUSIONES</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61922" y="2048878"/>
            <a:ext cx="8569427" cy="4739759"/>
          </a:xfrm>
          <a:prstGeom prst="rect">
            <a:avLst/>
          </a:prstGeom>
          <a:noFill/>
        </p:spPr>
        <p:txBody>
          <a:bodyPr wrap="square" rtlCol="0">
            <a:spAutoFit/>
          </a:bodyPr>
          <a:lstStyle/>
          <a:p>
            <a:pPr marL="285750" indent="-285750" algn="just">
              <a:buFont typeface="Arial" panose="020B0604020202020204" pitchFamily="34" charset="0"/>
              <a:buChar char="•"/>
            </a:pPr>
            <a:r>
              <a:rPr lang="es-ES_tradnl" dirty="0"/>
              <a:t>El estudio de la geometría del puente utilizando equipos de última tecnología representa una base fundamental dentro del análisis, debido a que se necesita obtener un modelo lo más cercano a la realidad para poder conseguir resultados reales que nos ayuden a dar solución a los problemas estructurales.</a:t>
            </a:r>
          </a:p>
          <a:p>
            <a:pPr algn="just"/>
            <a:endParaRPr lang="es-ES_tradnl" dirty="0"/>
          </a:p>
          <a:p>
            <a:pPr marL="285750" indent="-285750" algn="just">
              <a:buFont typeface="Arial" panose="020B0604020202020204" pitchFamily="34" charset="0"/>
              <a:buChar char="•"/>
            </a:pPr>
            <a:r>
              <a:rPr lang="es-ES_tradnl" dirty="0"/>
              <a:t>Los equipos de medición Trimble TX5 3D Laser Scanner y el Dron, fueron utilizados por primera vez para realizar un análisis geométrico en este tipo de estructuras por lo cual se tuvieron que realizar varios ensayos, hasta obtener resultados que sean aceptables para el modelamiento de la geometría del puente</a:t>
            </a:r>
          </a:p>
          <a:p>
            <a:pPr marL="285750" indent="-285750" algn="just">
              <a:buFont typeface="Arial" panose="020B0604020202020204" pitchFamily="34" charset="0"/>
              <a:buChar char="•"/>
            </a:pPr>
            <a:endParaRPr lang="es-ES_tradnl" dirty="0"/>
          </a:p>
          <a:p>
            <a:pPr marL="285750" indent="-285750" algn="just">
              <a:buFont typeface="Arial" panose="020B0604020202020204" pitchFamily="34" charset="0"/>
              <a:buChar char="•"/>
            </a:pPr>
            <a:r>
              <a:rPr lang="es-ES_tradnl" dirty="0"/>
              <a:t>Para la generación de la nube de puntos se utilizaron computadoras de alta capacidad de procesamiento de datos, debido a que los resultados obtenidos generaban millones de datos para la conformación de la geometría del puente, tanto en el equipo Trimble TX5 3D Laser Scanner y el Dron</a:t>
            </a:r>
          </a:p>
          <a:p>
            <a:pPr marL="285750" indent="-285750" algn="just">
              <a:buFont typeface="Arial" panose="020B0604020202020204" pitchFamily="34" charset="0"/>
              <a:buChar char="•"/>
            </a:pPr>
            <a:endParaRPr lang="es-EC" sz="3200" dirty="0"/>
          </a:p>
        </p:txBody>
      </p:sp>
    </p:spTree>
    <p:extLst>
      <p:ext uri="{BB962C8B-B14F-4D97-AF65-F5344CB8AC3E}">
        <p14:creationId xmlns:p14="http://schemas.microsoft.com/office/powerpoint/2010/main" val="1055061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EVALUACIÓN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83189" y="2048878"/>
            <a:ext cx="6379535" cy="584775"/>
          </a:xfrm>
          <a:prstGeom prst="rect">
            <a:avLst/>
          </a:prstGeom>
          <a:noFill/>
        </p:spPr>
        <p:txBody>
          <a:bodyPr wrap="square" rtlCol="0">
            <a:spAutoFit/>
          </a:bodyPr>
          <a:lstStyle/>
          <a:p>
            <a:r>
              <a:rPr lang="es-EC" sz="3200" dirty="0"/>
              <a:t>TRIMBLE TX 5 3D LASER SCANNER </a:t>
            </a:r>
          </a:p>
        </p:txBody>
      </p:sp>
      <p:pic>
        <p:nvPicPr>
          <p:cNvPr id="10" name="Imagen 9">
            <a:extLst>
              <a:ext uri="{FF2B5EF4-FFF2-40B4-BE49-F238E27FC236}">
                <a16:creationId xmlns:a16="http://schemas.microsoft.com/office/drawing/2014/main" xmlns="" id="{ECD373A5-C22F-476E-A8A5-D6B2929CC0CC}"/>
              </a:ext>
            </a:extLst>
          </p:cNvPr>
          <p:cNvPicPr/>
          <p:nvPr/>
        </p:nvPicPr>
        <p:blipFill>
          <a:blip r:embed="rId2"/>
          <a:stretch>
            <a:fillRect/>
          </a:stretch>
        </p:blipFill>
        <p:spPr>
          <a:xfrm>
            <a:off x="510779" y="2731440"/>
            <a:ext cx="2904239" cy="3722523"/>
          </a:xfrm>
          <a:prstGeom prst="rect">
            <a:avLst/>
          </a:prstGeom>
        </p:spPr>
      </p:pic>
      <p:pic>
        <p:nvPicPr>
          <p:cNvPr id="11" name="Imagen 10" descr="C:\Users\Super K\Documents\david\TESIS\TRIMBLE TX 5 SCANNER LASER\PUENTE TRIMBLE TX5 IMAGENES\VISTA DEL PUENTE 3.png">
            <a:extLst>
              <a:ext uri="{FF2B5EF4-FFF2-40B4-BE49-F238E27FC236}">
                <a16:creationId xmlns:a16="http://schemas.microsoft.com/office/drawing/2014/main" xmlns="" id="{9ED6DDDC-9F7E-40CE-9EA0-FE4679FF2CE2}"/>
              </a:ext>
            </a:extLst>
          </p:cNvPr>
          <p:cNvPicPr/>
          <p:nvPr/>
        </p:nvPicPr>
        <p:blipFill rotWithShape="1">
          <a:blip r:embed="rId3" cstate="print">
            <a:extLst>
              <a:ext uri="{28A0092B-C50C-407E-A947-70E740481C1C}">
                <a14:useLocalDpi xmlns:a14="http://schemas.microsoft.com/office/drawing/2010/main" val="0"/>
              </a:ext>
            </a:extLst>
          </a:blip>
          <a:srcRect l="28589" t="18395" r="22824" b="7079"/>
          <a:stretch/>
        </p:blipFill>
        <p:spPr bwMode="auto">
          <a:xfrm>
            <a:off x="4416029" y="2731439"/>
            <a:ext cx="4100650" cy="37225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594450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CONCLUSIONES</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61922" y="2048878"/>
            <a:ext cx="8569427" cy="3354765"/>
          </a:xfrm>
          <a:prstGeom prst="rect">
            <a:avLst/>
          </a:prstGeom>
          <a:noFill/>
        </p:spPr>
        <p:txBody>
          <a:bodyPr wrap="square" rtlCol="0">
            <a:spAutoFit/>
          </a:bodyPr>
          <a:lstStyle/>
          <a:p>
            <a:pPr marL="285750" indent="-285750" algn="just">
              <a:buFont typeface="Arial" panose="020B0604020202020204" pitchFamily="34" charset="0"/>
              <a:buChar char="•"/>
            </a:pPr>
            <a:r>
              <a:rPr lang="es-ES_tradnl" dirty="0"/>
              <a:t>Debido al comportamiento que actualmente sufre el puente se genera una sensación de inseguridad por parte de los peatones, esto se debe a que las secciones de los cables no cumplen con una sección mínima que asegure un factor de seguridad adecuado para soportar las solicitaciones presentes en los elementos. Este factor de seguridad actualmente es de 1.7, cuando para el diseño de puentes se debería tener mínimo un factor de 5.</a:t>
            </a:r>
          </a:p>
          <a:p>
            <a:pPr marL="285750" indent="-285750" algn="just">
              <a:buFont typeface="Arial" panose="020B0604020202020204" pitchFamily="34" charset="0"/>
              <a:buChar char="•"/>
            </a:pPr>
            <a:endParaRPr lang="es-ES_tradnl" sz="3200" dirty="0"/>
          </a:p>
          <a:p>
            <a:pPr marL="285750" indent="-285750" algn="just">
              <a:buFont typeface="Arial" panose="020B0604020202020204" pitchFamily="34" charset="0"/>
              <a:buChar char="•"/>
            </a:pPr>
            <a:r>
              <a:rPr lang="es-ES_tradnl" dirty="0"/>
              <a:t>Para el correcto análisis de las cargas de tensión y viento en los cables se debe trabajar en el programa CSI BRIDGE, con un estado de carga muerta “no lineal”, debido a que las cargas de tensión y de viento son cargas no lineales aplicadas a los cables</a:t>
            </a:r>
            <a:endParaRPr lang="es-EC" sz="3200" dirty="0"/>
          </a:p>
        </p:txBody>
      </p:sp>
    </p:spTree>
    <p:extLst>
      <p:ext uri="{BB962C8B-B14F-4D97-AF65-F5344CB8AC3E}">
        <p14:creationId xmlns:p14="http://schemas.microsoft.com/office/powerpoint/2010/main" val="39660890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CONCLUSIONES</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61922" y="2048878"/>
            <a:ext cx="8569427" cy="3354765"/>
          </a:xfrm>
          <a:prstGeom prst="rect">
            <a:avLst/>
          </a:prstGeom>
          <a:noFill/>
        </p:spPr>
        <p:txBody>
          <a:bodyPr wrap="square" rtlCol="0">
            <a:spAutoFit/>
          </a:bodyPr>
          <a:lstStyle/>
          <a:p>
            <a:pPr marL="285750" indent="-285750" algn="just">
              <a:buFont typeface="Arial" panose="020B0604020202020204" pitchFamily="34" charset="0"/>
              <a:buChar char="•"/>
            </a:pPr>
            <a:r>
              <a:rPr lang="es-ES_tradnl" dirty="0"/>
              <a:t>En el estado actual del puente observamos que el comportamiento de las vigas transversales correspondientes a los cables que no poseen tensión es casi nulo, debido a que los esfuerzos son absorbidos por las vigas longitudinales, lo cual genera un cambio en el comportamiento estructural</a:t>
            </a:r>
          </a:p>
          <a:p>
            <a:pPr marL="285750" indent="-285750" algn="just">
              <a:buFont typeface="Arial" panose="020B0604020202020204" pitchFamily="34" charset="0"/>
              <a:buChar char="•"/>
            </a:pPr>
            <a:endParaRPr lang="es-ES_tradnl" sz="3200" dirty="0"/>
          </a:p>
          <a:p>
            <a:pPr marL="285750" indent="-285750" algn="just">
              <a:buFont typeface="Arial" panose="020B0604020202020204" pitchFamily="34" charset="0"/>
              <a:buChar char="•"/>
            </a:pPr>
            <a:r>
              <a:rPr lang="es-ES_tradnl" dirty="0"/>
              <a:t>En el estado tensado del puente observamos que las vigas transversales poseen un comportamiento en el cual están sometidas a cargas de semejante magnitud, y en las vigas longitudinales observamos un cambio debido a que las cargas absorbidas disminuyen en un 90% en momentos, y 66% en cortantes respecto al estado actual de análisis, lo cual genera la necesidad de retesar los cables</a:t>
            </a:r>
            <a:endParaRPr lang="es-EC" sz="3200" dirty="0"/>
          </a:p>
        </p:txBody>
      </p:sp>
    </p:spTree>
    <p:extLst>
      <p:ext uri="{BB962C8B-B14F-4D97-AF65-F5344CB8AC3E}">
        <p14:creationId xmlns:p14="http://schemas.microsoft.com/office/powerpoint/2010/main" val="2409705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EVALUACIÓN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83189" y="2048878"/>
            <a:ext cx="6379535" cy="584775"/>
          </a:xfrm>
          <a:prstGeom prst="rect">
            <a:avLst/>
          </a:prstGeom>
          <a:noFill/>
        </p:spPr>
        <p:txBody>
          <a:bodyPr wrap="square" rtlCol="0">
            <a:spAutoFit/>
          </a:bodyPr>
          <a:lstStyle/>
          <a:p>
            <a:r>
              <a:rPr lang="es-EC" sz="3200" dirty="0"/>
              <a:t>TRIMBLE TX 5 3D LASER SCANNER </a:t>
            </a:r>
          </a:p>
        </p:txBody>
      </p:sp>
      <p:pic>
        <p:nvPicPr>
          <p:cNvPr id="4" name="Imagen 3">
            <a:extLst>
              <a:ext uri="{FF2B5EF4-FFF2-40B4-BE49-F238E27FC236}">
                <a16:creationId xmlns:a16="http://schemas.microsoft.com/office/drawing/2014/main" xmlns="" id="{B7D42EAF-A7B2-4FF3-A79F-4460D5F67B4C}"/>
              </a:ext>
            </a:extLst>
          </p:cNvPr>
          <p:cNvPicPr>
            <a:picLocks noChangeAspect="1"/>
          </p:cNvPicPr>
          <p:nvPr/>
        </p:nvPicPr>
        <p:blipFill>
          <a:blip r:embed="rId2"/>
          <a:stretch>
            <a:fillRect/>
          </a:stretch>
        </p:blipFill>
        <p:spPr>
          <a:xfrm>
            <a:off x="85479" y="3093174"/>
            <a:ext cx="4282372" cy="2573979"/>
          </a:xfrm>
          <a:prstGeom prst="rect">
            <a:avLst/>
          </a:prstGeom>
        </p:spPr>
      </p:pic>
      <p:pic>
        <p:nvPicPr>
          <p:cNvPr id="7" name="Imagen 6">
            <a:extLst>
              <a:ext uri="{FF2B5EF4-FFF2-40B4-BE49-F238E27FC236}">
                <a16:creationId xmlns:a16="http://schemas.microsoft.com/office/drawing/2014/main" xmlns="" id="{D48EC20C-25C6-4F92-A17E-88AA2AA190D6}"/>
              </a:ext>
            </a:extLst>
          </p:cNvPr>
          <p:cNvPicPr>
            <a:picLocks noChangeAspect="1"/>
          </p:cNvPicPr>
          <p:nvPr/>
        </p:nvPicPr>
        <p:blipFill>
          <a:blip r:embed="rId3"/>
          <a:stretch>
            <a:fillRect/>
          </a:stretch>
        </p:blipFill>
        <p:spPr>
          <a:xfrm>
            <a:off x="4559411" y="3093175"/>
            <a:ext cx="4318775" cy="2595860"/>
          </a:xfrm>
          <a:prstGeom prst="rect">
            <a:avLst/>
          </a:prstGeom>
        </p:spPr>
      </p:pic>
    </p:spTree>
    <p:extLst>
      <p:ext uri="{BB962C8B-B14F-4D97-AF65-F5344CB8AC3E}">
        <p14:creationId xmlns:p14="http://schemas.microsoft.com/office/powerpoint/2010/main" val="2108024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EVALUACIÓN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83189" y="2048878"/>
            <a:ext cx="6379535" cy="584775"/>
          </a:xfrm>
          <a:prstGeom prst="rect">
            <a:avLst/>
          </a:prstGeom>
          <a:noFill/>
        </p:spPr>
        <p:txBody>
          <a:bodyPr wrap="square" rtlCol="0">
            <a:spAutoFit/>
          </a:bodyPr>
          <a:lstStyle/>
          <a:p>
            <a:r>
              <a:rPr lang="es-EC" sz="3200" dirty="0"/>
              <a:t>FOTOGRAMETRÍA CON DRON</a:t>
            </a:r>
          </a:p>
        </p:txBody>
      </p:sp>
      <p:pic>
        <p:nvPicPr>
          <p:cNvPr id="6" name="Imagen 5" descr="https://scontent.fuio2-1.fna.fbcdn.net/v/t34.0-12/18679195_1356291851104731_1473294984_n.jpg?oh=863a66e6de62c5e73f39e54ffd97e94d&amp;oe=59271DD4">
            <a:extLst>
              <a:ext uri="{FF2B5EF4-FFF2-40B4-BE49-F238E27FC236}">
                <a16:creationId xmlns:a16="http://schemas.microsoft.com/office/drawing/2014/main" xmlns="" id="{4215C72C-054C-4D43-BFDD-BAE34048400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778" y="2767123"/>
            <a:ext cx="3827305" cy="3038254"/>
          </a:xfrm>
          <a:prstGeom prst="rect">
            <a:avLst/>
          </a:prstGeom>
          <a:noFill/>
          <a:ln>
            <a:noFill/>
          </a:ln>
        </p:spPr>
      </p:pic>
      <p:pic>
        <p:nvPicPr>
          <p:cNvPr id="8" name="Imagen 7" descr="C:\Users\Super K\Documents\david\TESIS\PUENTE CON DRON\16 mayo\DJI_0745.JPG">
            <a:extLst>
              <a:ext uri="{FF2B5EF4-FFF2-40B4-BE49-F238E27FC236}">
                <a16:creationId xmlns:a16="http://schemas.microsoft.com/office/drawing/2014/main" xmlns="" id="{CEF2A99C-17C7-4AC4-825A-58519627912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8374" y="2767123"/>
            <a:ext cx="3941468" cy="3038254"/>
          </a:xfrm>
          <a:prstGeom prst="rect">
            <a:avLst/>
          </a:prstGeom>
          <a:noFill/>
          <a:ln>
            <a:noFill/>
          </a:ln>
        </p:spPr>
      </p:pic>
    </p:spTree>
    <p:extLst>
      <p:ext uri="{BB962C8B-B14F-4D97-AF65-F5344CB8AC3E}">
        <p14:creationId xmlns:p14="http://schemas.microsoft.com/office/powerpoint/2010/main" val="266612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E1F2E8-FFED-44F7-A485-77EF47FE1830}"/>
              </a:ext>
            </a:extLst>
          </p:cNvPr>
          <p:cNvSpPr>
            <a:spLocks noGrp="1"/>
          </p:cNvSpPr>
          <p:nvPr>
            <p:ph type="title"/>
          </p:nvPr>
        </p:nvSpPr>
        <p:spPr/>
        <p:txBody>
          <a:bodyPr/>
          <a:lstStyle/>
          <a:p>
            <a:r>
              <a:rPr lang="es-EC" dirty="0"/>
              <a:t>EVALUACIÓN DEL PUENTE</a:t>
            </a:r>
          </a:p>
        </p:txBody>
      </p:sp>
      <p:sp>
        <p:nvSpPr>
          <p:cNvPr id="5" name="CuadroTexto 4">
            <a:extLst>
              <a:ext uri="{FF2B5EF4-FFF2-40B4-BE49-F238E27FC236}">
                <a16:creationId xmlns:a16="http://schemas.microsoft.com/office/drawing/2014/main" xmlns="" id="{B83704C4-751B-495D-8DBB-613F222CE6FE}"/>
              </a:ext>
            </a:extLst>
          </p:cNvPr>
          <p:cNvSpPr txBox="1"/>
          <p:nvPr/>
        </p:nvSpPr>
        <p:spPr>
          <a:xfrm>
            <a:off x="383189" y="2048878"/>
            <a:ext cx="6379535" cy="584775"/>
          </a:xfrm>
          <a:prstGeom prst="rect">
            <a:avLst/>
          </a:prstGeom>
          <a:noFill/>
        </p:spPr>
        <p:txBody>
          <a:bodyPr wrap="square" rtlCol="0">
            <a:spAutoFit/>
          </a:bodyPr>
          <a:lstStyle/>
          <a:p>
            <a:r>
              <a:rPr lang="es-EC" sz="3200" dirty="0"/>
              <a:t>FOTOGRAMETRÍA CON DRON</a:t>
            </a:r>
          </a:p>
        </p:txBody>
      </p:sp>
      <p:pic>
        <p:nvPicPr>
          <p:cNvPr id="7" name="Imagen 6">
            <a:extLst>
              <a:ext uri="{FF2B5EF4-FFF2-40B4-BE49-F238E27FC236}">
                <a16:creationId xmlns:a16="http://schemas.microsoft.com/office/drawing/2014/main" xmlns="" id="{DBF70EAB-8D74-4369-8A49-3AD077F4FF42}"/>
              </a:ext>
            </a:extLst>
          </p:cNvPr>
          <p:cNvPicPr/>
          <p:nvPr/>
        </p:nvPicPr>
        <p:blipFill rotWithShape="1">
          <a:blip r:embed="rId2"/>
          <a:srcRect l="25952" t="13716" r="23720" b="23940"/>
          <a:stretch/>
        </p:blipFill>
        <p:spPr bwMode="auto">
          <a:xfrm>
            <a:off x="510779" y="2848967"/>
            <a:ext cx="4390830" cy="3381711"/>
          </a:xfrm>
          <a:prstGeom prst="rect">
            <a:avLst/>
          </a:prstGeom>
          <a:ln>
            <a:noFill/>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xmlns="" id="{26ED5D92-DAD4-4889-81AF-714890D50B67}"/>
              </a:ext>
            </a:extLst>
          </p:cNvPr>
          <p:cNvPicPr/>
          <p:nvPr/>
        </p:nvPicPr>
        <p:blipFill rotWithShape="1">
          <a:blip r:embed="rId3"/>
          <a:srcRect l="37351" t="10287" r="37573" b="24252"/>
          <a:stretch/>
        </p:blipFill>
        <p:spPr bwMode="auto">
          <a:xfrm>
            <a:off x="5383064" y="2848967"/>
            <a:ext cx="2750843" cy="33817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0884311"/>
      </p:ext>
    </p:extLst>
  </p:cSld>
  <p:clrMapOvr>
    <a:masterClrMapping/>
  </p:clrMapOvr>
</p:sld>
</file>

<file path=ppt/theme/theme1.xml><?xml version="1.0" encoding="utf-8"?>
<a:theme xmlns:a="http://schemas.openxmlformats.org/drawingml/2006/main" name="Berlín">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erlí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í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Horizon</Template>
  <TotalTime>958</TotalTime>
  <Words>1205</Words>
  <Application>Microsoft Office PowerPoint</Application>
  <PresentationFormat>Presentación en pantalla (4:3)</PresentationFormat>
  <Paragraphs>336</Paragraphs>
  <Slides>61</Slides>
  <Notes>1</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61</vt:i4>
      </vt:variant>
    </vt:vector>
  </HeadingPairs>
  <TitlesOfParts>
    <vt:vector size="67" baseType="lpstr">
      <vt:lpstr>Arial</vt:lpstr>
      <vt:lpstr>Calibri</vt:lpstr>
      <vt:lpstr>Cambria Math</vt:lpstr>
      <vt:lpstr>Times New Roman</vt:lpstr>
      <vt:lpstr>Trebuchet MS</vt:lpstr>
      <vt:lpstr>Berlín</vt:lpstr>
      <vt:lpstr>“ANÁLISIS INTEGRAL DEL PUENTE PEATONAL DE ACCESO FRONTAL A LA UNIVERSIDAD DE LAS FUERZAS ARMADAS APLICANDO LA NEC 2015, CON FINES DE REFORZAMIENTO”</vt:lpstr>
      <vt:lpstr>INTRODUCCIÓN</vt:lpstr>
      <vt:lpstr>PROBLEMA</vt:lpstr>
      <vt:lpstr>EVALUACIÓN DEL PUENTE</vt:lpstr>
      <vt:lpstr>EVALUACIÓN DEL PUENTE</vt:lpstr>
      <vt:lpstr>EVALUACIÓN DEL PUENTE</vt:lpstr>
      <vt:lpstr>EVALUACIÓN DEL PUENTE</vt:lpstr>
      <vt:lpstr>EVALUACIÓN DEL PUENTE</vt:lpstr>
      <vt:lpstr>EVALUACIÓN DEL PUENTE</vt:lpstr>
      <vt:lpstr>EVALUACIÓN DEL PUENTE</vt:lpstr>
      <vt:lpstr>EVALUACIÓN DEL PUENTE</vt:lpstr>
      <vt:lpstr>EVALUACIÓN DEL PUENTE</vt:lpstr>
      <vt:lpstr>EVALUACIÓN DEL PUENTE</vt:lpstr>
      <vt:lpstr>EVALUACIÓN DEL PUENTE</vt:lpstr>
      <vt:lpstr>EVALUACIÓN DEL PUENTE</vt:lpstr>
      <vt:lpstr>EVALUACIÓN DEL PUENTE</vt:lpstr>
      <vt:lpstr>EVALUACIÓN DEL PUENTE</vt:lpstr>
      <vt:lpstr>EVALUACIÓN DEL PUENTE</vt:lpstr>
      <vt:lpstr>MODELAMIENTO DEL PUENTE</vt:lpstr>
      <vt:lpstr>MODELAMIENTO DEL PUENTE</vt:lpstr>
      <vt:lpstr>MODELAMIENTO DEL PUENTE</vt:lpstr>
      <vt:lpstr>MODELAMIENTO DEL PUENTE</vt:lpstr>
      <vt:lpstr>MODELAMIENTO DEL PUENTE</vt:lpstr>
      <vt:lpstr>MODELAMIENTO DEL PUENTE</vt:lpstr>
      <vt:lpstr>MODELAMIENTO DEL PUENTE</vt:lpstr>
      <vt:lpstr>MODELAMIENTO DEL PUENTE</vt:lpstr>
      <vt:lpstr>MODELAMIENTO DEL PUENTE</vt:lpstr>
      <vt:lpstr>MODELAMIENTO DEL PUENTE</vt:lpstr>
      <vt:lpstr>MODELAMIENTO DEL PUENTE</vt:lpstr>
      <vt:lpstr>MODELAMIENTO DEL PUENTE</vt:lpstr>
      <vt:lpstr>ANÁLISIS DEL PUENTE</vt:lpstr>
      <vt:lpstr>ANÁLISIS DEL PUENTE</vt:lpstr>
      <vt:lpstr>ANÁLISIS DEL PUENTE</vt:lpstr>
      <vt:lpstr>ANÁLISIS DEL PUENTE</vt:lpstr>
      <vt:lpstr>ANÁLISIS DEL PUENTE</vt:lpstr>
      <vt:lpstr>ANÁLISIS DEL PUENTE</vt:lpstr>
      <vt:lpstr>ANÁLISIS DEL PUENTE</vt:lpstr>
      <vt:lpstr>ANÁLISIS DEL PUENTE</vt:lpstr>
      <vt:lpstr>ANÁLISIS DEL PUENTE</vt:lpstr>
      <vt:lpstr>ANÁLISIS DEL PUENTE</vt:lpstr>
      <vt:lpstr>ANÁLISIS DEL PUENTE</vt:lpstr>
      <vt:lpstr>ANÁLISIS DEL PUENTE</vt:lpstr>
      <vt:lpstr>ANÁLISIS DEL PUENTE</vt:lpstr>
      <vt:lpstr>ANÁLISIS DEL PUENTE</vt:lpstr>
      <vt:lpstr>ANÁLISIS DEL PUENTE</vt:lpstr>
      <vt:lpstr>ANÁLISIS DEL PUENTE</vt:lpstr>
      <vt:lpstr>ANÁLISIS DEL PUENTE</vt:lpstr>
      <vt:lpstr>ANÁLISIS DEL PUENTE</vt:lpstr>
      <vt:lpstr>ANÁLISIS DEL PUENTE</vt:lpstr>
      <vt:lpstr>REFORZAMIENTO</vt:lpstr>
      <vt:lpstr>REFORZAMIENTO</vt:lpstr>
      <vt:lpstr>REFORZAMIENTO</vt:lpstr>
      <vt:lpstr>REFORZAMIENTO</vt:lpstr>
      <vt:lpstr>REFORZAMIENTO</vt:lpstr>
      <vt:lpstr>ANÁLISIS DE PRECIOS</vt:lpstr>
      <vt:lpstr>ANÁLISIS DE PRECIOS</vt:lpstr>
      <vt:lpstr>ANÁLISIS DE PRECIOS</vt:lpstr>
      <vt:lpstr>ANÁLISIS DE PRECIOS</vt:lpstr>
      <vt:lpstr>CONCLUSIONES</vt:lpstr>
      <vt:lpstr>CONCLUSIONES</vt:lpstr>
      <vt:lpstr>CONCLUSIONES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ANÁLISIS SÍSMICO DE ESTRUCTURAS CON DISIPADORES SHEAR LINK UTILIZANDO CEINCI-LAB METODO 2</dc:title>
  <dc:creator>henry paul</dc:creator>
  <cp:lastModifiedBy>USUMBSIETE</cp:lastModifiedBy>
  <cp:revision>97</cp:revision>
  <dcterms:created xsi:type="dcterms:W3CDTF">2016-01-20T01:13:29Z</dcterms:created>
  <dcterms:modified xsi:type="dcterms:W3CDTF">2017-11-10T13:59:24Z</dcterms:modified>
</cp:coreProperties>
</file>