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325" r:id="rId3"/>
    <p:sldId id="326" r:id="rId4"/>
    <p:sldId id="337" r:id="rId5"/>
    <p:sldId id="288" r:id="rId6"/>
    <p:sldId id="289" r:id="rId7"/>
    <p:sldId id="290" r:id="rId8"/>
    <p:sldId id="291" r:id="rId9"/>
    <p:sldId id="327" r:id="rId10"/>
    <p:sldId id="338" r:id="rId11"/>
    <p:sldId id="339" r:id="rId12"/>
    <p:sldId id="296" r:id="rId13"/>
    <p:sldId id="350" r:id="rId14"/>
    <p:sldId id="304" r:id="rId15"/>
    <p:sldId id="286" r:id="rId16"/>
    <p:sldId id="306" r:id="rId17"/>
    <p:sldId id="309" r:id="rId18"/>
    <p:sldId id="307" r:id="rId19"/>
    <p:sldId id="308" r:id="rId20"/>
    <p:sldId id="342" r:id="rId21"/>
    <p:sldId id="343" r:id="rId22"/>
    <p:sldId id="345" r:id="rId23"/>
    <p:sldId id="317" r:id="rId24"/>
    <p:sldId id="318" r:id="rId25"/>
    <p:sldId id="313" r:id="rId26"/>
    <p:sldId id="320" r:id="rId27"/>
    <p:sldId id="346" r:id="rId28"/>
    <p:sldId id="333" r:id="rId29"/>
    <p:sldId id="334" r:id="rId30"/>
    <p:sldId id="332" r:id="rId31"/>
    <p:sldId id="347" r:id="rId32"/>
    <p:sldId id="328" r:id="rId33"/>
    <p:sldId id="329" r:id="rId34"/>
    <p:sldId id="330" r:id="rId35"/>
    <p:sldId id="348" r:id="rId36"/>
    <p:sldId id="335" r:id="rId37"/>
    <p:sldId id="349" r:id="rId38"/>
    <p:sldId id="336" r:id="rId39"/>
    <p:sldId id="322" r:id="rId40"/>
    <p:sldId id="282" r:id="rId4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249" autoAdjust="0"/>
  </p:normalViewPr>
  <p:slideViewPr>
    <p:cSldViewPr snapToGrid="0">
      <p:cViewPr varScale="1">
        <p:scale>
          <a:sx n="46" d="100"/>
          <a:sy n="46" d="100"/>
        </p:scale>
        <p:origin x="15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214F5-6D3A-4B63-91E3-F491EAD74CAD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FC5FA-C678-414E-A1BA-976FFAACC5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779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3ED6CFC-F39D-48E7-A626-AB9AA2D00031}" type="slidenum">
              <a:rPr lang="en-GB">
                <a:solidFill>
                  <a:srgbClr val="000099"/>
                </a:solidFill>
              </a:rPr>
              <a:pPr eaLnBrk="1" hangingPunct="1"/>
              <a:t>11</a:t>
            </a:fld>
            <a:endParaRPr lang="en-GB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8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BF3B0A-6405-4E4A-8367-13D77EE6DFAB}" type="slidenum">
              <a:rPr lang="en-GB">
                <a:solidFill>
                  <a:srgbClr val="000099"/>
                </a:solidFill>
              </a:rPr>
              <a:pPr eaLnBrk="1" hangingPunct="1"/>
              <a:t>12</a:t>
            </a:fld>
            <a:endParaRPr lang="en-GB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7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69918D-6C1F-4C57-AE3B-1CA9FE536B9F}" type="slidenum">
              <a:rPr lang="en-GB">
                <a:solidFill>
                  <a:srgbClr val="000099"/>
                </a:solidFill>
              </a:rPr>
              <a:pPr/>
              <a:t>13</a:t>
            </a:fld>
            <a:endParaRPr lang="en-GB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8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393C02-218B-4BAF-AF09-E7D40B6FD2C7}" type="slidenum">
              <a:rPr lang="en-GB">
                <a:solidFill>
                  <a:srgbClr val="000099"/>
                </a:solidFill>
              </a:rPr>
              <a:pPr/>
              <a:t>14</a:t>
            </a:fld>
            <a:endParaRPr lang="en-GB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3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C875BD-CD8D-4EE1-B710-4719D9729948}" type="slidenum">
              <a:rPr lang="en-GB" altLang="es-ES">
                <a:solidFill>
                  <a:srgbClr val="000099"/>
                </a:solidFill>
              </a:rPr>
              <a:pPr eaLnBrk="1" hangingPunct="1"/>
              <a:t>22</a:t>
            </a:fld>
            <a:endParaRPr lang="en-GB" altLang="es-E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7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F4C62D-9ADB-4C0A-A287-A091BAC61CFC}" type="slidenum">
              <a:rPr lang="en-GB">
                <a:solidFill>
                  <a:srgbClr val="000099"/>
                </a:solidFill>
              </a:rPr>
              <a:pPr eaLnBrk="1" hangingPunct="1"/>
              <a:t>23</a:t>
            </a:fld>
            <a:endParaRPr lang="en-GB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59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14" tIns="44257" rIns="88514" bIns="44257"/>
          <a:lstStyle/>
          <a:p>
            <a:endParaRPr lang="es-EC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69E3E3-402A-4088-B69C-869C59E8113A}" type="slidenum">
              <a:rPr lang="es-ES">
                <a:solidFill>
                  <a:srgbClr val="000099"/>
                </a:solidFill>
              </a:rPr>
              <a:pPr eaLnBrk="1" hangingPunct="1"/>
              <a:t>26</a:t>
            </a:fld>
            <a:endParaRPr lang="es-E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9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7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776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6116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392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559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659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416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7365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009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004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75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087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863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19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720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683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826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F15EA4-8FAF-4F79-B790-57A22B3BA153}" type="datetimeFigureOut">
              <a:rPr lang="es-EC" smtClean="0"/>
              <a:t>12/10/2017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9F6C64-B6F7-4053-AF85-396B9556557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1760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BALBINA.jpg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ZONA%20SEGURA.png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VOLC&#193;N%20GUAGUA%20PICHINCHA%201.jpg" TargetMode="External"/><Relationship Id="rId7" Type="http://schemas.openxmlformats.org/officeDocument/2006/relationships/hyperlink" Target="VOLC&#193;N%20COTOPAXI%201.jpe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VOLC&#193;N%20TUNGURAHUA%201.jpg" TargetMode="External"/><Relationship Id="rId5" Type="http://schemas.openxmlformats.org/officeDocument/2006/relationships/hyperlink" Target="VOLC&#193;N%20SANGAY%201.jpg" TargetMode="External"/><Relationship Id="rId4" Type="http://schemas.openxmlformats.org/officeDocument/2006/relationships/hyperlink" Target="VOLC&#193;N%20REVENTADOR%20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BALBINA.jpg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PRESENTACI&#211;N/Matriz%20de%20Identificaci&#243;n%20y%20Evaluaci&#243;n%20Inicial%20de%20Riesgos%20Operacionales.xlsx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94954" y="3558432"/>
            <a:ext cx="1048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chemeClr val="bg1"/>
                </a:solidFill>
              </a:rPr>
              <a:t>“</a:t>
            </a:r>
            <a:r>
              <a:rPr lang="es-EC" sz="2400" b="1" dirty="0">
                <a:solidFill>
                  <a:schemeClr val="bg1"/>
                </a:solidFill>
              </a:rPr>
              <a:t>EL SISTEMA DE SEGURIDAD EN EL G.A.E 45 “PICHINCHA” UBICADO EN LA BALBINA, PROVINCIA DE PICHINCHA FRENTE A AMENAZAS DE ORIGEN NATURAL</a:t>
            </a:r>
            <a:r>
              <a:rPr lang="es-ES" sz="2400" b="1" dirty="0" smtClean="0">
                <a:solidFill>
                  <a:schemeClr val="bg1"/>
                </a:solidFill>
              </a:rPr>
              <a:t>”</a:t>
            </a:r>
            <a:endParaRPr lang="es-EC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17" y="273414"/>
            <a:ext cx="6909955" cy="17846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94954" y="2140527"/>
            <a:ext cx="10453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UNIDAD DE GESTIÓN DE POSTGRADOS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DEPARTAMENTO DE SEGURIDAD Y DEFENSA 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MAESTRÍA EN SEGURIDAD Y RIESGO</a:t>
            </a:r>
          </a:p>
          <a:p>
            <a:pPr algn="ctr"/>
            <a:r>
              <a:rPr lang="es-EC" b="1" dirty="0" smtClean="0">
                <a:solidFill>
                  <a:schemeClr val="bg1"/>
                </a:solidFill>
              </a:rPr>
              <a:t>V PROMOCIÓN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988677" y="5490245"/>
            <a:ext cx="5920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MAESTRANTE: MAYO. DE A.E DANILO G. GARCÉS M.</a:t>
            </a:r>
            <a:endParaRPr lang="es-EC" b="1" dirty="0">
              <a:solidFill>
                <a:schemeClr val="bg1"/>
              </a:solidFill>
            </a:endParaRPr>
          </a:p>
          <a:p>
            <a:pPr algn="r"/>
            <a:endParaRPr lang="es-EC" b="1" dirty="0" smtClean="0">
              <a:solidFill>
                <a:schemeClr val="bg1"/>
              </a:solidFill>
            </a:endParaRPr>
          </a:p>
          <a:p>
            <a:r>
              <a:rPr lang="es-EC" b="1" dirty="0" smtClean="0">
                <a:solidFill>
                  <a:schemeClr val="bg1"/>
                </a:solidFill>
              </a:rPr>
              <a:t>DIRECTOR: MSC. </a:t>
            </a:r>
            <a:r>
              <a:rPr lang="es-EC" b="1" dirty="0">
                <a:solidFill>
                  <a:schemeClr val="bg1"/>
                </a:solidFill>
              </a:rPr>
              <a:t>THEOFILOS TOULKERIDIS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36" y="3397172"/>
            <a:ext cx="72527" cy="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9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245229" y="190528"/>
            <a:ext cx="631891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4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ESTADO DEL ARTE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661181" y="1483787"/>
            <a:ext cx="10199077" cy="45653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3600" dirty="0" smtClean="0">
                <a:solidFill>
                  <a:schemeClr val="bg1"/>
                </a:solidFill>
              </a:rPr>
              <a:t>Aeropuerto Dr. Jiménez Cantú (México).</a:t>
            </a:r>
          </a:p>
          <a:p>
            <a:pPr algn="just"/>
            <a:r>
              <a:rPr lang="es-EC" sz="3600" dirty="0" smtClean="0">
                <a:solidFill>
                  <a:schemeClr val="bg1"/>
                </a:solidFill>
              </a:rPr>
              <a:t>Aeropuerto Internacional Tobías Bolaños Palma  (Costa Rica).</a:t>
            </a:r>
          </a:p>
          <a:p>
            <a:pPr algn="just"/>
            <a:r>
              <a:rPr lang="es-EC" sz="3600" dirty="0">
                <a:solidFill>
                  <a:schemeClr val="bg1"/>
                </a:solidFill>
              </a:rPr>
              <a:t>Fuerza Aérea Ecuatoriana.</a:t>
            </a:r>
          </a:p>
          <a:p>
            <a:pPr algn="just"/>
            <a:r>
              <a:rPr lang="es-EC" sz="3600" dirty="0" smtClean="0">
                <a:solidFill>
                  <a:schemeClr val="bg1"/>
                </a:solidFill>
              </a:rPr>
              <a:t>Aeropuerto Internacional Cotopaxi.</a:t>
            </a:r>
          </a:p>
          <a:p>
            <a:pPr algn="just"/>
            <a:r>
              <a:rPr lang="es-EC" sz="3600" dirty="0" smtClean="0">
                <a:solidFill>
                  <a:schemeClr val="bg1"/>
                </a:solidFill>
              </a:rPr>
              <a:t>Provincia de Pichincha</a:t>
            </a:r>
          </a:p>
        </p:txBody>
      </p:sp>
    </p:spTree>
    <p:extLst>
      <p:ext uri="{BB962C8B-B14F-4D97-AF65-F5344CB8AC3E}">
        <p14:creationId xmlns:p14="http://schemas.microsoft.com/office/powerpoint/2010/main" val="28461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1865314" y="136526"/>
            <a:ext cx="8461375" cy="72072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El proceso de gestión de la seguridad OPERACIONAL</a:t>
            </a:r>
          </a:p>
        </p:txBody>
      </p:sp>
      <p:sp>
        <p:nvSpPr>
          <p:cNvPr id="6" name="Oval 5"/>
          <p:cNvSpPr/>
          <p:nvPr/>
        </p:nvSpPr>
        <p:spPr>
          <a:xfrm>
            <a:off x="4933940" y="3695687"/>
            <a:ext cx="2214578" cy="1285884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000" b="1">
                <a:solidFill>
                  <a:srgbClr val="000099"/>
                </a:solidFill>
                <a:latin typeface="Arial Narrow" pitchFamily="34" charset="0"/>
              </a:rPr>
              <a:t>Proceso de</a:t>
            </a:r>
          </a:p>
          <a:p>
            <a:pPr algn="ctr">
              <a:defRPr/>
            </a:pPr>
            <a:r>
              <a:rPr lang="es-ES" sz="2000" b="1">
                <a:solidFill>
                  <a:srgbClr val="000099"/>
                </a:solidFill>
                <a:latin typeface="Arial Narrow" pitchFamily="34" charset="0"/>
              </a:rPr>
              <a:t>gestión de</a:t>
            </a:r>
          </a:p>
          <a:p>
            <a:pPr algn="ctr">
              <a:defRPr/>
            </a:pPr>
            <a:r>
              <a:rPr lang="es-ES" sz="2000" b="1">
                <a:solidFill>
                  <a:srgbClr val="000099"/>
                </a:solidFill>
                <a:latin typeface="Arial Narrow" pitchFamily="34" charset="0"/>
              </a:rPr>
              <a:t>la seguridad 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5105400" y="1214439"/>
            <a:ext cx="3536950" cy="1184275"/>
            <a:chOff x="3428992" y="1376350"/>
            <a:chExt cx="3536181" cy="1184280"/>
          </a:xfrm>
        </p:grpSpPr>
        <p:sp>
          <p:nvSpPr>
            <p:cNvPr id="8" name="Rounded Rectangle 7"/>
            <p:cNvSpPr/>
            <p:nvPr/>
          </p:nvSpPr>
          <p:spPr>
            <a:xfrm>
              <a:off x="3428992" y="1376350"/>
              <a:ext cx="1928826" cy="107157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Identificar los peligros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357386" y="1912927"/>
              <a:ext cx="1607787" cy="647703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7677150" y="2398713"/>
            <a:ext cx="2133600" cy="1363662"/>
            <a:chOff x="6000760" y="2560630"/>
            <a:chExt cx="1928826" cy="1363672"/>
          </a:xfrm>
        </p:grpSpPr>
        <p:sp>
          <p:nvSpPr>
            <p:cNvPr id="11" name="Rounded Rectangle 10"/>
            <p:cNvSpPr/>
            <p:nvPr/>
          </p:nvSpPr>
          <p:spPr>
            <a:xfrm>
              <a:off x="6000760" y="2560630"/>
              <a:ext cx="1928826" cy="107157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Evaluar las consecuencias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6819123" y="3776815"/>
              <a:ext cx="292102" cy="2870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7677150" y="3762360"/>
            <a:ext cx="2133626" cy="1363663"/>
            <a:chOff x="6000760" y="3923509"/>
            <a:chExt cx="1928826" cy="1363672"/>
          </a:xfrm>
          <a:solidFill>
            <a:srgbClr val="FF9900"/>
          </a:solidFill>
        </p:grpSpPr>
        <p:sp>
          <p:nvSpPr>
            <p:cNvPr id="14" name="Rounded Rectangle 13"/>
            <p:cNvSpPr/>
            <p:nvPr/>
          </p:nvSpPr>
          <p:spPr>
            <a:xfrm>
              <a:off x="6000760" y="3923509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 dirty="0">
                  <a:solidFill>
                    <a:srgbClr val="000099"/>
                  </a:solidFill>
                  <a:latin typeface="Arial Narrow" pitchFamily="34" charset="0"/>
                </a:rPr>
                <a:t>Evaluar y dar prioridad a los riesgos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6819123" y="5140336"/>
              <a:ext cx="292102" cy="1587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7034213" y="5124435"/>
            <a:ext cx="2844834" cy="1071563"/>
            <a:chOff x="5357818" y="5286388"/>
            <a:chExt cx="2571768" cy="1071570"/>
          </a:xfrm>
          <a:solidFill>
            <a:srgbClr val="FF9900"/>
          </a:solidFill>
        </p:grpSpPr>
        <p:sp>
          <p:nvSpPr>
            <p:cNvPr id="17" name="Rounded Rectangle 16"/>
            <p:cNvSpPr/>
            <p:nvPr/>
          </p:nvSpPr>
          <p:spPr>
            <a:xfrm>
              <a:off x="6000760" y="5286388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8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Desarrollar estrategias de eliminación o de mitigación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5357818" y="5822967"/>
              <a:ext cx="642941" cy="1588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4462463" y="5124435"/>
            <a:ext cx="2571750" cy="1071563"/>
            <a:chOff x="2786050" y="5286388"/>
            <a:chExt cx="2571768" cy="107157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3428992" y="5286388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Aprobar las estrategias de control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>
              <a:off x="2786050" y="5822967"/>
              <a:ext cx="642941" cy="1588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7"/>
          <p:cNvGrpSpPr>
            <a:grpSpLocks/>
          </p:cNvGrpSpPr>
          <p:nvPr/>
        </p:nvGrpSpPr>
        <p:grpSpPr bwMode="auto">
          <a:xfrm>
            <a:off x="2311401" y="4833939"/>
            <a:ext cx="2151063" cy="1362075"/>
            <a:chOff x="857224" y="4995873"/>
            <a:chExt cx="1928826" cy="1362085"/>
          </a:xfrm>
        </p:grpSpPr>
        <p:sp>
          <p:nvSpPr>
            <p:cNvPr id="23" name="Rounded Rectangle 22"/>
            <p:cNvSpPr/>
            <p:nvPr/>
          </p:nvSpPr>
          <p:spPr>
            <a:xfrm>
              <a:off x="857224" y="5286388"/>
              <a:ext cx="1928826" cy="107157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Asignar las responsabilidades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1675586" y="5141212"/>
              <a:ext cx="292102" cy="1423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2312174" y="3471848"/>
            <a:ext cx="2150291" cy="1362075"/>
            <a:chOff x="857224" y="3632994"/>
            <a:chExt cx="1928826" cy="1362085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857224" y="3923509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Implementar las estrategias de control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1675586" y="3778251"/>
              <a:ext cx="292102" cy="1587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59"/>
          <p:cNvGrpSpPr>
            <a:grpSpLocks/>
          </p:cNvGrpSpPr>
          <p:nvPr/>
        </p:nvGrpSpPr>
        <p:grpSpPr bwMode="auto">
          <a:xfrm>
            <a:off x="2238348" y="2398697"/>
            <a:ext cx="2867052" cy="1071562"/>
            <a:chOff x="857224" y="2560630"/>
            <a:chExt cx="2571768" cy="107157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Rounded Rectangle 28"/>
            <p:cNvSpPr/>
            <p:nvPr/>
          </p:nvSpPr>
          <p:spPr>
            <a:xfrm>
              <a:off x="857224" y="2560630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Re-evaluar las estrategias de control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786051" y="3097209"/>
              <a:ext cx="642941" cy="1587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60"/>
          <p:cNvGrpSpPr>
            <a:grpSpLocks/>
          </p:cNvGrpSpPr>
          <p:nvPr/>
        </p:nvGrpSpPr>
        <p:grpSpPr bwMode="auto">
          <a:xfrm>
            <a:off x="5105400" y="2398697"/>
            <a:ext cx="2571750" cy="1071562"/>
            <a:chOff x="3428992" y="2560630"/>
            <a:chExt cx="2571768" cy="107157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3428992" y="2560630"/>
              <a:ext cx="1928826" cy="107157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Obtener datos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adicionales 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sobre los 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s-ES" sz="2000" b="1">
                  <a:solidFill>
                    <a:srgbClr val="000099"/>
                  </a:solidFill>
                  <a:latin typeface="Arial Narrow" pitchFamily="34" charset="0"/>
                </a:rPr>
                <a:t>peligros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357819" y="3084509"/>
              <a:ext cx="642941" cy="12700"/>
            </a:xfrm>
            <a:prstGeom prst="straightConnector1">
              <a:avLst/>
            </a:prstGeom>
            <a:grpFill/>
            <a:ln w="38100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25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2642483" y="79375"/>
            <a:ext cx="6907035" cy="720725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El dilema </a:t>
            </a:r>
            <a:r>
              <a:rPr lang="es-ES" b="1" dirty="0" smtClean="0">
                <a:solidFill>
                  <a:schemeClr val="bg1"/>
                </a:solidFill>
              </a:rPr>
              <a:t>DEL COMANDANTE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65314" y="1174750"/>
            <a:ext cx="8461375" cy="5183188"/>
          </a:xfrm>
          <a:prstGeom prst="roundRect">
            <a:avLst/>
          </a:prstGeom>
          <a:solidFill>
            <a:srgbClr val="00B0F0">
              <a:alpha val="4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7294" y="3204328"/>
            <a:ext cx="741741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ORGANIZACIÓN</a:t>
            </a:r>
            <a:endParaRPr lang="fr-FR" sz="7200" dirty="0">
              <a:latin typeface="Arial" charset="0"/>
              <a:cs typeface="Arial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27263" y="1357314"/>
            <a:ext cx="7781322" cy="4668837"/>
            <a:chOff x="309818" y="1428736"/>
            <a:chExt cx="8067532" cy="4668838"/>
          </a:xfrm>
        </p:grpSpPr>
        <p:grpSp>
          <p:nvGrpSpPr>
            <p:cNvPr id="20486" name="Group 21"/>
            <p:cNvGrpSpPr>
              <a:grpSpLocks/>
            </p:cNvGrpSpPr>
            <p:nvPr/>
          </p:nvGrpSpPr>
          <p:grpSpPr bwMode="auto">
            <a:xfrm>
              <a:off x="5298515" y="4286235"/>
              <a:ext cx="1461551" cy="803275"/>
              <a:chOff x="5495317" y="4279005"/>
              <a:chExt cx="1461909" cy="802590"/>
            </a:xfrm>
          </p:grpSpPr>
          <p:pic>
            <p:nvPicPr>
              <p:cNvPr id="35" name="Picture 5" descr="C:\Users\Jorge\AppData\Local\Microsoft\Windows\Temporary Internet Files\Content.IE5\MBXE1LFP\MCj04247840000[1].wm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59146" y="4286937"/>
                <a:ext cx="808330" cy="7439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572691" y="4581960"/>
                <a:ext cx="500473" cy="4996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456751" y="4472517"/>
                <a:ext cx="500473" cy="5012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8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495315" y="4279007"/>
                <a:ext cx="500473" cy="4996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20487" name="Group 22"/>
            <p:cNvGrpSpPr>
              <a:grpSpLocks/>
            </p:cNvGrpSpPr>
            <p:nvPr/>
          </p:nvGrpSpPr>
          <p:grpSpPr bwMode="auto">
            <a:xfrm>
              <a:off x="2033067" y="4286235"/>
              <a:ext cx="1461551" cy="803275"/>
              <a:chOff x="5493769" y="4279005"/>
              <a:chExt cx="1461909" cy="802590"/>
            </a:xfrm>
          </p:grpSpPr>
          <p:pic>
            <p:nvPicPr>
              <p:cNvPr id="31" name="Picture 5" descr="C:\Users\Jorge\AppData\Local\Microsoft\Windows\Temporary Internet Files\Content.IE5\MBXE1LFP\MCj04247840000[1].wm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57598" y="4286937"/>
                <a:ext cx="808330" cy="74390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571143" y="4581960"/>
                <a:ext cx="500473" cy="4996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455203" y="4472517"/>
                <a:ext cx="500473" cy="5012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2" descr="C:\Users\Jorge\AppData\Local\Microsoft\Windows\Temporary Internet Files\Content.IE5\DC1ZQFO4\MCj04339200000[1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493767" y="4279007"/>
                <a:ext cx="500473" cy="4996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" name="Group 13"/>
            <p:cNvGrpSpPr/>
            <p:nvPr/>
          </p:nvGrpSpPr>
          <p:grpSpPr>
            <a:xfrm>
              <a:off x="1647575" y="1428736"/>
              <a:ext cx="5558121" cy="4668838"/>
              <a:chOff x="1647575" y="1428736"/>
              <a:chExt cx="5558121" cy="4668838"/>
            </a:xfrm>
            <a:solidFill>
              <a:schemeClr val="bg1">
                <a:lumMod val="65000"/>
              </a:schemeClr>
            </a:solidFill>
          </p:grpSpPr>
          <p:sp>
            <p:nvSpPr>
              <p:cNvPr id="20" name="Freeform 27"/>
              <p:cNvSpPr>
                <a:spLocks/>
              </p:cNvSpPr>
              <p:nvPr/>
            </p:nvSpPr>
            <p:spPr bwMode="auto">
              <a:xfrm>
                <a:off x="3621064" y="3273411"/>
                <a:ext cx="1562100" cy="2824163"/>
              </a:xfrm>
              <a:custGeom>
                <a:avLst/>
                <a:gdLst>
                  <a:gd name="T0" fmla="*/ 703 w 984"/>
                  <a:gd name="T1" fmla="*/ 1676 h 1779"/>
                  <a:gd name="T2" fmla="*/ 703 w 984"/>
                  <a:gd name="T3" fmla="*/ 1573 h 1779"/>
                  <a:gd name="T4" fmla="*/ 658 w 984"/>
                  <a:gd name="T5" fmla="*/ 1573 h 1779"/>
                  <a:gd name="T6" fmla="*/ 658 w 984"/>
                  <a:gd name="T7" fmla="*/ 0 h 1779"/>
                  <a:gd name="T8" fmla="*/ 595 w 984"/>
                  <a:gd name="T9" fmla="*/ 0 h 1779"/>
                  <a:gd name="T10" fmla="*/ 595 w 984"/>
                  <a:gd name="T11" fmla="*/ 1573 h 1779"/>
                  <a:gd name="T12" fmla="*/ 532 w 984"/>
                  <a:gd name="T13" fmla="*/ 1573 h 1779"/>
                  <a:gd name="T14" fmla="*/ 532 w 984"/>
                  <a:gd name="T15" fmla="*/ 160 h 1779"/>
                  <a:gd name="T16" fmla="*/ 463 w 984"/>
                  <a:gd name="T17" fmla="*/ 160 h 1779"/>
                  <a:gd name="T18" fmla="*/ 463 w 984"/>
                  <a:gd name="T19" fmla="*/ 1573 h 1779"/>
                  <a:gd name="T20" fmla="*/ 400 w 984"/>
                  <a:gd name="T21" fmla="*/ 1573 h 1779"/>
                  <a:gd name="T22" fmla="*/ 400 w 984"/>
                  <a:gd name="T23" fmla="*/ 0 h 1779"/>
                  <a:gd name="T24" fmla="*/ 337 w 984"/>
                  <a:gd name="T25" fmla="*/ 0 h 1779"/>
                  <a:gd name="T26" fmla="*/ 337 w 984"/>
                  <a:gd name="T27" fmla="*/ 1573 h 1779"/>
                  <a:gd name="T28" fmla="*/ 291 w 984"/>
                  <a:gd name="T29" fmla="*/ 1573 h 1779"/>
                  <a:gd name="T30" fmla="*/ 291 w 984"/>
                  <a:gd name="T31" fmla="*/ 1676 h 1779"/>
                  <a:gd name="T32" fmla="*/ 0 w 984"/>
                  <a:gd name="T33" fmla="*/ 1676 h 1779"/>
                  <a:gd name="T34" fmla="*/ 0 w 984"/>
                  <a:gd name="T35" fmla="*/ 1779 h 1779"/>
                  <a:gd name="T36" fmla="*/ 984 w 984"/>
                  <a:gd name="T37" fmla="*/ 1779 h 1779"/>
                  <a:gd name="T38" fmla="*/ 984 w 984"/>
                  <a:gd name="T39" fmla="*/ 1676 h 1779"/>
                  <a:gd name="T40" fmla="*/ 703 w 984"/>
                  <a:gd name="T41" fmla="*/ 1676 h 17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4"/>
                  <a:gd name="T64" fmla="*/ 0 h 1779"/>
                  <a:gd name="T65" fmla="*/ 984 w 984"/>
                  <a:gd name="T66" fmla="*/ 1779 h 177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4" h="1779">
                    <a:moveTo>
                      <a:pt x="703" y="1676"/>
                    </a:moveTo>
                    <a:lnTo>
                      <a:pt x="703" y="1573"/>
                    </a:lnTo>
                    <a:lnTo>
                      <a:pt x="658" y="1573"/>
                    </a:lnTo>
                    <a:lnTo>
                      <a:pt x="658" y="0"/>
                    </a:lnTo>
                    <a:lnTo>
                      <a:pt x="595" y="0"/>
                    </a:lnTo>
                    <a:lnTo>
                      <a:pt x="595" y="1573"/>
                    </a:lnTo>
                    <a:lnTo>
                      <a:pt x="532" y="1573"/>
                    </a:lnTo>
                    <a:lnTo>
                      <a:pt x="532" y="160"/>
                    </a:lnTo>
                    <a:lnTo>
                      <a:pt x="463" y="160"/>
                    </a:lnTo>
                    <a:lnTo>
                      <a:pt x="463" y="1573"/>
                    </a:lnTo>
                    <a:lnTo>
                      <a:pt x="400" y="1573"/>
                    </a:lnTo>
                    <a:lnTo>
                      <a:pt x="400" y="0"/>
                    </a:lnTo>
                    <a:lnTo>
                      <a:pt x="337" y="0"/>
                    </a:lnTo>
                    <a:lnTo>
                      <a:pt x="337" y="1573"/>
                    </a:lnTo>
                    <a:lnTo>
                      <a:pt x="291" y="1573"/>
                    </a:lnTo>
                    <a:lnTo>
                      <a:pt x="291" y="1676"/>
                    </a:lnTo>
                    <a:lnTo>
                      <a:pt x="0" y="1676"/>
                    </a:lnTo>
                    <a:lnTo>
                      <a:pt x="0" y="1779"/>
                    </a:lnTo>
                    <a:lnTo>
                      <a:pt x="984" y="1779"/>
                    </a:lnTo>
                    <a:lnTo>
                      <a:pt x="984" y="1676"/>
                    </a:lnTo>
                    <a:lnTo>
                      <a:pt x="703" y="1676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 dirty="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3962376" y="2068499"/>
                <a:ext cx="900113" cy="908050"/>
              </a:xfrm>
              <a:custGeom>
                <a:avLst/>
                <a:gdLst>
                  <a:gd name="T0" fmla="*/ 246 w 567"/>
                  <a:gd name="T1" fmla="*/ 69 h 572"/>
                  <a:gd name="T2" fmla="*/ 166 w 567"/>
                  <a:gd name="T3" fmla="*/ 98 h 572"/>
                  <a:gd name="T4" fmla="*/ 103 w 567"/>
                  <a:gd name="T5" fmla="*/ 160 h 572"/>
                  <a:gd name="T6" fmla="*/ 69 w 567"/>
                  <a:gd name="T7" fmla="*/ 246 h 572"/>
                  <a:gd name="T8" fmla="*/ 69 w 567"/>
                  <a:gd name="T9" fmla="*/ 326 h 572"/>
                  <a:gd name="T10" fmla="*/ 103 w 567"/>
                  <a:gd name="T11" fmla="*/ 406 h 572"/>
                  <a:gd name="T12" fmla="*/ 166 w 567"/>
                  <a:gd name="T13" fmla="*/ 469 h 572"/>
                  <a:gd name="T14" fmla="*/ 246 w 567"/>
                  <a:gd name="T15" fmla="*/ 504 h 572"/>
                  <a:gd name="T16" fmla="*/ 332 w 567"/>
                  <a:gd name="T17" fmla="*/ 504 h 572"/>
                  <a:gd name="T18" fmla="*/ 412 w 567"/>
                  <a:gd name="T19" fmla="*/ 469 h 572"/>
                  <a:gd name="T20" fmla="*/ 469 w 567"/>
                  <a:gd name="T21" fmla="*/ 412 h 572"/>
                  <a:gd name="T22" fmla="*/ 504 w 567"/>
                  <a:gd name="T23" fmla="*/ 332 h 572"/>
                  <a:gd name="T24" fmla="*/ 504 w 567"/>
                  <a:gd name="T25" fmla="*/ 246 h 572"/>
                  <a:gd name="T26" fmla="*/ 469 w 567"/>
                  <a:gd name="T27" fmla="*/ 160 h 572"/>
                  <a:gd name="T28" fmla="*/ 406 w 567"/>
                  <a:gd name="T29" fmla="*/ 98 h 572"/>
                  <a:gd name="T30" fmla="*/ 326 w 567"/>
                  <a:gd name="T31" fmla="*/ 69 h 572"/>
                  <a:gd name="T32" fmla="*/ 286 w 567"/>
                  <a:gd name="T33" fmla="*/ 0 h 572"/>
                  <a:gd name="T34" fmla="*/ 344 w 567"/>
                  <a:gd name="T35" fmla="*/ 6 h 572"/>
                  <a:gd name="T36" fmla="*/ 395 w 567"/>
                  <a:gd name="T37" fmla="*/ 23 h 572"/>
                  <a:gd name="T38" fmla="*/ 447 w 567"/>
                  <a:gd name="T39" fmla="*/ 46 h 572"/>
                  <a:gd name="T40" fmla="*/ 487 w 567"/>
                  <a:gd name="T41" fmla="*/ 86 h 572"/>
                  <a:gd name="T42" fmla="*/ 544 w 567"/>
                  <a:gd name="T43" fmla="*/ 178 h 572"/>
                  <a:gd name="T44" fmla="*/ 567 w 567"/>
                  <a:gd name="T45" fmla="*/ 286 h 572"/>
                  <a:gd name="T46" fmla="*/ 544 w 567"/>
                  <a:gd name="T47" fmla="*/ 395 h 572"/>
                  <a:gd name="T48" fmla="*/ 487 w 567"/>
                  <a:gd name="T49" fmla="*/ 487 h 572"/>
                  <a:gd name="T50" fmla="*/ 447 w 567"/>
                  <a:gd name="T51" fmla="*/ 527 h 572"/>
                  <a:gd name="T52" fmla="*/ 395 w 567"/>
                  <a:gd name="T53" fmla="*/ 550 h 572"/>
                  <a:gd name="T54" fmla="*/ 344 w 567"/>
                  <a:gd name="T55" fmla="*/ 567 h 572"/>
                  <a:gd name="T56" fmla="*/ 286 w 567"/>
                  <a:gd name="T57" fmla="*/ 572 h 572"/>
                  <a:gd name="T58" fmla="*/ 229 w 567"/>
                  <a:gd name="T59" fmla="*/ 567 h 572"/>
                  <a:gd name="T60" fmla="*/ 178 w 567"/>
                  <a:gd name="T61" fmla="*/ 550 h 572"/>
                  <a:gd name="T62" fmla="*/ 126 w 567"/>
                  <a:gd name="T63" fmla="*/ 527 h 572"/>
                  <a:gd name="T64" fmla="*/ 86 w 567"/>
                  <a:gd name="T65" fmla="*/ 487 h 572"/>
                  <a:gd name="T66" fmla="*/ 23 w 567"/>
                  <a:gd name="T67" fmla="*/ 395 h 572"/>
                  <a:gd name="T68" fmla="*/ 0 w 567"/>
                  <a:gd name="T69" fmla="*/ 286 h 572"/>
                  <a:gd name="T70" fmla="*/ 23 w 567"/>
                  <a:gd name="T71" fmla="*/ 172 h 572"/>
                  <a:gd name="T72" fmla="*/ 86 w 567"/>
                  <a:gd name="T73" fmla="*/ 80 h 572"/>
                  <a:gd name="T74" fmla="*/ 172 w 567"/>
                  <a:gd name="T75" fmla="*/ 23 h 572"/>
                  <a:gd name="T76" fmla="*/ 286 w 567"/>
                  <a:gd name="T77" fmla="*/ 0 h 5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67"/>
                  <a:gd name="T118" fmla="*/ 0 h 572"/>
                  <a:gd name="T119" fmla="*/ 567 w 567"/>
                  <a:gd name="T120" fmla="*/ 572 h 57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67" h="572">
                    <a:moveTo>
                      <a:pt x="286" y="63"/>
                    </a:moveTo>
                    <a:lnTo>
                      <a:pt x="246" y="69"/>
                    </a:lnTo>
                    <a:lnTo>
                      <a:pt x="201" y="80"/>
                    </a:lnTo>
                    <a:lnTo>
                      <a:pt x="166" y="98"/>
                    </a:lnTo>
                    <a:lnTo>
                      <a:pt x="132" y="126"/>
                    </a:lnTo>
                    <a:lnTo>
                      <a:pt x="103" y="160"/>
                    </a:lnTo>
                    <a:lnTo>
                      <a:pt x="80" y="201"/>
                    </a:lnTo>
                    <a:lnTo>
                      <a:pt x="69" y="246"/>
                    </a:lnTo>
                    <a:lnTo>
                      <a:pt x="63" y="286"/>
                    </a:lnTo>
                    <a:lnTo>
                      <a:pt x="69" y="326"/>
                    </a:lnTo>
                    <a:lnTo>
                      <a:pt x="80" y="372"/>
                    </a:lnTo>
                    <a:lnTo>
                      <a:pt x="103" y="406"/>
                    </a:lnTo>
                    <a:lnTo>
                      <a:pt x="132" y="441"/>
                    </a:lnTo>
                    <a:lnTo>
                      <a:pt x="166" y="469"/>
                    </a:lnTo>
                    <a:lnTo>
                      <a:pt x="201" y="492"/>
                    </a:lnTo>
                    <a:lnTo>
                      <a:pt x="246" y="504"/>
                    </a:lnTo>
                    <a:lnTo>
                      <a:pt x="286" y="509"/>
                    </a:lnTo>
                    <a:lnTo>
                      <a:pt x="332" y="504"/>
                    </a:lnTo>
                    <a:lnTo>
                      <a:pt x="372" y="492"/>
                    </a:lnTo>
                    <a:lnTo>
                      <a:pt x="412" y="469"/>
                    </a:lnTo>
                    <a:lnTo>
                      <a:pt x="441" y="441"/>
                    </a:lnTo>
                    <a:lnTo>
                      <a:pt x="469" y="412"/>
                    </a:lnTo>
                    <a:lnTo>
                      <a:pt x="492" y="372"/>
                    </a:lnTo>
                    <a:lnTo>
                      <a:pt x="504" y="332"/>
                    </a:lnTo>
                    <a:lnTo>
                      <a:pt x="509" y="286"/>
                    </a:lnTo>
                    <a:lnTo>
                      <a:pt x="504" y="246"/>
                    </a:lnTo>
                    <a:lnTo>
                      <a:pt x="492" y="201"/>
                    </a:lnTo>
                    <a:lnTo>
                      <a:pt x="469" y="160"/>
                    </a:lnTo>
                    <a:lnTo>
                      <a:pt x="441" y="126"/>
                    </a:lnTo>
                    <a:lnTo>
                      <a:pt x="406" y="98"/>
                    </a:lnTo>
                    <a:lnTo>
                      <a:pt x="372" y="80"/>
                    </a:lnTo>
                    <a:lnTo>
                      <a:pt x="326" y="69"/>
                    </a:lnTo>
                    <a:lnTo>
                      <a:pt x="286" y="63"/>
                    </a:lnTo>
                    <a:lnTo>
                      <a:pt x="286" y="0"/>
                    </a:lnTo>
                    <a:lnTo>
                      <a:pt x="315" y="0"/>
                    </a:lnTo>
                    <a:lnTo>
                      <a:pt x="344" y="6"/>
                    </a:lnTo>
                    <a:lnTo>
                      <a:pt x="366" y="12"/>
                    </a:lnTo>
                    <a:lnTo>
                      <a:pt x="395" y="23"/>
                    </a:lnTo>
                    <a:lnTo>
                      <a:pt x="418" y="35"/>
                    </a:lnTo>
                    <a:lnTo>
                      <a:pt x="447" y="46"/>
                    </a:lnTo>
                    <a:lnTo>
                      <a:pt x="464" y="63"/>
                    </a:lnTo>
                    <a:lnTo>
                      <a:pt x="487" y="86"/>
                    </a:lnTo>
                    <a:lnTo>
                      <a:pt x="521" y="126"/>
                    </a:lnTo>
                    <a:lnTo>
                      <a:pt x="544" y="178"/>
                    </a:lnTo>
                    <a:lnTo>
                      <a:pt x="561" y="229"/>
                    </a:lnTo>
                    <a:lnTo>
                      <a:pt x="567" y="286"/>
                    </a:lnTo>
                    <a:lnTo>
                      <a:pt x="561" y="344"/>
                    </a:lnTo>
                    <a:lnTo>
                      <a:pt x="544" y="395"/>
                    </a:lnTo>
                    <a:lnTo>
                      <a:pt x="521" y="447"/>
                    </a:lnTo>
                    <a:lnTo>
                      <a:pt x="487" y="487"/>
                    </a:lnTo>
                    <a:lnTo>
                      <a:pt x="464" y="509"/>
                    </a:lnTo>
                    <a:lnTo>
                      <a:pt x="447" y="527"/>
                    </a:lnTo>
                    <a:lnTo>
                      <a:pt x="418" y="538"/>
                    </a:lnTo>
                    <a:lnTo>
                      <a:pt x="395" y="550"/>
                    </a:lnTo>
                    <a:lnTo>
                      <a:pt x="366" y="561"/>
                    </a:lnTo>
                    <a:lnTo>
                      <a:pt x="344" y="567"/>
                    </a:lnTo>
                    <a:lnTo>
                      <a:pt x="315" y="572"/>
                    </a:lnTo>
                    <a:lnTo>
                      <a:pt x="286" y="572"/>
                    </a:lnTo>
                    <a:lnTo>
                      <a:pt x="258" y="572"/>
                    </a:lnTo>
                    <a:lnTo>
                      <a:pt x="229" y="567"/>
                    </a:lnTo>
                    <a:lnTo>
                      <a:pt x="206" y="561"/>
                    </a:lnTo>
                    <a:lnTo>
                      <a:pt x="178" y="550"/>
                    </a:lnTo>
                    <a:lnTo>
                      <a:pt x="155" y="538"/>
                    </a:lnTo>
                    <a:lnTo>
                      <a:pt x="126" y="527"/>
                    </a:lnTo>
                    <a:lnTo>
                      <a:pt x="109" y="509"/>
                    </a:lnTo>
                    <a:lnTo>
                      <a:pt x="86" y="487"/>
                    </a:lnTo>
                    <a:lnTo>
                      <a:pt x="46" y="447"/>
                    </a:lnTo>
                    <a:lnTo>
                      <a:pt x="23" y="395"/>
                    </a:lnTo>
                    <a:lnTo>
                      <a:pt x="6" y="344"/>
                    </a:lnTo>
                    <a:lnTo>
                      <a:pt x="0" y="286"/>
                    </a:lnTo>
                    <a:lnTo>
                      <a:pt x="6" y="229"/>
                    </a:lnTo>
                    <a:lnTo>
                      <a:pt x="23" y="172"/>
                    </a:lnTo>
                    <a:lnTo>
                      <a:pt x="46" y="126"/>
                    </a:lnTo>
                    <a:lnTo>
                      <a:pt x="86" y="80"/>
                    </a:lnTo>
                    <a:lnTo>
                      <a:pt x="126" y="46"/>
                    </a:lnTo>
                    <a:lnTo>
                      <a:pt x="172" y="23"/>
                    </a:lnTo>
                    <a:lnTo>
                      <a:pt x="229" y="6"/>
                    </a:lnTo>
                    <a:lnTo>
                      <a:pt x="286" y="0"/>
                    </a:lnTo>
                    <a:lnTo>
                      <a:pt x="286" y="63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 dirty="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2740001" y="2473311"/>
                <a:ext cx="3322638" cy="100013"/>
              </a:xfrm>
              <a:custGeom>
                <a:avLst/>
                <a:gdLst>
                  <a:gd name="T0" fmla="*/ 2093 w 2093"/>
                  <a:gd name="T1" fmla="*/ 0 h 63"/>
                  <a:gd name="T2" fmla="*/ 1052 w 2093"/>
                  <a:gd name="T3" fmla="*/ 0 h 63"/>
                  <a:gd name="T4" fmla="*/ 0 w 2093"/>
                  <a:gd name="T5" fmla="*/ 0 h 63"/>
                  <a:gd name="T6" fmla="*/ 0 w 2093"/>
                  <a:gd name="T7" fmla="*/ 63 h 63"/>
                  <a:gd name="T8" fmla="*/ 1052 w 2093"/>
                  <a:gd name="T9" fmla="*/ 63 h 63"/>
                  <a:gd name="T10" fmla="*/ 2093 w 2093"/>
                  <a:gd name="T11" fmla="*/ 63 h 63"/>
                  <a:gd name="T12" fmla="*/ 2093 w 2093"/>
                  <a:gd name="T13" fmla="*/ 0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93"/>
                  <a:gd name="T22" fmla="*/ 0 h 63"/>
                  <a:gd name="T23" fmla="*/ 2093 w 2093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93" h="63">
                    <a:moveTo>
                      <a:pt x="2093" y="0"/>
                    </a:moveTo>
                    <a:lnTo>
                      <a:pt x="1052" y="0"/>
                    </a:lnTo>
                    <a:lnTo>
                      <a:pt x="0" y="0"/>
                    </a:lnTo>
                    <a:lnTo>
                      <a:pt x="0" y="63"/>
                    </a:lnTo>
                    <a:lnTo>
                      <a:pt x="1052" y="63"/>
                    </a:lnTo>
                    <a:lnTo>
                      <a:pt x="2093" y="63"/>
                    </a:lnTo>
                    <a:lnTo>
                      <a:pt x="209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 dirty="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3" name="Rectangle 25"/>
              <p:cNvSpPr>
                <a:spLocks noChangeArrowheads="1"/>
              </p:cNvSpPr>
              <p:nvPr/>
            </p:nvSpPr>
            <p:spPr bwMode="auto">
              <a:xfrm>
                <a:off x="4362426" y="1428736"/>
                <a:ext cx="109538" cy="63658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 dirty="0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auto">
              <a:xfrm>
                <a:off x="4356076" y="2927336"/>
                <a:ext cx="109538" cy="40005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ES" dirty="0"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8" name="Group 11"/>
              <p:cNvGrpSpPr/>
              <p:nvPr/>
            </p:nvGrpSpPr>
            <p:grpSpPr>
              <a:xfrm>
                <a:off x="5116546" y="2800336"/>
                <a:ext cx="2089150" cy="2833688"/>
                <a:chOff x="5730706" y="2800336"/>
                <a:chExt cx="2089150" cy="2833688"/>
              </a:xfrm>
              <a:grpFill/>
            </p:grpSpPr>
            <p:sp>
              <p:nvSpPr>
                <p:cNvPr id="29" name="Freeform 10"/>
                <p:cNvSpPr>
                  <a:spLocks/>
                </p:cNvSpPr>
                <p:nvPr/>
              </p:nvSpPr>
              <p:spPr bwMode="auto">
                <a:xfrm>
                  <a:off x="5730706" y="4925999"/>
                  <a:ext cx="2079625" cy="708025"/>
                </a:xfrm>
                <a:custGeom>
                  <a:avLst/>
                  <a:gdLst>
                    <a:gd name="T0" fmla="*/ 1310 w 1310"/>
                    <a:gd name="T1" fmla="*/ 0 h 446"/>
                    <a:gd name="T2" fmla="*/ 1282 w 1310"/>
                    <a:gd name="T3" fmla="*/ 91 h 446"/>
                    <a:gd name="T4" fmla="*/ 1236 w 1310"/>
                    <a:gd name="T5" fmla="*/ 177 h 446"/>
                    <a:gd name="T6" fmla="*/ 1173 w 1310"/>
                    <a:gd name="T7" fmla="*/ 252 h 446"/>
                    <a:gd name="T8" fmla="*/ 1093 w 1310"/>
                    <a:gd name="T9" fmla="*/ 315 h 446"/>
                    <a:gd name="T10" fmla="*/ 996 w 1310"/>
                    <a:gd name="T11" fmla="*/ 372 h 446"/>
                    <a:gd name="T12" fmla="*/ 893 w 1310"/>
                    <a:gd name="T13" fmla="*/ 412 h 446"/>
                    <a:gd name="T14" fmla="*/ 778 w 1310"/>
                    <a:gd name="T15" fmla="*/ 435 h 446"/>
                    <a:gd name="T16" fmla="*/ 658 w 1310"/>
                    <a:gd name="T17" fmla="*/ 446 h 446"/>
                    <a:gd name="T18" fmla="*/ 538 w 1310"/>
                    <a:gd name="T19" fmla="*/ 435 h 446"/>
                    <a:gd name="T20" fmla="*/ 424 w 1310"/>
                    <a:gd name="T21" fmla="*/ 412 h 446"/>
                    <a:gd name="T22" fmla="*/ 315 w 1310"/>
                    <a:gd name="T23" fmla="*/ 372 h 446"/>
                    <a:gd name="T24" fmla="*/ 223 w 1310"/>
                    <a:gd name="T25" fmla="*/ 315 h 446"/>
                    <a:gd name="T26" fmla="*/ 143 w 1310"/>
                    <a:gd name="T27" fmla="*/ 252 h 446"/>
                    <a:gd name="T28" fmla="*/ 75 w 1310"/>
                    <a:gd name="T29" fmla="*/ 177 h 446"/>
                    <a:gd name="T30" fmla="*/ 29 w 1310"/>
                    <a:gd name="T31" fmla="*/ 91 h 446"/>
                    <a:gd name="T32" fmla="*/ 0 w 1310"/>
                    <a:gd name="T33" fmla="*/ 0 h 446"/>
                    <a:gd name="T34" fmla="*/ 1310 w 1310"/>
                    <a:gd name="T35" fmla="*/ 0 h 44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10"/>
                    <a:gd name="T55" fmla="*/ 0 h 446"/>
                    <a:gd name="T56" fmla="*/ 1310 w 1310"/>
                    <a:gd name="T57" fmla="*/ 446 h 44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10" h="446">
                      <a:moveTo>
                        <a:pt x="1310" y="0"/>
                      </a:moveTo>
                      <a:lnTo>
                        <a:pt x="1282" y="91"/>
                      </a:lnTo>
                      <a:lnTo>
                        <a:pt x="1236" y="177"/>
                      </a:lnTo>
                      <a:lnTo>
                        <a:pt x="1173" y="252"/>
                      </a:lnTo>
                      <a:lnTo>
                        <a:pt x="1093" y="315"/>
                      </a:lnTo>
                      <a:lnTo>
                        <a:pt x="996" y="372"/>
                      </a:lnTo>
                      <a:lnTo>
                        <a:pt x="893" y="412"/>
                      </a:lnTo>
                      <a:lnTo>
                        <a:pt x="778" y="435"/>
                      </a:lnTo>
                      <a:lnTo>
                        <a:pt x="658" y="446"/>
                      </a:lnTo>
                      <a:lnTo>
                        <a:pt x="538" y="435"/>
                      </a:lnTo>
                      <a:lnTo>
                        <a:pt x="424" y="412"/>
                      </a:lnTo>
                      <a:lnTo>
                        <a:pt x="315" y="372"/>
                      </a:lnTo>
                      <a:lnTo>
                        <a:pt x="223" y="315"/>
                      </a:lnTo>
                      <a:lnTo>
                        <a:pt x="143" y="252"/>
                      </a:lnTo>
                      <a:lnTo>
                        <a:pt x="75" y="177"/>
                      </a:lnTo>
                      <a:lnTo>
                        <a:pt x="29" y="91"/>
                      </a:lnTo>
                      <a:lnTo>
                        <a:pt x="0" y="0"/>
                      </a:lnTo>
                      <a:lnTo>
                        <a:pt x="1310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 dirty="0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0" name="Freeform 11"/>
                <p:cNvSpPr>
                  <a:spLocks/>
                </p:cNvSpPr>
                <p:nvPr/>
              </p:nvSpPr>
              <p:spPr bwMode="auto">
                <a:xfrm>
                  <a:off x="5730706" y="2800336"/>
                  <a:ext cx="2089150" cy="1989138"/>
                </a:xfrm>
                <a:custGeom>
                  <a:avLst/>
                  <a:gdLst>
                    <a:gd name="T0" fmla="*/ 172 w 1316"/>
                    <a:gd name="T1" fmla="*/ 1196 h 1253"/>
                    <a:gd name="T2" fmla="*/ 658 w 1316"/>
                    <a:gd name="T3" fmla="*/ 92 h 1253"/>
                    <a:gd name="T4" fmla="*/ 1144 w 1316"/>
                    <a:gd name="T5" fmla="*/ 1196 h 1253"/>
                    <a:gd name="T6" fmla="*/ 172 w 1316"/>
                    <a:gd name="T7" fmla="*/ 1196 h 1253"/>
                    <a:gd name="T8" fmla="*/ 98 w 1316"/>
                    <a:gd name="T9" fmla="*/ 1196 h 1253"/>
                    <a:gd name="T10" fmla="*/ 0 w 1316"/>
                    <a:gd name="T11" fmla="*/ 1196 h 1253"/>
                    <a:gd name="T12" fmla="*/ 0 w 1316"/>
                    <a:gd name="T13" fmla="*/ 1253 h 1253"/>
                    <a:gd name="T14" fmla="*/ 1316 w 1316"/>
                    <a:gd name="T15" fmla="*/ 1253 h 1253"/>
                    <a:gd name="T16" fmla="*/ 1316 w 1316"/>
                    <a:gd name="T17" fmla="*/ 1196 h 1253"/>
                    <a:gd name="T18" fmla="*/ 1213 w 1316"/>
                    <a:gd name="T19" fmla="*/ 1196 h 1253"/>
                    <a:gd name="T20" fmla="*/ 687 w 1316"/>
                    <a:gd name="T21" fmla="*/ 0 h 1253"/>
                    <a:gd name="T22" fmla="*/ 630 w 1316"/>
                    <a:gd name="T23" fmla="*/ 0 h 1253"/>
                    <a:gd name="T24" fmla="*/ 98 w 1316"/>
                    <a:gd name="T25" fmla="*/ 1196 h 1253"/>
                    <a:gd name="T26" fmla="*/ 172 w 1316"/>
                    <a:gd name="T27" fmla="*/ 1196 h 12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316"/>
                    <a:gd name="T43" fmla="*/ 0 h 1253"/>
                    <a:gd name="T44" fmla="*/ 1316 w 1316"/>
                    <a:gd name="T45" fmla="*/ 1253 h 12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316" h="1253">
                      <a:moveTo>
                        <a:pt x="172" y="1196"/>
                      </a:moveTo>
                      <a:lnTo>
                        <a:pt x="658" y="92"/>
                      </a:lnTo>
                      <a:lnTo>
                        <a:pt x="1144" y="1196"/>
                      </a:lnTo>
                      <a:lnTo>
                        <a:pt x="172" y="1196"/>
                      </a:lnTo>
                      <a:lnTo>
                        <a:pt x="98" y="1196"/>
                      </a:lnTo>
                      <a:lnTo>
                        <a:pt x="0" y="1196"/>
                      </a:lnTo>
                      <a:lnTo>
                        <a:pt x="0" y="1253"/>
                      </a:lnTo>
                      <a:lnTo>
                        <a:pt x="1316" y="1253"/>
                      </a:lnTo>
                      <a:lnTo>
                        <a:pt x="1316" y="1196"/>
                      </a:lnTo>
                      <a:lnTo>
                        <a:pt x="1213" y="1196"/>
                      </a:lnTo>
                      <a:lnTo>
                        <a:pt x="687" y="0"/>
                      </a:lnTo>
                      <a:lnTo>
                        <a:pt x="630" y="0"/>
                      </a:lnTo>
                      <a:lnTo>
                        <a:pt x="98" y="1196"/>
                      </a:lnTo>
                      <a:lnTo>
                        <a:pt x="172" y="119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 dirty="0">
                    <a:latin typeface="Calibri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9" name="Group 12"/>
              <p:cNvGrpSpPr/>
              <p:nvPr/>
            </p:nvGrpSpPr>
            <p:grpSpPr>
              <a:xfrm>
                <a:off x="1647575" y="2800336"/>
                <a:ext cx="2089151" cy="2833688"/>
                <a:chOff x="1088007" y="2800336"/>
                <a:chExt cx="2089151" cy="2833688"/>
              </a:xfrm>
              <a:grpFill/>
            </p:grpSpPr>
            <p:sp>
              <p:nvSpPr>
                <p:cNvPr id="27" name="Freeform 16"/>
                <p:cNvSpPr>
                  <a:spLocks/>
                </p:cNvSpPr>
                <p:nvPr/>
              </p:nvSpPr>
              <p:spPr bwMode="auto">
                <a:xfrm>
                  <a:off x="1088008" y="4925999"/>
                  <a:ext cx="2089150" cy="708025"/>
                </a:xfrm>
                <a:custGeom>
                  <a:avLst/>
                  <a:gdLst>
                    <a:gd name="T0" fmla="*/ 0 w 1316"/>
                    <a:gd name="T1" fmla="*/ 0 h 446"/>
                    <a:gd name="T2" fmla="*/ 73083735 w 1316"/>
                    <a:gd name="T3" fmla="*/ 229335049 h 446"/>
                    <a:gd name="T4" fmla="*/ 201612475 w 1316"/>
                    <a:gd name="T5" fmla="*/ 446068526 h 446"/>
                    <a:gd name="T6" fmla="*/ 360383103 w 1316"/>
                    <a:gd name="T7" fmla="*/ 635079400 h 446"/>
                    <a:gd name="T8" fmla="*/ 561994040 w 1316"/>
                    <a:gd name="T9" fmla="*/ 793849994 h 446"/>
                    <a:gd name="T10" fmla="*/ 793849916 w 1316"/>
                    <a:gd name="T11" fmla="*/ 937498265 h 446"/>
                    <a:gd name="T12" fmla="*/ 1066025301 w 1316"/>
                    <a:gd name="T13" fmla="*/ 1038304488 h 446"/>
                    <a:gd name="T14" fmla="*/ 1355843956 w 1316"/>
                    <a:gd name="T15" fmla="*/ 1096268859 h 446"/>
                    <a:gd name="T16" fmla="*/ 1658262594 w 1316"/>
                    <a:gd name="T17" fmla="*/ 1123989777 h 446"/>
                    <a:gd name="T18" fmla="*/ 1960681629 w 1316"/>
                    <a:gd name="T19" fmla="*/ 1096268859 h 446"/>
                    <a:gd name="T20" fmla="*/ 2147483647 w 1316"/>
                    <a:gd name="T21" fmla="*/ 1038304488 h 446"/>
                    <a:gd name="T22" fmla="*/ 2147483647 w 1316"/>
                    <a:gd name="T23" fmla="*/ 937498265 h 446"/>
                    <a:gd name="T24" fmla="*/ 2147483647 w 1316"/>
                    <a:gd name="T25" fmla="*/ 793849994 h 446"/>
                    <a:gd name="T26" fmla="*/ 2147483647 w 1316"/>
                    <a:gd name="T27" fmla="*/ 635079400 h 446"/>
                    <a:gd name="T28" fmla="*/ 2147483647 w 1316"/>
                    <a:gd name="T29" fmla="*/ 446068526 h 446"/>
                    <a:gd name="T30" fmla="*/ 2147483647 w 1316"/>
                    <a:gd name="T31" fmla="*/ 229335049 h 446"/>
                    <a:gd name="T32" fmla="*/ 2147483647 w 1316"/>
                    <a:gd name="T33" fmla="*/ 0 h 446"/>
                    <a:gd name="T34" fmla="*/ 0 w 1316"/>
                    <a:gd name="T35" fmla="*/ 0 h 44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16"/>
                    <a:gd name="T55" fmla="*/ 0 h 446"/>
                    <a:gd name="T56" fmla="*/ 1316 w 1316"/>
                    <a:gd name="T57" fmla="*/ 446 h 44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16" h="446">
                      <a:moveTo>
                        <a:pt x="0" y="0"/>
                      </a:moveTo>
                      <a:lnTo>
                        <a:pt x="29" y="91"/>
                      </a:lnTo>
                      <a:lnTo>
                        <a:pt x="80" y="177"/>
                      </a:lnTo>
                      <a:lnTo>
                        <a:pt x="143" y="252"/>
                      </a:lnTo>
                      <a:lnTo>
                        <a:pt x="223" y="315"/>
                      </a:lnTo>
                      <a:lnTo>
                        <a:pt x="315" y="372"/>
                      </a:lnTo>
                      <a:lnTo>
                        <a:pt x="423" y="412"/>
                      </a:lnTo>
                      <a:lnTo>
                        <a:pt x="538" y="435"/>
                      </a:lnTo>
                      <a:lnTo>
                        <a:pt x="658" y="446"/>
                      </a:lnTo>
                      <a:lnTo>
                        <a:pt x="778" y="435"/>
                      </a:lnTo>
                      <a:lnTo>
                        <a:pt x="892" y="412"/>
                      </a:lnTo>
                      <a:lnTo>
                        <a:pt x="1001" y="372"/>
                      </a:lnTo>
                      <a:lnTo>
                        <a:pt x="1093" y="315"/>
                      </a:lnTo>
                      <a:lnTo>
                        <a:pt x="1173" y="252"/>
                      </a:lnTo>
                      <a:lnTo>
                        <a:pt x="1236" y="177"/>
                      </a:lnTo>
                      <a:lnTo>
                        <a:pt x="1287" y="91"/>
                      </a:lnTo>
                      <a:lnTo>
                        <a:pt x="13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 dirty="0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28" name="Freeform 17"/>
                <p:cNvSpPr>
                  <a:spLocks/>
                </p:cNvSpPr>
                <p:nvPr/>
              </p:nvSpPr>
              <p:spPr bwMode="auto">
                <a:xfrm>
                  <a:off x="1088007" y="2800336"/>
                  <a:ext cx="2089150" cy="1989138"/>
                </a:xfrm>
                <a:custGeom>
                  <a:avLst/>
                  <a:gdLst>
                    <a:gd name="T0" fmla="*/ 2147483647 w 1316"/>
                    <a:gd name="T1" fmla="*/ 2147483647 h 1253"/>
                    <a:gd name="T2" fmla="*/ 433466913 w 1316"/>
                    <a:gd name="T3" fmla="*/ 2147483647 h 1253"/>
                    <a:gd name="T4" fmla="*/ 1658262594 w 1316"/>
                    <a:gd name="T5" fmla="*/ 231854442 h 1253"/>
                    <a:gd name="T6" fmla="*/ 2147483647 w 1316"/>
                    <a:gd name="T7" fmla="*/ 2147483647 h 1253"/>
                    <a:gd name="T8" fmla="*/ 2147483647 w 1316"/>
                    <a:gd name="T9" fmla="*/ 2147483647 h 1253"/>
                    <a:gd name="T10" fmla="*/ 1728827340 w 1316"/>
                    <a:gd name="T11" fmla="*/ 0 h 1253"/>
                    <a:gd name="T12" fmla="*/ 1585178884 w 1316"/>
                    <a:gd name="T13" fmla="*/ 0 h 1253"/>
                    <a:gd name="T14" fmla="*/ 259575303 w 1316"/>
                    <a:gd name="T15" fmla="*/ 2147483647 h 1253"/>
                    <a:gd name="T16" fmla="*/ 0 w 1316"/>
                    <a:gd name="T17" fmla="*/ 2147483647 h 1253"/>
                    <a:gd name="T18" fmla="*/ 0 w 1316"/>
                    <a:gd name="T19" fmla="*/ 2147483647 h 1253"/>
                    <a:gd name="T20" fmla="*/ 2147483647 w 1316"/>
                    <a:gd name="T21" fmla="*/ 2147483647 h 1253"/>
                    <a:gd name="T22" fmla="*/ 2147483647 w 1316"/>
                    <a:gd name="T23" fmla="*/ 2147483647 h 1253"/>
                    <a:gd name="T24" fmla="*/ 2147483647 w 1316"/>
                    <a:gd name="T25" fmla="*/ 2147483647 h 1253"/>
                    <a:gd name="T26" fmla="*/ 2147483647 w 1316"/>
                    <a:gd name="T27" fmla="*/ 2147483647 h 125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316"/>
                    <a:gd name="T43" fmla="*/ 0 h 1253"/>
                    <a:gd name="T44" fmla="*/ 1316 w 1316"/>
                    <a:gd name="T45" fmla="*/ 1253 h 125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316" h="1253">
                      <a:moveTo>
                        <a:pt x="1144" y="1196"/>
                      </a:moveTo>
                      <a:lnTo>
                        <a:pt x="172" y="1196"/>
                      </a:lnTo>
                      <a:lnTo>
                        <a:pt x="658" y="92"/>
                      </a:lnTo>
                      <a:lnTo>
                        <a:pt x="1144" y="1196"/>
                      </a:lnTo>
                      <a:lnTo>
                        <a:pt x="1213" y="1196"/>
                      </a:lnTo>
                      <a:lnTo>
                        <a:pt x="686" y="0"/>
                      </a:lnTo>
                      <a:lnTo>
                        <a:pt x="629" y="0"/>
                      </a:lnTo>
                      <a:lnTo>
                        <a:pt x="103" y="1196"/>
                      </a:lnTo>
                      <a:lnTo>
                        <a:pt x="0" y="1196"/>
                      </a:lnTo>
                      <a:lnTo>
                        <a:pt x="0" y="1253"/>
                      </a:lnTo>
                      <a:lnTo>
                        <a:pt x="1316" y="1253"/>
                      </a:lnTo>
                      <a:lnTo>
                        <a:pt x="1316" y="1196"/>
                      </a:lnTo>
                      <a:lnTo>
                        <a:pt x="1218" y="1196"/>
                      </a:lnTo>
                      <a:lnTo>
                        <a:pt x="1144" y="1196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s-ES" dirty="0">
                    <a:latin typeface="Calibri" pitchFamily="34" charset="0"/>
                    <a:cs typeface="Arial" charset="0"/>
                  </a:endParaRPr>
                </a:p>
              </p:txBody>
            </p:sp>
          </p:grpSp>
        </p:grp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2645337" y="2039923"/>
              <a:ext cx="3728117" cy="52322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800" b="1" dirty="0">
                  <a:solidFill>
                    <a:srgbClr val="0000CC"/>
                  </a:solidFill>
                </a:rPr>
                <a:t>Niveles gerenciales</a:t>
              </a:r>
            </a:p>
          </p:txBody>
        </p:sp>
        <p:sp>
          <p:nvSpPr>
            <p:cNvPr id="20490" name="TextBox 27"/>
            <p:cNvSpPr txBox="1">
              <a:spLocks noChangeArrowheads="1"/>
            </p:cNvSpPr>
            <p:nvPr/>
          </p:nvSpPr>
          <p:spPr bwMode="auto">
            <a:xfrm>
              <a:off x="1960939" y="5032375"/>
              <a:ext cx="14282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b="1">
                  <a:solidFill>
                    <a:srgbClr val="0000CC"/>
                  </a:solidFill>
                </a:rPr>
                <a:t>Protección</a:t>
              </a:r>
            </a:p>
          </p:txBody>
        </p:sp>
        <p:sp>
          <p:nvSpPr>
            <p:cNvPr id="20491" name="TextBox 28"/>
            <p:cNvSpPr txBox="1">
              <a:spLocks noChangeArrowheads="1"/>
            </p:cNvSpPr>
            <p:nvPr/>
          </p:nvSpPr>
          <p:spPr bwMode="auto">
            <a:xfrm>
              <a:off x="5417994" y="5045075"/>
              <a:ext cx="1508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b="1">
                  <a:solidFill>
                    <a:srgbClr val="0000CC"/>
                  </a:solidFill>
                </a:rPr>
                <a:t>Producción</a:t>
              </a:r>
            </a:p>
          </p:txBody>
        </p:sp>
        <p:grpSp>
          <p:nvGrpSpPr>
            <p:cNvPr id="10" name="Group 29"/>
            <p:cNvGrpSpPr/>
            <p:nvPr/>
          </p:nvGrpSpPr>
          <p:grpSpPr>
            <a:xfrm>
              <a:off x="6715140" y="3429000"/>
              <a:ext cx="1662210" cy="570117"/>
              <a:chOff x="6548951" y="3643314"/>
              <a:chExt cx="1662210" cy="57011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TextBox 17"/>
              <p:cNvSpPr txBox="1"/>
              <p:nvPr/>
            </p:nvSpPr>
            <p:spPr>
              <a:xfrm>
                <a:off x="6929454" y="3643314"/>
                <a:ext cx="1281707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b="1" dirty="0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Recursos</a:t>
                </a:r>
              </a:p>
            </p:txBody>
          </p:sp>
          <p:sp>
            <p:nvSpPr>
              <p:cNvPr id="19" name="Down Arrow 18"/>
              <p:cNvSpPr/>
              <p:nvPr/>
            </p:nvSpPr>
            <p:spPr>
              <a:xfrm rot="2386667">
                <a:off x="6548951" y="3856241"/>
                <a:ext cx="571504" cy="357190"/>
              </a:xfrm>
              <a:prstGeom prst="downArrow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</p:grpSp>
        <p:grpSp>
          <p:nvGrpSpPr>
            <p:cNvPr id="12" name="Group 32"/>
            <p:cNvGrpSpPr/>
            <p:nvPr/>
          </p:nvGrpSpPr>
          <p:grpSpPr>
            <a:xfrm flipH="1">
              <a:off x="309818" y="3429000"/>
              <a:ext cx="1744979" cy="570117"/>
              <a:chOff x="6548951" y="3643314"/>
              <a:chExt cx="1744979" cy="57011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6" name="TextBox 15"/>
              <p:cNvSpPr txBox="1"/>
              <p:nvPr/>
            </p:nvSpPr>
            <p:spPr>
              <a:xfrm>
                <a:off x="7012223" y="3643314"/>
                <a:ext cx="1281707" cy="3693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b="1" dirty="0">
                    <a:solidFill>
                      <a:srgbClr val="000099"/>
                    </a:solidFill>
                    <a:latin typeface="Arial" charset="0"/>
                    <a:cs typeface="Arial" charset="0"/>
                  </a:rPr>
                  <a:t>Recursos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>
              <a:xfrm rot="2386667">
                <a:off x="6548951" y="3856241"/>
                <a:ext cx="571504" cy="357190"/>
              </a:xfrm>
              <a:prstGeom prst="downArrow">
                <a:avLst/>
              </a:prstGeom>
              <a:solidFill>
                <a:srgbClr val="FF99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98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3"/>
          <p:cNvSpPr>
            <a:spLocks noGrp="1"/>
          </p:cNvSpPr>
          <p:nvPr>
            <p:ph type="title"/>
          </p:nvPr>
        </p:nvSpPr>
        <p:spPr>
          <a:xfrm>
            <a:off x="1865314" y="136526"/>
            <a:ext cx="8461375" cy="720725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IDENTIFICACIÓN </a:t>
            </a:r>
            <a:r>
              <a:rPr lang="es-ES" b="1" dirty="0" smtClean="0">
                <a:solidFill>
                  <a:schemeClr val="bg1"/>
                </a:solidFill>
              </a:rPr>
              <a:t>de los peligros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81158" y="1052488"/>
            <a:ext cx="3000396" cy="3600000"/>
          </a:xfrm>
          <a:prstGeom prst="round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0" anchor="ctr"/>
          <a:lstStyle/>
          <a:p>
            <a:pPr algn="ctr" eaLnBrk="1" hangingPunct="1">
              <a:defRPr/>
            </a:pPr>
            <a:r>
              <a:rPr lang="en-GB" sz="23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277" y="1357283"/>
            <a:ext cx="2804158" cy="24746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18000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s-ES" sz="2800" b="1" dirty="0">
                <a:solidFill>
                  <a:srgbClr val="660033"/>
                </a:solidFill>
                <a:latin typeface="Arial Narrow" pitchFamily="34" charset="0"/>
              </a:rPr>
              <a:t>Establecer el peligro genérico </a:t>
            </a:r>
            <a:r>
              <a:rPr lang="es-ES" sz="2800" i="1" dirty="0">
                <a:solidFill>
                  <a:srgbClr val="000099"/>
                </a:solidFill>
                <a:latin typeface="Arial Narrow" pitchFamily="34" charset="0"/>
              </a:rPr>
              <a:t>(Formulación del peligro)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s-ES" sz="2400" dirty="0" smtClean="0">
                <a:solidFill>
                  <a:srgbClr val="000099"/>
                </a:solidFill>
                <a:latin typeface="Arial Narrow" pitchFamily="34" charset="0"/>
              </a:rPr>
              <a:t>Erupción volcánica</a:t>
            </a:r>
            <a:endParaRPr lang="es-ES" sz="24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25999" y="1714472"/>
            <a:ext cx="3000396" cy="3600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anchor="ctr"/>
          <a:lstStyle/>
          <a:p>
            <a:pPr algn="ctr" eaLnBrk="1" hangingPunct="1">
              <a:defRPr/>
            </a:pPr>
            <a:r>
              <a:rPr lang="en-GB" sz="239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8680" y="2284899"/>
            <a:ext cx="2786081" cy="23823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08000" tIns="180000" anchor="ctr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es-ES" sz="2800" b="1" dirty="0">
                <a:solidFill>
                  <a:srgbClr val="660033"/>
                </a:solidFill>
                <a:latin typeface="Arial Narrow" pitchFamily="34" charset="0"/>
              </a:rPr>
              <a:t>Identificar los componentes específicos del peligro</a:t>
            </a:r>
          </a:p>
          <a:p>
            <a:pPr marL="268288" indent="-268288">
              <a:lnSpc>
                <a:spcPts val="2800"/>
              </a:lnSpc>
              <a:buFont typeface="Wingdings" pitchFamily="2" charset="2"/>
              <a:buChar char="Ø"/>
              <a:defRPr/>
            </a:pPr>
            <a:r>
              <a:rPr lang="es-ES" sz="2400" dirty="0" smtClean="0">
                <a:solidFill>
                  <a:srgbClr val="000099"/>
                </a:solidFill>
                <a:latin typeface="Arial Narrow" pitchFamily="34" charset="0"/>
              </a:rPr>
              <a:t>Ceniza volcánica</a:t>
            </a:r>
            <a:endParaRPr lang="es-ES" sz="2400" dirty="0">
              <a:solidFill>
                <a:srgbClr val="000099"/>
              </a:solidFill>
              <a:latin typeface="Arial Narrow" pitchFamily="34" charset="0"/>
            </a:endParaRPr>
          </a:p>
          <a:p>
            <a:pPr marL="268288" indent="-268288">
              <a:lnSpc>
                <a:spcPts val="2800"/>
              </a:lnSpc>
              <a:buFont typeface="Wingdings" pitchFamily="2" charset="2"/>
              <a:buChar char="Ø"/>
              <a:defRPr/>
            </a:pPr>
            <a:r>
              <a:rPr lang="es-ES" sz="2400" b="1" dirty="0" smtClean="0">
                <a:solidFill>
                  <a:srgbClr val="000099"/>
                </a:solidFill>
                <a:latin typeface="Arial Narrow" pitchFamily="34" charset="0"/>
              </a:rPr>
              <a:t>…</a:t>
            </a:r>
            <a:endParaRPr lang="es-ES" sz="2400" b="1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08849" y="2500290"/>
            <a:ext cx="2988000" cy="3600000"/>
          </a:xfrm>
          <a:prstGeom prst="round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anchor="ctr"/>
          <a:lstStyle/>
          <a:p>
            <a:pPr algn="ctr" eaLnBrk="1" hangingPunct="1">
              <a:defRPr/>
            </a:pPr>
            <a:r>
              <a:rPr lang="en-GB" sz="239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0446" y="2882462"/>
            <a:ext cx="2988000" cy="28525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08000" tIns="36000" anchor="ctr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s-ES" sz="2800" b="1" dirty="0">
                <a:solidFill>
                  <a:srgbClr val="660033"/>
                </a:solidFill>
                <a:latin typeface="Arial Narrow" pitchFamily="34" charset="0"/>
              </a:rPr>
              <a:t>Orientar naturalmente hacia las consecuencias específicas</a:t>
            </a:r>
          </a:p>
          <a:p>
            <a:pPr marL="268288" indent="-268288">
              <a:lnSpc>
                <a:spcPts val="2400"/>
              </a:lnSpc>
              <a:buFont typeface="Wingdings" pitchFamily="2" charset="2"/>
              <a:buChar char="Ø"/>
              <a:defRPr/>
            </a:pPr>
            <a:r>
              <a:rPr lang="es-ES" sz="2400" dirty="0" smtClean="0">
                <a:solidFill>
                  <a:srgbClr val="000099"/>
                </a:solidFill>
                <a:latin typeface="Arial Narrow" pitchFamily="34" charset="0"/>
              </a:rPr>
              <a:t>Apagado de motores en vuelo.</a:t>
            </a:r>
            <a:endParaRPr lang="es-ES" sz="2400" dirty="0">
              <a:solidFill>
                <a:srgbClr val="000099"/>
              </a:solidFill>
              <a:latin typeface="Arial Narrow" pitchFamily="34" charset="0"/>
            </a:endParaRPr>
          </a:p>
          <a:p>
            <a:pPr marL="268288" indent="-268288">
              <a:lnSpc>
                <a:spcPts val="2400"/>
              </a:lnSpc>
              <a:buFont typeface="Wingdings" pitchFamily="2" charset="2"/>
              <a:buChar char="Ø"/>
              <a:defRPr/>
            </a:pPr>
            <a:r>
              <a:rPr lang="es-ES" sz="2400" dirty="0" smtClean="0">
                <a:solidFill>
                  <a:srgbClr val="000099"/>
                </a:solidFill>
                <a:latin typeface="Arial Narrow" pitchFamily="34" charset="0"/>
              </a:rPr>
              <a:t>Daños al sistema eléctrico.</a:t>
            </a:r>
            <a:endParaRPr lang="es-ES" sz="2400" dirty="0">
              <a:solidFill>
                <a:srgbClr val="000099"/>
              </a:solidFill>
              <a:latin typeface="Arial Narrow" pitchFamily="34" charset="0"/>
            </a:endParaRPr>
          </a:p>
          <a:p>
            <a:pPr marL="268288" indent="-268288">
              <a:lnSpc>
                <a:spcPts val="2400"/>
              </a:lnSpc>
              <a:buFont typeface="Wingdings" pitchFamily="2" charset="2"/>
              <a:buChar char="Ø"/>
              <a:defRPr/>
            </a:pPr>
            <a:r>
              <a:rPr lang="en-GB" sz="2400" b="1" dirty="0">
                <a:solidFill>
                  <a:srgbClr val="000099"/>
                </a:solidFill>
                <a:latin typeface="Arial Narrow" pitchFamily="34" charset="0"/>
              </a:rPr>
              <a:t>…</a:t>
            </a:r>
            <a:endParaRPr lang="en-GB" sz="2200" b="1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53064" y="1000126"/>
            <a:ext cx="4059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ü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rgbClr val="000099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b="1" u="sng">
                <a:solidFill>
                  <a:srgbClr val="660033"/>
                </a:solidFill>
              </a:rPr>
              <a:t>ABC del análisis del peligro</a:t>
            </a:r>
          </a:p>
        </p:txBody>
      </p:sp>
    </p:spTree>
    <p:extLst>
      <p:ext uri="{BB962C8B-B14F-4D97-AF65-F5344CB8AC3E}">
        <p14:creationId xmlns:p14="http://schemas.microsoft.com/office/powerpoint/2010/main" val="35630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466069" y="627063"/>
            <a:ext cx="8461375" cy="7207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dirty="0">
                <a:solidFill>
                  <a:schemeClr val="bg1"/>
                </a:solidFill>
              </a:rPr>
              <a:t>Tipos de peligros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642599" y="987425"/>
            <a:ext cx="4342303" cy="5141913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s-ES" sz="3600" dirty="0"/>
              <a:t>N</a:t>
            </a:r>
            <a:r>
              <a:rPr lang="es-ES" sz="3600" dirty="0" smtClean="0"/>
              <a:t>aturales</a:t>
            </a:r>
          </a:p>
          <a:p>
            <a:pPr lvl="1">
              <a:lnSpc>
                <a:spcPct val="150000"/>
              </a:lnSpc>
            </a:pPr>
            <a:r>
              <a:rPr lang="es-ES" sz="3600" dirty="0" smtClean="0"/>
              <a:t>Técnicos</a:t>
            </a:r>
          </a:p>
          <a:p>
            <a:pPr lvl="1">
              <a:lnSpc>
                <a:spcPct val="150000"/>
              </a:lnSpc>
            </a:pPr>
            <a:r>
              <a:rPr lang="es-ES" sz="3600" dirty="0" smtClean="0"/>
              <a:t>Económicos</a:t>
            </a:r>
          </a:p>
        </p:txBody>
      </p:sp>
    </p:spTree>
    <p:extLst>
      <p:ext uri="{BB962C8B-B14F-4D97-AF65-F5344CB8AC3E}">
        <p14:creationId xmlns:p14="http://schemas.microsoft.com/office/powerpoint/2010/main" val="3815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9637" y="1"/>
            <a:ext cx="9173533" cy="858982"/>
          </a:xfrm>
        </p:spPr>
        <p:txBody>
          <a:bodyPr/>
          <a:lstStyle/>
          <a:p>
            <a:r>
              <a:rPr lang="es-EC" b="1" dirty="0" smtClean="0">
                <a:solidFill>
                  <a:schemeClr val="bg1"/>
                </a:solidFill>
              </a:rPr>
              <a:t>PELIGROS NATURALES EN EL ECUADOR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867"/>
            <a:ext cx="3956919" cy="2466108"/>
          </a:xfrm>
          <a:prstGeom prst="rect">
            <a:avLst/>
          </a:prstGeom>
        </p:spPr>
      </p:pic>
      <p:pic>
        <p:nvPicPr>
          <p:cNvPr id="7" name="Imagen 6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5" b="30671"/>
          <a:stretch/>
        </p:blipFill>
        <p:spPr>
          <a:xfrm>
            <a:off x="3971677" y="1405979"/>
            <a:ext cx="4156364" cy="2479962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04"/>
            <a:ext cx="4408823" cy="2479963"/>
          </a:xfrm>
        </p:spPr>
      </p:pic>
      <p:pic>
        <p:nvPicPr>
          <p:cNvPr id="9" name="Imagen 8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703" y="908006"/>
            <a:ext cx="4590298" cy="29779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1677" y="3885941"/>
            <a:ext cx="3810979" cy="2854556"/>
          </a:xfrm>
          <a:prstGeom prst="rect">
            <a:avLst/>
          </a:prstGeom>
          <a:ln w="57150">
            <a:solidFill>
              <a:srgbClr val="00FA7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136" y="4388477"/>
            <a:ext cx="4409863" cy="2469523"/>
          </a:xfrm>
          <a:prstGeom prst="rect">
            <a:avLst/>
          </a:prstGeom>
          <a:ln w="57150">
            <a:solidFill>
              <a:srgbClr val="00FA71"/>
            </a:solidFill>
          </a:ln>
        </p:spPr>
      </p:pic>
      <p:sp>
        <p:nvSpPr>
          <p:cNvPr id="3" name="Multiplicar 2"/>
          <p:cNvSpPr/>
          <p:nvPr/>
        </p:nvSpPr>
        <p:spPr>
          <a:xfrm>
            <a:off x="82011" y="657026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ultiplicar 11"/>
          <p:cNvSpPr/>
          <p:nvPr/>
        </p:nvSpPr>
        <p:spPr>
          <a:xfrm>
            <a:off x="8298944" y="650098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ultiplicar 12"/>
          <p:cNvSpPr/>
          <p:nvPr/>
        </p:nvSpPr>
        <p:spPr>
          <a:xfrm>
            <a:off x="290336" y="4127588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ultiplicar 13"/>
          <p:cNvSpPr/>
          <p:nvPr/>
        </p:nvSpPr>
        <p:spPr>
          <a:xfrm>
            <a:off x="4361736" y="1204021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20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42" name="Picture 2" descr="Resultado de imagen para camara de construccion de quito mapa de sis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68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283" y="5766815"/>
            <a:ext cx="3664805" cy="68275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s-EC" sz="2400" b="1" dirty="0">
                <a:solidFill>
                  <a:schemeClr val="bg1"/>
                </a:solidFill>
              </a:rPr>
              <a:t>Mapa de Intensidades Sísmicas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762" y="6953"/>
            <a:ext cx="2653094" cy="870871"/>
          </a:xfrm>
          <a:prstGeom prst="rect">
            <a:avLst/>
          </a:prstGeom>
          <a:solidFill>
            <a:srgbClr val="0070C0"/>
          </a:solidFill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400" b="1" dirty="0" smtClean="0">
                <a:solidFill>
                  <a:schemeClr val="bg1"/>
                </a:solidFill>
              </a:rPr>
              <a:t>sismos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548064"/>
              </p:ext>
            </p:extLst>
          </p:nvPr>
        </p:nvGraphicFramePr>
        <p:xfrm>
          <a:off x="-3" y="2"/>
          <a:ext cx="12192002" cy="775115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971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927">
                <a:tc gridSpan="2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ESCALA DE RICHTER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MAGNITUD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EFECTOS DEL TERREMOTO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Menor a 3.5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registrado pero no se siente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3.5 – 5.4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menudo se puede sentir pero no causa daños mayores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5.5 – 6.0</a:t>
                      </a:r>
                      <a:endParaRPr lang="es-EC" sz="3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Ocasiona daños ligeros a las construcciones.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6.1 – 6.9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Puede ocasionar daños severos en áreas </a:t>
                      </a:r>
                      <a:r>
                        <a:rPr lang="es-EC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muy pobladas</a:t>
                      </a:r>
                      <a:endParaRPr lang="es-EC" sz="2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dirty="0">
                          <a:effectLst/>
                        </a:rPr>
                        <a:t>7.0 – 7.9</a:t>
                      </a:r>
                      <a:endParaRPr lang="es-EC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Terremoto. Causa daños graves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3582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>
                          <a:effectLst/>
                        </a:rPr>
                        <a:t>Mayor a 8</a:t>
                      </a:r>
                      <a:endParaRPr lang="es-EC" sz="3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Gran terremoto. Destrucción total.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4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1266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13785" r="7335" b="5432"/>
          <a:stretch>
            <a:fillRect/>
          </a:stretch>
        </p:blipFill>
        <p:spPr bwMode="auto">
          <a:xfrm>
            <a:off x="4762" y="4762"/>
            <a:ext cx="12187235" cy="682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741043" y="1150625"/>
            <a:ext cx="3246723" cy="1316183"/>
          </a:xfrm>
          <a:prstGeom prst="rect">
            <a:avLst/>
          </a:prstGeom>
          <a:solidFill>
            <a:srgbClr val="FFFF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000" b="1" dirty="0">
                <a:solidFill>
                  <a:schemeClr val="bg1"/>
                </a:solidFill>
              </a:rPr>
              <a:t>Mapa Interactivo de Sismicidad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4731" r="16287" b="10143"/>
          <a:stretch/>
        </p:blipFill>
        <p:spPr>
          <a:xfrm>
            <a:off x="8536814" y="2559941"/>
            <a:ext cx="3655183" cy="366851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270" name="Image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1" t="65787" r="24879" b="31636"/>
          <a:stretch>
            <a:fillRect/>
          </a:stretch>
        </p:blipFill>
        <p:spPr bwMode="auto">
          <a:xfrm>
            <a:off x="0" y="0"/>
            <a:ext cx="2476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6" t="44186" r="25008" b="52599"/>
          <a:stretch>
            <a:fillRect/>
          </a:stretch>
        </p:blipFill>
        <p:spPr bwMode="auto">
          <a:xfrm>
            <a:off x="0" y="0"/>
            <a:ext cx="2095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0" t="52991" r="24644" b="43805"/>
          <a:stretch>
            <a:fillRect/>
          </a:stretch>
        </p:blipFill>
        <p:spPr bwMode="auto">
          <a:xfrm>
            <a:off x="0" y="0"/>
            <a:ext cx="2190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Imagen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6" t="60983" r="24530" b="35411"/>
          <a:stretch>
            <a:fillRect/>
          </a:stretch>
        </p:blipFill>
        <p:spPr bwMode="auto">
          <a:xfrm>
            <a:off x="0" y="0"/>
            <a:ext cx="1809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2812" t="12950" r="32137" b="13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xplosión 1 5">
            <a:hlinkClick r:id="rId3" action="ppaction://hlinkfile"/>
          </p:cNvPr>
          <p:cNvSpPr/>
          <p:nvPr/>
        </p:nvSpPr>
        <p:spPr>
          <a:xfrm>
            <a:off x="4286250" y="685800"/>
            <a:ext cx="247650" cy="2667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xplosión 1 6">
            <a:hlinkClick r:id="rId4" action="ppaction://hlinkfile"/>
          </p:cNvPr>
          <p:cNvSpPr/>
          <p:nvPr/>
        </p:nvSpPr>
        <p:spPr>
          <a:xfrm>
            <a:off x="7812088" y="432163"/>
            <a:ext cx="247650" cy="2667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xplosión 1 8">
            <a:hlinkClick r:id="rId5" action="ppaction://hlinkfile"/>
          </p:cNvPr>
          <p:cNvSpPr/>
          <p:nvPr/>
        </p:nvSpPr>
        <p:spPr>
          <a:xfrm>
            <a:off x="5240338" y="5991253"/>
            <a:ext cx="247650" cy="2667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xplosión 1 9">
            <a:hlinkClick r:id="rId6" action="ppaction://hlinkfile"/>
          </p:cNvPr>
          <p:cNvSpPr/>
          <p:nvPr/>
        </p:nvSpPr>
        <p:spPr>
          <a:xfrm>
            <a:off x="4800600" y="4487332"/>
            <a:ext cx="247650" cy="2667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xplosión 1 10">
            <a:hlinkClick r:id="rId7" action="ppaction://hlinkfile"/>
          </p:cNvPr>
          <p:cNvSpPr/>
          <p:nvPr/>
        </p:nvSpPr>
        <p:spPr>
          <a:xfrm>
            <a:off x="4827587" y="2226733"/>
            <a:ext cx="247650" cy="26670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12406"/>
            <a:ext cx="3695382" cy="1346788"/>
          </a:xfrm>
          <a:prstGeom prst="rect">
            <a:avLst/>
          </a:prstGeom>
          <a:solidFill>
            <a:srgbClr val="0070C0"/>
          </a:solidFill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3700" b="1" dirty="0" smtClean="0">
                <a:solidFill>
                  <a:schemeClr val="bg1"/>
                </a:solidFill>
              </a:rPr>
              <a:t>Actividad </a:t>
            </a:r>
            <a:r>
              <a:rPr lang="es-EC" sz="3700" b="1" dirty="0">
                <a:solidFill>
                  <a:schemeClr val="bg1"/>
                </a:solidFill>
              </a:rPr>
              <a:t>volcánica</a:t>
            </a:r>
          </a:p>
        </p:txBody>
      </p:sp>
    </p:spTree>
    <p:extLst>
      <p:ext uri="{BB962C8B-B14F-4D97-AF65-F5344CB8AC3E}">
        <p14:creationId xmlns:p14="http://schemas.microsoft.com/office/powerpoint/2010/main" val="401643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199456" y="231588"/>
            <a:ext cx="10032437" cy="715089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3600" b="1" spc="300" dirty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SUMARIO</a:t>
            </a:r>
            <a:endParaRPr lang="es-EC" sz="36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7" name="Arc 11"/>
          <p:cNvSpPr>
            <a:spLocks/>
          </p:cNvSpPr>
          <p:nvPr/>
        </p:nvSpPr>
        <p:spPr bwMode="auto">
          <a:xfrm>
            <a:off x="431800" y="1196976"/>
            <a:ext cx="2963333" cy="4824413"/>
          </a:xfrm>
          <a:custGeom>
            <a:avLst/>
            <a:gdLst>
              <a:gd name="T0" fmla="*/ 2147483647 w 21600"/>
              <a:gd name="T1" fmla="*/ 0 h 38721"/>
              <a:gd name="T2" fmla="*/ 2147483647 w 21600"/>
              <a:gd name="T3" fmla="*/ 2147483647 h 38721"/>
              <a:gd name="T4" fmla="*/ 0 w 21600"/>
              <a:gd name="T5" fmla="*/ 2147483647 h 38721"/>
              <a:gd name="T6" fmla="*/ 0 60000 65536"/>
              <a:gd name="T7" fmla="*/ 0 60000 65536"/>
              <a:gd name="T8" fmla="*/ 0 60000 65536"/>
              <a:gd name="T9" fmla="*/ 0 w 21600"/>
              <a:gd name="T10" fmla="*/ 0 h 38721"/>
              <a:gd name="T11" fmla="*/ 21600 w 21600"/>
              <a:gd name="T12" fmla="*/ 38721 h 387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8721" fill="none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</a:path>
              <a:path w="21600" h="38721" stroke="0" extrusionOk="0">
                <a:moveTo>
                  <a:pt x="9850" y="0"/>
                </a:moveTo>
                <a:cubicBezTo>
                  <a:pt x="17063" y="3696"/>
                  <a:pt x="21600" y="11118"/>
                  <a:pt x="21600" y="19223"/>
                </a:cubicBezTo>
                <a:cubicBezTo>
                  <a:pt x="21600" y="27551"/>
                  <a:pt x="16811" y="35137"/>
                  <a:pt x="9294" y="38721"/>
                </a:cubicBezTo>
                <a:lnTo>
                  <a:pt x="0" y="19223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s-AR" sz="1200" b="1" kern="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8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1809720" y="1142984"/>
            <a:ext cx="789925" cy="60501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715316" y="2145852"/>
            <a:ext cx="711016" cy="599296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951088" y="3258773"/>
            <a:ext cx="789925" cy="60501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71725" y="1214423"/>
            <a:ext cx="90834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2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PLANTEAMIENTO DEL PROBLEMA DE INVESTIGACIÓN</a:t>
            </a:r>
            <a:endParaRPr lang="en-US" sz="2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892351" y="3330445"/>
            <a:ext cx="82996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C" sz="2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METODOLOGÍA</a:t>
            </a:r>
            <a:endParaRPr lang="en-US" sz="2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614589" y="2279345"/>
            <a:ext cx="66218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C" sz="2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MARCO TEÓRICO</a:t>
            </a:r>
            <a:endParaRPr lang="en-US" sz="2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6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718032" y="4393414"/>
            <a:ext cx="789925" cy="60501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741013" y="4309873"/>
            <a:ext cx="802807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2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PRESENTACIÓN, ANÁLISIS E INTERPRETACIÓN DE LA INFORMACIÓN</a:t>
            </a:r>
            <a:endParaRPr lang="en-US" sz="2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9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1809720" y="5296702"/>
            <a:ext cx="789925" cy="60501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s-AR" sz="28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225818" y="5444514"/>
            <a:ext cx="82996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C" sz="2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CONCLUSIONES Y RECOMENDACIONES</a:t>
            </a:r>
            <a:endParaRPr lang="en-US" sz="24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04157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939382"/>
              </p:ext>
            </p:extLst>
          </p:nvPr>
        </p:nvGraphicFramePr>
        <p:xfrm>
          <a:off x="2" y="806809"/>
          <a:ext cx="12191997" cy="6043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756">
                  <a:extLst>
                    <a:ext uri="{9D8B030D-6E8A-4147-A177-3AD203B41FA5}">
                      <a16:colId xmlns:a16="http://schemas.microsoft.com/office/drawing/2014/main" val="1431915733"/>
                    </a:ext>
                  </a:extLst>
                </a:gridCol>
                <a:gridCol w="779756">
                  <a:extLst>
                    <a:ext uri="{9D8B030D-6E8A-4147-A177-3AD203B41FA5}">
                      <a16:colId xmlns:a16="http://schemas.microsoft.com/office/drawing/2014/main" val="4016084633"/>
                    </a:ext>
                  </a:extLst>
                </a:gridCol>
                <a:gridCol w="683042">
                  <a:extLst>
                    <a:ext uri="{9D8B030D-6E8A-4147-A177-3AD203B41FA5}">
                      <a16:colId xmlns:a16="http://schemas.microsoft.com/office/drawing/2014/main" val="2881010123"/>
                    </a:ext>
                  </a:extLst>
                </a:gridCol>
                <a:gridCol w="683042">
                  <a:extLst>
                    <a:ext uri="{9D8B030D-6E8A-4147-A177-3AD203B41FA5}">
                      <a16:colId xmlns:a16="http://schemas.microsoft.com/office/drawing/2014/main" val="3402497187"/>
                    </a:ext>
                  </a:extLst>
                </a:gridCol>
                <a:gridCol w="779756">
                  <a:extLst>
                    <a:ext uri="{9D8B030D-6E8A-4147-A177-3AD203B41FA5}">
                      <a16:colId xmlns:a16="http://schemas.microsoft.com/office/drawing/2014/main" val="1491381314"/>
                    </a:ext>
                  </a:extLst>
                </a:gridCol>
                <a:gridCol w="683042">
                  <a:extLst>
                    <a:ext uri="{9D8B030D-6E8A-4147-A177-3AD203B41FA5}">
                      <a16:colId xmlns:a16="http://schemas.microsoft.com/office/drawing/2014/main" val="1270925127"/>
                    </a:ext>
                  </a:extLst>
                </a:gridCol>
                <a:gridCol w="779756">
                  <a:extLst>
                    <a:ext uri="{9D8B030D-6E8A-4147-A177-3AD203B41FA5}">
                      <a16:colId xmlns:a16="http://schemas.microsoft.com/office/drawing/2014/main" val="2540437113"/>
                    </a:ext>
                  </a:extLst>
                </a:gridCol>
                <a:gridCol w="401969">
                  <a:extLst>
                    <a:ext uri="{9D8B030D-6E8A-4147-A177-3AD203B41FA5}">
                      <a16:colId xmlns:a16="http://schemas.microsoft.com/office/drawing/2014/main" val="2945448412"/>
                    </a:ext>
                  </a:extLst>
                </a:gridCol>
                <a:gridCol w="779756">
                  <a:extLst>
                    <a:ext uri="{9D8B030D-6E8A-4147-A177-3AD203B41FA5}">
                      <a16:colId xmlns:a16="http://schemas.microsoft.com/office/drawing/2014/main" val="2728074891"/>
                    </a:ext>
                  </a:extLst>
                </a:gridCol>
                <a:gridCol w="1131855">
                  <a:extLst>
                    <a:ext uri="{9D8B030D-6E8A-4147-A177-3AD203B41FA5}">
                      <a16:colId xmlns:a16="http://schemas.microsoft.com/office/drawing/2014/main" val="2778008192"/>
                    </a:ext>
                  </a:extLst>
                </a:gridCol>
                <a:gridCol w="894603">
                  <a:extLst>
                    <a:ext uri="{9D8B030D-6E8A-4147-A177-3AD203B41FA5}">
                      <a16:colId xmlns:a16="http://schemas.microsoft.com/office/drawing/2014/main" val="1576426756"/>
                    </a:ext>
                  </a:extLst>
                </a:gridCol>
                <a:gridCol w="894603">
                  <a:extLst>
                    <a:ext uri="{9D8B030D-6E8A-4147-A177-3AD203B41FA5}">
                      <a16:colId xmlns:a16="http://schemas.microsoft.com/office/drawing/2014/main" val="1944293523"/>
                    </a:ext>
                  </a:extLst>
                </a:gridCol>
                <a:gridCol w="894603">
                  <a:extLst>
                    <a:ext uri="{9D8B030D-6E8A-4147-A177-3AD203B41FA5}">
                      <a16:colId xmlns:a16="http://schemas.microsoft.com/office/drawing/2014/main" val="2523574310"/>
                    </a:ext>
                  </a:extLst>
                </a:gridCol>
                <a:gridCol w="894603">
                  <a:extLst>
                    <a:ext uri="{9D8B030D-6E8A-4147-A177-3AD203B41FA5}">
                      <a16:colId xmlns:a16="http://schemas.microsoft.com/office/drawing/2014/main" val="2917583102"/>
                    </a:ext>
                  </a:extLst>
                </a:gridCol>
                <a:gridCol w="1131855">
                  <a:extLst>
                    <a:ext uri="{9D8B030D-6E8A-4147-A177-3AD203B41FA5}">
                      <a16:colId xmlns:a16="http://schemas.microsoft.com/office/drawing/2014/main" val="1163532491"/>
                    </a:ext>
                  </a:extLst>
                </a:gridCol>
              </a:tblGrid>
              <a:tr h="369956">
                <a:tc gridSpan="7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Septiembre 1999-2016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 gridSpan="7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Septiembre 1999-2016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214938"/>
                  </a:ext>
                </a:extLst>
              </a:tr>
              <a:tr h="977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Tungurahua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Reventador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Sangay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Cotopaxi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Pichincha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Tungurahua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Reventador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Sangay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Cotopaxi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Pichincha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 vert="vert270" anchor="ctr"/>
                </a:tc>
                <a:extLst>
                  <a:ext uri="{0D108BD9-81ED-4DB2-BD59-A6C34878D82A}">
                    <a16:rowId xmlns:a16="http://schemas.microsoft.com/office/drawing/2014/main" val="3022147862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344342405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591210968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4,88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3679209109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49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4,98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6,71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452445488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368726803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9,35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14,33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634185347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270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10,47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1,22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4,17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16,26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677561817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280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3,96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11,59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382031426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290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290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4,67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8,94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282520690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3,46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2,64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7,32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2629938510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1,93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3,35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2118300460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2,44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2,85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4235618781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3,15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923927943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1,63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2,03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662450877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0,00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0,91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3156597927"/>
                  </a:ext>
                </a:extLst>
              </a:tr>
              <a:tr h="284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648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988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238" marR="61238" marT="0" marB="0"/>
                </a:tc>
                <a:extLst>
                  <a:ext uri="{0D108BD9-81ED-4DB2-BD59-A6C34878D82A}">
                    <a16:rowId xmlns:a16="http://schemas.microsoft.com/office/drawing/2014/main" val="1542719622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3" y="1"/>
            <a:ext cx="12191996" cy="8589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800" b="1" dirty="0">
                <a:solidFill>
                  <a:schemeClr val="bg1"/>
                </a:solidFill>
              </a:rPr>
              <a:t>Direcciones del viento cargadas con ceniza volcánica Septiembre 1999-2016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30225" r="1364" b="30721"/>
          <a:stretch>
            <a:fillRect/>
          </a:stretch>
        </p:blipFill>
        <p:spPr bwMode="auto">
          <a:xfrm>
            <a:off x="1630975" y="858983"/>
            <a:ext cx="8930051" cy="59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" y="1"/>
            <a:ext cx="12191996" cy="8589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2800" b="1" dirty="0">
                <a:solidFill>
                  <a:schemeClr val="bg1"/>
                </a:solidFill>
              </a:rPr>
              <a:t>Direcciones del viento cargadas con ceniza volcánica Septiembre 1999-2016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>
          <a:xfrm>
            <a:off x="1817009" y="164836"/>
            <a:ext cx="8378658" cy="720725"/>
          </a:xfrm>
        </p:spPr>
        <p:txBody>
          <a:bodyPr>
            <a:noAutofit/>
          </a:bodyPr>
          <a:lstStyle/>
          <a:p>
            <a:r>
              <a:rPr lang="es-ES" altLang="es-ES" b="1" dirty="0" smtClean="0">
                <a:solidFill>
                  <a:schemeClr val="bg1"/>
                </a:solidFill>
              </a:rPr>
              <a:t>ANÁLISIS Y Evaluación de </a:t>
            </a:r>
            <a:r>
              <a:rPr lang="es-ES" altLang="es-ES" b="1" dirty="0" err="1" smtClean="0">
                <a:solidFill>
                  <a:schemeClr val="bg1"/>
                </a:solidFill>
              </a:rPr>
              <a:t>riesgoS</a:t>
            </a:r>
            <a:endParaRPr lang="es-ES" altLang="es-ES" b="1" dirty="0">
              <a:solidFill>
                <a:schemeClr val="bg1"/>
              </a:solidFill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7608888" y="1155701"/>
            <a:ext cx="2513012" cy="633413"/>
            <a:chOff x="5408356" y="1390040"/>
            <a:chExt cx="2512296" cy="634392"/>
          </a:xfrm>
        </p:grpSpPr>
        <p:sp>
          <p:nvSpPr>
            <p:cNvPr id="6" name="Left Arrow 5"/>
            <p:cNvSpPr/>
            <p:nvPr/>
          </p:nvSpPr>
          <p:spPr>
            <a:xfrm>
              <a:off x="5408356" y="1390040"/>
              <a:ext cx="428628" cy="634392"/>
            </a:xfrm>
            <a:prstGeom prst="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/>
            </a:p>
          </p:txBody>
        </p:sp>
        <p:sp>
          <p:nvSpPr>
            <p:cNvPr id="35875" name="TextBox 4"/>
            <p:cNvSpPr txBox="1">
              <a:spLocks noChangeArrowheads="1"/>
            </p:cNvSpPr>
            <p:nvPr/>
          </p:nvSpPr>
          <p:spPr bwMode="auto">
            <a:xfrm>
              <a:off x="5927867" y="1391128"/>
              <a:ext cx="1992785" cy="606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Identificación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de los peligros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7608889" y="2001838"/>
            <a:ext cx="1914525" cy="862012"/>
            <a:chOff x="5408356" y="2237573"/>
            <a:chExt cx="1914896" cy="860576"/>
          </a:xfrm>
        </p:grpSpPr>
        <p:sp>
          <p:nvSpPr>
            <p:cNvPr id="9" name="Left Arrow 8"/>
            <p:cNvSpPr/>
            <p:nvPr/>
          </p:nvSpPr>
          <p:spPr>
            <a:xfrm>
              <a:off x="5408356" y="2377330"/>
              <a:ext cx="428628" cy="634392"/>
            </a:xfrm>
            <a:prstGeom prst="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/>
            </a:p>
          </p:txBody>
        </p:sp>
        <p:sp>
          <p:nvSpPr>
            <p:cNvPr id="35871" name="TextBox 9"/>
            <p:cNvSpPr txBox="1">
              <a:spLocks noChangeArrowheads="1"/>
            </p:cNvSpPr>
            <p:nvPr/>
          </p:nvSpPr>
          <p:spPr bwMode="auto">
            <a:xfrm>
              <a:off x="5927882" y="2237573"/>
              <a:ext cx="1395370" cy="8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Análisis 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del riesgo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b="1">
                  <a:solidFill>
                    <a:srgbClr val="000099"/>
                  </a:solidFill>
                  <a:latin typeface="Arial Narrow" panose="020B0606020202030204" pitchFamily="34" charset="0"/>
                </a:rPr>
                <a:t>Probabilidad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136776" y="5228598"/>
            <a:ext cx="2541274" cy="9864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000"/>
              </a:lnSpc>
              <a:defRPr/>
            </a:pPr>
            <a:r>
              <a:rPr lang="es-ES_tradnl" sz="2000" b="1" dirty="0">
                <a:solidFill>
                  <a:srgbClr val="000099"/>
                </a:solidFill>
                <a:latin typeface="Arial Narrow" pitchFamily="34" charset="0"/>
              </a:rPr>
              <a:t>SI </a:t>
            </a:r>
          </a:p>
          <a:p>
            <a:pPr algn="ctr">
              <a:lnSpc>
                <a:spcPts val="2000"/>
              </a:lnSpc>
              <a:defRPr/>
            </a:pPr>
            <a:r>
              <a:rPr lang="es-ES_tradnl" sz="2000" b="1" dirty="0">
                <a:solidFill>
                  <a:srgbClr val="000099"/>
                </a:solidFill>
                <a:latin typeface="Arial Narrow" pitchFamily="34" charset="0"/>
              </a:rPr>
              <a:t>Se acepta el riesgo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7608889" y="5368926"/>
            <a:ext cx="2916237" cy="708025"/>
            <a:chOff x="5408356" y="5604607"/>
            <a:chExt cx="2917373" cy="707891"/>
          </a:xfrm>
        </p:grpSpPr>
        <p:sp>
          <p:nvSpPr>
            <p:cNvPr id="13" name="Left Arrow 12"/>
            <p:cNvSpPr/>
            <p:nvPr/>
          </p:nvSpPr>
          <p:spPr>
            <a:xfrm>
              <a:off x="5408356" y="5635583"/>
              <a:ext cx="428628" cy="642942"/>
            </a:xfrm>
            <a:prstGeom prst="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/>
            </a:p>
          </p:txBody>
        </p:sp>
        <p:sp>
          <p:nvSpPr>
            <p:cNvPr id="35867" name="TextBox 25"/>
            <p:cNvSpPr txBox="1">
              <a:spLocks noChangeArrowheads="1"/>
            </p:cNvSpPr>
            <p:nvPr/>
          </p:nvSpPr>
          <p:spPr bwMode="auto">
            <a:xfrm>
              <a:off x="5877073" y="5604607"/>
              <a:ext cx="244865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altLang="es-ES" sz="2000" b="1">
                  <a:solidFill>
                    <a:srgbClr val="000099"/>
                  </a:solidFill>
                </a:rPr>
                <a:t>Control/mitigación</a:t>
              </a:r>
            </a:p>
            <a:p>
              <a:pPr eaLnBrk="1" hangingPunct="1"/>
              <a:r>
                <a:rPr lang="es-ES_tradnl" altLang="es-ES" sz="2000" b="1">
                  <a:solidFill>
                    <a:srgbClr val="000099"/>
                  </a:solidFill>
                </a:rPr>
                <a:t> del riesgo</a:t>
              </a: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608888" y="3014663"/>
            <a:ext cx="1789112" cy="862012"/>
            <a:chOff x="5408356" y="3250518"/>
            <a:chExt cx="1788668" cy="860577"/>
          </a:xfrm>
        </p:grpSpPr>
        <p:sp>
          <p:nvSpPr>
            <p:cNvPr id="16" name="Left Arrow 15"/>
            <p:cNvSpPr/>
            <p:nvPr/>
          </p:nvSpPr>
          <p:spPr>
            <a:xfrm>
              <a:off x="5408356" y="3335254"/>
              <a:ext cx="428628" cy="642942"/>
            </a:xfrm>
            <a:prstGeom prst="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/>
            </a:p>
          </p:txBody>
        </p:sp>
        <p:sp>
          <p:nvSpPr>
            <p:cNvPr id="35863" name="TextBox 28"/>
            <p:cNvSpPr txBox="1">
              <a:spLocks noChangeArrowheads="1"/>
            </p:cNvSpPr>
            <p:nvPr/>
          </p:nvSpPr>
          <p:spPr bwMode="auto">
            <a:xfrm>
              <a:off x="5944821" y="3250518"/>
              <a:ext cx="1252203" cy="86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Análisis 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del riego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b="1">
                  <a:solidFill>
                    <a:srgbClr val="000099"/>
                  </a:solidFill>
                  <a:latin typeface="Arial Narrow" panose="020B0606020202030204" pitchFamily="34" charset="0"/>
                </a:rPr>
                <a:t>Severidad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7626351" y="4075113"/>
            <a:ext cx="2227263" cy="862012"/>
            <a:chOff x="5408365" y="4325682"/>
            <a:chExt cx="2227560" cy="862597"/>
          </a:xfrm>
        </p:grpSpPr>
        <p:sp>
          <p:nvSpPr>
            <p:cNvPr id="19" name="Left Arrow 18"/>
            <p:cNvSpPr/>
            <p:nvPr/>
          </p:nvSpPr>
          <p:spPr>
            <a:xfrm>
              <a:off x="5408365" y="4448763"/>
              <a:ext cx="428628" cy="634392"/>
            </a:xfrm>
            <a:prstGeom prst="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endParaRPr lang="es-ES_tradnl" dirty="0"/>
            </a:p>
          </p:txBody>
        </p:sp>
        <p:sp>
          <p:nvSpPr>
            <p:cNvPr id="35859" name="TextBox 29"/>
            <p:cNvSpPr txBox="1">
              <a:spLocks noChangeArrowheads="1"/>
            </p:cNvSpPr>
            <p:nvPr/>
          </p:nvSpPr>
          <p:spPr bwMode="auto">
            <a:xfrm>
              <a:off x="5927881" y="4325682"/>
              <a:ext cx="1708044" cy="862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Evaluación 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del riesgo y</a:t>
              </a:r>
            </a:p>
            <a:p>
              <a:pPr eaLnBrk="1" hangingPunct="1">
                <a:lnSpc>
                  <a:spcPts val="2000"/>
                </a:lnSpc>
              </a:pPr>
              <a:r>
                <a:rPr lang="es-ES_tradnl" altLang="es-ES" sz="2000" b="1">
                  <a:solidFill>
                    <a:srgbClr val="000099"/>
                  </a:solidFill>
                </a:rPr>
                <a:t>tolerabilidad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2065369" y="1083999"/>
            <a:ext cx="5429250" cy="982662"/>
            <a:chOff x="459518" y="1319552"/>
            <a:chExt cx="5000660" cy="9822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459518" y="1319552"/>
              <a:ext cx="5000660" cy="775368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Equipamiento, procedimientos, organización, etc.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2857433" y="2197941"/>
              <a:ext cx="206292" cy="1462"/>
            </a:xfrm>
            <a:prstGeom prst="straightConnector1">
              <a:avLst/>
            </a:prstGeom>
            <a:grpFill/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2065369" y="2065074"/>
            <a:ext cx="5429250" cy="996950"/>
            <a:chOff x="459518" y="2301025"/>
            <a:chExt cx="5000660" cy="99591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459518" y="2301025"/>
              <a:ext cx="5000660" cy="775368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  <a:cs typeface="Arial" pitchFamily="34" charset="0"/>
                </a:rPr>
                <a:t>Analizar las consecuencias y las posibilidades 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  <a:cs typeface="Arial" pitchFamily="34" charset="0"/>
                </a:rPr>
                <a:t>que ocurran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2850362" y="3185991"/>
              <a:ext cx="220434" cy="1462"/>
            </a:xfrm>
            <a:prstGeom prst="straightConnector1">
              <a:avLst/>
            </a:prstGeom>
            <a:grpFill/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2065369" y="3060436"/>
            <a:ext cx="5429250" cy="1023938"/>
            <a:chOff x="459518" y="3296146"/>
            <a:chExt cx="5000660" cy="102321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459518" y="3296146"/>
              <a:ext cx="5000660" cy="775368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  <a:cs typeface="Arial" pitchFamily="34" charset="0"/>
                </a:rPr>
                <a:t>Analizar la seriedad de las consecuencias si se estima que pueden ocurrir</a:t>
              </a:r>
              <a:endParaRPr lang="es-ES_tradnl" sz="2000" b="1" dirty="0">
                <a:solidFill>
                  <a:srgbClr val="000099"/>
                </a:solidFill>
                <a:latin typeface="Arial Narrow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5400000">
              <a:off x="2836842" y="4194888"/>
              <a:ext cx="247474" cy="1462"/>
            </a:xfrm>
            <a:prstGeom prst="straightConnector1">
              <a:avLst/>
            </a:prstGeom>
            <a:grpFill/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60"/>
          <p:cNvGrpSpPr>
            <a:grpSpLocks/>
          </p:cNvGrpSpPr>
          <p:nvPr/>
        </p:nvGrpSpPr>
        <p:grpSpPr bwMode="auto">
          <a:xfrm>
            <a:off x="2065369" y="4082787"/>
            <a:ext cx="5429250" cy="1146175"/>
            <a:chOff x="459518" y="4318563"/>
            <a:chExt cx="5000660" cy="114524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459518" y="4318563"/>
              <a:ext cx="5000660" cy="775368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¿Es el riesgo consecuente aceptable y está dentro 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del criterio de seguridad de la organización?</a:t>
              </a:r>
            </a:p>
          </p:txBody>
        </p:sp>
        <p:cxnSp>
          <p:nvCxnSpPr>
            <p:cNvPr id="32" name="Shape 51"/>
            <p:cNvCxnSpPr/>
            <p:nvPr/>
          </p:nvCxnSpPr>
          <p:spPr>
            <a:xfrm rot="5400000">
              <a:off x="2119265" y="4623230"/>
              <a:ext cx="369588" cy="1311577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4735545" y="4859075"/>
            <a:ext cx="2541587" cy="1355725"/>
            <a:chOff x="3068604" y="5093931"/>
            <a:chExt cx="2357454" cy="135636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4" name="Rounded Rectangle 33"/>
            <p:cNvSpPr/>
            <p:nvPr/>
          </p:nvSpPr>
          <p:spPr>
            <a:xfrm>
              <a:off x="3068604" y="5463812"/>
              <a:ext cx="2357454" cy="98648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8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NO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Tomar acción para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reducir el riesgo a un 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2000" b="1" dirty="0">
                  <a:solidFill>
                    <a:srgbClr val="000099"/>
                  </a:solidFill>
                  <a:latin typeface="Arial Narrow" pitchFamily="34" charset="0"/>
                </a:rPr>
                <a:t>nivel aceptable</a:t>
              </a:r>
            </a:p>
          </p:txBody>
        </p:sp>
        <p:cxnSp>
          <p:nvCxnSpPr>
            <p:cNvPr id="35" name="Shape 54"/>
            <p:cNvCxnSpPr/>
            <p:nvPr/>
          </p:nvCxnSpPr>
          <p:spPr>
            <a:xfrm rot="16200000" flipH="1">
              <a:off x="3575642" y="4635484"/>
              <a:ext cx="370062" cy="1286955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7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98135"/>
              </p:ext>
            </p:extLst>
          </p:nvPr>
        </p:nvGraphicFramePr>
        <p:xfrm>
          <a:off x="0" y="-2"/>
          <a:ext cx="12192000" cy="688808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110">
                <a:tc gridSpan="2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b="1" dirty="0">
                          <a:solidFill>
                            <a:schemeClr val="bg1"/>
                          </a:solidFill>
                          <a:effectLst/>
                        </a:rPr>
                        <a:t>PROBABILIDAD DEL EVENTO</a:t>
                      </a:r>
                      <a:endParaRPr lang="es-EC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36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Definición</a:t>
                      </a:r>
                      <a:endParaRPr lang="es-EC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b="1" dirty="0">
                          <a:effectLst/>
                        </a:rPr>
                        <a:t>Significado</a:t>
                      </a:r>
                      <a:endParaRPr lang="es-EC" sz="3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517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dirty="0">
                          <a:effectLst/>
                        </a:rPr>
                        <a:t>Frecuente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probable que suceda muchas veces (ha ocurrido frecuentemente), en cortos periodo de intervalo. Se espera que ocurra más del </a:t>
                      </a:r>
                      <a:r>
                        <a:rPr lang="es-ES" sz="20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 </a:t>
                      </a:r>
                      <a:r>
                        <a:rPr lang="es-E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veces que se ha realizado esa operación o actividad.</a:t>
                      </a:r>
                      <a:endParaRPr lang="es-EC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611" marR="5661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119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>
                          <a:effectLst/>
                        </a:rPr>
                        <a:t>Ocasional</a:t>
                      </a:r>
                      <a:endParaRPr lang="es-EC" sz="3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0" algn="just" defTabSz="457200" rtl="0" eaLnBrk="1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Probable que ocurra en el tiempo. Se espera que ocurra varias veces, entre un </a:t>
                      </a:r>
                      <a:r>
                        <a:rPr lang="es-E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 y 74% </a:t>
                      </a:r>
                      <a:r>
                        <a:rPr lang="es-E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veces que se ha realizado esa actividad u operación.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836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dirty="0">
                          <a:effectLst/>
                        </a:rPr>
                        <a:t>Remoto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Puede ocurrir en el tiempo. Puede ser esperado razonablemente que ocurra pocas veces, entre un 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 y 49%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veces que se ha realizado esa actividad u operación.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5563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>
                          <a:effectLst/>
                        </a:rPr>
                        <a:t>Improbable</a:t>
                      </a:r>
                      <a:endParaRPr lang="es-EC" sz="3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muy poco probable que ocurra. Puede ocurrir entre un </a:t>
                      </a:r>
                      <a:r>
                        <a:rPr lang="es-E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 y 24% 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veces que se ha realizado esa actividad u operación.  No se sabe si ha ocurrido.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4220">
                <a:tc>
                  <a:txBody>
                    <a:bodyPr/>
                    <a:lstStyle/>
                    <a:p>
                      <a:pPr marL="226695" indent="-226695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>
                          <a:effectLst/>
                        </a:rPr>
                        <a:t>Sumamente Improbable</a:t>
                      </a:r>
                      <a:endParaRPr lang="es-EC" sz="3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Improbable que ocurra. Es casi inconcebible que ocurra el evento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611" marR="5661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53171"/>
              </p:ext>
            </p:extLst>
          </p:nvPr>
        </p:nvGraphicFramePr>
        <p:xfrm>
          <a:off x="-38100" y="-2"/>
          <a:ext cx="12230099" cy="6931338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1540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888">
                <a:tc gridSpan="2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400" dirty="0">
                          <a:solidFill>
                            <a:schemeClr val="bg1"/>
                          </a:solidFill>
                          <a:effectLst/>
                        </a:rPr>
                        <a:t>SEVERIDAD</a:t>
                      </a:r>
                      <a:endParaRPr lang="es-EC" sz="2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04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 b="1" dirty="0" smtClean="0">
                          <a:solidFill>
                            <a:schemeClr val="bg1"/>
                          </a:solidFill>
                          <a:effectLst/>
                        </a:rPr>
                        <a:t>Definición</a:t>
                      </a:r>
                      <a:endParaRPr lang="es-EC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2000" b="1" dirty="0">
                          <a:solidFill>
                            <a:schemeClr val="bg1"/>
                          </a:solidFill>
                          <a:effectLst/>
                        </a:rPr>
                        <a:t>Significado</a:t>
                      </a:r>
                      <a:endParaRPr lang="es-EC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8828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>
                          <a:solidFill>
                            <a:schemeClr val="bg1"/>
                          </a:solidFill>
                          <a:effectLst/>
                        </a:rPr>
                        <a:t>Catastrófica</a:t>
                      </a:r>
                      <a:endParaRPr lang="es-EC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riesgo puede causar una o varias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muertes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perdida de un bien 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(equipo destruido) o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cumplimiento de la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misión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C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270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</a:rPr>
                        <a:t>Peligrosa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riesgo puede causar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heridas o lesiones severas permanentes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enfermedades crónicas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daños importantes al equipo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 a la propiedad, una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afectación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seria al cumplimiento de la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misión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s-EC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9568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Importante o Grave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riesgo puede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ocasionar heridas, lesiones o enfermedades  temporales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daños a la propiedad o una afectación menor para el cumplimiento de la misión. También deben considerarse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Incidentes aéreos graves. </a:t>
                      </a:r>
                      <a:endParaRPr lang="es-EC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6668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</a:rPr>
                        <a:t>Leve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riesgo puede ocasionar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heridas o lesiones mínimas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daños a la propiedad o afectaciones mínimas al cumplimiento de la misión. Molestias, limitaciones operacionales, el uso de procedimientos de emergencia. También deben considerarse los incidentes aéreos leves .</a:t>
                      </a:r>
                      <a:endParaRPr lang="es-EC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376"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</a:rPr>
                        <a:t>Insignificante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87" marR="26187" marT="0" marB="0"/>
                </a:tc>
                <a:tc>
                  <a:txBody>
                    <a:bodyPr/>
                    <a:lstStyle/>
                    <a:p>
                      <a:pPr marL="226695" indent="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riesgo presenta una amenaza </a:t>
                      </a:r>
                      <a:r>
                        <a:rPr lang="es-ES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mínima a la seguridad o salud, material o misión</a:t>
                      </a:r>
                      <a:r>
                        <a:rPr lang="es-E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El personal involucrado no requiere atención médica.</a:t>
                      </a:r>
                      <a:endParaRPr lang="es-EC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187" marR="2618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56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585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Matriz de evaluación de los riesgos de seguridad operacional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607253"/>
              </p:ext>
            </p:extLst>
          </p:nvPr>
        </p:nvGraphicFramePr>
        <p:xfrm>
          <a:off x="0" y="1085851"/>
          <a:ext cx="12192000" cy="5746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4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4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2011">
                <a:tc rowSpan="2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Probabilidad del riesgo</a:t>
                      </a:r>
                      <a:endParaRPr lang="es-EC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3200" dirty="0">
                          <a:solidFill>
                            <a:schemeClr val="bg1"/>
                          </a:solidFill>
                          <a:effectLst/>
                        </a:rPr>
                        <a:t>Severidad del riesgo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2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/>
                        </a:rPr>
                        <a:t>Catastrófico 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/>
                        </a:rPr>
                        <a:t>Peligroso 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/>
                        </a:rPr>
                        <a:t>Importante 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/>
                        </a:rPr>
                        <a:t>Leve 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000" b="1" dirty="0">
                          <a:solidFill>
                            <a:schemeClr val="bg1"/>
                          </a:solidFill>
                          <a:effectLst/>
                        </a:rPr>
                        <a:t>Insignificante</a:t>
                      </a:r>
                      <a:endParaRPr lang="es-EC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023"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Frecuente 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332"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Ocasional 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57"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Remoto 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ALTO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708"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Improbable 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MODERADO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3447">
                <a:tc>
                  <a:txBody>
                    <a:bodyPr/>
                    <a:lstStyle/>
                    <a:p>
                      <a:pPr marL="226695" indent="-226695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Sumamente Improbable 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s-EC" sz="2400" dirty="0">
                          <a:solidFill>
                            <a:schemeClr val="bg1"/>
                          </a:solidFill>
                          <a:effectLst/>
                        </a:rPr>
                        <a:t>BAJO</a:t>
                      </a:r>
                      <a:endParaRPr lang="es-EC" sz="4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315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2"/>
          <p:cNvSpPr/>
          <p:nvPr/>
        </p:nvSpPr>
        <p:spPr>
          <a:xfrm>
            <a:off x="1386433" y="1023939"/>
            <a:ext cx="9612492" cy="5834061"/>
          </a:xfrm>
          <a:prstGeom prst="roundRect">
            <a:avLst/>
          </a:prstGeom>
          <a:solidFill>
            <a:srgbClr val="00B0F0">
              <a:alpha val="40000"/>
            </a:srgb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487350" y="3310892"/>
            <a:ext cx="741741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ORGANIZACIÓN</a:t>
            </a:r>
            <a:endParaRPr lang="fr-FR" sz="7200" dirty="0">
              <a:latin typeface="Arial" charset="0"/>
              <a:cs typeface="Arial" charset="0"/>
            </a:endParaRP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4610101" y="5281614"/>
            <a:ext cx="4887913" cy="1030287"/>
            <a:chOff x="3085450" y="5500702"/>
            <a:chExt cx="4888278" cy="816312"/>
          </a:xfrm>
        </p:grpSpPr>
        <p:cxnSp>
          <p:nvCxnSpPr>
            <p:cNvPr id="6" name="Shape 67"/>
            <p:cNvCxnSpPr/>
            <p:nvPr/>
          </p:nvCxnSpPr>
          <p:spPr>
            <a:xfrm rot="10800000">
              <a:off x="3085450" y="5500702"/>
              <a:ext cx="830325" cy="628900"/>
            </a:xfrm>
            <a:prstGeom prst="bentConnector3">
              <a:avLst>
                <a:gd name="adj1" fmla="val 100976"/>
              </a:avLst>
            </a:prstGeom>
            <a:ln w="57150">
              <a:solidFill>
                <a:srgbClr val="00009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hape 6"/>
            <p:cNvCxnSpPr/>
            <p:nvPr/>
          </p:nvCxnSpPr>
          <p:spPr>
            <a:xfrm rot="5400000">
              <a:off x="7529851" y="5659311"/>
              <a:ext cx="459097" cy="428657"/>
            </a:xfrm>
            <a:prstGeom prst="bentConnector2">
              <a:avLst/>
            </a:prstGeom>
            <a:ln w="57150">
              <a:solidFill>
                <a:srgbClr val="000099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3929058" y="5888386"/>
              <a:ext cx="3643338" cy="42862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Realimentación (Garantía</a:t>
              </a:r>
            </a:p>
            <a:p>
              <a:pPr algn="ctr">
                <a:defRPr/>
              </a:pPr>
              <a:r>
                <a:rPr lang="es-ES_tradnl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de la seguridad)</a:t>
              </a: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1816100" y="1305126"/>
            <a:ext cx="2088000" cy="1357312"/>
            <a:chOff x="203200" y="1385888"/>
            <a:chExt cx="2088000" cy="1357312"/>
          </a:xfrm>
          <a:solidFill>
            <a:srgbClr val="FFFF00"/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203200" y="1385888"/>
              <a:ext cx="2088000" cy="857250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5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Identificación de 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los peligros y sus consecuencias y</a:t>
              </a:r>
            </a:p>
            <a:p>
              <a:pPr algn="ctr">
                <a:lnSpc>
                  <a:spcPts val="15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evaluación del riesgo</a:t>
              </a:r>
            </a:p>
          </p:txBody>
        </p:sp>
        <p:sp>
          <p:nvSpPr>
            <p:cNvPr id="11" name="Down Arrow 10"/>
            <p:cNvSpPr/>
            <p:nvPr/>
          </p:nvSpPr>
          <p:spPr bwMode="auto">
            <a:xfrm>
              <a:off x="604242" y="2314575"/>
              <a:ext cx="1285917" cy="428625"/>
            </a:xfrm>
            <a:prstGeom prst="down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/>
            </a:p>
          </p:txBody>
        </p:sp>
      </p:grp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3965575" y="1305126"/>
            <a:ext cx="1872000" cy="1357312"/>
            <a:chOff x="2442268" y="1449396"/>
            <a:chExt cx="1871953" cy="1357322"/>
          </a:xfrm>
          <a:solidFill>
            <a:srgbClr val="FFFF00"/>
          </a:solidFill>
        </p:grpSpPr>
        <p:sp>
          <p:nvSpPr>
            <p:cNvPr id="13" name="Rounded Rectangle 12"/>
            <p:cNvSpPr/>
            <p:nvPr/>
          </p:nvSpPr>
          <p:spPr>
            <a:xfrm>
              <a:off x="2442268" y="1449396"/>
              <a:ext cx="1871953" cy="85725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Evaluación de las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defensas dentro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del sistema </a:t>
              </a: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2735303" y="2378090"/>
              <a:ext cx="1285885" cy="428628"/>
            </a:xfrm>
            <a:prstGeom prst="down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700" dirty="0"/>
            </a:p>
          </p:txBody>
        </p:sp>
      </p:grpSp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6053138" y="1305126"/>
            <a:ext cx="1944000" cy="1357312"/>
            <a:chOff x="4605691" y="1462096"/>
            <a:chExt cx="1943951" cy="1357322"/>
          </a:xfrm>
          <a:solidFill>
            <a:srgbClr val="FFFF0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605691" y="1462096"/>
              <a:ext cx="1943951" cy="85725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Control y mitigación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del o de los riesgos </a:t>
              </a: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4934725" y="2390790"/>
              <a:ext cx="1285885" cy="428628"/>
            </a:xfrm>
            <a:prstGeom prst="down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700" dirty="0"/>
            </a:p>
          </p:txBody>
        </p:sp>
      </p:grpSp>
      <p:grpSp>
        <p:nvGrpSpPr>
          <p:cNvPr id="9" name="Group 107"/>
          <p:cNvGrpSpPr>
            <a:grpSpLocks/>
          </p:cNvGrpSpPr>
          <p:nvPr/>
        </p:nvGrpSpPr>
        <p:grpSpPr bwMode="auto">
          <a:xfrm>
            <a:off x="8435517" y="1305126"/>
            <a:ext cx="1872000" cy="1357312"/>
            <a:chOff x="6946915" y="1500196"/>
            <a:chExt cx="1871953" cy="1357322"/>
          </a:xfrm>
          <a:solidFill>
            <a:srgbClr val="FFFF00"/>
          </a:solidFill>
        </p:grpSpPr>
        <p:sp>
          <p:nvSpPr>
            <p:cNvPr id="19" name="Rounded Rectangle 18"/>
            <p:cNvSpPr/>
            <p:nvPr/>
          </p:nvSpPr>
          <p:spPr>
            <a:xfrm>
              <a:off x="6946915" y="1500196"/>
              <a:ext cx="1871953" cy="85725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Aceptación de la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mitigación del o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s-ES_tradnl" sz="1700" b="1" dirty="0">
                  <a:solidFill>
                    <a:srgbClr val="000099"/>
                  </a:solidFill>
                  <a:latin typeface="Arial Narrow" pitchFamily="34" charset="0"/>
                </a:rPr>
                <a:t>de los riesgos 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7239950" y="2428890"/>
              <a:ext cx="1285885" cy="428628"/>
            </a:xfrm>
            <a:prstGeom prst="down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700" dirty="0"/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8295166" y="2807234"/>
            <a:ext cx="2152702" cy="278608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anchor="ctr"/>
          <a:lstStyle/>
          <a:p>
            <a:pPr marL="177800" indent="-177800">
              <a:buFont typeface="Wingdings" pitchFamily="2" charset="2"/>
              <a:buChar char="Ø"/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¿Tiene en cuenta todos los riesgos?</a:t>
            </a:r>
          </a:p>
          <a:p>
            <a:pPr marL="177800" indent="-177800">
              <a:buFont typeface="Wingdings" pitchFamily="2" charset="2"/>
              <a:buChar char="Ø"/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¿Es efectiva?</a:t>
            </a:r>
          </a:p>
          <a:p>
            <a:pPr marL="177800" indent="-177800">
              <a:buFont typeface="Wingdings" pitchFamily="2" charset="2"/>
              <a:buChar char="Ø"/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¿Es apropiada?</a:t>
            </a:r>
          </a:p>
          <a:p>
            <a:pPr marL="177800" indent="-177800">
              <a:buFont typeface="Wingdings" pitchFamily="2" charset="2"/>
              <a:buChar char="Ø"/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¿Es necesaria una </a:t>
            </a:r>
          </a:p>
          <a:p>
            <a:pPr marL="177800" indent="-177800"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	mitigación adicional </a:t>
            </a:r>
          </a:p>
          <a:p>
            <a:pPr marL="177800" indent="-177800"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	o diferente?</a:t>
            </a:r>
          </a:p>
          <a:p>
            <a:pPr marL="177800" indent="-177800">
              <a:buFont typeface="Wingdings" pitchFamily="2" charset="2"/>
              <a:buChar char="Ø"/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¿Genera la mitigación </a:t>
            </a:r>
          </a:p>
          <a:p>
            <a:pPr marL="177800" indent="-177800">
              <a:defRPr/>
            </a:pPr>
            <a:r>
              <a:rPr lang="es-ES_tradnl" sz="1600" b="1" dirty="0">
                <a:solidFill>
                  <a:srgbClr val="000099"/>
                </a:solidFill>
                <a:latin typeface="Arial Narrow" pitchFamily="34" charset="0"/>
              </a:rPr>
              <a:t>	riesgos adicionales ?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73470" y="4925105"/>
            <a:ext cx="500066" cy="10001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sp>
        <p:nvSpPr>
          <p:cNvPr id="23" name="Right Arrow 22"/>
          <p:cNvSpPr/>
          <p:nvPr/>
        </p:nvSpPr>
        <p:spPr>
          <a:xfrm>
            <a:off x="5835648" y="3848310"/>
            <a:ext cx="500066" cy="10001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sp>
        <p:nvSpPr>
          <p:cNvPr id="24" name="Right Arrow 23"/>
          <p:cNvSpPr/>
          <p:nvPr/>
        </p:nvSpPr>
        <p:spPr>
          <a:xfrm>
            <a:off x="7767650" y="3848310"/>
            <a:ext cx="500066" cy="10001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</p:txBody>
      </p:sp>
      <p:grpSp>
        <p:nvGrpSpPr>
          <p:cNvPr id="12" name="Group 101"/>
          <p:cNvGrpSpPr>
            <a:grpSpLocks/>
          </p:cNvGrpSpPr>
          <p:nvPr/>
        </p:nvGrpSpPr>
        <p:grpSpPr bwMode="auto">
          <a:xfrm>
            <a:off x="1943101" y="2759076"/>
            <a:ext cx="1812925" cy="854075"/>
            <a:chOff x="214282" y="2839794"/>
            <a:chExt cx="1813246" cy="854059"/>
          </a:xfrm>
        </p:grpSpPr>
        <p:sp>
          <p:nvSpPr>
            <p:cNvPr id="26" name="Rounded Rectangle 25"/>
            <p:cNvSpPr/>
            <p:nvPr/>
          </p:nvSpPr>
          <p:spPr>
            <a:xfrm>
              <a:off x="214282" y="2839794"/>
              <a:ext cx="428628" cy="5000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P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75821" y="2839794"/>
              <a:ext cx="428628" cy="5000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P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137360" y="2839794"/>
              <a:ext cx="428628" cy="5000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P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598900" y="2839794"/>
              <a:ext cx="428628" cy="50006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P</a:t>
              </a:r>
            </a:p>
          </p:txBody>
        </p:sp>
        <p:cxnSp>
          <p:nvCxnSpPr>
            <p:cNvPr id="30" name="Elbow Connector 29"/>
            <p:cNvCxnSpPr/>
            <p:nvPr/>
          </p:nvCxnSpPr>
          <p:spPr>
            <a:xfrm rot="16200000" flipH="1">
              <a:off x="590621" y="3177859"/>
              <a:ext cx="354005" cy="6779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 rot="16200000" flipH="1">
              <a:off x="821643" y="3408881"/>
              <a:ext cx="354005" cy="21593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/>
            <p:nvPr/>
          </p:nvCxnSpPr>
          <p:spPr>
            <a:xfrm rot="5400000">
              <a:off x="1051872" y="3394591"/>
              <a:ext cx="354005" cy="24451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5400000">
              <a:off x="1282894" y="3163569"/>
              <a:ext cx="354005" cy="70656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02"/>
          <p:cNvGrpSpPr>
            <a:grpSpLocks/>
          </p:cNvGrpSpPr>
          <p:nvPr/>
        </p:nvGrpSpPr>
        <p:grpSpPr bwMode="auto">
          <a:xfrm>
            <a:off x="1943101" y="3613151"/>
            <a:ext cx="1812925" cy="1285875"/>
            <a:chOff x="214282" y="3693852"/>
            <a:chExt cx="1813246" cy="1285884"/>
          </a:xfrm>
        </p:grpSpPr>
        <p:sp>
          <p:nvSpPr>
            <p:cNvPr id="35" name="Rounded Rectangle 34"/>
            <p:cNvSpPr/>
            <p:nvPr/>
          </p:nvSpPr>
          <p:spPr>
            <a:xfrm>
              <a:off x="214282" y="4479670"/>
              <a:ext cx="428628" cy="500066"/>
            </a:xfrm>
            <a:prstGeom prst="roundRect">
              <a:avLst/>
            </a:prstGeom>
            <a:solidFill>
              <a:srgbClr val="CC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75821" y="4479670"/>
              <a:ext cx="428628" cy="500066"/>
            </a:xfrm>
            <a:prstGeom prst="roundRect">
              <a:avLst/>
            </a:prstGeom>
            <a:solidFill>
              <a:srgbClr val="CC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137360" y="4479670"/>
              <a:ext cx="428628" cy="500066"/>
            </a:xfrm>
            <a:prstGeom prst="roundRect">
              <a:avLst/>
            </a:prstGeom>
            <a:solidFill>
              <a:srgbClr val="CC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1598900" y="4479670"/>
              <a:ext cx="428628" cy="500066"/>
            </a:xfrm>
            <a:prstGeom prst="roundRect">
              <a:avLst/>
            </a:prstGeom>
            <a:solidFill>
              <a:srgbClr val="CC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R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14282" y="3693852"/>
              <a:ext cx="1785950" cy="42862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es-ES_tradnl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Cada consecuencia</a:t>
              </a:r>
            </a:p>
          </p:txBody>
        </p:sp>
        <p:cxnSp>
          <p:nvCxnSpPr>
            <p:cNvPr id="40" name="Elbow Connector 39"/>
            <p:cNvCxnSpPr/>
            <p:nvPr/>
          </p:nvCxnSpPr>
          <p:spPr>
            <a:xfrm rot="5400000">
              <a:off x="589029" y="3962084"/>
              <a:ext cx="357191" cy="677982"/>
            </a:xfrm>
            <a:prstGeom prst="bentConnector3">
              <a:avLst>
                <a:gd name="adj1" fmla="val 47333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/>
            <p:nvPr/>
          </p:nvCxnSpPr>
          <p:spPr>
            <a:xfrm rot="16200000" flipH="1">
              <a:off x="1281301" y="3947794"/>
              <a:ext cx="357191" cy="706563"/>
            </a:xfrm>
            <a:prstGeom prst="bentConnector3">
              <a:avLst>
                <a:gd name="adj1" fmla="val 48667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hape 89"/>
            <p:cNvCxnSpPr/>
            <p:nvPr/>
          </p:nvCxnSpPr>
          <p:spPr>
            <a:xfrm rot="5400000" flipH="1" flipV="1">
              <a:off x="1120906" y="4249442"/>
              <a:ext cx="1587" cy="462045"/>
            </a:xfrm>
            <a:prstGeom prst="bentConnector3">
              <a:avLst>
                <a:gd name="adj1" fmla="val 11696162"/>
              </a:avLst>
            </a:prstGeom>
            <a:ln w="28575">
              <a:solidFill>
                <a:srgbClr val="00009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03"/>
          <p:cNvGrpSpPr>
            <a:grpSpLocks/>
          </p:cNvGrpSpPr>
          <p:nvPr/>
        </p:nvGrpSpPr>
        <p:grpSpPr bwMode="auto">
          <a:xfrm>
            <a:off x="1943100" y="4899026"/>
            <a:ext cx="1785938" cy="752475"/>
            <a:chOff x="214282" y="4979736"/>
            <a:chExt cx="1785950" cy="752126"/>
          </a:xfrm>
        </p:grpSpPr>
        <p:sp>
          <p:nvSpPr>
            <p:cNvPr id="44" name="Rounded Rectangle 43"/>
            <p:cNvSpPr/>
            <p:nvPr/>
          </p:nvSpPr>
          <p:spPr>
            <a:xfrm>
              <a:off x="214282" y="5303234"/>
              <a:ext cx="1785950" cy="428628"/>
            </a:xfrm>
            <a:prstGeom prst="roundRect">
              <a:avLst/>
            </a:prstGeom>
            <a:solidFill>
              <a:srgbClr val="CC00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Cada riesgo</a:t>
              </a:r>
            </a:p>
          </p:txBody>
        </p:sp>
        <p:cxnSp>
          <p:nvCxnSpPr>
            <p:cNvPr id="45" name="Elbow Connector 44"/>
            <p:cNvCxnSpPr/>
            <p:nvPr/>
          </p:nvCxnSpPr>
          <p:spPr>
            <a:xfrm rot="16200000" flipH="1">
              <a:off x="605680" y="4802653"/>
              <a:ext cx="323700" cy="67786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lbow Connector 45"/>
            <p:cNvCxnSpPr/>
            <p:nvPr/>
          </p:nvCxnSpPr>
          <p:spPr>
            <a:xfrm rot="16200000" flipH="1">
              <a:off x="837456" y="5032841"/>
              <a:ext cx="323700" cy="21748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5400000">
              <a:off x="1067646" y="5020141"/>
              <a:ext cx="323700" cy="24288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/>
            <p:nvPr/>
          </p:nvCxnSpPr>
          <p:spPr>
            <a:xfrm rot="5400000">
              <a:off x="1298628" y="4789159"/>
              <a:ext cx="323700" cy="70485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88"/>
          <p:cNvGrpSpPr>
            <a:grpSpLocks/>
          </p:cNvGrpSpPr>
          <p:nvPr/>
        </p:nvGrpSpPr>
        <p:grpSpPr bwMode="auto">
          <a:xfrm>
            <a:off x="4014789" y="2919414"/>
            <a:ext cx="1773237" cy="2643187"/>
            <a:chOff x="5643570" y="1857364"/>
            <a:chExt cx="2130519" cy="3429662"/>
          </a:xfrm>
        </p:grpSpPr>
        <p:grpSp>
          <p:nvGrpSpPr>
            <p:cNvPr id="38958" name="Group 81"/>
            <p:cNvGrpSpPr>
              <a:grpSpLocks/>
            </p:cNvGrpSpPr>
            <p:nvPr/>
          </p:nvGrpSpPr>
          <p:grpSpPr bwMode="auto">
            <a:xfrm>
              <a:off x="6215074" y="1857364"/>
              <a:ext cx="1559015" cy="3001034"/>
              <a:chOff x="5429255" y="2071040"/>
              <a:chExt cx="1559015" cy="3001034"/>
            </a:xfrm>
          </p:grpSpPr>
          <p:sp>
            <p:nvSpPr>
              <p:cNvPr id="58" name="AutoShape 6"/>
              <p:cNvSpPr>
                <a:spLocks noChangeArrowheads="1"/>
              </p:cNvSpPr>
              <p:nvPr/>
            </p:nvSpPr>
            <p:spPr bwMode="auto">
              <a:xfrm rot="5400000">
                <a:off x="4708246" y="2792049"/>
                <a:ext cx="3001034" cy="1559015"/>
              </a:xfrm>
              <a:prstGeom prst="parallelogram">
                <a:avLst>
                  <a:gd name="adj" fmla="val 50811"/>
                </a:avLst>
              </a:prstGeom>
              <a:solidFill>
                <a:srgbClr val="FF9900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es-ES_tradnl" sz="1400" dirty="0">
                  <a:solidFill>
                    <a:srgbClr val="66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  <p:sp>
            <p:nvSpPr>
              <p:cNvPr id="38973" name="Rectangle 25"/>
              <p:cNvSpPr>
                <a:spLocks noChangeArrowheads="1"/>
              </p:cNvSpPr>
              <p:nvPr/>
            </p:nvSpPr>
            <p:spPr bwMode="auto">
              <a:xfrm rot="1579611">
                <a:off x="5436737" y="2426141"/>
                <a:ext cx="1431990" cy="39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sz="1400" b="1" i="1">
                    <a:solidFill>
                      <a:srgbClr val="0000CC"/>
                    </a:solidFill>
                    <a:latin typeface="Arial Narrow" panose="020B0606020202030204" pitchFamily="34" charset="0"/>
                  </a:rPr>
                  <a:t>Reglamentos</a:t>
                </a:r>
              </a:p>
            </p:txBody>
          </p:sp>
        </p:grpSp>
        <p:grpSp>
          <p:nvGrpSpPr>
            <p:cNvPr id="38959" name="Group 80"/>
            <p:cNvGrpSpPr>
              <a:grpSpLocks/>
            </p:cNvGrpSpPr>
            <p:nvPr/>
          </p:nvGrpSpPr>
          <p:grpSpPr bwMode="auto">
            <a:xfrm>
              <a:off x="5929024" y="2071678"/>
              <a:ext cx="1597951" cy="3001034"/>
              <a:chOff x="6727462" y="2213916"/>
              <a:chExt cx="1597951" cy="3001034"/>
            </a:xfrm>
          </p:grpSpPr>
          <p:sp>
            <p:nvSpPr>
              <p:cNvPr id="38965" name="Line 107"/>
              <p:cNvSpPr>
                <a:spLocks noChangeShapeType="1"/>
              </p:cNvSpPr>
              <p:nvPr/>
            </p:nvSpPr>
            <p:spPr bwMode="auto">
              <a:xfrm>
                <a:off x="7326300" y="3874797"/>
                <a:ext cx="288938" cy="0"/>
              </a:xfrm>
              <a:prstGeom prst="line">
                <a:avLst/>
              </a:prstGeom>
              <a:noFill/>
              <a:ln w="5715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C"/>
              </a:p>
            </p:txBody>
          </p:sp>
          <p:sp>
            <p:nvSpPr>
              <p:cNvPr id="56" name="AutoShape 6"/>
              <p:cNvSpPr>
                <a:spLocks noChangeArrowheads="1"/>
              </p:cNvSpPr>
              <p:nvPr/>
            </p:nvSpPr>
            <p:spPr bwMode="auto">
              <a:xfrm rot="5400000">
                <a:off x="6006751" y="2934925"/>
                <a:ext cx="3001034" cy="1559015"/>
              </a:xfrm>
              <a:prstGeom prst="parallelogram">
                <a:avLst>
                  <a:gd name="adj" fmla="val 50811"/>
                </a:avLst>
              </a:prstGeom>
              <a:solidFill>
                <a:srgbClr val="FF9900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es-ES_tradnl" sz="1400" dirty="0">
                  <a:solidFill>
                    <a:srgbClr val="66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  <p:sp>
            <p:nvSpPr>
              <p:cNvPr id="38969" name="Rectangle 25"/>
              <p:cNvSpPr>
                <a:spLocks noChangeArrowheads="1"/>
              </p:cNvSpPr>
              <p:nvPr/>
            </p:nvSpPr>
            <p:spPr bwMode="auto">
              <a:xfrm rot="1579611">
                <a:off x="6727462" y="2626450"/>
                <a:ext cx="1597951" cy="39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sz="1400" b="1" i="1">
                    <a:solidFill>
                      <a:srgbClr val="0000CC"/>
                    </a:solidFill>
                    <a:latin typeface="Arial Narrow" panose="020B0606020202030204" pitchFamily="34" charset="0"/>
                  </a:rPr>
                  <a:t>Entrenamiento</a:t>
                </a:r>
              </a:p>
            </p:txBody>
          </p:sp>
        </p:grpSp>
        <p:grpSp>
          <p:nvGrpSpPr>
            <p:cNvPr id="38960" name="Group 82"/>
            <p:cNvGrpSpPr>
              <a:grpSpLocks/>
            </p:cNvGrpSpPr>
            <p:nvPr/>
          </p:nvGrpSpPr>
          <p:grpSpPr bwMode="auto">
            <a:xfrm>
              <a:off x="5643570" y="2285992"/>
              <a:ext cx="1559015" cy="3001034"/>
              <a:chOff x="3632826" y="2107541"/>
              <a:chExt cx="1559015" cy="3001034"/>
            </a:xfrm>
          </p:grpSpPr>
          <p:sp>
            <p:nvSpPr>
              <p:cNvPr id="53" name="AutoShape 6"/>
              <p:cNvSpPr>
                <a:spLocks noChangeArrowheads="1"/>
              </p:cNvSpPr>
              <p:nvPr/>
            </p:nvSpPr>
            <p:spPr bwMode="auto">
              <a:xfrm rot="5400000">
                <a:off x="2911817" y="2828550"/>
                <a:ext cx="3001034" cy="1559015"/>
              </a:xfrm>
              <a:prstGeom prst="parallelogram">
                <a:avLst>
                  <a:gd name="adj" fmla="val 50811"/>
                </a:avLst>
              </a:prstGeom>
              <a:solidFill>
                <a:srgbClr val="FF9900"/>
              </a:soli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es-ES_tradnl" sz="1400" dirty="0">
                  <a:solidFill>
                    <a:srgbClr val="66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  <p:sp>
            <p:nvSpPr>
              <p:cNvPr id="38964" name="Rectangle 25"/>
              <p:cNvSpPr>
                <a:spLocks noChangeArrowheads="1"/>
              </p:cNvSpPr>
              <p:nvPr/>
            </p:nvSpPr>
            <p:spPr bwMode="auto">
              <a:xfrm rot="1579611">
                <a:off x="3650788" y="2488375"/>
                <a:ext cx="1431989" cy="39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s-ES_tradnl" sz="1400" b="1" i="1">
                    <a:solidFill>
                      <a:srgbClr val="0000CC"/>
                    </a:solidFill>
                    <a:latin typeface="Arial Narrow" panose="020B0606020202030204" pitchFamily="34" charset="0"/>
                  </a:rPr>
                  <a:t>Tecnología</a:t>
                </a:r>
              </a:p>
            </p:txBody>
          </p:sp>
        </p:grpSp>
      </p:grpSp>
      <p:grpSp>
        <p:nvGrpSpPr>
          <p:cNvPr id="50" name="Group 20"/>
          <p:cNvGrpSpPr>
            <a:grpSpLocks/>
          </p:cNvGrpSpPr>
          <p:nvPr/>
        </p:nvGrpSpPr>
        <p:grpSpPr bwMode="auto">
          <a:xfrm>
            <a:off x="5635626" y="2776538"/>
            <a:ext cx="2703513" cy="2857500"/>
            <a:chOff x="3083368" y="1571624"/>
            <a:chExt cx="2976918" cy="3071822"/>
          </a:xfrm>
        </p:grpSpPr>
        <p:grpSp>
          <p:nvGrpSpPr>
            <p:cNvPr id="38939" name="Group 69"/>
            <p:cNvGrpSpPr>
              <a:grpSpLocks/>
            </p:cNvGrpSpPr>
            <p:nvPr/>
          </p:nvGrpSpPr>
          <p:grpSpPr bwMode="auto">
            <a:xfrm>
              <a:off x="3083715" y="1571625"/>
              <a:ext cx="2976571" cy="940353"/>
              <a:chOff x="2143108" y="1571612"/>
              <a:chExt cx="4398662" cy="1428760"/>
            </a:xfrm>
          </p:grpSpPr>
          <p:sp>
            <p:nvSpPr>
              <p:cNvPr id="72" name="Trapezoid 3"/>
              <p:cNvSpPr/>
              <p:nvPr/>
            </p:nvSpPr>
            <p:spPr>
              <a:xfrm flipV="1">
                <a:off x="2143108" y="1571612"/>
                <a:ext cx="4398662" cy="1428760"/>
              </a:xfrm>
              <a:prstGeom prst="trapezoid">
                <a:avLst>
                  <a:gd name="adj" fmla="val 47338"/>
                </a:avLst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200" b="1" dirty="0">
                  <a:latin typeface="Arial Narrow" pitchFamily="34" charset="0"/>
                </a:endParaRPr>
              </a:p>
            </p:txBody>
          </p:sp>
          <p:sp>
            <p:nvSpPr>
              <p:cNvPr id="44077" name="TextBox 44"/>
              <p:cNvSpPr txBox="1">
                <a:spLocks noChangeArrowheads="1"/>
              </p:cNvSpPr>
              <p:nvPr/>
            </p:nvSpPr>
            <p:spPr bwMode="auto">
              <a:xfrm>
                <a:off x="3845584" y="2040265"/>
                <a:ext cx="840119" cy="452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_tradnl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</a:rPr>
                  <a:t>ALTO</a:t>
                </a:r>
                <a:endParaRPr lang="es-ES_tradnl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endParaRPr>
              </a:p>
            </p:txBody>
          </p:sp>
        </p:grpSp>
        <p:grpSp>
          <p:nvGrpSpPr>
            <p:cNvPr id="38940" name="Group 70"/>
            <p:cNvGrpSpPr>
              <a:grpSpLocks/>
            </p:cNvGrpSpPr>
            <p:nvPr/>
          </p:nvGrpSpPr>
          <p:grpSpPr bwMode="auto">
            <a:xfrm>
              <a:off x="3546690" y="2523472"/>
              <a:ext cx="2055993" cy="1295598"/>
              <a:chOff x="2826994" y="3017218"/>
              <a:chExt cx="3038142" cy="1969770"/>
            </a:xfrm>
          </p:grpSpPr>
          <p:sp>
            <p:nvSpPr>
              <p:cNvPr id="70" name="Trapezoid 69"/>
              <p:cNvSpPr/>
              <p:nvPr/>
            </p:nvSpPr>
            <p:spPr>
              <a:xfrm flipV="1">
                <a:off x="2826994" y="3017218"/>
                <a:ext cx="3038142" cy="1969770"/>
              </a:xfrm>
              <a:prstGeom prst="trapezoid">
                <a:avLst>
                  <a:gd name="adj" fmla="val 47338"/>
                </a:avLst>
              </a:prstGeom>
              <a:solidFill>
                <a:srgbClr val="FFFF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 sz="1200" b="1" dirty="0">
                  <a:latin typeface="Arial Narrow" pitchFamily="34" charset="0"/>
                </a:endParaRPr>
              </a:p>
            </p:txBody>
          </p:sp>
          <p:sp>
            <p:nvSpPr>
              <p:cNvPr id="38953" name="TextBox 45"/>
              <p:cNvSpPr txBox="1">
                <a:spLocks noChangeArrowheads="1"/>
              </p:cNvSpPr>
              <p:nvPr/>
            </p:nvSpPr>
            <p:spPr bwMode="auto">
              <a:xfrm>
                <a:off x="3722590" y="3795288"/>
                <a:ext cx="1523776" cy="452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ES_tradnl" sz="1200" b="1" dirty="0" smtClean="0">
                    <a:solidFill>
                      <a:srgbClr val="000099"/>
                    </a:solidFill>
                    <a:latin typeface="Arial Narrow" panose="020B0606020202030204" pitchFamily="34" charset="0"/>
                  </a:rPr>
                  <a:t>MODERADO</a:t>
                </a:r>
                <a:endParaRPr lang="es-ES_tradnl" sz="1200" b="1" dirty="0">
                  <a:solidFill>
                    <a:srgbClr val="000099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63" name="Isosceles Triangle 62"/>
            <p:cNvSpPr/>
            <p:nvPr/>
          </p:nvSpPr>
          <p:spPr bwMode="auto">
            <a:xfrm flipV="1">
              <a:off x="4192488" y="3844565"/>
              <a:ext cx="773414" cy="798881"/>
            </a:xfrm>
            <a:prstGeom prst="triangle">
              <a:avLst>
                <a:gd name="adj" fmla="val 50154"/>
              </a:avLst>
            </a:prstGeom>
            <a:solidFill>
              <a:srgbClr val="00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sz="1200" b="1" dirty="0">
                <a:latin typeface="Arial Narrow" pitchFamily="34" charset="0"/>
              </a:endParaRPr>
            </a:p>
          </p:txBody>
        </p:sp>
        <p:sp>
          <p:nvSpPr>
            <p:cNvPr id="38944" name="TextBox 46"/>
            <p:cNvSpPr txBox="1">
              <a:spLocks noChangeArrowheads="1"/>
            </p:cNvSpPr>
            <p:nvPr/>
          </p:nvSpPr>
          <p:spPr bwMode="auto">
            <a:xfrm>
              <a:off x="4360323" y="3822518"/>
              <a:ext cx="461048" cy="23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_tradnl" sz="800" b="1" dirty="0" smtClean="0">
                  <a:solidFill>
                    <a:srgbClr val="000099"/>
                  </a:solidFill>
                  <a:latin typeface="Arial Narrow" panose="020B0606020202030204" pitchFamily="34" charset="0"/>
                </a:rPr>
                <a:t>BAJO</a:t>
              </a:r>
              <a:endParaRPr lang="es-ES_tradnl" sz="800" b="1" dirty="0">
                <a:solidFill>
                  <a:srgbClr val="000099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083368" y="1571624"/>
              <a:ext cx="2948949" cy="1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2304174" y="2350818"/>
              <a:ext cx="3056462" cy="14980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3778649" y="2374417"/>
              <a:ext cx="3056462" cy="1450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>
              <a:off x="3550096" y="2510236"/>
              <a:ext cx="2022485" cy="1706"/>
            </a:xfrm>
            <a:prstGeom prst="line">
              <a:avLst/>
            </a:prstGeom>
            <a:ln w="3810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4200368" y="3827707"/>
              <a:ext cx="756902" cy="8532"/>
            </a:xfrm>
            <a:prstGeom prst="line">
              <a:avLst/>
            </a:prstGeom>
            <a:ln w="38100">
              <a:solidFill>
                <a:srgbClr val="0000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38" name="Title 75"/>
          <p:cNvSpPr>
            <a:spLocks noGrp="1"/>
          </p:cNvSpPr>
          <p:nvPr>
            <p:ph type="title"/>
          </p:nvPr>
        </p:nvSpPr>
        <p:spPr>
          <a:xfrm>
            <a:off x="81121" y="137729"/>
            <a:ext cx="12009120" cy="720725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CONTROL / Mitigación de </a:t>
            </a:r>
            <a:r>
              <a:rPr lang="es-ES" b="1" dirty="0" err="1" smtClean="0">
                <a:solidFill>
                  <a:schemeClr val="bg1"/>
                </a:solidFill>
              </a:rPr>
              <a:t>lOS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riesgoS</a:t>
            </a:r>
            <a:r>
              <a:rPr lang="es-ES" b="1" dirty="0" smtClean="0">
                <a:solidFill>
                  <a:schemeClr val="bg1"/>
                </a:solidFill>
              </a:rPr>
              <a:t> de SEGURIDAD OPERACIONAL</a:t>
            </a:r>
          </a:p>
        </p:txBody>
      </p:sp>
    </p:spTree>
    <p:extLst>
      <p:ext uri="{BB962C8B-B14F-4D97-AF65-F5344CB8AC3E}">
        <p14:creationId xmlns:p14="http://schemas.microsoft.com/office/powerpoint/2010/main" val="1601669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063" t="12054" r="18542" b="5089"/>
          <a:stretch/>
        </p:blipFill>
        <p:spPr>
          <a:xfrm>
            <a:off x="1050035" y="653142"/>
            <a:ext cx="9909050" cy="6204858"/>
          </a:xfrm>
          <a:prstGeom prst="rect">
            <a:avLst/>
          </a:prstGeom>
        </p:spPr>
      </p:pic>
      <p:sp>
        <p:nvSpPr>
          <p:cNvPr id="5" name="Title 75"/>
          <p:cNvSpPr txBox="1">
            <a:spLocks/>
          </p:cNvSpPr>
          <p:nvPr/>
        </p:nvSpPr>
        <p:spPr>
          <a:xfrm>
            <a:off x="0" y="0"/>
            <a:ext cx="12009120" cy="7207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 smtClean="0">
                <a:solidFill>
                  <a:schemeClr val="bg1"/>
                </a:solidFill>
              </a:rPr>
              <a:t>MARCO CONCEPTUAL</a:t>
            </a:r>
          </a:p>
        </p:txBody>
      </p:sp>
    </p:spTree>
    <p:extLst>
      <p:ext uri="{BB962C8B-B14F-4D97-AF65-F5344CB8AC3E}">
        <p14:creationId xmlns:p14="http://schemas.microsoft.com/office/powerpoint/2010/main" val="31600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76375" y="844521"/>
            <a:ext cx="10032437" cy="919401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4800" b="1" spc="3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CAPÍTULO III</a:t>
            </a:r>
            <a:endParaRPr lang="es-EC" sz="48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343703" y="2652375"/>
            <a:ext cx="631891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4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METODOLOGÍA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081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77672" y="259306"/>
            <a:ext cx="11450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>
                <a:solidFill>
                  <a:schemeClr val="bg1"/>
                </a:solidFill>
              </a:rPr>
              <a:t>El método usado para evaluar las nubes cargadas de ceniza de los archivos del satélite de imágenes de Ecuador del of </a:t>
            </a:r>
            <a:r>
              <a:rPr lang="es-EC" sz="2800" dirty="0" err="1">
                <a:solidFill>
                  <a:schemeClr val="bg1"/>
                </a:solidFill>
              </a:rPr>
              <a:t>the</a:t>
            </a:r>
            <a:r>
              <a:rPr lang="es-EC" sz="2800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Satellite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Services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Division</a:t>
            </a:r>
            <a:r>
              <a:rPr lang="es-EC" sz="2800" b="1" dirty="0">
                <a:solidFill>
                  <a:schemeClr val="bg1"/>
                </a:solidFill>
              </a:rPr>
              <a:t> of </a:t>
            </a:r>
            <a:r>
              <a:rPr lang="es-EC" sz="2800" b="1" dirty="0" err="1">
                <a:solidFill>
                  <a:schemeClr val="bg1"/>
                </a:solidFill>
              </a:rPr>
              <a:t>the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National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Environmental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Satellite</a:t>
            </a:r>
            <a:r>
              <a:rPr lang="es-EC" sz="2800" b="1" dirty="0">
                <a:solidFill>
                  <a:schemeClr val="bg1"/>
                </a:solidFill>
              </a:rPr>
              <a:t>, Data, and </a:t>
            </a:r>
            <a:r>
              <a:rPr lang="es-EC" sz="2800" b="1" dirty="0" err="1">
                <a:solidFill>
                  <a:schemeClr val="bg1"/>
                </a:solidFill>
              </a:rPr>
              <a:t>Information</a:t>
            </a:r>
            <a:r>
              <a:rPr lang="es-EC" sz="2800" b="1" dirty="0">
                <a:solidFill>
                  <a:schemeClr val="bg1"/>
                </a:solidFill>
              </a:rPr>
              <a:t> </a:t>
            </a:r>
            <a:r>
              <a:rPr lang="es-EC" sz="2800" b="1" dirty="0" err="1">
                <a:solidFill>
                  <a:schemeClr val="bg1"/>
                </a:solidFill>
              </a:rPr>
              <a:t>Service</a:t>
            </a:r>
            <a:r>
              <a:rPr lang="es-EC" sz="2800" b="1" dirty="0">
                <a:solidFill>
                  <a:schemeClr val="bg1"/>
                </a:solidFill>
              </a:rPr>
              <a:t> (NESDIS) </a:t>
            </a:r>
            <a:r>
              <a:rPr lang="es-EC" sz="2800" dirty="0">
                <a:solidFill>
                  <a:schemeClr val="bg1"/>
                </a:solidFill>
              </a:rPr>
              <a:t>por el periodo entre septiembre de 1999 y junio de 2017. La principal dirección de las nubes 270° han sido contadas doble, mientras los flancos laterales de la misma nube (260° y 280°) son contados de una vez. </a:t>
            </a:r>
            <a:r>
              <a:rPr lang="es-EC" sz="2800" b="1" dirty="0">
                <a:solidFill>
                  <a:schemeClr val="bg1"/>
                </a:solidFill>
              </a:rPr>
              <a:t>(4961 - 19844 </a:t>
            </a:r>
            <a:r>
              <a:rPr lang="es-EC" sz="2800" b="1" dirty="0" smtClean="0">
                <a:solidFill>
                  <a:schemeClr val="bg1"/>
                </a:solidFill>
              </a:rPr>
              <a:t>).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3" name="Imagen 6" descr="http://www.tandfonline.com/na101/home/literatum/publisher/tandf/journals/content/tgnh20/0/tgnh20.ahead-of-print/19475705.2016.1199445/20160628/images/medium/tgnh_a_1199445_f0006_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98" y="4273506"/>
            <a:ext cx="6828619" cy="256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76375" y="844521"/>
            <a:ext cx="10032437" cy="919401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4800" b="1" spc="3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CAPÍTULO I</a:t>
            </a:r>
            <a:endParaRPr lang="es-EC" sz="48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337482" y="2633790"/>
            <a:ext cx="10440536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4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PLANTEAMIENTO DEL PROBLEMA DE INVESTIGACIÓN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357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76375" y="844521"/>
            <a:ext cx="10032437" cy="919401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4800" b="1" spc="3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CAPÍTULO IV</a:t>
            </a:r>
            <a:endParaRPr lang="es-EC" sz="48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596788" y="2652375"/>
            <a:ext cx="9212024" cy="21236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C" sz="4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PRESENTACIÓN, ANÁLISIS E INTERPRETACIÓN DE LA INFORMACIÓN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0815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9637" y="1"/>
            <a:ext cx="9173533" cy="858982"/>
          </a:xfrm>
        </p:spPr>
        <p:txBody>
          <a:bodyPr/>
          <a:lstStyle/>
          <a:p>
            <a:r>
              <a:rPr lang="es-EC" b="1" dirty="0" smtClean="0">
                <a:solidFill>
                  <a:schemeClr val="bg1"/>
                </a:solidFill>
              </a:rPr>
              <a:t>PELIGROS NATURALES EN EL ECUADOR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867"/>
            <a:ext cx="3956919" cy="2466108"/>
          </a:xfrm>
          <a:prstGeom prst="rect">
            <a:avLst/>
          </a:prstGeom>
        </p:spPr>
      </p:pic>
      <p:pic>
        <p:nvPicPr>
          <p:cNvPr id="7" name="Imagen 6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5" b="30671"/>
          <a:stretch/>
        </p:blipFill>
        <p:spPr>
          <a:xfrm>
            <a:off x="3971677" y="1405979"/>
            <a:ext cx="4156364" cy="2479962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7504"/>
            <a:ext cx="4408823" cy="2479963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703" y="908006"/>
            <a:ext cx="4590298" cy="297793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677" y="3885941"/>
            <a:ext cx="3810979" cy="2854556"/>
          </a:xfrm>
          <a:prstGeom prst="rect">
            <a:avLst/>
          </a:prstGeom>
          <a:ln w="57150">
            <a:solidFill>
              <a:srgbClr val="00FA7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136" y="4388477"/>
            <a:ext cx="4409863" cy="2469523"/>
          </a:xfrm>
          <a:prstGeom prst="rect">
            <a:avLst/>
          </a:prstGeom>
          <a:ln w="57150">
            <a:solidFill>
              <a:srgbClr val="00FA71"/>
            </a:solidFill>
          </a:ln>
        </p:spPr>
      </p:pic>
      <p:sp>
        <p:nvSpPr>
          <p:cNvPr id="3" name="Multiplicar 2"/>
          <p:cNvSpPr/>
          <p:nvPr/>
        </p:nvSpPr>
        <p:spPr>
          <a:xfrm>
            <a:off x="82011" y="657026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ultiplicar 11"/>
          <p:cNvSpPr/>
          <p:nvPr/>
        </p:nvSpPr>
        <p:spPr>
          <a:xfrm>
            <a:off x="8298944" y="650098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Multiplicar 12"/>
          <p:cNvSpPr/>
          <p:nvPr/>
        </p:nvSpPr>
        <p:spPr>
          <a:xfrm>
            <a:off x="290336" y="4127588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Multiplicar 13"/>
          <p:cNvSpPr/>
          <p:nvPr/>
        </p:nvSpPr>
        <p:spPr>
          <a:xfrm>
            <a:off x="4361736" y="1204021"/>
            <a:ext cx="3376246" cy="288387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8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475161" cy="6858000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Direcciones del viento cargadas con ceniza volcánica Enero 2000-2017</a:t>
            </a:r>
          </a:p>
        </p:txBody>
      </p:sp>
      <p:pic>
        <p:nvPicPr>
          <p:cNvPr id="13314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6818" r="1501" b="7045"/>
          <a:stretch>
            <a:fillRect/>
          </a:stretch>
        </p:blipFill>
        <p:spPr bwMode="auto">
          <a:xfrm>
            <a:off x="4475162" y="0"/>
            <a:ext cx="7716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5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475161" cy="6858000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Direcciones del viento cargadas con ceniza volcánica </a:t>
            </a:r>
            <a:r>
              <a:rPr lang="es-EC" dirty="0" smtClean="0">
                <a:solidFill>
                  <a:schemeClr val="bg1"/>
                </a:solidFill>
              </a:rPr>
              <a:t>JULIO 2000-2016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4338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30450" r="2283" b="30902"/>
          <a:stretch>
            <a:fillRect/>
          </a:stretch>
        </p:blipFill>
        <p:spPr bwMode="auto">
          <a:xfrm>
            <a:off x="4475162" y="0"/>
            <a:ext cx="7716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4475161" cy="6858000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</a:rPr>
              <a:t>Direcciones del viento cargadas con ceniza volcánica </a:t>
            </a:r>
            <a:r>
              <a:rPr lang="es-EC" dirty="0" smtClean="0">
                <a:solidFill>
                  <a:schemeClr val="bg1"/>
                </a:solidFill>
              </a:rPr>
              <a:t>DICIEMBRE 2000-2016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15362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31125" r="2570" b="31625"/>
          <a:stretch>
            <a:fillRect/>
          </a:stretch>
        </p:blipFill>
        <p:spPr bwMode="auto">
          <a:xfrm>
            <a:off x="4475162" y="0"/>
            <a:ext cx="7716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32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rupo 2064"/>
          <p:cNvGrpSpPr/>
          <p:nvPr/>
        </p:nvGrpSpPr>
        <p:grpSpPr>
          <a:xfrm>
            <a:off x="4165601" y="0"/>
            <a:ext cx="8026400" cy="6858000"/>
            <a:chOff x="0" y="457200"/>
            <a:chExt cx="5219700" cy="5205413"/>
          </a:xfrm>
        </p:grpSpPr>
        <p:pic>
          <p:nvPicPr>
            <p:cNvPr id="2138" name="Imagen 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200"/>
              <a:ext cx="5219700" cy="5205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uadro de texto 8"/>
            <p:cNvSpPr txBox="1">
              <a:spLocks noChangeArrowheads="1"/>
            </p:cNvSpPr>
            <p:nvPr/>
          </p:nvSpPr>
          <p:spPr bwMode="auto">
            <a:xfrm>
              <a:off x="2593975" y="1758950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Balbina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Cuadro de texto 25"/>
            <p:cNvSpPr txBox="1">
              <a:spLocks noChangeArrowheads="1"/>
            </p:cNvSpPr>
            <p:nvPr/>
          </p:nvSpPr>
          <p:spPr bwMode="auto">
            <a:xfrm>
              <a:off x="1882775" y="473075"/>
              <a:ext cx="776288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San Lorenzo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Cuadro de texto 12"/>
            <p:cNvSpPr txBox="1">
              <a:spLocks noChangeArrowheads="1"/>
            </p:cNvSpPr>
            <p:nvPr/>
          </p:nvSpPr>
          <p:spPr bwMode="auto">
            <a:xfrm>
              <a:off x="2746375" y="3484563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Patuca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Cuadro de texto 13"/>
            <p:cNvSpPr txBox="1">
              <a:spLocks noChangeArrowheads="1"/>
            </p:cNvSpPr>
            <p:nvPr/>
          </p:nvSpPr>
          <p:spPr bwMode="auto">
            <a:xfrm>
              <a:off x="2051050" y="3709988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Cuenca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Cuadro de texto 7"/>
            <p:cNvSpPr txBox="1">
              <a:spLocks noChangeArrowheads="1"/>
            </p:cNvSpPr>
            <p:nvPr/>
          </p:nvSpPr>
          <p:spPr bwMode="auto">
            <a:xfrm>
              <a:off x="1882775" y="4816475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Zumba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Cuadro de texto 10"/>
            <p:cNvSpPr txBox="1">
              <a:spLocks noChangeArrowheads="1"/>
            </p:cNvSpPr>
            <p:nvPr/>
          </p:nvSpPr>
          <p:spPr bwMode="auto">
            <a:xfrm>
              <a:off x="2965450" y="2651125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Shell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Cuadro de texto 9"/>
            <p:cNvSpPr txBox="1">
              <a:spLocks noChangeArrowheads="1"/>
            </p:cNvSpPr>
            <p:nvPr/>
          </p:nvSpPr>
          <p:spPr bwMode="auto">
            <a:xfrm>
              <a:off x="3335338" y="1536700"/>
              <a:ext cx="652462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Lumbaqui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Cuadro de texto 26"/>
            <p:cNvSpPr txBox="1">
              <a:spLocks noChangeArrowheads="1"/>
            </p:cNvSpPr>
            <p:nvPr/>
          </p:nvSpPr>
          <p:spPr bwMode="auto">
            <a:xfrm>
              <a:off x="1082675" y="766763"/>
              <a:ext cx="712788" cy="2857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Esmeraldas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Cuadro de texto 15"/>
            <p:cNvSpPr txBox="1">
              <a:spLocks noChangeArrowheads="1"/>
            </p:cNvSpPr>
            <p:nvPr/>
          </p:nvSpPr>
          <p:spPr bwMode="auto">
            <a:xfrm>
              <a:off x="981075" y="3937000"/>
              <a:ext cx="704850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Santa Rosa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Cuadro de texto 1"/>
            <p:cNvSpPr txBox="1">
              <a:spLocks noChangeArrowheads="1"/>
            </p:cNvSpPr>
            <p:nvPr/>
          </p:nvSpPr>
          <p:spPr bwMode="auto">
            <a:xfrm>
              <a:off x="2051050" y="4070350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Loja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Cuadro de texto 14"/>
            <p:cNvSpPr txBox="1">
              <a:spLocks noChangeArrowheads="1"/>
            </p:cNvSpPr>
            <p:nvPr/>
          </p:nvSpPr>
          <p:spPr bwMode="auto">
            <a:xfrm>
              <a:off x="854075" y="3046413"/>
              <a:ext cx="6889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Guayaquil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Cuadro de texto 11"/>
            <p:cNvSpPr txBox="1">
              <a:spLocks noChangeArrowheads="1"/>
            </p:cNvSpPr>
            <p:nvPr/>
          </p:nvSpPr>
          <p:spPr bwMode="auto">
            <a:xfrm>
              <a:off x="1162050" y="1762125"/>
              <a:ext cx="889000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Santo Domingo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Forma libre 27"/>
            <p:cNvSpPr>
              <a:spLocks/>
            </p:cNvSpPr>
            <p:nvPr/>
          </p:nvSpPr>
          <p:spPr bwMode="auto">
            <a:xfrm>
              <a:off x="2314575" y="698500"/>
              <a:ext cx="523875" cy="1189038"/>
            </a:xfrm>
            <a:custGeom>
              <a:avLst/>
              <a:gdLst>
                <a:gd name="T0" fmla="*/ 259715 w 825"/>
                <a:gd name="T1" fmla="*/ 1188720 h 1872"/>
                <a:gd name="T2" fmla="*/ 280035 w 825"/>
                <a:gd name="T3" fmla="*/ 936625 h 1872"/>
                <a:gd name="T4" fmla="*/ 346075 w 825"/>
                <a:gd name="T5" fmla="*/ 816610 h 1872"/>
                <a:gd name="T6" fmla="*/ 432435 w 825"/>
                <a:gd name="T7" fmla="*/ 711200 h 1872"/>
                <a:gd name="T8" fmla="*/ 510540 w 825"/>
                <a:gd name="T9" fmla="*/ 639445 h 1872"/>
                <a:gd name="T10" fmla="*/ 510540 w 825"/>
                <a:gd name="T11" fmla="*/ 497205 h 1872"/>
                <a:gd name="T12" fmla="*/ 432435 w 825"/>
                <a:gd name="T13" fmla="*/ 353695 h 1872"/>
                <a:gd name="T14" fmla="*/ 259715 w 825"/>
                <a:gd name="T15" fmla="*/ 353695 h 1872"/>
                <a:gd name="T16" fmla="*/ 154305 w 825"/>
                <a:gd name="T17" fmla="*/ 212090 h 1872"/>
                <a:gd name="T18" fmla="*/ 92710 w 825"/>
                <a:gd name="T19" fmla="*/ 68580 h 1872"/>
                <a:gd name="T20" fmla="*/ 0 w 825"/>
                <a:gd name="T21" fmla="*/ 0 h 18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5" h="1872">
                  <a:moveTo>
                    <a:pt x="409" y="1872"/>
                  </a:moveTo>
                  <a:cubicBezTo>
                    <a:pt x="413" y="1722"/>
                    <a:pt x="418" y="1573"/>
                    <a:pt x="441" y="1475"/>
                  </a:cubicBezTo>
                  <a:cubicBezTo>
                    <a:pt x="464" y="1377"/>
                    <a:pt x="505" y="1345"/>
                    <a:pt x="545" y="1286"/>
                  </a:cubicBezTo>
                  <a:cubicBezTo>
                    <a:pt x="585" y="1227"/>
                    <a:pt x="638" y="1167"/>
                    <a:pt x="681" y="1120"/>
                  </a:cubicBezTo>
                  <a:cubicBezTo>
                    <a:pt x="724" y="1073"/>
                    <a:pt x="784" y="1063"/>
                    <a:pt x="804" y="1007"/>
                  </a:cubicBezTo>
                  <a:cubicBezTo>
                    <a:pt x="824" y="951"/>
                    <a:pt x="825" y="858"/>
                    <a:pt x="804" y="783"/>
                  </a:cubicBezTo>
                  <a:cubicBezTo>
                    <a:pt x="783" y="708"/>
                    <a:pt x="747" y="595"/>
                    <a:pt x="681" y="557"/>
                  </a:cubicBezTo>
                  <a:cubicBezTo>
                    <a:pt x="615" y="519"/>
                    <a:pt x="482" y="594"/>
                    <a:pt x="409" y="557"/>
                  </a:cubicBezTo>
                  <a:cubicBezTo>
                    <a:pt x="336" y="520"/>
                    <a:pt x="287" y="409"/>
                    <a:pt x="243" y="334"/>
                  </a:cubicBezTo>
                  <a:cubicBezTo>
                    <a:pt x="199" y="259"/>
                    <a:pt x="187" y="164"/>
                    <a:pt x="146" y="108"/>
                  </a:cubicBezTo>
                  <a:cubicBezTo>
                    <a:pt x="105" y="52"/>
                    <a:pt x="18" y="18"/>
                    <a:pt x="0" y="0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6" name="Forma libre 22"/>
            <p:cNvSpPr>
              <a:spLocks/>
            </p:cNvSpPr>
            <p:nvPr/>
          </p:nvSpPr>
          <p:spPr bwMode="auto">
            <a:xfrm>
              <a:off x="1793875" y="1063625"/>
              <a:ext cx="806450" cy="835025"/>
            </a:xfrm>
            <a:custGeom>
              <a:avLst/>
              <a:gdLst>
                <a:gd name="T0" fmla="*/ 779145 w 1271"/>
                <a:gd name="T1" fmla="*/ 835025 h 1315"/>
                <a:gd name="T2" fmla="*/ 779145 w 1271"/>
                <a:gd name="T3" fmla="*/ 462915 h 1315"/>
                <a:gd name="T4" fmla="*/ 612140 w 1271"/>
                <a:gd name="T5" fmla="*/ 462915 h 1315"/>
                <a:gd name="T6" fmla="*/ 448310 w 1271"/>
                <a:gd name="T7" fmla="*/ 462915 h 1315"/>
                <a:gd name="T8" fmla="*/ 400685 w 1271"/>
                <a:gd name="T9" fmla="*/ 393065 h 1315"/>
                <a:gd name="T10" fmla="*/ 0 w 1271"/>
                <a:gd name="T11" fmla="*/ 0 h 13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71" h="1315">
                  <a:moveTo>
                    <a:pt x="1227" y="1315"/>
                  </a:moveTo>
                  <a:cubicBezTo>
                    <a:pt x="1249" y="1071"/>
                    <a:pt x="1271" y="827"/>
                    <a:pt x="1227" y="729"/>
                  </a:cubicBezTo>
                  <a:cubicBezTo>
                    <a:pt x="1183" y="631"/>
                    <a:pt x="1051" y="729"/>
                    <a:pt x="964" y="729"/>
                  </a:cubicBezTo>
                  <a:cubicBezTo>
                    <a:pt x="877" y="729"/>
                    <a:pt x="761" y="747"/>
                    <a:pt x="706" y="729"/>
                  </a:cubicBezTo>
                  <a:cubicBezTo>
                    <a:pt x="651" y="711"/>
                    <a:pt x="749" y="741"/>
                    <a:pt x="631" y="619"/>
                  </a:cubicBezTo>
                  <a:cubicBezTo>
                    <a:pt x="513" y="497"/>
                    <a:pt x="105" y="103"/>
                    <a:pt x="0" y="0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" name="Forma libre 23"/>
            <p:cNvSpPr>
              <a:spLocks/>
            </p:cNvSpPr>
            <p:nvPr/>
          </p:nvSpPr>
          <p:spPr bwMode="auto">
            <a:xfrm>
              <a:off x="2573338" y="1049338"/>
              <a:ext cx="773112" cy="849312"/>
            </a:xfrm>
            <a:custGeom>
              <a:avLst/>
              <a:gdLst>
                <a:gd name="T0" fmla="*/ 0 w 1217"/>
                <a:gd name="T1" fmla="*/ 848995 h 1337"/>
                <a:gd name="T2" fmla="*/ 86360 w 1217"/>
                <a:gd name="T3" fmla="*/ 476885 h 1337"/>
                <a:gd name="T4" fmla="*/ 172720 w 1217"/>
                <a:gd name="T5" fmla="*/ 335280 h 1337"/>
                <a:gd name="T6" fmla="*/ 264160 w 1217"/>
                <a:gd name="T7" fmla="*/ 240665 h 1337"/>
                <a:gd name="T8" fmla="*/ 391160 w 1217"/>
                <a:gd name="T9" fmla="*/ 145415 h 1337"/>
                <a:gd name="T10" fmla="*/ 476250 w 1217"/>
                <a:gd name="T11" fmla="*/ 74295 h 1337"/>
                <a:gd name="T12" fmla="*/ 543560 w 1217"/>
                <a:gd name="T13" fmla="*/ 13970 h 1337"/>
                <a:gd name="T14" fmla="*/ 695960 w 1217"/>
                <a:gd name="T15" fmla="*/ 157480 h 1337"/>
                <a:gd name="T16" fmla="*/ 695960 w 1217"/>
                <a:gd name="T17" fmla="*/ 252730 h 1337"/>
                <a:gd name="T18" fmla="*/ 695960 w 1217"/>
                <a:gd name="T19" fmla="*/ 335280 h 1337"/>
                <a:gd name="T20" fmla="*/ 762000 w 1217"/>
                <a:gd name="T21" fmla="*/ 394970 h 1337"/>
                <a:gd name="T22" fmla="*/ 762000 w 1217"/>
                <a:gd name="T23" fmla="*/ 476885 h 13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17" h="1337">
                  <a:moveTo>
                    <a:pt x="0" y="1337"/>
                  </a:moveTo>
                  <a:cubicBezTo>
                    <a:pt x="45" y="1111"/>
                    <a:pt x="91" y="886"/>
                    <a:pt x="136" y="751"/>
                  </a:cubicBezTo>
                  <a:cubicBezTo>
                    <a:pt x="181" y="616"/>
                    <a:pt x="225" y="590"/>
                    <a:pt x="272" y="528"/>
                  </a:cubicBezTo>
                  <a:cubicBezTo>
                    <a:pt x="319" y="466"/>
                    <a:pt x="359" y="429"/>
                    <a:pt x="416" y="379"/>
                  </a:cubicBezTo>
                  <a:cubicBezTo>
                    <a:pt x="473" y="329"/>
                    <a:pt x="560" y="273"/>
                    <a:pt x="616" y="229"/>
                  </a:cubicBezTo>
                  <a:cubicBezTo>
                    <a:pt x="672" y="185"/>
                    <a:pt x="710" y="151"/>
                    <a:pt x="750" y="117"/>
                  </a:cubicBezTo>
                  <a:cubicBezTo>
                    <a:pt x="790" y="83"/>
                    <a:pt x="798" y="0"/>
                    <a:pt x="856" y="22"/>
                  </a:cubicBezTo>
                  <a:cubicBezTo>
                    <a:pt x="914" y="44"/>
                    <a:pt x="1056" y="185"/>
                    <a:pt x="1096" y="248"/>
                  </a:cubicBezTo>
                  <a:cubicBezTo>
                    <a:pt x="1136" y="311"/>
                    <a:pt x="1096" y="351"/>
                    <a:pt x="1096" y="398"/>
                  </a:cubicBezTo>
                  <a:cubicBezTo>
                    <a:pt x="1096" y="445"/>
                    <a:pt x="1079" y="491"/>
                    <a:pt x="1096" y="528"/>
                  </a:cubicBezTo>
                  <a:cubicBezTo>
                    <a:pt x="1113" y="565"/>
                    <a:pt x="1183" y="585"/>
                    <a:pt x="1200" y="622"/>
                  </a:cubicBezTo>
                  <a:cubicBezTo>
                    <a:pt x="1217" y="659"/>
                    <a:pt x="1200" y="730"/>
                    <a:pt x="1200" y="751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8" name="Forma libre 17"/>
            <p:cNvSpPr>
              <a:spLocks/>
            </p:cNvSpPr>
            <p:nvPr/>
          </p:nvSpPr>
          <p:spPr bwMode="auto">
            <a:xfrm>
              <a:off x="2479675" y="1895475"/>
              <a:ext cx="506413" cy="982663"/>
            </a:xfrm>
            <a:custGeom>
              <a:avLst/>
              <a:gdLst>
                <a:gd name="T0" fmla="*/ 114935 w 798"/>
                <a:gd name="T1" fmla="*/ 0 h 1548"/>
                <a:gd name="T2" fmla="*/ 94615 w 798"/>
                <a:gd name="T3" fmla="*/ 92075 h 1548"/>
                <a:gd name="T4" fmla="*/ 13335 w 798"/>
                <a:gd name="T5" fmla="*/ 105410 h 1548"/>
                <a:gd name="T6" fmla="*/ 13335 w 798"/>
                <a:gd name="T7" fmla="*/ 238760 h 1548"/>
                <a:gd name="T8" fmla="*/ 13335 w 798"/>
                <a:gd name="T9" fmla="*/ 485775 h 1548"/>
                <a:gd name="T10" fmla="*/ 94615 w 798"/>
                <a:gd name="T11" fmla="*/ 675640 h 1548"/>
                <a:gd name="T12" fmla="*/ 122555 w 798"/>
                <a:gd name="T13" fmla="*/ 755650 h 1548"/>
                <a:gd name="T14" fmla="*/ 267335 w 798"/>
                <a:gd name="T15" fmla="*/ 755650 h 1548"/>
                <a:gd name="T16" fmla="*/ 358775 w 798"/>
                <a:gd name="T17" fmla="*/ 755650 h 1548"/>
                <a:gd name="T18" fmla="*/ 358775 w 798"/>
                <a:gd name="T19" fmla="*/ 842010 h 1548"/>
                <a:gd name="T20" fmla="*/ 485775 w 798"/>
                <a:gd name="T21" fmla="*/ 853440 h 1548"/>
                <a:gd name="T22" fmla="*/ 485775 w 798"/>
                <a:gd name="T23" fmla="*/ 981075 h 1548"/>
                <a:gd name="T24" fmla="*/ 485775 w 798"/>
                <a:gd name="T25" fmla="*/ 842010 h 15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8" h="1548">
                  <a:moveTo>
                    <a:pt x="181" y="0"/>
                  </a:moveTo>
                  <a:cubicBezTo>
                    <a:pt x="178" y="59"/>
                    <a:pt x="175" y="118"/>
                    <a:pt x="149" y="145"/>
                  </a:cubicBezTo>
                  <a:cubicBezTo>
                    <a:pt x="123" y="172"/>
                    <a:pt x="42" y="128"/>
                    <a:pt x="21" y="166"/>
                  </a:cubicBezTo>
                  <a:cubicBezTo>
                    <a:pt x="0" y="204"/>
                    <a:pt x="21" y="276"/>
                    <a:pt x="21" y="376"/>
                  </a:cubicBezTo>
                  <a:cubicBezTo>
                    <a:pt x="21" y="476"/>
                    <a:pt x="0" y="650"/>
                    <a:pt x="21" y="765"/>
                  </a:cubicBezTo>
                  <a:cubicBezTo>
                    <a:pt x="42" y="880"/>
                    <a:pt x="120" y="993"/>
                    <a:pt x="149" y="1064"/>
                  </a:cubicBezTo>
                  <a:cubicBezTo>
                    <a:pt x="178" y="1135"/>
                    <a:pt x="148" y="1169"/>
                    <a:pt x="193" y="1190"/>
                  </a:cubicBezTo>
                  <a:cubicBezTo>
                    <a:pt x="238" y="1211"/>
                    <a:pt x="359" y="1190"/>
                    <a:pt x="421" y="1190"/>
                  </a:cubicBezTo>
                  <a:cubicBezTo>
                    <a:pt x="483" y="1190"/>
                    <a:pt x="541" y="1167"/>
                    <a:pt x="565" y="1190"/>
                  </a:cubicBezTo>
                  <a:cubicBezTo>
                    <a:pt x="589" y="1213"/>
                    <a:pt x="532" y="1300"/>
                    <a:pt x="565" y="1326"/>
                  </a:cubicBezTo>
                  <a:cubicBezTo>
                    <a:pt x="598" y="1352"/>
                    <a:pt x="732" y="1308"/>
                    <a:pt x="765" y="1344"/>
                  </a:cubicBezTo>
                  <a:cubicBezTo>
                    <a:pt x="798" y="1380"/>
                    <a:pt x="765" y="1548"/>
                    <a:pt x="765" y="1545"/>
                  </a:cubicBezTo>
                  <a:cubicBezTo>
                    <a:pt x="765" y="1542"/>
                    <a:pt x="765" y="1434"/>
                    <a:pt x="765" y="1326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9" name="Forma libre 18"/>
            <p:cNvSpPr>
              <a:spLocks/>
            </p:cNvSpPr>
            <p:nvPr/>
          </p:nvSpPr>
          <p:spPr bwMode="auto">
            <a:xfrm>
              <a:off x="2189163" y="2536825"/>
              <a:ext cx="400050" cy="1174750"/>
            </a:xfrm>
            <a:custGeom>
              <a:avLst/>
              <a:gdLst>
                <a:gd name="T0" fmla="*/ 384175 w 630"/>
                <a:gd name="T1" fmla="*/ 0 h 1849"/>
                <a:gd name="T2" fmla="*/ 384175 w 630"/>
                <a:gd name="T3" fmla="*/ 115570 h 1849"/>
                <a:gd name="T4" fmla="*/ 384175 w 630"/>
                <a:gd name="T5" fmla="*/ 213360 h 1849"/>
                <a:gd name="T6" fmla="*/ 289560 w 630"/>
                <a:gd name="T7" fmla="*/ 273050 h 1849"/>
                <a:gd name="T8" fmla="*/ 289560 w 630"/>
                <a:gd name="T9" fmla="*/ 342900 h 1849"/>
                <a:gd name="T10" fmla="*/ 289560 w 630"/>
                <a:gd name="T11" fmla="*/ 427355 h 1849"/>
                <a:gd name="T12" fmla="*/ 217170 w 630"/>
                <a:gd name="T13" fmla="*/ 510540 h 1849"/>
                <a:gd name="T14" fmla="*/ 217170 w 630"/>
                <a:gd name="T15" fmla="*/ 641350 h 1849"/>
                <a:gd name="T16" fmla="*/ 124460 w 630"/>
                <a:gd name="T17" fmla="*/ 735965 h 1849"/>
                <a:gd name="T18" fmla="*/ 53340 w 630"/>
                <a:gd name="T19" fmla="*/ 735965 h 1849"/>
                <a:gd name="T20" fmla="*/ 17780 w 630"/>
                <a:gd name="T21" fmla="*/ 819150 h 1849"/>
                <a:gd name="T22" fmla="*/ 17780 w 630"/>
                <a:gd name="T23" fmla="*/ 948690 h 1849"/>
                <a:gd name="T24" fmla="*/ 124460 w 630"/>
                <a:gd name="T25" fmla="*/ 948690 h 1849"/>
                <a:gd name="T26" fmla="*/ 124460 w 630"/>
                <a:gd name="T27" fmla="*/ 1033145 h 1849"/>
                <a:gd name="T28" fmla="*/ 124460 w 630"/>
                <a:gd name="T29" fmla="*/ 1174115 h 18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30" h="1849">
                  <a:moveTo>
                    <a:pt x="605" y="0"/>
                  </a:moveTo>
                  <a:cubicBezTo>
                    <a:pt x="605" y="63"/>
                    <a:pt x="605" y="126"/>
                    <a:pt x="605" y="182"/>
                  </a:cubicBezTo>
                  <a:cubicBezTo>
                    <a:pt x="605" y="238"/>
                    <a:pt x="630" y="295"/>
                    <a:pt x="605" y="336"/>
                  </a:cubicBezTo>
                  <a:cubicBezTo>
                    <a:pt x="580" y="377"/>
                    <a:pt x="481" y="396"/>
                    <a:pt x="456" y="430"/>
                  </a:cubicBezTo>
                  <a:cubicBezTo>
                    <a:pt x="431" y="464"/>
                    <a:pt x="456" y="500"/>
                    <a:pt x="456" y="540"/>
                  </a:cubicBezTo>
                  <a:cubicBezTo>
                    <a:pt x="456" y="580"/>
                    <a:pt x="475" y="629"/>
                    <a:pt x="456" y="673"/>
                  </a:cubicBezTo>
                  <a:cubicBezTo>
                    <a:pt x="437" y="717"/>
                    <a:pt x="361" y="748"/>
                    <a:pt x="342" y="804"/>
                  </a:cubicBezTo>
                  <a:cubicBezTo>
                    <a:pt x="323" y="860"/>
                    <a:pt x="366" y="951"/>
                    <a:pt x="342" y="1010"/>
                  </a:cubicBezTo>
                  <a:cubicBezTo>
                    <a:pt x="318" y="1069"/>
                    <a:pt x="239" y="1134"/>
                    <a:pt x="196" y="1159"/>
                  </a:cubicBezTo>
                  <a:cubicBezTo>
                    <a:pt x="153" y="1184"/>
                    <a:pt x="112" y="1137"/>
                    <a:pt x="84" y="1159"/>
                  </a:cubicBezTo>
                  <a:cubicBezTo>
                    <a:pt x="56" y="1181"/>
                    <a:pt x="37" y="1234"/>
                    <a:pt x="28" y="1290"/>
                  </a:cubicBezTo>
                  <a:cubicBezTo>
                    <a:pt x="19" y="1346"/>
                    <a:pt x="0" y="1460"/>
                    <a:pt x="28" y="1494"/>
                  </a:cubicBezTo>
                  <a:cubicBezTo>
                    <a:pt x="56" y="1528"/>
                    <a:pt x="168" y="1472"/>
                    <a:pt x="196" y="1494"/>
                  </a:cubicBezTo>
                  <a:cubicBezTo>
                    <a:pt x="224" y="1516"/>
                    <a:pt x="196" y="1568"/>
                    <a:pt x="196" y="1627"/>
                  </a:cubicBezTo>
                  <a:cubicBezTo>
                    <a:pt x="196" y="1686"/>
                    <a:pt x="196" y="1812"/>
                    <a:pt x="196" y="1849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0" name="Forma libre 19"/>
            <p:cNvSpPr>
              <a:spLocks/>
            </p:cNvSpPr>
            <p:nvPr/>
          </p:nvSpPr>
          <p:spPr bwMode="auto">
            <a:xfrm>
              <a:off x="2314575" y="3468688"/>
              <a:ext cx="431800" cy="254000"/>
            </a:xfrm>
            <a:custGeom>
              <a:avLst/>
              <a:gdLst>
                <a:gd name="T0" fmla="*/ 0 w 681"/>
                <a:gd name="T1" fmla="*/ 241300 h 401"/>
                <a:gd name="T2" fmla="*/ 92710 w 681"/>
                <a:gd name="T3" fmla="*/ 241300 h 401"/>
                <a:gd name="T4" fmla="*/ 92710 w 681"/>
                <a:gd name="T5" fmla="*/ 159385 h 401"/>
                <a:gd name="T6" fmla="*/ 165100 w 681"/>
                <a:gd name="T7" fmla="*/ 111760 h 401"/>
                <a:gd name="T8" fmla="*/ 165100 w 681"/>
                <a:gd name="T9" fmla="*/ 15875 h 401"/>
                <a:gd name="T10" fmla="*/ 259715 w 681"/>
                <a:gd name="T11" fmla="*/ 15875 h 401"/>
                <a:gd name="T12" fmla="*/ 287655 w 681"/>
                <a:gd name="T13" fmla="*/ 88265 h 401"/>
                <a:gd name="T14" fmla="*/ 346075 w 681"/>
                <a:gd name="T15" fmla="*/ 147955 h 401"/>
                <a:gd name="T16" fmla="*/ 432435 w 681"/>
                <a:gd name="T17" fmla="*/ 159385 h 4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1" h="401">
                  <a:moveTo>
                    <a:pt x="0" y="380"/>
                  </a:moveTo>
                  <a:cubicBezTo>
                    <a:pt x="61" y="390"/>
                    <a:pt x="122" y="401"/>
                    <a:pt x="146" y="380"/>
                  </a:cubicBezTo>
                  <a:cubicBezTo>
                    <a:pt x="170" y="359"/>
                    <a:pt x="127" y="285"/>
                    <a:pt x="146" y="251"/>
                  </a:cubicBezTo>
                  <a:cubicBezTo>
                    <a:pt x="165" y="217"/>
                    <a:pt x="241" y="214"/>
                    <a:pt x="260" y="176"/>
                  </a:cubicBezTo>
                  <a:cubicBezTo>
                    <a:pt x="279" y="138"/>
                    <a:pt x="235" y="50"/>
                    <a:pt x="260" y="25"/>
                  </a:cubicBezTo>
                  <a:cubicBezTo>
                    <a:pt x="285" y="0"/>
                    <a:pt x="377" y="6"/>
                    <a:pt x="409" y="25"/>
                  </a:cubicBezTo>
                  <a:cubicBezTo>
                    <a:pt x="441" y="44"/>
                    <a:pt x="430" y="104"/>
                    <a:pt x="453" y="139"/>
                  </a:cubicBezTo>
                  <a:cubicBezTo>
                    <a:pt x="476" y="174"/>
                    <a:pt x="507" y="214"/>
                    <a:pt x="545" y="233"/>
                  </a:cubicBezTo>
                  <a:cubicBezTo>
                    <a:pt x="583" y="252"/>
                    <a:pt x="658" y="248"/>
                    <a:pt x="681" y="251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1" name="Forma libre 20"/>
            <p:cNvSpPr>
              <a:spLocks/>
            </p:cNvSpPr>
            <p:nvPr/>
          </p:nvSpPr>
          <p:spPr bwMode="auto">
            <a:xfrm>
              <a:off x="1957388" y="3935413"/>
              <a:ext cx="107950" cy="441325"/>
            </a:xfrm>
            <a:custGeom>
              <a:avLst/>
              <a:gdLst>
                <a:gd name="T0" fmla="*/ 92710 w 170"/>
                <a:gd name="T1" fmla="*/ 0 h 695"/>
                <a:gd name="T2" fmla="*/ 0 w 170"/>
                <a:gd name="T3" fmla="*/ 84455 h 695"/>
                <a:gd name="T4" fmla="*/ 92710 w 170"/>
                <a:gd name="T5" fmla="*/ 156210 h 695"/>
                <a:gd name="T6" fmla="*/ 92710 w 170"/>
                <a:gd name="T7" fmla="*/ 226060 h 695"/>
                <a:gd name="T8" fmla="*/ 92710 w 170"/>
                <a:gd name="T9" fmla="*/ 310515 h 695"/>
                <a:gd name="T10" fmla="*/ 92710 w 170"/>
                <a:gd name="T11" fmla="*/ 441325 h 6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0" h="695">
                  <a:moveTo>
                    <a:pt x="146" y="0"/>
                  </a:moveTo>
                  <a:cubicBezTo>
                    <a:pt x="73" y="46"/>
                    <a:pt x="0" y="92"/>
                    <a:pt x="0" y="133"/>
                  </a:cubicBezTo>
                  <a:cubicBezTo>
                    <a:pt x="0" y="174"/>
                    <a:pt x="122" y="209"/>
                    <a:pt x="146" y="246"/>
                  </a:cubicBezTo>
                  <a:cubicBezTo>
                    <a:pt x="170" y="283"/>
                    <a:pt x="146" y="316"/>
                    <a:pt x="146" y="356"/>
                  </a:cubicBezTo>
                  <a:cubicBezTo>
                    <a:pt x="146" y="396"/>
                    <a:pt x="146" y="433"/>
                    <a:pt x="146" y="489"/>
                  </a:cubicBezTo>
                  <a:cubicBezTo>
                    <a:pt x="146" y="545"/>
                    <a:pt x="146" y="661"/>
                    <a:pt x="146" y="695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2" name="Forma libre 3"/>
            <p:cNvSpPr>
              <a:spLocks/>
            </p:cNvSpPr>
            <p:nvPr/>
          </p:nvSpPr>
          <p:spPr bwMode="auto">
            <a:xfrm>
              <a:off x="1685925" y="3709988"/>
              <a:ext cx="273050" cy="28575"/>
            </a:xfrm>
            <a:custGeom>
              <a:avLst/>
              <a:gdLst>
                <a:gd name="T0" fmla="*/ 0 w 429"/>
                <a:gd name="T1" fmla="*/ 3810 h 44"/>
                <a:gd name="T2" fmla="*/ 109220 w 429"/>
                <a:gd name="T3" fmla="*/ 3810 h 44"/>
                <a:gd name="T4" fmla="*/ 198120 w 429"/>
                <a:gd name="T5" fmla="*/ 3810 h 44"/>
                <a:gd name="T6" fmla="*/ 272415 w 429"/>
                <a:gd name="T7" fmla="*/ 27940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9" h="44">
                  <a:moveTo>
                    <a:pt x="0" y="6"/>
                  </a:moveTo>
                  <a:cubicBezTo>
                    <a:pt x="60" y="6"/>
                    <a:pt x="120" y="6"/>
                    <a:pt x="172" y="6"/>
                  </a:cubicBezTo>
                  <a:cubicBezTo>
                    <a:pt x="224" y="6"/>
                    <a:pt x="269" y="0"/>
                    <a:pt x="312" y="6"/>
                  </a:cubicBezTo>
                  <a:cubicBezTo>
                    <a:pt x="355" y="12"/>
                    <a:pt x="410" y="38"/>
                    <a:pt x="429" y="44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3" name="Forma libre 4"/>
            <p:cNvSpPr>
              <a:spLocks/>
            </p:cNvSpPr>
            <p:nvPr/>
          </p:nvSpPr>
          <p:spPr bwMode="auto">
            <a:xfrm>
              <a:off x="1244600" y="4281488"/>
              <a:ext cx="315913" cy="180975"/>
            </a:xfrm>
            <a:custGeom>
              <a:avLst/>
              <a:gdLst>
                <a:gd name="T0" fmla="*/ 297180 w 497"/>
                <a:gd name="T1" fmla="*/ 180340 h 284"/>
                <a:gd name="T2" fmla="*/ 297180 w 497"/>
                <a:gd name="T3" fmla="*/ 85090 h 284"/>
                <a:gd name="T4" fmla="*/ 184785 w 497"/>
                <a:gd name="T5" fmla="*/ 85090 h 284"/>
                <a:gd name="T6" fmla="*/ 95885 w 497"/>
                <a:gd name="T7" fmla="*/ 97155 h 284"/>
                <a:gd name="T8" fmla="*/ 26670 w 497"/>
                <a:gd name="T9" fmla="*/ 97155 h 284"/>
                <a:gd name="T10" fmla="*/ 26670 w 497"/>
                <a:gd name="T11" fmla="*/ 13970 h 284"/>
                <a:gd name="T12" fmla="*/ 184785 w 497"/>
                <a:gd name="T13" fmla="*/ 13970 h 2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97" h="284">
                  <a:moveTo>
                    <a:pt x="468" y="284"/>
                  </a:moveTo>
                  <a:cubicBezTo>
                    <a:pt x="482" y="221"/>
                    <a:pt x="497" y="159"/>
                    <a:pt x="468" y="134"/>
                  </a:cubicBezTo>
                  <a:cubicBezTo>
                    <a:pt x="439" y="109"/>
                    <a:pt x="344" y="131"/>
                    <a:pt x="291" y="134"/>
                  </a:cubicBezTo>
                  <a:cubicBezTo>
                    <a:pt x="238" y="137"/>
                    <a:pt x="192" y="150"/>
                    <a:pt x="151" y="153"/>
                  </a:cubicBezTo>
                  <a:cubicBezTo>
                    <a:pt x="110" y="156"/>
                    <a:pt x="60" y="175"/>
                    <a:pt x="42" y="153"/>
                  </a:cubicBezTo>
                  <a:cubicBezTo>
                    <a:pt x="24" y="131"/>
                    <a:pt x="0" y="44"/>
                    <a:pt x="42" y="22"/>
                  </a:cubicBezTo>
                  <a:cubicBezTo>
                    <a:pt x="84" y="0"/>
                    <a:pt x="250" y="22"/>
                    <a:pt x="291" y="22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48" name="Forma libre 21"/>
            <p:cNvSpPr>
              <a:spLocks/>
            </p:cNvSpPr>
            <p:nvPr/>
          </p:nvSpPr>
          <p:spPr bwMode="auto">
            <a:xfrm>
              <a:off x="1428750" y="3255963"/>
              <a:ext cx="384175" cy="679450"/>
            </a:xfrm>
            <a:custGeom>
              <a:avLst/>
              <a:gdLst>
                <a:gd name="T0" fmla="*/ 0 w 604"/>
                <a:gd name="T1" fmla="*/ 15875 h 1070"/>
                <a:gd name="T2" fmla="*/ 112395 w 604"/>
                <a:gd name="T3" fmla="*/ 15875 h 1070"/>
                <a:gd name="T4" fmla="*/ 112395 w 604"/>
                <a:gd name="T5" fmla="*/ 111125 h 1070"/>
                <a:gd name="T6" fmla="*/ 195580 w 604"/>
                <a:gd name="T7" fmla="*/ 123190 h 1070"/>
                <a:gd name="T8" fmla="*/ 255905 w 604"/>
                <a:gd name="T9" fmla="*/ 212725 h 1070"/>
                <a:gd name="T10" fmla="*/ 365125 w 604"/>
                <a:gd name="T11" fmla="*/ 324485 h 1070"/>
                <a:gd name="T12" fmla="*/ 365125 w 604"/>
                <a:gd name="T13" fmla="*/ 454025 h 1070"/>
                <a:gd name="T14" fmla="*/ 255905 w 604"/>
                <a:gd name="T15" fmla="*/ 454025 h 1070"/>
                <a:gd name="T16" fmla="*/ 255905 w 604"/>
                <a:gd name="T17" fmla="*/ 679450 h 10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4" h="1070">
                  <a:moveTo>
                    <a:pt x="0" y="25"/>
                  </a:moveTo>
                  <a:cubicBezTo>
                    <a:pt x="74" y="12"/>
                    <a:pt x="148" y="0"/>
                    <a:pt x="177" y="25"/>
                  </a:cubicBezTo>
                  <a:cubicBezTo>
                    <a:pt x="206" y="50"/>
                    <a:pt x="155" y="147"/>
                    <a:pt x="177" y="175"/>
                  </a:cubicBezTo>
                  <a:cubicBezTo>
                    <a:pt x="199" y="203"/>
                    <a:pt x="270" y="167"/>
                    <a:pt x="308" y="194"/>
                  </a:cubicBezTo>
                  <a:cubicBezTo>
                    <a:pt x="346" y="221"/>
                    <a:pt x="359" y="282"/>
                    <a:pt x="403" y="335"/>
                  </a:cubicBezTo>
                  <a:cubicBezTo>
                    <a:pt x="447" y="388"/>
                    <a:pt x="546" y="448"/>
                    <a:pt x="575" y="511"/>
                  </a:cubicBezTo>
                  <a:cubicBezTo>
                    <a:pt x="604" y="574"/>
                    <a:pt x="604" y="681"/>
                    <a:pt x="575" y="715"/>
                  </a:cubicBezTo>
                  <a:cubicBezTo>
                    <a:pt x="546" y="749"/>
                    <a:pt x="432" y="656"/>
                    <a:pt x="403" y="715"/>
                  </a:cubicBezTo>
                  <a:cubicBezTo>
                    <a:pt x="374" y="774"/>
                    <a:pt x="403" y="1011"/>
                    <a:pt x="403" y="1070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49" name="Forma libre 5"/>
            <p:cNvSpPr>
              <a:spLocks/>
            </p:cNvSpPr>
            <p:nvPr/>
          </p:nvSpPr>
          <p:spPr bwMode="auto">
            <a:xfrm>
              <a:off x="1957388" y="4295775"/>
              <a:ext cx="231775" cy="520700"/>
            </a:xfrm>
            <a:custGeom>
              <a:avLst/>
              <a:gdLst>
                <a:gd name="T0" fmla="*/ 0 w 365"/>
                <a:gd name="T1" fmla="*/ 0 h 821"/>
                <a:gd name="T2" fmla="*/ 92710 w 365"/>
                <a:gd name="T3" fmla="*/ 166370 h 821"/>
                <a:gd name="T4" fmla="*/ 107950 w 365"/>
                <a:gd name="T5" fmla="*/ 237490 h 821"/>
                <a:gd name="T6" fmla="*/ 107950 w 365"/>
                <a:gd name="T7" fmla="*/ 391795 h 821"/>
                <a:gd name="T8" fmla="*/ 231775 w 365"/>
                <a:gd name="T9" fmla="*/ 391795 h 821"/>
                <a:gd name="T10" fmla="*/ 107950 w 365"/>
                <a:gd name="T11" fmla="*/ 521335 h 8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5" h="821">
                  <a:moveTo>
                    <a:pt x="0" y="0"/>
                  </a:moveTo>
                  <a:cubicBezTo>
                    <a:pt x="59" y="100"/>
                    <a:pt x="118" y="200"/>
                    <a:pt x="146" y="262"/>
                  </a:cubicBezTo>
                  <a:cubicBezTo>
                    <a:pt x="174" y="324"/>
                    <a:pt x="166" y="315"/>
                    <a:pt x="170" y="374"/>
                  </a:cubicBezTo>
                  <a:cubicBezTo>
                    <a:pt x="174" y="433"/>
                    <a:pt x="138" y="577"/>
                    <a:pt x="170" y="617"/>
                  </a:cubicBezTo>
                  <a:cubicBezTo>
                    <a:pt x="202" y="657"/>
                    <a:pt x="365" y="583"/>
                    <a:pt x="365" y="617"/>
                  </a:cubicBezTo>
                  <a:cubicBezTo>
                    <a:pt x="365" y="651"/>
                    <a:pt x="202" y="787"/>
                    <a:pt x="170" y="821"/>
                  </a:cubicBezTo>
                </a:path>
              </a:pathLst>
            </a:custGeom>
            <a:noFill/>
            <a:ln w="31750">
              <a:solidFill>
                <a:srgbClr val="66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0" name="Cuadro de texto 6"/>
            <p:cNvSpPr txBox="1">
              <a:spLocks noChangeArrowheads="1"/>
            </p:cNvSpPr>
            <p:nvPr/>
          </p:nvSpPr>
          <p:spPr bwMode="auto">
            <a:xfrm>
              <a:off x="1162050" y="4462463"/>
              <a:ext cx="523875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Macará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1" name="Forma libre 16"/>
            <p:cNvSpPr>
              <a:spLocks/>
            </p:cNvSpPr>
            <p:nvPr/>
          </p:nvSpPr>
          <p:spPr bwMode="auto">
            <a:xfrm>
              <a:off x="2046288" y="1855788"/>
              <a:ext cx="523875" cy="104775"/>
            </a:xfrm>
            <a:custGeom>
              <a:avLst/>
              <a:gdLst>
                <a:gd name="T0" fmla="*/ 523240 w 824"/>
                <a:gd name="T1" fmla="*/ 13335 h 166"/>
                <a:gd name="T2" fmla="*/ 441960 w 824"/>
                <a:gd name="T3" fmla="*/ 92075 h 166"/>
                <a:gd name="T4" fmla="*/ 356235 w 824"/>
                <a:gd name="T5" fmla="*/ 92075 h 166"/>
                <a:gd name="T6" fmla="*/ 356235 w 824"/>
                <a:gd name="T7" fmla="*/ 13335 h 166"/>
                <a:gd name="T8" fmla="*/ 263525 w 824"/>
                <a:gd name="T9" fmla="*/ 13335 h 166"/>
                <a:gd name="T10" fmla="*/ 132715 w 824"/>
                <a:gd name="T11" fmla="*/ 13335 h 166"/>
                <a:gd name="T12" fmla="*/ 0 w 824"/>
                <a:gd name="T13" fmla="*/ 13335 h 1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24" h="166">
                  <a:moveTo>
                    <a:pt x="824" y="21"/>
                  </a:moveTo>
                  <a:cubicBezTo>
                    <a:pt x="782" y="72"/>
                    <a:pt x="740" y="124"/>
                    <a:pt x="696" y="145"/>
                  </a:cubicBezTo>
                  <a:cubicBezTo>
                    <a:pt x="652" y="166"/>
                    <a:pt x="583" y="165"/>
                    <a:pt x="561" y="145"/>
                  </a:cubicBezTo>
                  <a:cubicBezTo>
                    <a:pt x="539" y="125"/>
                    <a:pt x="585" y="42"/>
                    <a:pt x="561" y="21"/>
                  </a:cubicBezTo>
                  <a:cubicBezTo>
                    <a:pt x="537" y="0"/>
                    <a:pt x="474" y="21"/>
                    <a:pt x="415" y="21"/>
                  </a:cubicBezTo>
                  <a:cubicBezTo>
                    <a:pt x="356" y="21"/>
                    <a:pt x="278" y="21"/>
                    <a:pt x="209" y="21"/>
                  </a:cubicBezTo>
                  <a:cubicBezTo>
                    <a:pt x="140" y="21"/>
                    <a:pt x="35" y="21"/>
                    <a:pt x="0" y="21"/>
                  </a:cubicBezTo>
                </a:path>
              </a:pathLst>
            </a:custGeom>
            <a:noFill/>
            <a:ln w="31750">
              <a:solidFill>
                <a:srgbClr val="99FF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2" name="Cuadro de texto 2"/>
            <p:cNvSpPr txBox="1">
              <a:spLocks noChangeArrowheads="1"/>
            </p:cNvSpPr>
            <p:nvPr/>
          </p:nvSpPr>
          <p:spPr bwMode="auto">
            <a:xfrm>
              <a:off x="1422400" y="4124325"/>
              <a:ext cx="620713" cy="2254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Catamayo</a:t>
              </a:r>
              <a:endParaRPr kumimoji="0" lang="es-ES" alt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3" name="Elipse 40"/>
            <p:cNvSpPr>
              <a:spLocks noChangeArrowheads="1"/>
            </p:cNvSpPr>
            <p:nvPr/>
          </p:nvSpPr>
          <p:spPr bwMode="auto">
            <a:xfrm>
              <a:off x="3171825" y="1362075"/>
              <a:ext cx="457200" cy="465138"/>
            </a:xfrm>
            <a:prstGeom prst="ellipse">
              <a:avLst/>
            </a:prstGeom>
            <a:solidFill>
              <a:srgbClr val="00B0F0">
                <a:alpha val="2509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4" name="Elipse 41"/>
            <p:cNvSpPr>
              <a:spLocks noChangeArrowheads="1"/>
            </p:cNvSpPr>
            <p:nvPr/>
          </p:nvSpPr>
          <p:spPr bwMode="auto">
            <a:xfrm>
              <a:off x="2425700" y="1485900"/>
              <a:ext cx="457200" cy="465138"/>
            </a:xfrm>
            <a:prstGeom prst="ellipse">
              <a:avLst/>
            </a:prstGeom>
            <a:solidFill>
              <a:srgbClr val="00B0F0">
                <a:alpha val="2509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5" name="Triángulo isósceles 42"/>
            <p:cNvSpPr>
              <a:spLocks noChangeArrowheads="1"/>
            </p:cNvSpPr>
            <p:nvPr/>
          </p:nvSpPr>
          <p:spPr bwMode="auto">
            <a:xfrm rot="5400000">
              <a:off x="2303462" y="750888"/>
              <a:ext cx="581025" cy="15430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0000">
                    <a:alpha val="25000"/>
                  </a:srgbClr>
                </a:gs>
                <a:gs pos="100000">
                  <a:srgbClr val="FF2424">
                    <a:alpha val="25000"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6" name="Triángulo isósceles 43"/>
            <p:cNvSpPr>
              <a:spLocks noChangeArrowheads="1"/>
            </p:cNvSpPr>
            <p:nvPr/>
          </p:nvSpPr>
          <p:spPr bwMode="auto">
            <a:xfrm rot="5400000">
              <a:off x="1562100" y="984251"/>
              <a:ext cx="581025" cy="15430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0000">
                    <a:alpha val="25000"/>
                  </a:srgbClr>
                </a:gs>
                <a:gs pos="100000">
                  <a:srgbClr val="FF2424">
                    <a:alpha val="25000"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7" name="Elipse 44"/>
            <p:cNvSpPr>
              <a:spLocks noChangeArrowheads="1"/>
            </p:cNvSpPr>
            <p:nvPr/>
          </p:nvSpPr>
          <p:spPr bwMode="auto">
            <a:xfrm>
              <a:off x="2609850" y="1812925"/>
              <a:ext cx="457200" cy="465138"/>
            </a:xfrm>
            <a:prstGeom prst="ellipse">
              <a:avLst/>
            </a:prstGeom>
            <a:solidFill>
              <a:srgbClr val="00B0F0">
                <a:alpha val="2509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8" name="Triángulo isósceles 45"/>
            <p:cNvSpPr>
              <a:spLocks noChangeArrowheads="1"/>
            </p:cNvSpPr>
            <p:nvPr/>
          </p:nvSpPr>
          <p:spPr bwMode="auto">
            <a:xfrm rot="5400000">
              <a:off x="1771650" y="1374776"/>
              <a:ext cx="581025" cy="15430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0000">
                    <a:alpha val="25000"/>
                  </a:srgbClr>
                </a:gs>
                <a:gs pos="100000">
                  <a:srgbClr val="FF2424">
                    <a:alpha val="25000"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9" name="Elipse 47"/>
            <p:cNvSpPr>
              <a:spLocks noChangeArrowheads="1"/>
            </p:cNvSpPr>
            <p:nvPr/>
          </p:nvSpPr>
          <p:spPr bwMode="auto">
            <a:xfrm>
              <a:off x="2597150" y="2771775"/>
              <a:ext cx="457200" cy="465138"/>
            </a:xfrm>
            <a:prstGeom prst="ellipse">
              <a:avLst/>
            </a:prstGeom>
            <a:solidFill>
              <a:srgbClr val="00B0F0">
                <a:alpha val="2509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0" name="Elipse 46"/>
            <p:cNvSpPr>
              <a:spLocks noChangeArrowheads="1"/>
            </p:cNvSpPr>
            <p:nvPr/>
          </p:nvSpPr>
          <p:spPr bwMode="auto">
            <a:xfrm>
              <a:off x="2511425" y="2438400"/>
              <a:ext cx="457200" cy="465138"/>
            </a:xfrm>
            <a:prstGeom prst="ellipse">
              <a:avLst/>
            </a:prstGeom>
            <a:solidFill>
              <a:srgbClr val="00B0F0">
                <a:alpha val="2509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1" name="Triángulo isósceles 48"/>
            <p:cNvSpPr>
              <a:spLocks noChangeArrowheads="1"/>
            </p:cNvSpPr>
            <p:nvPr/>
          </p:nvSpPr>
          <p:spPr bwMode="auto">
            <a:xfrm rot="5400000">
              <a:off x="1682750" y="1933576"/>
              <a:ext cx="581025" cy="15430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0000">
                    <a:alpha val="25000"/>
                  </a:srgbClr>
                </a:gs>
                <a:gs pos="100000">
                  <a:srgbClr val="FF2424">
                    <a:alpha val="25000"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2" name="Triángulo isósceles 49"/>
            <p:cNvSpPr>
              <a:spLocks noChangeArrowheads="1"/>
            </p:cNvSpPr>
            <p:nvPr/>
          </p:nvSpPr>
          <p:spPr bwMode="auto">
            <a:xfrm rot="5400000">
              <a:off x="1724025" y="2247901"/>
              <a:ext cx="581025" cy="154305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0000">
                    <a:alpha val="25000"/>
                  </a:srgbClr>
                </a:gs>
                <a:gs pos="100000">
                  <a:srgbClr val="FF2424">
                    <a:alpha val="25000"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2063" name="Rectangle 9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6" name="Rectángulo 2065"/>
          <p:cNvSpPr/>
          <p:nvPr/>
        </p:nvSpPr>
        <p:spPr>
          <a:xfrm>
            <a:off x="215492" y="1719206"/>
            <a:ext cx="3579058" cy="317009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s-EC" sz="4000" b="1" dirty="0" smtClean="0">
                <a:solidFill>
                  <a:schemeClr val="bg1"/>
                </a:solidFill>
              </a:rPr>
              <a:t> RUTAS AÉREAS AFECTADAS POR CENIZA VOLCÁNICA</a:t>
            </a:r>
            <a:endParaRPr lang="es-EC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76375" y="844521"/>
            <a:ext cx="10032437" cy="919401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4800" b="1" spc="3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CAPÍTULO V</a:t>
            </a:r>
            <a:endParaRPr lang="es-EC" sz="48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596788" y="2652375"/>
            <a:ext cx="9212024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s-EC" sz="4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CONCLUSIONES Y RECOMENDACIONES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564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83783" y="234793"/>
            <a:ext cx="4105900" cy="1507067"/>
          </a:xfrm>
        </p:spPr>
        <p:txBody>
          <a:bodyPr/>
          <a:lstStyle/>
          <a:p>
            <a:r>
              <a:rPr lang="es-EC" b="1" dirty="0" smtClean="0">
                <a:solidFill>
                  <a:schemeClr val="bg1"/>
                </a:solidFill>
              </a:rPr>
              <a:t>CONCLUSIONES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0933" y="1490133"/>
            <a:ext cx="11531600" cy="499533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C" sz="3000" dirty="0" smtClean="0">
                <a:solidFill>
                  <a:schemeClr val="dk1"/>
                </a:solidFill>
              </a:rPr>
              <a:t>Los </a:t>
            </a:r>
            <a:r>
              <a:rPr lang="es-EC" sz="3000" dirty="0">
                <a:solidFill>
                  <a:schemeClr val="dk1"/>
                </a:solidFill>
              </a:rPr>
              <a:t>riesgos de origen natural que afectan al G.A.E 45 “Pichincha” localizado en la Balbina son los sismos y la actividad volcánica.  </a:t>
            </a:r>
            <a:endParaRPr lang="es-EC" sz="3000" dirty="0" smtClean="0">
              <a:solidFill>
                <a:schemeClr val="dk1"/>
              </a:solidFill>
            </a:endParaRPr>
          </a:p>
          <a:p>
            <a:pPr marL="0" indent="0" algn="just">
              <a:buNone/>
            </a:pPr>
            <a:endParaRPr lang="es-ES" sz="3000" dirty="0">
              <a:solidFill>
                <a:schemeClr val="dk1"/>
              </a:solidFill>
            </a:endParaRPr>
          </a:p>
          <a:p>
            <a:pPr algn="just"/>
            <a:r>
              <a:rPr lang="es-EC" sz="3000" dirty="0">
                <a:solidFill>
                  <a:schemeClr val="dk1"/>
                </a:solidFill>
              </a:rPr>
              <a:t>El G.A.E 45 “Pichincha” está localizado en una zona calificada como de Muy Ata Intensidad </a:t>
            </a:r>
            <a:r>
              <a:rPr lang="es-EC" sz="3000" dirty="0" smtClean="0">
                <a:solidFill>
                  <a:schemeClr val="dk1"/>
                </a:solidFill>
              </a:rPr>
              <a:t>Sísmica. </a:t>
            </a:r>
          </a:p>
          <a:p>
            <a:pPr marL="0" indent="0" algn="just">
              <a:buNone/>
            </a:pPr>
            <a:endParaRPr lang="es-ES" sz="3000" dirty="0">
              <a:solidFill>
                <a:schemeClr val="dk1"/>
              </a:solidFill>
            </a:endParaRPr>
          </a:p>
          <a:p>
            <a:pPr algn="just"/>
            <a:r>
              <a:rPr lang="es-EC" sz="3000" dirty="0">
                <a:solidFill>
                  <a:schemeClr val="dk1"/>
                </a:solidFill>
              </a:rPr>
              <a:t>Los volcanes Reventador, Guagua Pichincha, Cotopaxi, Tungurahua y </a:t>
            </a:r>
            <a:r>
              <a:rPr lang="es-EC" sz="3000" dirty="0" err="1">
                <a:solidFill>
                  <a:schemeClr val="dk1"/>
                </a:solidFill>
              </a:rPr>
              <a:t>Sangay</a:t>
            </a:r>
            <a:r>
              <a:rPr lang="es-EC" sz="3000" dirty="0">
                <a:solidFill>
                  <a:schemeClr val="dk1"/>
                </a:solidFill>
              </a:rPr>
              <a:t> han estado en actividad durante los últimos 19 años, el peligro especifico que afecta a la seguridad operacional es la ceniza </a:t>
            </a:r>
            <a:r>
              <a:rPr lang="es-EC" sz="3000" dirty="0" smtClean="0">
                <a:solidFill>
                  <a:schemeClr val="dk1"/>
                </a:solidFill>
              </a:rPr>
              <a:t>volcánica</a:t>
            </a:r>
            <a:r>
              <a:rPr lang="es-EC" sz="3000" dirty="0">
                <a:solidFill>
                  <a:schemeClr val="dk1"/>
                </a:solidFill>
              </a:rPr>
              <a:t>.</a:t>
            </a:r>
            <a:endParaRPr lang="es-ES" sz="3000" dirty="0">
              <a:solidFill>
                <a:schemeClr val="dk1"/>
              </a:solidFill>
            </a:endParaRPr>
          </a:p>
          <a:p>
            <a:endParaRPr lang="es-EC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21176" y="270554"/>
            <a:ext cx="4969500" cy="1507067"/>
          </a:xfrm>
        </p:spPr>
        <p:txBody>
          <a:bodyPr>
            <a:norm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RECOMENDACIONES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393" y="2302554"/>
            <a:ext cx="11921066" cy="3615267"/>
          </a:xfrm>
        </p:spPr>
        <p:txBody>
          <a:bodyPr>
            <a:noAutofit/>
          </a:bodyPr>
          <a:lstStyle/>
          <a:p>
            <a:pPr lvl="0" algn="just"/>
            <a:r>
              <a:rPr lang="es-EC" sz="2400" dirty="0" smtClean="0">
                <a:solidFill>
                  <a:schemeClr val="dk1"/>
                </a:solidFill>
              </a:rPr>
              <a:t>Que </a:t>
            </a:r>
            <a:r>
              <a:rPr lang="es-EC" sz="2400" dirty="0">
                <a:solidFill>
                  <a:schemeClr val="dk1"/>
                </a:solidFill>
              </a:rPr>
              <a:t>el G.A.E 45 “Pichincha” </a:t>
            </a:r>
            <a:r>
              <a:rPr lang="es-EC" sz="2400" b="1" dirty="0">
                <a:solidFill>
                  <a:schemeClr val="dk1"/>
                </a:solidFill>
              </a:rPr>
              <a:t>ejecute</a:t>
            </a:r>
            <a:r>
              <a:rPr lang="es-EC" sz="2400" dirty="0">
                <a:solidFill>
                  <a:schemeClr val="dk1"/>
                </a:solidFill>
              </a:rPr>
              <a:t> trimestralmente </a:t>
            </a:r>
            <a:r>
              <a:rPr lang="es-EC" sz="2400" b="1" dirty="0">
                <a:solidFill>
                  <a:schemeClr val="dk1"/>
                </a:solidFill>
              </a:rPr>
              <a:t>simulacros </a:t>
            </a:r>
            <a:r>
              <a:rPr lang="es-EC" sz="2400" dirty="0">
                <a:solidFill>
                  <a:schemeClr val="dk1"/>
                </a:solidFill>
              </a:rPr>
              <a:t>de sismos en coordinación con las unidades del Fuerte Militar “Marco Aurelio Subía</a:t>
            </a:r>
            <a:r>
              <a:rPr lang="es-EC" sz="2400" dirty="0" smtClean="0">
                <a:solidFill>
                  <a:schemeClr val="dk1"/>
                </a:solidFill>
              </a:rPr>
              <a:t>”.</a:t>
            </a:r>
          </a:p>
          <a:p>
            <a:pPr marL="0" lvl="0" indent="0" algn="just">
              <a:buNone/>
            </a:pPr>
            <a:endParaRPr lang="es-ES" sz="2400" dirty="0">
              <a:solidFill>
                <a:schemeClr val="dk1"/>
              </a:solidFill>
            </a:endParaRPr>
          </a:p>
          <a:p>
            <a:pPr lvl="0" algn="just"/>
            <a:r>
              <a:rPr lang="es-EC" sz="2400" dirty="0">
                <a:solidFill>
                  <a:schemeClr val="dk1"/>
                </a:solidFill>
              </a:rPr>
              <a:t>Que el G.A.E 45 “Pichincha” </a:t>
            </a:r>
            <a:r>
              <a:rPr lang="es-EC" sz="2400" b="1" dirty="0">
                <a:solidFill>
                  <a:schemeClr val="dk1"/>
                </a:solidFill>
              </a:rPr>
              <a:t>elabore planes </a:t>
            </a:r>
            <a:r>
              <a:rPr lang="es-EC" sz="2400" dirty="0">
                <a:solidFill>
                  <a:schemeClr val="dk1"/>
                </a:solidFill>
              </a:rPr>
              <a:t>de contingencia ante la erupción de los Volcanes Reventador, Guagua Pichincha, Cotopaxi, Tungurahua y </a:t>
            </a:r>
            <a:r>
              <a:rPr lang="es-EC" sz="2400" dirty="0" err="1">
                <a:solidFill>
                  <a:schemeClr val="dk1"/>
                </a:solidFill>
              </a:rPr>
              <a:t>Sangay</a:t>
            </a:r>
            <a:r>
              <a:rPr lang="es-EC" sz="2400" dirty="0">
                <a:solidFill>
                  <a:schemeClr val="dk1"/>
                </a:solidFill>
              </a:rPr>
              <a:t> considerando la afectación de la ceniza volcánica en las rutas aéreas preestablecidas</a:t>
            </a:r>
            <a:r>
              <a:rPr lang="es-EC" sz="2400" dirty="0" smtClean="0">
                <a:solidFill>
                  <a:schemeClr val="dk1"/>
                </a:solidFill>
              </a:rPr>
              <a:t>.</a:t>
            </a:r>
          </a:p>
          <a:p>
            <a:pPr marL="0" lvl="0" indent="0" algn="just">
              <a:buNone/>
            </a:pPr>
            <a:endParaRPr lang="es-ES" sz="2400" dirty="0">
              <a:solidFill>
                <a:schemeClr val="dk1"/>
              </a:solidFill>
            </a:endParaRPr>
          </a:p>
          <a:p>
            <a:pPr lvl="0" algn="just"/>
            <a:r>
              <a:rPr lang="es-EC" sz="2400" dirty="0">
                <a:solidFill>
                  <a:schemeClr val="dk1"/>
                </a:solidFill>
              </a:rPr>
              <a:t>Que el G.A.E 45 “Pichincha” actualice el </a:t>
            </a:r>
            <a:r>
              <a:rPr lang="es-EC" sz="2400" b="1" dirty="0">
                <a:solidFill>
                  <a:schemeClr val="dk1"/>
                </a:solidFill>
              </a:rPr>
              <a:t>plan de evacuación de aeronaves </a:t>
            </a:r>
            <a:r>
              <a:rPr lang="es-EC" sz="2400" dirty="0">
                <a:solidFill>
                  <a:schemeClr val="dk1"/>
                </a:solidFill>
              </a:rPr>
              <a:t>con la información proporcionada en la presente investigación.</a:t>
            </a:r>
            <a:endParaRPr lang="es-ES" sz="2400" dirty="0">
              <a:solidFill>
                <a:schemeClr val="dk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59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6312" y="229658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solidFill>
                  <a:schemeClr val="bg1"/>
                </a:solidFill>
                <a:hlinkClick r:id="rId2" action="ppaction://hlinkfile"/>
              </a:rPr>
              <a:t>MATRIZ DE IDENTIFICACIÓN Y EVALUACIÓN DEL RIESGO</a:t>
            </a:r>
            <a:endParaRPr lang="es-EC" sz="4000" b="1" dirty="0">
              <a:solidFill>
                <a:schemeClr val="bg1"/>
              </a:solidFill>
              <a:hlinkClick r:id="rId2" action="ppaction://hlinkfile"/>
            </a:endParaRPr>
          </a:p>
        </p:txBody>
      </p:sp>
    </p:spTree>
    <p:extLst>
      <p:ext uri="{BB962C8B-B14F-4D97-AF65-F5344CB8AC3E}">
        <p14:creationId xmlns:p14="http://schemas.microsoft.com/office/powerpoint/2010/main" val="41445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7662"/>
          <a:stretch/>
        </p:blipFill>
        <p:spPr>
          <a:xfrm>
            <a:off x="2246811" y="-9280"/>
            <a:ext cx="8360229" cy="69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18889" y="5718999"/>
            <a:ext cx="9554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GRACIAS POR SU ATENCIÓN</a:t>
            </a:r>
            <a:endParaRPr lang="es-ES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73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711" y="139889"/>
            <a:ext cx="2060813" cy="6578221"/>
          </a:xfrm>
        </p:spPr>
        <p:txBody>
          <a:bodyPr vert="wordArtVert" anchor="ctr" anchorCtr="1">
            <a:normAutofit/>
          </a:bodyPr>
          <a:lstStyle/>
          <a:p>
            <a:r>
              <a:rPr lang="es-EC" sz="2800" b="1" dirty="0" smtClean="0"/>
              <a:t>DELIMITACIÓN                       ESPACIAL</a:t>
            </a:r>
            <a:endParaRPr lang="es-EC" sz="2800" b="1" dirty="0"/>
          </a:p>
        </p:txBody>
      </p:sp>
      <p:pic>
        <p:nvPicPr>
          <p:cNvPr id="4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t="11198" r="31046" b="14572"/>
          <a:stretch>
            <a:fillRect/>
          </a:stretch>
        </p:blipFill>
        <p:spPr bwMode="auto">
          <a:xfrm>
            <a:off x="2953375" y="10550"/>
            <a:ext cx="8190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51" y="3749041"/>
            <a:ext cx="716924" cy="2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plataforma 15 ba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3165" r="5200"/>
          <a:stretch>
            <a:fillRect/>
          </a:stretch>
        </p:blipFill>
        <p:spPr bwMode="auto">
          <a:xfrm>
            <a:off x="1735156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394" y="49722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 smtClean="0">
                <a:solidFill>
                  <a:schemeClr val="bg1"/>
                </a:solidFill>
              </a:rPr>
              <a:t>Objetivo general</a:t>
            </a:r>
            <a:endParaRPr lang="es-EC" sz="40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83211" y="2285645"/>
            <a:ext cx="10199077" cy="394420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3600" b="1" dirty="0">
                <a:solidFill>
                  <a:schemeClr val="bg1"/>
                </a:solidFill>
              </a:rPr>
              <a:t>Proporcionar información científica </a:t>
            </a:r>
            <a:r>
              <a:rPr lang="es-EC" sz="3600" dirty="0">
                <a:solidFill>
                  <a:schemeClr val="bg1"/>
                </a:solidFill>
              </a:rPr>
              <a:t>de las amenazas de origen natural y sus áreas de influencia que pueden afectar las operaciones aéreas del G.A.E 45 “Pichincha” mediante análisis documental y verificación de campo, a fin de garantizar la seguridad operacional</a:t>
            </a:r>
            <a:r>
              <a:rPr lang="es-EC" sz="3600" dirty="0" smtClean="0">
                <a:solidFill>
                  <a:schemeClr val="bg1"/>
                </a:solidFill>
              </a:rPr>
              <a:t>.</a:t>
            </a:r>
            <a:endParaRPr lang="es-EC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256" y="1"/>
            <a:ext cx="8534400" cy="1097280"/>
          </a:xfrm>
        </p:spPr>
        <p:txBody>
          <a:bodyPr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Objetivos específicos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8982" y="1531743"/>
            <a:ext cx="11586949" cy="5227782"/>
          </a:xfrm>
        </p:spPr>
        <p:txBody>
          <a:bodyPr>
            <a:noAutofit/>
          </a:bodyPr>
          <a:lstStyle/>
          <a:p>
            <a:pPr lvl="0" algn="just"/>
            <a:r>
              <a:rPr lang="es-EC" sz="2400" b="1" dirty="0">
                <a:solidFill>
                  <a:schemeClr val="bg1"/>
                </a:solidFill>
              </a:rPr>
              <a:t>Identificar los peligros </a:t>
            </a:r>
            <a:r>
              <a:rPr lang="es-EC" sz="2400" dirty="0">
                <a:solidFill>
                  <a:schemeClr val="bg1"/>
                </a:solidFill>
              </a:rPr>
              <a:t>de origen natural que pueden afectar al recurso humano, los medios aéreos, el equipo de apoyo y las operaciones aéreas del G.A.E 45 “Pichincha” mediante análisis documental y verificación de campo para un adecuado tratamiento del riesgo. </a:t>
            </a:r>
            <a:endParaRPr lang="es-EC" sz="2400" dirty="0" smtClean="0">
              <a:solidFill>
                <a:schemeClr val="bg1"/>
              </a:solidFill>
            </a:endParaRPr>
          </a:p>
          <a:p>
            <a:pPr marL="0" lvl="0" indent="0" algn="just">
              <a:buNone/>
            </a:pPr>
            <a:endParaRPr lang="es-ES" sz="2400" dirty="0">
              <a:solidFill>
                <a:schemeClr val="bg1"/>
              </a:solidFill>
            </a:endParaRPr>
          </a:p>
          <a:p>
            <a:pPr algn="just"/>
            <a:r>
              <a:rPr lang="es-EC" sz="2400" b="1" dirty="0">
                <a:solidFill>
                  <a:schemeClr val="bg1"/>
                </a:solidFill>
              </a:rPr>
              <a:t>Analizar y evaluar los peligros</a:t>
            </a:r>
            <a:r>
              <a:rPr lang="es-EC" sz="2400" dirty="0">
                <a:solidFill>
                  <a:schemeClr val="bg1"/>
                </a:solidFill>
              </a:rPr>
              <a:t> identificados mediante una matriz de  identificación y evaluación inicial del riesgo operacional, para implementar medidas de mitigación y reducir el riesgo a un nivel aceptable</a:t>
            </a:r>
            <a:r>
              <a:rPr lang="es-EC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2800" dirty="0">
              <a:solidFill>
                <a:schemeClr val="bg1"/>
              </a:solidFill>
            </a:endParaRPr>
          </a:p>
          <a:p>
            <a:pPr lvl="0" algn="just"/>
            <a:r>
              <a:rPr lang="es-EC" sz="2400" b="1" dirty="0" smtClean="0">
                <a:solidFill>
                  <a:schemeClr val="bg1"/>
                </a:solidFill>
              </a:rPr>
              <a:t>Pronosticar </a:t>
            </a:r>
            <a:r>
              <a:rPr lang="es-EC" sz="2400" b="1" dirty="0">
                <a:solidFill>
                  <a:schemeClr val="bg1"/>
                </a:solidFill>
              </a:rPr>
              <a:t>la trayectoria de la ceniza volcánica </a:t>
            </a:r>
            <a:r>
              <a:rPr lang="es-EC" sz="2400" dirty="0">
                <a:solidFill>
                  <a:schemeClr val="bg1"/>
                </a:solidFill>
              </a:rPr>
              <a:t>impulsada por los vientos utilizando información satelital a fin de garantizar la continuidad de las operaciones aéreas</a:t>
            </a:r>
            <a:r>
              <a:rPr lang="es-EC" sz="2400" dirty="0" smtClean="0">
                <a:solidFill>
                  <a:schemeClr val="bg1"/>
                </a:solidFill>
              </a:rPr>
              <a:t>.</a:t>
            </a:r>
          </a:p>
          <a:p>
            <a:pPr marL="0" lvl="0" indent="0">
              <a:buNone/>
            </a:pP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776375" y="844521"/>
            <a:ext cx="10032437" cy="919401"/>
          </a:xfrm>
          <a:prstGeom prst="roundRect">
            <a:avLst>
              <a:gd name="adj" fmla="val 16667"/>
            </a:avLst>
          </a:prstGeom>
          <a:noFill/>
          <a:effectLst>
            <a:outerShdw blurRad="50800" dist="12700" dir="5400000" algn="ctr" rotWithShape="0">
              <a:schemeClr val="tx1"/>
            </a:outerShdw>
          </a:effectLst>
        </p:spPr>
        <p:txBody>
          <a:bodyPr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lvl="1" algn="ctr">
              <a:defRPr/>
            </a:pPr>
            <a:r>
              <a:rPr lang="es-EC" sz="4800" b="1" spc="300" dirty="0" smtClean="0">
                <a:ln w="11430">
                  <a:noFill/>
                </a:ln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glow rad="101600">
                    <a:prstClr val="black">
                      <a:alpha val="60000"/>
                    </a:prstClr>
                  </a:glow>
                  <a:outerShdw blurRad="80000" dir="5040000" algn="tl">
                    <a:srgbClr val="000000">
                      <a:alpha val="30000"/>
                    </a:srgbClr>
                  </a:outerShdw>
                </a:effectLst>
                <a:latin typeface="Tahoma"/>
                <a:cs typeface="Tahoma"/>
              </a:rPr>
              <a:t>CAPÍTULO II</a:t>
            </a:r>
            <a:endParaRPr lang="es-EC" sz="4800" spc="300" dirty="0">
              <a:ln w="11430">
                <a:noFill/>
              </a:ln>
              <a:gradFill>
                <a:gsLst>
                  <a:gs pos="0">
                    <a:srgbClr val="FBE4AE"/>
                  </a:gs>
                  <a:gs pos="13000">
                    <a:srgbClr val="BD922A"/>
                  </a:gs>
                  <a:gs pos="21001">
                    <a:srgbClr val="BD922A"/>
                  </a:gs>
                  <a:gs pos="63000">
                    <a:srgbClr val="FBE4AE"/>
                  </a:gs>
                  <a:gs pos="67000">
                    <a:srgbClr val="BD922A"/>
                  </a:gs>
                  <a:gs pos="69000">
                    <a:srgbClr val="835E17"/>
                  </a:gs>
                  <a:gs pos="82001">
                    <a:srgbClr val="A28949"/>
                  </a:gs>
                  <a:gs pos="100000">
                    <a:srgbClr val="FAE3B7"/>
                  </a:gs>
                </a:gsLst>
                <a:lin ang="5400000" scaled="0"/>
              </a:gradFill>
              <a:effectLst>
                <a:glow rad="101600">
                  <a:prstClr val="black">
                    <a:alpha val="60000"/>
                  </a:prstClr>
                </a:glow>
                <a:outerShdw blurRad="80000" dir="5040000" algn="tl">
                  <a:srgbClr val="000000">
                    <a:alpha val="30000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343703" y="2652375"/>
            <a:ext cx="631891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54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EC" sz="4400" b="1" kern="0" dirty="0" smtClean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MARCO </a:t>
            </a:r>
            <a:r>
              <a:rPr lang="es-EC" sz="4400" b="1" kern="0" dirty="0">
                <a:ln w="11430">
                  <a:solidFill>
                    <a:sysClr val="windowText" lastClr="000000">
                      <a:lumMod val="95000"/>
                      <a:lumOff val="500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TEÓRICO</a:t>
            </a:r>
            <a:endParaRPr lang="en-US" sz="4400" b="1" kern="0" dirty="0">
              <a:ln w="11430">
                <a:solidFill>
                  <a:sysClr val="windowText" lastClr="000000">
                    <a:lumMod val="95000"/>
                    <a:lumOff val="500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19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ector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3094</TotalTime>
  <Words>1616</Words>
  <Application>Microsoft Office PowerPoint</Application>
  <PresentationFormat>Panorámica</PresentationFormat>
  <Paragraphs>485</Paragraphs>
  <Slides>40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Arial</vt:lpstr>
      <vt:lpstr>Arial Narrow</vt:lpstr>
      <vt:lpstr>Calibri</vt:lpstr>
      <vt:lpstr>Century Gothic</vt:lpstr>
      <vt:lpstr>Tahoma</vt:lpstr>
      <vt:lpstr>Times New Roman</vt:lpstr>
      <vt:lpstr>Wingdings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DELIMITACIÓN                       ESPACIAL</vt:lpstr>
      <vt:lpstr>Presentación de PowerPoint</vt:lpstr>
      <vt:lpstr>Objetivo general</vt:lpstr>
      <vt:lpstr>Objetivos específicos</vt:lpstr>
      <vt:lpstr>Presentación de PowerPoint</vt:lpstr>
      <vt:lpstr>Presentación de PowerPoint</vt:lpstr>
      <vt:lpstr>El proceso de gestión de la seguridad OPERACIONAL</vt:lpstr>
      <vt:lpstr>El dilema DEL COMANDANTE</vt:lpstr>
      <vt:lpstr>IDENTIFICACIÓN de los peligros</vt:lpstr>
      <vt:lpstr>Tipos de peligros</vt:lpstr>
      <vt:lpstr>PELIGROS NATURALES EN EL ECUADOR</vt:lpstr>
      <vt:lpstr>Mapa de Intensidades Sísmicas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Y Evaluación de riesgoS</vt:lpstr>
      <vt:lpstr>Presentación de PowerPoint</vt:lpstr>
      <vt:lpstr>Presentación de PowerPoint</vt:lpstr>
      <vt:lpstr>Matriz de evaluación de los riesgos de seguridad operacional</vt:lpstr>
      <vt:lpstr>CONTROL / Mitigación de lOS riesgoS de SEGURIDAD OPERACIONAL</vt:lpstr>
      <vt:lpstr>Presentación de PowerPoint</vt:lpstr>
      <vt:lpstr>Presentación de PowerPoint</vt:lpstr>
      <vt:lpstr>Presentación de PowerPoint</vt:lpstr>
      <vt:lpstr>Presentación de PowerPoint</vt:lpstr>
      <vt:lpstr>PELIGROS NATURALES EN EL ECUADOR</vt:lpstr>
      <vt:lpstr>Direcciones del viento cargadas con ceniza volcánica Enero 2000-2017</vt:lpstr>
      <vt:lpstr>Direcciones del viento cargadas con ceniza volcánica JULIO 2000-2016</vt:lpstr>
      <vt:lpstr>Direcciones del viento cargadas con ceniza volcánica DICIEMBRE 2000-2016</vt:lpstr>
      <vt:lpstr>Presentación de PowerPoint</vt:lpstr>
      <vt:lpstr>Presentación de PowerPoint</vt:lpstr>
      <vt:lpstr>CONCLUSIONES</vt:lpstr>
      <vt:lpstr>RECOMENDACIONES</vt:lpstr>
      <vt:lpstr>MATRIZ DE IDENTIFICACIÓN Y EVALUACIÓN DEL RIESGO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PSICO GNRAL</dc:creator>
  <cp:lastModifiedBy>USUARIO</cp:lastModifiedBy>
  <cp:revision>110</cp:revision>
  <dcterms:created xsi:type="dcterms:W3CDTF">2014-06-16T15:28:13Z</dcterms:created>
  <dcterms:modified xsi:type="dcterms:W3CDTF">2017-10-12T20:50:36Z</dcterms:modified>
</cp:coreProperties>
</file>