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58" r:id="rId4"/>
    <p:sldId id="259" r:id="rId5"/>
    <p:sldId id="29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  <p:sldId id="277" r:id="rId24"/>
    <p:sldId id="278" r:id="rId25"/>
    <p:sldId id="279" r:id="rId26"/>
    <p:sldId id="280" r:id="rId27"/>
    <p:sldId id="292" r:id="rId28"/>
    <p:sldId id="281" r:id="rId29"/>
    <p:sldId id="283" r:id="rId30"/>
    <p:sldId id="284" r:id="rId31"/>
    <p:sldId id="285" r:id="rId32"/>
    <p:sldId id="288" r:id="rId33"/>
    <p:sldId id="286" r:id="rId34"/>
    <p:sldId id="287" r:id="rId35"/>
    <p:sldId id="289" r:id="rId36"/>
    <p:sldId id="290" r:id="rId3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50237925181385"/>
          <c:y val="9.5209552115092022E-2"/>
          <c:w val="0.64710082890110554"/>
          <c:h val="0.59274356752740409"/>
        </c:manualLayout>
      </c:layout>
      <c:scatterChart>
        <c:scatterStyle val="lineMarker"/>
        <c:varyColors val="0"/>
        <c:ser>
          <c:idx val="0"/>
          <c:order val="0"/>
          <c:tx>
            <c:strRef>
              <c:f>Hoja4!$D$3</c:f>
              <c:strCache>
                <c:ptCount val="1"/>
                <c:pt idx="0">
                  <c:v>Mercado de Valores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tint val="70000"/>
                  <a:lumMod val="104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trendline>
            <c:spPr>
              <a:ln w="9525" cap="rnd">
                <a:solidFill>
                  <a:schemeClr val="accent1"/>
                </a:solidFill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4.0695756780402451E-2"/>
                  <c:y val="-0.23780293088363949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</c:trendlineLbl>
          </c:trendline>
          <c:xVal>
            <c:numRef>
              <c:f>Hoja4!$C$4:$C$12</c:f>
              <c:numCache>
                <c:formatCode>_(* #,##0.00_);_(* \(#,##0.00\);_(* "-"??_);_(@_)</c:formatCode>
                <c:ptCount val="9"/>
                <c:pt idx="0">
                  <c:v>1057348.0201548163</c:v>
                </c:pt>
                <c:pt idx="1">
                  <c:v>308682.8904309998</c:v>
                </c:pt>
                <c:pt idx="2">
                  <c:v>165986.32050363952</c:v>
                </c:pt>
                <c:pt idx="3">
                  <c:v>644198.35868590313</c:v>
                </c:pt>
                <c:pt idx="4">
                  <c:v>567524.30085637933</c:v>
                </c:pt>
                <c:pt idx="5">
                  <c:v>727127.20626341668</c:v>
                </c:pt>
                <c:pt idx="6">
                  <c:v>772317.9460911185</c:v>
                </c:pt>
                <c:pt idx="7">
                  <c:v>1322038.3386074773</c:v>
                </c:pt>
                <c:pt idx="8">
                  <c:v>744041.28594799654</c:v>
                </c:pt>
              </c:numCache>
            </c:numRef>
          </c:xVal>
          <c:yVal>
            <c:numRef>
              <c:f>Hoja4!$D$4:$D$12</c:f>
              <c:numCache>
                <c:formatCode>_(* #,##0.00_);_(* \(#,##0.00\);_(* "-"??_);_(@_)</c:formatCode>
                <c:ptCount val="9"/>
                <c:pt idx="0">
                  <c:v>920140</c:v>
                </c:pt>
                <c:pt idx="1">
                  <c:v>1157533</c:v>
                </c:pt>
                <c:pt idx="2">
                  <c:v>1580685</c:v>
                </c:pt>
                <c:pt idx="3">
                  <c:v>1797158</c:v>
                </c:pt>
                <c:pt idx="4">
                  <c:v>2013149</c:v>
                </c:pt>
                <c:pt idx="5">
                  <c:v>1236489</c:v>
                </c:pt>
                <c:pt idx="6">
                  <c:v>1554305</c:v>
                </c:pt>
                <c:pt idx="7">
                  <c:v>789144</c:v>
                </c:pt>
                <c:pt idx="8">
                  <c:v>633870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828464"/>
        <c:axId val="308829640"/>
      </c:scatterChart>
      <c:valAx>
        <c:axId val="30882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C" dirty="0" smtClean="0"/>
                  <a:t>Inversión </a:t>
                </a:r>
                <a:r>
                  <a:rPr lang="es-EC" dirty="0"/>
                  <a:t>Extranjera Directa </a:t>
                </a:r>
              </a:p>
            </c:rich>
          </c:tx>
          <c:layout>
            <c:manualLayout>
              <c:xMode val="edge"/>
              <c:yMode val="edge"/>
              <c:x val="0.35004530264649997"/>
              <c:y val="0.772691555524233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C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08829640"/>
        <c:crosses val="autoZero"/>
        <c:crossBetween val="midCat"/>
      </c:valAx>
      <c:valAx>
        <c:axId val="30882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C"/>
                  <a:t>Mercado de Valores</a:t>
                </a:r>
              </a:p>
            </c:rich>
          </c:tx>
          <c:layout>
            <c:manualLayout>
              <c:xMode val="edge"/>
              <c:yMode val="edge"/>
              <c:x val="2.0681917554030142E-2"/>
              <c:y val="0.189597895556838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C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08828464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spc="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1197" kern="1200" spc="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38FEDB-74C5-4EED-A5FA-165DAD98E92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F7B6C13-FFE1-4334-B381-C755912F56DE}">
      <dgm:prSet phldrT="[Texto]"/>
      <dgm:spPr/>
      <dgm:t>
        <a:bodyPr/>
        <a:lstStyle/>
        <a:p>
          <a:r>
            <a:rPr lang="es-EC" dirty="0" smtClean="0"/>
            <a:t>Empresas del sector construcción e inmobiliario </a:t>
          </a:r>
          <a:endParaRPr lang="es-EC" dirty="0"/>
        </a:p>
      </dgm:t>
    </dgm:pt>
    <dgm:pt modelId="{78526388-2475-4353-ABF0-0D0FA5F4BC66}" type="parTrans" cxnId="{E9F39800-4277-4CE1-82D3-810751E644E7}">
      <dgm:prSet/>
      <dgm:spPr/>
      <dgm:t>
        <a:bodyPr/>
        <a:lstStyle/>
        <a:p>
          <a:endParaRPr lang="es-EC"/>
        </a:p>
      </dgm:t>
    </dgm:pt>
    <dgm:pt modelId="{BB0A0706-1703-40E1-86E2-DE0F4B3B08DE}" type="sibTrans" cxnId="{E9F39800-4277-4CE1-82D3-810751E644E7}">
      <dgm:prSet/>
      <dgm:spPr/>
      <dgm:t>
        <a:bodyPr/>
        <a:lstStyle/>
        <a:p>
          <a:endParaRPr lang="es-EC"/>
        </a:p>
      </dgm:t>
    </dgm:pt>
    <dgm:pt modelId="{066C1FC2-8BDE-4D50-AF1E-AF3387C45D19}">
      <dgm:prSet phldrT="[Texto]"/>
      <dgm:spPr/>
      <dgm:t>
        <a:bodyPr/>
        <a:lstStyle/>
        <a:p>
          <a:r>
            <a:rPr lang="es-EC" dirty="0" smtClean="0"/>
            <a:t>Financiamiento mediante IFIS</a:t>
          </a:r>
          <a:endParaRPr lang="es-EC" dirty="0"/>
        </a:p>
      </dgm:t>
    </dgm:pt>
    <dgm:pt modelId="{8D326536-6AA1-4F2D-951C-5C399C2DF1CD}" type="parTrans" cxnId="{53139149-30C3-42FC-90B0-C6E54B5A1943}">
      <dgm:prSet/>
      <dgm:spPr/>
      <dgm:t>
        <a:bodyPr/>
        <a:lstStyle/>
        <a:p>
          <a:endParaRPr lang="es-EC"/>
        </a:p>
      </dgm:t>
    </dgm:pt>
    <dgm:pt modelId="{55284DB0-61A2-41B1-BB2C-CFED556F9F3A}" type="sibTrans" cxnId="{53139149-30C3-42FC-90B0-C6E54B5A1943}">
      <dgm:prSet/>
      <dgm:spPr/>
      <dgm:t>
        <a:bodyPr/>
        <a:lstStyle/>
        <a:p>
          <a:endParaRPr lang="es-EC"/>
        </a:p>
      </dgm:t>
    </dgm:pt>
    <dgm:pt modelId="{99B8FCA7-CC3E-4519-B3B7-745981CC7F7F}">
      <dgm:prSet phldrT="[Texto]"/>
      <dgm:spPr/>
      <dgm:t>
        <a:bodyPr/>
        <a:lstStyle/>
        <a:p>
          <a:r>
            <a:rPr lang="es-EC" dirty="0" smtClean="0"/>
            <a:t>Uso del Mercado de Valores</a:t>
          </a:r>
          <a:endParaRPr lang="es-EC" dirty="0"/>
        </a:p>
      </dgm:t>
    </dgm:pt>
    <dgm:pt modelId="{0DF3DED1-57D4-4CF7-837E-1E30A0C58DD7}" type="parTrans" cxnId="{C588D3AB-24D6-4424-AA76-E4200808D67A}">
      <dgm:prSet/>
      <dgm:spPr/>
      <dgm:t>
        <a:bodyPr/>
        <a:lstStyle/>
        <a:p>
          <a:endParaRPr lang="es-EC"/>
        </a:p>
      </dgm:t>
    </dgm:pt>
    <dgm:pt modelId="{52BC0DD7-6DFE-4645-A908-A106FB72D345}" type="sibTrans" cxnId="{C588D3AB-24D6-4424-AA76-E4200808D67A}">
      <dgm:prSet/>
      <dgm:spPr/>
      <dgm:t>
        <a:bodyPr/>
        <a:lstStyle/>
        <a:p>
          <a:endParaRPr lang="es-EC"/>
        </a:p>
      </dgm:t>
    </dgm:pt>
    <dgm:pt modelId="{E1065559-B34A-4B8E-9717-B06535701BFB}" type="pres">
      <dgm:prSet presAssocID="{0338FEDB-74C5-4EED-A5FA-165DAD98E9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AA7F8CE-1294-48DC-9D19-609600939A8E}" type="pres">
      <dgm:prSet presAssocID="{5F7B6C13-FFE1-4334-B381-C755912F56DE}" presName="node" presStyleLbl="node1" presStyleIdx="0" presStyleCnt="3" custScaleX="110018" custScaleY="14299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9E4F149-7F47-4732-A862-4B91E7A579EA}" type="pres">
      <dgm:prSet presAssocID="{BB0A0706-1703-40E1-86E2-DE0F4B3B08DE}" presName="sibTrans" presStyleLbl="sibTrans2D1" presStyleIdx="0" presStyleCnt="3"/>
      <dgm:spPr/>
      <dgm:t>
        <a:bodyPr/>
        <a:lstStyle/>
        <a:p>
          <a:endParaRPr lang="es-EC"/>
        </a:p>
      </dgm:t>
    </dgm:pt>
    <dgm:pt modelId="{3847B357-333C-4C48-985F-92CBB66E1919}" type="pres">
      <dgm:prSet presAssocID="{BB0A0706-1703-40E1-86E2-DE0F4B3B08DE}" presName="connectorText" presStyleLbl="sibTrans2D1" presStyleIdx="0" presStyleCnt="3"/>
      <dgm:spPr/>
      <dgm:t>
        <a:bodyPr/>
        <a:lstStyle/>
        <a:p>
          <a:endParaRPr lang="es-EC"/>
        </a:p>
      </dgm:t>
    </dgm:pt>
    <dgm:pt modelId="{6FA4A619-EE5A-474F-9CC6-D027B667AC4A}" type="pres">
      <dgm:prSet presAssocID="{066C1FC2-8BDE-4D50-AF1E-AF3387C45D19}" presName="node" presStyleLbl="node1" presStyleIdx="1" presStyleCnt="3" custScaleX="110018" custScaleY="14299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3ED28D-1D36-479E-805F-59DACAC03AD5}" type="pres">
      <dgm:prSet presAssocID="{55284DB0-61A2-41B1-BB2C-CFED556F9F3A}" presName="sibTrans" presStyleLbl="sibTrans2D1" presStyleIdx="1" presStyleCnt="3"/>
      <dgm:spPr/>
      <dgm:t>
        <a:bodyPr/>
        <a:lstStyle/>
        <a:p>
          <a:endParaRPr lang="es-EC"/>
        </a:p>
      </dgm:t>
    </dgm:pt>
    <dgm:pt modelId="{77CBAB04-51D5-49F5-98CF-DEABFD03F29D}" type="pres">
      <dgm:prSet presAssocID="{55284DB0-61A2-41B1-BB2C-CFED556F9F3A}" presName="connectorText" presStyleLbl="sibTrans2D1" presStyleIdx="1" presStyleCnt="3"/>
      <dgm:spPr/>
      <dgm:t>
        <a:bodyPr/>
        <a:lstStyle/>
        <a:p>
          <a:endParaRPr lang="es-EC"/>
        </a:p>
      </dgm:t>
    </dgm:pt>
    <dgm:pt modelId="{E186F375-5638-4A24-B819-33E389AE410B}" type="pres">
      <dgm:prSet presAssocID="{99B8FCA7-CC3E-4519-B3B7-745981CC7F7F}" presName="node" presStyleLbl="node1" presStyleIdx="2" presStyleCnt="3" custScaleX="110018" custScaleY="14299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F1E9E35-DDE0-4D4F-B488-041DD64B1649}" type="pres">
      <dgm:prSet presAssocID="{52BC0DD7-6DFE-4645-A908-A106FB72D345}" presName="sibTrans" presStyleLbl="sibTrans2D1" presStyleIdx="2" presStyleCnt="3"/>
      <dgm:spPr/>
      <dgm:t>
        <a:bodyPr/>
        <a:lstStyle/>
        <a:p>
          <a:endParaRPr lang="es-EC"/>
        </a:p>
      </dgm:t>
    </dgm:pt>
    <dgm:pt modelId="{D15058D7-708A-4E74-B78F-D925F488F89D}" type="pres">
      <dgm:prSet presAssocID="{52BC0DD7-6DFE-4645-A908-A106FB72D345}" presName="connectorText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9B98C327-7B72-4C7C-A3E8-B1331B6D3E90}" type="presOf" srcId="{55284DB0-61A2-41B1-BB2C-CFED556F9F3A}" destId="{A93ED28D-1D36-479E-805F-59DACAC03AD5}" srcOrd="0" destOrd="0" presId="urn:microsoft.com/office/officeart/2005/8/layout/cycle7"/>
    <dgm:cxn modelId="{C588D3AB-24D6-4424-AA76-E4200808D67A}" srcId="{0338FEDB-74C5-4EED-A5FA-165DAD98E923}" destId="{99B8FCA7-CC3E-4519-B3B7-745981CC7F7F}" srcOrd="2" destOrd="0" parTransId="{0DF3DED1-57D4-4CF7-837E-1E30A0C58DD7}" sibTransId="{52BC0DD7-6DFE-4645-A908-A106FB72D345}"/>
    <dgm:cxn modelId="{E9F39800-4277-4CE1-82D3-810751E644E7}" srcId="{0338FEDB-74C5-4EED-A5FA-165DAD98E923}" destId="{5F7B6C13-FFE1-4334-B381-C755912F56DE}" srcOrd="0" destOrd="0" parTransId="{78526388-2475-4353-ABF0-0D0FA5F4BC66}" sibTransId="{BB0A0706-1703-40E1-86E2-DE0F4B3B08DE}"/>
    <dgm:cxn modelId="{A29C52C9-638B-4196-AAB4-120B2E3C9EC0}" type="presOf" srcId="{55284DB0-61A2-41B1-BB2C-CFED556F9F3A}" destId="{77CBAB04-51D5-49F5-98CF-DEABFD03F29D}" srcOrd="1" destOrd="0" presId="urn:microsoft.com/office/officeart/2005/8/layout/cycle7"/>
    <dgm:cxn modelId="{8331FF7E-15B0-4128-8BAA-8F0ACAF81105}" type="presOf" srcId="{066C1FC2-8BDE-4D50-AF1E-AF3387C45D19}" destId="{6FA4A619-EE5A-474F-9CC6-D027B667AC4A}" srcOrd="0" destOrd="0" presId="urn:microsoft.com/office/officeart/2005/8/layout/cycle7"/>
    <dgm:cxn modelId="{53139149-30C3-42FC-90B0-C6E54B5A1943}" srcId="{0338FEDB-74C5-4EED-A5FA-165DAD98E923}" destId="{066C1FC2-8BDE-4D50-AF1E-AF3387C45D19}" srcOrd="1" destOrd="0" parTransId="{8D326536-6AA1-4F2D-951C-5C399C2DF1CD}" sibTransId="{55284DB0-61A2-41B1-BB2C-CFED556F9F3A}"/>
    <dgm:cxn modelId="{BD8F4F25-EC11-4988-9C76-7BA9534ABBA6}" type="presOf" srcId="{52BC0DD7-6DFE-4645-A908-A106FB72D345}" destId="{4F1E9E35-DDE0-4D4F-B488-041DD64B1649}" srcOrd="0" destOrd="0" presId="urn:microsoft.com/office/officeart/2005/8/layout/cycle7"/>
    <dgm:cxn modelId="{9AF54ACE-77CD-40FE-AF9F-542D4303FBC1}" type="presOf" srcId="{5F7B6C13-FFE1-4334-B381-C755912F56DE}" destId="{9AA7F8CE-1294-48DC-9D19-609600939A8E}" srcOrd="0" destOrd="0" presId="urn:microsoft.com/office/officeart/2005/8/layout/cycle7"/>
    <dgm:cxn modelId="{FB018AEE-D5F6-4774-B84C-54516CF3700E}" type="presOf" srcId="{0338FEDB-74C5-4EED-A5FA-165DAD98E923}" destId="{E1065559-B34A-4B8E-9717-B06535701BFB}" srcOrd="0" destOrd="0" presId="urn:microsoft.com/office/officeart/2005/8/layout/cycle7"/>
    <dgm:cxn modelId="{71B934A6-C75E-414E-B1E7-F76C764D066A}" type="presOf" srcId="{99B8FCA7-CC3E-4519-B3B7-745981CC7F7F}" destId="{E186F375-5638-4A24-B819-33E389AE410B}" srcOrd="0" destOrd="0" presId="urn:microsoft.com/office/officeart/2005/8/layout/cycle7"/>
    <dgm:cxn modelId="{891F16C5-43BE-4B92-87BE-C6F9C6AFD2BF}" type="presOf" srcId="{BB0A0706-1703-40E1-86E2-DE0F4B3B08DE}" destId="{3847B357-333C-4C48-985F-92CBB66E1919}" srcOrd="1" destOrd="0" presId="urn:microsoft.com/office/officeart/2005/8/layout/cycle7"/>
    <dgm:cxn modelId="{0D0B1EA1-1D4C-4E49-A222-7A23D8D74AB1}" type="presOf" srcId="{BB0A0706-1703-40E1-86E2-DE0F4B3B08DE}" destId="{89E4F149-7F47-4732-A862-4B91E7A579EA}" srcOrd="0" destOrd="0" presId="urn:microsoft.com/office/officeart/2005/8/layout/cycle7"/>
    <dgm:cxn modelId="{F5BAF296-A341-439E-B2E8-077FB7B680D8}" type="presOf" srcId="{52BC0DD7-6DFE-4645-A908-A106FB72D345}" destId="{D15058D7-708A-4E74-B78F-D925F488F89D}" srcOrd="1" destOrd="0" presId="urn:microsoft.com/office/officeart/2005/8/layout/cycle7"/>
    <dgm:cxn modelId="{5CBCEBF9-567A-46C9-994D-245A9A93E413}" type="presParOf" srcId="{E1065559-B34A-4B8E-9717-B06535701BFB}" destId="{9AA7F8CE-1294-48DC-9D19-609600939A8E}" srcOrd="0" destOrd="0" presId="urn:microsoft.com/office/officeart/2005/8/layout/cycle7"/>
    <dgm:cxn modelId="{9DCD22CC-BD5B-479C-B1A0-F134003138BC}" type="presParOf" srcId="{E1065559-B34A-4B8E-9717-B06535701BFB}" destId="{89E4F149-7F47-4732-A862-4B91E7A579EA}" srcOrd="1" destOrd="0" presId="urn:microsoft.com/office/officeart/2005/8/layout/cycle7"/>
    <dgm:cxn modelId="{8AE4F8E0-B49D-44C3-BE13-AE3CBB3ECAE0}" type="presParOf" srcId="{89E4F149-7F47-4732-A862-4B91E7A579EA}" destId="{3847B357-333C-4C48-985F-92CBB66E1919}" srcOrd="0" destOrd="0" presId="urn:microsoft.com/office/officeart/2005/8/layout/cycle7"/>
    <dgm:cxn modelId="{A17FB1FF-7D2E-4CE0-8307-34B7165767A9}" type="presParOf" srcId="{E1065559-B34A-4B8E-9717-B06535701BFB}" destId="{6FA4A619-EE5A-474F-9CC6-D027B667AC4A}" srcOrd="2" destOrd="0" presId="urn:microsoft.com/office/officeart/2005/8/layout/cycle7"/>
    <dgm:cxn modelId="{2D0C9966-B9C3-4821-A94D-91055B958626}" type="presParOf" srcId="{E1065559-B34A-4B8E-9717-B06535701BFB}" destId="{A93ED28D-1D36-479E-805F-59DACAC03AD5}" srcOrd="3" destOrd="0" presId="urn:microsoft.com/office/officeart/2005/8/layout/cycle7"/>
    <dgm:cxn modelId="{88C1F04E-BD5B-4986-B517-EC9CCF480812}" type="presParOf" srcId="{A93ED28D-1D36-479E-805F-59DACAC03AD5}" destId="{77CBAB04-51D5-49F5-98CF-DEABFD03F29D}" srcOrd="0" destOrd="0" presId="urn:microsoft.com/office/officeart/2005/8/layout/cycle7"/>
    <dgm:cxn modelId="{6E71BCF9-83C0-47DE-96EC-99BBE39FDB2C}" type="presParOf" srcId="{E1065559-B34A-4B8E-9717-B06535701BFB}" destId="{E186F375-5638-4A24-B819-33E389AE410B}" srcOrd="4" destOrd="0" presId="urn:microsoft.com/office/officeart/2005/8/layout/cycle7"/>
    <dgm:cxn modelId="{9F586DE3-A1E1-48A0-BC19-6B61B48F86C8}" type="presParOf" srcId="{E1065559-B34A-4B8E-9717-B06535701BFB}" destId="{4F1E9E35-DDE0-4D4F-B488-041DD64B1649}" srcOrd="5" destOrd="0" presId="urn:microsoft.com/office/officeart/2005/8/layout/cycle7"/>
    <dgm:cxn modelId="{F26A0393-31E0-41D3-BC3C-1C2A20D01B69}" type="presParOf" srcId="{4F1E9E35-DDE0-4D4F-B488-041DD64B1649}" destId="{D15058D7-708A-4E74-B78F-D925F488F89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F6F145-1F2B-44A3-ADE0-8CE91FE48A1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B15A2C3-6F40-465F-8117-49B4AC34A5D6}">
      <dgm:prSet phldrT="[Texto]"/>
      <dgm:spPr/>
      <dgm:t>
        <a:bodyPr/>
        <a:lstStyle/>
        <a:p>
          <a:r>
            <a:rPr lang="es-EC" dirty="0" smtClean="0"/>
            <a:t>Transparencia</a:t>
          </a:r>
          <a:endParaRPr lang="es-EC" dirty="0"/>
        </a:p>
      </dgm:t>
    </dgm:pt>
    <dgm:pt modelId="{B896F217-3D5E-4422-98F5-F15A94FBB4E7}" type="parTrans" cxnId="{BD34CE15-072B-4C85-AF91-8CA51AF53482}">
      <dgm:prSet/>
      <dgm:spPr/>
      <dgm:t>
        <a:bodyPr/>
        <a:lstStyle/>
        <a:p>
          <a:endParaRPr lang="es-EC"/>
        </a:p>
      </dgm:t>
    </dgm:pt>
    <dgm:pt modelId="{B7E9E62F-84EA-4F4C-ABBA-9EA59A821682}" type="sibTrans" cxnId="{BD34CE15-072B-4C85-AF91-8CA51AF53482}">
      <dgm:prSet/>
      <dgm:spPr/>
      <dgm:t>
        <a:bodyPr/>
        <a:lstStyle/>
        <a:p>
          <a:endParaRPr lang="es-EC"/>
        </a:p>
      </dgm:t>
    </dgm:pt>
    <dgm:pt modelId="{15576D9C-A70C-4B9D-B237-70F9352C38C7}">
      <dgm:prSet phldrT="[Texto]"/>
      <dgm:spPr/>
      <dgm:t>
        <a:bodyPr/>
        <a:lstStyle/>
        <a:p>
          <a:r>
            <a:rPr lang="es-EC" dirty="0" smtClean="0"/>
            <a:t>Estructura Societaria</a:t>
          </a:r>
          <a:endParaRPr lang="es-EC" dirty="0"/>
        </a:p>
      </dgm:t>
    </dgm:pt>
    <dgm:pt modelId="{F8499115-AD76-4A93-B4B1-ED26C55B4BF0}" type="parTrans" cxnId="{BD93A502-B578-4672-9EED-403FAFBFBF41}">
      <dgm:prSet/>
      <dgm:spPr/>
      <dgm:t>
        <a:bodyPr/>
        <a:lstStyle/>
        <a:p>
          <a:endParaRPr lang="es-EC"/>
        </a:p>
      </dgm:t>
    </dgm:pt>
    <dgm:pt modelId="{0C96196C-C25C-40D6-A5D6-142258027562}" type="sibTrans" cxnId="{BD93A502-B578-4672-9EED-403FAFBFBF41}">
      <dgm:prSet/>
      <dgm:spPr/>
      <dgm:t>
        <a:bodyPr/>
        <a:lstStyle/>
        <a:p>
          <a:endParaRPr lang="es-EC"/>
        </a:p>
      </dgm:t>
    </dgm:pt>
    <dgm:pt modelId="{3DC83A3A-17CE-48C4-BD20-0815445497CB}" type="pres">
      <dgm:prSet presAssocID="{EDF6F145-1F2B-44A3-ADE0-8CE91FE48A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5426E63-F8F4-4AD8-AB43-9C0AA590F136}" type="pres">
      <dgm:prSet presAssocID="{2B15A2C3-6F40-465F-8117-49B4AC34A5D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6A232C-A4FA-4A39-BBEF-1D6A556F8565}" type="pres">
      <dgm:prSet presAssocID="{B7E9E62F-84EA-4F4C-ABBA-9EA59A821682}" presName="sibTrans" presStyleLbl="sibTrans2D1" presStyleIdx="0" presStyleCnt="2"/>
      <dgm:spPr/>
      <dgm:t>
        <a:bodyPr/>
        <a:lstStyle/>
        <a:p>
          <a:endParaRPr lang="es-EC"/>
        </a:p>
      </dgm:t>
    </dgm:pt>
    <dgm:pt modelId="{157F402C-3398-4945-9314-34F0DD79820D}" type="pres">
      <dgm:prSet presAssocID="{B7E9E62F-84EA-4F4C-ABBA-9EA59A821682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A916F085-66C2-4311-A107-2DD82EE481F2}" type="pres">
      <dgm:prSet presAssocID="{15576D9C-A70C-4B9D-B237-70F9352C38C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467CE9D-3A1E-4D9B-B280-16C53B770533}" type="pres">
      <dgm:prSet presAssocID="{0C96196C-C25C-40D6-A5D6-142258027562}" presName="sibTrans" presStyleLbl="sibTrans2D1" presStyleIdx="1" presStyleCnt="2"/>
      <dgm:spPr/>
      <dgm:t>
        <a:bodyPr/>
        <a:lstStyle/>
        <a:p>
          <a:endParaRPr lang="es-EC"/>
        </a:p>
      </dgm:t>
    </dgm:pt>
    <dgm:pt modelId="{141FB570-9BB5-4870-96F7-37B728333780}" type="pres">
      <dgm:prSet presAssocID="{0C96196C-C25C-40D6-A5D6-142258027562}" presName="connectorText" presStyleLbl="sibTrans2D1" presStyleIdx="1" presStyleCnt="2"/>
      <dgm:spPr/>
      <dgm:t>
        <a:bodyPr/>
        <a:lstStyle/>
        <a:p>
          <a:endParaRPr lang="es-EC"/>
        </a:p>
      </dgm:t>
    </dgm:pt>
  </dgm:ptLst>
  <dgm:cxnLst>
    <dgm:cxn modelId="{DEC3FE2F-333A-4097-9F33-DDBB0777CC73}" type="presOf" srcId="{15576D9C-A70C-4B9D-B237-70F9352C38C7}" destId="{A916F085-66C2-4311-A107-2DD82EE481F2}" srcOrd="0" destOrd="0" presId="urn:microsoft.com/office/officeart/2005/8/layout/cycle2"/>
    <dgm:cxn modelId="{98AB3D9A-39F0-47FB-86F3-694B8318285D}" type="presOf" srcId="{0C96196C-C25C-40D6-A5D6-142258027562}" destId="{1467CE9D-3A1E-4D9B-B280-16C53B770533}" srcOrd="0" destOrd="0" presId="urn:microsoft.com/office/officeart/2005/8/layout/cycle2"/>
    <dgm:cxn modelId="{21C9A3B3-7F6D-496C-96A1-680DFF927DE6}" type="presOf" srcId="{EDF6F145-1F2B-44A3-ADE0-8CE91FE48A1E}" destId="{3DC83A3A-17CE-48C4-BD20-0815445497CB}" srcOrd="0" destOrd="0" presId="urn:microsoft.com/office/officeart/2005/8/layout/cycle2"/>
    <dgm:cxn modelId="{B39AC160-C9A2-4F7D-870F-7E0479748C4B}" type="presOf" srcId="{2B15A2C3-6F40-465F-8117-49B4AC34A5D6}" destId="{B5426E63-F8F4-4AD8-AB43-9C0AA590F136}" srcOrd="0" destOrd="0" presId="urn:microsoft.com/office/officeart/2005/8/layout/cycle2"/>
    <dgm:cxn modelId="{239BF104-38B1-4CF2-930D-1C6BB885E347}" type="presOf" srcId="{0C96196C-C25C-40D6-A5D6-142258027562}" destId="{141FB570-9BB5-4870-96F7-37B728333780}" srcOrd="1" destOrd="0" presId="urn:microsoft.com/office/officeart/2005/8/layout/cycle2"/>
    <dgm:cxn modelId="{BD34CE15-072B-4C85-AF91-8CA51AF53482}" srcId="{EDF6F145-1F2B-44A3-ADE0-8CE91FE48A1E}" destId="{2B15A2C3-6F40-465F-8117-49B4AC34A5D6}" srcOrd="0" destOrd="0" parTransId="{B896F217-3D5E-4422-98F5-F15A94FBB4E7}" sibTransId="{B7E9E62F-84EA-4F4C-ABBA-9EA59A821682}"/>
    <dgm:cxn modelId="{BD93A502-B578-4672-9EED-403FAFBFBF41}" srcId="{EDF6F145-1F2B-44A3-ADE0-8CE91FE48A1E}" destId="{15576D9C-A70C-4B9D-B237-70F9352C38C7}" srcOrd="1" destOrd="0" parTransId="{F8499115-AD76-4A93-B4B1-ED26C55B4BF0}" sibTransId="{0C96196C-C25C-40D6-A5D6-142258027562}"/>
    <dgm:cxn modelId="{D2A0A0FA-16F4-400C-9E29-E04E6E0913B5}" type="presOf" srcId="{B7E9E62F-84EA-4F4C-ABBA-9EA59A821682}" destId="{296A232C-A4FA-4A39-BBEF-1D6A556F8565}" srcOrd="0" destOrd="0" presId="urn:microsoft.com/office/officeart/2005/8/layout/cycle2"/>
    <dgm:cxn modelId="{CB3E7619-BE0D-47EC-94F4-C1FB0CA11101}" type="presOf" srcId="{B7E9E62F-84EA-4F4C-ABBA-9EA59A821682}" destId="{157F402C-3398-4945-9314-34F0DD79820D}" srcOrd="1" destOrd="0" presId="urn:microsoft.com/office/officeart/2005/8/layout/cycle2"/>
    <dgm:cxn modelId="{E1357F5B-12CB-4A4C-B01B-6E3DCDD227FD}" type="presParOf" srcId="{3DC83A3A-17CE-48C4-BD20-0815445497CB}" destId="{B5426E63-F8F4-4AD8-AB43-9C0AA590F136}" srcOrd="0" destOrd="0" presId="urn:microsoft.com/office/officeart/2005/8/layout/cycle2"/>
    <dgm:cxn modelId="{D10C6B1D-CB9C-4E46-9861-3FC311EEA3EB}" type="presParOf" srcId="{3DC83A3A-17CE-48C4-BD20-0815445497CB}" destId="{296A232C-A4FA-4A39-BBEF-1D6A556F8565}" srcOrd="1" destOrd="0" presId="urn:microsoft.com/office/officeart/2005/8/layout/cycle2"/>
    <dgm:cxn modelId="{421005AF-4560-4D0A-AFBF-6BCA30DE4AB4}" type="presParOf" srcId="{296A232C-A4FA-4A39-BBEF-1D6A556F8565}" destId="{157F402C-3398-4945-9314-34F0DD79820D}" srcOrd="0" destOrd="0" presId="urn:microsoft.com/office/officeart/2005/8/layout/cycle2"/>
    <dgm:cxn modelId="{DB1D98D9-532A-4E1C-BFF1-DD846C02B516}" type="presParOf" srcId="{3DC83A3A-17CE-48C4-BD20-0815445497CB}" destId="{A916F085-66C2-4311-A107-2DD82EE481F2}" srcOrd="2" destOrd="0" presId="urn:microsoft.com/office/officeart/2005/8/layout/cycle2"/>
    <dgm:cxn modelId="{F01573FE-CD67-4B3B-8206-9B9A5C207BD6}" type="presParOf" srcId="{3DC83A3A-17CE-48C4-BD20-0815445497CB}" destId="{1467CE9D-3A1E-4D9B-B280-16C53B770533}" srcOrd="3" destOrd="0" presId="urn:microsoft.com/office/officeart/2005/8/layout/cycle2"/>
    <dgm:cxn modelId="{4AF39B1B-0B1D-4978-A665-03B083C9CF8B}" type="presParOf" srcId="{1467CE9D-3A1E-4D9B-B280-16C53B770533}" destId="{141FB570-9BB5-4870-96F7-37B72833378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52A404-B085-4CF3-BD10-C3317F09A8F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A514799-F226-4BBE-9F62-8793F57FC24A}">
      <dgm:prSet phldrT="[Texto]"/>
      <dgm:spPr/>
      <dgm:t>
        <a:bodyPr/>
        <a:lstStyle/>
        <a:p>
          <a:r>
            <a:rPr lang="es-EC" dirty="0" smtClean="0"/>
            <a:t>Fuentes de Información</a:t>
          </a:r>
          <a:endParaRPr lang="es-EC" dirty="0"/>
        </a:p>
      </dgm:t>
    </dgm:pt>
    <dgm:pt modelId="{70B372B9-F147-4AE9-8D3B-176BBDAAE125}" type="parTrans" cxnId="{CA9872FF-2C0A-4A3A-9C84-E89118A7EB5D}">
      <dgm:prSet/>
      <dgm:spPr/>
      <dgm:t>
        <a:bodyPr/>
        <a:lstStyle/>
        <a:p>
          <a:endParaRPr lang="es-EC"/>
        </a:p>
      </dgm:t>
    </dgm:pt>
    <dgm:pt modelId="{5EBA5139-8AEC-4144-A27D-BE2818B743C4}" type="sibTrans" cxnId="{CA9872FF-2C0A-4A3A-9C84-E89118A7EB5D}">
      <dgm:prSet/>
      <dgm:spPr/>
      <dgm:t>
        <a:bodyPr/>
        <a:lstStyle/>
        <a:p>
          <a:endParaRPr lang="es-EC"/>
        </a:p>
      </dgm:t>
    </dgm:pt>
    <dgm:pt modelId="{D75D3F3E-3F60-4E5E-A4AE-5AFC1481F00C}" type="pres">
      <dgm:prSet presAssocID="{2C52A404-B085-4CF3-BD10-C3317F09A8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DA08E11-966F-4B3C-87FA-FA16580848E5}" type="pres">
      <dgm:prSet presAssocID="{4A514799-F226-4BBE-9F62-8793F57FC24A}" presName="node" presStyleLbl="node1" presStyleIdx="0" presStyleCnt="1" custLinFactNeighborX="-190" custLinFactNeighborY="-3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4B56ACB-2ABB-4C09-91F8-783B45F64632}" type="presOf" srcId="{4A514799-F226-4BBE-9F62-8793F57FC24A}" destId="{3DA08E11-966F-4B3C-87FA-FA16580848E5}" srcOrd="0" destOrd="0" presId="urn:microsoft.com/office/officeart/2005/8/layout/default"/>
    <dgm:cxn modelId="{A7A22AB4-E7B9-404D-9E18-F0CFF2A3647B}" type="presOf" srcId="{2C52A404-B085-4CF3-BD10-C3317F09A8F9}" destId="{D75D3F3E-3F60-4E5E-A4AE-5AFC1481F00C}" srcOrd="0" destOrd="0" presId="urn:microsoft.com/office/officeart/2005/8/layout/default"/>
    <dgm:cxn modelId="{CA9872FF-2C0A-4A3A-9C84-E89118A7EB5D}" srcId="{2C52A404-B085-4CF3-BD10-C3317F09A8F9}" destId="{4A514799-F226-4BBE-9F62-8793F57FC24A}" srcOrd="0" destOrd="0" parTransId="{70B372B9-F147-4AE9-8D3B-176BBDAAE125}" sibTransId="{5EBA5139-8AEC-4144-A27D-BE2818B743C4}"/>
    <dgm:cxn modelId="{450F0575-C90E-4700-9EE8-D66797B65886}" type="presParOf" srcId="{D75D3F3E-3F60-4E5E-A4AE-5AFC1481F00C}" destId="{3DA08E11-966F-4B3C-87FA-FA16580848E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8C45AFD-35F1-47DC-B867-D012B5D043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AEF133D-DB78-4698-BE86-C133FD91BA37}">
      <dgm:prSet phldrT="[Texto]"/>
      <dgm:spPr/>
      <dgm:t>
        <a:bodyPr/>
        <a:lstStyle/>
        <a:p>
          <a:r>
            <a:rPr lang="es-EC" dirty="0" smtClean="0"/>
            <a:t>Cumplimiento de los objetivos</a:t>
          </a:r>
          <a:endParaRPr lang="es-EC" dirty="0"/>
        </a:p>
      </dgm:t>
    </dgm:pt>
    <dgm:pt modelId="{BA830AC2-A45D-41B0-BF54-541BF0D8CBD6}" type="parTrans" cxnId="{991C63BB-B91F-46B1-9238-159B7D4446F6}">
      <dgm:prSet/>
      <dgm:spPr/>
      <dgm:t>
        <a:bodyPr/>
        <a:lstStyle/>
        <a:p>
          <a:endParaRPr lang="es-EC"/>
        </a:p>
      </dgm:t>
    </dgm:pt>
    <dgm:pt modelId="{7A87F4F6-C7E4-4037-A801-3F043D1F0312}" type="sibTrans" cxnId="{991C63BB-B91F-46B1-9238-159B7D4446F6}">
      <dgm:prSet/>
      <dgm:spPr/>
      <dgm:t>
        <a:bodyPr/>
        <a:lstStyle/>
        <a:p>
          <a:endParaRPr lang="es-EC"/>
        </a:p>
      </dgm:t>
    </dgm:pt>
    <dgm:pt modelId="{46C9CF69-7C9C-4D48-829E-BFD6D8AFB462}">
      <dgm:prSet phldrT="[Texto]"/>
      <dgm:spPr/>
      <dgm:t>
        <a:bodyPr/>
        <a:lstStyle/>
        <a:p>
          <a:r>
            <a:rPr lang="es-EC" dirty="0" smtClean="0"/>
            <a:t>Preferencia a las IFIS</a:t>
          </a:r>
          <a:endParaRPr lang="es-EC" dirty="0"/>
        </a:p>
      </dgm:t>
    </dgm:pt>
    <dgm:pt modelId="{39A1CBFB-D50F-4AD6-8C8A-7D95E3DE01F2}" type="parTrans" cxnId="{C5F60FA6-63FC-42C7-8CE0-A9D28D2EF257}">
      <dgm:prSet/>
      <dgm:spPr/>
      <dgm:t>
        <a:bodyPr/>
        <a:lstStyle/>
        <a:p>
          <a:endParaRPr lang="es-EC"/>
        </a:p>
      </dgm:t>
    </dgm:pt>
    <dgm:pt modelId="{0FCAD5A8-3C9D-48E7-8A14-5D23F19DC2BE}" type="sibTrans" cxnId="{C5F60FA6-63FC-42C7-8CE0-A9D28D2EF257}">
      <dgm:prSet/>
      <dgm:spPr/>
      <dgm:t>
        <a:bodyPr/>
        <a:lstStyle/>
        <a:p>
          <a:endParaRPr lang="es-EC"/>
        </a:p>
      </dgm:t>
    </dgm:pt>
    <dgm:pt modelId="{8C44580F-20A7-4449-ABFB-077DFFBAA407}">
      <dgm:prSet phldrT="[Texto]"/>
      <dgm:spPr/>
      <dgm:t>
        <a:bodyPr/>
        <a:lstStyle/>
        <a:p>
          <a:r>
            <a:rPr lang="es-EC" dirty="0" smtClean="0"/>
            <a:t>Relación IED - MV</a:t>
          </a:r>
          <a:endParaRPr lang="es-EC" dirty="0"/>
        </a:p>
      </dgm:t>
    </dgm:pt>
    <dgm:pt modelId="{A5603580-7DEB-4652-A2DA-5BFABE945B21}" type="parTrans" cxnId="{FFAA2BD4-245E-42EC-BAE2-DF2E8FA87511}">
      <dgm:prSet/>
      <dgm:spPr/>
      <dgm:t>
        <a:bodyPr/>
        <a:lstStyle/>
        <a:p>
          <a:endParaRPr lang="es-EC"/>
        </a:p>
      </dgm:t>
    </dgm:pt>
    <dgm:pt modelId="{022F867E-A83A-47E0-8C8D-4F5EC73C70A7}" type="sibTrans" cxnId="{FFAA2BD4-245E-42EC-BAE2-DF2E8FA87511}">
      <dgm:prSet/>
      <dgm:spPr/>
      <dgm:t>
        <a:bodyPr/>
        <a:lstStyle/>
        <a:p>
          <a:endParaRPr lang="es-EC"/>
        </a:p>
      </dgm:t>
    </dgm:pt>
    <dgm:pt modelId="{35BA2F21-B867-4783-B45B-D295EE02BA42}">
      <dgm:prSet phldrT="[Texto]"/>
      <dgm:spPr/>
      <dgm:t>
        <a:bodyPr/>
        <a:lstStyle/>
        <a:p>
          <a:r>
            <a:rPr lang="es-EC" dirty="0" smtClean="0"/>
            <a:t>Desconocimiento MV</a:t>
          </a:r>
          <a:endParaRPr lang="es-EC" dirty="0"/>
        </a:p>
      </dgm:t>
    </dgm:pt>
    <dgm:pt modelId="{CA45D7F9-F162-4378-8DA9-E379118D1F2B}" type="parTrans" cxnId="{A06E1DB0-362F-4D59-9E84-F42E78612AA1}">
      <dgm:prSet/>
      <dgm:spPr/>
      <dgm:t>
        <a:bodyPr/>
        <a:lstStyle/>
        <a:p>
          <a:endParaRPr lang="es-EC"/>
        </a:p>
      </dgm:t>
    </dgm:pt>
    <dgm:pt modelId="{ACB427D7-1F88-4C9A-8DDD-4E089E269770}" type="sibTrans" cxnId="{A06E1DB0-362F-4D59-9E84-F42E78612AA1}">
      <dgm:prSet/>
      <dgm:spPr/>
      <dgm:t>
        <a:bodyPr/>
        <a:lstStyle/>
        <a:p>
          <a:endParaRPr lang="es-EC"/>
        </a:p>
      </dgm:t>
    </dgm:pt>
    <dgm:pt modelId="{50278C59-A8D1-450E-8B34-9905F6BFC15F}">
      <dgm:prSet phldrT="[Texto]"/>
      <dgm:spPr/>
      <dgm:t>
        <a:bodyPr/>
        <a:lstStyle/>
        <a:p>
          <a:r>
            <a:rPr lang="es-EC" dirty="0" smtClean="0"/>
            <a:t>Nivel de transparencia </a:t>
          </a:r>
          <a:endParaRPr lang="es-EC" dirty="0"/>
        </a:p>
      </dgm:t>
    </dgm:pt>
    <dgm:pt modelId="{BECB619C-9F95-4DDC-A433-ACC8914189E2}" type="parTrans" cxnId="{79377B67-8788-448A-97A5-C8FC8C2D28EF}">
      <dgm:prSet/>
      <dgm:spPr/>
      <dgm:t>
        <a:bodyPr/>
        <a:lstStyle/>
        <a:p>
          <a:endParaRPr lang="es-EC"/>
        </a:p>
      </dgm:t>
    </dgm:pt>
    <dgm:pt modelId="{C5EB42D9-46BA-410D-B5E4-954B1C20F5AD}" type="sibTrans" cxnId="{79377B67-8788-448A-97A5-C8FC8C2D28EF}">
      <dgm:prSet/>
      <dgm:spPr/>
      <dgm:t>
        <a:bodyPr/>
        <a:lstStyle/>
        <a:p>
          <a:endParaRPr lang="es-EC"/>
        </a:p>
      </dgm:t>
    </dgm:pt>
    <dgm:pt modelId="{6D2BF2CB-BC1A-4605-8C9C-82CCDE590D47}">
      <dgm:prSet phldrT="[Texto]"/>
      <dgm:spPr/>
      <dgm:t>
        <a:bodyPr/>
        <a:lstStyle/>
        <a:p>
          <a:r>
            <a:rPr lang="es-EC" dirty="0" smtClean="0"/>
            <a:t>Impacto negativo</a:t>
          </a:r>
          <a:endParaRPr lang="es-EC" dirty="0"/>
        </a:p>
      </dgm:t>
    </dgm:pt>
    <dgm:pt modelId="{0087F7A5-730E-4361-A92C-036593251B85}" type="parTrans" cxnId="{3186C852-705D-4B90-8064-2479EE3F333D}">
      <dgm:prSet/>
      <dgm:spPr/>
      <dgm:t>
        <a:bodyPr/>
        <a:lstStyle/>
        <a:p>
          <a:endParaRPr lang="es-EC"/>
        </a:p>
      </dgm:t>
    </dgm:pt>
    <dgm:pt modelId="{675C445E-4F6E-44D8-822F-277109621F27}" type="sibTrans" cxnId="{3186C852-705D-4B90-8064-2479EE3F333D}">
      <dgm:prSet/>
      <dgm:spPr/>
      <dgm:t>
        <a:bodyPr/>
        <a:lstStyle/>
        <a:p>
          <a:endParaRPr lang="es-EC"/>
        </a:p>
      </dgm:t>
    </dgm:pt>
    <dgm:pt modelId="{BD8063E6-D6A2-4321-A800-283E128601A7}" type="pres">
      <dgm:prSet presAssocID="{18C45AFD-35F1-47DC-B867-D012B5D043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3A68BAC-2A03-4554-932B-B202D5D69045}" type="pres">
      <dgm:prSet presAssocID="{9AEF133D-DB78-4698-BE86-C133FD91BA3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D812FFC-0F51-4152-B53D-9B5E87BD268E}" type="pres">
      <dgm:prSet presAssocID="{7A87F4F6-C7E4-4037-A801-3F043D1F0312}" presName="sibTrans" presStyleCnt="0"/>
      <dgm:spPr/>
    </dgm:pt>
    <dgm:pt modelId="{D3A6B02A-F8D5-4BA6-AC7A-521F36640F15}" type="pres">
      <dgm:prSet presAssocID="{46C9CF69-7C9C-4D48-829E-BFD6D8AFB46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53370B6-9AF7-40C5-9B91-250A90BD9A49}" type="pres">
      <dgm:prSet presAssocID="{0FCAD5A8-3C9D-48E7-8A14-5D23F19DC2BE}" presName="sibTrans" presStyleCnt="0"/>
      <dgm:spPr/>
    </dgm:pt>
    <dgm:pt modelId="{46921743-2838-4AAD-91FA-C81C3D9DC725}" type="pres">
      <dgm:prSet presAssocID="{8C44580F-20A7-4449-ABFB-077DFFBAA40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5218F6-4B86-489B-A826-7CC5E8E43038}" type="pres">
      <dgm:prSet presAssocID="{022F867E-A83A-47E0-8C8D-4F5EC73C70A7}" presName="sibTrans" presStyleCnt="0"/>
      <dgm:spPr/>
    </dgm:pt>
    <dgm:pt modelId="{E82669BB-78E4-417F-B8FD-9DA6BC478BCE}" type="pres">
      <dgm:prSet presAssocID="{35BA2F21-B867-4783-B45B-D295EE02BA4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AF71A8-CEB2-40AE-B76B-3DC826291A3A}" type="pres">
      <dgm:prSet presAssocID="{ACB427D7-1F88-4C9A-8DDD-4E089E269770}" presName="sibTrans" presStyleCnt="0"/>
      <dgm:spPr/>
    </dgm:pt>
    <dgm:pt modelId="{DF3481E1-A401-4350-8935-81D845000312}" type="pres">
      <dgm:prSet presAssocID="{50278C59-A8D1-450E-8B34-9905F6BFC15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36165B-D75B-422E-BA92-AA598F0A13BC}" type="pres">
      <dgm:prSet presAssocID="{C5EB42D9-46BA-410D-B5E4-954B1C20F5AD}" presName="sibTrans" presStyleCnt="0"/>
      <dgm:spPr/>
    </dgm:pt>
    <dgm:pt modelId="{D112EDE9-AEE0-4784-8F4B-268A13100D7C}" type="pres">
      <dgm:prSet presAssocID="{6D2BF2CB-BC1A-4605-8C9C-82CCDE590D4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91C63BB-B91F-46B1-9238-159B7D4446F6}" srcId="{18C45AFD-35F1-47DC-B867-D012B5D043AD}" destId="{9AEF133D-DB78-4698-BE86-C133FD91BA37}" srcOrd="0" destOrd="0" parTransId="{BA830AC2-A45D-41B0-BF54-541BF0D8CBD6}" sibTransId="{7A87F4F6-C7E4-4037-A801-3F043D1F0312}"/>
    <dgm:cxn modelId="{068ED41E-5A36-4AE8-B604-58C13E6A26B5}" type="presOf" srcId="{18C45AFD-35F1-47DC-B867-D012B5D043AD}" destId="{BD8063E6-D6A2-4321-A800-283E128601A7}" srcOrd="0" destOrd="0" presId="urn:microsoft.com/office/officeart/2005/8/layout/default"/>
    <dgm:cxn modelId="{1F5A2AB8-74C1-49DA-BEF8-EBCF7889A2D1}" type="presOf" srcId="{9AEF133D-DB78-4698-BE86-C133FD91BA37}" destId="{13A68BAC-2A03-4554-932B-B202D5D69045}" srcOrd="0" destOrd="0" presId="urn:microsoft.com/office/officeart/2005/8/layout/default"/>
    <dgm:cxn modelId="{C5F60FA6-63FC-42C7-8CE0-A9D28D2EF257}" srcId="{18C45AFD-35F1-47DC-B867-D012B5D043AD}" destId="{46C9CF69-7C9C-4D48-829E-BFD6D8AFB462}" srcOrd="1" destOrd="0" parTransId="{39A1CBFB-D50F-4AD6-8C8A-7D95E3DE01F2}" sibTransId="{0FCAD5A8-3C9D-48E7-8A14-5D23F19DC2BE}"/>
    <dgm:cxn modelId="{79377B67-8788-448A-97A5-C8FC8C2D28EF}" srcId="{18C45AFD-35F1-47DC-B867-D012B5D043AD}" destId="{50278C59-A8D1-450E-8B34-9905F6BFC15F}" srcOrd="4" destOrd="0" parTransId="{BECB619C-9F95-4DDC-A433-ACC8914189E2}" sibTransId="{C5EB42D9-46BA-410D-B5E4-954B1C20F5AD}"/>
    <dgm:cxn modelId="{290C86C2-6B5D-43DD-952E-5C89A310A042}" type="presOf" srcId="{6D2BF2CB-BC1A-4605-8C9C-82CCDE590D47}" destId="{D112EDE9-AEE0-4784-8F4B-268A13100D7C}" srcOrd="0" destOrd="0" presId="urn:microsoft.com/office/officeart/2005/8/layout/default"/>
    <dgm:cxn modelId="{A06E1DB0-362F-4D59-9E84-F42E78612AA1}" srcId="{18C45AFD-35F1-47DC-B867-D012B5D043AD}" destId="{35BA2F21-B867-4783-B45B-D295EE02BA42}" srcOrd="3" destOrd="0" parTransId="{CA45D7F9-F162-4378-8DA9-E379118D1F2B}" sibTransId="{ACB427D7-1F88-4C9A-8DDD-4E089E269770}"/>
    <dgm:cxn modelId="{FFAA2BD4-245E-42EC-BAE2-DF2E8FA87511}" srcId="{18C45AFD-35F1-47DC-B867-D012B5D043AD}" destId="{8C44580F-20A7-4449-ABFB-077DFFBAA407}" srcOrd="2" destOrd="0" parTransId="{A5603580-7DEB-4652-A2DA-5BFABE945B21}" sibTransId="{022F867E-A83A-47E0-8C8D-4F5EC73C70A7}"/>
    <dgm:cxn modelId="{F67BF932-B8D2-491B-A238-8A660F219E36}" type="presOf" srcId="{46C9CF69-7C9C-4D48-829E-BFD6D8AFB462}" destId="{D3A6B02A-F8D5-4BA6-AC7A-521F36640F15}" srcOrd="0" destOrd="0" presId="urn:microsoft.com/office/officeart/2005/8/layout/default"/>
    <dgm:cxn modelId="{317AFC92-31A5-42C0-9419-45AE23D131A9}" type="presOf" srcId="{50278C59-A8D1-450E-8B34-9905F6BFC15F}" destId="{DF3481E1-A401-4350-8935-81D845000312}" srcOrd="0" destOrd="0" presId="urn:microsoft.com/office/officeart/2005/8/layout/default"/>
    <dgm:cxn modelId="{3186C852-705D-4B90-8064-2479EE3F333D}" srcId="{18C45AFD-35F1-47DC-B867-D012B5D043AD}" destId="{6D2BF2CB-BC1A-4605-8C9C-82CCDE590D47}" srcOrd="5" destOrd="0" parTransId="{0087F7A5-730E-4361-A92C-036593251B85}" sibTransId="{675C445E-4F6E-44D8-822F-277109621F27}"/>
    <dgm:cxn modelId="{78D5953B-37B8-472F-AD58-9E4E4F238F1B}" type="presOf" srcId="{8C44580F-20A7-4449-ABFB-077DFFBAA407}" destId="{46921743-2838-4AAD-91FA-C81C3D9DC725}" srcOrd="0" destOrd="0" presId="urn:microsoft.com/office/officeart/2005/8/layout/default"/>
    <dgm:cxn modelId="{35F895B2-88C9-4CB2-9CF9-79B92DDF53E5}" type="presOf" srcId="{35BA2F21-B867-4783-B45B-D295EE02BA42}" destId="{E82669BB-78E4-417F-B8FD-9DA6BC478BCE}" srcOrd="0" destOrd="0" presId="urn:microsoft.com/office/officeart/2005/8/layout/default"/>
    <dgm:cxn modelId="{3AD11CFC-8CC2-45BE-83EC-D6C61C6BAD4A}" type="presParOf" srcId="{BD8063E6-D6A2-4321-A800-283E128601A7}" destId="{13A68BAC-2A03-4554-932B-B202D5D69045}" srcOrd="0" destOrd="0" presId="urn:microsoft.com/office/officeart/2005/8/layout/default"/>
    <dgm:cxn modelId="{E642858C-62BD-4D6B-93DE-ACE454949153}" type="presParOf" srcId="{BD8063E6-D6A2-4321-A800-283E128601A7}" destId="{9D812FFC-0F51-4152-B53D-9B5E87BD268E}" srcOrd="1" destOrd="0" presId="urn:microsoft.com/office/officeart/2005/8/layout/default"/>
    <dgm:cxn modelId="{8F06FD71-2ECC-46CB-920E-4B3679A94FB1}" type="presParOf" srcId="{BD8063E6-D6A2-4321-A800-283E128601A7}" destId="{D3A6B02A-F8D5-4BA6-AC7A-521F36640F15}" srcOrd="2" destOrd="0" presId="urn:microsoft.com/office/officeart/2005/8/layout/default"/>
    <dgm:cxn modelId="{3E609483-3EB1-4EE0-9378-014C88DCC9A6}" type="presParOf" srcId="{BD8063E6-D6A2-4321-A800-283E128601A7}" destId="{253370B6-9AF7-40C5-9B91-250A90BD9A49}" srcOrd="3" destOrd="0" presId="urn:microsoft.com/office/officeart/2005/8/layout/default"/>
    <dgm:cxn modelId="{D33D0871-568B-4C3D-960F-8C6C39A2F4E5}" type="presParOf" srcId="{BD8063E6-D6A2-4321-A800-283E128601A7}" destId="{46921743-2838-4AAD-91FA-C81C3D9DC725}" srcOrd="4" destOrd="0" presId="urn:microsoft.com/office/officeart/2005/8/layout/default"/>
    <dgm:cxn modelId="{8BFD4B9D-C4DA-4B4B-961E-D945CE497B7B}" type="presParOf" srcId="{BD8063E6-D6A2-4321-A800-283E128601A7}" destId="{AB5218F6-4B86-489B-A826-7CC5E8E43038}" srcOrd="5" destOrd="0" presId="urn:microsoft.com/office/officeart/2005/8/layout/default"/>
    <dgm:cxn modelId="{977AD5F0-661A-4DEE-8B5C-5FB58F1A8E63}" type="presParOf" srcId="{BD8063E6-D6A2-4321-A800-283E128601A7}" destId="{E82669BB-78E4-417F-B8FD-9DA6BC478BCE}" srcOrd="6" destOrd="0" presId="urn:microsoft.com/office/officeart/2005/8/layout/default"/>
    <dgm:cxn modelId="{E08BD0DB-545B-4688-B15A-48498A8FFB7E}" type="presParOf" srcId="{BD8063E6-D6A2-4321-A800-283E128601A7}" destId="{2FAF71A8-CEB2-40AE-B76B-3DC826291A3A}" srcOrd="7" destOrd="0" presId="urn:microsoft.com/office/officeart/2005/8/layout/default"/>
    <dgm:cxn modelId="{7D387A56-BA27-45FE-9905-C9D9CE246855}" type="presParOf" srcId="{BD8063E6-D6A2-4321-A800-283E128601A7}" destId="{DF3481E1-A401-4350-8935-81D845000312}" srcOrd="8" destOrd="0" presId="urn:microsoft.com/office/officeart/2005/8/layout/default"/>
    <dgm:cxn modelId="{A0507710-1AD4-4E0E-B9E0-6575821105CA}" type="presParOf" srcId="{BD8063E6-D6A2-4321-A800-283E128601A7}" destId="{DE36165B-D75B-422E-BA92-AA598F0A13BC}" srcOrd="9" destOrd="0" presId="urn:microsoft.com/office/officeart/2005/8/layout/default"/>
    <dgm:cxn modelId="{7B6A61E9-7E76-42DE-80B9-D2DCD68D885E}" type="presParOf" srcId="{BD8063E6-D6A2-4321-A800-283E128601A7}" destId="{D112EDE9-AEE0-4784-8F4B-268A13100D7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123251-6E69-400E-844E-B27EA9AF88B2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A7257406-D91E-4DFA-A0D0-114D11398BB9}">
      <dgm:prSet phldrT="[Texto]"/>
      <dgm:spPr/>
      <dgm:t>
        <a:bodyPr/>
        <a:lstStyle/>
        <a:p>
          <a:r>
            <a:rPr lang="es-EC" b="1" smtClean="0"/>
            <a:t>Hipótesis General: </a:t>
          </a:r>
          <a:r>
            <a:rPr lang="es-EC" smtClean="0"/>
            <a:t>El estancamiento del mercado de valores no tiene un impacto negativo en el financiamiento de las empresas del sector construcción e inmobiliario.</a:t>
          </a:r>
          <a:endParaRPr lang="es-EC" dirty="0"/>
        </a:p>
      </dgm:t>
    </dgm:pt>
    <dgm:pt modelId="{7D2FC318-22AA-415D-8476-D8195A2CB197}" type="parTrans" cxnId="{3A5E2907-B35D-4C91-9B62-727526C009F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184264A-416E-4964-BB94-AF009E58FB81}" type="sibTrans" cxnId="{3A5E2907-B35D-4C91-9B62-727526C009F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D491307-A2DC-4D4E-9036-1B567829D420}">
      <dgm:prSet phldrT="[Texto]"/>
      <dgm:spPr/>
      <dgm:t>
        <a:bodyPr/>
        <a:lstStyle/>
        <a:p>
          <a:r>
            <a:rPr lang="es-EC" b="1" smtClean="0"/>
            <a:t>Hipótesis Secundaria: </a:t>
          </a:r>
          <a:r>
            <a:rPr lang="es-EC" smtClean="0"/>
            <a:t>No existe una relación entre la IED y el desarrollo del mercado de valores.</a:t>
          </a:r>
          <a:endParaRPr lang="es-EC" dirty="0"/>
        </a:p>
      </dgm:t>
    </dgm:pt>
    <dgm:pt modelId="{4E70473D-E8D3-4EB3-8603-CBAF788767A0}" type="parTrans" cxnId="{910AC6D2-314E-4D7D-9237-001CE862B60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A08CC95-78B5-4F24-A439-0BC49BED0882}" type="sibTrans" cxnId="{910AC6D2-314E-4D7D-9237-001CE862B60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102E572-622D-42A8-B335-8F5D3FE7CC53}">
      <dgm:prSet phldrT="[Texto]"/>
      <dgm:spPr/>
      <dgm:t>
        <a:bodyPr/>
        <a:lstStyle/>
        <a:p>
          <a:r>
            <a:rPr lang="es-EC" b="1" smtClean="0"/>
            <a:t>Hipótesis Secundaria: </a:t>
          </a:r>
          <a:r>
            <a:rPr lang="es-EC" smtClean="0"/>
            <a:t>El nivel de conocimiento del mercado de valores no influye en la elección de financiamiento de las empresas del sector construcción e inmobiliario.</a:t>
          </a:r>
          <a:endParaRPr lang="es-EC" dirty="0"/>
        </a:p>
      </dgm:t>
    </dgm:pt>
    <dgm:pt modelId="{9DCEFA14-E295-48EE-8452-7E44D201C013}" type="parTrans" cxnId="{40AD981E-36B0-4164-A3F6-B16304D4D4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D45838F-4DAE-4A01-A4F6-2A02B3926166}" type="sibTrans" cxnId="{40AD981E-36B0-4164-A3F6-B16304D4D4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418DF95-DEFB-4609-9FA2-B1F6CA168AA7}">
      <dgm:prSet phldrT="[Texto]"/>
      <dgm:spPr/>
      <dgm:t>
        <a:bodyPr/>
        <a:lstStyle/>
        <a:p>
          <a:r>
            <a:rPr lang="es-EC" b="1" smtClean="0"/>
            <a:t>Hipótesis Secundaria: </a:t>
          </a:r>
          <a:r>
            <a:rPr lang="es-EC" smtClean="0"/>
            <a:t>Las empresas del sector construcción e inmobiliario con un perfil de riesgo moderado no toman en cuenta a los efectos empresariales del mercado de valores</a:t>
          </a:r>
          <a:endParaRPr lang="es-EC" dirty="0"/>
        </a:p>
      </dgm:t>
    </dgm:pt>
    <dgm:pt modelId="{A9B470BF-A92A-4AFC-B916-327AF08D488B}" type="parTrans" cxnId="{FAAFD37C-119A-4DA9-9E5B-96F1FE3D0E3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3BDF74E-2A0E-475A-8882-26DBF7A32DFD}" type="sibTrans" cxnId="{FAAFD37C-119A-4DA9-9E5B-96F1FE3D0E3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9036B20-89EA-4AB1-8AA2-BC574784B624}" type="pres">
      <dgm:prSet presAssocID="{FA123251-6E69-400E-844E-B27EA9AF88B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59D7A6B-4A31-4004-8C06-057304F14B13}" type="pres">
      <dgm:prSet presAssocID="{A7257406-D91E-4DFA-A0D0-114D11398BB9}" presName="roof" presStyleLbl="dkBgShp" presStyleIdx="0" presStyleCnt="2"/>
      <dgm:spPr/>
      <dgm:t>
        <a:bodyPr/>
        <a:lstStyle/>
        <a:p>
          <a:endParaRPr lang="es-EC"/>
        </a:p>
      </dgm:t>
    </dgm:pt>
    <dgm:pt modelId="{CED630D0-8148-45AF-832E-BB39F2F6726E}" type="pres">
      <dgm:prSet presAssocID="{A7257406-D91E-4DFA-A0D0-114D11398BB9}" presName="pillars" presStyleCnt="0"/>
      <dgm:spPr/>
    </dgm:pt>
    <dgm:pt modelId="{911B70B6-F14D-4822-84EA-062B51ADEFC5}" type="pres">
      <dgm:prSet presAssocID="{A7257406-D91E-4DFA-A0D0-114D11398BB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6211C7-AB14-4CE3-89BB-F015DBC85ED1}" type="pres">
      <dgm:prSet presAssocID="{E102E572-622D-42A8-B335-8F5D3FE7CC5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4C0C34-8F66-4AA9-87C6-B183CAC493F9}" type="pres">
      <dgm:prSet presAssocID="{5418DF95-DEFB-4609-9FA2-B1F6CA168AA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6025010-F6F1-40FC-BC15-626BA4DA0FF7}" type="pres">
      <dgm:prSet presAssocID="{A7257406-D91E-4DFA-A0D0-114D11398BB9}" presName="base" presStyleLbl="dkBgShp" presStyleIdx="1" presStyleCnt="2"/>
      <dgm:spPr/>
    </dgm:pt>
  </dgm:ptLst>
  <dgm:cxnLst>
    <dgm:cxn modelId="{B54CE103-F67E-4F70-90CC-0BACEF185791}" type="presOf" srcId="{FA123251-6E69-400E-844E-B27EA9AF88B2}" destId="{19036B20-89EA-4AB1-8AA2-BC574784B624}" srcOrd="0" destOrd="0" presId="urn:microsoft.com/office/officeart/2005/8/layout/hList3"/>
    <dgm:cxn modelId="{2F334817-B526-47B1-9691-706F91EBB64E}" type="presOf" srcId="{A7257406-D91E-4DFA-A0D0-114D11398BB9}" destId="{459D7A6B-4A31-4004-8C06-057304F14B13}" srcOrd="0" destOrd="0" presId="urn:microsoft.com/office/officeart/2005/8/layout/hList3"/>
    <dgm:cxn modelId="{3A5E2907-B35D-4C91-9B62-727526C009F1}" srcId="{FA123251-6E69-400E-844E-B27EA9AF88B2}" destId="{A7257406-D91E-4DFA-A0D0-114D11398BB9}" srcOrd="0" destOrd="0" parTransId="{7D2FC318-22AA-415D-8476-D8195A2CB197}" sibTransId="{B184264A-416E-4964-BB94-AF009E58FB81}"/>
    <dgm:cxn modelId="{C0B37FB6-E51D-4656-9952-B13C64AF8FA7}" type="presOf" srcId="{5418DF95-DEFB-4609-9FA2-B1F6CA168AA7}" destId="{284C0C34-8F66-4AA9-87C6-B183CAC493F9}" srcOrd="0" destOrd="0" presId="urn:microsoft.com/office/officeart/2005/8/layout/hList3"/>
    <dgm:cxn modelId="{BDCDAF4A-80E3-485A-AD6C-003E358F36B1}" type="presOf" srcId="{E102E572-622D-42A8-B335-8F5D3FE7CC53}" destId="{2F6211C7-AB14-4CE3-89BB-F015DBC85ED1}" srcOrd="0" destOrd="0" presId="urn:microsoft.com/office/officeart/2005/8/layout/hList3"/>
    <dgm:cxn modelId="{910AC6D2-314E-4D7D-9237-001CE862B602}" srcId="{A7257406-D91E-4DFA-A0D0-114D11398BB9}" destId="{FD491307-A2DC-4D4E-9036-1B567829D420}" srcOrd="0" destOrd="0" parTransId="{4E70473D-E8D3-4EB3-8603-CBAF788767A0}" sibTransId="{3A08CC95-78B5-4F24-A439-0BC49BED0882}"/>
    <dgm:cxn modelId="{40AD981E-36B0-4164-A3F6-B16304D4D4FD}" srcId="{A7257406-D91E-4DFA-A0D0-114D11398BB9}" destId="{E102E572-622D-42A8-B335-8F5D3FE7CC53}" srcOrd="1" destOrd="0" parTransId="{9DCEFA14-E295-48EE-8452-7E44D201C013}" sibTransId="{4D45838F-4DAE-4A01-A4F6-2A02B3926166}"/>
    <dgm:cxn modelId="{5725E6E3-3F96-4DB7-B93C-79FF726CE72C}" type="presOf" srcId="{FD491307-A2DC-4D4E-9036-1B567829D420}" destId="{911B70B6-F14D-4822-84EA-062B51ADEFC5}" srcOrd="0" destOrd="0" presId="urn:microsoft.com/office/officeart/2005/8/layout/hList3"/>
    <dgm:cxn modelId="{FAAFD37C-119A-4DA9-9E5B-96F1FE3D0E35}" srcId="{A7257406-D91E-4DFA-A0D0-114D11398BB9}" destId="{5418DF95-DEFB-4609-9FA2-B1F6CA168AA7}" srcOrd="2" destOrd="0" parTransId="{A9B470BF-A92A-4AFC-B916-327AF08D488B}" sibTransId="{03BDF74E-2A0E-475A-8882-26DBF7A32DFD}"/>
    <dgm:cxn modelId="{FDD687F3-3782-4D02-BFD8-1B0CA26BB8FA}" type="presParOf" srcId="{19036B20-89EA-4AB1-8AA2-BC574784B624}" destId="{459D7A6B-4A31-4004-8C06-057304F14B13}" srcOrd="0" destOrd="0" presId="urn:microsoft.com/office/officeart/2005/8/layout/hList3"/>
    <dgm:cxn modelId="{F6670899-47AC-4C2E-9E9B-136ABF96D080}" type="presParOf" srcId="{19036B20-89EA-4AB1-8AA2-BC574784B624}" destId="{CED630D0-8148-45AF-832E-BB39F2F6726E}" srcOrd="1" destOrd="0" presId="urn:microsoft.com/office/officeart/2005/8/layout/hList3"/>
    <dgm:cxn modelId="{BBEB7C3D-DD42-43BD-BD17-82D120092133}" type="presParOf" srcId="{CED630D0-8148-45AF-832E-BB39F2F6726E}" destId="{911B70B6-F14D-4822-84EA-062B51ADEFC5}" srcOrd="0" destOrd="0" presId="urn:microsoft.com/office/officeart/2005/8/layout/hList3"/>
    <dgm:cxn modelId="{BF208722-C596-4E5A-9B2F-9AF8EDF94728}" type="presParOf" srcId="{CED630D0-8148-45AF-832E-BB39F2F6726E}" destId="{2F6211C7-AB14-4CE3-89BB-F015DBC85ED1}" srcOrd="1" destOrd="0" presId="urn:microsoft.com/office/officeart/2005/8/layout/hList3"/>
    <dgm:cxn modelId="{A6B33914-3817-4E50-B879-F87E66D9B131}" type="presParOf" srcId="{CED630D0-8148-45AF-832E-BB39F2F6726E}" destId="{284C0C34-8F66-4AA9-87C6-B183CAC493F9}" srcOrd="2" destOrd="0" presId="urn:microsoft.com/office/officeart/2005/8/layout/hList3"/>
    <dgm:cxn modelId="{9E6FF1AA-4C2D-496B-980B-DD2E752B3E50}" type="presParOf" srcId="{19036B20-89EA-4AB1-8AA2-BC574784B624}" destId="{E6025010-F6F1-40FC-BC15-626BA4DA0FF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5F1512-333F-40A2-8835-1F1BF7211D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9461A51-EFAD-4DF3-AC5C-786A04A997EA}">
      <dgm:prSet phldrT="[Texto]"/>
      <dgm:spPr/>
      <dgm:t>
        <a:bodyPr/>
        <a:lstStyle/>
        <a:p>
          <a:r>
            <a:rPr lang="es-EC" b="1" dirty="0" smtClean="0"/>
            <a:t>Teoría de la Jerarquía Financiera</a:t>
          </a:r>
          <a:endParaRPr lang="es-EC" dirty="0"/>
        </a:p>
      </dgm:t>
    </dgm:pt>
    <dgm:pt modelId="{829B41D3-74CB-4E8A-8FB4-242FED1DC399}" type="parTrans" cxnId="{B4E89E75-77D0-45BE-B389-7339233A78EB}">
      <dgm:prSet/>
      <dgm:spPr/>
      <dgm:t>
        <a:bodyPr/>
        <a:lstStyle/>
        <a:p>
          <a:endParaRPr lang="es-EC"/>
        </a:p>
      </dgm:t>
    </dgm:pt>
    <dgm:pt modelId="{430A7841-9895-4FAB-B2E2-64F283D1DBEC}" type="sibTrans" cxnId="{B4E89E75-77D0-45BE-B389-7339233A78EB}">
      <dgm:prSet/>
      <dgm:spPr/>
      <dgm:t>
        <a:bodyPr/>
        <a:lstStyle/>
        <a:p>
          <a:endParaRPr lang="es-EC"/>
        </a:p>
      </dgm:t>
    </dgm:pt>
    <dgm:pt modelId="{EAD5EEBB-472E-4CAA-B0D3-3BED0131E18A}">
      <dgm:prSet phldrT="[Texto]"/>
      <dgm:spPr/>
      <dgm:t>
        <a:bodyPr/>
        <a:lstStyle/>
        <a:p>
          <a:r>
            <a:rPr lang="es-EC" dirty="0" smtClean="0"/>
            <a:t>Según Myers y </a:t>
          </a:r>
          <a:r>
            <a:rPr lang="es-EC" dirty="0" err="1" smtClean="0"/>
            <a:t>Majluf</a:t>
          </a:r>
          <a:r>
            <a:rPr lang="es-EC" dirty="0" smtClean="0"/>
            <a:t> (1984) esta teoría sostiene que las empresas toman en cuenta un orden al momento de obtener financiamiento.</a:t>
          </a:r>
          <a:endParaRPr lang="es-EC" dirty="0"/>
        </a:p>
      </dgm:t>
    </dgm:pt>
    <dgm:pt modelId="{13D55905-B78D-4D9D-BF41-C3784BD7AEA9}" type="parTrans" cxnId="{29A83162-E754-463E-9287-61B4000FA80A}">
      <dgm:prSet/>
      <dgm:spPr/>
      <dgm:t>
        <a:bodyPr/>
        <a:lstStyle/>
        <a:p>
          <a:endParaRPr lang="es-EC"/>
        </a:p>
      </dgm:t>
    </dgm:pt>
    <dgm:pt modelId="{F19F3D0E-B6B9-43C9-9C62-1E4310FDD906}" type="sibTrans" cxnId="{29A83162-E754-463E-9287-61B4000FA80A}">
      <dgm:prSet/>
      <dgm:spPr/>
      <dgm:t>
        <a:bodyPr/>
        <a:lstStyle/>
        <a:p>
          <a:endParaRPr lang="es-EC"/>
        </a:p>
      </dgm:t>
    </dgm:pt>
    <dgm:pt modelId="{A4CBF4B1-BF94-479A-814B-504518B17F83}">
      <dgm:prSet phldrT="[Texto]"/>
      <dgm:spPr/>
      <dgm:t>
        <a:bodyPr/>
        <a:lstStyle/>
        <a:p>
          <a:r>
            <a:rPr lang="es-EC" b="1" dirty="0" smtClean="0"/>
            <a:t>La Teoría de la localización de la Inversión Extranjera Directa</a:t>
          </a:r>
          <a:endParaRPr lang="es-EC" dirty="0"/>
        </a:p>
      </dgm:t>
    </dgm:pt>
    <dgm:pt modelId="{3602F5D1-936E-43DA-8F03-FB029AA39857}" type="parTrans" cxnId="{7EDD391E-5DBB-4C3D-8134-F54D2E48585A}">
      <dgm:prSet/>
      <dgm:spPr/>
      <dgm:t>
        <a:bodyPr/>
        <a:lstStyle/>
        <a:p>
          <a:endParaRPr lang="es-EC"/>
        </a:p>
      </dgm:t>
    </dgm:pt>
    <dgm:pt modelId="{C9E8E48A-5074-4520-B91C-D4EBB2DF25E3}" type="sibTrans" cxnId="{7EDD391E-5DBB-4C3D-8134-F54D2E48585A}">
      <dgm:prSet/>
      <dgm:spPr/>
      <dgm:t>
        <a:bodyPr/>
        <a:lstStyle/>
        <a:p>
          <a:endParaRPr lang="es-EC"/>
        </a:p>
      </dgm:t>
    </dgm:pt>
    <dgm:pt modelId="{C810051A-DD81-4F7C-800E-00926E563415}">
      <dgm:prSet phldrT="[Texto]"/>
      <dgm:spPr/>
      <dgm:t>
        <a:bodyPr/>
        <a:lstStyle/>
        <a:p>
          <a:r>
            <a:rPr lang="es-EC" dirty="0" smtClean="0"/>
            <a:t>Para </a:t>
          </a:r>
          <a:r>
            <a:rPr lang="es-EC" dirty="0" err="1" smtClean="0"/>
            <a:t>Dunning</a:t>
          </a:r>
          <a:r>
            <a:rPr lang="es-EC" dirty="0" smtClean="0"/>
            <a:t> (1979) la empresa debe tener en cuenta diversos factores para determinar su localización en el país que desea invertir.</a:t>
          </a:r>
          <a:endParaRPr lang="es-EC" dirty="0"/>
        </a:p>
      </dgm:t>
    </dgm:pt>
    <dgm:pt modelId="{C116529F-DF52-44AE-A952-E9E3DF049728}" type="parTrans" cxnId="{2A4DCA79-4971-48F7-B94A-3D419F1D4A95}">
      <dgm:prSet/>
      <dgm:spPr/>
      <dgm:t>
        <a:bodyPr/>
        <a:lstStyle/>
        <a:p>
          <a:endParaRPr lang="es-EC"/>
        </a:p>
      </dgm:t>
    </dgm:pt>
    <dgm:pt modelId="{9EC7559F-9997-4F4F-8102-71921EC4A98C}" type="sibTrans" cxnId="{2A4DCA79-4971-48F7-B94A-3D419F1D4A95}">
      <dgm:prSet/>
      <dgm:spPr/>
      <dgm:t>
        <a:bodyPr/>
        <a:lstStyle/>
        <a:p>
          <a:endParaRPr lang="es-EC"/>
        </a:p>
      </dgm:t>
    </dgm:pt>
    <dgm:pt modelId="{F6DC0910-586F-4B64-B276-F1F35E8ED00B}" type="pres">
      <dgm:prSet presAssocID="{FA5F1512-333F-40A2-8835-1F1BF7211D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2D2675C-0F80-49DD-965D-44D1F2318983}" type="pres">
      <dgm:prSet presAssocID="{89461A51-EFAD-4DF3-AC5C-786A04A997EA}" presName="composite" presStyleCnt="0"/>
      <dgm:spPr/>
    </dgm:pt>
    <dgm:pt modelId="{EDFB933F-904F-4CF1-BF7D-717AA8AD29B9}" type="pres">
      <dgm:prSet presAssocID="{89461A51-EFAD-4DF3-AC5C-786A04A997E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76D967-84E1-4670-AD4B-040543228DBE}" type="pres">
      <dgm:prSet presAssocID="{89461A51-EFAD-4DF3-AC5C-786A04A997E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B18552-8B9C-4A0E-B50F-78230FCFC974}" type="pres">
      <dgm:prSet presAssocID="{430A7841-9895-4FAB-B2E2-64F283D1DBEC}" presName="space" presStyleCnt="0"/>
      <dgm:spPr/>
    </dgm:pt>
    <dgm:pt modelId="{897F6434-5F3C-49AE-9CDD-2C61A8872739}" type="pres">
      <dgm:prSet presAssocID="{A4CBF4B1-BF94-479A-814B-504518B17F83}" presName="composite" presStyleCnt="0"/>
      <dgm:spPr/>
    </dgm:pt>
    <dgm:pt modelId="{E821EAF2-D49B-48F2-8ED2-38B148C2FDE0}" type="pres">
      <dgm:prSet presAssocID="{A4CBF4B1-BF94-479A-814B-504518B17F8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BD55D31-1EE7-46E2-A176-A692D66EF994}" type="pres">
      <dgm:prSet presAssocID="{A4CBF4B1-BF94-479A-814B-504518B17F8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9A83162-E754-463E-9287-61B4000FA80A}" srcId="{89461A51-EFAD-4DF3-AC5C-786A04A997EA}" destId="{EAD5EEBB-472E-4CAA-B0D3-3BED0131E18A}" srcOrd="0" destOrd="0" parTransId="{13D55905-B78D-4D9D-BF41-C3784BD7AEA9}" sibTransId="{F19F3D0E-B6B9-43C9-9C62-1E4310FDD906}"/>
    <dgm:cxn modelId="{11E05F4C-0A65-438F-A6C1-0567980F3C31}" type="presOf" srcId="{89461A51-EFAD-4DF3-AC5C-786A04A997EA}" destId="{EDFB933F-904F-4CF1-BF7D-717AA8AD29B9}" srcOrd="0" destOrd="0" presId="urn:microsoft.com/office/officeart/2005/8/layout/hList1"/>
    <dgm:cxn modelId="{7EDD391E-5DBB-4C3D-8134-F54D2E48585A}" srcId="{FA5F1512-333F-40A2-8835-1F1BF7211D17}" destId="{A4CBF4B1-BF94-479A-814B-504518B17F83}" srcOrd="1" destOrd="0" parTransId="{3602F5D1-936E-43DA-8F03-FB029AA39857}" sibTransId="{C9E8E48A-5074-4520-B91C-D4EBB2DF25E3}"/>
    <dgm:cxn modelId="{8EAAC2A6-EC69-41B0-A7F1-7DE415B0E122}" type="presOf" srcId="{FA5F1512-333F-40A2-8835-1F1BF7211D17}" destId="{F6DC0910-586F-4B64-B276-F1F35E8ED00B}" srcOrd="0" destOrd="0" presId="urn:microsoft.com/office/officeart/2005/8/layout/hList1"/>
    <dgm:cxn modelId="{98B767C1-FC8E-4328-A13C-EC58C9C5C697}" type="presOf" srcId="{C810051A-DD81-4F7C-800E-00926E563415}" destId="{3BD55D31-1EE7-46E2-A176-A692D66EF994}" srcOrd="0" destOrd="0" presId="urn:microsoft.com/office/officeart/2005/8/layout/hList1"/>
    <dgm:cxn modelId="{B4E89E75-77D0-45BE-B389-7339233A78EB}" srcId="{FA5F1512-333F-40A2-8835-1F1BF7211D17}" destId="{89461A51-EFAD-4DF3-AC5C-786A04A997EA}" srcOrd="0" destOrd="0" parTransId="{829B41D3-74CB-4E8A-8FB4-242FED1DC399}" sibTransId="{430A7841-9895-4FAB-B2E2-64F283D1DBEC}"/>
    <dgm:cxn modelId="{2A4DCA79-4971-48F7-B94A-3D419F1D4A95}" srcId="{A4CBF4B1-BF94-479A-814B-504518B17F83}" destId="{C810051A-DD81-4F7C-800E-00926E563415}" srcOrd="0" destOrd="0" parTransId="{C116529F-DF52-44AE-A952-E9E3DF049728}" sibTransId="{9EC7559F-9997-4F4F-8102-71921EC4A98C}"/>
    <dgm:cxn modelId="{E055546E-0520-4526-A1F1-F6D5532F5B13}" type="presOf" srcId="{EAD5EEBB-472E-4CAA-B0D3-3BED0131E18A}" destId="{7376D967-84E1-4670-AD4B-040543228DBE}" srcOrd="0" destOrd="0" presId="urn:microsoft.com/office/officeart/2005/8/layout/hList1"/>
    <dgm:cxn modelId="{FDD8396C-627B-48CE-92ED-6F63CBB60F74}" type="presOf" srcId="{A4CBF4B1-BF94-479A-814B-504518B17F83}" destId="{E821EAF2-D49B-48F2-8ED2-38B148C2FDE0}" srcOrd="0" destOrd="0" presId="urn:microsoft.com/office/officeart/2005/8/layout/hList1"/>
    <dgm:cxn modelId="{527AA6C8-35EE-4C0B-8C57-63D62387D6C5}" type="presParOf" srcId="{F6DC0910-586F-4B64-B276-F1F35E8ED00B}" destId="{E2D2675C-0F80-49DD-965D-44D1F2318983}" srcOrd="0" destOrd="0" presId="urn:microsoft.com/office/officeart/2005/8/layout/hList1"/>
    <dgm:cxn modelId="{4E969B9C-C13E-474C-986C-3625CA1ACC26}" type="presParOf" srcId="{E2D2675C-0F80-49DD-965D-44D1F2318983}" destId="{EDFB933F-904F-4CF1-BF7D-717AA8AD29B9}" srcOrd="0" destOrd="0" presId="urn:microsoft.com/office/officeart/2005/8/layout/hList1"/>
    <dgm:cxn modelId="{65643FDD-F849-4A7E-841B-A456E00569A4}" type="presParOf" srcId="{E2D2675C-0F80-49DD-965D-44D1F2318983}" destId="{7376D967-84E1-4670-AD4B-040543228DBE}" srcOrd="1" destOrd="0" presId="urn:microsoft.com/office/officeart/2005/8/layout/hList1"/>
    <dgm:cxn modelId="{0AABD341-7343-449E-95CA-CF460B5753DE}" type="presParOf" srcId="{F6DC0910-586F-4B64-B276-F1F35E8ED00B}" destId="{7FB18552-8B9C-4A0E-B50F-78230FCFC974}" srcOrd="1" destOrd="0" presId="urn:microsoft.com/office/officeart/2005/8/layout/hList1"/>
    <dgm:cxn modelId="{C1F3D01C-49A8-4FB8-8E55-856573C17AC4}" type="presParOf" srcId="{F6DC0910-586F-4B64-B276-F1F35E8ED00B}" destId="{897F6434-5F3C-49AE-9CDD-2C61A8872739}" srcOrd="2" destOrd="0" presId="urn:microsoft.com/office/officeart/2005/8/layout/hList1"/>
    <dgm:cxn modelId="{107E6549-B46E-4D7F-B2A8-342D87D447F5}" type="presParOf" srcId="{897F6434-5F3C-49AE-9CDD-2C61A8872739}" destId="{E821EAF2-D49B-48F2-8ED2-38B148C2FDE0}" srcOrd="0" destOrd="0" presId="urn:microsoft.com/office/officeart/2005/8/layout/hList1"/>
    <dgm:cxn modelId="{1E50A3BB-A0BA-4686-8728-A5D52F3DEEC5}" type="presParOf" srcId="{897F6434-5F3C-49AE-9CDD-2C61A8872739}" destId="{3BD55D31-1EE7-46E2-A176-A692D66EF9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72D602-A766-4F61-AD20-37EACAEAC98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4135CC4-D910-45E5-B68F-7EC342B21A2A}">
      <dgm:prSet phldrT="[Texto]"/>
      <dgm:spPr/>
      <dgm:t>
        <a:bodyPr/>
        <a:lstStyle/>
        <a:p>
          <a:r>
            <a:rPr lang="es-EC" b="1" dirty="0" smtClean="0"/>
            <a:t>La voz y rendición de cuentas</a:t>
          </a:r>
          <a:endParaRPr lang="es-EC" b="1" dirty="0"/>
        </a:p>
      </dgm:t>
    </dgm:pt>
    <dgm:pt modelId="{045C2844-5B8E-4180-9739-CDA5BC174A05}" type="parTrans" cxnId="{617E84DC-23EE-4B34-B596-246D7485B05B}">
      <dgm:prSet/>
      <dgm:spPr/>
      <dgm:t>
        <a:bodyPr/>
        <a:lstStyle/>
        <a:p>
          <a:endParaRPr lang="es-EC" b="1"/>
        </a:p>
      </dgm:t>
    </dgm:pt>
    <dgm:pt modelId="{C5DC889C-FA25-4972-9187-26FF43508B6C}" type="sibTrans" cxnId="{617E84DC-23EE-4B34-B596-246D7485B05B}">
      <dgm:prSet/>
      <dgm:spPr/>
      <dgm:t>
        <a:bodyPr/>
        <a:lstStyle/>
        <a:p>
          <a:endParaRPr lang="es-EC" b="1"/>
        </a:p>
      </dgm:t>
    </dgm:pt>
    <dgm:pt modelId="{4C5012A8-1459-4BA4-B365-59C4A807E936}">
      <dgm:prSet phldrT="[Texto]"/>
      <dgm:spPr/>
      <dgm:t>
        <a:bodyPr/>
        <a:lstStyle/>
        <a:p>
          <a:r>
            <a:rPr lang="es-EC" b="1" dirty="0" smtClean="0"/>
            <a:t>La estabilidad política y ausencia de violencia</a:t>
          </a:r>
          <a:endParaRPr lang="es-EC" b="1" dirty="0"/>
        </a:p>
      </dgm:t>
    </dgm:pt>
    <dgm:pt modelId="{F9709741-89BB-4FEC-924A-66618029735C}" type="parTrans" cxnId="{D7182554-EDCA-4491-BE18-6C206FE8385E}">
      <dgm:prSet/>
      <dgm:spPr/>
      <dgm:t>
        <a:bodyPr/>
        <a:lstStyle/>
        <a:p>
          <a:endParaRPr lang="es-EC" b="1"/>
        </a:p>
      </dgm:t>
    </dgm:pt>
    <dgm:pt modelId="{929F8DC0-38D5-4C33-AA5C-AB4BAB0FAF93}" type="sibTrans" cxnId="{D7182554-EDCA-4491-BE18-6C206FE8385E}">
      <dgm:prSet/>
      <dgm:spPr/>
      <dgm:t>
        <a:bodyPr/>
        <a:lstStyle/>
        <a:p>
          <a:endParaRPr lang="es-EC" b="1"/>
        </a:p>
      </dgm:t>
    </dgm:pt>
    <dgm:pt modelId="{BDFAC093-C3E1-4BA2-AFBF-78490B6C0692}">
      <dgm:prSet phldrT="[Texto]"/>
      <dgm:spPr/>
      <dgm:t>
        <a:bodyPr/>
        <a:lstStyle/>
        <a:p>
          <a:r>
            <a:rPr lang="es-EC" b="1" dirty="0" smtClean="0"/>
            <a:t>La calidad regulatoria</a:t>
          </a:r>
          <a:endParaRPr lang="es-EC" b="1" dirty="0"/>
        </a:p>
      </dgm:t>
    </dgm:pt>
    <dgm:pt modelId="{837475CD-E304-4FFD-AA65-7A4D82888AA5}" type="parTrans" cxnId="{7182BD3C-2E7E-4567-86FC-156F25156E14}">
      <dgm:prSet/>
      <dgm:spPr/>
      <dgm:t>
        <a:bodyPr/>
        <a:lstStyle/>
        <a:p>
          <a:endParaRPr lang="es-EC" b="1"/>
        </a:p>
      </dgm:t>
    </dgm:pt>
    <dgm:pt modelId="{D2299421-7436-4858-B581-8A90632D931D}" type="sibTrans" cxnId="{7182BD3C-2E7E-4567-86FC-156F25156E14}">
      <dgm:prSet/>
      <dgm:spPr/>
      <dgm:t>
        <a:bodyPr/>
        <a:lstStyle/>
        <a:p>
          <a:endParaRPr lang="es-EC" b="1"/>
        </a:p>
      </dgm:t>
    </dgm:pt>
    <dgm:pt modelId="{89111E0E-3E41-412E-8167-9087146124F5}">
      <dgm:prSet phldrT="[Texto]"/>
      <dgm:spPr/>
      <dgm:t>
        <a:bodyPr/>
        <a:lstStyle/>
        <a:p>
          <a:r>
            <a:rPr lang="es-EC" b="1" dirty="0" smtClean="0"/>
            <a:t>Las reglas de juego </a:t>
          </a:r>
          <a:endParaRPr lang="es-EC" b="1" dirty="0"/>
        </a:p>
      </dgm:t>
    </dgm:pt>
    <dgm:pt modelId="{52CA2CD0-4525-4DB9-BAC5-D125DDC69636}" type="parTrans" cxnId="{A6FC9E4E-D181-4144-99BA-E633CE2D9BC5}">
      <dgm:prSet/>
      <dgm:spPr/>
      <dgm:t>
        <a:bodyPr/>
        <a:lstStyle/>
        <a:p>
          <a:endParaRPr lang="es-EC" b="1"/>
        </a:p>
      </dgm:t>
    </dgm:pt>
    <dgm:pt modelId="{4560DDE2-8836-4D7A-B05D-EE9E4A7F60B3}" type="sibTrans" cxnId="{A6FC9E4E-D181-4144-99BA-E633CE2D9BC5}">
      <dgm:prSet/>
      <dgm:spPr/>
      <dgm:t>
        <a:bodyPr/>
        <a:lstStyle/>
        <a:p>
          <a:endParaRPr lang="es-EC" b="1"/>
        </a:p>
      </dgm:t>
    </dgm:pt>
    <dgm:pt modelId="{7C60B5D2-B9CB-4576-AD5E-28BB348193CC}">
      <dgm:prSet phldrT="[Texto]"/>
      <dgm:spPr/>
      <dgm:t>
        <a:bodyPr/>
        <a:lstStyle/>
        <a:p>
          <a:r>
            <a:rPr lang="es-EC" b="1" dirty="0" smtClean="0"/>
            <a:t>El control de la corrupción</a:t>
          </a:r>
          <a:endParaRPr lang="es-EC" b="1" dirty="0"/>
        </a:p>
      </dgm:t>
    </dgm:pt>
    <dgm:pt modelId="{D39E450A-A488-4D55-9640-20D7FEDA0120}" type="parTrans" cxnId="{8CD0C253-AA9E-4507-A48F-38412E0DC4AF}">
      <dgm:prSet/>
      <dgm:spPr/>
      <dgm:t>
        <a:bodyPr/>
        <a:lstStyle/>
        <a:p>
          <a:endParaRPr lang="es-EC" b="1"/>
        </a:p>
      </dgm:t>
    </dgm:pt>
    <dgm:pt modelId="{FCBC6389-F976-49D5-9463-2B7B40D20573}" type="sibTrans" cxnId="{8CD0C253-AA9E-4507-A48F-38412E0DC4AF}">
      <dgm:prSet/>
      <dgm:spPr/>
      <dgm:t>
        <a:bodyPr/>
        <a:lstStyle/>
        <a:p>
          <a:endParaRPr lang="es-EC" b="1"/>
        </a:p>
      </dgm:t>
    </dgm:pt>
    <dgm:pt modelId="{C1C34FB5-B07B-43DF-A9F5-6FC4D1B37A4E}" type="pres">
      <dgm:prSet presAssocID="{8372D602-A766-4F61-AD20-37EACAEAC9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C11229-B176-4630-AD1C-69F5BC64EA05}" type="pres">
      <dgm:prSet presAssocID="{C4135CC4-D910-45E5-B68F-7EC342B21A2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6E7660-FDB5-42BC-B5B8-4E2C88B54A5D}" type="pres">
      <dgm:prSet presAssocID="{C5DC889C-FA25-4972-9187-26FF43508B6C}" presName="sibTrans" presStyleLbl="sibTrans2D1" presStyleIdx="0" presStyleCnt="4"/>
      <dgm:spPr/>
      <dgm:t>
        <a:bodyPr/>
        <a:lstStyle/>
        <a:p>
          <a:endParaRPr lang="es-EC"/>
        </a:p>
      </dgm:t>
    </dgm:pt>
    <dgm:pt modelId="{D7ED432E-7AAC-4F8D-A6A2-2C71B96C958D}" type="pres">
      <dgm:prSet presAssocID="{C5DC889C-FA25-4972-9187-26FF43508B6C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4B4F6E03-2A1F-49FB-88EA-0B969E7B5690}" type="pres">
      <dgm:prSet presAssocID="{4C5012A8-1459-4BA4-B365-59C4A807E93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52AC30D-8A9F-4F2D-AA5D-982BBC0539AD}" type="pres">
      <dgm:prSet presAssocID="{929F8DC0-38D5-4C33-AA5C-AB4BAB0FAF93}" presName="sibTrans" presStyleLbl="sibTrans2D1" presStyleIdx="1" presStyleCnt="4"/>
      <dgm:spPr/>
      <dgm:t>
        <a:bodyPr/>
        <a:lstStyle/>
        <a:p>
          <a:endParaRPr lang="es-EC"/>
        </a:p>
      </dgm:t>
    </dgm:pt>
    <dgm:pt modelId="{0460D569-2896-41B8-B4E4-779F8A0AFBD3}" type="pres">
      <dgm:prSet presAssocID="{929F8DC0-38D5-4C33-AA5C-AB4BAB0FAF93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BD87C776-D1FF-4FA0-BE95-DC167C60E4FF}" type="pres">
      <dgm:prSet presAssocID="{BDFAC093-C3E1-4BA2-AFBF-78490B6C069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3E80F0F-B7BB-4F54-BD82-DFF229070352}" type="pres">
      <dgm:prSet presAssocID="{D2299421-7436-4858-B581-8A90632D931D}" presName="sibTrans" presStyleLbl="sibTrans2D1" presStyleIdx="2" presStyleCnt="4"/>
      <dgm:spPr/>
      <dgm:t>
        <a:bodyPr/>
        <a:lstStyle/>
        <a:p>
          <a:endParaRPr lang="es-EC"/>
        </a:p>
      </dgm:t>
    </dgm:pt>
    <dgm:pt modelId="{292AC0C6-ADEF-47E2-993A-76138237548F}" type="pres">
      <dgm:prSet presAssocID="{D2299421-7436-4858-B581-8A90632D931D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8578E45D-64FF-49B1-815A-255AE005B79D}" type="pres">
      <dgm:prSet presAssocID="{89111E0E-3E41-412E-8167-9087146124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101F34-C220-4ED4-A50B-F3A6A3250FE4}" type="pres">
      <dgm:prSet presAssocID="{4560DDE2-8836-4D7A-B05D-EE9E4A7F60B3}" presName="sibTrans" presStyleLbl="sibTrans2D1" presStyleIdx="3" presStyleCnt="4"/>
      <dgm:spPr/>
      <dgm:t>
        <a:bodyPr/>
        <a:lstStyle/>
        <a:p>
          <a:endParaRPr lang="es-EC"/>
        </a:p>
      </dgm:t>
    </dgm:pt>
    <dgm:pt modelId="{DAFC1B3D-EDAF-4AAB-B68E-D133D2F1BB27}" type="pres">
      <dgm:prSet presAssocID="{4560DDE2-8836-4D7A-B05D-EE9E4A7F60B3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09F6A147-8355-4796-AF26-87647BC0B9EC}" type="pres">
      <dgm:prSet presAssocID="{7C60B5D2-B9CB-4576-AD5E-28BB348193C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6FC9E4E-D181-4144-99BA-E633CE2D9BC5}" srcId="{8372D602-A766-4F61-AD20-37EACAEAC98A}" destId="{89111E0E-3E41-412E-8167-9087146124F5}" srcOrd="3" destOrd="0" parTransId="{52CA2CD0-4525-4DB9-BAC5-D125DDC69636}" sibTransId="{4560DDE2-8836-4D7A-B05D-EE9E4A7F60B3}"/>
    <dgm:cxn modelId="{1BF4D4B8-BA25-4CA3-8C0F-84A3719A7469}" type="presOf" srcId="{C5DC889C-FA25-4972-9187-26FF43508B6C}" destId="{076E7660-FDB5-42BC-B5B8-4E2C88B54A5D}" srcOrd="0" destOrd="0" presId="urn:microsoft.com/office/officeart/2005/8/layout/process5"/>
    <dgm:cxn modelId="{8CD0C253-AA9E-4507-A48F-38412E0DC4AF}" srcId="{8372D602-A766-4F61-AD20-37EACAEAC98A}" destId="{7C60B5D2-B9CB-4576-AD5E-28BB348193CC}" srcOrd="4" destOrd="0" parTransId="{D39E450A-A488-4D55-9640-20D7FEDA0120}" sibTransId="{FCBC6389-F976-49D5-9463-2B7B40D20573}"/>
    <dgm:cxn modelId="{B2EEA62B-4EB3-4E85-95B7-B9E6C3EF7D38}" type="presOf" srcId="{89111E0E-3E41-412E-8167-9087146124F5}" destId="{8578E45D-64FF-49B1-815A-255AE005B79D}" srcOrd="0" destOrd="0" presId="urn:microsoft.com/office/officeart/2005/8/layout/process5"/>
    <dgm:cxn modelId="{FF6825CF-9AD5-4FF6-BCA2-1C1881A108FA}" type="presOf" srcId="{4560DDE2-8836-4D7A-B05D-EE9E4A7F60B3}" destId="{DAFC1B3D-EDAF-4AAB-B68E-D133D2F1BB27}" srcOrd="1" destOrd="0" presId="urn:microsoft.com/office/officeart/2005/8/layout/process5"/>
    <dgm:cxn modelId="{5D35F938-7E80-4199-A3F8-BD58B8D9F8BF}" type="presOf" srcId="{D2299421-7436-4858-B581-8A90632D931D}" destId="{A3E80F0F-B7BB-4F54-BD82-DFF229070352}" srcOrd="0" destOrd="0" presId="urn:microsoft.com/office/officeart/2005/8/layout/process5"/>
    <dgm:cxn modelId="{D7182554-EDCA-4491-BE18-6C206FE8385E}" srcId="{8372D602-A766-4F61-AD20-37EACAEAC98A}" destId="{4C5012A8-1459-4BA4-B365-59C4A807E936}" srcOrd="1" destOrd="0" parTransId="{F9709741-89BB-4FEC-924A-66618029735C}" sibTransId="{929F8DC0-38D5-4C33-AA5C-AB4BAB0FAF93}"/>
    <dgm:cxn modelId="{4BD82AE4-C1DD-4F97-88B1-36DB1E3D3A4F}" type="presOf" srcId="{7C60B5D2-B9CB-4576-AD5E-28BB348193CC}" destId="{09F6A147-8355-4796-AF26-87647BC0B9EC}" srcOrd="0" destOrd="0" presId="urn:microsoft.com/office/officeart/2005/8/layout/process5"/>
    <dgm:cxn modelId="{C129E437-1888-4979-908B-5F1929483851}" type="presOf" srcId="{D2299421-7436-4858-B581-8A90632D931D}" destId="{292AC0C6-ADEF-47E2-993A-76138237548F}" srcOrd="1" destOrd="0" presId="urn:microsoft.com/office/officeart/2005/8/layout/process5"/>
    <dgm:cxn modelId="{617E84DC-23EE-4B34-B596-246D7485B05B}" srcId="{8372D602-A766-4F61-AD20-37EACAEAC98A}" destId="{C4135CC4-D910-45E5-B68F-7EC342B21A2A}" srcOrd="0" destOrd="0" parTransId="{045C2844-5B8E-4180-9739-CDA5BC174A05}" sibTransId="{C5DC889C-FA25-4972-9187-26FF43508B6C}"/>
    <dgm:cxn modelId="{7182BD3C-2E7E-4567-86FC-156F25156E14}" srcId="{8372D602-A766-4F61-AD20-37EACAEAC98A}" destId="{BDFAC093-C3E1-4BA2-AFBF-78490B6C0692}" srcOrd="2" destOrd="0" parTransId="{837475CD-E304-4FFD-AA65-7A4D82888AA5}" sibTransId="{D2299421-7436-4858-B581-8A90632D931D}"/>
    <dgm:cxn modelId="{198FCCC4-D579-456F-9ECF-C979BDA46C8B}" type="presOf" srcId="{929F8DC0-38D5-4C33-AA5C-AB4BAB0FAF93}" destId="{0460D569-2896-41B8-B4E4-779F8A0AFBD3}" srcOrd="1" destOrd="0" presId="urn:microsoft.com/office/officeart/2005/8/layout/process5"/>
    <dgm:cxn modelId="{2223600B-4420-4651-93B2-DA9A51E55A8A}" type="presOf" srcId="{C4135CC4-D910-45E5-B68F-7EC342B21A2A}" destId="{54C11229-B176-4630-AD1C-69F5BC64EA05}" srcOrd="0" destOrd="0" presId="urn:microsoft.com/office/officeart/2005/8/layout/process5"/>
    <dgm:cxn modelId="{9CC47931-CED0-40DA-BC74-6491020DACA1}" type="presOf" srcId="{929F8DC0-38D5-4C33-AA5C-AB4BAB0FAF93}" destId="{052AC30D-8A9F-4F2D-AA5D-982BBC0539AD}" srcOrd="0" destOrd="0" presId="urn:microsoft.com/office/officeart/2005/8/layout/process5"/>
    <dgm:cxn modelId="{A1F948AB-5355-4067-99F0-0C97CA87A849}" type="presOf" srcId="{8372D602-A766-4F61-AD20-37EACAEAC98A}" destId="{C1C34FB5-B07B-43DF-A9F5-6FC4D1B37A4E}" srcOrd="0" destOrd="0" presId="urn:microsoft.com/office/officeart/2005/8/layout/process5"/>
    <dgm:cxn modelId="{73B05D33-4A4E-436E-9B04-0EF7D9B490C8}" type="presOf" srcId="{4560DDE2-8836-4D7A-B05D-EE9E4A7F60B3}" destId="{CB101F34-C220-4ED4-A50B-F3A6A3250FE4}" srcOrd="0" destOrd="0" presId="urn:microsoft.com/office/officeart/2005/8/layout/process5"/>
    <dgm:cxn modelId="{0D1498F0-801D-4AA8-A9DA-3E9EB83D5507}" type="presOf" srcId="{4C5012A8-1459-4BA4-B365-59C4A807E936}" destId="{4B4F6E03-2A1F-49FB-88EA-0B969E7B5690}" srcOrd="0" destOrd="0" presId="urn:microsoft.com/office/officeart/2005/8/layout/process5"/>
    <dgm:cxn modelId="{921DD941-282C-40F0-A338-F9827E1F01DF}" type="presOf" srcId="{BDFAC093-C3E1-4BA2-AFBF-78490B6C0692}" destId="{BD87C776-D1FF-4FA0-BE95-DC167C60E4FF}" srcOrd="0" destOrd="0" presId="urn:microsoft.com/office/officeart/2005/8/layout/process5"/>
    <dgm:cxn modelId="{41074CD5-94FE-4A87-94CE-1EF13C3C4B1A}" type="presOf" srcId="{C5DC889C-FA25-4972-9187-26FF43508B6C}" destId="{D7ED432E-7AAC-4F8D-A6A2-2C71B96C958D}" srcOrd="1" destOrd="0" presId="urn:microsoft.com/office/officeart/2005/8/layout/process5"/>
    <dgm:cxn modelId="{AF3D15AD-77D2-47A2-A36A-5A7D0D896A6B}" type="presParOf" srcId="{C1C34FB5-B07B-43DF-A9F5-6FC4D1B37A4E}" destId="{54C11229-B176-4630-AD1C-69F5BC64EA05}" srcOrd="0" destOrd="0" presId="urn:microsoft.com/office/officeart/2005/8/layout/process5"/>
    <dgm:cxn modelId="{7C3184CD-50A6-43C7-9F56-0294B28F30DC}" type="presParOf" srcId="{C1C34FB5-B07B-43DF-A9F5-6FC4D1B37A4E}" destId="{076E7660-FDB5-42BC-B5B8-4E2C88B54A5D}" srcOrd="1" destOrd="0" presId="urn:microsoft.com/office/officeart/2005/8/layout/process5"/>
    <dgm:cxn modelId="{2D474107-9B4C-4D40-B81B-A4D8831E03B4}" type="presParOf" srcId="{076E7660-FDB5-42BC-B5B8-4E2C88B54A5D}" destId="{D7ED432E-7AAC-4F8D-A6A2-2C71B96C958D}" srcOrd="0" destOrd="0" presId="urn:microsoft.com/office/officeart/2005/8/layout/process5"/>
    <dgm:cxn modelId="{21BF4A5F-04FF-4587-BA39-E12D68A97FC2}" type="presParOf" srcId="{C1C34FB5-B07B-43DF-A9F5-6FC4D1B37A4E}" destId="{4B4F6E03-2A1F-49FB-88EA-0B969E7B5690}" srcOrd="2" destOrd="0" presId="urn:microsoft.com/office/officeart/2005/8/layout/process5"/>
    <dgm:cxn modelId="{BDA06AB7-42A9-40ED-80B7-FD9CBD8C0F28}" type="presParOf" srcId="{C1C34FB5-B07B-43DF-A9F5-6FC4D1B37A4E}" destId="{052AC30D-8A9F-4F2D-AA5D-982BBC0539AD}" srcOrd="3" destOrd="0" presId="urn:microsoft.com/office/officeart/2005/8/layout/process5"/>
    <dgm:cxn modelId="{2820BEDB-541B-49BB-9DDD-D3EBC5D0FE7E}" type="presParOf" srcId="{052AC30D-8A9F-4F2D-AA5D-982BBC0539AD}" destId="{0460D569-2896-41B8-B4E4-779F8A0AFBD3}" srcOrd="0" destOrd="0" presId="urn:microsoft.com/office/officeart/2005/8/layout/process5"/>
    <dgm:cxn modelId="{0A49F64B-64CC-4E8D-A300-49F797A5BE5E}" type="presParOf" srcId="{C1C34FB5-B07B-43DF-A9F5-6FC4D1B37A4E}" destId="{BD87C776-D1FF-4FA0-BE95-DC167C60E4FF}" srcOrd="4" destOrd="0" presId="urn:microsoft.com/office/officeart/2005/8/layout/process5"/>
    <dgm:cxn modelId="{414EBD4E-8A60-495A-B64A-1CEB10384A2B}" type="presParOf" srcId="{C1C34FB5-B07B-43DF-A9F5-6FC4D1B37A4E}" destId="{A3E80F0F-B7BB-4F54-BD82-DFF229070352}" srcOrd="5" destOrd="0" presId="urn:microsoft.com/office/officeart/2005/8/layout/process5"/>
    <dgm:cxn modelId="{89451899-D60D-4A74-B18C-91092C3B3BCE}" type="presParOf" srcId="{A3E80F0F-B7BB-4F54-BD82-DFF229070352}" destId="{292AC0C6-ADEF-47E2-993A-76138237548F}" srcOrd="0" destOrd="0" presId="urn:microsoft.com/office/officeart/2005/8/layout/process5"/>
    <dgm:cxn modelId="{B335B470-7533-43B2-B00F-7163B8B2DDDA}" type="presParOf" srcId="{C1C34FB5-B07B-43DF-A9F5-6FC4D1B37A4E}" destId="{8578E45D-64FF-49B1-815A-255AE005B79D}" srcOrd="6" destOrd="0" presId="urn:microsoft.com/office/officeart/2005/8/layout/process5"/>
    <dgm:cxn modelId="{31E85768-4E52-46B0-AFBB-2C91939D0509}" type="presParOf" srcId="{C1C34FB5-B07B-43DF-A9F5-6FC4D1B37A4E}" destId="{CB101F34-C220-4ED4-A50B-F3A6A3250FE4}" srcOrd="7" destOrd="0" presId="urn:microsoft.com/office/officeart/2005/8/layout/process5"/>
    <dgm:cxn modelId="{0FD046D3-B136-4DD4-8E58-320B3E353FBA}" type="presParOf" srcId="{CB101F34-C220-4ED4-A50B-F3A6A3250FE4}" destId="{DAFC1B3D-EDAF-4AAB-B68E-D133D2F1BB27}" srcOrd="0" destOrd="0" presId="urn:microsoft.com/office/officeart/2005/8/layout/process5"/>
    <dgm:cxn modelId="{2D1A3249-EB43-42C5-9565-20328BF5F456}" type="presParOf" srcId="{C1C34FB5-B07B-43DF-A9F5-6FC4D1B37A4E}" destId="{09F6A147-8355-4796-AF26-87647BC0B9E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668D0C-189D-4AF4-8C13-5CBCAEA0A6A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0BBB559-580C-4734-8B12-B7704415EAB0}">
      <dgm:prSet phldrT="[Texto]"/>
      <dgm:spPr/>
      <dgm:t>
        <a:bodyPr/>
        <a:lstStyle/>
        <a:p>
          <a:r>
            <a:rPr lang="es-EC" dirty="0" smtClean="0"/>
            <a:t>Relación débil</a:t>
          </a:r>
          <a:endParaRPr lang="es-EC" dirty="0"/>
        </a:p>
      </dgm:t>
    </dgm:pt>
    <dgm:pt modelId="{0093E4E4-8D6B-4789-8431-08825F2CA4AF}" type="parTrans" cxnId="{D1E35D3F-9694-4CD2-AE57-1E85E415653F}">
      <dgm:prSet/>
      <dgm:spPr/>
      <dgm:t>
        <a:bodyPr/>
        <a:lstStyle/>
        <a:p>
          <a:endParaRPr lang="es-EC"/>
        </a:p>
      </dgm:t>
    </dgm:pt>
    <dgm:pt modelId="{14CA6AA4-801C-4DD2-B786-1124A59DC6F2}" type="sibTrans" cxnId="{D1E35D3F-9694-4CD2-AE57-1E85E415653F}">
      <dgm:prSet/>
      <dgm:spPr/>
      <dgm:t>
        <a:bodyPr/>
        <a:lstStyle/>
        <a:p>
          <a:endParaRPr lang="es-EC"/>
        </a:p>
      </dgm:t>
    </dgm:pt>
    <dgm:pt modelId="{A4C1D5FE-428E-40EB-9703-48E867DFBD98}">
      <dgm:prSet phldrT="[Texto]"/>
      <dgm:spPr/>
      <dgm:t>
        <a:bodyPr/>
        <a:lstStyle/>
        <a:p>
          <a:r>
            <a:rPr lang="es-EC" dirty="0" smtClean="0"/>
            <a:t>Mercado de Valores Estancado</a:t>
          </a:r>
          <a:endParaRPr lang="es-EC" dirty="0"/>
        </a:p>
      </dgm:t>
    </dgm:pt>
    <dgm:pt modelId="{9EDC4631-BCD0-4197-84D6-437B86BAF9C5}" type="parTrans" cxnId="{069D67FB-660F-442B-B511-9FD49D87CF8A}">
      <dgm:prSet/>
      <dgm:spPr/>
      <dgm:t>
        <a:bodyPr/>
        <a:lstStyle/>
        <a:p>
          <a:endParaRPr lang="es-EC"/>
        </a:p>
      </dgm:t>
    </dgm:pt>
    <dgm:pt modelId="{8D7D6FEA-D57B-4DD3-B2DF-674299C44F10}" type="sibTrans" cxnId="{069D67FB-660F-442B-B511-9FD49D87CF8A}">
      <dgm:prSet/>
      <dgm:spPr/>
      <dgm:t>
        <a:bodyPr/>
        <a:lstStyle/>
        <a:p>
          <a:endParaRPr lang="es-EC"/>
        </a:p>
      </dgm:t>
    </dgm:pt>
    <dgm:pt modelId="{B3CFF708-B81C-4834-A995-AE78D3A24BC1}" type="pres">
      <dgm:prSet presAssocID="{E2668D0C-189D-4AF4-8C13-5CBCAEA0A6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71DD2E2-60A4-4EDF-9450-0FD91B85ACD3}" type="pres">
      <dgm:prSet presAssocID="{10BBB559-580C-4734-8B12-B7704415EAB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501F77-27EF-4247-A2ED-79F31CF5B265}" type="pres">
      <dgm:prSet presAssocID="{14CA6AA4-801C-4DD2-B786-1124A59DC6F2}" presName="sibTrans" presStyleLbl="sibTrans2D1" presStyleIdx="0" presStyleCnt="2"/>
      <dgm:spPr/>
      <dgm:t>
        <a:bodyPr/>
        <a:lstStyle/>
        <a:p>
          <a:endParaRPr lang="es-EC"/>
        </a:p>
      </dgm:t>
    </dgm:pt>
    <dgm:pt modelId="{01127F3D-0176-4A32-8A6B-DBF1AFBE4EA2}" type="pres">
      <dgm:prSet presAssocID="{14CA6AA4-801C-4DD2-B786-1124A59DC6F2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5EB9F3E4-CF2C-47D8-9CC1-24EA63198FA9}" type="pres">
      <dgm:prSet presAssocID="{A4C1D5FE-428E-40EB-9703-48E867DFBD9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7A93A1-69D6-4C30-B63B-5275725158DF}" type="pres">
      <dgm:prSet presAssocID="{8D7D6FEA-D57B-4DD3-B2DF-674299C44F10}" presName="sibTrans" presStyleLbl="sibTrans2D1" presStyleIdx="1" presStyleCnt="2"/>
      <dgm:spPr/>
      <dgm:t>
        <a:bodyPr/>
        <a:lstStyle/>
        <a:p>
          <a:endParaRPr lang="es-EC"/>
        </a:p>
      </dgm:t>
    </dgm:pt>
    <dgm:pt modelId="{7E2A0265-BD12-4022-9E7A-2E296EE2F8F9}" type="pres">
      <dgm:prSet presAssocID="{8D7D6FEA-D57B-4DD3-B2DF-674299C44F10}" presName="connectorText" presStyleLbl="sibTrans2D1" presStyleIdx="1" presStyleCnt="2"/>
      <dgm:spPr/>
      <dgm:t>
        <a:bodyPr/>
        <a:lstStyle/>
        <a:p>
          <a:endParaRPr lang="es-EC"/>
        </a:p>
      </dgm:t>
    </dgm:pt>
  </dgm:ptLst>
  <dgm:cxnLst>
    <dgm:cxn modelId="{7A36A94A-4EFD-4808-A106-80C8DB9B7922}" type="presOf" srcId="{8D7D6FEA-D57B-4DD3-B2DF-674299C44F10}" destId="{7E2A0265-BD12-4022-9E7A-2E296EE2F8F9}" srcOrd="1" destOrd="0" presId="urn:microsoft.com/office/officeart/2005/8/layout/cycle7"/>
    <dgm:cxn modelId="{BBEAB617-430D-4CAD-9741-9DEFCE6BF884}" type="presOf" srcId="{A4C1D5FE-428E-40EB-9703-48E867DFBD98}" destId="{5EB9F3E4-CF2C-47D8-9CC1-24EA63198FA9}" srcOrd="0" destOrd="0" presId="urn:microsoft.com/office/officeart/2005/8/layout/cycle7"/>
    <dgm:cxn modelId="{6795C052-5E4A-4D6D-B959-BA9770D16D0F}" type="presOf" srcId="{E2668D0C-189D-4AF4-8C13-5CBCAEA0A6A7}" destId="{B3CFF708-B81C-4834-A995-AE78D3A24BC1}" srcOrd="0" destOrd="0" presId="urn:microsoft.com/office/officeart/2005/8/layout/cycle7"/>
    <dgm:cxn modelId="{069D67FB-660F-442B-B511-9FD49D87CF8A}" srcId="{E2668D0C-189D-4AF4-8C13-5CBCAEA0A6A7}" destId="{A4C1D5FE-428E-40EB-9703-48E867DFBD98}" srcOrd="1" destOrd="0" parTransId="{9EDC4631-BCD0-4197-84D6-437B86BAF9C5}" sibTransId="{8D7D6FEA-D57B-4DD3-B2DF-674299C44F10}"/>
    <dgm:cxn modelId="{DB76F51D-96B1-4E25-84A1-F46C19159121}" type="presOf" srcId="{8D7D6FEA-D57B-4DD3-B2DF-674299C44F10}" destId="{8A7A93A1-69D6-4C30-B63B-5275725158DF}" srcOrd="0" destOrd="0" presId="urn:microsoft.com/office/officeart/2005/8/layout/cycle7"/>
    <dgm:cxn modelId="{27091D54-2679-462F-B4FD-F583624E8786}" type="presOf" srcId="{14CA6AA4-801C-4DD2-B786-1124A59DC6F2}" destId="{01127F3D-0176-4A32-8A6B-DBF1AFBE4EA2}" srcOrd="1" destOrd="0" presId="urn:microsoft.com/office/officeart/2005/8/layout/cycle7"/>
    <dgm:cxn modelId="{78185B35-A861-4365-AD67-C8F2568DD8D2}" type="presOf" srcId="{14CA6AA4-801C-4DD2-B786-1124A59DC6F2}" destId="{C3501F77-27EF-4247-A2ED-79F31CF5B265}" srcOrd="0" destOrd="0" presId="urn:microsoft.com/office/officeart/2005/8/layout/cycle7"/>
    <dgm:cxn modelId="{399BFF13-731F-491E-BD1F-56E76D065D7E}" type="presOf" srcId="{10BBB559-580C-4734-8B12-B7704415EAB0}" destId="{971DD2E2-60A4-4EDF-9450-0FD91B85ACD3}" srcOrd="0" destOrd="0" presId="urn:microsoft.com/office/officeart/2005/8/layout/cycle7"/>
    <dgm:cxn modelId="{D1E35D3F-9694-4CD2-AE57-1E85E415653F}" srcId="{E2668D0C-189D-4AF4-8C13-5CBCAEA0A6A7}" destId="{10BBB559-580C-4734-8B12-B7704415EAB0}" srcOrd="0" destOrd="0" parTransId="{0093E4E4-8D6B-4789-8431-08825F2CA4AF}" sibTransId="{14CA6AA4-801C-4DD2-B786-1124A59DC6F2}"/>
    <dgm:cxn modelId="{844AC694-36A7-44ED-B018-6F12512E5A35}" type="presParOf" srcId="{B3CFF708-B81C-4834-A995-AE78D3A24BC1}" destId="{971DD2E2-60A4-4EDF-9450-0FD91B85ACD3}" srcOrd="0" destOrd="0" presId="urn:microsoft.com/office/officeart/2005/8/layout/cycle7"/>
    <dgm:cxn modelId="{9A530EB4-9082-4B77-BFAF-39C8E9F01C1C}" type="presParOf" srcId="{B3CFF708-B81C-4834-A995-AE78D3A24BC1}" destId="{C3501F77-27EF-4247-A2ED-79F31CF5B265}" srcOrd="1" destOrd="0" presId="urn:microsoft.com/office/officeart/2005/8/layout/cycle7"/>
    <dgm:cxn modelId="{42C99AF0-23D5-4E4E-8C8B-714802C24CC2}" type="presParOf" srcId="{C3501F77-27EF-4247-A2ED-79F31CF5B265}" destId="{01127F3D-0176-4A32-8A6B-DBF1AFBE4EA2}" srcOrd="0" destOrd="0" presId="urn:microsoft.com/office/officeart/2005/8/layout/cycle7"/>
    <dgm:cxn modelId="{2DE15AD2-09AD-4B1F-A5E9-0939F8C1CBFD}" type="presParOf" srcId="{B3CFF708-B81C-4834-A995-AE78D3A24BC1}" destId="{5EB9F3E4-CF2C-47D8-9CC1-24EA63198FA9}" srcOrd="2" destOrd="0" presId="urn:microsoft.com/office/officeart/2005/8/layout/cycle7"/>
    <dgm:cxn modelId="{9CD40556-3C84-461F-9BF3-AF20C39A809B}" type="presParOf" srcId="{B3CFF708-B81C-4834-A995-AE78D3A24BC1}" destId="{8A7A93A1-69D6-4C30-B63B-5275725158DF}" srcOrd="3" destOrd="0" presId="urn:microsoft.com/office/officeart/2005/8/layout/cycle7"/>
    <dgm:cxn modelId="{601A971E-3A9A-44F3-8721-05D1665B8F87}" type="presParOf" srcId="{8A7A93A1-69D6-4C30-B63B-5275725158DF}" destId="{7E2A0265-BD12-4022-9E7A-2E296EE2F8F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BAAD4-3A52-41EC-BE55-C2BD5524C64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BB3129F-59DF-4495-A9DE-E8514D6AB726}">
      <dgm:prSet phldrT="[Texto]"/>
      <dgm:spPr/>
      <dgm:t>
        <a:bodyPr/>
        <a:lstStyle/>
        <a:p>
          <a:r>
            <a:rPr lang="es-EC" b="1" dirty="0" smtClean="0"/>
            <a:t>Enfoque de Investigación</a:t>
          </a:r>
          <a:endParaRPr lang="es-EC" b="1" dirty="0"/>
        </a:p>
      </dgm:t>
    </dgm:pt>
    <dgm:pt modelId="{EF2182BD-D9C7-416C-BF42-7393CDAD57BD}" type="parTrans" cxnId="{6FBF22BA-D78E-4890-8B4A-DB3AF0400509}">
      <dgm:prSet/>
      <dgm:spPr/>
      <dgm:t>
        <a:bodyPr/>
        <a:lstStyle/>
        <a:p>
          <a:endParaRPr lang="es-EC"/>
        </a:p>
      </dgm:t>
    </dgm:pt>
    <dgm:pt modelId="{E258D1C5-042A-4CD9-AFC3-A3FAB4BC2D63}" type="sibTrans" cxnId="{6FBF22BA-D78E-4890-8B4A-DB3AF0400509}">
      <dgm:prSet/>
      <dgm:spPr/>
      <dgm:t>
        <a:bodyPr/>
        <a:lstStyle/>
        <a:p>
          <a:endParaRPr lang="es-EC"/>
        </a:p>
      </dgm:t>
    </dgm:pt>
    <dgm:pt modelId="{47D9D396-C59A-4631-B06B-348D26FCF134}">
      <dgm:prSet phldrT="[Texto]"/>
      <dgm:spPr/>
      <dgm:t>
        <a:bodyPr/>
        <a:lstStyle/>
        <a:p>
          <a:r>
            <a:rPr lang="es-EC" dirty="0" smtClean="0"/>
            <a:t>Mixto</a:t>
          </a:r>
          <a:endParaRPr lang="es-EC" dirty="0"/>
        </a:p>
      </dgm:t>
    </dgm:pt>
    <dgm:pt modelId="{CA63264B-8BD7-4DD1-B18C-D209CCFA896F}" type="parTrans" cxnId="{E3A824D2-CD1E-42D5-BC59-775459A3B364}">
      <dgm:prSet/>
      <dgm:spPr/>
      <dgm:t>
        <a:bodyPr/>
        <a:lstStyle/>
        <a:p>
          <a:endParaRPr lang="es-EC"/>
        </a:p>
      </dgm:t>
    </dgm:pt>
    <dgm:pt modelId="{458F752B-EA3B-45C2-A918-3656DCC11112}" type="sibTrans" cxnId="{E3A824D2-CD1E-42D5-BC59-775459A3B364}">
      <dgm:prSet/>
      <dgm:spPr/>
      <dgm:t>
        <a:bodyPr/>
        <a:lstStyle/>
        <a:p>
          <a:endParaRPr lang="es-EC"/>
        </a:p>
      </dgm:t>
    </dgm:pt>
    <dgm:pt modelId="{7F2103F7-97AA-42C4-ABC8-78E20BFC6327}">
      <dgm:prSet phldrT="[Texto]"/>
      <dgm:spPr/>
      <dgm:t>
        <a:bodyPr/>
        <a:lstStyle/>
        <a:p>
          <a:r>
            <a:rPr lang="es-EC" b="1" dirty="0" smtClean="0"/>
            <a:t>Diseño de la Investigación</a:t>
          </a:r>
          <a:endParaRPr lang="es-EC" dirty="0"/>
        </a:p>
      </dgm:t>
    </dgm:pt>
    <dgm:pt modelId="{C004C6F1-32C6-4978-AEDE-66B52A87DBE1}" type="parTrans" cxnId="{77A4DEE6-840B-42E6-9EBA-1296748D920E}">
      <dgm:prSet/>
      <dgm:spPr/>
      <dgm:t>
        <a:bodyPr/>
        <a:lstStyle/>
        <a:p>
          <a:endParaRPr lang="es-EC"/>
        </a:p>
      </dgm:t>
    </dgm:pt>
    <dgm:pt modelId="{FC3C9B1F-4A29-45D2-854C-601800CC528D}" type="sibTrans" cxnId="{77A4DEE6-840B-42E6-9EBA-1296748D920E}">
      <dgm:prSet/>
      <dgm:spPr/>
      <dgm:t>
        <a:bodyPr/>
        <a:lstStyle/>
        <a:p>
          <a:endParaRPr lang="es-EC"/>
        </a:p>
      </dgm:t>
    </dgm:pt>
    <dgm:pt modelId="{FCBFA25F-ABF1-4E5B-8C8C-A742B27EB156}">
      <dgm:prSet phldrT="[Texto]"/>
      <dgm:spPr/>
      <dgm:t>
        <a:bodyPr/>
        <a:lstStyle/>
        <a:p>
          <a:r>
            <a:rPr lang="es-EC" dirty="0" smtClean="0"/>
            <a:t>Explicativo</a:t>
          </a:r>
          <a:endParaRPr lang="es-EC" dirty="0"/>
        </a:p>
      </dgm:t>
    </dgm:pt>
    <dgm:pt modelId="{1F2D9563-636D-423A-98F3-4F67257289E3}" type="parTrans" cxnId="{932C0FDA-E2C5-4387-ABE0-6308E57F4D21}">
      <dgm:prSet/>
      <dgm:spPr/>
      <dgm:t>
        <a:bodyPr/>
        <a:lstStyle/>
        <a:p>
          <a:endParaRPr lang="es-EC"/>
        </a:p>
      </dgm:t>
    </dgm:pt>
    <dgm:pt modelId="{F3D4A830-D49B-4A78-A7BF-89A5C0EFCAC1}" type="sibTrans" cxnId="{932C0FDA-E2C5-4387-ABE0-6308E57F4D21}">
      <dgm:prSet/>
      <dgm:spPr/>
      <dgm:t>
        <a:bodyPr/>
        <a:lstStyle/>
        <a:p>
          <a:endParaRPr lang="es-EC"/>
        </a:p>
      </dgm:t>
    </dgm:pt>
    <dgm:pt modelId="{6A81DC56-5814-4318-A405-1C6177974AAE}">
      <dgm:prSet phldrT="[Texto]"/>
      <dgm:spPr/>
      <dgm:t>
        <a:bodyPr/>
        <a:lstStyle/>
        <a:p>
          <a:r>
            <a:rPr lang="es-EC" b="1" dirty="0" smtClean="0"/>
            <a:t>Técnicas de recolección de información</a:t>
          </a:r>
          <a:endParaRPr lang="es-EC" b="1" dirty="0"/>
        </a:p>
      </dgm:t>
    </dgm:pt>
    <dgm:pt modelId="{51619FDF-605C-4BB2-B847-EE12C2A7E940}" type="parTrans" cxnId="{F83BD66D-4ED5-40D3-B1B2-8439F91900EC}">
      <dgm:prSet/>
      <dgm:spPr/>
      <dgm:t>
        <a:bodyPr/>
        <a:lstStyle/>
        <a:p>
          <a:endParaRPr lang="es-EC"/>
        </a:p>
      </dgm:t>
    </dgm:pt>
    <dgm:pt modelId="{71B34159-FDAA-442E-8AD2-C42ED274FF91}" type="sibTrans" cxnId="{F83BD66D-4ED5-40D3-B1B2-8439F91900EC}">
      <dgm:prSet/>
      <dgm:spPr/>
      <dgm:t>
        <a:bodyPr/>
        <a:lstStyle/>
        <a:p>
          <a:endParaRPr lang="es-EC"/>
        </a:p>
      </dgm:t>
    </dgm:pt>
    <dgm:pt modelId="{58BFC17F-E00F-42E1-AEC7-803A4A68929E}">
      <dgm:prSet phldrT="[Texto]"/>
      <dgm:spPr/>
      <dgm:t>
        <a:bodyPr/>
        <a:lstStyle/>
        <a:p>
          <a:r>
            <a:rPr lang="es-EC" dirty="0" smtClean="0"/>
            <a:t>Entrevistas</a:t>
          </a:r>
          <a:endParaRPr lang="es-EC" dirty="0"/>
        </a:p>
      </dgm:t>
    </dgm:pt>
    <dgm:pt modelId="{07069FE7-342F-4ADA-B08D-E427349D8A16}" type="parTrans" cxnId="{B35B2448-44EC-479B-A032-D8843E9BB4DF}">
      <dgm:prSet/>
      <dgm:spPr/>
      <dgm:t>
        <a:bodyPr/>
        <a:lstStyle/>
        <a:p>
          <a:endParaRPr lang="es-EC"/>
        </a:p>
      </dgm:t>
    </dgm:pt>
    <dgm:pt modelId="{19C1959E-DEA7-4B60-8359-B89C830FD439}" type="sibTrans" cxnId="{B35B2448-44EC-479B-A032-D8843E9BB4DF}">
      <dgm:prSet/>
      <dgm:spPr/>
      <dgm:t>
        <a:bodyPr/>
        <a:lstStyle/>
        <a:p>
          <a:endParaRPr lang="es-EC"/>
        </a:p>
      </dgm:t>
    </dgm:pt>
    <dgm:pt modelId="{A5551F4F-E749-40E6-A0CF-3313F1BFC33D}">
      <dgm:prSet phldrT="[Texto]"/>
      <dgm:spPr/>
      <dgm:t>
        <a:bodyPr/>
        <a:lstStyle/>
        <a:p>
          <a:r>
            <a:rPr lang="es-EC" dirty="0" smtClean="0"/>
            <a:t>Encuestas</a:t>
          </a:r>
          <a:endParaRPr lang="es-EC" dirty="0"/>
        </a:p>
      </dgm:t>
    </dgm:pt>
    <dgm:pt modelId="{B714A665-737A-4F38-B8BF-8BF05BB2C419}" type="parTrans" cxnId="{EB9952A8-57D1-4A67-9773-E21A9B2BFDA7}">
      <dgm:prSet/>
      <dgm:spPr/>
      <dgm:t>
        <a:bodyPr/>
        <a:lstStyle/>
        <a:p>
          <a:endParaRPr lang="es-EC"/>
        </a:p>
      </dgm:t>
    </dgm:pt>
    <dgm:pt modelId="{609A94D1-7C4E-45B5-BB8E-E387D64DD3A0}" type="sibTrans" cxnId="{EB9952A8-57D1-4A67-9773-E21A9B2BFDA7}">
      <dgm:prSet/>
      <dgm:spPr/>
      <dgm:t>
        <a:bodyPr/>
        <a:lstStyle/>
        <a:p>
          <a:endParaRPr lang="es-EC"/>
        </a:p>
      </dgm:t>
    </dgm:pt>
    <dgm:pt modelId="{7256C531-858C-40A2-91C2-94AEE80097E7}" type="pres">
      <dgm:prSet presAssocID="{146BAAD4-3A52-41EC-BE55-C2BD5524C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5B4BA87-992B-498C-841D-C11026719FEE}" type="pres">
      <dgm:prSet presAssocID="{8BB3129F-59DF-4495-A9DE-E8514D6AB726}" presName="composite" presStyleCnt="0"/>
      <dgm:spPr/>
    </dgm:pt>
    <dgm:pt modelId="{F128BC46-E8C4-45E2-B817-6EDFF76434CF}" type="pres">
      <dgm:prSet presAssocID="{8BB3129F-59DF-4495-A9DE-E8514D6AB72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3EE36EB-64E3-4CDC-8E98-B14B4D99591E}" type="pres">
      <dgm:prSet presAssocID="{8BB3129F-59DF-4495-A9DE-E8514D6AB72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27D495-FA75-4333-A76B-5D574C141A28}" type="pres">
      <dgm:prSet presAssocID="{E258D1C5-042A-4CD9-AFC3-A3FAB4BC2D63}" presName="space" presStyleCnt="0"/>
      <dgm:spPr/>
    </dgm:pt>
    <dgm:pt modelId="{3EF462CC-B094-4060-8CF5-9DE707986972}" type="pres">
      <dgm:prSet presAssocID="{7F2103F7-97AA-42C4-ABC8-78E20BFC6327}" presName="composite" presStyleCnt="0"/>
      <dgm:spPr/>
    </dgm:pt>
    <dgm:pt modelId="{364BB655-27CB-48AB-8587-A2BC25DE0BEF}" type="pres">
      <dgm:prSet presAssocID="{7F2103F7-97AA-42C4-ABC8-78E20BFC632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E4DAC6-48C6-4F63-9C45-2F3DC2BA088C}" type="pres">
      <dgm:prSet presAssocID="{7F2103F7-97AA-42C4-ABC8-78E20BFC632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1566889-F083-460D-AFAB-BC7072E9B6D7}" type="pres">
      <dgm:prSet presAssocID="{FC3C9B1F-4A29-45D2-854C-601800CC528D}" presName="space" presStyleCnt="0"/>
      <dgm:spPr/>
    </dgm:pt>
    <dgm:pt modelId="{3323D160-4C13-455C-8BFD-11383A052B43}" type="pres">
      <dgm:prSet presAssocID="{6A81DC56-5814-4318-A405-1C6177974AAE}" presName="composite" presStyleCnt="0"/>
      <dgm:spPr/>
    </dgm:pt>
    <dgm:pt modelId="{7CD7A0D6-3ECB-48C4-AB05-1E5E0CDFBDA7}" type="pres">
      <dgm:prSet presAssocID="{6A81DC56-5814-4318-A405-1C6177974AA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120FEB-5591-4850-A83B-CDB0EA510CCE}" type="pres">
      <dgm:prSet presAssocID="{6A81DC56-5814-4318-A405-1C6177974AA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82776B7-C291-44CB-B66D-B7D91D3CD39C}" type="presOf" srcId="{8BB3129F-59DF-4495-A9DE-E8514D6AB726}" destId="{F128BC46-E8C4-45E2-B817-6EDFF76434CF}" srcOrd="0" destOrd="0" presId="urn:microsoft.com/office/officeart/2005/8/layout/hList1"/>
    <dgm:cxn modelId="{932C0FDA-E2C5-4387-ABE0-6308E57F4D21}" srcId="{7F2103F7-97AA-42C4-ABC8-78E20BFC6327}" destId="{FCBFA25F-ABF1-4E5B-8C8C-A742B27EB156}" srcOrd="0" destOrd="0" parTransId="{1F2D9563-636D-423A-98F3-4F67257289E3}" sibTransId="{F3D4A830-D49B-4A78-A7BF-89A5C0EFCAC1}"/>
    <dgm:cxn modelId="{77A4DEE6-840B-42E6-9EBA-1296748D920E}" srcId="{146BAAD4-3A52-41EC-BE55-C2BD5524C641}" destId="{7F2103F7-97AA-42C4-ABC8-78E20BFC6327}" srcOrd="1" destOrd="0" parTransId="{C004C6F1-32C6-4978-AEDE-66B52A87DBE1}" sibTransId="{FC3C9B1F-4A29-45D2-854C-601800CC528D}"/>
    <dgm:cxn modelId="{B35B2448-44EC-479B-A032-D8843E9BB4DF}" srcId="{6A81DC56-5814-4318-A405-1C6177974AAE}" destId="{58BFC17F-E00F-42E1-AEC7-803A4A68929E}" srcOrd="0" destOrd="0" parTransId="{07069FE7-342F-4ADA-B08D-E427349D8A16}" sibTransId="{19C1959E-DEA7-4B60-8359-B89C830FD439}"/>
    <dgm:cxn modelId="{A6D728D4-5A87-400F-8927-834133DED5A3}" type="presOf" srcId="{FCBFA25F-ABF1-4E5B-8C8C-A742B27EB156}" destId="{62E4DAC6-48C6-4F63-9C45-2F3DC2BA088C}" srcOrd="0" destOrd="0" presId="urn:microsoft.com/office/officeart/2005/8/layout/hList1"/>
    <dgm:cxn modelId="{626C836E-3493-4396-8B19-E69B78D3FB21}" type="presOf" srcId="{A5551F4F-E749-40E6-A0CF-3313F1BFC33D}" destId="{8A120FEB-5591-4850-A83B-CDB0EA510CCE}" srcOrd="0" destOrd="1" presId="urn:microsoft.com/office/officeart/2005/8/layout/hList1"/>
    <dgm:cxn modelId="{5089A55C-84E8-4346-86E0-34C2AE8CD0EB}" type="presOf" srcId="{6A81DC56-5814-4318-A405-1C6177974AAE}" destId="{7CD7A0D6-3ECB-48C4-AB05-1E5E0CDFBDA7}" srcOrd="0" destOrd="0" presId="urn:microsoft.com/office/officeart/2005/8/layout/hList1"/>
    <dgm:cxn modelId="{A83583FC-7153-4DC8-B4AB-10C52E26A8D4}" type="presOf" srcId="{47D9D396-C59A-4631-B06B-348D26FCF134}" destId="{03EE36EB-64E3-4CDC-8E98-B14B4D99591E}" srcOrd="0" destOrd="0" presId="urn:microsoft.com/office/officeart/2005/8/layout/hList1"/>
    <dgm:cxn modelId="{E3A824D2-CD1E-42D5-BC59-775459A3B364}" srcId="{8BB3129F-59DF-4495-A9DE-E8514D6AB726}" destId="{47D9D396-C59A-4631-B06B-348D26FCF134}" srcOrd="0" destOrd="0" parTransId="{CA63264B-8BD7-4DD1-B18C-D209CCFA896F}" sibTransId="{458F752B-EA3B-45C2-A918-3656DCC11112}"/>
    <dgm:cxn modelId="{EB9952A8-57D1-4A67-9773-E21A9B2BFDA7}" srcId="{6A81DC56-5814-4318-A405-1C6177974AAE}" destId="{A5551F4F-E749-40E6-A0CF-3313F1BFC33D}" srcOrd="1" destOrd="0" parTransId="{B714A665-737A-4F38-B8BF-8BF05BB2C419}" sibTransId="{609A94D1-7C4E-45B5-BB8E-E387D64DD3A0}"/>
    <dgm:cxn modelId="{9C8E1A71-9527-478E-A78F-E74357B0668B}" type="presOf" srcId="{7F2103F7-97AA-42C4-ABC8-78E20BFC6327}" destId="{364BB655-27CB-48AB-8587-A2BC25DE0BEF}" srcOrd="0" destOrd="0" presId="urn:microsoft.com/office/officeart/2005/8/layout/hList1"/>
    <dgm:cxn modelId="{247084B2-9A43-453E-BAEA-300C31775520}" type="presOf" srcId="{58BFC17F-E00F-42E1-AEC7-803A4A68929E}" destId="{8A120FEB-5591-4850-A83B-CDB0EA510CCE}" srcOrd="0" destOrd="0" presId="urn:microsoft.com/office/officeart/2005/8/layout/hList1"/>
    <dgm:cxn modelId="{A7F41157-19C6-4AC9-99FB-628AA5642904}" type="presOf" srcId="{146BAAD4-3A52-41EC-BE55-C2BD5524C641}" destId="{7256C531-858C-40A2-91C2-94AEE80097E7}" srcOrd="0" destOrd="0" presId="urn:microsoft.com/office/officeart/2005/8/layout/hList1"/>
    <dgm:cxn modelId="{6FBF22BA-D78E-4890-8B4A-DB3AF0400509}" srcId="{146BAAD4-3A52-41EC-BE55-C2BD5524C641}" destId="{8BB3129F-59DF-4495-A9DE-E8514D6AB726}" srcOrd="0" destOrd="0" parTransId="{EF2182BD-D9C7-416C-BF42-7393CDAD57BD}" sibTransId="{E258D1C5-042A-4CD9-AFC3-A3FAB4BC2D63}"/>
    <dgm:cxn modelId="{F83BD66D-4ED5-40D3-B1B2-8439F91900EC}" srcId="{146BAAD4-3A52-41EC-BE55-C2BD5524C641}" destId="{6A81DC56-5814-4318-A405-1C6177974AAE}" srcOrd="2" destOrd="0" parTransId="{51619FDF-605C-4BB2-B847-EE12C2A7E940}" sibTransId="{71B34159-FDAA-442E-8AD2-C42ED274FF91}"/>
    <dgm:cxn modelId="{F02584CA-A4CC-49C4-9DE3-13595D51767F}" type="presParOf" srcId="{7256C531-858C-40A2-91C2-94AEE80097E7}" destId="{25B4BA87-992B-498C-841D-C11026719FEE}" srcOrd="0" destOrd="0" presId="urn:microsoft.com/office/officeart/2005/8/layout/hList1"/>
    <dgm:cxn modelId="{262914CD-2D26-44E0-BEA4-33B1173F9C14}" type="presParOf" srcId="{25B4BA87-992B-498C-841D-C11026719FEE}" destId="{F128BC46-E8C4-45E2-B817-6EDFF76434CF}" srcOrd="0" destOrd="0" presId="urn:microsoft.com/office/officeart/2005/8/layout/hList1"/>
    <dgm:cxn modelId="{B0B56770-F110-4B6E-8B74-D53449EDAB3B}" type="presParOf" srcId="{25B4BA87-992B-498C-841D-C11026719FEE}" destId="{03EE36EB-64E3-4CDC-8E98-B14B4D99591E}" srcOrd="1" destOrd="0" presId="urn:microsoft.com/office/officeart/2005/8/layout/hList1"/>
    <dgm:cxn modelId="{FD0DAEE4-2F43-4F21-89D4-EB46C03B40F4}" type="presParOf" srcId="{7256C531-858C-40A2-91C2-94AEE80097E7}" destId="{7227D495-FA75-4333-A76B-5D574C141A28}" srcOrd="1" destOrd="0" presId="urn:microsoft.com/office/officeart/2005/8/layout/hList1"/>
    <dgm:cxn modelId="{D481810E-D366-4C1C-A663-71DE519F4C69}" type="presParOf" srcId="{7256C531-858C-40A2-91C2-94AEE80097E7}" destId="{3EF462CC-B094-4060-8CF5-9DE707986972}" srcOrd="2" destOrd="0" presId="urn:microsoft.com/office/officeart/2005/8/layout/hList1"/>
    <dgm:cxn modelId="{EC83A1FC-157A-446A-902C-A2CEA3181666}" type="presParOf" srcId="{3EF462CC-B094-4060-8CF5-9DE707986972}" destId="{364BB655-27CB-48AB-8587-A2BC25DE0BEF}" srcOrd="0" destOrd="0" presId="urn:microsoft.com/office/officeart/2005/8/layout/hList1"/>
    <dgm:cxn modelId="{27509FC9-0B2E-4A34-9FD8-36403A9750C1}" type="presParOf" srcId="{3EF462CC-B094-4060-8CF5-9DE707986972}" destId="{62E4DAC6-48C6-4F63-9C45-2F3DC2BA088C}" srcOrd="1" destOrd="0" presId="urn:microsoft.com/office/officeart/2005/8/layout/hList1"/>
    <dgm:cxn modelId="{8AD9D253-4B10-4978-B9E6-61727361574F}" type="presParOf" srcId="{7256C531-858C-40A2-91C2-94AEE80097E7}" destId="{21566889-F083-460D-AFAB-BC7072E9B6D7}" srcOrd="3" destOrd="0" presId="urn:microsoft.com/office/officeart/2005/8/layout/hList1"/>
    <dgm:cxn modelId="{33C4D443-B94B-47CB-92B6-F48320CD5538}" type="presParOf" srcId="{7256C531-858C-40A2-91C2-94AEE80097E7}" destId="{3323D160-4C13-455C-8BFD-11383A052B43}" srcOrd="4" destOrd="0" presId="urn:microsoft.com/office/officeart/2005/8/layout/hList1"/>
    <dgm:cxn modelId="{82F71153-ED77-4DCE-A7D9-2DAFD54E6844}" type="presParOf" srcId="{3323D160-4C13-455C-8BFD-11383A052B43}" destId="{7CD7A0D6-3ECB-48C4-AB05-1E5E0CDFBDA7}" srcOrd="0" destOrd="0" presId="urn:microsoft.com/office/officeart/2005/8/layout/hList1"/>
    <dgm:cxn modelId="{7C7D73FB-AC8D-474A-B96E-4631C8B3EF98}" type="presParOf" srcId="{3323D160-4C13-455C-8BFD-11383A052B43}" destId="{8A120FEB-5591-4850-A83B-CDB0EA510C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BAAD4-3A52-41EC-BE55-C2BD5524C64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BB3129F-59DF-4495-A9DE-E8514D6AB726}">
      <dgm:prSet phldrT="[Texto]"/>
      <dgm:spPr/>
      <dgm:t>
        <a:bodyPr/>
        <a:lstStyle/>
        <a:p>
          <a:r>
            <a:rPr lang="es-EC" b="1" dirty="0" smtClean="0"/>
            <a:t>Población</a:t>
          </a:r>
          <a:endParaRPr lang="es-EC" b="1" dirty="0"/>
        </a:p>
      </dgm:t>
    </dgm:pt>
    <dgm:pt modelId="{EF2182BD-D9C7-416C-BF42-7393CDAD57BD}" type="parTrans" cxnId="{6FBF22BA-D78E-4890-8B4A-DB3AF0400509}">
      <dgm:prSet/>
      <dgm:spPr/>
      <dgm:t>
        <a:bodyPr/>
        <a:lstStyle/>
        <a:p>
          <a:endParaRPr lang="es-EC"/>
        </a:p>
      </dgm:t>
    </dgm:pt>
    <dgm:pt modelId="{E258D1C5-042A-4CD9-AFC3-A3FAB4BC2D63}" type="sibTrans" cxnId="{6FBF22BA-D78E-4890-8B4A-DB3AF0400509}">
      <dgm:prSet/>
      <dgm:spPr/>
      <dgm:t>
        <a:bodyPr/>
        <a:lstStyle/>
        <a:p>
          <a:endParaRPr lang="es-EC"/>
        </a:p>
      </dgm:t>
    </dgm:pt>
    <dgm:pt modelId="{47D9D396-C59A-4631-B06B-348D26FCF134}">
      <dgm:prSet phldrT="[Texto]"/>
      <dgm:spPr/>
      <dgm:t>
        <a:bodyPr/>
        <a:lstStyle/>
        <a:p>
          <a:r>
            <a:rPr lang="es-EC" dirty="0" smtClean="0"/>
            <a:t>Empresas grandes del sector Construcción inmobiliario del Cantón Quito</a:t>
          </a:r>
          <a:endParaRPr lang="es-EC" dirty="0"/>
        </a:p>
      </dgm:t>
    </dgm:pt>
    <dgm:pt modelId="{CA63264B-8BD7-4DD1-B18C-D209CCFA896F}" type="parTrans" cxnId="{E3A824D2-CD1E-42D5-BC59-775459A3B364}">
      <dgm:prSet/>
      <dgm:spPr/>
      <dgm:t>
        <a:bodyPr/>
        <a:lstStyle/>
        <a:p>
          <a:endParaRPr lang="es-EC"/>
        </a:p>
      </dgm:t>
    </dgm:pt>
    <dgm:pt modelId="{458F752B-EA3B-45C2-A918-3656DCC11112}" type="sibTrans" cxnId="{E3A824D2-CD1E-42D5-BC59-775459A3B364}">
      <dgm:prSet/>
      <dgm:spPr/>
      <dgm:t>
        <a:bodyPr/>
        <a:lstStyle/>
        <a:p>
          <a:endParaRPr lang="es-EC"/>
        </a:p>
      </dgm:t>
    </dgm:pt>
    <dgm:pt modelId="{7F2103F7-97AA-42C4-ABC8-78E20BFC6327}">
      <dgm:prSet phldrT="[Texto]"/>
      <dgm:spPr/>
      <dgm:t>
        <a:bodyPr/>
        <a:lstStyle/>
        <a:p>
          <a:r>
            <a:rPr lang="es-EC" b="1" dirty="0" smtClean="0"/>
            <a:t>Muestra</a:t>
          </a:r>
          <a:endParaRPr lang="es-EC" dirty="0"/>
        </a:p>
      </dgm:t>
    </dgm:pt>
    <dgm:pt modelId="{C004C6F1-32C6-4978-AEDE-66B52A87DBE1}" type="parTrans" cxnId="{77A4DEE6-840B-42E6-9EBA-1296748D920E}">
      <dgm:prSet/>
      <dgm:spPr/>
      <dgm:t>
        <a:bodyPr/>
        <a:lstStyle/>
        <a:p>
          <a:endParaRPr lang="es-EC"/>
        </a:p>
      </dgm:t>
    </dgm:pt>
    <dgm:pt modelId="{FC3C9B1F-4A29-45D2-854C-601800CC528D}" type="sibTrans" cxnId="{77A4DEE6-840B-42E6-9EBA-1296748D920E}">
      <dgm:prSet/>
      <dgm:spPr/>
      <dgm:t>
        <a:bodyPr/>
        <a:lstStyle/>
        <a:p>
          <a:endParaRPr lang="es-EC"/>
        </a:p>
      </dgm:t>
    </dgm:pt>
    <dgm:pt modelId="{FCBFA25F-ABF1-4E5B-8C8C-A742B27EB156}">
      <dgm:prSet phldrT="[Texto]"/>
      <dgm:spPr/>
      <dgm:t>
        <a:bodyPr/>
        <a:lstStyle/>
        <a:p>
          <a:r>
            <a:rPr lang="es-EC" dirty="0" smtClean="0"/>
            <a:t>Censo</a:t>
          </a:r>
          <a:endParaRPr lang="es-EC" dirty="0"/>
        </a:p>
      </dgm:t>
    </dgm:pt>
    <dgm:pt modelId="{1F2D9563-636D-423A-98F3-4F67257289E3}" type="parTrans" cxnId="{932C0FDA-E2C5-4387-ABE0-6308E57F4D21}">
      <dgm:prSet/>
      <dgm:spPr/>
      <dgm:t>
        <a:bodyPr/>
        <a:lstStyle/>
        <a:p>
          <a:endParaRPr lang="es-EC"/>
        </a:p>
      </dgm:t>
    </dgm:pt>
    <dgm:pt modelId="{F3D4A830-D49B-4A78-A7BF-89A5C0EFCAC1}" type="sibTrans" cxnId="{932C0FDA-E2C5-4387-ABE0-6308E57F4D21}">
      <dgm:prSet/>
      <dgm:spPr/>
      <dgm:t>
        <a:bodyPr/>
        <a:lstStyle/>
        <a:p>
          <a:endParaRPr lang="es-EC"/>
        </a:p>
      </dgm:t>
    </dgm:pt>
    <dgm:pt modelId="{B102EB15-8026-4819-AE81-E43E67A1F2A3}">
      <dgm:prSet phldrT="[Texto]"/>
      <dgm:spPr/>
      <dgm:t>
        <a:bodyPr/>
        <a:lstStyle/>
        <a:p>
          <a:r>
            <a:rPr lang="es-EC" dirty="0" smtClean="0"/>
            <a:t>Muestreo intencional</a:t>
          </a:r>
          <a:endParaRPr lang="es-EC" dirty="0"/>
        </a:p>
      </dgm:t>
    </dgm:pt>
    <dgm:pt modelId="{D4F64C3B-BBA8-409A-AC7B-31C41B9B887F}" type="parTrans" cxnId="{FC99B1BD-A49B-47A0-A535-3AFD04AE091B}">
      <dgm:prSet/>
      <dgm:spPr/>
      <dgm:t>
        <a:bodyPr/>
        <a:lstStyle/>
        <a:p>
          <a:endParaRPr lang="es-EC"/>
        </a:p>
      </dgm:t>
    </dgm:pt>
    <dgm:pt modelId="{6A05BC5D-1CD2-4108-8D6B-02B26FCFCD1F}" type="sibTrans" cxnId="{FC99B1BD-A49B-47A0-A535-3AFD04AE091B}">
      <dgm:prSet/>
      <dgm:spPr/>
      <dgm:t>
        <a:bodyPr/>
        <a:lstStyle/>
        <a:p>
          <a:endParaRPr lang="es-EC"/>
        </a:p>
      </dgm:t>
    </dgm:pt>
    <dgm:pt modelId="{7256C531-858C-40A2-91C2-94AEE80097E7}" type="pres">
      <dgm:prSet presAssocID="{146BAAD4-3A52-41EC-BE55-C2BD5524C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5B4BA87-992B-498C-841D-C11026719FEE}" type="pres">
      <dgm:prSet presAssocID="{8BB3129F-59DF-4495-A9DE-E8514D6AB726}" presName="composite" presStyleCnt="0"/>
      <dgm:spPr/>
    </dgm:pt>
    <dgm:pt modelId="{F128BC46-E8C4-45E2-B817-6EDFF76434CF}" type="pres">
      <dgm:prSet presAssocID="{8BB3129F-59DF-4495-A9DE-E8514D6AB72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3EE36EB-64E3-4CDC-8E98-B14B4D99591E}" type="pres">
      <dgm:prSet presAssocID="{8BB3129F-59DF-4495-A9DE-E8514D6AB72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27D495-FA75-4333-A76B-5D574C141A28}" type="pres">
      <dgm:prSet presAssocID="{E258D1C5-042A-4CD9-AFC3-A3FAB4BC2D63}" presName="space" presStyleCnt="0"/>
      <dgm:spPr/>
    </dgm:pt>
    <dgm:pt modelId="{3EF462CC-B094-4060-8CF5-9DE707986972}" type="pres">
      <dgm:prSet presAssocID="{7F2103F7-97AA-42C4-ABC8-78E20BFC6327}" presName="composite" presStyleCnt="0"/>
      <dgm:spPr/>
    </dgm:pt>
    <dgm:pt modelId="{364BB655-27CB-48AB-8587-A2BC25DE0BEF}" type="pres">
      <dgm:prSet presAssocID="{7F2103F7-97AA-42C4-ABC8-78E20BFC632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E4DAC6-48C6-4F63-9C45-2F3DC2BA088C}" type="pres">
      <dgm:prSet presAssocID="{7F2103F7-97AA-42C4-ABC8-78E20BFC6327}" presName="desTx" presStyleLbl="alignAccFollowNode1" presStyleIdx="1" presStyleCnt="2" custLinFactNeighborX="5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97A8773-80D9-4BE8-AE29-8B6F19E655DD}" type="presOf" srcId="{FCBFA25F-ABF1-4E5B-8C8C-A742B27EB156}" destId="{62E4DAC6-48C6-4F63-9C45-2F3DC2BA088C}" srcOrd="0" destOrd="0" presId="urn:microsoft.com/office/officeart/2005/8/layout/hList1"/>
    <dgm:cxn modelId="{932C0FDA-E2C5-4387-ABE0-6308E57F4D21}" srcId="{7F2103F7-97AA-42C4-ABC8-78E20BFC6327}" destId="{FCBFA25F-ABF1-4E5B-8C8C-A742B27EB156}" srcOrd="0" destOrd="0" parTransId="{1F2D9563-636D-423A-98F3-4F67257289E3}" sibTransId="{F3D4A830-D49B-4A78-A7BF-89A5C0EFCAC1}"/>
    <dgm:cxn modelId="{77A4DEE6-840B-42E6-9EBA-1296748D920E}" srcId="{146BAAD4-3A52-41EC-BE55-C2BD5524C641}" destId="{7F2103F7-97AA-42C4-ABC8-78E20BFC6327}" srcOrd="1" destOrd="0" parTransId="{C004C6F1-32C6-4978-AEDE-66B52A87DBE1}" sibTransId="{FC3C9B1F-4A29-45D2-854C-601800CC528D}"/>
    <dgm:cxn modelId="{0EACA6C4-13AC-4616-AEDC-E165CC8865D8}" type="presOf" srcId="{47D9D396-C59A-4631-B06B-348D26FCF134}" destId="{03EE36EB-64E3-4CDC-8E98-B14B4D99591E}" srcOrd="0" destOrd="0" presId="urn:microsoft.com/office/officeart/2005/8/layout/hList1"/>
    <dgm:cxn modelId="{FC99B1BD-A49B-47A0-A535-3AFD04AE091B}" srcId="{7F2103F7-97AA-42C4-ABC8-78E20BFC6327}" destId="{B102EB15-8026-4819-AE81-E43E67A1F2A3}" srcOrd="1" destOrd="0" parTransId="{D4F64C3B-BBA8-409A-AC7B-31C41B9B887F}" sibTransId="{6A05BC5D-1CD2-4108-8D6B-02B26FCFCD1F}"/>
    <dgm:cxn modelId="{B88DC3F7-39BF-4331-ACDF-74845C047ED3}" type="presOf" srcId="{7F2103F7-97AA-42C4-ABC8-78E20BFC6327}" destId="{364BB655-27CB-48AB-8587-A2BC25DE0BEF}" srcOrd="0" destOrd="0" presId="urn:microsoft.com/office/officeart/2005/8/layout/hList1"/>
    <dgm:cxn modelId="{E3A824D2-CD1E-42D5-BC59-775459A3B364}" srcId="{8BB3129F-59DF-4495-A9DE-E8514D6AB726}" destId="{47D9D396-C59A-4631-B06B-348D26FCF134}" srcOrd="0" destOrd="0" parTransId="{CA63264B-8BD7-4DD1-B18C-D209CCFA896F}" sibTransId="{458F752B-EA3B-45C2-A918-3656DCC11112}"/>
    <dgm:cxn modelId="{4B8B5AAA-ACDB-4F88-A9CF-F8249D716A5A}" type="presOf" srcId="{B102EB15-8026-4819-AE81-E43E67A1F2A3}" destId="{62E4DAC6-48C6-4F63-9C45-2F3DC2BA088C}" srcOrd="0" destOrd="1" presId="urn:microsoft.com/office/officeart/2005/8/layout/hList1"/>
    <dgm:cxn modelId="{6FBF22BA-D78E-4890-8B4A-DB3AF0400509}" srcId="{146BAAD4-3A52-41EC-BE55-C2BD5524C641}" destId="{8BB3129F-59DF-4495-A9DE-E8514D6AB726}" srcOrd="0" destOrd="0" parTransId="{EF2182BD-D9C7-416C-BF42-7393CDAD57BD}" sibTransId="{E258D1C5-042A-4CD9-AFC3-A3FAB4BC2D63}"/>
    <dgm:cxn modelId="{23B9326D-2FBD-499F-A87E-FD41CE0E01BA}" type="presOf" srcId="{146BAAD4-3A52-41EC-BE55-C2BD5524C641}" destId="{7256C531-858C-40A2-91C2-94AEE80097E7}" srcOrd="0" destOrd="0" presId="urn:microsoft.com/office/officeart/2005/8/layout/hList1"/>
    <dgm:cxn modelId="{A660B361-BC67-4A5E-84EA-42059B4C6A86}" type="presOf" srcId="{8BB3129F-59DF-4495-A9DE-E8514D6AB726}" destId="{F128BC46-E8C4-45E2-B817-6EDFF76434CF}" srcOrd="0" destOrd="0" presId="urn:microsoft.com/office/officeart/2005/8/layout/hList1"/>
    <dgm:cxn modelId="{8339AE17-DDD8-402B-B310-9CABABDB4933}" type="presParOf" srcId="{7256C531-858C-40A2-91C2-94AEE80097E7}" destId="{25B4BA87-992B-498C-841D-C11026719FEE}" srcOrd="0" destOrd="0" presId="urn:microsoft.com/office/officeart/2005/8/layout/hList1"/>
    <dgm:cxn modelId="{B3EC8A33-779A-4B7A-8931-160ED8EF0EF8}" type="presParOf" srcId="{25B4BA87-992B-498C-841D-C11026719FEE}" destId="{F128BC46-E8C4-45E2-B817-6EDFF76434CF}" srcOrd="0" destOrd="0" presId="urn:microsoft.com/office/officeart/2005/8/layout/hList1"/>
    <dgm:cxn modelId="{15B6AB11-2475-46FD-8BFD-2FB8F8146428}" type="presParOf" srcId="{25B4BA87-992B-498C-841D-C11026719FEE}" destId="{03EE36EB-64E3-4CDC-8E98-B14B4D99591E}" srcOrd="1" destOrd="0" presId="urn:microsoft.com/office/officeart/2005/8/layout/hList1"/>
    <dgm:cxn modelId="{6CAC6F90-26E5-48DE-B337-3E67AB830555}" type="presParOf" srcId="{7256C531-858C-40A2-91C2-94AEE80097E7}" destId="{7227D495-FA75-4333-A76B-5D574C141A28}" srcOrd="1" destOrd="0" presId="urn:microsoft.com/office/officeart/2005/8/layout/hList1"/>
    <dgm:cxn modelId="{138E6D04-5C45-45CE-83FC-45DFCFA15968}" type="presParOf" srcId="{7256C531-858C-40A2-91C2-94AEE80097E7}" destId="{3EF462CC-B094-4060-8CF5-9DE707986972}" srcOrd="2" destOrd="0" presId="urn:microsoft.com/office/officeart/2005/8/layout/hList1"/>
    <dgm:cxn modelId="{BD518300-848F-44A0-BF15-7FD19AE2213C}" type="presParOf" srcId="{3EF462CC-B094-4060-8CF5-9DE707986972}" destId="{364BB655-27CB-48AB-8587-A2BC25DE0BEF}" srcOrd="0" destOrd="0" presId="urn:microsoft.com/office/officeart/2005/8/layout/hList1"/>
    <dgm:cxn modelId="{8867DB00-F3A5-4A0A-AC64-735E9DBC5911}" type="presParOf" srcId="{3EF462CC-B094-4060-8CF5-9DE707986972}" destId="{62E4DAC6-48C6-4F63-9C45-2F3DC2BA08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BFE2F9-6B2E-4178-BBE4-4A5217C55C8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548DA20-CDE7-4D89-B065-8C952EE1C0A3}">
      <dgm:prSet phldrT="[Texto]"/>
      <dgm:spPr/>
      <dgm:t>
        <a:bodyPr/>
        <a:lstStyle/>
        <a:p>
          <a:r>
            <a:rPr lang="es-EC" dirty="0" smtClean="0"/>
            <a:t>Mercado de Valores estancado</a:t>
          </a:r>
          <a:endParaRPr lang="es-EC" dirty="0"/>
        </a:p>
      </dgm:t>
    </dgm:pt>
    <dgm:pt modelId="{A2DFE456-17ED-49FC-A20E-E19C3EBA1117}" type="parTrans" cxnId="{79D31F1E-7943-4F01-87AC-93F707533966}">
      <dgm:prSet/>
      <dgm:spPr/>
      <dgm:t>
        <a:bodyPr/>
        <a:lstStyle/>
        <a:p>
          <a:endParaRPr lang="es-EC"/>
        </a:p>
      </dgm:t>
    </dgm:pt>
    <dgm:pt modelId="{99D59757-3556-464C-ADC1-7AB7D2FD1A54}" type="sibTrans" cxnId="{79D31F1E-7943-4F01-87AC-93F707533966}">
      <dgm:prSet/>
      <dgm:spPr/>
      <dgm:t>
        <a:bodyPr/>
        <a:lstStyle/>
        <a:p>
          <a:endParaRPr lang="es-EC"/>
        </a:p>
      </dgm:t>
    </dgm:pt>
    <dgm:pt modelId="{8D1A04C2-F76B-4821-8B8E-F8B42924B12D}">
      <dgm:prSet phldrT="[Texto]"/>
      <dgm:spPr/>
      <dgm:t>
        <a:bodyPr/>
        <a:lstStyle/>
        <a:p>
          <a:r>
            <a:rPr lang="es-EC" dirty="0" smtClean="0"/>
            <a:t>Atención del Gobierno</a:t>
          </a:r>
          <a:endParaRPr lang="es-EC" dirty="0"/>
        </a:p>
      </dgm:t>
    </dgm:pt>
    <dgm:pt modelId="{62BF3690-52F9-4ACB-A024-246B822CD949}" type="parTrans" cxnId="{ADAD538D-D85F-4088-AA9B-131FEBF4051A}">
      <dgm:prSet/>
      <dgm:spPr/>
      <dgm:t>
        <a:bodyPr/>
        <a:lstStyle/>
        <a:p>
          <a:endParaRPr lang="es-EC"/>
        </a:p>
      </dgm:t>
    </dgm:pt>
    <dgm:pt modelId="{33EF61D2-EC4F-4BA3-A868-6283F0383D71}" type="sibTrans" cxnId="{ADAD538D-D85F-4088-AA9B-131FEBF4051A}">
      <dgm:prSet/>
      <dgm:spPr/>
      <dgm:t>
        <a:bodyPr/>
        <a:lstStyle/>
        <a:p>
          <a:endParaRPr lang="es-EC"/>
        </a:p>
      </dgm:t>
    </dgm:pt>
    <dgm:pt modelId="{9F0AA030-351D-4886-90FC-D248519AEE5B}">
      <dgm:prSet phldrT="[Texto]"/>
      <dgm:spPr/>
      <dgm:t>
        <a:bodyPr/>
        <a:lstStyle/>
        <a:p>
          <a:r>
            <a:rPr lang="es-EC" dirty="0" smtClean="0"/>
            <a:t>No existe Relación IED y Mercado de Valores</a:t>
          </a:r>
          <a:endParaRPr lang="es-EC" dirty="0"/>
        </a:p>
      </dgm:t>
    </dgm:pt>
    <dgm:pt modelId="{AEA692BF-CC00-4949-880E-8787E08C9CB9}" type="parTrans" cxnId="{FA6C4FCA-4968-4EFB-B3DE-750202FE89A8}">
      <dgm:prSet/>
      <dgm:spPr/>
      <dgm:t>
        <a:bodyPr/>
        <a:lstStyle/>
        <a:p>
          <a:endParaRPr lang="es-EC"/>
        </a:p>
      </dgm:t>
    </dgm:pt>
    <dgm:pt modelId="{9394C5D9-2C40-4770-8C6F-C958D91EC920}" type="sibTrans" cxnId="{FA6C4FCA-4968-4EFB-B3DE-750202FE89A8}">
      <dgm:prSet/>
      <dgm:spPr/>
      <dgm:t>
        <a:bodyPr/>
        <a:lstStyle/>
        <a:p>
          <a:endParaRPr lang="es-EC"/>
        </a:p>
      </dgm:t>
    </dgm:pt>
    <dgm:pt modelId="{3A014C2A-61CF-417A-9B8A-F29F8DF0A629}">
      <dgm:prSet phldrT="[Texto]"/>
      <dgm:spPr/>
      <dgm:t>
        <a:bodyPr/>
        <a:lstStyle/>
        <a:p>
          <a:r>
            <a:rPr lang="es-EC" dirty="0" smtClean="0"/>
            <a:t>Crecimiento equitativo</a:t>
          </a:r>
          <a:endParaRPr lang="es-EC" dirty="0"/>
        </a:p>
      </dgm:t>
    </dgm:pt>
    <dgm:pt modelId="{5D9C173F-4BC2-4A1D-BD9C-8992CFF2B6F3}" type="parTrans" cxnId="{B6266614-A9FA-4094-B54F-389A2F37E593}">
      <dgm:prSet/>
      <dgm:spPr/>
      <dgm:t>
        <a:bodyPr/>
        <a:lstStyle/>
        <a:p>
          <a:endParaRPr lang="es-EC"/>
        </a:p>
      </dgm:t>
    </dgm:pt>
    <dgm:pt modelId="{487D0860-7B38-4E67-AB05-F095E02A8B83}" type="sibTrans" cxnId="{B6266614-A9FA-4094-B54F-389A2F37E593}">
      <dgm:prSet/>
      <dgm:spPr/>
      <dgm:t>
        <a:bodyPr/>
        <a:lstStyle/>
        <a:p>
          <a:endParaRPr lang="es-EC"/>
        </a:p>
      </dgm:t>
    </dgm:pt>
    <dgm:pt modelId="{81002C8A-3048-4805-A08F-C76F8083524F}" type="pres">
      <dgm:prSet presAssocID="{93BFE2F9-6B2E-4178-BBE4-4A5217C55C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136BE46-AD40-48CE-BF60-329C11C45B54}" type="pres">
      <dgm:prSet presAssocID="{3548DA20-CDE7-4D89-B065-8C952EE1C0A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130A885-C21A-4503-8340-AF257134F696}" type="pres">
      <dgm:prSet presAssocID="{99D59757-3556-464C-ADC1-7AB7D2FD1A54}" presName="sibTrans" presStyleLbl="sibTrans2D1" presStyleIdx="0" presStyleCnt="4"/>
      <dgm:spPr/>
      <dgm:t>
        <a:bodyPr/>
        <a:lstStyle/>
        <a:p>
          <a:endParaRPr lang="es-EC"/>
        </a:p>
      </dgm:t>
    </dgm:pt>
    <dgm:pt modelId="{BA0D1CD4-022A-4339-A68A-4D203FF676B1}" type="pres">
      <dgm:prSet presAssocID="{99D59757-3556-464C-ADC1-7AB7D2FD1A54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053BF843-40A1-48EA-AC05-6FB0A43CBB06}" type="pres">
      <dgm:prSet presAssocID="{8D1A04C2-F76B-4821-8B8E-F8B42924B12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9733DEA-D31B-46FD-9758-E0B0D421DD76}" type="pres">
      <dgm:prSet presAssocID="{33EF61D2-EC4F-4BA3-A868-6283F0383D71}" presName="sibTrans" presStyleLbl="sibTrans2D1" presStyleIdx="1" presStyleCnt="4"/>
      <dgm:spPr/>
      <dgm:t>
        <a:bodyPr/>
        <a:lstStyle/>
        <a:p>
          <a:endParaRPr lang="es-EC"/>
        </a:p>
      </dgm:t>
    </dgm:pt>
    <dgm:pt modelId="{7B4D678C-B91C-4004-B12E-4AA43B26A449}" type="pres">
      <dgm:prSet presAssocID="{33EF61D2-EC4F-4BA3-A868-6283F0383D71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9E2E11DD-0E2D-40B4-A6C1-078D9BF93860}" type="pres">
      <dgm:prSet presAssocID="{9F0AA030-351D-4886-90FC-D248519AEE5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0E6F02B-086E-448E-BF2F-AA7D931FD5F6}" type="pres">
      <dgm:prSet presAssocID="{9394C5D9-2C40-4770-8C6F-C958D91EC920}" presName="sibTrans" presStyleLbl="sibTrans2D1" presStyleIdx="2" presStyleCnt="4"/>
      <dgm:spPr/>
      <dgm:t>
        <a:bodyPr/>
        <a:lstStyle/>
        <a:p>
          <a:endParaRPr lang="es-EC"/>
        </a:p>
      </dgm:t>
    </dgm:pt>
    <dgm:pt modelId="{8DD0A7D9-4519-4E81-B4AC-95D6FD9E8C04}" type="pres">
      <dgm:prSet presAssocID="{9394C5D9-2C40-4770-8C6F-C958D91EC920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B7AFEB55-CD3E-4106-95BA-7977DCB3B4F7}" type="pres">
      <dgm:prSet presAssocID="{3A014C2A-61CF-417A-9B8A-F29F8DF0A62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A0FF584-A822-4740-9087-344C4833AC10}" type="pres">
      <dgm:prSet presAssocID="{487D0860-7B38-4E67-AB05-F095E02A8B83}" presName="sibTrans" presStyleLbl="sibTrans2D1" presStyleIdx="3" presStyleCnt="4"/>
      <dgm:spPr/>
      <dgm:t>
        <a:bodyPr/>
        <a:lstStyle/>
        <a:p>
          <a:endParaRPr lang="es-EC"/>
        </a:p>
      </dgm:t>
    </dgm:pt>
    <dgm:pt modelId="{43937691-311B-45B9-BDEB-CFB820440D8E}" type="pres">
      <dgm:prSet presAssocID="{487D0860-7B38-4E67-AB05-F095E02A8B83}" presName="connectorText" presStyleLbl="sibTrans2D1" presStyleIdx="3" presStyleCnt="4"/>
      <dgm:spPr/>
      <dgm:t>
        <a:bodyPr/>
        <a:lstStyle/>
        <a:p>
          <a:endParaRPr lang="es-EC"/>
        </a:p>
      </dgm:t>
    </dgm:pt>
  </dgm:ptLst>
  <dgm:cxnLst>
    <dgm:cxn modelId="{7C03282D-D9DC-44BD-969C-861A0217ED3C}" type="presOf" srcId="{99D59757-3556-464C-ADC1-7AB7D2FD1A54}" destId="{A130A885-C21A-4503-8340-AF257134F696}" srcOrd="0" destOrd="0" presId="urn:microsoft.com/office/officeart/2005/8/layout/cycle2"/>
    <dgm:cxn modelId="{C8D776BB-EFF2-4841-AEE2-8009CDE4FED9}" type="presOf" srcId="{3548DA20-CDE7-4D89-B065-8C952EE1C0A3}" destId="{E136BE46-AD40-48CE-BF60-329C11C45B54}" srcOrd="0" destOrd="0" presId="urn:microsoft.com/office/officeart/2005/8/layout/cycle2"/>
    <dgm:cxn modelId="{9907AB6A-0C92-4A4D-81CC-BD07859F8070}" type="presOf" srcId="{3A014C2A-61CF-417A-9B8A-F29F8DF0A629}" destId="{B7AFEB55-CD3E-4106-95BA-7977DCB3B4F7}" srcOrd="0" destOrd="0" presId="urn:microsoft.com/office/officeart/2005/8/layout/cycle2"/>
    <dgm:cxn modelId="{624128FB-15EB-41E9-83DF-640DF4AD7AB7}" type="presOf" srcId="{487D0860-7B38-4E67-AB05-F095E02A8B83}" destId="{9A0FF584-A822-4740-9087-344C4833AC10}" srcOrd="0" destOrd="0" presId="urn:microsoft.com/office/officeart/2005/8/layout/cycle2"/>
    <dgm:cxn modelId="{ADAD538D-D85F-4088-AA9B-131FEBF4051A}" srcId="{93BFE2F9-6B2E-4178-BBE4-4A5217C55C83}" destId="{8D1A04C2-F76B-4821-8B8E-F8B42924B12D}" srcOrd="1" destOrd="0" parTransId="{62BF3690-52F9-4ACB-A024-246B822CD949}" sibTransId="{33EF61D2-EC4F-4BA3-A868-6283F0383D71}"/>
    <dgm:cxn modelId="{C6864983-2FB9-4805-82DE-296C082AF150}" type="presOf" srcId="{99D59757-3556-464C-ADC1-7AB7D2FD1A54}" destId="{BA0D1CD4-022A-4339-A68A-4D203FF676B1}" srcOrd="1" destOrd="0" presId="urn:microsoft.com/office/officeart/2005/8/layout/cycle2"/>
    <dgm:cxn modelId="{79D31F1E-7943-4F01-87AC-93F707533966}" srcId="{93BFE2F9-6B2E-4178-BBE4-4A5217C55C83}" destId="{3548DA20-CDE7-4D89-B065-8C952EE1C0A3}" srcOrd="0" destOrd="0" parTransId="{A2DFE456-17ED-49FC-A20E-E19C3EBA1117}" sibTransId="{99D59757-3556-464C-ADC1-7AB7D2FD1A54}"/>
    <dgm:cxn modelId="{CB1FC8B3-5A2D-498E-AF7E-61370E5DE86C}" type="presOf" srcId="{33EF61D2-EC4F-4BA3-A868-6283F0383D71}" destId="{59733DEA-D31B-46FD-9758-E0B0D421DD76}" srcOrd="0" destOrd="0" presId="urn:microsoft.com/office/officeart/2005/8/layout/cycle2"/>
    <dgm:cxn modelId="{BDE9855E-1BC2-46A5-91CB-8FE11E191E5B}" type="presOf" srcId="{33EF61D2-EC4F-4BA3-A868-6283F0383D71}" destId="{7B4D678C-B91C-4004-B12E-4AA43B26A449}" srcOrd="1" destOrd="0" presId="urn:microsoft.com/office/officeart/2005/8/layout/cycle2"/>
    <dgm:cxn modelId="{B1D511BE-F9FD-4491-B72F-17050A7FFA9A}" type="presOf" srcId="{93BFE2F9-6B2E-4178-BBE4-4A5217C55C83}" destId="{81002C8A-3048-4805-A08F-C76F8083524F}" srcOrd="0" destOrd="0" presId="urn:microsoft.com/office/officeart/2005/8/layout/cycle2"/>
    <dgm:cxn modelId="{C97F3578-9E30-4934-B204-19CEDC9254DC}" type="presOf" srcId="{487D0860-7B38-4E67-AB05-F095E02A8B83}" destId="{43937691-311B-45B9-BDEB-CFB820440D8E}" srcOrd="1" destOrd="0" presId="urn:microsoft.com/office/officeart/2005/8/layout/cycle2"/>
    <dgm:cxn modelId="{B6266614-A9FA-4094-B54F-389A2F37E593}" srcId="{93BFE2F9-6B2E-4178-BBE4-4A5217C55C83}" destId="{3A014C2A-61CF-417A-9B8A-F29F8DF0A629}" srcOrd="3" destOrd="0" parTransId="{5D9C173F-4BC2-4A1D-BD9C-8992CFF2B6F3}" sibTransId="{487D0860-7B38-4E67-AB05-F095E02A8B83}"/>
    <dgm:cxn modelId="{FA6C4FCA-4968-4EFB-B3DE-750202FE89A8}" srcId="{93BFE2F9-6B2E-4178-BBE4-4A5217C55C83}" destId="{9F0AA030-351D-4886-90FC-D248519AEE5B}" srcOrd="2" destOrd="0" parTransId="{AEA692BF-CC00-4949-880E-8787E08C9CB9}" sibTransId="{9394C5D9-2C40-4770-8C6F-C958D91EC920}"/>
    <dgm:cxn modelId="{B35ECE76-F224-4659-BE95-F445DC495ED3}" type="presOf" srcId="{9394C5D9-2C40-4770-8C6F-C958D91EC920}" destId="{8DD0A7D9-4519-4E81-B4AC-95D6FD9E8C04}" srcOrd="1" destOrd="0" presId="urn:microsoft.com/office/officeart/2005/8/layout/cycle2"/>
    <dgm:cxn modelId="{DA55DC99-119C-4A45-9C41-BB6F718D3933}" type="presOf" srcId="{9394C5D9-2C40-4770-8C6F-C958D91EC920}" destId="{10E6F02B-086E-448E-BF2F-AA7D931FD5F6}" srcOrd="0" destOrd="0" presId="urn:microsoft.com/office/officeart/2005/8/layout/cycle2"/>
    <dgm:cxn modelId="{BDF14883-08A8-4FF7-A260-0B15F166D790}" type="presOf" srcId="{9F0AA030-351D-4886-90FC-D248519AEE5B}" destId="{9E2E11DD-0E2D-40B4-A6C1-078D9BF93860}" srcOrd="0" destOrd="0" presId="urn:microsoft.com/office/officeart/2005/8/layout/cycle2"/>
    <dgm:cxn modelId="{C6CA9883-848C-40A3-BFF8-978EE11FA3B7}" type="presOf" srcId="{8D1A04C2-F76B-4821-8B8E-F8B42924B12D}" destId="{053BF843-40A1-48EA-AC05-6FB0A43CBB06}" srcOrd="0" destOrd="0" presId="urn:microsoft.com/office/officeart/2005/8/layout/cycle2"/>
    <dgm:cxn modelId="{7DB1D1E9-4DA4-4E53-9241-0B6BF2C1AA23}" type="presParOf" srcId="{81002C8A-3048-4805-A08F-C76F8083524F}" destId="{E136BE46-AD40-48CE-BF60-329C11C45B54}" srcOrd="0" destOrd="0" presId="urn:microsoft.com/office/officeart/2005/8/layout/cycle2"/>
    <dgm:cxn modelId="{CA88F5D6-F8A3-4493-91EC-F3643DC199A0}" type="presParOf" srcId="{81002C8A-3048-4805-A08F-C76F8083524F}" destId="{A130A885-C21A-4503-8340-AF257134F696}" srcOrd="1" destOrd="0" presId="urn:microsoft.com/office/officeart/2005/8/layout/cycle2"/>
    <dgm:cxn modelId="{B7539EA6-DC16-45FD-BF7D-48CE7EFB7653}" type="presParOf" srcId="{A130A885-C21A-4503-8340-AF257134F696}" destId="{BA0D1CD4-022A-4339-A68A-4D203FF676B1}" srcOrd="0" destOrd="0" presId="urn:microsoft.com/office/officeart/2005/8/layout/cycle2"/>
    <dgm:cxn modelId="{6608C172-0955-43DD-A4A4-8FD4F10982A7}" type="presParOf" srcId="{81002C8A-3048-4805-A08F-C76F8083524F}" destId="{053BF843-40A1-48EA-AC05-6FB0A43CBB06}" srcOrd="2" destOrd="0" presId="urn:microsoft.com/office/officeart/2005/8/layout/cycle2"/>
    <dgm:cxn modelId="{AB4B0F21-640A-464D-83D6-1473366D2A10}" type="presParOf" srcId="{81002C8A-3048-4805-A08F-C76F8083524F}" destId="{59733DEA-D31B-46FD-9758-E0B0D421DD76}" srcOrd="3" destOrd="0" presId="urn:microsoft.com/office/officeart/2005/8/layout/cycle2"/>
    <dgm:cxn modelId="{A6D59504-3510-4213-BF96-81A7D54D016C}" type="presParOf" srcId="{59733DEA-D31B-46FD-9758-E0B0D421DD76}" destId="{7B4D678C-B91C-4004-B12E-4AA43B26A449}" srcOrd="0" destOrd="0" presId="urn:microsoft.com/office/officeart/2005/8/layout/cycle2"/>
    <dgm:cxn modelId="{C5CF8E9E-3060-4A71-A31A-E124B5A938BA}" type="presParOf" srcId="{81002C8A-3048-4805-A08F-C76F8083524F}" destId="{9E2E11DD-0E2D-40B4-A6C1-078D9BF93860}" srcOrd="4" destOrd="0" presId="urn:microsoft.com/office/officeart/2005/8/layout/cycle2"/>
    <dgm:cxn modelId="{224EECA3-5CCD-40EC-845B-6F9B479A0CC6}" type="presParOf" srcId="{81002C8A-3048-4805-A08F-C76F8083524F}" destId="{10E6F02B-086E-448E-BF2F-AA7D931FD5F6}" srcOrd="5" destOrd="0" presId="urn:microsoft.com/office/officeart/2005/8/layout/cycle2"/>
    <dgm:cxn modelId="{E93BF9F2-73CF-4FC3-80A4-08F7E46C1FCA}" type="presParOf" srcId="{10E6F02B-086E-448E-BF2F-AA7D931FD5F6}" destId="{8DD0A7D9-4519-4E81-B4AC-95D6FD9E8C04}" srcOrd="0" destOrd="0" presId="urn:microsoft.com/office/officeart/2005/8/layout/cycle2"/>
    <dgm:cxn modelId="{D22646F1-8C02-4E81-89BF-AEA350C90331}" type="presParOf" srcId="{81002C8A-3048-4805-A08F-C76F8083524F}" destId="{B7AFEB55-CD3E-4106-95BA-7977DCB3B4F7}" srcOrd="6" destOrd="0" presId="urn:microsoft.com/office/officeart/2005/8/layout/cycle2"/>
    <dgm:cxn modelId="{C3FFF39E-7C20-46D4-9245-CF2ABE100086}" type="presParOf" srcId="{81002C8A-3048-4805-A08F-C76F8083524F}" destId="{9A0FF584-A822-4740-9087-344C4833AC10}" srcOrd="7" destOrd="0" presId="urn:microsoft.com/office/officeart/2005/8/layout/cycle2"/>
    <dgm:cxn modelId="{BEB0D176-43CD-4483-844E-B57097995140}" type="presParOf" srcId="{9A0FF584-A822-4740-9087-344C4833AC10}" destId="{43937691-311B-45B9-BDEB-CFB820440D8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60BA0B-CB32-4F86-9E6D-948245BFB673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59B509D-3B34-4CCD-8C97-EF42F8B1F868}">
      <dgm:prSet phldrT="[Texto]"/>
      <dgm:spPr/>
      <dgm:t>
        <a:bodyPr/>
        <a:lstStyle/>
        <a:p>
          <a:r>
            <a:rPr lang="es-EC" dirty="0" smtClean="0"/>
            <a:t>Incentivos</a:t>
          </a:r>
          <a:endParaRPr lang="es-EC" dirty="0"/>
        </a:p>
      </dgm:t>
    </dgm:pt>
    <dgm:pt modelId="{D40AE888-AF74-4C74-8C63-8F6DDFF6AA8C}" type="parTrans" cxnId="{AE1EE713-1DAD-4D8E-9348-91F1CBDA911A}">
      <dgm:prSet/>
      <dgm:spPr/>
      <dgm:t>
        <a:bodyPr/>
        <a:lstStyle/>
        <a:p>
          <a:endParaRPr lang="es-EC"/>
        </a:p>
      </dgm:t>
    </dgm:pt>
    <dgm:pt modelId="{4F3D0D2A-E0CC-4A9A-9D29-59A84F7F08C6}" type="sibTrans" cxnId="{AE1EE713-1DAD-4D8E-9348-91F1CBDA911A}">
      <dgm:prSet/>
      <dgm:spPr/>
      <dgm:t>
        <a:bodyPr/>
        <a:lstStyle/>
        <a:p>
          <a:endParaRPr lang="es-EC"/>
        </a:p>
      </dgm:t>
    </dgm:pt>
    <dgm:pt modelId="{CEDF0FF9-22D7-448A-886C-80E2E494AF03}">
      <dgm:prSet phldrT="[Texto]"/>
      <dgm:spPr/>
      <dgm:t>
        <a:bodyPr/>
        <a:lstStyle/>
        <a:p>
          <a:r>
            <a:rPr lang="es-EC" dirty="0" smtClean="0"/>
            <a:t>Educación Financiera</a:t>
          </a:r>
          <a:endParaRPr lang="es-EC" dirty="0"/>
        </a:p>
      </dgm:t>
    </dgm:pt>
    <dgm:pt modelId="{0CBE6FCC-E48F-45DA-BDF1-B8B88D9C290D}" type="parTrans" cxnId="{A2A752A6-FD9D-4C51-9EFD-D1A4B0E5DB19}">
      <dgm:prSet/>
      <dgm:spPr/>
      <dgm:t>
        <a:bodyPr/>
        <a:lstStyle/>
        <a:p>
          <a:endParaRPr lang="es-EC"/>
        </a:p>
      </dgm:t>
    </dgm:pt>
    <dgm:pt modelId="{F30AD4F9-6ED7-42A0-8D6A-EFEF7041BB06}" type="sibTrans" cxnId="{A2A752A6-FD9D-4C51-9EFD-D1A4B0E5DB19}">
      <dgm:prSet/>
      <dgm:spPr/>
      <dgm:t>
        <a:bodyPr/>
        <a:lstStyle/>
        <a:p>
          <a:endParaRPr lang="es-EC"/>
        </a:p>
      </dgm:t>
    </dgm:pt>
    <dgm:pt modelId="{25D70A0C-782A-45A7-A07F-DEB2A2BBEF12}">
      <dgm:prSet phldrT="[Texto]"/>
      <dgm:spPr/>
      <dgm:t>
        <a:bodyPr/>
        <a:lstStyle/>
        <a:p>
          <a:r>
            <a:rPr lang="es-EC" dirty="0" smtClean="0"/>
            <a:t>Seguridad Jurídica</a:t>
          </a:r>
          <a:endParaRPr lang="es-EC" dirty="0"/>
        </a:p>
      </dgm:t>
    </dgm:pt>
    <dgm:pt modelId="{ED4410E1-C01F-4081-9230-F1B0AB7F20D7}" type="parTrans" cxnId="{D39403AC-76E6-4475-8FAA-D706E3E43184}">
      <dgm:prSet/>
      <dgm:spPr/>
      <dgm:t>
        <a:bodyPr/>
        <a:lstStyle/>
        <a:p>
          <a:endParaRPr lang="es-EC"/>
        </a:p>
      </dgm:t>
    </dgm:pt>
    <dgm:pt modelId="{52A9B279-8353-4FB0-9465-2276049171B6}" type="sibTrans" cxnId="{D39403AC-76E6-4475-8FAA-D706E3E43184}">
      <dgm:prSet/>
      <dgm:spPr/>
      <dgm:t>
        <a:bodyPr/>
        <a:lstStyle/>
        <a:p>
          <a:endParaRPr lang="es-EC"/>
        </a:p>
      </dgm:t>
    </dgm:pt>
    <dgm:pt modelId="{B928D49D-7DD7-436C-A4DF-999EEB0AF81E}" type="pres">
      <dgm:prSet presAssocID="{A460BA0B-CB32-4F86-9E6D-948245BFB6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735FD93-7941-475C-B881-E32FCC0EF603}" type="pres">
      <dgm:prSet presAssocID="{659B509D-3B34-4CCD-8C97-EF42F8B1F86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7FE134-FEAB-45EC-B2F6-AE0A2A579E2A}" type="pres">
      <dgm:prSet presAssocID="{4F3D0D2A-E0CC-4A9A-9D29-59A84F7F08C6}" presName="sibTrans" presStyleLbl="sibTrans1D1" presStyleIdx="0" presStyleCnt="2"/>
      <dgm:spPr/>
      <dgm:t>
        <a:bodyPr/>
        <a:lstStyle/>
        <a:p>
          <a:endParaRPr lang="es-EC"/>
        </a:p>
      </dgm:t>
    </dgm:pt>
    <dgm:pt modelId="{3C3D1610-04D2-4AA0-83DA-E716C5B9D8F6}" type="pres">
      <dgm:prSet presAssocID="{4F3D0D2A-E0CC-4A9A-9D29-59A84F7F08C6}" presName="connectorText" presStyleLbl="sibTrans1D1" presStyleIdx="0" presStyleCnt="2"/>
      <dgm:spPr/>
      <dgm:t>
        <a:bodyPr/>
        <a:lstStyle/>
        <a:p>
          <a:endParaRPr lang="es-EC"/>
        </a:p>
      </dgm:t>
    </dgm:pt>
    <dgm:pt modelId="{5902A165-6E88-4068-A86D-1FD1C0C11C0B}" type="pres">
      <dgm:prSet presAssocID="{CEDF0FF9-22D7-448A-886C-80E2E494AF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8B6A20-D7A6-4BCA-B355-1DA76983FB99}" type="pres">
      <dgm:prSet presAssocID="{F30AD4F9-6ED7-42A0-8D6A-EFEF7041BB06}" presName="sibTrans" presStyleLbl="sibTrans1D1" presStyleIdx="1" presStyleCnt="2"/>
      <dgm:spPr/>
      <dgm:t>
        <a:bodyPr/>
        <a:lstStyle/>
        <a:p>
          <a:endParaRPr lang="es-EC"/>
        </a:p>
      </dgm:t>
    </dgm:pt>
    <dgm:pt modelId="{433CF2CB-5F7A-4A9A-8F1D-F231A475F5CC}" type="pres">
      <dgm:prSet presAssocID="{F30AD4F9-6ED7-42A0-8D6A-EFEF7041BB06}" presName="connectorText" presStyleLbl="sibTrans1D1" presStyleIdx="1" presStyleCnt="2"/>
      <dgm:spPr/>
      <dgm:t>
        <a:bodyPr/>
        <a:lstStyle/>
        <a:p>
          <a:endParaRPr lang="es-EC"/>
        </a:p>
      </dgm:t>
    </dgm:pt>
    <dgm:pt modelId="{EA8D1C6B-6FB4-407C-97D9-12D8D45D33E6}" type="pres">
      <dgm:prSet presAssocID="{25D70A0C-782A-45A7-A07F-DEB2A2BBEF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A6E97ED-1271-448B-AD98-4F7286C7D0AA}" type="presOf" srcId="{F30AD4F9-6ED7-42A0-8D6A-EFEF7041BB06}" destId="{728B6A20-D7A6-4BCA-B355-1DA76983FB99}" srcOrd="0" destOrd="0" presId="urn:microsoft.com/office/officeart/2005/8/layout/bProcess3"/>
    <dgm:cxn modelId="{AE1EE713-1DAD-4D8E-9348-91F1CBDA911A}" srcId="{A460BA0B-CB32-4F86-9E6D-948245BFB673}" destId="{659B509D-3B34-4CCD-8C97-EF42F8B1F868}" srcOrd="0" destOrd="0" parTransId="{D40AE888-AF74-4C74-8C63-8F6DDFF6AA8C}" sibTransId="{4F3D0D2A-E0CC-4A9A-9D29-59A84F7F08C6}"/>
    <dgm:cxn modelId="{D39403AC-76E6-4475-8FAA-D706E3E43184}" srcId="{A460BA0B-CB32-4F86-9E6D-948245BFB673}" destId="{25D70A0C-782A-45A7-A07F-DEB2A2BBEF12}" srcOrd="2" destOrd="0" parTransId="{ED4410E1-C01F-4081-9230-F1B0AB7F20D7}" sibTransId="{52A9B279-8353-4FB0-9465-2276049171B6}"/>
    <dgm:cxn modelId="{23FEBE5C-09BF-4471-B67C-E52E44543B79}" type="presOf" srcId="{4F3D0D2A-E0CC-4A9A-9D29-59A84F7F08C6}" destId="{507FE134-FEAB-45EC-B2F6-AE0A2A579E2A}" srcOrd="0" destOrd="0" presId="urn:microsoft.com/office/officeart/2005/8/layout/bProcess3"/>
    <dgm:cxn modelId="{A2A752A6-FD9D-4C51-9EFD-D1A4B0E5DB19}" srcId="{A460BA0B-CB32-4F86-9E6D-948245BFB673}" destId="{CEDF0FF9-22D7-448A-886C-80E2E494AF03}" srcOrd="1" destOrd="0" parTransId="{0CBE6FCC-E48F-45DA-BDF1-B8B88D9C290D}" sibTransId="{F30AD4F9-6ED7-42A0-8D6A-EFEF7041BB06}"/>
    <dgm:cxn modelId="{AA78B694-AD82-42A2-A112-4DDB5032FE9A}" type="presOf" srcId="{F30AD4F9-6ED7-42A0-8D6A-EFEF7041BB06}" destId="{433CF2CB-5F7A-4A9A-8F1D-F231A475F5CC}" srcOrd="1" destOrd="0" presId="urn:microsoft.com/office/officeart/2005/8/layout/bProcess3"/>
    <dgm:cxn modelId="{4453668D-5729-4910-8A5A-532E6DB5905A}" type="presOf" srcId="{659B509D-3B34-4CCD-8C97-EF42F8B1F868}" destId="{7735FD93-7941-475C-B881-E32FCC0EF603}" srcOrd="0" destOrd="0" presId="urn:microsoft.com/office/officeart/2005/8/layout/bProcess3"/>
    <dgm:cxn modelId="{94B68513-4102-4191-A7F1-0097932A7F06}" type="presOf" srcId="{25D70A0C-782A-45A7-A07F-DEB2A2BBEF12}" destId="{EA8D1C6B-6FB4-407C-97D9-12D8D45D33E6}" srcOrd="0" destOrd="0" presId="urn:microsoft.com/office/officeart/2005/8/layout/bProcess3"/>
    <dgm:cxn modelId="{FE1CDC47-9C8D-44AE-B67F-FCF243D54134}" type="presOf" srcId="{CEDF0FF9-22D7-448A-886C-80E2E494AF03}" destId="{5902A165-6E88-4068-A86D-1FD1C0C11C0B}" srcOrd="0" destOrd="0" presId="urn:microsoft.com/office/officeart/2005/8/layout/bProcess3"/>
    <dgm:cxn modelId="{3E726819-7A39-451B-98BC-09B197FF6B14}" type="presOf" srcId="{A460BA0B-CB32-4F86-9E6D-948245BFB673}" destId="{B928D49D-7DD7-436C-A4DF-999EEB0AF81E}" srcOrd="0" destOrd="0" presId="urn:microsoft.com/office/officeart/2005/8/layout/bProcess3"/>
    <dgm:cxn modelId="{A1D9BA8B-9FA8-45E8-AA8C-01760409C459}" type="presOf" srcId="{4F3D0D2A-E0CC-4A9A-9D29-59A84F7F08C6}" destId="{3C3D1610-04D2-4AA0-83DA-E716C5B9D8F6}" srcOrd="1" destOrd="0" presId="urn:microsoft.com/office/officeart/2005/8/layout/bProcess3"/>
    <dgm:cxn modelId="{94BD7ACF-2643-4005-A3E5-BC16AEDB2D72}" type="presParOf" srcId="{B928D49D-7DD7-436C-A4DF-999EEB0AF81E}" destId="{7735FD93-7941-475C-B881-E32FCC0EF603}" srcOrd="0" destOrd="0" presId="urn:microsoft.com/office/officeart/2005/8/layout/bProcess3"/>
    <dgm:cxn modelId="{90EA2DFF-55F8-4471-AA05-EF17F5264C8F}" type="presParOf" srcId="{B928D49D-7DD7-436C-A4DF-999EEB0AF81E}" destId="{507FE134-FEAB-45EC-B2F6-AE0A2A579E2A}" srcOrd="1" destOrd="0" presId="urn:microsoft.com/office/officeart/2005/8/layout/bProcess3"/>
    <dgm:cxn modelId="{1229A2D0-DE89-4501-9A36-5C2BB782DBBF}" type="presParOf" srcId="{507FE134-FEAB-45EC-B2F6-AE0A2A579E2A}" destId="{3C3D1610-04D2-4AA0-83DA-E716C5B9D8F6}" srcOrd="0" destOrd="0" presId="urn:microsoft.com/office/officeart/2005/8/layout/bProcess3"/>
    <dgm:cxn modelId="{C230A9C5-50A0-4BB2-92F9-B7BCCE86BCBF}" type="presParOf" srcId="{B928D49D-7DD7-436C-A4DF-999EEB0AF81E}" destId="{5902A165-6E88-4068-A86D-1FD1C0C11C0B}" srcOrd="2" destOrd="0" presId="urn:microsoft.com/office/officeart/2005/8/layout/bProcess3"/>
    <dgm:cxn modelId="{45D43CFC-39F1-4D00-BA5B-9DD4719C83C1}" type="presParOf" srcId="{B928D49D-7DD7-436C-A4DF-999EEB0AF81E}" destId="{728B6A20-D7A6-4BCA-B355-1DA76983FB99}" srcOrd="3" destOrd="0" presId="urn:microsoft.com/office/officeart/2005/8/layout/bProcess3"/>
    <dgm:cxn modelId="{F8F322AA-DEF6-4388-9D95-E01C9F9523C2}" type="presParOf" srcId="{728B6A20-D7A6-4BCA-B355-1DA76983FB99}" destId="{433CF2CB-5F7A-4A9A-8F1D-F231A475F5CC}" srcOrd="0" destOrd="0" presId="urn:microsoft.com/office/officeart/2005/8/layout/bProcess3"/>
    <dgm:cxn modelId="{5AE2B9A4-128D-40D2-9FAF-1EF9E31AC76F}" type="presParOf" srcId="{B928D49D-7DD7-436C-A4DF-999EEB0AF81E}" destId="{EA8D1C6B-6FB4-407C-97D9-12D8D45D33E6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7F8CE-1294-48DC-9D19-609600939A8E}">
      <dsp:nvSpPr>
        <dsp:cNvPr id="0" name=""/>
        <dsp:cNvSpPr/>
      </dsp:nvSpPr>
      <dsp:spPr>
        <a:xfrm>
          <a:off x="3346325" y="-231226"/>
          <a:ext cx="2377853" cy="1545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Empresas del sector construcción e inmobiliario </a:t>
          </a:r>
          <a:endParaRPr lang="es-EC" sz="2200" kern="1200" dirty="0"/>
        </a:p>
      </dsp:txBody>
      <dsp:txXfrm>
        <a:off x="3391586" y="-185965"/>
        <a:ext cx="2287331" cy="1454797"/>
      </dsp:txXfrm>
    </dsp:sp>
    <dsp:sp modelId="{89E4F149-7F47-4732-A862-4B91E7A579EA}">
      <dsp:nvSpPr>
        <dsp:cNvPr id="0" name=""/>
        <dsp:cNvSpPr/>
      </dsp:nvSpPr>
      <dsp:spPr>
        <a:xfrm rot="3600000">
          <a:off x="4951131" y="1897484"/>
          <a:ext cx="952447" cy="3782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/>
        </a:p>
      </dsp:txBody>
      <dsp:txXfrm>
        <a:off x="5064601" y="1973130"/>
        <a:ext cx="725507" cy="226940"/>
      </dsp:txXfrm>
    </dsp:sp>
    <dsp:sp modelId="{6FA4A619-EE5A-474F-9CC6-D027B667AC4A}">
      <dsp:nvSpPr>
        <dsp:cNvPr id="0" name=""/>
        <dsp:cNvSpPr/>
      </dsp:nvSpPr>
      <dsp:spPr>
        <a:xfrm>
          <a:off x="5130532" y="2859109"/>
          <a:ext cx="2377853" cy="1545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Financiamiento mediante IFIS</a:t>
          </a:r>
          <a:endParaRPr lang="es-EC" sz="2200" kern="1200" dirty="0"/>
        </a:p>
      </dsp:txBody>
      <dsp:txXfrm>
        <a:off x="5175793" y="2904370"/>
        <a:ext cx="2287331" cy="1454797"/>
      </dsp:txXfrm>
    </dsp:sp>
    <dsp:sp modelId="{A93ED28D-1D36-479E-805F-59DACAC03AD5}">
      <dsp:nvSpPr>
        <dsp:cNvPr id="0" name=""/>
        <dsp:cNvSpPr/>
      </dsp:nvSpPr>
      <dsp:spPr>
        <a:xfrm rot="10800000">
          <a:off x="4059028" y="3442652"/>
          <a:ext cx="952447" cy="3782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/>
        </a:p>
      </dsp:txBody>
      <dsp:txXfrm rot="10800000">
        <a:off x="4172498" y="3518298"/>
        <a:ext cx="725507" cy="226940"/>
      </dsp:txXfrm>
    </dsp:sp>
    <dsp:sp modelId="{E186F375-5638-4A24-B819-33E389AE410B}">
      <dsp:nvSpPr>
        <dsp:cNvPr id="0" name=""/>
        <dsp:cNvSpPr/>
      </dsp:nvSpPr>
      <dsp:spPr>
        <a:xfrm>
          <a:off x="1562119" y="2859109"/>
          <a:ext cx="2377853" cy="1545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Uso del Mercado de Valores</a:t>
          </a:r>
          <a:endParaRPr lang="es-EC" sz="2200" kern="1200" dirty="0"/>
        </a:p>
      </dsp:txBody>
      <dsp:txXfrm>
        <a:off x="1607380" y="2904370"/>
        <a:ext cx="2287331" cy="1454797"/>
      </dsp:txXfrm>
    </dsp:sp>
    <dsp:sp modelId="{4F1E9E35-DDE0-4D4F-B488-041DD64B1649}">
      <dsp:nvSpPr>
        <dsp:cNvPr id="0" name=""/>
        <dsp:cNvSpPr/>
      </dsp:nvSpPr>
      <dsp:spPr>
        <a:xfrm rot="18000000">
          <a:off x="3166925" y="1897484"/>
          <a:ext cx="952447" cy="3782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/>
        </a:p>
      </dsp:txBody>
      <dsp:txXfrm>
        <a:off x="3280395" y="1973130"/>
        <a:ext cx="725507" cy="2269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756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447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943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8776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359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465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033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9491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217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485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175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609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314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411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51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204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E736-7391-418C-A34D-4F1D0679B7EF}" type="datetimeFigureOut">
              <a:rPr lang="es-EC" smtClean="0"/>
              <a:t>26/11/2017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36EF58-3042-44F1-A9FF-049987154C0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669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tif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3.tiff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tif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tif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tif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tif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tif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tif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ESPE LOGO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9713" y="301652"/>
            <a:ext cx="7296953" cy="16892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249252" y="1990887"/>
            <a:ext cx="10290218" cy="1152127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 smtClean="0">
                <a:latin typeface="Century Gothic (Títulos)"/>
                <a:cs typeface="Times New Roman" panose="02020603050405020304" pitchFamily="18" charset="0"/>
              </a:rPr>
              <a:t>DEPARTAMENTO DE CIENCIAS ECONÓMICAS, ADMINISTRATIVAS Y DE COMERCIO</a:t>
            </a:r>
            <a:endParaRPr lang="es-ES" sz="2000" b="1" dirty="0">
              <a:latin typeface="Century Gothic (Títulos)"/>
              <a:cs typeface="Times New Roman" panose="020206030504050203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249252" y="2868633"/>
            <a:ext cx="10290218" cy="13702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>
              <a:spcBef>
                <a:spcPct val="0"/>
              </a:spcBef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 (Títulos)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>
                <a:latin typeface="TCentury Gothic (Títulos)"/>
              </a:rPr>
              <a:t>PROYECTO DE INVESTIGACIÓN PREVIO LA OBTENCIÓN DEL TÍTULO DE: INGENIERO EN FINANZAS Y AUDITORÍA </a:t>
            </a:r>
            <a:endParaRPr lang="es-ES" dirty="0">
              <a:latin typeface="TCentury Gothic (Títulos)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648071" y="4705895"/>
            <a:ext cx="4483050" cy="1296144"/>
          </a:xfrm>
          <a:prstGeom prst="rect">
            <a:avLst/>
          </a:prstGeom>
        </p:spPr>
        <p:txBody>
          <a:bodyPr/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Wingdings 3" pitchFamily="18" charset="2"/>
              <a:buChar char="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Wingdings 3" pitchFamily="18" charset="2"/>
              <a:buChar char="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Wingdings 3" pitchFamily="18" charset="2"/>
              <a:buChar char="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Wingdings 3" pitchFamily="18" charset="2"/>
              <a:buChar char="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Wingdings 3" pitchFamily="18" charset="2"/>
              <a:buChar char="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Wingdings 3" pitchFamily="18" charset="2"/>
              <a:buChar char="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Wingdings 3" pitchFamily="18" charset="2"/>
              <a:buChar char="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Wingdings 3" pitchFamily="18" charset="2"/>
              <a:buChar char="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C" sz="2000" b="1" dirty="0" smtClean="0">
                <a:latin typeface="TCentury Gothic (Títulos)"/>
                <a:cs typeface="Times New Roman" panose="02020603050405020304" pitchFamily="18" charset="0"/>
              </a:rPr>
              <a:t>DENNIS MOREJÓN ESPINOZA</a:t>
            </a:r>
          </a:p>
          <a:p>
            <a:pPr algn="ctr">
              <a:lnSpc>
                <a:spcPct val="100000"/>
              </a:lnSpc>
            </a:pPr>
            <a:r>
              <a:rPr lang="es-EC" sz="2000" b="1" dirty="0" smtClean="0">
                <a:latin typeface="TCentury Gothic (Títulos)"/>
                <a:cs typeface="Times New Roman" panose="02020603050405020304" pitchFamily="18" charset="0"/>
              </a:rPr>
              <a:t>FRANCISCO REINOSO CHÁVEZ</a:t>
            </a:r>
            <a:endParaRPr lang="es-EC" sz="2000" b="1" dirty="0">
              <a:latin typeface="TCentury Gothic (Títulos)"/>
              <a:cs typeface="Times New Roman" panose="02020603050405020304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808666" y="5810989"/>
            <a:ext cx="6858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750" kern="1200" cap="all" spc="75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dirty="0" smtClean="0">
                <a:latin typeface="Century Gothic (Títulos)"/>
                <a:cs typeface="Times New Roman" panose="02020603050405020304" pitchFamily="18" charset="0"/>
              </a:rPr>
              <a:t>Sangolquí</a:t>
            </a:r>
            <a:r>
              <a:rPr lang="es-ES" sz="2000" b="1" dirty="0">
                <a:latin typeface="Century Gothic (Títulos)"/>
                <a:cs typeface="Times New Roman" panose="02020603050405020304" pitchFamily="18" charset="0"/>
              </a:rPr>
              <a:t/>
            </a:r>
            <a:br>
              <a:rPr lang="es-ES" sz="2000" b="1" dirty="0">
                <a:latin typeface="Century Gothic (Títulos)"/>
                <a:cs typeface="Times New Roman" panose="02020603050405020304" pitchFamily="18" charset="0"/>
              </a:rPr>
            </a:br>
            <a:r>
              <a:rPr lang="es-ES" sz="2000" b="1" dirty="0" smtClean="0">
                <a:latin typeface="Century Gothic (Títulos)"/>
                <a:cs typeface="Times New Roman" panose="02020603050405020304" pitchFamily="18" charset="0"/>
              </a:rPr>
              <a:t>2017</a:t>
            </a:r>
            <a:endParaRPr lang="es-ES" sz="2000" b="1" dirty="0">
              <a:latin typeface="Century Gothic (Títulos)"/>
              <a:cs typeface="Times New Roman" panose="02020603050405020304" pitchFamily="18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255374" y="4741899"/>
            <a:ext cx="172819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750" kern="1200" cap="all" spc="75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dirty="0" smtClean="0">
                <a:latin typeface="Century Gothic (Títulos)"/>
                <a:cs typeface="Times New Roman" panose="02020603050405020304" pitchFamily="18" charset="0"/>
              </a:rPr>
              <a:t>Autores:</a:t>
            </a:r>
          </a:p>
        </p:txBody>
      </p:sp>
    </p:spTree>
    <p:extLst>
      <p:ext uri="{BB962C8B-B14F-4D97-AF65-F5344CB8AC3E}">
        <p14:creationId xmlns:p14="http://schemas.microsoft.com/office/powerpoint/2010/main" val="2535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6022" y="733935"/>
            <a:ext cx="8911687" cy="1280890"/>
          </a:xfrm>
        </p:spPr>
        <p:txBody>
          <a:bodyPr/>
          <a:lstStyle/>
          <a:p>
            <a:r>
              <a:rPr lang="es-EC" b="1" dirty="0" smtClean="0"/>
              <a:t>SITUACIÓN ACTUAL DE LA INVERSIÓN EXTRANJERA DIRECTA</a:t>
            </a:r>
            <a:endParaRPr lang="es-EC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592925" y="20426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1. </a:t>
            </a:r>
            <a:r>
              <a:rPr lang="es-EC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IED en América Latina 2015 (USD)</a:t>
            </a:r>
            <a:endParaRPr lang="es-EC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IED en América Latina 2015 (USD)</a:t>
            </a:r>
            <a:endParaRPr lang="es-EC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92708"/>
              </p:ext>
            </p:extLst>
          </p:nvPr>
        </p:nvGraphicFramePr>
        <p:xfrm>
          <a:off x="2403520" y="2801063"/>
          <a:ext cx="8869272" cy="2827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848"/>
                <a:gridCol w="1860205"/>
                <a:gridCol w="2323109"/>
                <a:gridCol w="2298407"/>
                <a:gridCol w="1533703"/>
              </a:tblGrid>
              <a:tr h="403301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País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2015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VAR 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0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Brasil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96.895.000.000,00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75.075.000.000,00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-22,5%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0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México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25.675.000.000,00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30.285.000.000,00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18,0%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0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Chile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22.342.000.000,00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20.457.000.000,00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-8,4%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0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Colombia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16.325.000.000,00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12.108.000.000,00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-25,8%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0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Venezuela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320.000.000,00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1.383.000.000,00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332,2%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719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Ecuador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774.000.000,00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1.322.000.000,00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smtClean="0">
                          <a:effectLst/>
                        </a:rPr>
                        <a:t>71,02%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2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3702" y="733935"/>
            <a:ext cx="8911687" cy="1280890"/>
          </a:xfrm>
        </p:spPr>
        <p:txBody>
          <a:bodyPr/>
          <a:lstStyle/>
          <a:p>
            <a:r>
              <a:rPr lang="es-EC" b="1" dirty="0" smtClean="0"/>
              <a:t>SITUACIÓN ACTUAL DE LA INVERSIÓN EXTRANJERA DIRECTA</a:t>
            </a:r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2273622" y="1770753"/>
            <a:ext cx="6490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2. </a:t>
            </a:r>
          </a:p>
          <a:p>
            <a:pPr algn="just">
              <a:spcAft>
                <a:spcPts val="0"/>
              </a:spcAft>
            </a:pP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IED en el periodo presidencial del Econ. Rafael Correa Delgado</a:t>
            </a:r>
            <a:endParaRPr lang="es-EC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39447"/>
              </p:ext>
            </p:extLst>
          </p:nvPr>
        </p:nvGraphicFramePr>
        <p:xfrm>
          <a:off x="1680498" y="2351181"/>
          <a:ext cx="8615408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960"/>
                <a:gridCol w="2082306"/>
                <a:gridCol w="2592521"/>
                <a:gridCol w="2386621"/>
              </a:tblGrid>
              <a:tr h="103673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Año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IED en América Latina y el Caribe (millones USD)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IED Ecuador (millones USD)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Representación del total (%)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2008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218.157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1.057,57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0,48%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2009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153.300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307,71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0,20%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236.972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165,2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0,07%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286.068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643,59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0,22%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288.827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584,61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0,20%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2013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326.379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725,05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0,22%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273.476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774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0,28%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2015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256.646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1322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0,52%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  <a:tr h="3203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255.858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744,04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0,29%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8" marR="26238" marT="0" marB="0" anchor="ctr"/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424113" y="725195"/>
            <a:ext cx="8911687" cy="1280890"/>
          </a:xfrm>
        </p:spPr>
        <p:txBody>
          <a:bodyPr/>
          <a:lstStyle/>
          <a:p>
            <a:r>
              <a:rPr lang="es-EC" b="1" dirty="0" smtClean="0"/>
              <a:t>SITUACIÓN ACTUAL DE LA INVERSIÓN EXTRANJERA DIRECTA</a:t>
            </a:r>
            <a:endParaRPr lang="es-EC" b="1" dirty="0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906956"/>
              </p:ext>
            </p:extLst>
          </p:nvPr>
        </p:nvGraphicFramePr>
        <p:xfrm>
          <a:off x="2592925" y="2594825"/>
          <a:ext cx="8361181" cy="4047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3524"/>
                <a:gridCol w="2124941"/>
                <a:gridCol w="1986358"/>
                <a:gridCol w="1986358"/>
              </a:tblGrid>
              <a:tr h="75596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Año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Ecuador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(PIB Nominal)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Ecuador (IED)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Ecuador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(IED %)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</a:tr>
              <a:tr h="27262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2008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61.762,64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1.057,57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1,71%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  <a:tr h="27262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2009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62.519,69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307,71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0,49%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  <a:tr h="27262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69.555,37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165,2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0,24%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  <a:tr h="27262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79.276,66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643,59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0,81%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  <a:tr h="27262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87.924,54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584,61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0,66%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  <a:tr h="27262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2013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95.129,66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725,05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0,76%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  <a:tr h="2396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102.292,26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774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0,76%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  <a:tr h="2396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2015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100.176,81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1322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1,32%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  <a:tr h="2396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102.426,00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744,04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0,73%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01" marR="37701" marT="0" marB="0" anchor="b"/>
                </a:tc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2592925" y="20060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3. </a:t>
            </a:r>
          </a:p>
          <a:p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</a:rPr>
              <a:t>Porcentaje de la IED frente al PIB de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248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466316" y="733935"/>
            <a:ext cx="8911687" cy="1280890"/>
          </a:xfrm>
        </p:spPr>
        <p:txBody>
          <a:bodyPr/>
          <a:lstStyle/>
          <a:p>
            <a:r>
              <a:rPr lang="es-EC" b="1" dirty="0" smtClean="0"/>
              <a:t>SITUACIÓN ACTUAL DE LA INVERSIÓN EXTRANJERA DIRECTA</a:t>
            </a:r>
            <a:endParaRPr lang="es-EC" b="1" dirty="0"/>
          </a:p>
        </p:txBody>
      </p:sp>
      <p:sp>
        <p:nvSpPr>
          <p:cNvPr id="11" name="Rectángulo 10"/>
          <p:cNvSpPr/>
          <p:nvPr/>
        </p:nvSpPr>
        <p:spPr>
          <a:xfrm>
            <a:off x="2592925" y="5722826"/>
            <a:ext cx="78732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Figura 2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IED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en el periodo presidencial del Econ. Rafael Correa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Delgado del sector construcción inmobiliario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(miles de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USD)</a:t>
            </a:r>
            <a:endParaRPr lang="es-EC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5" y="2121360"/>
            <a:ext cx="7585210" cy="360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3702" y="585654"/>
            <a:ext cx="8911687" cy="1280890"/>
          </a:xfrm>
        </p:spPr>
        <p:txBody>
          <a:bodyPr/>
          <a:lstStyle/>
          <a:p>
            <a:r>
              <a:rPr lang="es-EC" b="1" dirty="0" smtClean="0"/>
              <a:t>SITUACIÓN ACTUAL DEL MERCADO DE VALORES</a:t>
            </a:r>
            <a:endParaRPr lang="es-EC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794435" y="1602933"/>
            <a:ext cx="7607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6. </a:t>
            </a:r>
            <a:endParaRPr lang="es-EC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C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Relación </a:t>
            </a: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</a:rPr>
              <a:t>oferta pública VS. Crédito de la banca privada al sector privado</a:t>
            </a:r>
            <a:endParaRPr lang="es-EC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89454"/>
              </p:ext>
            </p:extLst>
          </p:nvPr>
        </p:nvGraphicFramePr>
        <p:xfrm>
          <a:off x="489836" y="2343685"/>
          <a:ext cx="1128076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9250"/>
                <a:gridCol w="2787281"/>
                <a:gridCol w="2874385"/>
                <a:gridCol w="4599844"/>
              </a:tblGrid>
              <a:tr h="302228"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(CIFRAS EN MILLONES DE DOLARES)</a:t>
                      </a:r>
                    </a:p>
                  </a:txBody>
                  <a:tcPr marL="27103" marR="27103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5726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AÑO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Total Autorizaciones de Oferta Pública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Crédito de la banca privada al sector </a:t>
                      </a:r>
                      <a:r>
                        <a:rPr lang="es-EC" sz="1600" dirty="0" smtClean="0"/>
                        <a:t>privado</a:t>
                      </a:r>
                      <a:endParaRPr lang="es-EC" sz="1600" dirty="0"/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Relación Auto. Oferta Pública / Crédito Banca al sector privado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2008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920,14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8.628,60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10,66%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2009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1.157,53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11.972,49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9,67%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2010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1.580,69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7.519,70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21,02%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2011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1.797,16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8.847,89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20,31%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2012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2.013,15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10.458,75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19,25%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2013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1.236,49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12.083,50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10,23%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2014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1.554,31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12.891,96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12,06%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2015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789,14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7.091,11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11,13%</a:t>
                      </a:r>
                    </a:p>
                  </a:txBody>
                  <a:tcPr marL="27103" marR="27103" marT="0" marB="0" anchor="ctr"/>
                </a:tc>
              </a:tr>
              <a:tr h="30295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2016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633,87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13.754,60</a:t>
                      </a:r>
                    </a:p>
                  </a:txBody>
                  <a:tcPr marL="27103" marR="2710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/>
                        <a:t>4,61%</a:t>
                      </a:r>
                    </a:p>
                  </a:txBody>
                  <a:tcPr marL="27103" marR="2710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5" y="2188736"/>
            <a:ext cx="7621393" cy="3815153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481328" y="733935"/>
            <a:ext cx="8911687" cy="1280890"/>
          </a:xfrm>
        </p:spPr>
        <p:txBody>
          <a:bodyPr/>
          <a:lstStyle/>
          <a:p>
            <a:r>
              <a:rPr lang="es-EC" b="1" dirty="0" smtClean="0"/>
              <a:t>SITUACIÓN ACTUAL DEL MERCADO DE VALORES</a:t>
            </a:r>
            <a:endParaRPr lang="es-EC" b="1" dirty="0"/>
          </a:p>
        </p:txBody>
      </p:sp>
      <p:sp>
        <p:nvSpPr>
          <p:cNvPr id="8" name="Rectángulo 7"/>
          <p:cNvSpPr/>
          <p:nvPr/>
        </p:nvSpPr>
        <p:spPr>
          <a:xfrm>
            <a:off x="2481328" y="6003889"/>
            <a:ext cx="8143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Figura 7. Participación en el mercado de valores de los sectores construcción y actividades inmobiliarias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916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RELACIÓN</a:t>
            </a:r>
            <a:r>
              <a:rPr lang="es-EC" dirty="0" smtClean="0"/>
              <a:t> </a:t>
            </a:r>
            <a:r>
              <a:rPr lang="es-EC" b="1" dirty="0"/>
              <a:t>INVERSIÓN EXTRANJERA DIRECTA Y MERCADO DE VALORES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806443" y="5964201"/>
            <a:ext cx="4434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/>
              <a:t>Figura 8. Relación </a:t>
            </a:r>
            <a:r>
              <a:rPr lang="es-EC" b="1" dirty="0" smtClean="0"/>
              <a:t>de la </a:t>
            </a:r>
            <a:r>
              <a:rPr lang="es-EC" b="1" dirty="0"/>
              <a:t>Inversión Extranjera Directa </a:t>
            </a:r>
            <a:r>
              <a:rPr lang="es-EC" b="1" dirty="0" smtClean="0"/>
              <a:t>VS. </a:t>
            </a:r>
            <a:r>
              <a:rPr lang="es-EC" b="1" dirty="0"/>
              <a:t>Mercado de Valores</a:t>
            </a:r>
            <a:r>
              <a:rPr lang="es-EC" b="1" dirty="0" smtClean="0"/>
              <a:t> (India)</a:t>
            </a:r>
            <a:endParaRPr lang="es-EC" b="1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443" y="1903549"/>
            <a:ext cx="4941195" cy="406065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7638" y="1905000"/>
            <a:ext cx="5301562" cy="4059201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6735894" y="5934670"/>
            <a:ext cx="53133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/>
              <a:t>Figura 10. Relación de la Inversión Extranjera Directa VS. Mercado de Valores  </a:t>
            </a:r>
            <a:r>
              <a:rPr lang="es-EC" b="1" dirty="0" smtClean="0"/>
              <a:t>(Ecuador)  </a:t>
            </a:r>
            <a:endParaRPr lang="es-EC" b="1" dirty="0"/>
          </a:p>
          <a:p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7148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49502886"/>
              </p:ext>
            </p:extLst>
          </p:nvPr>
        </p:nvGraphicFramePr>
        <p:xfrm>
          <a:off x="2592925" y="2049372"/>
          <a:ext cx="7774964" cy="3433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ángulo 5"/>
          <p:cNvSpPr/>
          <p:nvPr/>
        </p:nvSpPr>
        <p:spPr>
          <a:xfrm>
            <a:off x="4095336" y="5483275"/>
            <a:ext cx="4511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11. Regresión lineal de la Inversión Extranjera Directa VS. Mercado de Valores  </a:t>
            </a:r>
            <a:endParaRPr lang="es-EC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RELACIÓN</a:t>
            </a:r>
            <a:r>
              <a:rPr lang="es-EC" dirty="0" smtClean="0"/>
              <a:t> </a:t>
            </a:r>
            <a:r>
              <a:rPr lang="es-EC" b="1" dirty="0"/>
              <a:t>INVERSIÓN EXTRANJERA DIRECTA Y MERCADO DE VALORES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517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26039" b="19287"/>
          <a:stretch/>
        </p:blipFill>
        <p:spPr>
          <a:xfrm>
            <a:off x="2592925" y="2993017"/>
            <a:ext cx="9172136" cy="23811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RELACIÓN</a:t>
            </a:r>
            <a:r>
              <a:rPr lang="es-EC" dirty="0" smtClean="0"/>
              <a:t> </a:t>
            </a:r>
            <a:r>
              <a:rPr lang="es-EC" b="1" dirty="0"/>
              <a:t>INVERSIÓN EXTRANJERA DIRECTA Y MERCADO DE VALORES</a:t>
            </a:r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2486351" y="2169668"/>
            <a:ext cx="27093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/>
              <a:t>Tabla 12. </a:t>
            </a:r>
            <a:endParaRPr lang="es-EC" b="1" dirty="0" smtClean="0"/>
          </a:p>
          <a:p>
            <a:r>
              <a:rPr lang="es-EC" b="1" dirty="0" smtClean="0"/>
              <a:t>Análisis </a:t>
            </a:r>
            <a:r>
              <a:rPr lang="es-EC" b="1" dirty="0"/>
              <a:t>de la Varianza</a:t>
            </a:r>
          </a:p>
        </p:txBody>
      </p:sp>
    </p:spTree>
    <p:extLst>
      <p:ext uri="{BB962C8B-B14F-4D97-AF65-F5344CB8AC3E}">
        <p14:creationId xmlns:p14="http://schemas.microsoft.com/office/powerpoint/2010/main" val="6141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5128" y="733935"/>
            <a:ext cx="8911687" cy="1280890"/>
          </a:xfrm>
        </p:spPr>
        <p:txBody>
          <a:bodyPr/>
          <a:lstStyle/>
          <a:p>
            <a:r>
              <a:rPr lang="es-EC" b="1" dirty="0" smtClean="0"/>
              <a:t>CONCLUSIONES DE LA RELACIÓN ENTRE LA IED Y EL MERCADO DE VALORES</a:t>
            </a:r>
            <a:endParaRPr lang="es-EC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188061"/>
              </p:ext>
            </p:extLst>
          </p:nvPr>
        </p:nvGraphicFramePr>
        <p:xfrm>
          <a:off x="2349305" y="2133600"/>
          <a:ext cx="9155308" cy="4489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3652" y="733935"/>
            <a:ext cx="9118307" cy="2183484"/>
          </a:xfrm>
        </p:spPr>
        <p:txBody>
          <a:bodyPr>
            <a:noAutofit/>
          </a:bodyPr>
          <a:lstStyle/>
          <a:p>
            <a:pPr algn="ctr"/>
            <a:r>
              <a:rPr lang="es-EC" sz="4400" b="1" dirty="0"/>
              <a:t>TEMA: “ESTANCAMIENTO DEL MERCADO DE </a:t>
            </a:r>
            <a:r>
              <a:rPr lang="es-EC" sz="4400" b="1" dirty="0" smtClean="0"/>
              <a:t>VALORES ECUATORIANO </a:t>
            </a:r>
            <a:r>
              <a:rPr lang="es-EC" sz="4400" b="1" dirty="0"/>
              <a:t>Y SU </a:t>
            </a:r>
            <a:r>
              <a:rPr lang="es-EC" sz="4400" b="1" dirty="0" smtClean="0"/>
              <a:t>INFLUENCIA </a:t>
            </a:r>
            <a:r>
              <a:rPr lang="es-EC" sz="4400" b="1" dirty="0"/>
              <a:t>EN EL FINANCIAMIENTO DE LAS EMPRESAS”</a:t>
            </a:r>
          </a:p>
        </p:txBody>
      </p:sp>
      <p:pic>
        <p:nvPicPr>
          <p:cNvPr id="1026" name="Picture 2" descr="Resultado de imagen para ESTANCAMIENTO DEL MERCADO DE VALOR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1848" y="4139905"/>
            <a:ext cx="4262907" cy="256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424775"/>
            <a:ext cx="8911687" cy="1280890"/>
          </a:xfrm>
        </p:spPr>
        <p:txBody>
          <a:bodyPr>
            <a:noAutofit/>
          </a:bodyPr>
          <a:lstStyle/>
          <a:p>
            <a:r>
              <a:rPr lang="es-EC" sz="8800" b="1" dirty="0" smtClean="0"/>
              <a:t>METODOLOGÍA</a:t>
            </a:r>
            <a:endParaRPr lang="es-EC" sz="88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FASE METODOLÓGICA</a:t>
            </a:r>
            <a:endParaRPr lang="es-EC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770447"/>
              </p:ext>
            </p:extLst>
          </p:nvPr>
        </p:nvGraphicFramePr>
        <p:xfrm>
          <a:off x="2406333" y="733935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graphicFrame>
        <p:nvGraphicFramePr>
          <p:cNvPr id="6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23565"/>
              </p:ext>
            </p:extLst>
          </p:nvPr>
        </p:nvGraphicFramePr>
        <p:xfrm>
          <a:off x="2285237" y="3822356"/>
          <a:ext cx="8915400" cy="2933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529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92925" y="2424775"/>
            <a:ext cx="8911687" cy="1280890"/>
          </a:xfrm>
        </p:spPr>
        <p:txBody>
          <a:bodyPr>
            <a:noAutofit/>
          </a:bodyPr>
          <a:lstStyle/>
          <a:p>
            <a:r>
              <a:rPr lang="es-EC" sz="8800" b="1" dirty="0" smtClean="0"/>
              <a:t>RESULTADOS</a:t>
            </a:r>
            <a:endParaRPr lang="es-EC" sz="8800" b="1" dirty="0"/>
          </a:p>
        </p:txBody>
      </p:sp>
    </p:spTree>
    <p:extLst>
      <p:ext uri="{BB962C8B-B14F-4D97-AF65-F5344CB8AC3E}">
        <p14:creationId xmlns:p14="http://schemas.microsoft.com/office/powerpoint/2010/main" val="38256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ENTREVISTAS</a:t>
            </a:r>
            <a:endParaRPr lang="es-EC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174201"/>
              </p:ext>
            </p:extLst>
          </p:nvPr>
        </p:nvGraphicFramePr>
        <p:xfrm>
          <a:off x="1659988" y="1209822"/>
          <a:ext cx="9844625" cy="5542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0493" y="465471"/>
            <a:ext cx="8911687" cy="1280890"/>
          </a:xfrm>
        </p:spPr>
        <p:txBody>
          <a:bodyPr/>
          <a:lstStyle/>
          <a:p>
            <a:r>
              <a:rPr lang="es-EC" b="1" dirty="0" smtClean="0"/>
              <a:t>ANÁLISIS UNIVARIADO</a:t>
            </a:r>
            <a:endParaRPr lang="es-EC" b="1" dirty="0"/>
          </a:p>
        </p:txBody>
      </p:sp>
      <p:sp>
        <p:nvSpPr>
          <p:cNvPr id="7" name="Rectángulo 6"/>
          <p:cNvSpPr/>
          <p:nvPr/>
        </p:nvSpPr>
        <p:spPr>
          <a:xfrm>
            <a:off x="2400885" y="1264555"/>
            <a:ext cx="7418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/>
              <a:t>PREGUNTA </a:t>
            </a:r>
            <a:r>
              <a:rPr lang="es-EC" b="1" dirty="0" smtClean="0"/>
              <a:t>10:</a:t>
            </a:r>
            <a:endParaRPr lang="es-EC" b="1" dirty="0"/>
          </a:p>
          <a:p>
            <a:r>
              <a:rPr lang="es-EC" dirty="0" smtClean="0"/>
              <a:t>Seleccione </a:t>
            </a:r>
            <a:r>
              <a:rPr lang="es-EC" dirty="0"/>
              <a:t>la fuente de financiamiento que su empresa prefiere</a:t>
            </a: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819" y="1910886"/>
            <a:ext cx="6136493" cy="4831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480384" y="1239469"/>
            <a:ext cx="8787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/>
              <a:t>PREGUNTA </a:t>
            </a:r>
            <a:r>
              <a:rPr lang="es-EC" b="1" dirty="0" smtClean="0"/>
              <a:t>12:</a:t>
            </a:r>
            <a:endParaRPr lang="es-EC" b="1" dirty="0"/>
          </a:p>
          <a:p>
            <a:r>
              <a:rPr lang="es-EC" dirty="0" smtClean="0"/>
              <a:t>El </a:t>
            </a:r>
            <a:r>
              <a:rPr lang="es-EC" dirty="0"/>
              <a:t>conocimiento que posee del funcionamiento del mercado de valores en el Ecuador es: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480384" y="420244"/>
            <a:ext cx="8911687" cy="1280890"/>
          </a:xfrm>
        </p:spPr>
        <p:txBody>
          <a:bodyPr/>
          <a:lstStyle/>
          <a:p>
            <a:r>
              <a:rPr lang="es-EC" b="1" dirty="0" smtClean="0"/>
              <a:t>ANÁLISIS UNIVARIADO</a:t>
            </a:r>
            <a:endParaRPr lang="es-EC" b="1" dirty="0"/>
          </a:p>
        </p:txBody>
      </p:sp>
      <p:pic>
        <p:nvPicPr>
          <p:cNvPr id="8" name="Imagen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" t="9570" r="-236" b="9831"/>
          <a:stretch/>
        </p:blipFill>
        <p:spPr bwMode="auto">
          <a:xfrm>
            <a:off x="2757267" y="2466426"/>
            <a:ext cx="7146387" cy="4148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9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ANALISIS BIVARIADO</a:t>
            </a:r>
            <a:endParaRPr lang="es-EC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575583" y="1492405"/>
            <a:ext cx="10719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/>
              <a:t>Chi-cuadrado: </a:t>
            </a:r>
            <a:r>
              <a:rPr lang="es-EC" dirty="0"/>
              <a:t>10. ¿Seleccione la fuente de financiamiento que su empresa prefiere?, 12. El conocimiento que posee del funcionamiento del Mercado de Valores en el Ecuador es: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r="34727" b="24384"/>
          <a:stretch/>
        </p:blipFill>
        <p:spPr>
          <a:xfrm>
            <a:off x="2138291" y="2395556"/>
            <a:ext cx="8454682" cy="1915821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575583" y="5278179"/>
            <a:ext cx="10473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/>
              <a:t>Hipótesis:</a:t>
            </a:r>
          </a:p>
          <a:p>
            <a:r>
              <a:rPr lang="es-EC" dirty="0" smtClean="0"/>
              <a:t>H1</a:t>
            </a:r>
            <a:r>
              <a:rPr lang="es-EC" dirty="0"/>
              <a:t>= El nivel de conocimiento del mercado de valores si influye en la elección de financiamiento de las empresas del sector construcción e inmobiliario.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4000768" y="46140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H0: Si A y B es ≤ al 5%; Rechazo H0.</a:t>
            </a:r>
          </a:p>
          <a:p>
            <a:r>
              <a:rPr lang="es-EC" dirty="0"/>
              <a:t>H1: Si A y B es </a:t>
            </a:r>
            <a:r>
              <a:rPr lang="es-EC" dirty="0" smtClean="0"/>
              <a:t>&gt; </a:t>
            </a:r>
            <a:r>
              <a:rPr lang="es-EC" dirty="0"/>
              <a:t>al 5%; Acepto H0.</a:t>
            </a:r>
          </a:p>
        </p:txBody>
      </p:sp>
    </p:spTree>
    <p:extLst>
      <p:ext uri="{BB962C8B-B14F-4D97-AF65-F5344CB8AC3E}">
        <p14:creationId xmlns:p14="http://schemas.microsoft.com/office/powerpoint/2010/main" val="42588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Prueba F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389881"/>
              </p:ext>
            </p:extLst>
          </p:nvPr>
        </p:nvGraphicFramePr>
        <p:xfrm>
          <a:off x="2685535" y="2018272"/>
          <a:ext cx="7735329" cy="3707024"/>
        </p:xfrm>
        <a:graphic>
          <a:graphicData uri="http://schemas.openxmlformats.org/drawingml/2006/table">
            <a:tbl>
              <a:tblPr/>
              <a:tblGrid>
                <a:gridCol w="4353765"/>
                <a:gridCol w="1690782"/>
                <a:gridCol w="1690782"/>
              </a:tblGrid>
              <a:tr h="367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Prueba F para varianzas de dos muestras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384"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32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3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1,29032258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1,90322581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03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Varianza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0,21290323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0,09032258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3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3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Grados de libertad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3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2,35714286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3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P(F&lt;=f</a:t>
                      </a:r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0,01087333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38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crítico para </a:t>
                      </a:r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1,84087169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ANALISIS BIVARIADO</a:t>
            </a:r>
            <a:endParaRPr lang="es-EC" b="1" dirty="0"/>
          </a:p>
        </p:txBody>
      </p:sp>
      <p:sp>
        <p:nvSpPr>
          <p:cNvPr id="7" name="Rectángulo 6"/>
          <p:cNvSpPr/>
          <p:nvPr/>
        </p:nvSpPr>
        <p:spPr>
          <a:xfrm>
            <a:off x="1336011" y="1443335"/>
            <a:ext cx="107131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Análisis Correlacional: </a:t>
            </a:r>
            <a:r>
              <a:rPr lang="es-EC" dirty="0"/>
              <a:t>10. ¿Seleccione la fuente de financiamiento que su empresa prefiere?, </a:t>
            </a:r>
            <a:endParaRPr lang="es-EC" dirty="0" smtClean="0"/>
          </a:p>
          <a:p>
            <a:r>
              <a:rPr lang="es-EC" dirty="0" smtClean="0"/>
              <a:t>12</a:t>
            </a:r>
            <a:r>
              <a:rPr lang="es-EC" dirty="0"/>
              <a:t>. El conocimiento que posee del funcionamiento del Mercado de Valores en el Ecuador es:</a:t>
            </a:r>
          </a:p>
          <a:p>
            <a:endParaRPr lang="es-EC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/>
          <a:srcRect l="18392" t="32932" r="39657" b="21491"/>
          <a:stretch/>
        </p:blipFill>
        <p:spPr>
          <a:xfrm>
            <a:off x="2592925" y="2183785"/>
            <a:ext cx="7793503" cy="42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451115"/>
            <a:ext cx="8911687" cy="1280890"/>
          </a:xfrm>
        </p:spPr>
        <p:txBody>
          <a:bodyPr/>
          <a:lstStyle/>
          <a:p>
            <a:r>
              <a:rPr lang="es-EC" b="1" dirty="0" smtClean="0"/>
              <a:t>ANÁLISIS CORRESPONDENCIA</a:t>
            </a:r>
            <a:endParaRPr lang="es-EC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5" y="1034776"/>
            <a:ext cx="7127724" cy="57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3702" y="421224"/>
            <a:ext cx="8911687" cy="1280890"/>
          </a:xfrm>
        </p:spPr>
        <p:txBody>
          <a:bodyPr/>
          <a:lstStyle/>
          <a:p>
            <a:r>
              <a:rPr lang="es-EC" b="1" dirty="0" smtClean="0"/>
              <a:t>PLANTEAMIENTO DEL PROBLEMA:</a:t>
            </a:r>
            <a:endParaRPr lang="es-EC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490356"/>
              </p:ext>
            </p:extLst>
          </p:nvPr>
        </p:nvGraphicFramePr>
        <p:xfrm>
          <a:off x="1812143" y="1352282"/>
          <a:ext cx="9070505" cy="4173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99495" y="5834130"/>
            <a:ext cx="8483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/>
              <a:t>¿Por qué no se considera como primera opción al financiamiento provisto por el mercado de valores ecuatoriano?</a:t>
            </a:r>
          </a:p>
        </p:txBody>
      </p:sp>
    </p:spTree>
    <p:extLst>
      <p:ext uri="{BB962C8B-B14F-4D97-AF65-F5344CB8AC3E}">
        <p14:creationId xmlns:p14="http://schemas.microsoft.com/office/powerpoint/2010/main" val="1224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927273" y="1234832"/>
            <a:ext cx="982650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8000" b="1" dirty="0" smtClean="0"/>
              <a:t>ESTRATEGIAS PARA EL DESARROLLO DEL MERCADO VALORES</a:t>
            </a:r>
            <a:endParaRPr lang="es-EC" sz="8000" b="1" dirty="0"/>
          </a:p>
        </p:txBody>
      </p:sp>
    </p:spTree>
    <p:extLst>
      <p:ext uri="{BB962C8B-B14F-4D97-AF65-F5344CB8AC3E}">
        <p14:creationId xmlns:p14="http://schemas.microsoft.com/office/powerpoint/2010/main" val="35891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PROPUESTAS PARA EL GOBIERNO</a:t>
            </a:r>
            <a:endParaRPr lang="es-EC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178231"/>
              </p:ext>
            </p:extLst>
          </p:nvPr>
        </p:nvGraphicFramePr>
        <p:xfrm>
          <a:off x="2139047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498484"/>
              </p:ext>
            </p:extLst>
          </p:nvPr>
        </p:nvGraphicFramePr>
        <p:xfrm>
          <a:off x="2251589" y="2414954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PROPUESTAS PARA EL SECTOR CONSTRUCCIÓN E INMOBILIARIO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994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519" y="849193"/>
            <a:ext cx="8911687" cy="1280890"/>
          </a:xfrm>
        </p:spPr>
        <p:txBody>
          <a:bodyPr/>
          <a:lstStyle/>
          <a:p>
            <a:r>
              <a:rPr lang="es-EC" b="1" dirty="0" smtClean="0"/>
              <a:t>PROPUESTA AL MERCADO DE VALORES</a:t>
            </a:r>
            <a:endParaRPr lang="es-EC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94279946"/>
              </p:ext>
            </p:extLst>
          </p:nvPr>
        </p:nvGraphicFramePr>
        <p:xfrm>
          <a:off x="3105665" y="2130083"/>
          <a:ext cx="6150877" cy="2845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57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899138" y="2557195"/>
            <a:ext cx="98265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8000" b="1" dirty="0" smtClean="0"/>
              <a:t>CONCLUSIONES</a:t>
            </a:r>
            <a:endParaRPr lang="es-EC" sz="8000" b="1" dirty="0"/>
          </a:p>
        </p:txBody>
      </p:sp>
    </p:spTree>
    <p:extLst>
      <p:ext uri="{BB962C8B-B14F-4D97-AF65-F5344CB8AC3E}">
        <p14:creationId xmlns:p14="http://schemas.microsoft.com/office/powerpoint/2010/main" val="3717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583367"/>
              </p:ext>
            </p:extLst>
          </p:nvPr>
        </p:nvGraphicFramePr>
        <p:xfrm>
          <a:off x="1548714" y="1095632"/>
          <a:ext cx="9955899" cy="4753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4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71002" y="2064826"/>
            <a:ext cx="98265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8000" b="1" dirty="0" smtClean="0"/>
              <a:t>GRACIAS POR SU ATENCIÓN</a:t>
            </a:r>
            <a:endParaRPr lang="es-EC" sz="80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0569" y="733935"/>
            <a:ext cx="8911687" cy="725408"/>
          </a:xfrm>
        </p:spPr>
        <p:txBody>
          <a:bodyPr/>
          <a:lstStyle/>
          <a:p>
            <a:r>
              <a:rPr lang="es-EC" b="1" dirty="0" smtClean="0"/>
              <a:t>OBJETIVO GENERAL</a:t>
            </a:r>
            <a:endParaRPr lang="es-EC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2176828" y="1986130"/>
            <a:ext cx="9486304" cy="3763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C" sz="2800" dirty="0"/>
              <a:t>Investigar el financiamiento de las empresas grandes del sector construcción e inmobiliario del cantón Quito a través del mercado de valores y analizar la relación entre la Inversión Extranjera Directa y el desarrollo del mercado de valores para identificar los aspectos positivos y proponer estrategias que beneficien a las empresas del sector construcción e inmobiliario</a:t>
            </a:r>
            <a:r>
              <a:rPr lang="es-EC" sz="2800" dirty="0" smtClean="0"/>
              <a:t>.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178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796776" y="1677647"/>
            <a:ext cx="9486304" cy="444306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C" sz="3300" dirty="0" smtClean="0"/>
              <a:t>Analizar la situación del financiamiento en el mercado de valores de las empresas grandes del sector construcción e inmobiliario del cantón Quito.</a:t>
            </a:r>
          </a:p>
          <a:p>
            <a:pPr algn="just"/>
            <a:endParaRPr lang="es-EC" sz="3300" dirty="0" smtClean="0"/>
          </a:p>
          <a:p>
            <a:pPr algn="just"/>
            <a:r>
              <a:rPr lang="es-EC" sz="3300" dirty="0" smtClean="0"/>
              <a:t>Analizar la relación entre la IED y el desarrollo del mercado de valores</a:t>
            </a:r>
          </a:p>
          <a:p>
            <a:pPr algn="just"/>
            <a:endParaRPr lang="es-EC" sz="3300" dirty="0" smtClean="0"/>
          </a:p>
          <a:p>
            <a:pPr algn="just"/>
            <a:r>
              <a:rPr lang="es-EC" sz="3300" dirty="0" smtClean="0"/>
              <a:t>Proponer estrategias de mejoramiento al mercado de valores que beneficien a empresas del sector construcción e inmobiliario del cantón Quito.</a:t>
            </a:r>
          </a:p>
          <a:p>
            <a:endParaRPr lang="es-EC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35853" y="573474"/>
            <a:ext cx="587642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s-EC" b="1" dirty="0" smtClean="0"/>
              <a:t>OBJETIVOS ESPECÍFICOS:</a:t>
            </a:r>
            <a:endParaRPr lang="es-EC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243" y="111266"/>
            <a:ext cx="2651990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HIPÓTESIS:</a:t>
            </a:r>
            <a:endParaRPr lang="es-EC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750275"/>
              </p:ext>
            </p:extLst>
          </p:nvPr>
        </p:nvGraphicFramePr>
        <p:xfrm>
          <a:off x="1918952" y="1378040"/>
          <a:ext cx="9787944" cy="5364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 smtClean="0"/>
              <a:t>TEORÍAS DE SOPORTE: 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974449"/>
              </p:ext>
            </p:extLst>
          </p:nvPr>
        </p:nvGraphicFramePr>
        <p:xfrm>
          <a:off x="2589212" y="1790163"/>
          <a:ext cx="8915400" cy="4598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9742" y="1268054"/>
            <a:ext cx="8911687" cy="5132746"/>
          </a:xfrm>
        </p:spPr>
        <p:txBody>
          <a:bodyPr>
            <a:normAutofit/>
          </a:bodyPr>
          <a:lstStyle/>
          <a:p>
            <a:pPr algn="ctr"/>
            <a:r>
              <a:rPr lang="es-EC" sz="6600" b="1" dirty="0"/>
              <a:t>INVERSIÓN EXTRANJERA DIRECTA Y MERCADO DE VALORES</a:t>
            </a:r>
            <a:r>
              <a:rPr lang="es-EC" b="1" dirty="0"/>
              <a:t/>
            </a:r>
            <a:br>
              <a:rPr lang="es-EC" b="1" dirty="0"/>
            </a:b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6488" y="733935"/>
            <a:ext cx="8911687" cy="1280890"/>
          </a:xfrm>
        </p:spPr>
        <p:txBody>
          <a:bodyPr>
            <a:noAutofit/>
          </a:bodyPr>
          <a:lstStyle/>
          <a:p>
            <a:r>
              <a:rPr lang="es-EC" sz="3200" b="1" dirty="0" smtClean="0"/>
              <a:t>FACTORES DETERMINANTES DE LA INVERSIÓN EXTRANJERA DIRECTA DESARROLLADOS POR EL BANCO MUNDIAL</a:t>
            </a:r>
            <a:endParaRPr lang="es-EC" sz="32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218473"/>
              </p:ext>
            </p:extLst>
          </p:nvPr>
        </p:nvGraphicFramePr>
        <p:xfrm>
          <a:off x="1867996" y="2429814"/>
          <a:ext cx="9459987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6" t="-2565"/>
          <a:stretch/>
        </p:blipFill>
        <p:spPr>
          <a:xfrm>
            <a:off x="9401578" y="108513"/>
            <a:ext cx="2647622" cy="6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968</TotalTime>
  <Words>1221</Words>
  <Application>Microsoft Office PowerPoint</Application>
  <PresentationFormat>Panorámica</PresentationFormat>
  <Paragraphs>303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5" baseType="lpstr">
      <vt:lpstr>Arial</vt:lpstr>
      <vt:lpstr>Calibri</vt:lpstr>
      <vt:lpstr>Century Gothic</vt:lpstr>
      <vt:lpstr>Century Gothic (Títulos)</vt:lpstr>
      <vt:lpstr>TCentury Gothic (Títulos)</vt:lpstr>
      <vt:lpstr>Times New Roman</vt:lpstr>
      <vt:lpstr>Tw Cen MT</vt:lpstr>
      <vt:lpstr>Wingdings 3</vt:lpstr>
      <vt:lpstr>Espiral</vt:lpstr>
      <vt:lpstr>DEPARTAMENTO DE CIENCIAS ECONÓMICAS, ADMINISTRATIVAS Y DE COMERCIO</vt:lpstr>
      <vt:lpstr>TEMA: “ESTANCAMIENTO DEL MERCADO DE VALORES ECUATORIANO Y SU INFLUENCIA EN EL FINANCIAMIENTO DE LAS EMPRESAS”</vt:lpstr>
      <vt:lpstr>PLANTEAMIENTO DEL PROBLEMA:</vt:lpstr>
      <vt:lpstr>OBJETIVO GENERAL</vt:lpstr>
      <vt:lpstr>Presentación de PowerPoint</vt:lpstr>
      <vt:lpstr>HIPÓTESIS:</vt:lpstr>
      <vt:lpstr>TEORÍAS DE SOPORTE: </vt:lpstr>
      <vt:lpstr>INVERSIÓN EXTRANJERA DIRECTA Y MERCADO DE VALORES </vt:lpstr>
      <vt:lpstr>FACTORES DETERMINANTES DE LA INVERSIÓN EXTRANJERA DIRECTA DESARROLLADOS POR EL BANCO MUNDIAL</vt:lpstr>
      <vt:lpstr>SITUACIÓN ACTUAL DE LA INVERSIÓN EXTRANJERA DIRECTA</vt:lpstr>
      <vt:lpstr>SITUACIÓN ACTUAL DE LA INVERSIÓN EXTRANJERA DIRECTA</vt:lpstr>
      <vt:lpstr>SITUACIÓN ACTUAL DE LA INVERSIÓN EXTRANJERA DIRECTA</vt:lpstr>
      <vt:lpstr>SITUACIÓN ACTUAL DE LA INVERSIÓN EXTRANJERA DIRECTA</vt:lpstr>
      <vt:lpstr>SITUACIÓN ACTUAL DEL MERCADO DE VALORES</vt:lpstr>
      <vt:lpstr>SITUACIÓN ACTUAL DEL MERCADO DE VALORES</vt:lpstr>
      <vt:lpstr>RELACIÓN INVERSIÓN EXTRANJERA DIRECTA Y MERCADO DE VALORES</vt:lpstr>
      <vt:lpstr>RELACIÓN INVERSIÓN EXTRANJERA DIRECTA Y MERCADO DE VALORES</vt:lpstr>
      <vt:lpstr>RELACIÓN INVERSIÓN EXTRANJERA DIRECTA Y MERCADO DE VALORES</vt:lpstr>
      <vt:lpstr>CONCLUSIONES DE LA RELACIÓN ENTRE LA IED Y EL MERCADO DE VALORES</vt:lpstr>
      <vt:lpstr>METODOLOGÍA</vt:lpstr>
      <vt:lpstr>FASE METODOLÓGICA</vt:lpstr>
      <vt:lpstr>RESULTADOS</vt:lpstr>
      <vt:lpstr>ENTREVISTAS</vt:lpstr>
      <vt:lpstr>ANÁLISIS UNIVARIADO</vt:lpstr>
      <vt:lpstr>ANÁLISIS UNIVARIADO</vt:lpstr>
      <vt:lpstr>ANALISIS BIVARIADO</vt:lpstr>
      <vt:lpstr>Prueba F</vt:lpstr>
      <vt:lpstr>ANALISIS BIVARIADO</vt:lpstr>
      <vt:lpstr>ANÁLISIS CORRESPONDENCIA</vt:lpstr>
      <vt:lpstr>Presentación de PowerPoint</vt:lpstr>
      <vt:lpstr>PROPUESTAS PARA EL GOBIERNO</vt:lpstr>
      <vt:lpstr>PROPUESTAS PARA EL SECTOR CONSTRUCCIÓN E INMOBILIARIO</vt:lpstr>
      <vt:lpstr>PROPUESTA AL MERCADO DE VALORES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CIENCIAS ECONÓMICAS, ADMINISTRATIVAS Y DE COMERCIO</dc:title>
  <dc:creator>User</dc:creator>
  <cp:lastModifiedBy>Javier Abaddon</cp:lastModifiedBy>
  <cp:revision>56</cp:revision>
  <dcterms:created xsi:type="dcterms:W3CDTF">2017-10-26T06:49:09Z</dcterms:created>
  <dcterms:modified xsi:type="dcterms:W3CDTF">2017-11-27T04:04:44Z</dcterms:modified>
</cp:coreProperties>
</file>