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6" r:id="rId1"/>
  </p:sldMasterIdLst>
  <p:notesMasterIdLst>
    <p:notesMasterId r:id="rId49"/>
  </p:notesMasterIdLst>
  <p:sldIdLst>
    <p:sldId id="288" r:id="rId2"/>
    <p:sldId id="296" r:id="rId3"/>
    <p:sldId id="297" r:id="rId4"/>
    <p:sldId id="298" r:id="rId5"/>
    <p:sldId id="299" r:id="rId6"/>
    <p:sldId id="304" r:id="rId7"/>
    <p:sldId id="305" r:id="rId8"/>
    <p:sldId id="307" r:id="rId9"/>
    <p:sldId id="308" r:id="rId10"/>
    <p:sldId id="303" r:id="rId11"/>
    <p:sldId id="302" r:id="rId12"/>
    <p:sldId id="309" r:id="rId13"/>
    <p:sldId id="310" r:id="rId14"/>
    <p:sldId id="360" r:id="rId15"/>
    <p:sldId id="314" r:id="rId16"/>
    <p:sldId id="327" r:id="rId17"/>
    <p:sldId id="328" r:id="rId18"/>
    <p:sldId id="329" r:id="rId19"/>
    <p:sldId id="260" r:id="rId20"/>
    <p:sldId id="290" r:id="rId21"/>
    <p:sldId id="291" r:id="rId22"/>
    <p:sldId id="316" r:id="rId23"/>
    <p:sldId id="317" r:id="rId24"/>
    <p:sldId id="318" r:id="rId25"/>
    <p:sldId id="331" r:id="rId26"/>
    <p:sldId id="325" r:id="rId27"/>
    <p:sldId id="350" r:id="rId28"/>
    <p:sldId id="332" r:id="rId29"/>
    <p:sldId id="333" r:id="rId30"/>
    <p:sldId id="336" r:id="rId31"/>
    <p:sldId id="295" r:id="rId32"/>
    <p:sldId id="340" r:id="rId33"/>
    <p:sldId id="341" r:id="rId34"/>
    <p:sldId id="342" r:id="rId35"/>
    <p:sldId id="344" r:id="rId36"/>
    <p:sldId id="345" r:id="rId37"/>
    <p:sldId id="348" r:id="rId38"/>
    <p:sldId id="334" r:id="rId39"/>
    <p:sldId id="349" r:id="rId40"/>
    <p:sldId id="335" r:id="rId41"/>
    <p:sldId id="359" r:id="rId42"/>
    <p:sldId id="351" r:id="rId43"/>
    <p:sldId id="352" r:id="rId44"/>
    <p:sldId id="353" r:id="rId45"/>
    <p:sldId id="354" r:id="rId46"/>
    <p:sldId id="355" r:id="rId47"/>
    <p:sldId id="35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SUS IVAN MENDOZA MACIAS" initials="JIMM" lastIdx="1" clrIdx="0">
    <p:extLst>
      <p:ext uri="{19B8F6BF-5375-455C-9EA6-DF929625EA0E}">
        <p15:presenceInfo xmlns:p15="http://schemas.microsoft.com/office/powerpoint/2012/main" userId="dd31dce5660deae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662" autoAdjust="0"/>
  </p:normalViewPr>
  <p:slideViewPr>
    <p:cSldViewPr snapToGrid="0">
      <p:cViewPr varScale="1">
        <p:scale>
          <a:sx n="62" d="100"/>
          <a:sy n="62" d="100"/>
        </p:scale>
        <p:origin x="10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6DC19C-761D-4702-A010-01E144050AF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8DD2F0D-DE9A-4CCC-A44E-3D59557E8553}">
      <dgm:prSet phldrT="[Texto]"/>
      <dgm:spPr/>
      <dgm:t>
        <a:bodyPr/>
        <a:lstStyle/>
        <a:p>
          <a:r>
            <a:rPr lang="es-ES" dirty="0" smtClean="0">
              <a:latin typeface="Arial" panose="020B0604020202020204" pitchFamily="34" charset="0"/>
              <a:cs typeface="Arial" panose="020B0604020202020204" pitchFamily="34" charset="0"/>
            </a:rPr>
            <a:t>Investigación y análisis de sellos de tiempo y formatos de firma electrónica.</a:t>
          </a:r>
          <a:endParaRPr lang="en-US" dirty="0"/>
        </a:p>
      </dgm:t>
    </dgm:pt>
    <dgm:pt modelId="{BD89C8B6-DB5B-4703-B422-75885541E868}" type="parTrans" cxnId="{77748EE2-2824-4351-A723-C0541BEC1E77}">
      <dgm:prSet/>
      <dgm:spPr/>
      <dgm:t>
        <a:bodyPr/>
        <a:lstStyle/>
        <a:p>
          <a:endParaRPr lang="en-US"/>
        </a:p>
      </dgm:t>
    </dgm:pt>
    <dgm:pt modelId="{EC923C6A-5362-4CE6-8A23-2280A078FA98}" type="sibTrans" cxnId="{77748EE2-2824-4351-A723-C0541BEC1E77}">
      <dgm:prSet/>
      <dgm:spPr/>
      <dgm:t>
        <a:bodyPr/>
        <a:lstStyle/>
        <a:p>
          <a:endParaRPr lang="en-US"/>
        </a:p>
      </dgm:t>
    </dgm:pt>
    <dgm:pt modelId="{AA4CA374-0589-4101-971F-7ED003E2B3E3}">
      <dgm:prSet phldrT="[Texto]"/>
      <dgm:spPr/>
      <dgm:t>
        <a:bodyPr/>
        <a:lstStyle/>
        <a:p>
          <a:r>
            <a:rPr lang="es-ES" dirty="0" smtClean="0">
              <a:latin typeface="Arial" panose="020B0604020202020204" pitchFamily="34" charset="0"/>
              <a:cs typeface="Arial" panose="020B0604020202020204" pitchFamily="34" charset="0"/>
            </a:rPr>
            <a:t>Selección de formato de firma en conjunto con sellos de tiempo, sea más adecuado.</a:t>
          </a:r>
          <a:endParaRPr lang="en-US" dirty="0"/>
        </a:p>
      </dgm:t>
    </dgm:pt>
    <dgm:pt modelId="{F577980A-6FF1-4A2B-98AE-AF297814DB56}" type="parTrans" cxnId="{64AEC227-F765-4635-8035-AE7377348569}">
      <dgm:prSet/>
      <dgm:spPr/>
      <dgm:t>
        <a:bodyPr/>
        <a:lstStyle/>
        <a:p>
          <a:endParaRPr lang="en-US"/>
        </a:p>
      </dgm:t>
    </dgm:pt>
    <dgm:pt modelId="{3D4D445C-1BCC-4A04-A384-241B9D9D7062}" type="sibTrans" cxnId="{64AEC227-F765-4635-8035-AE7377348569}">
      <dgm:prSet/>
      <dgm:spPr/>
      <dgm:t>
        <a:bodyPr/>
        <a:lstStyle/>
        <a:p>
          <a:endParaRPr lang="en-US"/>
        </a:p>
      </dgm:t>
    </dgm:pt>
    <dgm:pt modelId="{B9D68FE1-BFE1-4A37-9086-9413ED6B1EAF}">
      <dgm:prSet phldrT="[Texto]"/>
      <dgm:spPr/>
      <dgm:t>
        <a:bodyPr/>
        <a:lstStyle/>
        <a:p>
          <a:r>
            <a:rPr lang="es-ES" dirty="0" smtClean="0">
              <a:latin typeface="Arial" panose="020B0604020202020204" pitchFamily="34" charset="0"/>
              <a:cs typeface="Arial" panose="020B0604020202020204" pitchFamily="34" charset="0"/>
            </a:rPr>
            <a:t>Implementación de aplicación Web de TS.</a:t>
          </a:r>
          <a:endParaRPr lang="en-US" dirty="0"/>
        </a:p>
      </dgm:t>
    </dgm:pt>
    <dgm:pt modelId="{3FB50C59-A9D7-4D8D-B4EA-BB05630D6917}" type="parTrans" cxnId="{B74B76A4-8338-4CA5-B05A-914030B693F8}">
      <dgm:prSet/>
      <dgm:spPr/>
      <dgm:t>
        <a:bodyPr/>
        <a:lstStyle/>
        <a:p>
          <a:endParaRPr lang="en-US"/>
        </a:p>
      </dgm:t>
    </dgm:pt>
    <dgm:pt modelId="{98193749-2787-48FE-8D81-E1012EC8AA06}" type="sibTrans" cxnId="{B74B76A4-8338-4CA5-B05A-914030B693F8}">
      <dgm:prSet/>
      <dgm:spPr/>
      <dgm:t>
        <a:bodyPr/>
        <a:lstStyle/>
        <a:p>
          <a:endParaRPr lang="en-US"/>
        </a:p>
      </dgm:t>
    </dgm:pt>
    <dgm:pt modelId="{808FA49C-E790-4954-9C26-C1CBD8E12F31}">
      <dgm:prSet/>
      <dgm:spPr/>
      <dgm:t>
        <a:bodyPr/>
        <a:lstStyle/>
        <a:p>
          <a:r>
            <a:rPr lang="es-ES" dirty="0" smtClean="0">
              <a:latin typeface="Arial" panose="020B0604020202020204" pitchFamily="34" charset="0"/>
              <a:cs typeface="Arial" panose="020B0604020202020204" pitchFamily="34" charset="0"/>
            </a:rPr>
            <a:t>Adaptación de funcionalidad de firma y sellado en el actual proceso de </a:t>
          </a:r>
          <a:r>
            <a:rPr lang="es-ES" dirty="0" err="1" smtClean="0">
              <a:latin typeface="Arial" panose="020B0604020202020204" pitchFamily="34" charset="0"/>
              <a:cs typeface="Arial" panose="020B0604020202020204" pitchFamily="34" charset="0"/>
            </a:rPr>
            <a:t>Factoring</a:t>
          </a:r>
          <a:r>
            <a:rPr lang="es-ES" dirty="0" smtClean="0">
              <a:latin typeface="Arial" panose="020B0604020202020204" pitchFamily="34" charset="0"/>
              <a:cs typeface="Arial" panose="020B0604020202020204" pitchFamily="34" charset="0"/>
            </a:rPr>
            <a:t>.</a:t>
          </a:r>
          <a:endParaRPr lang="en-US" dirty="0"/>
        </a:p>
      </dgm:t>
    </dgm:pt>
    <dgm:pt modelId="{405E6CA0-69FA-4A54-ADA7-C56BE3963B32}" type="parTrans" cxnId="{B6E82015-30AC-42D2-9368-CD06C4296329}">
      <dgm:prSet/>
      <dgm:spPr/>
      <dgm:t>
        <a:bodyPr/>
        <a:lstStyle/>
        <a:p>
          <a:endParaRPr lang="en-US"/>
        </a:p>
      </dgm:t>
    </dgm:pt>
    <dgm:pt modelId="{AFF19726-60AC-471B-BA32-B8B9DCBF8AEE}" type="sibTrans" cxnId="{B6E82015-30AC-42D2-9368-CD06C4296329}">
      <dgm:prSet/>
      <dgm:spPr/>
      <dgm:t>
        <a:bodyPr/>
        <a:lstStyle/>
        <a:p>
          <a:endParaRPr lang="en-US"/>
        </a:p>
      </dgm:t>
    </dgm:pt>
    <dgm:pt modelId="{7E6EFDDF-06D5-4479-9209-AFDDEA91939F}" type="pres">
      <dgm:prSet presAssocID="{936DC19C-761D-4702-A010-01E144050AF3}" presName="Name0" presStyleCnt="0">
        <dgm:presLayoutVars>
          <dgm:chMax val="7"/>
          <dgm:chPref val="7"/>
          <dgm:dir/>
        </dgm:presLayoutVars>
      </dgm:prSet>
      <dgm:spPr/>
      <dgm:t>
        <a:bodyPr/>
        <a:lstStyle/>
        <a:p>
          <a:endParaRPr lang="en-US"/>
        </a:p>
      </dgm:t>
    </dgm:pt>
    <dgm:pt modelId="{8A94CAC7-C60D-44DE-97FB-28293E8CA748}" type="pres">
      <dgm:prSet presAssocID="{936DC19C-761D-4702-A010-01E144050AF3}" presName="Name1" presStyleCnt="0"/>
      <dgm:spPr/>
    </dgm:pt>
    <dgm:pt modelId="{8DCC8E73-7DAE-4C4C-A68B-B9A82957CE5F}" type="pres">
      <dgm:prSet presAssocID="{936DC19C-761D-4702-A010-01E144050AF3}" presName="cycle" presStyleCnt="0"/>
      <dgm:spPr/>
    </dgm:pt>
    <dgm:pt modelId="{6ED8035C-9C94-462F-882B-089817438988}" type="pres">
      <dgm:prSet presAssocID="{936DC19C-761D-4702-A010-01E144050AF3}" presName="srcNode" presStyleLbl="node1" presStyleIdx="0" presStyleCnt="4"/>
      <dgm:spPr/>
    </dgm:pt>
    <dgm:pt modelId="{7AF7D0EA-FC6F-4762-BA7B-07F82B7F6DEE}" type="pres">
      <dgm:prSet presAssocID="{936DC19C-761D-4702-A010-01E144050AF3}" presName="conn" presStyleLbl="parChTrans1D2" presStyleIdx="0" presStyleCnt="1"/>
      <dgm:spPr/>
      <dgm:t>
        <a:bodyPr/>
        <a:lstStyle/>
        <a:p>
          <a:endParaRPr lang="en-US"/>
        </a:p>
      </dgm:t>
    </dgm:pt>
    <dgm:pt modelId="{C140EC44-DA75-4214-8629-7D74BFFD8795}" type="pres">
      <dgm:prSet presAssocID="{936DC19C-761D-4702-A010-01E144050AF3}" presName="extraNode" presStyleLbl="node1" presStyleIdx="0" presStyleCnt="4"/>
      <dgm:spPr/>
    </dgm:pt>
    <dgm:pt modelId="{F18E2B29-1218-4EE2-9919-670AD9AD1211}" type="pres">
      <dgm:prSet presAssocID="{936DC19C-761D-4702-A010-01E144050AF3}" presName="dstNode" presStyleLbl="node1" presStyleIdx="0" presStyleCnt="4"/>
      <dgm:spPr/>
    </dgm:pt>
    <dgm:pt modelId="{9D45A27E-7BDF-4AF9-803F-88BEB6155B25}" type="pres">
      <dgm:prSet presAssocID="{E8DD2F0D-DE9A-4CCC-A44E-3D59557E8553}" presName="text_1" presStyleLbl="node1" presStyleIdx="0" presStyleCnt="4">
        <dgm:presLayoutVars>
          <dgm:bulletEnabled val="1"/>
        </dgm:presLayoutVars>
      </dgm:prSet>
      <dgm:spPr/>
      <dgm:t>
        <a:bodyPr/>
        <a:lstStyle/>
        <a:p>
          <a:endParaRPr lang="en-US"/>
        </a:p>
      </dgm:t>
    </dgm:pt>
    <dgm:pt modelId="{71359E9D-064A-4CB7-9974-BA4F93892961}" type="pres">
      <dgm:prSet presAssocID="{E8DD2F0D-DE9A-4CCC-A44E-3D59557E8553}" presName="accent_1" presStyleCnt="0"/>
      <dgm:spPr/>
    </dgm:pt>
    <dgm:pt modelId="{60FAE27C-C208-4E6B-96AD-DCE4A64F8021}" type="pres">
      <dgm:prSet presAssocID="{E8DD2F0D-DE9A-4CCC-A44E-3D59557E8553}" presName="accentRepeatNode" presStyleLbl="solidFgAcc1" presStyleIdx="0" presStyleCnt="4"/>
      <dgm:spPr/>
    </dgm:pt>
    <dgm:pt modelId="{ED651349-3F3A-405C-B788-416E98EC771D}" type="pres">
      <dgm:prSet presAssocID="{AA4CA374-0589-4101-971F-7ED003E2B3E3}" presName="text_2" presStyleLbl="node1" presStyleIdx="1" presStyleCnt="4">
        <dgm:presLayoutVars>
          <dgm:bulletEnabled val="1"/>
        </dgm:presLayoutVars>
      </dgm:prSet>
      <dgm:spPr/>
      <dgm:t>
        <a:bodyPr/>
        <a:lstStyle/>
        <a:p>
          <a:endParaRPr lang="en-US"/>
        </a:p>
      </dgm:t>
    </dgm:pt>
    <dgm:pt modelId="{D0D451A9-A4D5-4748-8DF2-986540DDAD6B}" type="pres">
      <dgm:prSet presAssocID="{AA4CA374-0589-4101-971F-7ED003E2B3E3}" presName="accent_2" presStyleCnt="0"/>
      <dgm:spPr/>
    </dgm:pt>
    <dgm:pt modelId="{A348B017-9314-4411-A963-A55FF6E9912E}" type="pres">
      <dgm:prSet presAssocID="{AA4CA374-0589-4101-971F-7ED003E2B3E3}" presName="accentRepeatNode" presStyleLbl="solidFgAcc1" presStyleIdx="1" presStyleCnt="4"/>
      <dgm:spPr/>
    </dgm:pt>
    <dgm:pt modelId="{B034F254-9EEA-442D-A2B6-0B367D7B7845}" type="pres">
      <dgm:prSet presAssocID="{B9D68FE1-BFE1-4A37-9086-9413ED6B1EAF}" presName="text_3" presStyleLbl="node1" presStyleIdx="2" presStyleCnt="4">
        <dgm:presLayoutVars>
          <dgm:bulletEnabled val="1"/>
        </dgm:presLayoutVars>
      </dgm:prSet>
      <dgm:spPr/>
      <dgm:t>
        <a:bodyPr/>
        <a:lstStyle/>
        <a:p>
          <a:endParaRPr lang="en-US"/>
        </a:p>
      </dgm:t>
    </dgm:pt>
    <dgm:pt modelId="{378786C1-05E2-4888-BB82-9B244C29EF22}" type="pres">
      <dgm:prSet presAssocID="{B9D68FE1-BFE1-4A37-9086-9413ED6B1EAF}" presName="accent_3" presStyleCnt="0"/>
      <dgm:spPr/>
    </dgm:pt>
    <dgm:pt modelId="{1A12D7F0-AC73-4B18-871F-B787E0D290C3}" type="pres">
      <dgm:prSet presAssocID="{B9D68FE1-BFE1-4A37-9086-9413ED6B1EAF}" presName="accentRepeatNode" presStyleLbl="solidFgAcc1" presStyleIdx="2" presStyleCnt="4"/>
      <dgm:spPr/>
    </dgm:pt>
    <dgm:pt modelId="{A8696BA8-7126-4242-A0D8-E55F1D8CEEBB}" type="pres">
      <dgm:prSet presAssocID="{808FA49C-E790-4954-9C26-C1CBD8E12F31}" presName="text_4" presStyleLbl="node1" presStyleIdx="3" presStyleCnt="4">
        <dgm:presLayoutVars>
          <dgm:bulletEnabled val="1"/>
        </dgm:presLayoutVars>
      </dgm:prSet>
      <dgm:spPr/>
      <dgm:t>
        <a:bodyPr/>
        <a:lstStyle/>
        <a:p>
          <a:endParaRPr lang="en-US"/>
        </a:p>
      </dgm:t>
    </dgm:pt>
    <dgm:pt modelId="{3960059B-19A4-4FD2-9AC3-4F0D4B781480}" type="pres">
      <dgm:prSet presAssocID="{808FA49C-E790-4954-9C26-C1CBD8E12F31}" presName="accent_4" presStyleCnt="0"/>
      <dgm:spPr/>
    </dgm:pt>
    <dgm:pt modelId="{FA8E0217-05F2-4DAB-BA47-FC5CDC9F5365}" type="pres">
      <dgm:prSet presAssocID="{808FA49C-E790-4954-9C26-C1CBD8E12F31}" presName="accentRepeatNode" presStyleLbl="solidFgAcc1" presStyleIdx="3" presStyleCnt="4"/>
      <dgm:spPr/>
    </dgm:pt>
  </dgm:ptLst>
  <dgm:cxnLst>
    <dgm:cxn modelId="{6EDDF3B8-4ABD-4382-B196-9BA41CB1C8EC}" type="presOf" srcId="{B9D68FE1-BFE1-4A37-9086-9413ED6B1EAF}" destId="{B034F254-9EEA-442D-A2B6-0B367D7B7845}" srcOrd="0" destOrd="0" presId="urn:microsoft.com/office/officeart/2008/layout/VerticalCurvedList"/>
    <dgm:cxn modelId="{506712E6-8B6F-4B70-B978-3C3BB4A864A0}" type="presOf" srcId="{808FA49C-E790-4954-9C26-C1CBD8E12F31}" destId="{A8696BA8-7126-4242-A0D8-E55F1D8CEEBB}" srcOrd="0" destOrd="0" presId="urn:microsoft.com/office/officeart/2008/layout/VerticalCurvedList"/>
    <dgm:cxn modelId="{B74B76A4-8338-4CA5-B05A-914030B693F8}" srcId="{936DC19C-761D-4702-A010-01E144050AF3}" destId="{B9D68FE1-BFE1-4A37-9086-9413ED6B1EAF}" srcOrd="2" destOrd="0" parTransId="{3FB50C59-A9D7-4D8D-B4EA-BB05630D6917}" sibTransId="{98193749-2787-48FE-8D81-E1012EC8AA06}"/>
    <dgm:cxn modelId="{62639306-1FDC-4DE7-9652-362A27DFCC28}" type="presOf" srcId="{E8DD2F0D-DE9A-4CCC-A44E-3D59557E8553}" destId="{9D45A27E-7BDF-4AF9-803F-88BEB6155B25}" srcOrd="0" destOrd="0" presId="urn:microsoft.com/office/officeart/2008/layout/VerticalCurvedList"/>
    <dgm:cxn modelId="{77748EE2-2824-4351-A723-C0541BEC1E77}" srcId="{936DC19C-761D-4702-A010-01E144050AF3}" destId="{E8DD2F0D-DE9A-4CCC-A44E-3D59557E8553}" srcOrd="0" destOrd="0" parTransId="{BD89C8B6-DB5B-4703-B422-75885541E868}" sibTransId="{EC923C6A-5362-4CE6-8A23-2280A078FA98}"/>
    <dgm:cxn modelId="{C74CCA48-C782-4718-A776-57729D747DBC}" type="presOf" srcId="{936DC19C-761D-4702-A010-01E144050AF3}" destId="{7E6EFDDF-06D5-4479-9209-AFDDEA91939F}" srcOrd="0" destOrd="0" presId="urn:microsoft.com/office/officeart/2008/layout/VerticalCurvedList"/>
    <dgm:cxn modelId="{64AEC227-F765-4635-8035-AE7377348569}" srcId="{936DC19C-761D-4702-A010-01E144050AF3}" destId="{AA4CA374-0589-4101-971F-7ED003E2B3E3}" srcOrd="1" destOrd="0" parTransId="{F577980A-6FF1-4A2B-98AE-AF297814DB56}" sibTransId="{3D4D445C-1BCC-4A04-A384-241B9D9D7062}"/>
    <dgm:cxn modelId="{B6E82015-30AC-42D2-9368-CD06C4296329}" srcId="{936DC19C-761D-4702-A010-01E144050AF3}" destId="{808FA49C-E790-4954-9C26-C1CBD8E12F31}" srcOrd="3" destOrd="0" parTransId="{405E6CA0-69FA-4A54-ADA7-C56BE3963B32}" sibTransId="{AFF19726-60AC-471B-BA32-B8B9DCBF8AEE}"/>
    <dgm:cxn modelId="{AEBB0402-DB07-4B25-85EC-6CBFD5D555C5}" type="presOf" srcId="{AA4CA374-0589-4101-971F-7ED003E2B3E3}" destId="{ED651349-3F3A-405C-B788-416E98EC771D}" srcOrd="0" destOrd="0" presId="urn:microsoft.com/office/officeart/2008/layout/VerticalCurvedList"/>
    <dgm:cxn modelId="{E45EB5AD-1E22-479E-B3D4-BB72B3D89107}" type="presOf" srcId="{EC923C6A-5362-4CE6-8A23-2280A078FA98}" destId="{7AF7D0EA-FC6F-4762-BA7B-07F82B7F6DEE}" srcOrd="0" destOrd="0" presId="urn:microsoft.com/office/officeart/2008/layout/VerticalCurvedList"/>
    <dgm:cxn modelId="{3CFD7505-DF27-4B19-BD39-A66D4E9A2F45}" type="presParOf" srcId="{7E6EFDDF-06D5-4479-9209-AFDDEA91939F}" destId="{8A94CAC7-C60D-44DE-97FB-28293E8CA748}" srcOrd="0" destOrd="0" presId="urn:microsoft.com/office/officeart/2008/layout/VerticalCurvedList"/>
    <dgm:cxn modelId="{878B0D3D-99C2-453D-BEB9-C436599A74BD}" type="presParOf" srcId="{8A94CAC7-C60D-44DE-97FB-28293E8CA748}" destId="{8DCC8E73-7DAE-4C4C-A68B-B9A82957CE5F}" srcOrd="0" destOrd="0" presId="urn:microsoft.com/office/officeart/2008/layout/VerticalCurvedList"/>
    <dgm:cxn modelId="{B045A0ED-A093-41EA-A3A7-E3EFE4B67420}" type="presParOf" srcId="{8DCC8E73-7DAE-4C4C-A68B-B9A82957CE5F}" destId="{6ED8035C-9C94-462F-882B-089817438988}" srcOrd="0" destOrd="0" presId="urn:microsoft.com/office/officeart/2008/layout/VerticalCurvedList"/>
    <dgm:cxn modelId="{334DC05F-5855-411E-8B43-0D70402CCE7E}" type="presParOf" srcId="{8DCC8E73-7DAE-4C4C-A68B-B9A82957CE5F}" destId="{7AF7D0EA-FC6F-4762-BA7B-07F82B7F6DEE}" srcOrd="1" destOrd="0" presId="urn:microsoft.com/office/officeart/2008/layout/VerticalCurvedList"/>
    <dgm:cxn modelId="{0EC4923D-8650-4974-971D-80DC233503D8}" type="presParOf" srcId="{8DCC8E73-7DAE-4C4C-A68B-B9A82957CE5F}" destId="{C140EC44-DA75-4214-8629-7D74BFFD8795}" srcOrd="2" destOrd="0" presId="urn:microsoft.com/office/officeart/2008/layout/VerticalCurvedList"/>
    <dgm:cxn modelId="{6FC82949-C30B-4798-A4DD-E3A6E9529B76}" type="presParOf" srcId="{8DCC8E73-7DAE-4C4C-A68B-B9A82957CE5F}" destId="{F18E2B29-1218-4EE2-9919-670AD9AD1211}" srcOrd="3" destOrd="0" presId="urn:microsoft.com/office/officeart/2008/layout/VerticalCurvedList"/>
    <dgm:cxn modelId="{31B14952-4330-4EB7-A123-CF1A52274557}" type="presParOf" srcId="{8A94CAC7-C60D-44DE-97FB-28293E8CA748}" destId="{9D45A27E-7BDF-4AF9-803F-88BEB6155B25}" srcOrd="1" destOrd="0" presId="urn:microsoft.com/office/officeart/2008/layout/VerticalCurvedList"/>
    <dgm:cxn modelId="{91120EEA-B730-4079-8D7E-8AD3593AC9B2}" type="presParOf" srcId="{8A94CAC7-C60D-44DE-97FB-28293E8CA748}" destId="{71359E9D-064A-4CB7-9974-BA4F93892961}" srcOrd="2" destOrd="0" presId="urn:microsoft.com/office/officeart/2008/layout/VerticalCurvedList"/>
    <dgm:cxn modelId="{E6771D83-CA32-4AB1-B8C5-C2057867AB1F}" type="presParOf" srcId="{71359E9D-064A-4CB7-9974-BA4F93892961}" destId="{60FAE27C-C208-4E6B-96AD-DCE4A64F8021}" srcOrd="0" destOrd="0" presId="urn:microsoft.com/office/officeart/2008/layout/VerticalCurvedList"/>
    <dgm:cxn modelId="{970855C9-20CE-469A-A31F-03E86CE9BD1E}" type="presParOf" srcId="{8A94CAC7-C60D-44DE-97FB-28293E8CA748}" destId="{ED651349-3F3A-405C-B788-416E98EC771D}" srcOrd="3" destOrd="0" presId="urn:microsoft.com/office/officeart/2008/layout/VerticalCurvedList"/>
    <dgm:cxn modelId="{39983D23-0EF4-4B37-AF1F-1BFB64451676}" type="presParOf" srcId="{8A94CAC7-C60D-44DE-97FB-28293E8CA748}" destId="{D0D451A9-A4D5-4748-8DF2-986540DDAD6B}" srcOrd="4" destOrd="0" presId="urn:microsoft.com/office/officeart/2008/layout/VerticalCurvedList"/>
    <dgm:cxn modelId="{60A796E9-3FC6-4478-BAE7-63E34382107A}" type="presParOf" srcId="{D0D451A9-A4D5-4748-8DF2-986540DDAD6B}" destId="{A348B017-9314-4411-A963-A55FF6E9912E}" srcOrd="0" destOrd="0" presId="urn:microsoft.com/office/officeart/2008/layout/VerticalCurvedList"/>
    <dgm:cxn modelId="{BC8E806E-8BD7-4EC7-ABC9-5C9C34DE6325}" type="presParOf" srcId="{8A94CAC7-C60D-44DE-97FB-28293E8CA748}" destId="{B034F254-9EEA-442D-A2B6-0B367D7B7845}" srcOrd="5" destOrd="0" presId="urn:microsoft.com/office/officeart/2008/layout/VerticalCurvedList"/>
    <dgm:cxn modelId="{21C0439E-F5AD-4FE0-8160-C271E01D8E08}" type="presParOf" srcId="{8A94CAC7-C60D-44DE-97FB-28293E8CA748}" destId="{378786C1-05E2-4888-BB82-9B244C29EF22}" srcOrd="6" destOrd="0" presId="urn:microsoft.com/office/officeart/2008/layout/VerticalCurvedList"/>
    <dgm:cxn modelId="{05E71103-6835-4923-B575-7CEEEB5D5494}" type="presParOf" srcId="{378786C1-05E2-4888-BB82-9B244C29EF22}" destId="{1A12D7F0-AC73-4B18-871F-B787E0D290C3}" srcOrd="0" destOrd="0" presId="urn:microsoft.com/office/officeart/2008/layout/VerticalCurvedList"/>
    <dgm:cxn modelId="{C6C77F84-74BC-44FA-948C-713016A1E018}" type="presParOf" srcId="{8A94CAC7-C60D-44DE-97FB-28293E8CA748}" destId="{A8696BA8-7126-4242-A0D8-E55F1D8CEEBB}" srcOrd="7" destOrd="0" presId="urn:microsoft.com/office/officeart/2008/layout/VerticalCurvedList"/>
    <dgm:cxn modelId="{85C2F9A2-D22D-4528-BFA8-59E034CC669A}" type="presParOf" srcId="{8A94CAC7-C60D-44DE-97FB-28293E8CA748}" destId="{3960059B-19A4-4FD2-9AC3-4F0D4B781480}" srcOrd="8" destOrd="0" presId="urn:microsoft.com/office/officeart/2008/layout/VerticalCurvedList"/>
    <dgm:cxn modelId="{B6D0BCF8-0075-457E-AECF-FCFD9092580C}" type="presParOf" srcId="{3960059B-19A4-4FD2-9AC3-4F0D4B781480}" destId="{FA8E0217-05F2-4DAB-BA47-FC5CDC9F536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7D0EA-FC6F-4762-BA7B-07F82B7F6DEE}">
      <dsp:nvSpPr>
        <dsp:cNvPr id="0" name=""/>
        <dsp:cNvSpPr/>
      </dsp:nvSpPr>
      <dsp:spPr>
        <a:xfrm>
          <a:off x="-6126981" y="-937410"/>
          <a:ext cx="7293488" cy="7293488"/>
        </a:xfrm>
        <a:prstGeom prst="blockArc">
          <a:avLst>
            <a:gd name="adj1" fmla="val 18900000"/>
            <a:gd name="adj2" fmla="val 2700000"/>
            <a:gd name="adj3" fmla="val 296"/>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45A27E-7BDF-4AF9-803F-88BEB6155B25}">
      <dsp:nvSpPr>
        <dsp:cNvPr id="0" name=""/>
        <dsp:cNvSpPr/>
      </dsp:nvSpPr>
      <dsp:spPr>
        <a:xfrm>
          <a:off x="610504" y="416587"/>
          <a:ext cx="9472913" cy="83360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latin typeface="Arial" panose="020B0604020202020204" pitchFamily="34" charset="0"/>
              <a:cs typeface="Arial" panose="020B0604020202020204" pitchFamily="34" charset="0"/>
            </a:rPr>
            <a:t>Investigación y análisis de sellos de tiempo y formatos de firma electrónica.</a:t>
          </a:r>
          <a:endParaRPr lang="en-US" sz="2500" kern="1200" dirty="0"/>
        </a:p>
      </dsp:txBody>
      <dsp:txXfrm>
        <a:off x="610504" y="416587"/>
        <a:ext cx="9472913" cy="833607"/>
      </dsp:txXfrm>
    </dsp:sp>
    <dsp:sp modelId="{60FAE27C-C208-4E6B-96AD-DCE4A64F8021}">
      <dsp:nvSpPr>
        <dsp:cNvPr id="0" name=""/>
        <dsp:cNvSpPr/>
      </dsp:nvSpPr>
      <dsp:spPr>
        <a:xfrm>
          <a:off x="89500" y="312386"/>
          <a:ext cx="1042009" cy="10420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651349-3F3A-405C-B788-416E98EC771D}">
      <dsp:nvSpPr>
        <dsp:cNvPr id="0" name=""/>
        <dsp:cNvSpPr/>
      </dsp:nvSpPr>
      <dsp:spPr>
        <a:xfrm>
          <a:off x="1088431" y="1667215"/>
          <a:ext cx="8994986" cy="83360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latin typeface="Arial" panose="020B0604020202020204" pitchFamily="34" charset="0"/>
              <a:cs typeface="Arial" panose="020B0604020202020204" pitchFamily="34" charset="0"/>
            </a:rPr>
            <a:t>Selección de formato de firma en conjunto con sellos de tiempo, sea más adecuado.</a:t>
          </a:r>
          <a:endParaRPr lang="en-US" sz="2500" kern="1200" dirty="0"/>
        </a:p>
      </dsp:txBody>
      <dsp:txXfrm>
        <a:off x="1088431" y="1667215"/>
        <a:ext cx="8994986" cy="833607"/>
      </dsp:txXfrm>
    </dsp:sp>
    <dsp:sp modelId="{A348B017-9314-4411-A963-A55FF6E9912E}">
      <dsp:nvSpPr>
        <dsp:cNvPr id="0" name=""/>
        <dsp:cNvSpPr/>
      </dsp:nvSpPr>
      <dsp:spPr>
        <a:xfrm>
          <a:off x="567426" y="1563014"/>
          <a:ext cx="1042009" cy="10420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34F254-9EEA-442D-A2B6-0B367D7B7845}">
      <dsp:nvSpPr>
        <dsp:cNvPr id="0" name=""/>
        <dsp:cNvSpPr/>
      </dsp:nvSpPr>
      <dsp:spPr>
        <a:xfrm>
          <a:off x="1088431" y="2917843"/>
          <a:ext cx="8994986" cy="83360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latin typeface="Arial" panose="020B0604020202020204" pitchFamily="34" charset="0"/>
              <a:cs typeface="Arial" panose="020B0604020202020204" pitchFamily="34" charset="0"/>
            </a:rPr>
            <a:t>Implementación de aplicación Web de TS.</a:t>
          </a:r>
          <a:endParaRPr lang="en-US" sz="2500" kern="1200" dirty="0"/>
        </a:p>
      </dsp:txBody>
      <dsp:txXfrm>
        <a:off x="1088431" y="2917843"/>
        <a:ext cx="8994986" cy="833607"/>
      </dsp:txXfrm>
    </dsp:sp>
    <dsp:sp modelId="{1A12D7F0-AC73-4B18-871F-B787E0D290C3}">
      <dsp:nvSpPr>
        <dsp:cNvPr id="0" name=""/>
        <dsp:cNvSpPr/>
      </dsp:nvSpPr>
      <dsp:spPr>
        <a:xfrm>
          <a:off x="567426" y="2813642"/>
          <a:ext cx="1042009" cy="10420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696BA8-7126-4242-A0D8-E55F1D8CEEBB}">
      <dsp:nvSpPr>
        <dsp:cNvPr id="0" name=""/>
        <dsp:cNvSpPr/>
      </dsp:nvSpPr>
      <dsp:spPr>
        <a:xfrm>
          <a:off x="610504" y="4168472"/>
          <a:ext cx="9472913" cy="833607"/>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63500" rIns="63500" bIns="63500" numCol="1" spcCol="1270" anchor="ctr" anchorCtr="0">
          <a:noAutofit/>
        </a:bodyPr>
        <a:lstStyle/>
        <a:p>
          <a:pPr lvl="0" algn="l" defTabSz="1111250">
            <a:lnSpc>
              <a:spcPct val="90000"/>
            </a:lnSpc>
            <a:spcBef>
              <a:spcPct val="0"/>
            </a:spcBef>
            <a:spcAft>
              <a:spcPct val="35000"/>
            </a:spcAft>
          </a:pPr>
          <a:r>
            <a:rPr lang="es-ES" sz="2500" kern="1200" dirty="0" smtClean="0">
              <a:latin typeface="Arial" panose="020B0604020202020204" pitchFamily="34" charset="0"/>
              <a:cs typeface="Arial" panose="020B0604020202020204" pitchFamily="34" charset="0"/>
            </a:rPr>
            <a:t>Adaptación de funcionalidad de firma y sellado en el actual proceso de </a:t>
          </a:r>
          <a:r>
            <a:rPr lang="es-ES" sz="2500" kern="1200" dirty="0" err="1" smtClean="0">
              <a:latin typeface="Arial" panose="020B0604020202020204" pitchFamily="34" charset="0"/>
              <a:cs typeface="Arial" panose="020B0604020202020204" pitchFamily="34" charset="0"/>
            </a:rPr>
            <a:t>Factoring</a:t>
          </a:r>
          <a:r>
            <a:rPr lang="es-ES" sz="2500" kern="1200" dirty="0" smtClean="0">
              <a:latin typeface="Arial" panose="020B0604020202020204" pitchFamily="34" charset="0"/>
              <a:cs typeface="Arial" panose="020B0604020202020204" pitchFamily="34" charset="0"/>
            </a:rPr>
            <a:t>.</a:t>
          </a:r>
          <a:endParaRPr lang="en-US" sz="2500" kern="1200" dirty="0"/>
        </a:p>
      </dsp:txBody>
      <dsp:txXfrm>
        <a:off x="610504" y="4168472"/>
        <a:ext cx="9472913" cy="833607"/>
      </dsp:txXfrm>
    </dsp:sp>
    <dsp:sp modelId="{FA8E0217-05F2-4DAB-BA47-FC5CDC9F5365}">
      <dsp:nvSpPr>
        <dsp:cNvPr id="0" name=""/>
        <dsp:cNvSpPr/>
      </dsp:nvSpPr>
      <dsp:spPr>
        <a:xfrm>
          <a:off x="89500" y="4064271"/>
          <a:ext cx="1042009" cy="1042009"/>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025721-E9D9-44C8-A89B-4675DBDA04EC}" type="datetimeFigureOut">
              <a:rPr lang="en-US" smtClean="0"/>
              <a:t>11/28/2017</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82E40-BF9D-441B-B9DA-5A1EB7CB8198}" type="slidenum">
              <a:rPr lang="en-US" smtClean="0"/>
              <a:t>‹Nº›</a:t>
            </a:fld>
            <a:endParaRPr lang="en-US"/>
          </a:p>
        </p:txBody>
      </p:sp>
    </p:spTree>
    <p:extLst>
      <p:ext uri="{BB962C8B-B14F-4D97-AF65-F5344CB8AC3E}">
        <p14:creationId xmlns:p14="http://schemas.microsoft.com/office/powerpoint/2010/main" val="3856807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Tecnologías de la información.</a:t>
            </a:r>
          </a:p>
          <a:p>
            <a:r>
              <a:rPr lang="es-ES" dirty="0" smtClean="0"/>
              <a:t>Hitos importantes</a:t>
            </a:r>
            <a:r>
              <a:rPr lang="es-ES" baseline="0" dirty="0" smtClean="0"/>
              <a:t> relacionados a las TI es el certificado de firma electrónica.</a:t>
            </a:r>
          </a:p>
          <a:p>
            <a:pPr marL="171450" indent="-171450">
              <a:buFontTx/>
              <a:buChar char="-"/>
            </a:pPr>
            <a:r>
              <a:rPr lang="es-ES" baseline="0" dirty="0" smtClean="0"/>
              <a:t>Garantiza la identidad de una persona símil a la cedula de identidad.</a:t>
            </a:r>
          </a:p>
          <a:p>
            <a:pPr marL="171450" indent="-171450">
              <a:buFontTx/>
              <a:buChar char="-"/>
            </a:pPr>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4</a:t>
            </a:fld>
            <a:endParaRPr lang="en-US"/>
          </a:p>
        </p:txBody>
      </p:sp>
    </p:spTree>
    <p:extLst>
      <p:ext uri="{BB962C8B-B14F-4D97-AF65-F5344CB8AC3E}">
        <p14:creationId xmlns:p14="http://schemas.microsoft.com/office/powerpoint/2010/main" val="378030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err="1" smtClean="0"/>
              <a:t>Simil</a:t>
            </a:r>
            <a:r>
              <a:rPr lang="es-ES" baseline="0" dirty="0" smtClean="0"/>
              <a:t> al proceso realizado con un notario donde da constancia de la fecha de una firma así como las personas involucradas.</a:t>
            </a:r>
            <a:endParaRPr lang="en-US" dirty="0" smtClean="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15</a:t>
            </a:fld>
            <a:endParaRPr lang="en-US"/>
          </a:p>
        </p:txBody>
      </p:sp>
    </p:spTree>
    <p:extLst>
      <p:ext uri="{BB962C8B-B14F-4D97-AF65-F5344CB8AC3E}">
        <p14:creationId xmlns:p14="http://schemas.microsoft.com/office/powerpoint/2010/main" val="4149751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Lenguaje que permite construir, modelar y documentar los componentes que forman un sistema orientado a objetos, en la actualidad constituye el estándar preferido de la industria.</a:t>
            </a:r>
          </a:p>
          <a:p>
            <a:pPr lvl="0"/>
            <a:r>
              <a:rPr lang="es-ES" sz="1200" b="1" kern="1200" dirty="0" smtClean="0">
                <a:solidFill>
                  <a:schemeClr val="tx1"/>
                </a:solidFill>
                <a:effectLst/>
                <a:latin typeface="+mn-lt"/>
                <a:ea typeface="+mn-ea"/>
                <a:cs typeface="+mn-cs"/>
              </a:rPr>
              <a:t>Diagramas de casos de uso:</a:t>
            </a:r>
            <a:r>
              <a:rPr lang="es-ES" sz="1200" kern="1200" dirty="0" smtClean="0">
                <a:solidFill>
                  <a:schemeClr val="tx1"/>
                </a:solidFill>
                <a:effectLst/>
                <a:latin typeface="+mn-lt"/>
                <a:ea typeface="+mn-ea"/>
                <a:cs typeface="+mn-cs"/>
              </a:rPr>
              <a:t> describen los casos de usos posibles y las relaciones entre ellos, representando una porción de la funcionalidad del  sistema. </a:t>
            </a:r>
            <a:endParaRPr lang="en-U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Diagramas de clases:</a:t>
            </a:r>
            <a:r>
              <a:rPr lang="es-ES" sz="1200" kern="1200" dirty="0" smtClean="0">
                <a:solidFill>
                  <a:schemeClr val="tx1"/>
                </a:solidFill>
                <a:effectLst/>
                <a:latin typeface="+mn-lt"/>
                <a:ea typeface="+mn-ea"/>
                <a:cs typeface="+mn-cs"/>
              </a:rPr>
              <a:t> describen las clases que existen en el sistema y las relaciones entre las mismas.</a:t>
            </a:r>
            <a:endParaRPr lang="en-U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Diagramas de secuencia: </a:t>
            </a:r>
            <a:r>
              <a:rPr lang="es-ES" sz="1200" kern="1200" dirty="0" smtClean="0">
                <a:solidFill>
                  <a:schemeClr val="tx1"/>
                </a:solidFill>
                <a:effectLst/>
                <a:latin typeface="+mn-lt"/>
                <a:ea typeface="+mn-ea"/>
                <a:cs typeface="+mn-cs"/>
              </a:rPr>
              <a:t>describen la interacción en términos de mensajes ente los objetos de las clases.</a:t>
            </a:r>
            <a:endParaRPr lang="en-U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Diagramas de colaboración: </a:t>
            </a:r>
            <a:r>
              <a:rPr lang="es-ES" sz="1200" kern="1200" dirty="0" smtClean="0">
                <a:solidFill>
                  <a:schemeClr val="tx1"/>
                </a:solidFill>
                <a:effectLst/>
                <a:latin typeface="+mn-lt"/>
                <a:ea typeface="+mn-ea"/>
                <a:cs typeface="+mn-cs"/>
              </a:rPr>
              <a:t>suelen usarse para representar objetos o clases y la forma en que se transmiten mensajes y colaboran entre ellos para cumplir un objetivo.</a:t>
            </a:r>
            <a:endParaRPr lang="en-U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Diagramas de actividades: </a:t>
            </a:r>
            <a:r>
              <a:rPr lang="es-ES" sz="1200" kern="1200" dirty="0" smtClean="0">
                <a:solidFill>
                  <a:schemeClr val="tx1"/>
                </a:solidFill>
                <a:effectLst/>
                <a:latin typeface="+mn-lt"/>
                <a:ea typeface="+mn-ea"/>
                <a:cs typeface="+mn-cs"/>
              </a:rPr>
              <a:t>describen el flujo de trabajo entre actividades.</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16</a:t>
            </a:fld>
            <a:endParaRPr lang="en-US"/>
          </a:p>
        </p:txBody>
      </p:sp>
    </p:spTree>
    <p:extLst>
      <p:ext uri="{BB962C8B-B14F-4D97-AF65-F5344CB8AC3E}">
        <p14:creationId xmlns:p14="http://schemas.microsoft.com/office/powerpoint/2010/main" val="1334807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Tomando en cuenta los resultados obtenidos por María Escalona y Nora Koch (Escalona &amp; Koch, 2002) en un estudio comparativo entre metodologías de desarrollo Web como: WSDM, W2000, RNA, NDT, UWA, entre otras, donde UWE destaca principalmente por su enfoque a procesos, obtención de requisitos y soporte con herramientas CASE que brindan apoyo para el tratamiento de los mismos, lo que permite desarrollar aplicaciones de mejor calidad.</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18</a:t>
            </a:fld>
            <a:endParaRPr lang="en-US"/>
          </a:p>
        </p:txBody>
      </p:sp>
    </p:spTree>
    <p:extLst>
      <p:ext uri="{BB962C8B-B14F-4D97-AF65-F5344CB8AC3E}">
        <p14:creationId xmlns:p14="http://schemas.microsoft.com/office/powerpoint/2010/main" val="13739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Arial" panose="020B0604020202020204" pitchFamily="34" charset="0"/>
                <a:cs typeface="Arial" panose="020B0604020202020204" pitchFamily="34" charset="0"/>
              </a:rPr>
              <a:t>Herramienta financiera que permite a las empresas obtener liquidez de manera inmediata, mediante la venta de sus facturas por cobrar. Estas facturas se venden con un factor de descuento a una empresa dedicada a la actividad del </a:t>
            </a:r>
            <a:r>
              <a:rPr lang="es-ES" sz="1200" dirty="0" err="1" smtClean="0">
                <a:latin typeface="Arial" panose="020B0604020202020204" pitchFamily="34" charset="0"/>
                <a:cs typeface="Arial" panose="020B0604020202020204" pitchFamily="34" charset="0"/>
              </a:rPr>
              <a:t>Factoring</a:t>
            </a:r>
            <a:r>
              <a:rPr lang="es-ES" sz="1200" dirty="0" smtClean="0">
                <a:latin typeface="Arial" panose="020B0604020202020204" pitchFamily="34" charset="0"/>
                <a:cs typeface="Arial" panose="020B0604020202020204" pitchFamily="34" charset="0"/>
              </a:rPr>
              <a:t>.</a:t>
            </a:r>
            <a:endParaRPr lang="en-US" sz="1200" dirty="0" smtClean="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19</a:t>
            </a:fld>
            <a:endParaRPr lang="en-US"/>
          </a:p>
        </p:txBody>
      </p:sp>
    </p:spTree>
    <p:extLst>
      <p:ext uri="{BB962C8B-B14F-4D97-AF65-F5344CB8AC3E}">
        <p14:creationId xmlns:p14="http://schemas.microsoft.com/office/powerpoint/2010/main" val="1873105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27</a:t>
            </a:fld>
            <a:endParaRPr lang="en-US"/>
          </a:p>
        </p:txBody>
      </p:sp>
    </p:spTree>
    <p:extLst>
      <p:ext uri="{BB962C8B-B14F-4D97-AF65-F5344CB8AC3E}">
        <p14:creationId xmlns:p14="http://schemas.microsoft.com/office/powerpoint/2010/main" val="2494860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baseline="0" dirty="0" smtClean="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28</a:t>
            </a:fld>
            <a:endParaRPr lang="en-US"/>
          </a:p>
        </p:txBody>
      </p:sp>
    </p:spTree>
    <p:extLst>
      <p:ext uri="{BB962C8B-B14F-4D97-AF65-F5344CB8AC3E}">
        <p14:creationId xmlns:p14="http://schemas.microsoft.com/office/powerpoint/2010/main" val="2164361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Tomando como referencia el proceso de pruebas de aplicaciones Web, sugerido por Roger </a:t>
            </a:r>
            <a:r>
              <a:rPr lang="es-ES" sz="1200" kern="1200" dirty="0" err="1" smtClean="0">
                <a:solidFill>
                  <a:schemeClr val="tx1"/>
                </a:solidFill>
                <a:effectLst/>
                <a:latin typeface="+mn-lt"/>
                <a:ea typeface="+mn-ea"/>
                <a:cs typeface="+mn-cs"/>
              </a:rPr>
              <a:t>Pressman</a:t>
            </a:r>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36</a:t>
            </a:fld>
            <a:endParaRPr lang="en-US"/>
          </a:p>
        </p:txBody>
      </p:sp>
    </p:spTree>
    <p:extLst>
      <p:ext uri="{BB962C8B-B14F-4D97-AF65-F5344CB8AC3E}">
        <p14:creationId xmlns:p14="http://schemas.microsoft.com/office/powerpoint/2010/main" val="33144333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37</a:t>
            </a:fld>
            <a:endParaRPr lang="en-US"/>
          </a:p>
        </p:txBody>
      </p:sp>
    </p:spTree>
    <p:extLst>
      <p:ext uri="{BB962C8B-B14F-4D97-AF65-F5344CB8AC3E}">
        <p14:creationId xmlns:p14="http://schemas.microsoft.com/office/powerpoint/2010/main" val="104707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39</a:t>
            </a:fld>
            <a:endParaRPr lang="en-US"/>
          </a:p>
        </p:txBody>
      </p:sp>
    </p:spTree>
    <p:extLst>
      <p:ext uri="{BB962C8B-B14F-4D97-AF65-F5344CB8AC3E}">
        <p14:creationId xmlns:p14="http://schemas.microsoft.com/office/powerpoint/2010/main" val="3422611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a:p>
        </p:txBody>
      </p:sp>
      <p:sp>
        <p:nvSpPr>
          <p:cNvPr id="4" name="Marcador de número de diapositiva 3"/>
          <p:cNvSpPr>
            <a:spLocks noGrp="1"/>
          </p:cNvSpPr>
          <p:nvPr>
            <p:ph type="sldNum" sz="quarter" idx="10"/>
          </p:nvPr>
        </p:nvSpPr>
        <p:spPr/>
        <p:txBody>
          <a:bodyPr/>
          <a:lstStyle/>
          <a:p>
            <a:fld id="{A3D82E40-BF9D-441B-B9DA-5A1EB7CB8198}" type="slidenum">
              <a:rPr lang="en-US" smtClean="0"/>
              <a:t>46</a:t>
            </a:fld>
            <a:endParaRPr lang="en-US"/>
          </a:p>
        </p:txBody>
      </p:sp>
    </p:spTree>
    <p:extLst>
      <p:ext uri="{BB962C8B-B14F-4D97-AF65-F5344CB8AC3E}">
        <p14:creationId xmlns:p14="http://schemas.microsoft.com/office/powerpoint/2010/main" val="420266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Inicio en el año 2014 </a:t>
            </a:r>
          </a:p>
          <a:p>
            <a:r>
              <a:rPr lang="es-ES" dirty="0" smtClean="0"/>
              <a:t>Mediados del 2015 en adelante.</a:t>
            </a:r>
          </a:p>
          <a:p>
            <a:r>
              <a:rPr lang="es-ES" baseline="0" dirty="0" smtClean="0"/>
              <a:t>http://www.sri.gob.ec/web/guest/comprobantes-electronicos1 </a:t>
            </a:r>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6</a:t>
            </a:fld>
            <a:endParaRPr lang="en-US"/>
          </a:p>
        </p:txBody>
      </p:sp>
    </p:spTree>
    <p:extLst>
      <p:ext uri="{BB962C8B-B14F-4D97-AF65-F5344CB8AC3E}">
        <p14:creationId xmlns:p14="http://schemas.microsoft.com/office/powerpoint/2010/main" val="949357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7</a:t>
            </a:fld>
            <a:endParaRPr lang="en-US"/>
          </a:p>
        </p:txBody>
      </p:sp>
    </p:spTree>
    <p:extLst>
      <p:ext uri="{BB962C8B-B14F-4D97-AF65-F5344CB8AC3E}">
        <p14:creationId xmlns:p14="http://schemas.microsoft.com/office/powerpoint/2010/main" val="272242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8</a:t>
            </a:fld>
            <a:endParaRPr lang="en-US"/>
          </a:p>
        </p:txBody>
      </p:sp>
    </p:spTree>
    <p:extLst>
      <p:ext uri="{BB962C8B-B14F-4D97-AF65-F5344CB8AC3E}">
        <p14:creationId xmlns:p14="http://schemas.microsoft.com/office/powerpoint/2010/main" val="2761563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Etapa</a:t>
            </a:r>
            <a:r>
              <a:rPr lang="es-ES" baseline="0" dirty="0" smtClean="0"/>
              <a:t> de investigación y análisis de los sellos de tiempo y de los diferentes formatos de firma electrónica.</a:t>
            </a:r>
          </a:p>
          <a:p>
            <a:r>
              <a:rPr lang="es-ES" baseline="0" dirty="0" smtClean="0"/>
              <a:t>Pasando por la selección de la forma de firma que en conjunto con los sellos de tiempo permita brindar mayor seguridad a los documentos e información.</a:t>
            </a:r>
          </a:p>
          <a:p>
            <a:r>
              <a:rPr lang="es-ES" baseline="0" dirty="0" smtClean="0"/>
              <a:t>Implementación del una aplicación Web para el proceso de firma electrónica y sellado de tiempo.</a:t>
            </a:r>
          </a:p>
          <a:p>
            <a:r>
              <a:rPr lang="es-ES" baseline="0" dirty="0" smtClean="0"/>
              <a:t>Para su posterior adaptación en el actual proceso de </a:t>
            </a:r>
            <a:r>
              <a:rPr lang="es-ES" baseline="0" dirty="0" err="1" smtClean="0"/>
              <a:t>Factoring</a:t>
            </a:r>
            <a:r>
              <a:rPr lang="es-ES" baseline="0" dirty="0" smtClean="0"/>
              <a:t> Electrónico de la empresa BIGDATA C.A.</a:t>
            </a:r>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9</a:t>
            </a:fld>
            <a:endParaRPr lang="en-US"/>
          </a:p>
        </p:txBody>
      </p:sp>
    </p:spTree>
    <p:extLst>
      <p:ext uri="{BB962C8B-B14F-4D97-AF65-F5344CB8AC3E}">
        <p14:creationId xmlns:p14="http://schemas.microsoft.com/office/powerpoint/2010/main" val="4237853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En el artículo número 13</a:t>
            </a:r>
          </a:p>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smtClean="0"/>
              <a:t>Propiedades: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Autenticación:</a:t>
            </a:r>
            <a:r>
              <a:rPr lang="es-ES" sz="1200" kern="1200" dirty="0" smtClean="0">
                <a:solidFill>
                  <a:schemeClr val="tx1"/>
                </a:solidFill>
                <a:effectLst/>
                <a:latin typeface="+mn-lt"/>
                <a:ea typeface="+mn-ea"/>
                <a:cs typeface="+mn-cs"/>
              </a:rPr>
              <a:t> El valor hash del mensaje original está encriptado con la clave privada del remitente y es conocida por este.</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Integridad</a:t>
            </a:r>
            <a:r>
              <a:rPr lang="es-ES" sz="1200" kern="1200" dirty="0" smtClean="0">
                <a:solidFill>
                  <a:schemeClr val="tx1"/>
                </a:solidFill>
                <a:effectLst/>
                <a:latin typeface="+mn-lt"/>
                <a:ea typeface="+mn-ea"/>
                <a:cs typeface="+mn-cs"/>
              </a:rPr>
              <a:t>: El valor del hash cifrado sirve como una huella digital del mensaje. Si el mensaje ha sido alterado, el valor de hash será y invalidará la firma.</a:t>
            </a: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1"/>
                </a:solidFill>
                <a:effectLst/>
                <a:latin typeface="+mn-lt"/>
                <a:ea typeface="+mn-ea"/>
                <a:cs typeface="+mn-cs"/>
              </a:rPr>
              <a:t>No repudio:</a:t>
            </a:r>
            <a:r>
              <a:rPr lang="es-ES" sz="1200" kern="1200" dirty="0" smtClean="0">
                <a:solidFill>
                  <a:schemeClr val="tx1"/>
                </a:solidFill>
                <a:effectLst/>
                <a:latin typeface="+mn-lt"/>
                <a:ea typeface="+mn-ea"/>
                <a:cs typeface="+mn-cs"/>
              </a:rPr>
              <a:t> El remitente no puede negar haber firmado el mensaje.</a:t>
            </a:r>
            <a:endParaRPr lang="en-US"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11</a:t>
            </a:fld>
            <a:endParaRPr lang="en-US"/>
          </a:p>
        </p:txBody>
      </p:sp>
    </p:spTree>
    <p:extLst>
      <p:ext uri="{BB962C8B-B14F-4D97-AF65-F5344CB8AC3E}">
        <p14:creationId xmlns:p14="http://schemas.microsoft.com/office/powerpoint/2010/main" val="2763002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Puede ser utilizada para firmar de forma electrónica: contratos electrónicos, transacciones electrónicas, correos electrónicos u otro tipo de aplicaciones en las cuales sea posible reemplazar la firma.</a:t>
            </a:r>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12</a:t>
            </a:fld>
            <a:endParaRPr lang="en-US"/>
          </a:p>
        </p:txBody>
      </p:sp>
    </p:spTree>
    <p:extLst>
      <p:ext uri="{BB962C8B-B14F-4D97-AF65-F5344CB8AC3E}">
        <p14:creationId xmlns:p14="http://schemas.microsoft.com/office/powerpoint/2010/main" val="1819763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El formato de firma electrónica es la manera en la que es generado el documento de firma y en cómo se almacena o estructura la información de la firma en el documento.</a:t>
            </a:r>
          </a:p>
          <a:p>
            <a:pPr lvl="0"/>
            <a:r>
              <a:rPr lang="en-US" sz="1200" b="1" kern="1200" dirty="0" err="1" smtClean="0">
                <a:solidFill>
                  <a:schemeClr val="tx1"/>
                </a:solidFill>
                <a:effectLst/>
                <a:latin typeface="+mn-lt"/>
                <a:ea typeface="+mn-ea"/>
                <a:cs typeface="+mn-cs"/>
              </a:rPr>
              <a:t>CAdES</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E</a:t>
            </a:r>
            <a:r>
              <a:rPr lang="es-ES" sz="1200" kern="1200" dirty="0" err="1" smtClean="0">
                <a:solidFill>
                  <a:schemeClr val="tx1"/>
                </a:solidFill>
                <a:effectLst/>
                <a:latin typeface="+mn-lt"/>
                <a:ea typeface="+mn-ea"/>
                <a:cs typeface="+mn-cs"/>
              </a:rPr>
              <a:t>volución</a:t>
            </a:r>
            <a:r>
              <a:rPr lang="es-ES" sz="1200" kern="1200" dirty="0" smtClean="0">
                <a:solidFill>
                  <a:schemeClr val="tx1"/>
                </a:solidFill>
                <a:effectLst/>
                <a:latin typeface="+mn-lt"/>
                <a:ea typeface="+mn-ea"/>
                <a:cs typeface="+mn-cs"/>
              </a:rPr>
              <a:t> del primer formato de firma electrónica estandarizado. Su uso es adecuado para firmar archivos de gran tamaño,</a:t>
            </a:r>
            <a:r>
              <a:rPr lang="es-ES" sz="1200" kern="1200" baseline="0" dirty="0" smtClean="0">
                <a:solidFill>
                  <a:schemeClr val="tx1"/>
                </a:solidFill>
                <a:effectLst/>
                <a:latin typeface="+mn-lt"/>
                <a:ea typeface="+mn-ea"/>
                <a:cs typeface="+mn-cs"/>
              </a:rPr>
              <a:t> u</a:t>
            </a:r>
            <a:r>
              <a:rPr lang="es-ES" sz="1200" kern="1200" dirty="0" smtClean="0">
                <a:solidFill>
                  <a:schemeClr val="tx1"/>
                </a:solidFill>
                <a:effectLst/>
                <a:latin typeface="+mn-lt"/>
                <a:ea typeface="+mn-ea"/>
                <a:cs typeface="+mn-cs"/>
              </a:rPr>
              <a:t>na vez realizada la firma no se podrá ver la información original, ya que está es guardada de forma binaria.</a:t>
            </a:r>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XAdES</a:t>
            </a:r>
            <a:r>
              <a:rPr lang="en-US" sz="1200" b="1" kern="120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El resultado de este tipo de firma es un archivo de texto XML</a:t>
            </a:r>
            <a:r>
              <a:rPr lang="es-ES" sz="1200"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que utiliza etiquetas,</a:t>
            </a:r>
            <a:r>
              <a:rPr lang="es-ES" sz="1200" kern="1200" baseline="0" dirty="0" smtClean="0">
                <a:solidFill>
                  <a:schemeClr val="tx1"/>
                </a:solidFill>
                <a:effectLst/>
                <a:latin typeface="+mn-lt"/>
                <a:ea typeface="+mn-ea"/>
                <a:cs typeface="+mn-cs"/>
              </a:rPr>
              <a:t> usado en facturación electrónica.</a:t>
            </a:r>
            <a:endParaRPr lang="en-US" sz="1200"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PAdES</a:t>
            </a:r>
            <a:r>
              <a:rPr lang="en-US" sz="1200" b="1"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s-ES" sz="1200" kern="1200" dirty="0" smtClean="0">
                <a:solidFill>
                  <a:schemeClr val="tx1"/>
                </a:solidFill>
                <a:effectLst/>
                <a:latin typeface="+mn-lt"/>
                <a:ea typeface="+mn-ea"/>
                <a:cs typeface="+mn-cs"/>
              </a:rPr>
              <a:t>Es en si el formato de firma más adecuado cuando se dispone del documento original en un archivo de tipo </a:t>
            </a:r>
            <a:r>
              <a:rPr lang="es-ES" sz="1200" b="1" kern="1200" dirty="0" err="1" smtClean="0">
                <a:solidFill>
                  <a:schemeClr val="tx1"/>
                </a:solidFill>
                <a:effectLst/>
                <a:latin typeface="+mn-lt"/>
                <a:ea typeface="+mn-ea"/>
                <a:cs typeface="+mn-cs"/>
              </a:rPr>
              <a:t>pdf</a:t>
            </a:r>
            <a:r>
              <a:rPr lang="es-ES" sz="1200" kern="1200" dirty="0" smtClean="0">
                <a:solidFill>
                  <a:schemeClr val="tx1"/>
                </a:solidFill>
                <a:effectLst/>
                <a:latin typeface="+mn-lt"/>
                <a:ea typeface="+mn-ea"/>
                <a:cs typeface="+mn-cs"/>
              </a:rPr>
              <a:t>, pues se puede verificar de manera </a:t>
            </a:r>
            <a:r>
              <a:rPr lang="es-ES" sz="1200" b="1" kern="1200" dirty="0" smtClean="0">
                <a:solidFill>
                  <a:schemeClr val="tx1"/>
                </a:solidFill>
                <a:effectLst/>
                <a:latin typeface="+mn-lt"/>
                <a:ea typeface="+mn-ea"/>
                <a:cs typeface="+mn-cs"/>
              </a:rPr>
              <a:t>fácil la firma </a:t>
            </a:r>
            <a:r>
              <a:rPr lang="es-ES" sz="1200" kern="1200" dirty="0" smtClean="0">
                <a:solidFill>
                  <a:schemeClr val="tx1"/>
                </a:solidFill>
                <a:effectLst/>
                <a:latin typeface="+mn-lt"/>
                <a:ea typeface="+mn-ea"/>
                <a:cs typeface="+mn-cs"/>
              </a:rPr>
              <a:t>y el </a:t>
            </a:r>
            <a:r>
              <a:rPr lang="es-ES" sz="1200" b="1" kern="1200" dirty="0" smtClean="0">
                <a:solidFill>
                  <a:schemeClr val="tx1"/>
                </a:solidFill>
                <a:effectLst/>
                <a:latin typeface="+mn-lt"/>
                <a:ea typeface="+mn-ea"/>
                <a:cs typeface="+mn-cs"/>
              </a:rPr>
              <a:t>documento, siendo esta la principal diferencia entre los formatos anteriores.</a:t>
            </a:r>
            <a:endParaRPr lang="en-US" sz="1200" kern="1200" dirty="0" smtClean="0">
              <a:solidFill>
                <a:schemeClr val="tx1"/>
              </a:solidFill>
              <a:effectLst/>
              <a:latin typeface="+mn-lt"/>
              <a:ea typeface="+mn-ea"/>
              <a:cs typeface="+mn-cs"/>
            </a:endParaRPr>
          </a:p>
          <a:p>
            <a:pPr lvl="0"/>
            <a:r>
              <a:rPr lang="es-ES" sz="1200" b="1" kern="1200" dirty="0" smtClean="0">
                <a:solidFill>
                  <a:schemeClr val="tx1"/>
                </a:solidFill>
                <a:effectLst/>
                <a:latin typeface="+mn-lt"/>
                <a:ea typeface="+mn-ea"/>
                <a:cs typeface="+mn-cs"/>
              </a:rPr>
              <a:t>OOXML y ODF: </a:t>
            </a:r>
            <a:r>
              <a:rPr lang="es-ES" sz="1200" b="0" kern="1200" dirty="0" smtClean="0">
                <a:solidFill>
                  <a:schemeClr val="tx1"/>
                </a:solidFill>
                <a:effectLst/>
                <a:latin typeface="+mn-lt"/>
                <a:ea typeface="+mn-ea"/>
                <a:cs typeface="+mn-cs"/>
              </a:rPr>
              <a:t>F</a:t>
            </a:r>
            <a:r>
              <a:rPr lang="es-ES" sz="1200" kern="1200" dirty="0" smtClean="0">
                <a:solidFill>
                  <a:schemeClr val="tx1"/>
                </a:solidFill>
                <a:effectLst/>
                <a:latin typeface="+mn-lt"/>
                <a:ea typeface="+mn-ea"/>
                <a:cs typeface="+mn-cs"/>
              </a:rPr>
              <a:t>ormatos de firma electrónica usados por Open Office y Microsoft Office, respectivamente.</a:t>
            </a:r>
            <a:endParaRPr lang="en-US" sz="1200" kern="1200" dirty="0" smtClean="0">
              <a:solidFill>
                <a:schemeClr val="tx1"/>
              </a:solidFill>
              <a:effectLst/>
              <a:latin typeface="+mn-lt"/>
              <a:ea typeface="+mn-ea"/>
              <a:cs typeface="+mn-cs"/>
            </a:endParaRPr>
          </a:p>
          <a:p>
            <a:endParaRPr lang="en-US" dirty="0"/>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13</a:t>
            </a:fld>
            <a:endParaRPr lang="en-US"/>
          </a:p>
        </p:txBody>
      </p:sp>
    </p:spTree>
    <p:extLst>
      <p:ext uri="{BB962C8B-B14F-4D97-AF65-F5344CB8AC3E}">
        <p14:creationId xmlns:p14="http://schemas.microsoft.com/office/powerpoint/2010/main" val="2952600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1" kern="1200" dirty="0" smtClean="0">
                <a:solidFill>
                  <a:schemeClr val="tx1"/>
                </a:solidFill>
                <a:effectLst/>
                <a:latin typeface="+mn-lt"/>
                <a:ea typeface="+mn-ea"/>
                <a:cs typeface="+mn-cs"/>
              </a:rPr>
              <a:t>Persona</a:t>
            </a:r>
            <a:r>
              <a:rPr lang="en-US" sz="1200" b="1" kern="1200" dirty="0" smtClean="0">
                <a:solidFill>
                  <a:schemeClr val="tx1"/>
                </a:solidFill>
                <a:effectLst/>
                <a:latin typeface="+mn-lt"/>
                <a:ea typeface="+mn-ea"/>
                <a:cs typeface="+mn-cs"/>
              </a:rPr>
              <a:t> Natural </a:t>
            </a:r>
            <a:r>
              <a:rPr lang="es-ES" sz="1200" kern="1200" dirty="0" smtClean="0">
                <a:solidFill>
                  <a:schemeClr val="tx1"/>
                </a:solidFill>
                <a:effectLst/>
                <a:latin typeface="+mn-lt"/>
                <a:ea typeface="+mn-ea"/>
                <a:cs typeface="+mn-cs"/>
              </a:rPr>
              <a:t>Copia digitalizada de la cédula o pasaporte a color, papeleta de votación, Copia digitalizada de la última factura de pago de luz, agua o teléfono</a:t>
            </a:r>
            <a:endParaRPr lang="en-US" sz="1200" kern="1200" dirty="0" smtClean="0">
              <a:solidFill>
                <a:schemeClr val="tx1"/>
              </a:solidFill>
              <a:effectLst/>
              <a:latin typeface="+mn-lt"/>
              <a:ea typeface="+mn-ea"/>
              <a:cs typeface="+mn-cs"/>
            </a:endParaRPr>
          </a:p>
          <a:p>
            <a:r>
              <a:rPr lang="es-EC" sz="1200" b="1" kern="1200" dirty="0" smtClean="0">
                <a:solidFill>
                  <a:schemeClr val="tx1"/>
                </a:solidFill>
                <a:effectLst/>
                <a:latin typeface="+mn-lt"/>
                <a:ea typeface="+mn-ea"/>
                <a:cs typeface="+mn-cs"/>
              </a:rPr>
              <a:t>Persona Jurídica </a:t>
            </a:r>
            <a:r>
              <a:rPr lang="es-EC" sz="1200" kern="1200" dirty="0" smtClean="0">
                <a:solidFill>
                  <a:schemeClr val="tx1"/>
                </a:solidFill>
                <a:effectLst/>
                <a:latin typeface="+mn-lt"/>
                <a:ea typeface="+mn-ea"/>
                <a:cs typeface="+mn-cs"/>
              </a:rPr>
              <a:t>Empresa debe estar previamente registrada en el sistema, RUC de la empresa, Copia digitalizada de la cédula, papeleta de votación,</a:t>
            </a:r>
            <a:endParaRPr lang="en-US" sz="1200" kern="1200" dirty="0" smtClean="0">
              <a:solidFill>
                <a:schemeClr val="tx1"/>
              </a:solidFill>
              <a:effectLst/>
              <a:latin typeface="+mn-lt"/>
              <a:ea typeface="+mn-ea"/>
              <a:cs typeface="+mn-cs"/>
            </a:endParaRPr>
          </a:p>
          <a:p>
            <a:pPr lvl="0"/>
            <a:r>
              <a:rPr lang="es-EC" sz="1200" kern="1200" dirty="0" smtClean="0">
                <a:solidFill>
                  <a:schemeClr val="tx1"/>
                </a:solidFill>
                <a:effectLst/>
                <a:latin typeface="+mn-lt"/>
                <a:ea typeface="+mn-ea"/>
                <a:cs typeface="+mn-cs"/>
              </a:rPr>
              <a:t>Copia digital del nombramiento o certificado laboral firmado por el Representante Legal, Autorización firmada por el Representante Legal.</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dirty="0" smtClean="0">
              <a:latin typeface="Arial" panose="020B0604020202020204" pitchFamily="34" charset="0"/>
              <a:cs typeface="Arial" panose="020B0604020202020204" pitchFamily="34" charset="0"/>
            </a:endParaRPr>
          </a:p>
        </p:txBody>
      </p:sp>
      <p:sp>
        <p:nvSpPr>
          <p:cNvPr id="4" name="Marcador de número de diapositiva 3"/>
          <p:cNvSpPr>
            <a:spLocks noGrp="1"/>
          </p:cNvSpPr>
          <p:nvPr>
            <p:ph type="sldNum" sz="quarter" idx="10"/>
          </p:nvPr>
        </p:nvSpPr>
        <p:spPr/>
        <p:txBody>
          <a:bodyPr/>
          <a:lstStyle/>
          <a:p>
            <a:fld id="{A3D82E40-BF9D-441B-B9DA-5A1EB7CB8198}" type="slidenum">
              <a:rPr lang="en-US" smtClean="0"/>
              <a:t>14</a:t>
            </a:fld>
            <a:endParaRPr lang="en-US"/>
          </a:p>
        </p:txBody>
      </p:sp>
    </p:spTree>
    <p:extLst>
      <p:ext uri="{BB962C8B-B14F-4D97-AF65-F5344CB8AC3E}">
        <p14:creationId xmlns:p14="http://schemas.microsoft.com/office/powerpoint/2010/main" val="3873445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345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71DCDB0A-7C74-4DA3-83D0-6E1692E30E18}"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2116937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596216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935801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4051287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68756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3713786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17245510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2168482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87157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DCDB0A-7C74-4DA3-83D0-6E1692E30E18}" type="datetimeFigureOut">
              <a:rPr lang="en-US" smtClean="0"/>
              <a:t>11/28/2017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1570235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DCDB0A-7C74-4DA3-83D0-6E1692E30E1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345131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DCDB0A-7C74-4DA3-83D0-6E1692E30E18}" type="datetimeFigureOut">
              <a:rPr lang="en-US" smtClean="0"/>
              <a:t>11/28/2017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458792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DCDB0A-7C74-4DA3-83D0-6E1692E30E18}" type="datetimeFigureOut">
              <a:rPr lang="en-US" smtClean="0"/>
              <a:t>11/28/2017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1586429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DCDB0A-7C74-4DA3-83D0-6E1692E30E18}" type="datetimeFigureOut">
              <a:rPr lang="en-US" smtClean="0"/>
              <a:t>11/28/2017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1812696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DCDB0A-7C74-4DA3-83D0-6E1692E30E1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64982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DCDB0A-7C74-4DA3-83D0-6E1692E30E18}" type="datetimeFigureOut">
              <a:rPr lang="en-US" smtClean="0"/>
              <a:t>11/28/2017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29D594F-DCC6-453A-8ECB-DE7DAD083616}" type="slidenum">
              <a:rPr lang="en-US" smtClean="0"/>
              <a:t>‹Nº›</a:t>
            </a:fld>
            <a:endParaRPr lang="en-US"/>
          </a:p>
        </p:txBody>
      </p:sp>
    </p:spTree>
    <p:extLst>
      <p:ext uri="{BB962C8B-B14F-4D97-AF65-F5344CB8AC3E}">
        <p14:creationId xmlns:p14="http://schemas.microsoft.com/office/powerpoint/2010/main" val="775196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71DCDB0A-7C74-4DA3-83D0-6E1692E30E18}" type="datetimeFigureOut">
              <a:rPr lang="en-US" smtClean="0"/>
              <a:t>11/28/2017</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29D594F-DCC6-453A-8ECB-DE7DAD083616}" type="slidenum">
              <a:rPr lang="en-US" smtClean="0"/>
              <a:t>‹Nº›</a:t>
            </a:fld>
            <a:endParaRPr lang="en-US"/>
          </a:p>
        </p:txBody>
      </p:sp>
    </p:spTree>
    <p:extLst>
      <p:ext uri="{BB962C8B-B14F-4D97-AF65-F5344CB8AC3E}">
        <p14:creationId xmlns:p14="http://schemas.microsoft.com/office/powerpoint/2010/main" val="984805152"/>
      </p:ext>
    </p:extLst>
  </p:cSld>
  <p:clrMap bg1="dk1" tx1="lt1" bg2="dk2" tx2="lt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 id="2147484143"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6.png"/><Relationship Id="rId10" Type="http://schemas.openxmlformats.org/officeDocument/2006/relationships/image" Target="../media/image7.png"/><Relationship Id="rId4" Type="http://schemas.openxmlformats.org/officeDocument/2006/relationships/image" Target="../media/image27.png"/><Relationship Id="rId9"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5.png"/><Relationship Id="rId7" Type="http://schemas.openxmlformats.org/officeDocument/2006/relationships/image" Target="../media/image1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7.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15.png"/><Relationship Id="rId5" Type="http://schemas.openxmlformats.org/officeDocument/2006/relationships/diagramQuickStyle" Target="../diagrams/quickStyle1.xml"/><Relationship Id="rId10" Type="http://schemas.openxmlformats.org/officeDocument/2006/relationships/image" Target="../media/image14.png"/><Relationship Id="rId4" Type="http://schemas.openxmlformats.org/officeDocument/2006/relationships/diagramLayout" Target="../diagrams/layout1.xm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8910" y="414076"/>
            <a:ext cx="5005588" cy="1292782"/>
          </a:xfrm>
          <a:prstGeom prst="rect">
            <a:avLst/>
          </a:prstGeom>
        </p:spPr>
      </p:pic>
      <p:sp>
        <p:nvSpPr>
          <p:cNvPr id="4" name="CuadroTexto 3"/>
          <p:cNvSpPr txBox="1"/>
          <p:nvPr/>
        </p:nvSpPr>
        <p:spPr>
          <a:xfrm>
            <a:off x="1906070" y="1893195"/>
            <a:ext cx="8371268" cy="4708981"/>
          </a:xfrm>
          <a:prstGeom prst="rect">
            <a:avLst/>
          </a:prstGeom>
          <a:noFill/>
        </p:spPr>
        <p:txBody>
          <a:bodyPr wrap="square" rtlCol="0">
            <a:spAutoFit/>
          </a:bodyPr>
          <a:lstStyle/>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DEPARTAMENTO DE CIENCIAS DE LA COMPUTACIÓN</a:t>
            </a:r>
          </a:p>
          <a:p>
            <a:pPr algn="ctr"/>
            <a:endPar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CARRERA DE TECNOLOGÍAS DE LA INFORMACIÓN</a:t>
            </a:r>
          </a:p>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(SISTEMAS E INFORMÁTICA)</a:t>
            </a:r>
          </a:p>
          <a:p>
            <a:pPr algn="ctr"/>
            <a:endPar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TEMA: “DESARROLLO DE UNA APLICACION WEB DE TIME STAMPING PARA EL PROCESO DE FACTORING ELECTRÓNICO EN EL ECUADOR APLICADO EN LA EMPRESA BIGDATA C.A</a:t>
            </a: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endPar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 MENDOZA MACIAS, JESÚS IVÁN</a:t>
            </a:r>
          </a:p>
          <a:p>
            <a:pPr algn="ctr"/>
            <a:endPar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DIRECTOR: SANG GUUN YOO, PH.D</a:t>
            </a: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ctr"/>
            <a:endParaRPr lang="es-E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SANGOLQUÍ – ECUADOR</a:t>
            </a:r>
          </a:p>
          <a:p>
            <a:pPr algn="ctr"/>
            <a:r>
              <a:rPr lang="es-E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2017</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8844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941" y="2833348"/>
            <a:ext cx="11771290" cy="769441"/>
          </a:xfrm>
          <a:prstGeom prst="rect">
            <a:avLst/>
          </a:prstGeom>
          <a:noFill/>
        </p:spPr>
        <p:txBody>
          <a:bodyPr wrap="square" rtlCol="0">
            <a:spAutoFit/>
          </a:bodyPr>
          <a:lstStyle/>
          <a:p>
            <a:pPr algn="ctr"/>
            <a:r>
              <a:rPr lang="es-ES"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TEÓRICO</a:t>
            </a: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8648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712917" y="2944677"/>
            <a:ext cx="10817817" cy="3877985"/>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“Datos </a:t>
            </a:r>
            <a:r>
              <a:rPr lang="es-ES" sz="2400" dirty="0">
                <a:latin typeface="Arial" panose="020B0604020202020204" pitchFamily="34" charset="0"/>
                <a:cs typeface="Arial" panose="020B0604020202020204" pitchFamily="34" charset="0"/>
              </a:rPr>
              <a:t>en forma electrónica consignados en un mensaje de datos, adjuntados o lógicamente asociados al mismo, y que puedan ser utilizados para identificar al titular de la firma en relación con el mensaje de datos, e indicar que el titular de la firma aprueba y reconoce la información contenida en el mensaje de datos</a:t>
            </a:r>
            <a:r>
              <a:rPr lang="es-ES" sz="2400" dirty="0" smtClean="0">
                <a:latin typeface="Arial" panose="020B0604020202020204" pitchFamily="34" charset="0"/>
                <a:cs typeface="Arial" panose="020B0604020202020204" pitchFamily="34" charset="0"/>
              </a:rPr>
              <a:t>”.</a:t>
            </a:r>
          </a:p>
          <a:p>
            <a:pPr algn="just"/>
            <a:endParaRPr lang="es-ES" sz="2400" dirty="0" smtClean="0">
              <a:latin typeface="Arial" panose="020B0604020202020204" pitchFamily="34" charset="0"/>
              <a:cs typeface="Arial" panose="020B0604020202020204" pitchFamily="34" charset="0"/>
            </a:endParaRPr>
          </a:p>
          <a:p>
            <a:r>
              <a:rPr lang="es-ES" sz="2400" b="1" dirty="0" smtClean="0">
                <a:latin typeface="Arial" panose="020B0604020202020204" pitchFamily="34" charset="0"/>
                <a:cs typeface="Arial" panose="020B0604020202020204" pitchFamily="34" charset="0"/>
              </a:rPr>
              <a:t>Propiedades:</a:t>
            </a:r>
            <a:endParaRPr lang="es-E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Autenticación</a:t>
            </a:r>
          </a:p>
          <a:p>
            <a:pPr marL="342900" indent="-342900">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Integridad</a:t>
            </a:r>
          </a:p>
          <a:p>
            <a:pPr marL="342900" indent="-342900">
              <a:buFont typeface="Arial" panose="020B0604020202020204" pitchFamily="34" charset="0"/>
              <a:buChar char="•"/>
            </a:pPr>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repudio</a:t>
            </a:r>
            <a:endParaRPr lang="es-ES"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975" y="1208870"/>
            <a:ext cx="2493842" cy="1662561"/>
          </a:xfrm>
          <a:prstGeom prst="rect">
            <a:avLst/>
          </a:prstGeom>
        </p:spPr>
      </p:pic>
      <p:sp>
        <p:nvSpPr>
          <p:cNvPr id="5" name="CuadroTexto 4"/>
          <p:cNvSpPr txBox="1"/>
          <p:nvPr/>
        </p:nvSpPr>
        <p:spPr>
          <a:xfrm>
            <a:off x="489402" y="489398"/>
            <a:ext cx="11204615" cy="584775"/>
          </a:xfrm>
          <a:prstGeom prst="rect">
            <a:avLst/>
          </a:prstGeom>
          <a:noFill/>
        </p:spPr>
        <p:txBody>
          <a:bodyPr wrap="square" rtlCol="0">
            <a:spAutoFit/>
          </a:bodyPr>
          <a:lstStyle/>
          <a:p>
            <a:pPr algn="ctr"/>
            <a:r>
              <a:rPr lang="es-E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Firma electrónica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687891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rotWithShape="1">
          <a:blip r:embed="rId3">
            <a:extLst>
              <a:ext uri="{28A0092B-C50C-407E-A947-70E740481C1C}">
                <a14:useLocalDpi xmlns:a14="http://schemas.microsoft.com/office/drawing/2010/main" val="0"/>
              </a:ext>
            </a:extLst>
          </a:blip>
          <a:srcRect t="4848" r="15396" b="2068"/>
          <a:stretch/>
        </p:blipFill>
        <p:spPr bwMode="auto">
          <a:xfrm>
            <a:off x="2588219" y="1565331"/>
            <a:ext cx="7082727" cy="3983062"/>
          </a:xfrm>
          <a:prstGeom prst="rect">
            <a:avLst/>
          </a:prstGeom>
          <a:noFill/>
          <a:ln>
            <a:noFill/>
          </a:ln>
        </p:spPr>
      </p:pic>
      <p:sp>
        <p:nvSpPr>
          <p:cNvPr id="4" name="CuadroTexto 3"/>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de firma electrónica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23439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Formatos de firma</a:t>
            </a:r>
          </a:p>
        </p:txBody>
      </p:sp>
      <p:sp>
        <p:nvSpPr>
          <p:cNvPr id="4" name="CuadroTexto 3"/>
          <p:cNvSpPr txBox="1"/>
          <p:nvPr/>
        </p:nvSpPr>
        <p:spPr>
          <a:xfrm>
            <a:off x="1549829" y="1983781"/>
            <a:ext cx="9004516" cy="8204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S" sz="2800" b="1" dirty="0" err="1" smtClean="0">
                <a:latin typeface="Arial" panose="020B0604020202020204" pitchFamily="34" charset="0"/>
                <a:cs typeface="Arial" panose="020B0604020202020204" pitchFamily="34" charset="0"/>
              </a:rPr>
              <a:t>CAdES</a:t>
            </a:r>
            <a:r>
              <a:rPr lang="es-E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CMS Advanced Electronic </a:t>
            </a:r>
            <a:r>
              <a:rPr lang="en-US" sz="2800" dirty="0" smtClean="0">
                <a:latin typeface="Arial" panose="020B0604020202020204" pitchFamily="34" charset="0"/>
                <a:cs typeface="Arial" panose="020B0604020202020204" pitchFamily="34" charset="0"/>
              </a:rPr>
              <a:t>Signatures</a:t>
            </a:r>
            <a:r>
              <a:rPr lang="es-E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5" name="CuadroTexto 4"/>
          <p:cNvSpPr txBox="1"/>
          <p:nvPr/>
        </p:nvSpPr>
        <p:spPr>
          <a:xfrm>
            <a:off x="1558455" y="2804196"/>
            <a:ext cx="9004516" cy="8204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b="1" dirty="0" err="1" smtClean="0">
                <a:latin typeface="Arial" panose="020B0604020202020204" pitchFamily="34" charset="0"/>
                <a:cs typeface="Arial" panose="020B0604020202020204" pitchFamily="34" charset="0"/>
              </a:rPr>
              <a:t>XAdES</a:t>
            </a:r>
            <a:r>
              <a:rPr lang="en-US" sz="2800" b="1"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(XML Advanced Electronic Signature)</a:t>
            </a:r>
            <a:endParaRPr lang="en-US" sz="2800" dirty="0">
              <a:latin typeface="Arial" panose="020B0604020202020204" pitchFamily="34" charset="0"/>
              <a:cs typeface="Arial" panose="020B0604020202020204" pitchFamily="34" charset="0"/>
            </a:endParaRPr>
          </a:p>
        </p:txBody>
      </p:sp>
      <p:sp>
        <p:nvSpPr>
          <p:cNvPr id="6" name="CuadroTexto 5"/>
          <p:cNvSpPr txBox="1"/>
          <p:nvPr/>
        </p:nvSpPr>
        <p:spPr>
          <a:xfrm>
            <a:off x="1555871" y="4506429"/>
            <a:ext cx="9004516" cy="8204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s-ES" sz="2800" b="1" dirty="0" smtClean="0">
                <a:latin typeface="Arial" panose="020B0604020202020204" pitchFamily="34" charset="0"/>
                <a:cs typeface="Arial" panose="020B0604020202020204" pitchFamily="34" charset="0"/>
              </a:rPr>
              <a:t>OOXML </a:t>
            </a:r>
            <a:r>
              <a:rPr lang="es-ES" sz="2800" b="1" dirty="0">
                <a:latin typeface="Arial" panose="020B0604020202020204" pitchFamily="34" charset="0"/>
                <a:cs typeface="Arial" panose="020B0604020202020204" pitchFamily="34" charset="0"/>
              </a:rPr>
              <a:t>y </a:t>
            </a:r>
            <a:r>
              <a:rPr lang="es-ES" sz="2800" b="1" dirty="0" smtClean="0">
                <a:latin typeface="Arial" panose="020B0604020202020204" pitchFamily="34" charset="0"/>
                <a:cs typeface="Arial" panose="020B0604020202020204" pitchFamily="34" charset="0"/>
              </a:rPr>
              <a:t>ODF</a:t>
            </a:r>
            <a:endParaRPr lang="en-US" sz="2800" dirty="0">
              <a:latin typeface="Arial" panose="020B0604020202020204" pitchFamily="34" charset="0"/>
              <a:cs typeface="Arial" panose="020B0604020202020204" pitchFamily="34" charset="0"/>
            </a:endParaRPr>
          </a:p>
        </p:txBody>
      </p:sp>
      <p:sp>
        <p:nvSpPr>
          <p:cNvPr id="7" name="CuadroTexto 6"/>
          <p:cNvSpPr txBox="1"/>
          <p:nvPr/>
        </p:nvSpPr>
        <p:spPr>
          <a:xfrm>
            <a:off x="1553292" y="3651435"/>
            <a:ext cx="9004516" cy="82041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2800" b="1" dirty="0" err="1" smtClean="0">
                <a:latin typeface="Arial" panose="020B0604020202020204" pitchFamily="34" charset="0"/>
                <a:cs typeface="Arial" panose="020B0604020202020204" pitchFamily="34" charset="0"/>
              </a:rPr>
              <a:t>PAdES</a:t>
            </a:r>
            <a:r>
              <a:rPr lang="en-US" sz="2800" b="1"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(PDF Advanced Electronic Signature</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2" name="CuadroTexto 1"/>
          <p:cNvSpPr txBox="1"/>
          <p:nvPr/>
        </p:nvSpPr>
        <p:spPr>
          <a:xfrm>
            <a:off x="619931" y="1224368"/>
            <a:ext cx="11074085" cy="1231106"/>
          </a:xfrm>
          <a:prstGeom prst="rect">
            <a:avLst/>
          </a:prstGeom>
          <a:noFill/>
        </p:spPr>
        <p:txBody>
          <a:bodyPr wrap="square" rtlCol="0">
            <a:spAutoFit/>
          </a:bodyPr>
          <a:lstStyle/>
          <a:p>
            <a:r>
              <a:rPr lang="es-ES" sz="2800" dirty="0" smtClean="0">
                <a:latin typeface="Arial" panose="020B0604020202020204" pitchFamily="34" charset="0"/>
                <a:cs typeface="Arial" panose="020B0604020202020204" pitchFamily="34" charset="0"/>
              </a:rPr>
              <a:t>La manera </a:t>
            </a:r>
            <a:r>
              <a:rPr lang="es-ES" sz="2800" dirty="0">
                <a:latin typeface="Arial" panose="020B0604020202020204" pitchFamily="34" charset="0"/>
                <a:cs typeface="Arial" panose="020B0604020202020204" pitchFamily="34" charset="0"/>
              </a:rPr>
              <a:t>en la que es generado el documento de firma y </a:t>
            </a:r>
            <a:r>
              <a:rPr lang="es-ES" sz="2800" dirty="0" smtClean="0">
                <a:latin typeface="Arial" panose="020B0604020202020204" pitchFamily="34" charset="0"/>
                <a:cs typeface="Arial" panose="020B0604020202020204" pitchFamily="34" charset="0"/>
              </a:rPr>
              <a:t>como se </a:t>
            </a:r>
            <a:r>
              <a:rPr lang="es-ES" sz="2800" dirty="0">
                <a:latin typeface="Arial" panose="020B0604020202020204" pitchFamily="34" charset="0"/>
                <a:cs typeface="Arial" panose="020B0604020202020204" pitchFamily="34" charset="0"/>
              </a:rPr>
              <a:t>estructura la información de la </a:t>
            </a:r>
            <a:r>
              <a:rPr lang="es-ES" sz="2800" dirty="0" smtClean="0">
                <a:latin typeface="Arial" panose="020B0604020202020204" pitchFamily="34" charset="0"/>
                <a:cs typeface="Arial" panose="020B0604020202020204" pitchFamily="34" charset="0"/>
              </a:rPr>
              <a:t>esta </a:t>
            </a:r>
            <a:r>
              <a:rPr lang="es-ES" sz="2800" dirty="0">
                <a:latin typeface="Arial" panose="020B0604020202020204" pitchFamily="34" charset="0"/>
                <a:cs typeface="Arial" panose="020B0604020202020204" pitchFamily="34" charset="0"/>
              </a:rPr>
              <a:t>en el documento.</a:t>
            </a:r>
          </a:p>
          <a:p>
            <a:endParaRPr lang="en-US" dirty="0"/>
          </a:p>
        </p:txBody>
      </p:sp>
    </p:spTree>
    <p:extLst>
      <p:ext uri="{BB962C8B-B14F-4D97-AF65-F5344CB8AC3E}">
        <p14:creationId xmlns:p14="http://schemas.microsoft.com/office/powerpoint/2010/main" val="134600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1000"/>
                                        <p:tgtEl>
                                          <p:spTgt spid="6"/>
                                        </p:tgtEl>
                                      </p:cBhvr>
                                    </p:animEffect>
                                    <p:anim calcmode="lin" valueType="num">
                                      <p:cBhvr>
                                        <p:cTn id="39" dur="1000" fill="hold"/>
                                        <p:tgtEl>
                                          <p:spTgt spid="6"/>
                                        </p:tgtEl>
                                        <p:attrNameLst>
                                          <p:attrName>ppt_x</p:attrName>
                                        </p:attrNameLst>
                                      </p:cBhvr>
                                      <p:tavLst>
                                        <p:tav tm="0">
                                          <p:val>
                                            <p:strVal val="#ppt_x"/>
                                          </p:val>
                                        </p:tav>
                                        <p:tav tm="100000">
                                          <p:val>
                                            <p:strVal val="#ppt_x"/>
                                          </p:val>
                                        </p:tav>
                                      </p:tavLst>
                                    </p:anim>
                                    <p:anim calcmode="lin" valueType="num">
                                      <p:cBhvr>
                                        <p:cTn id="4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lvl="0"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AC’s</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Certificado de firma electrónica y TSA</a:t>
            </a:r>
            <a:endParaRPr lang="en-US" sz="32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uadroTexto 3"/>
          <p:cNvSpPr txBox="1"/>
          <p:nvPr/>
        </p:nvSpPr>
        <p:spPr>
          <a:xfrm>
            <a:off x="774915" y="3657604"/>
            <a:ext cx="6726265" cy="2862322"/>
          </a:xfrm>
          <a:prstGeom prst="rect">
            <a:avLst/>
          </a:prstGeom>
          <a:noFill/>
        </p:spPr>
        <p:txBody>
          <a:bodyPr wrap="square" rtlCol="0">
            <a:spAutoFit/>
          </a:bodyPr>
          <a:lstStyle/>
          <a:p>
            <a:pPr lvl="0"/>
            <a:r>
              <a:rPr lang="es-ES"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 Certificado de firma electrónica:</a:t>
            </a:r>
          </a:p>
          <a:p>
            <a:pPr lvl="0"/>
            <a:endParaRPr lang="es-E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Identificación de la AC</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Los datos del titular del certificado</a:t>
            </a: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Las fechas de emisión y expiración del certificado</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El número único de serie que identifica el certificado</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Clave pública del titular del certificado</a:t>
            </a:r>
            <a:endParaRPr lang="en-US" sz="2000" dirty="0" smtClean="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sz="2000" dirty="0" smtClean="0">
                <a:latin typeface="Arial" panose="020B0604020202020204" pitchFamily="34" charset="0"/>
                <a:cs typeface="Arial" panose="020B0604020202020204" pitchFamily="34" charset="0"/>
              </a:rPr>
              <a:t>Puntos de distribución (URL) para verificación de la </a:t>
            </a:r>
          </a:p>
          <a:p>
            <a:pPr lvl="0"/>
            <a:r>
              <a:rPr lang="es-ES" sz="2000" dirty="0" smtClean="0">
                <a:latin typeface="Arial" panose="020B0604020202020204" pitchFamily="34" charset="0"/>
                <a:cs typeface="Arial" panose="020B0604020202020204" pitchFamily="34" charset="0"/>
              </a:rPr>
              <a:t>Lista de Certificado Revocados (CRL).</a:t>
            </a:r>
            <a:endParaRPr lang="en-US" sz="2000" dirty="0">
              <a:latin typeface="Arial" panose="020B0604020202020204" pitchFamily="34" charset="0"/>
              <a:cs typeface="Arial" panose="020B0604020202020204" pitchFamily="34" charset="0"/>
            </a:endParaRPr>
          </a:p>
        </p:txBody>
      </p:sp>
      <p:sp>
        <p:nvSpPr>
          <p:cNvPr id="5" name="CuadroTexto 4"/>
          <p:cNvSpPr txBox="1"/>
          <p:nvPr/>
        </p:nvSpPr>
        <p:spPr>
          <a:xfrm>
            <a:off x="787832" y="1330271"/>
            <a:ext cx="4001144" cy="1631216"/>
          </a:xfrm>
          <a:prstGeom prst="rect">
            <a:avLst/>
          </a:prstGeom>
          <a:noFill/>
        </p:spPr>
        <p:txBody>
          <a:bodyPr wrap="square" rtlCol="0">
            <a:spAutoFit/>
          </a:bodyPr>
          <a:lstStyle/>
          <a:p>
            <a:pPr lvl="0"/>
            <a:r>
              <a:rPr lang="es-ES" sz="2000" b="1" u="sng"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AC’s</a:t>
            </a:r>
            <a:r>
              <a:rPr lang="es-ES"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Ecuador</a:t>
            </a:r>
          </a:p>
          <a:p>
            <a:pPr lvl="0"/>
            <a:endParaRPr lang="en-US" sz="20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419" sz="2000" dirty="0">
                <a:latin typeface="Arial" panose="020B0604020202020204" pitchFamily="34" charset="0"/>
                <a:cs typeface="Arial" panose="020B0604020202020204" pitchFamily="34" charset="0"/>
              </a:rPr>
              <a:t>Banco Central del Ecuador</a:t>
            </a:r>
            <a:endParaRPr lang="en-US"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419" sz="2000" dirty="0">
                <a:latin typeface="Arial" panose="020B0604020202020204" pitchFamily="34" charset="0"/>
                <a:cs typeface="Arial" panose="020B0604020202020204" pitchFamily="34" charset="0"/>
              </a:rPr>
              <a:t>Security Data</a:t>
            </a:r>
            <a:endParaRPr lang="en-US"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s-419" sz="2000" dirty="0">
                <a:latin typeface="Arial" panose="020B0604020202020204" pitchFamily="34" charset="0"/>
                <a:cs typeface="Arial" panose="020B0604020202020204" pitchFamily="34" charset="0"/>
              </a:rPr>
              <a:t>Consejo de la </a:t>
            </a:r>
            <a:r>
              <a:rPr lang="es-419" sz="2000" dirty="0" smtClean="0">
                <a:latin typeface="Arial" panose="020B0604020202020204" pitchFamily="34" charset="0"/>
                <a:cs typeface="Arial" panose="020B0604020202020204" pitchFamily="34" charset="0"/>
              </a:rPr>
              <a:t>Judicatura</a:t>
            </a:r>
          </a:p>
        </p:txBody>
      </p:sp>
      <p:sp>
        <p:nvSpPr>
          <p:cNvPr id="6" name="Cerrar llave 5"/>
          <p:cNvSpPr/>
          <p:nvPr/>
        </p:nvSpPr>
        <p:spPr>
          <a:xfrm>
            <a:off x="4122550" y="1751311"/>
            <a:ext cx="650929" cy="1796815"/>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uadroTexto 6"/>
          <p:cNvSpPr txBox="1"/>
          <p:nvPr/>
        </p:nvSpPr>
        <p:spPr>
          <a:xfrm>
            <a:off x="4850973" y="1921793"/>
            <a:ext cx="1565326" cy="1015663"/>
          </a:xfrm>
          <a:prstGeom prst="rect">
            <a:avLst/>
          </a:prstGeom>
          <a:noFill/>
        </p:spPr>
        <p:txBody>
          <a:bodyPr wrap="square" rtlCol="0">
            <a:spAutoFit/>
          </a:bodyPr>
          <a:lstStyle/>
          <a:p>
            <a:r>
              <a:rPr lang="es-ES" sz="2000" dirty="0" smtClean="0">
                <a:latin typeface="Arial" panose="020B0604020202020204" pitchFamily="34" charset="0"/>
                <a:cs typeface="Arial" panose="020B0604020202020204" pitchFamily="34" charset="0"/>
              </a:rPr>
              <a:t>Personas </a:t>
            </a:r>
          </a:p>
          <a:p>
            <a:r>
              <a:rPr lang="es-ES" sz="2000" dirty="0" smtClean="0">
                <a:latin typeface="Arial" panose="020B0604020202020204" pitchFamily="34" charset="0"/>
                <a:cs typeface="Arial" panose="020B0604020202020204" pitchFamily="34" charset="0"/>
              </a:rPr>
              <a:t>Jurídicas </a:t>
            </a:r>
          </a:p>
          <a:p>
            <a:r>
              <a:rPr lang="es-ES" sz="2000" dirty="0" smtClean="0">
                <a:latin typeface="Arial" panose="020B0604020202020204" pitchFamily="34" charset="0"/>
                <a:cs typeface="Arial" panose="020B0604020202020204" pitchFamily="34" charset="0"/>
              </a:rPr>
              <a:t>o Naturales</a:t>
            </a:r>
            <a:endParaRPr lang="en-US" sz="2000" dirty="0">
              <a:latin typeface="Arial" panose="020B0604020202020204" pitchFamily="34" charset="0"/>
              <a:cs typeface="Arial" panose="020B0604020202020204" pitchFamily="34" charset="0"/>
            </a:endParaRPr>
          </a:p>
        </p:txBody>
      </p:sp>
      <p:grpSp>
        <p:nvGrpSpPr>
          <p:cNvPr id="8" name="Grupo 7"/>
          <p:cNvGrpSpPr/>
          <p:nvPr/>
        </p:nvGrpSpPr>
        <p:grpSpPr>
          <a:xfrm>
            <a:off x="8756546" y="1672685"/>
            <a:ext cx="1255363" cy="1381140"/>
            <a:chOff x="8817732" y="859274"/>
            <a:chExt cx="1021725" cy="1096880"/>
          </a:xfrm>
        </p:grpSpPr>
        <p:pic>
          <p:nvPicPr>
            <p:cNvPr id="9" name="Imagen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732" y="859274"/>
              <a:ext cx="1021725" cy="1021725"/>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3258" y="1416675"/>
              <a:ext cx="539479" cy="539479"/>
            </a:xfrm>
            <a:prstGeom prst="rect">
              <a:avLst/>
            </a:prstGeom>
          </p:spPr>
        </p:pic>
      </p:grpSp>
      <p:sp>
        <p:nvSpPr>
          <p:cNvPr id="11" name="Rectángulo 10"/>
          <p:cNvSpPr/>
          <p:nvPr/>
        </p:nvSpPr>
        <p:spPr>
          <a:xfrm>
            <a:off x="8343311" y="3101641"/>
            <a:ext cx="2283638" cy="923330"/>
          </a:xfrm>
          <a:prstGeom prst="rect">
            <a:avLst/>
          </a:prstGeom>
        </p:spPr>
        <p:txBody>
          <a:bodyPr wrap="none">
            <a:spAutoFit/>
          </a:bodyPr>
          <a:lstStyle/>
          <a:p>
            <a:pPr algn="ct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Autoridad de </a:t>
            </a:r>
            <a:endPar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Sellado </a:t>
            </a: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t>
            </a:r>
            <a:r>
              <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Tiempo </a:t>
            </a:r>
          </a:p>
          <a:p>
            <a:pPr algn="ctr"/>
            <a:r>
              <a:rPr lang="es-ES"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TSA)</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cxnSp>
        <p:nvCxnSpPr>
          <p:cNvPr id="13" name="Conector recto 12"/>
          <p:cNvCxnSpPr/>
          <p:nvPr/>
        </p:nvCxnSpPr>
        <p:spPr>
          <a:xfrm>
            <a:off x="7780149" y="1609240"/>
            <a:ext cx="0" cy="4683072"/>
          </a:xfrm>
          <a:prstGeom prst="line">
            <a:avLst/>
          </a:prstGeom>
          <a:ln w="76200">
            <a:solidFill>
              <a:srgbClr val="002060">
                <a:alpha val="60000"/>
              </a:srgb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803335" y="3032003"/>
            <a:ext cx="4001144" cy="400110"/>
          </a:xfrm>
          <a:prstGeom prst="rect">
            <a:avLst/>
          </a:prstGeom>
          <a:noFill/>
        </p:spPr>
        <p:txBody>
          <a:bodyPr wrap="square" rtlCol="0">
            <a:spAutoFit/>
          </a:bodyPr>
          <a:lstStyle/>
          <a:p>
            <a:pPr lvl="0"/>
            <a:r>
              <a:rPr lang="es-419" sz="2000" dirty="0" smtClean="0">
                <a:latin typeface="Arial" panose="020B0604020202020204" pitchFamily="34" charset="0"/>
                <a:cs typeface="Arial" panose="020B0604020202020204" pitchFamily="34" charset="0"/>
              </a:rPr>
              <a:t>¿Requisitos</a:t>
            </a:r>
            <a:r>
              <a:rPr lang="es-419" sz="2000"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25" name="Imagen 24"/>
          <p:cNvPicPr>
            <a:picLocks noChangeAspect="1"/>
          </p:cNvPicPr>
          <p:nvPr/>
        </p:nvPicPr>
        <p:blipFill rotWithShape="1">
          <a:blip r:embed="rId5" cstate="print">
            <a:extLst>
              <a:ext uri="{28A0092B-C50C-407E-A947-70E740481C1C}">
                <a14:useLocalDpi xmlns:a14="http://schemas.microsoft.com/office/drawing/2010/main" val="0"/>
              </a:ext>
            </a:extLst>
          </a:blip>
          <a:srcRect l="8203" r="7141"/>
          <a:stretch/>
        </p:blipFill>
        <p:spPr>
          <a:xfrm>
            <a:off x="8756546" y="4260407"/>
            <a:ext cx="1672402" cy="1004509"/>
          </a:xfrm>
          <a:prstGeom prst="rect">
            <a:avLst/>
          </a:prstGeom>
        </p:spPr>
      </p:pic>
      <p:sp>
        <p:nvSpPr>
          <p:cNvPr id="26" name="CuadroTexto 25"/>
          <p:cNvSpPr txBox="1"/>
          <p:nvPr/>
        </p:nvSpPr>
        <p:spPr>
          <a:xfrm>
            <a:off x="8528318" y="5357905"/>
            <a:ext cx="1988686" cy="646331"/>
          </a:xfrm>
          <a:prstGeom prst="rect">
            <a:avLst/>
          </a:prstGeom>
        </p:spPr>
        <p:txBody>
          <a:bodyPr wrap="none">
            <a:spAutoFit/>
          </a:bodyPr>
          <a:lstStyle>
            <a:defPPr>
              <a:defRPr lang="en-US"/>
            </a:defPPr>
            <a:lvl1pPr algn="ctr">
              <a:defRPr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a:t>Sello de tiempo</a:t>
            </a:r>
          </a:p>
          <a:p>
            <a:r>
              <a:rPr lang="es-ES" dirty="0"/>
              <a:t>(Time Stamping)</a:t>
            </a:r>
          </a:p>
        </p:txBody>
      </p:sp>
    </p:spTree>
    <p:extLst>
      <p:ext uri="{BB962C8B-B14F-4D97-AF65-F5344CB8AC3E}">
        <p14:creationId xmlns:p14="http://schemas.microsoft.com/office/powerpoint/2010/main" val="206234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0-#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1+#ppt_w/2"/>
                                          </p:val>
                                        </p:tav>
                                        <p:tav tm="100000">
                                          <p:val>
                                            <p:strVal val="#ppt_x"/>
                                          </p:val>
                                        </p:tav>
                                      </p:tavLst>
                                    </p:anim>
                                    <p:anim calcmode="lin" valueType="num">
                                      <p:cBhvr additive="base">
                                        <p:cTn id="56"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P spid="11" grpId="0"/>
      <p:bldP spid="12"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Sellos de tiempo y su relación con firma electrónica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5" name="Imagen 14"/>
          <p:cNvPicPr/>
          <p:nvPr/>
        </p:nvPicPr>
        <p:blipFill>
          <a:blip r:embed="rId3">
            <a:extLst>
              <a:ext uri="{28A0092B-C50C-407E-A947-70E740481C1C}">
                <a14:useLocalDpi xmlns:a14="http://schemas.microsoft.com/office/drawing/2010/main" val="0"/>
              </a:ext>
            </a:extLst>
          </a:blip>
          <a:srcRect/>
          <a:stretch>
            <a:fillRect/>
          </a:stretch>
        </p:blipFill>
        <p:spPr bwMode="auto">
          <a:xfrm>
            <a:off x="1782308" y="1146874"/>
            <a:ext cx="8694553" cy="5129939"/>
          </a:xfrm>
          <a:prstGeom prst="rect">
            <a:avLst/>
          </a:prstGeom>
          <a:noFill/>
          <a:ln>
            <a:noFill/>
          </a:ln>
        </p:spPr>
      </p:pic>
    </p:spTree>
    <p:extLst>
      <p:ext uri="{BB962C8B-B14F-4D97-AF65-F5344CB8AC3E}">
        <p14:creationId xmlns:p14="http://schemas.microsoft.com/office/powerpoint/2010/main" val="140794299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8130" y="2387534"/>
            <a:ext cx="2324907" cy="1652740"/>
          </a:xfrm>
          <a:prstGeom prst="rect">
            <a:avLst/>
          </a:prstGeom>
        </p:spPr>
      </p:pic>
      <p:sp>
        <p:nvSpPr>
          <p:cNvPr id="3" name="Rectángulo 2"/>
          <p:cNvSpPr/>
          <p:nvPr/>
        </p:nvSpPr>
        <p:spPr>
          <a:xfrm>
            <a:off x="5651730" y="1775378"/>
            <a:ext cx="4949123" cy="3170099"/>
          </a:xfrm>
          <a:prstGeom prst="rect">
            <a:avLst/>
          </a:prstGeom>
        </p:spPr>
        <p:txBody>
          <a:bodyPr wrap="square">
            <a:spAutoFit/>
          </a:bodyPr>
          <a:lstStyle/>
          <a:p>
            <a:pPr marL="342900" lvl="0" indent="-342900" algn="just">
              <a:lnSpc>
                <a:spcPct val="150000"/>
              </a:lnSpc>
              <a:spcBef>
                <a:spcPts val="600"/>
              </a:spcBef>
              <a:spcAft>
                <a:spcPts val="0"/>
              </a:spcAft>
              <a:buFont typeface="Symbol" panose="05050102010706020507" pitchFamily="18" charset="2"/>
              <a:buChar char=""/>
            </a:pPr>
            <a:r>
              <a:rPr lang="es-ES" sz="2400" b="1" dirty="0">
                <a:latin typeface="Arial" panose="020B0604020202020204" pitchFamily="34" charset="0"/>
                <a:ea typeface="Times New Roman" panose="02020603050405020304" pitchFamily="18" charset="0"/>
              </a:rPr>
              <a:t>Diagramas de casos de </a:t>
            </a:r>
            <a:r>
              <a:rPr lang="es-ES" sz="2400" b="1" dirty="0" smtClean="0">
                <a:latin typeface="Arial" panose="020B0604020202020204" pitchFamily="34" charset="0"/>
                <a:ea typeface="Times New Roman" panose="02020603050405020304" pitchFamily="18" charset="0"/>
              </a:rPr>
              <a:t>uso.</a:t>
            </a:r>
            <a:r>
              <a:rPr lang="es-ES" sz="2400" dirty="0" smtClean="0">
                <a:latin typeface="Arial" panose="020B0604020202020204" pitchFamily="34"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s-ES" sz="2400" b="1" dirty="0">
                <a:latin typeface="Arial" panose="020B0604020202020204" pitchFamily="34" charset="0"/>
                <a:ea typeface="Times New Roman" panose="02020603050405020304" pitchFamily="18" charset="0"/>
              </a:rPr>
              <a:t>Diagramas de </a:t>
            </a:r>
            <a:r>
              <a:rPr lang="es-ES" sz="2400" b="1" dirty="0" smtClean="0">
                <a:latin typeface="Arial" panose="020B0604020202020204" pitchFamily="34" charset="0"/>
                <a:ea typeface="Times New Roman" panose="02020603050405020304" pitchFamily="18" charset="0"/>
              </a:rPr>
              <a:t>clases.</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s-ES" sz="2400" b="1" dirty="0">
                <a:latin typeface="Arial" panose="020B0604020202020204" pitchFamily="34" charset="0"/>
                <a:ea typeface="Times New Roman" panose="02020603050405020304" pitchFamily="18" charset="0"/>
              </a:rPr>
              <a:t>Diagramas de </a:t>
            </a:r>
            <a:r>
              <a:rPr lang="es-ES" sz="2400" b="1" dirty="0" smtClean="0">
                <a:latin typeface="Arial" panose="020B0604020202020204" pitchFamily="34" charset="0"/>
                <a:ea typeface="Times New Roman" panose="02020603050405020304" pitchFamily="18" charset="0"/>
              </a:rPr>
              <a:t>secuencia.</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s-ES" sz="2400" b="1" dirty="0">
                <a:latin typeface="Arial" panose="020B0604020202020204" pitchFamily="34" charset="0"/>
                <a:ea typeface="Times New Roman" panose="02020603050405020304" pitchFamily="18" charset="0"/>
              </a:rPr>
              <a:t>Diagramas de </a:t>
            </a:r>
            <a:r>
              <a:rPr lang="es-ES" sz="2400" b="1" dirty="0" smtClean="0">
                <a:latin typeface="Arial" panose="020B0604020202020204" pitchFamily="34" charset="0"/>
                <a:ea typeface="Times New Roman" panose="02020603050405020304" pitchFamily="18" charset="0"/>
              </a:rPr>
              <a:t>colaboración.</a:t>
            </a:r>
            <a:endParaRPr lang="en-US" sz="2400"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0"/>
              </a:spcAft>
              <a:buFont typeface="Symbol" panose="05050102010706020507" pitchFamily="18" charset="2"/>
              <a:buChar char=""/>
            </a:pPr>
            <a:r>
              <a:rPr lang="es-ES" sz="2400" b="1" dirty="0" smtClean="0">
                <a:latin typeface="Arial" panose="020B0604020202020204" pitchFamily="34" charset="0"/>
                <a:ea typeface="Times New Roman" panose="02020603050405020304" pitchFamily="18" charset="0"/>
              </a:rPr>
              <a:t>Diagramas </a:t>
            </a:r>
            <a:r>
              <a:rPr lang="es-ES" sz="2400" b="1" dirty="0">
                <a:latin typeface="Arial" panose="020B0604020202020204" pitchFamily="34" charset="0"/>
                <a:ea typeface="Times New Roman" panose="02020603050405020304" pitchFamily="18" charset="0"/>
              </a:rPr>
              <a:t>de </a:t>
            </a:r>
            <a:r>
              <a:rPr lang="es-ES" sz="2400" b="1" dirty="0" smtClean="0">
                <a:latin typeface="Arial" panose="020B0604020202020204" pitchFamily="34" charset="0"/>
                <a:ea typeface="Times New Roman" panose="02020603050405020304" pitchFamily="18" charset="0"/>
              </a:rPr>
              <a:t>actividades.</a:t>
            </a:r>
            <a:endParaRPr lang="en-US" sz="2400" dirty="0">
              <a:effectLst/>
              <a:latin typeface="Times New Roman" panose="02020603050405020304" pitchFamily="18" charset="0"/>
              <a:ea typeface="Times New Roman" panose="02020603050405020304" pitchFamily="18" charset="0"/>
            </a:endParaRPr>
          </a:p>
        </p:txBody>
      </p:sp>
      <p:sp>
        <p:nvSpPr>
          <p:cNvPr id="4" name="Abrir llave 3"/>
          <p:cNvSpPr/>
          <p:nvPr/>
        </p:nvSpPr>
        <p:spPr>
          <a:xfrm>
            <a:off x="4835479" y="1534332"/>
            <a:ext cx="836909" cy="3626604"/>
          </a:xfrm>
          <a:prstGeom prst="leftBrace">
            <a:avLst/>
          </a:prstGeom>
          <a:ln w="762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CuadroTexto 4"/>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Lenguaje de Modelado </a:t>
            </a:r>
            <a:r>
              <a:rPr lang="es-E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a:t>
            </a: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nificado</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643684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extLst>
              <a:ext uri="{28A0092B-C50C-407E-A947-70E740481C1C}">
                <a14:useLocalDpi xmlns:a14="http://schemas.microsoft.com/office/drawing/2010/main" val="0"/>
              </a:ext>
            </a:extLst>
          </a:blip>
          <a:srcRect/>
          <a:stretch>
            <a:fillRect/>
          </a:stretch>
        </p:blipFill>
        <p:spPr bwMode="auto">
          <a:xfrm>
            <a:off x="3384550" y="2047591"/>
            <a:ext cx="5422900" cy="1212215"/>
          </a:xfrm>
          <a:prstGeom prst="rect">
            <a:avLst/>
          </a:prstGeom>
          <a:noFill/>
          <a:ln>
            <a:noFill/>
          </a:ln>
        </p:spPr>
      </p:pic>
      <p:sp>
        <p:nvSpPr>
          <p:cNvPr id="3" name="Rectángulo 2"/>
          <p:cNvSpPr/>
          <p:nvPr/>
        </p:nvSpPr>
        <p:spPr>
          <a:xfrm>
            <a:off x="3048000" y="3587264"/>
            <a:ext cx="6096000" cy="1015663"/>
          </a:xfrm>
          <a:prstGeom prst="rect">
            <a:avLst/>
          </a:prstGeom>
        </p:spPr>
        <p:txBody>
          <a:bodyPr>
            <a:spAutoFit/>
          </a:bodyPr>
          <a:lstStyle/>
          <a:p>
            <a:pPr algn="just"/>
            <a:r>
              <a:rPr lang="es-EC" sz="2000" dirty="0"/>
              <a:t>UWE es una metodología de ingeniería </a:t>
            </a:r>
            <a:r>
              <a:rPr lang="es-EC" sz="2000" dirty="0" smtClean="0"/>
              <a:t>de </a:t>
            </a:r>
            <a:r>
              <a:rPr lang="es-EC" sz="2000" dirty="0"/>
              <a:t>software para el desarrollo de aplicaciones web basado en UML.</a:t>
            </a:r>
            <a:endParaRPr lang="es-CO" sz="2000" dirty="0"/>
          </a:p>
        </p:txBody>
      </p:sp>
      <p:sp>
        <p:nvSpPr>
          <p:cNvPr id="4" name="CuadroTexto 3"/>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UWE</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603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3"/>
          <a:stretch>
            <a:fillRect/>
          </a:stretch>
        </p:blipFill>
        <p:spPr>
          <a:xfrm>
            <a:off x="1875296" y="1600724"/>
            <a:ext cx="8705850" cy="3699704"/>
          </a:xfrm>
          <a:prstGeom prst="rect">
            <a:avLst/>
          </a:prstGeom>
          <a:ln>
            <a:solidFill>
              <a:schemeClr val="tx1"/>
            </a:solidFill>
          </a:ln>
        </p:spPr>
      </p:pic>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a:t>Principales modelos de la metodología UWE</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898371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latin typeface="Arial" panose="020B0604020202020204" pitchFamily="34" charset="0"/>
                <a:cs typeface="Arial" panose="020B0604020202020204" pitchFamily="34" charset="0"/>
              </a:rPr>
              <a:t>FACTORING</a:t>
            </a:r>
            <a:endParaRPr lang="en-US" sz="2400" b="1" dirty="0">
              <a:latin typeface="Arial" panose="020B0604020202020204" pitchFamily="34" charset="0"/>
              <a:cs typeface="Arial" panose="020B0604020202020204" pitchFamily="34" charset="0"/>
            </a:endParaRPr>
          </a:p>
        </p:txBody>
      </p:sp>
      <p:pic>
        <p:nvPicPr>
          <p:cNvPr id="15" name="Imagen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03037" y="2294234"/>
            <a:ext cx="5363323" cy="23625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05159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xit" presetSubtype="4" fill="hold" nodeType="with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53998"/>
          </a:xfrm>
          <a:prstGeom prst="rect">
            <a:avLst/>
          </a:prstGeom>
          <a:noFill/>
        </p:spPr>
        <p:txBody>
          <a:bodyPr wrap="square" rtlCol="0">
            <a:spAutoFit/>
          </a:bodyPr>
          <a:lstStyle/>
          <a:p>
            <a:pPr algn="ctr"/>
            <a:r>
              <a:rPr lang="es-E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888642" y="1736265"/>
            <a:ext cx="10496281" cy="409342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MARCO TEÓRICO</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ACTUAL SISTEMA DE FACTORING ELECTRÓNICO</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APLICACIÓN WEB DE TIME STAMPING</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ADAPTACIÓN DE FUNCIONALIDAD DE TIME STAMPING EN EL SISTEMA DE FACTORING ELECTRÓNICO</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p>
          <a:p>
            <a:pPr marL="342900" indent="-342900">
              <a:lnSpc>
                <a:spcPct val="150000"/>
              </a:lnSpc>
              <a:buFont typeface="Arial" panose="020B0604020202020204" pitchFamily="34" charset="0"/>
              <a:buChar char="•"/>
            </a:pP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 Y RECOMENDACIONES</a:t>
            </a:r>
          </a:p>
          <a:p>
            <a:endParaRPr lang="en-US" sz="2000" b="1" dirty="0"/>
          </a:p>
        </p:txBody>
      </p:sp>
    </p:spTree>
    <p:extLst>
      <p:ext uri="{BB962C8B-B14F-4D97-AF65-F5344CB8AC3E}">
        <p14:creationId xmlns:p14="http://schemas.microsoft.com/office/powerpoint/2010/main" val="1990658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lecha derecha 14"/>
          <p:cNvSpPr/>
          <p:nvPr/>
        </p:nvSpPr>
        <p:spPr>
          <a:xfrm>
            <a:off x="2395470" y="672909"/>
            <a:ext cx="7423781" cy="714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Emite una factura</a:t>
            </a:r>
            <a:endParaRPr lang="en-US" dirty="0"/>
          </a:p>
        </p:txBody>
      </p:sp>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pic>
        <p:nvPicPr>
          <p:cNvPr id="12" name="Imagen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4090" y="750183"/>
            <a:ext cx="652875" cy="652875"/>
          </a:xfrm>
          <a:prstGeom prst="rect">
            <a:avLst/>
          </a:prstGeom>
        </p:spPr>
      </p:pic>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t>MODELO FACTORING</a:t>
            </a:r>
            <a:endParaRPr lang="en-US" sz="2400" b="1" dirty="0"/>
          </a:p>
        </p:txBody>
      </p:sp>
      <p:sp>
        <p:nvSpPr>
          <p:cNvPr id="3" name="CuadroTexto 2"/>
          <p:cNvSpPr txBox="1"/>
          <p:nvPr/>
        </p:nvSpPr>
        <p:spPr>
          <a:xfrm>
            <a:off x="8167607" y="1350819"/>
            <a:ext cx="1673856" cy="369332"/>
          </a:xfrm>
          <a:prstGeom prst="rect">
            <a:avLst/>
          </a:prstGeom>
          <a:noFill/>
        </p:spPr>
        <p:txBody>
          <a:bodyPr wrap="none" rtlCol="0">
            <a:spAutoFit/>
          </a:bodyPr>
          <a:lstStyle/>
          <a:p>
            <a:r>
              <a:rPr lang="es-ES" dirty="0" smtClean="0"/>
              <a:t>Factura física</a:t>
            </a:r>
            <a:endParaRPr lang="en-US" dirty="0"/>
          </a:p>
        </p:txBody>
      </p:sp>
    </p:spTree>
    <p:extLst>
      <p:ext uri="{BB962C8B-B14F-4D97-AF65-F5344CB8AC3E}">
        <p14:creationId xmlns:p14="http://schemas.microsoft.com/office/powerpoint/2010/main" val="36223471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echa derecha 15"/>
          <p:cNvSpPr/>
          <p:nvPr/>
        </p:nvSpPr>
        <p:spPr>
          <a:xfrm rot="2646774">
            <a:off x="-90690" y="4207330"/>
            <a:ext cx="590676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Inicia negociación</a:t>
            </a:r>
          </a:p>
        </p:txBody>
      </p:sp>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sp>
        <p:nvSpPr>
          <p:cNvPr id="21" name="Elipse 20"/>
          <p:cNvSpPr/>
          <p:nvPr/>
        </p:nvSpPr>
        <p:spPr>
          <a:xfrm>
            <a:off x="526948" y="2526226"/>
            <a:ext cx="479151" cy="44275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t>MODELO FACTORING</a:t>
            </a:r>
            <a:endParaRPr lang="en-US" sz="2400" b="1" dirty="0"/>
          </a:p>
        </p:txBody>
      </p:sp>
    </p:spTree>
    <p:extLst>
      <p:ext uri="{BB962C8B-B14F-4D97-AF65-F5344CB8AC3E}">
        <p14:creationId xmlns:p14="http://schemas.microsoft.com/office/powerpoint/2010/main" val="7072468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echa derecha 18"/>
          <p:cNvSpPr/>
          <p:nvPr/>
        </p:nvSpPr>
        <p:spPr>
          <a:xfrm rot="19067836">
            <a:off x="6724154" y="3581648"/>
            <a:ext cx="4414862"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r>
              <a:rPr lang="es-ES" dirty="0" smtClean="0"/>
              <a:t>erifica y notifica al deudor</a:t>
            </a:r>
            <a:endParaRPr lang="en-US" dirty="0"/>
          </a:p>
        </p:txBody>
      </p:sp>
      <p:sp>
        <p:nvSpPr>
          <p:cNvPr id="16" name="Flecha derecha 15"/>
          <p:cNvSpPr/>
          <p:nvPr/>
        </p:nvSpPr>
        <p:spPr>
          <a:xfrm rot="2646774">
            <a:off x="-90690" y="4207330"/>
            <a:ext cx="590676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Inicia negociación</a:t>
            </a:r>
          </a:p>
        </p:txBody>
      </p:sp>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sp>
        <p:nvSpPr>
          <p:cNvPr id="21" name="Elipse 20"/>
          <p:cNvSpPr/>
          <p:nvPr/>
        </p:nvSpPr>
        <p:spPr>
          <a:xfrm>
            <a:off x="526948" y="2526226"/>
            <a:ext cx="479151" cy="44275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sp>
        <p:nvSpPr>
          <p:cNvPr id="28" name="Elipse 27"/>
          <p:cNvSpPr/>
          <p:nvPr/>
        </p:nvSpPr>
        <p:spPr>
          <a:xfrm>
            <a:off x="7256172" y="5087154"/>
            <a:ext cx="472386" cy="4340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endParaRPr lang="en-US" b="1" dirty="0">
              <a:solidFill>
                <a:schemeClr val="tx1"/>
              </a:solidFill>
            </a:endParaRPr>
          </a:p>
        </p:txBody>
      </p:sp>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t>MODELO FACTORING</a:t>
            </a:r>
            <a:endParaRPr lang="en-US" sz="2400" b="1" dirty="0"/>
          </a:p>
        </p:txBody>
      </p:sp>
    </p:spTree>
    <p:extLst>
      <p:ext uri="{BB962C8B-B14F-4D97-AF65-F5344CB8AC3E}">
        <p14:creationId xmlns:p14="http://schemas.microsoft.com/office/powerpoint/2010/main" val="205958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echa derecha 18"/>
          <p:cNvSpPr/>
          <p:nvPr/>
        </p:nvSpPr>
        <p:spPr>
          <a:xfrm rot="19067836">
            <a:off x="6724154" y="3581648"/>
            <a:ext cx="4414862"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r>
              <a:rPr lang="es-ES" dirty="0" smtClean="0"/>
              <a:t>erifica y notifica al deudor</a:t>
            </a:r>
            <a:endParaRPr lang="en-US" dirty="0"/>
          </a:p>
        </p:txBody>
      </p:sp>
      <p:sp>
        <p:nvSpPr>
          <p:cNvPr id="16" name="Flecha derecha 15"/>
          <p:cNvSpPr/>
          <p:nvPr/>
        </p:nvSpPr>
        <p:spPr>
          <a:xfrm rot="2646774">
            <a:off x="-90690" y="4207330"/>
            <a:ext cx="590676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Inicia negociación</a:t>
            </a:r>
          </a:p>
        </p:txBody>
      </p:sp>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sp>
        <p:nvSpPr>
          <p:cNvPr id="17" name="Flecha derecha 16"/>
          <p:cNvSpPr/>
          <p:nvPr/>
        </p:nvSpPr>
        <p:spPr>
          <a:xfrm rot="13462982">
            <a:off x="1191023" y="3580301"/>
            <a:ext cx="4183136"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s-ES" dirty="0" smtClean="0"/>
              <a:t>Paga la factura</a:t>
            </a:r>
            <a:endParaRPr lang="en-US" dirty="0"/>
          </a:p>
        </p:txBody>
      </p:sp>
      <p:sp>
        <p:nvSpPr>
          <p:cNvPr id="21" name="Elipse 20"/>
          <p:cNvSpPr/>
          <p:nvPr/>
        </p:nvSpPr>
        <p:spPr>
          <a:xfrm>
            <a:off x="526948" y="2526226"/>
            <a:ext cx="479151" cy="44275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sp>
        <p:nvSpPr>
          <p:cNvPr id="28" name="Elipse 27"/>
          <p:cNvSpPr/>
          <p:nvPr/>
        </p:nvSpPr>
        <p:spPr>
          <a:xfrm>
            <a:off x="7256172" y="5087154"/>
            <a:ext cx="472386" cy="4340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endParaRPr lang="en-US" b="1" dirty="0">
              <a:solidFill>
                <a:schemeClr val="tx1"/>
              </a:solidFill>
            </a:endParaRPr>
          </a:p>
        </p:txBody>
      </p:sp>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t>MODELO FACTORING</a:t>
            </a:r>
            <a:endParaRPr lang="en-US" sz="2400" b="1" dirty="0"/>
          </a:p>
        </p:txBody>
      </p:sp>
      <p:sp>
        <p:nvSpPr>
          <p:cNvPr id="33" name="Flecha derecha 32"/>
          <p:cNvSpPr/>
          <p:nvPr/>
        </p:nvSpPr>
        <p:spPr>
          <a:xfrm rot="2646774">
            <a:off x="1807647" y="3189121"/>
            <a:ext cx="406044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Cede la factura</a:t>
            </a:r>
          </a:p>
        </p:txBody>
      </p:sp>
      <p:sp>
        <p:nvSpPr>
          <p:cNvPr id="26" name="Elipse 25"/>
          <p:cNvSpPr/>
          <p:nvPr/>
        </p:nvSpPr>
        <p:spPr>
          <a:xfrm>
            <a:off x="4311224" y="4497466"/>
            <a:ext cx="466839" cy="4624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3</a:t>
            </a:r>
            <a:endParaRPr lang="en-US" b="1" dirty="0">
              <a:solidFill>
                <a:schemeClr val="tx1"/>
              </a:solidFill>
            </a:endParaRPr>
          </a:p>
        </p:txBody>
      </p:sp>
    </p:spTree>
    <p:extLst>
      <p:ext uri="{BB962C8B-B14F-4D97-AF65-F5344CB8AC3E}">
        <p14:creationId xmlns:p14="http://schemas.microsoft.com/office/powerpoint/2010/main" val="3438141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echa derecha 18"/>
          <p:cNvSpPr/>
          <p:nvPr/>
        </p:nvSpPr>
        <p:spPr>
          <a:xfrm rot="19067836">
            <a:off x="6724154" y="3581648"/>
            <a:ext cx="4414862"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V</a:t>
            </a:r>
            <a:r>
              <a:rPr lang="es-ES" dirty="0" smtClean="0"/>
              <a:t>erifica y notifica al deudor</a:t>
            </a:r>
            <a:endParaRPr lang="en-US" dirty="0"/>
          </a:p>
        </p:txBody>
      </p:sp>
      <p:sp>
        <p:nvSpPr>
          <p:cNvPr id="16" name="Flecha derecha 15"/>
          <p:cNvSpPr/>
          <p:nvPr/>
        </p:nvSpPr>
        <p:spPr>
          <a:xfrm rot="2646774">
            <a:off x="-90690" y="4207330"/>
            <a:ext cx="590676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Inicia negociación</a:t>
            </a:r>
          </a:p>
        </p:txBody>
      </p:sp>
      <p:grpSp>
        <p:nvGrpSpPr>
          <p:cNvPr id="10" name="9 Grupo"/>
          <p:cNvGrpSpPr/>
          <p:nvPr/>
        </p:nvGrpSpPr>
        <p:grpSpPr>
          <a:xfrm>
            <a:off x="103019" y="682577"/>
            <a:ext cx="2112136" cy="1751527"/>
            <a:chOff x="1249250" y="682577"/>
            <a:chExt cx="2112136" cy="1751527"/>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Vendedor</a:t>
              </a:r>
              <a:endParaRPr lang="en-US" b="1" dirty="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055" y="800318"/>
              <a:ext cx="1367621" cy="1367621"/>
            </a:xfrm>
            <a:prstGeom prst="rect">
              <a:avLst/>
            </a:prstGeom>
          </p:spPr>
        </p:pic>
      </p:grpSp>
      <p:grpSp>
        <p:nvGrpSpPr>
          <p:cNvPr id="14" name="13 Grupo"/>
          <p:cNvGrpSpPr/>
          <p:nvPr/>
        </p:nvGrpSpPr>
        <p:grpSpPr>
          <a:xfrm>
            <a:off x="5033491" y="4844052"/>
            <a:ext cx="2112136" cy="1926452"/>
            <a:chOff x="5033491" y="4844052"/>
            <a:chExt cx="2112136" cy="1926452"/>
          </a:xfrm>
        </p:grpSpPr>
        <p:sp>
          <p:nvSpPr>
            <p:cNvPr id="6" name="Rectángulo redondeado 5"/>
            <p:cNvSpPr/>
            <p:nvPr/>
          </p:nvSpPr>
          <p:spPr>
            <a:xfrm>
              <a:off x="5033491" y="50189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r>
                <a:rPr lang="en-US" sz="1200" b="1" dirty="0" smtClean="0"/>
                <a:t>(</a:t>
              </a:r>
              <a:r>
                <a:rPr lang="es-EC" sz="1200" b="1" dirty="0" smtClean="0"/>
                <a:t>Compañía de Factoring)</a:t>
              </a:r>
              <a:endParaRPr lang="en-US" sz="1200" b="1" dirty="0"/>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grpSp>
        <p:nvGrpSpPr>
          <p:cNvPr id="13" name="12 Grupo"/>
          <p:cNvGrpSpPr/>
          <p:nvPr/>
        </p:nvGrpSpPr>
        <p:grpSpPr>
          <a:xfrm>
            <a:off x="9966113" y="682577"/>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r>
                <a:rPr lang="es-EC" b="1" dirty="0" smtClean="0"/>
                <a:t>Deudor</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906536"/>
              <a:ext cx="1219200" cy="1219200"/>
            </a:xfrm>
            <a:prstGeom prst="rect">
              <a:avLst/>
            </a:prstGeom>
          </p:spPr>
        </p:pic>
      </p:grpSp>
      <p:pic>
        <p:nvPicPr>
          <p:cNvPr id="11" name="Imagen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sp>
        <p:nvSpPr>
          <p:cNvPr id="17" name="Flecha derecha 16"/>
          <p:cNvSpPr/>
          <p:nvPr/>
        </p:nvSpPr>
        <p:spPr>
          <a:xfrm rot="13462982">
            <a:off x="1191023" y="3580301"/>
            <a:ext cx="4183136"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0" lon="0" rev="10799999"/>
              </a:camera>
              <a:lightRig rig="threePt" dir="t"/>
            </a:scene3d>
          </a:bodyPr>
          <a:lstStyle/>
          <a:p>
            <a:pPr algn="ctr"/>
            <a:r>
              <a:rPr lang="es-ES" dirty="0" smtClean="0"/>
              <a:t>Paga la factura</a:t>
            </a:r>
            <a:endParaRPr lang="en-US" dirty="0"/>
          </a:p>
        </p:txBody>
      </p:sp>
      <p:sp>
        <p:nvSpPr>
          <p:cNvPr id="18" name="Flecha derecha 17"/>
          <p:cNvSpPr/>
          <p:nvPr/>
        </p:nvSpPr>
        <p:spPr>
          <a:xfrm rot="8251628">
            <a:off x="6438658" y="4248328"/>
            <a:ext cx="6044422"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vert="horz" rtlCol="0" anchor="ctr">
            <a:scene3d>
              <a:camera prst="orthographicFront">
                <a:rot lat="0" lon="0" rev="10799999"/>
              </a:camera>
              <a:lightRig rig="threePt" dir="t"/>
            </a:scene3d>
          </a:bodyPr>
          <a:lstStyle/>
          <a:p>
            <a:pPr algn="ctr"/>
            <a:r>
              <a:rPr lang="es-EC" dirty="0" smtClean="0"/>
              <a:t>Paga la factura al vencimiento</a:t>
            </a:r>
            <a:endParaRPr lang="es-EC" dirty="0"/>
          </a:p>
        </p:txBody>
      </p:sp>
      <p:sp>
        <p:nvSpPr>
          <p:cNvPr id="21" name="Elipse 20"/>
          <p:cNvSpPr/>
          <p:nvPr/>
        </p:nvSpPr>
        <p:spPr>
          <a:xfrm>
            <a:off x="526948" y="2526226"/>
            <a:ext cx="479151" cy="442753"/>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sp>
        <p:nvSpPr>
          <p:cNvPr id="27" name="Elipse 26"/>
          <p:cNvSpPr/>
          <p:nvPr/>
        </p:nvSpPr>
        <p:spPr>
          <a:xfrm>
            <a:off x="11291391" y="2539567"/>
            <a:ext cx="473238" cy="442290"/>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4</a:t>
            </a:r>
            <a:endParaRPr lang="en-US" b="1" dirty="0">
              <a:solidFill>
                <a:schemeClr val="tx1"/>
              </a:solidFill>
            </a:endParaRPr>
          </a:p>
        </p:txBody>
      </p:sp>
      <p:sp>
        <p:nvSpPr>
          <p:cNvPr id="28" name="Elipse 27"/>
          <p:cNvSpPr/>
          <p:nvPr/>
        </p:nvSpPr>
        <p:spPr>
          <a:xfrm>
            <a:off x="7256172" y="5087154"/>
            <a:ext cx="472386" cy="4340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2</a:t>
            </a:r>
            <a:endParaRPr lang="en-US" b="1" dirty="0">
              <a:solidFill>
                <a:schemeClr val="tx1"/>
              </a:solidFill>
            </a:endParaRPr>
          </a:p>
        </p:txBody>
      </p:sp>
      <p:sp>
        <p:nvSpPr>
          <p:cNvPr id="2" name="CuadroTexto 1"/>
          <p:cNvSpPr txBox="1"/>
          <p:nvPr/>
        </p:nvSpPr>
        <p:spPr>
          <a:xfrm>
            <a:off x="0" y="90153"/>
            <a:ext cx="12192000" cy="461665"/>
          </a:xfrm>
          <a:prstGeom prst="rect">
            <a:avLst/>
          </a:prstGeom>
          <a:noFill/>
        </p:spPr>
        <p:txBody>
          <a:bodyPr wrap="square" rtlCol="0">
            <a:spAutoFit/>
          </a:bodyPr>
          <a:lstStyle/>
          <a:p>
            <a:pPr algn="ctr"/>
            <a:r>
              <a:rPr lang="es-EC" sz="2400" b="1" dirty="0" smtClean="0"/>
              <a:t>MODELO FACTORING</a:t>
            </a:r>
            <a:endParaRPr lang="en-US" sz="2400" b="1" dirty="0"/>
          </a:p>
        </p:txBody>
      </p:sp>
      <p:sp>
        <p:nvSpPr>
          <p:cNvPr id="33" name="Flecha derecha 32"/>
          <p:cNvSpPr/>
          <p:nvPr/>
        </p:nvSpPr>
        <p:spPr>
          <a:xfrm rot="2646774">
            <a:off x="1807647" y="3189121"/>
            <a:ext cx="4060440" cy="8060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Cede la factura</a:t>
            </a:r>
          </a:p>
        </p:txBody>
      </p:sp>
      <p:sp>
        <p:nvSpPr>
          <p:cNvPr id="26" name="Elipse 25"/>
          <p:cNvSpPr/>
          <p:nvPr/>
        </p:nvSpPr>
        <p:spPr>
          <a:xfrm>
            <a:off x="4311224" y="4497466"/>
            <a:ext cx="466839" cy="462498"/>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3</a:t>
            </a:r>
            <a:endParaRPr lang="en-US" b="1" dirty="0">
              <a:solidFill>
                <a:schemeClr val="tx1"/>
              </a:solidFill>
            </a:endParaRPr>
          </a:p>
        </p:txBody>
      </p:sp>
    </p:spTree>
    <p:extLst>
      <p:ext uri="{BB962C8B-B14F-4D97-AF65-F5344CB8AC3E}">
        <p14:creationId xmlns:p14="http://schemas.microsoft.com/office/powerpoint/2010/main" val="115903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941" y="2476888"/>
            <a:ext cx="11771290" cy="1938992"/>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 ACTUAL DE FACTORING </a:t>
            </a:r>
            <a:r>
              <a:rPr lang="es-E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ELECTRÓNICO, </a:t>
            </a:r>
            <a:r>
              <a:rPr lang="es-E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ANÁLISIS Y DISEÑO DE LA APLICACIÓN WEB DE TIME STAMPING</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9858937"/>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5" name="Flecha derecha 14"/>
          <p:cNvSpPr/>
          <p:nvPr/>
        </p:nvSpPr>
        <p:spPr>
          <a:xfrm>
            <a:off x="2395951" y="263791"/>
            <a:ext cx="7391993" cy="48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latin typeface="Arial" panose="020B0604020202020204" pitchFamily="34" charset="0"/>
                <a:cs typeface="Arial" panose="020B0604020202020204" pitchFamily="34" charset="0"/>
              </a:rPr>
              <a:t>Emite una factura electrónica</a:t>
            </a:r>
            <a:endParaRPr lang="en-US" sz="1700" dirty="0">
              <a:latin typeface="Arial" panose="020B0604020202020204" pitchFamily="34" charset="0"/>
              <a:cs typeface="Arial" panose="020B0604020202020204" pitchFamily="34" charset="0"/>
            </a:endParaRPr>
          </a:p>
        </p:txBody>
      </p:sp>
      <p:grpSp>
        <p:nvGrpSpPr>
          <p:cNvPr id="13" name="Grupo 12"/>
          <p:cNvGrpSpPr/>
          <p:nvPr/>
        </p:nvGrpSpPr>
        <p:grpSpPr>
          <a:xfrm>
            <a:off x="179237" y="129765"/>
            <a:ext cx="2112136" cy="1801213"/>
            <a:chOff x="1249250" y="632891"/>
            <a:chExt cx="2112136" cy="1801213"/>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endParaRPr lang="es-EC" b="1" dirty="0" smtClean="0">
                <a:latin typeface="Arial" panose="020B0604020202020204" pitchFamily="34" charset="0"/>
                <a:cs typeface="Arial" panose="020B0604020202020204" pitchFamily="34" charset="0"/>
              </a:endParaRPr>
            </a:p>
            <a:p>
              <a:pPr algn="ctr"/>
              <a:endParaRPr lang="es-EC" sz="2000" b="1" dirty="0">
                <a:latin typeface="Arial" panose="020B06040202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Vendedor</a:t>
              </a:r>
            </a:p>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Proveedor</a:t>
              </a: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55" y="632891"/>
              <a:ext cx="1367621" cy="1367621"/>
            </a:xfrm>
            <a:prstGeom prst="rect">
              <a:avLst/>
            </a:prstGeom>
          </p:spPr>
        </p:pic>
      </p:grpSp>
      <p:grpSp>
        <p:nvGrpSpPr>
          <p:cNvPr id="14" name="Grupo 13"/>
          <p:cNvGrpSpPr/>
          <p:nvPr/>
        </p:nvGrpSpPr>
        <p:grpSpPr>
          <a:xfrm>
            <a:off x="9887746" y="179451"/>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endParaRPr lang="es-EC" b="1" dirty="0" smtClean="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r>
                <a:rPr lang="es-EC"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Deudor</a:t>
              </a:r>
            </a:p>
            <a:p>
              <a:pPr algn="ct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1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Cliente</a:t>
              </a: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713351"/>
              <a:ext cx="1219200" cy="1219200"/>
            </a:xfrm>
            <a:prstGeom prst="rect">
              <a:avLst/>
            </a:prstGeom>
          </p:spPr>
        </p:pic>
      </p:grpSp>
      <p:grpSp>
        <p:nvGrpSpPr>
          <p:cNvPr id="25" name="Grupo 24"/>
          <p:cNvGrpSpPr/>
          <p:nvPr/>
        </p:nvGrpSpPr>
        <p:grpSpPr>
          <a:xfrm>
            <a:off x="5059874" y="4787863"/>
            <a:ext cx="2112136" cy="1751527"/>
            <a:chOff x="4980483" y="4774276"/>
            <a:chExt cx="2112136" cy="1751527"/>
          </a:xfrm>
        </p:grpSpPr>
        <p:grpSp>
          <p:nvGrpSpPr>
            <p:cNvPr id="24" name="Grupo 23"/>
            <p:cNvGrpSpPr/>
            <p:nvPr/>
          </p:nvGrpSpPr>
          <p:grpSpPr>
            <a:xfrm>
              <a:off x="4980483" y="4774276"/>
              <a:ext cx="2112136" cy="1751527"/>
              <a:chOff x="4980483" y="4774276"/>
              <a:chExt cx="2112136" cy="1751527"/>
            </a:xfrm>
          </p:grpSpPr>
          <p:sp>
            <p:nvSpPr>
              <p:cNvPr id="6" name="Rectángulo redondeado 5"/>
              <p:cNvSpPr/>
              <p:nvPr/>
            </p:nvSpPr>
            <p:spPr>
              <a:xfrm>
                <a:off x="4980483" y="4774276"/>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endParaRPr lang="es-EC" b="1" dirty="0" smtClean="0">
                  <a:latin typeface="Arial" panose="020B0604020202020204" pitchFamily="34" charset="0"/>
                  <a:cs typeface="Arial" panose="020B0604020202020204" pitchFamily="34" charset="0"/>
                </a:endParaRPr>
              </a:p>
              <a:p>
                <a:pPr algn="ctr"/>
                <a:endParaRPr lang="es-EC" b="1" dirty="0">
                  <a:latin typeface="Arial" panose="020B0604020202020204" pitchFamily="34" charset="0"/>
                  <a:cs typeface="Arial" panose="020B0604020202020204" pitchFamily="34" charset="0"/>
                </a:endParaRPr>
              </a:p>
              <a:p>
                <a:pPr algn="ctr"/>
                <a:r>
                  <a:rPr lang="es-EC"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Comprador </a:t>
                </a:r>
              </a:p>
              <a:p>
                <a:pPr algn="ctr"/>
                <a:r>
                  <a:rPr lang="en-US"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s-EC" sz="1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Empresa de Factoring)</a:t>
                </a:r>
                <a:endParaRPr lang="en-US" sz="1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grpSp>
      <p:sp>
        <p:nvSpPr>
          <p:cNvPr id="2" name="CuadroTexto 1"/>
          <p:cNvSpPr txBox="1"/>
          <p:nvPr/>
        </p:nvSpPr>
        <p:spPr>
          <a:xfrm>
            <a:off x="3241480" y="2632132"/>
            <a:ext cx="5711535" cy="707886"/>
          </a:xfrm>
          <a:prstGeom prst="rect">
            <a:avLst/>
          </a:prstGeom>
          <a:noFill/>
        </p:spPr>
        <p:txBody>
          <a:bodyPr wrap="square" rtlCol="0">
            <a:spAutoFit/>
          </a:bodyPr>
          <a:lstStyle/>
          <a:p>
            <a:pPr algn="ctr"/>
            <a:r>
              <a:rPr lang="es-EC" sz="2000" b="1" dirty="0" smtClean="0">
                <a:latin typeface="Arial" panose="020B0604020202020204" pitchFamily="34" charset="0"/>
                <a:cs typeface="Arial" panose="020B0604020202020204" pitchFamily="34" charset="0"/>
              </a:rPr>
              <a:t>MODELO FACTORING ELECTR</a:t>
            </a:r>
            <a:r>
              <a:rPr lang="es-ES" sz="2000" b="1" dirty="0" smtClean="0">
                <a:latin typeface="Arial" panose="020B0604020202020204" pitchFamily="34" charset="0"/>
                <a:cs typeface="Arial" panose="020B0604020202020204" pitchFamily="34" charset="0"/>
              </a:rPr>
              <a:t>ÓNICO </a:t>
            </a:r>
          </a:p>
          <a:p>
            <a:pPr algn="ctr"/>
            <a:r>
              <a:rPr lang="es-ES" sz="2000" b="1" dirty="0" smtClean="0">
                <a:latin typeface="Arial" panose="020B0604020202020204" pitchFamily="34" charset="0"/>
                <a:cs typeface="Arial" panose="020B0604020202020204" pitchFamily="34" charset="0"/>
              </a:rPr>
              <a:t>BIGDATA C.A</a:t>
            </a:r>
            <a:endParaRPr lang="en-US" sz="2000" b="1" dirty="0">
              <a:latin typeface="Arial" panose="020B0604020202020204" pitchFamily="34" charset="0"/>
              <a:cs typeface="Arial" panose="020B0604020202020204" pitchFamily="34" charset="0"/>
            </a:endParaRPr>
          </a:p>
        </p:txBody>
      </p:sp>
      <p:sp>
        <p:nvSpPr>
          <p:cNvPr id="55" name="Flecha derecha 54"/>
          <p:cNvSpPr/>
          <p:nvPr/>
        </p:nvSpPr>
        <p:spPr>
          <a:xfrm>
            <a:off x="2397011" y="789287"/>
            <a:ext cx="7391993" cy="48457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700" dirty="0" smtClean="0">
                <a:latin typeface="Arial" panose="020B0604020202020204" pitchFamily="34" charset="0"/>
                <a:cs typeface="Arial" panose="020B0604020202020204" pitchFamily="34" charset="0"/>
              </a:rPr>
              <a:t>Solicita confirmación de pago</a:t>
            </a:r>
            <a:endParaRPr lang="en-US" sz="1700" dirty="0">
              <a:latin typeface="Arial" panose="020B0604020202020204" pitchFamily="34" charset="0"/>
              <a:cs typeface="Arial" panose="020B0604020202020204" pitchFamily="34" charset="0"/>
            </a:endParaRPr>
          </a:p>
        </p:txBody>
      </p:sp>
      <p:sp>
        <p:nvSpPr>
          <p:cNvPr id="56" name="Elipse 55"/>
          <p:cNvSpPr/>
          <p:nvPr/>
        </p:nvSpPr>
        <p:spPr>
          <a:xfrm>
            <a:off x="2534617" y="861585"/>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sp>
        <p:nvSpPr>
          <p:cNvPr id="10" name="Flecha izquierda 9"/>
          <p:cNvSpPr/>
          <p:nvPr/>
        </p:nvSpPr>
        <p:spPr>
          <a:xfrm>
            <a:off x="2397012" y="1352281"/>
            <a:ext cx="7336366" cy="493325"/>
          </a:xfrm>
          <a:custGeom>
            <a:avLst/>
            <a:gdLst>
              <a:gd name="connsiteX0" fmla="*/ 0 w 6016324"/>
              <a:gd name="connsiteY0" fmla="*/ 246663 h 493325"/>
              <a:gd name="connsiteX1" fmla="*/ 246663 w 6016324"/>
              <a:gd name="connsiteY1" fmla="*/ 0 h 493325"/>
              <a:gd name="connsiteX2" fmla="*/ 246663 w 6016324"/>
              <a:gd name="connsiteY2" fmla="*/ 123331 h 493325"/>
              <a:gd name="connsiteX3" fmla="*/ 6016324 w 6016324"/>
              <a:gd name="connsiteY3" fmla="*/ 123331 h 493325"/>
              <a:gd name="connsiteX4" fmla="*/ 6016324 w 6016324"/>
              <a:gd name="connsiteY4" fmla="*/ 369994 h 493325"/>
              <a:gd name="connsiteX5" fmla="*/ 246663 w 6016324"/>
              <a:gd name="connsiteY5" fmla="*/ 369994 h 493325"/>
              <a:gd name="connsiteX6" fmla="*/ 246663 w 6016324"/>
              <a:gd name="connsiteY6" fmla="*/ 493325 h 493325"/>
              <a:gd name="connsiteX7" fmla="*/ 0 w 6016324"/>
              <a:gd name="connsiteY7" fmla="*/ 246663 h 493325"/>
              <a:gd name="connsiteX0" fmla="*/ 0 w 6016324"/>
              <a:gd name="connsiteY0" fmla="*/ 246663 h 493325"/>
              <a:gd name="connsiteX1" fmla="*/ 246663 w 6016324"/>
              <a:gd name="connsiteY1" fmla="*/ 0 h 493325"/>
              <a:gd name="connsiteX2" fmla="*/ 246663 w 6016324"/>
              <a:gd name="connsiteY2" fmla="*/ 123331 h 493325"/>
              <a:gd name="connsiteX3" fmla="*/ 6016324 w 6016324"/>
              <a:gd name="connsiteY3" fmla="*/ 123331 h 493325"/>
              <a:gd name="connsiteX4" fmla="*/ 5745868 w 6016324"/>
              <a:gd name="connsiteY4" fmla="*/ 382873 h 493325"/>
              <a:gd name="connsiteX5" fmla="*/ 246663 w 6016324"/>
              <a:gd name="connsiteY5" fmla="*/ 369994 h 493325"/>
              <a:gd name="connsiteX6" fmla="*/ 246663 w 6016324"/>
              <a:gd name="connsiteY6" fmla="*/ 493325 h 493325"/>
              <a:gd name="connsiteX7" fmla="*/ 0 w 6016324"/>
              <a:gd name="connsiteY7" fmla="*/ 246663 h 493325"/>
              <a:gd name="connsiteX0" fmla="*/ 0 w 6016324"/>
              <a:gd name="connsiteY0" fmla="*/ 246663 h 493325"/>
              <a:gd name="connsiteX1" fmla="*/ 246663 w 6016324"/>
              <a:gd name="connsiteY1" fmla="*/ 0 h 493325"/>
              <a:gd name="connsiteX2" fmla="*/ 246663 w 6016324"/>
              <a:gd name="connsiteY2" fmla="*/ 123331 h 493325"/>
              <a:gd name="connsiteX3" fmla="*/ 6016324 w 6016324"/>
              <a:gd name="connsiteY3" fmla="*/ 123331 h 493325"/>
              <a:gd name="connsiteX4" fmla="*/ 5994062 w 6016324"/>
              <a:gd name="connsiteY4" fmla="*/ 382873 h 493325"/>
              <a:gd name="connsiteX5" fmla="*/ 246663 w 6016324"/>
              <a:gd name="connsiteY5" fmla="*/ 369994 h 493325"/>
              <a:gd name="connsiteX6" fmla="*/ 246663 w 6016324"/>
              <a:gd name="connsiteY6" fmla="*/ 493325 h 493325"/>
              <a:gd name="connsiteX7" fmla="*/ 0 w 6016324"/>
              <a:gd name="connsiteY7" fmla="*/ 246663 h 49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6324" h="493325">
                <a:moveTo>
                  <a:pt x="0" y="246663"/>
                </a:moveTo>
                <a:lnTo>
                  <a:pt x="246663" y="0"/>
                </a:lnTo>
                <a:lnTo>
                  <a:pt x="246663" y="123331"/>
                </a:lnTo>
                <a:lnTo>
                  <a:pt x="6016324" y="123331"/>
                </a:lnTo>
                <a:lnTo>
                  <a:pt x="5994062" y="382873"/>
                </a:lnTo>
                <a:lnTo>
                  <a:pt x="246663" y="369994"/>
                </a:lnTo>
                <a:lnTo>
                  <a:pt x="246663" y="493325"/>
                </a:lnTo>
                <a:lnTo>
                  <a:pt x="0" y="246663"/>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700" dirty="0" smtClean="0">
                <a:latin typeface="Arial" panose="020B0604020202020204" pitchFamily="34" charset="0"/>
                <a:cs typeface="Arial" panose="020B0604020202020204" pitchFamily="34" charset="0"/>
              </a:rPr>
              <a:t>Da confirmación de pago</a:t>
            </a:r>
            <a:endParaRPr lang="en-US" sz="1700" dirty="0">
              <a:latin typeface="Arial" panose="020B0604020202020204" pitchFamily="34" charset="0"/>
              <a:cs typeface="Arial" panose="020B0604020202020204" pitchFamily="34" charset="0"/>
            </a:endParaRPr>
          </a:p>
        </p:txBody>
      </p:sp>
      <p:sp>
        <p:nvSpPr>
          <p:cNvPr id="58" name="Elipse 57"/>
          <p:cNvSpPr/>
          <p:nvPr/>
        </p:nvSpPr>
        <p:spPr>
          <a:xfrm>
            <a:off x="9331392" y="1424286"/>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2</a:t>
            </a:r>
            <a:endParaRPr lang="en-US" b="1" dirty="0">
              <a:solidFill>
                <a:schemeClr val="tx1"/>
              </a:solidFill>
            </a:endParaRPr>
          </a:p>
        </p:txBody>
      </p:sp>
      <p:sp>
        <p:nvSpPr>
          <p:cNvPr id="20" name="Flecha derecha 19"/>
          <p:cNvSpPr/>
          <p:nvPr/>
        </p:nvSpPr>
        <p:spPr>
          <a:xfrm rot="2698835">
            <a:off x="1603080" y="3184970"/>
            <a:ext cx="4100706" cy="473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latin typeface="Arial" panose="020B0604020202020204" pitchFamily="34" charset="0"/>
                <a:cs typeface="Arial" panose="020B0604020202020204" pitchFamily="34" charset="0"/>
              </a:rPr>
              <a:t>Oferta factura</a:t>
            </a:r>
            <a:endParaRPr lang="en-US" sz="1600" dirty="0">
              <a:latin typeface="Arial" panose="020B0604020202020204" pitchFamily="34" charset="0"/>
              <a:cs typeface="Arial" panose="020B0604020202020204" pitchFamily="34" charset="0"/>
            </a:endParaRPr>
          </a:p>
        </p:txBody>
      </p:sp>
      <p:sp>
        <p:nvSpPr>
          <p:cNvPr id="60" name="Elipse 59"/>
          <p:cNvSpPr/>
          <p:nvPr/>
        </p:nvSpPr>
        <p:spPr>
          <a:xfrm>
            <a:off x="2249491" y="2002982"/>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3</a:t>
            </a:r>
            <a:endParaRPr lang="en-US" b="1" dirty="0">
              <a:solidFill>
                <a:schemeClr val="tx1"/>
              </a:solidFill>
            </a:endParaRPr>
          </a:p>
        </p:txBody>
      </p:sp>
      <p:sp>
        <p:nvSpPr>
          <p:cNvPr id="22" name="Flecha izquierda 21"/>
          <p:cNvSpPr/>
          <p:nvPr/>
        </p:nvSpPr>
        <p:spPr>
          <a:xfrm rot="2670212">
            <a:off x="909533" y="3414325"/>
            <a:ext cx="4718006"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latin typeface="Arial" panose="020B0604020202020204" pitchFamily="34" charset="0"/>
                <a:cs typeface="Arial" panose="020B0604020202020204" pitchFamily="34" charset="0"/>
              </a:rPr>
              <a:t>Intención de compra con % de descuento</a:t>
            </a:r>
            <a:endParaRPr lang="en-US" sz="1700" dirty="0">
              <a:latin typeface="Arial" panose="020B0604020202020204" pitchFamily="34" charset="0"/>
              <a:cs typeface="Arial" panose="020B0604020202020204" pitchFamily="34" charset="0"/>
            </a:endParaRPr>
          </a:p>
        </p:txBody>
      </p:sp>
      <p:sp>
        <p:nvSpPr>
          <p:cNvPr id="62" name="Elipse 61"/>
          <p:cNvSpPr/>
          <p:nvPr/>
        </p:nvSpPr>
        <p:spPr>
          <a:xfrm>
            <a:off x="4614308" y="4981494"/>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4</a:t>
            </a:r>
            <a:endParaRPr lang="en-US" b="1" dirty="0">
              <a:solidFill>
                <a:schemeClr val="tx1"/>
              </a:solidFill>
            </a:endParaRPr>
          </a:p>
        </p:txBody>
      </p:sp>
      <p:sp>
        <p:nvSpPr>
          <p:cNvPr id="63" name="Flecha derecha 62"/>
          <p:cNvSpPr/>
          <p:nvPr/>
        </p:nvSpPr>
        <p:spPr>
          <a:xfrm rot="2698835">
            <a:off x="263838" y="3828808"/>
            <a:ext cx="5569019" cy="473466"/>
          </a:xfrm>
          <a:custGeom>
            <a:avLst/>
            <a:gdLst>
              <a:gd name="connsiteX0" fmla="*/ 0 w 4189716"/>
              <a:gd name="connsiteY0" fmla="*/ 118367 h 473466"/>
              <a:gd name="connsiteX1" fmla="*/ 3952983 w 4189716"/>
              <a:gd name="connsiteY1" fmla="*/ 118367 h 473466"/>
              <a:gd name="connsiteX2" fmla="*/ 3952983 w 4189716"/>
              <a:gd name="connsiteY2" fmla="*/ 0 h 473466"/>
              <a:gd name="connsiteX3" fmla="*/ 4189716 w 4189716"/>
              <a:gd name="connsiteY3" fmla="*/ 236733 h 473466"/>
              <a:gd name="connsiteX4" fmla="*/ 3952983 w 4189716"/>
              <a:gd name="connsiteY4" fmla="*/ 473466 h 473466"/>
              <a:gd name="connsiteX5" fmla="*/ 3952983 w 4189716"/>
              <a:gd name="connsiteY5" fmla="*/ 355100 h 473466"/>
              <a:gd name="connsiteX6" fmla="*/ 0 w 4189716"/>
              <a:gd name="connsiteY6" fmla="*/ 355100 h 473466"/>
              <a:gd name="connsiteX7" fmla="*/ 0 w 4189716"/>
              <a:gd name="connsiteY7" fmla="*/ 118367 h 473466"/>
              <a:gd name="connsiteX0" fmla="*/ 0 w 4189716"/>
              <a:gd name="connsiteY0" fmla="*/ 118367 h 473466"/>
              <a:gd name="connsiteX1" fmla="*/ 3952983 w 4189716"/>
              <a:gd name="connsiteY1" fmla="*/ 118367 h 473466"/>
              <a:gd name="connsiteX2" fmla="*/ 3952983 w 4189716"/>
              <a:gd name="connsiteY2" fmla="*/ 0 h 473466"/>
              <a:gd name="connsiteX3" fmla="*/ 4189716 w 4189716"/>
              <a:gd name="connsiteY3" fmla="*/ 236733 h 473466"/>
              <a:gd name="connsiteX4" fmla="*/ 3952983 w 4189716"/>
              <a:gd name="connsiteY4" fmla="*/ 473466 h 473466"/>
              <a:gd name="connsiteX5" fmla="*/ 3952983 w 4189716"/>
              <a:gd name="connsiteY5" fmla="*/ 355100 h 473466"/>
              <a:gd name="connsiteX6" fmla="*/ 245885 w 4189716"/>
              <a:gd name="connsiteY6" fmla="*/ 346077 h 473466"/>
              <a:gd name="connsiteX7" fmla="*/ 0 w 4189716"/>
              <a:gd name="connsiteY7" fmla="*/ 118367 h 473466"/>
              <a:gd name="connsiteX0" fmla="*/ 0 w 4189716"/>
              <a:gd name="connsiteY0" fmla="*/ 118367 h 473466"/>
              <a:gd name="connsiteX1" fmla="*/ 3952983 w 4189716"/>
              <a:gd name="connsiteY1" fmla="*/ 118367 h 473466"/>
              <a:gd name="connsiteX2" fmla="*/ 3952983 w 4189716"/>
              <a:gd name="connsiteY2" fmla="*/ 0 h 473466"/>
              <a:gd name="connsiteX3" fmla="*/ 4189716 w 4189716"/>
              <a:gd name="connsiteY3" fmla="*/ 236733 h 473466"/>
              <a:gd name="connsiteX4" fmla="*/ 3952983 w 4189716"/>
              <a:gd name="connsiteY4" fmla="*/ 473466 h 473466"/>
              <a:gd name="connsiteX5" fmla="*/ 3952983 w 4189716"/>
              <a:gd name="connsiteY5" fmla="*/ 355100 h 473466"/>
              <a:gd name="connsiteX6" fmla="*/ 23323 w 4189716"/>
              <a:gd name="connsiteY6" fmla="*/ 364469 h 473466"/>
              <a:gd name="connsiteX7" fmla="*/ 0 w 4189716"/>
              <a:gd name="connsiteY7" fmla="*/ 118367 h 47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716" h="473466">
                <a:moveTo>
                  <a:pt x="0" y="118367"/>
                </a:moveTo>
                <a:lnTo>
                  <a:pt x="3952983" y="118367"/>
                </a:lnTo>
                <a:lnTo>
                  <a:pt x="3952983" y="0"/>
                </a:lnTo>
                <a:lnTo>
                  <a:pt x="4189716" y="236733"/>
                </a:lnTo>
                <a:lnTo>
                  <a:pt x="3952983" y="473466"/>
                </a:lnTo>
                <a:lnTo>
                  <a:pt x="3952983" y="355100"/>
                </a:lnTo>
                <a:lnTo>
                  <a:pt x="23323" y="364469"/>
                </a:lnTo>
                <a:lnTo>
                  <a:pt x="0" y="118367"/>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700" dirty="0">
                <a:latin typeface="Arial" panose="020B0604020202020204" pitchFamily="34" charset="0"/>
                <a:cs typeface="Arial" panose="020B0604020202020204" pitchFamily="34" charset="0"/>
              </a:rPr>
              <a:t>Cede la factura</a:t>
            </a:r>
            <a:endParaRPr lang="en-US" sz="1700" dirty="0">
              <a:latin typeface="Arial" panose="020B0604020202020204" pitchFamily="34" charset="0"/>
              <a:cs typeface="Arial" panose="020B0604020202020204" pitchFamily="34" charset="0"/>
            </a:endParaRPr>
          </a:p>
        </p:txBody>
      </p:sp>
      <p:sp>
        <p:nvSpPr>
          <p:cNvPr id="65" name="Elipse 64"/>
          <p:cNvSpPr/>
          <p:nvPr/>
        </p:nvSpPr>
        <p:spPr>
          <a:xfrm>
            <a:off x="1045924" y="2044181"/>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5</a:t>
            </a:r>
            <a:endParaRPr lang="en-US" b="1" dirty="0">
              <a:solidFill>
                <a:schemeClr val="tx1"/>
              </a:solidFill>
            </a:endParaRPr>
          </a:p>
        </p:txBody>
      </p:sp>
      <p:sp>
        <p:nvSpPr>
          <p:cNvPr id="68" name="Flecha izquierda 67"/>
          <p:cNvSpPr/>
          <p:nvPr/>
        </p:nvSpPr>
        <p:spPr>
          <a:xfrm rot="2670212">
            <a:off x="-488768" y="3999099"/>
            <a:ext cx="6281342"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latin typeface="Arial" panose="020B0604020202020204" pitchFamily="34" charset="0"/>
                <a:cs typeface="Arial" panose="020B0604020202020204" pitchFamily="34" charset="0"/>
              </a:rPr>
              <a:t>Paga la factura por el monto acordado</a:t>
            </a:r>
            <a:endParaRPr lang="en-US" sz="1700" dirty="0">
              <a:latin typeface="Arial" panose="020B0604020202020204" pitchFamily="34" charset="0"/>
              <a:cs typeface="Arial" panose="020B0604020202020204" pitchFamily="34" charset="0"/>
            </a:endParaRPr>
          </a:p>
        </p:txBody>
      </p:sp>
      <p:sp>
        <p:nvSpPr>
          <p:cNvPr id="70" name="Elipse 69"/>
          <p:cNvSpPr/>
          <p:nvPr/>
        </p:nvSpPr>
        <p:spPr>
          <a:xfrm>
            <a:off x="4285171" y="5847441"/>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6</a:t>
            </a:r>
            <a:endParaRPr lang="en-US" b="1" dirty="0">
              <a:solidFill>
                <a:schemeClr val="tx1"/>
              </a:solidFill>
            </a:endParaRPr>
          </a:p>
        </p:txBody>
      </p:sp>
      <p:sp>
        <p:nvSpPr>
          <p:cNvPr id="71" name="Flecha derecha 70"/>
          <p:cNvSpPr/>
          <p:nvPr/>
        </p:nvSpPr>
        <p:spPr>
          <a:xfrm rot="18882253">
            <a:off x="6587199" y="3543325"/>
            <a:ext cx="4822102" cy="473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latin typeface="Arial" panose="020B0604020202020204" pitchFamily="34" charset="0"/>
                <a:cs typeface="Arial" panose="020B0604020202020204" pitchFamily="34" charset="0"/>
              </a:rPr>
              <a:t>Notificación de cesión de la factura</a:t>
            </a:r>
            <a:endParaRPr lang="en-US" sz="1700" dirty="0">
              <a:latin typeface="Arial" panose="020B0604020202020204" pitchFamily="34" charset="0"/>
              <a:cs typeface="Arial" panose="020B0604020202020204" pitchFamily="34" charset="0"/>
            </a:endParaRPr>
          </a:p>
        </p:txBody>
      </p:sp>
      <p:sp>
        <p:nvSpPr>
          <p:cNvPr id="72" name="Elipse 71"/>
          <p:cNvSpPr/>
          <p:nvPr/>
        </p:nvSpPr>
        <p:spPr>
          <a:xfrm>
            <a:off x="7264498" y="5172458"/>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6</a:t>
            </a:r>
            <a:endParaRPr lang="en-US" b="1" dirty="0">
              <a:solidFill>
                <a:schemeClr val="tx1"/>
              </a:solidFill>
            </a:endParaRPr>
          </a:p>
        </p:txBody>
      </p:sp>
      <p:sp>
        <p:nvSpPr>
          <p:cNvPr id="73" name="Flecha izquierda 72"/>
          <p:cNvSpPr/>
          <p:nvPr/>
        </p:nvSpPr>
        <p:spPr>
          <a:xfrm rot="18877225">
            <a:off x="6362405" y="3957966"/>
            <a:ext cx="5800204"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latin typeface="Arial" panose="020B0604020202020204" pitchFamily="34" charset="0"/>
                <a:cs typeface="Arial" panose="020B0604020202020204" pitchFamily="34" charset="0"/>
              </a:rPr>
              <a:t>Paga la factura en la fecha límite de pago</a:t>
            </a:r>
            <a:endParaRPr lang="en-US" sz="1700" dirty="0">
              <a:latin typeface="Arial" panose="020B0604020202020204" pitchFamily="34" charset="0"/>
              <a:cs typeface="Arial" panose="020B0604020202020204" pitchFamily="34" charset="0"/>
            </a:endParaRPr>
          </a:p>
        </p:txBody>
      </p:sp>
      <p:sp>
        <p:nvSpPr>
          <p:cNvPr id="74" name="Elipse 73"/>
          <p:cNvSpPr/>
          <p:nvPr/>
        </p:nvSpPr>
        <p:spPr>
          <a:xfrm>
            <a:off x="10905177" y="2171896"/>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7</a:t>
            </a:r>
            <a:endParaRPr lang="en-US" b="1" dirty="0">
              <a:solidFill>
                <a:schemeClr val="tx1"/>
              </a:solidFill>
            </a:endParaRPr>
          </a:p>
        </p:txBody>
      </p:sp>
    </p:spTree>
    <p:extLst>
      <p:ext uri="{BB962C8B-B14F-4D97-AF65-F5344CB8AC3E}">
        <p14:creationId xmlns:p14="http://schemas.microsoft.com/office/powerpoint/2010/main" val="4234077861"/>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CuadroTexto 27"/>
          <p:cNvSpPr txBox="1"/>
          <p:nvPr/>
        </p:nvSpPr>
        <p:spPr>
          <a:xfrm>
            <a:off x="4154605" y="2332681"/>
            <a:ext cx="3945392"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dirty="0" smtClean="0"/>
              <a:t>Adaptación del proceso de firma electrónica y sello de tiempo </a:t>
            </a:r>
          </a:p>
          <a:p>
            <a:pPr algn="ctr"/>
            <a:r>
              <a:rPr lang="es-ES" dirty="0" smtClean="0"/>
              <a:t>implementado en la </a:t>
            </a:r>
          </a:p>
          <a:p>
            <a:pPr algn="ctr"/>
            <a:r>
              <a:rPr lang="es-ES" b="1" dirty="0" smtClean="0"/>
              <a:t>Aplicación de Time Stamping</a:t>
            </a:r>
            <a:endParaRPr lang="en-US" b="1" dirty="0"/>
          </a:p>
        </p:txBody>
      </p:sp>
      <p:sp>
        <p:nvSpPr>
          <p:cNvPr id="49" name="Rectángulo 15"/>
          <p:cNvSpPr/>
          <p:nvPr/>
        </p:nvSpPr>
        <p:spPr>
          <a:xfrm rot="13512402">
            <a:off x="860893" y="2376454"/>
            <a:ext cx="1242865" cy="248347"/>
          </a:xfrm>
          <a:custGeom>
            <a:avLst/>
            <a:gdLst>
              <a:gd name="connsiteX0" fmla="*/ 0 w 1279296"/>
              <a:gd name="connsiteY0" fmla="*/ 0 h 286188"/>
              <a:gd name="connsiteX1" fmla="*/ 1279296 w 1279296"/>
              <a:gd name="connsiteY1" fmla="*/ 0 h 286188"/>
              <a:gd name="connsiteX2" fmla="*/ 1279296 w 1279296"/>
              <a:gd name="connsiteY2" fmla="*/ 286188 h 286188"/>
              <a:gd name="connsiteX3" fmla="*/ 0 w 1279296"/>
              <a:gd name="connsiteY3" fmla="*/ 286188 h 286188"/>
              <a:gd name="connsiteX4" fmla="*/ 0 w 1279296"/>
              <a:gd name="connsiteY4" fmla="*/ 0 h 286188"/>
              <a:gd name="connsiteX0" fmla="*/ 257577 w 1536873"/>
              <a:gd name="connsiteY0" fmla="*/ 0 h 286188"/>
              <a:gd name="connsiteX1" fmla="*/ 1536873 w 1536873"/>
              <a:gd name="connsiteY1" fmla="*/ 0 h 286188"/>
              <a:gd name="connsiteX2" fmla="*/ 1536873 w 1536873"/>
              <a:gd name="connsiteY2" fmla="*/ 286188 h 286188"/>
              <a:gd name="connsiteX3" fmla="*/ 0 w 1536873"/>
              <a:gd name="connsiteY3" fmla="*/ 273309 h 286188"/>
              <a:gd name="connsiteX4" fmla="*/ 257577 w 1536873"/>
              <a:gd name="connsiteY4" fmla="*/ 0 h 286188"/>
              <a:gd name="connsiteX0" fmla="*/ 309093 w 1588389"/>
              <a:gd name="connsiteY0" fmla="*/ 0 h 286188"/>
              <a:gd name="connsiteX1" fmla="*/ 1588389 w 1588389"/>
              <a:gd name="connsiteY1" fmla="*/ 0 h 286188"/>
              <a:gd name="connsiteX2" fmla="*/ 1588389 w 1588389"/>
              <a:gd name="connsiteY2" fmla="*/ 286188 h 286188"/>
              <a:gd name="connsiteX3" fmla="*/ 0 w 1588389"/>
              <a:gd name="connsiteY3" fmla="*/ 273309 h 286188"/>
              <a:gd name="connsiteX4" fmla="*/ 309093 w 1588389"/>
              <a:gd name="connsiteY4" fmla="*/ 0 h 286188"/>
              <a:gd name="connsiteX0" fmla="*/ 283335 w 1562631"/>
              <a:gd name="connsiteY0" fmla="*/ 0 h 286188"/>
              <a:gd name="connsiteX1" fmla="*/ 1562631 w 1562631"/>
              <a:gd name="connsiteY1" fmla="*/ 0 h 286188"/>
              <a:gd name="connsiteX2" fmla="*/ 1562631 w 1562631"/>
              <a:gd name="connsiteY2" fmla="*/ 286188 h 286188"/>
              <a:gd name="connsiteX3" fmla="*/ 0 w 1562631"/>
              <a:gd name="connsiteY3" fmla="*/ 273309 h 286188"/>
              <a:gd name="connsiteX4" fmla="*/ 283335 w 1562631"/>
              <a:gd name="connsiteY4" fmla="*/ 0 h 286188"/>
              <a:gd name="connsiteX0" fmla="*/ 0 w 2031158"/>
              <a:gd name="connsiteY0" fmla="*/ 1968 h 286188"/>
              <a:gd name="connsiteX1" fmla="*/ 2031158 w 2031158"/>
              <a:gd name="connsiteY1" fmla="*/ 0 h 286188"/>
              <a:gd name="connsiteX2" fmla="*/ 2031158 w 2031158"/>
              <a:gd name="connsiteY2" fmla="*/ 286188 h 286188"/>
              <a:gd name="connsiteX3" fmla="*/ 468527 w 2031158"/>
              <a:gd name="connsiteY3" fmla="*/ 273309 h 286188"/>
              <a:gd name="connsiteX4" fmla="*/ 0 w 2031158"/>
              <a:gd name="connsiteY4" fmla="*/ 1968 h 286188"/>
              <a:gd name="connsiteX0" fmla="*/ 1 w 1886571"/>
              <a:gd name="connsiteY0" fmla="*/ 1589 h 286188"/>
              <a:gd name="connsiteX1" fmla="*/ 1886571 w 1886571"/>
              <a:gd name="connsiteY1" fmla="*/ 0 h 286188"/>
              <a:gd name="connsiteX2" fmla="*/ 1886571 w 1886571"/>
              <a:gd name="connsiteY2" fmla="*/ 286188 h 286188"/>
              <a:gd name="connsiteX3" fmla="*/ 323940 w 1886571"/>
              <a:gd name="connsiteY3" fmla="*/ 273309 h 286188"/>
              <a:gd name="connsiteX4" fmla="*/ 1 w 1886571"/>
              <a:gd name="connsiteY4" fmla="*/ 1589 h 286188"/>
              <a:gd name="connsiteX0" fmla="*/ -1 w 1973322"/>
              <a:gd name="connsiteY0" fmla="*/ 1817 h 286188"/>
              <a:gd name="connsiteX1" fmla="*/ 1973322 w 1973322"/>
              <a:gd name="connsiteY1" fmla="*/ 0 h 286188"/>
              <a:gd name="connsiteX2" fmla="*/ 1973322 w 1973322"/>
              <a:gd name="connsiteY2" fmla="*/ 286188 h 286188"/>
              <a:gd name="connsiteX3" fmla="*/ 410691 w 1973322"/>
              <a:gd name="connsiteY3" fmla="*/ 273309 h 286188"/>
              <a:gd name="connsiteX4" fmla="*/ -1 w 1973322"/>
              <a:gd name="connsiteY4" fmla="*/ 1817 h 2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322" h="286188">
                <a:moveTo>
                  <a:pt x="-1" y="1817"/>
                </a:moveTo>
                <a:lnTo>
                  <a:pt x="1973322" y="0"/>
                </a:lnTo>
                <a:lnTo>
                  <a:pt x="1973322" y="286188"/>
                </a:lnTo>
                <a:lnTo>
                  <a:pt x="410691" y="273309"/>
                </a:lnTo>
                <a:lnTo>
                  <a:pt x="-1" y="1817"/>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p:cNvSpPr/>
          <p:nvPr/>
        </p:nvSpPr>
        <p:spPr>
          <a:xfrm>
            <a:off x="8228742" y="1471628"/>
            <a:ext cx="1562631" cy="286188"/>
          </a:xfrm>
          <a:custGeom>
            <a:avLst/>
            <a:gdLst>
              <a:gd name="connsiteX0" fmla="*/ 0 w 1279296"/>
              <a:gd name="connsiteY0" fmla="*/ 0 h 286188"/>
              <a:gd name="connsiteX1" fmla="*/ 1279296 w 1279296"/>
              <a:gd name="connsiteY1" fmla="*/ 0 h 286188"/>
              <a:gd name="connsiteX2" fmla="*/ 1279296 w 1279296"/>
              <a:gd name="connsiteY2" fmla="*/ 286188 h 286188"/>
              <a:gd name="connsiteX3" fmla="*/ 0 w 1279296"/>
              <a:gd name="connsiteY3" fmla="*/ 286188 h 286188"/>
              <a:gd name="connsiteX4" fmla="*/ 0 w 1279296"/>
              <a:gd name="connsiteY4" fmla="*/ 0 h 286188"/>
              <a:gd name="connsiteX0" fmla="*/ 257577 w 1536873"/>
              <a:gd name="connsiteY0" fmla="*/ 0 h 286188"/>
              <a:gd name="connsiteX1" fmla="*/ 1536873 w 1536873"/>
              <a:gd name="connsiteY1" fmla="*/ 0 h 286188"/>
              <a:gd name="connsiteX2" fmla="*/ 1536873 w 1536873"/>
              <a:gd name="connsiteY2" fmla="*/ 286188 h 286188"/>
              <a:gd name="connsiteX3" fmla="*/ 0 w 1536873"/>
              <a:gd name="connsiteY3" fmla="*/ 273309 h 286188"/>
              <a:gd name="connsiteX4" fmla="*/ 257577 w 1536873"/>
              <a:gd name="connsiteY4" fmla="*/ 0 h 286188"/>
              <a:gd name="connsiteX0" fmla="*/ 309093 w 1588389"/>
              <a:gd name="connsiteY0" fmla="*/ 0 h 286188"/>
              <a:gd name="connsiteX1" fmla="*/ 1588389 w 1588389"/>
              <a:gd name="connsiteY1" fmla="*/ 0 h 286188"/>
              <a:gd name="connsiteX2" fmla="*/ 1588389 w 1588389"/>
              <a:gd name="connsiteY2" fmla="*/ 286188 h 286188"/>
              <a:gd name="connsiteX3" fmla="*/ 0 w 1588389"/>
              <a:gd name="connsiteY3" fmla="*/ 273309 h 286188"/>
              <a:gd name="connsiteX4" fmla="*/ 309093 w 1588389"/>
              <a:gd name="connsiteY4" fmla="*/ 0 h 286188"/>
              <a:gd name="connsiteX0" fmla="*/ 283335 w 1562631"/>
              <a:gd name="connsiteY0" fmla="*/ 0 h 286188"/>
              <a:gd name="connsiteX1" fmla="*/ 1562631 w 1562631"/>
              <a:gd name="connsiteY1" fmla="*/ 0 h 286188"/>
              <a:gd name="connsiteX2" fmla="*/ 1562631 w 1562631"/>
              <a:gd name="connsiteY2" fmla="*/ 286188 h 286188"/>
              <a:gd name="connsiteX3" fmla="*/ 0 w 1562631"/>
              <a:gd name="connsiteY3" fmla="*/ 273309 h 286188"/>
              <a:gd name="connsiteX4" fmla="*/ 283335 w 1562631"/>
              <a:gd name="connsiteY4" fmla="*/ 0 h 286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631" h="286188">
                <a:moveTo>
                  <a:pt x="283335" y="0"/>
                </a:moveTo>
                <a:lnTo>
                  <a:pt x="1562631" y="0"/>
                </a:lnTo>
                <a:lnTo>
                  <a:pt x="1562631" y="286188"/>
                </a:lnTo>
                <a:lnTo>
                  <a:pt x="0" y="273309"/>
                </a:lnTo>
                <a:lnTo>
                  <a:pt x="283335" y="0"/>
                </a:lnTo>
                <a:close/>
              </a:path>
            </a:pathLst>
          </a:cu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echa derecha 14"/>
          <p:cNvSpPr/>
          <p:nvPr/>
        </p:nvSpPr>
        <p:spPr>
          <a:xfrm>
            <a:off x="2395951" y="263791"/>
            <a:ext cx="7391993" cy="4845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700" dirty="0" smtClean="0"/>
              <a:t>Emite una factura electrónica</a:t>
            </a:r>
            <a:endParaRPr lang="en-US" sz="1700" dirty="0"/>
          </a:p>
        </p:txBody>
      </p:sp>
      <p:grpSp>
        <p:nvGrpSpPr>
          <p:cNvPr id="13" name="Grupo 12"/>
          <p:cNvGrpSpPr/>
          <p:nvPr/>
        </p:nvGrpSpPr>
        <p:grpSpPr>
          <a:xfrm>
            <a:off x="179237" y="129765"/>
            <a:ext cx="2112136" cy="1801213"/>
            <a:chOff x="1249250" y="632891"/>
            <a:chExt cx="2112136" cy="1801213"/>
          </a:xfrm>
        </p:grpSpPr>
        <p:sp>
          <p:nvSpPr>
            <p:cNvPr id="4" name="Rectángulo redondeado 3"/>
            <p:cNvSpPr/>
            <p:nvPr/>
          </p:nvSpPr>
          <p:spPr>
            <a:xfrm>
              <a:off x="1249250"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sz="2000" b="1" dirty="0"/>
            </a:p>
            <a:p>
              <a:pPr algn="ctr"/>
              <a:r>
                <a:rPr lang="es-EC" sz="2000" b="1" dirty="0" smtClean="0"/>
                <a:t>Vendedor</a:t>
              </a:r>
            </a:p>
            <a:p>
              <a:pPr algn="ctr"/>
              <a:r>
                <a:rPr lang="es-EC" sz="1400" b="1" dirty="0" smtClean="0"/>
                <a:t>(</a:t>
              </a:r>
              <a:r>
                <a:rPr lang="es-EC" sz="1600" b="1" dirty="0" smtClean="0"/>
                <a:t>Proveedor</a:t>
              </a:r>
              <a:r>
                <a:rPr lang="es-EC" sz="1400" b="1" dirty="0" smtClean="0"/>
                <a:t>)</a:t>
              </a:r>
              <a:endParaRPr lang="en-US" b="1" dirty="0"/>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55" y="632891"/>
              <a:ext cx="1367621" cy="1367621"/>
            </a:xfrm>
            <a:prstGeom prst="rect">
              <a:avLst/>
            </a:prstGeom>
          </p:spPr>
        </p:pic>
      </p:grpSp>
      <p:grpSp>
        <p:nvGrpSpPr>
          <p:cNvPr id="14" name="Grupo 13"/>
          <p:cNvGrpSpPr/>
          <p:nvPr/>
        </p:nvGrpSpPr>
        <p:grpSpPr>
          <a:xfrm>
            <a:off x="9887746" y="179451"/>
            <a:ext cx="2112136" cy="1751527"/>
            <a:chOff x="8781245" y="682577"/>
            <a:chExt cx="2112136" cy="1751527"/>
          </a:xfrm>
        </p:grpSpPr>
        <p:sp>
          <p:nvSpPr>
            <p:cNvPr id="5" name="Rectángulo redondeado 4"/>
            <p:cNvSpPr/>
            <p:nvPr/>
          </p:nvSpPr>
          <p:spPr>
            <a:xfrm>
              <a:off x="8781245" y="682577"/>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sz="2000" b="1" dirty="0" smtClean="0"/>
                <a:t>Deudor</a:t>
              </a:r>
            </a:p>
            <a:p>
              <a:pPr algn="ctr"/>
              <a:r>
                <a:rPr lang="es-EC" sz="1400" b="1" dirty="0" smtClean="0"/>
                <a:t>(</a:t>
              </a:r>
              <a:r>
                <a:rPr lang="es-EC" sz="1600" b="1" dirty="0" smtClean="0"/>
                <a:t>Cliente</a:t>
              </a:r>
              <a:r>
                <a:rPr lang="es-EC" sz="1400" b="1" dirty="0" smtClean="0"/>
                <a:t>)</a:t>
              </a:r>
              <a:endParaRPr lang="en-US" b="1" dirty="0"/>
            </a:p>
          </p:txBody>
        </p:sp>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0561" y="713351"/>
              <a:ext cx="1219200" cy="1219200"/>
            </a:xfrm>
            <a:prstGeom prst="rect">
              <a:avLst/>
            </a:prstGeom>
          </p:spPr>
        </p:pic>
      </p:grpSp>
      <p:grpSp>
        <p:nvGrpSpPr>
          <p:cNvPr id="25" name="Grupo 24"/>
          <p:cNvGrpSpPr/>
          <p:nvPr/>
        </p:nvGrpSpPr>
        <p:grpSpPr>
          <a:xfrm>
            <a:off x="5059874" y="4787863"/>
            <a:ext cx="2112136" cy="1751527"/>
            <a:chOff x="4980483" y="4774276"/>
            <a:chExt cx="2112136" cy="1751527"/>
          </a:xfrm>
        </p:grpSpPr>
        <p:grpSp>
          <p:nvGrpSpPr>
            <p:cNvPr id="24" name="Grupo 23"/>
            <p:cNvGrpSpPr/>
            <p:nvPr/>
          </p:nvGrpSpPr>
          <p:grpSpPr>
            <a:xfrm>
              <a:off x="4980483" y="4774276"/>
              <a:ext cx="2112136" cy="1751527"/>
              <a:chOff x="4980483" y="4774276"/>
              <a:chExt cx="2112136" cy="1751527"/>
            </a:xfrm>
          </p:grpSpPr>
          <p:sp>
            <p:nvSpPr>
              <p:cNvPr id="6" name="Rectángulo redondeado 5"/>
              <p:cNvSpPr/>
              <p:nvPr/>
            </p:nvSpPr>
            <p:spPr>
              <a:xfrm>
                <a:off x="4980483" y="4774276"/>
                <a:ext cx="2112136" cy="17515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b="1" dirty="0" smtClean="0"/>
              </a:p>
              <a:p>
                <a:pPr algn="ctr"/>
                <a:endParaRPr lang="es-EC" b="1" dirty="0"/>
              </a:p>
              <a:p>
                <a:pPr algn="ctr"/>
                <a:endParaRPr lang="es-EC" b="1" dirty="0" smtClean="0"/>
              </a:p>
              <a:p>
                <a:pPr algn="ctr"/>
                <a:endParaRPr lang="es-EC" b="1" dirty="0"/>
              </a:p>
              <a:p>
                <a:pPr algn="ctr"/>
                <a:r>
                  <a:rPr lang="es-EC" b="1" dirty="0" smtClean="0"/>
                  <a:t>Comprador </a:t>
                </a:r>
              </a:p>
              <a:p>
                <a:pPr algn="ctr"/>
                <a:r>
                  <a:rPr lang="en-US" sz="1400" b="1" dirty="0" smtClean="0"/>
                  <a:t>(</a:t>
                </a:r>
                <a:r>
                  <a:rPr lang="es-EC" sz="1400" b="1" dirty="0" smtClean="0"/>
                  <a:t>Empresa de Factoring)</a:t>
                </a:r>
                <a:endParaRPr lang="en-US" sz="1400" b="1" dirty="0"/>
              </a:p>
            </p:txBody>
          </p:sp>
          <p:pic>
            <p:nvPicPr>
              <p:cNvPr id="8" name="Imagen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5870" y="4844052"/>
                <a:ext cx="1042096" cy="1042096"/>
              </a:xfrm>
              <a:prstGeom prst="rect">
                <a:avLst/>
              </a:prstGeom>
            </p:spPr>
          </p:pic>
        </p:grpSp>
        <p:pic>
          <p:nvPicPr>
            <p:cNvPr id="11" name="Imagen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0140" y="5459546"/>
              <a:ext cx="521048" cy="521048"/>
            </a:xfrm>
            <a:prstGeom prst="rect">
              <a:avLst/>
            </a:prstGeom>
          </p:spPr>
        </p:pic>
      </p:grpSp>
      <p:pic>
        <p:nvPicPr>
          <p:cNvPr id="52" name="Imagen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7287" y="91362"/>
            <a:ext cx="392291" cy="392919"/>
          </a:xfrm>
          <a:prstGeom prst="rect">
            <a:avLst/>
          </a:prstGeom>
        </p:spPr>
      </p:pic>
      <p:sp>
        <p:nvSpPr>
          <p:cNvPr id="55" name="Flecha derecha 54"/>
          <p:cNvSpPr/>
          <p:nvPr/>
        </p:nvSpPr>
        <p:spPr>
          <a:xfrm>
            <a:off x="2397011" y="789287"/>
            <a:ext cx="7391993" cy="48457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sz="1700" dirty="0">
                <a:latin typeface="Arial" panose="020B0604020202020204" pitchFamily="34" charset="0"/>
                <a:cs typeface="Arial" panose="020B0604020202020204" pitchFamily="34" charset="0"/>
              </a:rPr>
              <a:t>Solicita confirmación de pago</a:t>
            </a:r>
            <a:endParaRPr lang="en-US" sz="1700" dirty="0">
              <a:latin typeface="Arial" panose="020B0604020202020204" pitchFamily="34" charset="0"/>
              <a:cs typeface="Arial" panose="020B0604020202020204" pitchFamily="34" charset="0"/>
            </a:endParaRPr>
          </a:p>
        </p:txBody>
      </p:sp>
      <p:sp>
        <p:nvSpPr>
          <p:cNvPr id="56" name="Elipse 55"/>
          <p:cNvSpPr/>
          <p:nvPr/>
        </p:nvSpPr>
        <p:spPr>
          <a:xfrm>
            <a:off x="2534617" y="861585"/>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1</a:t>
            </a:r>
            <a:endParaRPr lang="en-US" b="1" dirty="0">
              <a:solidFill>
                <a:schemeClr val="tx1"/>
              </a:solidFill>
            </a:endParaRPr>
          </a:p>
        </p:txBody>
      </p:sp>
      <p:pic>
        <p:nvPicPr>
          <p:cNvPr id="1026" name="Picture 2" descr="comment, communicate, message, notification, tex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26773" y="68772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10" name="Flecha izquierda 9"/>
          <p:cNvSpPr/>
          <p:nvPr/>
        </p:nvSpPr>
        <p:spPr>
          <a:xfrm>
            <a:off x="2397012" y="1352281"/>
            <a:ext cx="6016324" cy="493325"/>
          </a:xfrm>
          <a:custGeom>
            <a:avLst/>
            <a:gdLst>
              <a:gd name="connsiteX0" fmla="*/ 0 w 6016324"/>
              <a:gd name="connsiteY0" fmla="*/ 246663 h 493325"/>
              <a:gd name="connsiteX1" fmla="*/ 246663 w 6016324"/>
              <a:gd name="connsiteY1" fmla="*/ 0 h 493325"/>
              <a:gd name="connsiteX2" fmla="*/ 246663 w 6016324"/>
              <a:gd name="connsiteY2" fmla="*/ 123331 h 493325"/>
              <a:gd name="connsiteX3" fmla="*/ 6016324 w 6016324"/>
              <a:gd name="connsiteY3" fmla="*/ 123331 h 493325"/>
              <a:gd name="connsiteX4" fmla="*/ 6016324 w 6016324"/>
              <a:gd name="connsiteY4" fmla="*/ 369994 h 493325"/>
              <a:gd name="connsiteX5" fmla="*/ 246663 w 6016324"/>
              <a:gd name="connsiteY5" fmla="*/ 369994 h 493325"/>
              <a:gd name="connsiteX6" fmla="*/ 246663 w 6016324"/>
              <a:gd name="connsiteY6" fmla="*/ 493325 h 493325"/>
              <a:gd name="connsiteX7" fmla="*/ 0 w 6016324"/>
              <a:gd name="connsiteY7" fmla="*/ 246663 h 493325"/>
              <a:gd name="connsiteX0" fmla="*/ 0 w 6016324"/>
              <a:gd name="connsiteY0" fmla="*/ 246663 h 493325"/>
              <a:gd name="connsiteX1" fmla="*/ 246663 w 6016324"/>
              <a:gd name="connsiteY1" fmla="*/ 0 h 493325"/>
              <a:gd name="connsiteX2" fmla="*/ 246663 w 6016324"/>
              <a:gd name="connsiteY2" fmla="*/ 123331 h 493325"/>
              <a:gd name="connsiteX3" fmla="*/ 6016324 w 6016324"/>
              <a:gd name="connsiteY3" fmla="*/ 123331 h 493325"/>
              <a:gd name="connsiteX4" fmla="*/ 5745868 w 6016324"/>
              <a:gd name="connsiteY4" fmla="*/ 382873 h 493325"/>
              <a:gd name="connsiteX5" fmla="*/ 246663 w 6016324"/>
              <a:gd name="connsiteY5" fmla="*/ 369994 h 493325"/>
              <a:gd name="connsiteX6" fmla="*/ 246663 w 6016324"/>
              <a:gd name="connsiteY6" fmla="*/ 493325 h 493325"/>
              <a:gd name="connsiteX7" fmla="*/ 0 w 6016324"/>
              <a:gd name="connsiteY7" fmla="*/ 246663 h 493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16324" h="493325">
                <a:moveTo>
                  <a:pt x="0" y="246663"/>
                </a:moveTo>
                <a:lnTo>
                  <a:pt x="246663" y="0"/>
                </a:lnTo>
                <a:lnTo>
                  <a:pt x="246663" y="123331"/>
                </a:lnTo>
                <a:lnTo>
                  <a:pt x="6016324" y="123331"/>
                </a:lnTo>
                <a:lnTo>
                  <a:pt x="5745868" y="382873"/>
                </a:lnTo>
                <a:lnTo>
                  <a:pt x="246663" y="369994"/>
                </a:lnTo>
                <a:lnTo>
                  <a:pt x="246663" y="493325"/>
                </a:lnTo>
                <a:lnTo>
                  <a:pt x="0" y="246663"/>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700" dirty="0">
                <a:latin typeface="Arial" panose="020B0604020202020204" pitchFamily="34" charset="0"/>
                <a:cs typeface="Arial" panose="020B0604020202020204" pitchFamily="34" charset="0"/>
              </a:rPr>
              <a:t>Firma documento de confirmación de pago</a:t>
            </a:r>
            <a:endParaRPr lang="en-US" sz="1700" dirty="0">
              <a:latin typeface="Arial" panose="020B0604020202020204" pitchFamily="34" charset="0"/>
              <a:cs typeface="Arial" panose="020B0604020202020204" pitchFamily="34" charset="0"/>
            </a:endParaRPr>
          </a:p>
        </p:txBody>
      </p:sp>
      <p:pic>
        <p:nvPicPr>
          <p:cNvPr id="57" name="Imagen 5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17139" y="1196831"/>
            <a:ext cx="392291" cy="392919"/>
          </a:xfrm>
          <a:prstGeom prst="rect">
            <a:avLst/>
          </a:prstGeom>
        </p:spPr>
      </p:pic>
      <p:sp>
        <p:nvSpPr>
          <p:cNvPr id="58" name="Elipse 57"/>
          <p:cNvSpPr/>
          <p:nvPr/>
        </p:nvSpPr>
        <p:spPr>
          <a:xfrm>
            <a:off x="9331392" y="1424286"/>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2</a:t>
            </a:r>
            <a:endParaRPr lang="en-US" b="1" dirty="0">
              <a:solidFill>
                <a:schemeClr val="tx1"/>
              </a:solidFill>
            </a:endParaRPr>
          </a:p>
        </p:txBody>
      </p:sp>
      <p:sp>
        <p:nvSpPr>
          <p:cNvPr id="20" name="Flecha derecha 19"/>
          <p:cNvSpPr/>
          <p:nvPr/>
        </p:nvSpPr>
        <p:spPr>
          <a:xfrm rot="2698835">
            <a:off x="1603080" y="3184970"/>
            <a:ext cx="4100706" cy="473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dirty="0" smtClean="0"/>
              <a:t>Oferta factura</a:t>
            </a:r>
            <a:endParaRPr lang="en-US" sz="1600" dirty="0"/>
          </a:p>
        </p:txBody>
      </p:sp>
      <p:pic>
        <p:nvPicPr>
          <p:cNvPr id="59" name="Imagen 5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718" y="4232192"/>
            <a:ext cx="392291" cy="392919"/>
          </a:xfrm>
          <a:prstGeom prst="rect">
            <a:avLst/>
          </a:prstGeom>
        </p:spPr>
      </p:pic>
      <p:sp>
        <p:nvSpPr>
          <p:cNvPr id="60" name="Elipse 59"/>
          <p:cNvSpPr/>
          <p:nvPr/>
        </p:nvSpPr>
        <p:spPr>
          <a:xfrm>
            <a:off x="2249491" y="2002982"/>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3</a:t>
            </a:r>
            <a:endParaRPr lang="en-US" b="1" dirty="0">
              <a:solidFill>
                <a:schemeClr val="tx1"/>
              </a:solidFill>
            </a:endParaRPr>
          </a:p>
        </p:txBody>
      </p:sp>
      <p:sp>
        <p:nvSpPr>
          <p:cNvPr id="22" name="Flecha izquierda 21"/>
          <p:cNvSpPr/>
          <p:nvPr/>
        </p:nvSpPr>
        <p:spPr>
          <a:xfrm rot="2670212">
            <a:off x="909533" y="3414325"/>
            <a:ext cx="4718006"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t>Intención de compra con % </a:t>
            </a:r>
            <a:r>
              <a:rPr lang="es-ES" sz="1700" dirty="0" err="1" smtClean="0"/>
              <a:t>td</a:t>
            </a:r>
            <a:endParaRPr lang="en-US" sz="1700" dirty="0"/>
          </a:p>
        </p:txBody>
      </p:sp>
      <p:pic>
        <p:nvPicPr>
          <p:cNvPr id="61" name="Picture 2" descr="comment, communicate, message, notification, tex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6409" y="1991173"/>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62" name="Elipse 61"/>
          <p:cNvSpPr/>
          <p:nvPr/>
        </p:nvSpPr>
        <p:spPr>
          <a:xfrm>
            <a:off x="4521317" y="4842009"/>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4</a:t>
            </a:r>
            <a:endParaRPr lang="en-US" b="1" dirty="0">
              <a:solidFill>
                <a:schemeClr val="tx1"/>
              </a:solidFill>
            </a:endParaRPr>
          </a:p>
        </p:txBody>
      </p:sp>
      <p:sp>
        <p:nvSpPr>
          <p:cNvPr id="63" name="Flecha derecha 62"/>
          <p:cNvSpPr/>
          <p:nvPr/>
        </p:nvSpPr>
        <p:spPr>
          <a:xfrm rot="2698835">
            <a:off x="1158454" y="4199193"/>
            <a:ext cx="4521058" cy="473466"/>
          </a:xfrm>
          <a:custGeom>
            <a:avLst/>
            <a:gdLst>
              <a:gd name="connsiteX0" fmla="*/ 0 w 4189716"/>
              <a:gd name="connsiteY0" fmla="*/ 118367 h 473466"/>
              <a:gd name="connsiteX1" fmla="*/ 3952983 w 4189716"/>
              <a:gd name="connsiteY1" fmla="*/ 118367 h 473466"/>
              <a:gd name="connsiteX2" fmla="*/ 3952983 w 4189716"/>
              <a:gd name="connsiteY2" fmla="*/ 0 h 473466"/>
              <a:gd name="connsiteX3" fmla="*/ 4189716 w 4189716"/>
              <a:gd name="connsiteY3" fmla="*/ 236733 h 473466"/>
              <a:gd name="connsiteX4" fmla="*/ 3952983 w 4189716"/>
              <a:gd name="connsiteY4" fmla="*/ 473466 h 473466"/>
              <a:gd name="connsiteX5" fmla="*/ 3952983 w 4189716"/>
              <a:gd name="connsiteY5" fmla="*/ 355100 h 473466"/>
              <a:gd name="connsiteX6" fmla="*/ 0 w 4189716"/>
              <a:gd name="connsiteY6" fmla="*/ 355100 h 473466"/>
              <a:gd name="connsiteX7" fmla="*/ 0 w 4189716"/>
              <a:gd name="connsiteY7" fmla="*/ 118367 h 473466"/>
              <a:gd name="connsiteX0" fmla="*/ 0 w 4189716"/>
              <a:gd name="connsiteY0" fmla="*/ 118367 h 473466"/>
              <a:gd name="connsiteX1" fmla="*/ 3952983 w 4189716"/>
              <a:gd name="connsiteY1" fmla="*/ 118367 h 473466"/>
              <a:gd name="connsiteX2" fmla="*/ 3952983 w 4189716"/>
              <a:gd name="connsiteY2" fmla="*/ 0 h 473466"/>
              <a:gd name="connsiteX3" fmla="*/ 4189716 w 4189716"/>
              <a:gd name="connsiteY3" fmla="*/ 236733 h 473466"/>
              <a:gd name="connsiteX4" fmla="*/ 3952983 w 4189716"/>
              <a:gd name="connsiteY4" fmla="*/ 473466 h 473466"/>
              <a:gd name="connsiteX5" fmla="*/ 3952983 w 4189716"/>
              <a:gd name="connsiteY5" fmla="*/ 355100 h 473466"/>
              <a:gd name="connsiteX6" fmla="*/ 245885 w 4189716"/>
              <a:gd name="connsiteY6" fmla="*/ 346077 h 473466"/>
              <a:gd name="connsiteX7" fmla="*/ 0 w 4189716"/>
              <a:gd name="connsiteY7" fmla="*/ 118367 h 473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89716" h="473466">
                <a:moveTo>
                  <a:pt x="0" y="118367"/>
                </a:moveTo>
                <a:lnTo>
                  <a:pt x="3952983" y="118367"/>
                </a:lnTo>
                <a:lnTo>
                  <a:pt x="3952983" y="0"/>
                </a:lnTo>
                <a:lnTo>
                  <a:pt x="4189716" y="236733"/>
                </a:lnTo>
                <a:lnTo>
                  <a:pt x="3952983" y="473466"/>
                </a:lnTo>
                <a:lnTo>
                  <a:pt x="3952983" y="355100"/>
                </a:lnTo>
                <a:lnTo>
                  <a:pt x="245885" y="346077"/>
                </a:lnTo>
                <a:lnTo>
                  <a:pt x="0" y="118367"/>
                </a:lnTo>
                <a:close/>
              </a:path>
            </a:pathLst>
          </a:custGeom>
        </p:spPr>
        <p:style>
          <a:lnRef idx="3">
            <a:schemeClr val="lt1"/>
          </a:lnRef>
          <a:fillRef idx="1">
            <a:schemeClr val="accent6"/>
          </a:fillRef>
          <a:effectRef idx="1">
            <a:schemeClr val="accent6"/>
          </a:effectRef>
          <a:fontRef idx="minor">
            <a:schemeClr val="lt1"/>
          </a:fontRef>
        </p:style>
        <p:txBody>
          <a:bodyPr rtlCol="0" anchor="ctr"/>
          <a:lstStyle/>
          <a:p>
            <a:pPr algn="ctr"/>
            <a:r>
              <a:rPr lang="es-ES" sz="1700" dirty="0">
                <a:latin typeface="Arial" panose="020B0604020202020204" pitchFamily="34" charset="0"/>
                <a:cs typeface="Arial" panose="020B0604020202020204" pitchFamily="34" charset="0"/>
              </a:rPr>
              <a:t>Cede la factura con XML de cesión</a:t>
            </a:r>
            <a:endParaRPr lang="en-US" sz="1700" dirty="0">
              <a:latin typeface="Arial" panose="020B0604020202020204" pitchFamily="34" charset="0"/>
              <a:cs typeface="Arial" panose="020B0604020202020204" pitchFamily="34" charset="0"/>
            </a:endParaRPr>
          </a:p>
        </p:txBody>
      </p:sp>
      <p:sp>
        <p:nvSpPr>
          <p:cNvPr id="65" name="Elipse 64"/>
          <p:cNvSpPr/>
          <p:nvPr/>
        </p:nvSpPr>
        <p:spPr>
          <a:xfrm>
            <a:off x="1045924" y="2044181"/>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5</a:t>
            </a:r>
            <a:endParaRPr lang="en-US" b="1" dirty="0">
              <a:solidFill>
                <a:schemeClr val="tx1"/>
              </a:solidFill>
            </a:endParaRPr>
          </a:p>
        </p:txBody>
      </p:sp>
      <p:pic>
        <p:nvPicPr>
          <p:cNvPr id="66" name="Imagen 6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8712" y="5390902"/>
            <a:ext cx="392291" cy="392919"/>
          </a:xfrm>
          <a:prstGeom prst="rect">
            <a:avLst/>
          </a:prstGeom>
        </p:spPr>
      </p:pic>
      <p:sp>
        <p:nvSpPr>
          <p:cNvPr id="68" name="Flecha izquierda 67"/>
          <p:cNvSpPr/>
          <p:nvPr/>
        </p:nvSpPr>
        <p:spPr>
          <a:xfrm rot="2670212">
            <a:off x="-488768" y="3999099"/>
            <a:ext cx="6281342"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t>Paga la factura por el monto acordado</a:t>
            </a:r>
            <a:endParaRPr lang="en-US" sz="1700" dirty="0"/>
          </a:p>
        </p:txBody>
      </p:sp>
      <p:pic>
        <p:nvPicPr>
          <p:cNvPr id="1028" name="Picture 4" descr="cash, money, paymen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031" y="2097793"/>
            <a:ext cx="420893" cy="420894"/>
          </a:xfrm>
          <a:prstGeom prst="rect">
            <a:avLst/>
          </a:prstGeom>
          <a:noFill/>
          <a:extLst>
            <a:ext uri="{909E8E84-426E-40DD-AFC4-6F175D3DCCD1}">
              <a14:hiddenFill xmlns:a14="http://schemas.microsoft.com/office/drawing/2010/main">
                <a:solidFill>
                  <a:srgbClr val="FFFFFF"/>
                </a:solidFill>
              </a14:hiddenFill>
            </a:ext>
          </a:extLst>
        </p:spPr>
      </p:pic>
      <p:sp>
        <p:nvSpPr>
          <p:cNvPr id="70" name="Elipse 69"/>
          <p:cNvSpPr/>
          <p:nvPr/>
        </p:nvSpPr>
        <p:spPr>
          <a:xfrm>
            <a:off x="4285171" y="5847441"/>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6</a:t>
            </a:r>
            <a:endParaRPr lang="en-US" b="1" dirty="0">
              <a:solidFill>
                <a:schemeClr val="tx1"/>
              </a:solidFill>
            </a:endParaRPr>
          </a:p>
        </p:txBody>
      </p:sp>
      <p:sp>
        <p:nvSpPr>
          <p:cNvPr id="71" name="Flecha derecha 70"/>
          <p:cNvSpPr/>
          <p:nvPr/>
        </p:nvSpPr>
        <p:spPr>
          <a:xfrm rot="18882253">
            <a:off x="6587199" y="3543325"/>
            <a:ext cx="4822102" cy="4734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t>Notificación de cesión de la factura</a:t>
            </a:r>
            <a:endParaRPr lang="en-US" sz="1700" dirty="0"/>
          </a:p>
        </p:txBody>
      </p:sp>
      <p:sp>
        <p:nvSpPr>
          <p:cNvPr id="72" name="Elipse 71"/>
          <p:cNvSpPr/>
          <p:nvPr/>
        </p:nvSpPr>
        <p:spPr>
          <a:xfrm>
            <a:off x="7264498" y="5172458"/>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a:solidFill>
                  <a:schemeClr val="tx1"/>
                </a:solidFill>
              </a:rPr>
              <a:t>6</a:t>
            </a:r>
            <a:endParaRPr lang="en-US" b="1" dirty="0">
              <a:solidFill>
                <a:schemeClr val="tx1"/>
              </a:solidFill>
            </a:endParaRPr>
          </a:p>
        </p:txBody>
      </p:sp>
      <p:sp>
        <p:nvSpPr>
          <p:cNvPr id="73" name="Flecha izquierda 72"/>
          <p:cNvSpPr/>
          <p:nvPr/>
        </p:nvSpPr>
        <p:spPr>
          <a:xfrm rot="18877225">
            <a:off x="6362405" y="3957966"/>
            <a:ext cx="5800204" cy="47284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700" dirty="0" smtClean="0"/>
              <a:t>Paga la factura en la fecha límite de pago</a:t>
            </a:r>
            <a:endParaRPr lang="en-US" sz="1700" dirty="0"/>
          </a:p>
        </p:txBody>
      </p:sp>
      <p:sp>
        <p:nvSpPr>
          <p:cNvPr id="74" name="Elipse 73"/>
          <p:cNvSpPr/>
          <p:nvPr/>
        </p:nvSpPr>
        <p:spPr>
          <a:xfrm>
            <a:off x="10905177" y="2171896"/>
            <a:ext cx="344436" cy="345727"/>
          </a:xfrm>
          <a:prstGeom prst="ellipse">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b="1" dirty="0" smtClean="0">
                <a:solidFill>
                  <a:schemeClr val="tx1"/>
                </a:solidFill>
              </a:rPr>
              <a:t>7</a:t>
            </a:r>
            <a:endParaRPr lang="en-US" b="1" dirty="0">
              <a:solidFill>
                <a:schemeClr val="tx1"/>
              </a:solidFill>
            </a:endParaRPr>
          </a:p>
        </p:txBody>
      </p:sp>
      <p:pic>
        <p:nvPicPr>
          <p:cNvPr id="75" name="Picture 2" descr="comment, communicate, message, notification, text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82025" y="209388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4" descr="cash, money, payment icon"/>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0379" y="5636837"/>
            <a:ext cx="420893" cy="4208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rawing, pen, signatur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33176" y="1193885"/>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drawing, pen, signature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93535" y="5332131"/>
            <a:ext cx="228600" cy="228600"/>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Conector recto de flecha 52"/>
          <p:cNvCxnSpPr>
            <a:endCxn id="28" idx="3"/>
          </p:cNvCxnSpPr>
          <p:nvPr/>
        </p:nvCxnSpPr>
        <p:spPr>
          <a:xfrm flipH="1">
            <a:off x="8099997" y="1589750"/>
            <a:ext cx="1044003" cy="134309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a:endCxn id="28" idx="1"/>
          </p:cNvCxnSpPr>
          <p:nvPr/>
        </p:nvCxnSpPr>
        <p:spPr>
          <a:xfrm>
            <a:off x="1420358" y="2517623"/>
            <a:ext cx="2734247" cy="41522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835979"/>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95949" y="61990"/>
            <a:ext cx="11298262" cy="2831544"/>
          </a:xfrm>
          <a:prstGeom prst="rect">
            <a:avLst/>
          </a:prstGeom>
          <a:noFill/>
        </p:spPr>
        <p:txBody>
          <a:bodyPr wrap="square" rtlCol="0">
            <a:spAutoFit/>
          </a:bodyPr>
          <a:lstStyle/>
          <a:p>
            <a:pPr>
              <a:lnSpc>
                <a:spcPct val="250000"/>
              </a:lnSpc>
            </a:pPr>
            <a:r>
              <a:rPr lang="es-ES"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Observaciones:</a:t>
            </a:r>
            <a:endParaRPr lang="es-E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Archivos de confirmación y cesión.</a:t>
            </a: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Construcción de archivo PDF para mejor visualización y firmar físicamente.</a:t>
            </a: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Mayor tiempo de negociación.</a:t>
            </a:r>
          </a:p>
        </p:txBody>
      </p:sp>
      <p:sp>
        <p:nvSpPr>
          <p:cNvPr id="4" name="CuadroTexto 3"/>
          <p:cNvSpPr txBox="1"/>
          <p:nvPr/>
        </p:nvSpPr>
        <p:spPr>
          <a:xfrm>
            <a:off x="495949" y="2880105"/>
            <a:ext cx="11298262" cy="3385542"/>
          </a:xfrm>
          <a:prstGeom prst="rect">
            <a:avLst/>
          </a:prstGeom>
          <a:noFill/>
        </p:spPr>
        <p:txBody>
          <a:bodyPr wrap="square" rtlCol="0">
            <a:spAutoFit/>
          </a:bodyPr>
          <a:lstStyle/>
          <a:p>
            <a:pPr>
              <a:lnSpc>
                <a:spcPct val="250000"/>
              </a:lnSpc>
            </a:pPr>
            <a:r>
              <a:rPr lang="es-ES" sz="28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Mejoras:</a:t>
            </a:r>
            <a:endParaRPr lang="es-E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Uso de archivos XML (confirmación y cesión)</a:t>
            </a: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Firma electrónica de documentos generados.</a:t>
            </a: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Procesos totalmente en línea.</a:t>
            </a:r>
          </a:p>
          <a:p>
            <a:pPr marL="285750" indent="-285750">
              <a:lnSpc>
                <a:spcPct val="150000"/>
              </a:lnSpc>
              <a:buFont typeface="Arial" panose="020B0604020202020204" pitchFamily="34" charset="0"/>
              <a:buChar char="•"/>
            </a:pPr>
            <a:r>
              <a:rPr lang="es-ES" sz="2400" dirty="0" smtClean="0">
                <a:latin typeface="Arial" panose="020B0604020202020204" pitchFamily="34" charset="0"/>
                <a:cs typeface="Arial" panose="020B0604020202020204" pitchFamily="34" charset="0"/>
              </a:rPr>
              <a:t>Reducción tiempos de negociación.</a:t>
            </a:r>
          </a:p>
        </p:txBody>
      </p:sp>
    </p:spTree>
    <p:extLst>
      <p:ext uri="{BB962C8B-B14F-4D97-AF65-F5344CB8AC3E}">
        <p14:creationId xmlns:p14="http://schemas.microsoft.com/office/powerpoint/2010/main" val="51776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qué XML?</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604435" y="1642820"/>
            <a:ext cx="11012092" cy="3785652"/>
          </a:xfrm>
          <a:prstGeom prst="rect">
            <a:avLst/>
          </a:prstGeom>
          <a:noFill/>
        </p:spPr>
        <p:txBody>
          <a:bodyPr wrap="square" rtlCol="0">
            <a:spAutoFit/>
          </a:bodyPr>
          <a:lstStyle/>
          <a:p>
            <a:pPr>
              <a:lnSpc>
                <a:spcPct val="200000"/>
              </a:lnSpc>
            </a:pPr>
            <a:r>
              <a:rPr lang="es-ES" sz="2400" dirty="0">
                <a:latin typeface="Arial" panose="020B0604020202020204" pitchFamily="34" charset="0"/>
                <a:cs typeface="Arial" panose="020B0604020202020204" pitchFamily="34" charset="0"/>
              </a:rPr>
              <a:t>1) </a:t>
            </a:r>
            <a:r>
              <a:rPr lang="es-ES" sz="2400" dirty="0" smtClean="0">
                <a:latin typeface="Arial" panose="020B0604020202020204" pitchFamily="34" charset="0"/>
                <a:cs typeface="Arial" panose="020B0604020202020204" pitchFamily="34" charset="0"/>
              </a:rPr>
              <a:t>Menor </a:t>
            </a:r>
            <a:r>
              <a:rPr lang="es-ES" sz="2400" dirty="0">
                <a:latin typeface="Arial" panose="020B0604020202020204" pitchFamily="34" charset="0"/>
                <a:cs typeface="Arial" panose="020B0604020202020204" pitchFamily="34" charset="0"/>
              </a:rPr>
              <a:t>consumo de espacio de almacenamiento en el </a:t>
            </a:r>
            <a:r>
              <a:rPr lang="es-ES" sz="2400" dirty="0" smtClean="0">
                <a:latin typeface="Arial" panose="020B0604020202020204" pitchFamily="34" charset="0"/>
                <a:cs typeface="Arial" panose="020B0604020202020204" pitchFamily="34" charset="0"/>
              </a:rPr>
              <a:t>sistema.</a:t>
            </a:r>
          </a:p>
          <a:p>
            <a:pPr>
              <a:lnSpc>
                <a:spcPct val="200000"/>
              </a:lnSpc>
            </a:pPr>
            <a:r>
              <a:rPr lang="es-ES" sz="2400" dirty="0" smtClean="0">
                <a:latin typeface="Arial" panose="020B0604020202020204" pitchFamily="34" charset="0"/>
                <a:cs typeface="Arial" panose="020B0604020202020204" pitchFamily="34" charset="0"/>
              </a:rPr>
              <a:t>2</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Facilidad </a:t>
            </a:r>
            <a:r>
              <a:rPr lang="es-ES" sz="2400" dirty="0">
                <a:latin typeface="Arial" panose="020B0604020202020204" pitchFamily="34" charset="0"/>
                <a:cs typeface="Arial" panose="020B0604020202020204" pitchFamily="34" charset="0"/>
              </a:rPr>
              <a:t>de lectura de los archivos gracias al uso de </a:t>
            </a:r>
            <a:r>
              <a:rPr lang="es-ES" sz="2400" dirty="0" smtClean="0">
                <a:latin typeface="Arial" panose="020B0604020202020204" pitchFamily="34" charset="0"/>
                <a:cs typeface="Arial" panose="020B0604020202020204" pitchFamily="34" charset="0"/>
              </a:rPr>
              <a:t>etiquetas.</a:t>
            </a:r>
          </a:p>
          <a:p>
            <a:pPr>
              <a:lnSpc>
                <a:spcPct val="200000"/>
              </a:lnSpc>
            </a:pPr>
            <a:r>
              <a:rPr lang="es-ES" sz="2400" dirty="0" smtClean="0">
                <a:latin typeface="Arial" panose="020B0604020202020204" pitchFamily="34" charset="0"/>
                <a:cs typeface="Arial" panose="020B0604020202020204" pitchFamily="34" charset="0"/>
              </a:rPr>
              <a:t>3</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Mismo </a:t>
            </a:r>
            <a:r>
              <a:rPr lang="es-ES" sz="2400" dirty="0">
                <a:latin typeface="Arial" panose="020B0604020202020204" pitchFamily="34" charset="0"/>
                <a:cs typeface="Arial" panose="020B0604020202020204" pitchFamily="34" charset="0"/>
              </a:rPr>
              <a:t>formato de archivos en el </a:t>
            </a:r>
            <a:r>
              <a:rPr lang="es-ES" sz="2400" dirty="0" smtClean="0">
                <a:latin typeface="Arial" panose="020B0604020202020204" pitchFamily="34" charset="0"/>
                <a:cs typeface="Arial" panose="020B0604020202020204" pitchFamily="34" charset="0"/>
              </a:rPr>
              <a:t>sistema.</a:t>
            </a:r>
          </a:p>
          <a:p>
            <a:pPr>
              <a:lnSpc>
                <a:spcPct val="200000"/>
              </a:lnSpc>
            </a:pPr>
            <a:r>
              <a:rPr lang="es-ES" sz="2400" dirty="0" smtClean="0">
                <a:latin typeface="Arial" panose="020B0604020202020204" pitchFamily="34" charset="0"/>
                <a:cs typeface="Arial" panose="020B0604020202020204" pitchFamily="34" charset="0"/>
              </a:rPr>
              <a:t>4</a:t>
            </a:r>
            <a:r>
              <a:rPr lang="es-ES" sz="2400" dirty="0">
                <a:latin typeface="Arial" panose="020B0604020202020204" pitchFamily="34" charset="0"/>
                <a:cs typeface="Arial" panose="020B0604020202020204" pitchFamily="34" charset="0"/>
              </a:rPr>
              <a:t>) </a:t>
            </a:r>
            <a:r>
              <a:rPr lang="es-ES" sz="2400" dirty="0" smtClean="0">
                <a:latin typeface="Arial" panose="020B0604020202020204" pitchFamily="34" charset="0"/>
                <a:cs typeface="Arial" panose="020B0604020202020204" pitchFamily="34" charset="0"/>
              </a:rPr>
              <a:t>Coincidir </a:t>
            </a:r>
            <a:r>
              <a:rPr lang="es-ES" sz="2400" dirty="0">
                <a:latin typeface="Arial" panose="020B0604020202020204" pitchFamily="34" charset="0"/>
                <a:cs typeface="Arial" panose="020B0604020202020204" pitchFamily="34" charset="0"/>
              </a:rPr>
              <a:t>con el formato usado por el </a:t>
            </a:r>
            <a:r>
              <a:rPr lang="es-ES" sz="2400" dirty="0" smtClean="0">
                <a:latin typeface="Arial" panose="020B0604020202020204" pitchFamily="34" charset="0"/>
                <a:cs typeface="Arial" panose="020B0604020202020204" pitchFamily="34" charset="0"/>
              </a:rPr>
              <a:t>SRI.</a:t>
            </a:r>
          </a:p>
          <a:p>
            <a:pPr>
              <a:lnSpc>
                <a:spcPct val="200000"/>
              </a:lnSpc>
            </a:pPr>
            <a:r>
              <a:rPr lang="es-ES" sz="2400" dirty="0" smtClean="0">
                <a:latin typeface="Arial" panose="020B0604020202020204" pitchFamily="34" charset="0"/>
                <a:cs typeface="Arial" panose="020B0604020202020204" pitchFamily="34" charset="0"/>
              </a:rPr>
              <a:t>5) Reusar </a:t>
            </a:r>
            <a:r>
              <a:rPr lang="es-ES" sz="2400" dirty="0">
                <a:latin typeface="Arial" panose="020B0604020202020204" pitchFamily="34" charset="0"/>
                <a:cs typeface="Arial" panose="020B0604020202020204" pitchFamily="34" charset="0"/>
              </a:rPr>
              <a:t>los métodos de generación y lectura de </a:t>
            </a:r>
            <a:r>
              <a:rPr lang="es-ES" sz="2400" dirty="0" smtClean="0">
                <a:latin typeface="Arial" panose="020B0604020202020204" pitchFamily="34" charset="0"/>
                <a:cs typeface="Arial" panose="020B0604020202020204" pitchFamily="34" charset="0"/>
              </a:rPr>
              <a:t>archivos.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3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941" y="2833348"/>
            <a:ext cx="11771290" cy="769441"/>
          </a:xfrm>
          <a:prstGeom prst="rect">
            <a:avLst/>
          </a:prstGeom>
          <a:noFill/>
        </p:spPr>
        <p:txBody>
          <a:bodyPr wrap="square" rtlCol="0">
            <a:spAutoFit/>
          </a:bodyPr>
          <a:lstStyle/>
          <a:p>
            <a:pPr algn="ctr"/>
            <a:r>
              <a:rPr lang="es-ES" sz="4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INTRODUCCIÓN</a:t>
            </a:r>
            <a:endParaRPr lang="en-US" sz="4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375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84775"/>
          </a:xfrm>
          <a:prstGeom prst="rect">
            <a:avLst/>
          </a:prstGeom>
          <a:noFill/>
        </p:spPr>
        <p:txBody>
          <a:bodyPr wrap="square" rtlCol="0">
            <a:spAutoFit/>
          </a:bodyPr>
          <a:lstStyle/>
          <a:p>
            <a:pPr algn="ctr"/>
            <a:r>
              <a:rPr lang="es-ES" sz="3200" b="1" dirty="0" smtClean="0"/>
              <a:t>Diseño de la aplicación Web de Time </a:t>
            </a:r>
            <a:r>
              <a:rPr lang="es-ES" sz="3200" b="1" dirty="0"/>
              <a:t>S</a:t>
            </a:r>
            <a:r>
              <a:rPr lang="es-ES" sz="3200" b="1" dirty="0" smtClean="0"/>
              <a:t>tamping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Rectángulo redondeado 4"/>
          <p:cNvSpPr/>
          <p:nvPr/>
        </p:nvSpPr>
        <p:spPr>
          <a:xfrm>
            <a:off x="1053885" y="1596325"/>
            <a:ext cx="2758698" cy="43550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S" b="1" dirty="0" smtClean="0">
                <a:latin typeface="Arial" panose="020B0604020202020204" pitchFamily="34" charset="0"/>
                <a:cs typeface="Arial" panose="020B0604020202020204" pitchFamily="34" charset="0"/>
              </a:rPr>
              <a:t>Requerimientos</a:t>
            </a:r>
          </a:p>
          <a:p>
            <a:pPr lvl="0" algn="ctr"/>
            <a:endParaRPr lang="es-ES" b="1" dirty="0" smtClean="0">
              <a:latin typeface="Arial" panose="020B0604020202020204" pitchFamily="34" charset="0"/>
              <a:cs typeface="Arial" panose="020B0604020202020204" pitchFamily="34" charset="0"/>
            </a:endParaRPr>
          </a:p>
          <a:p>
            <a:pPr lvl="0" algn="ctr"/>
            <a:r>
              <a:rPr lang="es-ES" dirty="0" smtClean="0">
                <a:latin typeface="Arial" panose="020B0604020202020204" pitchFamily="34" charset="0"/>
                <a:cs typeface="Arial" panose="020B0604020202020204" pitchFamily="34" charset="0"/>
              </a:rPr>
              <a:t>(IEEE </a:t>
            </a:r>
            <a:r>
              <a:rPr lang="es-ES" dirty="0">
                <a:latin typeface="Arial" panose="020B0604020202020204" pitchFamily="34" charset="0"/>
                <a:cs typeface="Arial" panose="020B0604020202020204" pitchFamily="34" charset="0"/>
              </a:rPr>
              <a:t>830)</a:t>
            </a:r>
            <a:endParaRPr lang="en-US" dirty="0">
              <a:latin typeface="Arial" panose="020B0604020202020204" pitchFamily="34" charset="0"/>
              <a:cs typeface="Arial" panose="020B0604020202020204" pitchFamily="34" charset="0"/>
            </a:endParaRPr>
          </a:p>
        </p:txBody>
      </p:sp>
      <p:sp>
        <p:nvSpPr>
          <p:cNvPr id="6" name="Rectángulo redondeado 5"/>
          <p:cNvSpPr/>
          <p:nvPr/>
        </p:nvSpPr>
        <p:spPr>
          <a:xfrm>
            <a:off x="8428495" y="1534331"/>
            <a:ext cx="2758698" cy="43550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S" b="1" dirty="0">
                <a:latin typeface="Arial" panose="020B0604020202020204" pitchFamily="34" charset="0"/>
                <a:cs typeface="Arial" panose="020B0604020202020204" pitchFamily="34" charset="0"/>
              </a:rPr>
              <a:t>Definición de </a:t>
            </a:r>
            <a:r>
              <a:rPr lang="es-ES" b="1" dirty="0" smtClean="0">
                <a:latin typeface="Arial" panose="020B0604020202020204" pitchFamily="34" charset="0"/>
                <a:cs typeface="Arial" panose="020B0604020202020204" pitchFamily="34" charset="0"/>
              </a:rPr>
              <a:t>actores</a:t>
            </a:r>
          </a:p>
          <a:p>
            <a:pPr lvl="0" algn="ctr"/>
            <a:endParaRPr lang="es-ES"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ES" dirty="0" smtClean="0">
                <a:latin typeface="Arial" panose="020B0604020202020204" pitchFamily="34" charset="0"/>
                <a:cs typeface="Arial" panose="020B0604020202020204" pitchFamily="34" charset="0"/>
              </a:rPr>
              <a:t>Usuario administrador</a:t>
            </a:r>
          </a:p>
          <a:p>
            <a:pPr lvl="0"/>
            <a:endParaRPr lang="es-ES"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ES" dirty="0">
                <a:latin typeface="Arial" panose="020B0604020202020204" pitchFamily="34" charset="0"/>
                <a:cs typeface="Arial" panose="020B0604020202020204" pitchFamily="34" charset="0"/>
              </a:rPr>
              <a:t>Usuario general</a:t>
            </a:r>
          </a:p>
          <a:p>
            <a:pPr marL="285750" lvl="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p:txBody>
      </p:sp>
      <p:sp>
        <p:nvSpPr>
          <p:cNvPr id="7" name="Rectángulo redondeado 6"/>
          <p:cNvSpPr/>
          <p:nvPr/>
        </p:nvSpPr>
        <p:spPr>
          <a:xfrm>
            <a:off x="4741190" y="1596325"/>
            <a:ext cx="2758698" cy="435502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lvl="0" algn="ctr"/>
            <a:r>
              <a:rPr lang="es-ES" b="1" dirty="0">
                <a:latin typeface="Arial" panose="020B0604020202020204" pitchFamily="34" charset="0"/>
                <a:cs typeface="Arial" panose="020B0604020202020204" pitchFamily="34" charset="0"/>
              </a:rPr>
              <a:t>Diseño proceso de firma electrónica y sellado de tiempo</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22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ángulo redondeado 62"/>
          <p:cNvSpPr/>
          <p:nvPr/>
        </p:nvSpPr>
        <p:spPr>
          <a:xfrm>
            <a:off x="6841612" y="1780318"/>
            <a:ext cx="3265824" cy="4865890"/>
          </a:xfrm>
          <a:prstGeom prst="roundRect">
            <a:avLst>
              <a:gd name="adj" fmla="val 894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61" name="Rectángulo redondeado 60"/>
          <p:cNvSpPr/>
          <p:nvPr/>
        </p:nvSpPr>
        <p:spPr>
          <a:xfrm>
            <a:off x="2605553" y="1783102"/>
            <a:ext cx="3269089" cy="4865890"/>
          </a:xfrm>
          <a:prstGeom prst="roundRect">
            <a:avLst>
              <a:gd name="adj" fmla="val 8946"/>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1158" y="3000384"/>
            <a:ext cx="812698" cy="812698"/>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5251" y="3105941"/>
            <a:ext cx="591230" cy="591230"/>
          </a:xfrm>
          <a:prstGeom prst="rect">
            <a:avLst/>
          </a:prstGeom>
        </p:spPr>
      </p:pic>
      <p:sp>
        <p:nvSpPr>
          <p:cNvPr id="9" name="Rectangle 3"/>
          <p:cNvSpPr>
            <a:spLocks noChangeArrowheads="1"/>
          </p:cNvSpPr>
          <p:nvPr/>
        </p:nvSpPr>
        <p:spPr bwMode="auto">
          <a:xfrm>
            <a:off x="2979854" y="4197698"/>
            <a:ext cx="991673" cy="41549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XXFq3LC6g22lI2GOo…….</a:t>
            </a:r>
            <a:r>
              <a:rPr kumimoji="0" lang="en-US" sz="11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uadroTexto 9"/>
          <p:cNvSpPr txBox="1"/>
          <p:nvPr/>
        </p:nvSpPr>
        <p:spPr>
          <a:xfrm>
            <a:off x="2711546" y="4588369"/>
            <a:ext cx="1504682"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Resumen (HASH) documento original</a:t>
            </a:r>
          </a:p>
          <a:p>
            <a:pPr algn="ctr"/>
            <a:r>
              <a:rPr lang="es-ES" sz="1100" dirty="0">
                <a:solidFill>
                  <a:schemeClr val="bg1"/>
                </a:solidFill>
                <a:latin typeface="Arial" panose="020B0604020202020204" pitchFamily="34" charset="0"/>
                <a:cs typeface="Arial" panose="020B0604020202020204" pitchFamily="34" charset="0"/>
              </a:rPr>
              <a:t>(</a:t>
            </a:r>
            <a:r>
              <a:rPr lang="es-ES" sz="1100" dirty="0" smtClean="0">
                <a:solidFill>
                  <a:schemeClr val="bg1"/>
                </a:solidFill>
                <a:latin typeface="Arial" panose="020B0604020202020204" pitchFamily="34" charset="0"/>
                <a:cs typeface="Arial" panose="020B0604020202020204" pitchFamily="34" charset="0"/>
              </a:rPr>
              <a:t>SHA1)</a:t>
            </a:r>
            <a:endParaRPr lang="en-US" sz="1100" dirty="0">
              <a:solidFill>
                <a:schemeClr val="bg1"/>
              </a:solidFill>
              <a:latin typeface="Arial" panose="020B0604020202020204" pitchFamily="34" charset="0"/>
              <a:cs typeface="Arial" panose="020B0604020202020204" pitchFamily="34" charset="0"/>
            </a:endParaRPr>
          </a:p>
        </p:txBody>
      </p:sp>
      <p:pic>
        <p:nvPicPr>
          <p:cNvPr id="13" name="Imagen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272" y="4159611"/>
            <a:ext cx="486204" cy="486204"/>
          </a:xfrm>
          <a:prstGeom prst="rect">
            <a:avLst/>
          </a:prstGeom>
        </p:spPr>
      </p:pic>
      <p:sp>
        <p:nvSpPr>
          <p:cNvPr id="14" name="CuadroTexto 13"/>
          <p:cNvSpPr txBox="1"/>
          <p:nvPr/>
        </p:nvSpPr>
        <p:spPr>
          <a:xfrm>
            <a:off x="4456636" y="4637739"/>
            <a:ext cx="1061433"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Firma electrónica Usuario</a:t>
            </a:r>
            <a:endParaRPr lang="en-US" sz="1100" dirty="0">
              <a:solidFill>
                <a:schemeClr val="bg1"/>
              </a:solidFill>
              <a:latin typeface="Arial" panose="020B0604020202020204" pitchFamily="34" charset="0"/>
              <a:cs typeface="Arial" panose="020B0604020202020204" pitchFamily="34" charset="0"/>
            </a:endParaRPr>
          </a:p>
        </p:txBody>
      </p:sp>
      <p:grpSp>
        <p:nvGrpSpPr>
          <p:cNvPr id="19" name="Grupo 18"/>
          <p:cNvGrpSpPr/>
          <p:nvPr/>
        </p:nvGrpSpPr>
        <p:grpSpPr>
          <a:xfrm>
            <a:off x="4677758" y="3093061"/>
            <a:ext cx="584839" cy="618191"/>
            <a:chOff x="5211691" y="2781837"/>
            <a:chExt cx="642588" cy="642588"/>
          </a:xfrm>
        </p:grpSpPr>
        <p:pic>
          <p:nvPicPr>
            <p:cNvPr id="15" name="Imagen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691" y="2781837"/>
              <a:ext cx="642588" cy="642588"/>
            </a:xfrm>
            <a:prstGeom prst="rect">
              <a:avLst/>
            </a:prstGeom>
          </p:spPr>
        </p:pic>
        <p:pic>
          <p:nvPicPr>
            <p:cNvPr id="16" name="Imagen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071" y="3198252"/>
              <a:ext cx="152400" cy="152400"/>
            </a:xfrm>
            <a:prstGeom prst="rect">
              <a:avLst/>
            </a:prstGeom>
          </p:spPr>
        </p:pic>
      </p:grpSp>
      <p:sp>
        <p:nvSpPr>
          <p:cNvPr id="20" name="Rectangle 3"/>
          <p:cNvSpPr>
            <a:spLocks noChangeArrowheads="1"/>
          </p:cNvSpPr>
          <p:nvPr/>
        </p:nvSpPr>
        <p:spPr bwMode="auto">
          <a:xfrm>
            <a:off x="4411559" y="1961080"/>
            <a:ext cx="1125201" cy="41549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R54dfgDDfFq3LC6g22TY6…….</a:t>
            </a:r>
            <a:r>
              <a:rPr kumimoji="0" lang="en-US" sz="11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2" name="CuadroTexto 21"/>
          <p:cNvSpPr txBox="1"/>
          <p:nvPr/>
        </p:nvSpPr>
        <p:spPr>
          <a:xfrm>
            <a:off x="1473034" y="3865000"/>
            <a:ext cx="1061399" cy="584775"/>
          </a:xfrm>
          <a:prstGeom prst="rect">
            <a:avLst/>
          </a:prstGeom>
          <a:noFill/>
        </p:spPr>
        <p:txBody>
          <a:bodyPr wrap="square" rtlCol="0">
            <a:spAutoFit/>
          </a:bodyPr>
          <a:lstStyle/>
          <a:p>
            <a:pPr algn="ctr"/>
            <a:r>
              <a:rPr lang="es-ES" sz="1600" b="1" dirty="0" smtClean="0"/>
              <a:t>Usuario general</a:t>
            </a:r>
            <a:endParaRPr lang="es-ES" sz="1200" b="1" dirty="0" smtClean="0"/>
          </a:p>
        </p:txBody>
      </p:sp>
      <p:grpSp>
        <p:nvGrpSpPr>
          <p:cNvPr id="25" name="Grupo 24"/>
          <p:cNvGrpSpPr/>
          <p:nvPr/>
        </p:nvGrpSpPr>
        <p:grpSpPr>
          <a:xfrm>
            <a:off x="8016569" y="733975"/>
            <a:ext cx="863960" cy="861175"/>
            <a:chOff x="8817732" y="859274"/>
            <a:chExt cx="1021725" cy="1096880"/>
          </a:xfrm>
        </p:grpSpPr>
        <p:pic>
          <p:nvPicPr>
            <p:cNvPr id="23" name="Imagen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17732" y="859274"/>
              <a:ext cx="1021725" cy="1021725"/>
            </a:xfrm>
            <a:prstGeom prst="rect">
              <a:avLst/>
            </a:prstGeom>
          </p:spPr>
        </p:pic>
        <p:pic>
          <p:nvPicPr>
            <p:cNvPr id="24" name="Imagen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3258" y="1416675"/>
              <a:ext cx="539479" cy="539479"/>
            </a:xfrm>
            <a:prstGeom prst="rect">
              <a:avLst/>
            </a:prstGeom>
          </p:spPr>
        </p:pic>
      </p:grpSp>
      <p:sp>
        <p:nvSpPr>
          <p:cNvPr id="26" name="CuadroTexto 25"/>
          <p:cNvSpPr txBox="1"/>
          <p:nvPr/>
        </p:nvSpPr>
        <p:spPr>
          <a:xfrm>
            <a:off x="8107712" y="1444548"/>
            <a:ext cx="717005" cy="338554"/>
          </a:xfrm>
          <a:prstGeom prst="rect">
            <a:avLst/>
          </a:prstGeom>
          <a:noFill/>
        </p:spPr>
        <p:txBody>
          <a:bodyPr wrap="square" rtlCol="0">
            <a:spAutoFit/>
          </a:bodyPr>
          <a:lstStyle/>
          <a:p>
            <a:pPr algn="ctr"/>
            <a:r>
              <a:rPr lang="es-ES" sz="1600" b="1" dirty="0" smtClean="0"/>
              <a:t>TSA</a:t>
            </a:r>
          </a:p>
        </p:txBody>
      </p:sp>
      <p:grpSp>
        <p:nvGrpSpPr>
          <p:cNvPr id="30" name="Grupo 29"/>
          <p:cNvGrpSpPr/>
          <p:nvPr/>
        </p:nvGrpSpPr>
        <p:grpSpPr>
          <a:xfrm>
            <a:off x="8683048" y="1959718"/>
            <a:ext cx="1306925" cy="488143"/>
            <a:chOff x="8650306" y="3707750"/>
            <a:chExt cx="1306925" cy="488143"/>
          </a:xfrm>
        </p:grpSpPr>
        <p:sp>
          <p:nvSpPr>
            <p:cNvPr id="29" name="Rectangle 3"/>
            <p:cNvSpPr>
              <a:spLocks noChangeArrowheads="1"/>
            </p:cNvSpPr>
            <p:nvPr/>
          </p:nvSpPr>
          <p:spPr bwMode="auto">
            <a:xfrm>
              <a:off x="8650306" y="3707750"/>
              <a:ext cx="1208189"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s-ES" sz="1000" dirty="0" smtClean="0">
                  <a:solidFill>
                    <a:schemeClr val="tx1"/>
                  </a:solidFill>
                  <a:latin typeface="Arial Unicode MS" panose="020B0604020202020204" pitchFamily="34" charset="-128"/>
                </a:rPr>
                <a:t>Lunes 02 Febrero 10:19:14 2017</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28" name="Imagen 2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652431" y="3891093"/>
              <a:ext cx="304800" cy="304800"/>
            </a:xfrm>
            <a:prstGeom prst="rect">
              <a:avLst/>
            </a:prstGeom>
          </p:spPr>
        </p:pic>
      </p:grpSp>
      <p:sp>
        <p:nvSpPr>
          <p:cNvPr id="31" name="Rectangle 3"/>
          <p:cNvSpPr>
            <a:spLocks noChangeArrowheads="1"/>
          </p:cNvSpPr>
          <p:nvPr/>
        </p:nvSpPr>
        <p:spPr bwMode="auto">
          <a:xfrm>
            <a:off x="7113978" y="1958938"/>
            <a:ext cx="1125201" cy="41549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R54dfgDDfFq3LC6g22TY6…….</a:t>
            </a:r>
            <a:r>
              <a:rPr kumimoji="0" lang="en-US" sz="1100" b="0" i="0" u="none" strike="noStrike" cap="none" normalizeH="0" baseline="0" dirty="0" smtClean="0">
                <a:ln>
                  <a:noFill/>
                </a:ln>
                <a:solidFill>
                  <a:schemeClr val="tx1"/>
                </a:solidFill>
                <a:effectLst/>
              </a:rPr>
              <a:t> </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2" name="CuadroTexto 31"/>
          <p:cNvSpPr txBox="1"/>
          <p:nvPr/>
        </p:nvSpPr>
        <p:spPr>
          <a:xfrm>
            <a:off x="6927682" y="2375367"/>
            <a:ext cx="1504682" cy="769441"/>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Resumen (HASH) documento firmado</a:t>
            </a:r>
          </a:p>
          <a:p>
            <a:pPr algn="ctr"/>
            <a:r>
              <a:rPr lang="es-ES" sz="1100" dirty="0">
                <a:solidFill>
                  <a:schemeClr val="bg1"/>
                </a:solidFill>
                <a:latin typeface="Arial" panose="020B0604020202020204" pitchFamily="34" charset="0"/>
                <a:cs typeface="Arial" panose="020B0604020202020204" pitchFamily="34" charset="0"/>
              </a:rPr>
              <a:t>(SHA1)</a:t>
            </a:r>
          </a:p>
          <a:p>
            <a:pPr algn="ctr"/>
            <a:endParaRPr lang="es-ES" sz="1100" dirty="0" smtClean="0">
              <a:solidFill>
                <a:schemeClr val="bg1"/>
              </a:solidFill>
              <a:latin typeface="Arial" panose="020B0604020202020204" pitchFamily="34" charset="0"/>
              <a:cs typeface="Arial" panose="020B0604020202020204" pitchFamily="34" charset="0"/>
            </a:endParaRPr>
          </a:p>
        </p:txBody>
      </p:sp>
      <p:sp>
        <p:nvSpPr>
          <p:cNvPr id="33" name="CuadroTexto 32"/>
          <p:cNvSpPr txBox="1"/>
          <p:nvPr/>
        </p:nvSpPr>
        <p:spPr>
          <a:xfrm>
            <a:off x="8548273" y="2360341"/>
            <a:ext cx="1504682" cy="430887"/>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Fecha de petición de sello de tiempo</a:t>
            </a:r>
          </a:p>
        </p:txBody>
      </p:sp>
      <p:sp>
        <p:nvSpPr>
          <p:cNvPr id="34" name="Abrir llave 33"/>
          <p:cNvSpPr/>
          <p:nvPr/>
        </p:nvSpPr>
        <p:spPr>
          <a:xfrm rot="16200000">
            <a:off x="8348777" y="1475097"/>
            <a:ext cx="280100" cy="2925021"/>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6" name="Rectangle 3"/>
          <p:cNvSpPr>
            <a:spLocks noChangeArrowheads="1"/>
          </p:cNvSpPr>
          <p:nvPr/>
        </p:nvSpPr>
        <p:spPr bwMode="auto">
          <a:xfrm>
            <a:off x="7936080" y="3187977"/>
            <a:ext cx="1125201"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AA45ghyR54dfgDDfFq3Lg2……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37" name="CuadroTexto 36"/>
          <p:cNvSpPr txBox="1"/>
          <p:nvPr/>
        </p:nvSpPr>
        <p:spPr>
          <a:xfrm>
            <a:off x="7746339" y="5750687"/>
            <a:ext cx="1504682" cy="769441"/>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Resumen (HASH) firmado</a:t>
            </a:r>
          </a:p>
          <a:p>
            <a:pPr algn="ctr"/>
            <a:r>
              <a:rPr lang="es-ES" sz="1100" dirty="0">
                <a:solidFill>
                  <a:schemeClr val="bg1"/>
                </a:solidFill>
                <a:latin typeface="Arial" panose="020B0604020202020204" pitchFamily="34" charset="0"/>
                <a:cs typeface="Arial" panose="020B0604020202020204" pitchFamily="34" charset="0"/>
              </a:rPr>
              <a:t>(</a:t>
            </a:r>
            <a:r>
              <a:rPr lang="es-ES" sz="1100" dirty="0" smtClean="0">
                <a:solidFill>
                  <a:schemeClr val="bg1"/>
                </a:solidFill>
                <a:latin typeface="Arial" panose="020B0604020202020204" pitchFamily="34" charset="0"/>
                <a:cs typeface="Arial" panose="020B0604020202020204" pitchFamily="34" charset="0"/>
              </a:rPr>
              <a:t>SHA1 + RSA)</a:t>
            </a:r>
            <a:endParaRPr lang="es-ES" sz="1100" dirty="0">
              <a:solidFill>
                <a:schemeClr val="bg1"/>
              </a:solidFill>
              <a:latin typeface="Arial" panose="020B0604020202020204" pitchFamily="34" charset="0"/>
              <a:cs typeface="Arial" panose="020B0604020202020204" pitchFamily="34" charset="0"/>
            </a:endParaRPr>
          </a:p>
          <a:p>
            <a:pPr algn="ctr"/>
            <a:endParaRPr lang="es-ES" sz="1100" dirty="0" smtClean="0">
              <a:solidFill>
                <a:schemeClr val="bg1"/>
              </a:solidFill>
              <a:latin typeface="Arial" panose="020B0604020202020204" pitchFamily="34" charset="0"/>
              <a:cs typeface="Arial" panose="020B0604020202020204" pitchFamily="34" charset="0"/>
            </a:endParaRPr>
          </a:p>
        </p:txBody>
      </p:sp>
      <p:pic>
        <p:nvPicPr>
          <p:cNvPr id="40" name="Imagen 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4155" y="4175603"/>
            <a:ext cx="486204" cy="486204"/>
          </a:xfrm>
          <a:prstGeom prst="rect">
            <a:avLst/>
          </a:prstGeom>
        </p:spPr>
      </p:pic>
      <p:grpSp>
        <p:nvGrpSpPr>
          <p:cNvPr id="56" name="Grupo 55"/>
          <p:cNvGrpSpPr/>
          <p:nvPr/>
        </p:nvGrpSpPr>
        <p:grpSpPr>
          <a:xfrm>
            <a:off x="2839455" y="5181508"/>
            <a:ext cx="617470" cy="630453"/>
            <a:chOff x="4429458" y="5560892"/>
            <a:chExt cx="697990" cy="685465"/>
          </a:xfrm>
        </p:grpSpPr>
        <p:grpSp>
          <p:nvGrpSpPr>
            <p:cNvPr id="51" name="Grupo 50"/>
            <p:cNvGrpSpPr/>
            <p:nvPr/>
          </p:nvGrpSpPr>
          <p:grpSpPr>
            <a:xfrm>
              <a:off x="4484860" y="5603769"/>
              <a:ext cx="642588" cy="642588"/>
              <a:chOff x="5211691" y="2781837"/>
              <a:chExt cx="642588" cy="642588"/>
            </a:xfrm>
          </p:grpSpPr>
          <p:pic>
            <p:nvPicPr>
              <p:cNvPr id="52" name="Imagen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691" y="2781837"/>
                <a:ext cx="642588" cy="642588"/>
              </a:xfrm>
              <a:prstGeom prst="rect">
                <a:avLst/>
              </a:prstGeom>
            </p:spPr>
          </p:pic>
          <p:pic>
            <p:nvPicPr>
              <p:cNvPr id="53" name="Imagen 5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071" y="3198253"/>
                <a:ext cx="152400" cy="152400"/>
              </a:xfrm>
              <a:prstGeom prst="rect">
                <a:avLst/>
              </a:prstGeom>
            </p:spPr>
          </p:pic>
        </p:grpSp>
        <p:pic>
          <p:nvPicPr>
            <p:cNvPr id="54" name="Imagen 5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29458" y="5560892"/>
              <a:ext cx="304800" cy="304800"/>
            </a:xfrm>
            <a:prstGeom prst="rect">
              <a:avLst/>
            </a:prstGeom>
          </p:spPr>
        </p:pic>
      </p:grpSp>
      <p:pic>
        <p:nvPicPr>
          <p:cNvPr id="55" name="Imagen 5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34143" y="2034981"/>
            <a:ext cx="275927" cy="275927"/>
          </a:xfrm>
          <a:prstGeom prst="rect">
            <a:avLst/>
          </a:prstGeom>
        </p:spPr>
      </p:pic>
      <p:sp>
        <p:nvSpPr>
          <p:cNvPr id="59" name="CuadroTexto 58"/>
          <p:cNvSpPr txBox="1"/>
          <p:nvPr/>
        </p:nvSpPr>
        <p:spPr>
          <a:xfrm>
            <a:off x="4095837" y="6140960"/>
            <a:ext cx="1344144" cy="430887"/>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Aplicación del sello de tiempo</a:t>
            </a:r>
            <a:endParaRPr lang="en-US" sz="1100" dirty="0">
              <a:solidFill>
                <a:schemeClr val="bg1"/>
              </a:solidFill>
              <a:latin typeface="Arial" panose="020B0604020202020204" pitchFamily="34" charset="0"/>
              <a:cs typeface="Arial" panose="020B0604020202020204" pitchFamily="34" charset="0"/>
            </a:endParaRPr>
          </a:p>
        </p:txBody>
      </p:sp>
      <p:grpSp>
        <p:nvGrpSpPr>
          <p:cNvPr id="99" name="Grupo 98"/>
          <p:cNvGrpSpPr/>
          <p:nvPr/>
        </p:nvGrpSpPr>
        <p:grpSpPr>
          <a:xfrm>
            <a:off x="7930630" y="5350546"/>
            <a:ext cx="1127277" cy="400110"/>
            <a:chOff x="8091072" y="5025081"/>
            <a:chExt cx="1127277" cy="400110"/>
          </a:xfrm>
        </p:grpSpPr>
        <p:sp>
          <p:nvSpPr>
            <p:cNvPr id="65" name="Rectangle 3"/>
            <p:cNvSpPr>
              <a:spLocks noChangeArrowheads="1"/>
            </p:cNvSpPr>
            <p:nvPr/>
          </p:nvSpPr>
          <p:spPr bwMode="auto">
            <a:xfrm>
              <a:off x="8091072" y="5025081"/>
              <a:ext cx="1125201"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AA45ghyR54dfgDDfFq3Lg2……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66" name="Imagen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5949" y="5240616"/>
              <a:ext cx="152400" cy="152400"/>
            </a:xfrm>
            <a:prstGeom prst="rect">
              <a:avLst/>
            </a:prstGeom>
          </p:spPr>
        </p:pic>
      </p:grpSp>
      <p:pic>
        <p:nvPicPr>
          <p:cNvPr id="67" name="Imagen 6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00881" y="775069"/>
            <a:ext cx="812698" cy="812698"/>
          </a:xfrm>
          <a:prstGeom prst="rect">
            <a:avLst/>
          </a:prstGeom>
        </p:spPr>
      </p:pic>
      <p:sp>
        <p:nvSpPr>
          <p:cNvPr id="68" name="CuadroTexto 67"/>
          <p:cNvSpPr txBox="1"/>
          <p:nvPr/>
        </p:nvSpPr>
        <p:spPr>
          <a:xfrm>
            <a:off x="2681801" y="1467632"/>
            <a:ext cx="3103677" cy="338554"/>
          </a:xfrm>
          <a:prstGeom prst="rect">
            <a:avLst/>
          </a:prstGeom>
          <a:noFill/>
        </p:spPr>
        <p:txBody>
          <a:bodyPr wrap="square" rtlCol="0">
            <a:spAutoFit/>
          </a:bodyPr>
          <a:lstStyle/>
          <a:p>
            <a:pPr algn="ctr"/>
            <a:r>
              <a:rPr lang="es-ES" sz="1600" b="1" dirty="0" smtClean="0"/>
              <a:t>APLICACIÓN TIMESTAMPING</a:t>
            </a:r>
          </a:p>
        </p:txBody>
      </p:sp>
      <p:cxnSp>
        <p:nvCxnSpPr>
          <p:cNvPr id="70" name="Conector recto de flecha 69"/>
          <p:cNvCxnSpPr>
            <a:stCxn id="4" idx="3"/>
            <a:endCxn id="5" idx="1"/>
          </p:cNvCxnSpPr>
          <p:nvPr/>
        </p:nvCxnSpPr>
        <p:spPr>
          <a:xfrm flipV="1">
            <a:off x="2413856" y="3401556"/>
            <a:ext cx="771395" cy="5177"/>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72" name="Conector recto de flecha 71"/>
          <p:cNvCxnSpPr>
            <a:stCxn id="5" idx="2"/>
            <a:endCxn id="9" idx="0"/>
          </p:cNvCxnSpPr>
          <p:nvPr/>
        </p:nvCxnSpPr>
        <p:spPr>
          <a:xfrm flipH="1">
            <a:off x="3475691" y="3697171"/>
            <a:ext cx="5175" cy="500527"/>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74" name="Conector recto de flecha 73"/>
          <p:cNvCxnSpPr>
            <a:stCxn id="9" idx="3"/>
            <a:endCxn id="13" idx="1"/>
          </p:cNvCxnSpPr>
          <p:nvPr/>
        </p:nvCxnSpPr>
        <p:spPr>
          <a:xfrm flipV="1">
            <a:off x="3971527" y="4402713"/>
            <a:ext cx="757745" cy="2734"/>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76" name="Conector recto de flecha 75"/>
          <p:cNvCxnSpPr>
            <a:stCxn id="13" idx="0"/>
            <a:endCxn id="15" idx="2"/>
          </p:cNvCxnSpPr>
          <p:nvPr/>
        </p:nvCxnSpPr>
        <p:spPr>
          <a:xfrm flipH="1" flipV="1">
            <a:off x="4970178" y="3711252"/>
            <a:ext cx="2196" cy="448359"/>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82" name="Conector recto de flecha 81"/>
          <p:cNvCxnSpPr>
            <a:stCxn id="15" idx="0"/>
            <a:endCxn id="20" idx="2"/>
          </p:cNvCxnSpPr>
          <p:nvPr/>
        </p:nvCxnSpPr>
        <p:spPr>
          <a:xfrm flipV="1">
            <a:off x="4970178" y="2376578"/>
            <a:ext cx="3982" cy="716483"/>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21" name="CuadroTexto 20"/>
          <p:cNvSpPr txBox="1"/>
          <p:nvPr/>
        </p:nvSpPr>
        <p:spPr>
          <a:xfrm>
            <a:off x="4251021" y="2390388"/>
            <a:ext cx="1504682"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Resumen (HASH) documento firmado</a:t>
            </a:r>
          </a:p>
          <a:p>
            <a:pPr algn="ctr"/>
            <a:r>
              <a:rPr lang="es-ES" sz="1100" dirty="0" smtClean="0">
                <a:solidFill>
                  <a:schemeClr val="bg1"/>
                </a:solidFill>
                <a:latin typeface="Arial" panose="020B0604020202020204" pitchFamily="34" charset="0"/>
                <a:cs typeface="Arial" panose="020B0604020202020204" pitchFamily="34" charset="0"/>
              </a:rPr>
              <a:t>(SHA1)</a:t>
            </a:r>
          </a:p>
        </p:txBody>
      </p:sp>
      <p:cxnSp>
        <p:nvCxnSpPr>
          <p:cNvPr id="85" name="Conector recto de flecha 84"/>
          <p:cNvCxnSpPr>
            <a:stCxn id="20" idx="3"/>
            <a:endCxn id="31" idx="1"/>
          </p:cNvCxnSpPr>
          <p:nvPr/>
        </p:nvCxnSpPr>
        <p:spPr>
          <a:xfrm flipV="1">
            <a:off x="5536760" y="2166687"/>
            <a:ext cx="1577218" cy="2142"/>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89" name="Conector recto de flecha 88"/>
          <p:cNvCxnSpPr>
            <a:stCxn id="36" idx="2"/>
            <a:endCxn id="40" idx="0"/>
          </p:cNvCxnSpPr>
          <p:nvPr/>
        </p:nvCxnSpPr>
        <p:spPr>
          <a:xfrm flipH="1">
            <a:off x="8497257" y="3588087"/>
            <a:ext cx="1424" cy="587516"/>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35" name="CuadroTexto 34"/>
          <p:cNvSpPr txBox="1"/>
          <p:nvPr/>
        </p:nvSpPr>
        <p:spPr>
          <a:xfrm>
            <a:off x="7487899" y="3563326"/>
            <a:ext cx="2016618" cy="430887"/>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Resumen (HASH)</a:t>
            </a:r>
          </a:p>
          <a:p>
            <a:pPr algn="ctr"/>
            <a:r>
              <a:rPr lang="es-ES" sz="1100" dirty="0">
                <a:solidFill>
                  <a:schemeClr val="bg1"/>
                </a:solidFill>
                <a:latin typeface="Arial" panose="020B0604020202020204" pitchFamily="34" charset="0"/>
                <a:cs typeface="Arial" panose="020B0604020202020204" pitchFamily="34" charset="0"/>
              </a:rPr>
              <a:t>(SHA1</a:t>
            </a:r>
            <a:r>
              <a:rPr lang="es-E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p:txBody>
      </p:sp>
      <p:cxnSp>
        <p:nvCxnSpPr>
          <p:cNvPr id="91" name="Conector recto de flecha 90"/>
          <p:cNvCxnSpPr>
            <a:stCxn id="40" idx="2"/>
            <a:endCxn id="65" idx="0"/>
          </p:cNvCxnSpPr>
          <p:nvPr/>
        </p:nvCxnSpPr>
        <p:spPr>
          <a:xfrm flipH="1">
            <a:off x="8493231" y="4661807"/>
            <a:ext cx="4026" cy="688739"/>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93" name="Conector recto de flecha 92"/>
          <p:cNvCxnSpPr>
            <a:stCxn id="65" idx="1"/>
            <a:endCxn id="98" idx="3"/>
          </p:cNvCxnSpPr>
          <p:nvPr/>
        </p:nvCxnSpPr>
        <p:spPr>
          <a:xfrm flipH="1" flipV="1">
            <a:off x="5730931" y="5535575"/>
            <a:ext cx="2199699" cy="15026"/>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41" name="CuadroTexto 40"/>
          <p:cNvSpPr txBox="1"/>
          <p:nvPr/>
        </p:nvSpPr>
        <p:spPr>
          <a:xfrm>
            <a:off x="7865608" y="4692368"/>
            <a:ext cx="1295260" cy="430887"/>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Firma electrónica TSA</a:t>
            </a:r>
            <a:endParaRPr lang="en-US" sz="1100" dirty="0">
              <a:solidFill>
                <a:schemeClr val="bg1"/>
              </a:solidFill>
              <a:latin typeface="Arial" panose="020B0604020202020204" pitchFamily="34" charset="0"/>
              <a:cs typeface="Arial" panose="020B0604020202020204" pitchFamily="34" charset="0"/>
            </a:endParaRPr>
          </a:p>
        </p:txBody>
      </p:sp>
      <p:grpSp>
        <p:nvGrpSpPr>
          <p:cNvPr id="94" name="Grupo 93"/>
          <p:cNvGrpSpPr/>
          <p:nvPr/>
        </p:nvGrpSpPr>
        <p:grpSpPr>
          <a:xfrm>
            <a:off x="3813932" y="5233024"/>
            <a:ext cx="522604" cy="549190"/>
            <a:chOff x="5211691" y="2781837"/>
            <a:chExt cx="642588" cy="642588"/>
          </a:xfrm>
        </p:grpSpPr>
        <p:pic>
          <p:nvPicPr>
            <p:cNvPr id="95" name="Imagen 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691" y="2781837"/>
              <a:ext cx="642588" cy="642588"/>
            </a:xfrm>
            <a:prstGeom prst="rect">
              <a:avLst/>
            </a:prstGeom>
          </p:spPr>
        </p:pic>
        <p:pic>
          <p:nvPicPr>
            <p:cNvPr id="96" name="Imagen 9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47071" y="3198252"/>
              <a:ext cx="152400" cy="152400"/>
            </a:xfrm>
            <a:prstGeom prst="rect">
              <a:avLst/>
            </a:prstGeom>
          </p:spPr>
        </p:pic>
      </p:grpSp>
      <p:sp>
        <p:nvSpPr>
          <p:cNvPr id="97" name="CuadroTexto 96"/>
          <p:cNvSpPr txBox="1"/>
          <p:nvPr/>
        </p:nvSpPr>
        <p:spPr>
          <a:xfrm>
            <a:off x="2523885" y="5710184"/>
            <a:ext cx="1221463"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Documento final</a:t>
            </a:r>
          </a:p>
          <a:p>
            <a:pPr algn="ctr"/>
            <a:r>
              <a:rPr lang="es-ES" sz="1100" dirty="0" smtClean="0">
                <a:solidFill>
                  <a:schemeClr val="bg1"/>
                </a:solidFill>
                <a:latin typeface="Arial" panose="020B0604020202020204" pitchFamily="34" charset="0"/>
                <a:cs typeface="Arial" panose="020B0604020202020204" pitchFamily="34" charset="0"/>
              </a:rPr>
              <a:t>(firma y sello de tiempo)</a:t>
            </a:r>
          </a:p>
        </p:txBody>
      </p:sp>
      <p:sp>
        <p:nvSpPr>
          <p:cNvPr id="98" name="Rectangle 3"/>
          <p:cNvSpPr>
            <a:spLocks noChangeArrowheads="1"/>
          </p:cNvSpPr>
          <p:nvPr/>
        </p:nvSpPr>
        <p:spPr bwMode="auto">
          <a:xfrm>
            <a:off x="4605730" y="5335520"/>
            <a:ext cx="1125201" cy="40011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Unicode MS" panose="020B0604020202020204" pitchFamily="34" charset="-128"/>
              </a:rPr>
              <a:t>AA45ghyR54dfgDDfFq3Lg2……</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00" name="Imagen 9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7648" y="5552124"/>
            <a:ext cx="152400" cy="152400"/>
          </a:xfrm>
          <a:prstGeom prst="rect">
            <a:avLst/>
          </a:prstGeom>
        </p:spPr>
      </p:pic>
      <p:pic>
        <p:nvPicPr>
          <p:cNvPr id="102" name="Imagen 10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25970" y="5396479"/>
            <a:ext cx="270437" cy="270437"/>
          </a:xfrm>
          <a:prstGeom prst="rect">
            <a:avLst/>
          </a:prstGeom>
        </p:spPr>
      </p:pic>
      <p:sp>
        <p:nvSpPr>
          <p:cNvPr id="103" name="Abrir llave 102"/>
          <p:cNvSpPr/>
          <p:nvPr/>
        </p:nvSpPr>
        <p:spPr>
          <a:xfrm rot="16200000">
            <a:off x="4650666" y="5050805"/>
            <a:ext cx="243731" cy="2017858"/>
          </a:xfrm>
          <a:prstGeom prst="leftBrace">
            <a:avLst/>
          </a:prstGeom>
          <a:ln/>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cxnSp>
        <p:nvCxnSpPr>
          <p:cNvPr id="109" name="Conector recto de flecha 108"/>
          <p:cNvCxnSpPr>
            <a:stCxn id="95" idx="1"/>
            <a:endCxn id="52" idx="3"/>
          </p:cNvCxnSpPr>
          <p:nvPr/>
        </p:nvCxnSpPr>
        <p:spPr>
          <a:xfrm flipH="1">
            <a:off x="3456925" y="5507619"/>
            <a:ext cx="357007" cy="8834"/>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cxnSp>
        <p:nvCxnSpPr>
          <p:cNvPr id="111" name="Conector angular 110"/>
          <p:cNvCxnSpPr>
            <a:stCxn id="52" idx="1"/>
            <a:endCxn id="22" idx="2"/>
          </p:cNvCxnSpPr>
          <p:nvPr/>
        </p:nvCxnSpPr>
        <p:spPr>
          <a:xfrm rot="10800000">
            <a:off x="2003734" y="4449775"/>
            <a:ext cx="884732" cy="1066678"/>
          </a:xfrm>
          <a:prstGeom prst="bentConnector2">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112" name="CuadroTexto 111"/>
          <p:cNvSpPr txBox="1"/>
          <p:nvPr/>
        </p:nvSpPr>
        <p:spPr>
          <a:xfrm>
            <a:off x="2966978" y="3581669"/>
            <a:ext cx="991639" cy="430887"/>
          </a:xfrm>
          <a:prstGeom prst="rect">
            <a:avLst/>
          </a:prstGeom>
          <a:noFill/>
        </p:spPr>
        <p:txBody>
          <a:bodyPr wrap="square" rtlCol="0">
            <a:spAutoFit/>
          </a:bodyPr>
          <a:lstStyle/>
          <a:p>
            <a:pPr algn="ctr"/>
            <a:r>
              <a:rPr lang="es-ES" sz="1100" dirty="0">
                <a:solidFill>
                  <a:schemeClr val="bg1"/>
                </a:solidFill>
                <a:latin typeface="Arial" panose="020B0604020202020204" pitchFamily="34" charset="0"/>
                <a:cs typeface="Arial" panose="020B0604020202020204" pitchFamily="34" charset="0"/>
              </a:rPr>
              <a:t>D</a:t>
            </a:r>
            <a:r>
              <a:rPr lang="es-ES" sz="1100" dirty="0" smtClean="0">
                <a:solidFill>
                  <a:schemeClr val="bg1"/>
                </a:solidFill>
                <a:latin typeface="Arial" panose="020B0604020202020204" pitchFamily="34" charset="0"/>
                <a:cs typeface="Arial" panose="020B0604020202020204" pitchFamily="34" charset="0"/>
              </a:rPr>
              <a:t>ocumento original</a:t>
            </a:r>
            <a:endParaRPr lang="en-US" sz="1100" dirty="0">
              <a:solidFill>
                <a:schemeClr val="bg1"/>
              </a:solidFill>
              <a:latin typeface="Arial" panose="020B0604020202020204" pitchFamily="34" charset="0"/>
              <a:cs typeface="Arial" panose="020B0604020202020204" pitchFamily="34" charset="0"/>
            </a:endParaRPr>
          </a:p>
        </p:txBody>
      </p:sp>
      <p:sp>
        <p:nvSpPr>
          <p:cNvPr id="113" name="CuadroTexto 112"/>
          <p:cNvSpPr txBox="1"/>
          <p:nvPr/>
        </p:nvSpPr>
        <p:spPr>
          <a:xfrm>
            <a:off x="4484538" y="3708311"/>
            <a:ext cx="991639" cy="430887"/>
          </a:xfrm>
          <a:prstGeom prst="rect">
            <a:avLst/>
          </a:prstGeom>
          <a:noFill/>
        </p:spPr>
        <p:txBody>
          <a:bodyPr wrap="square" rtlCol="0">
            <a:spAutoFit/>
          </a:bodyPr>
          <a:lstStyle/>
          <a:p>
            <a:pPr algn="ctr"/>
            <a:r>
              <a:rPr lang="es-ES" sz="1100" dirty="0">
                <a:solidFill>
                  <a:schemeClr val="bg1"/>
                </a:solidFill>
                <a:latin typeface="Arial" panose="020B0604020202020204" pitchFamily="34" charset="0"/>
                <a:cs typeface="Arial" panose="020B0604020202020204" pitchFamily="34" charset="0"/>
              </a:rPr>
              <a:t>D</a:t>
            </a:r>
            <a:r>
              <a:rPr lang="es-ES" sz="1100" dirty="0" smtClean="0">
                <a:solidFill>
                  <a:schemeClr val="bg1"/>
                </a:solidFill>
                <a:latin typeface="Arial" panose="020B0604020202020204" pitchFamily="34" charset="0"/>
                <a:cs typeface="Arial" panose="020B0604020202020204" pitchFamily="34" charset="0"/>
              </a:rPr>
              <a:t>ocumento firmado</a:t>
            </a:r>
            <a:endParaRPr lang="en-US" sz="1100" dirty="0">
              <a:solidFill>
                <a:schemeClr val="bg1"/>
              </a:solidFill>
              <a:latin typeface="Arial" panose="020B0604020202020204" pitchFamily="34" charset="0"/>
              <a:cs typeface="Arial" panose="020B0604020202020204" pitchFamily="34" charset="0"/>
            </a:endParaRPr>
          </a:p>
        </p:txBody>
      </p:sp>
      <p:sp>
        <p:nvSpPr>
          <p:cNvPr id="114" name="CuadroTexto 113"/>
          <p:cNvSpPr txBox="1"/>
          <p:nvPr/>
        </p:nvSpPr>
        <p:spPr>
          <a:xfrm>
            <a:off x="4432365" y="5683233"/>
            <a:ext cx="1504682" cy="430887"/>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Sello de </a:t>
            </a:r>
          </a:p>
          <a:p>
            <a:pPr algn="ctr"/>
            <a:r>
              <a:rPr lang="es-ES" sz="1100" dirty="0" smtClean="0">
                <a:solidFill>
                  <a:schemeClr val="bg1"/>
                </a:solidFill>
                <a:latin typeface="Arial" panose="020B0604020202020204" pitchFamily="34" charset="0"/>
                <a:cs typeface="Arial" panose="020B0604020202020204" pitchFamily="34" charset="0"/>
              </a:rPr>
              <a:t>tiempo</a:t>
            </a:r>
          </a:p>
        </p:txBody>
      </p:sp>
      <p:sp>
        <p:nvSpPr>
          <p:cNvPr id="115" name="CuadroTexto 114"/>
          <p:cNvSpPr txBox="1"/>
          <p:nvPr/>
        </p:nvSpPr>
        <p:spPr>
          <a:xfrm>
            <a:off x="3619503" y="5689511"/>
            <a:ext cx="991639" cy="430887"/>
          </a:xfrm>
          <a:prstGeom prst="rect">
            <a:avLst/>
          </a:prstGeom>
          <a:noFill/>
        </p:spPr>
        <p:txBody>
          <a:bodyPr wrap="square" rtlCol="0">
            <a:spAutoFit/>
          </a:bodyPr>
          <a:lstStyle/>
          <a:p>
            <a:pPr algn="ctr"/>
            <a:r>
              <a:rPr lang="es-ES" sz="1100" dirty="0">
                <a:solidFill>
                  <a:schemeClr val="bg1"/>
                </a:solidFill>
                <a:latin typeface="Arial" panose="020B0604020202020204" pitchFamily="34" charset="0"/>
                <a:cs typeface="Arial" panose="020B0604020202020204" pitchFamily="34" charset="0"/>
              </a:rPr>
              <a:t>D</a:t>
            </a:r>
            <a:r>
              <a:rPr lang="es-ES" sz="1100" dirty="0" smtClean="0">
                <a:solidFill>
                  <a:schemeClr val="bg1"/>
                </a:solidFill>
                <a:latin typeface="Arial" panose="020B0604020202020204" pitchFamily="34" charset="0"/>
                <a:cs typeface="Arial" panose="020B0604020202020204" pitchFamily="34" charset="0"/>
              </a:rPr>
              <a:t>ocumento firmado</a:t>
            </a:r>
            <a:endParaRPr lang="en-US" sz="1100" dirty="0">
              <a:solidFill>
                <a:schemeClr val="bg1"/>
              </a:solidFill>
              <a:latin typeface="Arial" panose="020B0604020202020204" pitchFamily="34" charset="0"/>
              <a:cs typeface="Arial" panose="020B0604020202020204" pitchFamily="34" charset="0"/>
            </a:endParaRPr>
          </a:p>
        </p:txBody>
      </p:sp>
      <p:sp>
        <p:nvSpPr>
          <p:cNvPr id="69" name="CuadroTexto 68"/>
          <p:cNvSpPr txBox="1"/>
          <p:nvPr/>
        </p:nvSpPr>
        <p:spPr>
          <a:xfrm>
            <a:off x="5885084" y="1955319"/>
            <a:ext cx="982499"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Solicitud de sello a la TSA</a:t>
            </a:r>
          </a:p>
        </p:txBody>
      </p:sp>
      <p:sp>
        <p:nvSpPr>
          <p:cNvPr id="71" name="CuadroTexto 70"/>
          <p:cNvSpPr txBox="1"/>
          <p:nvPr/>
        </p:nvSpPr>
        <p:spPr>
          <a:xfrm>
            <a:off x="5818022" y="5313222"/>
            <a:ext cx="1105011" cy="600164"/>
          </a:xfrm>
          <a:prstGeom prst="rect">
            <a:avLst/>
          </a:prstGeom>
          <a:noFill/>
        </p:spPr>
        <p:txBody>
          <a:bodyPr wrap="square" rtlCol="0">
            <a:spAutoFit/>
          </a:bodyPr>
          <a:lstStyle/>
          <a:p>
            <a:pPr algn="ctr"/>
            <a:r>
              <a:rPr lang="es-ES" sz="1100" dirty="0" smtClean="0">
                <a:solidFill>
                  <a:schemeClr val="bg1"/>
                </a:solidFill>
                <a:latin typeface="Arial" panose="020B0604020202020204" pitchFamily="34" charset="0"/>
                <a:cs typeface="Arial" panose="020B0604020202020204" pitchFamily="34" charset="0"/>
              </a:rPr>
              <a:t>Sello de tiempo generado</a:t>
            </a:r>
          </a:p>
        </p:txBody>
      </p:sp>
      <p:sp>
        <p:nvSpPr>
          <p:cNvPr id="2" name="Elipse 1"/>
          <p:cNvSpPr/>
          <p:nvPr/>
        </p:nvSpPr>
        <p:spPr>
          <a:xfrm>
            <a:off x="3266787" y="2819189"/>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1</a:t>
            </a:r>
            <a:endParaRPr lang="en-US" sz="1200" dirty="0"/>
          </a:p>
        </p:txBody>
      </p:sp>
      <p:sp>
        <p:nvSpPr>
          <p:cNvPr id="73" name="Elipse 72"/>
          <p:cNvSpPr/>
          <p:nvPr/>
        </p:nvSpPr>
        <p:spPr>
          <a:xfrm>
            <a:off x="5210606" y="4232935"/>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a:t>2</a:t>
            </a:r>
            <a:endParaRPr lang="en-US" sz="1200" dirty="0"/>
          </a:p>
        </p:txBody>
      </p:sp>
      <p:sp>
        <p:nvSpPr>
          <p:cNvPr id="75" name="Elipse 74"/>
          <p:cNvSpPr/>
          <p:nvPr/>
        </p:nvSpPr>
        <p:spPr>
          <a:xfrm>
            <a:off x="6239242" y="1693939"/>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3</a:t>
            </a:r>
            <a:endParaRPr lang="en-US" sz="1200" dirty="0"/>
          </a:p>
        </p:txBody>
      </p:sp>
      <p:sp>
        <p:nvSpPr>
          <p:cNvPr id="77" name="Elipse 76"/>
          <p:cNvSpPr/>
          <p:nvPr/>
        </p:nvSpPr>
        <p:spPr>
          <a:xfrm>
            <a:off x="8740275" y="4264603"/>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4</a:t>
            </a:r>
            <a:endParaRPr lang="en-US" sz="1200" dirty="0"/>
          </a:p>
        </p:txBody>
      </p:sp>
      <p:sp>
        <p:nvSpPr>
          <p:cNvPr id="78" name="Elipse 77"/>
          <p:cNvSpPr/>
          <p:nvPr/>
        </p:nvSpPr>
        <p:spPr>
          <a:xfrm>
            <a:off x="6237784" y="5080609"/>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5</a:t>
            </a:r>
            <a:endParaRPr lang="en-US" sz="1200" dirty="0"/>
          </a:p>
        </p:txBody>
      </p:sp>
      <p:sp>
        <p:nvSpPr>
          <p:cNvPr id="79" name="Elipse 78"/>
          <p:cNvSpPr/>
          <p:nvPr/>
        </p:nvSpPr>
        <p:spPr>
          <a:xfrm>
            <a:off x="5335014" y="6278412"/>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6</a:t>
            </a:r>
            <a:endParaRPr lang="en-US" sz="1200" dirty="0"/>
          </a:p>
        </p:txBody>
      </p:sp>
      <p:sp>
        <p:nvSpPr>
          <p:cNvPr id="80" name="Elipse 79"/>
          <p:cNvSpPr/>
          <p:nvPr/>
        </p:nvSpPr>
        <p:spPr>
          <a:xfrm>
            <a:off x="2962678" y="6286160"/>
            <a:ext cx="265486" cy="27592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1200" dirty="0" smtClean="0"/>
              <a:t>7</a:t>
            </a:r>
            <a:endParaRPr lang="en-US" sz="1200" dirty="0"/>
          </a:p>
        </p:txBody>
      </p:sp>
      <p:sp>
        <p:nvSpPr>
          <p:cNvPr id="81" name="CuadroTexto 80"/>
          <p:cNvSpPr txBox="1"/>
          <p:nvPr/>
        </p:nvSpPr>
        <p:spPr>
          <a:xfrm>
            <a:off x="489402" y="194934"/>
            <a:ext cx="11204615" cy="584775"/>
          </a:xfrm>
          <a:prstGeom prst="rect">
            <a:avLst/>
          </a:prstGeom>
          <a:noFill/>
        </p:spPr>
        <p:txBody>
          <a:bodyPr wrap="square" rtlCol="0">
            <a:spAutoFit/>
          </a:bodyPr>
          <a:lstStyle/>
          <a:p>
            <a:pPr algn="ctr"/>
            <a:r>
              <a:rPr lang="es-ES" sz="3200" b="1" dirty="0" smtClean="0"/>
              <a:t>Proceso aplicación Web de Time </a:t>
            </a:r>
            <a:r>
              <a:rPr lang="es-ES" sz="3200" b="1" dirty="0"/>
              <a:t>S</a:t>
            </a:r>
            <a:r>
              <a:rPr lang="es-ES" sz="3200" b="1" dirty="0" smtClean="0"/>
              <a:t>tamping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4241334"/>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smtClean="0"/>
              <a:t>Ejecución de la aplicación</a:t>
            </a:r>
          </a:p>
        </p:txBody>
      </p:sp>
      <p:pic>
        <p:nvPicPr>
          <p:cNvPr id="6" name="Imagen 5"/>
          <p:cNvPicPr/>
          <p:nvPr/>
        </p:nvPicPr>
        <p:blipFill>
          <a:blip r:embed="rId2"/>
          <a:stretch>
            <a:fillRect/>
          </a:stretch>
        </p:blipFill>
        <p:spPr>
          <a:xfrm>
            <a:off x="805908" y="1224364"/>
            <a:ext cx="10693830" cy="4881966"/>
          </a:xfrm>
          <a:prstGeom prst="rect">
            <a:avLst/>
          </a:prstGeom>
        </p:spPr>
      </p:pic>
    </p:spTree>
    <p:extLst>
      <p:ext uri="{BB962C8B-B14F-4D97-AF65-F5344CB8AC3E}">
        <p14:creationId xmlns:p14="http://schemas.microsoft.com/office/powerpoint/2010/main" val="936015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0-ppt_h/2"/>
                                          </p:val>
                                        </p:tav>
                                      </p:tavLst>
                                    </p:anim>
                                    <p:set>
                                      <p:cBhvr>
                                        <p:cTn id="8" dur="1" fill="hold">
                                          <p:stCondLst>
                                            <p:cond delay="499"/>
                                          </p:stCondLst>
                                        </p:cTn>
                                        <p:tgtEl>
                                          <p:spTgt spid="4"/>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p:nvPr/>
        </p:nvPicPr>
        <p:blipFill>
          <a:blip r:embed="rId2"/>
          <a:stretch>
            <a:fillRect/>
          </a:stretch>
        </p:blipFill>
        <p:spPr>
          <a:xfrm>
            <a:off x="2324744" y="1197027"/>
            <a:ext cx="6954542" cy="4893805"/>
          </a:xfrm>
          <a:prstGeom prst="rect">
            <a:avLst/>
          </a:prstGeom>
        </p:spPr>
      </p:pic>
    </p:spTree>
    <p:extLst>
      <p:ext uri="{BB962C8B-B14F-4D97-AF65-F5344CB8AC3E}">
        <p14:creationId xmlns:p14="http://schemas.microsoft.com/office/powerpoint/2010/main" val="381611600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Firma y sellado de tiempo</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n 5"/>
          <p:cNvPicPr/>
          <p:nvPr/>
        </p:nvPicPr>
        <p:blipFill>
          <a:blip r:embed="rId2"/>
          <a:stretch>
            <a:fillRect/>
          </a:stretch>
        </p:blipFill>
        <p:spPr>
          <a:xfrm>
            <a:off x="1828803" y="1208870"/>
            <a:ext cx="8446576" cy="5222928"/>
          </a:xfrm>
          <a:prstGeom prst="rect">
            <a:avLst/>
          </a:prstGeom>
        </p:spPr>
      </p:pic>
    </p:spTree>
    <p:extLst>
      <p:ext uri="{BB962C8B-B14F-4D97-AF65-F5344CB8AC3E}">
        <p14:creationId xmlns:p14="http://schemas.microsoft.com/office/powerpoint/2010/main" val="3871813124"/>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Repositorio</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p:nvPr/>
        </p:nvPicPr>
        <p:blipFill>
          <a:blip r:embed="rId2"/>
          <a:stretch>
            <a:fillRect/>
          </a:stretch>
        </p:blipFill>
        <p:spPr>
          <a:xfrm>
            <a:off x="1627320" y="1255361"/>
            <a:ext cx="8601560" cy="5083444"/>
          </a:xfrm>
          <a:prstGeom prst="rect">
            <a:avLst/>
          </a:prstGeom>
        </p:spPr>
      </p:pic>
    </p:spTree>
    <p:extLst>
      <p:ext uri="{BB962C8B-B14F-4D97-AF65-F5344CB8AC3E}">
        <p14:creationId xmlns:p14="http://schemas.microsoft.com/office/powerpoint/2010/main" val="191189389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a:t>Pruebas aplicación Web Time </a:t>
            </a:r>
            <a:r>
              <a:rPr lang="es-ES" sz="3200" b="1" dirty="0" smtClean="0"/>
              <a:t>Stamping</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Imagen 5"/>
          <p:cNvPicPr/>
          <p:nvPr/>
        </p:nvPicPr>
        <p:blipFill>
          <a:blip r:embed="rId3"/>
          <a:stretch>
            <a:fillRect/>
          </a:stretch>
        </p:blipFill>
        <p:spPr>
          <a:xfrm>
            <a:off x="2185264" y="914401"/>
            <a:ext cx="7532174" cy="5091192"/>
          </a:xfrm>
          <a:prstGeom prst="rect">
            <a:avLst/>
          </a:prstGeom>
        </p:spPr>
      </p:pic>
      <p:sp>
        <p:nvSpPr>
          <p:cNvPr id="3" name="Rectángulo 2"/>
          <p:cNvSpPr/>
          <p:nvPr/>
        </p:nvSpPr>
        <p:spPr>
          <a:xfrm>
            <a:off x="2310501" y="6127743"/>
            <a:ext cx="7433445" cy="677108"/>
          </a:xfrm>
          <a:prstGeom prst="rect">
            <a:avLst/>
          </a:prstGeom>
        </p:spPr>
        <p:txBody>
          <a:bodyPr wrap="none">
            <a:spAutoFit/>
          </a:bodyPr>
          <a:lstStyle/>
          <a:p>
            <a:r>
              <a:rPr lang="en-US" sz="2000" dirty="0" err="1">
                <a:latin typeface="Arial" panose="020B0604020202020204" pitchFamily="34" charset="0"/>
                <a:cs typeface="Arial" panose="020B0604020202020204" pitchFamily="34" charset="0"/>
              </a:rPr>
              <a:t>Ingeniería</a:t>
            </a:r>
            <a:r>
              <a:rPr lang="en-US" sz="2000" dirty="0">
                <a:latin typeface="Arial" panose="020B0604020202020204" pitchFamily="34" charset="0"/>
                <a:cs typeface="Arial" panose="020B0604020202020204" pitchFamily="34" charset="0"/>
              </a:rPr>
              <a:t> de </a:t>
            </a:r>
            <a:r>
              <a:rPr lang="en-US" sz="2000" dirty="0" smtClean="0">
                <a:latin typeface="Arial" panose="020B0604020202020204" pitchFamily="34" charset="0"/>
                <a:cs typeface="Arial" panose="020B0604020202020204" pitchFamily="34" charset="0"/>
              </a:rPr>
              <a:t>software, </a:t>
            </a:r>
            <a:r>
              <a:rPr lang="en-US" sz="2000" dirty="0">
                <a:latin typeface="Arial" panose="020B0604020202020204" pitchFamily="34" charset="0"/>
                <a:cs typeface="Arial" panose="020B0604020202020204" pitchFamily="34" charset="0"/>
              </a:rPr>
              <a:t>Un </a:t>
            </a:r>
            <a:r>
              <a:rPr lang="en-US" sz="2000" dirty="0" err="1">
                <a:latin typeface="Arial" panose="020B0604020202020204" pitchFamily="34" charset="0"/>
                <a:cs typeface="Arial" panose="020B0604020202020204" pitchFamily="34" charset="0"/>
              </a:rPr>
              <a:t>enfoque</a:t>
            </a:r>
            <a:r>
              <a:rPr lang="en-US" sz="2000" dirty="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práctico</a:t>
            </a:r>
            <a:r>
              <a:rPr lang="en-US" sz="2000" dirty="0" smtClean="0">
                <a:latin typeface="Arial" panose="020B0604020202020204" pitchFamily="34" charset="0"/>
                <a:cs typeface="Arial" panose="020B0604020202020204" pitchFamily="34" charset="0"/>
              </a:rPr>
              <a:t> de </a:t>
            </a:r>
            <a:r>
              <a:rPr lang="es-ES" sz="2000" dirty="0" smtClean="0">
                <a:latin typeface="Arial" panose="020B0604020202020204" pitchFamily="34" charset="0"/>
                <a:cs typeface="Arial" panose="020B0604020202020204" pitchFamily="34" charset="0"/>
              </a:rPr>
              <a:t>Roger </a:t>
            </a:r>
            <a:r>
              <a:rPr lang="es-ES" sz="2000" dirty="0" err="1">
                <a:latin typeface="Arial" panose="020B0604020202020204" pitchFamily="34" charset="0"/>
                <a:cs typeface="Arial" panose="020B0604020202020204" pitchFamily="34" charset="0"/>
              </a:rPr>
              <a:t>Pressman</a:t>
            </a:r>
            <a:endParaRPr lang="en-US" sz="20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09347880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3"/>
          <a:stretch>
            <a:fillRect/>
          </a:stretch>
        </p:blipFill>
        <p:spPr>
          <a:xfrm>
            <a:off x="1611825" y="1270862"/>
            <a:ext cx="9035512" cy="4928461"/>
          </a:xfrm>
          <a:prstGeom prst="rect">
            <a:avLst/>
          </a:prstGeom>
        </p:spPr>
      </p:pic>
      <p:sp>
        <p:nvSpPr>
          <p:cNvPr id="5" name="CuadroTexto 4"/>
          <p:cNvSpPr txBox="1"/>
          <p:nvPr/>
        </p:nvSpPr>
        <p:spPr>
          <a:xfrm>
            <a:off x="486820" y="176851"/>
            <a:ext cx="11204615" cy="1077218"/>
          </a:xfrm>
          <a:prstGeom prst="rect">
            <a:avLst/>
          </a:prstGeom>
          <a:noFill/>
        </p:spPr>
        <p:txBody>
          <a:bodyPr wrap="square" rtlCol="0">
            <a:spAutoFit/>
          </a:bodyPr>
          <a:lstStyle/>
          <a:p>
            <a:pPr algn="ctr"/>
            <a:r>
              <a:rPr lang="es-ES" sz="3200" b="1" dirty="0" smtClean="0"/>
              <a:t>Adaptación de proceso de firma y sellado de tiempo en la Plataforma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02147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grpId="0" nodeType="clickEffect">
                                  <p:stCondLst>
                                    <p:cond delay="0"/>
                                  </p:stCondLst>
                                  <p:childTnLst>
                                    <p:anim calcmode="lin" valueType="num">
                                      <p:cBhvr additive="base">
                                        <p:cTn id="6" dur="500"/>
                                        <p:tgtEl>
                                          <p:spTgt spid="5"/>
                                        </p:tgtEl>
                                        <p:attrNameLst>
                                          <p:attrName>ppt_x</p:attrName>
                                        </p:attrNameLst>
                                      </p:cBhvr>
                                      <p:tavLst>
                                        <p:tav tm="0">
                                          <p:val>
                                            <p:strVal val="ppt_x"/>
                                          </p:val>
                                        </p:tav>
                                        <p:tav tm="100000">
                                          <p:val>
                                            <p:strVal val="ppt_x"/>
                                          </p:val>
                                        </p:tav>
                                      </p:tavLst>
                                    </p:anim>
                                    <p:anim calcmode="lin" valueType="num">
                                      <p:cBhvr additive="base">
                                        <p:cTn id="7" dur="500"/>
                                        <p:tgtEl>
                                          <p:spTgt spid="5"/>
                                        </p:tgtEl>
                                        <p:attrNameLst>
                                          <p:attrName>ppt_y</p:attrName>
                                        </p:attrNameLst>
                                      </p:cBhvr>
                                      <p:tavLst>
                                        <p:tav tm="0">
                                          <p:val>
                                            <p:strVal val="ppt_y"/>
                                          </p:val>
                                        </p:tav>
                                        <p:tav tm="100000">
                                          <p:val>
                                            <p:strVal val="0-ppt_h/2"/>
                                          </p:val>
                                        </p:tav>
                                      </p:tavLst>
                                    </p:anim>
                                    <p:set>
                                      <p:cBhvr>
                                        <p:cTn id="8" dur="1" fill="hold">
                                          <p:stCondLst>
                                            <p:cond delay="499"/>
                                          </p:stCondLst>
                                        </p:cTn>
                                        <p:tgtEl>
                                          <p:spTgt spid="5"/>
                                        </p:tgtEl>
                                        <p:attrNameLst>
                                          <p:attrName>style.visibility</p:attrName>
                                        </p:attrNameLst>
                                      </p:cBhvr>
                                      <p:to>
                                        <p:strVal val="hidden"/>
                                      </p:to>
                                    </p:set>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596327" y="1177871"/>
            <a:ext cx="9035510" cy="5114441"/>
          </a:xfrm>
          <a:prstGeom prst="rect">
            <a:avLst/>
          </a:prstGeom>
        </p:spPr>
      </p:pic>
      <p:sp>
        <p:nvSpPr>
          <p:cNvPr id="4" name="CuadroTexto 3"/>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Archivo de confirmación de pago</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7321911"/>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489402" y="194934"/>
            <a:ext cx="11204615" cy="584775"/>
          </a:xfrm>
          <a:prstGeom prst="rect">
            <a:avLst/>
          </a:prstGeom>
          <a:noFill/>
        </p:spPr>
        <p:txBody>
          <a:bodyPr wrap="square" rtlCol="0">
            <a:spAutoFit/>
          </a:bodyPr>
          <a:lstStyle/>
          <a:p>
            <a:pPr algn="ctr"/>
            <a:r>
              <a:rPr lang="es-ES" sz="3200" b="1" dirty="0" smtClean="0"/>
              <a:t>Proceso de cesión de factura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p:nvPr/>
        </p:nvPicPr>
        <p:blipFill>
          <a:blip r:embed="rId3"/>
          <a:stretch>
            <a:fillRect/>
          </a:stretch>
        </p:blipFill>
        <p:spPr>
          <a:xfrm>
            <a:off x="1410344" y="898902"/>
            <a:ext cx="8984819" cy="5548394"/>
          </a:xfrm>
          <a:prstGeom prst="rect">
            <a:avLst/>
          </a:prstGeom>
        </p:spPr>
      </p:pic>
    </p:spTree>
    <p:extLst>
      <p:ext uri="{BB962C8B-B14F-4D97-AF65-F5344CB8AC3E}">
        <p14:creationId xmlns:p14="http://schemas.microsoft.com/office/powerpoint/2010/main" val="2324086016"/>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671" y="2010613"/>
            <a:ext cx="3616237" cy="260153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4" name="CuadroTexto 3"/>
          <p:cNvSpPr txBox="1"/>
          <p:nvPr/>
        </p:nvSpPr>
        <p:spPr>
          <a:xfrm>
            <a:off x="1277448" y="1179615"/>
            <a:ext cx="2860598" cy="830997"/>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Tecnologías de la información</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4"/>
          <a:stretch>
            <a:fillRect/>
          </a:stretch>
        </p:blipFill>
        <p:spPr>
          <a:xfrm>
            <a:off x="7328062" y="1209741"/>
            <a:ext cx="3859185" cy="4907359"/>
          </a:xfrm>
          <a:prstGeom prst="rect">
            <a:avLst/>
          </a:prstGeom>
        </p:spPr>
      </p:pic>
      <p:sp>
        <p:nvSpPr>
          <p:cNvPr id="6" name="CuadroTexto 5"/>
          <p:cNvSpPr txBox="1"/>
          <p:nvPr/>
        </p:nvSpPr>
        <p:spPr>
          <a:xfrm>
            <a:off x="7723328" y="393369"/>
            <a:ext cx="3138461" cy="830997"/>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Certificado de firma electrónica</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Flecha derecha 6"/>
          <p:cNvSpPr/>
          <p:nvPr/>
        </p:nvSpPr>
        <p:spPr>
          <a:xfrm>
            <a:off x="5098944" y="2882687"/>
            <a:ext cx="1782305" cy="102288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78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0-#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p:nvPr/>
        </p:nvPicPr>
        <p:blipFill>
          <a:blip r:embed="rId2"/>
          <a:stretch>
            <a:fillRect/>
          </a:stretch>
        </p:blipFill>
        <p:spPr>
          <a:xfrm>
            <a:off x="1596325" y="1430634"/>
            <a:ext cx="8973518" cy="4598207"/>
          </a:xfrm>
          <a:prstGeom prst="rect">
            <a:avLst/>
          </a:prstGeom>
        </p:spPr>
      </p:pic>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Archivo de cesión de factura</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7351879"/>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539109" y="991727"/>
            <a:ext cx="5953272" cy="2588379"/>
          </a:xfrm>
          <a:prstGeom prst="rect">
            <a:avLst/>
          </a:prstGeom>
        </p:spPr>
      </p:pic>
      <p:pic>
        <p:nvPicPr>
          <p:cNvPr id="4" name="Imagen 3"/>
          <p:cNvPicPr>
            <a:picLocks noChangeAspect="1"/>
          </p:cNvPicPr>
          <p:nvPr/>
        </p:nvPicPr>
        <p:blipFill>
          <a:blip r:embed="rId3"/>
          <a:stretch>
            <a:fillRect/>
          </a:stretch>
        </p:blipFill>
        <p:spPr>
          <a:xfrm>
            <a:off x="5222929" y="3759955"/>
            <a:ext cx="6343088" cy="2717206"/>
          </a:xfrm>
          <a:prstGeom prst="rect">
            <a:avLst/>
          </a:prstGeom>
        </p:spPr>
      </p:pic>
      <p:sp>
        <p:nvSpPr>
          <p:cNvPr id="5" name="Rectángulo redondeado 4"/>
          <p:cNvSpPr/>
          <p:nvPr/>
        </p:nvSpPr>
        <p:spPr>
          <a:xfrm>
            <a:off x="6338807" y="2092272"/>
            <a:ext cx="1022888" cy="69742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ángulo redondeado 5"/>
          <p:cNvSpPr/>
          <p:nvPr/>
        </p:nvSpPr>
        <p:spPr>
          <a:xfrm>
            <a:off x="10306373" y="4972374"/>
            <a:ext cx="1097799" cy="70000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adroTexto 6"/>
          <p:cNvSpPr txBox="1"/>
          <p:nvPr/>
        </p:nvSpPr>
        <p:spPr>
          <a:xfrm>
            <a:off x="7764651" y="2058124"/>
            <a:ext cx="3810000" cy="707886"/>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XML con firma </a:t>
            </a:r>
          </a:p>
          <a:p>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electrónica</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CuadroTexto 7"/>
          <p:cNvSpPr txBox="1"/>
          <p:nvPr/>
        </p:nvSpPr>
        <p:spPr>
          <a:xfrm>
            <a:off x="2191718" y="4748874"/>
            <a:ext cx="3810000" cy="1015663"/>
          </a:xfrm>
          <a:prstGeom prst="rect">
            <a:avLst/>
          </a:prstGeom>
          <a:noFill/>
        </p:spPr>
        <p:txBody>
          <a:bodyPr wrap="square" rtlCol="0">
            <a:spAutoFit/>
          </a:bodyPr>
          <a:lstStyle/>
          <a:p>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XML con firma</a:t>
            </a:r>
          </a:p>
          <a:p>
            <a:r>
              <a:rPr lang="es-E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a:t>
            </a:r>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lectrónica y</a:t>
            </a:r>
          </a:p>
          <a:p>
            <a:r>
              <a:rPr lang="es-ES"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sello de tiempo</a:t>
            </a:r>
            <a:endParaRPr lang="en-US" sz="2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CuadroTexto 8"/>
          <p:cNvSpPr txBox="1"/>
          <p:nvPr/>
        </p:nvSpPr>
        <p:spPr>
          <a:xfrm>
            <a:off x="489402" y="272422"/>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XML firmado VS XML firmado + sello de tiempo</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2154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0-#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0-#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Resultados obtenidos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a 4"/>
          <p:cNvGraphicFramePr>
            <a:graphicFrameLocks noGrp="1"/>
          </p:cNvGraphicFramePr>
          <p:nvPr>
            <p:extLst>
              <p:ext uri="{D42A27DB-BD31-4B8C-83A1-F6EECF244321}">
                <p14:modId xmlns:p14="http://schemas.microsoft.com/office/powerpoint/2010/main" val="2145587630"/>
              </p:ext>
            </p:extLst>
          </p:nvPr>
        </p:nvGraphicFramePr>
        <p:xfrm>
          <a:off x="2929179" y="3743670"/>
          <a:ext cx="6276811" cy="2300665"/>
        </p:xfrm>
        <a:graphic>
          <a:graphicData uri="http://schemas.openxmlformats.org/drawingml/2006/table">
            <a:tbl>
              <a:tblPr firstRow="1" firstCol="1" bandRow="1">
                <a:tableStyleId>{5C22544A-7EE6-4342-B048-85BDC9FD1C3A}</a:tableStyleId>
              </a:tblPr>
              <a:tblGrid>
                <a:gridCol w="1732299"/>
                <a:gridCol w="1626755"/>
                <a:gridCol w="1347598"/>
                <a:gridCol w="1570159"/>
              </a:tblGrid>
              <a:tr h="493781">
                <a:tc>
                  <a:txBody>
                    <a:bodyPr/>
                    <a:lstStyle/>
                    <a:p>
                      <a:pPr algn="just">
                        <a:lnSpc>
                          <a:spcPct val="150000"/>
                        </a:lnSpc>
                        <a:spcBef>
                          <a:spcPts val="1200"/>
                        </a:spcBef>
                        <a:spcAft>
                          <a:spcPts val="0"/>
                        </a:spcAft>
                      </a:pPr>
                      <a:r>
                        <a:rPr lang="es-ES" sz="14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1200"/>
                        </a:spcBef>
                        <a:spcAft>
                          <a:spcPts val="0"/>
                        </a:spcAft>
                      </a:pPr>
                      <a:r>
                        <a:rPr lang="es-ES" sz="1200" dirty="0">
                          <a:effectLst/>
                          <a:latin typeface="Arial" panose="020B0604020202020204" pitchFamily="34" charset="0"/>
                          <a:cs typeface="Arial" panose="020B0604020202020204" pitchFamily="34" charset="0"/>
                        </a:rPr>
                        <a:t>XML sin firma</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1200"/>
                        </a:spcBef>
                        <a:spcAft>
                          <a:spcPts val="0"/>
                        </a:spcAft>
                      </a:pPr>
                      <a:r>
                        <a:rPr lang="es-ES" sz="1200">
                          <a:effectLst/>
                          <a:latin typeface="Arial" panose="020B0604020202020204" pitchFamily="34" charset="0"/>
                          <a:cs typeface="Arial" panose="020B0604020202020204" pitchFamily="34" charset="0"/>
                        </a:rPr>
                        <a:t>XML con firma</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1200"/>
                        </a:spcBef>
                        <a:spcAft>
                          <a:spcPts val="0"/>
                        </a:spcAft>
                      </a:pPr>
                      <a:r>
                        <a:rPr lang="es-ES" sz="1200" dirty="0">
                          <a:effectLst/>
                          <a:latin typeface="Arial" panose="020B0604020202020204" pitchFamily="34" charset="0"/>
                          <a:cs typeface="Arial" panose="020B0604020202020204" pitchFamily="34" charset="0"/>
                        </a:rPr>
                        <a:t>XML con firma + sello de tiempo </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93781">
                <a:tc>
                  <a:txBody>
                    <a:bodyPr/>
                    <a:lstStyle/>
                    <a:p>
                      <a:pPr algn="just">
                        <a:spcAft>
                          <a:spcPts val="0"/>
                        </a:spcAft>
                      </a:pPr>
                      <a:r>
                        <a:rPr lang="es-ES" sz="1400" dirty="0">
                          <a:effectLst/>
                          <a:latin typeface="Arial" panose="020B0604020202020204" pitchFamily="34" charset="0"/>
                          <a:cs typeface="Arial" panose="020B0604020202020204" pitchFamily="34" charset="0"/>
                        </a:rPr>
                        <a:t>Integridad de la información</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NO</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SI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SI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93781">
                <a:tc>
                  <a:txBody>
                    <a:bodyPr/>
                    <a:lstStyle/>
                    <a:p>
                      <a:pPr algn="just">
                        <a:spcAft>
                          <a:spcPts val="0"/>
                        </a:spcAft>
                      </a:pPr>
                      <a:r>
                        <a:rPr lang="es-ES" sz="1400">
                          <a:effectLst/>
                          <a:latin typeface="Arial" panose="020B0604020202020204" pitchFamily="34" charset="0"/>
                          <a:cs typeface="Arial" panose="020B0604020202020204" pitchFamily="34" charset="0"/>
                        </a:rPr>
                        <a:t>Confianza de la persona firmante</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SI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SI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493781">
                <a:tc>
                  <a:txBody>
                    <a:bodyPr/>
                    <a:lstStyle/>
                    <a:p>
                      <a:pPr algn="just">
                        <a:spcAft>
                          <a:spcPts val="0"/>
                        </a:spcAft>
                      </a:pPr>
                      <a:r>
                        <a:rPr lang="es-ES" sz="1400">
                          <a:effectLst/>
                          <a:latin typeface="Arial" panose="020B0604020202020204" pitchFamily="34" charset="0"/>
                          <a:cs typeface="Arial" panose="020B0604020202020204" pitchFamily="34" charset="0"/>
                        </a:rPr>
                        <a:t>Fecha y hora de firma confiable</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a:effectLst/>
                          <a:latin typeface="Arial" panose="020B0604020202020204" pitchFamily="34" charset="0"/>
                          <a:cs typeface="Arial" panose="020B0604020202020204" pitchFamily="34" charset="0"/>
                        </a:rPr>
                        <a:t>NO</a:t>
                      </a:r>
                      <a:endParaRPr lang="en-US"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400" dirty="0">
                          <a:effectLst/>
                          <a:latin typeface="Arial" panose="020B0604020202020204" pitchFamily="34" charset="0"/>
                          <a:cs typeface="Arial" panose="020B0604020202020204" pitchFamily="34" charset="0"/>
                        </a:rPr>
                        <a:t>SI</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r>
              <a:tr h="325541">
                <a:tc>
                  <a:txBody>
                    <a:bodyPr/>
                    <a:lstStyle/>
                    <a:p>
                      <a:pPr algn="just">
                        <a:spcAft>
                          <a:spcPts val="0"/>
                        </a:spcAft>
                      </a:pPr>
                      <a:r>
                        <a:rPr lang="es-ES" sz="14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50000"/>
                        </a:lnSpc>
                        <a:spcAft>
                          <a:spcPts val="0"/>
                        </a:spcAft>
                      </a:pPr>
                      <a:r>
                        <a:rPr lang="es-E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100">
                          <a:effectLst/>
                        </a:rPr>
                        <a:t>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50000"/>
                        </a:lnSpc>
                        <a:spcAft>
                          <a:spcPts val="0"/>
                        </a:spcAft>
                      </a:pPr>
                      <a:r>
                        <a:rPr lang="es-ES" sz="11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6" name="Rectángulo 5"/>
          <p:cNvSpPr/>
          <p:nvPr/>
        </p:nvSpPr>
        <p:spPr>
          <a:xfrm>
            <a:off x="604433" y="1236716"/>
            <a:ext cx="10926305" cy="1677382"/>
          </a:xfrm>
          <a:prstGeom prst="rect">
            <a:avLst/>
          </a:prstGeom>
        </p:spPr>
        <p:txBody>
          <a:bodyPr wrap="square">
            <a:spAutoFit/>
          </a:bodyPr>
          <a:lstStyle/>
          <a:p>
            <a:pPr marL="285750" indent="-285750" algn="just">
              <a:spcBef>
                <a:spcPts val="600"/>
              </a:spcBef>
              <a:spcAft>
                <a:spcPts val="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rPr>
              <a:t>Mayor </a:t>
            </a:r>
            <a:r>
              <a:rPr lang="es-ES" sz="2200" dirty="0">
                <a:latin typeface="Arial" panose="020B0604020202020204" pitchFamily="34" charset="0"/>
                <a:ea typeface="Times New Roman" panose="02020603050405020304" pitchFamily="18" charset="0"/>
              </a:rPr>
              <a:t>integridad </a:t>
            </a:r>
            <a:r>
              <a:rPr lang="es-ES" sz="2200" dirty="0" smtClean="0">
                <a:latin typeface="Arial" panose="020B0604020202020204" pitchFamily="34" charset="0"/>
                <a:ea typeface="Times New Roman" panose="02020603050405020304" pitchFamily="18" charset="0"/>
              </a:rPr>
              <a:t>y seguridad de </a:t>
            </a:r>
            <a:r>
              <a:rPr lang="es-ES" sz="2200" dirty="0">
                <a:latin typeface="Arial" panose="020B0604020202020204" pitchFamily="34" charset="0"/>
                <a:ea typeface="Times New Roman" panose="02020603050405020304" pitchFamily="18" charset="0"/>
              </a:rPr>
              <a:t>la </a:t>
            </a:r>
            <a:r>
              <a:rPr lang="es-ES" sz="2200" dirty="0" smtClean="0">
                <a:latin typeface="Arial" panose="020B0604020202020204" pitchFamily="34" charset="0"/>
                <a:ea typeface="Times New Roman" panose="02020603050405020304" pitchFamily="18" charset="0"/>
              </a:rPr>
              <a:t>información contenida en los documentos.</a:t>
            </a:r>
          </a:p>
          <a:p>
            <a:pPr marL="285750" indent="-285750" algn="just">
              <a:spcBef>
                <a:spcPts val="600"/>
              </a:spcBef>
              <a:spcAft>
                <a:spcPts val="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rPr>
              <a:t>Cualquier </a:t>
            </a:r>
            <a:r>
              <a:rPr lang="es-ES" sz="2200" dirty="0">
                <a:latin typeface="Arial" panose="020B0604020202020204" pitchFamily="34" charset="0"/>
                <a:ea typeface="Times New Roman" panose="02020603050405020304" pitchFamily="18" charset="0"/>
              </a:rPr>
              <a:t>alteración, por mínima que sea invalidará el documento y la </a:t>
            </a:r>
            <a:r>
              <a:rPr lang="es-ES" sz="2200" dirty="0" smtClean="0">
                <a:latin typeface="Arial" panose="020B0604020202020204" pitchFamily="34" charset="0"/>
                <a:ea typeface="Times New Roman" panose="02020603050405020304" pitchFamily="18" charset="0"/>
              </a:rPr>
              <a:t>firma.</a:t>
            </a:r>
          </a:p>
          <a:p>
            <a:pPr marL="285750" indent="-285750" algn="just">
              <a:spcBef>
                <a:spcPts val="600"/>
              </a:spcBef>
              <a:spcAft>
                <a:spcPts val="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rPr>
              <a:t>Seguridad </a:t>
            </a:r>
            <a:r>
              <a:rPr lang="es-ES" sz="2200" dirty="0">
                <a:latin typeface="Arial" panose="020B0604020202020204" pitchFamily="34" charset="0"/>
                <a:ea typeface="Times New Roman" panose="02020603050405020304" pitchFamily="18" charset="0"/>
              </a:rPr>
              <a:t>que la persona firmante es quien dice </a:t>
            </a:r>
            <a:r>
              <a:rPr lang="es-ES" sz="2200" dirty="0" smtClean="0">
                <a:latin typeface="Arial" panose="020B0604020202020204" pitchFamily="34" charset="0"/>
                <a:ea typeface="Times New Roman" panose="02020603050405020304" pitchFamily="18" charset="0"/>
              </a:rPr>
              <a:t>ser. </a:t>
            </a:r>
          </a:p>
          <a:p>
            <a:pPr marL="285750" indent="-285750" algn="just">
              <a:spcBef>
                <a:spcPts val="600"/>
              </a:spcBef>
              <a:spcAft>
                <a:spcPts val="0"/>
              </a:spcAft>
              <a:buFont typeface="Arial" panose="020B0604020202020204" pitchFamily="34" charset="0"/>
              <a:buChar char="•"/>
            </a:pPr>
            <a:r>
              <a:rPr lang="es-ES" sz="2200" dirty="0" smtClean="0">
                <a:latin typeface="Arial" panose="020B0604020202020204" pitchFamily="34" charset="0"/>
                <a:ea typeface="Times New Roman" panose="02020603050405020304" pitchFamily="18" charset="0"/>
              </a:rPr>
              <a:t>Certeza de la fecha y hora de firma (Fuente confiable)</a:t>
            </a:r>
          </a:p>
        </p:txBody>
      </p:sp>
      <p:sp>
        <p:nvSpPr>
          <p:cNvPr id="7" name="Rectángulo 6"/>
          <p:cNvSpPr/>
          <p:nvPr/>
        </p:nvSpPr>
        <p:spPr>
          <a:xfrm>
            <a:off x="601852" y="3047436"/>
            <a:ext cx="10926305" cy="496996"/>
          </a:xfrm>
          <a:prstGeom prst="rect">
            <a:avLst/>
          </a:prstGeom>
        </p:spPr>
        <p:txBody>
          <a:bodyPr wrap="square">
            <a:spAutoFit/>
          </a:bodyPr>
          <a:lstStyle/>
          <a:p>
            <a:pPr algn="just">
              <a:lnSpc>
                <a:spcPct val="150000"/>
              </a:lnSpc>
              <a:spcBef>
                <a:spcPts val="600"/>
              </a:spcBef>
              <a:spcAft>
                <a:spcPts val="0"/>
              </a:spcAft>
            </a:pPr>
            <a:r>
              <a:rPr lang="es-ES" sz="2000" b="1" u="sng" dirty="0" smtClean="0">
                <a:latin typeface="Arial" panose="020B0604020202020204" pitchFamily="34" charset="0"/>
                <a:ea typeface="Times New Roman" panose="02020603050405020304" pitchFamily="18" charset="0"/>
              </a:rPr>
              <a:t>Comparación XML sin firma, con firma y con firma en conjunto con sello de tiempo: </a:t>
            </a:r>
          </a:p>
        </p:txBody>
      </p:sp>
    </p:spTree>
    <p:extLst>
      <p:ext uri="{BB962C8B-B14F-4D97-AF65-F5344CB8AC3E}">
        <p14:creationId xmlns:p14="http://schemas.microsoft.com/office/powerpoint/2010/main" val="124855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p:cNvSpPr txBox="1"/>
          <p:nvPr/>
        </p:nvSpPr>
        <p:spPr>
          <a:xfrm>
            <a:off x="489402" y="1162374"/>
            <a:ext cx="11087832" cy="461665"/>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En el presente proyecto se cumplieron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objetivos planteados al </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inicio.</a:t>
            </a:r>
          </a:p>
        </p:txBody>
      </p:sp>
      <p:sp>
        <p:nvSpPr>
          <p:cNvPr id="4" name="CuadroTexto 3"/>
          <p:cNvSpPr txBox="1"/>
          <p:nvPr/>
        </p:nvSpPr>
        <p:spPr>
          <a:xfrm>
            <a:off x="489402" y="3707594"/>
            <a:ext cx="11087832" cy="1200329"/>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uso de las librerías PolygonESL-2.0 proporcionadas por la TSA del Banco Central del Ecuador para el consumo del servicio de sellado de tiempo, permitió reducir considerablemente el tiempo de desarrollo de la aplicación</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489402" y="1923540"/>
            <a:ext cx="11087832" cy="1569660"/>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apertura de la empresa BIGDATA C.A al permitir el acceso al código fuente de su sistema de </a:t>
            </a:r>
            <a:r>
              <a:rPr lang="es-ES" sz="24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Factoring</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Electrónico, facilitó sin duda la integración del proceso de firma y sellado de tiempo desarrollado en la aplicación Web de Time Stamping</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08215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Conclusiones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p:cNvSpPr txBox="1"/>
          <p:nvPr/>
        </p:nvSpPr>
        <p:spPr>
          <a:xfrm>
            <a:off x="489402" y="1022892"/>
            <a:ext cx="10932849" cy="1200329"/>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uso de firmas electrónicas en conjunto con sellos de tiempo permiten mantener intacta la información contenida en los documentos a largo del tiempo, dando mayor </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solidez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y confianza a los </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mismos.</a:t>
            </a:r>
          </a:p>
        </p:txBody>
      </p:sp>
      <p:sp>
        <p:nvSpPr>
          <p:cNvPr id="4" name="CuadroTexto 3"/>
          <p:cNvSpPr txBox="1"/>
          <p:nvPr/>
        </p:nvSpPr>
        <p:spPr>
          <a:xfrm>
            <a:off x="489402" y="2427677"/>
            <a:ext cx="10932849" cy="1938992"/>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Los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modelos sugeridos por la metodología UWE permitieron desarrollar la aplicación de manera ágil, centrándose en la parte funcional de la misma, puesto que sus ilustraciones son fáciles de comprender, lo que facilita la comunicación entre el desarrollador y el cliente, permitiendo plasmar de mejor manera los requerimientos previos al desarrollo de la aplicación</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5" name="CuadroTexto 4"/>
          <p:cNvSpPr txBox="1"/>
          <p:nvPr/>
        </p:nvSpPr>
        <p:spPr>
          <a:xfrm>
            <a:off x="489402" y="4697740"/>
            <a:ext cx="10932849" cy="1846659"/>
          </a:xfrm>
          <a:prstGeom prst="rect">
            <a:avLst/>
          </a:prstGeom>
          <a:noFill/>
        </p:spPr>
        <p:txBody>
          <a:bodyPr wrap="square" rtlCol="0">
            <a:spAutoFit/>
          </a:bodyPr>
          <a:lstStyle/>
          <a:p>
            <a:pPr marL="285750" lvl="0" indent="-28575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no contar con una conexión a Internet estable en el equipo donde se hará uso de la aplicación Web de Time Stamping, puede provocar que  esta no funcione adecuadamente al momento de consumir el servicio de sellos de tiempo.</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00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CuadroTexto 1"/>
          <p:cNvSpPr txBox="1"/>
          <p:nvPr/>
        </p:nvSpPr>
        <p:spPr>
          <a:xfrm>
            <a:off x="489400" y="1658322"/>
            <a:ext cx="10932849" cy="1200329"/>
          </a:xfrm>
          <a:prstGeom prst="rect">
            <a:avLst/>
          </a:prstGeom>
          <a:noFill/>
        </p:spPr>
        <p:txBody>
          <a:bodyPr wrap="square" rtlCol="0">
            <a:spAutoFit/>
          </a:bodyPr>
          <a:lstStyle/>
          <a:p>
            <a:pPr marL="342900" lvl="0" indent="-34290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 recomienda que el equipo desde el cual se hará uso de la aplicación Web de Time Stamping, cuente con una conexión a Internet, la misma que es necesaria para poder realizar el consumo de sellos de tiempo.</a:t>
            </a:r>
          </a:p>
        </p:txBody>
      </p:sp>
      <p:sp>
        <p:nvSpPr>
          <p:cNvPr id="4" name="CuadroTexto 3"/>
          <p:cNvSpPr txBox="1"/>
          <p:nvPr/>
        </p:nvSpPr>
        <p:spPr>
          <a:xfrm>
            <a:off x="489401" y="3035090"/>
            <a:ext cx="10932849" cy="830997"/>
          </a:xfrm>
          <a:prstGeom prst="rect">
            <a:avLst/>
          </a:prstGeom>
          <a:noFill/>
        </p:spPr>
        <p:txBody>
          <a:bodyPr wrap="square" rtlCol="0">
            <a:spAutoFit/>
          </a:bodyPr>
          <a:lstStyle/>
          <a:p>
            <a:pPr marL="342900" lvl="0" indent="-342900" algn="just">
              <a:buFont typeface="Arial" panose="020B0604020202020204" pitchFamily="34" charset="0"/>
              <a:buChar char="•"/>
            </a:pP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Recomendar </a:t>
            </a:r>
            <a:r>
              <a:rPr lang="es-E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 las autoridades de la empresa, hacer uso de firmas electrónicas y/o sellos de tiempo en otros </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procesos.</a:t>
            </a:r>
            <a:endParaRPr lang="en-US" sz="2400" dirty="0"/>
          </a:p>
        </p:txBody>
      </p:sp>
      <p:sp>
        <p:nvSpPr>
          <p:cNvPr id="5" name="CuadroTexto 4"/>
          <p:cNvSpPr txBox="1"/>
          <p:nvPr/>
        </p:nvSpPr>
        <p:spPr>
          <a:xfrm>
            <a:off x="504900" y="4184545"/>
            <a:ext cx="10932849" cy="1938992"/>
          </a:xfrm>
          <a:prstGeom prst="rect">
            <a:avLst/>
          </a:prstGeom>
          <a:noFill/>
        </p:spPr>
        <p:txBody>
          <a:bodyPr wrap="square" rtlCol="0">
            <a:spAutoFit/>
          </a:bodyPr>
          <a:lstStyle/>
          <a:p>
            <a:pPr marL="342900" lvl="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Sugerir </a:t>
            </a:r>
            <a:r>
              <a:rPr lang="es-ES" sz="2400" dirty="0">
                <a:latin typeface="Arial" panose="020B0604020202020204" pitchFamily="34" charset="0"/>
                <a:cs typeface="Arial" panose="020B0604020202020204" pitchFamily="34" charset="0"/>
              </a:rPr>
              <a:t>formalmente a empresas de sector público o privado hacer uso de firmas y/o sellos de tiempo en sus procesos, en especial en aquellos que  pueden ser realizados en línea y requieran la carga de información firmada por sus clientes, para agilitar así los </a:t>
            </a:r>
            <a:r>
              <a:rPr lang="es-ES" sz="2400" dirty="0" smtClean="0">
                <a:latin typeface="Arial" panose="020B0604020202020204" pitchFamily="34" charset="0"/>
                <a:cs typeface="Arial" panose="020B0604020202020204" pitchFamily="34" charset="0"/>
              </a:rPr>
              <a:t>tramites y reducir el uso de recursos en general. </a:t>
            </a:r>
          </a:p>
        </p:txBody>
      </p:sp>
    </p:spTree>
    <p:extLst>
      <p:ext uri="{BB962C8B-B14F-4D97-AF65-F5344CB8AC3E}">
        <p14:creationId xmlns:p14="http://schemas.microsoft.com/office/powerpoint/2010/main" val="155379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489402" y="489398"/>
            <a:ext cx="11204615" cy="584775"/>
          </a:xfrm>
          <a:prstGeom prst="rect">
            <a:avLst/>
          </a:prstGeom>
          <a:noFill/>
        </p:spPr>
        <p:txBody>
          <a:bodyPr wrap="square" rtlCol="0">
            <a:spAutoFit/>
          </a:bodyPr>
          <a:lstStyle/>
          <a:p>
            <a:pPr algn="ctr"/>
            <a:r>
              <a:rPr lang="es-E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Recomendaciones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uadroTexto 3"/>
          <p:cNvSpPr txBox="1"/>
          <p:nvPr/>
        </p:nvSpPr>
        <p:spPr>
          <a:xfrm>
            <a:off x="486822" y="1361268"/>
            <a:ext cx="10932849" cy="1569660"/>
          </a:xfrm>
          <a:prstGeom prst="rect">
            <a:avLst/>
          </a:prstGeom>
          <a:noFill/>
        </p:spPr>
        <p:txBody>
          <a:bodyPr wrap="square" rtlCol="0">
            <a:spAutoFit/>
          </a:bodyPr>
          <a:lstStyle/>
          <a:p>
            <a:pPr marL="342900" lvl="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Es recomendable tener </a:t>
            </a:r>
            <a:r>
              <a:rPr lang="es-ES" sz="2400" dirty="0">
                <a:latin typeface="Arial" panose="020B0604020202020204" pitchFamily="34" charset="0"/>
                <a:cs typeface="Arial" panose="020B0604020202020204" pitchFamily="34" charset="0"/>
              </a:rPr>
              <a:t>pendiente la fecha de caducidad de los certificados de firma electrónica y del servicio de sello de tiempo, </a:t>
            </a:r>
            <a:r>
              <a:rPr lang="es-ES" sz="2400" dirty="0" smtClean="0">
                <a:latin typeface="Arial" panose="020B0604020202020204" pitchFamily="34" charset="0"/>
                <a:cs typeface="Arial" panose="020B0604020202020204" pitchFamily="34" charset="0"/>
              </a:rPr>
              <a:t>considerando </a:t>
            </a:r>
            <a:r>
              <a:rPr lang="es-ES" sz="2400" dirty="0">
                <a:latin typeface="Arial" panose="020B0604020202020204" pitchFamily="34" charset="0"/>
                <a:cs typeface="Arial" panose="020B0604020202020204" pitchFamily="34" charset="0"/>
              </a:rPr>
              <a:t>que estos dos elementos son indispensables para el funcionamiento de la aplicación</a:t>
            </a:r>
            <a:r>
              <a:rPr lang="es-E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5" name="CuadroTexto 4"/>
          <p:cNvSpPr txBox="1"/>
          <p:nvPr/>
        </p:nvSpPr>
        <p:spPr>
          <a:xfrm>
            <a:off x="484241" y="3218482"/>
            <a:ext cx="10932849" cy="1200329"/>
          </a:xfrm>
          <a:prstGeom prst="rect">
            <a:avLst/>
          </a:prstGeom>
          <a:noFill/>
        </p:spPr>
        <p:txBody>
          <a:bodyPr wrap="square" rtlCol="0">
            <a:spAutoFit/>
          </a:bodyPr>
          <a:lstStyle/>
          <a:p>
            <a:pPr marL="342900" lvl="0" indent="-342900" algn="just">
              <a:buFont typeface="Arial" panose="020B0604020202020204" pitchFamily="34" charset="0"/>
              <a:buChar char="•"/>
            </a:pPr>
            <a:r>
              <a:rPr lang="es-ES" sz="2400" dirty="0" smtClean="0">
                <a:latin typeface="Arial" panose="020B0604020202020204" pitchFamily="34" charset="0"/>
                <a:cs typeface="Arial" panose="020B0604020202020204" pitchFamily="34" charset="0"/>
              </a:rPr>
              <a:t>Se </a:t>
            </a:r>
            <a:r>
              <a:rPr lang="es-ES" sz="2400" dirty="0">
                <a:latin typeface="Arial" panose="020B0604020202020204" pitchFamily="34" charset="0"/>
                <a:cs typeface="Arial" panose="020B0604020202020204" pitchFamily="34" charset="0"/>
              </a:rPr>
              <a:t>recomienda generar una cultura de manejo de la información relacionada al manejo del certificado de firma electrónica y el PIN de activación del mismo, para evitar que personas no autorizadas tengan acceso a estos.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90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18941" y="2476888"/>
            <a:ext cx="11771290" cy="707886"/>
          </a:xfrm>
          <a:prstGeom prst="rect">
            <a:avLst/>
          </a:prstGeom>
          <a:noFill/>
        </p:spPr>
        <p:txBody>
          <a:bodyPr wrap="square" rtlCol="0">
            <a:spAutoFit/>
          </a:bodyPr>
          <a:lstStyle/>
          <a:p>
            <a:pPr algn="ctr"/>
            <a:r>
              <a:rPr lang="es-ES" sz="4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Muchas gracias.</a:t>
            </a:r>
            <a:endPar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9930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82250" y="1209741"/>
            <a:ext cx="3859185" cy="4907359"/>
          </a:xfrm>
          <a:prstGeom prst="rect">
            <a:avLst/>
          </a:prstGeom>
        </p:spPr>
      </p:pic>
      <p:sp>
        <p:nvSpPr>
          <p:cNvPr id="3" name="CuadroTexto 2"/>
          <p:cNvSpPr txBox="1"/>
          <p:nvPr/>
        </p:nvSpPr>
        <p:spPr>
          <a:xfrm>
            <a:off x="1555003" y="424365"/>
            <a:ext cx="2877512" cy="830997"/>
          </a:xfrm>
          <a:prstGeom prst="rect">
            <a:avLst/>
          </a:prstGeom>
          <a:noFill/>
        </p:spPr>
        <p:txBody>
          <a:bodyPr wrap="square" rtlCol="0">
            <a:spAutoFit/>
          </a:bodyPr>
          <a:lstStyle/>
          <a:p>
            <a:pPr algn="ct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Certificado de firma electrónica</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8" name="Grupo 7"/>
          <p:cNvGrpSpPr/>
          <p:nvPr/>
        </p:nvGrpSpPr>
        <p:grpSpPr>
          <a:xfrm>
            <a:off x="5506878" y="588936"/>
            <a:ext cx="5459532" cy="2248132"/>
            <a:chOff x="5506878" y="588936"/>
            <a:chExt cx="5459532" cy="2248132"/>
          </a:xfrm>
        </p:grpSpPr>
        <p:sp>
          <p:nvSpPr>
            <p:cNvPr id="5" name="Flecha derecha 4"/>
            <p:cNvSpPr/>
            <p:nvPr/>
          </p:nvSpPr>
          <p:spPr>
            <a:xfrm>
              <a:off x="5506878" y="1348350"/>
              <a:ext cx="1782305" cy="1022888"/>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9996" y="605309"/>
              <a:ext cx="3146414" cy="2231759"/>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18914" y="588936"/>
              <a:ext cx="1047496" cy="562259"/>
            </a:xfrm>
            <a:prstGeom prst="rect">
              <a:avLst/>
            </a:prstGeom>
          </p:spPr>
        </p:pic>
      </p:grpSp>
      <p:grpSp>
        <p:nvGrpSpPr>
          <p:cNvPr id="4" name="Grupo 3"/>
          <p:cNvGrpSpPr/>
          <p:nvPr/>
        </p:nvGrpSpPr>
        <p:grpSpPr>
          <a:xfrm>
            <a:off x="6271531" y="3063889"/>
            <a:ext cx="3984390" cy="2651772"/>
            <a:chOff x="6271531" y="3063889"/>
            <a:chExt cx="3984390" cy="2651772"/>
          </a:xfrm>
        </p:grpSpPr>
        <p:pic>
          <p:nvPicPr>
            <p:cNvPr id="13" name="Imagen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30524" y="4090264"/>
              <a:ext cx="1625397" cy="1625397"/>
            </a:xfrm>
            <a:prstGeom prst="rect">
              <a:avLst/>
            </a:prstGeom>
          </p:spPr>
        </p:pic>
        <p:pic>
          <p:nvPicPr>
            <p:cNvPr id="9" name="Picture 4" descr="drawing, pen, signatur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43352" y="5066300"/>
              <a:ext cx="399871" cy="399871"/>
            </a:xfrm>
            <a:prstGeom prst="rect">
              <a:avLst/>
            </a:prstGeom>
            <a:noFill/>
            <a:extLst>
              <a:ext uri="{909E8E84-426E-40DD-AFC4-6F175D3DCCD1}">
                <a14:hiddenFill xmlns:a14="http://schemas.microsoft.com/office/drawing/2010/main">
                  <a:solidFill>
                    <a:srgbClr val="FFFFFF"/>
                  </a:solidFill>
                </a14:hiddenFill>
              </a:ext>
            </a:extLst>
          </p:spPr>
        </p:pic>
        <p:sp>
          <p:nvSpPr>
            <p:cNvPr id="11" name="Flecha derecha 10"/>
            <p:cNvSpPr/>
            <p:nvPr/>
          </p:nvSpPr>
          <p:spPr>
            <a:xfrm rot="5400000">
              <a:off x="8956670" y="3226525"/>
              <a:ext cx="873066" cy="547793"/>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4" name="CuadroTexto 13"/>
            <p:cNvSpPr txBox="1"/>
            <p:nvPr/>
          </p:nvSpPr>
          <p:spPr>
            <a:xfrm>
              <a:off x="6271531" y="4424813"/>
              <a:ext cx="2616422" cy="830997"/>
            </a:xfrm>
            <a:prstGeom prst="rect">
              <a:avLst/>
            </a:prstGeom>
            <a:noFill/>
          </p:spPr>
          <p:txBody>
            <a:bodyPr wrap="none" rtlCol="0">
              <a:spAutoFit/>
            </a:bodyPr>
            <a:lstStyle/>
            <a:p>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Factura firmada</a:t>
              </a:r>
            </a:p>
            <a:p>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electrónicamente</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07920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53998"/>
          </a:xfrm>
          <a:prstGeom prst="rect">
            <a:avLst/>
          </a:prstGeom>
          <a:noFill/>
        </p:spPr>
        <p:txBody>
          <a:bodyPr wrap="square" rtlCol="0">
            <a:spAutoFit/>
          </a:bodyPr>
          <a:lstStyle/>
          <a:p>
            <a:pPr algn="ctr"/>
            <a:r>
              <a:rPr lang="es-E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Planteamiento del problema</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288" y="1196177"/>
            <a:ext cx="2094886" cy="1485908"/>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9750" y="1196177"/>
            <a:ext cx="697424" cy="374353"/>
          </a:xfrm>
          <a:prstGeom prst="rect">
            <a:avLst/>
          </a:prstGeom>
        </p:spPr>
      </p:pic>
      <p:sp>
        <p:nvSpPr>
          <p:cNvPr id="3" name="CuadroTexto 2"/>
          <p:cNvSpPr txBox="1"/>
          <p:nvPr/>
        </p:nvSpPr>
        <p:spPr>
          <a:xfrm>
            <a:off x="2677174" y="1255363"/>
            <a:ext cx="8760576" cy="1508105"/>
          </a:xfrm>
          <a:prstGeom prst="rect">
            <a:avLst/>
          </a:prstGeom>
          <a:noFill/>
        </p:spPr>
        <p:txBody>
          <a:bodyPr wrap="square" rtlCol="0">
            <a:spAutoFit/>
          </a:bodyPr>
          <a:lstStyle/>
          <a:p>
            <a:pPr marL="285750" indent="-285750">
              <a:buFont typeface="Arial" panose="020B0604020202020204" pitchFamily="34" charset="0"/>
              <a:buChar char="•"/>
            </a:pPr>
            <a:r>
              <a:rPr lang="es-ES" sz="2400" dirty="0" smtClean="0">
                <a:latin typeface="Arial" panose="020B0604020202020204" pitchFamily="34" charset="0"/>
                <a:cs typeface="Arial" panose="020B0604020202020204" pitchFamily="34" charset="0"/>
              </a:rPr>
              <a:t>Empresas obligadas a realizar facturación electrónica.</a:t>
            </a:r>
          </a:p>
          <a:p>
            <a:pPr marL="285750" indent="-285750">
              <a:buFont typeface="Arial" panose="020B0604020202020204" pitchFamily="34" charset="0"/>
              <a:buChar char="•"/>
            </a:pPr>
            <a:r>
              <a:rPr lang="es-ES" sz="2400" dirty="0" smtClean="0">
                <a:latin typeface="Arial" panose="020B0604020202020204" pitchFamily="34" charset="0"/>
                <a:cs typeface="Arial" panose="020B0604020202020204" pitchFamily="34" charset="0"/>
              </a:rPr>
              <a:t>Incremento de uso de firmas electrónicas.</a:t>
            </a:r>
          </a:p>
          <a:p>
            <a:pPr marL="285750" indent="-285750">
              <a:buFont typeface="Arial" panose="020B0604020202020204" pitchFamily="34" charset="0"/>
              <a:buChar char="•"/>
            </a:pPr>
            <a:r>
              <a:rPr lang="es-ES" sz="2400" dirty="0" smtClean="0">
                <a:latin typeface="Arial" panose="020B0604020202020204" pitchFamily="34" charset="0"/>
                <a:cs typeface="Arial" panose="020B0604020202020204" pitchFamily="34" charset="0"/>
              </a:rPr>
              <a:t>Reducción de facturas físicas.</a:t>
            </a:r>
          </a:p>
          <a:p>
            <a:endParaRPr lang="en-US" sz="2000" dirty="0"/>
          </a:p>
        </p:txBody>
      </p:sp>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77" y="3239150"/>
            <a:ext cx="2661863" cy="893203"/>
          </a:xfrm>
          <a:prstGeom prst="rect">
            <a:avLst/>
          </a:prstGeom>
          <a:effectLst>
            <a:outerShdw blurRad="50800" dist="38100" dir="8100000" algn="tr" rotWithShape="0">
              <a:prstClr val="black">
                <a:alpha val="40000"/>
              </a:prstClr>
            </a:outerShdw>
          </a:effectLst>
        </p:spPr>
      </p:pic>
      <p:pic>
        <p:nvPicPr>
          <p:cNvPr id="8" name="Imagen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6242" y="2813241"/>
            <a:ext cx="1953022" cy="1792185"/>
          </a:xfrm>
          <a:prstGeom prst="rect">
            <a:avLst/>
          </a:prstGeom>
        </p:spPr>
      </p:pic>
      <p:sp>
        <p:nvSpPr>
          <p:cNvPr id="9" name="Flecha derecha 8"/>
          <p:cNvSpPr/>
          <p:nvPr/>
        </p:nvSpPr>
        <p:spPr>
          <a:xfrm>
            <a:off x="3774535" y="3409636"/>
            <a:ext cx="921450" cy="552241"/>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10" name="CuadroTexto 9"/>
          <p:cNvSpPr txBox="1"/>
          <p:nvPr/>
        </p:nvSpPr>
        <p:spPr>
          <a:xfrm>
            <a:off x="4711486" y="4556507"/>
            <a:ext cx="2646936" cy="830997"/>
          </a:xfrm>
          <a:prstGeom prst="rect">
            <a:avLst/>
          </a:prstGeom>
          <a:noFill/>
        </p:spPr>
        <p:txBody>
          <a:bodyPr wrap="square" rtlCol="0">
            <a:spAutoFit/>
          </a:bodyPr>
          <a:lstStyle/>
          <a:p>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Sistema </a:t>
            </a:r>
            <a:r>
              <a:rPr lang="es-ES" sz="2400" dirty="0" err="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Factoring</a:t>
            </a: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Electrónico</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Flecha derecha 11"/>
          <p:cNvSpPr/>
          <p:nvPr/>
        </p:nvSpPr>
        <p:spPr>
          <a:xfrm>
            <a:off x="7589713" y="3393799"/>
            <a:ext cx="921450" cy="552241"/>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grpSp>
        <p:nvGrpSpPr>
          <p:cNvPr id="11" name="Grupo 10"/>
          <p:cNvGrpSpPr/>
          <p:nvPr/>
        </p:nvGrpSpPr>
        <p:grpSpPr>
          <a:xfrm>
            <a:off x="8958020" y="2891829"/>
            <a:ext cx="1642821" cy="1558615"/>
            <a:chOff x="8586063" y="3254645"/>
            <a:chExt cx="1828800" cy="2001708"/>
          </a:xfrm>
        </p:grpSpPr>
        <p:sp>
          <p:nvSpPr>
            <p:cNvPr id="14" name="Rectángulo redondeado 13"/>
            <p:cNvSpPr/>
            <p:nvPr/>
          </p:nvSpPr>
          <p:spPr>
            <a:xfrm>
              <a:off x="8586063" y="3254645"/>
              <a:ext cx="1828800" cy="20017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3" name="Imagen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10970" y="3745351"/>
              <a:ext cx="792446" cy="792446"/>
            </a:xfrm>
            <a:prstGeom prst="rect">
              <a:avLst/>
            </a:prstGeom>
          </p:spPr>
        </p:pic>
        <p:sp>
          <p:nvSpPr>
            <p:cNvPr id="15" name="CuadroTexto 14"/>
            <p:cNvSpPr txBox="1"/>
            <p:nvPr/>
          </p:nvSpPr>
          <p:spPr>
            <a:xfrm>
              <a:off x="8875915" y="4463518"/>
              <a:ext cx="1383965" cy="307777"/>
            </a:xfrm>
            <a:prstGeom prst="rect">
              <a:avLst/>
            </a:prstGeom>
            <a:noFill/>
          </p:spPr>
          <p:txBody>
            <a:bodyPr wrap="square" rtlCol="0">
              <a:spAutoFit/>
            </a:bodyPr>
            <a:lstStyle/>
            <a:p>
              <a:r>
                <a:rPr lang="es-ES" sz="1400" dirty="0" smtClean="0">
                  <a:solidFill>
                    <a:schemeClr val="bg1"/>
                  </a:solidFill>
                  <a:latin typeface="Arial" panose="020B0604020202020204" pitchFamily="34" charset="0"/>
                  <a:cs typeface="Arial" panose="020B0604020202020204" pitchFamily="34" charset="0"/>
                </a:rPr>
                <a:t>Documentos</a:t>
              </a:r>
              <a:endParaRPr lang="en-US" sz="1400" dirty="0">
                <a:solidFill>
                  <a:schemeClr val="bg1"/>
                </a:solidFill>
                <a:latin typeface="Arial" panose="020B0604020202020204" pitchFamily="34" charset="0"/>
                <a:cs typeface="Arial" panose="020B0604020202020204" pitchFamily="34" charset="0"/>
              </a:endParaRPr>
            </a:p>
          </p:txBody>
        </p:sp>
      </p:grpSp>
      <p:sp>
        <p:nvSpPr>
          <p:cNvPr id="22" name="CuadroTexto 21"/>
          <p:cNvSpPr txBox="1"/>
          <p:nvPr/>
        </p:nvSpPr>
        <p:spPr>
          <a:xfrm>
            <a:off x="7704939" y="4539920"/>
            <a:ext cx="4227439" cy="830997"/>
          </a:xfrm>
          <a:prstGeom prst="rect">
            <a:avLst/>
          </a:prstGeom>
          <a:noFill/>
        </p:spPr>
        <p:txBody>
          <a:bodyPr wrap="none" rtlCol="0">
            <a:spAutoFit/>
          </a:bodyPr>
          <a:lstStyle/>
          <a:p>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Documentos de obligaciones </a:t>
            </a:r>
          </a:p>
          <a:p>
            <a:pPr algn="ctr"/>
            <a:r>
              <a:rPr lang="es-ES" sz="24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adquiridas</a:t>
            </a:r>
            <a:endParaRPr lang="en-US" sz="24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CuadroTexto 4"/>
          <p:cNvSpPr txBox="1"/>
          <p:nvPr/>
        </p:nvSpPr>
        <p:spPr>
          <a:xfrm>
            <a:off x="1270861" y="5532899"/>
            <a:ext cx="10306373" cy="830997"/>
          </a:xfrm>
          <a:prstGeom prst="rect">
            <a:avLst/>
          </a:prstGeom>
          <a:noFill/>
        </p:spPr>
        <p:txBody>
          <a:bodyPr wrap="square" rtlCol="0">
            <a:spAutoFit/>
          </a:bodyPr>
          <a:lstStyle/>
          <a:p>
            <a:pPr algn="just"/>
            <a:r>
              <a:rPr lang="es-ES" sz="2400" dirty="0" smtClean="0">
                <a:latin typeface="Arial" panose="020B0604020202020204" pitchFamily="34" charset="0"/>
                <a:cs typeface="Arial" panose="020B0604020202020204" pitchFamily="34" charset="0"/>
              </a:rPr>
              <a:t>Sin mecanismo para garantizar integridad y confiabilidad de la información.</a:t>
            </a:r>
            <a:endParaRPr lang="en-US" sz="2400" dirty="0">
              <a:latin typeface="Arial" panose="020B0604020202020204" pitchFamily="34" charset="0"/>
              <a:cs typeface="Arial" panose="020B0604020202020204" pitchFamily="34" charset="0"/>
            </a:endParaRPr>
          </a:p>
        </p:txBody>
      </p:sp>
      <p:sp>
        <p:nvSpPr>
          <p:cNvPr id="16" name="Señal de prohibido 15"/>
          <p:cNvSpPr/>
          <p:nvPr/>
        </p:nvSpPr>
        <p:spPr>
          <a:xfrm>
            <a:off x="582288" y="5703380"/>
            <a:ext cx="567882" cy="556682"/>
          </a:xfrm>
          <a:prstGeom prst="noSmoking">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0576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1000"/>
                                        <p:tgtEl>
                                          <p:spTgt spid="12"/>
                                        </p:tgtEl>
                                      </p:cBhvr>
                                    </p:animEffect>
                                    <p:anim calcmode="lin" valueType="num">
                                      <p:cBhvr>
                                        <p:cTn id="45" dur="1000" fill="hold"/>
                                        <p:tgtEl>
                                          <p:spTgt spid="12"/>
                                        </p:tgtEl>
                                        <p:attrNameLst>
                                          <p:attrName>ppt_x</p:attrName>
                                        </p:attrNameLst>
                                      </p:cBhvr>
                                      <p:tavLst>
                                        <p:tav tm="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1000"/>
                                        <p:tgtEl>
                                          <p:spTgt spid="10"/>
                                        </p:tgtEl>
                                      </p:cBhvr>
                                    </p:animEffect>
                                    <p:anim calcmode="lin" valueType="num">
                                      <p:cBhvr>
                                        <p:cTn id="55" dur="1000" fill="hold"/>
                                        <p:tgtEl>
                                          <p:spTgt spid="10"/>
                                        </p:tgtEl>
                                        <p:attrNameLst>
                                          <p:attrName>ppt_x</p:attrName>
                                        </p:attrNameLst>
                                      </p:cBhvr>
                                      <p:tavLst>
                                        <p:tav tm="0">
                                          <p:val>
                                            <p:strVal val="#ppt_x"/>
                                          </p:val>
                                        </p:tav>
                                        <p:tav tm="100000">
                                          <p:val>
                                            <p:strVal val="#ppt_x"/>
                                          </p:val>
                                        </p:tav>
                                      </p:tavLst>
                                    </p:anim>
                                    <p:anim calcmode="lin" valueType="num">
                                      <p:cBhvr>
                                        <p:cTn id="56" dur="1000" fill="hold"/>
                                        <p:tgtEl>
                                          <p:spTgt spid="10"/>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5"/>
                                        </p:tgtEl>
                                        <p:attrNameLst>
                                          <p:attrName>style.visibility</p:attrName>
                                        </p:attrNameLst>
                                      </p:cBhvr>
                                      <p:to>
                                        <p:strVal val="visible"/>
                                      </p:to>
                                    </p:set>
                                    <p:animEffect transition="in" filter="fade">
                                      <p:cBhvr>
                                        <p:cTn id="66" dur="1000"/>
                                        <p:tgtEl>
                                          <p:spTgt spid="5"/>
                                        </p:tgtEl>
                                      </p:cBhvr>
                                    </p:animEffect>
                                    <p:anim calcmode="lin" valueType="num">
                                      <p:cBhvr>
                                        <p:cTn id="67" dur="1000" fill="hold"/>
                                        <p:tgtEl>
                                          <p:spTgt spid="5"/>
                                        </p:tgtEl>
                                        <p:attrNameLst>
                                          <p:attrName>ppt_x</p:attrName>
                                        </p:attrNameLst>
                                      </p:cBhvr>
                                      <p:tavLst>
                                        <p:tav tm="0">
                                          <p:val>
                                            <p:strVal val="#ppt_x"/>
                                          </p:val>
                                        </p:tav>
                                        <p:tav tm="100000">
                                          <p:val>
                                            <p:strVal val="#ppt_x"/>
                                          </p:val>
                                        </p:tav>
                                      </p:tavLst>
                                    </p:anim>
                                    <p:anim calcmode="lin" valueType="num">
                                      <p:cBhvr>
                                        <p:cTn id="68" dur="1000" fill="hold"/>
                                        <p:tgtEl>
                                          <p:spTgt spid="5"/>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Effect transition="in" filter="fade">
                                      <p:cBhvr>
                                        <p:cTn id="71" dur="1000"/>
                                        <p:tgtEl>
                                          <p:spTgt spid="16"/>
                                        </p:tgtEl>
                                      </p:cBhvr>
                                    </p:animEffect>
                                    <p:anim calcmode="lin" valueType="num">
                                      <p:cBhvr>
                                        <p:cTn id="72" dur="1000" fill="hold"/>
                                        <p:tgtEl>
                                          <p:spTgt spid="16"/>
                                        </p:tgtEl>
                                        <p:attrNameLst>
                                          <p:attrName>ppt_x</p:attrName>
                                        </p:attrNameLst>
                                      </p:cBhvr>
                                      <p:tavLst>
                                        <p:tav tm="0">
                                          <p:val>
                                            <p:strVal val="#ppt_x"/>
                                          </p:val>
                                        </p:tav>
                                        <p:tav tm="100000">
                                          <p:val>
                                            <p:strVal val="#ppt_x"/>
                                          </p:val>
                                        </p:tav>
                                      </p:tavLst>
                                    </p:anim>
                                    <p:anim calcmode="lin" valueType="num">
                                      <p:cBhvr>
                                        <p:cTn id="7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10" grpId="0"/>
      <p:bldP spid="12" grpId="0" animBg="1"/>
      <p:bldP spid="22" grpId="0"/>
      <p:bldP spid="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53998"/>
          </a:xfrm>
          <a:prstGeom prst="rect">
            <a:avLst/>
          </a:prstGeom>
          <a:noFill/>
        </p:spPr>
        <p:txBody>
          <a:bodyPr wrap="square" rtlCol="0">
            <a:spAutoFit/>
          </a:bodyPr>
          <a:lstStyle/>
          <a:p>
            <a:pPr algn="ctr"/>
            <a:r>
              <a:rPr lang="es-E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Justificación e importancia</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1084881" y="2034794"/>
            <a:ext cx="10609136" cy="1154162"/>
          </a:xfrm>
          <a:prstGeom prst="rect">
            <a:avLst/>
          </a:prstGeom>
          <a:noFill/>
        </p:spPr>
        <p:txBody>
          <a:bodyPr wrap="square" rtlCol="0">
            <a:spAutoFit/>
          </a:bodyPr>
          <a:lstStyle/>
          <a:p>
            <a:pPr marL="285750" indent="-285750" algn="just">
              <a:buFont typeface="Arial" panose="020B0604020202020204" pitchFamily="34" charset="0"/>
              <a:buChar char="•"/>
            </a:pPr>
            <a:r>
              <a:rPr lang="es-ES" sz="2300" dirty="0" smtClean="0">
                <a:solidFill>
                  <a:srgbClr val="C00000"/>
                </a:solidFill>
                <a:latin typeface="Arial" panose="020B0604020202020204" pitchFamily="34" charset="0"/>
                <a:cs typeface="Arial" panose="020B0604020202020204" pitchFamily="34" charset="0"/>
              </a:rPr>
              <a:t>Sin garantía de integridad de la información.</a:t>
            </a:r>
          </a:p>
          <a:p>
            <a:pPr marL="285750" indent="-285750" algn="just">
              <a:buFont typeface="Arial" panose="020B0604020202020204" pitchFamily="34" charset="0"/>
              <a:buChar char="•"/>
            </a:pPr>
            <a:r>
              <a:rPr lang="es-ES" sz="2300" dirty="0" smtClean="0">
                <a:solidFill>
                  <a:srgbClr val="C00000"/>
                </a:solidFill>
                <a:latin typeface="Arial" panose="020B0604020202020204" pitchFamily="34" charset="0"/>
                <a:cs typeface="Arial" panose="020B0604020202020204" pitchFamily="34" charset="0"/>
              </a:rPr>
              <a:t>Fecha y hora de creación no confiables.</a:t>
            </a:r>
          </a:p>
          <a:p>
            <a:pPr marL="285750" indent="-285750" algn="just">
              <a:buFont typeface="Arial" panose="020B0604020202020204" pitchFamily="34" charset="0"/>
              <a:buChar char="•"/>
            </a:pPr>
            <a:r>
              <a:rPr lang="es-ES" sz="2300" dirty="0" smtClean="0">
                <a:solidFill>
                  <a:srgbClr val="C00000"/>
                </a:solidFill>
                <a:latin typeface="Arial" panose="020B0604020202020204" pitchFamily="34" charset="0"/>
                <a:cs typeface="Arial" panose="020B0604020202020204" pitchFamily="34" charset="0"/>
              </a:rPr>
              <a:t>Dificultad al demostrar validez de documentos como evidencia.</a:t>
            </a:r>
          </a:p>
        </p:txBody>
      </p:sp>
      <p:sp>
        <p:nvSpPr>
          <p:cNvPr id="23" name="CuadroTexto 22"/>
          <p:cNvSpPr txBox="1"/>
          <p:nvPr/>
        </p:nvSpPr>
        <p:spPr>
          <a:xfrm>
            <a:off x="1084882" y="4139979"/>
            <a:ext cx="10637550" cy="1508105"/>
          </a:xfrm>
          <a:prstGeom prst="rect">
            <a:avLst/>
          </a:prstGeom>
          <a:noFill/>
        </p:spPr>
        <p:txBody>
          <a:bodyPr wrap="square" rtlCol="0">
            <a:spAutoFit/>
          </a:bodyPr>
          <a:lstStyle/>
          <a:p>
            <a:pPr marL="285750" indent="-285750" algn="just">
              <a:buFont typeface="Arial" panose="020B0604020202020204" pitchFamily="34" charset="0"/>
              <a:buChar char="•"/>
            </a:pPr>
            <a:r>
              <a:rPr lang="es-ES" sz="2300" dirty="0" smtClean="0">
                <a:solidFill>
                  <a:srgbClr val="00B050"/>
                </a:solidFill>
                <a:latin typeface="Arial" panose="020B0604020202020204" pitchFamily="34" charset="0"/>
                <a:cs typeface="Arial" panose="020B0604020202020204" pitchFamily="34" charset="0"/>
              </a:rPr>
              <a:t>Garantía de integridad de la información.</a:t>
            </a:r>
          </a:p>
          <a:p>
            <a:pPr marL="285750" indent="-285750" algn="just">
              <a:buFont typeface="Arial" panose="020B0604020202020204" pitchFamily="34" charset="0"/>
              <a:buChar char="•"/>
            </a:pPr>
            <a:r>
              <a:rPr lang="es-ES" sz="2300" dirty="0" smtClean="0">
                <a:solidFill>
                  <a:srgbClr val="00B050"/>
                </a:solidFill>
                <a:latin typeface="Arial" panose="020B0604020202020204" pitchFamily="34" charset="0"/>
                <a:cs typeface="Arial" panose="020B0604020202020204" pitchFamily="34" charset="0"/>
              </a:rPr>
              <a:t>Fecha y hora de firma confiables (TS).</a:t>
            </a:r>
          </a:p>
          <a:p>
            <a:pPr marL="285750" indent="-285750" algn="just">
              <a:buFont typeface="Arial" panose="020B0604020202020204" pitchFamily="34" charset="0"/>
              <a:buChar char="•"/>
            </a:pPr>
            <a:r>
              <a:rPr lang="es-ES" sz="2300" dirty="0" smtClean="0">
                <a:solidFill>
                  <a:srgbClr val="00B050"/>
                </a:solidFill>
                <a:latin typeface="Arial" panose="020B0604020202020204" pitchFamily="34" charset="0"/>
                <a:cs typeface="Arial" panose="020B0604020202020204" pitchFamily="34" charset="0"/>
              </a:rPr>
              <a:t>Posible demostrar la validez de los documentos como evidencia.</a:t>
            </a:r>
          </a:p>
          <a:p>
            <a:pPr marL="285750" indent="-285750" algn="just">
              <a:buFont typeface="Arial" panose="020B0604020202020204" pitchFamily="34" charset="0"/>
              <a:buChar char="•"/>
            </a:pPr>
            <a:r>
              <a:rPr lang="es-ES" sz="2300" dirty="0" smtClean="0">
                <a:solidFill>
                  <a:srgbClr val="00B050"/>
                </a:solidFill>
                <a:latin typeface="Arial" panose="020B0604020202020204" pitchFamily="34" charset="0"/>
                <a:cs typeface="Arial" panose="020B0604020202020204" pitchFamily="34" charset="0"/>
              </a:rPr>
              <a:t>Ley de Comercio Electrónico, Firmas Electrónicas y Mensajes de Datos.</a:t>
            </a: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414" y="2150677"/>
            <a:ext cx="812698" cy="812698"/>
          </a:xfrm>
          <a:prstGeom prst="rect">
            <a:avLst/>
          </a:prstGeom>
          <a:scene3d>
            <a:camera prst="orthographicFront">
              <a:rot lat="21599969" lon="10799990" rev="10799999"/>
            </a:camera>
            <a:lightRig rig="threePt" dir="t"/>
          </a:scene3d>
        </p:spPr>
      </p:pic>
      <p:pic>
        <p:nvPicPr>
          <p:cNvPr id="24" name="Imagen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18" y="4255864"/>
            <a:ext cx="812698" cy="812698"/>
          </a:xfrm>
          <a:prstGeom prst="rect">
            <a:avLst/>
          </a:prstGeom>
        </p:spPr>
      </p:pic>
      <p:sp>
        <p:nvSpPr>
          <p:cNvPr id="25" name="CuadroTexto 24"/>
          <p:cNvSpPr txBox="1"/>
          <p:nvPr/>
        </p:nvSpPr>
        <p:spPr>
          <a:xfrm>
            <a:off x="396414" y="1525073"/>
            <a:ext cx="6872293" cy="461665"/>
          </a:xfrm>
          <a:prstGeom prst="rect">
            <a:avLst/>
          </a:prstGeom>
          <a:noFill/>
        </p:spPr>
        <p:txBody>
          <a:bodyPr wrap="square" rtlCol="0">
            <a:spAutoFit/>
          </a:bodyPr>
          <a:lstStyle/>
          <a:p>
            <a:r>
              <a:rPr lang="es-E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Situación Actual:</a:t>
            </a:r>
            <a:endParaRPr lang="en-US" sz="24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6" name="CuadroTexto 25"/>
          <p:cNvSpPr txBox="1"/>
          <p:nvPr/>
        </p:nvSpPr>
        <p:spPr>
          <a:xfrm>
            <a:off x="348858" y="3521927"/>
            <a:ext cx="6872293" cy="430887"/>
          </a:xfrm>
          <a:prstGeom prst="rect">
            <a:avLst/>
          </a:prstGeom>
          <a:noFill/>
        </p:spPr>
        <p:txBody>
          <a:bodyPr wrap="square" rtlCol="0">
            <a:spAutoFit/>
          </a:bodyPr>
          <a:lstStyle/>
          <a:p>
            <a:r>
              <a:rPr lang="es-ES" sz="22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Uso firma electrónica y sello de tiempo:</a:t>
            </a:r>
            <a:endParaRPr lang="en-US" sz="22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483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1000"/>
                                        <p:tgtEl>
                                          <p:spTgt spid="24"/>
                                        </p:tgtEl>
                                      </p:cBhvr>
                                    </p:animEffect>
                                    <p:anim calcmode="lin" valueType="num">
                                      <p:cBhvr>
                                        <p:cTn id="40" dur="1000" fill="hold"/>
                                        <p:tgtEl>
                                          <p:spTgt spid="24"/>
                                        </p:tgtEl>
                                        <p:attrNameLst>
                                          <p:attrName>ppt_x</p:attrName>
                                        </p:attrNameLst>
                                      </p:cBhvr>
                                      <p:tavLst>
                                        <p:tav tm="0">
                                          <p:val>
                                            <p:strVal val="#ppt_x"/>
                                          </p:val>
                                        </p:tav>
                                        <p:tav tm="100000">
                                          <p:val>
                                            <p:strVal val="#ppt_x"/>
                                          </p:val>
                                        </p:tav>
                                      </p:tavLst>
                                    </p:anim>
                                    <p:anim calcmode="lin" valueType="num">
                                      <p:cBhvr>
                                        <p:cTn id="4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3" grpId="0"/>
      <p:bldP spid="25"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53998"/>
          </a:xfrm>
          <a:prstGeom prst="rect">
            <a:avLst/>
          </a:prstGeom>
          <a:noFill/>
        </p:spPr>
        <p:txBody>
          <a:bodyPr wrap="square" rtlCol="0">
            <a:spAutoFit/>
          </a:bodyPr>
          <a:lstStyle/>
          <a:p>
            <a:pPr algn="ctr"/>
            <a:r>
              <a:rPr lang="es-E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uadroTexto 2"/>
          <p:cNvSpPr txBox="1"/>
          <p:nvPr/>
        </p:nvSpPr>
        <p:spPr>
          <a:xfrm>
            <a:off x="489403" y="914413"/>
            <a:ext cx="11204614" cy="1138773"/>
          </a:xfrm>
          <a:prstGeom prst="rect">
            <a:avLst/>
          </a:prstGeom>
          <a:noFill/>
        </p:spPr>
        <p:txBody>
          <a:bodyPr wrap="square" rtlCol="0">
            <a:spAutoFit/>
          </a:bodyPr>
          <a:lstStyle/>
          <a:p>
            <a:r>
              <a:rPr lang="es-E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 general</a:t>
            </a:r>
            <a:endParaRPr lang="es-ES"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Desarrollar </a:t>
            </a:r>
            <a:r>
              <a:rPr lang="es-ES" sz="2200" dirty="0">
                <a:latin typeface="Arial" panose="020B0604020202020204" pitchFamily="34" charset="0"/>
                <a:cs typeface="Arial" panose="020B0604020202020204" pitchFamily="34" charset="0"/>
              </a:rPr>
              <a:t>una aplicación Web de Time Stamping para el proceso de </a:t>
            </a:r>
            <a:r>
              <a:rPr lang="es-ES" sz="2200" dirty="0" err="1">
                <a:latin typeface="Arial" panose="020B0604020202020204" pitchFamily="34" charset="0"/>
                <a:cs typeface="Arial" panose="020B0604020202020204" pitchFamily="34" charset="0"/>
              </a:rPr>
              <a:t>Factoring</a:t>
            </a:r>
            <a:r>
              <a:rPr lang="es-ES" sz="2200" b="1" dirty="0">
                <a:latin typeface="Arial" panose="020B0604020202020204" pitchFamily="34" charset="0"/>
                <a:cs typeface="Arial" panose="020B0604020202020204" pitchFamily="34" charset="0"/>
              </a:rPr>
              <a:t> </a:t>
            </a:r>
            <a:r>
              <a:rPr lang="es-ES" sz="2200" dirty="0">
                <a:latin typeface="Arial" panose="020B0604020202020204" pitchFamily="34" charset="0"/>
                <a:cs typeface="Arial" panose="020B0604020202020204" pitchFamily="34" charset="0"/>
              </a:rPr>
              <a:t>Electrónico en el Ecuador aplicado en la empresa BIGDATA C.A</a:t>
            </a:r>
            <a:r>
              <a:rPr lang="es-ES" sz="20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4" name="CuadroTexto 3"/>
          <p:cNvSpPr txBox="1"/>
          <p:nvPr/>
        </p:nvSpPr>
        <p:spPr>
          <a:xfrm>
            <a:off x="486822" y="2105200"/>
            <a:ext cx="11204614" cy="1138773"/>
          </a:xfrm>
          <a:prstGeom prst="rect">
            <a:avLst/>
          </a:prstGeom>
          <a:noFill/>
        </p:spPr>
        <p:txBody>
          <a:bodyPr wrap="square" rtlCol="0">
            <a:spAutoFit/>
          </a:bodyPr>
          <a:lstStyle/>
          <a:p>
            <a:r>
              <a:rPr lang="es-ES" sz="24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Objetivos específicos</a:t>
            </a:r>
            <a:endParaRPr lang="es-ES" sz="20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lvl="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Conocer </a:t>
            </a:r>
            <a:r>
              <a:rPr lang="es-ES" sz="2200" dirty="0">
                <a:latin typeface="Arial" panose="020B0604020202020204" pitchFamily="34" charset="0"/>
                <a:cs typeface="Arial" panose="020B0604020202020204" pitchFamily="34" charset="0"/>
              </a:rPr>
              <a:t>los formatos </a:t>
            </a:r>
            <a:r>
              <a:rPr lang="es-ES" sz="2200" dirty="0" smtClean="0">
                <a:latin typeface="Arial" panose="020B0604020202020204" pitchFamily="34" charset="0"/>
                <a:cs typeface="Arial" panose="020B0604020202020204" pitchFamily="34" charset="0"/>
              </a:rPr>
              <a:t>existentes de </a:t>
            </a:r>
            <a:r>
              <a:rPr lang="es-ES" sz="2200" dirty="0">
                <a:latin typeface="Arial" panose="020B0604020202020204" pitchFamily="34" charset="0"/>
                <a:cs typeface="Arial" panose="020B0604020202020204" pitchFamily="34" charset="0"/>
              </a:rPr>
              <a:t>firma electrónica y determinar cuál es el más adecuado para ser usado en el actual proceso de </a:t>
            </a:r>
            <a:r>
              <a:rPr lang="es-ES" sz="2200" dirty="0" err="1" smtClean="0">
                <a:latin typeface="Arial" panose="020B0604020202020204" pitchFamily="34" charset="0"/>
                <a:cs typeface="Arial" panose="020B0604020202020204" pitchFamily="34" charset="0"/>
              </a:rPr>
              <a:t>Factoring</a:t>
            </a:r>
            <a:r>
              <a:rPr lang="es-E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5" name="CuadroTexto 4"/>
          <p:cNvSpPr txBox="1"/>
          <p:nvPr/>
        </p:nvSpPr>
        <p:spPr>
          <a:xfrm>
            <a:off x="484238" y="3202993"/>
            <a:ext cx="11204614" cy="769441"/>
          </a:xfrm>
          <a:prstGeom prst="rect">
            <a:avLst/>
          </a:prstGeom>
          <a:noFill/>
        </p:spPr>
        <p:txBody>
          <a:bodyPr wrap="square" rtlCol="0">
            <a:spAutoFit/>
          </a:bodyPr>
          <a:lstStyle/>
          <a:p>
            <a:pPr marL="285750" lvl="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Determinar </a:t>
            </a:r>
            <a:r>
              <a:rPr lang="es-ES" sz="2200" dirty="0">
                <a:latin typeface="Arial" panose="020B0604020202020204" pitchFamily="34" charset="0"/>
                <a:cs typeface="Arial" panose="020B0604020202020204" pitchFamily="34" charset="0"/>
              </a:rPr>
              <a:t>el proceso que se debe seguir con la </a:t>
            </a:r>
            <a:r>
              <a:rPr lang="es-ES" sz="2200" dirty="0" smtClean="0">
                <a:latin typeface="Arial" panose="020B0604020202020204" pitchFamily="34" charset="0"/>
                <a:cs typeface="Arial" panose="020B0604020202020204" pitchFamily="34" charset="0"/>
              </a:rPr>
              <a:t>AC </a:t>
            </a:r>
            <a:r>
              <a:rPr lang="es-ES" sz="2200" dirty="0">
                <a:latin typeface="Arial" panose="020B0604020202020204" pitchFamily="34" charset="0"/>
                <a:cs typeface="Arial" panose="020B0604020202020204" pitchFamily="34" charset="0"/>
              </a:rPr>
              <a:t>y </a:t>
            </a:r>
            <a:r>
              <a:rPr lang="es-ES" sz="2200" dirty="0" smtClean="0">
                <a:latin typeface="Arial" panose="020B0604020202020204" pitchFamily="34" charset="0"/>
                <a:cs typeface="Arial" panose="020B0604020202020204" pitchFamily="34" charset="0"/>
              </a:rPr>
              <a:t>TSA </a:t>
            </a:r>
            <a:r>
              <a:rPr lang="es-ES" sz="2200" dirty="0">
                <a:latin typeface="Arial" panose="020B0604020202020204" pitchFamily="34" charset="0"/>
                <a:cs typeface="Arial" panose="020B0604020202020204" pitchFamily="34" charset="0"/>
              </a:rPr>
              <a:t>para poder hacer uso de firmas electrónicas y sellos de tiempo</a:t>
            </a:r>
            <a:r>
              <a:rPr lang="es-E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6" name="CuadroTexto 5"/>
          <p:cNvSpPr txBox="1"/>
          <p:nvPr/>
        </p:nvSpPr>
        <p:spPr>
          <a:xfrm>
            <a:off x="481657" y="3990827"/>
            <a:ext cx="11204614" cy="769441"/>
          </a:xfrm>
          <a:prstGeom prst="rect">
            <a:avLst/>
          </a:prstGeom>
          <a:noFill/>
        </p:spPr>
        <p:txBody>
          <a:bodyPr wrap="square" rtlCol="0">
            <a:spAutoFit/>
          </a:bodyPr>
          <a:lstStyle/>
          <a:p>
            <a:pPr marL="285750" lvl="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Implementar </a:t>
            </a:r>
            <a:r>
              <a:rPr lang="es-ES" sz="2200" dirty="0">
                <a:latin typeface="Arial" panose="020B0604020202020204" pitchFamily="34" charset="0"/>
                <a:cs typeface="Arial" panose="020B0604020202020204" pitchFamily="34" charset="0"/>
              </a:rPr>
              <a:t>una aplicación Web para realizar los procesos de firma electrónica y sello de tiempo </a:t>
            </a:r>
            <a:r>
              <a:rPr lang="es-ES" sz="2200" dirty="0" smtClean="0">
                <a:latin typeface="Arial" panose="020B0604020202020204" pitchFamily="34" charset="0"/>
                <a:cs typeface="Arial" panose="020B0604020202020204" pitchFamily="34" charset="0"/>
              </a:rPr>
              <a:t>en </a:t>
            </a:r>
            <a:r>
              <a:rPr lang="es-ES" sz="2200" dirty="0">
                <a:latin typeface="Arial" panose="020B0604020202020204" pitchFamily="34" charset="0"/>
                <a:cs typeface="Arial" panose="020B0604020202020204" pitchFamily="34" charset="0"/>
              </a:rPr>
              <a:t>documentos electrónicos</a:t>
            </a:r>
            <a:r>
              <a:rPr lang="es-E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7" name="CuadroTexto 6"/>
          <p:cNvSpPr txBox="1"/>
          <p:nvPr/>
        </p:nvSpPr>
        <p:spPr>
          <a:xfrm>
            <a:off x="479074" y="4701168"/>
            <a:ext cx="11204614" cy="769441"/>
          </a:xfrm>
          <a:prstGeom prst="rect">
            <a:avLst/>
          </a:prstGeom>
          <a:noFill/>
        </p:spPr>
        <p:txBody>
          <a:bodyPr wrap="square" rtlCol="0">
            <a:spAutoFit/>
          </a:bodyPr>
          <a:lstStyle/>
          <a:p>
            <a:pPr marL="285750" lvl="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Adaptar </a:t>
            </a:r>
            <a:r>
              <a:rPr lang="es-ES" sz="2200" dirty="0">
                <a:latin typeface="Arial" panose="020B0604020202020204" pitchFamily="34" charset="0"/>
                <a:cs typeface="Arial" panose="020B0604020202020204" pitchFamily="34" charset="0"/>
              </a:rPr>
              <a:t>la funcionalidad de firma y sellos de tiempo del aplicativo </a:t>
            </a:r>
            <a:r>
              <a:rPr lang="es-ES" sz="2200" dirty="0" smtClean="0">
                <a:latin typeface="Arial" panose="020B0604020202020204" pitchFamily="34" charset="0"/>
                <a:cs typeface="Arial" panose="020B0604020202020204" pitchFamily="34" charset="0"/>
              </a:rPr>
              <a:t>Web, </a:t>
            </a:r>
            <a:r>
              <a:rPr lang="es-ES" sz="2200" dirty="0">
                <a:latin typeface="Arial" panose="020B0604020202020204" pitchFamily="34" charset="0"/>
                <a:cs typeface="Arial" panose="020B0604020202020204" pitchFamily="34" charset="0"/>
              </a:rPr>
              <a:t>en el proceso de </a:t>
            </a:r>
            <a:r>
              <a:rPr lang="es-ES" sz="2200" dirty="0" err="1">
                <a:latin typeface="Arial" panose="020B0604020202020204" pitchFamily="34" charset="0"/>
                <a:cs typeface="Arial" panose="020B0604020202020204" pitchFamily="34" charset="0"/>
              </a:rPr>
              <a:t>Factoring</a:t>
            </a:r>
            <a:r>
              <a:rPr lang="es-ES" sz="2200" dirty="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aplicado </a:t>
            </a:r>
            <a:r>
              <a:rPr lang="es-ES" sz="2200" dirty="0">
                <a:latin typeface="Arial" panose="020B0604020202020204" pitchFamily="34" charset="0"/>
                <a:cs typeface="Arial" panose="020B0604020202020204" pitchFamily="34" charset="0"/>
              </a:rPr>
              <a:t>en la empresa BIGDATA C.A</a:t>
            </a:r>
            <a:r>
              <a:rPr lang="es-ES" sz="2200" dirty="0" smtClean="0">
                <a:latin typeface="Arial" panose="020B0604020202020204" pitchFamily="34" charset="0"/>
                <a:cs typeface="Arial" panose="020B0604020202020204" pitchFamily="34" charset="0"/>
              </a:rPr>
              <a:t>.</a:t>
            </a:r>
            <a:endParaRPr lang="en-US" sz="2200" dirty="0">
              <a:latin typeface="Arial" panose="020B0604020202020204" pitchFamily="34" charset="0"/>
              <a:cs typeface="Arial" panose="020B0604020202020204" pitchFamily="34" charset="0"/>
            </a:endParaRPr>
          </a:p>
        </p:txBody>
      </p:sp>
      <p:sp>
        <p:nvSpPr>
          <p:cNvPr id="8" name="CuadroTexto 7"/>
          <p:cNvSpPr txBox="1"/>
          <p:nvPr/>
        </p:nvSpPr>
        <p:spPr>
          <a:xfrm>
            <a:off x="476491" y="5427004"/>
            <a:ext cx="11204614" cy="430887"/>
          </a:xfrm>
          <a:prstGeom prst="rect">
            <a:avLst/>
          </a:prstGeom>
          <a:noFill/>
        </p:spPr>
        <p:txBody>
          <a:bodyPr wrap="square" rtlCol="0">
            <a:spAutoFit/>
          </a:bodyPr>
          <a:lstStyle/>
          <a:p>
            <a:pPr marL="285750" lvl="0" indent="-285750" algn="just">
              <a:buFont typeface="Arial" panose="020B0604020202020204" pitchFamily="34" charset="0"/>
              <a:buChar char="•"/>
            </a:pPr>
            <a:r>
              <a:rPr lang="es-ES" sz="2200" dirty="0" smtClean="0">
                <a:latin typeface="Arial" panose="020B0604020202020204" pitchFamily="34" charset="0"/>
                <a:cs typeface="Arial" panose="020B0604020202020204" pitchFamily="34" charset="0"/>
              </a:rPr>
              <a:t>Establecer </a:t>
            </a:r>
            <a:r>
              <a:rPr lang="es-ES" sz="2200" dirty="0">
                <a:latin typeface="Arial" panose="020B0604020202020204" pitchFamily="34" charset="0"/>
                <a:cs typeface="Arial" panose="020B0604020202020204" pitchFamily="34" charset="0"/>
              </a:rPr>
              <a:t>conclusiones y recomendaciones de los resultados </a:t>
            </a:r>
            <a:r>
              <a:rPr lang="es-ES" sz="2200" dirty="0" smtClean="0">
                <a:latin typeface="Arial" panose="020B0604020202020204" pitchFamily="34" charset="0"/>
                <a:cs typeface="Arial" panose="020B0604020202020204" pitchFamily="34" charset="0"/>
              </a:rPr>
              <a:t>obtenidos.</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61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 calcmode="lin" valueType="num">
                                      <p:cBhvr additive="base">
                                        <p:cTn id="4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89402" y="489398"/>
            <a:ext cx="11204615" cy="553998"/>
          </a:xfrm>
          <a:prstGeom prst="rect">
            <a:avLst/>
          </a:prstGeom>
          <a:noFill/>
        </p:spPr>
        <p:txBody>
          <a:bodyPr wrap="square" rtlCol="0">
            <a:spAutoFit/>
          </a:bodyPr>
          <a:lstStyle/>
          <a:p>
            <a:pPr algn="ctr"/>
            <a:r>
              <a:rPr lang="es-ES" sz="3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Alcance</a:t>
            </a:r>
            <a:endParaRPr lang="en-US" sz="3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14" name="Diagrama 13"/>
          <p:cNvGraphicFramePr/>
          <p:nvPr>
            <p:extLst>
              <p:ext uri="{D42A27DB-BD31-4B8C-83A1-F6EECF244321}">
                <p14:modId xmlns:p14="http://schemas.microsoft.com/office/powerpoint/2010/main" val="2045485616"/>
              </p:ext>
            </p:extLst>
          </p:nvPr>
        </p:nvGraphicFramePr>
        <p:xfrm>
          <a:off x="-75768" y="936645"/>
          <a:ext cx="10160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8739" y="1474848"/>
            <a:ext cx="609600" cy="609600"/>
          </a:xfrm>
          <a:prstGeom prst="rect">
            <a:avLst/>
          </a:prstGeom>
        </p:spPr>
      </p:pic>
      <p:pic>
        <p:nvPicPr>
          <p:cNvPr id="6" name="Imagen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8266" y="2722764"/>
            <a:ext cx="609524" cy="609524"/>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8191" y="4003727"/>
            <a:ext cx="609600" cy="609600"/>
          </a:xfrm>
          <a:prstGeom prst="rect">
            <a:avLst/>
          </a:prstGeom>
        </p:spPr>
      </p:pic>
      <p:pic>
        <p:nvPicPr>
          <p:cNvPr id="12" name="Imagen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6741" y="5224179"/>
            <a:ext cx="656099" cy="656099"/>
          </a:xfrm>
          <a:prstGeom prst="rect">
            <a:avLst/>
          </a:prstGeom>
        </p:spPr>
      </p:pic>
    </p:spTree>
    <p:extLst>
      <p:ext uri="{BB962C8B-B14F-4D97-AF65-F5344CB8AC3E}">
        <p14:creationId xmlns:p14="http://schemas.microsoft.com/office/powerpoint/2010/main" val="230719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4" grpId="0">
        <p:bldAsOne/>
      </p:bldGraphic>
    </p:bldLst>
  </p:timing>
</p:sld>
</file>

<file path=ppt/theme/theme1.xml><?xml version="1.0" encoding="utf-8"?>
<a:theme xmlns:a="http://schemas.openxmlformats.org/drawingml/2006/main" name="Secto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Slice</Template>
  <TotalTime>2721</TotalTime>
  <Words>2631</Words>
  <Application>Microsoft Office PowerPoint</Application>
  <PresentationFormat>Panorámica</PresentationFormat>
  <Paragraphs>495</Paragraphs>
  <Slides>47</Slides>
  <Notes>19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Arial Unicode MS</vt:lpstr>
      <vt:lpstr>Arial</vt:lpstr>
      <vt:lpstr>Calibri</vt:lpstr>
      <vt:lpstr>Century Gothic</vt:lpstr>
      <vt:lpstr>Symbol</vt:lpstr>
      <vt:lpstr>Times New Roman</vt:lpstr>
      <vt:lpstr>Wingdings 3</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 PC</dc:creator>
  <cp:lastModifiedBy>JESUS IVAN MENDOZA MACIAS</cp:lastModifiedBy>
  <cp:revision>186</cp:revision>
  <cp:lastPrinted>2015-06-03T14:36:48Z</cp:lastPrinted>
  <dcterms:created xsi:type="dcterms:W3CDTF">2015-05-14T17:14:16Z</dcterms:created>
  <dcterms:modified xsi:type="dcterms:W3CDTF">2017-11-28T19:05:59Z</dcterms:modified>
</cp:coreProperties>
</file>