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8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6" r:id="rId22"/>
    <p:sldId id="278" r:id="rId23"/>
    <p:sldId id="279" r:id="rId24"/>
    <p:sldId id="277" r:id="rId25"/>
    <p:sldId id="280" r:id="rId26"/>
    <p:sldId id="281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528"/>
    <a:srgbClr val="272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9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3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2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9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3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4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1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2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1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344068"/>
                </a:solidFill>
              </a:rPr>
              <a:pPr/>
              <a:t>‹Nº›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6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7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1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94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70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3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81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07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3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2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344068"/>
                </a:solidFill>
              </a:rPr>
              <a:pPr/>
              <a:t>‹Nº›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26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45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76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7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9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1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0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344068"/>
                </a:solidFill>
              </a:rPr>
              <a:pPr/>
              <a:t>‹Nº›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9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/>
              <a:pPr defTabSz="45720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9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/>
              <a:pPr defTabSz="45720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/>
              <a:pPr defTabSz="45720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65301" y="1744296"/>
            <a:ext cx="10782300" cy="122831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LAS </a:t>
            </a:r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FUERZAS </a:t>
            </a:r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ARMADAS ESPE</a:t>
            </a:r>
            <a:b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</a:t>
            </a:r>
            <a:r>
              <a:rPr lang="es-EC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ENTRENAMIENTO DEPORTIVO</a:t>
            </a:r>
            <a:endParaRPr lang="es-EC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12157" y="3163887"/>
            <a:ext cx="10288588" cy="1889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CADE4"/>
              </a:buClr>
              <a:buFont typeface="Calibri" panose="020F0502020204030204" pitchFamily="34" charset="0"/>
              <a:buNone/>
            </a:pPr>
            <a:r>
              <a:rPr lang="es-ES_tradnl" sz="2400" b="1" dirty="0" smtClean="0">
                <a:solidFill>
                  <a:prstClr val="black"/>
                </a:solidFill>
              </a:rPr>
              <a:t>TEMA: </a:t>
            </a:r>
            <a:endParaRPr lang="es-EC" sz="2400" dirty="0" smtClean="0">
              <a:solidFill>
                <a:prstClr val="black"/>
              </a:solidFill>
            </a:endParaRPr>
          </a:p>
          <a:p>
            <a:pPr marL="0" indent="0" algn="ctr">
              <a:buClr>
                <a:srgbClr val="1CADE4"/>
              </a:buClr>
              <a:buNone/>
            </a:pPr>
            <a:r>
              <a:rPr lang="es-EC" sz="32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C" sz="3200" b="1" dirty="0">
                <a:solidFill>
                  <a:schemeClr val="accent2">
                    <a:lumMod val="75000"/>
                  </a:schemeClr>
                </a:solidFill>
              </a:rPr>
              <a:t>EJERCICIOS PARA PERFECCIONAR LA RECEPCIÓN DEL VOLEIBOLISTA ESCOLAR EN VICTORIA BILINGUAL CHRISTIAN ACADEMY”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937541" y="5484945"/>
            <a:ext cx="3510060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s-ES_tradnl" sz="2600" b="1" dirty="0">
                <a:solidFill>
                  <a:prstClr val="black"/>
                </a:solidFill>
              </a:rPr>
              <a:t>AUTOR: Edison Flores B</a:t>
            </a:r>
            <a:r>
              <a:rPr lang="es-ES_tradnl" sz="2600" b="1" dirty="0" smtClean="0">
                <a:solidFill>
                  <a:prstClr val="black"/>
                </a:solidFill>
              </a:rPr>
              <a:t>.</a:t>
            </a:r>
            <a:endParaRPr lang="es-ES_tradnl" sz="26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2" y="555677"/>
            <a:ext cx="8744756" cy="10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6873" y="1243124"/>
            <a:ext cx="6499539" cy="4000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s-CO" sz="2000" i="1" dirty="0">
                <a:latin typeface="Arial" charset="0"/>
                <a:cs typeface="Arial" charset="0"/>
              </a:rPr>
              <a:t>EJERCICIOS PREPARATORIOS SIN BALÓN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755" y="1826287"/>
            <a:ext cx="9769634" cy="430887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1) </a:t>
            </a:r>
            <a:r>
              <a:rPr lang="es-CO" i="1" dirty="0" smtClean="0">
                <a:latin typeface="Arial" charset="0"/>
                <a:cs typeface="Arial" charset="0"/>
              </a:rPr>
              <a:t>Una  </a:t>
            </a:r>
            <a:r>
              <a:rPr lang="es-CO" i="1" dirty="0">
                <a:latin typeface="Arial" charset="0"/>
                <a:cs typeface="Arial" charset="0"/>
              </a:rPr>
              <a:t>hilera  de  jugadores  colocados  mirando  hacia  la  red, realizan desplazamientos laterales, al frente y atrás ( 9 m, 6 m ), al llegar a cada línea deben tocarla y realizar imitación de la defensa del saque. Continuamente se mirará a la red.</a:t>
            </a:r>
          </a:p>
          <a:p>
            <a:pPr lvl="1"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- Variante</a:t>
            </a:r>
            <a:r>
              <a:rPr lang="es-CO" i="1" dirty="0">
                <a:latin typeface="Arial" charset="0"/>
                <a:cs typeface="Arial" charset="0"/>
              </a:rPr>
              <a:t>: Con caídas laterales, al frente, atrás, después de realizar la imitación</a:t>
            </a:r>
            <a:r>
              <a:rPr lang="es-CO" i="1" dirty="0" smtClean="0">
                <a:latin typeface="Arial" charset="0"/>
                <a:cs typeface="Arial" charset="0"/>
              </a:rPr>
              <a:t>.</a:t>
            </a:r>
          </a:p>
          <a:p>
            <a:pPr lvl="1" algn="just">
              <a:defRPr/>
            </a:pPr>
            <a:endParaRPr lang="es-CO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2) Hilera </a:t>
            </a:r>
            <a:r>
              <a:rPr lang="es-CO" i="1" dirty="0">
                <a:latin typeface="Arial" charset="0"/>
                <a:cs typeface="Arial" charset="0"/>
              </a:rPr>
              <a:t>de jugadores en la línea final realizan desplazamientos alternos desde la línea final a la red y a la línea de 3 m. Al llegar a cada línea deben tocarla y realizar imitación de la defensa del saque. Continuamente se mirará a la red.</a:t>
            </a:r>
          </a:p>
          <a:p>
            <a:pPr lvl="1"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- Variante</a:t>
            </a:r>
            <a:r>
              <a:rPr lang="es-CO" i="1" dirty="0">
                <a:latin typeface="Arial" charset="0"/>
                <a:cs typeface="Arial" charset="0"/>
              </a:rPr>
              <a:t>: Con caídas laterales</a:t>
            </a:r>
            <a:r>
              <a:rPr lang="es-CO" i="1" dirty="0" smtClean="0">
                <a:latin typeface="Arial" charset="0"/>
                <a:cs typeface="Arial" charset="0"/>
              </a:rPr>
              <a:t>.</a:t>
            </a:r>
          </a:p>
          <a:p>
            <a:pPr lvl="1" algn="just">
              <a:defRPr/>
            </a:pPr>
            <a:endParaRPr lang="es-CO" i="1" dirty="0">
              <a:latin typeface="Arial" charset="0"/>
              <a:cs typeface="Arial" charset="0"/>
            </a:endParaRPr>
          </a:p>
          <a:p>
            <a:pPr marL="457200" indent="-457200" algn="just">
              <a:buFontTx/>
              <a:buAutoNum type="arabicParenR" startAt="3"/>
              <a:defRPr/>
            </a:pPr>
            <a:r>
              <a:rPr lang="es-CO" i="1" dirty="0">
                <a:latin typeface="Arial" charset="0"/>
                <a:cs typeface="Arial" charset="0"/>
              </a:rPr>
              <a:t>Hilera de jugadores en zona 1, realizan desplazamientos a la red por zona 2, diagonal a zona 6,diagonal a zona 4 y atrás a zona 5. Al llegar a cada zona realizan imitación de la defensa del saque. </a:t>
            </a:r>
            <a:r>
              <a:rPr lang="es-CO" i="1" dirty="0" err="1">
                <a:latin typeface="Arial" charset="0"/>
                <a:cs typeface="Arial" charset="0"/>
              </a:rPr>
              <a:t>Contínuamente</a:t>
            </a:r>
            <a:r>
              <a:rPr lang="es-CO" i="1" dirty="0">
                <a:latin typeface="Arial" charset="0"/>
                <a:cs typeface="Arial" charset="0"/>
              </a:rPr>
              <a:t> se mirará a la red. Repetir por zona 5.</a:t>
            </a:r>
          </a:p>
          <a:p>
            <a:pPr lvl="1"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- Variante</a:t>
            </a:r>
            <a:r>
              <a:rPr lang="es-CO" i="1" dirty="0">
                <a:latin typeface="Arial" charset="0"/>
                <a:cs typeface="Arial" charset="0"/>
              </a:rPr>
              <a:t>: Con caídas laterales en zona 6, 5 y 1.</a:t>
            </a:r>
          </a:p>
          <a:p>
            <a:pPr marL="457200" indent="-457200" algn="just">
              <a:buFontTx/>
              <a:buAutoNum type="arabicParenR" startAt="3"/>
              <a:defRPr/>
            </a:pPr>
            <a:endParaRPr lang="es-CO" sz="2000" i="1" dirty="0">
              <a:latin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2" name="Grupo 11"/>
          <p:cNvGrpSpPr/>
          <p:nvPr/>
        </p:nvGrpSpPr>
        <p:grpSpPr>
          <a:xfrm>
            <a:off x="9864154" y="1419468"/>
            <a:ext cx="2264992" cy="4522506"/>
            <a:chOff x="9864154" y="1419468"/>
            <a:chExt cx="2264992" cy="452250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2663" y="4098157"/>
              <a:ext cx="2256483" cy="18438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4154" y="1419468"/>
              <a:ext cx="2264992" cy="26310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00261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40664" y="1327975"/>
            <a:ext cx="6499539" cy="4000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s-CO" sz="2000" i="1" dirty="0">
                <a:latin typeface="Arial" charset="0"/>
                <a:cs typeface="Arial" charset="0"/>
              </a:rPr>
              <a:t>EJERCICIOS PREPARATORIOS SIN BALÓN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1940859"/>
            <a:ext cx="9453093" cy="409342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4) Hilera  </a:t>
            </a:r>
            <a:r>
              <a:rPr lang="es-EC" sz="2000" i="1" dirty="0">
                <a:latin typeface="Arial" charset="0"/>
                <a:cs typeface="Arial" charset="0"/>
              </a:rPr>
              <a:t>de  jugadores por  zona  5,  realizan  desplazamientos  e imitación de la técnica de la defensa el saque (lateral a zona 1) (diagonal a zona 2 )( al frente zona 4 ). Continuamente se mirará a la red. Repetir por zona 1.</a:t>
            </a:r>
          </a:p>
          <a:p>
            <a:pPr marL="800100" lvl="1" indent="-342900" algn="just">
              <a:buFontTx/>
              <a:buChar char="-"/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Variante</a:t>
            </a:r>
            <a:r>
              <a:rPr lang="es-EC" sz="2000" i="1" dirty="0">
                <a:latin typeface="Arial" charset="0"/>
                <a:cs typeface="Arial" charset="0"/>
              </a:rPr>
              <a:t>: Con caídas laterales, al frente y atrás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lvl="1"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5) Hilera </a:t>
            </a:r>
            <a:r>
              <a:rPr lang="es-EC" sz="2000" i="1" dirty="0">
                <a:latin typeface="Arial" charset="0"/>
                <a:cs typeface="Arial" charset="0"/>
              </a:rPr>
              <a:t>de jugadores por zona 6, desplazamiento diagonal a la zona 2, al llegar a la línea de 3 m realizan imitaciones de la técnica de la defensa del saque y caída lateral a la izquierda.</a:t>
            </a:r>
          </a:p>
          <a:p>
            <a:pPr lvl="1" algn="just">
              <a:defRPr/>
            </a:pPr>
            <a:r>
              <a:rPr lang="es-EC" sz="2000" i="1" dirty="0">
                <a:latin typeface="Arial" charset="0"/>
                <a:cs typeface="Arial" charset="0"/>
              </a:rPr>
              <a:t>-</a:t>
            </a:r>
            <a:r>
              <a:rPr lang="es-EC" sz="2000" i="1" dirty="0" smtClean="0">
                <a:latin typeface="Arial" charset="0"/>
                <a:cs typeface="Arial" charset="0"/>
              </a:rPr>
              <a:t>Variante</a:t>
            </a:r>
            <a:r>
              <a:rPr lang="es-EC" sz="2000" i="1" dirty="0">
                <a:latin typeface="Arial" charset="0"/>
                <a:cs typeface="Arial" charset="0"/>
              </a:rPr>
              <a:t>: Por zona 4 y caída lateral a la derecha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lvl="1"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6) Jugadores </a:t>
            </a:r>
            <a:r>
              <a:rPr lang="es-EC" sz="2000" i="1" dirty="0">
                <a:latin typeface="Arial" charset="0"/>
                <a:cs typeface="Arial" charset="0"/>
              </a:rPr>
              <a:t>en el centro del terreno se agrupan y se desplazan con imitación de la técnica de la defensa del saque y cambios de zona al aviso del profesor.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Con caídas laterales.</a:t>
            </a:r>
            <a:endParaRPr lang="es-CO" sz="2000" i="1" dirty="0">
              <a:latin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18" y="1327975"/>
            <a:ext cx="2418423" cy="4757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471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41430" y="1315096"/>
            <a:ext cx="6499539" cy="4000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s-CO" sz="2000" i="1" dirty="0">
                <a:latin typeface="Arial" charset="0"/>
                <a:cs typeface="Arial" charset="0"/>
              </a:rPr>
              <a:t>EJERCICIOS PREPARATORIOS SIN BALÓN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1997342"/>
            <a:ext cx="7559899" cy="25545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7) Jugadores </a:t>
            </a:r>
            <a:r>
              <a:rPr lang="es-EC" sz="2000" i="1" dirty="0">
                <a:latin typeface="Arial" charset="0"/>
                <a:cs typeface="Arial" charset="0"/>
              </a:rPr>
              <a:t>en zona 2,1, 6, 5 y 4, realizan desplazamiento cortos al frente, laterales y atrás con imitaciones de la técnica de la  defensa del saque.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Variante</a:t>
            </a:r>
            <a:r>
              <a:rPr lang="es-EC" sz="2000" i="1" dirty="0">
                <a:latin typeface="Arial" charset="0"/>
                <a:cs typeface="Arial" charset="0"/>
              </a:rPr>
              <a:t>: Con caídas laterales, al frente y atrás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8) Jugadores </a:t>
            </a:r>
            <a:r>
              <a:rPr lang="es-EC" sz="2000" i="1" dirty="0">
                <a:latin typeface="Arial" charset="0"/>
                <a:cs typeface="Arial" charset="0"/>
              </a:rPr>
              <a:t>en la línea de 3m, realizan desplazamientos alternos a la red y a la línea final.</a:t>
            </a: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Imitación  de la defensa del saque y caídas laterales.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617" y="1900237"/>
            <a:ext cx="3814092" cy="3886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2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8542" y="1002488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2727D9">
                  <a:tint val="66000"/>
                  <a:satMod val="160000"/>
                </a:srgbClr>
              </a:gs>
              <a:gs pos="50000">
                <a:srgbClr val="2727D9">
                  <a:tint val="44500"/>
                  <a:satMod val="160000"/>
                </a:srgbClr>
              </a:gs>
              <a:gs pos="100000">
                <a:srgbClr val="2727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2.	TÉCNICO CON BALÓN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879" y="1467244"/>
            <a:ext cx="9304986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1) Los </a:t>
            </a:r>
            <a:r>
              <a:rPr lang="es-EC" sz="2000" i="1" dirty="0">
                <a:latin typeface="Arial" charset="0"/>
                <a:cs typeface="Arial" charset="0"/>
              </a:rPr>
              <a:t>jugadores de forma individual lanzan el balón hacia la pared y lo reciben de forma </a:t>
            </a:r>
            <a:r>
              <a:rPr lang="es-EC" sz="2000" i="1" dirty="0" err="1">
                <a:latin typeface="Arial" charset="0"/>
                <a:cs typeface="Arial" charset="0"/>
              </a:rPr>
              <a:t>contínua</a:t>
            </a:r>
            <a:r>
              <a:rPr lang="es-EC" sz="2000" i="1" dirty="0">
                <a:latin typeface="Arial" charset="0"/>
                <a:cs typeface="Arial" charset="0"/>
              </a:rPr>
              <a:t>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En parejas, tríos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2) Los </a:t>
            </a:r>
            <a:r>
              <a:rPr lang="es-EC" sz="2000" i="1" dirty="0">
                <a:latin typeface="Arial" charset="0"/>
                <a:cs typeface="Arial" charset="0"/>
              </a:rPr>
              <a:t>jugadores en pareja realizan voleo por abajo </a:t>
            </a:r>
            <a:r>
              <a:rPr lang="es-EC" sz="2000" i="1" dirty="0" err="1">
                <a:latin typeface="Arial" charset="0"/>
                <a:cs typeface="Arial" charset="0"/>
              </a:rPr>
              <a:t>desplazandose</a:t>
            </a:r>
            <a:r>
              <a:rPr lang="es-EC" sz="2000" i="1" dirty="0">
                <a:latin typeface="Arial" charset="0"/>
                <a:cs typeface="Arial" charset="0"/>
              </a:rPr>
              <a:t> a los laterales al frente y atrás.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Después del contacto con el balón, sentarse e incorporarse rápidamente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3) Los </a:t>
            </a:r>
            <a:r>
              <a:rPr lang="es-EC" sz="2000" i="1" dirty="0">
                <a:latin typeface="Arial" charset="0"/>
                <a:cs typeface="Arial" charset="0"/>
              </a:rPr>
              <a:t>jugadores realizan voleo por abajo en tríos.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Al realizar el voleo por abajo los jugadores se desplazan en la misma dirección del balón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4) Los </a:t>
            </a:r>
            <a:r>
              <a:rPr lang="es-EC" sz="2000" i="1" dirty="0">
                <a:latin typeface="Arial" charset="0"/>
                <a:cs typeface="Arial" charset="0"/>
              </a:rPr>
              <a:t>jugadores realizan voleo por abajo en </a:t>
            </a:r>
            <a:r>
              <a:rPr lang="es-EC" sz="2000" i="1" dirty="0" err="1">
                <a:latin typeface="Arial" charset="0"/>
                <a:cs typeface="Arial" charset="0"/>
              </a:rPr>
              <a:t>zig-zag</a:t>
            </a:r>
            <a:r>
              <a:rPr lang="es-EC" sz="2000" i="1" dirty="0">
                <a:latin typeface="Arial" charset="0"/>
                <a:cs typeface="Arial" charset="0"/>
              </a:rPr>
              <a:t>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Después del contacto con el balón realizan desplazamiento corto al frente y atrás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  <a:endParaRPr lang="es-EC" sz="2000" i="1" dirty="0">
              <a:latin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238677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543246" y="1002488"/>
            <a:ext cx="2455572" cy="5481514"/>
            <a:chOff x="9719605" y="1002488"/>
            <a:chExt cx="2206233" cy="522324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6321"/>
            <a:stretch/>
          </p:blipFill>
          <p:spPr>
            <a:xfrm>
              <a:off x="9719605" y="1002488"/>
              <a:ext cx="2206233" cy="387942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2663" y="4881908"/>
              <a:ext cx="1859991" cy="1343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49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1868554"/>
            <a:ext cx="8886423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5) Los </a:t>
            </a:r>
            <a:r>
              <a:rPr lang="es-CO" sz="2000" i="1" dirty="0">
                <a:latin typeface="Arial" charset="0"/>
                <a:cs typeface="Arial" charset="0"/>
              </a:rPr>
              <a:t>jugadores en cuartetas realizan voleo por abajo de forma cruzada.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Variante</a:t>
            </a:r>
            <a:r>
              <a:rPr lang="es-CO" sz="2000" i="1" dirty="0">
                <a:latin typeface="Arial" charset="0"/>
                <a:cs typeface="Arial" charset="0"/>
              </a:rPr>
              <a:t>: Al realizar el voleo por abajo los jugadores se desplazan en la misma dirección del balón</a:t>
            </a:r>
            <a:r>
              <a:rPr lang="es-CO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CO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6) Los </a:t>
            </a:r>
            <a:r>
              <a:rPr lang="es-CO" sz="2000" i="1" dirty="0">
                <a:latin typeface="Arial" charset="0"/>
                <a:cs typeface="Arial" charset="0"/>
              </a:rPr>
              <a:t>jugadores en 4 hileras de frente realizan voleo por abajo cortos y largos.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Variante</a:t>
            </a:r>
            <a:r>
              <a:rPr lang="es-CO" sz="2000" i="1" dirty="0">
                <a:latin typeface="Arial" charset="0"/>
                <a:cs typeface="Arial" charset="0"/>
              </a:rPr>
              <a:t>: Al realizar el voleo por abajo los jugadores se cambian de hilera</a:t>
            </a:r>
            <a:r>
              <a:rPr lang="es-CO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CO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7)Entrenador  </a:t>
            </a:r>
            <a:r>
              <a:rPr lang="es-CO" sz="2000" i="1" dirty="0">
                <a:latin typeface="Arial" charset="0"/>
                <a:cs typeface="Arial" charset="0"/>
              </a:rPr>
              <a:t>efectúa  saques  sencillos  sobre  la  red  hacia  el terreno contrario dividido en dos a lo largo, por el lado derecho zona( 2, 6 y 1), defienden el saque a la zona 3-2 donde se encuentra un jugador encargado de entregar el balón al entrenador</a:t>
            </a:r>
            <a:r>
              <a:rPr lang="es-CO" sz="2000" i="1" dirty="0" smtClean="0">
                <a:latin typeface="Arial" charset="0"/>
                <a:cs typeface="Arial" charset="0"/>
              </a:rPr>
              <a:t>.</a:t>
            </a:r>
            <a:endParaRPr lang="es-CO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- Variante</a:t>
            </a:r>
            <a:r>
              <a:rPr lang="es-CO" sz="2000" i="1" dirty="0">
                <a:latin typeface="Arial" charset="0"/>
                <a:cs typeface="Arial" charset="0"/>
              </a:rPr>
              <a:t>: Realizar el ejercicio por el lado </a:t>
            </a:r>
            <a:r>
              <a:rPr lang="es-CO" sz="2000" i="1" dirty="0" err="1">
                <a:latin typeface="Arial" charset="0"/>
                <a:cs typeface="Arial" charset="0"/>
              </a:rPr>
              <a:t>izquerdo</a:t>
            </a:r>
            <a:r>
              <a:rPr lang="es-CO" sz="2000" i="1" dirty="0">
                <a:latin typeface="Arial" charset="0"/>
                <a:cs typeface="Arial" charset="0"/>
              </a:rPr>
              <a:t> zona ( 4, 6, y 5), realizar caída después del contacto con el </a:t>
            </a:r>
            <a:r>
              <a:rPr lang="es-CO" sz="2000" i="1" dirty="0" smtClean="0">
                <a:latin typeface="Arial" charset="0"/>
                <a:cs typeface="Arial" charset="0"/>
              </a:rPr>
              <a:t>balón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  <a:endParaRPr lang="es-EC" sz="2000" i="1" dirty="0">
              <a:latin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1884609" y="1250702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2727D9">
                  <a:tint val="66000"/>
                  <a:satMod val="160000"/>
                </a:srgbClr>
              </a:gs>
              <a:gs pos="50000">
                <a:srgbClr val="2727D9">
                  <a:tint val="44500"/>
                  <a:satMod val="160000"/>
                </a:srgbClr>
              </a:gs>
              <a:gs pos="100000">
                <a:srgbClr val="2727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2.	TÉCNICO CON BALÓN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035" y="1450727"/>
            <a:ext cx="2333625" cy="34004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853" y="4993969"/>
            <a:ext cx="2709085" cy="12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33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5909" y="1997342"/>
            <a:ext cx="8139448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8)Jugadores  </a:t>
            </a:r>
            <a:r>
              <a:rPr lang="es-EC" sz="2000" i="1" dirty="0">
                <a:latin typeface="Arial" charset="0"/>
                <a:cs typeface="Arial" charset="0"/>
              </a:rPr>
              <a:t>colocados  en  la  zona  de  saque,  en  la  cancha contraria, jugadores ubicados en las zonas (3, 2, 6 y 1), se ejecuta el saque y el recibo a la zona 3, los jugadores rotan por todas las zonas.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Variante</a:t>
            </a:r>
            <a:r>
              <a:rPr lang="es-EC" sz="2000" i="1" dirty="0">
                <a:latin typeface="Arial" charset="0"/>
                <a:cs typeface="Arial" charset="0"/>
              </a:rPr>
              <a:t>: El  jugador  que  defiende  el  saque  ejecuta  caídas  laterales después del contacto con el balón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9)Dos </a:t>
            </a:r>
            <a:r>
              <a:rPr lang="es-EC" sz="2000" i="1" dirty="0">
                <a:latin typeface="Arial" charset="0"/>
                <a:cs typeface="Arial" charset="0"/>
              </a:rPr>
              <a:t>hileras de jugadores en cada cancha realizan voleo por abajo por encima de la red, cambiando de posición de la zona 4 a la 2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10)Una </a:t>
            </a:r>
            <a:r>
              <a:rPr lang="es-EC" sz="2000" i="1" dirty="0">
                <a:latin typeface="Arial" charset="0"/>
                <a:cs typeface="Arial" charset="0"/>
              </a:rPr>
              <a:t>hilera de jugadores en  cada  cancha  realizan  voleo  por abajo dirigidos por encima de la red.</a:t>
            </a: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Realizan voleos sorpresivos cortos, largos y laterales.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2026277" y="1315096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2727D9">
                  <a:tint val="66000"/>
                  <a:satMod val="160000"/>
                </a:srgbClr>
              </a:gs>
              <a:gs pos="50000">
                <a:srgbClr val="2727D9">
                  <a:tint val="44500"/>
                  <a:satMod val="160000"/>
                </a:srgbClr>
              </a:gs>
              <a:gs pos="100000">
                <a:srgbClr val="2727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2.	TÉCNICO CON BALÓN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337" y="1315096"/>
            <a:ext cx="3304437" cy="50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0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14153" y="1315096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9B1528">
                  <a:tint val="66000"/>
                  <a:satMod val="160000"/>
                </a:srgbClr>
              </a:gs>
              <a:gs pos="50000">
                <a:srgbClr val="9B1528">
                  <a:tint val="44500"/>
                  <a:satMod val="160000"/>
                </a:srgbClr>
              </a:gs>
              <a:gs pos="100000">
                <a:srgbClr val="9B152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3.	FÍSICO-TÉCNICO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878" y="1997342"/>
            <a:ext cx="8912181" cy="409342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1) Dos </a:t>
            </a:r>
            <a:r>
              <a:rPr lang="es-EC" sz="2000" i="1" dirty="0">
                <a:latin typeface="Arial" charset="0"/>
                <a:cs typeface="Arial" charset="0"/>
              </a:rPr>
              <a:t>hileras de   jugadores por   zonas 1 y 5, realizan desplazamientos desde la línea final a la línea de 3 metros,  regresan al lugar de inicio y defienden el saque. Al llegar a cada  línea deben tocarla.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Realizan caída atrás después del contacto con el balón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2) Una  </a:t>
            </a:r>
            <a:r>
              <a:rPr lang="es-EC" sz="2000" i="1" dirty="0">
                <a:latin typeface="Arial" charset="0"/>
                <a:cs typeface="Arial" charset="0"/>
              </a:rPr>
              <a:t>hilera  de  jugadores  en  cada  cancha  por  zonas  1  y  5, realizan desplazamientos laterales derechos e izquierdos y defienden el saque en la zona que comenzaron. Al llegar a cada línea deben tocarla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  <a:endParaRPr lang="es-EC" sz="2000" i="1" dirty="0">
              <a:latin typeface="Arial" charset="0"/>
              <a:cs typeface="Arial" charset="0"/>
            </a:endParaRP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Realizan caída lateral después del contacto con el balón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3)Hilera </a:t>
            </a:r>
            <a:r>
              <a:rPr lang="es-EC" sz="2000" i="1" dirty="0">
                <a:latin typeface="Arial" charset="0"/>
                <a:cs typeface="Arial" charset="0"/>
              </a:rPr>
              <a:t>de jugadores en zona 6, realizan desplazamiento lateral derecho-izquierdo, defienden el saque en zona 6 y viceversa.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Realizan caída lateral después del contacto con el balón.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180" y="1066519"/>
            <a:ext cx="3090929" cy="52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2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1" y="1855675"/>
            <a:ext cx="9221273" cy="440120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4) Dos </a:t>
            </a:r>
            <a:r>
              <a:rPr lang="es-EC" sz="2000" i="1" dirty="0">
                <a:latin typeface="Arial" charset="0"/>
                <a:cs typeface="Arial" charset="0"/>
              </a:rPr>
              <a:t>hileras de jugadores por zonas  2 y 4, realizan desplazamientos desde la línea de 3 metros a la línea final, regresan al lugar de inicio y defienden  el saque. Al llegar a  cada   línea  deben tocarla.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Variante</a:t>
            </a:r>
            <a:r>
              <a:rPr lang="es-EC" sz="2000" i="1" dirty="0">
                <a:latin typeface="Arial" charset="0"/>
                <a:cs typeface="Arial" charset="0"/>
              </a:rPr>
              <a:t>: Realizan caída adelante después del contacto con el balón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5) Dos </a:t>
            </a:r>
            <a:r>
              <a:rPr lang="es-EC" sz="2000" i="1" dirty="0">
                <a:latin typeface="Arial" charset="0"/>
                <a:cs typeface="Arial" charset="0"/>
              </a:rPr>
              <a:t>hileras de jugadores por zonas 1 y 5, realizan desplazamientos  laterales  derecho-izquierdo  y  hacia  la línea  de  3 metros regresando a la línea final y defienden el saque, después del contacto con el balón realizan caída lateral izquierda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6) Hileras </a:t>
            </a:r>
            <a:r>
              <a:rPr lang="es-EC" sz="2000" i="1" dirty="0">
                <a:latin typeface="Arial" charset="0"/>
                <a:cs typeface="Arial" charset="0"/>
              </a:rPr>
              <a:t>de jugadores por zona 1, realizan desplazamientos cortos, laterales, al frente y atrás con imitación de defensa del saque. Defienden el saque en zona 1.</a:t>
            </a: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Realizan caída lateral izquierda después del contacto con el balón.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1141926" y="1244262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9B1528">
                  <a:tint val="66000"/>
                  <a:satMod val="160000"/>
                </a:srgbClr>
              </a:gs>
              <a:gs pos="50000">
                <a:srgbClr val="9B1528">
                  <a:tint val="44500"/>
                  <a:satMod val="160000"/>
                </a:srgbClr>
              </a:gs>
              <a:gs pos="100000">
                <a:srgbClr val="9B152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3.	FÍSICO-TÉCNICO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73" y="1244263"/>
            <a:ext cx="2784227" cy="50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25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1" y="1758296"/>
            <a:ext cx="9282247" cy="409342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7) Hilera </a:t>
            </a:r>
            <a:r>
              <a:rPr lang="es-CO" sz="2000" i="1" dirty="0">
                <a:latin typeface="Arial" charset="0"/>
                <a:cs typeface="Arial" charset="0"/>
              </a:rPr>
              <a:t>de jugadores en zona 1, desde la línea final realizan desplazamientos diagonal izquierdo a la línea de 3 metros y desplazamientos  diagonal  derecho  a  la  línea  final  en  zona  5  con imitación de la defensa del saque. Defienden el saque por zona 5 con caída lateral derecha después del contacto con el balón .Se desplazan hasta la línea central realizando </a:t>
            </a:r>
            <a:r>
              <a:rPr lang="es-CO" sz="2000" i="1" dirty="0" err="1">
                <a:latin typeface="Arial" charset="0"/>
                <a:cs typeface="Arial" charset="0"/>
              </a:rPr>
              <a:t>zig-zag</a:t>
            </a:r>
            <a:r>
              <a:rPr lang="es-CO" sz="2000" i="1" dirty="0">
                <a:latin typeface="Arial" charset="0"/>
                <a:cs typeface="Arial" charset="0"/>
              </a:rPr>
              <a:t> en el </a:t>
            </a:r>
            <a:r>
              <a:rPr lang="es-CO" sz="2000" i="1" dirty="0" err="1">
                <a:latin typeface="Arial" charset="0"/>
                <a:cs typeface="Arial" charset="0"/>
              </a:rPr>
              <a:t>area</a:t>
            </a:r>
            <a:r>
              <a:rPr lang="es-CO" sz="2000" i="1" dirty="0">
                <a:latin typeface="Arial" charset="0"/>
                <a:cs typeface="Arial" charset="0"/>
              </a:rPr>
              <a:t> de 3 metros comenzando por la zona 4.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Variante</a:t>
            </a:r>
            <a:r>
              <a:rPr lang="es-CO" sz="2000" i="1" dirty="0">
                <a:latin typeface="Arial" charset="0"/>
                <a:cs typeface="Arial" charset="0"/>
              </a:rPr>
              <a:t>: Repetir por zona 5</a:t>
            </a:r>
            <a:r>
              <a:rPr lang="es-CO" sz="2000" i="1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endParaRPr lang="es-CO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sz="2000" i="1" dirty="0" smtClean="0">
                <a:latin typeface="Arial" charset="0"/>
                <a:cs typeface="Arial" charset="0"/>
              </a:rPr>
              <a:t>8) Hilera  </a:t>
            </a:r>
            <a:r>
              <a:rPr lang="es-CO" sz="2000" i="1" dirty="0">
                <a:latin typeface="Arial" charset="0"/>
                <a:cs typeface="Arial" charset="0"/>
              </a:rPr>
              <a:t>de  jugadores  en  zona  6,  Realizan  desplazamiento diagonal izquierdo a la zona 9 y defienden el saque, diagonal izquierdo a zona 8 realizan caída al frente, desplazamiento diagonal derecho a zona 7 y defienden el saque, desplazamiento diagonal derecho a zona 6 y defienden el saque, ejecutan caída lateral derecha o izquierda después de contacto con el balón.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1730062" y="1186308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9B1528">
                  <a:tint val="66000"/>
                  <a:satMod val="160000"/>
                </a:srgbClr>
              </a:gs>
              <a:gs pos="50000">
                <a:srgbClr val="9B1528">
                  <a:tint val="44500"/>
                  <a:satMod val="160000"/>
                </a:srgbClr>
              </a:gs>
              <a:gs pos="100000">
                <a:srgbClr val="9B152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3.	FÍSICO-TÉCNICO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740" y="1758297"/>
            <a:ext cx="2805260" cy="38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4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11122" y="1115071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4.	TÉCNICO-TÁCTICO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1597292"/>
            <a:ext cx="9414456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1)Complejo </a:t>
            </a:r>
            <a:r>
              <a:rPr lang="es-EC" sz="2000" i="1" dirty="0">
                <a:latin typeface="Arial" charset="0"/>
                <a:cs typeface="Arial" charset="0"/>
              </a:rPr>
              <a:t>1 VS 2, jugadores en zonas (1, 6, 5 y 3), se efectúa recibo por cualquiera de las zonas a la 3, el cual efectúa el pase a la zona 4. El jugador de la zona 5 puede pasar el balón de dedos a la cancha contraria. Cuando pica el balón   se rota, se informan las deficiencias y continúan el juego.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Variante</a:t>
            </a:r>
            <a:r>
              <a:rPr lang="es-EC" sz="2000" i="1" dirty="0">
                <a:latin typeface="Arial" charset="0"/>
                <a:cs typeface="Arial" charset="0"/>
              </a:rPr>
              <a:t>: Por zona (2, 6, 4 y 3</a:t>
            </a:r>
            <a:r>
              <a:rPr lang="es-EC" sz="2000" i="1" dirty="0" smtClean="0">
                <a:latin typeface="Arial" charset="0"/>
                <a:cs typeface="Arial" charset="0"/>
              </a:rPr>
              <a:t>).</a:t>
            </a:r>
          </a:p>
          <a:p>
            <a:pPr algn="just"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2) Complejo </a:t>
            </a:r>
            <a:r>
              <a:rPr lang="es-EC" sz="2000" i="1" dirty="0">
                <a:latin typeface="Arial" charset="0"/>
                <a:cs typeface="Arial" charset="0"/>
              </a:rPr>
              <a:t>1 VS 2, en una cancha defensa del saque, pase, ataque fácil por zona 2 diagonal y en la otra cancha saque, envío, pase y entrega fácil.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Variante</a:t>
            </a:r>
            <a:r>
              <a:rPr lang="es-EC" sz="2000" i="1" dirty="0">
                <a:latin typeface="Arial" charset="0"/>
                <a:cs typeface="Arial" charset="0"/>
              </a:rPr>
              <a:t>: El  jugador  que  defiende  el  saque  ejecuta  caídas  laterales después del contacto con el balón</a:t>
            </a:r>
            <a:r>
              <a:rPr lang="es-EC" sz="2000" i="1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endParaRPr lang="es-EC" sz="20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3) Complejo </a:t>
            </a:r>
            <a:r>
              <a:rPr lang="es-EC" sz="2000" i="1" dirty="0">
                <a:latin typeface="Arial" charset="0"/>
                <a:cs typeface="Arial" charset="0"/>
              </a:rPr>
              <a:t>1 VS 2, en una cancha defensa del saque, pase y entrega fácil, en la otra cancha saque, envío, pase y entrega fácil.</a:t>
            </a:r>
          </a:p>
          <a:p>
            <a:pPr lvl="1" algn="just">
              <a:defRPr/>
            </a:pPr>
            <a:r>
              <a:rPr lang="es-EC" sz="2000" i="1" dirty="0" smtClean="0">
                <a:latin typeface="Arial" charset="0"/>
                <a:cs typeface="Arial" charset="0"/>
              </a:rPr>
              <a:t>- Variante</a:t>
            </a:r>
            <a:r>
              <a:rPr lang="es-EC" sz="2000" i="1" dirty="0">
                <a:latin typeface="Arial" charset="0"/>
                <a:cs typeface="Arial" charset="0"/>
              </a:rPr>
              <a:t>: El jugador que defiende el saque ejecuta caídas laterales después del contacto con el balón.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941" y="1334011"/>
            <a:ext cx="2683301" cy="49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4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54548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INTRODUCCIÓN</a:t>
            </a:r>
            <a:endParaRPr lang="es-EC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516" y="803920"/>
            <a:ext cx="12067504" cy="5632311"/>
          </a:xfrm>
          <a:prstGeom prst="rect">
            <a:avLst/>
          </a:prstGeom>
          <a:gradFill>
            <a:gsLst>
              <a:gs pos="6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dirty="0">
                <a:latin typeface="Arial" charset="0"/>
                <a:cs typeface="Arial" charset="0"/>
              </a:rPr>
              <a:t>La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técnica deportiva está definida mediante la modelación de un patrón de movimiento estudiado íntegramente por diversas ciencias que estudian el gesto deportivo específico de cada deporte</a:t>
            </a:r>
            <a:r>
              <a:rPr lang="es-CO" sz="2000" dirty="0">
                <a:latin typeface="Arial" charset="0"/>
                <a:cs typeface="Arial" charset="0"/>
              </a:rPr>
              <a:t>, siendo el valor máximo el establecido bajo un precepto de eficiencia motriz absoluta. </a:t>
            </a:r>
            <a:endParaRPr lang="es-CO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s-CO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sz="2000" dirty="0" smtClean="0">
                <a:latin typeface="Arial" charset="0"/>
                <a:cs typeface="Arial" charset="0"/>
              </a:rPr>
              <a:t>El </a:t>
            </a:r>
            <a:r>
              <a:rPr lang="es-CO" sz="2000" dirty="0">
                <a:latin typeface="Arial" charset="0"/>
                <a:cs typeface="Arial" charset="0"/>
              </a:rPr>
              <a:t>recibo o defensa del saque es una de las técnicas más importantes del voleibol desde el punto de vista técnico-táctico, el perfeccionamiento de la técnica parte de la aplicación de diferentes estrategias, donde la selección de ejercicios potenciadores implica un perfeccionamiento del mismo. Por ello, el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objetivo de la investigación es perfeccionar el rendimiento técnico-táctico de la recepción del saque del voleibolista escolar</a:t>
            </a:r>
            <a:r>
              <a:rPr lang="es-CO" sz="2000" dirty="0">
                <a:latin typeface="Arial" charset="0"/>
                <a:cs typeface="Arial" charset="0"/>
              </a:rPr>
              <a:t> pertenecientes </a:t>
            </a:r>
            <a:r>
              <a:rPr lang="es-CO" sz="2000" dirty="0" smtClean="0">
                <a:latin typeface="Arial" charset="0"/>
                <a:cs typeface="Arial" charset="0"/>
              </a:rPr>
              <a:t>a Victoria </a:t>
            </a:r>
            <a:r>
              <a:rPr lang="es-CO" sz="2000" dirty="0" err="1">
                <a:latin typeface="Arial" charset="0"/>
                <a:cs typeface="Arial" charset="0"/>
              </a:rPr>
              <a:t>Bilingual</a:t>
            </a:r>
            <a:r>
              <a:rPr lang="es-CO" sz="2000" dirty="0">
                <a:latin typeface="Arial" charset="0"/>
                <a:cs typeface="Arial" charset="0"/>
              </a:rPr>
              <a:t> Christian </a:t>
            </a:r>
            <a:r>
              <a:rPr lang="es-CO" sz="2000" dirty="0" err="1">
                <a:latin typeface="Arial" charset="0"/>
                <a:cs typeface="Arial" charset="0"/>
              </a:rPr>
              <a:t>Academy</a:t>
            </a:r>
            <a:r>
              <a:rPr lang="es-CO" sz="2000" dirty="0">
                <a:latin typeface="Arial" charset="0"/>
                <a:cs typeface="Arial" charset="0"/>
              </a:rPr>
              <a:t> a través del diseño de ejercicios específicos. </a:t>
            </a:r>
          </a:p>
          <a:p>
            <a:pPr algn="just">
              <a:defRPr/>
            </a:pPr>
            <a:endParaRPr lang="es-CO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sz="2000" dirty="0">
                <a:latin typeface="Arial" charset="0"/>
                <a:cs typeface="Arial" charset="0"/>
              </a:rPr>
              <a:t>Se estudia una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muestra de 14 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deportistas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del sexo femenino entre 13-14 años</a:t>
            </a:r>
            <a:r>
              <a:rPr lang="es-CO" sz="2000" dirty="0">
                <a:latin typeface="Arial" charset="0"/>
                <a:cs typeface="Arial" charset="0"/>
              </a:rPr>
              <a:t>, evaluando su rendimiento técnico mediantes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tres indicadores cualitativos y su rendimiento técnico-táctico en competición</a:t>
            </a:r>
            <a:r>
              <a:rPr lang="es-CO" sz="2000" dirty="0">
                <a:latin typeface="Arial" charset="0"/>
                <a:cs typeface="Arial" charset="0"/>
              </a:rPr>
              <a:t>, luego de implementada la propuesta de ejercicios </a:t>
            </a:r>
            <a:r>
              <a:rPr lang="es-CO" sz="2000" dirty="0" smtClean="0">
                <a:latin typeface="Arial" charset="0"/>
                <a:cs typeface="Arial" charset="0"/>
              </a:rPr>
              <a:t>específicos, se </a:t>
            </a:r>
            <a:r>
              <a:rPr lang="es-CO" sz="2000" dirty="0">
                <a:latin typeface="Arial" charset="0"/>
                <a:cs typeface="Arial" charset="0"/>
              </a:rPr>
              <a:t>demuestra la existencia de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diferencias significativas a favor del </a:t>
            </a:r>
            <a:r>
              <a:rPr lang="es-CO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postest</a:t>
            </a:r>
            <a:r>
              <a:rPr lang="es-CO" sz="2000" dirty="0">
                <a:latin typeface="Arial" charset="0"/>
                <a:cs typeface="Arial" charset="0"/>
              </a:rPr>
              <a:t>, según se estableció con el Cálculo de Proporciones para Muestras Relacionadas, la Prueba de los Rangos con Signo de </a:t>
            </a:r>
            <a:r>
              <a:rPr lang="es-CO" sz="2000" dirty="0" err="1">
                <a:latin typeface="Arial" charset="0"/>
                <a:cs typeface="Arial" charset="0"/>
              </a:rPr>
              <a:t>Wilcoxon</a:t>
            </a:r>
            <a:r>
              <a:rPr lang="es-CO" sz="2000" dirty="0">
                <a:latin typeface="Arial" charset="0"/>
                <a:cs typeface="Arial" charset="0"/>
              </a:rPr>
              <a:t> y la Prueba de los Signos, demostrándose un incremento cualitativo y cuantitativo el rendimiento técnico y técnico-táctico en la recepción.</a:t>
            </a:r>
          </a:p>
        </p:txBody>
      </p:sp>
    </p:spTree>
    <p:extLst>
      <p:ext uri="{BB962C8B-B14F-4D97-AF65-F5344CB8AC3E}">
        <p14:creationId xmlns:p14="http://schemas.microsoft.com/office/powerpoint/2010/main" val="15225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2 Marcador de número de diapositiva"/>
          <p:cNvSpPr txBox="1">
            <a:spLocks noGrp="1"/>
          </p:cNvSpPr>
          <p:nvPr/>
        </p:nvSpPr>
        <p:spPr bwMode="auto">
          <a:xfrm>
            <a:off x="9872663" y="5976939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69A5-5780-465B-80AD-B1A091556235}" type="slidenum">
              <a:rPr lang="es-ES" altLang="es-EC" sz="1000">
                <a:solidFill>
                  <a:srgbClr val="AFADA5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es-EC" sz="1000">
              <a:solidFill>
                <a:srgbClr val="AFADA5"/>
              </a:solidFill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4147" y="905403"/>
            <a:ext cx="4954074" cy="4000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000" i="1" dirty="0">
                <a:latin typeface="Arial" charset="0"/>
                <a:cs typeface="Arial" charset="0"/>
              </a:rPr>
              <a:t>4.	TÉCNICO-TÁCTICO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757" y="1396899"/>
            <a:ext cx="9467423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4) Complejo </a:t>
            </a:r>
            <a:r>
              <a:rPr lang="es-CO" i="1" dirty="0">
                <a:latin typeface="Arial" charset="0"/>
                <a:cs typeface="Arial" charset="0"/>
              </a:rPr>
              <a:t>1 VS 2, en una cancha defensa del saque, pase y ataque fácil, en la otra cancha saque </a:t>
            </a:r>
            <a:r>
              <a:rPr lang="es-CO" i="1" dirty="0" err="1">
                <a:latin typeface="Arial" charset="0"/>
                <a:cs typeface="Arial" charset="0"/>
              </a:rPr>
              <a:t>razante</a:t>
            </a:r>
            <a:r>
              <a:rPr lang="es-CO" i="1" dirty="0">
                <a:latin typeface="Arial" charset="0"/>
                <a:cs typeface="Arial" charset="0"/>
              </a:rPr>
              <a:t>, envío, pase y entrega fácil.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Variante</a:t>
            </a:r>
            <a:r>
              <a:rPr lang="es-CO" i="1" dirty="0">
                <a:latin typeface="Arial" charset="0"/>
                <a:cs typeface="Arial" charset="0"/>
              </a:rPr>
              <a:t>: El jugador que defiende el saque ejecuta caída al frente después del contacto con el balón</a:t>
            </a:r>
            <a:r>
              <a:rPr lang="es-CO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CO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5) Complejo </a:t>
            </a:r>
            <a:r>
              <a:rPr lang="es-CO" i="1" dirty="0">
                <a:latin typeface="Arial" charset="0"/>
                <a:cs typeface="Arial" charset="0"/>
              </a:rPr>
              <a:t>1 VS 2, en una cancha defensa del saque, pase y ataque fácil, en la otra cancha  saque </a:t>
            </a:r>
            <a:r>
              <a:rPr lang="es-CO" i="1" dirty="0" err="1">
                <a:latin typeface="Arial" charset="0"/>
                <a:cs typeface="Arial" charset="0"/>
              </a:rPr>
              <a:t>floting</a:t>
            </a:r>
            <a:r>
              <a:rPr lang="es-CO" i="1" dirty="0">
                <a:latin typeface="Arial" charset="0"/>
                <a:cs typeface="Arial" charset="0"/>
              </a:rPr>
              <a:t>, envío, pase y ataque fácil.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Variante</a:t>
            </a:r>
            <a:r>
              <a:rPr lang="es-CO" i="1" dirty="0">
                <a:latin typeface="Arial" charset="0"/>
                <a:cs typeface="Arial" charset="0"/>
              </a:rPr>
              <a:t>: El jugador que defiende el saque ejecuta caída atrás después del contacto con el balón</a:t>
            </a:r>
            <a:r>
              <a:rPr lang="es-CO" i="1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s-CO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6) Complejo </a:t>
            </a:r>
            <a:r>
              <a:rPr lang="es-CO" i="1" dirty="0">
                <a:latin typeface="Arial" charset="0"/>
                <a:cs typeface="Arial" charset="0"/>
              </a:rPr>
              <a:t>1 VS 2, en una cancha defensa del saque, pase y ataque fácil por la línea, en la otra cancha   saque largo atrás , envío, pase y ataque por la línea.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Variante</a:t>
            </a:r>
            <a:r>
              <a:rPr lang="es-CO" i="1" dirty="0">
                <a:latin typeface="Arial" charset="0"/>
                <a:cs typeface="Arial" charset="0"/>
              </a:rPr>
              <a:t>: El jugador que defiende el saque ejecuta caída atrás o laterales, después del contacto con el balón</a:t>
            </a:r>
            <a:r>
              <a:rPr lang="es-CO" i="1" dirty="0" smtClean="0">
                <a:latin typeface="Arial" charset="0"/>
                <a:cs typeface="Arial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endParaRPr lang="es-CO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7) Complejo </a:t>
            </a:r>
            <a:r>
              <a:rPr lang="es-CO" i="1" dirty="0">
                <a:latin typeface="Arial" charset="0"/>
                <a:cs typeface="Arial" charset="0"/>
              </a:rPr>
              <a:t>1 VS 2, en una cancha defensa del saque, pase y ataque diagonal fácil, en la otra cancha   saque, envío, pase y ataque diagonal fácil.</a:t>
            </a:r>
          </a:p>
          <a:p>
            <a:pPr algn="just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- Variante</a:t>
            </a:r>
            <a:r>
              <a:rPr lang="es-CO" i="1" dirty="0">
                <a:latin typeface="Arial" charset="0"/>
                <a:cs typeface="Arial" charset="0"/>
              </a:rPr>
              <a:t>: El jugador que defiende el saque ejecuta caída al frente, después del contacto con el balón.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167626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Propuesta </a:t>
            </a:r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de </a:t>
            </a:r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ejercicios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493180" y="1211217"/>
            <a:ext cx="2576379" cy="5408524"/>
            <a:chOff x="9758584" y="1094165"/>
            <a:chExt cx="2276475" cy="476572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8584" y="1094165"/>
              <a:ext cx="2276475" cy="349567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1097" y="4711701"/>
              <a:ext cx="2039541" cy="1148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199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386569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Resultados 2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24" y="1617607"/>
            <a:ext cx="8236765" cy="47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CuadroTexto"/>
          <p:cNvSpPr txBox="1"/>
          <p:nvPr/>
        </p:nvSpPr>
        <p:spPr>
          <a:xfrm>
            <a:off x="1950424" y="1188939"/>
            <a:ext cx="7411098" cy="33813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CO" sz="1600" i="1" dirty="0">
                <a:latin typeface="Arial" charset="0"/>
                <a:cs typeface="Arial" charset="0"/>
              </a:rPr>
              <a:t>Tabla 2: Valoración cualitativa entre el </a:t>
            </a:r>
            <a:r>
              <a:rPr lang="es-CO" sz="1600" i="1" dirty="0" err="1">
                <a:latin typeface="Arial" charset="0"/>
                <a:cs typeface="Arial" charset="0"/>
              </a:rPr>
              <a:t>prestest</a:t>
            </a:r>
            <a:r>
              <a:rPr lang="es-CO" sz="1600" i="1" dirty="0">
                <a:latin typeface="Arial" charset="0"/>
                <a:cs typeface="Arial" charset="0"/>
              </a:rPr>
              <a:t> y el postest por indicadores</a:t>
            </a:r>
          </a:p>
        </p:txBody>
      </p:sp>
    </p:spTree>
    <p:extLst>
      <p:ext uri="{BB962C8B-B14F-4D97-AF65-F5344CB8AC3E}">
        <p14:creationId xmlns:p14="http://schemas.microsoft.com/office/powerpoint/2010/main" val="4056978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uadroTexto"/>
          <p:cNvSpPr txBox="1"/>
          <p:nvPr/>
        </p:nvSpPr>
        <p:spPr>
          <a:xfrm>
            <a:off x="1382333" y="1117206"/>
            <a:ext cx="10045520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CO" sz="1600" i="1" dirty="0">
                <a:latin typeface="Arial" charset="0"/>
                <a:cs typeface="Arial" charset="0"/>
              </a:rPr>
              <a:t>Tabla 3: Rendimiento en la recepción antes y después de implementada la propuesta de ejercicios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386569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Resultados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7"/>
          <a:stretch/>
        </p:blipFill>
        <p:spPr bwMode="auto">
          <a:xfrm>
            <a:off x="0" y="1541184"/>
            <a:ext cx="2807595" cy="33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8" b="16075"/>
          <a:stretch/>
        </p:blipFill>
        <p:spPr bwMode="auto">
          <a:xfrm>
            <a:off x="-73905" y="5168104"/>
            <a:ext cx="2704482" cy="8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4" b="22082"/>
          <a:stretch/>
        </p:blipFill>
        <p:spPr bwMode="auto">
          <a:xfrm>
            <a:off x="-73905" y="6028866"/>
            <a:ext cx="2681392" cy="6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3 CuadroTexto"/>
          <p:cNvSpPr txBox="1"/>
          <p:nvPr/>
        </p:nvSpPr>
        <p:spPr>
          <a:xfrm>
            <a:off x="2840278" y="1618654"/>
            <a:ext cx="9351721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prueba de </a:t>
            </a:r>
            <a:r>
              <a:rPr lang="es-CO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Wilcoxon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evidencia una diferencias significativa (p=0,001)</a:t>
            </a:r>
            <a:r>
              <a:rPr lang="es-CO" i="1" dirty="0">
                <a:latin typeface="Arial" charset="0"/>
                <a:cs typeface="Arial" charset="0"/>
              </a:rPr>
              <a:t> según la significación asintótica bilateral establecida.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 lo cual, se infiere una mejora notable en el rendimiento de la recepción en la muestra sometida a estudio luego de implementada la propuesta de ejercicios. </a:t>
            </a:r>
          </a:p>
          <a:p>
            <a:pPr algn="just" eaLnBrk="1" hangingPunct="1">
              <a:defRPr/>
            </a:pPr>
            <a:endParaRPr lang="es-CO" i="1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s-CO" i="1" dirty="0">
                <a:latin typeface="Arial" charset="0"/>
                <a:cs typeface="Arial" charset="0"/>
              </a:rPr>
              <a:t>Por otra parte,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Prueba de los Signos reforzó el resultado </a:t>
            </a:r>
            <a:r>
              <a:rPr lang="es-CO" i="1" dirty="0">
                <a:latin typeface="Arial" charset="0"/>
                <a:cs typeface="Arial" charset="0"/>
              </a:rPr>
              <a:t>obtenido con </a:t>
            </a:r>
            <a:r>
              <a:rPr lang="es-CO" i="1" dirty="0" err="1">
                <a:latin typeface="Arial" charset="0"/>
                <a:cs typeface="Arial" charset="0"/>
              </a:rPr>
              <a:t>Wilcoxon</a:t>
            </a:r>
            <a:r>
              <a:rPr lang="es-CO" i="1" dirty="0">
                <a:latin typeface="Arial" charset="0"/>
                <a:cs typeface="Arial" charset="0"/>
              </a:rPr>
              <a:t>,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siendo significativamente diferentes las comparaciones de los datos del pretest y el postest (p=0,000), </a:t>
            </a:r>
            <a:r>
              <a:rPr lang="es-CO" i="1" dirty="0">
                <a:latin typeface="Arial" charset="0"/>
                <a:cs typeface="Arial" charset="0"/>
              </a:rPr>
              <a:t>existiendo una mejora del rendimiento en recepción de las 14 alumnas estudiadas (Diferencias Positivas= 14) luego de implementar la propuesta de ejercicios.</a:t>
            </a:r>
          </a:p>
          <a:p>
            <a:pPr algn="just" eaLnBrk="1" hangingPunct="1">
              <a:defRPr/>
            </a:pPr>
            <a:endParaRPr lang="es-CO" i="1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Los resultados obtenidos en la aplicación del diagnóstico final cuantitativos y cualitativos,   demostraron   la   efectividad   de   los   ejercicios,   los   cuales constituyeron a darle solución a las deficiencias técnicas de la defensa del saque  detectado  en  el  diagnóstico  inicial.  </a:t>
            </a:r>
            <a:r>
              <a:rPr lang="es-CO" i="1" dirty="0">
                <a:latin typeface="Arial" charset="0"/>
                <a:cs typeface="Arial" charset="0"/>
              </a:rPr>
              <a:t>La  evaluación  integral  permite apreciar  que  el  diagnostico  final  con  respecto  al  inicial  los  resultados alcanzados son superiores.</a:t>
            </a:r>
          </a:p>
        </p:txBody>
      </p:sp>
    </p:spTree>
    <p:extLst>
      <p:ext uri="{BB962C8B-B14F-4D97-AF65-F5344CB8AC3E}">
        <p14:creationId xmlns:p14="http://schemas.microsoft.com/office/powerpoint/2010/main" val="26574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86569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CONCLUSIONES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394" y="1509108"/>
            <a:ext cx="12063211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CO" sz="2400" dirty="0">
                <a:latin typeface="Arial" charset="0"/>
                <a:cs typeface="Arial" charset="0"/>
              </a:rPr>
              <a:t>En el trabajo se profundiza en los elementos teóricos-metodológicos de la técnica de la defensa del saque o recepción.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CO" sz="2400" b="1" dirty="0">
                <a:latin typeface="Arial" charset="0"/>
                <a:cs typeface="Arial" charset="0"/>
              </a:rPr>
              <a:t>Con el diagnóstico realizado se pudo constatar las deficiencias en la técnica  de   la  defensa   del   saque   del  equipo   participante   en   la experiencia.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CO" sz="2400" dirty="0">
                <a:latin typeface="Arial" charset="0"/>
                <a:cs typeface="Arial" charset="0"/>
              </a:rPr>
              <a:t>Para la elaboración de los ejercicios se tuvo en cuenta las características psicopedagógicas  de  las  atletas,  el  desarrollo  de  sus  capacidades físicas, así como la disponibilidad de los implementos deportivos y espacios para su realización.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CO" sz="2400" b="1" dirty="0">
                <a:latin typeface="Arial" charset="0"/>
                <a:cs typeface="Arial" charset="0"/>
              </a:rPr>
              <a:t>A partir de la aplicación de la propuesta de ejercicios se </a:t>
            </a:r>
            <a:r>
              <a:rPr lang="es-CO" sz="2400" b="1" dirty="0" smtClean="0">
                <a:latin typeface="Arial" charset="0"/>
                <a:cs typeface="Arial" charset="0"/>
              </a:rPr>
              <a:t>observa </a:t>
            </a:r>
            <a:r>
              <a:rPr lang="es-CO" sz="2400" b="1" dirty="0">
                <a:latin typeface="Arial" charset="0"/>
                <a:cs typeface="Arial" charset="0"/>
              </a:rPr>
              <a:t>la eficiencia en la aplicación de la técnica del saque en el equipo femenino, así como </a:t>
            </a:r>
            <a:r>
              <a:rPr lang="es-CO" sz="2400" b="1" dirty="0" err="1" smtClean="0">
                <a:latin typeface="Arial" charset="0"/>
                <a:cs typeface="Arial" charset="0"/>
              </a:rPr>
              <a:t>tambien</a:t>
            </a:r>
            <a:r>
              <a:rPr lang="es-CO" sz="2400" b="1" dirty="0" smtClean="0">
                <a:latin typeface="Arial" charset="0"/>
                <a:cs typeface="Arial" charset="0"/>
              </a:rPr>
              <a:t> su </a:t>
            </a:r>
            <a:r>
              <a:rPr lang="es-CO" sz="2400" b="1" dirty="0">
                <a:latin typeface="Arial" charset="0"/>
                <a:cs typeface="Arial" charset="0"/>
              </a:rPr>
              <a:t>rendimiento técnico-táctico.</a:t>
            </a:r>
          </a:p>
        </p:txBody>
      </p:sp>
    </p:spTree>
    <p:extLst>
      <p:ext uri="{BB962C8B-B14F-4D97-AF65-F5344CB8AC3E}">
        <p14:creationId xmlns:p14="http://schemas.microsoft.com/office/powerpoint/2010/main" val="1830487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RECOMENDACIONES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437882" y="1612139"/>
            <a:ext cx="1144931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CO" sz="2800" dirty="0">
                <a:latin typeface="Arial" charset="0"/>
                <a:cs typeface="Arial" charset="0"/>
              </a:rPr>
              <a:t>Continuar con la aplicación de la propuesta para alcanzar resultados superiores con el equipo de voleibol estudiado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s-CO" sz="2800" b="1" dirty="0">
                <a:latin typeface="Arial" charset="0"/>
                <a:cs typeface="Arial" charset="0"/>
              </a:rPr>
              <a:t>Extender  la  propuesta  a  otros  entrenadores del cantón</a:t>
            </a:r>
          </a:p>
        </p:txBody>
      </p:sp>
    </p:spTree>
    <p:extLst>
      <p:ext uri="{BB962C8B-B14F-4D97-AF65-F5344CB8AC3E}">
        <p14:creationId xmlns:p14="http://schemas.microsoft.com/office/powerpoint/2010/main" val="661880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450964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PROBLEMA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85611" y="1513953"/>
            <a:ext cx="1035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3200" i="1" dirty="0">
                <a:cs typeface="Arial" charset="0"/>
              </a:rPr>
              <a:t>¿Cómo perfeccionar el rendimiento técnico-táctico en la recepción del saque de jugadores escolares de voleibol a través de la modelación con ejercicios específicos, pertenecientes a la escuela Victoria </a:t>
            </a:r>
            <a:r>
              <a:rPr lang="es-CO" sz="3200" i="1" dirty="0" err="1">
                <a:cs typeface="Arial" charset="0"/>
              </a:rPr>
              <a:t>Bilingual</a:t>
            </a:r>
            <a:r>
              <a:rPr lang="es-CO" sz="3200" i="1" dirty="0">
                <a:cs typeface="Arial" charset="0"/>
              </a:rPr>
              <a:t> Christian </a:t>
            </a:r>
            <a:r>
              <a:rPr lang="es-CO" sz="3200" i="1" dirty="0" err="1">
                <a:cs typeface="Arial" charset="0"/>
              </a:rPr>
              <a:t>Academy</a:t>
            </a:r>
            <a:r>
              <a:rPr lang="es-CO" sz="3200" i="1" dirty="0">
                <a:cs typeface="Arial" charset="0"/>
              </a:rPr>
              <a:t>?.</a:t>
            </a:r>
            <a:endParaRPr lang="es-CO" sz="32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99" y="3784847"/>
            <a:ext cx="4358526" cy="24356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OBJETIVO GENERAL</a:t>
            </a:r>
          </a:p>
        </p:txBody>
      </p:sp>
      <p:sp>
        <p:nvSpPr>
          <p:cNvPr id="5" name="7 CuadroTexto"/>
          <p:cNvSpPr txBox="1"/>
          <p:nvPr/>
        </p:nvSpPr>
        <p:spPr>
          <a:xfrm>
            <a:off x="3902298" y="1901143"/>
            <a:ext cx="795914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sz="2800" i="1" dirty="0">
                <a:latin typeface="Arial" charset="0"/>
                <a:cs typeface="Arial" charset="0"/>
              </a:rPr>
              <a:t>Perfeccionar el rendimiento técnico-táctico en la recepción del saque del voleibolista escolar pertenecientes a la escuela Victoria </a:t>
            </a:r>
            <a:r>
              <a:rPr lang="es-CO" sz="2800" i="1" dirty="0" err="1">
                <a:latin typeface="Arial" charset="0"/>
                <a:cs typeface="Arial" charset="0"/>
              </a:rPr>
              <a:t>Bilingual</a:t>
            </a:r>
            <a:r>
              <a:rPr lang="es-CO" sz="2800" i="1" dirty="0">
                <a:latin typeface="Arial" charset="0"/>
                <a:cs typeface="Arial" charset="0"/>
              </a:rPr>
              <a:t> Christian </a:t>
            </a:r>
            <a:r>
              <a:rPr lang="es-CO" sz="2800" i="1" dirty="0" err="1">
                <a:latin typeface="Arial" charset="0"/>
                <a:cs typeface="Arial" charset="0"/>
              </a:rPr>
              <a:t>Academy</a:t>
            </a:r>
            <a:r>
              <a:rPr lang="es-CO" sz="2800" i="1" dirty="0">
                <a:latin typeface="Arial" charset="0"/>
                <a:cs typeface="Arial" charset="0"/>
              </a:rPr>
              <a:t> a través del diseño de ejercicios específicos. </a:t>
            </a:r>
            <a:endParaRPr lang="es-CO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1860217"/>
            <a:ext cx="3400023" cy="23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OBJETIVOS ESPECÍFICOS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332704" y="1586382"/>
            <a:ext cx="1152659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sz="2400" dirty="0">
                <a:latin typeface="Arial" charset="0"/>
                <a:cs typeface="Arial" charset="0"/>
              </a:rPr>
              <a:t>Fundamentar teórica y metodológicamente los distintos modelos de entrenamiento deportivo en la recepción del saque de categorías escolares y mayores.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sz="2400" dirty="0">
                <a:latin typeface="Arial" charset="0"/>
                <a:cs typeface="Arial" charset="0"/>
              </a:rPr>
              <a:t>Diagnosticar la efectividad de la recepción del saque en la muestra estudiada.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sz="2400" dirty="0">
                <a:latin typeface="Arial" charset="0"/>
                <a:cs typeface="Arial" charset="0"/>
              </a:rPr>
              <a:t>Elaborar un grupo de ejercicios específicos para perfeccionar la recepción del voleibolista escolar sometido a estudio.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sz="2400" dirty="0">
                <a:latin typeface="Arial" charset="0"/>
                <a:cs typeface="Arial" charset="0"/>
              </a:rPr>
              <a:t>Demostrar el nivel de perfeccionamiento alcanzado en términos de rendimiento técnico-táctico en la recepción del saque de la muestra estudiada. </a:t>
            </a:r>
            <a:endParaRPr lang="es-E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HIPÓTESIS</a:t>
            </a:r>
            <a:endParaRPr lang="es-EC" sz="4000" b="1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218941" y="1843960"/>
            <a:ext cx="1157810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CO" sz="2800" i="1" dirty="0">
                <a:latin typeface="Arial" charset="0"/>
                <a:cs typeface="Arial" charset="0"/>
              </a:rPr>
              <a:t>El diseño e implementación de un grupo de ejercicios específicos perfeccionará el rendimiento técnico-táctico de la recepción del saque del voleibolista escolar perteneciente a la escuela Victoria </a:t>
            </a:r>
            <a:r>
              <a:rPr lang="es-CO" sz="2800" i="1" dirty="0" err="1">
                <a:latin typeface="Arial" charset="0"/>
                <a:cs typeface="Arial" charset="0"/>
              </a:rPr>
              <a:t>Bilingual</a:t>
            </a:r>
            <a:r>
              <a:rPr lang="es-CO" sz="2800" i="1" dirty="0">
                <a:latin typeface="Arial" charset="0"/>
                <a:cs typeface="Arial" charset="0"/>
              </a:rPr>
              <a:t> Christian </a:t>
            </a:r>
            <a:r>
              <a:rPr lang="es-CO" sz="2800" i="1" dirty="0" err="1">
                <a:latin typeface="Arial" charset="0"/>
                <a:cs typeface="Arial" charset="0"/>
              </a:rPr>
              <a:t>Academy</a:t>
            </a:r>
            <a:r>
              <a:rPr lang="es-CO" sz="2800" i="1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4098" name="Picture 2" descr="Resultado de imagen para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91" y="3850120"/>
            <a:ext cx="2241587" cy="22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Tipo de Investigación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360609" y="1663656"/>
            <a:ext cx="958188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800" i="1" dirty="0">
                <a:latin typeface="Arial" charset="0"/>
                <a:cs typeface="Arial" charset="0"/>
              </a:rPr>
              <a:t>La investigación se </a:t>
            </a:r>
            <a:r>
              <a:rPr lang="es-EC" sz="2800" i="1" dirty="0" smtClean="0">
                <a:latin typeface="Arial" charset="0"/>
                <a:cs typeface="Arial" charset="0"/>
              </a:rPr>
              <a:t>determina de los siguientes tipos:</a:t>
            </a:r>
          </a:p>
          <a:p>
            <a:pPr algn="just">
              <a:defRPr/>
            </a:pPr>
            <a:r>
              <a:rPr lang="es-EC" sz="2800" i="1" dirty="0" smtClean="0">
                <a:latin typeface="Arial" charset="0"/>
                <a:cs typeface="Arial" charset="0"/>
              </a:rPr>
              <a:t>- Tipo descriptiva</a:t>
            </a:r>
          </a:p>
          <a:p>
            <a:pPr algn="just">
              <a:defRPr/>
            </a:pPr>
            <a:r>
              <a:rPr lang="es-EC" sz="2800" i="1" dirty="0" smtClean="0">
                <a:latin typeface="Arial" charset="0"/>
                <a:cs typeface="Arial" charset="0"/>
              </a:rPr>
              <a:t>- Tipo analítica </a:t>
            </a:r>
            <a:endParaRPr lang="es-EC" sz="2800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800" i="1" dirty="0" smtClean="0">
                <a:latin typeface="Arial" charset="0"/>
                <a:cs typeface="Arial" charset="0"/>
              </a:rPr>
              <a:t>- Tipo correlacional</a:t>
            </a:r>
            <a:r>
              <a:rPr lang="es-EC" sz="2800" i="1" dirty="0">
                <a:latin typeface="Arial" charset="0"/>
                <a:cs typeface="Arial" charset="0"/>
              </a:rPr>
              <a:t>. </a:t>
            </a:r>
            <a:endParaRPr lang="es-EC" sz="2800" i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s-EC" sz="2800" i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EC" sz="2800" i="1" dirty="0" smtClean="0">
                <a:latin typeface="Arial" charset="0"/>
                <a:cs typeface="Arial" charset="0"/>
              </a:rPr>
              <a:t>Por </a:t>
            </a:r>
            <a:r>
              <a:rPr lang="es-EC" sz="2800" i="1" dirty="0">
                <a:latin typeface="Arial" charset="0"/>
                <a:cs typeface="Arial" charset="0"/>
              </a:rPr>
              <a:t>lo cual, la orientación de la misma será de tipo mixta.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141" y="3393246"/>
            <a:ext cx="2216575" cy="29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6569"/>
            <a:ext cx="1219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Población y Muestra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57577" y="1509110"/>
            <a:ext cx="1123467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800" i="1" dirty="0">
                <a:latin typeface="Arial" charset="0"/>
                <a:cs typeface="Arial" charset="0"/>
              </a:rPr>
              <a:t>Se estudia una muestra de 14 escolares perteneciente a la escuela Victoria </a:t>
            </a:r>
            <a:r>
              <a:rPr lang="es-CO" sz="2800" i="1" dirty="0" err="1">
                <a:latin typeface="Arial" charset="0"/>
                <a:cs typeface="Arial" charset="0"/>
              </a:rPr>
              <a:t>Bilingual</a:t>
            </a:r>
            <a:r>
              <a:rPr lang="es-CO" sz="2800" i="1" dirty="0">
                <a:latin typeface="Arial" charset="0"/>
                <a:cs typeface="Arial" charset="0"/>
              </a:rPr>
              <a:t> Christian </a:t>
            </a:r>
            <a:r>
              <a:rPr lang="es-CO" sz="2800" i="1" dirty="0" err="1">
                <a:latin typeface="Arial" charset="0"/>
                <a:cs typeface="Arial" charset="0"/>
              </a:rPr>
              <a:t>Academy</a:t>
            </a:r>
            <a:r>
              <a:rPr lang="es-CO" sz="2800" i="1" dirty="0">
                <a:latin typeface="Arial" charset="0"/>
                <a:cs typeface="Arial" charset="0"/>
              </a:rPr>
              <a:t> (13-14 años, sexo femenino), los cuales conforma en equipo de dicha institución.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43179" r="5873" b="5465"/>
          <a:stretch/>
        </p:blipFill>
        <p:spPr>
          <a:xfrm>
            <a:off x="257577" y="3718045"/>
            <a:ext cx="6928834" cy="2340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20" y="3718045"/>
            <a:ext cx="4084750" cy="22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386569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Resultados 1</a:t>
            </a:r>
            <a:endParaRPr lang="es-EC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718"/>
          <a:stretch/>
        </p:blipFill>
        <p:spPr bwMode="auto">
          <a:xfrm>
            <a:off x="2504217" y="1622666"/>
            <a:ext cx="5609473" cy="4752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7 CuadroTexto"/>
          <p:cNvSpPr txBox="1"/>
          <p:nvPr/>
        </p:nvSpPr>
        <p:spPr>
          <a:xfrm>
            <a:off x="1950424" y="1188939"/>
            <a:ext cx="7411098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CO" i="1" dirty="0" smtClean="0">
                <a:latin typeface="Arial" charset="0"/>
                <a:cs typeface="Arial" charset="0"/>
              </a:rPr>
              <a:t>Valoración </a:t>
            </a:r>
            <a:r>
              <a:rPr lang="es-CO" i="1" dirty="0">
                <a:latin typeface="Arial" charset="0"/>
                <a:cs typeface="Arial" charset="0"/>
              </a:rPr>
              <a:t>cualitativa </a:t>
            </a:r>
            <a:r>
              <a:rPr lang="es-CO" i="1" dirty="0" smtClean="0">
                <a:latin typeface="Arial" charset="0"/>
                <a:cs typeface="Arial" charset="0"/>
              </a:rPr>
              <a:t>en el </a:t>
            </a:r>
            <a:r>
              <a:rPr lang="es-CO" i="1" dirty="0" err="1" smtClean="0">
                <a:latin typeface="Arial" charset="0"/>
                <a:cs typeface="Arial" charset="0"/>
              </a:rPr>
              <a:t>pretest</a:t>
            </a:r>
            <a:r>
              <a:rPr lang="es-CO" i="1" dirty="0" smtClean="0">
                <a:latin typeface="Arial" charset="0"/>
                <a:cs typeface="Arial" charset="0"/>
              </a:rPr>
              <a:t> por </a:t>
            </a:r>
            <a:r>
              <a:rPr lang="es-CO" i="1" dirty="0">
                <a:latin typeface="Arial" charset="0"/>
                <a:cs typeface="Arial" charset="0"/>
              </a:rPr>
              <a:t>indicadores</a:t>
            </a:r>
          </a:p>
        </p:txBody>
      </p:sp>
    </p:spTree>
    <p:extLst>
      <p:ext uri="{BB962C8B-B14F-4D97-AF65-F5344CB8AC3E}">
        <p14:creationId xmlns:p14="http://schemas.microsoft.com/office/powerpoint/2010/main" val="2894930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2570</Words>
  <Application>Microsoft Office PowerPoint</Application>
  <PresentationFormat>Panorámica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Wingdings</vt:lpstr>
      <vt:lpstr>Retrospección</vt:lpstr>
      <vt:lpstr>1_Retrospección</vt:lpstr>
      <vt:lpstr>2_Retrospección</vt:lpstr>
      <vt:lpstr>UNIVERSIDAD DE LAS FUERZAS ARMADAS ESPE MAESTRÍA EN ENTRENAMIENTO DEPORTIVO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FUERZS ARMADAS ESPE MAESTRÍA EN ENTRENAMIENTO DEPORTIVO</dc:title>
  <dc:creator>USUARIO</dc:creator>
  <cp:lastModifiedBy>USUARIO</cp:lastModifiedBy>
  <cp:revision>44</cp:revision>
  <dcterms:created xsi:type="dcterms:W3CDTF">2017-06-30T20:14:00Z</dcterms:created>
  <dcterms:modified xsi:type="dcterms:W3CDTF">2017-11-17T15:42:32Z</dcterms:modified>
</cp:coreProperties>
</file>