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42.pn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57"/>
  </p:notesMasterIdLst>
  <p:sldIdLst>
    <p:sldId id="270" r:id="rId5"/>
    <p:sldId id="271" r:id="rId6"/>
    <p:sldId id="299" r:id="rId7"/>
    <p:sldId id="300" r:id="rId8"/>
    <p:sldId id="301" r:id="rId9"/>
    <p:sldId id="302" r:id="rId10"/>
    <p:sldId id="285" r:id="rId11"/>
    <p:sldId id="286" r:id="rId12"/>
    <p:sldId id="287" r:id="rId13"/>
    <p:sldId id="288" r:id="rId14"/>
    <p:sldId id="289" r:id="rId15"/>
    <p:sldId id="290" r:id="rId16"/>
    <p:sldId id="291" r:id="rId17"/>
    <p:sldId id="292" r:id="rId18"/>
    <p:sldId id="293" r:id="rId19"/>
    <p:sldId id="294" r:id="rId20"/>
    <p:sldId id="295" r:id="rId21"/>
    <p:sldId id="296" r:id="rId22"/>
    <p:sldId id="297" r:id="rId23"/>
    <p:sldId id="298" r:id="rId24"/>
    <p:sldId id="303" r:id="rId25"/>
    <p:sldId id="304" r:id="rId26"/>
    <p:sldId id="305" r:id="rId27"/>
    <p:sldId id="306"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321" r:id="rId43"/>
    <p:sldId id="322" r:id="rId44"/>
    <p:sldId id="323" r:id="rId45"/>
    <p:sldId id="324" r:id="rId46"/>
    <p:sldId id="325" r:id="rId47"/>
    <p:sldId id="326" r:id="rId48"/>
    <p:sldId id="327" r:id="rId49"/>
    <p:sldId id="328" r:id="rId50"/>
    <p:sldId id="329" r:id="rId51"/>
    <p:sldId id="330" r:id="rId52"/>
    <p:sldId id="331" r:id="rId53"/>
    <p:sldId id="332" r:id="rId54"/>
    <p:sldId id="333" r:id="rId55"/>
    <p:sldId id="334" r:id="rId56"/>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315" autoAdjust="0"/>
  </p:normalViewPr>
  <p:slideViewPr>
    <p:cSldViewPr>
      <p:cViewPr varScale="1">
        <p:scale>
          <a:sx n="64" d="100"/>
          <a:sy n="64" d="100"/>
        </p:scale>
        <p:origin x="156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80B7A2-0922-46DE-910B-8E0FFD05B996}" type="datetimeFigureOut">
              <a:rPr lang="es-EC" smtClean="0"/>
              <a:t>3/12/2017</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48D0EB-BBDC-4CF1-BACC-6AE2DAE66601}" type="slidenum">
              <a:rPr lang="es-EC" smtClean="0"/>
              <a:t>‹Nº›</a:t>
            </a:fld>
            <a:endParaRPr lang="es-EC"/>
          </a:p>
        </p:txBody>
      </p:sp>
    </p:spTree>
    <p:extLst>
      <p:ext uri="{BB962C8B-B14F-4D97-AF65-F5344CB8AC3E}">
        <p14:creationId xmlns:p14="http://schemas.microsoft.com/office/powerpoint/2010/main" val="84054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8D0EB-BBDC-4CF1-BACC-6AE2DAE6660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106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8D0EB-BBDC-4CF1-BACC-6AE2DAE6660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138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8D0EB-BBDC-4CF1-BACC-6AE2DAE6660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369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8D0EB-BBDC-4CF1-BACC-6AE2DAE6660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307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8D0EB-BBDC-4CF1-BACC-6AE2DAE6660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968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8D0EB-BBDC-4CF1-BACC-6AE2DAE6660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704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8D0EB-BBDC-4CF1-BACC-6AE2DAE66601}"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641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Pladsholder til diasbillede 1"/>
          <p:cNvSpPr>
            <a:spLocks noGrp="1" noRot="1" noChangeAspect="1" noTextEdit="1"/>
          </p:cNvSpPr>
          <p:nvPr>
            <p:ph type="sldImg"/>
          </p:nvPr>
        </p:nvSpPr>
        <p:spPr>
          <a:xfrm>
            <a:off x="1484313" y="746125"/>
            <a:ext cx="3836987" cy="2878138"/>
          </a:xfrm>
          <a:ln/>
        </p:spPr>
      </p:sp>
      <p:sp>
        <p:nvSpPr>
          <p:cNvPr id="45059" name="Pladsholder til noter 2"/>
          <p:cNvSpPr>
            <a:spLocks noGrp="1"/>
          </p:cNvSpPr>
          <p:nvPr>
            <p:ph type="body" idx="1"/>
          </p:nvPr>
        </p:nvSpPr>
        <p:spPr>
          <a:xfrm>
            <a:off x="681038" y="3709988"/>
            <a:ext cx="5443537" cy="5483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b="1">
              <a:latin typeface="Arial" panose="020B0604020202020204" pitchFamily="34" charset="0"/>
              <a:cs typeface="Arial" panose="020B0604020202020204" pitchFamily="34" charset="0"/>
            </a:endParaRPr>
          </a:p>
        </p:txBody>
      </p:sp>
      <p:sp>
        <p:nvSpPr>
          <p:cNvPr id="4" name="Pladsholder til diasnummer 3"/>
          <p:cNvSpPr>
            <a:spLocks noGrp="1"/>
          </p:cNvSpPr>
          <p:nvPr>
            <p:ph type="sldNum" sz="quarter" idx="5"/>
          </p:nvPr>
        </p:nvSpPr>
        <p:spPr/>
        <p:txBody>
          <a:bodyPr/>
          <a:lstStyle>
            <a:lvl1pPr defTabSz="922338" eaLnBrk="0" hangingPunct="0">
              <a:defRPr sz="2400">
                <a:solidFill>
                  <a:schemeClr val="tx1"/>
                </a:solidFill>
                <a:latin typeface="Verdana" panose="020B0604030504040204" pitchFamily="34" charset="0"/>
                <a:cs typeface="Arial" panose="020B0604020202020204" pitchFamily="34" charset="0"/>
              </a:defRPr>
            </a:lvl1pPr>
            <a:lvl2pPr marL="742950" indent="-285750" defTabSz="922338" eaLnBrk="0" hangingPunct="0">
              <a:defRPr sz="2400">
                <a:solidFill>
                  <a:schemeClr val="tx1"/>
                </a:solidFill>
                <a:latin typeface="Verdana" panose="020B0604030504040204" pitchFamily="34" charset="0"/>
                <a:cs typeface="Arial" panose="020B0604020202020204" pitchFamily="34" charset="0"/>
              </a:defRPr>
            </a:lvl2pPr>
            <a:lvl3pPr marL="1143000" indent="-228600" defTabSz="922338" eaLnBrk="0" hangingPunct="0">
              <a:defRPr sz="2400">
                <a:solidFill>
                  <a:schemeClr val="tx1"/>
                </a:solidFill>
                <a:latin typeface="Verdana" panose="020B0604030504040204" pitchFamily="34" charset="0"/>
                <a:cs typeface="Arial" panose="020B0604020202020204" pitchFamily="34" charset="0"/>
              </a:defRPr>
            </a:lvl3pPr>
            <a:lvl4pPr marL="1600200" indent="-228600" defTabSz="922338" eaLnBrk="0" hangingPunct="0">
              <a:defRPr sz="2400">
                <a:solidFill>
                  <a:schemeClr val="tx1"/>
                </a:solidFill>
                <a:latin typeface="Verdana" panose="020B0604030504040204" pitchFamily="34" charset="0"/>
                <a:cs typeface="Arial" panose="020B0604020202020204" pitchFamily="34" charset="0"/>
              </a:defRPr>
            </a:lvl4pPr>
            <a:lvl5pPr marL="2057400" indent="-228600" defTabSz="922338" eaLnBrk="0" hangingPunct="0">
              <a:defRPr sz="2400">
                <a:solidFill>
                  <a:schemeClr val="tx1"/>
                </a:solidFill>
                <a:latin typeface="Verdana" panose="020B0604030504040204" pitchFamily="34" charset="0"/>
                <a:cs typeface="Arial" panose="020B0604020202020204" pitchFamily="34" charset="0"/>
              </a:defRPr>
            </a:lvl5pPr>
            <a:lvl6pPr marL="2514600" indent="-228600" defTabSz="922338"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defTabSz="922338"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defTabSz="922338"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defTabSz="922338"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marL="0" marR="0" lvl="0" indent="0" algn="r" defTabSz="922338" rtl="0" eaLnBrk="1" fontAlgn="auto" latinLnBrk="0" hangingPunct="1">
              <a:lnSpc>
                <a:spcPct val="100000"/>
              </a:lnSpc>
              <a:spcBef>
                <a:spcPts val="0"/>
              </a:spcBef>
              <a:spcAft>
                <a:spcPts val="0"/>
              </a:spcAft>
              <a:buClrTx/>
              <a:buSzTx/>
              <a:buFontTx/>
              <a:buNone/>
              <a:tabLst/>
              <a:defRPr/>
            </a:pPr>
            <a:fld id="{3B0DA828-E59D-4A17-8418-96826665F916}" type="slidenum">
              <a:rPr kumimoji="0" lang="da-DK" altLang="es-EC"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2338" rtl="0" eaLnBrk="1" fontAlgn="auto" latinLnBrk="0" hangingPunct="1">
                <a:lnSpc>
                  <a:spcPct val="100000"/>
                </a:lnSpc>
                <a:spcBef>
                  <a:spcPts val="0"/>
                </a:spcBef>
                <a:spcAft>
                  <a:spcPts val="0"/>
                </a:spcAft>
                <a:buClrTx/>
                <a:buSzTx/>
                <a:buFontTx/>
                <a:buNone/>
                <a:tabLst/>
                <a:defRPr/>
              </a:pPr>
              <a:t>52</a:t>
            </a:fld>
            <a:endParaRPr kumimoji="0" lang="da-DK" altLang="es-EC"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35811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s-EC"/>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EC"/>
          </a:p>
        </p:txBody>
      </p:sp>
      <p:sp>
        <p:nvSpPr>
          <p:cNvPr id="4" name="Date Placeholder 3"/>
          <p:cNvSpPr>
            <a:spLocks noGrp="1"/>
          </p:cNvSpPr>
          <p:nvPr>
            <p:ph type="dt" sz="half" idx="10"/>
          </p:nvPr>
        </p:nvSpPr>
        <p:spPr/>
        <p:txBody>
          <a:bodyPr/>
          <a:lstStyle/>
          <a:p>
            <a:fld id="{42A8527F-D70F-4EA0-8B4D-1A4E8C42B6E0}" type="datetimeFigureOut">
              <a:rPr lang="es-EC" smtClean="0"/>
              <a:t>3/12/2017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439F1E0-E549-47A3-9805-47DEBCC36FD3}" type="slidenum">
              <a:rPr lang="es-EC" smtClean="0"/>
              <a:t>‹Nº›</a:t>
            </a:fld>
            <a:endParaRPr lang="es-EC"/>
          </a:p>
        </p:txBody>
      </p:sp>
    </p:spTree>
    <p:extLst>
      <p:ext uri="{BB962C8B-B14F-4D97-AF65-F5344CB8AC3E}">
        <p14:creationId xmlns:p14="http://schemas.microsoft.com/office/powerpoint/2010/main" val="3326232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C"/>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Date Placeholder 3"/>
          <p:cNvSpPr>
            <a:spLocks noGrp="1"/>
          </p:cNvSpPr>
          <p:nvPr>
            <p:ph type="dt" sz="half" idx="10"/>
          </p:nvPr>
        </p:nvSpPr>
        <p:spPr/>
        <p:txBody>
          <a:bodyPr/>
          <a:lstStyle/>
          <a:p>
            <a:fld id="{42A8527F-D70F-4EA0-8B4D-1A4E8C42B6E0}" type="datetimeFigureOut">
              <a:rPr lang="es-EC" smtClean="0"/>
              <a:t>3/12/2017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439F1E0-E549-47A3-9805-47DEBCC36FD3}" type="slidenum">
              <a:rPr lang="es-EC" smtClean="0"/>
              <a:t>‹Nº›</a:t>
            </a:fld>
            <a:endParaRPr lang="es-EC"/>
          </a:p>
        </p:txBody>
      </p:sp>
    </p:spTree>
    <p:extLst>
      <p:ext uri="{BB962C8B-B14F-4D97-AF65-F5344CB8AC3E}">
        <p14:creationId xmlns:p14="http://schemas.microsoft.com/office/powerpoint/2010/main" val="1473467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s-EC"/>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Date Placeholder 3"/>
          <p:cNvSpPr>
            <a:spLocks noGrp="1"/>
          </p:cNvSpPr>
          <p:nvPr>
            <p:ph type="dt" sz="half" idx="10"/>
          </p:nvPr>
        </p:nvSpPr>
        <p:spPr/>
        <p:txBody>
          <a:bodyPr/>
          <a:lstStyle/>
          <a:p>
            <a:fld id="{42A8527F-D70F-4EA0-8B4D-1A4E8C42B6E0}" type="datetimeFigureOut">
              <a:rPr lang="es-EC" smtClean="0"/>
              <a:t>3/12/2017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439F1E0-E549-47A3-9805-47DEBCC36FD3}" type="slidenum">
              <a:rPr lang="es-EC" smtClean="0"/>
              <a:t>‹Nº›</a:t>
            </a:fld>
            <a:endParaRPr lang="es-EC"/>
          </a:p>
        </p:txBody>
      </p:sp>
    </p:spTree>
    <p:extLst>
      <p:ext uri="{BB962C8B-B14F-4D97-AF65-F5344CB8AC3E}">
        <p14:creationId xmlns:p14="http://schemas.microsoft.com/office/powerpoint/2010/main" val="1323640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3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b="1"/>
            </a:lvl1pPr>
          </a:lstStyle>
          <a:p>
            <a:pPr>
              <a:defRPr/>
            </a:pPr>
            <a:fld id="{32781526-0B85-4A19-8398-CD10411CE3B4}" type="datetimeFigureOut">
              <a:rPr lang="es-ES"/>
              <a:pPr>
                <a:defRPr/>
              </a:pPr>
              <a:t>03/12/2017</a:t>
            </a:fld>
            <a:endParaRPr lang="es-ES"/>
          </a:p>
        </p:txBody>
      </p:sp>
      <p:sp>
        <p:nvSpPr>
          <p:cNvPr id="5" name="4 Marcador de pie de página"/>
          <p:cNvSpPr>
            <a:spLocks noGrp="1"/>
          </p:cNvSpPr>
          <p:nvPr>
            <p:ph type="ftr" sz="quarter" idx="11"/>
          </p:nvPr>
        </p:nvSpPr>
        <p:spPr/>
        <p:txBody>
          <a:bodyPr/>
          <a:lstStyle>
            <a:lvl1pPr>
              <a:defRPr b="1"/>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CBD4F5FA-EB02-4A60-99F3-6551698FBDCC}" type="slidenum">
              <a:rPr lang="es-ES"/>
              <a:pPr>
                <a:defRPr/>
              </a:pPr>
              <a:t>‹Nº›</a:t>
            </a:fld>
            <a:endParaRPr lang="es-ES"/>
          </a:p>
        </p:txBody>
      </p:sp>
    </p:spTree>
    <p:extLst>
      <p:ext uri="{BB962C8B-B14F-4D97-AF65-F5344CB8AC3E}">
        <p14:creationId xmlns:p14="http://schemas.microsoft.com/office/powerpoint/2010/main" val="211763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b="1"/>
            </a:lvl1pPr>
          </a:lstStyle>
          <a:p>
            <a:pPr>
              <a:defRPr/>
            </a:pPr>
            <a:fld id="{21A00B10-58EE-40D6-AF0B-45228F72701D}" type="datetimeFigureOut">
              <a:rPr lang="es-ES"/>
              <a:pPr>
                <a:defRPr/>
              </a:pPr>
              <a:t>03/12/2017</a:t>
            </a:fld>
            <a:endParaRPr lang="es-ES"/>
          </a:p>
        </p:txBody>
      </p:sp>
      <p:sp>
        <p:nvSpPr>
          <p:cNvPr id="5" name="4 Marcador de pie de página"/>
          <p:cNvSpPr>
            <a:spLocks noGrp="1"/>
          </p:cNvSpPr>
          <p:nvPr>
            <p:ph type="ftr" sz="quarter" idx="11"/>
          </p:nvPr>
        </p:nvSpPr>
        <p:spPr/>
        <p:txBody>
          <a:bodyPr/>
          <a:lstStyle>
            <a:lvl1pPr>
              <a:defRPr b="1"/>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E77284CB-6867-42CA-B4D0-EEFF819D3A19}" type="slidenum">
              <a:rPr lang="es-ES"/>
              <a:pPr>
                <a:defRPr/>
              </a:pPr>
              <a:t>‹Nº›</a:t>
            </a:fld>
            <a:endParaRPr lang="es-ES"/>
          </a:p>
        </p:txBody>
      </p:sp>
    </p:spTree>
    <p:extLst>
      <p:ext uri="{BB962C8B-B14F-4D97-AF65-F5344CB8AC3E}">
        <p14:creationId xmlns:p14="http://schemas.microsoft.com/office/powerpoint/2010/main" val="2753642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1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b="1"/>
            </a:lvl1pPr>
          </a:lstStyle>
          <a:p>
            <a:pPr>
              <a:defRPr/>
            </a:pPr>
            <a:fld id="{B586D279-7A6B-45B6-BC8B-D556F0876246}" type="datetimeFigureOut">
              <a:rPr lang="es-ES"/>
              <a:pPr>
                <a:defRPr/>
              </a:pPr>
              <a:t>03/12/2017</a:t>
            </a:fld>
            <a:endParaRPr lang="es-ES"/>
          </a:p>
        </p:txBody>
      </p:sp>
      <p:sp>
        <p:nvSpPr>
          <p:cNvPr id="5" name="4 Marcador de pie de página"/>
          <p:cNvSpPr>
            <a:spLocks noGrp="1"/>
          </p:cNvSpPr>
          <p:nvPr>
            <p:ph type="ftr" sz="quarter" idx="11"/>
          </p:nvPr>
        </p:nvSpPr>
        <p:spPr/>
        <p:txBody>
          <a:bodyPr/>
          <a:lstStyle>
            <a:lvl1pPr>
              <a:defRPr b="1"/>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7E27D6B3-A63D-4867-8CFD-23D05AD5E774}" type="slidenum">
              <a:rPr lang="es-ES"/>
              <a:pPr>
                <a:defRPr/>
              </a:pPr>
              <a:t>‹Nº›</a:t>
            </a:fld>
            <a:endParaRPr lang="es-ES"/>
          </a:p>
        </p:txBody>
      </p:sp>
    </p:spTree>
    <p:extLst>
      <p:ext uri="{BB962C8B-B14F-4D97-AF65-F5344CB8AC3E}">
        <p14:creationId xmlns:p14="http://schemas.microsoft.com/office/powerpoint/2010/main" val="3590755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b="1"/>
            </a:lvl1pPr>
          </a:lstStyle>
          <a:p>
            <a:pPr>
              <a:defRPr/>
            </a:pPr>
            <a:fld id="{BED991B1-1632-49F5-96B0-EE56B2F8CECF}" type="datetimeFigureOut">
              <a:rPr lang="es-ES"/>
              <a:pPr>
                <a:defRPr/>
              </a:pPr>
              <a:t>03/12/2017</a:t>
            </a:fld>
            <a:endParaRPr lang="es-ES"/>
          </a:p>
        </p:txBody>
      </p:sp>
      <p:sp>
        <p:nvSpPr>
          <p:cNvPr id="6" name="4 Marcador de pie de página"/>
          <p:cNvSpPr>
            <a:spLocks noGrp="1"/>
          </p:cNvSpPr>
          <p:nvPr>
            <p:ph type="ftr" sz="quarter" idx="11"/>
          </p:nvPr>
        </p:nvSpPr>
        <p:spPr/>
        <p:txBody>
          <a:bodyPr/>
          <a:lstStyle>
            <a:lvl1pPr>
              <a:defRPr b="1"/>
            </a:lvl1pPr>
          </a:lstStyle>
          <a:p>
            <a:pPr>
              <a:defRPr/>
            </a:pPr>
            <a:endParaRPr lang="es-ES"/>
          </a:p>
        </p:txBody>
      </p:sp>
      <p:sp>
        <p:nvSpPr>
          <p:cNvPr id="7" name="5 Marcador de número de diapositiva"/>
          <p:cNvSpPr>
            <a:spLocks noGrp="1"/>
          </p:cNvSpPr>
          <p:nvPr>
            <p:ph type="sldNum" sz="quarter" idx="12"/>
          </p:nvPr>
        </p:nvSpPr>
        <p:spPr/>
        <p:txBody>
          <a:bodyPr/>
          <a:lstStyle>
            <a:lvl1pPr>
              <a:defRPr b="1"/>
            </a:lvl1pPr>
          </a:lstStyle>
          <a:p>
            <a:pPr>
              <a:defRPr/>
            </a:pPr>
            <a:fld id="{789ADB6C-505A-4EF5-B178-D507E40A2365}" type="slidenum">
              <a:rPr lang="es-ES"/>
              <a:pPr>
                <a:defRPr/>
              </a:pPr>
              <a:t>‹Nº›</a:t>
            </a:fld>
            <a:endParaRPr lang="es-ES"/>
          </a:p>
        </p:txBody>
      </p:sp>
    </p:spTree>
    <p:extLst>
      <p:ext uri="{BB962C8B-B14F-4D97-AF65-F5344CB8AC3E}">
        <p14:creationId xmlns:p14="http://schemas.microsoft.com/office/powerpoint/2010/main" val="1285658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b="1"/>
            </a:lvl1pPr>
          </a:lstStyle>
          <a:p>
            <a:pPr>
              <a:defRPr/>
            </a:pPr>
            <a:fld id="{92F6D678-BD8A-43F7-B63B-410A3DF2502F}" type="datetimeFigureOut">
              <a:rPr lang="es-ES"/>
              <a:pPr>
                <a:defRPr/>
              </a:pPr>
              <a:t>03/12/2017</a:t>
            </a:fld>
            <a:endParaRPr lang="es-ES"/>
          </a:p>
        </p:txBody>
      </p:sp>
      <p:sp>
        <p:nvSpPr>
          <p:cNvPr id="8" name="4 Marcador de pie de página"/>
          <p:cNvSpPr>
            <a:spLocks noGrp="1"/>
          </p:cNvSpPr>
          <p:nvPr>
            <p:ph type="ftr" sz="quarter" idx="11"/>
          </p:nvPr>
        </p:nvSpPr>
        <p:spPr/>
        <p:txBody>
          <a:bodyPr/>
          <a:lstStyle>
            <a:lvl1pPr>
              <a:defRPr b="1"/>
            </a:lvl1pPr>
          </a:lstStyle>
          <a:p>
            <a:pPr>
              <a:defRPr/>
            </a:pPr>
            <a:endParaRPr lang="es-ES"/>
          </a:p>
        </p:txBody>
      </p:sp>
      <p:sp>
        <p:nvSpPr>
          <p:cNvPr id="9" name="5 Marcador de número de diapositiva"/>
          <p:cNvSpPr>
            <a:spLocks noGrp="1"/>
          </p:cNvSpPr>
          <p:nvPr>
            <p:ph type="sldNum" sz="quarter" idx="12"/>
          </p:nvPr>
        </p:nvSpPr>
        <p:spPr/>
        <p:txBody>
          <a:bodyPr/>
          <a:lstStyle>
            <a:lvl1pPr>
              <a:defRPr b="1"/>
            </a:lvl1pPr>
          </a:lstStyle>
          <a:p>
            <a:pPr>
              <a:defRPr/>
            </a:pPr>
            <a:fld id="{97C51744-0FB4-4638-A3AE-01BF6E28D921}" type="slidenum">
              <a:rPr lang="es-ES"/>
              <a:pPr>
                <a:defRPr/>
              </a:pPr>
              <a:t>‹Nº›</a:t>
            </a:fld>
            <a:endParaRPr lang="es-ES"/>
          </a:p>
        </p:txBody>
      </p:sp>
    </p:spTree>
    <p:extLst>
      <p:ext uri="{BB962C8B-B14F-4D97-AF65-F5344CB8AC3E}">
        <p14:creationId xmlns:p14="http://schemas.microsoft.com/office/powerpoint/2010/main" val="3837879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b="1"/>
            </a:lvl1pPr>
          </a:lstStyle>
          <a:p>
            <a:pPr>
              <a:defRPr/>
            </a:pPr>
            <a:fld id="{5DD9E73E-4114-46DC-AE60-E18483EFC1BC}" type="datetimeFigureOut">
              <a:rPr lang="es-ES"/>
              <a:pPr>
                <a:defRPr/>
              </a:pPr>
              <a:t>03/12/2017</a:t>
            </a:fld>
            <a:endParaRPr lang="es-ES"/>
          </a:p>
        </p:txBody>
      </p:sp>
      <p:sp>
        <p:nvSpPr>
          <p:cNvPr id="4" name="4 Marcador de pie de página"/>
          <p:cNvSpPr>
            <a:spLocks noGrp="1"/>
          </p:cNvSpPr>
          <p:nvPr>
            <p:ph type="ftr" sz="quarter" idx="11"/>
          </p:nvPr>
        </p:nvSpPr>
        <p:spPr/>
        <p:txBody>
          <a:bodyPr/>
          <a:lstStyle>
            <a:lvl1pPr>
              <a:defRPr b="1"/>
            </a:lvl1pPr>
          </a:lstStyle>
          <a:p>
            <a:pPr>
              <a:defRPr/>
            </a:pPr>
            <a:endParaRPr lang="es-ES"/>
          </a:p>
        </p:txBody>
      </p:sp>
      <p:sp>
        <p:nvSpPr>
          <p:cNvPr id="5" name="5 Marcador de número de diapositiva"/>
          <p:cNvSpPr>
            <a:spLocks noGrp="1"/>
          </p:cNvSpPr>
          <p:nvPr>
            <p:ph type="sldNum" sz="quarter" idx="12"/>
          </p:nvPr>
        </p:nvSpPr>
        <p:spPr/>
        <p:txBody>
          <a:bodyPr/>
          <a:lstStyle>
            <a:lvl1pPr>
              <a:defRPr b="1"/>
            </a:lvl1pPr>
          </a:lstStyle>
          <a:p>
            <a:pPr>
              <a:defRPr/>
            </a:pPr>
            <a:fld id="{64075902-B3CF-428A-BAA3-28C179DE32CA}" type="slidenum">
              <a:rPr lang="es-ES"/>
              <a:pPr>
                <a:defRPr/>
              </a:pPr>
              <a:t>‹Nº›</a:t>
            </a:fld>
            <a:endParaRPr lang="es-ES"/>
          </a:p>
        </p:txBody>
      </p:sp>
    </p:spTree>
    <p:extLst>
      <p:ext uri="{BB962C8B-B14F-4D97-AF65-F5344CB8AC3E}">
        <p14:creationId xmlns:p14="http://schemas.microsoft.com/office/powerpoint/2010/main" val="961548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b="1"/>
            </a:lvl1pPr>
          </a:lstStyle>
          <a:p>
            <a:pPr>
              <a:defRPr/>
            </a:pPr>
            <a:fld id="{0A63A7EE-C208-4723-899C-92B27D9C8896}" type="datetimeFigureOut">
              <a:rPr lang="es-ES"/>
              <a:pPr>
                <a:defRPr/>
              </a:pPr>
              <a:t>03/12/2017</a:t>
            </a:fld>
            <a:endParaRPr lang="es-ES"/>
          </a:p>
        </p:txBody>
      </p:sp>
      <p:sp>
        <p:nvSpPr>
          <p:cNvPr id="3" name="4 Marcador de pie de página"/>
          <p:cNvSpPr>
            <a:spLocks noGrp="1"/>
          </p:cNvSpPr>
          <p:nvPr>
            <p:ph type="ftr" sz="quarter" idx="11"/>
          </p:nvPr>
        </p:nvSpPr>
        <p:spPr/>
        <p:txBody>
          <a:bodyPr/>
          <a:lstStyle>
            <a:lvl1pPr>
              <a:defRPr b="1"/>
            </a:lvl1pPr>
          </a:lstStyle>
          <a:p>
            <a:pPr>
              <a:defRPr/>
            </a:pPr>
            <a:endParaRPr lang="es-ES"/>
          </a:p>
        </p:txBody>
      </p:sp>
      <p:sp>
        <p:nvSpPr>
          <p:cNvPr id="4" name="5 Marcador de número de diapositiva"/>
          <p:cNvSpPr>
            <a:spLocks noGrp="1"/>
          </p:cNvSpPr>
          <p:nvPr>
            <p:ph type="sldNum" sz="quarter" idx="12"/>
          </p:nvPr>
        </p:nvSpPr>
        <p:spPr/>
        <p:txBody>
          <a:bodyPr/>
          <a:lstStyle>
            <a:lvl1pPr>
              <a:defRPr b="1"/>
            </a:lvl1pPr>
          </a:lstStyle>
          <a:p>
            <a:pPr>
              <a:defRPr/>
            </a:pPr>
            <a:fld id="{89C886D6-93EB-4ECB-B508-4FFC0A53BC70}" type="slidenum">
              <a:rPr lang="es-ES"/>
              <a:pPr>
                <a:defRPr/>
              </a:pPr>
              <a:t>‹Nº›</a:t>
            </a:fld>
            <a:endParaRPr lang="es-ES"/>
          </a:p>
        </p:txBody>
      </p:sp>
    </p:spTree>
    <p:extLst>
      <p:ext uri="{BB962C8B-B14F-4D97-AF65-F5344CB8AC3E}">
        <p14:creationId xmlns:p14="http://schemas.microsoft.com/office/powerpoint/2010/main" val="2027946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1"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b="1"/>
            </a:lvl1pPr>
          </a:lstStyle>
          <a:p>
            <a:pPr>
              <a:defRPr/>
            </a:pPr>
            <a:fld id="{A8A1F665-5C55-4057-9158-55E5307BE282}" type="datetimeFigureOut">
              <a:rPr lang="es-ES"/>
              <a:pPr>
                <a:defRPr/>
              </a:pPr>
              <a:t>03/12/2017</a:t>
            </a:fld>
            <a:endParaRPr lang="es-ES"/>
          </a:p>
        </p:txBody>
      </p:sp>
      <p:sp>
        <p:nvSpPr>
          <p:cNvPr id="6" name="4 Marcador de pie de página"/>
          <p:cNvSpPr>
            <a:spLocks noGrp="1"/>
          </p:cNvSpPr>
          <p:nvPr>
            <p:ph type="ftr" sz="quarter" idx="11"/>
          </p:nvPr>
        </p:nvSpPr>
        <p:spPr/>
        <p:txBody>
          <a:bodyPr/>
          <a:lstStyle>
            <a:lvl1pPr>
              <a:defRPr b="1"/>
            </a:lvl1pPr>
          </a:lstStyle>
          <a:p>
            <a:pPr>
              <a:defRPr/>
            </a:pPr>
            <a:endParaRPr lang="es-ES"/>
          </a:p>
        </p:txBody>
      </p:sp>
      <p:sp>
        <p:nvSpPr>
          <p:cNvPr id="7" name="5 Marcador de número de diapositiva"/>
          <p:cNvSpPr>
            <a:spLocks noGrp="1"/>
          </p:cNvSpPr>
          <p:nvPr>
            <p:ph type="sldNum" sz="quarter" idx="12"/>
          </p:nvPr>
        </p:nvSpPr>
        <p:spPr/>
        <p:txBody>
          <a:bodyPr/>
          <a:lstStyle>
            <a:lvl1pPr>
              <a:defRPr b="1"/>
            </a:lvl1pPr>
          </a:lstStyle>
          <a:p>
            <a:pPr>
              <a:defRPr/>
            </a:pPr>
            <a:fld id="{A28F14C6-2B08-472E-A8E6-E411082DA30E}" type="slidenum">
              <a:rPr lang="es-ES"/>
              <a:pPr>
                <a:defRPr/>
              </a:pPr>
              <a:t>‹Nº›</a:t>
            </a:fld>
            <a:endParaRPr lang="es-ES"/>
          </a:p>
        </p:txBody>
      </p:sp>
    </p:spTree>
    <p:extLst>
      <p:ext uri="{BB962C8B-B14F-4D97-AF65-F5344CB8AC3E}">
        <p14:creationId xmlns:p14="http://schemas.microsoft.com/office/powerpoint/2010/main" val="3352528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C"/>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Date Placeholder 3"/>
          <p:cNvSpPr>
            <a:spLocks noGrp="1"/>
          </p:cNvSpPr>
          <p:nvPr>
            <p:ph type="dt" sz="half" idx="10"/>
          </p:nvPr>
        </p:nvSpPr>
        <p:spPr/>
        <p:txBody>
          <a:bodyPr/>
          <a:lstStyle/>
          <a:p>
            <a:fld id="{42A8527F-D70F-4EA0-8B4D-1A4E8C42B6E0}" type="datetimeFigureOut">
              <a:rPr lang="es-EC" smtClean="0"/>
              <a:t>3/12/2017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439F1E0-E549-47A3-9805-47DEBCC36FD3}" type="slidenum">
              <a:rPr lang="es-EC" smtClean="0"/>
              <a:t>‹Nº›</a:t>
            </a:fld>
            <a:endParaRPr lang="es-EC"/>
          </a:p>
        </p:txBody>
      </p:sp>
    </p:spTree>
    <p:extLst>
      <p:ext uri="{BB962C8B-B14F-4D97-AF65-F5344CB8AC3E}">
        <p14:creationId xmlns:p14="http://schemas.microsoft.com/office/powerpoint/2010/main" val="3736911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b="1"/>
            </a:lvl1pPr>
          </a:lstStyle>
          <a:p>
            <a:pPr>
              <a:defRPr/>
            </a:pPr>
            <a:fld id="{62B0CAA8-301C-4E04-8983-8638417909E2}" type="datetimeFigureOut">
              <a:rPr lang="es-ES"/>
              <a:pPr>
                <a:defRPr/>
              </a:pPr>
              <a:t>03/12/2017</a:t>
            </a:fld>
            <a:endParaRPr lang="es-ES"/>
          </a:p>
        </p:txBody>
      </p:sp>
      <p:sp>
        <p:nvSpPr>
          <p:cNvPr id="6" name="4 Marcador de pie de página"/>
          <p:cNvSpPr>
            <a:spLocks noGrp="1"/>
          </p:cNvSpPr>
          <p:nvPr>
            <p:ph type="ftr" sz="quarter" idx="11"/>
          </p:nvPr>
        </p:nvSpPr>
        <p:spPr/>
        <p:txBody>
          <a:bodyPr/>
          <a:lstStyle>
            <a:lvl1pPr>
              <a:defRPr b="1"/>
            </a:lvl1pPr>
          </a:lstStyle>
          <a:p>
            <a:pPr>
              <a:defRPr/>
            </a:pPr>
            <a:endParaRPr lang="es-ES"/>
          </a:p>
        </p:txBody>
      </p:sp>
      <p:sp>
        <p:nvSpPr>
          <p:cNvPr id="7" name="5 Marcador de número de diapositiva"/>
          <p:cNvSpPr>
            <a:spLocks noGrp="1"/>
          </p:cNvSpPr>
          <p:nvPr>
            <p:ph type="sldNum" sz="quarter" idx="12"/>
          </p:nvPr>
        </p:nvSpPr>
        <p:spPr/>
        <p:txBody>
          <a:bodyPr/>
          <a:lstStyle>
            <a:lvl1pPr>
              <a:defRPr b="1"/>
            </a:lvl1pPr>
          </a:lstStyle>
          <a:p>
            <a:pPr>
              <a:defRPr/>
            </a:pPr>
            <a:fld id="{7ACD31E3-4599-42F0-870D-3591CE8B057F}" type="slidenum">
              <a:rPr lang="es-ES"/>
              <a:pPr>
                <a:defRPr/>
              </a:pPr>
              <a:t>‹Nº›</a:t>
            </a:fld>
            <a:endParaRPr lang="es-ES"/>
          </a:p>
        </p:txBody>
      </p:sp>
    </p:spTree>
    <p:extLst>
      <p:ext uri="{BB962C8B-B14F-4D97-AF65-F5344CB8AC3E}">
        <p14:creationId xmlns:p14="http://schemas.microsoft.com/office/powerpoint/2010/main" val="2018557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b="1"/>
            </a:lvl1pPr>
          </a:lstStyle>
          <a:p>
            <a:pPr>
              <a:defRPr/>
            </a:pPr>
            <a:fld id="{58BA4B1B-7EE8-4A6C-B978-10C72DF6AA51}" type="datetimeFigureOut">
              <a:rPr lang="es-ES"/>
              <a:pPr>
                <a:defRPr/>
              </a:pPr>
              <a:t>03/12/2017</a:t>
            </a:fld>
            <a:endParaRPr lang="es-ES"/>
          </a:p>
        </p:txBody>
      </p:sp>
      <p:sp>
        <p:nvSpPr>
          <p:cNvPr id="5" name="4 Marcador de pie de página"/>
          <p:cNvSpPr>
            <a:spLocks noGrp="1"/>
          </p:cNvSpPr>
          <p:nvPr>
            <p:ph type="ftr" sz="quarter" idx="11"/>
          </p:nvPr>
        </p:nvSpPr>
        <p:spPr/>
        <p:txBody>
          <a:bodyPr/>
          <a:lstStyle>
            <a:lvl1pPr>
              <a:defRPr b="1"/>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457427FC-E543-4B71-B709-51E14BF0E471}" type="slidenum">
              <a:rPr lang="es-ES"/>
              <a:pPr>
                <a:defRPr/>
              </a:pPr>
              <a:t>‹Nº›</a:t>
            </a:fld>
            <a:endParaRPr lang="es-ES"/>
          </a:p>
        </p:txBody>
      </p:sp>
    </p:spTree>
    <p:extLst>
      <p:ext uri="{BB962C8B-B14F-4D97-AF65-F5344CB8AC3E}">
        <p14:creationId xmlns:p14="http://schemas.microsoft.com/office/powerpoint/2010/main" val="1313222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4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b="1"/>
            </a:lvl1pPr>
          </a:lstStyle>
          <a:p>
            <a:pPr>
              <a:defRPr/>
            </a:pPr>
            <a:fld id="{C12B1BF8-C812-434B-BAD5-E1C4F755A924}" type="datetimeFigureOut">
              <a:rPr lang="es-ES"/>
              <a:pPr>
                <a:defRPr/>
              </a:pPr>
              <a:t>03/12/2017</a:t>
            </a:fld>
            <a:endParaRPr lang="es-ES"/>
          </a:p>
        </p:txBody>
      </p:sp>
      <p:sp>
        <p:nvSpPr>
          <p:cNvPr id="5" name="4 Marcador de pie de página"/>
          <p:cNvSpPr>
            <a:spLocks noGrp="1"/>
          </p:cNvSpPr>
          <p:nvPr>
            <p:ph type="ftr" sz="quarter" idx="11"/>
          </p:nvPr>
        </p:nvSpPr>
        <p:spPr/>
        <p:txBody>
          <a:bodyPr/>
          <a:lstStyle>
            <a:lvl1pPr>
              <a:defRPr b="1"/>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112BC405-BCCA-4B2E-81F4-38314CAD9BEF}" type="slidenum">
              <a:rPr lang="es-ES"/>
              <a:pPr>
                <a:defRPr/>
              </a:pPr>
              <a:t>‹Nº›</a:t>
            </a:fld>
            <a:endParaRPr lang="es-ES"/>
          </a:p>
        </p:txBody>
      </p:sp>
    </p:spTree>
    <p:extLst>
      <p:ext uri="{BB962C8B-B14F-4D97-AF65-F5344CB8AC3E}">
        <p14:creationId xmlns:p14="http://schemas.microsoft.com/office/powerpoint/2010/main" val="2511770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s-EC"/>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s-EC"/>
          </a:p>
        </p:txBody>
      </p:sp>
      <p:sp>
        <p:nvSpPr>
          <p:cNvPr id="4" name="Date Placeholder 3"/>
          <p:cNvSpPr>
            <a:spLocks noGrp="1"/>
          </p:cNvSpPr>
          <p:nvPr>
            <p:ph type="dt" sz="half" idx="10"/>
          </p:nvPr>
        </p:nvSpPr>
        <p:spPr/>
        <p:txBody>
          <a:bodyPr/>
          <a:lstStyle/>
          <a:p>
            <a:fld id="{42A8527F-D70F-4EA0-8B4D-1A4E8C42B6E0}" type="datetimeFigureOut">
              <a:rPr lang="es-EC" smtClean="0">
                <a:solidFill>
                  <a:prstClr val="black">
                    <a:tint val="75000"/>
                  </a:prstClr>
                </a:solidFill>
              </a:rPr>
              <a:pPr/>
              <a:t>3/12/2017</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6439F1E0-E549-47A3-9805-47DEBCC36FD3}"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135293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C"/>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Date Placeholder 3"/>
          <p:cNvSpPr>
            <a:spLocks noGrp="1"/>
          </p:cNvSpPr>
          <p:nvPr>
            <p:ph type="dt" sz="half" idx="10"/>
          </p:nvPr>
        </p:nvSpPr>
        <p:spPr/>
        <p:txBody>
          <a:bodyPr/>
          <a:lstStyle/>
          <a:p>
            <a:fld id="{42A8527F-D70F-4EA0-8B4D-1A4E8C42B6E0}" type="datetimeFigureOut">
              <a:rPr lang="es-EC" smtClean="0">
                <a:solidFill>
                  <a:prstClr val="black">
                    <a:tint val="75000"/>
                  </a:prstClr>
                </a:solidFill>
              </a:rPr>
              <a:pPr/>
              <a:t>3/12/2017</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6439F1E0-E549-47A3-9805-47DEBCC36FD3}"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5796804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es-EC"/>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A8527F-D70F-4EA0-8B4D-1A4E8C42B6E0}" type="datetimeFigureOut">
              <a:rPr lang="es-EC" smtClean="0">
                <a:solidFill>
                  <a:prstClr val="black">
                    <a:tint val="75000"/>
                  </a:prstClr>
                </a:solidFill>
              </a:rPr>
              <a:pPr/>
              <a:t>3/12/2017</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6439F1E0-E549-47A3-9805-47DEBCC36FD3}"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879781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C"/>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5" name="Date Placeholder 4"/>
          <p:cNvSpPr>
            <a:spLocks noGrp="1"/>
          </p:cNvSpPr>
          <p:nvPr>
            <p:ph type="dt" sz="half" idx="10"/>
          </p:nvPr>
        </p:nvSpPr>
        <p:spPr/>
        <p:txBody>
          <a:bodyPr/>
          <a:lstStyle/>
          <a:p>
            <a:fld id="{42A8527F-D70F-4EA0-8B4D-1A4E8C42B6E0}" type="datetimeFigureOut">
              <a:rPr lang="es-EC" smtClean="0">
                <a:solidFill>
                  <a:prstClr val="black">
                    <a:tint val="75000"/>
                  </a:prstClr>
                </a:solidFill>
              </a:rPr>
              <a:pPr/>
              <a:t>3/12/2017</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6439F1E0-E549-47A3-9805-47DEBCC36FD3}"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908881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EC"/>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7" name="Date Placeholder 6"/>
          <p:cNvSpPr>
            <a:spLocks noGrp="1"/>
          </p:cNvSpPr>
          <p:nvPr>
            <p:ph type="dt" sz="half" idx="10"/>
          </p:nvPr>
        </p:nvSpPr>
        <p:spPr/>
        <p:txBody>
          <a:bodyPr/>
          <a:lstStyle/>
          <a:p>
            <a:fld id="{42A8527F-D70F-4EA0-8B4D-1A4E8C42B6E0}" type="datetimeFigureOut">
              <a:rPr lang="es-EC" smtClean="0">
                <a:solidFill>
                  <a:prstClr val="black">
                    <a:tint val="75000"/>
                  </a:prstClr>
                </a:solidFill>
              </a:rPr>
              <a:pPr/>
              <a:t>3/12/2017</a:t>
            </a:fld>
            <a:endParaRPr lang="es-EC">
              <a:solidFill>
                <a:prstClr val="black">
                  <a:tint val="75000"/>
                </a:prstClr>
              </a:solidFill>
            </a:endParaRPr>
          </a:p>
        </p:txBody>
      </p:sp>
      <p:sp>
        <p:nvSpPr>
          <p:cNvPr id="8" name="Footer Placeholder 7"/>
          <p:cNvSpPr>
            <a:spLocks noGrp="1"/>
          </p:cNvSpPr>
          <p:nvPr>
            <p:ph type="ftr" sz="quarter" idx="11"/>
          </p:nvPr>
        </p:nvSpPr>
        <p:spPr/>
        <p:txBody>
          <a:bodyPr/>
          <a:lstStyle/>
          <a:p>
            <a:endParaRPr lang="es-EC">
              <a:solidFill>
                <a:prstClr val="black">
                  <a:tint val="75000"/>
                </a:prstClr>
              </a:solidFill>
            </a:endParaRPr>
          </a:p>
        </p:txBody>
      </p:sp>
      <p:sp>
        <p:nvSpPr>
          <p:cNvPr id="9" name="Slide Number Placeholder 8"/>
          <p:cNvSpPr>
            <a:spLocks noGrp="1"/>
          </p:cNvSpPr>
          <p:nvPr>
            <p:ph type="sldNum" sz="quarter" idx="12"/>
          </p:nvPr>
        </p:nvSpPr>
        <p:spPr/>
        <p:txBody>
          <a:bodyPr/>
          <a:lstStyle/>
          <a:p>
            <a:fld id="{6439F1E0-E549-47A3-9805-47DEBCC36FD3}"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1650525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C"/>
          </a:p>
        </p:txBody>
      </p:sp>
      <p:sp>
        <p:nvSpPr>
          <p:cNvPr id="3" name="Date Placeholder 2"/>
          <p:cNvSpPr>
            <a:spLocks noGrp="1"/>
          </p:cNvSpPr>
          <p:nvPr>
            <p:ph type="dt" sz="half" idx="10"/>
          </p:nvPr>
        </p:nvSpPr>
        <p:spPr/>
        <p:txBody>
          <a:bodyPr/>
          <a:lstStyle/>
          <a:p>
            <a:fld id="{42A8527F-D70F-4EA0-8B4D-1A4E8C42B6E0}" type="datetimeFigureOut">
              <a:rPr lang="es-EC" smtClean="0">
                <a:solidFill>
                  <a:prstClr val="black">
                    <a:tint val="75000"/>
                  </a:prstClr>
                </a:solidFill>
              </a:rPr>
              <a:pPr/>
              <a:t>3/12/2017</a:t>
            </a:fld>
            <a:endParaRPr lang="es-EC">
              <a:solidFill>
                <a:prstClr val="black">
                  <a:tint val="75000"/>
                </a:prstClr>
              </a:solidFill>
            </a:endParaRPr>
          </a:p>
        </p:txBody>
      </p:sp>
      <p:sp>
        <p:nvSpPr>
          <p:cNvPr id="4" name="Footer Placeholder 3"/>
          <p:cNvSpPr>
            <a:spLocks noGrp="1"/>
          </p:cNvSpPr>
          <p:nvPr>
            <p:ph type="ftr" sz="quarter" idx="11"/>
          </p:nvPr>
        </p:nvSpPr>
        <p:spPr/>
        <p:txBody>
          <a:bodyPr/>
          <a:lstStyle/>
          <a:p>
            <a:endParaRPr lang="es-EC">
              <a:solidFill>
                <a:prstClr val="black">
                  <a:tint val="75000"/>
                </a:prstClr>
              </a:solidFill>
            </a:endParaRPr>
          </a:p>
        </p:txBody>
      </p:sp>
      <p:sp>
        <p:nvSpPr>
          <p:cNvPr id="5" name="Slide Number Placeholder 4"/>
          <p:cNvSpPr>
            <a:spLocks noGrp="1"/>
          </p:cNvSpPr>
          <p:nvPr>
            <p:ph type="sldNum" sz="quarter" idx="12"/>
          </p:nvPr>
        </p:nvSpPr>
        <p:spPr/>
        <p:txBody>
          <a:bodyPr/>
          <a:lstStyle/>
          <a:p>
            <a:fld id="{6439F1E0-E549-47A3-9805-47DEBCC36FD3}"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466977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A8527F-D70F-4EA0-8B4D-1A4E8C42B6E0}" type="datetimeFigureOut">
              <a:rPr lang="es-EC" smtClean="0">
                <a:solidFill>
                  <a:prstClr val="black">
                    <a:tint val="75000"/>
                  </a:prstClr>
                </a:solidFill>
              </a:rPr>
              <a:pPr/>
              <a:t>3/12/2017</a:t>
            </a:fld>
            <a:endParaRPr lang="es-EC">
              <a:solidFill>
                <a:prstClr val="black">
                  <a:tint val="75000"/>
                </a:prstClr>
              </a:solidFill>
            </a:endParaRPr>
          </a:p>
        </p:txBody>
      </p:sp>
      <p:sp>
        <p:nvSpPr>
          <p:cNvPr id="3" name="Footer Placeholder 2"/>
          <p:cNvSpPr>
            <a:spLocks noGrp="1"/>
          </p:cNvSpPr>
          <p:nvPr>
            <p:ph type="ftr" sz="quarter" idx="11"/>
          </p:nvPr>
        </p:nvSpPr>
        <p:spPr/>
        <p:txBody>
          <a:bodyPr/>
          <a:lstStyle/>
          <a:p>
            <a:endParaRPr lang="es-EC">
              <a:solidFill>
                <a:prstClr val="black">
                  <a:tint val="75000"/>
                </a:prstClr>
              </a:solidFill>
            </a:endParaRPr>
          </a:p>
        </p:txBody>
      </p:sp>
      <p:sp>
        <p:nvSpPr>
          <p:cNvPr id="4" name="Slide Number Placeholder 3"/>
          <p:cNvSpPr>
            <a:spLocks noGrp="1"/>
          </p:cNvSpPr>
          <p:nvPr>
            <p:ph type="sldNum" sz="quarter" idx="12"/>
          </p:nvPr>
        </p:nvSpPr>
        <p:spPr/>
        <p:txBody>
          <a:bodyPr/>
          <a:lstStyle/>
          <a:p>
            <a:fld id="{6439F1E0-E549-47A3-9805-47DEBCC36FD3}"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780094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s-EC"/>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A8527F-D70F-4EA0-8B4D-1A4E8C42B6E0}" type="datetimeFigureOut">
              <a:rPr lang="es-EC" smtClean="0"/>
              <a:t>3/12/2017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439F1E0-E549-47A3-9805-47DEBCC36FD3}" type="slidenum">
              <a:rPr lang="es-EC" smtClean="0"/>
              <a:t>‹Nº›</a:t>
            </a:fld>
            <a:endParaRPr lang="es-EC"/>
          </a:p>
        </p:txBody>
      </p:sp>
    </p:spTree>
    <p:extLst>
      <p:ext uri="{BB962C8B-B14F-4D97-AF65-F5344CB8AC3E}">
        <p14:creationId xmlns:p14="http://schemas.microsoft.com/office/powerpoint/2010/main" val="25967256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es-EC"/>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2A8527F-D70F-4EA0-8B4D-1A4E8C42B6E0}" type="datetimeFigureOut">
              <a:rPr lang="es-EC" smtClean="0">
                <a:solidFill>
                  <a:prstClr val="black">
                    <a:tint val="75000"/>
                  </a:prstClr>
                </a:solidFill>
              </a:rPr>
              <a:pPr/>
              <a:t>3/12/2017</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6439F1E0-E549-47A3-9805-47DEBCC36FD3}"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4770851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s-EC"/>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C"/>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2A8527F-D70F-4EA0-8B4D-1A4E8C42B6E0}" type="datetimeFigureOut">
              <a:rPr lang="es-EC" smtClean="0">
                <a:solidFill>
                  <a:prstClr val="black">
                    <a:tint val="75000"/>
                  </a:prstClr>
                </a:solidFill>
              </a:rPr>
              <a:pPr/>
              <a:t>3/12/2017</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6439F1E0-E549-47A3-9805-47DEBCC36FD3}"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067035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C"/>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Date Placeholder 3"/>
          <p:cNvSpPr>
            <a:spLocks noGrp="1"/>
          </p:cNvSpPr>
          <p:nvPr>
            <p:ph type="dt" sz="half" idx="10"/>
          </p:nvPr>
        </p:nvSpPr>
        <p:spPr/>
        <p:txBody>
          <a:bodyPr/>
          <a:lstStyle/>
          <a:p>
            <a:fld id="{42A8527F-D70F-4EA0-8B4D-1A4E8C42B6E0}" type="datetimeFigureOut">
              <a:rPr lang="es-EC" smtClean="0">
                <a:solidFill>
                  <a:prstClr val="black">
                    <a:tint val="75000"/>
                  </a:prstClr>
                </a:solidFill>
              </a:rPr>
              <a:pPr/>
              <a:t>3/12/2017</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6439F1E0-E549-47A3-9805-47DEBCC36FD3}"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5919064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s-EC"/>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Date Placeholder 3"/>
          <p:cNvSpPr>
            <a:spLocks noGrp="1"/>
          </p:cNvSpPr>
          <p:nvPr>
            <p:ph type="dt" sz="half" idx="10"/>
          </p:nvPr>
        </p:nvSpPr>
        <p:spPr/>
        <p:txBody>
          <a:bodyPr/>
          <a:lstStyle/>
          <a:p>
            <a:fld id="{42A8527F-D70F-4EA0-8B4D-1A4E8C42B6E0}" type="datetimeFigureOut">
              <a:rPr lang="es-EC" smtClean="0">
                <a:solidFill>
                  <a:prstClr val="black">
                    <a:tint val="75000"/>
                  </a:prstClr>
                </a:solidFill>
              </a:rPr>
              <a:pPr/>
              <a:t>3/12/2017</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6439F1E0-E549-47A3-9805-47DEBCC36FD3}"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115445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a:t>Klik for at redigere titeltypografi i masteren</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p>
        </p:txBody>
      </p:sp>
      <p:sp>
        <p:nvSpPr>
          <p:cNvPr id="4" name="Pladsholder til dato 3"/>
          <p:cNvSpPr>
            <a:spLocks noGrp="1"/>
          </p:cNvSpPr>
          <p:nvPr>
            <p:ph type="dt" sz="half" idx="10"/>
          </p:nvPr>
        </p:nvSpPr>
        <p:spPr/>
        <p:txBody>
          <a:bodyPr/>
          <a:lstStyle>
            <a:lvl1pPr fontAlgn="base">
              <a:spcBef>
                <a:spcPct val="0"/>
              </a:spcBef>
              <a:spcAft>
                <a:spcPct val="0"/>
              </a:spcAft>
              <a:defRPr>
                <a:latin typeface="Verdana" pitchFamily="34" charset="0"/>
                <a:cs typeface="Arial" charset="0"/>
              </a:defRPr>
            </a:lvl1pPr>
          </a:lstStyle>
          <a:p>
            <a:pPr>
              <a:defRPr/>
            </a:pPr>
            <a:fld id="{6C774FD2-D93A-4F3D-8669-C36A40ACEB6C}" type="datetimeFigureOut">
              <a:rPr lang="da-DK"/>
              <a:pPr>
                <a:defRPr/>
              </a:pPr>
              <a:t>03-12-2017</a:t>
            </a:fld>
            <a:endParaRPr lang="da-DK"/>
          </a:p>
        </p:txBody>
      </p:sp>
      <p:sp>
        <p:nvSpPr>
          <p:cNvPr id="5" name="Pladsholder til sidefod 4"/>
          <p:cNvSpPr>
            <a:spLocks noGrp="1"/>
          </p:cNvSpPr>
          <p:nvPr>
            <p:ph type="ftr" sz="quarter" idx="11"/>
          </p:nvPr>
        </p:nvSpPr>
        <p:spPr/>
        <p:txBody>
          <a:bodyPr/>
          <a:lstStyle>
            <a:lvl1pPr fontAlgn="base">
              <a:spcBef>
                <a:spcPct val="0"/>
              </a:spcBef>
              <a:spcAft>
                <a:spcPct val="0"/>
              </a:spcAft>
              <a:defRPr>
                <a:latin typeface="Verdana" pitchFamily="34" charset="0"/>
                <a:cs typeface="Arial" charset="0"/>
              </a:defRPr>
            </a:lvl1pPr>
          </a:lstStyle>
          <a:p>
            <a:pPr>
              <a:defRPr/>
            </a:pPr>
            <a:endParaRPr lang="da-DK"/>
          </a:p>
        </p:txBody>
      </p:sp>
      <p:sp>
        <p:nvSpPr>
          <p:cNvPr id="6" name="Pladsholder til diasnummer 5"/>
          <p:cNvSpPr>
            <a:spLocks noGrp="1"/>
          </p:cNvSpPr>
          <p:nvPr>
            <p:ph type="sldNum" sz="quarter" idx="12"/>
          </p:nvPr>
        </p:nvSpPr>
        <p:spPr/>
        <p:txBody>
          <a:bodyPr/>
          <a:lstStyle>
            <a:lvl1pPr>
              <a:defRPr>
                <a:latin typeface="Verdana" panose="020B0604030504040204" pitchFamily="34" charset="0"/>
              </a:defRPr>
            </a:lvl1pPr>
          </a:lstStyle>
          <a:p>
            <a:fld id="{F7DF5EE4-694C-4841-8D6F-48B35D63DF84}" type="slidenum">
              <a:rPr lang="da-DK" altLang="es-EC"/>
              <a:pPr/>
              <a:t>‹Nº›</a:t>
            </a:fld>
            <a:endParaRPr lang="da-DK" altLang="es-EC"/>
          </a:p>
        </p:txBody>
      </p:sp>
    </p:spTree>
    <p:extLst>
      <p:ext uri="{BB962C8B-B14F-4D97-AF65-F5344CB8AC3E}">
        <p14:creationId xmlns:p14="http://schemas.microsoft.com/office/powerpoint/2010/main" val="17093066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idx="1"/>
          </p:nvPr>
        </p:nvSpPr>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fontAlgn="base">
              <a:spcBef>
                <a:spcPct val="0"/>
              </a:spcBef>
              <a:spcAft>
                <a:spcPct val="0"/>
              </a:spcAft>
              <a:defRPr>
                <a:latin typeface="Verdana" pitchFamily="34" charset="0"/>
                <a:cs typeface="Arial" charset="0"/>
              </a:defRPr>
            </a:lvl1pPr>
          </a:lstStyle>
          <a:p>
            <a:pPr>
              <a:defRPr/>
            </a:pPr>
            <a:fld id="{FA0C24AE-655D-4BC5-9FA5-1814C8213648}" type="datetimeFigureOut">
              <a:rPr lang="da-DK"/>
              <a:pPr>
                <a:defRPr/>
              </a:pPr>
              <a:t>03-12-2017</a:t>
            </a:fld>
            <a:endParaRPr lang="da-DK"/>
          </a:p>
        </p:txBody>
      </p:sp>
      <p:sp>
        <p:nvSpPr>
          <p:cNvPr id="5" name="Pladsholder til sidefod 4"/>
          <p:cNvSpPr>
            <a:spLocks noGrp="1"/>
          </p:cNvSpPr>
          <p:nvPr>
            <p:ph type="ftr" sz="quarter" idx="11"/>
          </p:nvPr>
        </p:nvSpPr>
        <p:spPr/>
        <p:txBody>
          <a:bodyPr/>
          <a:lstStyle>
            <a:lvl1pPr fontAlgn="base">
              <a:spcBef>
                <a:spcPct val="0"/>
              </a:spcBef>
              <a:spcAft>
                <a:spcPct val="0"/>
              </a:spcAft>
              <a:defRPr>
                <a:latin typeface="Verdana" pitchFamily="34" charset="0"/>
                <a:cs typeface="Arial" charset="0"/>
              </a:defRPr>
            </a:lvl1pPr>
          </a:lstStyle>
          <a:p>
            <a:pPr>
              <a:defRPr/>
            </a:pPr>
            <a:endParaRPr lang="da-DK"/>
          </a:p>
        </p:txBody>
      </p:sp>
      <p:sp>
        <p:nvSpPr>
          <p:cNvPr id="6" name="Pladsholder til diasnummer 5"/>
          <p:cNvSpPr>
            <a:spLocks noGrp="1"/>
          </p:cNvSpPr>
          <p:nvPr>
            <p:ph type="sldNum" sz="quarter" idx="12"/>
          </p:nvPr>
        </p:nvSpPr>
        <p:spPr/>
        <p:txBody>
          <a:bodyPr/>
          <a:lstStyle>
            <a:lvl1pPr>
              <a:defRPr>
                <a:latin typeface="Verdana" panose="020B0604030504040204" pitchFamily="34" charset="0"/>
              </a:defRPr>
            </a:lvl1pPr>
          </a:lstStyle>
          <a:p>
            <a:fld id="{0267EE1A-C55E-4290-8988-4465953F1FC6}" type="slidenum">
              <a:rPr lang="da-DK" altLang="es-EC"/>
              <a:pPr/>
              <a:t>‹Nº›</a:t>
            </a:fld>
            <a:endParaRPr lang="da-DK" altLang="es-EC"/>
          </a:p>
        </p:txBody>
      </p:sp>
    </p:spTree>
    <p:extLst>
      <p:ext uri="{BB962C8B-B14F-4D97-AF65-F5344CB8AC3E}">
        <p14:creationId xmlns:p14="http://schemas.microsoft.com/office/powerpoint/2010/main" val="3107606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a:t>Klik for at redigere titeltypografi i masteren</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typografi i masteren</a:t>
            </a:r>
          </a:p>
        </p:txBody>
      </p:sp>
      <p:sp>
        <p:nvSpPr>
          <p:cNvPr id="4" name="Pladsholder til dato 3"/>
          <p:cNvSpPr>
            <a:spLocks noGrp="1"/>
          </p:cNvSpPr>
          <p:nvPr>
            <p:ph type="dt" sz="half" idx="10"/>
          </p:nvPr>
        </p:nvSpPr>
        <p:spPr/>
        <p:txBody>
          <a:bodyPr/>
          <a:lstStyle>
            <a:lvl1pPr fontAlgn="base">
              <a:spcBef>
                <a:spcPct val="0"/>
              </a:spcBef>
              <a:spcAft>
                <a:spcPct val="0"/>
              </a:spcAft>
              <a:defRPr>
                <a:latin typeface="Verdana" pitchFamily="34" charset="0"/>
                <a:cs typeface="Arial" charset="0"/>
              </a:defRPr>
            </a:lvl1pPr>
          </a:lstStyle>
          <a:p>
            <a:pPr>
              <a:defRPr/>
            </a:pPr>
            <a:fld id="{18532E65-184C-45F2-96D5-7376676412D5}" type="datetimeFigureOut">
              <a:rPr lang="da-DK"/>
              <a:pPr>
                <a:defRPr/>
              </a:pPr>
              <a:t>03-12-2017</a:t>
            </a:fld>
            <a:endParaRPr lang="da-DK"/>
          </a:p>
        </p:txBody>
      </p:sp>
      <p:sp>
        <p:nvSpPr>
          <p:cNvPr id="5" name="Pladsholder til sidefod 4"/>
          <p:cNvSpPr>
            <a:spLocks noGrp="1"/>
          </p:cNvSpPr>
          <p:nvPr>
            <p:ph type="ftr" sz="quarter" idx="11"/>
          </p:nvPr>
        </p:nvSpPr>
        <p:spPr/>
        <p:txBody>
          <a:bodyPr/>
          <a:lstStyle>
            <a:lvl1pPr fontAlgn="base">
              <a:spcBef>
                <a:spcPct val="0"/>
              </a:spcBef>
              <a:spcAft>
                <a:spcPct val="0"/>
              </a:spcAft>
              <a:defRPr>
                <a:latin typeface="Verdana" pitchFamily="34" charset="0"/>
                <a:cs typeface="Arial" charset="0"/>
              </a:defRPr>
            </a:lvl1pPr>
          </a:lstStyle>
          <a:p>
            <a:pPr>
              <a:defRPr/>
            </a:pPr>
            <a:endParaRPr lang="da-DK"/>
          </a:p>
        </p:txBody>
      </p:sp>
      <p:sp>
        <p:nvSpPr>
          <p:cNvPr id="6" name="Pladsholder til diasnummer 5"/>
          <p:cNvSpPr>
            <a:spLocks noGrp="1"/>
          </p:cNvSpPr>
          <p:nvPr>
            <p:ph type="sldNum" sz="quarter" idx="12"/>
          </p:nvPr>
        </p:nvSpPr>
        <p:spPr/>
        <p:txBody>
          <a:bodyPr/>
          <a:lstStyle>
            <a:lvl1pPr>
              <a:defRPr>
                <a:latin typeface="Verdana" panose="020B0604030504040204" pitchFamily="34" charset="0"/>
              </a:defRPr>
            </a:lvl1pPr>
          </a:lstStyle>
          <a:p>
            <a:fld id="{179E0A54-7881-445E-8B6B-A6EC13A75A1A}" type="slidenum">
              <a:rPr lang="da-DK" altLang="es-EC"/>
              <a:pPr/>
              <a:t>‹Nº›</a:t>
            </a:fld>
            <a:endParaRPr lang="da-DK" altLang="es-EC"/>
          </a:p>
        </p:txBody>
      </p:sp>
    </p:spTree>
    <p:extLst>
      <p:ext uri="{BB962C8B-B14F-4D97-AF65-F5344CB8AC3E}">
        <p14:creationId xmlns:p14="http://schemas.microsoft.com/office/powerpoint/2010/main" val="2019237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lvl1pPr fontAlgn="base">
              <a:spcBef>
                <a:spcPct val="0"/>
              </a:spcBef>
              <a:spcAft>
                <a:spcPct val="0"/>
              </a:spcAft>
              <a:defRPr>
                <a:latin typeface="Verdana" pitchFamily="34" charset="0"/>
                <a:cs typeface="Arial" charset="0"/>
              </a:defRPr>
            </a:lvl1pPr>
          </a:lstStyle>
          <a:p>
            <a:pPr>
              <a:defRPr/>
            </a:pPr>
            <a:fld id="{DBEE3E25-6635-4B04-83C1-46E9F12D273B}" type="datetimeFigureOut">
              <a:rPr lang="da-DK"/>
              <a:pPr>
                <a:defRPr/>
              </a:pPr>
              <a:t>03-12-2017</a:t>
            </a:fld>
            <a:endParaRPr lang="da-DK"/>
          </a:p>
        </p:txBody>
      </p:sp>
      <p:sp>
        <p:nvSpPr>
          <p:cNvPr id="6" name="Pladsholder til sidefod 5"/>
          <p:cNvSpPr>
            <a:spLocks noGrp="1"/>
          </p:cNvSpPr>
          <p:nvPr>
            <p:ph type="ftr" sz="quarter" idx="11"/>
          </p:nvPr>
        </p:nvSpPr>
        <p:spPr/>
        <p:txBody>
          <a:bodyPr/>
          <a:lstStyle>
            <a:lvl1pPr fontAlgn="base">
              <a:spcBef>
                <a:spcPct val="0"/>
              </a:spcBef>
              <a:spcAft>
                <a:spcPct val="0"/>
              </a:spcAft>
              <a:defRPr>
                <a:latin typeface="Verdana" pitchFamily="34" charset="0"/>
                <a:cs typeface="Arial" charset="0"/>
              </a:defRPr>
            </a:lvl1pPr>
          </a:lstStyle>
          <a:p>
            <a:pPr>
              <a:defRPr/>
            </a:pPr>
            <a:endParaRPr lang="da-DK"/>
          </a:p>
        </p:txBody>
      </p:sp>
      <p:sp>
        <p:nvSpPr>
          <p:cNvPr id="7" name="Pladsholder til diasnummer 6"/>
          <p:cNvSpPr>
            <a:spLocks noGrp="1"/>
          </p:cNvSpPr>
          <p:nvPr>
            <p:ph type="sldNum" sz="quarter" idx="12"/>
          </p:nvPr>
        </p:nvSpPr>
        <p:spPr/>
        <p:txBody>
          <a:bodyPr/>
          <a:lstStyle>
            <a:lvl1pPr>
              <a:defRPr>
                <a:latin typeface="Verdana" panose="020B0604030504040204" pitchFamily="34" charset="0"/>
              </a:defRPr>
            </a:lvl1pPr>
          </a:lstStyle>
          <a:p>
            <a:fld id="{50634FD7-63BE-495F-9A6B-D6C99F512968}" type="slidenum">
              <a:rPr lang="da-DK" altLang="es-EC"/>
              <a:pPr/>
              <a:t>‹Nº›</a:t>
            </a:fld>
            <a:endParaRPr lang="da-DK" altLang="es-EC"/>
          </a:p>
        </p:txBody>
      </p:sp>
    </p:spTree>
    <p:extLst>
      <p:ext uri="{BB962C8B-B14F-4D97-AF65-F5344CB8AC3E}">
        <p14:creationId xmlns:p14="http://schemas.microsoft.com/office/powerpoint/2010/main" val="8231635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titeltypografi i masteren</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lvl1pPr fontAlgn="base">
              <a:spcBef>
                <a:spcPct val="0"/>
              </a:spcBef>
              <a:spcAft>
                <a:spcPct val="0"/>
              </a:spcAft>
              <a:defRPr>
                <a:latin typeface="Verdana" pitchFamily="34" charset="0"/>
                <a:cs typeface="Arial" charset="0"/>
              </a:defRPr>
            </a:lvl1pPr>
          </a:lstStyle>
          <a:p>
            <a:pPr>
              <a:defRPr/>
            </a:pPr>
            <a:fld id="{644750C5-950C-4CA5-A935-B7EE5391844E}" type="datetimeFigureOut">
              <a:rPr lang="da-DK"/>
              <a:pPr>
                <a:defRPr/>
              </a:pPr>
              <a:t>03-12-2017</a:t>
            </a:fld>
            <a:endParaRPr lang="da-DK"/>
          </a:p>
        </p:txBody>
      </p:sp>
      <p:sp>
        <p:nvSpPr>
          <p:cNvPr id="8" name="Pladsholder til sidefod 7"/>
          <p:cNvSpPr>
            <a:spLocks noGrp="1"/>
          </p:cNvSpPr>
          <p:nvPr>
            <p:ph type="ftr" sz="quarter" idx="11"/>
          </p:nvPr>
        </p:nvSpPr>
        <p:spPr/>
        <p:txBody>
          <a:bodyPr/>
          <a:lstStyle>
            <a:lvl1pPr fontAlgn="base">
              <a:spcBef>
                <a:spcPct val="0"/>
              </a:spcBef>
              <a:spcAft>
                <a:spcPct val="0"/>
              </a:spcAft>
              <a:defRPr>
                <a:latin typeface="Verdana" pitchFamily="34" charset="0"/>
                <a:cs typeface="Arial" charset="0"/>
              </a:defRPr>
            </a:lvl1pPr>
          </a:lstStyle>
          <a:p>
            <a:pPr>
              <a:defRPr/>
            </a:pPr>
            <a:endParaRPr lang="da-DK"/>
          </a:p>
        </p:txBody>
      </p:sp>
      <p:sp>
        <p:nvSpPr>
          <p:cNvPr id="9" name="Pladsholder til diasnummer 8"/>
          <p:cNvSpPr>
            <a:spLocks noGrp="1"/>
          </p:cNvSpPr>
          <p:nvPr>
            <p:ph type="sldNum" sz="quarter" idx="12"/>
          </p:nvPr>
        </p:nvSpPr>
        <p:spPr/>
        <p:txBody>
          <a:bodyPr/>
          <a:lstStyle>
            <a:lvl1pPr>
              <a:defRPr>
                <a:latin typeface="Verdana" panose="020B0604030504040204" pitchFamily="34" charset="0"/>
              </a:defRPr>
            </a:lvl1pPr>
          </a:lstStyle>
          <a:p>
            <a:fld id="{87ADA8A6-653B-4D2C-A57E-F1F8A4822F7C}" type="slidenum">
              <a:rPr lang="da-DK" altLang="es-EC"/>
              <a:pPr/>
              <a:t>‹Nº›</a:t>
            </a:fld>
            <a:endParaRPr lang="da-DK" altLang="es-EC"/>
          </a:p>
        </p:txBody>
      </p:sp>
    </p:spTree>
    <p:extLst>
      <p:ext uri="{BB962C8B-B14F-4D97-AF65-F5344CB8AC3E}">
        <p14:creationId xmlns:p14="http://schemas.microsoft.com/office/powerpoint/2010/main" val="2253243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dato 2"/>
          <p:cNvSpPr>
            <a:spLocks noGrp="1"/>
          </p:cNvSpPr>
          <p:nvPr>
            <p:ph type="dt" sz="half" idx="10"/>
          </p:nvPr>
        </p:nvSpPr>
        <p:spPr/>
        <p:txBody>
          <a:bodyPr/>
          <a:lstStyle>
            <a:lvl1pPr fontAlgn="base">
              <a:spcBef>
                <a:spcPct val="0"/>
              </a:spcBef>
              <a:spcAft>
                <a:spcPct val="0"/>
              </a:spcAft>
              <a:defRPr>
                <a:latin typeface="Verdana" pitchFamily="34" charset="0"/>
                <a:cs typeface="Arial" charset="0"/>
              </a:defRPr>
            </a:lvl1pPr>
          </a:lstStyle>
          <a:p>
            <a:pPr>
              <a:defRPr/>
            </a:pPr>
            <a:fld id="{1DA4AAF7-5BEA-437C-A621-DDDE06EEBEC3}" type="datetimeFigureOut">
              <a:rPr lang="da-DK"/>
              <a:pPr>
                <a:defRPr/>
              </a:pPr>
              <a:t>03-12-2017</a:t>
            </a:fld>
            <a:endParaRPr lang="da-DK"/>
          </a:p>
        </p:txBody>
      </p:sp>
      <p:sp>
        <p:nvSpPr>
          <p:cNvPr id="4" name="Pladsholder til sidefod 3"/>
          <p:cNvSpPr>
            <a:spLocks noGrp="1"/>
          </p:cNvSpPr>
          <p:nvPr>
            <p:ph type="ftr" sz="quarter" idx="11"/>
          </p:nvPr>
        </p:nvSpPr>
        <p:spPr/>
        <p:txBody>
          <a:bodyPr/>
          <a:lstStyle>
            <a:lvl1pPr fontAlgn="base">
              <a:spcBef>
                <a:spcPct val="0"/>
              </a:spcBef>
              <a:spcAft>
                <a:spcPct val="0"/>
              </a:spcAft>
              <a:defRPr>
                <a:latin typeface="Verdana" pitchFamily="34" charset="0"/>
                <a:cs typeface="Arial" charset="0"/>
              </a:defRPr>
            </a:lvl1pPr>
          </a:lstStyle>
          <a:p>
            <a:pPr>
              <a:defRPr/>
            </a:pPr>
            <a:endParaRPr lang="da-DK"/>
          </a:p>
        </p:txBody>
      </p:sp>
      <p:sp>
        <p:nvSpPr>
          <p:cNvPr id="5" name="Pladsholder til diasnummer 4"/>
          <p:cNvSpPr>
            <a:spLocks noGrp="1"/>
          </p:cNvSpPr>
          <p:nvPr>
            <p:ph type="sldNum" sz="quarter" idx="12"/>
          </p:nvPr>
        </p:nvSpPr>
        <p:spPr/>
        <p:txBody>
          <a:bodyPr/>
          <a:lstStyle>
            <a:lvl1pPr>
              <a:defRPr>
                <a:latin typeface="Verdana" panose="020B0604030504040204" pitchFamily="34" charset="0"/>
              </a:defRPr>
            </a:lvl1pPr>
          </a:lstStyle>
          <a:p>
            <a:fld id="{20BDB69D-4B7E-4772-B539-D9159349744E}" type="slidenum">
              <a:rPr lang="da-DK" altLang="es-EC"/>
              <a:pPr/>
              <a:t>‹Nº›</a:t>
            </a:fld>
            <a:endParaRPr lang="da-DK" altLang="es-EC"/>
          </a:p>
        </p:txBody>
      </p:sp>
    </p:spTree>
    <p:extLst>
      <p:ext uri="{BB962C8B-B14F-4D97-AF65-F5344CB8AC3E}">
        <p14:creationId xmlns:p14="http://schemas.microsoft.com/office/powerpoint/2010/main" val="2581113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C"/>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5" name="Date Placeholder 4"/>
          <p:cNvSpPr>
            <a:spLocks noGrp="1"/>
          </p:cNvSpPr>
          <p:nvPr>
            <p:ph type="dt" sz="half" idx="10"/>
          </p:nvPr>
        </p:nvSpPr>
        <p:spPr/>
        <p:txBody>
          <a:bodyPr/>
          <a:lstStyle/>
          <a:p>
            <a:fld id="{42A8527F-D70F-4EA0-8B4D-1A4E8C42B6E0}" type="datetimeFigureOut">
              <a:rPr lang="es-EC" smtClean="0"/>
              <a:t>3/12/2017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439F1E0-E549-47A3-9805-47DEBCC36FD3}" type="slidenum">
              <a:rPr lang="es-EC" smtClean="0"/>
              <a:t>‹Nº›</a:t>
            </a:fld>
            <a:endParaRPr lang="es-EC"/>
          </a:p>
        </p:txBody>
      </p:sp>
    </p:spTree>
    <p:extLst>
      <p:ext uri="{BB962C8B-B14F-4D97-AF65-F5344CB8AC3E}">
        <p14:creationId xmlns:p14="http://schemas.microsoft.com/office/powerpoint/2010/main" val="20046811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lvl1pPr fontAlgn="base">
              <a:spcBef>
                <a:spcPct val="0"/>
              </a:spcBef>
              <a:spcAft>
                <a:spcPct val="0"/>
              </a:spcAft>
              <a:defRPr>
                <a:latin typeface="Verdana" pitchFamily="34" charset="0"/>
                <a:cs typeface="Arial" charset="0"/>
              </a:defRPr>
            </a:lvl1pPr>
          </a:lstStyle>
          <a:p>
            <a:pPr>
              <a:defRPr/>
            </a:pPr>
            <a:fld id="{B2920984-5FCC-4BBF-B790-1AEA988E2D28}" type="datetimeFigureOut">
              <a:rPr lang="da-DK"/>
              <a:pPr>
                <a:defRPr/>
              </a:pPr>
              <a:t>03-12-2017</a:t>
            </a:fld>
            <a:endParaRPr lang="da-DK"/>
          </a:p>
        </p:txBody>
      </p:sp>
      <p:sp>
        <p:nvSpPr>
          <p:cNvPr id="3" name="Pladsholder til sidefod 2"/>
          <p:cNvSpPr>
            <a:spLocks noGrp="1"/>
          </p:cNvSpPr>
          <p:nvPr>
            <p:ph type="ftr" sz="quarter" idx="11"/>
          </p:nvPr>
        </p:nvSpPr>
        <p:spPr/>
        <p:txBody>
          <a:bodyPr/>
          <a:lstStyle>
            <a:lvl1pPr fontAlgn="base">
              <a:spcBef>
                <a:spcPct val="0"/>
              </a:spcBef>
              <a:spcAft>
                <a:spcPct val="0"/>
              </a:spcAft>
              <a:defRPr>
                <a:latin typeface="Verdana" pitchFamily="34" charset="0"/>
                <a:cs typeface="Arial" charset="0"/>
              </a:defRPr>
            </a:lvl1pPr>
          </a:lstStyle>
          <a:p>
            <a:pPr>
              <a:defRPr/>
            </a:pPr>
            <a:endParaRPr lang="da-DK"/>
          </a:p>
        </p:txBody>
      </p:sp>
      <p:sp>
        <p:nvSpPr>
          <p:cNvPr id="4" name="Pladsholder til diasnummer 3"/>
          <p:cNvSpPr>
            <a:spLocks noGrp="1"/>
          </p:cNvSpPr>
          <p:nvPr>
            <p:ph type="sldNum" sz="quarter" idx="12"/>
          </p:nvPr>
        </p:nvSpPr>
        <p:spPr/>
        <p:txBody>
          <a:bodyPr/>
          <a:lstStyle>
            <a:lvl1pPr>
              <a:defRPr>
                <a:latin typeface="Verdana" panose="020B0604030504040204" pitchFamily="34" charset="0"/>
              </a:defRPr>
            </a:lvl1pPr>
          </a:lstStyle>
          <a:p>
            <a:fld id="{E918CD37-732C-4E93-BF80-3714DAEB7AD5}" type="slidenum">
              <a:rPr lang="da-DK" altLang="es-EC"/>
              <a:pPr/>
              <a:t>‹Nº›</a:t>
            </a:fld>
            <a:endParaRPr lang="da-DK" altLang="es-EC"/>
          </a:p>
        </p:txBody>
      </p:sp>
    </p:spTree>
    <p:extLst>
      <p:ext uri="{BB962C8B-B14F-4D97-AF65-F5344CB8AC3E}">
        <p14:creationId xmlns:p14="http://schemas.microsoft.com/office/powerpoint/2010/main" val="3393440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a:t>Klik for at redigere titeltypografi i masteren</a:t>
            </a:r>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Pladsholder til dato 4"/>
          <p:cNvSpPr>
            <a:spLocks noGrp="1"/>
          </p:cNvSpPr>
          <p:nvPr>
            <p:ph type="dt" sz="half" idx="10"/>
          </p:nvPr>
        </p:nvSpPr>
        <p:spPr/>
        <p:txBody>
          <a:bodyPr/>
          <a:lstStyle>
            <a:lvl1pPr fontAlgn="base">
              <a:spcBef>
                <a:spcPct val="0"/>
              </a:spcBef>
              <a:spcAft>
                <a:spcPct val="0"/>
              </a:spcAft>
              <a:defRPr>
                <a:latin typeface="Verdana" pitchFamily="34" charset="0"/>
                <a:cs typeface="Arial" charset="0"/>
              </a:defRPr>
            </a:lvl1pPr>
          </a:lstStyle>
          <a:p>
            <a:pPr>
              <a:defRPr/>
            </a:pPr>
            <a:fld id="{7E3583A2-7187-40AA-B7C9-3C09A5F51463}" type="datetimeFigureOut">
              <a:rPr lang="da-DK"/>
              <a:pPr>
                <a:defRPr/>
              </a:pPr>
              <a:t>03-12-2017</a:t>
            </a:fld>
            <a:endParaRPr lang="da-DK"/>
          </a:p>
        </p:txBody>
      </p:sp>
      <p:sp>
        <p:nvSpPr>
          <p:cNvPr id="6" name="Pladsholder til sidefod 5"/>
          <p:cNvSpPr>
            <a:spLocks noGrp="1"/>
          </p:cNvSpPr>
          <p:nvPr>
            <p:ph type="ftr" sz="quarter" idx="11"/>
          </p:nvPr>
        </p:nvSpPr>
        <p:spPr/>
        <p:txBody>
          <a:bodyPr/>
          <a:lstStyle>
            <a:lvl1pPr fontAlgn="base">
              <a:spcBef>
                <a:spcPct val="0"/>
              </a:spcBef>
              <a:spcAft>
                <a:spcPct val="0"/>
              </a:spcAft>
              <a:defRPr>
                <a:latin typeface="Verdana" pitchFamily="34" charset="0"/>
                <a:cs typeface="Arial" charset="0"/>
              </a:defRPr>
            </a:lvl1pPr>
          </a:lstStyle>
          <a:p>
            <a:pPr>
              <a:defRPr/>
            </a:pPr>
            <a:endParaRPr lang="da-DK"/>
          </a:p>
        </p:txBody>
      </p:sp>
      <p:sp>
        <p:nvSpPr>
          <p:cNvPr id="7" name="Pladsholder til diasnummer 6"/>
          <p:cNvSpPr>
            <a:spLocks noGrp="1"/>
          </p:cNvSpPr>
          <p:nvPr>
            <p:ph type="sldNum" sz="quarter" idx="12"/>
          </p:nvPr>
        </p:nvSpPr>
        <p:spPr/>
        <p:txBody>
          <a:bodyPr/>
          <a:lstStyle>
            <a:lvl1pPr>
              <a:defRPr>
                <a:latin typeface="Verdana" panose="020B0604030504040204" pitchFamily="34" charset="0"/>
              </a:defRPr>
            </a:lvl1pPr>
          </a:lstStyle>
          <a:p>
            <a:fld id="{2A076753-72DB-49D0-8276-B7351CE1D345}" type="slidenum">
              <a:rPr lang="da-DK" altLang="es-EC"/>
              <a:pPr/>
              <a:t>‹Nº›</a:t>
            </a:fld>
            <a:endParaRPr lang="da-DK" altLang="es-EC"/>
          </a:p>
        </p:txBody>
      </p:sp>
    </p:spTree>
    <p:extLst>
      <p:ext uri="{BB962C8B-B14F-4D97-AF65-F5344CB8AC3E}">
        <p14:creationId xmlns:p14="http://schemas.microsoft.com/office/powerpoint/2010/main" val="40728403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titeltypografi i masteren</a:t>
            </a:r>
          </a:p>
        </p:txBody>
      </p:sp>
      <p:sp>
        <p:nvSpPr>
          <p:cNvPr id="3" name="Pladsholder til billed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a:t>Klik på ikonet for at tilføje et billede</a:t>
            </a:r>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Pladsholder til dato 4"/>
          <p:cNvSpPr>
            <a:spLocks noGrp="1"/>
          </p:cNvSpPr>
          <p:nvPr>
            <p:ph type="dt" sz="half" idx="10"/>
          </p:nvPr>
        </p:nvSpPr>
        <p:spPr/>
        <p:txBody>
          <a:bodyPr/>
          <a:lstStyle>
            <a:lvl1pPr fontAlgn="base">
              <a:spcBef>
                <a:spcPct val="0"/>
              </a:spcBef>
              <a:spcAft>
                <a:spcPct val="0"/>
              </a:spcAft>
              <a:defRPr>
                <a:latin typeface="Verdana" pitchFamily="34" charset="0"/>
                <a:cs typeface="Arial" charset="0"/>
              </a:defRPr>
            </a:lvl1pPr>
          </a:lstStyle>
          <a:p>
            <a:pPr>
              <a:defRPr/>
            </a:pPr>
            <a:fld id="{936CCFA5-4D69-4DE9-A84C-E222D755FD5C}" type="datetimeFigureOut">
              <a:rPr lang="da-DK"/>
              <a:pPr>
                <a:defRPr/>
              </a:pPr>
              <a:t>03-12-2017</a:t>
            </a:fld>
            <a:endParaRPr lang="da-DK"/>
          </a:p>
        </p:txBody>
      </p:sp>
      <p:sp>
        <p:nvSpPr>
          <p:cNvPr id="6" name="Pladsholder til sidefod 5"/>
          <p:cNvSpPr>
            <a:spLocks noGrp="1"/>
          </p:cNvSpPr>
          <p:nvPr>
            <p:ph type="ftr" sz="quarter" idx="11"/>
          </p:nvPr>
        </p:nvSpPr>
        <p:spPr/>
        <p:txBody>
          <a:bodyPr/>
          <a:lstStyle>
            <a:lvl1pPr fontAlgn="base">
              <a:spcBef>
                <a:spcPct val="0"/>
              </a:spcBef>
              <a:spcAft>
                <a:spcPct val="0"/>
              </a:spcAft>
              <a:defRPr>
                <a:latin typeface="Verdana" pitchFamily="34" charset="0"/>
                <a:cs typeface="Arial" charset="0"/>
              </a:defRPr>
            </a:lvl1pPr>
          </a:lstStyle>
          <a:p>
            <a:pPr>
              <a:defRPr/>
            </a:pPr>
            <a:endParaRPr lang="da-DK"/>
          </a:p>
        </p:txBody>
      </p:sp>
      <p:sp>
        <p:nvSpPr>
          <p:cNvPr id="7" name="Pladsholder til diasnummer 6"/>
          <p:cNvSpPr>
            <a:spLocks noGrp="1"/>
          </p:cNvSpPr>
          <p:nvPr>
            <p:ph type="sldNum" sz="quarter" idx="12"/>
          </p:nvPr>
        </p:nvSpPr>
        <p:spPr/>
        <p:txBody>
          <a:bodyPr/>
          <a:lstStyle>
            <a:lvl1pPr>
              <a:defRPr>
                <a:latin typeface="Verdana" panose="020B0604030504040204" pitchFamily="34" charset="0"/>
              </a:defRPr>
            </a:lvl1pPr>
          </a:lstStyle>
          <a:p>
            <a:fld id="{443F0BC3-F027-4AC2-A15E-CC87B8377189}" type="slidenum">
              <a:rPr lang="da-DK" altLang="es-EC"/>
              <a:pPr/>
              <a:t>‹Nº›</a:t>
            </a:fld>
            <a:endParaRPr lang="da-DK" altLang="es-EC"/>
          </a:p>
        </p:txBody>
      </p:sp>
    </p:spTree>
    <p:extLst>
      <p:ext uri="{BB962C8B-B14F-4D97-AF65-F5344CB8AC3E}">
        <p14:creationId xmlns:p14="http://schemas.microsoft.com/office/powerpoint/2010/main" val="1080983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lodret titel 2"/>
          <p:cNvSpPr>
            <a:spLocks noGrp="1"/>
          </p:cNvSpPr>
          <p:nvPr>
            <p:ph type="body" orient="vert" idx="1"/>
          </p:nvPr>
        </p:nvSpPr>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fontAlgn="base">
              <a:spcBef>
                <a:spcPct val="0"/>
              </a:spcBef>
              <a:spcAft>
                <a:spcPct val="0"/>
              </a:spcAft>
              <a:defRPr>
                <a:latin typeface="Verdana" pitchFamily="34" charset="0"/>
                <a:cs typeface="Arial" charset="0"/>
              </a:defRPr>
            </a:lvl1pPr>
          </a:lstStyle>
          <a:p>
            <a:pPr>
              <a:defRPr/>
            </a:pPr>
            <a:fld id="{5167CA96-15DE-4BE1-B82C-E32B553851ED}" type="datetimeFigureOut">
              <a:rPr lang="da-DK"/>
              <a:pPr>
                <a:defRPr/>
              </a:pPr>
              <a:t>03-12-2017</a:t>
            </a:fld>
            <a:endParaRPr lang="da-DK"/>
          </a:p>
        </p:txBody>
      </p:sp>
      <p:sp>
        <p:nvSpPr>
          <p:cNvPr id="5" name="Pladsholder til sidefod 4"/>
          <p:cNvSpPr>
            <a:spLocks noGrp="1"/>
          </p:cNvSpPr>
          <p:nvPr>
            <p:ph type="ftr" sz="quarter" idx="11"/>
          </p:nvPr>
        </p:nvSpPr>
        <p:spPr/>
        <p:txBody>
          <a:bodyPr/>
          <a:lstStyle>
            <a:lvl1pPr fontAlgn="base">
              <a:spcBef>
                <a:spcPct val="0"/>
              </a:spcBef>
              <a:spcAft>
                <a:spcPct val="0"/>
              </a:spcAft>
              <a:defRPr>
                <a:latin typeface="Verdana" pitchFamily="34" charset="0"/>
                <a:cs typeface="Arial" charset="0"/>
              </a:defRPr>
            </a:lvl1pPr>
          </a:lstStyle>
          <a:p>
            <a:pPr>
              <a:defRPr/>
            </a:pPr>
            <a:endParaRPr lang="da-DK"/>
          </a:p>
        </p:txBody>
      </p:sp>
      <p:sp>
        <p:nvSpPr>
          <p:cNvPr id="6" name="Pladsholder til diasnummer 5"/>
          <p:cNvSpPr>
            <a:spLocks noGrp="1"/>
          </p:cNvSpPr>
          <p:nvPr>
            <p:ph type="sldNum" sz="quarter" idx="12"/>
          </p:nvPr>
        </p:nvSpPr>
        <p:spPr/>
        <p:txBody>
          <a:bodyPr/>
          <a:lstStyle>
            <a:lvl1pPr>
              <a:defRPr>
                <a:latin typeface="Verdana" panose="020B0604030504040204" pitchFamily="34" charset="0"/>
              </a:defRPr>
            </a:lvl1pPr>
          </a:lstStyle>
          <a:p>
            <a:fld id="{2BCB8691-0009-4F78-8883-A826CB56B7B8}" type="slidenum">
              <a:rPr lang="da-DK" altLang="es-EC"/>
              <a:pPr/>
              <a:t>‹Nº›</a:t>
            </a:fld>
            <a:endParaRPr lang="da-DK" altLang="es-EC"/>
          </a:p>
        </p:txBody>
      </p:sp>
    </p:spTree>
    <p:extLst>
      <p:ext uri="{BB962C8B-B14F-4D97-AF65-F5344CB8AC3E}">
        <p14:creationId xmlns:p14="http://schemas.microsoft.com/office/powerpoint/2010/main" val="31945389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a:t>Klik for at redigere titeltypografi i masteren</a:t>
            </a:r>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fontAlgn="base">
              <a:spcBef>
                <a:spcPct val="0"/>
              </a:spcBef>
              <a:spcAft>
                <a:spcPct val="0"/>
              </a:spcAft>
              <a:defRPr>
                <a:latin typeface="Verdana" pitchFamily="34" charset="0"/>
                <a:cs typeface="Arial" charset="0"/>
              </a:defRPr>
            </a:lvl1pPr>
          </a:lstStyle>
          <a:p>
            <a:pPr>
              <a:defRPr/>
            </a:pPr>
            <a:fld id="{A257C9D8-FABF-4DA4-AEC5-BAD9950717E3}" type="datetimeFigureOut">
              <a:rPr lang="da-DK"/>
              <a:pPr>
                <a:defRPr/>
              </a:pPr>
              <a:t>03-12-2017</a:t>
            </a:fld>
            <a:endParaRPr lang="da-DK"/>
          </a:p>
        </p:txBody>
      </p:sp>
      <p:sp>
        <p:nvSpPr>
          <p:cNvPr id="5" name="Pladsholder til sidefod 4"/>
          <p:cNvSpPr>
            <a:spLocks noGrp="1"/>
          </p:cNvSpPr>
          <p:nvPr>
            <p:ph type="ftr" sz="quarter" idx="11"/>
          </p:nvPr>
        </p:nvSpPr>
        <p:spPr/>
        <p:txBody>
          <a:bodyPr/>
          <a:lstStyle>
            <a:lvl1pPr fontAlgn="base">
              <a:spcBef>
                <a:spcPct val="0"/>
              </a:spcBef>
              <a:spcAft>
                <a:spcPct val="0"/>
              </a:spcAft>
              <a:defRPr>
                <a:latin typeface="Verdana" pitchFamily="34" charset="0"/>
                <a:cs typeface="Arial" charset="0"/>
              </a:defRPr>
            </a:lvl1pPr>
          </a:lstStyle>
          <a:p>
            <a:pPr>
              <a:defRPr/>
            </a:pPr>
            <a:endParaRPr lang="da-DK"/>
          </a:p>
        </p:txBody>
      </p:sp>
      <p:sp>
        <p:nvSpPr>
          <p:cNvPr id="6" name="Pladsholder til diasnummer 5"/>
          <p:cNvSpPr>
            <a:spLocks noGrp="1"/>
          </p:cNvSpPr>
          <p:nvPr>
            <p:ph type="sldNum" sz="quarter" idx="12"/>
          </p:nvPr>
        </p:nvSpPr>
        <p:spPr/>
        <p:txBody>
          <a:bodyPr/>
          <a:lstStyle>
            <a:lvl1pPr>
              <a:defRPr>
                <a:latin typeface="Verdana" panose="020B0604030504040204" pitchFamily="34" charset="0"/>
              </a:defRPr>
            </a:lvl1pPr>
          </a:lstStyle>
          <a:p>
            <a:fld id="{6815D337-7491-4F00-94DD-ED710279D925}" type="slidenum">
              <a:rPr lang="da-DK" altLang="es-EC"/>
              <a:pPr/>
              <a:t>‹Nº›</a:t>
            </a:fld>
            <a:endParaRPr lang="da-DK" altLang="es-EC"/>
          </a:p>
        </p:txBody>
      </p:sp>
    </p:spTree>
    <p:extLst>
      <p:ext uri="{BB962C8B-B14F-4D97-AF65-F5344CB8AC3E}">
        <p14:creationId xmlns:p14="http://schemas.microsoft.com/office/powerpoint/2010/main" val="1460906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EC"/>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7" name="Date Placeholder 6"/>
          <p:cNvSpPr>
            <a:spLocks noGrp="1"/>
          </p:cNvSpPr>
          <p:nvPr>
            <p:ph type="dt" sz="half" idx="10"/>
          </p:nvPr>
        </p:nvSpPr>
        <p:spPr/>
        <p:txBody>
          <a:bodyPr/>
          <a:lstStyle/>
          <a:p>
            <a:fld id="{42A8527F-D70F-4EA0-8B4D-1A4E8C42B6E0}" type="datetimeFigureOut">
              <a:rPr lang="es-EC" smtClean="0"/>
              <a:t>3/12/2017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6439F1E0-E549-47A3-9805-47DEBCC36FD3}" type="slidenum">
              <a:rPr lang="es-EC" smtClean="0"/>
              <a:t>‹Nº›</a:t>
            </a:fld>
            <a:endParaRPr lang="es-EC"/>
          </a:p>
        </p:txBody>
      </p:sp>
    </p:spTree>
    <p:extLst>
      <p:ext uri="{BB962C8B-B14F-4D97-AF65-F5344CB8AC3E}">
        <p14:creationId xmlns:p14="http://schemas.microsoft.com/office/powerpoint/2010/main" val="2964434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EC"/>
          </a:p>
        </p:txBody>
      </p:sp>
      <p:sp>
        <p:nvSpPr>
          <p:cNvPr id="3" name="Date Placeholder 2"/>
          <p:cNvSpPr>
            <a:spLocks noGrp="1"/>
          </p:cNvSpPr>
          <p:nvPr>
            <p:ph type="dt" sz="half" idx="10"/>
          </p:nvPr>
        </p:nvSpPr>
        <p:spPr/>
        <p:txBody>
          <a:bodyPr/>
          <a:lstStyle/>
          <a:p>
            <a:fld id="{42A8527F-D70F-4EA0-8B4D-1A4E8C42B6E0}" type="datetimeFigureOut">
              <a:rPr lang="es-EC" smtClean="0"/>
              <a:t>3/12/2017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6439F1E0-E549-47A3-9805-47DEBCC36FD3}" type="slidenum">
              <a:rPr lang="es-EC" smtClean="0"/>
              <a:t>‹Nº›</a:t>
            </a:fld>
            <a:endParaRPr lang="es-EC"/>
          </a:p>
        </p:txBody>
      </p:sp>
    </p:spTree>
    <p:extLst>
      <p:ext uri="{BB962C8B-B14F-4D97-AF65-F5344CB8AC3E}">
        <p14:creationId xmlns:p14="http://schemas.microsoft.com/office/powerpoint/2010/main" val="1517270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A8527F-D70F-4EA0-8B4D-1A4E8C42B6E0}" type="datetimeFigureOut">
              <a:rPr lang="es-EC" smtClean="0"/>
              <a:t>3/12/2017</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6439F1E0-E549-47A3-9805-47DEBCC36FD3}" type="slidenum">
              <a:rPr lang="es-EC" smtClean="0"/>
              <a:t>‹Nº›</a:t>
            </a:fld>
            <a:endParaRPr lang="es-EC"/>
          </a:p>
        </p:txBody>
      </p:sp>
    </p:spTree>
    <p:extLst>
      <p:ext uri="{BB962C8B-B14F-4D97-AF65-F5344CB8AC3E}">
        <p14:creationId xmlns:p14="http://schemas.microsoft.com/office/powerpoint/2010/main" val="4222690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s-EC"/>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8527F-D70F-4EA0-8B4D-1A4E8C42B6E0}" type="datetimeFigureOut">
              <a:rPr lang="es-EC" smtClean="0"/>
              <a:t>3/12/2017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439F1E0-E549-47A3-9805-47DEBCC36FD3}" type="slidenum">
              <a:rPr lang="es-EC" smtClean="0"/>
              <a:t>‹Nº›</a:t>
            </a:fld>
            <a:endParaRPr lang="es-EC"/>
          </a:p>
        </p:txBody>
      </p:sp>
    </p:spTree>
    <p:extLst>
      <p:ext uri="{BB962C8B-B14F-4D97-AF65-F5344CB8AC3E}">
        <p14:creationId xmlns:p14="http://schemas.microsoft.com/office/powerpoint/2010/main" val="3835018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EC"/>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8527F-D70F-4EA0-8B4D-1A4E8C42B6E0}" type="datetimeFigureOut">
              <a:rPr lang="es-EC" smtClean="0"/>
              <a:t>3/12/2017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439F1E0-E549-47A3-9805-47DEBCC36FD3}" type="slidenum">
              <a:rPr lang="es-EC" smtClean="0"/>
              <a:t>‹Nº›</a:t>
            </a:fld>
            <a:endParaRPr lang="es-EC"/>
          </a:p>
        </p:txBody>
      </p:sp>
    </p:spTree>
    <p:extLst>
      <p:ext uri="{BB962C8B-B14F-4D97-AF65-F5344CB8AC3E}">
        <p14:creationId xmlns:p14="http://schemas.microsoft.com/office/powerpoint/2010/main" val="59643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s-EC"/>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8527F-D70F-4EA0-8B4D-1A4E8C42B6E0}" type="datetimeFigureOut">
              <a:rPr lang="es-EC" smtClean="0"/>
              <a:t>3/12/2017</a:t>
            </a:fld>
            <a:endParaRPr lang="es-EC"/>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9F1E0-E549-47A3-9805-47DEBCC36FD3}" type="slidenum">
              <a:rPr lang="es-EC" smtClean="0"/>
              <a:t>‹Nº›</a:t>
            </a:fld>
            <a:endParaRPr lang="es-EC"/>
          </a:p>
        </p:txBody>
      </p:sp>
    </p:spTree>
    <p:extLst>
      <p:ext uri="{BB962C8B-B14F-4D97-AF65-F5344CB8AC3E}">
        <p14:creationId xmlns:p14="http://schemas.microsoft.com/office/powerpoint/2010/main" val="758376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3075" name="2 Marcador de texto"/>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3 Marcador de fecha"/>
          <p:cNvSpPr>
            <a:spLocks noGrp="1"/>
          </p:cNvSpPr>
          <p:nvPr>
            <p:ph type="dt" sz="half" idx="2"/>
          </p:nvPr>
        </p:nvSpPr>
        <p:spPr>
          <a:xfrm>
            <a:off x="457200" y="635636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mn-lt"/>
                <a:cs typeface="+mn-cs"/>
              </a:defRPr>
            </a:lvl1pPr>
          </a:lstStyle>
          <a:p>
            <a:pPr>
              <a:defRPr/>
            </a:pPr>
            <a:fld id="{7B3E392D-8710-49C5-AEC5-2BF803ED4D6B}" type="datetimeFigureOut">
              <a:rPr lang="es-ES"/>
              <a:pPr>
                <a:defRPr/>
              </a:pPr>
              <a:t>03/12/2017</a:t>
            </a:fld>
            <a:endParaRPr lang="es-ES"/>
          </a:p>
        </p:txBody>
      </p:sp>
      <p:sp>
        <p:nvSpPr>
          <p:cNvPr id="5" name="4 Marcador de pie de página"/>
          <p:cNvSpPr>
            <a:spLocks noGrp="1"/>
          </p:cNvSpPr>
          <p:nvPr>
            <p:ph type="ftr" sz="quarter" idx="3"/>
          </p:nvPr>
        </p:nvSpPr>
        <p:spPr>
          <a:xfrm>
            <a:off x="3124200" y="635636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mn-lt"/>
                <a:cs typeface="+mn-cs"/>
              </a:defRPr>
            </a:lvl1pPr>
          </a:lstStyle>
          <a:p>
            <a:pPr>
              <a:defRPr/>
            </a:pPr>
            <a:endParaRPr lang="es-ES"/>
          </a:p>
        </p:txBody>
      </p:sp>
      <p:sp>
        <p:nvSpPr>
          <p:cNvPr id="6" name="5 Marcador de número de diapositiva"/>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mn-lt"/>
                <a:cs typeface="+mn-cs"/>
              </a:defRPr>
            </a:lvl1pPr>
          </a:lstStyle>
          <a:p>
            <a:pPr>
              <a:defRPr/>
            </a:pPr>
            <a:fld id="{63F68EA6-8BEE-4E2B-92C4-129C0A96D737}" type="slidenum">
              <a:rPr lang="es-ES"/>
              <a:pPr>
                <a:defRPr/>
              </a:pPr>
              <a:t>‹Nº›</a:t>
            </a:fld>
            <a:endParaRPr lang="es-ES"/>
          </a:p>
        </p:txBody>
      </p:sp>
    </p:spTree>
    <p:extLst>
      <p:ext uri="{BB962C8B-B14F-4D97-AF65-F5344CB8AC3E}">
        <p14:creationId xmlns:p14="http://schemas.microsoft.com/office/powerpoint/2010/main" val="343560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s-EC"/>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C"/>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2A8527F-D70F-4EA0-8B4D-1A4E8C42B6E0}" type="datetimeFigureOut">
              <a:rPr lang="es-EC" smtClean="0">
                <a:solidFill>
                  <a:prstClr val="black">
                    <a:tint val="75000"/>
                  </a:prstClr>
                </a:solidFill>
              </a:rPr>
              <a:pPr/>
              <a:t>3/12/2017</a:t>
            </a:fld>
            <a:endParaRPr lang="es-EC">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C">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439F1E0-E549-47A3-9805-47DEBCC36FD3}"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770403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s-EC"/>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Pladsholder til titel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altLang="en-US"/>
              <a:t>Klik for at redigere titeltypografi i masteren</a:t>
            </a:r>
          </a:p>
        </p:txBody>
      </p:sp>
      <p:sp>
        <p:nvSpPr>
          <p:cNvPr id="2051" name="Pladsholder til teks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ltLang="en-US"/>
              <a:t>Klik for at redigere typografi i masteren</a:t>
            </a:r>
          </a:p>
          <a:p>
            <a:pPr lvl="1"/>
            <a:r>
              <a:rPr lang="da-DK" altLang="en-US"/>
              <a:t>Andet niveau</a:t>
            </a:r>
          </a:p>
          <a:p>
            <a:pPr lvl="2"/>
            <a:r>
              <a:rPr lang="da-DK" altLang="en-US"/>
              <a:t>Tredje niveau</a:t>
            </a:r>
          </a:p>
          <a:p>
            <a:pPr lvl="3"/>
            <a:r>
              <a:rPr lang="da-DK" altLang="en-US"/>
              <a:t>Fjerde niveau</a:t>
            </a:r>
          </a:p>
          <a:p>
            <a:pPr lvl="4"/>
            <a:r>
              <a:rPr lang="da-DK" altLang="en-US"/>
              <a:t>Femte niveau</a:t>
            </a:r>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F8E18F53-07F5-404C-A0CC-4638EF408C26}" type="datetimeFigureOut">
              <a:rPr lang="da-DK"/>
              <a:pPr>
                <a:defRPr/>
              </a:pPr>
              <a:t>03-12-2017</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3F2BF37B-5EB4-437B-8243-5CADB4580BBD}" type="slidenum">
              <a:rPr lang="da-DK" altLang="es-EC" smtClean="0">
                <a:cs typeface="Arial" panose="020B0604020202020204" pitchFamily="34" charset="0"/>
              </a:rPr>
              <a:pPr fontAlgn="base">
                <a:spcBef>
                  <a:spcPct val="0"/>
                </a:spcBef>
                <a:spcAft>
                  <a:spcPct val="0"/>
                </a:spcAft>
              </a:pPr>
              <a:t>‹Nº›</a:t>
            </a:fld>
            <a:endParaRPr lang="da-DK" altLang="es-EC">
              <a:cs typeface="Arial" panose="020B0604020202020204" pitchFamily="34" charset="0"/>
            </a:endParaRPr>
          </a:p>
        </p:txBody>
      </p:sp>
    </p:spTree>
    <p:extLst>
      <p:ext uri="{BB962C8B-B14F-4D97-AF65-F5344CB8AC3E}">
        <p14:creationId xmlns:p14="http://schemas.microsoft.com/office/powerpoint/2010/main" val="9213954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7.jpe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6.jpe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jpeg"/><Relationship Id="rId7" Type="http://schemas.openxmlformats.org/officeDocument/2006/relationships/image" Target="../media/image51.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25.png"/><Relationship Id="rId4" Type="http://schemas.openxmlformats.org/officeDocument/2006/relationships/image" Target="../media/image49.jpeg"/><Relationship Id="rId9" Type="http://schemas.openxmlformats.org/officeDocument/2006/relationships/image" Target="../media/image53.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9.jpe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68.gif"/></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25.png"/><Relationship Id="rId7" Type="http://schemas.openxmlformats.org/officeDocument/2006/relationships/image" Target="../media/image73.pn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62.png"/><Relationship Id="rId9" Type="http://schemas.openxmlformats.org/officeDocument/2006/relationships/image" Target="../media/image75.jp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6.jp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g"/><Relationship Id="rId1" Type="http://schemas.openxmlformats.org/officeDocument/2006/relationships/slideLayout" Target="../slideLayouts/slideLayout29.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g"/><Relationship Id="rId1" Type="http://schemas.openxmlformats.org/officeDocument/2006/relationships/slideLayout" Target="../slideLayouts/slideLayout29.xml"/><Relationship Id="rId5" Type="http://schemas.openxmlformats.org/officeDocument/2006/relationships/image" Target="../media/image7.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362" name="Imagen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7945" y="86070"/>
            <a:ext cx="1007011" cy="105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o 1"/>
          <p:cNvGrpSpPr/>
          <p:nvPr/>
        </p:nvGrpSpPr>
        <p:grpSpPr>
          <a:xfrm>
            <a:off x="2555776" y="1340768"/>
            <a:ext cx="6409372" cy="4784464"/>
            <a:chOff x="2555776" y="300720"/>
            <a:chExt cx="6409372" cy="5544616"/>
          </a:xfrm>
        </p:grpSpPr>
        <p:sp>
          <p:nvSpPr>
            <p:cNvPr id="7" name="6 Rectángulo redondeado"/>
            <p:cNvSpPr/>
            <p:nvPr/>
          </p:nvSpPr>
          <p:spPr>
            <a:xfrm>
              <a:off x="2555776" y="300720"/>
              <a:ext cx="6409372" cy="5544616"/>
            </a:xfrm>
            <a:prstGeom prst="roundRect">
              <a:avLst>
                <a:gd name="adj" fmla="val 7971"/>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742950">
                <a:spcBef>
                  <a:spcPts val="600"/>
                </a:spcBef>
                <a:defRPr/>
              </a:pPr>
              <a:endParaRPr lang="es-ES" sz="2400" b="1" dirty="0">
                <a:solidFill>
                  <a:prstClr val="white"/>
                </a:solidFill>
              </a:endParaRPr>
            </a:p>
          </p:txBody>
        </p:sp>
        <p:sp>
          <p:nvSpPr>
            <p:cNvPr id="8" name="7 Rectángulo"/>
            <p:cNvSpPr/>
            <p:nvPr/>
          </p:nvSpPr>
          <p:spPr>
            <a:xfrm>
              <a:off x="2555776" y="764704"/>
              <a:ext cx="6300192" cy="2308324"/>
            </a:xfrm>
            <a:prstGeom prst="rect">
              <a:avLst/>
            </a:prstGeom>
            <a:noFill/>
          </p:spPr>
          <p:txBody>
            <a:bodyPr wrap="square" lIns="91440" tIns="45720" rIns="91440" bIns="45720">
              <a:spAutoFit/>
            </a:bodyPr>
            <a:lstStyle/>
            <a:p>
              <a:pPr algn="ctr" fontAlgn="base">
                <a:spcBef>
                  <a:spcPct val="0"/>
                </a:spcBef>
                <a:spcAft>
                  <a:spcPct val="0"/>
                </a:spcAft>
              </a:pPr>
              <a:r>
                <a:rPr lang="es-EC" sz="3600" b="1" dirty="0">
                  <a:solidFill>
                    <a:srgbClr val="FFFF00"/>
                  </a:solidFill>
                </a:rPr>
                <a:t>PROTECCIÓN DE LA PLATAFORMA CONTINENTAL ECUATORIANA EN EL MARCO DE LA CONVEMAR.</a:t>
              </a:r>
              <a:endParaRPr lang="es-ES" sz="3600" b="1" dirty="0">
                <a:ln w="1905"/>
                <a:solidFill>
                  <a:srgbClr val="FFFF00"/>
                </a:solidFill>
                <a:effectLst>
                  <a:innerShdw blurRad="69850" dist="43180" dir="5400000">
                    <a:srgbClr val="000000">
                      <a:alpha val="65000"/>
                    </a:srgbClr>
                  </a:innerShdw>
                </a:effectLst>
                <a:latin typeface="Bookman Old Style" panose="02050604050505020204" pitchFamily="18" charset="0"/>
                <a:cs typeface="Arial" pitchFamily="34" charset="0"/>
              </a:endParaRPr>
            </a:p>
          </p:txBody>
        </p:sp>
        <p:sp>
          <p:nvSpPr>
            <p:cNvPr id="9" name="8 Rectángulo"/>
            <p:cNvSpPr/>
            <p:nvPr/>
          </p:nvSpPr>
          <p:spPr>
            <a:xfrm>
              <a:off x="3131840" y="3537012"/>
              <a:ext cx="5400600" cy="1819046"/>
            </a:xfrm>
            <a:prstGeom prst="rect">
              <a:avLst/>
            </a:prstGeom>
            <a:noFill/>
            <a:ln>
              <a:solidFill>
                <a:schemeClr val="lt1"/>
              </a:solidFill>
            </a:ln>
          </p:spPr>
          <p:txBody>
            <a:bodyPr wrap="square" lIns="91440" tIns="45720" rIns="91440" bIns="45720">
              <a:spAutoFit/>
            </a:bodyPr>
            <a:lstStyle/>
            <a:p>
              <a:pPr fontAlgn="base">
                <a:spcBef>
                  <a:spcPct val="0"/>
                </a:spcBef>
                <a:spcAft>
                  <a:spcPct val="0"/>
                </a:spcAft>
              </a:pPr>
              <a:r>
                <a:rPr lang="es-ES" sz="2400" b="1" dirty="0">
                  <a:ln w="1905"/>
                  <a:solidFill>
                    <a:srgbClr val="FFFF00"/>
                  </a:solidFill>
                  <a:effectLst>
                    <a:innerShdw blurRad="69850" dist="43180" dir="5400000">
                      <a:srgbClr val="000000">
                        <a:alpha val="65000"/>
                      </a:srgbClr>
                    </a:innerShdw>
                  </a:effectLst>
                  <a:latin typeface="Arial" pitchFamily="34" charset="0"/>
                  <a:cs typeface="Arial" pitchFamily="34" charset="0"/>
                </a:rPr>
                <a:t>ALUMNOS</a:t>
              </a:r>
            </a:p>
            <a:p>
              <a:pPr fontAlgn="base">
                <a:spcBef>
                  <a:spcPct val="0"/>
                </a:spcBef>
                <a:spcAft>
                  <a:spcPct val="0"/>
                </a:spcAft>
              </a:pPr>
              <a:endParaRPr lang="es-ES" sz="2400" b="1" dirty="0">
                <a:ln w="1905"/>
                <a:solidFill>
                  <a:srgbClr val="FF0000"/>
                </a:solidFill>
                <a:effectLst>
                  <a:innerShdw blurRad="69850" dist="43180" dir="5400000">
                    <a:srgbClr val="000000">
                      <a:alpha val="65000"/>
                    </a:srgbClr>
                  </a:innerShdw>
                </a:effectLst>
                <a:latin typeface="Arial" pitchFamily="34" charset="0"/>
                <a:cs typeface="Arial" pitchFamily="34" charset="0"/>
              </a:endParaRPr>
            </a:p>
            <a:p>
              <a:pPr fontAlgn="base">
                <a:spcBef>
                  <a:spcPct val="0"/>
                </a:spcBef>
                <a:spcAft>
                  <a:spcPct val="0"/>
                </a:spcAft>
              </a:pPr>
              <a:r>
                <a:rPr lang="es-ES" sz="2400" b="1" dirty="0">
                  <a:ln w="1905"/>
                  <a:solidFill>
                    <a:prstClr val="white"/>
                  </a:solidFill>
                  <a:effectLst>
                    <a:innerShdw blurRad="69850" dist="43180" dir="5400000">
                      <a:srgbClr val="000000">
                        <a:alpha val="65000"/>
                      </a:srgbClr>
                    </a:innerShdw>
                  </a:effectLst>
                  <a:latin typeface="Arial" pitchFamily="34" charset="0"/>
                  <a:cs typeface="Arial" pitchFamily="34" charset="0"/>
                </a:rPr>
                <a:t>CPNV-EM JORGE  MEJÍA  H.</a:t>
              </a:r>
            </a:p>
            <a:p>
              <a:pPr fontAlgn="base">
                <a:spcBef>
                  <a:spcPct val="0"/>
                </a:spcBef>
                <a:spcAft>
                  <a:spcPct val="0"/>
                </a:spcAft>
              </a:pPr>
              <a:r>
                <a:rPr lang="es-ES" sz="2400" b="1" dirty="0">
                  <a:ln w="1905"/>
                  <a:solidFill>
                    <a:prstClr val="white"/>
                  </a:solidFill>
                  <a:effectLst>
                    <a:innerShdw blurRad="69850" dist="43180" dir="5400000">
                      <a:srgbClr val="000000">
                        <a:alpha val="65000"/>
                      </a:srgbClr>
                    </a:innerShdw>
                  </a:effectLst>
                  <a:latin typeface="Arial" pitchFamily="34" charset="0"/>
                  <a:cs typeface="Arial" pitchFamily="34" charset="0"/>
                </a:rPr>
                <a:t>CRNL-EM CARLOS GONZALEZ G.</a:t>
              </a:r>
            </a:p>
          </p:txBody>
        </p:sp>
      </p:grpSp>
    </p:spTree>
    <p:extLst>
      <p:ext uri="{BB962C8B-B14F-4D97-AF65-F5344CB8AC3E}">
        <p14:creationId xmlns:p14="http://schemas.microsoft.com/office/powerpoint/2010/main" val="3384301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12550"/>
            <a:ext cx="6602170" cy="4332674"/>
          </a:xfrm>
          <a:prstGeom prst="rect">
            <a:avLst/>
          </a:prstGeom>
        </p:spPr>
      </p:pic>
      <p:sp>
        <p:nvSpPr>
          <p:cNvPr id="4" name="Rectangle 3"/>
          <p:cNvSpPr/>
          <p:nvPr/>
        </p:nvSpPr>
        <p:spPr>
          <a:xfrm>
            <a:off x="0" y="-99392"/>
            <a:ext cx="9144000" cy="6853350"/>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ángulo 6"/>
          <p:cNvSpPr/>
          <p:nvPr/>
        </p:nvSpPr>
        <p:spPr>
          <a:xfrm>
            <a:off x="827584" y="1613406"/>
            <a:ext cx="7704856" cy="4662815"/>
          </a:xfrm>
          <a:prstGeom prst="rect">
            <a:avLst/>
          </a:prstGeom>
          <a:solidFill>
            <a:srgbClr val="92D050">
              <a:alpha val="20000"/>
            </a:srgbClr>
          </a:solidFill>
          <a:ln w="28575">
            <a:solidFill>
              <a:schemeClr val="tx1"/>
            </a:solidFill>
          </a:ln>
        </p:spPr>
        <p:txBody>
          <a:bodyPr wrap="square">
            <a:spAutoFit/>
          </a:bodyPr>
          <a:lstStyle/>
          <a:p>
            <a:pPr marL="177800" marR="0" lvl="2" indent="0" algn="just" defTabSz="914400" rtl="0" eaLnBrk="1" fontAlgn="auto" latinLnBrk="0" hangingPunct="1">
              <a:lnSpc>
                <a:spcPct val="15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Convención de las Naciones Unidas sobre el Derecho del Mar CONVEMAR.</a:t>
            </a:r>
            <a:endPar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7800" marR="0" lvl="4" indent="0" algn="just" defTabSz="914400" rtl="0" eaLnBrk="1" fontAlgn="auto" latinLnBrk="0" hangingPunct="1">
              <a:lnSpc>
                <a:spcPct val="150000"/>
              </a:lnSpc>
              <a:spcBef>
                <a:spcPts val="0"/>
              </a:spcBef>
              <a:spcAft>
                <a:spcPts val="0"/>
              </a:spcAft>
              <a:buClrTx/>
              <a:buSzTx/>
              <a:buFontTx/>
              <a:buNone/>
              <a:tabLst/>
              <a:defRPr/>
            </a:pPr>
            <a:r>
              <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APROBACIÓN. Art. Único.</a:t>
            </a:r>
            <a:endPar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7800" marR="0" lvl="4" indent="0" algn="just" defTabSz="914400" rtl="0" eaLnBrk="1" fontAlgn="auto" latinLnBrk="0" hangingPunct="1">
              <a:lnSpc>
                <a:spcPct val="150000"/>
              </a:lnSpc>
              <a:spcBef>
                <a:spcPts val="0"/>
              </a:spcBef>
              <a:spcAft>
                <a:spcPts val="0"/>
              </a:spcAft>
              <a:buClrTx/>
              <a:buSzTx/>
              <a:buFontTx/>
              <a:buNone/>
              <a:tabLst/>
              <a:defRPr/>
            </a:pPr>
            <a:r>
              <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RATIFICACIÓN. Art. 1.- Ratificase la adhesión a la Convención de las Naciones Unidas sobre el Derecho del Mar (</a:t>
            </a:r>
            <a:r>
              <a:rPr kumimoji="0" lang="es-EC"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Convemar</a:t>
            </a:r>
            <a:r>
              <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suscrita el 10 de diciembre de 1982, con la Declaración formulada por la Asamblea Nacional.</a:t>
            </a:r>
            <a:endPar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7800" marR="0" lvl="0" indent="0" algn="just" defTabSz="914400" rtl="0" eaLnBrk="1" fontAlgn="auto" latinLnBrk="0" hangingPunct="1">
              <a:lnSpc>
                <a:spcPct val="150000"/>
              </a:lnSpc>
              <a:spcBef>
                <a:spcPts val="0"/>
              </a:spcBef>
              <a:spcAft>
                <a:spcPts val="0"/>
              </a:spcAft>
              <a:buClrTx/>
              <a:buSzTx/>
              <a:buFontTx/>
              <a:buNone/>
              <a:tabLst/>
              <a:defRPr/>
            </a:pPr>
            <a:r>
              <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Art. 2.-, el procedimiento elegido para la solución de controversias establecido, no podrá referirse a controversias contractuales o de índole comercial, entre el Estado Ecuatoriano y personas naturales o jurídicas privadas.</a:t>
            </a:r>
            <a:endPar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Rectángulo redondeado 7"/>
          <p:cNvSpPr/>
          <p:nvPr/>
        </p:nvSpPr>
        <p:spPr>
          <a:xfrm>
            <a:off x="971600" y="-27384"/>
            <a:ext cx="6984776" cy="83260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FUNDAMENTACIÓN LEGAL</a:t>
            </a:r>
          </a:p>
        </p:txBody>
      </p:sp>
      <p:grpSp>
        <p:nvGrpSpPr>
          <p:cNvPr id="9" name="12 Grupo"/>
          <p:cNvGrpSpPr>
            <a:grpSpLocks/>
          </p:cNvGrpSpPr>
          <p:nvPr/>
        </p:nvGrpSpPr>
        <p:grpSpPr bwMode="auto">
          <a:xfrm>
            <a:off x="0" y="-10051"/>
            <a:ext cx="746499" cy="698026"/>
            <a:chOff x="142844" y="71414"/>
            <a:chExt cx="715189" cy="714356"/>
          </a:xfrm>
        </p:grpSpPr>
        <p:sp>
          <p:nvSpPr>
            <p:cNvPr id="10" name="6 Elipse"/>
            <p:cNvSpPr/>
            <p:nvPr/>
          </p:nvSpPr>
          <p:spPr>
            <a:xfrm>
              <a:off x="168428" y="99597"/>
              <a:ext cx="662858" cy="656766"/>
            </a:xfrm>
            <a:prstGeom prst="ellipse">
              <a:avLst/>
            </a:prstGeom>
            <a:noFill/>
            <a:ln w="381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12" name="Picture 2" descr="E:\Images_ayuda\SELLOS\logo COMACO_croma.jpg"/>
            <p:cNvPicPr>
              <a:picLocks noChangeAspect="1" noChangeArrowheads="1"/>
            </p:cNvPicPr>
            <p:nvPr/>
          </p:nvPicPr>
          <p:blipFill>
            <a:blip r:embed="rId3">
              <a:clrChange>
                <a:clrFrom>
                  <a:srgbClr val="4D5C59"/>
                </a:clrFrom>
                <a:clrTo>
                  <a:srgbClr val="4D5C59">
                    <a:alpha val="0"/>
                  </a:srgbClr>
                </a:clrTo>
              </a:clrChange>
            </a:blip>
            <a:srcRect/>
            <a:stretch>
              <a:fillRect/>
            </a:stretch>
          </p:blipFill>
          <p:spPr bwMode="auto">
            <a:xfrm>
              <a:off x="142844" y="71414"/>
              <a:ext cx="715189" cy="714356"/>
            </a:xfrm>
            <a:prstGeom prst="rect">
              <a:avLst/>
            </a:prstGeom>
            <a:noFill/>
            <a:effectLst>
              <a:outerShdw blurRad="127000" dist="25400" dir="5400000" algn="ctr" rotWithShape="0">
                <a:schemeClr val="tx1"/>
              </a:outerShdw>
            </a:effectLst>
          </p:spPr>
        </p:pic>
      </p:grpSp>
      <p:pic>
        <p:nvPicPr>
          <p:cNvPr id="13" name="8 Imagen" descr="nuevo sello inad.jpg"/>
          <p:cNvPicPr>
            <a:picLocks noChangeAspect="1"/>
          </p:cNvPicPr>
          <p:nvPr/>
        </p:nvPicPr>
        <p:blipFill>
          <a:blip r:embed="rId4" cstate="print"/>
          <a:stretch>
            <a:fillRect/>
          </a:stretch>
        </p:blipFill>
        <p:spPr>
          <a:xfrm>
            <a:off x="8330930" y="-27384"/>
            <a:ext cx="715475" cy="708041"/>
          </a:xfrm>
          <a:prstGeom prst="ellipse">
            <a:avLst/>
          </a:prstGeom>
          <a:solidFill>
            <a:schemeClr val="bg1"/>
          </a:solidFill>
        </p:spPr>
      </p:pic>
    </p:spTree>
    <p:extLst>
      <p:ext uri="{BB962C8B-B14F-4D97-AF65-F5344CB8AC3E}">
        <p14:creationId xmlns:p14="http://schemas.microsoft.com/office/powerpoint/2010/main" val="42606983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607" y="322826"/>
            <a:ext cx="7848871" cy="6192688"/>
          </a:xfrm>
          <a:prstGeom prst="rect">
            <a:avLst/>
          </a:prstGeom>
        </p:spPr>
      </p:pic>
      <p:sp>
        <p:nvSpPr>
          <p:cNvPr id="4" name="Rectangle 3"/>
          <p:cNvSpPr/>
          <p:nvPr/>
        </p:nvSpPr>
        <p:spPr>
          <a:xfrm>
            <a:off x="3043" y="-39974"/>
            <a:ext cx="9144000" cy="6853350"/>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ángulo redondeado 6"/>
          <p:cNvSpPr/>
          <p:nvPr/>
        </p:nvSpPr>
        <p:spPr>
          <a:xfrm>
            <a:off x="971600" y="-27384"/>
            <a:ext cx="6984776" cy="83260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FUNDAMENTACIÓN LEGAL</a:t>
            </a:r>
          </a:p>
        </p:txBody>
      </p:sp>
      <p:grpSp>
        <p:nvGrpSpPr>
          <p:cNvPr id="8" name="12 Grupo"/>
          <p:cNvGrpSpPr>
            <a:grpSpLocks/>
          </p:cNvGrpSpPr>
          <p:nvPr/>
        </p:nvGrpSpPr>
        <p:grpSpPr bwMode="auto">
          <a:xfrm>
            <a:off x="0" y="-10051"/>
            <a:ext cx="746499" cy="698026"/>
            <a:chOff x="142844" y="71414"/>
            <a:chExt cx="715189" cy="714356"/>
          </a:xfrm>
        </p:grpSpPr>
        <p:sp>
          <p:nvSpPr>
            <p:cNvPr id="9" name="6 Elipse"/>
            <p:cNvSpPr/>
            <p:nvPr/>
          </p:nvSpPr>
          <p:spPr>
            <a:xfrm>
              <a:off x="168428" y="99597"/>
              <a:ext cx="662858" cy="656766"/>
            </a:xfrm>
            <a:prstGeom prst="ellipse">
              <a:avLst/>
            </a:prstGeom>
            <a:noFill/>
            <a:ln w="381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10" name="Picture 2" descr="E:\Images_ayuda\SELLOS\logo COMACO_croma.jpg"/>
            <p:cNvPicPr>
              <a:picLocks noChangeAspect="1" noChangeArrowheads="1"/>
            </p:cNvPicPr>
            <p:nvPr/>
          </p:nvPicPr>
          <p:blipFill>
            <a:blip r:embed="rId4">
              <a:clrChange>
                <a:clrFrom>
                  <a:srgbClr val="4D5C59"/>
                </a:clrFrom>
                <a:clrTo>
                  <a:srgbClr val="4D5C59">
                    <a:alpha val="0"/>
                  </a:srgbClr>
                </a:clrTo>
              </a:clrChange>
            </a:blip>
            <a:srcRect/>
            <a:stretch>
              <a:fillRect/>
            </a:stretch>
          </p:blipFill>
          <p:spPr bwMode="auto">
            <a:xfrm>
              <a:off x="142844" y="71414"/>
              <a:ext cx="715189" cy="714356"/>
            </a:xfrm>
            <a:prstGeom prst="rect">
              <a:avLst/>
            </a:prstGeom>
            <a:noFill/>
            <a:effectLst>
              <a:outerShdw blurRad="127000" dist="25400" dir="5400000" algn="ctr" rotWithShape="0">
                <a:schemeClr val="tx1"/>
              </a:outerShdw>
            </a:effectLst>
          </p:spPr>
        </p:pic>
      </p:grpSp>
      <p:pic>
        <p:nvPicPr>
          <p:cNvPr id="11" name="8 Imagen" descr="nuevo sello inad.jpg"/>
          <p:cNvPicPr>
            <a:picLocks noChangeAspect="1"/>
          </p:cNvPicPr>
          <p:nvPr/>
        </p:nvPicPr>
        <p:blipFill>
          <a:blip r:embed="rId5" cstate="print"/>
          <a:stretch>
            <a:fillRect/>
          </a:stretch>
        </p:blipFill>
        <p:spPr>
          <a:xfrm>
            <a:off x="8330930" y="-27384"/>
            <a:ext cx="715475" cy="708041"/>
          </a:xfrm>
          <a:prstGeom prst="ellipse">
            <a:avLst/>
          </a:prstGeom>
          <a:solidFill>
            <a:schemeClr val="bg1"/>
          </a:solidFill>
        </p:spPr>
      </p:pic>
      <p:pic>
        <p:nvPicPr>
          <p:cNvPr id="12" name="Imagen 11"/>
          <p:cNvPicPr>
            <a:picLocks noChangeAspect="1"/>
          </p:cNvPicPr>
          <p:nvPr/>
        </p:nvPicPr>
        <p:blipFill rotWithShape="1">
          <a:blip r:embed="rId6"/>
          <a:srcRect l="20235" t="11397" r="21785" b="5331"/>
          <a:stretch/>
        </p:blipFill>
        <p:spPr>
          <a:xfrm>
            <a:off x="1099134" y="2735303"/>
            <a:ext cx="1864115" cy="185090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13" name="Grupo 12"/>
          <p:cNvGrpSpPr/>
          <p:nvPr/>
        </p:nvGrpSpPr>
        <p:grpSpPr>
          <a:xfrm>
            <a:off x="4860032" y="908720"/>
            <a:ext cx="1325143" cy="1506471"/>
            <a:chOff x="7093986" y="2085236"/>
            <a:chExt cx="1325143" cy="1506471"/>
          </a:xfrm>
          <a:solidFill>
            <a:schemeClr val="tx2">
              <a:lumMod val="50000"/>
            </a:schemeClr>
          </a:solidFill>
        </p:grpSpPr>
        <p:grpSp>
          <p:nvGrpSpPr>
            <p:cNvPr id="14" name="Grupo 13"/>
            <p:cNvGrpSpPr/>
            <p:nvPr/>
          </p:nvGrpSpPr>
          <p:grpSpPr>
            <a:xfrm>
              <a:off x="7093986" y="2085236"/>
              <a:ext cx="1310630" cy="1506471"/>
              <a:chOff x="1312545" y="71"/>
              <a:chExt cx="1310630" cy="1506471"/>
            </a:xfrm>
            <a:grpFill/>
          </p:grpSpPr>
          <p:sp>
            <p:nvSpPr>
              <p:cNvPr id="18" name="Hexágono 17"/>
              <p:cNvSpPr/>
              <p:nvPr/>
            </p:nvSpPr>
            <p:spPr>
              <a:xfrm rot="5400000">
                <a:off x="1214624" y="97992"/>
                <a:ext cx="1506471" cy="1310630"/>
              </a:xfrm>
              <a:prstGeom prst="hexagon">
                <a:avLst>
                  <a:gd name="adj" fmla="val 2500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Hexágono 4"/>
              <p:cNvSpPr/>
              <p:nvPr/>
            </p:nvSpPr>
            <p:spPr>
              <a:xfrm>
                <a:off x="1516784" y="234830"/>
                <a:ext cx="902150" cy="103695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endParaRPr kumimoji="0" lang="es-EC" sz="36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CuadroTexto 14"/>
            <p:cNvSpPr txBox="1"/>
            <p:nvPr/>
          </p:nvSpPr>
          <p:spPr>
            <a:xfrm>
              <a:off x="7385004" y="2405564"/>
              <a:ext cx="6635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600" b="0" i="0" u="none" strike="noStrike" kern="1200" cap="none" spc="0" normalizeH="0" baseline="0" noProof="0" dirty="0">
                  <a:ln>
                    <a:noFill/>
                  </a:ln>
                  <a:solidFill>
                    <a:prstClr val="white"/>
                  </a:solidFill>
                  <a:effectLst/>
                  <a:uLnTx/>
                  <a:uFillTx/>
                  <a:latin typeface="Calibri"/>
                  <a:ea typeface="+mn-ea"/>
                  <a:cs typeface="+mn-cs"/>
                </a:rPr>
                <a:t>ART 2</a:t>
              </a:r>
            </a:p>
          </p:txBody>
        </p:sp>
        <p:sp>
          <p:nvSpPr>
            <p:cNvPr id="16" name="CuadroTexto 15"/>
            <p:cNvSpPr txBox="1"/>
            <p:nvPr/>
          </p:nvSpPr>
          <p:spPr>
            <a:xfrm>
              <a:off x="7097596" y="2807415"/>
              <a:ext cx="13215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600" b="0" i="0" u="none" strike="noStrike" kern="1200" cap="none" spc="0" normalizeH="0" baseline="0" noProof="0" dirty="0">
                  <a:ln>
                    <a:noFill/>
                  </a:ln>
                  <a:solidFill>
                    <a:prstClr val="white"/>
                  </a:solidFill>
                  <a:effectLst/>
                  <a:uLnTx/>
                  <a:uFillTx/>
                  <a:latin typeface="Calibri"/>
                  <a:ea typeface="+mn-ea"/>
                  <a:cs typeface="+mn-cs"/>
                </a:rPr>
                <a:t>AMBITOS DE LA LEY.</a:t>
              </a:r>
            </a:p>
          </p:txBody>
        </p:sp>
      </p:grpSp>
      <p:grpSp>
        <p:nvGrpSpPr>
          <p:cNvPr id="20" name="Grupo 19"/>
          <p:cNvGrpSpPr/>
          <p:nvPr/>
        </p:nvGrpSpPr>
        <p:grpSpPr>
          <a:xfrm>
            <a:off x="3419872" y="836712"/>
            <a:ext cx="1352995" cy="1506471"/>
            <a:chOff x="6605996" y="4666720"/>
            <a:chExt cx="1352995" cy="1506471"/>
          </a:xfrm>
          <a:solidFill>
            <a:schemeClr val="tx2">
              <a:lumMod val="50000"/>
            </a:schemeClr>
          </a:solidFill>
        </p:grpSpPr>
        <p:grpSp>
          <p:nvGrpSpPr>
            <p:cNvPr id="21" name="Grupo 20"/>
            <p:cNvGrpSpPr/>
            <p:nvPr/>
          </p:nvGrpSpPr>
          <p:grpSpPr>
            <a:xfrm>
              <a:off x="6605996" y="4666720"/>
              <a:ext cx="1310630" cy="1506471"/>
              <a:chOff x="1312545" y="71"/>
              <a:chExt cx="1310630" cy="1506471"/>
            </a:xfrm>
            <a:grpFill/>
          </p:grpSpPr>
          <p:sp>
            <p:nvSpPr>
              <p:cNvPr id="24" name="Hexágono 23"/>
              <p:cNvSpPr/>
              <p:nvPr/>
            </p:nvSpPr>
            <p:spPr>
              <a:xfrm rot="5400000">
                <a:off x="1214624" y="97992"/>
                <a:ext cx="1506471" cy="1310630"/>
              </a:xfrm>
              <a:prstGeom prst="hexagon">
                <a:avLst>
                  <a:gd name="adj" fmla="val 25000"/>
                  <a:gd name="vf" fmla="val 115470"/>
                </a:avLst>
              </a:prstGeom>
              <a:solidFill>
                <a:srgbClr val="0033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Hexágono 4"/>
              <p:cNvSpPr/>
              <p:nvPr/>
            </p:nvSpPr>
            <p:spPr>
              <a:xfrm>
                <a:off x="1516784" y="234830"/>
                <a:ext cx="902150" cy="103695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endParaRPr kumimoji="0" lang="es-EC" sz="3600" b="0" i="0" u="none" strike="noStrike" kern="1200" cap="none" spc="0" normalizeH="0" baseline="0" noProof="0">
                  <a:ln>
                    <a:noFill/>
                  </a:ln>
                  <a:solidFill>
                    <a:prstClr val="white"/>
                  </a:solidFill>
                  <a:effectLst/>
                  <a:uLnTx/>
                  <a:uFillTx/>
                  <a:latin typeface="Calibri"/>
                  <a:ea typeface="+mn-ea"/>
                  <a:cs typeface="+mn-cs"/>
                </a:endParaRPr>
              </a:p>
            </p:txBody>
          </p:sp>
        </p:grpSp>
        <p:sp>
          <p:nvSpPr>
            <p:cNvPr id="22" name="CuadroTexto 21"/>
            <p:cNvSpPr txBox="1"/>
            <p:nvPr/>
          </p:nvSpPr>
          <p:spPr>
            <a:xfrm>
              <a:off x="6637458" y="5000613"/>
              <a:ext cx="132153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600" b="0" i="0" u="none" strike="noStrike" kern="1200" cap="none" spc="0" normalizeH="0" baseline="0" noProof="0" dirty="0">
                  <a:ln>
                    <a:noFill/>
                  </a:ln>
                  <a:solidFill>
                    <a:prstClr val="white"/>
                  </a:solidFill>
                  <a:effectLst/>
                  <a:uLnTx/>
                  <a:uFillTx/>
                  <a:latin typeface="Calibri"/>
                  <a:ea typeface="+mn-ea"/>
                  <a:cs typeface="+mn-cs"/>
                </a:rPr>
                <a:t>OBJETO</a:t>
              </a:r>
            </a:p>
          </p:txBody>
        </p:sp>
        <p:sp>
          <p:nvSpPr>
            <p:cNvPr id="23" name="CuadroTexto 22"/>
            <p:cNvSpPr txBox="1"/>
            <p:nvPr/>
          </p:nvSpPr>
          <p:spPr>
            <a:xfrm>
              <a:off x="6623228" y="5429954"/>
              <a:ext cx="132153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600" b="0" i="0" u="none" strike="noStrike" kern="1200" cap="none" spc="0" normalizeH="0" baseline="0" noProof="0" dirty="0">
                  <a:ln>
                    <a:noFill/>
                  </a:ln>
                  <a:solidFill>
                    <a:prstClr val="white"/>
                  </a:solidFill>
                  <a:effectLst/>
                  <a:uLnTx/>
                  <a:uFillTx/>
                  <a:latin typeface="Calibri"/>
                  <a:ea typeface="+mn-ea"/>
                  <a:cs typeface="+mn-cs"/>
                </a:rPr>
                <a:t>ÁMBITO</a:t>
              </a:r>
            </a:p>
          </p:txBody>
        </p:sp>
      </p:grpSp>
      <p:grpSp>
        <p:nvGrpSpPr>
          <p:cNvPr id="26" name="Grupo 25"/>
          <p:cNvGrpSpPr/>
          <p:nvPr/>
        </p:nvGrpSpPr>
        <p:grpSpPr>
          <a:xfrm>
            <a:off x="6300192" y="1628800"/>
            <a:ext cx="1368525" cy="1506471"/>
            <a:chOff x="7162275" y="2501823"/>
            <a:chExt cx="1368525" cy="1506471"/>
          </a:xfrm>
          <a:solidFill>
            <a:schemeClr val="accent5">
              <a:lumMod val="75000"/>
            </a:schemeClr>
          </a:solidFill>
        </p:grpSpPr>
        <p:grpSp>
          <p:nvGrpSpPr>
            <p:cNvPr id="27" name="Grupo 26"/>
            <p:cNvGrpSpPr/>
            <p:nvPr/>
          </p:nvGrpSpPr>
          <p:grpSpPr>
            <a:xfrm>
              <a:off x="7162275" y="2501823"/>
              <a:ext cx="1310630" cy="1506471"/>
              <a:chOff x="7752852" y="3159917"/>
              <a:chExt cx="1310630" cy="1506471"/>
            </a:xfrm>
            <a:grpFill/>
          </p:grpSpPr>
          <p:sp>
            <p:nvSpPr>
              <p:cNvPr id="29" name="Hexágono 28"/>
              <p:cNvSpPr/>
              <p:nvPr/>
            </p:nvSpPr>
            <p:spPr>
              <a:xfrm rot="5400000">
                <a:off x="7654931" y="3257838"/>
                <a:ext cx="1506471" cy="1310630"/>
              </a:xfrm>
              <a:prstGeom prst="hexagon">
                <a:avLst>
                  <a:gd name="adj" fmla="val 2500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CuadroTexto 29"/>
              <p:cNvSpPr txBox="1"/>
              <p:nvPr/>
            </p:nvSpPr>
            <p:spPr>
              <a:xfrm>
                <a:off x="8093186" y="3357847"/>
                <a:ext cx="6635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600" b="0" i="0" u="none" strike="noStrike" kern="1200" cap="none" spc="0" normalizeH="0" baseline="0" noProof="0" dirty="0">
                    <a:ln>
                      <a:noFill/>
                    </a:ln>
                    <a:solidFill>
                      <a:prstClr val="white"/>
                    </a:solidFill>
                    <a:effectLst/>
                    <a:uLnTx/>
                    <a:uFillTx/>
                    <a:latin typeface="Calibri"/>
                    <a:ea typeface="+mn-ea"/>
                    <a:cs typeface="+mn-cs"/>
                  </a:rPr>
                  <a:t>ART 3</a:t>
                </a:r>
              </a:p>
            </p:txBody>
          </p:sp>
        </p:grpSp>
        <p:sp>
          <p:nvSpPr>
            <p:cNvPr id="28" name="CuadroTexto 27"/>
            <p:cNvSpPr txBox="1"/>
            <p:nvPr/>
          </p:nvSpPr>
          <p:spPr>
            <a:xfrm>
              <a:off x="7164043" y="2973158"/>
              <a:ext cx="13667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600" b="0" i="0" u="none" strike="noStrike" kern="1200" cap="none" spc="0" normalizeH="0" baseline="0" noProof="0" dirty="0">
                  <a:ln>
                    <a:noFill/>
                  </a:ln>
                  <a:solidFill>
                    <a:prstClr val="white"/>
                  </a:solidFill>
                  <a:effectLst/>
                  <a:uLnTx/>
                  <a:uFillTx/>
                  <a:latin typeface="Calibri"/>
                  <a:ea typeface="+mn-ea"/>
                  <a:cs typeface="+mn-cs"/>
                </a:rPr>
                <a:t>GARANTÍA DE SEGURIDAD PÚBLICA</a:t>
              </a:r>
            </a:p>
          </p:txBody>
        </p:sp>
      </p:grpSp>
      <p:sp>
        <p:nvSpPr>
          <p:cNvPr id="31" name="Flecha a la derecha con bandas 30"/>
          <p:cNvSpPr/>
          <p:nvPr/>
        </p:nvSpPr>
        <p:spPr>
          <a:xfrm>
            <a:off x="2886158" y="3323374"/>
            <a:ext cx="1613834" cy="526921"/>
          </a:xfrm>
          <a:prstGeom prst="striped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2" name="Grupo 31"/>
          <p:cNvGrpSpPr/>
          <p:nvPr/>
        </p:nvGrpSpPr>
        <p:grpSpPr>
          <a:xfrm>
            <a:off x="6300192" y="3290681"/>
            <a:ext cx="1368525" cy="1506471"/>
            <a:chOff x="7162275" y="2357807"/>
            <a:chExt cx="1368525" cy="1506471"/>
          </a:xfrm>
          <a:solidFill>
            <a:schemeClr val="accent5">
              <a:lumMod val="75000"/>
            </a:schemeClr>
          </a:solidFill>
        </p:grpSpPr>
        <p:grpSp>
          <p:nvGrpSpPr>
            <p:cNvPr id="33" name="Grupo 32"/>
            <p:cNvGrpSpPr/>
            <p:nvPr/>
          </p:nvGrpSpPr>
          <p:grpSpPr>
            <a:xfrm>
              <a:off x="7162275" y="2357807"/>
              <a:ext cx="1310630" cy="1506471"/>
              <a:chOff x="7752852" y="3015901"/>
              <a:chExt cx="1310630" cy="1506471"/>
            </a:xfrm>
            <a:grpFill/>
          </p:grpSpPr>
          <p:sp>
            <p:nvSpPr>
              <p:cNvPr id="35" name="Hexágono 34"/>
              <p:cNvSpPr/>
              <p:nvPr/>
            </p:nvSpPr>
            <p:spPr>
              <a:xfrm rot="5400000">
                <a:off x="7654931" y="3113822"/>
                <a:ext cx="1506471" cy="1310630"/>
              </a:xfrm>
              <a:prstGeom prst="hexagon">
                <a:avLst>
                  <a:gd name="adj" fmla="val 25000"/>
                  <a:gd name="vf" fmla="val 115470"/>
                </a:avLst>
              </a:prstGeom>
              <a:solidFill>
                <a:schemeClr val="accent3">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CuadroTexto 35"/>
              <p:cNvSpPr txBox="1"/>
              <p:nvPr/>
            </p:nvSpPr>
            <p:spPr>
              <a:xfrm>
                <a:off x="8093186" y="3357847"/>
                <a:ext cx="7677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600" b="0" i="0" u="none" strike="noStrike" kern="1200" cap="none" spc="0" normalizeH="0" baseline="0" noProof="0" dirty="0">
                    <a:ln>
                      <a:noFill/>
                    </a:ln>
                    <a:solidFill>
                      <a:prstClr val="white"/>
                    </a:solidFill>
                    <a:effectLst/>
                    <a:uLnTx/>
                    <a:uFillTx/>
                    <a:latin typeface="Calibri"/>
                    <a:ea typeface="+mn-ea"/>
                    <a:cs typeface="+mn-cs"/>
                  </a:rPr>
                  <a:t>ART 11</a:t>
                </a:r>
              </a:p>
            </p:txBody>
          </p:sp>
        </p:grpSp>
        <p:sp>
          <p:nvSpPr>
            <p:cNvPr id="34" name="CuadroTexto 33"/>
            <p:cNvSpPr txBox="1"/>
            <p:nvPr/>
          </p:nvSpPr>
          <p:spPr>
            <a:xfrm>
              <a:off x="7164043" y="2973158"/>
              <a:ext cx="13667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600" b="0" i="0" u="none" strike="noStrike" kern="1200" cap="none" spc="0" normalizeH="0" baseline="0" noProof="0" dirty="0">
                  <a:ln>
                    <a:noFill/>
                  </a:ln>
                  <a:solidFill>
                    <a:prstClr val="white"/>
                  </a:solidFill>
                  <a:effectLst/>
                  <a:uLnTx/>
                  <a:uFillTx/>
                  <a:latin typeface="Calibri"/>
                  <a:ea typeface="+mn-ea"/>
                  <a:cs typeface="+mn-cs"/>
                </a:rPr>
                <a:t>ÓRGANOS  EJECUTORES</a:t>
              </a:r>
            </a:p>
          </p:txBody>
        </p:sp>
      </p:grpSp>
      <p:grpSp>
        <p:nvGrpSpPr>
          <p:cNvPr id="42" name="Grupo 41"/>
          <p:cNvGrpSpPr/>
          <p:nvPr/>
        </p:nvGrpSpPr>
        <p:grpSpPr>
          <a:xfrm>
            <a:off x="5220072" y="4941168"/>
            <a:ext cx="1368525" cy="1506471"/>
            <a:chOff x="7162275" y="2357807"/>
            <a:chExt cx="1368525" cy="1506471"/>
          </a:xfrm>
          <a:solidFill>
            <a:schemeClr val="accent5">
              <a:lumMod val="75000"/>
            </a:schemeClr>
          </a:solidFill>
        </p:grpSpPr>
        <p:grpSp>
          <p:nvGrpSpPr>
            <p:cNvPr id="43" name="Grupo 42"/>
            <p:cNvGrpSpPr/>
            <p:nvPr/>
          </p:nvGrpSpPr>
          <p:grpSpPr>
            <a:xfrm>
              <a:off x="7162275" y="2357807"/>
              <a:ext cx="1310630" cy="1506471"/>
              <a:chOff x="7752852" y="3015901"/>
              <a:chExt cx="1310630" cy="1506471"/>
            </a:xfrm>
            <a:grpFill/>
          </p:grpSpPr>
          <p:sp>
            <p:nvSpPr>
              <p:cNvPr id="45" name="Hexágono 44"/>
              <p:cNvSpPr/>
              <p:nvPr/>
            </p:nvSpPr>
            <p:spPr>
              <a:xfrm rot="5400000">
                <a:off x="7654931" y="3113822"/>
                <a:ext cx="1506471" cy="1310630"/>
              </a:xfrm>
              <a:prstGeom prst="hexagon">
                <a:avLst>
                  <a:gd name="adj" fmla="val 25000"/>
                  <a:gd name="vf" fmla="val 115470"/>
                </a:avLst>
              </a:prstGeom>
              <a:solidFill>
                <a:schemeClr val="bg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6" name="CuadroTexto 45"/>
              <p:cNvSpPr txBox="1"/>
              <p:nvPr/>
            </p:nvSpPr>
            <p:spPr>
              <a:xfrm>
                <a:off x="7966120" y="3357847"/>
                <a:ext cx="109709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600" b="0" i="0" u="none" strike="noStrike" kern="1200" cap="none" spc="0" normalizeH="0" baseline="0" noProof="0" dirty="0">
                    <a:ln>
                      <a:noFill/>
                    </a:ln>
                    <a:solidFill>
                      <a:prstClr val="white"/>
                    </a:solidFill>
                    <a:effectLst/>
                    <a:uLnTx/>
                    <a:uFillTx/>
                    <a:latin typeface="Calibri"/>
                    <a:ea typeface="+mn-ea"/>
                    <a:cs typeface="+mn-cs"/>
                  </a:rPr>
                  <a:t>TITULO  VII</a:t>
                </a:r>
              </a:p>
            </p:txBody>
          </p:sp>
        </p:grpSp>
        <p:sp>
          <p:nvSpPr>
            <p:cNvPr id="44" name="CuadroTexto 43"/>
            <p:cNvSpPr txBox="1"/>
            <p:nvPr/>
          </p:nvSpPr>
          <p:spPr>
            <a:xfrm>
              <a:off x="7164043" y="2973158"/>
              <a:ext cx="13667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600" b="0" i="0" u="none" strike="noStrike" kern="1200" cap="none" spc="0" normalizeH="0" baseline="0" noProof="0" dirty="0">
                  <a:ln>
                    <a:noFill/>
                  </a:ln>
                  <a:solidFill>
                    <a:prstClr val="white"/>
                  </a:solidFill>
                  <a:effectLst/>
                  <a:uLnTx/>
                  <a:uFillTx/>
                  <a:latin typeface="Calibri"/>
                  <a:ea typeface="+mn-ea"/>
                  <a:cs typeface="+mn-cs"/>
                </a:rPr>
                <a:t>ZONAS DE SEGURIDAD</a:t>
              </a:r>
            </a:p>
          </p:txBody>
        </p:sp>
      </p:grpSp>
      <p:grpSp>
        <p:nvGrpSpPr>
          <p:cNvPr id="47" name="Grupo 46"/>
          <p:cNvGrpSpPr/>
          <p:nvPr/>
        </p:nvGrpSpPr>
        <p:grpSpPr>
          <a:xfrm>
            <a:off x="3275856" y="4861340"/>
            <a:ext cx="1584549" cy="1650104"/>
            <a:chOff x="7162275" y="2357807"/>
            <a:chExt cx="1368525" cy="1506471"/>
          </a:xfrm>
          <a:solidFill>
            <a:srgbClr val="FFC000">
              <a:alpha val="47843"/>
            </a:srgbClr>
          </a:solidFill>
        </p:grpSpPr>
        <p:grpSp>
          <p:nvGrpSpPr>
            <p:cNvPr id="48" name="Grupo 47"/>
            <p:cNvGrpSpPr/>
            <p:nvPr/>
          </p:nvGrpSpPr>
          <p:grpSpPr>
            <a:xfrm>
              <a:off x="7162275" y="2357807"/>
              <a:ext cx="1361659" cy="1506471"/>
              <a:chOff x="7752852" y="3015901"/>
              <a:chExt cx="1361659" cy="1506471"/>
            </a:xfrm>
            <a:grpFill/>
          </p:grpSpPr>
          <p:sp>
            <p:nvSpPr>
              <p:cNvPr id="50" name="Hexágono 49"/>
              <p:cNvSpPr/>
              <p:nvPr/>
            </p:nvSpPr>
            <p:spPr>
              <a:xfrm rot="5400000">
                <a:off x="7654931" y="3113822"/>
                <a:ext cx="1506471" cy="1310630"/>
              </a:xfrm>
              <a:prstGeom prst="hexagon">
                <a:avLst>
                  <a:gd name="adj" fmla="val 25000"/>
                  <a:gd name="vf" fmla="val 115470"/>
                </a:avLst>
              </a:pr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CuadroTexto 50"/>
              <p:cNvSpPr txBox="1"/>
              <p:nvPr/>
            </p:nvSpPr>
            <p:spPr>
              <a:xfrm>
                <a:off x="7966120" y="3357847"/>
                <a:ext cx="1148391" cy="338554"/>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600" b="0" i="0" u="none" strike="noStrike" kern="1200" cap="none" spc="0" normalizeH="0" baseline="0" noProof="0" dirty="0">
                    <a:ln>
                      <a:noFill/>
                    </a:ln>
                    <a:solidFill>
                      <a:prstClr val="white"/>
                    </a:solidFill>
                    <a:effectLst/>
                    <a:uLnTx/>
                    <a:uFillTx/>
                    <a:latin typeface="Calibri"/>
                    <a:ea typeface="+mn-ea"/>
                    <a:cs typeface="+mn-cs"/>
                  </a:rPr>
                  <a:t>TITULO  VIII</a:t>
                </a:r>
              </a:p>
            </p:txBody>
          </p:sp>
        </p:grpSp>
        <p:sp>
          <p:nvSpPr>
            <p:cNvPr id="49" name="CuadroTexto 48"/>
            <p:cNvSpPr txBox="1"/>
            <p:nvPr/>
          </p:nvSpPr>
          <p:spPr>
            <a:xfrm>
              <a:off x="7164043" y="2973158"/>
              <a:ext cx="13667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600" b="0" i="0" u="none" strike="noStrike" kern="1200" cap="none" spc="0" normalizeH="0" baseline="0" noProof="0" dirty="0">
                  <a:ln>
                    <a:noFill/>
                  </a:ln>
                  <a:solidFill>
                    <a:prstClr val="white"/>
                  </a:solidFill>
                  <a:effectLst/>
                  <a:uLnTx/>
                  <a:uFillTx/>
                  <a:latin typeface="Calibri"/>
                  <a:ea typeface="+mn-ea"/>
                  <a:cs typeface="+mn-cs"/>
                </a:rPr>
                <a:t>SECTORES ESTRATÉGICOS</a:t>
              </a:r>
            </a:p>
          </p:txBody>
        </p:sp>
      </p:grpSp>
      <p:sp>
        <p:nvSpPr>
          <p:cNvPr id="52" name="Rectángulo redondeado 51"/>
          <p:cNvSpPr/>
          <p:nvPr/>
        </p:nvSpPr>
        <p:spPr>
          <a:xfrm>
            <a:off x="1147148" y="1994536"/>
            <a:ext cx="1680703" cy="786392"/>
          </a:xfrm>
          <a:prstGeom prst="roundRect">
            <a:avLst>
              <a:gd name="adj" fmla="val 10000"/>
            </a:avLst>
          </a:prstGeom>
          <a:solidFill>
            <a:srgbClr val="FF0000"/>
          </a:solidFill>
          <a:scene3d>
            <a:camera prst="orthographicFront"/>
            <a:lightRig rig="threePt" dir="t"/>
          </a:scene3d>
          <a:sp3d>
            <a:bevelT w="254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1" i="0" u="none" strike="noStrike" kern="1200" cap="none" spc="0" normalizeH="0" baseline="0" noProof="0" dirty="0">
                <a:ln>
                  <a:noFill/>
                </a:ln>
                <a:solidFill>
                  <a:prstClr val="white"/>
                </a:solidFill>
                <a:effectLst/>
                <a:uLnTx/>
                <a:uFillTx/>
                <a:latin typeface="Calibri"/>
                <a:ea typeface="+mn-ea"/>
                <a:cs typeface="+mn-cs"/>
              </a:rPr>
              <a:t>LEY DE SEGURIDAD PÚBLICA Y DEL ESTADO</a:t>
            </a:r>
          </a:p>
        </p:txBody>
      </p:sp>
    </p:spTree>
    <p:extLst>
      <p:ext uri="{BB962C8B-B14F-4D97-AF65-F5344CB8AC3E}">
        <p14:creationId xmlns:p14="http://schemas.microsoft.com/office/powerpoint/2010/main" val="27007959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767" y="1248883"/>
            <a:ext cx="6574466" cy="4355584"/>
          </a:xfrm>
          <a:prstGeom prst="rect">
            <a:avLst/>
          </a:prstGeom>
        </p:spPr>
      </p:pic>
      <p:sp>
        <p:nvSpPr>
          <p:cNvPr id="4" name="Rectangle 3"/>
          <p:cNvSpPr/>
          <p:nvPr/>
        </p:nvSpPr>
        <p:spPr>
          <a:xfrm>
            <a:off x="0" y="-171400"/>
            <a:ext cx="9144000" cy="6853350"/>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ángulo redondeado 5"/>
          <p:cNvSpPr/>
          <p:nvPr/>
        </p:nvSpPr>
        <p:spPr>
          <a:xfrm>
            <a:off x="971600" y="-27384"/>
            <a:ext cx="6984776" cy="83260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FUNDAMENTACIÓN LEGAL</a:t>
            </a:r>
          </a:p>
        </p:txBody>
      </p:sp>
      <p:grpSp>
        <p:nvGrpSpPr>
          <p:cNvPr id="7" name="12 Grupo"/>
          <p:cNvGrpSpPr>
            <a:grpSpLocks/>
          </p:cNvGrpSpPr>
          <p:nvPr/>
        </p:nvGrpSpPr>
        <p:grpSpPr bwMode="auto">
          <a:xfrm>
            <a:off x="0" y="-10051"/>
            <a:ext cx="746499" cy="698026"/>
            <a:chOff x="142844" y="71414"/>
            <a:chExt cx="715189" cy="714356"/>
          </a:xfrm>
        </p:grpSpPr>
        <p:sp>
          <p:nvSpPr>
            <p:cNvPr id="8" name="6 Elipse"/>
            <p:cNvSpPr/>
            <p:nvPr/>
          </p:nvSpPr>
          <p:spPr>
            <a:xfrm>
              <a:off x="168428" y="99597"/>
              <a:ext cx="662858" cy="656766"/>
            </a:xfrm>
            <a:prstGeom prst="ellipse">
              <a:avLst/>
            </a:prstGeom>
            <a:noFill/>
            <a:ln w="381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9" name="Picture 2" descr="E:\Images_ayuda\SELLOS\logo COMACO_croma.jpg"/>
            <p:cNvPicPr>
              <a:picLocks noChangeAspect="1" noChangeArrowheads="1"/>
            </p:cNvPicPr>
            <p:nvPr/>
          </p:nvPicPr>
          <p:blipFill>
            <a:blip r:embed="rId3">
              <a:clrChange>
                <a:clrFrom>
                  <a:srgbClr val="4D5C59"/>
                </a:clrFrom>
                <a:clrTo>
                  <a:srgbClr val="4D5C59">
                    <a:alpha val="0"/>
                  </a:srgbClr>
                </a:clrTo>
              </a:clrChange>
            </a:blip>
            <a:srcRect/>
            <a:stretch>
              <a:fillRect/>
            </a:stretch>
          </p:blipFill>
          <p:spPr bwMode="auto">
            <a:xfrm>
              <a:off x="142844" y="71414"/>
              <a:ext cx="715189" cy="714356"/>
            </a:xfrm>
            <a:prstGeom prst="rect">
              <a:avLst/>
            </a:prstGeom>
            <a:noFill/>
            <a:effectLst>
              <a:outerShdw blurRad="127000" dist="25400" dir="5400000" algn="ctr" rotWithShape="0">
                <a:schemeClr val="tx1"/>
              </a:outerShdw>
            </a:effectLst>
          </p:spPr>
        </p:pic>
      </p:grpSp>
      <p:pic>
        <p:nvPicPr>
          <p:cNvPr id="10" name="8 Imagen" descr="nuevo sello inad.jpg"/>
          <p:cNvPicPr>
            <a:picLocks noChangeAspect="1"/>
          </p:cNvPicPr>
          <p:nvPr/>
        </p:nvPicPr>
        <p:blipFill>
          <a:blip r:embed="rId4" cstate="print"/>
          <a:stretch>
            <a:fillRect/>
          </a:stretch>
        </p:blipFill>
        <p:spPr>
          <a:xfrm>
            <a:off x="8330930" y="-27384"/>
            <a:ext cx="715475" cy="708041"/>
          </a:xfrm>
          <a:prstGeom prst="ellipse">
            <a:avLst/>
          </a:prstGeom>
          <a:solidFill>
            <a:schemeClr val="bg1"/>
          </a:solidFill>
        </p:spPr>
      </p:pic>
      <p:pic>
        <p:nvPicPr>
          <p:cNvPr id="12" name="Picture 6" descr="http://i774.photobucket.com/albums/yy24/zonaw/agenda-defensa.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350"/>
          <a:stretch/>
        </p:blipFill>
        <p:spPr bwMode="auto">
          <a:xfrm>
            <a:off x="323528" y="3125758"/>
            <a:ext cx="2159835" cy="145537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3" name="Rectángulo redondeado 12"/>
          <p:cNvSpPr/>
          <p:nvPr/>
        </p:nvSpPr>
        <p:spPr>
          <a:xfrm>
            <a:off x="4092674" y="1149085"/>
            <a:ext cx="4295750" cy="1631843"/>
          </a:xfrm>
          <a:prstGeom prst="roundRect">
            <a:avLst>
              <a:gd name="adj" fmla="val 10000"/>
            </a:avLst>
          </a:prstGeom>
          <a:solidFill>
            <a:schemeClr val="tx2">
              <a:lumMod val="75000"/>
            </a:schemeClr>
          </a:solidFill>
          <a:scene3d>
            <a:camera prst="orthographicFront"/>
            <a:lightRig rig="threePt" dir="t"/>
          </a:scene3d>
          <a:sp3d>
            <a:bevelT w="254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177800" marR="0" lvl="3" indent="0" algn="just" defTabSz="914400" rtl="0" eaLnBrk="1" fontAlgn="auto" latinLnBrk="0" hangingPunct="1">
              <a:lnSpc>
                <a:spcPct val="150000"/>
              </a:lnSpc>
              <a:spcBef>
                <a:spcPts val="0"/>
              </a:spcBef>
              <a:spcAft>
                <a:spcPts val="0"/>
              </a:spcAft>
              <a:buClrTx/>
              <a:buSzTx/>
              <a:buFontTx/>
              <a:buNone/>
              <a:tabLst/>
              <a:defRPr/>
            </a:pPr>
            <a:r>
              <a:rPr kumimoji="0" lang="es-EC"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Garantizar la defensa de la soberanía e integridad territorial y participar en la seguridad integral.</a:t>
            </a:r>
            <a:endParaRPr kumimoji="0" lang="es-CO"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Rectángulo redondeado 13"/>
          <p:cNvSpPr/>
          <p:nvPr/>
        </p:nvSpPr>
        <p:spPr>
          <a:xfrm>
            <a:off x="4096832" y="4581128"/>
            <a:ext cx="4291592" cy="1080120"/>
          </a:xfrm>
          <a:prstGeom prst="roundRect">
            <a:avLst>
              <a:gd name="adj" fmla="val 10000"/>
            </a:avLst>
          </a:prstGeom>
          <a:solidFill>
            <a:schemeClr val="tx2">
              <a:lumMod val="75000"/>
            </a:schemeClr>
          </a:solidFill>
          <a:scene3d>
            <a:camera prst="orthographicFront"/>
            <a:lightRig rig="threePt" dir="t"/>
          </a:scene3d>
          <a:sp3d>
            <a:bevelT w="254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177800" marR="0" lvl="3" indent="0" algn="just" defTabSz="914400" rtl="0" eaLnBrk="1" fontAlgn="auto" latinLnBrk="0" hangingPunct="1">
              <a:lnSpc>
                <a:spcPct val="150000"/>
              </a:lnSpc>
              <a:spcBef>
                <a:spcPts val="0"/>
              </a:spcBef>
              <a:spcAft>
                <a:spcPts val="0"/>
              </a:spcAft>
              <a:buClrTx/>
              <a:buSzTx/>
              <a:buFontTx/>
              <a:buNone/>
              <a:tabLst>
                <a:tab pos="177800" algn="l"/>
              </a:tabLst>
              <a:defRPr/>
            </a:pPr>
            <a:r>
              <a:rPr kumimoji="0" lang="es-EC"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Apoyar el desarrollo nacional en el ejercicio de las soberanías.</a:t>
            </a:r>
            <a:endParaRPr kumimoji="0" lang="es-CO"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ectángulo redondeado 14"/>
          <p:cNvSpPr/>
          <p:nvPr/>
        </p:nvSpPr>
        <p:spPr>
          <a:xfrm>
            <a:off x="515033" y="2555390"/>
            <a:ext cx="1680703" cy="570368"/>
          </a:xfrm>
          <a:prstGeom prst="roundRect">
            <a:avLst>
              <a:gd name="adj" fmla="val 10000"/>
            </a:avLst>
          </a:prstGeom>
          <a:solidFill>
            <a:srgbClr val="FF0000"/>
          </a:solidFill>
          <a:scene3d>
            <a:camera prst="orthographicFront"/>
            <a:lightRig rig="threePt" dir="t"/>
          </a:scene3d>
          <a:sp3d>
            <a:bevelT w="254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1" i="0" u="none" strike="noStrike" kern="1200" cap="none" spc="0" normalizeH="0" baseline="0" noProof="0" dirty="0">
                <a:ln>
                  <a:noFill/>
                </a:ln>
                <a:solidFill>
                  <a:prstClr val="white"/>
                </a:solidFill>
                <a:effectLst/>
                <a:uLnTx/>
                <a:uFillTx/>
                <a:latin typeface="Calibri"/>
                <a:ea typeface="+mn-ea"/>
                <a:cs typeface="+mn-cs"/>
              </a:rPr>
              <a:t>AGENDA POLÍTICA DE LA DEFENSA</a:t>
            </a:r>
          </a:p>
        </p:txBody>
      </p:sp>
      <p:sp>
        <p:nvSpPr>
          <p:cNvPr id="16" name="Flecha a la derecha con bandas 15"/>
          <p:cNvSpPr/>
          <p:nvPr/>
        </p:nvSpPr>
        <p:spPr>
          <a:xfrm>
            <a:off x="2339752" y="3323374"/>
            <a:ext cx="1613834" cy="526921"/>
          </a:xfrm>
          <a:prstGeom prst="striped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14326312"/>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306" y="973726"/>
            <a:ext cx="6861396" cy="4905898"/>
          </a:xfrm>
          <a:prstGeom prst="rect">
            <a:avLst/>
          </a:prstGeom>
        </p:spPr>
      </p:pic>
      <p:sp>
        <p:nvSpPr>
          <p:cNvPr id="4" name="Rectangle 3"/>
          <p:cNvSpPr/>
          <p:nvPr/>
        </p:nvSpPr>
        <p:spPr>
          <a:xfrm>
            <a:off x="-13996" y="-99392"/>
            <a:ext cx="9144000" cy="6853350"/>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ángulo 1"/>
          <p:cNvSpPr/>
          <p:nvPr/>
        </p:nvSpPr>
        <p:spPr>
          <a:xfrm>
            <a:off x="1127306" y="1484878"/>
            <a:ext cx="7549150" cy="3934410"/>
          </a:xfrm>
          <a:prstGeom prst="rect">
            <a:avLst/>
          </a:prstGeom>
          <a:ln w="28575">
            <a:solidFill>
              <a:schemeClr val="tx1"/>
            </a:solidFill>
          </a:ln>
        </p:spPr>
        <p:txBody>
          <a:bodyPr wrap="square">
            <a:spAutoFit/>
          </a:bodyPr>
          <a:lstStyle/>
          <a:p>
            <a:pPr marL="174625" marR="0" lvl="2" indent="0" algn="just" defTabSz="914400" rtl="0" eaLnBrk="1" fontAlgn="auto" latinLnBrk="0" hangingPunct="1">
              <a:lnSpc>
                <a:spcPct val="150000"/>
              </a:lnSpc>
              <a:spcBef>
                <a:spcPts val="0"/>
              </a:spcBef>
              <a:spcAft>
                <a:spcPts val="0"/>
              </a:spcAft>
              <a:buClrTx/>
              <a:buSzPts val="1200"/>
              <a:buFontTx/>
              <a:buNone/>
              <a:tabLst/>
              <a:defRPr/>
            </a:pPr>
            <a:r>
              <a:rPr kumimoji="0" lang="es-EC" sz="1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Plan de Empleo de FF.AA en el Ámbito Interno</a:t>
            </a:r>
            <a:r>
              <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y </a:t>
            </a:r>
            <a:r>
              <a:rPr kumimoji="0" lang="es-EC" sz="1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Plan de Empleo de FF.AA para la Defensa del Territorio Nacional.</a:t>
            </a:r>
            <a:endPar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74625" marR="0" lvl="4" indent="0" algn="just" defTabSz="914400" rtl="0" eaLnBrk="1" fontAlgn="auto" latinLnBrk="0" hangingPunct="1">
              <a:lnSpc>
                <a:spcPct val="150000"/>
              </a:lnSpc>
              <a:spcBef>
                <a:spcPts val="0"/>
              </a:spcBef>
              <a:spcAft>
                <a:spcPts val="800"/>
              </a:spcAft>
              <a:buClrTx/>
              <a:buSzTx/>
              <a:buFontTx/>
              <a:buNone/>
              <a:tabLst/>
              <a:defRPr/>
            </a:pPr>
            <a:r>
              <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Considerando las tareas dispuestas específicamente a la Armada del Ecuador</a:t>
            </a:r>
            <a:endPar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74625" marR="0" lvl="0" indent="0" algn="just" defTabSz="914400" rtl="0" eaLnBrk="1" fontAlgn="auto" latinLnBrk="0" hangingPunct="1">
              <a:lnSpc>
                <a:spcPct val="15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Áreas Estratégicas y Zonas de Seguridad.- </a:t>
            </a:r>
            <a:r>
              <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Las Zonas de seguridad son espacios territoriales del país, los cuales son de importancia estratégica, cuyas características requieren de una regulación especial, con la finalidad de garantizar su protección ante eventuales afectaciones o amenazas.</a:t>
            </a:r>
            <a:endPar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ángulo redondeado 5"/>
          <p:cNvSpPr/>
          <p:nvPr/>
        </p:nvSpPr>
        <p:spPr>
          <a:xfrm>
            <a:off x="971600" y="-27384"/>
            <a:ext cx="6984776" cy="83260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FUNDAMENTACIÓN LEGAL</a:t>
            </a:r>
          </a:p>
        </p:txBody>
      </p:sp>
      <p:grpSp>
        <p:nvGrpSpPr>
          <p:cNvPr id="7" name="12 Grupo"/>
          <p:cNvGrpSpPr>
            <a:grpSpLocks/>
          </p:cNvGrpSpPr>
          <p:nvPr/>
        </p:nvGrpSpPr>
        <p:grpSpPr bwMode="auto">
          <a:xfrm>
            <a:off x="0" y="-10051"/>
            <a:ext cx="746499" cy="698026"/>
            <a:chOff x="142844" y="71414"/>
            <a:chExt cx="715189" cy="714356"/>
          </a:xfrm>
        </p:grpSpPr>
        <p:sp>
          <p:nvSpPr>
            <p:cNvPr id="8" name="6 Elipse"/>
            <p:cNvSpPr/>
            <p:nvPr/>
          </p:nvSpPr>
          <p:spPr>
            <a:xfrm>
              <a:off x="168428" y="99597"/>
              <a:ext cx="662858" cy="656766"/>
            </a:xfrm>
            <a:prstGeom prst="ellipse">
              <a:avLst/>
            </a:prstGeom>
            <a:noFill/>
            <a:ln w="381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9" name="Picture 2" descr="E:\Images_ayuda\SELLOS\logo COMACO_croma.jpg"/>
            <p:cNvPicPr>
              <a:picLocks noChangeAspect="1" noChangeArrowheads="1"/>
            </p:cNvPicPr>
            <p:nvPr/>
          </p:nvPicPr>
          <p:blipFill>
            <a:blip r:embed="rId3">
              <a:clrChange>
                <a:clrFrom>
                  <a:srgbClr val="4D5C59"/>
                </a:clrFrom>
                <a:clrTo>
                  <a:srgbClr val="4D5C59">
                    <a:alpha val="0"/>
                  </a:srgbClr>
                </a:clrTo>
              </a:clrChange>
            </a:blip>
            <a:srcRect/>
            <a:stretch>
              <a:fillRect/>
            </a:stretch>
          </p:blipFill>
          <p:spPr bwMode="auto">
            <a:xfrm>
              <a:off x="142844" y="71414"/>
              <a:ext cx="715189" cy="714356"/>
            </a:xfrm>
            <a:prstGeom prst="rect">
              <a:avLst/>
            </a:prstGeom>
            <a:noFill/>
            <a:effectLst>
              <a:outerShdw blurRad="127000" dist="25400" dir="5400000" algn="ctr" rotWithShape="0">
                <a:schemeClr val="tx1"/>
              </a:outerShdw>
            </a:effectLst>
          </p:spPr>
        </p:pic>
      </p:grpSp>
      <p:pic>
        <p:nvPicPr>
          <p:cNvPr id="10" name="8 Imagen" descr="nuevo sello inad.jpg"/>
          <p:cNvPicPr>
            <a:picLocks noChangeAspect="1"/>
          </p:cNvPicPr>
          <p:nvPr/>
        </p:nvPicPr>
        <p:blipFill>
          <a:blip r:embed="rId4" cstate="print"/>
          <a:stretch>
            <a:fillRect/>
          </a:stretch>
        </p:blipFill>
        <p:spPr>
          <a:xfrm>
            <a:off x="8330930" y="-27384"/>
            <a:ext cx="715475" cy="708041"/>
          </a:xfrm>
          <a:prstGeom prst="ellipse">
            <a:avLst/>
          </a:prstGeom>
          <a:solidFill>
            <a:schemeClr val="bg1"/>
          </a:solidFill>
        </p:spPr>
      </p:pic>
    </p:spTree>
    <p:extLst>
      <p:ext uri="{BB962C8B-B14F-4D97-AF65-F5344CB8AC3E}">
        <p14:creationId xmlns:p14="http://schemas.microsoft.com/office/powerpoint/2010/main" val="33158115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306" y="973726"/>
            <a:ext cx="6861396" cy="4905898"/>
          </a:xfrm>
          <a:prstGeom prst="rect">
            <a:avLst/>
          </a:prstGeom>
        </p:spPr>
      </p:pic>
      <p:sp>
        <p:nvSpPr>
          <p:cNvPr id="4" name="Rectangle 3"/>
          <p:cNvSpPr/>
          <p:nvPr/>
        </p:nvSpPr>
        <p:spPr>
          <a:xfrm>
            <a:off x="-13996" y="-99392"/>
            <a:ext cx="9144000" cy="6853350"/>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ángulo 1"/>
          <p:cNvSpPr/>
          <p:nvPr/>
        </p:nvSpPr>
        <p:spPr>
          <a:xfrm>
            <a:off x="971600" y="1484878"/>
            <a:ext cx="7017102" cy="4247317"/>
          </a:xfrm>
          <a:prstGeom prst="rect">
            <a:avLst/>
          </a:prstGeom>
          <a:ln w="28575">
            <a:solidFill>
              <a:schemeClr val="tx1"/>
            </a:solidFill>
          </a:ln>
        </p:spPr>
        <p:txBody>
          <a:bodyPr wrap="square">
            <a:spAutoFit/>
          </a:bodyPr>
          <a:lstStyle/>
          <a:p>
            <a:pPr marL="174625" marR="0" lvl="2" indent="0" algn="ctr" defTabSz="914400" rtl="0" eaLnBrk="1" fontAlgn="auto" latinLnBrk="0" hangingPunct="1">
              <a:lnSpc>
                <a:spcPct val="150000"/>
              </a:lnSpc>
              <a:spcBef>
                <a:spcPts val="0"/>
              </a:spcBef>
              <a:spcAft>
                <a:spcPts val="0"/>
              </a:spcAft>
              <a:buClrTx/>
              <a:buSzPts val="1200"/>
              <a:buFontTx/>
              <a:buNone/>
              <a:tabLst/>
              <a:defRPr/>
            </a:pPr>
            <a:r>
              <a:rPr kumimoji="0" lang="es-CO" sz="1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OCEANOPOLÍTICA</a:t>
            </a:r>
          </a:p>
          <a:p>
            <a:pPr marL="174625" marR="0" lvl="2" indent="0" algn="just" defTabSz="914400" rtl="0" eaLnBrk="1" fontAlgn="auto" latinLnBrk="0" hangingPunct="1">
              <a:lnSpc>
                <a:spcPct val="150000"/>
              </a:lnSpc>
              <a:spcBef>
                <a:spcPts val="0"/>
              </a:spcBef>
              <a:spcAft>
                <a:spcPts val="0"/>
              </a:spcAft>
              <a:buClrTx/>
              <a:buSzPts val="1200"/>
              <a:buFontTx/>
              <a:buNone/>
              <a:tabLst/>
              <a:defRPr/>
            </a:pPr>
            <a:r>
              <a:rPr kumimoji="0" lang="es-CO" sz="1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Teoría del Mar Equinoccial</a:t>
            </a:r>
            <a:r>
              <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es necesario conceptualizar los Intereses Marítimos de una nación, el cual refleja la potencialidad que pueda tener un país para desarrollar su economía mirando hacia una fuente inagotable de recursos como es el mar. El concepto de Pensamientos para el Desarrollo Marítimo Ecuatoriano (2004) indica: “Intereses Marítimos como parte del Poder Marítimo, es la </a:t>
            </a:r>
            <a:r>
              <a:rPr kumimoji="0" lang="es-CO" sz="1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capacidad de utilizar todas esas potencialidades</a:t>
            </a:r>
            <a:r>
              <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que el mar ofrece y convertir esos recursos en elementos productivos, en una forma sustentable” </a:t>
            </a:r>
            <a:endPar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ángulo redondeado 5"/>
          <p:cNvSpPr/>
          <p:nvPr/>
        </p:nvSpPr>
        <p:spPr>
          <a:xfrm>
            <a:off x="971600" y="-27384"/>
            <a:ext cx="6984776" cy="83260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FUNDAMENTACIÓN TEÓRICA</a:t>
            </a:r>
          </a:p>
        </p:txBody>
      </p:sp>
      <p:grpSp>
        <p:nvGrpSpPr>
          <p:cNvPr id="7" name="12 Grupo"/>
          <p:cNvGrpSpPr>
            <a:grpSpLocks/>
          </p:cNvGrpSpPr>
          <p:nvPr/>
        </p:nvGrpSpPr>
        <p:grpSpPr bwMode="auto">
          <a:xfrm>
            <a:off x="0" y="-10051"/>
            <a:ext cx="746499" cy="698026"/>
            <a:chOff x="142844" y="71414"/>
            <a:chExt cx="715189" cy="714356"/>
          </a:xfrm>
        </p:grpSpPr>
        <p:sp>
          <p:nvSpPr>
            <p:cNvPr id="8" name="6 Elipse"/>
            <p:cNvSpPr/>
            <p:nvPr/>
          </p:nvSpPr>
          <p:spPr>
            <a:xfrm>
              <a:off x="168428" y="99597"/>
              <a:ext cx="662858" cy="656766"/>
            </a:xfrm>
            <a:prstGeom prst="ellipse">
              <a:avLst/>
            </a:prstGeom>
            <a:noFill/>
            <a:ln w="381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9" name="Picture 2" descr="E:\Images_ayuda\SELLOS\logo COMACO_croma.jpg"/>
            <p:cNvPicPr>
              <a:picLocks noChangeAspect="1" noChangeArrowheads="1"/>
            </p:cNvPicPr>
            <p:nvPr/>
          </p:nvPicPr>
          <p:blipFill>
            <a:blip r:embed="rId3">
              <a:clrChange>
                <a:clrFrom>
                  <a:srgbClr val="4D5C59"/>
                </a:clrFrom>
                <a:clrTo>
                  <a:srgbClr val="4D5C59">
                    <a:alpha val="0"/>
                  </a:srgbClr>
                </a:clrTo>
              </a:clrChange>
            </a:blip>
            <a:srcRect/>
            <a:stretch>
              <a:fillRect/>
            </a:stretch>
          </p:blipFill>
          <p:spPr bwMode="auto">
            <a:xfrm>
              <a:off x="142844" y="71414"/>
              <a:ext cx="715189" cy="714356"/>
            </a:xfrm>
            <a:prstGeom prst="rect">
              <a:avLst/>
            </a:prstGeom>
            <a:noFill/>
            <a:effectLst>
              <a:outerShdw blurRad="127000" dist="25400" dir="5400000" algn="ctr" rotWithShape="0">
                <a:schemeClr val="tx1"/>
              </a:outerShdw>
            </a:effectLst>
          </p:spPr>
        </p:pic>
      </p:grpSp>
      <p:pic>
        <p:nvPicPr>
          <p:cNvPr id="10" name="8 Imagen" descr="nuevo sello inad.jpg"/>
          <p:cNvPicPr>
            <a:picLocks noChangeAspect="1"/>
          </p:cNvPicPr>
          <p:nvPr/>
        </p:nvPicPr>
        <p:blipFill>
          <a:blip r:embed="rId4" cstate="print"/>
          <a:stretch>
            <a:fillRect/>
          </a:stretch>
        </p:blipFill>
        <p:spPr>
          <a:xfrm>
            <a:off x="8330930" y="-27384"/>
            <a:ext cx="715475" cy="708041"/>
          </a:xfrm>
          <a:prstGeom prst="ellipse">
            <a:avLst/>
          </a:prstGeom>
          <a:solidFill>
            <a:schemeClr val="bg1"/>
          </a:solidFill>
        </p:spPr>
      </p:pic>
    </p:spTree>
    <p:extLst>
      <p:ext uri="{BB962C8B-B14F-4D97-AF65-F5344CB8AC3E}">
        <p14:creationId xmlns:p14="http://schemas.microsoft.com/office/powerpoint/2010/main" val="33252661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306" y="973726"/>
            <a:ext cx="6861396" cy="4905898"/>
          </a:xfrm>
          <a:prstGeom prst="rect">
            <a:avLst/>
          </a:prstGeom>
        </p:spPr>
      </p:pic>
      <p:sp>
        <p:nvSpPr>
          <p:cNvPr id="4" name="Rectangle 3"/>
          <p:cNvSpPr/>
          <p:nvPr/>
        </p:nvSpPr>
        <p:spPr>
          <a:xfrm>
            <a:off x="-13996" y="-99392"/>
            <a:ext cx="9144000" cy="6853350"/>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ángulo 1"/>
          <p:cNvSpPr/>
          <p:nvPr/>
        </p:nvSpPr>
        <p:spPr>
          <a:xfrm>
            <a:off x="971600" y="1557947"/>
            <a:ext cx="7017102" cy="4247317"/>
          </a:xfrm>
          <a:prstGeom prst="rect">
            <a:avLst/>
          </a:prstGeom>
          <a:ln w="28575">
            <a:solidFill>
              <a:schemeClr val="tx1"/>
            </a:solidFill>
          </a:ln>
        </p:spPr>
        <p:txBody>
          <a:bodyPr wrap="square">
            <a:spAutoFit/>
          </a:bodyPr>
          <a:lstStyle/>
          <a:p>
            <a:pPr marL="174625" marR="0" lvl="2" indent="0" algn="just" defTabSz="914400" rtl="0" eaLnBrk="1" fontAlgn="auto" latinLnBrk="0" hangingPunct="1">
              <a:lnSpc>
                <a:spcPct val="150000"/>
              </a:lnSpc>
              <a:spcBef>
                <a:spcPts val="0"/>
              </a:spcBef>
              <a:spcAft>
                <a:spcPts val="0"/>
              </a:spcAft>
              <a:buClrTx/>
              <a:buSzPts val="1200"/>
              <a:buFontTx/>
              <a:buNone/>
              <a:tabLst/>
              <a:defRPr/>
            </a:pPr>
            <a:r>
              <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En el desarrollo de este pensamiento futurista que relaciona al mar y a las sociedades, nuestro país presenta una propuesta geoestratégica llamada </a:t>
            </a:r>
            <a:r>
              <a:rPr kumimoji="0" lang="es-CO" sz="1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“Mar Equinoccial”, </a:t>
            </a:r>
            <a:r>
              <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que expresa al componente de los Intereses Marítimos, como un </a:t>
            </a:r>
            <a:r>
              <a:rPr kumimoji="0" lang="es-CO" sz="1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elemento basado </a:t>
            </a:r>
            <a:r>
              <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estrictamente en las </a:t>
            </a:r>
            <a:r>
              <a:rPr kumimoji="0" lang="es-CO" sz="1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potencialidades del mar </a:t>
            </a:r>
            <a:r>
              <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y como único objetivo presentar al resto del mundo la forma en que va a explotar sus recursos marítimos en beneficio del desarrollo económico del país, dentro de sus espacios marítimos.</a:t>
            </a:r>
          </a:p>
          <a:p>
            <a:pPr marL="174625" marR="0" lvl="2" indent="0" algn="just" defTabSz="914400" rtl="0" eaLnBrk="1" fontAlgn="auto" latinLnBrk="0" hangingPunct="1">
              <a:lnSpc>
                <a:spcPct val="150000"/>
              </a:lnSpc>
              <a:spcBef>
                <a:spcPts val="0"/>
              </a:spcBef>
              <a:spcAft>
                <a:spcPts val="0"/>
              </a:spcAft>
              <a:buClrTx/>
              <a:buSzPts val="1200"/>
              <a:buFontTx/>
              <a:buNone/>
              <a:tabLst/>
              <a:defRPr/>
            </a:pPr>
            <a:r>
              <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La Situación Geográfica de un Estado, es importante para lograr mejores condiciones de desarrollo económico y social. </a:t>
            </a:r>
            <a:endPar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ángulo redondeado 5"/>
          <p:cNvSpPr/>
          <p:nvPr/>
        </p:nvSpPr>
        <p:spPr>
          <a:xfrm>
            <a:off x="971600" y="-27384"/>
            <a:ext cx="6984776" cy="83260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FUNDAMENTACIÓN TEÓRICA</a:t>
            </a:r>
          </a:p>
        </p:txBody>
      </p:sp>
      <p:grpSp>
        <p:nvGrpSpPr>
          <p:cNvPr id="7" name="12 Grupo"/>
          <p:cNvGrpSpPr>
            <a:grpSpLocks/>
          </p:cNvGrpSpPr>
          <p:nvPr/>
        </p:nvGrpSpPr>
        <p:grpSpPr bwMode="auto">
          <a:xfrm>
            <a:off x="0" y="-10051"/>
            <a:ext cx="746499" cy="698026"/>
            <a:chOff x="142844" y="71414"/>
            <a:chExt cx="715189" cy="714356"/>
          </a:xfrm>
        </p:grpSpPr>
        <p:sp>
          <p:nvSpPr>
            <p:cNvPr id="8" name="6 Elipse"/>
            <p:cNvSpPr/>
            <p:nvPr/>
          </p:nvSpPr>
          <p:spPr>
            <a:xfrm>
              <a:off x="168428" y="99597"/>
              <a:ext cx="662858" cy="656766"/>
            </a:xfrm>
            <a:prstGeom prst="ellipse">
              <a:avLst/>
            </a:prstGeom>
            <a:noFill/>
            <a:ln w="381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9" name="Picture 2" descr="E:\Images_ayuda\SELLOS\logo COMACO_croma.jpg"/>
            <p:cNvPicPr>
              <a:picLocks noChangeAspect="1" noChangeArrowheads="1"/>
            </p:cNvPicPr>
            <p:nvPr/>
          </p:nvPicPr>
          <p:blipFill>
            <a:blip r:embed="rId3">
              <a:clrChange>
                <a:clrFrom>
                  <a:srgbClr val="4D5C59"/>
                </a:clrFrom>
                <a:clrTo>
                  <a:srgbClr val="4D5C59">
                    <a:alpha val="0"/>
                  </a:srgbClr>
                </a:clrTo>
              </a:clrChange>
            </a:blip>
            <a:srcRect/>
            <a:stretch>
              <a:fillRect/>
            </a:stretch>
          </p:blipFill>
          <p:spPr bwMode="auto">
            <a:xfrm>
              <a:off x="142844" y="71414"/>
              <a:ext cx="715189" cy="714356"/>
            </a:xfrm>
            <a:prstGeom prst="rect">
              <a:avLst/>
            </a:prstGeom>
            <a:noFill/>
            <a:effectLst>
              <a:outerShdw blurRad="127000" dist="25400" dir="5400000" algn="ctr" rotWithShape="0">
                <a:schemeClr val="tx1"/>
              </a:outerShdw>
            </a:effectLst>
          </p:spPr>
        </p:pic>
      </p:grpSp>
      <p:pic>
        <p:nvPicPr>
          <p:cNvPr id="10" name="8 Imagen" descr="nuevo sello inad.jpg"/>
          <p:cNvPicPr>
            <a:picLocks noChangeAspect="1"/>
          </p:cNvPicPr>
          <p:nvPr/>
        </p:nvPicPr>
        <p:blipFill>
          <a:blip r:embed="rId4" cstate="print"/>
          <a:stretch>
            <a:fillRect/>
          </a:stretch>
        </p:blipFill>
        <p:spPr>
          <a:xfrm>
            <a:off x="8330930" y="-27384"/>
            <a:ext cx="715475" cy="708041"/>
          </a:xfrm>
          <a:prstGeom prst="ellipse">
            <a:avLst/>
          </a:prstGeom>
          <a:solidFill>
            <a:schemeClr val="bg1"/>
          </a:solidFill>
        </p:spPr>
      </p:pic>
    </p:spTree>
    <p:extLst>
      <p:ext uri="{BB962C8B-B14F-4D97-AF65-F5344CB8AC3E}">
        <p14:creationId xmlns:p14="http://schemas.microsoft.com/office/powerpoint/2010/main" val="27733099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306" y="973726"/>
            <a:ext cx="6861396" cy="4905898"/>
          </a:xfrm>
          <a:prstGeom prst="rect">
            <a:avLst/>
          </a:prstGeom>
        </p:spPr>
      </p:pic>
      <p:sp>
        <p:nvSpPr>
          <p:cNvPr id="4" name="Rectangle 3"/>
          <p:cNvSpPr/>
          <p:nvPr/>
        </p:nvSpPr>
        <p:spPr>
          <a:xfrm>
            <a:off x="-13996" y="-99392"/>
            <a:ext cx="9144000" cy="6853350"/>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ángulo 1"/>
          <p:cNvSpPr/>
          <p:nvPr/>
        </p:nvSpPr>
        <p:spPr>
          <a:xfrm>
            <a:off x="1127306" y="1484878"/>
            <a:ext cx="6861396" cy="4611519"/>
          </a:xfrm>
          <a:prstGeom prst="rect">
            <a:avLst/>
          </a:prstGeom>
          <a:ln w="28575">
            <a:solidFill>
              <a:schemeClr val="tx1"/>
            </a:solidFill>
          </a:ln>
        </p:spPr>
        <p:txBody>
          <a:bodyPr wrap="square">
            <a:spAutoFit/>
          </a:bodyPr>
          <a:lstStyle/>
          <a:p>
            <a:pPr marL="174625" marR="0" lvl="2" indent="0" algn="just" defTabSz="914400" rtl="0" eaLnBrk="1" fontAlgn="auto" latinLnBrk="0" hangingPunct="1">
              <a:lnSpc>
                <a:spcPct val="150000"/>
              </a:lnSpc>
              <a:spcBef>
                <a:spcPts val="0"/>
              </a:spcBef>
              <a:spcAft>
                <a:spcPts val="0"/>
              </a:spcAft>
              <a:buClrTx/>
              <a:buSzPts val="1200"/>
              <a:buFontTx/>
              <a:buNone/>
              <a:tabLst/>
              <a:defRPr/>
            </a:pPr>
            <a:r>
              <a:rPr kumimoji="0" lang="es-CO"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 EQUINOCCIAL</a:t>
            </a:r>
            <a:r>
              <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en un mar comprendido desde la perspectiva de cinco dimensiones, que es un mar de Galápagos, que es un mar de los espacios marítimos jurisdiccionales y no jurisdiccionales, que visualiza las oportunidades en la cuenca del Asia-Pacífico; que se proyecta a la Antártida, que es un río poderoso en medio de una Amazonía rica pero al mismo tiempo frágil y que se proyecta a una cuenca Atlántica; de un mar que está en los dos hemisferios Norte y Sur y que en todo ese contexto tiene recursos finitos, vivos y no vivos, que es necesario caracterizarlos para protegerlos y defenderlos</a:t>
            </a:r>
          </a:p>
        </p:txBody>
      </p:sp>
      <p:sp>
        <p:nvSpPr>
          <p:cNvPr id="6" name="Rectángulo redondeado 5"/>
          <p:cNvSpPr/>
          <p:nvPr/>
        </p:nvSpPr>
        <p:spPr>
          <a:xfrm>
            <a:off x="971600" y="-27384"/>
            <a:ext cx="6984776" cy="83260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FUNDAMENTACIÓN TEÓRICA</a:t>
            </a:r>
          </a:p>
        </p:txBody>
      </p:sp>
      <p:grpSp>
        <p:nvGrpSpPr>
          <p:cNvPr id="7" name="12 Grupo"/>
          <p:cNvGrpSpPr>
            <a:grpSpLocks/>
          </p:cNvGrpSpPr>
          <p:nvPr/>
        </p:nvGrpSpPr>
        <p:grpSpPr bwMode="auto">
          <a:xfrm>
            <a:off x="0" y="-10051"/>
            <a:ext cx="746499" cy="698026"/>
            <a:chOff x="142844" y="71414"/>
            <a:chExt cx="715189" cy="714356"/>
          </a:xfrm>
        </p:grpSpPr>
        <p:sp>
          <p:nvSpPr>
            <p:cNvPr id="8" name="6 Elipse"/>
            <p:cNvSpPr/>
            <p:nvPr/>
          </p:nvSpPr>
          <p:spPr>
            <a:xfrm>
              <a:off x="168428" y="99597"/>
              <a:ext cx="662858" cy="656766"/>
            </a:xfrm>
            <a:prstGeom prst="ellipse">
              <a:avLst/>
            </a:prstGeom>
            <a:noFill/>
            <a:ln w="381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9" name="Picture 2" descr="E:\Images_ayuda\SELLOS\logo COMACO_croma.jpg"/>
            <p:cNvPicPr>
              <a:picLocks noChangeAspect="1" noChangeArrowheads="1"/>
            </p:cNvPicPr>
            <p:nvPr/>
          </p:nvPicPr>
          <p:blipFill>
            <a:blip r:embed="rId3">
              <a:clrChange>
                <a:clrFrom>
                  <a:srgbClr val="4D5C59"/>
                </a:clrFrom>
                <a:clrTo>
                  <a:srgbClr val="4D5C59">
                    <a:alpha val="0"/>
                  </a:srgbClr>
                </a:clrTo>
              </a:clrChange>
            </a:blip>
            <a:srcRect/>
            <a:stretch>
              <a:fillRect/>
            </a:stretch>
          </p:blipFill>
          <p:spPr bwMode="auto">
            <a:xfrm>
              <a:off x="142844" y="71414"/>
              <a:ext cx="715189" cy="714356"/>
            </a:xfrm>
            <a:prstGeom prst="rect">
              <a:avLst/>
            </a:prstGeom>
            <a:noFill/>
            <a:effectLst>
              <a:outerShdw blurRad="127000" dist="25400" dir="5400000" algn="ctr" rotWithShape="0">
                <a:schemeClr val="tx1"/>
              </a:outerShdw>
            </a:effectLst>
          </p:spPr>
        </p:pic>
      </p:grpSp>
      <p:pic>
        <p:nvPicPr>
          <p:cNvPr id="10" name="8 Imagen" descr="nuevo sello inad.jpg"/>
          <p:cNvPicPr>
            <a:picLocks noChangeAspect="1"/>
          </p:cNvPicPr>
          <p:nvPr/>
        </p:nvPicPr>
        <p:blipFill>
          <a:blip r:embed="rId4" cstate="print"/>
          <a:stretch>
            <a:fillRect/>
          </a:stretch>
        </p:blipFill>
        <p:spPr>
          <a:xfrm>
            <a:off x="8330930" y="-27384"/>
            <a:ext cx="715475" cy="708041"/>
          </a:xfrm>
          <a:prstGeom prst="ellipse">
            <a:avLst/>
          </a:prstGeom>
          <a:solidFill>
            <a:schemeClr val="bg1"/>
          </a:solidFill>
        </p:spPr>
      </p:pic>
    </p:spTree>
    <p:extLst>
      <p:ext uri="{BB962C8B-B14F-4D97-AF65-F5344CB8AC3E}">
        <p14:creationId xmlns:p14="http://schemas.microsoft.com/office/powerpoint/2010/main" val="34726140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8" y="43695"/>
            <a:ext cx="9036496" cy="6769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2008" y="43695"/>
            <a:ext cx="9036496" cy="6769681"/>
          </a:xfrm>
          <a:prstGeom prst="rect">
            <a:avLst/>
          </a:prstGeom>
          <a:solidFill>
            <a:schemeClr val="bg1">
              <a:alpha val="65000"/>
            </a:schemeClr>
          </a:solidFill>
          <a:effectLst>
            <a:glow rad="76200">
              <a:schemeClr val="tx2">
                <a:alpha val="20000"/>
              </a:schemeClr>
            </a:glow>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Imagen 2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188640"/>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o 6"/>
          <p:cNvGrpSpPr/>
          <p:nvPr/>
        </p:nvGrpSpPr>
        <p:grpSpPr>
          <a:xfrm>
            <a:off x="683568" y="332656"/>
            <a:ext cx="6984776" cy="6120680"/>
            <a:chOff x="683568" y="332656"/>
            <a:chExt cx="6984776" cy="6120680"/>
          </a:xfrm>
        </p:grpSpPr>
        <p:pic>
          <p:nvPicPr>
            <p:cNvPr id="6" name="Imagen 5" descr="Screen Shot 2016-01-14 at 11.12.25"/>
            <p:cNvPicPr/>
            <p:nvPr/>
          </p:nvPicPr>
          <p:blipFill>
            <a:blip r:embed="rId5">
              <a:extLst>
                <a:ext uri="{28A0092B-C50C-407E-A947-70E740481C1C}">
                  <a14:useLocalDpi xmlns:a14="http://schemas.microsoft.com/office/drawing/2010/main" val="0"/>
                </a:ext>
              </a:extLst>
            </a:blip>
            <a:srcRect/>
            <a:stretch>
              <a:fillRect/>
            </a:stretch>
          </p:blipFill>
          <p:spPr bwMode="auto">
            <a:xfrm>
              <a:off x="683568" y="332656"/>
              <a:ext cx="6984776" cy="6120680"/>
            </a:xfrm>
            <a:prstGeom prst="rect">
              <a:avLst/>
            </a:prstGeom>
            <a:noFill/>
            <a:ln>
              <a:noFill/>
            </a:ln>
          </p:spPr>
        </p:pic>
        <p:sp>
          <p:nvSpPr>
            <p:cNvPr id="2" name="Rectángulo redondeado 1"/>
            <p:cNvSpPr/>
            <p:nvPr/>
          </p:nvSpPr>
          <p:spPr>
            <a:xfrm>
              <a:off x="1115616" y="6021288"/>
              <a:ext cx="6048672" cy="43204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INTERESES MARÍTIMOS DEL ECUADOR</a:t>
              </a:r>
            </a:p>
          </p:txBody>
        </p:sp>
      </p:grpSp>
      <p:sp>
        <p:nvSpPr>
          <p:cNvPr id="3" name="Llamada con línea 2 2"/>
          <p:cNvSpPr/>
          <p:nvPr/>
        </p:nvSpPr>
        <p:spPr>
          <a:xfrm>
            <a:off x="6156175" y="3429000"/>
            <a:ext cx="2692157" cy="2232248"/>
          </a:xfrm>
          <a:prstGeom prst="borderCallout2">
            <a:avLst/>
          </a:prstGeom>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a:ln>
                  <a:noFill/>
                </a:ln>
                <a:solidFill>
                  <a:prstClr val="white"/>
                </a:solidFill>
                <a:effectLst/>
                <a:uLnTx/>
                <a:uFillTx/>
                <a:latin typeface="Calibri"/>
                <a:ea typeface="+mn-ea"/>
                <a:cs typeface="+mn-cs"/>
              </a:rPr>
              <a:t>Parte del Poder Marítimo, es la capacidad de utilizar todas esas </a:t>
            </a:r>
            <a:r>
              <a:rPr kumimoji="0" lang="es-EC" sz="1800" b="1" i="0" u="none" strike="noStrike" kern="1200" cap="none" spc="0" normalizeH="0" baseline="0" noProof="0" dirty="0">
                <a:ln>
                  <a:noFill/>
                </a:ln>
                <a:solidFill>
                  <a:srgbClr val="FFFF00"/>
                </a:solidFill>
                <a:effectLst/>
                <a:uLnTx/>
                <a:uFillTx/>
                <a:latin typeface="Calibri"/>
                <a:ea typeface="+mn-ea"/>
                <a:cs typeface="+mn-cs"/>
              </a:rPr>
              <a:t>potencialidades</a:t>
            </a:r>
            <a:r>
              <a:rPr kumimoji="0" lang="es-EC" sz="1800" b="0" i="0" u="none" strike="noStrike" kern="1200" cap="none" spc="0" normalizeH="0" baseline="0" noProof="0" dirty="0">
                <a:ln>
                  <a:noFill/>
                </a:ln>
                <a:solidFill>
                  <a:prstClr val="white"/>
                </a:solidFill>
                <a:effectLst/>
                <a:uLnTx/>
                <a:uFillTx/>
                <a:latin typeface="Calibri"/>
                <a:ea typeface="+mn-ea"/>
                <a:cs typeface="+mn-cs"/>
              </a:rPr>
              <a:t> que el mar ofrece y convertir a cada uno de los </a:t>
            </a:r>
            <a:r>
              <a:rPr kumimoji="0" lang="es-EC" sz="1800" b="1" i="0" u="none" strike="noStrike" kern="1200" cap="none" spc="0" normalizeH="0" baseline="0" noProof="0" dirty="0">
                <a:ln>
                  <a:noFill/>
                </a:ln>
                <a:solidFill>
                  <a:srgbClr val="FFFF00"/>
                </a:solidFill>
                <a:effectLst/>
                <a:uLnTx/>
                <a:uFillTx/>
                <a:latin typeface="Calibri"/>
                <a:ea typeface="+mn-ea"/>
                <a:cs typeface="+mn-cs"/>
              </a:rPr>
              <a:t>recursos</a:t>
            </a:r>
            <a:r>
              <a:rPr kumimoji="0" lang="es-EC" sz="1800" b="0" i="0" u="none" strike="noStrike" kern="1200" cap="none" spc="0" normalizeH="0" baseline="0" noProof="0" dirty="0">
                <a:ln>
                  <a:noFill/>
                </a:ln>
                <a:solidFill>
                  <a:prstClr val="white"/>
                </a:solidFill>
                <a:effectLst/>
                <a:uLnTx/>
                <a:uFillTx/>
                <a:latin typeface="Calibri"/>
                <a:ea typeface="+mn-ea"/>
                <a:cs typeface="+mn-cs"/>
              </a:rPr>
              <a:t> en </a:t>
            </a:r>
            <a:r>
              <a:rPr kumimoji="0" lang="es-EC" sz="1800" b="1" i="0" u="none" strike="noStrike" kern="1200" cap="none" spc="0" normalizeH="0" baseline="0" noProof="0" dirty="0">
                <a:ln>
                  <a:noFill/>
                </a:ln>
                <a:solidFill>
                  <a:srgbClr val="FFFF00"/>
                </a:solidFill>
                <a:effectLst/>
                <a:uLnTx/>
                <a:uFillTx/>
                <a:latin typeface="Calibri"/>
                <a:ea typeface="+mn-ea"/>
                <a:cs typeface="+mn-cs"/>
              </a:rPr>
              <a:t>elementos productivos</a:t>
            </a:r>
            <a:r>
              <a:rPr kumimoji="0" lang="es-EC" sz="1800" b="0" i="0" u="none" strike="noStrike" kern="1200" cap="none" spc="0" normalizeH="0" baseline="0" noProof="0" dirty="0">
                <a:ln>
                  <a:noFill/>
                </a:ln>
                <a:solidFill>
                  <a:prstClr val="white"/>
                </a:solidFill>
                <a:effectLst/>
                <a:uLnTx/>
                <a:uFillTx/>
                <a:latin typeface="Calibri"/>
                <a:ea typeface="+mn-ea"/>
                <a:cs typeface="+mn-cs"/>
              </a:rPr>
              <a:t>, en una forma sustentable</a:t>
            </a:r>
          </a:p>
        </p:txBody>
      </p:sp>
      <p:sp>
        <p:nvSpPr>
          <p:cNvPr id="8" name="Llamada con línea 2 7"/>
          <p:cNvSpPr/>
          <p:nvPr/>
        </p:nvSpPr>
        <p:spPr>
          <a:xfrm>
            <a:off x="6161075" y="1016732"/>
            <a:ext cx="2692157" cy="2232248"/>
          </a:xfrm>
          <a:prstGeom prst="borderCallout2">
            <a:avLst>
              <a:gd name="adj1" fmla="val 18750"/>
              <a:gd name="adj2" fmla="val -8333"/>
              <a:gd name="adj3" fmla="val 18750"/>
              <a:gd name="adj4" fmla="val -16667"/>
              <a:gd name="adj5" fmla="val 64447"/>
              <a:gd name="adj6" fmla="val -102840"/>
            </a:avLst>
          </a:prstGeom>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a:ln>
                  <a:noFill/>
                </a:ln>
                <a:solidFill>
                  <a:prstClr val="white"/>
                </a:solidFill>
                <a:effectLst/>
                <a:uLnTx/>
                <a:uFillTx/>
                <a:latin typeface="Calibri"/>
                <a:ea typeface="+mn-ea"/>
                <a:cs typeface="+mn-cs"/>
              </a:rPr>
              <a:t>La </a:t>
            </a:r>
            <a:r>
              <a:rPr kumimoji="0" lang="es-EC" sz="1800" b="1" i="0" u="none" strike="noStrike" kern="1200" cap="none" spc="0" normalizeH="0" baseline="0" noProof="0" dirty="0">
                <a:ln>
                  <a:noFill/>
                </a:ln>
                <a:solidFill>
                  <a:srgbClr val="FFFF00"/>
                </a:solidFill>
                <a:effectLst/>
                <a:uLnTx/>
                <a:uFillTx/>
                <a:latin typeface="Calibri"/>
                <a:ea typeface="+mn-ea"/>
                <a:cs typeface="+mn-cs"/>
              </a:rPr>
              <a:t>influencia del mar </a:t>
            </a:r>
            <a:r>
              <a:rPr kumimoji="0" lang="es-EC" sz="1800" b="0" i="0" u="none" strike="noStrike" kern="1200" cap="none" spc="0" normalizeH="0" baseline="0" noProof="0" dirty="0">
                <a:ln>
                  <a:noFill/>
                </a:ln>
                <a:solidFill>
                  <a:prstClr val="white"/>
                </a:solidFill>
                <a:effectLst/>
                <a:uLnTx/>
                <a:uFillTx/>
                <a:latin typeface="Calibri"/>
                <a:ea typeface="+mn-ea"/>
                <a:cs typeface="+mn-cs"/>
              </a:rPr>
              <a:t>a lo largo de la historia, ha determinado </a:t>
            </a:r>
            <a:r>
              <a:rPr kumimoji="0" lang="es-EC" sz="1800" b="1" i="0" u="none" strike="noStrike" kern="1200" cap="none" spc="0" normalizeH="0" baseline="0" noProof="0" dirty="0">
                <a:ln>
                  <a:noFill/>
                </a:ln>
                <a:solidFill>
                  <a:srgbClr val="FFFF00"/>
                </a:solidFill>
                <a:effectLst/>
                <a:uLnTx/>
                <a:uFillTx/>
                <a:latin typeface="Calibri"/>
                <a:ea typeface="+mn-ea"/>
                <a:cs typeface="+mn-cs"/>
              </a:rPr>
              <a:t>el entorno </a:t>
            </a:r>
            <a:r>
              <a:rPr kumimoji="0" lang="es-EC" sz="1800" b="0" i="0" u="none" strike="noStrike" kern="1200" cap="none" spc="0" normalizeH="0" baseline="0" noProof="0" dirty="0">
                <a:ln>
                  <a:noFill/>
                </a:ln>
                <a:solidFill>
                  <a:prstClr val="white"/>
                </a:solidFill>
                <a:effectLst/>
                <a:uLnTx/>
                <a:uFillTx/>
                <a:latin typeface="Calibri"/>
                <a:ea typeface="+mn-ea"/>
                <a:cs typeface="+mn-cs"/>
              </a:rPr>
              <a:t>y el </a:t>
            </a:r>
            <a:r>
              <a:rPr kumimoji="0" lang="es-EC" sz="1800" b="1" i="0" u="none" strike="noStrike" kern="1200" cap="none" spc="0" normalizeH="0" baseline="0" noProof="0" dirty="0">
                <a:ln>
                  <a:noFill/>
                </a:ln>
                <a:solidFill>
                  <a:srgbClr val="FFFF00"/>
                </a:solidFill>
                <a:effectLst/>
                <a:uLnTx/>
                <a:uFillTx/>
                <a:latin typeface="Calibri"/>
                <a:ea typeface="+mn-ea"/>
                <a:cs typeface="+mn-cs"/>
              </a:rPr>
              <a:t>desarrollo socio-económico </a:t>
            </a:r>
            <a:r>
              <a:rPr kumimoji="0" lang="es-EC" sz="1800" b="0" i="0" u="none" strike="noStrike" kern="1200" cap="none" spc="0" normalizeH="0" baseline="0" noProof="0" dirty="0">
                <a:ln>
                  <a:noFill/>
                </a:ln>
                <a:solidFill>
                  <a:prstClr val="white"/>
                </a:solidFill>
                <a:effectLst/>
                <a:uLnTx/>
                <a:uFillTx/>
                <a:latin typeface="Calibri"/>
                <a:ea typeface="+mn-ea"/>
                <a:cs typeface="+mn-cs"/>
              </a:rPr>
              <a:t>de los pueblos, al obligar al hombre a ver al mar como un sustento para sus sociedades.</a:t>
            </a:r>
          </a:p>
        </p:txBody>
      </p:sp>
      <p:sp>
        <p:nvSpPr>
          <p:cNvPr id="9" name="Llamada con línea 2 8"/>
          <p:cNvSpPr/>
          <p:nvPr/>
        </p:nvSpPr>
        <p:spPr>
          <a:xfrm>
            <a:off x="710607" y="2924944"/>
            <a:ext cx="2301805" cy="1476164"/>
          </a:xfrm>
          <a:prstGeom prst="borderCallout2">
            <a:avLst>
              <a:gd name="adj1" fmla="val 28991"/>
              <a:gd name="adj2" fmla="val 104014"/>
              <a:gd name="adj3" fmla="val 39232"/>
              <a:gd name="adj4" fmla="val 112009"/>
              <a:gd name="adj5" fmla="val 23484"/>
              <a:gd name="adj6" fmla="val 147980"/>
            </a:avLst>
          </a:prstGeom>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a:ln>
                  <a:noFill/>
                </a:ln>
                <a:solidFill>
                  <a:prstClr val="white"/>
                </a:solidFill>
                <a:effectLst/>
                <a:uLnTx/>
                <a:uFillTx/>
                <a:latin typeface="Calibri"/>
                <a:ea typeface="+mn-ea"/>
                <a:cs typeface="+mn-cs"/>
              </a:rPr>
              <a:t>Friedrich </a:t>
            </a:r>
            <a:r>
              <a:rPr kumimoji="0" lang="es-EC" sz="1800" b="0" i="0" u="none" strike="noStrike" kern="1200" cap="none" spc="0" normalizeH="0" baseline="0" noProof="0" dirty="0" err="1">
                <a:ln>
                  <a:noFill/>
                </a:ln>
                <a:solidFill>
                  <a:prstClr val="white"/>
                </a:solidFill>
                <a:effectLst/>
                <a:uLnTx/>
                <a:uFillTx/>
                <a:latin typeface="Calibri"/>
                <a:ea typeface="+mn-ea"/>
                <a:cs typeface="+mn-cs"/>
              </a:rPr>
              <a:t>Ratzel</a:t>
            </a:r>
            <a:r>
              <a:rPr kumimoji="0" lang="es-EC" sz="1800" b="0" i="0" u="none" strike="noStrike" kern="1200" cap="none" spc="0" normalizeH="0" baseline="0" noProof="0" dirty="0">
                <a:ln>
                  <a:noFill/>
                </a:ln>
                <a:solidFill>
                  <a:prstClr val="white"/>
                </a:solidFill>
                <a:effectLst/>
                <a:uLnTx/>
                <a:uFillTx/>
                <a:latin typeface="Calibri"/>
                <a:ea typeface="+mn-ea"/>
                <a:cs typeface="+mn-cs"/>
              </a:rPr>
              <a:t>, “La frontera es el órgano periférico del Estado y como tal es prueba de crecimiento y fuerza”</a:t>
            </a:r>
          </a:p>
        </p:txBody>
      </p:sp>
      <p:sp>
        <p:nvSpPr>
          <p:cNvPr id="10" name="Llamada con línea 2 9"/>
          <p:cNvSpPr/>
          <p:nvPr/>
        </p:nvSpPr>
        <p:spPr>
          <a:xfrm>
            <a:off x="838243" y="2402886"/>
            <a:ext cx="2301805" cy="3060340"/>
          </a:xfrm>
          <a:prstGeom prst="borderCallout2">
            <a:avLst>
              <a:gd name="adj1" fmla="val 28991"/>
              <a:gd name="adj2" fmla="val 104014"/>
              <a:gd name="adj3" fmla="val 39232"/>
              <a:gd name="adj4" fmla="val 112009"/>
              <a:gd name="adj5" fmla="val -74"/>
              <a:gd name="adj6" fmla="val 150272"/>
            </a:avLst>
          </a:prstGeom>
          <a:solidFill>
            <a:schemeClr val="accent2"/>
          </a:solid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a:ln>
                  <a:noFill/>
                </a:ln>
                <a:solidFill>
                  <a:prstClr val="white"/>
                </a:solidFill>
                <a:effectLst/>
                <a:uLnTx/>
                <a:uFillTx/>
                <a:latin typeface="Calibri"/>
                <a:ea typeface="+mn-ea"/>
                <a:cs typeface="+mn-cs"/>
              </a:rPr>
              <a:t>Cuando el </a:t>
            </a:r>
            <a:r>
              <a:rPr kumimoji="0" lang="es-EC" sz="1800" b="1" i="0" u="none" strike="noStrike" kern="1200" cap="none" spc="0" normalizeH="0" baseline="0" noProof="0" dirty="0">
                <a:ln>
                  <a:noFill/>
                </a:ln>
                <a:solidFill>
                  <a:srgbClr val="FFFF00"/>
                </a:solidFill>
                <a:effectLst/>
                <a:uLnTx/>
                <a:uFillTx/>
                <a:latin typeface="Calibri"/>
                <a:ea typeface="+mn-ea"/>
                <a:cs typeface="+mn-cs"/>
              </a:rPr>
              <a:t>núcleo vital </a:t>
            </a:r>
            <a:r>
              <a:rPr kumimoji="0" lang="es-EC" sz="1800" b="0" i="0" u="none" strike="noStrike" kern="1200" cap="none" spc="0" normalizeH="0" baseline="0" noProof="0" dirty="0">
                <a:ln>
                  <a:noFill/>
                </a:ln>
                <a:solidFill>
                  <a:prstClr val="white"/>
                </a:solidFill>
                <a:effectLst/>
                <a:uLnTx/>
                <a:uFillTx/>
                <a:latin typeface="Calibri"/>
                <a:ea typeface="+mn-ea"/>
                <a:cs typeface="+mn-cs"/>
              </a:rPr>
              <a:t>en su crecimiento ha llegado a ocupar todo el </a:t>
            </a:r>
            <a:r>
              <a:rPr kumimoji="0" lang="es-EC" sz="1800" b="1" i="0" u="none" strike="noStrike" kern="1200" cap="none" spc="0" normalizeH="0" baseline="0" noProof="0" dirty="0">
                <a:ln>
                  <a:noFill/>
                </a:ln>
                <a:solidFill>
                  <a:srgbClr val="FFFF00"/>
                </a:solidFill>
                <a:effectLst/>
                <a:uLnTx/>
                <a:uFillTx/>
                <a:latin typeface="Calibri"/>
                <a:ea typeface="+mn-ea"/>
                <a:cs typeface="+mn-cs"/>
              </a:rPr>
              <a:t>hinterland</a:t>
            </a:r>
            <a:r>
              <a:rPr kumimoji="0" lang="es-EC" sz="1800" b="0" i="0" u="none" strike="noStrike" kern="1200" cap="none" spc="0" normalizeH="0" baseline="0" noProof="0" dirty="0">
                <a:ln>
                  <a:noFill/>
                </a:ln>
                <a:solidFill>
                  <a:prstClr val="white"/>
                </a:solidFill>
                <a:effectLst/>
                <a:uLnTx/>
                <a:uFillTx/>
                <a:latin typeface="Calibri"/>
                <a:ea typeface="+mn-ea"/>
                <a:cs typeface="+mn-cs"/>
              </a:rPr>
              <a:t>, se crea la necesidad de buscar nuevos espacios en otros Estados que sirvan de proveedores de  </a:t>
            </a:r>
            <a:r>
              <a:rPr kumimoji="0" lang="es-EC" sz="1800" b="1" i="0" u="none" strike="noStrike" kern="1200" cap="none" spc="0" normalizeH="0" baseline="0" noProof="0" dirty="0">
                <a:ln>
                  <a:noFill/>
                </a:ln>
                <a:solidFill>
                  <a:srgbClr val="FFFF00"/>
                </a:solidFill>
                <a:effectLst/>
                <a:uLnTx/>
                <a:uFillTx/>
                <a:latin typeface="Calibri"/>
                <a:ea typeface="+mn-ea"/>
                <a:cs typeface="+mn-cs"/>
              </a:rPr>
              <a:t>recursos</a:t>
            </a:r>
            <a:r>
              <a:rPr kumimoji="0" lang="es-EC" sz="1800" b="0" i="0" u="none" strike="noStrike" kern="1200" cap="none" spc="0" normalizeH="0" baseline="0" noProof="0" dirty="0">
                <a:ln>
                  <a:noFill/>
                </a:ln>
                <a:solidFill>
                  <a:prstClr val="white"/>
                </a:solidFill>
                <a:effectLst/>
                <a:uLnTx/>
                <a:uFillTx/>
                <a:latin typeface="Calibri"/>
                <a:ea typeface="+mn-ea"/>
                <a:cs typeface="+mn-cs"/>
              </a:rPr>
              <a:t> que le son escasos a ese gran núcleo vital. </a:t>
            </a:r>
          </a:p>
        </p:txBody>
      </p:sp>
      <p:sp>
        <p:nvSpPr>
          <p:cNvPr id="12" name="Llamada con línea 2 11"/>
          <p:cNvSpPr/>
          <p:nvPr/>
        </p:nvSpPr>
        <p:spPr>
          <a:xfrm>
            <a:off x="323529" y="2708920"/>
            <a:ext cx="2738734" cy="3177589"/>
          </a:xfrm>
          <a:prstGeom prst="borderCallout2">
            <a:avLst>
              <a:gd name="adj1" fmla="val 28991"/>
              <a:gd name="adj2" fmla="val 104014"/>
              <a:gd name="adj3" fmla="val 39232"/>
              <a:gd name="adj4" fmla="val 112009"/>
              <a:gd name="adj5" fmla="val 104488"/>
              <a:gd name="adj6" fmla="val 138049"/>
            </a:avLst>
          </a:prstGeom>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srgbClr val="FFFF00"/>
                </a:solidFill>
                <a:effectLst/>
                <a:uLnTx/>
                <a:uFillTx/>
                <a:latin typeface="Calibri"/>
                <a:ea typeface="+mn-ea"/>
                <a:cs typeface="+mn-cs"/>
              </a:rPr>
              <a:t>Dos visiones </a:t>
            </a:r>
            <a:r>
              <a:rPr kumimoji="0" lang="es-EC" sz="1800" b="0" i="0" u="none" strike="noStrike" kern="1200" cap="none" spc="0" normalizeH="0" baseline="0" noProof="0" dirty="0">
                <a:ln>
                  <a:noFill/>
                </a:ln>
                <a:solidFill>
                  <a:prstClr val="white"/>
                </a:solidFill>
                <a:effectLst/>
                <a:uLnTx/>
                <a:uFillTx/>
                <a:latin typeface="Calibri"/>
                <a:ea typeface="+mn-ea"/>
                <a:cs typeface="+mn-cs"/>
              </a:rPr>
              <a:t>complementarias, el primero relacionado con los intereses que se persigue en </a:t>
            </a:r>
            <a:r>
              <a:rPr kumimoji="0" lang="es-EC" sz="1800" b="1" i="0" u="none" strike="noStrike" kern="1200" cap="none" spc="0" normalizeH="0" baseline="0" noProof="0" dirty="0">
                <a:ln>
                  <a:noFill/>
                </a:ln>
                <a:solidFill>
                  <a:srgbClr val="FFFF00"/>
                </a:solidFill>
                <a:effectLst/>
                <a:uLnTx/>
                <a:uFillTx/>
                <a:latin typeface="Calibri"/>
                <a:ea typeface="+mn-ea"/>
                <a:cs typeface="+mn-cs"/>
              </a:rPr>
              <a:t>la Antártida </a:t>
            </a:r>
            <a:r>
              <a:rPr kumimoji="0" lang="es-EC" sz="1800" b="0" i="0" u="none" strike="noStrike" kern="1200" cap="none" spc="0" normalizeH="0" baseline="0" noProof="0" dirty="0">
                <a:ln>
                  <a:noFill/>
                </a:ln>
                <a:solidFill>
                  <a:prstClr val="white"/>
                </a:solidFill>
                <a:effectLst/>
                <a:uLnTx/>
                <a:uFillTx/>
                <a:latin typeface="Calibri"/>
                <a:ea typeface="+mn-ea"/>
                <a:cs typeface="+mn-cs"/>
              </a:rPr>
              <a:t>a través del Tratado Antártico y el segundo en los espacios adyacentes a las zonas económicas exclusivas y a las </a:t>
            </a:r>
            <a:r>
              <a:rPr kumimoji="0" lang="es-EC" sz="1800" b="1" i="0" u="none" strike="noStrike" kern="1200" cap="none" spc="0" normalizeH="0" baseline="0" noProof="0" dirty="0">
                <a:ln>
                  <a:noFill/>
                </a:ln>
                <a:solidFill>
                  <a:srgbClr val="FFFF00"/>
                </a:solidFill>
                <a:effectLst/>
                <a:uLnTx/>
                <a:uFillTx/>
                <a:latin typeface="Calibri"/>
                <a:ea typeface="+mn-ea"/>
                <a:cs typeface="+mn-cs"/>
              </a:rPr>
              <a:t>plataformas continentales </a:t>
            </a:r>
            <a:r>
              <a:rPr kumimoji="0" lang="es-EC" sz="1800" b="0" i="0" u="none" strike="noStrike" kern="1200" cap="none" spc="0" normalizeH="0" baseline="0" noProof="0" dirty="0">
                <a:ln>
                  <a:noFill/>
                </a:ln>
                <a:solidFill>
                  <a:prstClr val="white"/>
                </a:solidFill>
                <a:effectLst/>
                <a:uLnTx/>
                <a:uFillTx/>
                <a:latin typeface="Calibri"/>
                <a:ea typeface="+mn-ea"/>
                <a:cs typeface="+mn-cs"/>
              </a:rPr>
              <a:t>e insulares</a:t>
            </a:r>
          </a:p>
        </p:txBody>
      </p:sp>
    </p:spTree>
    <p:extLst>
      <p:ext uri="{BB962C8B-B14F-4D97-AF65-F5344CB8AC3E}">
        <p14:creationId xmlns:p14="http://schemas.microsoft.com/office/powerpoint/2010/main" val="22782071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grpId="1" nodeType="clickEffect">
                                  <p:stCondLst>
                                    <p:cond delay="0"/>
                                  </p:stCondLst>
                                  <p:childTnLst>
                                    <p:animEffect transition="out" filter="randombar(horizontal)">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4"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1" nodeType="clickEffect">
                                  <p:stCondLst>
                                    <p:cond delay="0"/>
                                  </p:stCondLst>
                                  <p:childTnLst>
                                    <p:animEffect transition="out" filter="wipe(down)">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9" grpId="0" animBg="1"/>
      <p:bldP spid="9" grpId="1" animBg="1"/>
      <p:bldP spid="10" grpId="0" animBg="1"/>
      <p:bldP spid="10" grpId="1"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950" y="-243408"/>
            <a:ext cx="9176950" cy="7056784"/>
            <a:chOff x="-32950" y="44624"/>
            <a:chExt cx="9176950" cy="6813376"/>
          </a:xfrm>
        </p:grpSpPr>
        <p:pic>
          <p:nvPicPr>
            <p:cNvPr id="3" name="Picture 7" descr="Y:\Foto\Navi\C.6220 - ASW Abu Dhabi Class\In navigazione - luglio 2012\_FIL19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50" y="44624"/>
              <a:ext cx="9176950" cy="674136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116632"/>
              <a:ext cx="9144000" cy="6741368"/>
            </a:xfrm>
            <a:prstGeom prst="rect">
              <a:avLst/>
            </a:prstGeom>
            <a:solidFill>
              <a:schemeClr val="bg1">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6" name="Imagen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404664"/>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upo 11"/>
          <p:cNvGrpSpPr/>
          <p:nvPr/>
        </p:nvGrpSpPr>
        <p:grpSpPr>
          <a:xfrm>
            <a:off x="-140453" y="-168828"/>
            <a:ext cx="9176949" cy="6907624"/>
            <a:chOff x="-140453" y="-168828"/>
            <a:chExt cx="9176949" cy="6907624"/>
          </a:xfrm>
        </p:grpSpPr>
        <p:grpSp>
          <p:nvGrpSpPr>
            <p:cNvPr id="8" name="Grupo 7"/>
            <p:cNvGrpSpPr/>
            <p:nvPr/>
          </p:nvGrpSpPr>
          <p:grpSpPr>
            <a:xfrm>
              <a:off x="-140453" y="-168828"/>
              <a:ext cx="9176949" cy="6907624"/>
              <a:chOff x="1" y="-168828"/>
              <a:chExt cx="9176949" cy="6907624"/>
            </a:xfrm>
          </p:grpSpPr>
          <p:pic>
            <p:nvPicPr>
              <p:cNvPr id="7" name="Imagen 6" descr="Resultado de imagen de Plataforma Continental fotos"/>
              <p:cNvPicPr/>
              <p:nvPr/>
            </p:nvPicPr>
            <p:blipFill>
              <a:blip r:embed="rId4">
                <a:extLst>
                  <a:ext uri="{28A0092B-C50C-407E-A947-70E740481C1C}">
                    <a14:useLocalDpi xmlns:a14="http://schemas.microsoft.com/office/drawing/2010/main" val="0"/>
                  </a:ext>
                </a:extLst>
              </a:blip>
              <a:srcRect/>
              <a:stretch>
                <a:fillRect/>
              </a:stretch>
            </p:blipFill>
            <p:spPr bwMode="auto">
              <a:xfrm>
                <a:off x="1" y="-168828"/>
                <a:ext cx="6660231" cy="6907624"/>
              </a:xfrm>
              <a:prstGeom prst="rect">
                <a:avLst/>
              </a:prstGeom>
              <a:noFill/>
              <a:ln>
                <a:noFill/>
              </a:ln>
            </p:spPr>
          </p:pic>
          <p:sp>
            <p:nvSpPr>
              <p:cNvPr id="2" name="Rectángulo 1"/>
              <p:cNvSpPr/>
              <p:nvPr/>
            </p:nvSpPr>
            <p:spPr>
              <a:xfrm>
                <a:off x="6693182" y="-168828"/>
                <a:ext cx="2483768" cy="6907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400" b="0" i="0" u="none" strike="noStrike" kern="1200" cap="none" spc="0" normalizeH="0" baseline="0" noProof="0" dirty="0">
                    <a:ln>
                      <a:noFill/>
                    </a:ln>
                    <a:solidFill>
                      <a:srgbClr val="FFFF00"/>
                    </a:solidFill>
                    <a:effectLst/>
                    <a:uLnTx/>
                    <a:uFillTx/>
                    <a:latin typeface="Calibri"/>
                    <a:ea typeface="+mn-ea"/>
                    <a:cs typeface="+mn-cs"/>
                  </a:rPr>
                  <a:t>CONVEMAR  1982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000" b="0" i="0" u="none" strike="noStrike" kern="1200" cap="none" spc="0" normalizeH="0" baseline="0" noProof="0" dirty="0">
                    <a:ln>
                      <a:noFill/>
                    </a:ln>
                    <a:solidFill>
                      <a:prstClr val="white"/>
                    </a:solidFill>
                    <a:effectLst/>
                    <a:uLnTx/>
                    <a:uFillTx/>
                    <a:latin typeface="Calibri"/>
                    <a:ea typeface="+mn-ea"/>
                    <a:cs typeface="+mn-cs"/>
                  </a:rPr>
                  <a:t>La plataforma continental de un Estado ribereño comprende el lecho y el subsuelo de las áreas submarinas que se extienden más allá de su mar territorial y a todo lo largo de la prolongación natural de su territorio hasta el borde exterior del margen continental, o bien hasta una distancia de 200 millas marinas contadas desde las líneas de base a partir de las cuales se mide la anchura del mar territorial</a:t>
                </a:r>
                <a:endParaRPr kumimoji="0" lang="es-EC" sz="20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1" name="Rectángulo redondeado 10"/>
            <p:cNvSpPr/>
            <p:nvPr/>
          </p:nvSpPr>
          <p:spPr>
            <a:xfrm>
              <a:off x="165326" y="5986570"/>
              <a:ext cx="6048672" cy="57606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PLATAFORMA  CONTINENTAL</a:t>
              </a:r>
            </a:p>
          </p:txBody>
        </p:sp>
      </p:grpSp>
    </p:spTree>
    <p:extLst>
      <p:ext uri="{BB962C8B-B14F-4D97-AF65-F5344CB8AC3E}">
        <p14:creationId xmlns:p14="http://schemas.microsoft.com/office/powerpoint/2010/main" val="41386258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950" y="-243408"/>
            <a:ext cx="9176950" cy="7056784"/>
            <a:chOff x="-32950" y="44624"/>
            <a:chExt cx="9176950" cy="6813376"/>
          </a:xfrm>
        </p:grpSpPr>
        <p:pic>
          <p:nvPicPr>
            <p:cNvPr id="3" name="Picture 7" descr="Y:\Foto\Navi\C.6220 - ASW Abu Dhabi Class\In navigazione - luglio 2012\_FIL19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50" y="44624"/>
              <a:ext cx="9176950" cy="674136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116632"/>
              <a:ext cx="9144000" cy="6741368"/>
            </a:xfrm>
            <a:prstGeom prst="rect">
              <a:avLst/>
            </a:prstGeom>
            <a:solidFill>
              <a:schemeClr val="bg1">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6" name="Imagen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404664"/>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o 6"/>
          <p:cNvGrpSpPr/>
          <p:nvPr/>
        </p:nvGrpSpPr>
        <p:grpSpPr>
          <a:xfrm>
            <a:off x="-32950" y="-168828"/>
            <a:ext cx="9209120" cy="6907623"/>
            <a:chOff x="-32950" y="-168828"/>
            <a:chExt cx="9209120" cy="6907623"/>
          </a:xfrm>
        </p:grpSpPr>
        <p:pic>
          <p:nvPicPr>
            <p:cNvPr id="8" name="Imagen 7" descr="C:\Users\Jorge\Desktop\plataforma_continental fig3.jpg"/>
            <p:cNvPicPr/>
            <p:nvPr/>
          </p:nvPicPr>
          <p:blipFill>
            <a:blip r:embed="rId4">
              <a:extLst>
                <a:ext uri="{28A0092B-C50C-407E-A947-70E740481C1C}">
                  <a14:useLocalDpi xmlns:a14="http://schemas.microsoft.com/office/drawing/2010/main" val="0"/>
                </a:ext>
              </a:extLst>
            </a:blip>
            <a:srcRect/>
            <a:stretch>
              <a:fillRect/>
            </a:stretch>
          </p:blipFill>
          <p:spPr bwMode="auto">
            <a:xfrm>
              <a:off x="-32950" y="-168828"/>
              <a:ext cx="6333142" cy="3525820"/>
            </a:xfrm>
            <a:prstGeom prst="rect">
              <a:avLst/>
            </a:prstGeom>
            <a:noFill/>
            <a:ln>
              <a:noFill/>
            </a:ln>
          </p:spPr>
        </p:pic>
        <p:pic>
          <p:nvPicPr>
            <p:cNvPr id="9" name="Imagen 8" descr="Resultado de imagen de Plataforma Continental fotos"/>
            <p:cNvPicPr/>
            <p:nvPr/>
          </p:nvPicPr>
          <p:blipFill>
            <a:blip r:embed="rId5">
              <a:extLst>
                <a:ext uri="{28A0092B-C50C-407E-A947-70E740481C1C}">
                  <a14:useLocalDpi xmlns:a14="http://schemas.microsoft.com/office/drawing/2010/main" val="0"/>
                </a:ext>
              </a:extLst>
            </a:blip>
            <a:srcRect/>
            <a:stretch>
              <a:fillRect/>
            </a:stretch>
          </p:blipFill>
          <p:spPr bwMode="auto">
            <a:xfrm>
              <a:off x="-780" y="3356992"/>
              <a:ext cx="6300972" cy="3381803"/>
            </a:xfrm>
            <a:prstGeom prst="rect">
              <a:avLst/>
            </a:prstGeom>
            <a:noFill/>
            <a:ln>
              <a:noFill/>
            </a:ln>
          </p:spPr>
        </p:pic>
        <p:sp>
          <p:nvSpPr>
            <p:cNvPr id="2" name="Rectángulo redondeado 1"/>
            <p:cNvSpPr/>
            <p:nvPr/>
          </p:nvSpPr>
          <p:spPr>
            <a:xfrm>
              <a:off x="6300192" y="-168828"/>
              <a:ext cx="2843808" cy="2445700"/>
            </a:xfrm>
            <a:prstGeom prst="roundRect">
              <a:avLst>
                <a:gd name="adj" fmla="val 86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000" b="0" i="0" u="none" strike="noStrike" kern="1200" cap="none" spc="0" normalizeH="0" baseline="0" noProof="0" dirty="0">
                  <a:ln>
                    <a:noFill/>
                  </a:ln>
                  <a:solidFill>
                    <a:prstClr val="white"/>
                  </a:solidFill>
                  <a:effectLst/>
                  <a:uLnTx/>
                  <a:uFillTx/>
                  <a:latin typeface="Calibri"/>
                  <a:ea typeface="+mn-ea"/>
                  <a:cs typeface="+mn-cs"/>
                </a:rPr>
                <a:t>Su basamento geológico está constituido por 1)</a:t>
              </a:r>
              <a:r>
                <a:rPr kumimoji="0" lang="es-EC" sz="2000" b="1" i="0" u="none" strike="noStrike" kern="1200" cap="none" spc="0" normalizeH="0" baseline="0" noProof="0" dirty="0">
                  <a:ln>
                    <a:noFill/>
                  </a:ln>
                  <a:solidFill>
                    <a:srgbClr val="FFFF00"/>
                  </a:solidFill>
                  <a:effectLst/>
                  <a:uLnTx/>
                  <a:uFillTx/>
                  <a:latin typeface="Calibri"/>
                  <a:ea typeface="+mn-ea"/>
                  <a:cs typeface="+mn-cs"/>
                </a:rPr>
                <a:t>corteza continental</a:t>
              </a:r>
              <a:r>
                <a:rPr kumimoji="0" lang="es-EC" sz="2000" b="0" i="0" u="none" strike="noStrike" kern="1200" cap="none" spc="0" normalizeH="0" baseline="0" noProof="0" dirty="0">
                  <a:ln>
                    <a:noFill/>
                  </a:ln>
                  <a:solidFill>
                    <a:prstClr val="white"/>
                  </a:solidFill>
                  <a:effectLst/>
                  <a:uLnTx/>
                  <a:uFillTx/>
                  <a:latin typeface="Calibri"/>
                  <a:ea typeface="+mn-ea"/>
                  <a:cs typeface="+mn-cs"/>
                </a:rPr>
                <a:t>. En ella </a:t>
              </a:r>
              <a:r>
                <a:rPr kumimoji="0" lang="es-EC" sz="1800" b="0" i="0" u="none" strike="noStrike" kern="1200" cap="none" spc="0" normalizeH="0" baseline="0" noProof="0" dirty="0">
                  <a:ln>
                    <a:noFill/>
                  </a:ln>
                  <a:solidFill>
                    <a:prstClr val="white"/>
                  </a:solidFill>
                  <a:effectLst/>
                  <a:uLnTx/>
                  <a:uFillTx/>
                  <a:latin typeface="Calibri"/>
                  <a:ea typeface="+mn-ea"/>
                  <a:cs typeface="+mn-cs"/>
                </a:rPr>
                <a:t>2)abunda</a:t>
              </a:r>
              <a:r>
                <a:rPr kumimoji="0" lang="es-EC" sz="2000" b="0" i="0" u="none" strike="noStrike" kern="1200" cap="none" spc="0" normalizeH="0" baseline="0" noProof="0" dirty="0">
                  <a:ln>
                    <a:noFill/>
                  </a:ln>
                  <a:solidFill>
                    <a:prstClr val="white"/>
                  </a:solidFill>
                  <a:effectLst/>
                  <a:uLnTx/>
                  <a:uFillTx/>
                  <a:latin typeface="Calibri"/>
                  <a:ea typeface="+mn-ea"/>
                  <a:cs typeface="+mn-cs"/>
                </a:rPr>
                <a:t> la </a:t>
              </a:r>
              <a:r>
                <a:rPr kumimoji="0" lang="es-EC" sz="2000" b="1" i="0" u="none" strike="noStrike" kern="1200" cap="none" spc="0" normalizeH="0" baseline="0" noProof="0" dirty="0">
                  <a:ln>
                    <a:noFill/>
                  </a:ln>
                  <a:solidFill>
                    <a:srgbClr val="FFFF00"/>
                  </a:solidFill>
                  <a:effectLst/>
                  <a:uLnTx/>
                  <a:uFillTx/>
                  <a:latin typeface="Calibri"/>
                  <a:ea typeface="+mn-ea"/>
                  <a:cs typeface="+mn-cs"/>
                </a:rPr>
                <a:t>vida animal y vegetal</a:t>
              </a:r>
              <a:r>
                <a:rPr kumimoji="0" lang="es-EC" sz="2000" b="0" i="0" u="none" strike="noStrike" kern="1200" cap="none" spc="0" normalizeH="0" baseline="0" noProof="0" dirty="0">
                  <a:ln>
                    <a:noFill/>
                  </a:ln>
                  <a:solidFill>
                    <a:prstClr val="white"/>
                  </a:solidFill>
                  <a:effectLst/>
                  <a:uLnTx/>
                  <a:uFillTx/>
                  <a:latin typeface="Calibri"/>
                  <a:ea typeface="+mn-ea"/>
                  <a:cs typeface="+mn-cs"/>
                </a:rPr>
                <a:t> por lo que es de gran importancia económica</a:t>
              </a:r>
              <a:endParaRPr kumimoji="0" lang="es-EC" sz="2000" b="1" i="0" u="none" strike="noStrike" kern="1200" cap="none" spc="0" normalizeH="0" baseline="0" noProof="0" dirty="0">
                <a:ln>
                  <a:noFill/>
                </a:ln>
                <a:solidFill>
                  <a:srgbClr val="FFFF00"/>
                </a:solidFill>
                <a:effectLst/>
                <a:uLnTx/>
                <a:uFillTx/>
                <a:latin typeface="Calibri"/>
                <a:ea typeface="+mn-ea"/>
                <a:cs typeface="+mn-cs"/>
              </a:endParaRPr>
            </a:p>
          </p:txBody>
        </p:sp>
        <p:sp>
          <p:nvSpPr>
            <p:cNvPr id="10" name="Rectángulo redondeado 9"/>
            <p:cNvSpPr/>
            <p:nvPr/>
          </p:nvSpPr>
          <p:spPr>
            <a:xfrm>
              <a:off x="6332362" y="2351452"/>
              <a:ext cx="2843808" cy="4387343"/>
            </a:xfrm>
            <a:prstGeom prst="roundRect">
              <a:avLst>
                <a:gd name="adj" fmla="val 86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white"/>
                  </a:solidFill>
                  <a:effectLst/>
                  <a:uLnTx/>
                  <a:uFillTx/>
                  <a:latin typeface="Calibri"/>
                  <a:ea typeface="+mn-ea"/>
                  <a:cs typeface="+mn-cs"/>
                </a:rPr>
                <a:t>Los puntos fijos de la </a:t>
              </a:r>
              <a:r>
                <a:rPr kumimoji="0" lang="es-CO" sz="2000" b="1" i="0" u="none" strike="noStrike" kern="1200" cap="none" spc="0" normalizeH="0" baseline="0" noProof="0" dirty="0">
                  <a:ln>
                    <a:noFill/>
                  </a:ln>
                  <a:solidFill>
                    <a:srgbClr val="FFFF00"/>
                  </a:solidFill>
                  <a:effectLst/>
                  <a:uLnTx/>
                  <a:uFillTx/>
                  <a:latin typeface="Calibri"/>
                  <a:ea typeface="+mn-ea"/>
                  <a:cs typeface="+mn-cs"/>
                </a:rPr>
                <a:t>línea  límite exterior </a:t>
              </a:r>
              <a:r>
                <a:rPr kumimoji="0" lang="es-CO" sz="2000" b="0" i="0" u="none" strike="noStrike" kern="1200" cap="none" spc="0" normalizeH="0" baseline="0" noProof="0" dirty="0">
                  <a:ln>
                    <a:noFill/>
                  </a:ln>
                  <a:solidFill>
                    <a:prstClr val="white"/>
                  </a:solidFill>
                  <a:effectLst/>
                  <a:uLnTx/>
                  <a:uFillTx/>
                  <a:latin typeface="Calibri"/>
                  <a:ea typeface="+mn-ea"/>
                  <a:cs typeface="+mn-cs"/>
                </a:rPr>
                <a:t>de la plataforma continental en el lecho del mar, deberán estar a una distancia que no exceda </a:t>
              </a:r>
              <a:r>
                <a:rPr kumimoji="0" lang="es-CO" sz="2000" b="1" i="0" u="none" strike="noStrike" kern="1200" cap="none" spc="0" normalizeH="0" baseline="0" noProof="0" dirty="0">
                  <a:ln>
                    <a:noFill/>
                  </a:ln>
                  <a:solidFill>
                    <a:srgbClr val="FFFF00"/>
                  </a:solidFill>
                  <a:effectLst/>
                  <a:uLnTx/>
                  <a:uFillTx/>
                  <a:latin typeface="Calibri"/>
                  <a:ea typeface="+mn-ea"/>
                  <a:cs typeface="+mn-cs"/>
                </a:rPr>
                <a:t>350 millas </a:t>
              </a:r>
              <a:r>
                <a:rPr kumimoji="0" lang="es-CO" sz="2000" b="0" i="0" u="none" strike="noStrike" kern="1200" cap="none" spc="0" normalizeH="0" baseline="0" noProof="0" dirty="0">
                  <a:ln>
                    <a:noFill/>
                  </a:ln>
                  <a:solidFill>
                    <a:prstClr val="white"/>
                  </a:solidFill>
                  <a:effectLst/>
                  <a:uLnTx/>
                  <a:uFillTx/>
                  <a:latin typeface="Calibri"/>
                  <a:ea typeface="+mn-ea"/>
                  <a:cs typeface="+mn-cs"/>
                </a:rPr>
                <a:t>marinas contadas desde las </a:t>
              </a:r>
              <a:r>
                <a:rPr kumimoji="0" lang="es-CO" sz="2000" b="1" i="0" u="none" strike="noStrike" kern="1200" cap="none" spc="0" normalizeH="0" baseline="0" noProof="0" dirty="0">
                  <a:ln>
                    <a:noFill/>
                  </a:ln>
                  <a:solidFill>
                    <a:srgbClr val="FFFF00"/>
                  </a:solidFill>
                  <a:effectLst/>
                  <a:uLnTx/>
                  <a:uFillTx/>
                  <a:latin typeface="Calibri"/>
                  <a:ea typeface="+mn-ea"/>
                  <a:cs typeface="+mn-cs"/>
                </a:rPr>
                <a:t>líneas de base </a:t>
              </a:r>
              <a:r>
                <a:rPr kumimoji="0" lang="es-CO" sz="2000" b="0" i="0" u="none" strike="noStrike" kern="1200" cap="none" spc="0" normalizeH="0" baseline="0" noProof="0" dirty="0">
                  <a:ln>
                    <a:noFill/>
                  </a:ln>
                  <a:solidFill>
                    <a:prstClr val="white"/>
                  </a:solidFill>
                  <a:effectLst/>
                  <a:uLnTx/>
                  <a:uFillTx/>
                  <a:latin typeface="Calibri"/>
                  <a:ea typeface="+mn-ea"/>
                  <a:cs typeface="+mn-cs"/>
                </a:rPr>
                <a:t>o de 100 millas marinas contadas desde la </a:t>
              </a:r>
              <a:r>
                <a:rPr kumimoji="0" lang="es-CO" sz="2000" b="1" i="0" u="none" strike="noStrike" kern="1200" cap="none" spc="0" normalizeH="0" baseline="0" noProof="0" dirty="0">
                  <a:ln>
                    <a:noFill/>
                  </a:ln>
                  <a:solidFill>
                    <a:srgbClr val="FFFF00"/>
                  </a:solidFill>
                  <a:effectLst/>
                  <a:uLnTx/>
                  <a:uFillTx/>
                  <a:latin typeface="Calibri"/>
                  <a:ea typeface="+mn-ea"/>
                  <a:cs typeface="+mn-cs"/>
                </a:rPr>
                <a:t>isobata de 2.500 metros</a:t>
              </a:r>
              <a:endParaRPr kumimoji="0" lang="es-EC" sz="2000" b="1" i="0" u="none" strike="noStrike" kern="1200" cap="none" spc="0" normalizeH="0" baseline="0" noProof="0" dirty="0">
                <a:ln>
                  <a:noFill/>
                </a:ln>
                <a:solidFill>
                  <a:srgbClr val="FFFF00"/>
                </a:solidFill>
                <a:effectLst/>
                <a:uLnTx/>
                <a:uFillTx/>
                <a:latin typeface="Calibri"/>
                <a:ea typeface="+mn-ea"/>
                <a:cs typeface="+mn-cs"/>
              </a:endParaRPr>
            </a:p>
          </p:txBody>
        </p:sp>
        <p:sp>
          <p:nvSpPr>
            <p:cNvPr id="13" name="Rectángulo redondeado 12"/>
            <p:cNvSpPr/>
            <p:nvPr/>
          </p:nvSpPr>
          <p:spPr>
            <a:xfrm>
              <a:off x="395536" y="6128254"/>
              <a:ext cx="5184576" cy="504056"/>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PLATAFORMA  CONTINENTAL</a:t>
              </a:r>
            </a:p>
          </p:txBody>
        </p:sp>
      </p:grpSp>
      <p:sp>
        <p:nvSpPr>
          <p:cNvPr id="12" name="Rectángulo redondeado 11"/>
          <p:cNvSpPr/>
          <p:nvPr/>
        </p:nvSpPr>
        <p:spPr>
          <a:xfrm>
            <a:off x="827584" y="1112550"/>
            <a:ext cx="7056784" cy="375661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sng" strike="noStrike" kern="1200" cap="none" spc="0" normalizeH="0" baseline="0" noProof="0" dirty="0">
                <a:ln>
                  <a:noFill/>
                </a:ln>
                <a:solidFill>
                  <a:srgbClr val="FFFF00"/>
                </a:solidFill>
                <a:effectLst/>
                <a:uLnTx/>
                <a:uFillTx/>
                <a:latin typeface="Calibri"/>
                <a:ea typeface="+mn-ea"/>
                <a:cs typeface="+mn-cs"/>
              </a:rPr>
              <a:t>La delimitación </a:t>
            </a:r>
            <a:r>
              <a:rPr kumimoji="0" lang="es-CO" sz="2400" b="1" i="0" u="none" strike="noStrike" kern="1200" cap="none" spc="0" normalizeH="0" baseline="0" noProof="0" dirty="0">
                <a:ln>
                  <a:noFill/>
                </a:ln>
                <a:solidFill>
                  <a:prstClr val="white"/>
                </a:solidFill>
                <a:effectLst/>
                <a:uLnTx/>
                <a:uFillTx/>
                <a:latin typeface="Calibri"/>
                <a:ea typeface="+mn-ea"/>
                <a:cs typeface="+mn-cs"/>
              </a:rPr>
              <a:t>de la plataforma continental para un Estado Ribereño es sumamente importante porque determina las </a:t>
            </a:r>
            <a:r>
              <a:rPr kumimoji="0" lang="es-CO" sz="2400" b="1" i="0" u="sng" strike="noStrike" kern="1200" cap="none" spc="0" normalizeH="0" baseline="0" noProof="0" dirty="0">
                <a:ln>
                  <a:noFill/>
                </a:ln>
                <a:solidFill>
                  <a:srgbClr val="FFFF00"/>
                </a:solidFill>
                <a:effectLst/>
                <a:uLnTx/>
                <a:uFillTx/>
                <a:latin typeface="Calibri"/>
                <a:ea typeface="+mn-ea"/>
                <a:cs typeface="+mn-cs"/>
              </a:rPr>
              <a:t>responsabilidades</a:t>
            </a:r>
            <a:r>
              <a:rPr kumimoji="0" lang="es-CO" sz="2400" b="1" i="0" u="none" strike="noStrike" kern="1200" cap="none" spc="0" normalizeH="0" baseline="0" noProof="0" dirty="0">
                <a:ln>
                  <a:noFill/>
                </a:ln>
                <a:solidFill>
                  <a:prstClr val="white"/>
                </a:solidFill>
                <a:effectLst/>
                <a:uLnTx/>
                <a:uFillTx/>
                <a:latin typeface="Calibri"/>
                <a:ea typeface="+mn-ea"/>
                <a:cs typeface="+mn-cs"/>
              </a:rPr>
              <a:t> </a:t>
            </a:r>
            <a:r>
              <a:rPr kumimoji="0" lang="es-CO" sz="2400" b="1" i="0" u="none" strike="noStrike" kern="1200" cap="none" spc="0" normalizeH="0" baseline="0" noProof="0" dirty="0" err="1">
                <a:ln>
                  <a:noFill/>
                </a:ln>
                <a:solidFill>
                  <a:prstClr val="white"/>
                </a:solidFill>
                <a:effectLst/>
                <a:uLnTx/>
                <a:uFillTx/>
                <a:latin typeface="Calibri"/>
                <a:ea typeface="+mn-ea"/>
                <a:cs typeface="+mn-cs"/>
              </a:rPr>
              <a:t>asi</a:t>
            </a:r>
            <a:r>
              <a:rPr kumimoji="0" lang="es-CO" sz="2400" b="1" i="0" u="none" strike="noStrike" kern="1200" cap="none" spc="0" normalizeH="0" baseline="0" noProof="0" dirty="0">
                <a:ln>
                  <a:noFill/>
                </a:ln>
                <a:solidFill>
                  <a:prstClr val="white"/>
                </a:solidFill>
                <a:effectLst/>
                <a:uLnTx/>
                <a:uFillTx/>
                <a:latin typeface="Calibri"/>
                <a:ea typeface="+mn-ea"/>
                <a:cs typeface="+mn-cs"/>
              </a:rPr>
              <a:t> como </a:t>
            </a:r>
            <a:r>
              <a:rPr kumimoji="0" lang="es-CO" sz="2400" b="1" i="0" u="sng" strike="noStrike" kern="1200" cap="none" spc="0" normalizeH="0" baseline="0" noProof="0" dirty="0">
                <a:ln>
                  <a:noFill/>
                </a:ln>
                <a:solidFill>
                  <a:srgbClr val="FFFF00"/>
                </a:solidFill>
                <a:effectLst/>
                <a:uLnTx/>
                <a:uFillTx/>
                <a:latin typeface="Calibri"/>
                <a:ea typeface="+mn-ea"/>
                <a:cs typeface="+mn-cs"/>
              </a:rPr>
              <a:t>los derechos </a:t>
            </a:r>
            <a:r>
              <a:rPr kumimoji="0" lang="es-CO" sz="2400" b="1" i="0" u="none" strike="noStrike" kern="1200" cap="none" spc="0" normalizeH="0" baseline="0" noProof="0" dirty="0">
                <a:ln>
                  <a:noFill/>
                </a:ln>
                <a:solidFill>
                  <a:prstClr val="white"/>
                </a:solidFill>
                <a:effectLst/>
                <a:uLnTx/>
                <a:uFillTx/>
                <a:latin typeface="Calibri"/>
                <a:ea typeface="+mn-ea"/>
                <a:cs typeface="+mn-cs"/>
              </a:rPr>
              <a:t>que tiene un país sobre los </a:t>
            </a:r>
            <a:r>
              <a:rPr kumimoji="0" lang="es-CO" sz="2400" b="1" i="0" u="sng" strike="noStrike" kern="1200" cap="none" spc="0" normalizeH="0" baseline="0" noProof="0" dirty="0">
                <a:ln>
                  <a:noFill/>
                </a:ln>
                <a:solidFill>
                  <a:srgbClr val="FFFF00"/>
                </a:solidFill>
                <a:effectLst/>
                <a:uLnTx/>
                <a:uFillTx/>
                <a:latin typeface="Calibri"/>
                <a:ea typeface="+mn-ea"/>
                <a:cs typeface="+mn-cs"/>
              </a:rPr>
              <a:t>recursos vivos o no vivos </a:t>
            </a:r>
            <a:r>
              <a:rPr kumimoji="0" lang="es-CO" sz="2400" b="1" i="0" u="none" strike="noStrike" kern="1200" cap="none" spc="0" normalizeH="0" baseline="0" noProof="0" dirty="0">
                <a:ln>
                  <a:noFill/>
                </a:ln>
                <a:solidFill>
                  <a:prstClr val="white"/>
                </a:solidFill>
                <a:effectLst/>
                <a:uLnTx/>
                <a:uFillTx/>
                <a:latin typeface="Calibri"/>
                <a:ea typeface="+mn-ea"/>
                <a:cs typeface="+mn-cs"/>
              </a:rPr>
              <a:t>que tiene un área tan extensa y </a:t>
            </a:r>
            <a:r>
              <a:rPr kumimoji="0" lang="es-CO" sz="2400" b="1" i="0" u="none" strike="noStrike" kern="1200" cap="none" spc="0" normalizeH="0" baseline="0" noProof="0" dirty="0">
                <a:ln>
                  <a:noFill/>
                </a:ln>
                <a:solidFill>
                  <a:srgbClr val="FFFF00"/>
                </a:solidFill>
                <a:effectLst/>
                <a:uLnTx/>
                <a:uFillTx/>
                <a:latin typeface="Calibri"/>
                <a:ea typeface="+mn-ea"/>
                <a:cs typeface="+mn-cs"/>
              </a:rPr>
              <a:t>con </a:t>
            </a:r>
            <a:r>
              <a:rPr kumimoji="0" lang="es-CO" sz="2400" b="1" i="0" u="sng" strike="noStrike" kern="1200" cap="none" spc="0" normalizeH="0" baseline="0" noProof="0" dirty="0">
                <a:ln>
                  <a:noFill/>
                </a:ln>
                <a:solidFill>
                  <a:srgbClr val="FFFF00"/>
                </a:solidFill>
                <a:effectLst/>
                <a:uLnTx/>
                <a:uFillTx/>
                <a:latin typeface="Calibri"/>
                <a:ea typeface="+mn-ea"/>
                <a:cs typeface="+mn-cs"/>
              </a:rPr>
              <a:t>inmensas potencialidades </a:t>
            </a:r>
            <a:r>
              <a:rPr kumimoji="0" lang="es-CO" sz="2400" b="1" i="0" u="none" strike="noStrike" kern="1200" cap="none" spc="0" normalizeH="0" baseline="0" noProof="0" dirty="0">
                <a:ln>
                  <a:noFill/>
                </a:ln>
                <a:solidFill>
                  <a:prstClr val="white"/>
                </a:solidFill>
                <a:effectLst/>
                <a:uLnTx/>
                <a:uFillTx/>
                <a:latin typeface="Calibri"/>
                <a:ea typeface="+mn-ea"/>
                <a:cs typeface="+mn-cs"/>
              </a:rPr>
              <a:t>de recursos que pueden constituir en recursos que con un desarrollo y aprovechamiento adecuado, pueden permitir </a:t>
            </a:r>
            <a:r>
              <a:rPr kumimoji="0" lang="es-CO" sz="2400" b="1" i="0" u="none" strike="noStrike" kern="1200" cap="none" spc="0" normalizeH="0" baseline="0" noProof="0" dirty="0">
                <a:ln>
                  <a:noFill/>
                </a:ln>
                <a:solidFill>
                  <a:srgbClr val="FFFF00"/>
                </a:solidFill>
                <a:effectLst/>
                <a:uLnTx/>
                <a:uFillTx/>
                <a:latin typeface="Calibri"/>
                <a:ea typeface="+mn-ea"/>
                <a:cs typeface="+mn-cs"/>
              </a:rPr>
              <a:t>un </a:t>
            </a:r>
            <a:r>
              <a:rPr kumimoji="0" lang="es-CO" sz="2400" b="1" i="0" u="sng" strike="noStrike" kern="1200" cap="none" spc="0" normalizeH="0" baseline="0" noProof="0" dirty="0">
                <a:ln>
                  <a:noFill/>
                </a:ln>
                <a:solidFill>
                  <a:srgbClr val="FFFF00"/>
                </a:solidFill>
                <a:effectLst/>
                <a:uLnTx/>
                <a:uFillTx/>
                <a:latin typeface="Calibri"/>
                <a:ea typeface="+mn-ea"/>
                <a:cs typeface="+mn-cs"/>
              </a:rPr>
              <a:t>desarrollo sustentable y sostenible</a:t>
            </a:r>
            <a:r>
              <a:rPr kumimoji="0" lang="es-CO" sz="2400" b="1" i="0" u="none" strike="noStrike" kern="1200" cap="none" spc="0" normalizeH="0" baseline="0" noProof="0" dirty="0">
                <a:ln>
                  <a:noFill/>
                </a:ln>
                <a:solidFill>
                  <a:prstClr val="white"/>
                </a:solidFill>
                <a:effectLst/>
                <a:uLnTx/>
                <a:uFillTx/>
                <a:latin typeface="Calibri"/>
                <a:ea typeface="+mn-ea"/>
                <a:cs typeface="+mn-cs"/>
              </a:rPr>
              <a:t> para el país</a:t>
            </a:r>
            <a:endParaRPr kumimoji="0" lang="es-EC" sz="2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390141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12 Marcador de número de diapositiva"/>
          <p:cNvSpPr>
            <a:spLocks noGrp="1"/>
          </p:cNvSpPr>
          <p:nvPr>
            <p:ph type="sldNum" sz="quarter" idx="12"/>
          </p:nvPr>
        </p:nvSpPr>
        <p:spPr bwMode="auto">
          <a:xfrm>
            <a:off x="6481763" y="635636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8C77514-CC88-4F96-80B7-0FEE300EC790}" type="slidenum">
              <a:rPr lang="es-ES" smtClean="0">
                <a:solidFill>
                  <a:srgbClr val="898989"/>
                </a:solidFill>
              </a:rPr>
              <a:pPr fontAlgn="base">
                <a:spcBef>
                  <a:spcPct val="0"/>
                </a:spcBef>
                <a:spcAft>
                  <a:spcPct val="0"/>
                </a:spcAft>
                <a:defRPr/>
              </a:pPr>
              <a:t>2</a:t>
            </a:fld>
            <a:endParaRPr lang="es-ES">
              <a:solidFill>
                <a:srgbClr val="898989"/>
              </a:solidFill>
            </a:endParaRPr>
          </a:p>
        </p:txBody>
      </p:sp>
      <p:pic>
        <p:nvPicPr>
          <p:cNvPr id="16388" name="Imagen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50778" y="61376"/>
            <a:ext cx="87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22 Rectángulo redondeado"/>
          <p:cNvSpPr/>
          <p:nvPr/>
        </p:nvSpPr>
        <p:spPr>
          <a:xfrm>
            <a:off x="731140" y="1430656"/>
            <a:ext cx="7328548" cy="5250650"/>
          </a:xfrm>
          <a:prstGeom prst="roundRect">
            <a:avLst>
              <a:gd name="adj" fmla="val 7971"/>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1085850" indent="-342900">
              <a:spcBef>
                <a:spcPts val="600"/>
              </a:spcBef>
              <a:buClr>
                <a:srgbClr val="FFFF00"/>
              </a:buClr>
              <a:buFont typeface="Wingdings" panose="05000000000000000000" pitchFamily="2" charset="2"/>
              <a:buChar char="Ø"/>
              <a:defRPr/>
            </a:pPr>
            <a:r>
              <a:rPr lang="es-ES" sz="2800" b="1" dirty="0">
                <a:solidFill>
                  <a:prstClr val="white"/>
                </a:solidFill>
              </a:rPr>
              <a:t>FORMULACIÓN DEL PROBLEMA</a:t>
            </a:r>
          </a:p>
          <a:p>
            <a:pPr marL="1085850" indent="-342900">
              <a:spcBef>
                <a:spcPts val="600"/>
              </a:spcBef>
              <a:buClr>
                <a:srgbClr val="FFFF00"/>
              </a:buClr>
              <a:buFont typeface="Wingdings" panose="05000000000000000000" pitchFamily="2" charset="2"/>
              <a:buChar char="Ø"/>
              <a:defRPr/>
            </a:pPr>
            <a:r>
              <a:rPr lang="es-ES" sz="2800" b="1" dirty="0">
                <a:solidFill>
                  <a:prstClr val="white"/>
                </a:solidFill>
              </a:rPr>
              <a:t>MARCO TEÓRICO</a:t>
            </a:r>
          </a:p>
          <a:p>
            <a:pPr marL="1085850" indent="-342900">
              <a:spcBef>
                <a:spcPts val="600"/>
              </a:spcBef>
              <a:buClr>
                <a:srgbClr val="FFFF00"/>
              </a:buClr>
              <a:buFont typeface="Wingdings" panose="05000000000000000000" pitchFamily="2" charset="2"/>
              <a:buChar char="Ø"/>
              <a:defRPr/>
            </a:pPr>
            <a:r>
              <a:rPr lang="es-ES" sz="2800" b="1" dirty="0">
                <a:solidFill>
                  <a:prstClr val="white"/>
                </a:solidFill>
              </a:rPr>
              <a:t>PLATAFORMA CONTINENTAL</a:t>
            </a:r>
          </a:p>
          <a:p>
            <a:pPr marL="1085850" indent="-342900">
              <a:spcBef>
                <a:spcPts val="600"/>
              </a:spcBef>
              <a:buClr>
                <a:srgbClr val="FFFF00"/>
              </a:buClr>
              <a:buFont typeface="Wingdings" panose="05000000000000000000" pitchFamily="2" charset="2"/>
              <a:buChar char="Ø"/>
              <a:defRPr/>
            </a:pPr>
            <a:r>
              <a:rPr lang="es-ES" sz="2800" b="1" dirty="0">
                <a:solidFill>
                  <a:prstClr val="white"/>
                </a:solidFill>
              </a:rPr>
              <a:t>AMENAZAS Y RIESGOS</a:t>
            </a:r>
          </a:p>
          <a:p>
            <a:pPr marL="1085850" indent="-342900">
              <a:spcBef>
                <a:spcPts val="600"/>
              </a:spcBef>
              <a:buClr>
                <a:srgbClr val="FFFF00"/>
              </a:buClr>
              <a:buFont typeface="Wingdings" panose="05000000000000000000" pitchFamily="2" charset="2"/>
              <a:buChar char="Ø"/>
              <a:defRPr/>
            </a:pPr>
            <a:r>
              <a:rPr lang="es-ES" sz="2800" b="1" dirty="0">
                <a:solidFill>
                  <a:prstClr val="white"/>
                </a:solidFill>
              </a:rPr>
              <a:t>CAPACIDADES</a:t>
            </a:r>
          </a:p>
          <a:p>
            <a:pPr marL="1085850" indent="-342900">
              <a:spcBef>
                <a:spcPts val="600"/>
              </a:spcBef>
              <a:buClr>
                <a:srgbClr val="FFFF00"/>
              </a:buClr>
              <a:buFont typeface="Wingdings" panose="05000000000000000000" pitchFamily="2" charset="2"/>
              <a:buChar char="Ø"/>
              <a:defRPr/>
            </a:pPr>
            <a:r>
              <a:rPr lang="es-ES" sz="2800" b="1" dirty="0">
                <a:solidFill>
                  <a:prstClr val="white"/>
                </a:solidFill>
              </a:rPr>
              <a:t>CONCLUSIONES</a:t>
            </a:r>
          </a:p>
          <a:p>
            <a:pPr marL="1085850" indent="-342900">
              <a:spcBef>
                <a:spcPts val="600"/>
              </a:spcBef>
              <a:buClr>
                <a:srgbClr val="FFFF00"/>
              </a:buClr>
              <a:buFont typeface="Wingdings" panose="05000000000000000000" pitchFamily="2" charset="2"/>
              <a:buChar char="Ø"/>
              <a:defRPr/>
            </a:pPr>
            <a:r>
              <a:rPr lang="es-ES" sz="2800" b="1" dirty="0">
                <a:solidFill>
                  <a:prstClr val="white"/>
                </a:solidFill>
              </a:rPr>
              <a:t>RECOMENDACIONES</a:t>
            </a:r>
          </a:p>
        </p:txBody>
      </p:sp>
      <p:sp>
        <p:nvSpPr>
          <p:cNvPr id="7" name="6 Rectángulo"/>
          <p:cNvSpPr/>
          <p:nvPr/>
        </p:nvSpPr>
        <p:spPr>
          <a:xfrm>
            <a:off x="731140" y="591234"/>
            <a:ext cx="8001056" cy="646331"/>
          </a:xfrm>
          <a:prstGeom prst="rect">
            <a:avLst/>
          </a:prstGeom>
          <a:noFill/>
        </p:spPr>
        <p:txBody>
          <a:bodyPr wrap="square" lIns="91440" tIns="45720" rIns="91440" bIns="45720">
            <a:spAutoFit/>
          </a:bodyPr>
          <a:lstStyle/>
          <a:p>
            <a:pPr algn="ctr" fontAlgn="base">
              <a:spcBef>
                <a:spcPct val="0"/>
              </a:spcBef>
              <a:spcAft>
                <a:spcPct val="0"/>
              </a:spcAft>
            </a:pPr>
            <a:r>
              <a:rPr lang="es-ES" sz="3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rPr>
              <a:t>SUMARIO</a:t>
            </a:r>
          </a:p>
        </p:txBody>
      </p:sp>
    </p:spTree>
    <p:extLst>
      <p:ext uri="{BB962C8B-B14F-4D97-AF65-F5344CB8AC3E}">
        <p14:creationId xmlns:p14="http://schemas.microsoft.com/office/powerpoint/2010/main" val="706229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5" descr="Y:\Foto\Navi\C.6221-22 - Saettia Stealth Falaj2 - Ghantut e Salahah\Falaj2.jpg"/>
          <p:cNvPicPr>
            <a:picLocks noChangeAspect="1" noChangeArrowheads="1"/>
          </p:cNvPicPr>
          <p:nvPr/>
        </p:nvPicPr>
        <p:blipFill rotWithShape="1">
          <a:blip r:embed="rId2" cstate="print"/>
          <a:srcRect l="3768" t="5280" b="15702"/>
          <a:stretch/>
        </p:blipFill>
        <p:spPr bwMode="auto">
          <a:xfrm>
            <a:off x="53116" y="-27384"/>
            <a:ext cx="9055388" cy="3816424"/>
          </a:xfrm>
          <a:prstGeom prst="rect">
            <a:avLst/>
          </a:prstGeom>
        </p:spPr>
        <p:style>
          <a:lnRef idx="3">
            <a:schemeClr val="lt1"/>
          </a:lnRef>
          <a:fillRef idx="1">
            <a:schemeClr val="accent1"/>
          </a:fillRef>
          <a:effectRef idx="1">
            <a:schemeClr val="accent1"/>
          </a:effectRef>
          <a:fontRef idx="minor">
            <a:schemeClr val="lt1"/>
          </a:fontRef>
        </p:style>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16" y="3212976"/>
            <a:ext cx="8407316" cy="319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99392"/>
            <a:ext cx="9144000" cy="6957392"/>
          </a:xfrm>
          <a:prstGeom prst="rect">
            <a:avLst/>
          </a:prstGeom>
          <a:gradFill flip="none" rotWithShape="1">
            <a:gsLst>
              <a:gs pos="0">
                <a:schemeClr val="accent1">
                  <a:tint val="66000"/>
                  <a:satMod val="160000"/>
                  <a:lumMod val="58000"/>
                  <a:lumOff val="42000"/>
                  <a:alpha val="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Imagen 2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849" y="241157"/>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384"/>
            <a:ext cx="9144000" cy="6885384"/>
          </a:xfrm>
          <a:prstGeom prst="rect">
            <a:avLst/>
          </a:prstGeom>
        </p:spPr>
      </p:pic>
      <p:pic>
        <p:nvPicPr>
          <p:cNvPr id="9" name="Imagen 2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33499" y="216602"/>
            <a:ext cx="583177" cy="61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redondeado 9"/>
          <p:cNvSpPr/>
          <p:nvPr/>
        </p:nvSpPr>
        <p:spPr>
          <a:xfrm>
            <a:off x="194692" y="305950"/>
            <a:ext cx="6048672" cy="43204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ESPACIO  MARÍTIMO  ECUATORIANO</a:t>
            </a:r>
          </a:p>
        </p:txBody>
      </p:sp>
    </p:spTree>
    <p:extLst>
      <p:ext uri="{BB962C8B-B14F-4D97-AF65-F5344CB8AC3E}">
        <p14:creationId xmlns:p14="http://schemas.microsoft.com/office/powerpoint/2010/main" val="23558491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12 Marcador de número de diapositiva"/>
          <p:cNvSpPr>
            <a:spLocks noGrp="1"/>
          </p:cNvSpPr>
          <p:nvPr>
            <p:ph type="sldNum" sz="quarter" idx="12"/>
          </p:nvPr>
        </p:nvSpPr>
        <p:spPr bwMode="auto">
          <a:xfrm>
            <a:off x="6481763" y="635636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C77514-CC88-4F96-80B7-0FEE300EC790}" type="slidenum">
              <a:rPr kumimoji="0" lang="es-ES" sz="1200" b="1" i="0" u="none" strike="noStrike" kern="1200" cap="none" spc="0" normalizeH="0" baseline="0" noProof="0" smtClean="0">
                <a:ln>
                  <a:noFill/>
                </a:ln>
                <a:solidFill>
                  <a:srgbClr val="898989"/>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s-ES" sz="1200" b="1" i="0" u="none" strike="noStrike" kern="1200" cap="none" spc="0" normalizeH="0" baseline="0" noProof="0">
              <a:ln>
                <a:noFill/>
              </a:ln>
              <a:solidFill>
                <a:srgbClr val="898989"/>
              </a:solidFill>
              <a:effectLst/>
              <a:uLnTx/>
              <a:uFillTx/>
              <a:latin typeface="Calibri" pitchFamily="34" charset="0"/>
              <a:ea typeface="+mn-ea"/>
              <a:cs typeface="+mn-cs"/>
            </a:endParaRPr>
          </a:p>
        </p:txBody>
      </p:sp>
      <p:pic>
        <p:nvPicPr>
          <p:cNvPr id="16388" name="Imagen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50778" y="61376"/>
            <a:ext cx="87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o 2"/>
          <p:cNvGrpSpPr/>
          <p:nvPr/>
        </p:nvGrpSpPr>
        <p:grpSpPr>
          <a:xfrm>
            <a:off x="0" y="0"/>
            <a:ext cx="9540552" cy="6858000"/>
            <a:chOff x="0" y="0"/>
            <a:chExt cx="9540552" cy="6858000"/>
          </a:xfrm>
        </p:grpSpPr>
        <p:pic>
          <p:nvPicPr>
            <p:cNvPr id="6" name="Picture 3" descr="ECS.jpg"/>
            <p:cNvPicPr>
              <a:picLocks noChangeAspect="1"/>
            </p:cNvPicPr>
            <p:nvPr/>
          </p:nvPicPr>
          <p:blipFill>
            <a:blip r:embed="rId3" cstate="print"/>
            <a:stretch>
              <a:fillRect/>
            </a:stretch>
          </p:blipFill>
          <p:spPr>
            <a:xfrm>
              <a:off x="0" y="0"/>
              <a:ext cx="9540552" cy="6858000"/>
            </a:xfrm>
            <a:prstGeom prst="rect">
              <a:avLst/>
            </a:prstGeom>
          </p:spPr>
        </p:pic>
        <p:sp>
          <p:nvSpPr>
            <p:cNvPr id="2" name="Rectángulo 1"/>
            <p:cNvSpPr/>
            <p:nvPr/>
          </p:nvSpPr>
          <p:spPr>
            <a:xfrm>
              <a:off x="5940152" y="5661248"/>
              <a:ext cx="2983751"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 name="Rectángulo redondeado 7"/>
          <p:cNvSpPr/>
          <p:nvPr/>
        </p:nvSpPr>
        <p:spPr>
          <a:xfrm>
            <a:off x="220098" y="55088"/>
            <a:ext cx="8923902" cy="57606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PAÍSES CON EXTENSIÓN DE PLATAFORMA CONTINENTAL</a:t>
            </a:r>
          </a:p>
        </p:txBody>
      </p:sp>
    </p:spTree>
    <p:extLst>
      <p:ext uri="{BB962C8B-B14F-4D97-AF65-F5344CB8AC3E}">
        <p14:creationId xmlns:p14="http://schemas.microsoft.com/office/powerpoint/2010/main" val="33921772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12 Marcador de número de diapositiva"/>
          <p:cNvSpPr>
            <a:spLocks noGrp="1"/>
          </p:cNvSpPr>
          <p:nvPr>
            <p:ph type="sldNum" sz="quarter" idx="12"/>
          </p:nvPr>
        </p:nvSpPr>
        <p:spPr bwMode="auto">
          <a:xfrm>
            <a:off x="6481763" y="635636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C77514-CC88-4F96-80B7-0FEE300EC790}" type="slidenum">
              <a:rPr kumimoji="0" lang="es-ES" sz="1200" b="1" i="0" u="none" strike="noStrike" kern="1200" cap="none" spc="0" normalizeH="0" baseline="0" noProof="0" smtClean="0">
                <a:ln>
                  <a:noFill/>
                </a:ln>
                <a:solidFill>
                  <a:srgbClr val="898989"/>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s-ES" sz="1200" b="1" i="0" u="none" strike="noStrike" kern="1200" cap="none" spc="0" normalizeH="0" baseline="0" noProof="0">
              <a:ln>
                <a:noFill/>
              </a:ln>
              <a:solidFill>
                <a:srgbClr val="898989"/>
              </a:solidFill>
              <a:effectLst/>
              <a:uLnTx/>
              <a:uFillTx/>
              <a:latin typeface="Calibri" pitchFamily="34" charset="0"/>
              <a:ea typeface="+mn-ea"/>
              <a:cs typeface="+mn-cs"/>
            </a:endParaRPr>
          </a:p>
        </p:txBody>
      </p:sp>
      <p:pic>
        <p:nvPicPr>
          <p:cNvPr id="16388" name="Imagen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50778" y="61376"/>
            <a:ext cx="87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o 6"/>
          <p:cNvGrpSpPr/>
          <p:nvPr/>
        </p:nvGrpSpPr>
        <p:grpSpPr>
          <a:xfrm>
            <a:off x="1" y="-34686"/>
            <a:ext cx="9144000" cy="6892686"/>
            <a:chOff x="1" y="-34686"/>
            <a:chExt cx="9144000" cy="6892686"/>
          </a:xfrm>
        </p:grpSpPr>
        <p:pic>
          <p:nvPicPr>
            <p:cNvPr id="8" name="Imagen 7"/>
            <p:cNvPicPr/>
            <p:nvPr/>
          </p:nvPicPr>
          <p:blipFill rotWithShape="1">
            <a:blip r:embed="rId3" cstate="print">
              <a:extLst>
                <a:ext uri="{28A0092B-C50C-407E-A947-70E740481C1C}">
                  <a14:useLocalDpi xmlns:a14="http://schemas.microsoft.com/office/drawing/2010/main" val="0"/>
                </a:ext>
              </a:extLst>
            </a:blip>
            <a:srcRect l="4464"/>
            <a:stretch/>
          </p:blipFill>
          <p:spPr bwMode="auto">
            <a:xfrm>
              <a:off x="1" y="-34686"/>
              <a:ext cx="9144000" cy="6892686"/>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7524328" y="5301208"/>
              <a:ext cx="1091035" cy="2880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a:ln>
                    <a:noFill/>
                  </a:ln>
                  <a:solidFill>
                    <a:prstClr val="black"/>
                  </a:solidFill>
                  <a:effectLst/>
                  <a:uLnTx/>
                  <a:uFillTx/>
                  <a:latin typeface="Calibri"/>
                  <a:ea typeface="+mn-ea"/>
                  <a:cs typeface="+mn-cs"/>
                </a:rPr>
                <a:t>2016</a:t>
              </a:r>
            </a:p>
          </p:txBody>
        </p:sp>
        <p:sp>
          <p:nvSpPr>
            <p:cNvPr id="5" name="Rectángulo 4"/>
            <p:cNvSpPr/>
            <p:nvPr/>
          </p:nvSpPr>
          <p:spPr>
            <a:xfrm>
              <a:off x="6948264" y="6093296"/>
              <a:ext cx="1800200" cy="50405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1" i="0" u="none" strike="noStrike" kern="1200" cap="none" spc="0" normalizeH="0" baseline="0" noProof="0" dirty="0">
                  <a:ln>
                    <a:noFill/>
                  </a:ln>
                  <a:solidFill>
                    <a:prstClr val="black"/>
                  </a:solidFill>
                  <a:effectLst/>
                  <a:uLnTx/>
                  <a:uFillTx/>
                  <a:latin typeface="Calibri"/>
                  <a:ea typeface="+mn-ea"/>
                  <a:cs typeface="+mn-cs"/>
                </a:rPr>
                <a:t>PROFUNDIDADES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1" i="0" u="none" strike="noStrike" kern="1200" cap="none" spc="0" normalizeH="0" baseline="0" noProof="0" dirty="0">
                  <a:ln>
                    <a:noFill/>
                  </a:ln>
                  <a:solidFill>
                    <a:prstClr val="black"/>
                  </a:solidFill>
                  <a:effectLst/>
                  <a:uLnTx/>
                  <a:uFillTx/>
                  <a:latin typeface="Calibri"/>
                  <a:ea typeface="+mn-ea"/>
                  <a:cs typeface="+mn-cs"/>
                </a:rPr>
                <a:t>SUBMARINAS</a:t>
              </a:r>
            </a:p>
          </p:txBody>
        </p:sp>
      </p:grpSp>
      <p:sp>
        <p:nvSpPr>
          <p:cNvPr id="9" name="Rectángulo redondeado 8"/>
          <p:cNvSpPr/>
          <p:nvPr/>
        </p:nvSpPr>
        <p:spPr>
          <a:xfrm>
            <a:off x="821034" y="211902"/>
            <a:ext cx="6408712" cy="55280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PROVINCIA VOLCÁNICA DE GALÁPAGOS</a:t>
            </a:r>
          </a:p>
        </p:txBody>
      </p:sp>
    </p:spTree>
    <p:extLst>
      <p:ext uri="{BB962C8B-B14F-4D97-AF65-F5344CB8AC3E}">
        <p14:creationId xmlns:p14="http://schemas.microsoft.com/office/powerpoint/2010/main" val="35860622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12 Marcador de número de diapositiva"/>
          <p:cNvSpPr>
            <a:spLocks noGrp="1"/>
          </p:cNvSpPr>
          <p:nvPr>
            <p:ph type="sldNum" sz="quarter" idx="12"/>
          </p:nvPr>
        </p:nvSpPr>
        <p:spPr bwMode="auto">
          <a:xfrm>
            <a:off x="6481763" y="635636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C77514-CC88-4F96-80B7-0FEE300EC790}" type="slidenum">
              <a:rPr kumimoji="0" lang="es-ES" sz="1200" b="1" i="0" u="none" strike="noStrike" kern="1200" cap="none" spc="0" normalizeH="0" baseline="0" noProof="0" smtClean="0">
                <a:ln>
                  <a:noFill/>
                </a:ln>
                <a:solidFill>
                  <a:srgbClr val="898989"/>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s-ES" sz="1200" b="1" i="0" u="none" strike="noStrike" kern="1200" cap="none" spc="0" normalizeH="0" baseline="0" noProof="0">
              <a:ln>
                <a:noFill/>
              </a:ln>
              <a:solidFill>
                <a:srgbClr val="898989"/>
              </a:solidFill>
              <a:effectLst/>
              <a:uLnTx/>
              <a:uFillTx/>
              <a:latin typeface="Calibri" pitchFamily="34" charset="0"/>
              <a:ea typeface="+mn-ea"/>
              <a:cs typeface="+mn-cs"/>
            </a:endParaRPr>
          </a:p>
        </p:txBody>
      </p:sp>
      <p:pic>
        <p:nvPicPr>
          <p:cNvPr id="7" name="Imagen 6"/>
          <p:cNvPicPr>
            <a:picLocks noChangeAspect="1"/>
          </p:cNvPicPr>
          <p:nvPr/>
        </p:nvPicPr>
        <p:blipFill rotWithShape="1">
          <a:blip r:embed="rId2"/>
          <a:srcRect l="14432" r="15290" b="4974"/>
          <a:stretch/>
        </p:blipFill>
        <p:spPr>
          <a:xfrm>
            <a:off x="0" y="836712"/>
            <a:ext cx="9144000" cy="6021288"/>
          </a:xfrm>
          <a:prstGeom prst="rect">
            <a:avLst/>
          </a:prstGeom>
        </p:spPr>
      </p:pic>
      <p:pic>
        <p:nvPicPr>
          <p:cNvPr id="16388" name="Imagen 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0778" y="61376"/>
            <a:ext cx="87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redondeado 4"/>
          <p:cNvSpPr/>
          <p:nvPr/>
        </p:nvSpPr>
        <p:spPr>
          <a:xfrm>
            <a:off x="895519" y="548680"/>
            <a:ext cx="6935162" cy="66416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CORDILLERAS SUBMARINAS  DEL ECUADOR</a:t>
            </a:r>
          </a:p>
        </p:txBody>
      </p:sp>
    </p:spTree>
    <p:extLst>
      <p:ext uri="{BB962C8B-B14F-4D97-AF65-F5344CB8AC3E}">
        <p14:creationId xmlns:p14="http://schemas.microsoft.com/office/powerpoint/2010/main" val="7183772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12 Marcador de número de diapositiva"/>
          <p:cNvSpPr>
            <a:spLocks noGrp="1"/>
          </p:cNvSpPr>
          <p:nvPr>
            <p:ph type="sldNum" sz="quarter" idx="12"/>
          </p:nvPr>
        </p:nvSpPr>
        <p:spPr bwMode="auto">
          <a:xfrm>
            <a:off x="6481763" y="635636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C77514-CC88-4F96-80B7-0FEE300EC790}" type="slidenum">
              <a:rPr kumimoji="0" lang="es-ES" sz="1200" b="1" i="0" u="none" strike="noStrike" kern="1200" cap="none" spc="0" normalizeH="0" baseline="0" noProof="0" smtClean="0">
                <a:ln>
                  <a:noFill/>
                </a:ln>
                <a:solidFill>
                  <a:srgbClr val="898989"/>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s-ES" sz="1200" b="1" i="0" u="none" strike="noStrike" kern="1200" cap="none" spc="0" normalizeH="0" baseline="0" noProof="0">
              <a:ln>
                <a:noFill/>
              </a:ln>
              <a:solidFill>
                <a:srgbClr val="898989"/>
              </a:solidFill>
              <a:effectLst/>
              <a:uLnTx/>
              <a:uFillTx/>
              <a:latin typeface="Calibri" pitchFamily="34" charset="0"/>
              <a:ea typeface="+mn-ea"/>
              <a:cs typeface="+mn-cs"/>
            </a:endParaRPr>
          </a:p>
        </p:txBody>
      </p:sp>
      <p:pic>
        <p:nvPicPr>
          <p:cNvPr id="5" name="Picture 2" descr="K:\TESIS-UNINAV\Cambio_en_las_galapagos.gif"/>
          <p:cNvPicPr>
            <a:picLocks noChangeAspect="1" noChangeArrowheads="1" noCrop="1"/>
          </p:cNvPicPr>
          <p:nvPr/>
        </p:nvPicPr>
        <p:blipFill>
          <a:blip r:embed="rId2" cstate="print"/>
          <a:srcRect/>
          <a:stretch>
            <a:fillRect/>
          </a:stretch>
        </p:blipFill>
        <p:spPr bwMode="auto">
          <a:xfrm>
            <a:off x="0" y="836712"/>
            <a:ext cx="9126237" cy="6021288"/>
          </a:xfrm>
          <a:prstGeom prst="rect">
            <a:avLst/>
          </a:prstGeom>
          <a:noFill/>
        </p:spPr>
      </p:pic>
      <p:sp>
        <p:nvSpPr>
          <p:cNvPr id="2" name="Forma libre 1"/>
          <p:cNvSpPr/>
          <p:nvPr/>
        </p:nvSpPr>
        <p:spPr>
          <a:xfrm>
            <a:off x="6419461" y="821094"/>
            <a:ext cx="2687217" cy="651636"/>
          </a:xfrm>
          <a:custGeom>
            <a:avLst/>
            <a:gdLst>
              <a:gd name="connsiteX0" fmla="*/ 0 w 2687217"/>
              <a:gd name="connsiteY0" fmla="*/ 18661 h 651636"/>
              <a:gd name="connsiteX1" fmla="*/ 93306 w 2687217"/>
              <a:gd name="connsiteY1" fmla="*/ 55984 h 651636"/>
              <a:gd name="connsiteX2" fmla="*/ 111968 w 2687217"/>
              <a:gd name="connsiteY2" fmla="*/ 111967 h 651636"/>
              <a:gd name="connsiteX3" fmla="*/ 149290 w 2687217"/>
              <a:gd name="connsiteY3" fmla="*/ 149290 h 651636"/>
              <a:gd name="connsiteX4" fmla="*/ 167951 w 2687217"/>
              <a:gd name="connsiteY4" fmla="*/ 223935 h 651636"/>
              <a:gd name="connsiteX5" fmla="*/ 223935 w 2687217"/>
              <a:gd name="connsiteY5" fmla="*/ 242596 h 651636"/>
              <a:gd name="connsiteX6" fmla="*/ 298580 w 2687217"/>
              <a:gd name="connsiteY6" fmla="*/ 261257 h 651636"/>
              <a:gd name="connsiteX7" fmla="*/ 410547 w 2687217"/>
              <a:gd name="connsiteY7" fmla="*/ 298579 h 651636"/>
              <a:gd name="connsiteX8" fmla="*/ 503853 w 2687217"/>
              <a:gd name="connsiteY8" fmla="*/ 373224 h 651636"/>
              <a:gd name="connsiteX9" fmla="*/ 615821 w 2687217"/>
              <a:gd name="connsiteY9" fmla="*/ 391886 h 651636"/>
              <a:gd name="connsiteX10" fmla="*/ 709127 w 2687217"/>
              <a:gd name="connsiteY10" fmla="*/ 522514 h 651636"/>
              <a:gd name="connsiteX11" fmla="*/ 746449 w 2687217"/>
              <a:gd name="connsiteY11" fmla="*/ 466530 h 651636"/>
              <a:gd name="connsiteX12" fmla="*/ 877078 w 2687217"/>
              <a:gd name="connsiteY12" fmla="*/ 503853 h 651636"/>
              <a:gd name="connsiteX13" fmla="*/ 1343608 w 2687217"/>
              <a:gd name="connsiteY13" fmla="*/ 597159 h 651636"/>
              <a:gd name="connsiteX14" fmla="*/ 1492898 w 2687217"/>
              <a:gd name="connsiteY14" fmla="*/ 522514 h 651636"/>
              <a:gd name="connsiteX15" fmla="*/ 1548882 w 2687217"/>
              <a:gd name="connsiteY15" fmla="*/ 503853 h 651636"/>
              <a:gd name="connsiteX16" fmla="*/ 1604866 w 2687217"/>
              <a:gd name="connsiteY16" fmla="*/ 485192 h 651636"/>
              <a:gd name="connsiteX17" fmla="*/ 1716833 w 2687217"/>
              <a:gd name="connsiteY17" fmla="*/ 466530 h 651636"/>
              <a:gd name="connsiteX18" fmla="*/ 1754155 w 2687217"/>
              <a:gd name="connsiteY18" fmla="*/ 410547 h 651636"/>
              <a:gd name="connsiteX19" fmla="*/ 1903445 w 2687217"/>
              <a:gd name="connsiteY19" fmla="*/ 373224 h 651636"/>
              <a:gd name="connsiteX20" fmla="*/ 2015412 w 2687217"/>
              <a:gd name="connsiteY20" fmla="*/ 335902 h 651636"/>
              <a:gd name="connsiteX21" fmla="*/ 2351315 w 2687217"/>
              <a:gd name="connsiteY21" fmla="*/ 298579 h 651636"/>
              <a:gd name="connsiteX22" fmla="*/ 2612572 w 2687217"/>
              <a:gd name="connsiteY22" fmla="*/ 354563 h 651636"/>
              <a:gd name="connsiteX23" fmla="*/ 2668555 w 2687217"/>
              <a:gd name="connsiteY23" fmla="*/ 373224 h 651636"/>
              <a:gd name="connsiteX24" fmla="*/ 2687217 w 2687217"/>
              <a:gd name="connsiteY24" fmla="*/ 317241 h 651636"/>
              <a:gd name="connsiteX25" fmla="*/ 2649894 w 2687217"/>
              <a:gd name="connsiteY25" fmla="*/ 111967 h 651636"/>
              <a:gd name="connsiteX26" fmla="*/ 2668555 w 2687217"/>
              <a:gd name="connsiteY26" fmla="*/ 18661 h 651636"/>
              <a:gd name="connsiteX27" fmla="*/ 1996751 w 2687217"/>
              <a:gd name="connsiteY27" fmla="*/ 55984 h 651636"/>
              <a:gd name="connsiteX28" fmla="*/ 989045 w 2687217"/>
              <a:gd name="connsiteY28" fmla="*/ 37322 h 651636"/>
              <a:gd name="connsiteX29" fmla="*/ 877078 w 2687217"/>
              <a:gd name="connsiteY29" fmla="*/ 0 h 651636"/>
              <a:gd name="connsiteX30" fmla="*/ 522515 w 2687217"/>
              <a:gd name="connsiteY30" fmla="*/ 55984 h 651636"/>
              <a:gd name="connsiteX31" fmla="*/ 466531 w 2687217"/>
              <a:gd name="connsiteY31" fmla="*/ 74645 h 651636"/>
              <a:gd name="connsiteX32" fmla="*/ 410547 w 2687217"/>
              <a:gd name="connsiteY32" fmla="*/ 93306 h 651636"/>
              <a:gd name="connsiteX33" fmla="*/ 261257 w 2687217"/>
              <a:gd name="connsiteY33" fmla="*/ 74645 h 651636"/>
              <a:gd name="connsiteX34" fmla="*/ 223935 w 2687217"/>
              <a:gd name="connsiteY34" fmla="*/ 37322 h 651636"/>
              <a:gd name="connsiteX35" fmla="*/ 167951 w 2687217"/>
              <a:gd name="connsiteY35" fmla="*/ 18661 h 651636"/>
              <a:gd name="connsiteX36" fmla="*/ 0 w 2687217"/>
              <a:gd name="connsiteY36" fmla="*/ 74645 h 65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87217" h="651636">
                <a:moveTo>
                  <a:pt x="0" y="18661"/>
                </a:moveTo>
                <a:cubicBezTo>
                  <a:pt x="31102" y="31102"/>
                  <a:pt x="67572" y="34539"/>
                  <a:pt x="93306" y="55984"/>
                </a:cubicBezTo>
                <a:cubicBezTo>
                  <a:pt x="108417" y="68577"/>
                  <a:pt x="101848" y="95100"/>
                  <a:pt x="111968" y="111967"/>
                </a:cubicBezTo>
                <a:cubicBezTo>
                  <a:pt x="121020" y="127054"/>
                  <a:pt x="136849" y="136849"/>
                  <a:pt x="149290" y="149290"/>
                </a:cubicBezTo>
                <a:cubicBezTo>
                  <a:pt x="155510" y="174172"/>
                  <a:pt x="151929" y="203908"/>
                  <a:pt x="167951" y="223935"/>
                </a:cubicBezTo>
                <a:cubicBezTo>
                  <a:pt x="180239" y="239295"/>
                  <a:pt x="205021" y="237192"/>
                  <a:pt x="223935" y="242596"/>
                </a:cubicBezTo>
                <a:cubicBezTo>
                  <a:pt x="248596" y="249642"/>
                  <a:pt x="274014" y="253887"/>
                  <a:pt x="298580" y="261257"/>
                </a:cubicBezTo>
                <a:cubicBezTo>
                  <a:pt x="336262" y="272561"/>
                  <a:pt x="410547" y="298579"/>
                  <a:pt x="410547" y="298579"/>
                </a:cubicBezTo>
                <a:cubicBezTo>
                  <a:pt x="436028" y="324060"/>
                  <a:pt x="468542" y="361454"/>
                  <a:pt x="503853" y="373224"/>
                </a:cubicBezTo>
                <a:cubicBezTo>
                  <a:pt x="539749" y="385189"/>
                  <a:pt x="578498" y="385665"/>
                  <a:pt x="615821" y="391886"/>
                </a:cubicBezTo>
                <a:cubicBezTo>
                  <a:pt x="659363" y="522514"/>
                  <a:pt x="615821" y="491412"/>
                  <a:pt x="709127" y="522514"/>
                </a:cubicBezTo>
                <a:cubicBezTo>
                  <a:pt x="721568" y="503853"/>
                  <a:pt x="725172" y="473622"/>
                  <a:pt x="746449" y="466530"/>
                </a:cubicBezTo>
                <a:cubicBezTo>
                  <a:pt x="758163" y="462625"/>
                  <a:pt x="859665" y="498049"/>
                  <a:pt x="877078" y="503853"/>
                </a:cubicBezTo>
                <a:cubicBezTo>
                  <a:pt x="959685" y="751676"/>
                  <a:pt x="875096" y="617529"/>
                  <a:pt x="1343608" y="597159"/>
                </a:cubicBezTo>
                <a:cubicBezTo>
                  <a:pt x="1408750" y="532019"/>
                  <a:pt x="1364241" y="565400"/>
                  <a:pt x="1492898" y="522514"/>
                </a:cubicBezTo>
                <a:lnTo>
                  <a:pt x="1548882" y="503853"/>
                </a:lnTo>
                <a:cubicBezTo>
                  <a:pt x="1567543" y="497633"/>
                  <a:pt x="1585463" y="488426"/>
                  <a:pt x="1604866" y="485192"/>
                </a:cubicBezTo>
                <a:lnTo>
                  <a:pt x="1716833" y="466530"/>
                </a:lnTo>
                <a:cubicBezTo>
                  <a:pt x="1729274" y="447869"/>
                  <a:pt x="1736642" y="424557"/>
                  <a:pt x="1754155" y="410547"/>
                </a:cubicBezTo>
                <a:cubicBezTo>
                  <a:pt x="1773678" y="394928"/>
                  <a:pt x="1898160" y="374665"/>
                  <a:pt x="1903445" y="373224"/>
                </a:cubicBezTo>
                <a:cubicBezTo>
                  <a:pt x="1941400" y="362873"/>
                  <a:pt x="1978090" y="348343"/>
                  <a:pt x="2015412" y="335902"/>
                </a:cubicBezTo>
                <a:cubicBezTo>
                  <a:pt x="2160110" y="287670"/>
                  <a:pt x="2051774" y="318549"/>
                  <a:pt x="2351315" y="298579"/>
                </a:cubicBezTo>
                <a:cubicBezTo>
                  <a:pt x="2539640" y="322121"/>
                  <a:pt x="2453029" y="301383"/>
                  <a:pt x="2612572" y="354563"/>
                </a:cubicBezTo>
                <a:lnTo>
                  <a:pt x="2668555" y="373224"/>
                </a:lnTo>
                <a:cubicBezTo>
                  <a:pt x="2674776" y="354563"/>
                  <a:pt x="2687217" y="336912"/>
                  <a:pt x="2687217" y="317241"/>
                </a:cubicBezTo>
                <a:cubicBezTo>
                  <a:pt x="2687217" y="211739"/>
                  <a:pt x="2676137" y="190697"/>
                  <a:pt x="2649894" y="111967"/>
                </a:cubicBezTo>
                <a:cubicBezTo>
                  <a:pt x="2656114" y="80865"/>
                  <a:pt x="2699761" y="24335"/>
                  <a:pt x="2668555" y="18661"/>
                </a:cubicBezTo>
                <a:cubicBezTo>
                  <a:pt x="2602596" y="6668"/>
                  <a:pt x="2130513" y="45694"/>
                  <a:pt x="1996751" y="55984"/>
                </a:cubicBezTo>
                <a:cubicBezTo>
                  <a:pt x="1660849" y="49763"/>
                  <a:pt x="1324585" y="54099"/>
                  <a:pt x="989045" y="37322"/>
                </a:cubicBezTo>
                <a:cubicBezTo>
                  <a:pt x="949753" y="35357"/>
                  <a:pt x="877078" y="0"/>
                  <a:pt x="877078" y="0"/>
                </a:cubicBezTo>
                <a:cubicBezTo>
                  <a:pt x="595251" y="21679"/>
                  <a:pt x="711427" y="-6987"/>
                  <a:pt x="522515" y="55984"/>
                </a:cubicBezTo>
                <a:lnTo>
                  <a:pt x="466531" y="74645"/>
                </a:lnTo>
                <a:lnTo>
                  <a:pt x="410547" y="93306"/>
                </a:lnTo>
                <a:cubicBezTo>
                  <a:pt x="360784" y="87086"/>
                  <a:pt x="309293" y="89056"/>
                  <a:pt x="261257" y="74645"/>
                </a:cubicBezTo>
                <a:cubicBezTo>
                  <a:pt x="244405" y="69589"/>
                  <a:pt x="239022" y="46374"/>
                  <a:pt x="223935" y="37322"/>
                </a:cubicBezTo>
                <a:cubicBezTo>
                  <a:pt x="207068" y="27201"/>
                  <a:pt x="186612" y="24881"/>
                  <a:pt x="167951" y="18661"/>
                </a:cubicBezTo>
                <a:cubicBezTo>
                  <a:pt x="4859" y="39047"/>
                  <a:pt x="41089" y="-7534"/>
                  <a:pt x="0" y="74645"/>
                </a:cubicBezTo>
              </a:path>
            </a:pathLst>
          </a:cu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n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0779" y="61376"/>
            <a:ext cx="769694" cy="8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redondeado 6"/>
          <p:cNvSpPr/>
          <p:nvPr/>
        </p:nvSpPr>
        <p:spPr>
          <a:xfrm>
            <a:off x="827906" y="229550"/>
            <a:ext cx="7222873" cy="637906"/>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FORMACIÓN DE CORDILLERAS SUBMARINAS</a:t>
            </a:r>
          </a:p>
        </p:txBody>
      </p:sp>
    </p:spTree>
    <p:extLst>
      <p:ext uri="{BB962C8B-B14F-4D97-AF65-F5344CB8AC3E}">
        <p14:creationId xmlns:p14="http://schemas.microsoft.com/office/powerpoint/2010/main" val="6856135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12 Marcador de número de diapositiva"/>
          <p:cNvSpPr>
            <a:spLocks noGrp="1"/>
          </p:cNvSpPr>
          <p:nvPr>
            <p:ph type="sldNum" sz="quarter" idx="12"/>
          </p:nvPr>
        </p:nvSpPr>
        <p:spPr bwMode="auto">
          <a:xfrm>
            <a:off x="6481763" y="635636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C77514-CC88-4F96-80B7-0FEE300EC790}" type="slidenum">
              <a:rPr kumimoji="0" lang="es-ES" sz="1200" b="1" i="0" u="none" strike="noStrike" kern="1200" cap="none" spc="0" normalizeH="0" baseline="0" noProof="0" smtClean="0">
                <a:ln>
                  <a:noFill/>
                </a:ln>
                <a:solidFill>
                  <a:srgbClr val="898989"/>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s-ES" sz="1200" b="1" i="0" u="none" strike="noStrike" kern="1200" cap="none" spc="0" normalizeH="0" baseline="0" noProof="0">
              <a:ln>
                <a:noFill/>
              </a:ln>
              <a:solidFill>
                <a:srgbClr val="898989"/>
              </a:solidFill>
              <a:effectLst/>
              <a:uLnTx/>
              <a:uFillTx/>
              <a:latin typeface="Calibri" pitchFamily="34" charset="0"/>
              <a:ea typeface="+mn-ea"/>
              <a:cs typeface="+mn-cs"/>
            </a:endParaRPr>
          </a:p>
        </p:txBody>
      </p:sp>
      <p:sp>
        <p:nvSpPr>
          <p:cNvPr id="2" name="Forma libre 1"/>
          <p:cNvSpPr/>
          <p:nvPr/>
        </p:nvSpPr>
        <p:spPr>
          <a:xfrm>
            <a:off x="6419461" y="821094"/>
            <a:ext cx="2687217" cy="651636"/>
          </a:xfrm>
          <a:custGeom>
            <a:avLst/>
            <a:gdLst>
              <a:gd name="connsiteX0" fmla="*/ 0 w 2687217"/>
              <a:gd name="connsiteY0" fmla="*/ 18661 h 651636"/>
              <a:gd name="connsiteX1" fmla="*/ 93306 w 2687217"/>
              <a:gd name="connsiteY1" fmla="*/ 55984 h 651636"/>
              <a:gd name="connsiteX2" fmla="*/ 111968 w 2687217"/>
              <a:gd name="connsiteY2" fmla="*/ 111967 h 651636"/>
              <a:gd name="connsiteX3" fmla="*/ 149290 w 2687217"/>
              <a:gd name="connsiteY3" fmla="*/ 149290 h 651636"/>
              <a:gd name="connsiteX4" fmla="*/ 167951 w 2687217"/>
              <a:gd name="connsiteY4" fmla="*/ 223935 h 651636"/>
              <a:gd name="connsiteX5" fmla="*/ 223935 w 2687217"/>
              <a:gd name="connsiteY5" fmla="*/ 242596 h 651636"/>
              <a:gd name="connsiteX6" fmla="*/ 298580 w 2687217"/>
              <a:gd name="connsiteY6" fmla="*/ 261257 h 651636"/>
              <a:gd name="connsiteX7" fmla="*/ 410547 w 2687217"/>
              <a:gd name="connsiteY7" fmla="*/ 298579 h 651636"/>
              <a:gd name="connsiteX8" fmla="*/ 503853 w 2687217"/>
              <a:gd name="connsiteY8" fmla="*/ 373224 h 651636"/>
              <a:gd name="connsiteX9" fmla="*/ 615821 w 2687217"/>
              <a:gd name="connsiteY9" fmla="*/ 391886 h 651636"/>
              <a:gd name="connsiteX10" fmla="*/ 709127 w 2687217"/>
              <a:gd name="connsiteY10" fmla="*/ 522514 h 651636"/>
              <a:gd name="connsiteX11" fmla="*/ 746449 w 2687217"/>
              <a:gd name="connsiteY11" fmla="*/ 466530 h 651636"/>
              <a:gd name="connsiteX12" fmla="*/ 877078 w 2687217"/>
              <a:gd name="connsiteY12" fmla="*/ 503853 h 651636"/>
              <a:gd name="connsiteX13" fmla="*/ 1343608 w 2687217"/>
              <a:gd name="connsiteY13" fmla="*/ 597159 h 651636"/>
              <a:gd name="connsiteX14" fmla="*/ 1492898 w 2687217"/>
              <a:gd name="connsiteY14" fmla="*/ 522514 h 651636"/>
              <a:gd name="connsiteX15" fmla="*/ 1548882 w 2687217"/>
              <a:gd name="connsiteY15" fmla="*/ 503853 h 651636"/>
              <a:gd name="connsiteX16" fmla="*/ 1604866 w 2687217"/>
              <a:gd name="connsiteY16" fmla="*/ 485192 h 651636"/>
              <a:gd name="connsiteX17" fmla="*/ 1716833 w 2687217"/>
              <a:gd name="connsiteY17" fmla="*/ 466530 h 651636"/>
              <a:gd name="connsiteX18" fmla="*/ 1754155 w 2687217"/>
              <a:gd name="connsiteY18" fmla="*/ 410547 h 651636"/>
              <a:gd name="connsiteX19" fmla="*/ 1903445 w 2687217"/>
              <a:gd name="connsiteY19" fmla="*/ 373224 h 651636"/>
              <a:gd name="connsiteX20" fmla="*/ 2015412 w 2687217"/>
              <a:gd name="connsiteY20" fmla="*/ 335902 h 651636"/>
              <a:gd name="connsiteX21" fmla="*/ 2351315 w 2687217"/>
              <a:gd name="connsiteY21" fmla="*/ 298579 h 651636"/>
              <a:gd name="connsiteX22" fmla="*/ 2612572 w 2687217"/>
              <a:gd name="connsiteY22" fmla="*/ 354563 h 651636"/>
              <a:gd name="connsiteX23" fmla="*/ 2668555 w 2687217"/>
              <a:gd name="connsiteY23" fmla="*/ 373224 h 651636"/>
              <a:gd name="connsiteX24" fmla="*/ 2687217 w 2687217"/>
              <a:gd name="connsiteY24" fmla="*/ 317241 h 651636"/>
              <a:gd name="connsiteX25" fmla="*/ 2649894 w 2687217"/>
              <a:gd name="connsiteY25" fmla="*/ 111967 h 651636"/>
              <a:gd name="connsiteX26" fmla="*/ 2668555 w 2687217"/>
              <a:gd name="connsiteY26" fmla="*/ 18661 h 651636"/>
              <a:gd name="connsiteX27" fmla="*/ 1996751 w 2687217"/>
              <a:gd name="connsiteY27" fmla="*/ 55984 h 651636"/>
              <a:gd name="connsiteX28" fmla="*/ 989045 w 2687217"/>
              <a:gd name="connsiteY28" fmla="*/ 37322 h 651636"/>
              <a:gd name="connsiteX29" fmla="*/ 877078 w 2687217"/>
              <a:gd name="connsiteY29" fmla="*/ 0 h 651636"/>
              <a:gd name="connsiteX30" fmla="*/ 522515 w 2687217"/>
              <a:gd name="connsiteY30" fmla="*/ 55984 h 651636"/>
              <a:gd name="connsiteX31" fmla="*/ 466531 w 2687217"/>
              <a:gd name="connsiteY31" fmla="*/ 74645 h 651636"/>
              <a:gd name="connsiteX32" fmla="*/ 410547 w 2687217"/>
              <a:gd name="connsiteY32" fmla="*/ 93306 h 651636"/>
              <a:gd name="connsiteX33" fmla="*/ 261257 w 2687217"/>
              <a:gd name="connsiteY33" fmla="*/ 74645 h 651636"/>
              <a:gd name="connsiteX34" fmla="*/ 223935 w 2687217"/>
              <a:gd name="connsiteY34" fmla="*/ 37322 h 651636"/>
              <a:gd name="connsiteX35" fmla="*/ 167951 w 2687217"/>
              <a:gd name="connsiteY35" fmla="*/ 18661 h 651636"/>
              <a:gd name="connsiteX36" fmla="*/ 0 w 2687217"/>
              <a:gd name="connsiteY36" fmla="*/ 74645 h 65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87217" h="651636">
                <a:moveTo>
                  <a:pt x="0" y="18661"/>
                </a:moveTo>
                <a:cubicBezTo>
                  <a:pt x="31102" y="31102"/>
                  <a:pt x="67572" y="34539"/>
                  <a:pt x="93306" y="55984"/>
                </a:cubicBezTo>
                <a:cubicBezTo>
                  <a:pt x="108417" y="68577"/>
                  <a:pt x="101848" y="95100"/>
                  <a:pt x="111968" y="111967"/>
                </a:cubicBezTo>
                <a:cubicBezTo>
                  <a:pt x="121020" y="127054"/>
                  <a:pt x="136849" y="136849"/>
                  <a:pt x="149290" y="149290"/>
                </a:cubicBezTo>
                <a:cubicBezTo>
                  <a:pt x="155510" y="174172"/>
                  <a:pt x="151929" y="203908"/>
                  <a:pt x="167951" y="223935"/>
                </a:cubicBezTo>
                <a:cubicBezTo>
                  <a:pt x="180239" y="239295"/>
                  <a:pt x="205021" y="237192"/>
                  <a:pt x="223935" y="242596"/>
                </a:cubicBezTo>
                <a:cubicBezTo>
                  <a:pt x="248596" y="249642"/>
                  <a:pt x="274014" y="253887"/>
                  <a:pt x="298580" y="261257"/>
                </a:cubicBezTo>
                <a:cubicBezTo>
                  <a:pt x="336262" y="272561"/>
                  <a:pt x="410547" y="298579"/>
                  <a:pt x="410547" y="298579"/>
                </a:cubicBezTo>
                <a:cubicBezTo>
                  <a:pt x="436028" y="324060"/>
                  <a:pt x="468542" y="361454"/>
                  <a:pt x="503853" y="373224"/>
                </a:cubicBezTo>
                <a:cubicBezTo>
                  <a:pt x="539749" y="385189"/>
                  <a:pt x="578498" y="385665"/>
                  <a:pt x="615821" y="391886"/>
                </a:cubicBezTo>
                <a:cubicBezTo>
                  <a:pt x="659363" y="522514"/>
                  <a:pt x="615821" y="491412"/>
                  <a:pt x="709127" y="522514"/>
                </a:cubicBezTo>
                <a:cubicBezTo>
                  <a:pt x="721568" y="503853"/>
                  <a:pt x="725172" y="473622"/>
                  <a:pt x="746449" y="466530"/>
                </a:cubicBezTo>
                <a:cubicBezTo>
                  <a:pt x="758163" y="462625"/>
                  <a:pt x="859665" y="498049"/>
                  <a:pt x="877078" y="503853"/>
                </a:cubicBezTo>
                <a:cubicBezTo>
                  <a:pt x="959685" y="751676"/>
                  <a:pt x="875096" y="617529"/>
                  <a:pt x="1343608" y="597159"/>
                </a:cubicBezTo>
                <a:cubicBezTo>
                  <a:pt x="1408750" y="532019"/>
                  <a:pt x="1364241" y="565400"/>
                  <a:pt x="1492898" y="522514"/>
                </a:cubicBezTo>
                <a:lnTo>
                  <a:pt x="1548882" y="503853"/>
                </a:lnTo>
                <a:cubicBezTo>
                  <a:pt x="1567543" y="497633"/>
                  <a:pt x="1585463" y="488426"/>
                  <a:pt x="1604866" y="485192"/>
                </a:cubicBezTo>
                <a:lnTo>
                  <a:pt x="1716833" y="466530"/>
                </a:lnTo>
                <a:cubicBezTo>
                  <a:pt x="1729274" y="447869"/>
                  <a:pt x="1736642" y="424557"/>
                  <a:pt x="1754155" y="410547"/>
                </a:cubicBezTo>
                <a:cubicBezTo>
                  <a:pt x="1773678" y="394928"/>
                  <a:pt x="1898160" y="374665"/>
                  <a:pt x="1903445" y="373224"/>
                </a:cubicBezTo>
                <a:cubicBezTo>
                  <a:pt x="1941400" y="362873"/>
                  <a:pt x="1978090" y="348343"/>
                  <a:pt x="2015412" y="335902"/>
                </a:cubicBezTo>
                <a:cubicBezTo>
                  <a:pt x="2160110" y="287670"/>
                  <a:pt x="2051774" y="318549"/>
                  <a:pt x="2351315" y="298579"/>
                </a:cubicBezTo>
                <a:cubicBezTo>
                  <a:pt x="2539640" y="322121"/>
                  <a:pt x="2453029" y="301383"/>
                  <a:pt x="2612572" y="354563"/>
                </a:cubicBezTo>
                <a:lnTo>
                  <a:pt x="2668555" y="373224"/>
                </a:lnTo>
                <a:cubicBezTo>
                  <a:pt x="2674776" y="354563"/>
                  <a:pt x="2687217" y="336912"/>
                  <a:pt x="2687217" y="317241"/>
                </a:cubicBezTo>
                <a:cubicBezTo>
                  <a:pt x="2687217" y="211739"/>
                  <a:pt x="2676137" y="190697"/>
                  <a:pt x="2649894" y="111967"/>
                </a:cubicBezTo>
                <a:cubicBezTo>
                  <a:pt x="2656114" y="80865"/>
                  <a:pt x="2699761" y="24335"/>
                  <a:pt x="2668555" y="18661"/>
                </a:cubicBezTo>
                <a:cubicBezTo>
                  <a:pt x="2602596" y="6668"/>
                  <a:pt x="2130513" y="45694"/>
                  <a:pt x="1996751" y="55984"/>
                </a:cubicBezTo>
                <a:cubicBezTo>
                  <a:pt x="1660849" y="49763"/>
                  <a:pt x="1324585" y="54099"/>
                  <a:pt x="989045" y="37322"/>
                </a:cubicBezTo>
                <a:cubicBezTo>
                  <a:pt x="949753" y="35357"/>
                  <a:pt x="877078" y="0"/>
                  <a:pt x="877078" y="0"/>
                </a:cubicBezTo>
                <a:cubicBezTo>
                  <a:pt x="595251" y="21679"/>
                  <a:pt x="711427" y="-6987"/>
                  <a:pt x="522515" y="55984"/>
                </a:cubicBezTo>
                <a:lnTo>
                  <a:pt x="466531" y="74645"/>
                </a:lnTo>
                <a:lnTo>
                  <a:pt x="410547" y="93306"/>
                </a:lnTo>
                <a:cubicBezTo>
                  <a:pt x="360784" y="87086"/>
                  <a:pt x="309293" y="89056"/>
                  <a:pt x="261257" y="74645"/>
                </a:cubicBezTo>
                <a:cubicBezTo>
                  <a:pt x="244405" y="69589"/>
                  <a:pt x="239022" y="46374"/>
                  <a:pt x="223935" y="37322"/>
                </a:cubicBezTo>
                <a:cubicBezTo>
                  <a:pt x="207068" y="27201"/>
                  <a:pt x="186612" y="24881"/>
                  <a:pt x="167951" y="18661"/>
                </a:cubicBezTo>
                <a:cubicBezTo>
                  <a:pt x="4859" y="39047"/>
                  <a:pt x="41089" y="-7534"/>
                  <a:pt x="0" y="74645"/>
                </a:cubicBezTo>
              </a:path>
            </a:pathLst>
          </a:cu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n 2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50779" y="61376"/>
            <a:ext cx="769694" cy="8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p:nvPr/>
        </p:nvPicPr>
        <p:blipFill rotWithShape="1">
          <a:blip r:embed="rId3">
            <a:extLst>
              <a:ext uri="{28A0092B-C50C-407E-A947-70E740481C1C}">
                <a14:useLocalDpi xmlns:a14="http://schemas.microsoft.com/office/drawing/2010/main" val="0"/>
              </a:ext>
            </a:extLst>
          </a:blip>
          <a:srcRect l="8416" r="20470" b="5938"/>
          <a:stretch/>
        </p:blipFill>
        <p:spPr bwMode="auto">
          <a:xfrm>
            <a:off x="16633" y="848680"/>
            <a:ext cx="9030380" cy="6029040"/>
          </a:xfrm>
          <a:prstGeom prst="rect">
            <a:avLst/>
          </a:prstGeom>
          <a:ln>
            <a:noFill/>
          </a:ln>
          <a:extLst>
            <a:ext uri="{53640926-AAD7-44D8-BBD7-CCE9431645EC}">
              <a14:shadowObscured xmlns:a14="http://schemas.microsoft.com/office/drawing/2010/main"/>
            </a:ext>
          </a:extLst>
        </p:spPr>
      </p:pic>
      <p:sp>
        <p:nvSpPr>
          <p:cNvPr id="10" name="Rectángulo redondeado 9"/>
          <p:cNvSpPr/>
          <p:nvPr/>
        </p:nvSpPr>
        <p:spPr>
          <a:xfrm>
            <a:off x="777971" y="453755"/>
            <a:ext cx="7272808" cy="700197"/>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PROLONGACIÓN NATURAL DE LA CORDILLERA DE CARNEGIE</a:t>
            </a:r>
          </a:p>
        </p:txBody>
      </p:sp>
    </p:spTree>
    <p:extLst>
      <p:ext uri="{BB962C8B-B14F-4D97-AF65-F5344CB8AC3E}">
        <p14:creationId xmlns:p14="http://schemas.microsoft.com/office/powerpoint/2010/main" val="23476973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12 Marcador de número de diapositiva"/>
          <p:cNvSpPr>
            <a:spLocks noGrp="1"/>
          </p:cNvSpPr>
          <p:nvPr>
            <p:ph type="sldNum" sz="quarter" idx="12"/>
          </p:nvPr>
        </p:nvSpPr>
        <p:spPr bwMode="auto">
          <a:xfrm>
            <a:off x="6481763" y="635636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C77514-CC88-4F96-80B7-0FEE300EC790}" type="slidenum">
              <a:rPr kumimoji="0" lang="es-ES" sz="1200" b="1" i="0" u="none" strike="noStrike" kern="1200" cap="none" spc="0" normalizeH="0" baseline="0" noProof="0" smtClean="0">
                <a:ln>
                  <a:noFill/>
                </a:ln>
                <a:solidFill>
                  <a:srgbClr val="898989"/>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s-ES" sz="1200" b="1" i="0" u="none" strike="noStrike" kern="1200" cap="none" spc="0" normalizeH="0" baseline="0" noProof="0">
              <a:ln>
                <a:noFill/>
              </a:ln>
              <a:solidFill>
                <a:srgbClr val="898989"/>
              </a:solidFill>
              <a:effectLst/>
              <a:uLnTx/>
              <a:uFillTx/>
              <a:latin typeface="Calibri" pitchFamily="34" charset="0"/>
              <a:ea typeface="+mn-ea"/>
              <a:cs typeface="+mn-cs"/>
            </a:endParaRPr>
          </a:p>
        </p:txBody>
      </p:sp>
      <p:pic>
        <p:nvPicPr>
          <p:cNvPr id="8" name="Imagen 2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50779" y="61376"/>
            <a:ext cx="769694" cy="8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upo 3"/>
          <p:cNvGrpSpPr/>
          <p:nvPr/>
        </p:nvGrpSpPr>
        <p:grpSpPr>
          <a:xfrm>
            <a:off x="611560" y="45351"/>
            <a:ext cx="7704856" cy="6777760"/>
            <a:chOff x="611560" y="80240"/>
            <a:chExt cx="7704856" cy="6777760"/>
          </a:xfrm>
        </p:grpSpPr>
        <p:pic>
          <p:nvPicPr>
            <p:cNvPr id="10" name="Picture 4" descr="agebanh"/>
            <p:cNvPicPr/>
            <p:nvPr/>
          </p:nvPicPr>
          <p:blipFill>
            <a:blip r:embed="rId3"/>
            <a:srcRect l="4839" t="8362" r="3226" b="5923"/>
            <a:stretch>
              <a:fillRect/>
            </a:stretch>
          </p:blipFill>
          <p:spPr>
            <a:xfrm>
              <a:off x="611560" y="692696"/>
              <a:ext cx="7704856" cy="6165304"/>
            </a:xfrm>
            <a:prstGeom prst="rect">
              <a:avLst/>
            </a:prstGeom>
            <a:noFill/>
            <a:ln w="9525">
              <a:noFill/>
              <a:miter lim="800000"/>
            </a:ln>
          </p:spPr>
        </p:pic>
        <p:sp>
          <p:nvSpPr>
            <p:cNvPr id="11" name="Rectángulo redondeado 10"/>
            <p:cNvSpPr/>
            <p:nvPr/>
          </p:nvSpPr>
          <p:spPr>
            <a:xfrm>
              <a:off x="899592" y="80240"/>
              <a:ext cx="6984776" cy="81271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ESTUDIOS SOBRE LA PLATAFORMA CONTINENTAL</a:t>
              </a:r>
            </a:p>
          </p:txBody>
        </p:sp>
      </p:grpSp>
      <p:sp>
        <p:nvSpPr>
          <p:cNvPr id="3" name="Llamada con línea 2 2"/>
          <p:cNvSpPr/>
          <p:nvPr/>
        </p:nvSpPr>
        <p:spPr>
          <a:xfrm>
            <a:off x="5076056" y="4941169"/>
            <a:ext cx="2974723" cy="1780316"/>
          </a:xfrm>
          <a:prstGeom prst="borderCallout2">
            <a:avLst>
              <a:gd name="adj1" fmla="val 18750"/>
              <a:gd name="adj2" fmla="val -8333"/>
              <a:gd name="adj3" fmla="val 18750"/>
              <a:gd name="adj4" fmla="val -16667"/>
              <a:gd name="adj5" fmla="val -64484"/>
              <a:gd name="adj6" fmla="val -84215"/>
            </a:avLst>
          </a:prstGeom>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000" b="1" i="0" u="none" strike="noStrike" kern="1200" cap="none" spc="0" normalizeH="0" baseline="0" noProof="0" dirty="0">
                <a:ln>
                  <a:noFill/>
                </a:ln>
                <a:solidFill>
                  <a:sysClr val="windowText" lastClr="000000"/>
                </a:solidFill>
                <a:effectLst/>
                <a:uLnTx/>
                <a:uFillTx/>
                <a:latin typeface="Calibri"/>
                <a:ea typeface="+mn-ea"/>
                <a:cs typeface="+mn-cs"/>
              </a:rPr>
              <a:t>INOCAR, junto con el Instituto de </a:t>
            </a:r>
            <a:r>
              <a:rPr kumimoji="0" lang="es-EC" sz="2000" b="1" i="0" u="none" strike="noStrike" kern="1200" cap="none" spc="0" normalizeH="0" baseline="0" noProof="0" dirty="0" err="1">
                <a:ln>
                  <a:noFill/>
                </a:ln>
                <a:solidFill>
                  <a:sysClr val="windowText" lastClr="000000"/>
                </a:solidFill>
                <a:effectLst/>
                <a:uLnTx/>
                <a:uFillTx/>
                <a:latin typeface="Calibri"/>
                <a:ea typeface="+mn-ea"/>
                <a:cs typeface="+mn-cs"/>
              </a:rPr>
              <a:t>Recherche</a:t>
            </a:r>
            <a:r>
              <a:rPr kumimoji="0" lang="es-EC" sz="2000" b="1"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s-EC" sz="2000" b="1" i="0" u="none" strike="noStrike" kern="1200" cap="none" spc="0" normalizeH="0" baseline="0" noProof="0" dirty="0" err="1">
                <a:ln>
                  <a:noFill/>
                </a:ln>
                <a:solidFill>
                  <a:sysClr val="windowText" lastClr="000000"/>
                </a:solidFill>
                <a:effectLst/>
                <a:uLnTx/>
                <a:uFillTx/>
                <a:latin typeface="Calibri"/>
                <a:ea typeface="+mn-ea"/>
                <a:cs typeface="+mn-cs"/>
              </a:rPr>
              <a:t>pour</a:t>
            </a:r>
            <a:r>
              <a:rPr kumimoji="0" lang="es-EC" sz="2000" b="1" i="0" u="none" strike="noStrike" kern="1200" cap="none" spc="0" normalizeH="0" baseline="0" noProof="0" dirty="0">
                <a:ln>
                  <a:noFill/>
                </a:ln>
                <a:solidFill>
                  <a:sysClr val="windowText" lastClr="000000"/>
                </a:solidFill>
                <a:effectLst/>
                <a:uLnTx/>
                <a:uFillTx/>
                <a:latin typeface="Calibri"/>
                <a:ea typeface="+mn-ea"/>
                <a:cs typeface="+mn-cs"/>
              </a:rPr>
              <a:t> le </a:t>
            </a:r>
            <a:r>
              <a:rPr kumimoji="0" lang="es-EC" sz="2000" b="1" i="0" u="none" strike="noStrike" kern="1200" cap="none" spc="0" normalizeH="0" baseline="0" noProof="0" dirty="0" err="1">
                <a:ln>
                  <a:noFill/>
                </a:ln>
                <a:solidFill>
                  <a:sysClr val="windowText" lastClr="000000"/>
                </a:solidFill>
                <a:effectLst/>
                <a:uLnTx/>
                <a:uFillTx/>
                <a:latin typeface="Calibri"/>
                <a:ea typeface="+mn-ea"/>
                <a:cs typeface="+mn-cs"/>
              </a:rPr>
              <a:t>Devellopement</a:t>
            </a:r>
            <a:r>
              <a:rPr kumimoji="0" lang="es-EC" sz="2000" b="1" i="0" u="none" strike="noStrike" kern="1200" cap="none" spc="0" normalizeH="0" baseline="0" noProof="0" dirty="0">
                <a:ln>
                  <a:noFill/>
                </a:ln>
                <a:solidFill>
                  <a:sysClr val="windowText" lastClr="000000"/>
                </a:solidFill>
                <a:effectLst/>
                <a:uLnTx/>
                <a:uFillTx/>
                <a:latin typeface="Calibri"/>
                <a:ea typeface="+mn-ea"/>
                <a:cs typeface="+mn-cs"/>
              </a:rPr>
              <a:t> (IRD) y proyectos PAGANINI (1999) y SALIERI (2001)</a:t>
            </a:r>
          </a:p>
        </p:txBody>
      </p:sp>
    </p:spTree>
    <p:extLst>
      <p:ext uri="{BB962C8B-B14F-4D97-AF65-F5344CB8AC3E}">
        <p14:creationId xmlns:p14="http://schemas.microsoft.com/office/powerpoint/2010/main" val="30225861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12 Marcador de número de diapositiva"/>
          <p:cNvSpPr>
            <a:spLocks noGrp="1"/>
          </p:cNvSpPr>
          <p:nvPr>
            <p:ph type="sldNum" sz="quarter" idx="12"/>
          </p:nvPr>
        </p:nvSpPr>
        <p:spPr bwMode="auto">
          <a:xfrm>
            <a:off x="6481763" y="635636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C77514-CC88-4F96-80B7-0FEE300EC790}" type="slidenum">
              <a:rPr kumimoji="0" lang="es-ES" sz="1200" b="1" i="0" u="none" strike="noStrike" kern="1200" cap="none" spc="0" normalizeH="0" baseline="0" noProof="0" smtClean="0">
                <a:ln>
                  <a:noFill/>
                </a:ln>
                <a:solidFill>
                  <a:srgbClr val="898989"/>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s-ES" sz="1200" b="1" i="0" u="none" strike="noStrike" kern="1200" cap="none" spc="0" normalizeH="0" baseline="0" noProof="0">
              <a:ln>
                <a:noFill/>
              </a:ln>
              <a:solidFill>
                <a:srgbClr val="898989"/>
              </a:solidFill>
              <a:effectLst/>
              <a:uLnTx/>
              <a:uFillTx/>
              <a:latin typeface="Calibri" pitchFamily="34" charset="0"/>
              <a:ea typeface="+mn-ea"/>
              <a:cs typeface="+mn-cs"/>
            </a:endParaRPr>
          </a:p>
        </p:txBody>
      </p:sp>
      <p:pic>
        <p:nvPicPr>
          <p:cNvPr id="8" name="Imagen 2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50779" y="61376"/>
            <a:ext cx="769694" cy="8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redondeado 8"/>
          <p:cNvSpPr/>
          <p:nvPr/>
        </p:nvSpPr>
        <p:spPr>
          <a:xfrm>
            <a:off x="899592" y="45351"/>
            <a:ext cx="6984776" cy="81271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ESTUDIOS SOBRE LA PLATAFORMA CONTINENTAL</a:t>
            </a:r>
          </a:p>
        </p:txBody>
      </p:sp>
      <p:grpSp>
        <p:nvGrpSpPr>
          <p:cNvPr id="6" name="Grupo 5"/>
          <p:cNvGrpSpPr/>
          <p:nvPr/>
        </p:nvGrpSpPr>
        <p:grpSpPr>
          <a:xfrm>
            <a:off x="0" y="867456"/>
            <a:ext cx="9144000" cy="5990544"/>
            <a:chOff x="0" y="867456"/>
            <a:chExt cx="9144000" cy="5990544"/>
          </a:xfrm>
        </p:grpSpPr>
        <p:pic>
          <p:nvPicPr>
            <p:cNvPr id="12" name="Picture 2"/>
            <p:cNvPicPr/>
            <p:nvPr/>
          </p:nvPicPr>
          <p:blipFill>
            <a:blip r:embed="rId3"/>
            <a:srcRect l="4239" t="11706" r="1164" b="15081"/>
            <a:stretch>
              <a:fillRect/>
            </a:stretch>
          </p:blipFill>
          <p:spPr>
            <a:xfrm>
              <a:off x="0" y="867456"/>
              <a:ext cx="9144000" cy="5990544"/>
            </a:xfrm>
            <a:prstGeom prst="rect">
              <a:avLst/>
            </a:prstGeom>
            <a:noFill/>
            <a:ln>
              <a:noFill/>
            </a:ln>
          </p:spPr>
        </p:pic>
        <p:sp>
          <p:nvSpPr>
            <p:cNvPr id="5" name="Rectángulo 4"/>
            <p:cNvSpPr/>
            <p:nvPr/>
          </p:nvSpPr>
          <p:spPr>
            <a:xfrm>
              <a:off x="179512" y="6021288"/>
              <a:ext cx="720080" cy="335072"/>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a:ln>
                    <a:noFill/>
                  </a:ln>
                  <a:solidFill>
                    <a:prstClr val="white"/>
                  </a:solidFill>
                  <a:effectLst/>
                  <a:uLnTx/>
                  <a:uFillTx/>
                  <a:latin typeface="Calibri"/>
                  <a:ea typeface="+mn-ea"/>
                  <a:cs typeface="+mn-cs"/>
                </a:rPr>
                <a:t>2016</a:t>
              </a:r>
            </a:p>
          </p:txBody>
        </p:sp>
      </p:grpSp>
    </p:spTree>
    <p:extLst>
      <p:ext uri="{BB962C8B-B14F-4D97-AF65-F5344CB8AC3E}">
        <p14:creationId xmlns:p14="http://schemas.microsoft.com/office/powerpoint/2010/main" val="36532146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50" y="0"/>
            <a:ext cx="9143950" cy="6858000"/>
            <a:chOff x="0" y="609823"/>
            <a:chExt cx="8964488" cy="6284168"/>
          </a:xfrm>
        </p:grpSpPr>
        <p:pic>
          <p:nvPicPr>
            <p:cNvPr id="2" name="8 Imagen" descr="MAR-31_2.JPG"/>
            <p:cNvPicPr>
              <a:picLocks noChangeAspect="1"/>
            </p:cNvPicPr>
            <p:nvPr/>
          </p:nvPicPr>
          <p:blipFill>
            <a:blip r:embed="rId2" cstate="print"/>
            <a:srcRect t="5483" b="5972"/>
            <a:stretch>
              <a:fillRect/>
            </a:stretch>
          </p:blipFill>
          <p:spPr>
            <a:xfrm>
              <a:off x="0" y="609823"/>
              <a:ext cx="8964488" cy="6284168"/>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3068960"/>
              <a:ext cx="108012" cy="72008"/>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2780928"/>
              <a:ext cx="144016" cy="96011"/>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6016" y="2132856"/>
              <a:ext cx="252028" cy="168019"/>
            </a:xfrm>
            <a:prstGeom prst="rect">
              <a:avLst/>
            </a:prstGeom>
          </p:spPr>
        </p:pic>
      </p:grpSp>
      <p:sp>
        <p:nvSpPr>
          <p:cNvPr id="3" name="Rectangle 2"/>
          <p:cNvSpPr/>
          <p:nvPr/>
        </p:nvSpPr>
        <p:spPr>
          <a:xfrm>
            <a:off x="0" y="-78"/>
            <a:ext cx="9144000" cy="6858078"/>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Imagen 2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72400" y="44624"/>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upo 14"/>
          <p:cNvGrpSpPr/>
          <p:nvPr/>
        </p:nvGrpSpPr>
        <p:grpSpPr>
          <a:xfrm>
            <a:off x="0" y="45351"/>
            <a:ext cx="9144000" cy="6812648"/>
            <a:chOff x="0" y="45351"/>
            <a:chExt cx="9144000" cy="6812648"/>
          </a:xfrm>
        </p:grpSpPr>
        <p:grpSp>
          <p:nvGrpSpPr>
            <p:cNvPr id="10" name="Grupo 9"/>
            <p:cNvGrpSpPr/>
            <p:nvPr/>
          </p:nvGrpSpPr>
          <p:grpSpPr>
            <a:xfrm>
              <a:off x="0" y="45351"/>
              <a:ext cx="9144000" cy="6812648"/>
              <a:chOff x="0" y="45351"/>
              <a:chExt cx="9144000" cy="6812648"/>
            </a:xfrm>
          </p:grpSpPr>
          <p:sp>
            <p:nvSpPr>
              <p:cNvPr id="11" name="Rectángulo redondeado 10"/>
              <p:cNvSpPr/>
              <p:nvPr/>
            </p:nvSpPr>
            <p:spPr>
              <a:xfrm>
                <a:off x="899592" y="45351"/>
                <a:ext cx="6984776" cy="81271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AMPLIACIÓN DE EXTENSIÓN MARÍTIMA</a:t>
                </a:r>
              </a:p>
            </p:txBody>
          </p:sp>
          <p:pic>
            <p:nvPicPr>
              <p:cNvPr id="12" name="3 Marcador de contenido"/>
              <p:cNvPicPr/>
              <p:nvPr/>
            </p:nvPicPr>
            <p:blipFill rotWithShape="1">
              <a:blip r:embed="rId7">
                <a:extLst>
                  <a:ext uri="{28A0092B-C50C-407E-A947-70E740481C1C}">
                    <a14:useLocalDpi xmlns:a14="http://schemas.microsoft.com/office/drawing/2010/main" val="0"/>
                  </a:ext>
                </a:extLst>
              </a:blip>
              <a:srcRect t="14180" b="13659"/>
              <a:stretch/>
            </p:blipFill>
            <p:spPr>
              <a:xfrm>
                <a:off x="0" y="858070"/>
                <a:ext cx="9144000" cy="5999929"/>
              </a:xfrm>
              <a:prstGeom prst="rect">
                <a:avLst/>
              </a:prstGeom>
            </p:spPr>
          </p:pic>
        </p:grpSp>
        <p:sp>
          <p:nvSpPr>
            <p:cNvPr id="13" name="Rectángulo 12"/>
            <p:cNvSpPr/>
            <p:nvPr/>
          </p:nvSpPr>
          <p:spPr>
            <a:xfrm>
              <a:off x="7454660" y="6513113"/>
              <a:ext cx="1077780" cy="228255"/>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white"/>
                  </a:solidFill>
                  <a:effectLst/>
                  <a:uLnTx/>
                  <a:uFillTx/>
                  <a:latin typeface="Calibri"/>
                  <a:ea typeface="+mn-ea"/>
                  <a:cs typeface="+mn-cs"/>
                </a:rPr>
                <a:t>2016</a:t>
              </a:r>
            </a:p>
          </p:txBody>
        </p:sp>
      </p:grpSp>
      <p:sp>
        <p:nvSpPr>
          <p:cNvPr id="4" name="Forma libre 3"/>
          <p:cNvSpPr/>
          <p:nvPr/>
        </p:nvSpPr>
        <p:spPr>
          <a:xfrm>
            <a:off x="173034" y="1287624"/>
            <a:ext cx="7336713" cy="4795935"/>
          </a:xfrm>
          <a:custGeom>
            <a:avLst/>
            <a:gdLst>
              <a:gd name="connsiteX0" fmla="*/ 167951 w 7336713"/>
              <a:gd name="connsiteY0" fmla="*/ 858417 h 4795935"/>
              <a:gd name="connsiteX1" fmla="*/ 149290 w 7336713"/>
              <a:gd name="connsiteY1" fmla="*/ 989045 h 4795935"/>
              <a:gd name="connsiteX2" fmla="*/ 111967 w 7336713"/>
              <a:gd name="connsiteY2" fmla="*/ 1026368 h 4795935"/>
              <a:gd name="connsiteX3" fmla="*/ 74645 w 7336713"/>
              <a:gd name="connsiteY3" fmla="*/ 1212980 h 4795935"/>
              <a:gd name="connsiteX4" fmla="*/ 37322 w 7336713"/>
              <a:gd name="connsiteY4" fmla="*/ 1324947 h 4795935"/>
              <a:gd name="connsiteX5" fmla="*/ 18661 w 7336713"/>
              <a:gd name="connsiteY5" fmla="*/ 1380931 h 4795935"/>
              <a:gd name="connsiteX6" fmla="*/ 0 w 7336713"/>
              <a:gd name="connsiteY6" fmla="*/ 1436915 h 4795935"/>
              <a:gd name="connsiteX7" fmla="*/ 18661 w 7336713"/>
              <a:gd name="connsiteY7" fmla="*/ 2407298 h 4795935"/>
              <a:gd name="connsiteX8" fmla="*/ 37322 w 7336713"/>
              <a:gd name="connsiteY8" fmla="*/ 2463282 h 4795935"/>
              <a:gd name="connsiteX9" fmla="*/ 93306 w 7336713"/>
              <a:gd name="connsiteY9" fmla="*/ 2481943 h 4795935"/>
              <a:gd name="connsiteX10" fmla="*/ 317241 w 7336713"/>
              <a:gd name="connsiteY10" fmla="*/ 2500605 h 4795935"/>
              <a:gd name="connsiteX11" fmla="*/ 653143 w 7336713"/>
              <a:gd name="connsiteY11" fmla="*/ 2500605 h 4795935"/>
              <a:gd name="connsiteX12" fmla="*/ 671804 w 7336713"/>
              <a:gd name="connsiteY12" fmla="*/ 2444621 h 4795935"/>
              <a:gd name="connsiteX13" fmla="*/ 727788 w 7336713"/>
              <a:gd name="connsiteY13" fmla="*/ 2425960 h 4795935"/>
              <a:gd name="connsiteX14" fmla="*/ 783771 w 7336713"/>
              <a:gd name="connsiteY14" fmla="*/ 2444621 h 4795935"/>
              <a:gd name="connsiteX15" fmla="*/ 821094 w 7336713"/>
              <a:gd name="connsiteY15" fmla="*/ 2481943 h 4795935"/>
              <a:gd name="connsiteX16" fmla="*/ 877077 w 7336713"/>
              <a:gd name="connsiteY16" fmla="*/ 2519266 h 4795935"/>
              <a:gd name="connsiteX17" fmla="*/ 1026367 w 7336713"/>
              <a:gd name="connsiteY17" fmla="*/ 2556588 h 4795935"/>
              <a:gd name="connsiteX18" fmla="*/ 1082351 w 7336713"/>
              <a:gd name="connsiteY18" fmla="*/ 2575249 h 4795935"/>
              <a:gd name="connsiteX19" fmla="*/ 1101012 w 7336713"/>
              <a:gd name="connsiteY19" fmla="*/ 2631233 h 4795935"/>
              <a:gd name="connsiteX20" fmla="*/ 1156996 w 7336713"/>
              <a:gd name="connsiteY20" fmla="*/ 2724539 h 4795935"/>
              <a:gd name="connsiteX21" fmla="*/ 1175657 w 7336713"/>
              <a:gd name="connsiteY21" fmla="*/ 3209731 h 4795935"/>
              <a:gd name="connsiteX22" fmla="*/ 1212979 w 7336713"/>
              <a:gd name="connsiteY22" fmla="*/ 3321698 h 4795935"/>
              <a:gd name="connsiteX23" fmla="*/ 1250302 w 7336713"/>
              <a:gd name="connsiteY23" fmla="*/ 3433666 h 4795935"/>
              <a:gd name="connsiteX24" fmla="*/ 1268963 w 7336713"/>
              <a:gd name="connsiteY24" fmla="*/ 3489649 h 4795935"/>
              <a:gd name="connsiteX25" fmla="*/ 1306286 w 7336713"/>
              <a:gd name="connsiteY25" fmla="*/ 3620278 h 4795935"/>
              <a:gd name="connsiteX26" fmla="*/ 1343608 w 7336713"/>
              <a:gd name="connsiteY26" fmla="*/ 3676262 h 4795935"/>
              <a:gd name="connsiteX27" fmla="*/ 1380930 w 7336713"/>
              <a:gd name="connsiteY27" fmla="*/ 3788229 h 4795935"/>
              <a:gd name="connsiteX28" fmla="*/ 1418253 w 7336713"/>
              <a:gd name="connsiteY28" fmla="*/ 3900196 h 4795935"/>
              <a:gd name="connsiteX29" fmla="*/ 1436914 w 7336713"/>
              <a:gd name="connsiteY29" fmla="*/ 3956180 h 4795935"/>
              <a:gd name="connsiteX30" fmla="*/ 1511559 w 7336713"/>
              <a:gd name="connsiteY30" fmla="*/ 4049486 h 4795935"/>
              <a:gd name="connsiteX31" fmla="*/ 1548881 w 7336713"/>
              <a:gd name="connsiteY31" fmla="*/ 4161454 h 4795935"/>
              <a:gd name="connsiteX32" fmla="*/ 1623526 w 7336713"/>
              <a:gd name="connsiteY32" fmla="*/ 4254760 h 4795935"/>
              <a:gd name="connsiteX33" fmla="*/ 1642188 w 7336713"/>
              <a:gd name="connsiteY33" fmla="*/ 4310743 h 4795935"/>
              <a:gd name="connsiteX34" fmla="*/ 1754155 w 7336713"/>
              <a:gd name="connsiteY34" fmla="*/ 4348066 h 4795935"/>
              <a:gd name="connsiteX35" fmla="*/ 1903445 w 7336713"/>
              <a:gd name="connsiteY35" fmla="*/ 4385388 h 4795935"/>
              <a:gd name="connsiteX36" fmla="*/ 1978090 w 7336713"/>
              <a:gd name="connsiteY36" fmla="*/ 4460033 h 4795935"/>
              <a:gd name="connsiteX37" fmla="*/ 2015412 w 7336713"/>
              <a:gd name="connsiteY37" fmla="*/ 4516017 h 4795935"/>
              <a:gd name="connsiteX38" fmla="*/ 2071396 w 7336713"/>
              <a:gd name="connsiteY38" fmla="*/ 4534678 h 4795935"/>
              <a:gd name="connsiteX39" fmla="*/ 2220686 w 7336713"/>
              <a:gd name="connsiteY39" fmla="*/ 4572000 h 4795935"/>
              <a:gd name="connsiteX40" fmla="*/ 2388637 w 7336713"/>
              <a:gd name="connsiteY40" fmla="*/ 4627984 h 4795935"/>
              <a:gd name="connsiteX41" fmla="*/ 2425959 w 7336713"/>
              <a:gd name="connsiteY41" fmla="*/ 4665307 h 4795935"/>
              <a:gd name="connsiteX42" fmla="*/ 2593910 w 7336713"/>
              <a:gd name="connsiteY42" fmla="*/ 4702629 h 4795935"/>
              <a:gd name="connsiteX43" fmla="*/ 2724539 w 7336713"/>
              <a:gd name="connsiteY43" fmla="*/ 4739952 h 4795935"/>
              <a:gd name="connsiteX44" fmla="*/ 2817845 w 7336713"/>
              <a:gd name="connsiteY44" fmla="*/ 4758613 h 4795935"/>
              <a:gd name="connsiteX45" fmla="*/ 2892490 w 7336713"/>
              <a:gd name="connsiteY45" fmla="*/ 4777274 h 4795935"/>
              <a:gd name="connsiteX46" fmla="*/ 3097763 w 7336713"/>
              <a:gd name="connsiteY46" fmla="*/ 4795935 h 4795935"/>
              <a:gd name="connsiteX47" fmla="*/ 3694922 w 7336713"/>
              <a:gd name="connsiteY47" fmla="*/ 4777274 h 4795935"/>
              <a:gd name="connsiteX48" fmla="*/ 3769567 w 7336713"/>
              <a:gd name="connsiteY48" fmla="*/ 4702629 h 4795935"/>
              <a:gd name="connsiteX49" fmla="*/ 3806890 w 7336713"/>
              <a:gd name="connsiteY49" fmla="*/ 4665307 h 4795935"/>
              <a:gd name="connsiteX50" fmla="*/ 3862873 w 7336713"/>
              <a:gd name="connsiteY50" fmla="*/ 4553339 h 4795935"/>
              <a:gd name="connsiteX51" fmla="*/ 3974841 w 7336713"/>
              <a:gd name="connsiteY51" fmla="*/ 4516017 h 4795935"/>
              <a:gd name="connsiteX52" fmla="*/ 4049486 w 7336713"/>
              <a:gd name="connsiteY52" fmla="*/ 4441372 h 4795935"/>
              <a:gd name="connsiteX53" fmla="*/ 4068147 w 7336713"/>
              <a:gd name="connsiteY53" fmla="*/ 4385388 h 4795935"/>
              <a:gd name="connsiteX54" fmla="*/ 4124130 w 7336713"/>
              <a:gd name="connsiteY54" fmla="*/ 4366727 h 4795935"/>
              <a:gd name="connsiteX55" fmla="*/ 4198775 w 7336713"/>
              <a:gd name="connsiteY55" fmla="*/ 4292082 h 4795935"/>
              <a:gd name="connsiteX56" fmla="*/ 4236098 w 7336713"/>
              <a:gd name="connsiteY56" fmla="*/ 4254760 h 4795935"/>
              <a:gd name="connsiteX57" fmla="*/ 4310743 w 7336713"/>
              <a:gd name="connsiteY57" fmla="*/ 4161454 h 4795935"/>
              <a:gd name="connsiteX58" fmla="*/ 4385388 w 7336713"/>
              <a:gd name="connsiteY58" fmla="*/ 4086809 h 4795935"/>
              <a:gd name="connsiteX59" fmla="*/ 4609322 w 7336713"/>
              <a:gd name="connsiteY59" fmla="*/ 4105470 h 4795935"/>
              <a:gd name="connsiteX60" fmla="*/ 4627983 w 7336713"/>
              <a:gd name="connsiteY60" fmla="*/ 4161454 h 4795935"/>
              <a:gd name="connsiteX61" fmla="*/ 4777273 w 7336713"/>
              <a:gd name="connsiteY61" fmla="*/ 4180115 h 4795935"/>
              <a:gd name="connsiteX62" fmla="*/ 5225143 w 7336713"/>
              <a:gd name="connsiteY62" fmla="*/ 4180115 h 4795935"/>
              <a:gd name="connsiteX63" fmla="*/ 6568751 w 7336713"/>
              <a:gd name="connsiteY63" fmla="*/ 4142792 h 4795935"/>
              <a:gd name="connsiteX64" fmla="*/ 6550090 w 7336713"/>
              <a:gd name="connsiteY64" fmla="*/ 4049486 h 4795935"/>
              <a:gd name="connsiteX65" fmla="*/ 6531428 w 7336713"/>
              <a:gd name="connsiteY65" fmla="*/ 3993503 h 4795935"/>
              <a:gd name="connsiteX66" fmla="*/ 6550090 w 7336713"/>
              <a:gd name="connsiteY66" fmla="*/ 3825552 h 4795935"/>
              <a:gd name="connsiteX67" fmla="*/ 6587412 w 7336713"/>
              <a:gd name="connsiteY67" fmla="*/ 3153747 h 4795935"/>
              <a:gd name="connsiteX68" fmla="*/ 6606073 w 7336713"/>
              <a:gd name="connsiteY68" fmla="*/ 3079103 h 4795935"/>
              <a:gd name="connsiteX69" fmla="*/ 6643396 w 7336713"/>
              <a:gd name="connsiteY69" fmla="*/ 3041780 h 4795935"/>
              <a:gd name="connsiteX70" fmla="*/ 6680718 w 7336713"/>
              <a:gd name="connsiteY70" fmla="*/ 2985796 h 4795935"/>
              <a:gd name="connsiteX71" fmla="*/ 6718041 w 7336713"/>
              <a:gd name="connsiteY71" fmla="*/ 2873829 h 4795935"/>
              <a:gd name="connsiteX72" fmla="*/ 6792686 w 7336713"/>
              <a:gd name="connsiteY72" fmla="*/ 2649894 h 4795935"/>
              <a:gd name="connsiteX73" fmla="*/ 6811347 w 7336713"/>
              <a:gd name="connsiteY73" fmla="*/ 2593911 h 4795935"/>
              <a:gd name="connsiteX74" fmla="*/ 6830008 w 7336713"/>
              <a:gd name="connsiteY74" fmla="*/ 2537927 h 4795935"/>
              <a:gd name="connsiteX75" fmla="*/ 6867330 w 7336713"/>
              <a:gd name="connsiteY75" fmla="*/ 2481943 h 4795935"/>
              <a:gd name="connsiteX76" fmla="*/ 6904653 w 7336713"/>
              <a:gd name="connsiteY76" fmla="*/ 2295331 h 4795935"/>
              <a:gd name="connsiteX77" fmla="*/ 6960637 w 7336713"/>
              <a:gd name="connsiteY77" fmla="*/ 2239347 h 4795935"/>
              <a:gd name="connsiteX78" fmla="*/ 6979298 w 7336713"/>
              <a:gd name="connsiteY78" fmla="*/ 2183364 h 4795935"/>
              <a:gd name="connsiteX79" fmla="*/ 7109926 w 7336713"/>
              <a:gd name="connsiteY79" fmla="*/ 2090058 h 4795935"/>
              <a:gd name="connsiteX80" fmla="*/ 7147249 w 7336713"/>
              <a:gd name="connsiteY80" fmla="*/ 2052735 h 4795935"/>
              <a:gd name="connsiteX81" fmla="*/ 7277877 w 7336713"/>
              <a:gd name="connsiteY81" fmla="*/ 2015413 h 4795935"/>
              <a:gd name="connsiteX82" fmla="*/ 7333861 w 7336713"/>
              <a:gd name="connsiteY82" fmla="*/ 1922107 h 4795935"/>
              <a:gd name="connsiteX83" fmla="*/ 7277877 w 7336713"/>
              <a:gd name="connsiteY83" fmla="*/ 1903445 h 4795935"/>
              <a:gd name="connsiteX84" fmla="*/ 5952930 w 7336713"/>
              <a:gd name="connsiteY84" fmla="*/ 1922107 h 4795935"/>
              <a:gd name="connsiteX85" fmla="*/ 5654351 w 7336713"/>
              <a:gd name="connsiteY85" fmla="*/ 1940768 h 4795935"/>
              <a:gd name="connsiteX86" fmla="*/ 5635690 w 7336713"/>
              <a:gd name="connsiteY86" fmla="*/ 2015413 h 4795935"/>
              <a:gd name="connsiteX87" fmla="*/ 5579706 w 7336713"/>
              <a:gd name="connsiteY87" fmla="*/ 2034074 h 4795935"/>
              <a:gd name="connsiteX88" fmla="*/ 5523722 w 7336713"/>
              <a:gd name="connsiteY88" fmla="*/ 2015413 h 4795935"/>
              <a:gd name="connsiteX89" fmla="*/ 5486400 w 7336713"/>
              <a:gd name="connsiteY89" fmla="*/ 1978090 h 4795935"/>
              <a:gd name="connsiteX90" fmla="*/ 5355771 w 7336713"/>
              <a:gd name="connsiteY90" fmla="*/ 1996752 h 4795935"/>
              <a:gd name="connsiteX91" fmla="*/ 5299788 w 7336713"/>
              <a:gd name="connsiteY91" fmla="*/ 2015413 h 4795935"/>
              <a:gd name="connsiteX92" fmla="*/ 5262465 w 7336713"/>
              <a:gd name="connsiteY92" fmla="*/ 2052735 h 4795935"/>
              <a:gd name="connsiteX93" fmla="*/ 5150498 w 7336713"/>
              <a:gd name="connsiteY93" fmla="*/ 2108719 h 4795935"/>
              <a:gd name="connsiteX94" fmla="*/ 4851918 w 7336713"/>
              <a:gd name="connsiteY94" fmla="*/ 2127380 h 4795935"/>
              <a:gd name="connsiteX95" fmla="*/ 4665306 w 7336713"/>
              <a:gd name="connsiteY95" fmla="*/ 2164703 h 4795935"/>
              <a:gd name="connsiteX96" fmla="*/ 4627983 w 7336713"/>
              <a:gd name="connsiteY96" fmla="*/ 2202025 h 4795935"/>
              <a:gd name="connsiteX97" fmla="*/ 4534677 w 7336713"/>
              <a:gd name="connsiteY97" fmla="*/ 2258009 h 4795935"/>
              <a:gd name="connsiteX98" fmla="*/ 4497355 w 7336713"/>
              <a:gd name="connsiteY98" fmla="*/ 2146041 h 4795935"/>
              <a:gd name="connsiteX99" fmla="*/ 4422710 w 7336713"/>
              <a:gd name="connsiteY99" fmla="*/ 2052735 h 4795935"/>
              <a:gd name="connsiteX100" fmla="*/ 4404049 w 7336713"/>
              <a:gd name="connsiteY100" fmla="*/ 1978090 h 4795935"/>
              <a:gd name="connsiteX101" fmla="*/ 4366726 w 7336713"/>
              <a:gd name="connsiteY101" fmla="*/ 1940768 h 4795935"/>
              <a:gd name="connsiteX102" fmla="*/ 4348065 w 7336713"/>
              <a:gd name="connsiteY102" fmla="*/ 1847462 h 4795935"/>
              <a:gd name="connsiteX103" fmla="*/ 4366726 w 7336713"/>
              <a:gd name="connsiteY103" fmla="*/ 1772817 h 4795935"/>
              <a:gd name="connsiteX104" fmla="*/ 4385388 w 7336713"/>
              <a:gd name="connsiteY104" fmla="*/ 1660849 h 4795935"/>
              <a:gd name="connsiteX105" fmla="*/ 4329404 w 7336713"/>
              <a:gd name="connsiteY105" fmla="*/ 1642188 h 4795935"/>
              <a:gd name="connsiteX106" fmla="*/ 4180114 w 7336713"/>
              <a:gd name="connsiteY106" fmla="*/ 1567543 h 4795935"/>
              <a:gd name="connsiteX107" fmla="*/ 4124130 w 7336713"/>
              <a:gd name="connsiteY107" fmla="*/ 1548882 h 4795935"/>
              <a:gd name="connsiteX108" fmla="*/ 4068147 w 7336713"/>
              <a:gd name="connsiteY108" fmla="*/ 1511560 h 4795935"/>
              <a:gd name="connsiteX109" fmla="*/ 4049486 w 7336713"/>
              <a:gd name="connsiteY109" fmla="*/ 1455576 h 4795935"/>
              <a:gd name="connsiteX110" fmla="*/ 3937518 w 7336713"/>
              <a:gd name="connsiteY110" fmla="*/ 1418254 h 4795935"/>
              <a:gd name="connsiteX111" fmla="*/ 3900196 w 7336713"/>
              <a:gd name="connsiteY111" fmla="*/ 1380931 h 4795935"/>
              <a:gd name="connsiteX112" fmla="*/ 3788228 w 7336713"/>
              <a:gd name="connsiteY112" fmla="*/ 1343609 h 4795935"/>
              <a:gd name="connsiteX113" fmla="*/ 3713583 w 7336713"/>
              <a:gd name="connsiteY113" fmla="*/ 1250303 h 4795935"/>
              <a:gd name="connsiteX114" fmla="*/ 3582955 w 7336713"/>
              <a:gd name="connsiteY114" fmla="*/ 1194319 h 4795935"/>
              <a:gd name="connsiteX115" fmla="*/ 3564294 w 7336713"/>
              <a:gd name="connsiteY115" fmla="*/ 1138335 h 4795935"/>
              <a:gd name="connsiteX116" fmla="*/ 3452326 w 7336713"/>
              <a:gd name="connsiteY116" fmla="*/ 1101013 h 4795935"/>
              <a:gd name="connsiteX117" fmla="*/ 3433665 w 7336713"/>
              <a:gd name="connsiteY117" fmla="*/ 1045029 h 4795935"/>
              <a:gd name="connsiteX118" fmla="*/ 3377681 w 7336713"/>
              <a:gd name="connsiteY118" fmla="*/ 1007707 h 4795935"/>
              <a:gd name="connsiteX119" fmla="*/ 3284375 w 7336713"/>
              <a:gd name="connsiteY119" fmla="*/ 933062 h 4795935"/>
              <a:gd name="connsiteX120" fmla="*/ 3172408 w 7336713"/>
              <a:gd name="connsiteY120" fmla="*/ 895739 h 4795935"/>
              <a:gd name="connsiteX121" fmla="*/ 3153747 w 7336713"/>
              <a:gd name="connsiteY121" fmla="*/ 839756 h 4795935"/>
              <a:gd name="connsiteX122" fmla="*/ 3135086 w 7336713"/>
              <a:gd name="connsiteY122" fmla="*/ 727788 h 4795935"/>
              <a:gd name="connsiteX123" fmla="*/ 3097763 w 7336713"/>
              <a:gd name="connsiteY123" fmla="*/ 690466 h 4795935"/>
              <a:gd name="connsiteX124" fmla="*/ 3041779 w 7336713"/>
              <a:gd name="connsiteY124" fmla="*/ 597160 h 4795935"/>
              <a:gd name="connsiteX125" fmla="*/ 2967134 w 7336713"/>
              <a:gd name="connsiteY125" fmla="*/ 503854 h 4795935"/>
              <a:gd name="connsiteX126" fmla="*/ 2855167 w 7336713"/>
              <a:gd name="connsiteY126" fmla="*/ 466531 h 4795935"/>
              <a:gd name="connsiteX127" fmla="*/ 2817845 w 7336713"/>
              <a:gd name="connsiteY127" fmla="*/ 410547 h 4795935"/>
              <a:gd name="connsiteX128" fmla="*/ 2743200 w 7336713"/>
              <a:gd name="connsiteY128" fmla="*/ 317241 h 4795935"/>
              <a:gd name="connsiteX129" fmla="*/ 2687216 w 7336713"/>
              <a:gd name="connsiteY129" fmla="*/ 223935 h 4795935"/>
              <a:gd name="connsiteX130" fmla="*/ 2631232 w 7336713"/>
              <a:gd name="connsiteY130" fmla="*/ 130629 h 4795935"/>
              <a:gd name="connsiteX131" fmla="*/ 2575249 w 7336713"/>
              <a:gd name="connsiteY131" fmla="*/ 111968 h 4795935"/>
              <a:gd name="connsiteX132" fmla="*/ 2537926 w 7336713"/>
              <a:gd name="connsiteY132" fmla="*/ 74645 h 4795935"/>
              <a:gd name="connsiteX133" fmla="*/ 2519265 w 7336713"/>
              <a:gd name="connsiteY133" fmla="*/ 18662 h 4795935"/>
              <a:gd name="connsiteX134" fmla="*/ 2463281 w 7336713"/>
              <a:gd name="connsiteY134" fmla="*/ 0 h 4795935"/>
              <a:gd name="connsiteX135" fmla="*/ 2388637 w 7336713"/>
              <a:gd name="connsiteY135" fmla="*/ 18662 h 4795935"/>
              <a:gd name="connsiteX136" fmla="*/ 2369975 w 7336713"/>
              <a:gd name="connsiteY136" fmla="*/ 74645 h 4795935"/>
              <a:gd name="connsiteX137" fmla="*/ 2332653 w 7336713"/>
              <a:gd name="connsiteY137" fmla="*/ 111968 h 4795935"/>
              <a:gd name="connsiteX138" fmla="*/ 2295330 w 7336713"/>
              <a:gd name="connsiteY138" fmla="*/ 167952 h 4795935"/>
              <a:gd name="connsiteX139" fmla="*/ 2183363 w 7336713"/>
              <a:gd name="connsiteY139" fmla="*/ 223935 h 4795935"/>
              <a:gd name="connsiteX140" fmla="*/ 2146041 w 7336713"/>
              <a:gd name="connsiteY140" fmla="*/ 261258 h 4795935"/>
              <a:gd name="connsiteX141" fmla="*/ 1866122 w 7336713"/>
              <a:gd name="connsiteY141" fmla="*/ 317241 h 4795935"/>
              <a:gd name="connsiteX142" fmla="*/ 1828800 w 7336713"/>
              <a:gd name="connsiteY142" fmla="*/ 354564 h 4795935"/>
              <a:gd name="connsiteX143" fmla="*/ 1604865 w 7336713"/>
              <a:gd name="connsiteY143" fmla="*/ 391886 h 4795935"/>
              <a:gd name="connsiteX144" fmla="*/ 1082351 w 7336713"/>
              <a:gd name="connsiteY144" fmla="*/ 410547 h 4795935"/>
              <a:gd name="connsiteX145" fmla="*/ 951722 w 7336713"/>
              <a:gd name="connsiteY145" fmla="*/ 503854 h 4795935"/>
              <a:gd name="connsiteX146" fmla="*/ 895739 w 7336713"/>
              <a:gd name="connsiteY146" fmla="*/ 522515 h 4795935"/>
              <a:gd name="connsiteX147" fmla="*/ 839755 w 7336713"/>
              <a:gd name="connsiteY147" fmla="*/ 541176 h 4795935"/>
              <a:gd name="connsiteX148" fmla="*/ 802432 w 7336713"/>
              <a:gd name="connsiteY148" fmla="*/ 578498 h 4795935"/>
              <a:gd name="connsiteX149" fmla="*/ 765110 w 7336713"/>
              <a:gd name="connsiteY149" fmla="*/ 634482 h 4795935"/>
              <a:gd name="connsiteX150" fmla="*/ 653143 w 7336713"/>
              <a:gd name="connsiteY150" fmla="*/ 671805 h 4795935"/>
              <a:gd name="connsiteX151" fmla="*/ 559837 w 7336713"/>
              <a:gd name="connsiteY151" fmla="*/ 727788 h 4795935"/>
              <a:gd name="connsiteX152" fmla="*/ 522514 w 7336713"/>
              <a:gd name="connsiteY152" fmla="*/ 765111 h 4795935"/>
              <a:gd name="connsiteX153" fmla="*/ 503853 w 7336713"/>
              <a:gd name="connsiteY153" fmla="*/ 821094 h 4795935"/>
              <a:gd name="connsiteX154" fmla="*/ 335902 w 7336713"/>
              <a:gd name="connsiteY154" fmla="*/ 877078 h 4795935"/>
              <a:gd name="connsiteX155" fmla="*/ 279918 w 7336713"/>
              <a:gd name="connsiteY155" fmla="*/ 895739 h 4795935"/>
              <a:gd name="connsiteX156" fmla="*/ 223934 w 7336713"/>
              <a:gd name="connsiteY156" fmla="*/ 914400 h 4795935"/>
              <a:gd name="connsiteX157" fmla="*/ 167951 w 7336713"/>
              <a:gd name="connsiteY157" fmla="*/ 858417 h 479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7336713" h="4795935">
                <a:moveTo>
                  <a:pt x="167951" y="858417"/>
                </a:moveTo>
                <a:cubicBezTo>
                  <a:pt x="161731" y="901960"/>
                  <a:pt x="163199" y="947317"/>
                  <a:pt x="149290" y="989045"/>
                </a:cubicBezTo>
                <a:cubicBezTo>
                  <a:pt x="143726" y="1005736"/>
                  <a:pt x="119835" y="1010631"/>
                  <a:pt x="111967" y="1026368"/>
                </a:cubicBezTo>
                <a:cubicBezTo>
                  <a:pt x="96460" y="1057382"/>
                  <a:pt x="79331" y="1194237"/>
                  <a:pt x="74645" y="1212980"/>
                </a:cubicBezTo>
                <a:cubicBezTo>
                  <a:pt x="65103" y="1251147"/>
                  <a:pt x="49763" y="1287625"/>
                  <a:pt x="37322" y="1324947"/>
                </a:cubicBezTo>
                <a:lnTo>
                  <a:pt x="18661" y="1380931"/>
                </a:lnTo>
                <a:lnTo>
                  <a:pt x="0" y="1436915"/>
                </a:lnTo>
                <a:cubicBezTo>
                  <a:pt x="6220" y="1760376"/>
                  <a:pt x="6905" y="2083991"/>
                  <a:pt x="18661" y="2407298"/>
                </a:cubicBezTo>
                <a:cubicBezTo>
                  <a:pt x="19376" y="2426956"/>
                  <a:pt x="23413" y="2449373"/>
                  <a:pt x="37322" y="2463282"/>
                </a:cubicBezTo>
                <a:cubicBezTo>
                  <a:pt x="51231" y="2477191"/>
                  <a:pt x="73808" y="2479343"/>
                  <a:pt x="93306" y="2481943"/>
                </a:cubicBezTo>
                <a:cubicBezTo>
                  <a:pt x="167553" y="2491843"/>
                  <a:pt x="242596" y="2494384"/>
                  <a:pt x="317241" y="2500605"/>
                </a:cubicBezTo>
                <a:cubicBezTo>
                  <a:pt x="442136" y="2542237"/>
                  <a:pt x="447741" y="2551956"/>
                  <a:pt x="653143" y="2500605"/>
                </a:cubicBezTo>
                <a:cubicBezTo>
                  <a:pt x="672226" y="2495834"/>
                  <a:pt x="657895" y="2458530"/>
                  <a:pt x="671804" y="2444621"/>
                </a:cubicBezTo>
                <a:cubicBezTo>
                  <a:pt x="685713" y="2430712"/>
                  <a:pt x="709127" y="2432180"/>
                  <a:pt x="727788" y="2425960"/>
                </a:cubicBezTo>
                <a:cubicBezTo>
                  <a:pt x="746449" y="2432180"/>
                  <a:pt x="766904" y="2434501"/>
                  <a:pt x="783771" y="2444621"/>
                </a:cubicBezTo>
                <a:cubicBezTo>
                  <a:pt x="798858" y="2453673"/>
                  <a:pt x="807355" y="2470952"/>
                  <a:pt x="821094" y="2481943"/>
                </a:cubicBezTo>
                <a:cubicBezTo>
                  <a:pt x="838607" y="2495954"/>
                  <a:pt x="857017" y="2509236"/>
                  <a:pt x="877077" y="2519266"/>
                </a:cubicBezTo>
                <a:cubicBezTo>
                  <a:pt x="919732" y="2540593"/>
                  <a:pt x="983784" y="2545942"/>
                  <a:pt x="1026367" y="2556588"/>
                </a:cubicBezTo>
                <a:cubicBezTo>
                  <a:pt x="1045450" y="2561359"/>
                  <a:pt x="1063690" y="2569029"/>
                  <a:pt x="1082351" y="2575249"/>
                </a:cubicBezTo>
                <a:cubicBezTo>
                  <a:pt x="1088571" y="2593910"/>
                  <a:pt x="1090892" y="2614365"/>
                  <a:pt x="1101012" y="2631233"/>
                </a:cubicBezTo>
                <a:cubicBezTo>
                  <a:pt x="1177863" y="2759320"/>
                  <a:pt x="1104127" y="2565939"/>
                  <a:pt x="1156996" y="2724539"/>
                </a:cubicBezTo>
                <a:cubicBezTo>
                  <a:pt x="1163216" y="2886270"/>
                  <a:pt x="1160550" y="3048587"/>
                  <a:pt x="1175657" y="3209731"/>
                </a:cubicBezTo>
                <a:cubicBezTo>
                  <a:pt x="1179329" y="3248900"/>
                  <a:pt x="1200538" y="3284376"/>
                  <a:pt x="1212979" y="3321698"/>
                </a:cubicBezTo>
                <a:lnTo>
                  <a:pt x="1250302" y="3433666"/>
                </a:lnTo>
                <a:cubicBezTo>
                  <a:pt x="1256522" y="3452327"/>
                  <a:pt x="1264192" y="3470566"/>
                  <a:pt x="1268963" y="3489649"/>
                </a:cubicBezTo>
                <a:cubicBezTo>
                  <a:pt x="1274944" y="3513572"/>
                  <a:pt x="1292898" y="3593502"/>
                  <a:pt x="1306286" y="3620278"/>
                </a:cubicBezTo>
                <a:cubicBezTo>
                  <a:pt x="1316316" y="3640338"/>
                  <a:pt x="1334499" y="3655767"/>
                  <a:pt x="1343608" y="3676262"/>
                </a:cubicBezTo>
                <a:cubicBezTo>
                  <a:pt x="1359586" y="3712212"/>
                  <a:pt x="1368489" y="3750907"/>
                  <a:pt x="1380930" y="3788229"/>
                </a:cubicBezTo>
                <a:lnTo>
                  <a:pt x="1418253" y="3900196"/>
                </a:lnTo>
                <a:cubicBezTo>
                  <a:pt x="1424473" y="3918857"/>
                  <a:pt x="1423005" y="3942271"/>
                  <a:pt x="1436914" y="3956180"/>
                </a:cubicBezTo>
                <a:cubicBezTo>
                  <a:pt x="1490096" y="4009362"/>
                  <a:pt x="1464477" y="3978864"/>
                  <a:pt x="1511559" y="4049486"/>
                </a:cubicBezTo>
                <a:cubicBezTo>
                  <a:pt x="1524000" y="4086809"/>
                  <a:pt x="1521062" y="4133636"/>
                  <a:pt x="1548881" y="4161454"/>
                </a:cubicBezTo>
                <a:cubicBezTo>
                  <a:pt x="1583598" y="4196170"/>
                  <a:pt x="1599983" y="4207675"/>
                  <a:pt x="1623526" y="4254760"/>
                </a:cubicBezTo>
                <a:cubicBezTo>
                  <a:pt x="1632323" y="4272354"/>
                  <a:pt x="1626181" y="4299310"/>
                  <a:pt x="1642188" y="4310743"/>
                </a:cubicBezTo>
                <a:cubicBezTo>
                  <a:pt x="1674201" y="4333610"/>
                  <a:pt x="1716833" y="4335625"/>
                  <a:pt x="1754155" y="4348066"/>
                </a:cubicBezTo>
                <a:cubicBezTo>
                  <a:pt x="1840224" y="4376756"/>
                  <a:pt x="1790859" y="4362871"/>
                  <a:pt x="1903445" y="4385388"/>
                </a:cubicBezTo>
                <a:cubicBezTo>
                  <a:pt x="1928327" y="4410270"/>
                  <a:pt x="1958571" y="4430755"/>
                  <a:pt x="1978090" y="4460033"/>
                </a:cubicBezTo>
                <a:cubicBezTo>
                  <a:pt x="1990531" y="4478694"/>
                  <a:pt x="1997899" y="4502006"/>
                  <a:pt x="2015412" y="4516017"/>
                </a:cubicBezTo>
                <a:cubicBezTo>
                  <a:pt x="2030772" y="4528305"/>
                  <a:pt x="2052313" y="4529907"/>
                  <a:pt x="2071396" y="4534678"/>
                </a:cubicBezTo>
                <a:lnTo>
                  <a:pt x="2220686" y="4572000"/>
                </a:lnTo>
                <a:cubicBezTo>
                  <a:pt x="2364922" y="4668160"/>
                  <a:pt x="2158770" y="4541784"/>
                  <a:pt x="2388637" y="4627984"/>
                </a:cubicBezTo>
                <a:cubicBezTo>
                  <a:pt x="2405111" y="4634162"/>
                  <a:pt x="2410872" y="4656255"/>
                  <a:pt x="2425959" y="4665307"/>
                </a:cubicBezTo>
                <a:cubicBezTo>
                  <a:pt x="2462275" y="4687097"/>
                  <a:pt x="2569417" y="4697730"/>
                  <a:pt x="2593910" y="4702629"/>
                </a:cubicBezTo>
                <a:cubicBezTo>
                  <a:pt x="2768450" y="4737537"/>
                  <a:pt x="2582244" y="4704378"/>
                  <a:pt x="2724539" y="4739952"/>
                </a:cubicBezTo>
                <a:cubicBezTo>
                  <a:pt x="2755310" y="4747645"/>
                  <a:pt x="2786882" y="4751732"/>
                  <a:pt x="2817845" y="4758613"/>
                </a:cubicBezTo>
                <a:cubicBezTo>
                  <a:pt x="2842882" y="4764177"/>
                  <a:pt x="2867068" y="4773884"/>
                  <a:pt x="2892490" y="4777274"/>
                </a:cubicBezTo>
                <a:cubicBezTo>
                  <a:pt x="2960594" y="4786354"/>
                  <a:pt x="3029339" y="4789715"/>
                  <a:pt x="3097763" y="4795935"/>
                </a:cubicBezTo>
                <a:lnTo>
                  <a:pt x="3694922" y="4777274"/>
                </a:lnTo>
                <a:cubicBezTo>
                  <a:pt x="3729775" y="4772433"/>
                  <a:pt x="3744685" y="4727511"/>
                  <a:pt x="3769567" y="4702629"/>
                </a:cubicBezTo>
                <a:lnTo>
                  <a:pt x="3806890" y="4665307"/>
                </a:lnTo>
                <a:cubicBezTo>
                  <a:pt x="3817058" y="4634804"/>
                  <a:pt x="3832410" y="4572378"/>
                  <a:pt x="3862873" y="4553339"/>
                </a:cubicBezTo>
                <a:cubicBezTo>
                  <a:pt x="3896235" y="4532488"/>
                  <a:pt x="3974841" y="4516017"/>
                  <a:pt x="3974841" y="4516017"/>
                </a:cubicBezTo>
                <a:cubicBezTo>
                  <a:pt x="3999723" y="4491135"/>
                  <a:pt x="4038359" y="4474754"/>
                  <a:pt x="4049486" y="4441372"/>
                </a:cubicBezTo>
                <a:cubicBezTo>
                  <a:pt x="4055706" y="4422711"/>
                  <a:pt x="4054238" y="4399297"/>
                  <a:pt x="4068147" y="4385388"/>
                </a:cubicBezTo>
                <a:cubicBezTo>
                  <a:pt x="4082056" y="4371479"/>
                  <a:pt x="4105469" y="4372947"/>
                  <a:pt x="4124130" y="4366727"/>
                </a:cubicBezTo>
                <a:lnTo>
                  <a:pt x="4198775" y="4292082"/>
                </a:lnTo>
                <a:lnTo>
                  <a:pt x="4236098" y="4254760"/>
                </a:lnTo>
                <a:cubicBezTo>
                  <a:pt x="4267492" y="4160577"/>
                  <a:pt x="4231961" y="4228981"/>
                  <a:pt x="4310743" y="4161454"/>
                </a:cubicBezTo>
                <a:cubicBezTo>
                  <a:pt x="4337460" y="4138554"/>
                  <a:pt x="4385388" y="4086809"/>
                  <a:pt x="4385388" y="4086809"/>
                </a:cubicBezTo>
                <a:cubicBezTo>
                  <a:pt x="4460033" y="4093029"/>
                  <a:pt x="4537731" y="4083442"/>
                  <a:pt x="4609322" y="4105470"/>
                </a:cubicBezTo>
                <a:cubicBezTo>
                  <a:pt x="4628123" y="4111255"/>
                  <a:pt x="4610008" y="4153465"/>
                  <a:pt x="4627983" y="4161454"/>
                </a:cubicBezTo>
                <a:cubicBezTo>
                  <a:pt x="4673811" y="4181822"/>
                  <a:pt x="4727510" y="4173895"/>
                  <a:pt x="4777273" y="4180115"/>
                </a:cubicBezTo>
                <a:cubicBezTo>
                  <a:pt x="4958586" y="4240552"/>
                  <a:pt x="4805210" y="4196912"/>
                  <a:pt x="5225143" y="4180115"/>
                </a:cubicBezTo>
                <a:cubicBezTo>
                  <a:pt x="5767267" y="4158430"/>
                  <a:pt x="5980810" y="4156466"/>
                  <a:pt x="6568751" y="4142792"/>
                </a:cubicBezTo>
                <a:cubicBezTo>
                  <a:pt x="6562531" y="4111690"/>
                  <a:pt x="6557783" y="4080257"/>
                  <a:pt x="6550090" y="4049486"/>
                </a:cubicBezTo>
                <a:cubicBezTo>
                  <a:pt x="6545319" y="4030403"/>
                  <a:pt x="6531428" y="4013174"/>
                  <a:pt x="6531428" y="3993503"/>
                </a:cubicBezTo>
                <a:cubicBezTo>
                  <a:pt x="6531428" y="3937175"/>
                  <a:pt x="6543869" y="3881536"/>
                  <a:pt x="6550090" y="3825552"/>
                </a:cubicBezTo>
                <a:cubicBezTo>
                  <a:pt x="6558692" y="3576079"/>
                  <a:pt x="6546045" y="3381265"/>
                  <a:pt x="6587412" y="3153747"/>
                </a:cubicBezTo>
                <a:cubicBezTo>
                  <a:pt x="6592000" y="3128514"/>
                  <a:pt x="6594603" y="3102042"/>
                  <a:pt x="6606073" y="3079103"/>
                </a:cubicBezTo>
                <a:cubicBezTo>
                  <a:pt x="6613941" y="3063366"/>
                  <a:pt x="6632405" y="3055519"/>
                  <a:pt x="6643396" y="3041780"/>
                </a:cubicBezTo>
                <a:cubicBezTo>
                  <a:pt x="6657407" y="3024267"/>
                  <a:pt x="6671609" y="3006291"/>
                  <a:pt x="6680718" y="2985796"/>
                </a:cubicBezTo>
                <a:cubicBezTo>
                  <a:pt x="6696696" y="2949846"/>
                  <a:pt x="6705600" y="2911151"/>
                  <a:pt x="6718041" y="2873829"/>
                </a:cubicBezTo>
                <a:lnTo>
                  <a:pt x="6792686" y="2649894"/>
                </a:lnTo>
                <a:lnTo>
                  <a:pt x="6811347" y="2593911"/>
                </a:lnTo>
                <a:cubicBezTo>
                  <a:pt x="6817567" y="2575250"/>
                  <a:pt x="6819097" y="2554294"/>
                  <a:pt x="6830008" y="2537927"/>
                </a:cubicBezTo>
                <a:lnTo>
                  <a:pt x="6867330" y="2481943"/>
                </a:lnTo>
                <a:cubicBezTo>
                  <a:pt x="6868910" y="2470884"/>
                  <a:pt x="6880967" y="2330861"/>
                  <a:pt x="6904653" y="2295331"/>
                </a:cubicBezTo>
                <a:cubicBezTo>
                  <a:pt x="6919292" y="2273372"/>
                  <a:pt x="6941976" y="2258008"/>
                  <a:pt x="6960637" y="2239347"/>
                </a:cubicBezTo>
                <a:cubicBezTo>
                  <a:pt x="6966857" y="2220686"/>
                  <a:pt x="6967865" y="2199370"/>
                  <a:pt x="6979298" y="2183364"/>
                </a:cubicBezTo>
                <a:cubicBezTo>
                  <a:pt x="7034645" y="2105879"/>
                  <a:pt x="7039124" y="2113659"/>
                  <a:pt x="7109926" y="2090058"/>
                </a:cubicBezTo>
                <a:cubicBezTo>
                  <a:pt x="7122367" y="2077617"/>
                  <a:pt x="7132162" y="2061787"/>
                  <a:pt x="7147249" y="2052735"/>
                </a:cubicBezTo>
                <a:cubicBezTo>
                  <a:pt x="7166372" y="2041261"/>
                  <a:pt x="7263934" y="2018899"/>
                  <a:pt x="7277877" y="2015413"/>
                </a:cubicBezTo>
                <a:cubicBezTo>
                  <a:pt x="7292996" y="2000294"/>
                  <a:pt x="7350011" y="1954407"/>
                  <a:pt x="7333861" y="1922107"/>
                </a:cubicBezTo>
                <a:cubicBezTo>
                  <a:pt x="7325064" y="1904513"/>
                  <a:pt x="7296538" y="1909666"/>
                  <a:pt x="7277877" y="1903445"/>
                </a:cubicBezTo>
                <a:lnTo>
                  <a:pt x="5952930" y="1922107"/>
                </a:lnTo>
                <a:cubicBezTo>
                  <a:pt x="5853236" y="1924399"/>
                  <a:pt x="5750019" y="1912630"/>
                  <a:pt x="5654351" y="1940768"/>
                </a:cubicBezTo>
                <a:cubicBezTo>
                  <a:pt x="5629746" y="1948005"/>
                  <a:pt x="5651712" y="1995386"/>
                  <a:pt x="5635690" y="2015413"/>
                </a:cubicBezTo>
                <a:cubicBezTo>
                  <a:pt x="5623402" y="2030773"/>
                  <a:pt x="5598367" y="2027854"/>
                  <a:pt x="5579706" y="2034074"/>
                </a:cubicBezTo>
                <a:cubicBezTo>
                  <a:pt x="5561045" y="2027854"/>
                  <a:pt x="5540589" y="2025534"/>
                  <a:pt x="5523722" y="2015413"/>
                </a:cubicBezTo>
                <a:cubicBezTo>
                  <a:pt x="5508635" y="2006361"/>
                  <a:pt x="5503886" y="1980033"/>
                  <a:pt x="5486400" y="1978090"/>
                </a:cubicBezTo>
                <a:cubicBezTo>
                  <a:pt x="5442684" y="1973233"/>
                  <a:pt x="5399314" y="1990531"/>
                  <a:pt x="5355771" y="1996752"/>
                </a:cubicBezTo>
                <a:cubicBezTo>
                  <a:pt x="5337110" y="2002972"/>
                  <a:pt x="5316655" y="2005293"/>
                  <a:pt x="5299788" y="2015413"/>
                </a:cubicBezTo>
                <a:cubicBezTo>
                  <a:pt x="5284701" y="2024465"/>
                  <a:pt x="5276204" y="2041744"/>
                  <a:pt x="5262465" y="2052735"/>
                </a:cubicBezTo>
                <a:cubicBezTo>
                  <a:pt x="5232918" y="2076372"/>
                  <a:pt x="5190218" y="2104538"/>
                  <a:pt x="5150498" y="2108719"/>
                </a:cubicBezTo>
                <a:cubicBezTo>
                  <a:pt x="5051325" y="2119158"/>
                  <a:pt x="4951445" y="2121160"/>
                  <a:pt x="4851918" y="2127380"/>
                </a:cubicBezTo>
                <a:cubicBezTo>
                  <a:pt x="4829261" y="2130617"/>
                  <a:pt x="4706022" y="2140274"/>
                  <a:pt x="4665306" y="2164703"/>
                </a:cubicBezTo>
                <a:cubicBezTo>
                  <a:pt x="4650219" y="2173755"/>
                  <a:pt x="4640424" y="2189584"/>
                  <a:pt x="4627983" y="2202025"/>
                </a:cubicBezTo>
                <a:cubicBezTo>
                  <a:pt x="4620760" y="2230919"/>
                  <a:pt x="4616546" y="2353523"/>
                  <a:pt x="4534677" y="2258009"/>
                </a:cubicBezTo>
                <a:cubicBezTo>
                  <a:pt x="4509074" y="2228139"/>
                  <a:pt x="4519178" y="2178775"/>
                  <a:pt x="4497355" y="2146041"/>
                </a:cubicBezTo>
                <a:cubicBezTo>
                  <a:pt x="4450272" y="2075419"/>
                  <a:pt x="4475891" y="2105917"/>
                  <a:pt x="4422710" y="2052735"/>
                </a:cubicBezTo>
                <a:cubicBezTo>
                  <a:pt x="4416490" y="2027853"/>
                  <a:pt x="4415519" y="2001030"/>
                  <a:pt x="4404049" y="1978090"/>
                </a:cubicBezTo>
                <a:cubicBezTo>
                  <a:pt x="4396181" y="1962353"/>
                  <a:pt x="4373657" y="1956939"/>
                  <a:pt x="4366726" y="1940768"/>
                </a:cubicBezTo>
                <a:cubicBezTo>
                  <a:pt x="4354232" y="1911615"/>
                  <a:pt x="4354285" y="1878564"/>
                  <a:pt x="4348065" y="1847462"/>
                </a:cubicBezTo>
                <a:cubicBezTo>
                  <a:pt x="4354285" y="1822580"/>
                  <a:pt x="4355256" y="1795757"/>
                  <a:pt x="4366726" y="1772817"/>
                </a:cubicBezTo>
                <a:cubicBezTo>
                  <a:pt x="4391811" y="1722647"/>
                  <a:pt x="4452592" y="1744854"/>
                  <a:pt x="4385388" y="1660849"/>
                </a:cubicBezTo>
                <a:cubicBezTo>
                  <a:pt x="4373100" y="1645489"/>
                  <a:pt x="4348065" y="1648408"/>
                  <a:pt x="4329404" y="1642188"/>
                </a:cubicBezTo>
                <a:cubicBezTo>
                  <a:pt x="4264262" y="1577048"/>
                  <a:pt x="4308771" y="1610429"/>
                  <a:pt x="4180114" y="1567543"/>
                </a:cubicBezTo>
                <a:lnTo>
                  <a:pt x="4124130" y="1548882"/>
                </a:lnTo>
                <a:cubicBezTo>
                  <a:pt x="4105469" y="1536441"/>
                  <a:pt x="4082157" y="1529073"/>
                  <a:pt x="4068147" y="1511560"/>
                </a:cubicBezTo>
                <a:cubicBezTo>
                  <a:pt x="4055859" y="1496200"/>
                  <a:pt x="4065493" y="1467009"/>
                  <a:pt x="4049486" y="1455576"/>
                </a:cubicBezTo>
                <a:cubicBezTo>
                  <a:pt x="4017472" y="1432709"/>
                  <a:pt x="3937518" y="1418254"/>
                  <a:pt x="3937518" y="1418254"/>
                </a:cubicBezTo>
                <a:cubicBezTo>
                  <a:pt x="3925077" y="1405813"/>
                  <a:pt x="3915933" y="1388799"/>
                  <a:pt x="3900196" y="1380931"/>
                </a:cubicBezTo>
                <a:cubicBezTo>
                  <a:pt x="3865008" y="1363337"/>
                  <a:pt x="3788228" y="1343609"/>
                  <a:pt x="3788228" y="1343609"/>
                </a:cubicBezTo>
                <a:cubicBezTo>
                  <a:pt x="3768261" y="1313658"/>
                  <a:pt x="3745495" y="1271578"/>
                  <a:pt x="3713583" y="1250303"/>
                </a:cubicBezTo>
                <a:cubicBezTo>
                  <a:pt x="3667460" y="1219554"/>
                  <a:pt x="3632721" y="1210907"/>
                  <a:pt x="3582955" y="1194319"/>
                </a:cubicBezTo>
                <a:cubicBezTo>
                  <a:pt x="3576735" y="1175658"/>
                  <a:pt x="3580301" y="1149768"/>
                  <a:pt x="3564294" y="1138335"/>
                </a:cubicBezTo>
                <a:cubicBezTo>
                  <a:pt x="3532280" y="1115468"/>
                  <a:pt x="3452326" y="1101013"/>
                  <a:pt x="3452326" y="1101013"/>
                </a:cubicBezTo>
                <a:cubicBezTo>
                  <a:pt x="3446106" y="1082352"/>
                  <a:pt x="3445953" y="1060389"/>
                  <a:pt x="3433665" y="1045029"/>
                </a:cubicBezTo>
                <a:cubicBezTo>
                  <a:pt x="3419654" y="1027516"/>
                  <a:pt x="3395194" y="1021718"/>
                  <a:pt x="3377681" y="1007707"/>
                </a:cubicBezTo>
                <a:cubicBezTo>
                  <a:pt x="3329206" y="968927"/>
                  <a:pt x="3348999" y="961784"/>
                  <a:pt x="3284375" y="933062"/>
                </a:cubicBezTo>
                <a:cubicBezTo>
                  <a:pt x="3248425" y="917084"/>
                  <a:pt x="3172408" y="895739"/>
                  <a:pt x="3172408" y="895739"/>
                </a:cubicBezTo>
                <a:cubicBezTo>
                  <a:pt x="3166188" y="877078"/>
                  <a:pt x="3158014" y="858958"/>
                  <a:pt x="3153747" y="839756"/>
                </a:cubicBezTo>
                <a:cubicBezTo>
                  <a:pt x="3145539" y="802820"/>
                  <a:pt x="3148372" y="763216"/>
                  <a:pt x="3135086" y="727788"/>
                </a:cubicBezTo>
                <a:cubicBezTo>
                  <a:pt x="3128908" y="711314"/>
                  <a:pt x="3110204" y="702907"/>
                  <a:pt x="3097763" y="690466"/>
                </a:cubicBezTo>
                <a:cubicBezTo>
                  <a:pt x="3065355" y="593240"/>
                  <a:pt x="3100331" y="670350"/>
                  <a:pt x="3041779" y="597160"/>
                </a:cubicBezTo>
                <a:cubicBezTo>
                  <a:pt x="3024196" y="575181"/>
                  <a:pt x="2997176" y="518875"/>
                  <a:pt x="2967134" y="503854"/>
                </a:cubicBezTo>
                <a:cubicBezTo>
                  <a:pt x="2931946" y="486260"/>
                  <a:pt x="2855167" y="466531"/>
                  <a:pt x="2855167" y="466531"/>
                </a:cubicBezTo>
                <a:cubicBezTo>
                  <a:pt x="2842726" y="447870"/>
                  <a:pt x="2831856" y="428060"/>
                  <a:pt x="2817845" y="410547"/>
                </a:cubicBezTo>
                <a:cubicBezTo>
                  <a:pt x="2771556" y="352685"/>
                  <a:pt x="2781495" y="393831"/>
                  <a:pt x="2743200" y="317241"/>
                </a:cubicBezTo>
                <a:cubicBezTo>
                  <a:pt x="2694751" y="220343"/>
                  <a:pt x="2760115" y="296834"/>
                  <a:pt x="2687216" y="223935"/>
                </a:cubicBezTo>
                <a:cubicBezTo>
                  <a:pt x="2672537" y="179899"/>
                  <a:pt x="2673925" y="156245"/>
                  <a:pt x="2631232" y="130629"/>
                </a:cubicBezTo>
                <a:cubicBezTo>
                  <a:pt x="2614365" y="120509"/>
                  <a:pt x="2593910" y="118188"/>
                  <a:pt x="2575249" y="111968"/>
                </a:cubicBezTo>
                <a:cubicBezTo>
                  <a:pt x="2562808" y="99527"/>
                  <a:pt x="2546978" y="89732"/>
                  <a:pt x="2537926" y="74645"/>
                </a:cubicBezTo>
                <a:cubicBezTo>
                  <a:pt x="2527806" y="57778"/>
                  <a:pt x="2533174" y="32571"/>
                  <a:pt x="2519265" y="18662"/>
                </a:cubicBezTo>
                <a:cubicBezTo>
                  <a:pt x="2505356" y="4753"/>
                  <a:pt x="2481942" y="6221"/>
                  <a:pt x="2463281" y="0"/>
                </a:cubicBezTo>
                <a:cubicBezTo>
                  <a:pt x="2438400" y="6221"/>
                  <a:pt x="2408664" y="2640"/>
                  <a:pt x="2388637" y="18662"/>
                </a:cubicBezTo>
                <a:cubicBezTo>
                  <a:pt x="2373277" y="30950"/>
                  <a:pt x="2380095" y="57778"/>
                  <a:pt x="2369975" y="74645"/>
                </a:cubicBezTo>
                <a:cubicBezTo>
                  <a:pt x="2360923" y="89732"/>
                  <a:pt x="2343644" y="98229"/>
                  <a:pt x="2332653" y="111968"/>
                </a:cubicBezTo>
                <a:cubicBezTo>
                  <a:pt x="2318642" y="129482"/>
                  <a:pt x="2311189" y="152093"/>
                  <a:pt x="2295330" y="167952"/>
                </a:cubicBezTo>
                <a:cubicBezTo>
                  <a:pt x="2259155" y="204127"/>
                  <a:pt x="2228896" y="208758"/>
                  <a:pt x="2183363" y="223935"/>
                </a:cubicBezTo>
                <a:cubicBezTo>
                  <a:pt x="2170922" y="236376"/>
                  <a:pt x="2161778" y="253390"/>
                  <a:pt x="2146041" y="261258"/>
                </a:cubicBezTo>
                <a:cubicBezTo>
                  <a:pt x="2051526" y="308516"/>
                  <a:pt x="1971675" y="305513"/>
                  <a:pt x="1866122" y="317241"/>
                </a:cubicBezTo>
                <a:cubicBezTo>
                  <a:pt x="1853681" y="329682"/>
                  <a:pt x="1843887" y="345512"/>
                  <a:pt x="1828800" y="354564"/>
                </a:cubicBezTo>
                <a:cubicBezTo>
                  <a:pt x="1779670" y="384042"/>
                  <a:pt x="1619719" y="391083"/>
                  <a:pt x="1604865" y="391886"/>
                </a:cubicBezTo>
                <a:cubicBezTo>
                  <a:pt x="1430837" y="401293"/>
                  <a:pt x="1256522" y="404327"/>
                  <a:pt x="1082351" y="410547"/>
                </a:cubicBezTo>
                <a:cubicBezTo>
                  <a:pt x="1051249" y="503854"/>
                  <a:pt x="1082351" y="460311"/>
                  <a:pt x="951722" y="503854"/>
                </a:cubicBezTo>
                <a:lnTo>
                  <a:pt x="895739" y="522515"/>
                </a:lnTo>
                <a:lnTo>
                  <a:pt x="839755" y="541176"/>
                </a:lnTo>
                <a:cubicBezTo>
                  <a:pt x="827314" y="553617"/>
                  <a:pt x="813423" y="564759"/>
                  <a:pt x="802432" y="578498"/>
                </a:cubicBezTo>
                <a:cubicBezTo>
                  <a:pt x="788421" y="596011"/>
                  <a:pt x="784129" y="622595"/>
                  <a:pt x="765110" y="634482"/>
                </a:cubicBezTo>
                <a:cubicBezTo>
                  <a:pt x="731749" y="655333"/>
                  <a:pt x="653143" y="671805"/>
                  <a:pt x="653143" y="671805"/>
                </a:cubicBezTo>
                <a:cubicBezTo>
                  <a:pt x="558572" y="766374"/>
                  <a:pt x="680965" y="655111"/>
                  <a:pt x="559837" y="727788"/>
                </a:cubicBezTo>
                <a:cubicBezTo>
                  <a:pt x="544750" y="736840"/>
                  <a:pt x="534955" y="752670"/>
                  <a:pt x="522514" y="765111"/>
                </a:cubicBezTo>
                <a:cubicBezTo>
                  <a:pt x="516294" y="783772"/>
                  <a:pt x="519859" y="809661"/>
                  <a:pt x="503853" y="821094"/>
                </a:cubicBezTo>
                <a:cubicBezTo>
                  <a:pt x="503849" y="821097"/>
                  <a:pt x="363896" y="867747"/>
                  <a:pt x="335902" y="877078"/>
                </a:cubicBezTo>
                <a:lnTo>
                  <a:pt x="279918" y="895739"/>
                </a:lnTo>
                <a:lnTo>
                  <a:pt x="223934" y="914400"/>
                </a:lnTo>
                <a:lnTo>
                  <a:pt x="167951" y="858417"/>
                </a:lnTo>
                <a:close/>
              </a:path>
            </a:pathLst>
          </a:custGeom>
          <a:gradFill flip="none" rotWithShape="1">
            <a:gsLst>
              <a:gs pos="39000">
                <a:schemeClr val="tx2">
                  <a:lumMod val="75000"/>
                  <a:shade val="30000"/>
                  <a:satMod val="115000"/>
                </a:schemeClr>
              </a:gs>
              <a:gs pos="19000">
                <a:schemeClr val="tx2">
                  <a:lumMod val="75000"/>
                  <a:shade val="67500"/>
                  <a:satMod val="115000"/>
                  <a:alpha val="34000"/>
                </a:schemeClr>
              </a:gs>
              <a:gs pos="68000">
                <a:schemeClr val="tx2">
                  <a:shade val="100000"/>
                  <a:satMod val="115000"/>
                  <a:lumMod val="90000"/>
                  <a:lumOff val="1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32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rPr>
              <a:t>1’377,000 km²</a:t>
            </a:r>
          </a:p>
        </p:txBody>
      </p:sp>
    </p:spTree>
    <p:extLst>
      <p:ext uri="{BB962C8B-B14F-4D97-AF65-F5344CB8AC3E}">
        <p14:creationId xmlns:p14="http://schemas.microsoft.com/office/powerpoint/2010/main" val="2942891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1043608" y="836712"/>
            <a:ext cx="7262209" cy="5269695"/>
            <a:chOff x="1043608" y="836712"/>
            <a:chExt cx="7262209" cy="5269695"/>
          </a:xfrm>
        </p:grpSpPr>
        <p:pic>
          <p:nvPicPr>
            <p:cNvPr id="2" name="4 Imagen" descr="Romeo a tope1.jpg"/>
            <p:cNvPicPr>
              <a:picLocks noChangeAspect="1"/>
            </p:cNvPicPr>
            <p:nvPr/>
          </p:nvPicPr>
          <p:blipFill>
            <a:blip r:embed="rId3" cstate="email"/>
            <a:srcRect/>
            <a:stretch>
              <a:fillRect/>
            </a:stretch>
          </p:blipFill>
          <p:spPr bwMode="auto">
            <a:xfrm>
              <a:off x="1043608" y="836712"/>
              <a:ext cx="7262209" cy="5269695"/>
            </a:xfrm>
            <a:prstGeom prst="rect">
              <a:avLst/>
            </a:prstGeom>
            <a:noFill/>
            <a:ln w="9525">
              <a:noFill/>
              <a:miter lim="800000"/>
              <a:headEnd/>
              <a:tailEnd/>
            </a:ln>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6036" y="2708920"/>
              <a:ext cx="252028" cy="168019"/>
            </a:xfrm>
            <a:prstGeom prst="rect">
              <a:avLst/>
            </a:prstGeom>
          </p:spPr>
        </p:pic>
      </p:grpSp>
      <p:sp>
        <p:nvSpPr>
          <p:cNvPr id="3" name="Rectangle 2"/>
          <p:cNvSpPr/>
          <p:nvPr/>
        </p:nvSpPr>
        <p:spPr>
          <a:xfrm>
            <a:off x="0" y="0"/>
            <a:ext cx="9144001" cy="6858000"/>
          </a:xfrm>
          <a:prstGeom prst="rect">
            <a:avLst/>
          </a:prstGeom>
          <a:gradFill flip="none" rotWithShape="1">
            <a:gsLst>
              <a:gs pos="0">
                <a:schemeClr val="accent1">
                  <a:tint val="66000"/>
                  <a:satMod val="160000"/>
                  <a:lumMod val="58000"/>
                  <a:lumOff val="42000"/>
                  <a:alpha val="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Imagen 2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8975" y="332656"/>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orsal_oceánica"/>
          <p:cNvPicPr/>
          <p:nvPr/>
        </p:nvPicPr>
        <p:blipFill>
          <a:blip r:embed="rId6" cstate="print">
            <a:extLst>
              <a:ext uri="{28A0092B-C50C-407E-A947-70E740481C1C}">
                <a14:useLocalDpi xmlns:a14="http://schemas.microsoft.com/office/drawing/2010/main" val="0"/>
              </a:ext>
            </a:extLst>
          </a:blip>
          <a:srcRect l="3304" t="2284" r="2258" b="5580"/>
          <a:stretch>
            <a:fillRect/>
          </a:stretch>
        </p:blipFill>
        <p:spPr bwMode="auto">
          <a:xfrm>
            <a:off x="1" y="0"/>
            <a:ext cx="9144000" cy="6858000"/>
          </a:xfrm>
          <a:prstGeom prst="rect">
            <a:avLst/>
          </a:prstGeom>
          <a:noFill/>
          <a:extLst/>
        </p:spPr>
      </p:pic>
      <p:sp>
        <p:nvSpPr>
          <p:cNvPr id="4" name="Llamada con línea 2 3"/>
          <p:cNvSpPr/>
          <p:nvPr/>
        </p:nvSpPr>
        <p:spPr>
          <a:xfrm>
            <a:off x="226350" y="5079501"/>
            <a:ext cx="5878744" cy="1530962"/>
          </a:xfrm>
          <a:prstGeom prst="borderCallout2">
            <a:avLst>
              <a:gd name="adj1" fmla="val -4423"/>
              <a:gd name="adj2" fmla="val 41999"/>
              <a:gd name="adj3" fmla="val -48663"/>
              <a:gd name="adj4" fmla="val 37198"/>
              <a:gd name="adj5" fmla="val -97635"/>
              <a:gd name="adj6" fmla="val 52187"/>
            </a:avLst>
          </a:prstGeom>
          <a:solidFill>
            <a:schemeClr val="accent1">
              <a:alpha val="82000"/>
            </a:schemeClr>
          </a:solid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000" b="1" i="0" u="none" strike="noStrike" kern="1200" cap="none" spc="0" normalizeH="0" baseline="0" noProof="0" dirty="0">
                <a:ln>
                  <a:noFill/>
                </a:ln>
                <a:solidFill>
                  <a:srgbClr val="FFFF00"/>
                </a:solidFill>
                <a:effectLst/>
                <a:uLnTx/>
                <a:uFillTx/>
                <a:latin typeface="Calibri"/>
                <a:ea typeface="+mn-ea"/>
                <a:cs typeface="+mn-cs"/>
              </a:rPr>
              <a:t>Nódulos metálicos </a:t>
            </a:r>
            <a:r>
              <a:rPr kumimoji="0" lang="es-EC" sz="2000" b="1" i="0" u="none" strike="noStrike" kern="1200" cap="none" spc="0" normalizeH="0" baseline="0" noProof="0" dirty="0">
                <a:ln>
                  <a:noFill/>
                </a:ln>
                <a:solidFill>
                  <a:prstClr val="black"/>
                </a:solidFill>
                <a:effectLst/>
                <a:uLnTx/>
                <a:uFillTx/>
                <a:latin typeface="Calibri"/>
                <a:ea typeface="+mn-ea"/>
                <a:cs typeface="+mn-cs"/>
              </a:rPr>
              <a:t>(hierro, cobalto, níquel, manganeso, plomo, zinc, plata) </a:t>
            </a:r>
            <a:r>
              <a:rPr kumimoji="0" lang="es-EC" sz="2000" b="1" i="0" u="none" strike="noStrike" kern="1200" cap="none" spc="0" normalizeH="0" baseline="0" noProof="0" dirty="0">
                <a:ln>
                  <a:noFill/>
                </a:ln>
                <a:solidFill>
                  <a:srgbClr val="FFFF00"/>
                </a:solidFill>
                <a:effectLst/>
                <a:uLnTx/>
                <a:uFillTx/>
                <a:latin typeface="Calibri"/>
                <a:ea typeface="+mn-ea"/>
                <a:cs typeface="+mn-cs"/>
              </a:rPr>
              <a:t>Sulfuros metálicos </a:t>
            </a:r>
            <a:r>
              <a:rPr kumimoji="0" lang="es-EC" sz="2000" b="1" i="0" u="none" strike="noStrike" kern="1200" cap="none" spc="0" normalizeH="0" baseline="0" noProof="0" dirty="0">
                <a:ln>
                  <a:noFill/>
                </a:ln>
                <a:solidFill>
                  <a:prstClr val="black"/>
                </a:solidFill>
                <a:effectLst/>
                <a:uLnTx/>
                <a:uFillTx/>
                <a:latin typeface="Calibri"/>
                <a:ea typeface="+mn-ea"/>
                <a:cs typeface="+mn-cs"/>
              </a:rPr>
              <a:t>como cobre, plomo y oro. </a:t>
            </a:r>
            <a:r>
              <a:rPr kumimoji="0" lang="es-EC" sz="2000" b="1" i="0" u="none" strike="noStrike" kern="1200" cap="none" spc="0" normalizeH="0" baseline="0" noProof="0" dirty="0">
                <a:ln>
                  <a:noFill/>
                </a:ln>
                <a:solidFill>
                  <a:srgbClr val="FFFF00"/>
                </a:solidFill>
                <a:effectLst/>
                <a:uLnTx/>
                <a:uFillTx/>
                <a:latin typeface="Calibri"/>
                <a:ea typeface="+mn-ea"/>
                <a:cs typeface="+mn-cs"/>
              </a:rPr>
              <a:t>Fosforitas</a:t>
            </a:r>
            <a:r>
              <a:rPr kumimoji="0" lang="es-EC" sz="2000" b="1" i="0" u="none" strike="noStrike" kern="1200" cap="none" spc="0" normalizeH="0" baseline="0" noProof="0" dirty="0">
                <a:ln>
                  <a:noFill/>
                </a:ln>
                <a:solidFill>
                  <a:prstClr val="black"/>
                </a:solidFill>
                <a:effectLst/>
                <a:uLnTx/>
                <a:uFillTx/>
                <a:latin typeface="Calibri"/>
                <a:ea typeface="+mn-ea"/>
                <a:cs typeface="+mn-cs"/>
              </a:rPr>
              <a:t> como fosfatos de calcio. Miles de billones de toneladas, ubicadas entre los 60 y 4000 metros de profundidad.</a:t>
            </a:r>
          </a:p>
        </p:txBody>
      </p:sp>
      <p:pic>
        <p:nvPicPr>
          <p:cNvPr id="5" name="Imagen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869256"/>
            <a:ext cx="3423725" cy="2559744"/>
          </a:xfrm>
          <a:prstGeom prst="rect">
            <a:avLst/>
          </a:prstGeom>
        </p:spPr>
      </p:pic>
      <p:pic>
        <p:nvPicPr>
          <p:cNvPr id="6" name="Imagen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89387" y="872105"/>
            <a:ext cx="3515883" cy="2636912"/>
          </a:xfrm>
          <a:prstGeom prst="rect">
            <a:avLst/>
          </a:prstGeom>
        </p:spPr>
      </p:pic>
      <p:pic>
        <p:nvPicPr>
          <p:cNvPr id="10" name="Imagen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6242" y="869256"/>
            <a:ext cx="3552825" cy="2639761"/>
          </a:xfrm>
          <a:prstGeom prst="rect">
            <a:avLst/>
          </a:prstGeom>
        </p:spPr>
      </p:pic>
    </p:spTree>
    <p:extLst>
      <p:ext uri="{BB962C8B-B14F-4D97-AF65-F5344CB8AC3E}">
        <p14:creationId xmlns:p14="http://schemas.microsoft.com/office/powerpoint/2010/main" val="39753498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par>
                          <p:cTn id="16" fill="hold">
                            <p:stCondLst>
                              <p:cond delay="1000"/>
                            </p:stCondLst>
                            <p:childTnLst>
                              <p:par>
                                <p:cTn id="17" presetID="31"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xit" presetSubtype="10" fill="hold" nodeType="clickEffect">
                                  <p:stCondLst>
                                    <p:cond delay="0"/>
                                  </p:stCondLst>
                                  <p:childTnLst>
                                    <p:anim calcmode="lin" valueType="num">
                                      <p:cBhvr>
                                        <p:cTn id="34" dur="500"/>
                                        <p:tgtEl>
                                          <p:spTgt spid="6"/>
                                        </p:tgtEl>
                                        <p:attrNameLst>
                                          <p:attrName>ppt_w</p:attrName>
                                        </p:attrNameLst>
                                      </p:cBhvr>
                                      <p:tavLst>
                                        <p:tav tm="0">
                                          <p:val>
                                            <p:strVal val="ppt_w"/>
                                          </p:val>
                                        </p:tav>
                                        <p:tav tm="100000">
                                          <p:val>
                                            <p:fltVal val="0"/>
                                          </p:val>
                                        </p:tav>
                                      </p:tavLst>
                                    </p:anim>
                                    <p:anim calcmode="lin" valueType="num">
                                      <p:cBhvr>
                                        <p:cTn id="35" dur="500"/>
                                        <p:tgtEl>
                                          <p:spTgt spid="6"/>
                                        </p:tgtEl>
                                        <p:attrNameLst>
                                          <p:attrName>ppt_h</p:attrName>
                                        </p:attrNameLst>
                                      </p:cBhvr>
                                      <p:tavLst>
                                        <p:tav tm="0">
                                          <p:val>
                                            <p:strVal val="ppt_h"/>
                                          </p:val>
                                        </p:tav>
                                        <p:tav tm="100000">
                                          <p:val>
                                            <p:strVal val="ppt_h"/>
                                          </p:val>
                                        </p:tav>
                                      </p:tavLst>
                                    </p:anim>
                                    <p:set>
                                      <p:cBhvr>
                                        <p:cTn id="36" dur="1" fill="hold">
                                          <p:stCondLst>
                                            <p:cond delay="499"/>
                                          </p:stCondLst>
                                        </p:cTn>
                                        <p:tgtEl>
                                          <p:spTgt spid="6"/>
                                        </p:tgtEl>
                                        <p:attrNameLst>
                                          <p:attrName>style.visibility</p:attrName>
                                        </p:attrNameLst>
                                      </p:cBhvr>
                                      <p:to>
                                        <p:strVal val="hidden"/>
                                      </p:to>
                                    </p:set>
                                  </p:childTnLst>
                                </p:cTn>
                              </p:par>
                              <p:par>
                                <p:cTn id="37" presetID="3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890" y="2093040"/>
            <a:ext cx="3494221" cy="2620666"/>
          </a:xfrm>
          <a:prstGeom prst="rect">
            <a:avLst/>
          </a:prstGeom>
        </p:spPr>
      </p:pic>
      <p:sp>
        <p:nvSpPr>
          <p:cNvPr id="4" name="Rectangle 3"/>
          <p:cNvSpPr/>
          <p:nvPr/>
        </p:nvSpPr>
        <p:spPr>
          <a:xfrm>
            <a:off x="1116378" y="782706"/>
            <a:ext cx="6858000" cy="5140013"/>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C" sz="1350" dirty="0">
              <a:solidFill>
                <a:prstClr val="white"/>
              </a:solidFill>
              <a:latin typeface="Calibri"/>
            </a:endParaRPr>
          </a:p>
        </p:txBody>
      </p:sp>
      <p:sp>
        <p:nvSpPr>
          <p:cNvPr id="12" name="Rectángulo redondeado 11"/>
          <p:cNvSpPr/>
          <p:nvPr/>
        </p:nvSpPr>
        <p:spPr>
          <a:xfrm>
            <a:off x="1871700" y="836712"/>
            <a:ext cx="5238582" cy="62445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EC" sz="2100" b="1" dirty="0">
                <a:solidFill>
                  <a:srgbClr val="FFFF00"/>
                </a:solidFill>
                <a:latin typeface="Calibri"/>
              </a:rPr>
              <a:t>FORMULACIÓN DEL PROBLEMA</a:t>
            </a:r>
          </a:p>
        </p:txBody>
      </p:sp>
      <p:sp>
        <p:nvSpPr>
          <p:cNvPr id="13" name="Rectángulo redondeado 12"/>
          <p:cNvSpPr/>
          <p:nvPr/>
        </p:nvSpPr>
        <p:spPr>
          <a:xfrm>
            <a:off x="2492769" y="1515170"/>
            <a:ext cx="4158462" cy="1547568"/>
          </a:xfrm>
          <a:prstGeom prst="roundRect">
            <a:avLst>
              <a:gd name="adj" fmla="val 10000"/>
            </a:avLst>
          </a:prstGeom>
          <a:solidFill>
            <a:srgbClr val="17375E">
              <a:alpha val="20000"/>
            </a:srgbClr>
          </a:solidFill>
          <a:scene3d>
            <a:camera prst="orthographicFront"/>
            <a:lightRig rig="threePt" dir="t"/>
          </a:scene3d>
          <a:sp3d>
            <a:bevelT w="254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just" defTabSz="685800"/>
            <a:r>
              <a:rPr lang="es-EC" sz="1350" dirty="0">
                <a:solidFill>
                  <a:prstClr val="black"/>
                </a:solidFill>
                <a:latin typeface="Arial" panose="020B0604020202020204" pitchFamily="34" charset="0"/>
                <a:cs typeface="Arial" panose="020B0604020202020204" pitchFamily="34" charset="0"/>
              </a:rPr>
              <a:t>En el marco de la CONVEMAR, considerando los beneficios que tendría el Ecuador por ser un estado ribereño, es importante determinar las capacidades necesarias que el Estado Ecuatoriano debe desarrollar y de esta manera materializar su soberanía sobre la extensión marítima y la plataforma continental. </a:t>
            </a:r>
          </a:p>
          <a:p>
            <a:pPr algn="just" defTabSz="685800"/>
            <a:endParaRPr lang="es-EC" sz="1350" b="1" dirty="0">
              <a:solidFill>
                <a:prstClr val="white"/>
              </a:solidFill>
              <a:latin typeface="Arial" panose="020B0604020202020204" pitchFamily="34" charset="0"/>
              <a:cs typeface="Arial" panose="020B0604020202020204" pitchFamily="34" charset="0"/>
            </a:endParaRPr>
          </a:p>
        </p:txBody>
      </p:sp>
      <p:sp>
        <p:nvSpPr>
          <p:cNvPr id="14" name="Rectángulo redondeado 13"/>
          <p:cNvSpPr/>
          <p:nvPr/>
        </p:nvSpPr>
        <p:spPr>
          <a:xfrm>
            <a:off x="2477591" y="3050958"/>
            <a:ext cx="4158462" cy="2916324"/>
          </a:xfrm>
          <a:prstGeom prst="roundRect">
            <a:avLst>
              <a:gd name="adj" fmla="val 10000"/>
            </a:avLst>
          </a:prstGeom>
          <a:solidFill>
            <a:srgbClr val="17375E">
              <a:alpha val="20000"/>
            </a:srgbClr>
          </a:solidFill>
          <a:scene3d>
            <a:camera prst="orthographicFront"/>
            <a:lightRig rig="threePt" dir="t"/>
          </a:scene3d>
          <a:sp3d>
            <a:bevelT w="254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just" defTabSz="685800"/>
            <a:r>
              <a:rPr lang="es-EC" sz="1350" dirty="0">
                <a:solidFill>
                  <a:prstClr val="black"/>
                </a:solidFill>
                <a:latin typeface="Arial" panose="020B0604020202020204" pitchFamily="34" charset="0"/>
                <a:cs typeface="Arial" panose="020B0604020202020204" pitchFamily="34" charset="0"/>
              </a:rPr>
              <a:t>Desde la perspectiva de los recursos no vivos y la aplicación de la visión geoestratégica, como factor sustancial para la supervivencia y desarrollo del País, observando las necesidades y limitaciones del control, vigilancia y protección de esta gran extensión, se requiere determinar las áreas priorizadas para su protección, basados en los recursos naturales de cualquier tipo que podrían existir y que beneficiarían al pueblo ecuatoriano,  es necesario determinar las capacidades y medios que requieren las FF.AA para proporcionar la protección efectiva de la Plataforma Continental ?.</a:t>
            </a:r>
          </a:p>
          <a:p>
            <a:pPr algn="just" defTabSz="685800"/>
            <a:endParaRPr lang="es-EC" sz="1350" b="1" dirty="0">
              <a:solidFill>
                <a:prstClr val="white"/>
              </a:solidFill>
              <a:latin typeface="Arial" panose="020B0604020202020204" pitchFamily="34" charset="0"/>
              <a:cs typeface="Arial" panose="020B0604020202020204" pitchFamily="34" charset="0"/>
            </a:endParaRPr>
          </a:p>
        </p:txBody>
      </p:sp>
      <p:grpSp>
        <p:nvGrpSpPr>
          <p:cNvPr id="15" name="12 Grupo"/>
          <p:cNvGrpSpPr>
            <a:grpSpLocks/>
          </p:cNvGrpSpPr>
          <p:nvPr/>
        </p:nvGrpSpPr>
        <p:grpSpPr bwMode="auto">
          <a:xfrm>
            <a:off x="1143001" y="849712"/>
            <a:ext cx="559874" cy="523520"/>
            <a:chOff x="142844" y="71414"/>
            <a:chExt cx="715189" cy="714356"/>
          </a:xfrm>
        </p:grpSpPr>
        <p:sp>
          <p:nvSpPr>
            <p:cNvPr id="16" name="6 Elipse"/>
            <p:cNvSpPr/>
            <p:nvPr/>
          </p:nvSpPr>
          <p:spPr>
            <a:xfrm>
              <a:off x="168428" y="99597"/>
              <a:ext cx="662858" cy="656766"/>
            </a:xfrm>
            <a:prstGeom prst="ellipse">
              <a:avLst/>
            </a:prstGeom>
            <a:noFill/>
            <a:ln w="38100" cap="flat" cmpd="sng" algn="ctr">
              <a:solidFill>
                <a:sysClr val="window" lastClr="FFFFFF">
                  <a:lumMod val="75000"/>
                </a:sysClr>
              </a:solidFill>
              <a:prstDash val="solid"/>
            </a:ln>
            <a:effectLst/>
          </p:spPr>
          <p:txBody>
            <a:bodyPr anchor="ctr"/>
            <a:lstStyle/>
            <a:p>
              <a:pPr algn="ctr" defTabSz="685800">
                <a:defRPr/>
              </a:pPr>
              <a:endParaRPr lang="es-ES" sz="1050" kern="0">
                <a:solidFill>
                  <a:sysClr val="window" lastClr="FFFFFF"/>
                </a:solidFill>
                <a:latin typeface="Calibri"/>
              </a:endParaRPr>
            </a:p>
          </p:txBody>
        </p:sp>
        <p:pic>
          <p:nvPicPr>
            <p:cNvPr id="17" name="Picture 2" descr="E:\Images_ayuda\SELLOS\logo COMACO_croma.jpg"/>
            <p:cNvPicPr>
              <a:picLocks noChangeAspect="1" noChangeArrowheads="1"/>
            </p:cNvPicPr>
            <p:nvPr/>
          </p:nvPicPr>
          <p:blipFill>
            <a:blip r:embed="rId4">
              <a:clrChange>
                <a:clrFrom>
                  <a:srgbClr val="4D5C59"/>
                </a:clrFrom>
                <a:clrTo>
                  <a:srgbClr val="4D5C59">
                    <a:alpha val="0"/>
                  </a:srgbClr>
                </a:clrTo>
              </a:clrChange>
            </a:blip>
            <a:srcRect/>
            <a:stretch>
              <a:fillRect/>
            </a:stretch>
          </p:blipFill>
          <p:spPr bwMode="auto">
            <a:xfrm>
              <a:off x="142844" y="71414"/>
              <a:ext cx="715189" cy="714356"/>
            </a:xfrm>
            <a:prstGeom prst="rect">
              <a:avLst/>
            </a:prstGeom>
            <a:noFill/>
            <a:effectLst>
              <a:outerShdw blurRad="127000" dist="25400" dir="5400000" algn="ctr" rotWithShape="0">
                <a:schemeClr val="tx1"/>
              </a:outerShdw>
            </a:effectLst>
          </p:spPr>
        </p:pic>
      </p:grpSp>
      <p:pic>
        <p:nvPicPr>
          <p:cNvPr id="18" name="8 Imagen" descr="nuevo sello inad.jpg"/>
          <p:cNvPicPr>
            <a:picLocks noChangeAspect="1"/>
          </p:cNvPicPr>
          <p:nvPr/>
        </p:nvPicPr>
        <p:blipFill>
          <a:blip r:embed="rId5" cstate="print"/>
          <a:stretch>
            <a:fillRect/>
          </a:stretch>
        </p:blipFill>
        <p:spPr>
          <a:xfrm>
            <a:off x="7391199" y="836712"/>
            <a:ext cx="536606" cy="531031"/>
          </a:xfrm>
          <a:prstGeom prst="ellipse">
            <a:avLst/>
          </a:prstGeom>
          <a:solidFill>
            <a:schemeClr val="bg1"/>
          </a:solidFill>
        </p:spPr>
      </p:pic>
    </p:spTree>
    <p:extLst>
      <p:ext uri="{BB962C8B-B14F-4D97-AF65-F5344CB8AC3E}">
        <p14:creationId xmlns:p14="http://schemas.microsoft.com/office/powerpoint/2010/main" val="5439818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par>
                                <p:cTn id="12" presetID="4" presetClass="entr" presetSubtype="16"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ox(in)">
                                      <p:cBhvr>
                                        <p:cTn id="1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6512" y="0"/>
            <a:ext cx="9073008" cy="7101408"/>
            <a:chOff x="-36512" y="87456"/>
            <a:chExt cx="9073008" cy="6770544"/>
          </a:xfrm>
        </p:grpSpPr>
        <p:grpSp>
          <p:nvGrpSpPr>
            <p:cNvPr id="6" name="Group 5"/>
            <p:cNvGrpSpPr/>
            <p:nvPr/>
          </p:nvGrpSpPr>
          <p:grpSpPr>
            <a:xfrm>
              <a:off x="72008" y="87456"/>
              <a:ext cx="8964488" cy="6770544"/>
              <a:chOff x="72008" y="87456"/>
              <a:chExt cx="8964488" cy="6770544"/>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08" y="87456"/>
                <a:ext cx="8964488" cy="3672080"/>
              </a:xfrm>
              <a:prstGeom prst="rect">
                <a:avLst/>
              </a:prstGeom>
              <a:ln/>
              <a:extLst/>
            </p:spPr>
            <p:style>
              <a:lnRef idx="0">
                <a:schemeClr val="accent1"/>
              </a:lnRef>
              <a:fillRef idx="3">
                <a:schemeClr val="accent1"/>
              </a:fillRef>
              <a:effectRef idx="3">
                <a:schemeClr val="accent1"/>
              </a:effectRef>
              <a:fontRef idx="minor">
                <a:schemeClr val="lt1"/>
              </a:fontRef>
            </p:style>
          </p:pic>
          <p:pic>
            <p:nvPicPr>
              <p:cNvPr id="3" name="17 Imagen" descr="gabriel.jpg"/>
              <p:cNvPicPr>
                <a:picLocks noChangeAspect="1"/>
              </p:cNvPicPr>
              <p:nvPr/>
            </p:nvPicPr>
            <p:blipFill>
              <a:blip r:embed="rId3" cstate="print"/>
              <a:stretch>
                <a:fillRect/>
              </a:stretch>
            </p:blipFill>
            <p:spPr>
              <a:xfrm>
                <a:off x="323528" y="3333781"/>
                <a:ext cx="6912768" cy="3524219"/>
              </a:xfrm>
              <a:prstGeom prst="rect">
                <a:avLst/>
              </a:prstGeom>
              <a:ln>
                <a:solidFill>
                  <a:schemeClr val="tx1">
                    <a:lumMod val="65000"/>
                    <a:lumOff val="35000"/>
                  </a:schemeClr>
                </a:solidFill>
              </a:ln>
            </p:spPr>
          </p:pic>
        </p:grpSp>
        <p:sp>
          <p:nvSpPr>
            <p:cNvPr id="4" name="Rectangle 3"/>
            <p:cNvSpPr/>
            <p:nvPr/>
          </p:nvSpPr>
          <p:spPr>
            <a:xfrm>
              <a:off x="-36512" y="116632"/>
              <a:ext cx="9071992" cy="6741368"/>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 name="Imagen 2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2089" y="307600"/>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o 10"/>
          <p:cNvGrpSpPr/>
          <p:nvPr/>
        </p:nvGrpSpPr>
        <p:grpSpPr>
          <a:xfrm>
            <a:off x="-30337" y="307600"/>
            <a:ext cx="9059641" cy="6824410"/>
            <a:chOff x="-30337" y="307600"/>
            <a:chExt cx="9059641" cy="6824410"/>
          </a:xfrm>
        </p:grpSpPr>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37" y="1384730"/>
              <a:ext cx="9059641" cy="5747280"/>
            </a:xfrm>
            <a:prstGeom prst="rect">
              <a:avLst/>
            </a:prstGeom>
          </p:spPr>
        </p:pic>
        <p:sp>
          <p:nvSpPr>
            <p:cNvPr id="9" name="Rectángulo 8"/>
            <p:cNvSpPr/>
            <p:nvPr/>
          </p:nvSpPr>
          <p:spPr>
            <a:xfrm>
              <a:off x="467544" y="307600"/>
              <a:ext cx="6768752" cy="88915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0" dirty="0">
                  <a:ln>
                    <a:noFill/>
                  </a:ln>
                  <a:solidFill>
                    <a:prstClr val="white"/>
                  </a:solidFill>
                  <a:effectLst/>
                  <a:uLnTx/>
                  <a:uFillTx/>
                  <a:latin typeface="Calibri"/>
                  <a:ea typeface="+mn-ea"/>
                  <a:cs typeface="+mn-cs"/>
                </a:rPr>
                <a:t>EXPLOTACIÓN DE GAS EN EL GOLFO DE GUAYAQUIL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0" dirty="0">
                  <a:ln>
                    <a:noFill/>
                  </a:ln>
                  <a:solidFill>
                    <a:srgbClr val="FFFF00"/>
                  </a:solidFill>
                  <a:effectLst/>
                  <a:uLnTx/>
                  <a:uFillTx/>
                  <a:latin typeface="Calibri"/>
                  <a:ea typeface="+mn-ea"/>
                  <a:cs typeface="+mn-cs"/>
                </a:rPr>
                <a:t>CAMPO AMISTAD</a:t>
              </a:r>
            </a:p>
          </p:txBody>
        </p:sp>
        <p:sp>
          <p:nvSpPr>
            <p:cNvPr id="10" name="Llamada de flecha a la izquierda 9"/>
            <p:cNvSpPr/>
            <p:nvPr/>
          </p:nvSpPr>
          <p:spPr>
            <a:xfrm>
              <a:off x="6660232" y="3212976"/>
              <a:ext cx="2369072" cy="1512168"/>
            </a:xfrm>
            <a:prstGeom prst="leftArrowCallou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5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Calibri"/>
                  <a:ea typeface="+mn-ea"/>
                  <a:cs typeface="+mn-cs"/>
                </a:rPr>
                <a:t>PRODUCCIÓN</a:t>
              </a:r>
            </a:p>
            <a:p>
              <a:pPr marL="0" marR="0" lvl="0" indent="0" algn="ctr" defTabSz="914400" rtl="0" eaLnBrk="1" fontAlgn="auto" latinLnBrk="0" hangingPunct="1">
                <a:lnSpc>
                  <a:spcPct val="50000"/>
                </a:lnSpc>
                <a:spcBef>
                  <a:spcPts val="0"/>
                </a:spcBef>
                <a:spcAft>
                  <a:spcPts val="0"/>
                </a:spcAft>
                <a:buClrTx/>
                <a:buSzTx/>
                <a:buFontTx/>
                <a:buNone/>
                <a:tabLst/>
                <a:defRPr/>
              </a:pPr>
              <a:r>
                <a:rPr kumimoji="0" lang="es-EC" sz="1200" b="1" i="0" u="none" strike="noStrike" kern="1200" cap="none" spc="0" normalizeH="0" baseline="0" noProof="0" dirty="0">
                  <a:ln>
                    <a:noFill/>
                  </a:ln>
                  <a:solidFill>
                    <a:prstClr val="black"/>
                  </a:solidFill>
                  <a:effectLst/>
                  <a:uLnTx/>
                  <a:uFillTx/>
                  <a:latin typeface="Calibri"/>
                  <a:ea typeface="+mn-ea"/>
                  <a:cs typeface="+mn-cs"/>
                </a:rPr>
                <a:t>                     3</a:t>
              </a:r>
            </a:p>
            <a:p>
              <a:pPr marL="0" marR="0" lvl="0" indent="0" algn="ctr" defTabSz="914400" rtl="0" eaLnBrk="1" fontAlgn="auto" latinLnBrk="0" hangingPunct="1">
                <a:lnSpc>
                  <a:spcPct val="50000"/>
                </a:lnSpc>
                <a:spcBef>
                  <a:spcPts val="0"/>
                </a:spcBef>
                <a:spcAft>
                  <a:spcPts val="0"/>
                </a:spcAft>
                <a:buClrTx/>
                <a:buSzTx/>
                <a:buFontTx/>
                <a:buNone/>
                <a:tabLst/>
                <a:defRPr/>
              </a:pPr>
              <a:r>
                <a:rPr kumimoji="0" lang="es-EC" sz="1800" b="0" i="0" u="none" strike="noStrike" kern="1200" cap="none" spc="0" normalizeH="0" baseline="0" noProof="0" dirty="0">
                  <a:ln>
                    <a:noFill/>
                  </a:ln>
                  <a:solidFill>
                    <a:prstClr val="black"/>
                  </a:solidFill>
                  <a:effectLst/>
                  <a:uLnTx/>
                  <a:uFillTx/>
                  <a:latin typeface="Calibri"/>
                  <a:ea typeface="+mn-ea"/>
                  <a:cs typeface="+mn-cs"/>
                </a:rPr>
                <a:t>60’ pies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a:ln>
                    <a:noFill/>
                  </a:ln>
                  <a:solidFill>
                    <a:prstClr val="black"/>
                  </a:solidFill>
                  <a:effectLst/>
                  <a:uLnTx/>
                  <a:uFillTx/>
                  <a:latin typeface="Calibri"/>
                  <a:ea typeface="+mn-ea"/>
                  <a:cs typeface="+mn-cs"/>
                </a:rPr>
                <a:t>RESERVAS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200" b="1" i="0" u="none" strike="noStrike" kern="1200" cap="none" spc="0" normalizeH="0" baseline="0" noProof="0" dirty="0">
                  <a:ln>
                    <a:noFill/>
                  </a:ln>
                  <a:solidFill>
                    <a:prstClr val="black"/>
                  </a:solidFill>
                  <a:effectLst/>
                  <a:uLnTx/>
                  <a:uFillTx/>
                  <a:latin typeface="Calibri"/>
                  <a:ea typeface="+mn-ea"/>
                  <a:cs typeface="+mn-cs"/>
                </a:rPr>
                <a:t>                                    3</a:t>
              </a:r>
              <a:endParaRPr kumimoji="0" lang="es-EC"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800" b="0" i="0" u="none" strike="noStrike" kern="1200" cap="none" spc="0" normalizeH="0" baseline="0" noProof="0" dirty="0">
                  <a:ln>
                    <a:noFill/>
                  </a:ln>
                  <a:solidFill>
                    <a:prstClr val="black"/>
                  </a:solidFill>
                  <a:effectLst/>
                  <a:uLnTx/>
                  <a:uFillTx/>
                  <a:latin typeface="Calibri"/>
                  <a:ea typeface="+mn-ea"/>
                  <a:cs typeface="+mn-cs"/>
                </a:rPr>
                <a:t>2,2 trillones p</a:t>
              </a:r>
            </a:p>
          </p:txBody>
        </p:sp>
      </p:grpSp>
    </p:spTree>
    <p:extLst>
      <p:ext uri="{BB962C8B-B14F-4D97-AF65-F5344CB8AC3E}">
        <p14:creationId xmlns:p14="http://schemas.microsoft.com/office/powerpoint/2010/main" val="42879151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04709" y="4650"/>
            <a:ext cx="7001867" cy="4085619"/>
            <a:chOff x="73294" y="332656"/>
            <a:chExt cx="9070706" cy="3539093"/>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94" y="332656"/>
              <a:ext cx="9070706" cy="3539093"/>
            </a:xfrm>
            <a:prstGeom prst="rect">
              <a:avLst/>
            </a:prstGeom>
            <a:ln/>
            <a:extLst/>
          </p:spPr>
          <p:style>
            <a:lnRef idx="0">
              <a:schemeClr val="accent1"/>
            </a:lnRef>
            <a:fillRef idx="3">
              <a:schemeClr val="accent1"/>
            </a:fillRef>
            <a:effectRef idx="3">
              <a:schemeClr val="accent1"/>
            </a:effectRef>
            <a:fontRef idx="minor">
              <a:schemeClr val="lt1"/>
            </a:fontRef>
          </p:style>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2590594"/>
              <a:ext cx="864096" cy="34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upo 2"/>
          <p:cNvGrpSpPr/>
          <p:nvPr/>
        </p:nvGrpSpPr>
        <p:grpSpPr>
          <a:xfrm>
            <a:off x="694481" y="3420882"/>
            <a:ext cx="7407797" cy="3437118"/>
            <a:chOff x="694481" y="3420882"/>
            <a:chExt cx="7407797" cy="3437118"/>
          </a:xfrm>
        </p:grpSpPr>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481" y="3420882"/>
              <a:ext cx="7407797" cy="3437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4203683"/>
              <a:ext cx="252028" cy="168019"/>
            </a:xfrm>
            <a:prstGeom prst="rect">
              <a:avLst/>
            </a:prstGeom>
          </p:spPr>
        </p:pic>
      </p:grpSp>
      <p:sp>
        <p:nvSpPr>
          <p:cNvPr id="4" name="Rectangle 3"/>
          <p:cNvSpPr/>
          <p:nvPr/>
        </p:nvSpPr>
        <p:spPr>
          <a:xfrm>
            <a:off x="0" y="4650"/>
            <a:ext cx="9144000" cy="6853350"/>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Imagen 2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68609" y="260648"/>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redondeado 5"/>
          <p:cNvSpPr/>
          <p:nvPr/>
        </p:nvSpPr>
        <p:spPr>
          <a:xfrm>
            <a:off x="1331640" y="968534"/>
            <a:ext cx="6624736" cy="4692714"/>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Calibri"/>
                <a:ea typeface="+mn-ea"/>
                <a:cs typeface="+mn-cs"/>
              </a:rPr>
              <a:t>La contribución de la Defensa al ejercicio de la soberanía energética es fundamental en la medida en que las Fuerzas Armadas poseen una capacidad de despliegue territorial única que les permita ejercer un control profundo e integral de nuestros recursos energéticos, principalmente, en las zonas de frontera</a:t>
            </a:r>
          </a:p>
        </p:txBody>
      </p:sp>
      <p:sp>
        <p:nvSpPr>
          <p:cNvPr id="12" name="Rectángulo 11"/>
          <p:cNvSpPr/>
          <p:nvPr/>
        </p:nvSpPr>
        <p:spPr>
          <a:xfrm>
            <a:off x="467544" y="307600"/>
            <a:ext cx="5904656" cy="5309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FF.AA. Y LA SOBERANÍA ENERGÉTICA</a:t>
            </a:r>
          </a:p>
        </p:txBody>
      </p:sp>
    </p:spTree>
    <p:extLst>
      <p:ext uri="{BB962C8B-B14F-4D97-AF65-F5344CB8AC3E}">
        <p14:creationId xmlns:p14="http://schemas.microsoft.com/office/powerpoint/2010/main" val="9441076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3748" y="251122"/>
            <a:ext cx="4644516" cy="6351105"/>
          </a:xfrm>
          <a:prstGeom prst="rect">
            <a:avLst/>
          </a:prstGeom>
        </p:spPr>
      </p:pic>
      <p:sp>
        <p:nvSpPr>
          <p:cNvPr id="4" name="Rectangle 3"/>
          <p:cNvSpPr/>
          <p:nvPr/>
        </p:nvSpPr>
        <p:spPr>
          <a:xfrm>
            <a:off x="0" y="0"/>
            <a:ext cx="9144000" cy="6853350"/>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Imagen 2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6375" y="130635"/>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a 1"/>
          <p:cNvGraphicFramePr>
            <a:graphicFrameLocks noGrp="1"/>
          </p:cNvGraphicFramePr>
          <p:nvPr>
            <p:extLst/>
          </p:nvPr>
        </p:nvGraphicFramePr>
        <p:xfrm>
          <a:off x="517478" y="945574"/>
          <a:ext cx="7776864" cy="5656653"/>
        </p:xfrm>
        <a:graphic>
          <a:graphicData uri="http://schemas.openxmlformats.org/drawingml/2006/table">
            <a:tbl>
              <a:tblPr firstRow="1" firstCol="1" bandRow="1"/>
              <a:tblGrid>
                <a:gridCol w="1943758">
                  <a:extLst>
                    <a:ext uri="{9D8B030D-6E8A-4147-A177-3AD203B41FA5}">
                      <a16:colId xmlns:a16="http://schemas.microsoft.com/office/drawing/2014/main" val="20000"/>
                    </a:ext>
                  </a:extLst>
                </a:gridCol>
                <a:gridCol w="1815578">
                  <a:extLst>
                    <a:ext uri="{9D8B030D-6E8A-4147-A177-3AD203B41FA5}">
                      <a16:colId xmlns:a16="http://schemas.microsoft.com/office/drawing/2014/main" val="20001"/>
                    </a:ext>
                  </a:extLst>
                </a:gridCol>
                <a:gridCol w="2072854">
                  <a:extLst>
                    <a:ext uri="{9D8B030D-6E8A-4147-A177-3AD203B41FA5}">
                      <a16:colId xmlns:a16="http://schemas.microsoft.com/office/drawing/2014/main" val="20002"/>
                    </a:ext>
                  </a:extLst>
                </a:gridCol>
                <a:gridCol w="1944674">
                  <a:extLst>
                    <a:ext uri="{9D8B030D-6E8A-4147-A177-3AD203B41FA5}">
                      <a16:colId xmlns:a16="http://schemas.microsoft.com/office/drawing/2014/main" val="20003"/>
                    </a:ext>
                  </a:extLst>
                </a:gridCol>
              </a:tblGrid>
              <a:tr h="338604">
                <a:tc gridSpan="4">
                  <a:txBody>
                    <a:bodyPr/>
                    <a:lstStyle/>
                    <a:p>
                      <a:pPr algn="ctr">
                        <a:lnSpc>
                          <a:spcPct val="107000"/>
                        </a:lnSpc>
                        <a:spcAft>
                          <a:spcPts val="0"/>
                        </a:spcAft>
                      </a:pPr>
                      <a:r>
                        <a:rPr lang="es-EC" sz="1600" b="1" dirty="0">
                          <a:effectLst/>
                          <a:latin typeface="Arial" panose="020B0604020202020204" pitchFamily="34" charset="0"/>
                          <a:ea typeface="Calibri" panose="020F0502020204030204" pitchFamily="34" charset="0"/>
                          <a:cs typeface="Times New Roman" panose="02020603050405020304" pitchFamily="18" charset="0"/>
                        </a:rPr>
                        <a:t>FUERZAS ARMADAS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338604">
                <a:tc gridSpan="4">
                  <a:txBody>
                    <a:bodyPr/>
                    <a:lstStyle/>
                    <a:p>
                      <a:pPr marL="18415" algn="ctr">
                        <a:lnSpc>
                          <a:spcPct val="107000"/>
                        </a:lnSpc>
                        <a:spcAft>
                          <a:spcPts val="0"/>
                        </a:spcAft>
                      </a:pPr>
                      <a:r>
                        <a:rPr lang="es-EC" sz="1600" b="1">
                          <a:effectLst/>
                          <a:latin typeface="Arial" panose="020B0604020202020204" pitchFamily="34" charset="0"/>
                          <a:ea typeface="Calibri" panose="020F0502020204030204" pitchFamily="34" charset="0"/>
                          <a:cs typeface="Times New Roman" panose="02020603050405020304" pitchFamily="18" charset="0"/>
                        </a:rPr>
                        <a:t>CUADRO GENERAL DE AMENAZAS Y FACTORES DE RIESGO</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1"/>
                  </a:ext>
                </a:extLst>
              </a:tr>
              <a:tr h="338604">
                <a:tc gridSpan="2">
                  <a:txBody>
                    <a:bodyPr/>
                    <a:lstStyle/>
                    <a:p>
                      <a:pPr algn="ctr">
                        <a:lnSpc>
                          <a:spcPct val="107000"/>
                        </a:lnSpc>
                        <a:spcAft>
                          <a:spcPts val="0"/>
                        </a:spcAft>
                      </a:pPr>
                      <a:r>
                        <a:rPr lang="es-EC" sz="1600" b="1">
                          <a:effectLst/>
                          <a:latin typeface="Arial" panose="020B0604020202020204" pitchFamily="34" charset="0"/>
                          <a:ea typeface="Calibri" panose="020F0502020204030204" pitchFamily="34" charset="0"/>
                          <a:cs typeface="Times New Roman" panose="02020603050405020304" pitchFamily="18" charset="0"/>
                        </a:rPr>
                        <a:t>AMENAZAS</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lang="es-EC"/>
                    </a:p>
                  </a:txBody>
                  <a:tcPr/>
                </a:tc>
                <a:tc gridSpan="2">
                  <a:txBody>
                    <a:bodyPr/>
                    <a:lstStyle/>
                    <a:p>
                      <a:pPr algn="ctr">
                        <a:lnSpc>
                          <a:spcPct val="107000"/>
                        </a:lnSpc>
                        <a:spcAft>
                          <a:spcPts val="0"/>
                        </a:spcAft>
                      </a:pPr>
                      <a:r>
                        <a:rPr lang="es-EC" sz="1600" b="1">
                          <a:effectLst/>
                          <a:latin typeface="Arial" panose="020B0604020202020204" pitchFamily="34" charset="0"/>
                          <a:ea typeface="Calibri" panose="020F0502020204030204" pitchFamily="34" charset="0"/>
                          <a:cs typeface="Times New Roman" panose="02020603050405020304" pitchFamily="18" charset="0"/>
                        </a:rPr>
                        <a:t>FACTORES DE RIESGO</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s-EC"/>
                    </a:p>
                  </a:txBody>
                  <a:tcPr/>
                </a:tc>
                <a:extLst>
                  <a:ext uri="{0D108BD9-81ED-4DB2-BD59-A6C34878D82A}">
                    <a16:rowId xmlns:a16="http://schemas.microsoft.com/office/drawing/2014/main" val="10002"/>
                  </a:ext>
                </a:extLst>
              </a:tr>
              <a:tr h="338604">
                <a:tc>
                  <a:txBody>
                    <a:bodyPr/>
                    <a:lstStyle/>
                    <a:p>
                      <a:pPr>
                        <a:lnSpc>
                          <a:spcPct val="107000"/>
                        </a:lnSpc>
                        <a:spcAft>
                          <a:spcPts val="0"/>
                        </a:spcAft>
                      </a:pPr>
                      <a:r>
                        <a:rPr lang="es-EC" sz="1600">
                          <a:effectLst/>
                          <a:latin typeface="Arial" panose="020B0604020202020204" pitchFamily="34" charset="0"/>
                          <a:ea typeface="Calibri" panose="020F0502020204030204" pitchFamily="34" charset="0"/>
                          <a:cs typeface="Times New Roman" panose="02020603050405020304" pitchFamily="18" charset="0"/>
                        </a:rPr>
                        <a:t>TRADICIONALES</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7000"/>
                        </a:lnSpc>
                        <a:spcAft>
                          <a:spcPts val="0"/>
                        </a:spcAft>
                      </a:pPr>
                      <a:r>
                        <a:rPr lang="es-EC" sz="1600">
                          <a:effectLst/>
                          <a:latin typeface="Arial" panose="020B0604020202020204" pitchFamily="34" charset="0"/>
                          <a:ea typeface="Calibri" panose="020F0502020204030204" pitchFamily="34" charset="0"/>
                          <a:cs typeface="Times New Roman" panose="02020603050405020304" pitchFamily="18" charset="0"/>
                        </a:rPr>
                        <a:t>ASIMÉTRICAS</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nSpc>
                          <a:spcPct val="107000"/>
                        </a:lnSpc>
                        <a:spcAft>
                          <a:spcPts val="0"/>
                        </a:spcAft>
                      </a:pPr>
                      <a:r>
                        <a:rPr lang="es-EC" sz="1600">
                          <a:effectLst/>
                          <a:latin typeface="Arial" panose="020B0604020202020204" pitchFamily="34" charset="0"/>
                          <a:ea typeface="Calibri" panose="020F0502020204030204" pitchFamily="34" charset="0"/>
                          <a:cs typeface="Times New Roman" panose="02020603050405020304" pitchFamily="18" charset="0"/>
                        </a:rPr>
                        <a:t>NO TRADICIONALES</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spcAft>
                          <a:spcPts val="0"/>
                        </a:spcAft>
                      </a:pPr>
                      <a:r>
                        <a:rPr lang="es-EC" sz="1600">
                          <a:effectLst/>
                          <a:latin typeface="Arial" panose="020B0604020202020204" pitchFamily="34" charset="0"/>
                          <a:ea typeface="Calibri" panose="020F0502020204030204" pitchFamily="34" charset="0"/>
                          <a:cs typeface="Times New Roman" panose="02020603050405020304" pitchFamily="18" charset="0"/>
                        </a:rPr>
                        <a:t>ESTRUCTURALES</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0003"/>
                  </a:ext>
                </a:extLst>
              </a:tr>
              <a:tr h="1015814">
                <a:tc>
                  <a:txBody>
                    <a:bodyPr/>
                    <a:lstStyle/>
                    <a:p>
                      <a:pPr>
                        <a:lnSpc>
                          <a:spcPct val="107000"/>
                        </a:lnSpc>
                        <a:spcAft>
                          <a:spcPts val="0"/>
                        </a:spcAft>
                      </a:pPr>
                      <a:r>
                        <a:rPr lang="es-EC" sz="1600">
                          <a:effectLst/>
                          <a:latin typeface="Arial" panose="020B0604020202020204" pitchFamily="34" charset="0"/>
                          <a:ea typeface="Calibri" panose="020F0502020204030204" pitchFamily="34" charset="0"/>
                          <a:cs typeface="Times New Roman" panose="02020603050405020304" pitchFamily="18" charset="0"/>
                        </a:rPr>
                        <a:t>Problemas de Soberanía, diferendo límite marítimo.</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7000"/>
                        </a:lnSpc>
                        <a:spcAft>
                          <a:spcPts val="0"/>
                        </a:spcAft>
                      </a:pPr>
                      <a:r>
                        <a:rPr lang="es-EC" sz="1600">
                          <a:effectLst/>
                          <a:latin typeface="Arial" panose="020B0604020202020204" pitchFamily="34" charset="0"/>
                          <a:ea typeface="Calibri" panose="020F0502020204030204" pitchFamily="34" charset="0"/>
                          <a:cs typeface="Times New Roman" panose="02020603050405020304" pitchFamily="18" charset="0"/>
                        </a:rPr>
                        <a:t>Tráfico de municiones y explosivos</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nSpc>
                          <a:spcPct val="107000"/>
                        </a:lnSpc>
                        <a:spcAft>
                          <a:spcPts val="0"/>
                        </a:spcAft>
                      </a:pPr>
                      <a:r>
                        <a:rPr lang="es-EC" sz="1600">
                          <a:effectLst/>
                          <a:latin typeface="Arial" panose="020B0604020202020204" pitchFamily="34" charset="0"/>
                          <a:ea typeface="Calibri" panose="020F0502020204030204" pitchFamily="34" charset="0"/>
                          <a:cs typeface="Times New Roman" panose="02020603050405020304" pitchFamily="18" charset="0"/>
                        </a:rPr>
                        <a:t>Actitudes autonómicas y separatistas.</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spcAft>
                          <a:spcPts val="0"/>
                        </a:spcAft>
                      </a:pPr>
                      <a:r>
                        <a:rPr lang="es-EC" sz="1600" dirty="0">
                          <a:effectLst/>
                          <a:latin typeface="Arial" panose="020B0604020202020204" pitchFamily="34" charset="0"/>
                          <a:ea typeface="Calibri" panose="020F0502020204030204" pitchFamily="34" charset="0"/>
                          <a:cs typeface="Times New Roman" panose="02020603050405020304" pitchFamily="18" charset="0"/>
                        </a:rPr>
                        <a:t>Corrupción.</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0004"/>
                  </a:ext>
                </a:extLst>
              </a:tr>
              <a:tr h="1015814">
                <a:tc>
                  <a:txBody>
                    <a:bodyPr/>
                    <a:lstStyle/>
                    <a:p>
                      <a:pPr>
                        <a:lnSpc>
                          <a:spcPct val="107000"/>
                        </a:lnSpc>
                        <a:spcAft>
                          <a:spcPts val="0"/>
                        </a:spcAft>
                      </a:pPr>
                      <a:r>
                        <a:rPr lang="es-EC" sz="1600">
                          <a:effectLst/>
                          <a:latin typeface="Arial" panose="020B0604020202020204" pitchFamily="34" charset="0"/>
                          <a:ea typeface="Calibri" panose="020F0502020204030204" pitchFamily="34" charset="0"/>
                          <a:cs typeface="Times New Roman" panose="02020603050405020304" pitchFamily="18" charset="0"/>
                        </a:rPr>
                        <a:t>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7000"/>
                        </a:lnSpc>
                        <a:spcAft>
                          <a:spcPts val="0"/>
                        </a:spcAft>
                      </a:pPr>
                      <a:r>
                        <a:rPr lang="es-EC" sz="1600" b="1" dirty="0">
                          <a:effectLst/>
                          <a:latin typeface="Arial" panose="020B0604020202020204" pitchFamily="34" charset="0"/>
                          <a:ea typeface="Calibri" panose="020F0502020204030204" pitchFamily="34" charset="0"/>
                          <a:cs typeface="Times New Roman" panose="02020603050405020304" pitchFamily="18" charset="0"/>
                        </a:rPr>
                        <a:t>Transporte ilegal de desechos tóxicos y radioactivos.</a:t>
                      </a:r>
                      <a:endParaRPr lang="es-EC"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0"/>
                        </a:spcAft>
                      </a:pPr>
                      <a:r>
                        <a:rPr lang="es-EC" sz="1600">
                          <a:effectLst/>
                          <a:latin typeface="Arial" panose="020B0604020202020204" pitchFamily="34" charset="0"/>
                          <a:ea typeface="Calibri" panose="020F0502020204030204" pitchFamily="34" charset="0"/>
                          <a:cs typeface="Times New Roman" panose="02020603050405020304" pitchFamily="18" charset="0"/>
                        </a:rPr>
                        <a:t>Degradación del medio ambiente y catástrofes naturales.</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spcAft>
                          <a:spcPts val="0"/>
                        </a:spcAft>
                      </a:pPr>
                      <a:r>
                        <a:rPr lang="es-EC" sz="1600">
                          <a:effectLst/>
                          <a:latin typeface="Arial" panose="020B0604020202020204" pitchFamily="34" charset="0"/>
                          <a:ea typeface="Calibri" panose="020F0502020204030204" pitchFamily="34" charset="0"/>
                          <a:cs typeface="Times New Roman" panose="02020603050405020304" pitchFamily="18" charset="0"/>
                        </a:rPr>
                        <a:t>Invasiones a la propiedad.</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0005"/>
                  </a:ext>
                </a:extLst>
              </a:tr>
              <a:tr h="1015814">
                <a:tc>
                  <a:txBody>
                    <a:bodyPr/>
                    <a:lstStyle/>
                    <a:p>
                      <a:pPr>
                        <a:lnSpc>
                          <a:spcPct val="107000"/>
                        </a:lnSpc>
                        <a:spcAft>
                          <a:spcPts val="0"/>
                        </a:spcAft>
                      </a:pPr>
                      <a:r>
                        <a:rPr lang="es-EC" sz="1600">
                          <a:effectLst/>
                          <a:latin typeface="Arial" panose="020B0604020202020204" pitchFamily="34" charset="0"/>
                          <a:ea typeface="Calibri" panose="020F0502020204030204" pitchFamily="34" charset="0"/>
                          <a:cs typeface="Times New Roman" panose="02020603050405020304" pitchFamily="18" charset="0"/>
                        </a:rPr>
                        <a:t>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7000"/>
                        </a:lnSpc>
                        <a:spcAft>
                          <a:spcPts val="0"/>
                        </a:spcAft>
                      </a:pPr>
                      <a:r>
                        <a:rPr lang="es-EC" sz="1600">
                          <a:effectLst/>
                          <a:latin typeface="Arial" panose="020B0604020202020204" pitchFamily="34" charset="0"/>
                          <a:ea typeface="Calibri" panose="020F0502020204030204" pitchFamily="34" charset="0"/>
                          <a:cs typeface="Times New Roman" panose="02020603050405020304" pitchFamily="18" charset="0"/>
                        </a:rPr>
                        <a:t>Regionalización de conflictos.</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nSpc>
                          <a:spcPct val="107000"/>
                        </a:lnSpc>
                        <a:spcAft>
                          <a:spcPts val="0"/>
                        </a:spcAft>
                      </a:pPr>
                      <a:r>
                        <a:rPr lang="es-EC" sz="1600">
                          <a:effectLst/>
                          <a:latin typeface="Arial" panose="020B0604020202020204" pitchFamily="34" charset="0"/>
                          <a:ea typeface="Calibri" panose="020F0502020204030204" pitchFamily="34" charset="0"/>
                          <a:cs typeface="Times New Roman" panose="02020603050405020304" pitchFamily="18" charset="0"/>
                        </a:rPr>
                        <a:t>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spcAft>
                          <a:spcPts val="0"/>
                        </a:spcAft>
                      </a:pPr>
                      <a:r>
                        <a:rPr lang="es-EC" sz="1600">
                          <a:effectLst/>
                          <a:latin typeface="Arial" panose="020B0604020202020204" pitchFamily="34" charset="0"/>
                          <a:ea typeface="Calibri" panose="020F0502020204030204" pitchFamily="34" charset="0"/>
                          <a:cs typeface="Times New Roman" panose="02020603050405020304" pitchFamily="18" charset="0"/>
                        </a:rPr>
                        <a:t>Lucha por recursos naturales y energéticos vitales.</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0006"/>
                  </a:ext>
                </a:extLst>
              </a:tr>
              <a:tr h="677208">
                <a:tc>
                  <a:txBody>
                    <a:bodyPr/>
                    <a:lstStyle/>
                    <a:p>
                      <a:pPr>
                        <a:lnSpc>
                          <a:spcPct val="107000"/>
                        </a:lnSpc>
                        <a:spcAft>
                          <a:spcPts val="0"/>
                        </a:spcAft>
                      </a:pPr>
                      <a:r>
                        <a:rPr lang="es-EC" sz="1600">
                          <a:effectLst/>
                          <a:latin typeface="Arial" panose="020B0604020202020204" pitchFamily="34" charset="0"/>
                          <a:ea typeface="Calibri" panose="020F0502020204030204" pitchFamily="34" charset="0"/>
                          <a:cs typeface="Times New Roman" panose="02020603050405020304" pitchFamily="18" charset="0"/>
                        </a:rPr>
                        <a:t>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7000"/>
                        </a:lnSpc>
                        <a:spcAft>
                          <a:spcPts val="0"/>
                        </a:spcAft>
                      </a:pPr>
                      <a:r>
                        <a:rPr lang="es-EC" sz="1600">
                          <a:effectLst/>
                          <a:latin typeface="Arial" panose="020B0604020202020204" pitchFamily="34" charset="0"/>
                          <a:ea typeface="Calibri" panose="020F0502020204030204" pitchFamily="34" charset="0"/>
                          <a:cs typeface="Times New Roman" panose="02020603050405020304" pitchFamily="18" charset="0"/>
                        </a:rPr>
                        <a:t>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nSpc>
                          <a:spcPct val="107000"/>
                        </a:lnSpc>
                        <a:spcAft>
                          <a:spcPts val="0"/>
                        </a:spcAft>
                      </a:pPr>
                      <a:r>
                        <a:rPr lang="es-EC" sz="1600">
                          <a:effectLst/>
                          <a:latin typeface="Arial" panose="020B0604020202020204" pitchFamily="34" charset="0"/>
                          <a:ea typeface="Calibri" panose="020F0502020204030204" pitchFamily="34" charset="0"/>
                          <a:cs typeface="Times New Roman" panose="02020603050405020304" pitchFamily="18" charset="0"/>
                        </a:rPr>
                        <a:t> </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spcAft>
                          <a:spcPts val="0"/>
                        </a:spcAft>
                      </a:pPr>
                      <a:r>
                        <a:rPr lang="es-EC" sz="1600">
                          <a:effectLst/>
                          <a:latin typeface="Arial" panose="020B0604020202020204" pitchFamily="34" charset="0"/>
                          <a:ea typeface="Calibri" panose="020F0502020204030204" pitchFamily="34" charset="0"/>
                          <a:cs typeface="Times New Roman" panose="02020603050405020304" pitchFamily="18" charset="0"/>
                        </a:rPr>
                        <a:t>Diferencia tecnológica.</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0007"/>
                  </a:ext>
                </a:extLst>
              </a:tr>
              <a:tr h="338604">
                <a:tc gridSpan="2">
                  <a:txBody>
                    <a:bodyPr/>
                    <a:lstStyle/>
                    <a:p>
                      <a:pPr algn="ctr">
                        <a:lnSpc>
                          <a:spcPct val="107000"/>
                        </a:lnSpc>
                        <a:spcAft>
                          <a:spcPts val="0"/>
                        </a:spcAft>
                      </a:pPr>
                      <a:r>
                        <a:rPr lang="es-EC" sz="1600" b="1">
                          <a:effectLst/>
                          <a:latin typeface="Arial" panose="020B0604020202020204" pitchFamily="34" charset="0"/>
                          <a:ea typeface="Calibri" panose="020F0502020204030204" pitchFamily="34" charset="0"/>
                          <a:cs typeface="Times New Roman" panose="02020603050405020304" pitchFamily="18" charset="0"/>
                        </a:rPr>
                        <a:t>FUERZAS ARMADAS</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C"/>
                    </a:p>
                  </a:txBody>
                  <a:tcPr/>
                </a:tc>
                <a:tc gridSpan="2">
                  <a:txBody>
                    <a:bodyPr/>
                    <a:lstStyle/>
                    <a:p>
                      <a:pPr algn="ctr">
                        <a:lnSpc>
                          <a:spcPct val="107000"/>
                        </a:lnSpc>
                        <a:spcAft>
                          <a:spcPts val="0"/>
                        </a:spcAft>
                      </a:pPr>
                      <a:r>
                        <a:rPr lang="es-EC" sz="1600" b="1" dirty="0">
                          <a:effectLst/>
                          <a:latin typeface="Arial" panose="020B0604020202020204" pitchFamily="34" charset="0"/>
                          <a:ea typeface="Calibri" panose="020F0502020204030204" pitchFamily="34" charset="0"/>
                          <a:cs typeface="Times New Roman" panose="02020603050405020304" pitchFamily="18" charset="0"/>
                        </a:rPr>
                        <a:t>OTRAS INSTITUCIONES DEL ESTADO</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s-EC"/>
                    </a:p>
                  </a:txBody>
                  <a:tcPr/>
                </a:tc>
                <a:extLst>
                  <a:ext uri="{0D108BD9-81ED-4DB2-BD59-A6C34878D82A}">
                    <a16:rowId xmlns:a16="http://schemas.microsoft.com/office/drawing/2014/main" val="10008"/>
                  </a:ext>
                </a:extLst>
              </a:tr>
            </a:tbl>
          </a:graphicData>
        </a:graphic>
      </p:graphicFrame>
      <p:sp>
        <p:nvSpPr>
          <p:cNvPr id="6" name="Rectángulo 5"/>
          <p:cNvSpPr/>
          <p:nvPr/>
        </p:nvSpPr>
        <p:spPr>
          <a:xfrm>
            <a:off x="467544" y="307600"/>
            <a:ext cx="4968552" cy="5309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AMENAZAS  Y  RIESGOS</a:t>
            </a:r>
          </a:p>
        </p:txBody>
      </p:sp>
    </p:spTree>
    <p:extLst>
      <p:ext uri="{BB962C8B-B14F-4D97-AF65-F5344CB8AC3E}">
        <p14:creationId xmlns:p14="http://schemas.microsoft.com/office/powerpoint/2010/main" val="16805598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260" y="919372"/>
            <a:ext cx="6553480" cy="501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0"/>
            <a:ext cx="9144000" cy="6853350"/>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srgbClr val="FFFF00"/>
              </a:solidFill>
              <a:effectLst/>
              <a:uLnTx/>
              <a:uFillTx/>
              <a:latin typeface="Calibri"/>
              <a:ea typeface="+mn-ea"/>
              <a:cs typeface="+mn-cs"/>
            </a:endParaRPr>
          </a:p>
        </p:txBody>
      </p:sp>
      <p:pic>
        <p:nvPicPr>
          <p:cNvPr id="11" name="Imagen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740" y="332656"/>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467544" y="307600"/>
            <a:ext cx="6984776" cy="5309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PLANIFICACIÓN POR CAPACIDADES  COMACO</a:t>
            </a:r>
          </a:p>
        </p:txBody>
      </p:sp>
      <p:sp>
        <p:nvSpPr>
          <p:cNvPr id="2" name="Rectángulo redondeado 1"/>
          <p:cNvSpPr/>
          <p:nvPr/>
        </p:nvSpPr>
        <p:spPr>
          <a:xfrm>
            <a:off x="1295260" y="1484784"/>
            <a:ext cx="6733124" cy="4449194"/>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Calibri"/>
                <a:ea typeface="+mn-ea"/>
                <a:cs typeface="+mn-cs"/>
              </a:rPr>
              <a:t>El objetivo del Planeamiento por Capacidades es contribuir con el </a:t>
            </a:r>
            <a:r>
              <a:rPr kumimoji="0" lang="es-EC" sz="2800" b="1" i="0" u="sng" strike="noStrike" kern="1200" cap="none" spc="0" normalizeH="0" baseline="0" noProof="0" dirty="0">
                <a:ln>
                  <a:noFill/>
                </a:ln>
                <a:solidFill>
                  <a:srgbClr val="FF0000"/>
                </a:solidFill>
                <a:effectLst/>
                <a:uLnTx/>
                <a:uFillTx/>
                <a:latin typeface="Calibri"/>
                <a:ea typeface="+mn-ea"/>
                <a:cs typeface="+mn-cs"/>
              </a:rPr>
              <a:t>diseño de fuerzas </a:t>
            </a:r>
            <a:r>
              <a:rPr kumimoji="0" lang="es-EC" sz="2800" b="1" i="0" u="none" strike="noStrike" kern="1200" cap="none" spc="0" normalizeH="0" baseline="0" noProof="0" dirty="0">
                <a:ln>
                  <a:noFill/>
                </a:ln>
                <a:solidFill>
                  <a:prstClr val="black"/>
                </a:solidFill>
                <a:effectLst/>
                <a:uLnTx/>
                <a:uFillTx/>
                <a:latin typeface="Calibri"/>
                <a:ea typeface="+mn-ea"/>
                <a:cs typeface="+mn-cs"/>
              </a:rPr>
              <a:t>y la determinación de los </a:t>
            </a:r>
            <a:r>
              <a:rPr kumimoji="0" lang="es-EC" sz="2800" b="1" i="0" u="none" strike="noStrike" kern="1200" cap="none" spc="0" normalizeH="0" baseline="0" noProof="0" dirty="0">
                <a:ln>
                  <a:noFill/>
                </a:ln>
                <a:solidFill>
                  <a:srgbClr val="FF0000"/>
                </a:solidFill>
                <a:effectLst/>
                <a:uLnTx/>
                <a:uFillTx/>
                <a:latin typeface="Calibri"/>
                <a:ea typeface="+mn-ea"/>
                <a:cs typeface="+mn-cs"/>
              </a:rPr>
              <a:t>medios y recursos </a:t>
            </a:r>
            <a:r>
              <a:rPr kumimoji="0" lang="es-EC" sz="2800" b="1" i="0" u="none" strike="noStrike" kern="1200" cap="none" spc="0" normalizeH="0" baseline="0" noProof="0" dirty="0">
                <a:ln>
                  <a:noFill/>
                </a:ln>
                <a:solidFill>
                  <a:prstClr val="black"/>
                </a:solidFill>
                <a:effectLst/>
                <a:uLnTx/>
                <a:uFillTx/>
                <a:latin typeface="Calibri"/>
                <a:ea typeface="+mn-ea"/>
                <a:cs typeface="+mn-cs"/>
              </a:rPr>
              <a:t>necesarios basados en los escenarios, tareas y estrategias establecidas, para alcanzar las capacidades militares que permitan cumplir las misiones dispuestas desde el nivel político.</a:t>
            </a:r>
          </a:p>
        </p:txBody>
      </p:sp>
    </p:spTree>
    <p:extLst>
      <p:ext uri="{BB962C8B-B14F-4D97-AF65-F5344CB8AC3E}">
        <p14:creationId xmlns:p14="http://schemas.microsoft.com/office/powerpoint/2010/main" val="7933570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esultado de imagen para fuerza naval ecuad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82459"/>
            <a:ext cx="7570606" cy="38884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6853350"/>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Imagen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0392" y="219117"/>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redondeado 1"/>
          <p:cNvSpPr/>
          <p:nvPr/>
        </p:nvSpPr>
        <p:spPr>
          <a:xfrm>
            <a:off x="945870" y="1268760"/>
            <a:ext cx="7154522" cy="4752528"/>
          </a:xfrm>
          <a:prstGeom prst="round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MX" sz="2800" b="1" i="0" u="none" strike="noStrike" kern="1200" cap="none" spc="0" normalizeH="0" baseline="0" noProof="0" dirty="0">
                <a:ln>
                  <a:noFill/>
                </a:ln>
                <a:solidFill>
                  <a:prstClr val="black"/>
                </a:solidFill>
                <a:effectLst/>
                <a:uLnTx/>
                <a:uFillTx/>
                <a:latin typeface="Calibri"/>
                <a:ea typeface="+mn-ea"/>
                <a:cs typeface="+mn-cs"/>
              </a:rPr>
              <a:t>Comando y Control</a:t>
            </a:r>
            <a:endParaRPr kumimoji="0" lang="es-EC" sz="28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MX" sz="2800" b="1" i="0" u="none" strike="noStrike" kern="1200" cap="none" spc="0" normalizeH="0" baseline="0" noProof="0" dirty="0">
                <a:ln>
                  <a:noFill/>
                </a:ln>
                <a:solidFill>
                  <a:prstClr val="black"/>
                </a:solidFill>
                <a:effectLst/>
                <a:uLnTx/>
                <a:uFillTx/>
                <a:latin typeface="Calibri"/>
                <a:ea typeface="+mn-ea"/>
                <a:cs typeface="+mn-cs"/>
              </a:rPr>
              <a:t>Vigilancia, Reconocimiento e Inteligencia </a:t>
            </a:r>
            <a:endParaRPr kumimoji="0" lang="es-EC" sz="28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MX" sz="2800" b="1" i="0" u="none" strike="noStrike" kern="1200" cap="none" spc="0" normalizeH="0" baseline="0" noProof="0" dirty="0">
                <a:ln>
                  <a:noFill/>
                </a:ln>
                <a:solidFill>
                  <a:prstClr val="black"/>
                </a:solidFill>
                <a:effectLst/>
                <a:uLnTx/>
                <a:uFillTx/>
                <a:latin typeface="Calibri"/>
                <a:ea typeface="+mn-ea"/>
                <a:cs typeface="+mn-cs"/>
              </a:rPr>
              <a:t>Maniobra</a:t>
            </a:r>
            <a:endParaRPr kumimoji="0" lang="es-EC" sz="28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MX" sz="2800" b="1" i="0" u="none" strike="noStrike" kern="1200" cap="none" spc="0" normalizeH="0" baseline="0" noProof="0" dirty="0">
                <a:ln>
                  <a:noFill/>
                </a:ln>
                <a:solidFill>
                  <a:prstClr val="black"/>
                </a:solidFill>
                <a:effectLst/>
                <a:uLnTx/>
                <a:uFillTx/>
                <a:latin typeface="Calibri"/>
                <a:ea typeface="+mn-ea"/>
                <a:cs typeface="+mn-cs"/>
              </a:rPr>
              <a:t>Despliegue y Movilidad</a:t>
            </a:r>
            <a:endParaRPr kumimoji="0" lang="es-EC" sz="28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MX" sz="2800" b="1" i="0" u="none" strike="noStrike" kern="1200" cap="none" spc="0" normalizeH="0" baseline="0" noProof="0" dirty="0">
                <a:ln>
                  <a:noFill/>
                </a:ln>
                <a:solidFill>
                  <a:prstClr val="black"/>
                </a:solidFill>
                <a:effectLst/>
                <a:uLnTx/>
                <a:uFillTx/>
                <a:latin typeface="Calibri"/>
                <a:ea typeface="+mn-ea"/>
                <a:cs typeface="+mn-cs"/>
              </a:rPr>
              <a:t>Supervivencia y Protección</a:t>
            </a:r>
            <a:endParaRPr kumimoji="0" lang="es-EC" sz="28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MX" sz="2800" b="1" i="0" u="none" strike="noStrike" kern="1200" cap="none" spc="0" normalizeH="0" baseline="0" noProof="0" dirty="0">
                <a:ln>
                  <a:noFill/>
                </a:ln>
                <a:solidFill>
                  <a:prstClr val="black"/>
                </a:solidFill>
                <a:effectLst/>
                <a:uLnTx/>
                <a:uFillTx/>
                <a:latin typeface="Calibri"/>
                <a:ea typeface="+mn-ea"/>
                <a:cs typeface="+mn-cs"/>
              </a:rPr>
              <a:t>Sostenimiento Logístico</a:t>
            </a:r>
            <a:endParaRPr kumimoji="0" lang="es-EC" sz="28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MX" sz="2800" b="1" i="0" u="none" strike="noStrike" kern="1200" cap="none" spc="0" normalizeH="0" baseline="0" noProof="0" dirty="0">
                <a:ln>
                  <a:noFill/>
                </a:ln>
                <a:solidFill>
                  <a:prstClr val="black"/>
                </a:solidFill>
                <a:effectLst/>
                <a:uLnTx/>
                <a:uFillTx/>
                <a:latin typeface="Calibri"/>
                <a:ea typeface="+mn-ea"/>
                <a:cs typeface="+mn-cs"/>
              </a:rPr>
              <a:t>Apoyo a la Seguridad Integral y a la gestión del Estado</a:t>
            </a:r>
            <a:endParaRPr kumimoji="0" lang="es-EC"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ángulo 5"/>
          <p:cNvSpPr/>
          <p:nvPr/>
        </p:nvSpPr>
        <p:spPr>
          <a:xfrm>
            <a:off x="251521" y="307600"/>
            <a:ext cx="7632848" cy="5309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CAPACIDADES A SER DESARROLLADAS POR FF.AA.</a:t>
            </a:r>
          </a:p>
        </p:txBody>
      </p:sp>
    </p:spTree>
    <p:extLst>
      <p:ext uri="{BB962C8B-B14F-4D97-AF65-F5344CB8AC3E}">
        <p14:creationId xmlns:p14="http://schemas.microsoft.com/office/powerpoint/2010/main" val="26215614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5496" y="-99392"/>
            <a:ext cx="9073008" cy="7101408"/>
            <a:chOff x="-36512" y="87456"/>
            <a:chExt cx="9073008" cy="6770544"/>
          </a:xfrm>
        </p:grpSpPr>
        <p:grpSp>
          <p:nvGrpSpPr>
            <p:cNvPr id="6" name="Group 5"/>
            <p:cNvGrpSpPr/>
            <p:nvPr/>
          </p:nvGrpSpPr>
          <p:grpSpPr>
            <a:xfrm>
              <a:off x="72008" y="87456"/>
              <a:ext cx="8964488" cy="6770544"/>
              <a:chOff x="72008" y="87456"/>
              <a:chExt cx="8964488" cy="6770544"/>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08" y="87456"/>
                <a:ext cx="8964488" cy="3672080"/>
              </a:xfrm>
              <a:prstGeom prst="rect">
                <a:avLst/>
              </a:prstGeom>
              <a:ln/>
              <a:extLst/>
            </p:spPr>
            <p:style>
              <a:lnRef idx="0">
                <a:schemeClr val="accent1"/>
              </a:lnRef>
              <a:fillRef idx="3">
                <a:schemeClr val="accent1"/>
              </a:fillRef>
              <a:effectRef idx="3">
                <a:schemeClr val="accent1"/>
              </a:effectRef>
              <a:fontRef idx="minor">
                <a:schemeClr val="lt1"/>
              </a:fontRef>
            </p:style>
          </p:pic>
          <p:pic>
            <p:nvPicPr>
              <p:cNvPr id="3" name="17 Imagen" descr="gabriel.jpg"/>
              <p:cNvPicPr>
                <a:picLocks noChangeAspect="1"/>
              </p:cNvPicPr>
              <p:nvPr/>
            </p:nvPicPr>
            <p:blipFill>
              <a:blip r:embed="rId3" cstate="print"/>
              <a:stretch>
                <a:fillRect/>
              </a:stretch>
            </p:blipFill>
            <p:spPr>
              <a:xfrm>
                <a:off x="323528" y="3333781"/>
                <a:ext cx="6912768" cy="3524219"/>
              </a:xfrm>
              <a:prstGeom prst="rect">
                <a:avLst/>
              </a:prstGeom>
              <a:ln>
                <a:solidFill>
                  <a:schemeClr val="tx1">
                    <a:lumMod val="65000"/>
                    <a:lumOff val="35000"/>
                  </a:schemeClr>
                </a:solidFill>
              </a:ln>
            </p:spPr>
          </p:pic>
        </p:grpSp>
        <p:sp>
          <p:nvSpPr>
            <p:cNvPr id="4" name="Rectangle 3"/>
            <p:cNvSpPr/>
            <p:nvPr/>
          </p:nvSpPr>
          <p:spPr>
            <a:xfrm>
              <a:off x="-36512" y="116632"/>
              <a:ext cx="9071992" cy="6741368"/>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 name="Imagen 2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2089" y="307600"/>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redondeado 11"/>
          <p:cNvSpPr/>
          <p:nvPr/>
        </p:nvSpPr>
        <p:spPr>
          <a:xfrm>
            <a:off x="683568" y="1015486"/>
            <a:ext cx="7488832" cy="4141706"/>
          </a:xfrm>
          <a:prstGeom prst="roundRect">
            <a:avLst>
              <a:gd name="adj" fmla="val 8557"/>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Calibri"/>
                <a:ea typeface="+mn-ea"/>
                <a:cs typeface="+mn-cs"/>
              </a:rPr>
              <a:t>Orientar la gestión de la Armada, en el empleo del Poder Militar como Fuerza, en el desarrollo de capacidades y el apoyo al desarrollo nacional fundamentalmente marítimo como Institución; y en la seguridad integral de los espacios acuáticos como Autoridad</a:t>
            </a:r>
          </a:p>
        </p:txBody>
      </p:sp>
      <p:sp>
        <p:nvSpPr>
          <p:cNvPr id="13" name="Rectángulo 12"/>
          <p:cNvSpPr/>
          <p:nvPr/>
        </p:nvSpPr>
        <p:spPr>
          <a:xfrm>
            <a:off x="251521" y="307600"/>
            <a:ext cx="7632848" cy="5309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CONCEPTO ESTRATÉGICO MARÍTIMO 2014-2017</a:t>
            </a:r>
          </a:p>
        </p:txBody>
      </p:sp>
      <p:sp>
        <p:nvSpPr>
          <p:cNvPr id="14" name="Rectángulo redondeado 13"/>
          <p:cNvSpPr/>
          <p:nvPr/>
        </p:nvSpPr>
        <p:spPr>
          <a:xfrm>
            <a:off x="636917" y="1571356"/>
            <a:ext cx="7626553" cy="4032448"/>
          </a:xfrm>
          <a:prstGeom prst="round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Calibri"/>
                <a:ea typeface="+mn-ea"/>
                <a:cs typeface="+mn-cs"/>
              </a:rPr>
              <a:t>La Actitud y Disposición estratégica en el mar será de naturaleza defensiva – disuasiva, fundamentándose en el principio de legítima defensa, para lo cual priorizará el desarrollo de las siguientes capacidades marítimas: </a:t>
            </a:r>
            <a:r>
              <a:rPr kumimoji="0" lang="es-EC" sz="2800" b="1" i="0" u="none" strike="noStrike" kern="1200" cap="none" spc="0" normalizeH="0" baseline="0" noProof="0" dirty="0">
                <a:ln>
                  <a:noFill/>
                </a:ln>
                <a:solidFill>
                  <a:srgbClr val="C00000"/>
                </a:solidFill>
                <a:effectLst/>
                <a:uLnTx/>
                <a:uFillTx/>
                <a:latin typeface="Calibri"/>
                <a:ea typeface="+mn-ea"/>
                <a:cs typeface="+mn-cs"/>
              </a:rPr>
              <a:t>Movilidad, Permanencia, Vigilancia, Flexibilidad y Mando y Control</a:t>
            </a:r>
          </a:p>
        </p:txBody>
      </p:sp>
    </p:spTree>
    <p:extLst>
      <p:ext uri="{BB962C8B-B14F-4D97-AF65-F5344CB8AC3E}">
        <p14:creationId xmlns:p14="http://schemas.microsoft.com/office/powerpoint/2010/main" val="21402990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250"/>
                                        <p:tgtEl>
                                          <p:spTgt spid="12"/>
                                        </p:tgtEl>
                                      </p:cBhvr>
                                    </p:animEffect>
                                    <p:set>
                                      <p:cBhvr>
                                        <p:cTn id="13" dur="1" fill="hold">
                                          <p:stCondLst>
                                            <p:cond delay="249"/>
                                          </p:stCondLst>
                                        </p:cTn>
                                        <p:tgtEl>
                                          <p:spTgt spid="12"/>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691" y="1158423"/>
            <a:ext cx="6820618" cy="4536504"/>
          </a:xfrm>
          <a:prstGeom prst="rect">
            <a:avLst/>
          </a:prstGeom>
        </p:spPr>
      </p:pic>
      <p:sp>
        <p:nvSpPr>
          <p:cNvPr id="4" name="Rectangle 3"/>
          <p:cNvSpPr/>
          <p:nvPr/>
        </p:nvSpPr>
        <p:spPr>
          <a:xfrm>
            <a:off x="0" y="0"/>
            <a:ext cx="9144000" cy="6853350"/>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Imagen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5890" y="219117"/>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2"/>
          <p:cNvSpPr/>
          <p:nvPr/>
        </p:nvSpPr>
        <p:spPr>
          <a:xfrm>
            <a:off x="827584" y="1340768"/>
            <a:ext cx="7735570" cy="5184576"/>
          </a:xfrm>
          <a:prstGeom prst="roundRect">
            <a:avLst>
              <a:gd name="adj" fmla="val 13428"/>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0" dirty="0">
                <a:ln>
                  <a:noFill/>
                </a:ln>
                <a:solidFill>
                  <a:prstClr val="black"/>
                </a:solidFill>
                <a:effectLst/>
                <a:uLnTx/>
                <a:uFillTx/>
                <a:latin typeface="Calibri"/>
                <a:ea typeface="+mn-ea"/>
                <a:cs typeface="+mn-cs"/>
              </a:rPr>
              <a:t>CAPACIDADES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0" dirty="0">
                <a:ln>
                  <a:noFill/>
                </a:ln>
                <a:solidFill>
                  <a:prstClr val="black"/>
                </a:solidFill>
                <a:effectLst/>
                <a:uLnTx/>
                <a:uFillTx/>
                <a:latin typeface="Calibri"/>
                <a:ea typeface="+mn-ea"/>
                <a:cs typeface="+mn-cs"/>
              </a:rPr>
              <a:t>1.- Comando y Control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0" dirty="0">
                <a:ln>
                  <a:noFill/>
                </a:ln>
                <a:solidFill>
                  <a:prstClr val="black"/>
                </a:solidFill>
                <a:effectLst/>
                <a:uLnTx/>
                <a:uFillTx/>
                <a:latin typeface="Calibri"/>
                <a:ea typeface="+mn-ea"/>
                <a:cs typeface="+mn-cs"/>
              </a:rPr>
              <a:t>2.- Vigilancia, Exploración y Reconocimiento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0" dirty="0">
                <a:ln>
                  <a:noFill/>
                </a:ln>
                <a:solidFill>
                  <a:prstClr val="black"/>
                </a:solidFill>
                <a:effectLst/>
                <a:uLnTx/>
                <a:uFillTx/>
                <a:latin typeface="Calibri"/>
                <a:ea typeface="+mn-ea"/>
                <a:cs typeface="+mn-cs"/>
              </a:rPr>
              <a:t>3.- Despliegue y Movilidad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0" dirty="0">
                <a:ln>
                  <a:noFill/>
                </a:ln>
                <a:solidFill>
                  <a:prstClr val="black"/>
                </a:solidFill>
                <a:effectLst/>
                <a:uLnTx/>
                <a:uFillTx/>
                <a:latin typeface="Calibri"/>
                <a:ea typeface="+mn-ea"/>
                <a:cs typeface="+mn-cs"/>
              </a:rPr>
              <a:t>4.- Sostenimiento Logístico, Permanencia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0" dirty="0">
                <a:ln>
                  <a:noFill/>
                </a:ln>
                <a:solidFill>
                  <a:prstClr val="black"/>
                </a:solidFill>
                <a:effectLst/>
                <a:uLnTx/>
                <a:uFillTx/>
                <a:latin typeface="Calibri"/>
                <a:ea typeface="+mn-ea"/>
                <a:cs typeface="+mn-cs"/>
              </a:rPr>
              <a:t>5.- Apoyo a la seguridad integral y a la Gestión del   Estado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2400" b="1" i="0" u="none" strike="noStrike" kern="1200" cap="none" spc="0" normalizeH="0" baseline="0" noProof="0" dirty="0">
                <a:ln>
                  <a:noFill/>
                </a:ln>
                <a:solidFill>
                  <a:prstClr val="black"/>
                </a:solidFill>
                <a:effectLst/>
                <a:uLnTx/>
                <a:uFillTx/>
                <a:latin typeface="Calibri"/>
                <a:ea typeface="+mn-ea"/>
                <a:cs typeface="+mn-cs"/>
              </a:rPr>
              <a:t>Búsqueda y Rescate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2400" b="1" i="0" u="none" strike="noStrike" kern="1200" cap="none" spc="0" normalizeH="0" baseline="0" noProof="0" dirty="0">
                <a:ln>
                  <a:noFill/>
                </a:ln>
                <a:solidFill>
                  <a:prstClr val="black"/>
                </a:solidFill>
                <a:effectLst/>
                <a:uLnTx/>
                <a:uFillTx/>
                <a:latin typeface="Calibri"/>
                <a:ea typeface="+mn-ea"/>
                <a:cs typeface="+mn-cs"/>
              </a:rPr>
              <a:t>Seguridad a las áreas estratégicas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2400" b="1" i="0" u="none" strike="noStrike" kern="1200" cap="none" spc="0" normalizeH="0" baseline="0" noProof="0" dirty="0">
                <a:ln>
                  <a:noFill/>
                </a:ln>
                <a:solidFill>
                  <a:prstClr val="black"/>
                </a:solidFill>
                <a:effectLst/>
                <a:uLnTx/>
                <a:uFillTx/>
                <a:latin typeface="Calibri"/>
                <a:ea typeface="+mn-ea"/>
                <a:cs typeface="+mn-cs"/>
              </a:rPr>
              <a:t>Seguridad integral de los Espacios Acuáticos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2400" b="1" i="0" u="none" strike="noStrike" kern="1200" cap="none" spc="0" normalizeH="0" baseline="0" noProof="0" dirty="0">
                <a:ln>
                  <a:noFill/>
                </a:ln>
                <a:solidFill>
                  <a:prstClr val="black"/>
                </a:solidFill>
                <a:effectLst/>
                <a:uLnTx/>
                <a:uFillTx/>
                <a:latin typeface="Calibri"/>
                <a:ea typeface="+mn-ea"/>
                <a:cs typeface="+mn-cs"/>
              </a:rPr>
              <a:t>Apoyo a otras entidades del Estado</a:t>
            </a:r>
          </a:p>
        </p:txBody>
      </p:sp>
      <p:sp>
        <p:nvSpPr>
          <p:cNvPr id="6" name="Rectángulo 5"/>
          <p:cNvSpPr/>
          <p:nvPr/>
        </p:nvSpPr>
        <p:spPr>
          <a:xfrm>
            <a:off x="251521" y="307600"/>
            <a:ext cx="7632848" cy="5309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CAPACIDADES  QUE DEBEN SER DESARROLLADAS</a:t>
            </a:r>
          </a:p>
        </p:txBody>
      </p:sp>
    </p:spTree>
    <p:extLst>
      <p:ext uri="{BB962C8B-B14F-4D97-AF65-F5344CB8AC3E}">
        <p14:creationId xmlns:p14="http://schemas.microsoft.com/office/powerpoint/2010/main" val="31615482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836712"/>
            <a:ext cx="6981975"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0"/>
            <a:ext cx="9144000" cy="6853350"/>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Imagen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8209" y="246840"/>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1187624" y="307600"/>
            <a:ext cx="6552729" cy="5309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CAPACIDADES  DE ACUERDO A ENCUESTAS</a:t>
            </a:r>
          </a:p>
        </p:txBody>
      </p:sp>
      <p:graphicFrame>
        <p:nvGraphicFramePr>
          <p:cNvPr id="3" name="Tabla 2"/>
          <p:cNvGraphicFramePr>
            <a:graphicFrameLocks noGrp="1"/>
          </p:cNvGraphicFramePr>
          <p:nvPr>
            <p:extLst/>
          </p:nvPr>
        </p:nvGraphicFramePr>
        <p:xfrm>
          <a:off x="1187624" y="1675234"/>
          <a:ext cx="6552729" cy="4418058"/>
        </p:xfrm>
        <a:graphic>
          <a:graphicData uri="http://schemas.openxmlformats.org/drawingml/2006/table">
            <a:tbl>
              <a:tblPr firstRow="1" firstCol="1" bandRow="1"/>
              <a:tblGrid>
                <a:gridCol w="4904609">
                  <a:extLst>
                    <a:ext uri="{9D8B030D-6E8A-4147-A177-3AD203B41FA5}">
                      <a16:colId xmlns:a16="http://schemas.microsoft.com/office/drawing/2014/main" val="20000"/>
                    </a:ext>
                  </a:extLst>
                </a:gridCol>
                <a:gridCol w="1648120">
                  <a:extLst>
                    <a:ext uri="{9D8B030D-6E8A-4147-A177-3AD203B41FA5}">
                      <a16:colId xmlns:a16="http://schemas.microsoft.com/office/drawing/2014/main" val="20001"/>
                    </a:ext>
                  </a:extLst>
                </a:gridCol>
              </a:tblGrid>
              <a:tr h="883610">
                <a:tc>
                  <a:txBody>
                    <a:bodyPr/>
                    <a:lstStyle/>
                    <a:p>
                      <a:pPr algn="just">
                        <a:lnSpc>
                          <a:spcPct val="107000"/>
                        </a:lnSpc>
                        <a:spcAft>
                          <a:spcPts val="0"/>
                        </a:spcAft>
                      </a:pPr>
                      <a:r>
                        <a:rPr lang="es-EC" sz="2000" b="1" dirty="0">
                          <a:effectLst/>
                          <a:latin typeface="Arial" panose="020B0604020202020204" pitchFamily="34" charset="0"/>
                          <a:ea typeface="Calibri" panose="020F0502020204030204" pitchFamily="34" charset="0"/>
                          <a:cs typeface="Times New Roman" panose="02020603050405020304" pitchFamily="18" charset="0"/>
                        </a:rPr>
                        <a:t>CAPACIDAD</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07000"/>
                        </a:lnSpc>
                        <a:spcAft>
                          <a:spcPts val="0"/>
                        </a:spcAft>
                      </a:pPr>
                      <a:r>
                        <a:rPr lang="es-EC" sz="2000" b="1">
                          <a:effectLst/>
                          <a:latin typeface="Arial" panose="020B0604020202020204" pitchFamily="34" charset="0"/>
                          <a:ea typeface="Calibri" panose="020F0502020204030204" pitchFamily="34" charset="0"/>
                          <a:cs typeface="Times New Roman" panose="02020603050405020304" pitchFamily="18" charset="0"/>
                        </a:rPr>
                        <a:t>PRIORIDAD</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10000"/>
                  </a:ext>
                </a:extLst>
              </a:tr>
              <a:tr h="441806">
                <a:tc>
                  <a:txBody>
                    <a:bodyPr/>
                    <a:lstStyle/>
                    <a:p>
                      <a:pPr algn="just">
                        <a:lnSpc>
                          <a:spcPct val="107000"/>
                        </a:lnSpc>
                        <a:spcAft>
                          <a:spcPts val="0"/>
                        </a:spcAft>
                      </a:pPr>
                      <a:r>
                        <a:rPr lang="es-EC" sz="2000">
                          <a:effectLst/>
                          <a:latin typeface="Arial" panose="020B0604020202020204" pitchFamily="34" charset="0"/>
                          <a:ea typeface="Calibri" panose="020F0502020204030204" pitchFamily="34" charset="0"/>
                          <a:cs typeface="Times New Roman" panose="02020603050405020304" pitchFamily="18" charset="0"/>
                        </a:rPr>
                        <a:t>Vigilancia, Reconocimiento e Inteligencia</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ct val="107000"/>
                        </a:lnSpc>
                        <a:spcAft>
                          <a:spcPts val="0"/>
                        </a:spcAft>
                      </a:pPr>
                      <a:r>
                        <a:rPr lang="es-EC" sz="2000" b="1">
                          <a:effectLst/>
                          <a:latin typeface="Arial" panose="020B0604020202020204" pitchFamily="34" charset="0"/>
                          <a:ea typeface="Calibri" panose="020F0502020204030204" pitchFamily="34" charset="0"/>
                          <a:cs typeface="Times New Roman" panose="02020603050405020304" pitchFamily="18" charset="0"/>
                        </a:rPr>
                        <a:t>1</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10001"/>
                  </a:ext>
                </a:extLst>
              </a:tr>
              <a:tr h="441806">
                <a:tc>
                  <a:txBody>
                    <a:bodyPr/>
                    <a:lstStyle/>
                    <a:p>
                      <a:pPr algn="just">
                        <a:lnSpc>
                          <a:spcPct val="107000"/>
                        </a:lnSpc>
                        <a:spcAft>
                          <a:spcPts val="0"/>
                        </a:spcAft>
                      </a:pPr>
                      <a:r>
                        <a:rPr lang="es-EC" sz="2000">
                          <a:effectLst/>
                          <a:latin typeface="Arial" panose="020B0604020202020204" pitchFamily="34" charset="0"/>
                          <a:ea typeface="Calibri" panose="020F0502020204030204" pitchFamily="34" charset="0"/>
                          <a:cs typeface="Times New Roman" panose="02020603050405020304" pitchFamily="18" charset="0"/>
                        </a:rPr>
                        <a:t>Comando y Control</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ct val="107000"/>
                        </a:lnSpc>
                        <a:spcAft>
                          <a:spcPts val="0"/>
                        </a:spcAft>
                      </a:pPr>
                      <a:r>
                        <a:rPr lang="es-EC" sz="2000" b="1">
                          <a:effectLst/>
                          <a:latin typeface="Arial" panose="020B0604020202020204" pitchFamily="34" charset="0"/>
                          <a:ea typeface="Calibri" panose="020F0502020204030204" pitchFamily="34" charset="0"/>
                          <a:cs typeface="Times New Roman" panose="02020603050405020304" pitchFamily="18" charset="0"/>
                        </a:rPr>
                        <a:t>2</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10002"/>
                  </a:ext>
                </a:extLst>
              </a:tr>
              <a:tr h="441806">
                <a:tc>
                  <a:txBody>
                    <a:bodyPr/>
                    <a:lstStyle/>
                    <a:p>
                      <a:pPr algn="just">
                        <a:lnSpc>
                          <a:spcPct val="107000"/>
                        </a:lnSpc>
                        <a:spcAft>
                          <a:spcPts val="0"/>
                        </a:spcAft>
                      </a:pPr>
                      <a:r>
                        <a:rPr lang="es-EC" sz="2000">
                          <a:effectLst/>
                          <a:latin typeface="Arial" panose="020B0604020202020204" pitchFamily="34" charset="0"/>
                          <a:ea typeface="Calibri" panose="020F0502020204030204" pitchFamily="34" charset="0"/>
                          <a:cs typeface="Times New Roman" panose="02020603050405020304" pitchFamily="18" charset="0"/>
                        </a:rPr>
                        <a:t>Despliegue y Movilidad</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ct val="107000"/>
                        </a:lnSpc>
                        <a:spcAft>
                          <a:spcPts val="0"/>
                        </a:spcAft>
                      </a:pPr>
                      <a:r>
                        <a:rPr lang="es-EC" sz="2000" b="1">
                          <a:effectLst/>
                          <a:latin typeface="Arial" panose="020B0604020202020204" pitchFamily="34" charset="0"/>
                          <a:ea typeface="Calibri" panose="020F0502020204030204" pitchFamily="34" charset="0"/>
                          <a:cs typeface="Times New Roman" panose="02020603050405020304" pitchFamily="18" charset="0"/>
                        </a:rPr>
                        <a:t>3</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10003"/>
                  </a:ext>
                </a:extLst>
              </a:tr>
              <a:tr h="441806">
                <a:tc>
                  <a:txBody>
                    <a:bodyPr/>
                    <a:lstStyle/>
                    <a:p>
                      <a:pPr algn="just">
                        <a:lnSpc>
                          <a:spcPct val="107000"/>
                        </a:lnSpc>
                        <a:spcAft>
                          <a:spcPts val="0"/>
                        </a:spcAft>
                      </a:pPr>
                      <a:r>
                        <a:rPr lang="es-EC" sz="2000">
                          <a:effectLst/>
                          <a:latin typeface="Arial" panose="020B0604020202020204" pitchFamily="34" charset="0"/>
                          <a:ea typeface="Calibri" panose="020F0502020204030204" pitchFamily="34" charset="0"/>
                          <a:cs typeface="Times New Roman" panose="02020603050405020304" pitchFamily="18" charset="0"/>
                        </a:rPr>
                        <a:t>Maniobra</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ct val="107000"/>
                        </a:lnSpc>
                        <a:spcAft>
                          <a:spcPts val="0"/>
                        </a:spcAft>
                      </a:pPr>
                      <a:r>
                        <a:rPr lang="es-EC" sz="2000" b="1">
                          <a:effectLst/>
                          <a:latin typeface="Arial" panose="020B0604020202020204" pitchFamily="34" charset="0"/>
                          <a:ea typeface="Calibri" panose="020F0502020204030204" pitchFamily="34" charset="0"/>
                          <a:cs typeface="Times New Roman" panose="02020603050405020304" pitchFamily="18" charset="0"/>
                        </a:rPr>
                        <a:t>4</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10004"/>
                  </a:ext>
                </a:extLst>
              </a:tr>
              <a:tr h="441806">
                <a:tc>
                  <a:txBody>
                    <a:bodyPr/>
                    <a:lstStyle/>
                    <a:p>
                      <a:pPr algn="just">
                        <a:lnSpc>
                          <a:spcPct val="107000"/>
                        </a:lnSpc>
                        <a:spcAft>
                          <a:spcPts val="0"/>
                        </a:spcAft>
                      </a:pPr>
                      <a:r>
                        <a:rPr lang="es-EC" sz="2000">
                          <a:effectLst/>
                          <a:latin typeface="Arial" panose="020B0604020202020204" pitchFamily="34" charset="0"/>
                          <a:ea typeface="Calibri" panose="020F0502020204030204" pitchFamily="34" charset="0"/>
                          <a:cs typeface="Times New Roman" panose="02020603050405020304" pitchFamily="18" charset="0"/>
                        </a:rPr>
                        <a:t>Sostenimiento logístico</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es-EC" sz="2000" b="1">
                          <a:effectLst/>
                          <a:latin typeface="Arial" panose="020B0604020202020204" pitchFamily="34" charset="0"/>
                          <a:ea typeface="Calibri" panose="020F0502020204030204" pitchFamily="34" charset="0"/>
                          <a:cs typeface="Times New Roman" panose="02020603050405020304" pitchFamily="18" charset="0"/>
                        </a:rPr>
                        <a:t>5</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05"/>
                  </a:ext>
                </a:extLst>
              </a:tr>
              <a:tr h="441806">
                <a:tc>
                  <a:txBody>
                    <a:bodyPr/>
                    <a:lstStyle/>
                    <a:p>
                      <a:pPr algn="just">
                        <a:lnSpc>
                          <a:spcPct val="107000"/>
                        </a:lnSpc>
                        <a:spcAft>
                          <a:spcPts val="0"/>
                        </a:spcAft>
                      </a:pPr>
                      <a:r>
                        <a:rPr lang="es-EC" sz="2000">
                          <a:effectLst/>
                          <a:latin typeface="Arial" panose="020B0604020202020204" pitchFamily="34" charset="0"/>
                          <a:ea typeface="Calibri" panose="020F0502020204030204" pitchFamily="34" charset="0"/>
                          <a:cs typeface="Times New Roman" panose="02020603050405020304" pitchFamily="18" charset="0"/>
                        </a:rPr>
                        <a:t>Supervivencia y Protección</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0"/>
                        </a:spcAft>
                      </a:pPr>
                      <a:r>
                        <a:rPr lang="es-EC" sz="2000" b="1">
                          <a:effectLst/>
                          <a:latin typeface="Arial" panose="020B0604020202020204" pitchFamily="34" charset="0"/>
                          <a:ea typeface="Calibri" panose="020F0502020204030204" pitchFamily="34" charset="0"/>
                          <a:cs typeface="Times New Roman" panose="02020603050405020304" pitchFamily="18" charset="0"/>
                        </a:rPr>
                        <a:t>6</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0006"/>
                  </a:ext>
                </a:extLst>
              </a:tr>
              <a:tr h="441806">
                <a:tc>
                  <a:txBody>
                    <a:bodyPr/>
                    <a:lstStyle/>
                    <a:p>
                      <a:pPr algn="just">
                        <a:lnSpc>
                          <a:spcPct val="107000"/>
                        </a:lnSpc>
                        <a:spcAft>
                          <a:spcPts val="0"/>
                        </a:spcAft>
                      </a:pPr>
                      <a:r>
                        <a:rPr lang="es-EC" sz="2000">
                          <a:effectLst/>
                          <a:latin typeface="Arial" panose="020B0604020202020204" pitchFamily="34" charset="0"/>
                          <a:ea typeface="Calibri" panose="020F0502020204030204" pitchFamily="34" charset="0"/>
                          <a:cs typeface="Times New Roman" panose="02020603050405020304" pitchFamily="18" charset="0"/>
                        </a:rPr>
                        <a:t>Apoyo a la Gestión del Estado</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07000"/>
                        </a:lnSpc>
                        <a:spcAft>
                          <a:spcPts val="0"/>
                        </a:spcAft>
                      </a:pPr>
                      <a:r>
                        <a:rPr lang="es-EC" sz="2000" b="1">
                          <a:effectLst/>
                          <a:latin typeface="Arial" panose="020B0604020202020204" pitchFamily="34" charset="0"/>
                          <a:ea typeface="Calibri" panose="020F0502020204030204" pitchFamily="34" charset="0"/>
                          <a:cs typeface="Times New Roman" panose="02020603050405020304" pitchFamily="18" charset="0"/>
                        </a:rPr>
                        <a:t>7</a:t>
                      </a:r>
                      <a:endParaRPr lang="es-EC"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0007"/>
                  </a:ext>
                </a:extLst>
              </a:tr>
              <a:tr h="441806">
                <a:tc>
                  <a:txBody>
                    <a:bodyPr/>
                    <a:lstStyle/>
                    <a:p>
                      <a:pPr algn="just">
                        <a:lnSpc>
                          <a:spcPct val="107000"/>
                        </a:lnSpc>
                        <a:spcAft>
                          <a:spcPts val="0"/>
                        </a:spcAft>
                      </a:pPr>
                      <a:r>
                        <a:rPr lang="es-EC" sz="20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Apoyo a Instituciones de Investigación</a:t>
                      </a:r>
                      <a:endParaRPr lang="es-EC"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07000"/>
                        </a:lnSpc>
                        <a:spcAft>
                          <a:spcPts val="0"/>
                        </a:spcAft>
                      </a:pPr>
                      <a:r>
                        <a:rPr lang="es-EC" sz="20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8</a:t>
                      </a:r>
                      <a:endParaRPr lang="es-EC"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7617561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116" y="-27384"/>
            <a:ext cx="9055388" cy="6885385"/>
            <a:chOff x="53116" y="-27384"/>
            <a:chExt cx="9055388" cy="6885385"/>
          </a:xfrm>
        </p:grpSpPr>
        <p:pic>
          <p:nvPicPr>
            <p:cNvPr id="2" name="Picture 25" descr="Y:\Foto\Navi\C.6221-22 - Saettia Stealth Falaj2 - Ghantut e Salahah\Falaj2.jpg"/>
            <p:cNvPicPr>
              <a:picLocks noChangeAspect="1" noChangeArrowheads="1"/>
            </p:cNvPicPr>
            <p:nvPr/>
          </p:nvPicPr>
          <p:blipFill rotWithShape="1">
            <a:blip r:embed="rId2" cstate="print"/>
            <a:srcRect l="3768" t="5280" b="15702"/>
            <a:stretch/>
          </p:blipFill>
          <p:spPr bwMode="auto">
            <a:xfrm>
              <a:off x="53116" y="-27384"/>
              <a:ext cx="9055388" cy="3816424"/>
            </a:xfrm>
            <a:prstGeom prst="rect">
              <a:avLst/>
            </a:prstGeom>
          </p:spPr>
          <p:style>
            <a:lnRef idx="3">
              <a:schemeClr val="lt1"/>
            </a:lnRef>
            <a:fillRef idx="1">
              <a:schemeClr val="accent1"/>
            </a:fillRef>
            <a:effectRef idx="1">
              <a:schemeClr val="accent1"/>
            </a:effectRef>
            <a:fontRef idx="minor">
              <a:schemeClr val="lt1"/>
            </a:fontRef>
          </p:style>
        </p:pic>
        <p:pic>
          <p:nvPicPr>
            <p:cNvPr id="4" name="Picture 5" descr="3a N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16" y="3501008"/>
              <a:ext cx="9055388" cy="3356993"/>
            </a:xfrm>
            <a:prstGeom prst="rect">
              <a:avLst/>
            </a:prstGeom>
            <a:noFill/>
            <a:ln>
              <a:noFill/>
            </a:ln>
            <a:effectLst>
              <a:outerShdw dist="53882" dir="2700000" algn="ctr" rotWithShape="0">
                <a:srgbClr val="C0C0C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
        <p:nvSpPr>
          <p:cNvPr id="6" name="Rectangle 5"/>
          <p:cNvSpPr/>
          <p:nvPr/>
        </p:nvSpPr>
        <p:spPr>
          <a:xfrm>
            <a:off x="53116" y="0"/>
            <a:ext cx="9055388" cy="6741368"/>
          </a:xfrm>
          <a:prstGeom prst="rect">
            <a:avLst/>
          </a:prstGeom>
          <a:gradFill flip="none" rotWithShape="1">
            <a:gsLst>
              <a:gs pos="0">
                <a:schemeClr val="accent1">
                  <a:tint val="66000"/>
                  <a:satMod val="160000"/>
                  <a:lumMod val="58000"/>
                  <a:lumOff val="42000"/>
                  <a:alpha val="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Imagen 2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332656"/>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p:cNvSpPr/>
          <p:nvPr/>
        </p:nvSpPr>
        <p:spPr>
          <a:xfrm>
            <a:off x="1835696" y="307600"/>
            <a:ext cx="6048672" cy="5309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VIGILANCIA  Y  RECONOCIMIENTO</a:t>
            </a:r>
          </a:p>
        </p:txBody>
      </p:sp>
      <p:grpSp>
        <p:nvGrpSpPr>
          <p:cNvPr id="12" name="Grupo 11"/>
          <p:cNvGrpSpPr/>
          <p:nvPr/>
        </p:nvGrpSpPr>
        <p:grpSpPr>
          <a:xfrm>
            <a:off x="179512" y="1160672"/>
            <a:ext cx="8784976" cy="5540750"/>
            <a:chOff x="179512" y="1160672"/>
            <a:chExt cx="8784976" cy="5540750"/>
          </a:xfrm>
        </p:grpSpPr>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1160673"/>
              <a:ext cx="3125856" cy="2344392"/>
            </a:xfrm>
            <a:prstGeom prst="rect">
              <a:avLst/>
            </a:prstGeom>
          </p:spPr>
        </p:pic>
        <p:sp>
          <p:nvSpPr>
            <p:cNvPr id="10" name="Rectángulo redondeado 9"/>
            <p:cNvSpPr/>
            <p:nvPr/>
          </p:nvSpPr>
          <p:spPr>
            <a:xfrm>
              <a:off x="179512" y="3861048"/>
              <a:ext cx="8784976" cy="2840374"/>
            </a:xfrm>
            <a:prstGeom prst="roundRect">
              <a:avLst>
                <a:gd name="adj" fmla="val 0"/>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Calibri"/>
                  <a:ea typeface="+mn-ea"/>
                  <a:cs typeface="+mn-cs"/>
                </a:rPr>
                <a:t>Capacidad que pretende obtener la superioridad en la información para una oportuna toma de decisiones, mediante el empleo de sistemas de reconocimiento, alerta temprana, análisis y difusión, integrados y tecnológicamente avanzados, que permitan cubrir permanentemente todos los previsibles escenarios de empleo de la fuerza ante amenazas y riesgos.</a:t>
              </a:r>
            </a:p>
          </p:txBody>
        </p:sp>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1393" y="1165999"/>
              <a:ext cx="2922816" cy="2366449"/>
            </a:xfrm>
            <a:prstGeom prst="rect">
              <a:avLst/>
            </a:prstGeom>
          </p:spPr>
        </p:pic>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3100" y="1160672"/>
              <a:ext cx="2501388" cy="2340335"/>
            </a:xfrm>
            <a:prstGeom prst="rect">
              <a:avLst/>
            </a:prstGeom>
          </p:spPr>
        </p:pic>
      </p:grpSp>
    </p:spTree>
    <p:extLst>
      <p:ext uri="{BB962C8B-B14F-4D97-AF65-F5344CB8AC3E}">
        <p14:creationId xmlns:p14="http://schemas.microsoft.com/office/powerpoint/2010/main" val="36518820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1700808"/>
            <a:ext cx="4728524" cy="3546394"/>
          </a:xfrm>
          <a:prstGeom prst="rect">
            <a:avLst/>
          </a:prstGeom>
        </p:spPr>
      </p:pic>
      <p:sp>
        <p:nvSpPr>
          <p:cNvPr id="4" name="Rectangle 3"/>
          <p:cNvSpPr/>
          <p:nvPr/>
        </p:nvSpPr>
        <p:spPr>
          <a:xfrm>
            <a:off x="0" y="-7911"/>
            <a:ext cx="9144000" cy="6853350"/>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Imagen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404664"/>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o 6"/>
          <p:cNvGrpSpPr/>
          <p:nvPr/>
        </p:nvGrpSpPr>
        <p:grpSpPr>
          <a:xfrm>
            <a:off x="179512" y="1052736"/>
            <a:ext cx="8784976" cy="5648686"/>
            <a:chOff x="179512" y="1052736"/>
            <a:chExt cx="8784976" cy="5648686"/>
          </a:xfrm>
        </p:grpSpPr>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782" y="1052736"/>
              <a:ext cx="3725492" cy="2486432"/>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704" y="1052736"/>
              <a:ext cx="3402224" cy="2486432"/>
            </a:xfrm>
            <a:prstGeom prst="rect">
              <a:avLst/>
            </a:prstGeom>
          </p:spPr>
        </p:pic>
        <p:sp>
          <p:nvSpPr>
            <p:cNvPr id="8" name="Rectángulo redondeado 7"/>
            <p:cNvSpPr/>
            <p:nvPr/>
          </p:nvSpPr>
          <p:spPr>
            <a:xfrm>
              <a:off x="179512" y="3861048"/>
              <a:ext cx="8784976" cy="2840374"/>
            </a:xfrm>
            <a:prstGeom prst="roundRect">
              <a:avLst>
                <a:gd name="adj" fmla="val 0"/>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0" dirty="0">
                  <a:ln>
                    <a:noFill/>
                  </a:ln>
                  <a:solidFill>
                    <a:prstClr val="black"/>
                  </a:solidFill>
                  <a:effectLst/>
                  <a:uLnTx/>
                  <a:uFillTx/>
                  <a:latin typeface="Calibri"/>
                  <a:ea typeface="+mn-ea"/>
                  <a:cs typeface="+mn-cs"/>
                </a:rPr>
                <a:t>Capacidad que busca disponer de los sistemas de información y de comunicaciones que integren los niveles estratégico, operacional y táctico, que permitan ejercer, de forma rápida y eficaz, las funciones de mando y control e información en la conducción de operaciones y la gestión de crisis. El objetivo es alcanzar la superioridad en la información, decisión y ejecución mediante un eficaz sistema integrado. </a:t>
              </a:r>
            </a:p>
          </p:txBody>
        </p:sp>
      </p:grpSp>
      <p:sp>
        <p:nvSpPr>
          <p:cNvPr id="9" name="Rectángulo 8"/>
          <p:cNvSpPr/>
          <p:nvPr/>
        </p:nvSpPr>
        <p:spPr>
          <a:xfrm>
            <a:off x="1979712" y="315527"/>
            <a:ext cx="5438378" cy="5309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COMANDO  Y  CONTROL</a:t>
            </a:r>
          </a:p>
        </p:txBody>
      </p:sp>
    </p:spTree>
    <p:extLst>
      <p:ext uri="{BB962C8B-B14F-4D97-AF65-F5344CB8AC3E}">
        <p14:creationId xmlns:p14="http://schemas.microsoft.com/office/powerpoint/2010/main" val="27044636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3778" y="2141704"/>
            <a:ext cx="4465170" cy="2581427"/>
          </a:xfrm>
          <a:prstGeom prst="rect">
            <a:avLst/>
          </a:prstGeom>
        </p:spPr>
      </p:pic>
      <p:sp>
        <p:nvSpPr>
          <p:cNvPr id="4" name="Rectangle 3"/>
          <p:cNvSpPr/>
          <p:nvPr/>
        </p:nvSpPr>
        <p:spPr>
          <a:xfrm>
            <a:off x="1030891" y="949879"/>
            <a:ext cx="6920200" cy="5488074"/>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C" sz="1350">
              <a:solidFill>
                <a:prstClr val="white"/>
              </a:solidFill>
              <a:latin typeface="Calibri"/>
            </a:endParaRPr>
          </a:p>
        </p:txBody>
      </p:sp>
      <p:sp>
        <p:nvSpPr>
          <p:cNvPr id="12" name="Rectángulo redondeado 11"/>
          <p:cNvSpPr/>
          <p:nvPr/>
        </p:nvSpPr>
        <p:spPr>
          <a:xfrm>
            <a:off x="1871700" y="836712"/>
            <a:ext cx="5238582" cy="62445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EC" sz="2100" b="1" dirty="0">
                <a:solidFill>
                  <a:srgbClr val="FFFF00"/>
                </a:solidFill>
                <a:latin typeface="Calibri"/>
              </a:rPr>
              <a:t>OBJETIVO GENERAL Y ESPECÍFICOS</a:t>
            </a:r>
          </a:p>
        </p:txBody>
      </p:sp>
      <p:sp>
        <p:nvSpPr>
          <p:cNvPr id="7" name="Rectángulo redondeado 6"/>
          <p:cNvSpPr/>
          <p:nvPr/>
        </p:nvSpPr>
        <p:spPr>
          <a:xfrm>
            <a:off x="2569548" y="1486517"/>
            <a:ext cx="4082790" cy="888753"/>
          </a:xfrm>
          <a:prstGeom prst="roundRect">
            <a:avLst>
              <a:gd name="adj" fmla="val 10000"/>
            </a:avLst>
          </a:prstGeom>
          <a:solidFill>
            <a:schemeClr val="tx2">
              <a:lumMod val="75000"/>
            </a:schemeClr>
          </a:solidFill>
          <a:scene3d>
            <a:camera prst="orthographicFront"/>
            <a:lightRig rig="threePt" dir="t"/>
          </a:scene3d>
          <a:sp3d>
            <a:bevelT w="254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just" defTabSz="685800"/>
            <a:r>
              <a:rPr lang="es-ES" sz="1350" dirty="0">
                <a:solidFill>
                  <a:prstClr val="white"/>
                </a:solidFill>
                <a:latin typeface="Arial" panose="020B0604020202020204" pitchFamily="34" charset="0"/>
                <a:cs typeface="Arial" panose="020B0604020202020204" pitchFamily="34" charset="0"/>
              </a:rPr>
              <a:t>Determinar las capacidades y medios que requieren las FF.AA para brindar la protección y vigilancia adecuada de la Plataforma Continental en el marco de la CONVEMAR</a:t>
            </a:r>
            <a:endParaRPr lang="es-EC" sz="1350" b="1" dirty="0">
              <a:solidFill>
                <a:prstClr val="white"/>
              </a:solidFill>
              <a:latin typeface="Arial" panose="020B0604020202020204" pitchFamily="34" charset="0"/>
              <a:cs typeface="Arial" panose="020B0604020202020204" pitchFamily="34" charset="0"/>
            </a:endParaRPr>
          </a:p>
        </p:txBody>
      </p:sp>
      <p:sp>
        <p:nvSpPr>
          <p:cNvPr id="8" name="Rectángulo redondeado 7"/>
          <p:cNvSpPr/>
          <p:nvPr/>
        </p:nvSpPr>
        <p:spPr>
          <a:xfrm>
            <a:off x="2569548" y="4260245"/>
            <a:ext cx="4104456" cy="908084"/>
          </a:xfrm>
          <a:prstGeom prst="roundRect">
            <a:avLst>
              <a:gd name="adj" fmla="val 10000"/>
            </a:avLst>
          </a:prstGeom>
          <a:solidFill>
            <a:schemeClr val="tx2">
              <a:lumMod val="75000"/>
            </a:schemeClr>
          </a:solidFill>
          <a:scene3d>
            <a:camera prst="orthographicFront"/>
            <a:lightRig rig="threePt" dir="t"/>
          </a:scene3d>
          <a:sp3d>
            <a:bevelT w="254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just" defTabSz="685800"/>
            <a:r>
              <a:rPr lang="es-CO" sz="1350" dirty="0">
                <a:solidFill>
                  <a:prstClr val="white"/>
                </a:solidFill>
                <a:latin typeface="Arial" panose="020B0604020202020204" pitchFamily="34" charset="0"/>
                <a:cs typeface="Arial" panose="020B0604020202020204" pitchFamily="34" charset="0"/>
              </a:rPr>
              <a:t>Determinar los recursos potenciales que pueden existir en la Plataforma Continental para considerar la importancia y beneficios de la Protección de la misma en el marco de la CONVEMAR</a:t>
            </a:r>
            <a:endParaRPr lang="es-EC" sz="1350" b="1" dirty="0">
              <a:solidFill>
                <a:prstClr val="white"/>
              </a:solidFill>
              <a:latin typeface="Arial" panose="020B0604020202020204" pitchFamily="34" charset="0"/>
              <a:cs typeface="Arial" panose="020B0604020202020204" pitchFamily="34" charset="0"/>
            </a:endParaRPr>
          </a:p>
        </p:txBody>
      </p:sp>
      <p:sp>
        <p:nvSpPr>
          <p:cNvPr id="9" name="Rectángulo redondeado 8"/>
          <p:cNvSpPr/>
          <p:nvPr/>
        </p:nvSpPr>
        <p:spPr>
          <a:xfrm>
            <a:off x="2558715" y="3329134"/>
            <a:ext cx="4104456" cy="892331"/>
          </a:xfrm>
          <a:prstGeom prst="roundRect">
            <a:avLst>
              <a:gd name="adj" fmla="val 10000"/>
            </a:avLst>
          </a:prstGeom>
          <a:solidFill>
            <a:schemeClr val="tx2">
              <a:lumMod val="75000"/>
            </a:schemeClr>
          </a:solidFill>
          <a:scene3d>
            <a:camera prst="orthographicFront"/>
            <a:lightRig rig="threePt" dir="t"/>
          </a:scene3d>
          <a:sp3d>
            <a:bevelT w="254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just" defTabSz="685800"/>
            <a:r>
              <a:rPr lang="es-CO" sz="1350" dirty="0">
                <a:solidFill>
                  <a:prstClr val="white"/>
                </a:solidFill>
                <a:latin typeface="Arial" panose="020B0604020202020204" pitchFamily="34" charset="0"/>
                <a:cs typeface="Arial" panose="020B0604020202020204" pitchFamily="34" charset="0"/>
              </a:rPr>
              <a:t>Determinar las capacidades actuales que tienen las unidades de la Fuerzas Armadas para brindar una adecuada protección a la Plataforma Continental.</a:t>
            </a:r>
            <a:endParaRPr lang="es-EC" sz="1350" b="1" dirty="0">
              <a:solidFill>
                <a:prstClr val="white"/>
              </a:solidFill>
              <a:latin typeface="Arial" panose="020B0604020202020204" pitchFamily="34" charset="0"/>
              <a:cs typeface="Arial" panose="020B0604020202020204" pitchFamily="34" charset="0"/>
            </a:endParaRPr>
          </a:p>
        </p:txBody>
      </p:sp>
      <p:sp>
        <p:nvSpPr>
          <p:cNvPr id="10" name="Rectángulo redondeado 9"/>
          <p:cNvSpPr/>
          <p:nvPr/>
        </p:nvSpPr>
        <p:spPr>
          <a:xfrm>
            <a:off x="2547882" y="2394380"/>
            <a:ext cx="4104456" cy="892331"/>
          </a:xfrm>
          <a:prstGeom prst="roundRect">
            <a:avLst>
              <a:gd name="adj" fmla="val 10000"/>
            </a:avLst>
          </a:prstGeom>
          <a:solidFill>
            <a:schemeClr val="tx2">
              <a:lumMod val="75000"/>
            </a:schemeClr>
          </a:solidFill>
          <a:scene3d>
            <a:camera prst="orthographicFront"/>
            <a:lightRig rig="threePt" dir="t"/>
          </a:scene3d>
          <a:sp3d>
            <a:bevelT w="254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just" defTabSz="685800"/>
            <a:r>
              <a:rPr lang="es-CO" sz="1350" dirty="0">
                <a:solidFill>
                  <a:prstClr val="white"/>
                </a:solidFill>
                <a:latin typeface="Arial" panose="020B0604020202020204" pitchFamily="34" charset="0"/>
                <a:cs typeface="Arial" panose="020B0604020202020204" pitchFamily="34" charset="0"/>
              </a:rPr>
              <a:t>Determinar los factores importantes que permitan priorizar los sectores dentro de la Plataforma Continental, a fin de optimizar las tareas de protección en esta área.</a:t>
            </a:r>
            <a:endParaRPr lang="es-EC" sz="1350" b="1" dirty="0">
              <a:solidFill>
                <a:prstClr val="white"/>
              </a:solidFill>
              <a:latin typeface="Arial" panose="020B0604020202020204" pitchFamily="34" charset="0"/>
              <a:cs typeface="Arial" panose="020B0604020202020204" pitchFamily="34" charset="0"/>
            </a:endParaRPr>
          </a:p>
        </p:txBody>
      </p:sp>
      <p:sp>
        <p:nvSpPr>
          <p:cNvPr id="14" name="Rectángulo redondeado 13"/>
          <p:cNvSpPr/>
          <p:nvPr/>
        </p:nvSpPr>
        <p:spPr>
          <a:xfrm>
            <a:off x="2569548" y="5168329"/>
            <a:ext cx="4104456" cy="892331"/>
          </a:xfrm>
          <a:prstGeom prst="roundRect">
            <a:avLst>
              <a:gd name="adj" fmla="val 10000"/>
            </a:avLst>
          </a:prstGeom>
          <a:solidFill>
            <a:schemeClr val="tx2">
              <a:lumMod val="75000"/>
            </a:schemeClr>
          </a:solidFill>
          <a:scene3d>
            <a:camera prst="orthographicFront"/>
            <a:lightRig rig="threePt" dir="t"/>
          </a:scene3d>
          <a:sp3d>
            <a:bevelT w="254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just" defTabSz="685800"/>
            <a:r>
              <a:rPr lang="es-CO" sz="1350" dirty="0">
                <a:solidFill>
                  <a:prstClr val="white"/>
                </a:solidFill>
                <a:latin typeface="Arial" panose="020B0604020202020204" pitchFamily="34" charset="0"/>
                <a:cs typeface="Arial" panose="020B0604020202020204" pitchFamily="34" charset="0"/>
              </a:rPr>
              <a:t>Determinar los recursos necesarios para que las unidades de Fuerzas Armadas puedan brindar la protección necesaria a la Plataforma Continental en el marco de la CONVEMAR.</a:t>
            </a:r>
            <a:endParaRPr lang="es-EC" sz="1350" b="1" dirty="0">
              <a:solidFill>
                <a:prstClr val="white"/>
              </a:solidFill>
              <a:latin typeface="Arial" panose="020B0604020202020204" pitchFamily="34" charset="0"/>
              <a:cs typeface="Arial" panose="020B0604020202020204" pitchFamily="34" charset="0"/>
            </a:endParaRPr>
          </a:p>
        </p:txBody>
      </p:sp>
      <p:grpSp>
        <p:nvGrpSpPr>
          <p:cNvPr id="15" name="12 Grupo"/>
          <p:cNvGrpSpPr>
            <a:grpSpLocks/>
          </p:cNvGrpSpPr>
          <p:nvPr/>
        </p:nvGrpSpPr>
        <p:grpSpPr bwMode="auto">
          <a:xfrm>
            <a:off x="1143001" y="849712"/>
            <a:ext cx="559874" cy="523520"/>
            <a:chOff x="142844" y="71414"/>
            <a:chExt cx="715189" cy="714356"/>
          </a:xfrm>
        </p:grpSpPr>
        <p:sp>
          <p:nvSpPr>
            <p:cNvPr id="16" name="6 Elipse"/>
            <p:cNvSpPr/>
            <p:nvPr/>
          </p:nvSpPr>
          <p:spPr>
            <a:xfrm>
              <a:off x="168428" y="99597"/>
              <a:ext cx="662858" cy="656766"/>
            </a:xfrm>
            <a:prstGeom prst="ellipse">
              <a:avLst/>
            </a:prstGeom>
            <a:noFill/>
            <a:ln w="38100" cap="flat" cmpd="sng" algn="ctr">
              <a:solidFill>
                <a:sysClr val="window" lastClr="FFFFFF">
                  <a:lumMod val="75000"/>
                </a:sysClr>
              </a:solidFill>
              <a:prstDash val="solid"/>
            </a:ln>
            <a:effectLst/>
          </p:spPr>
          <p:txBody>
            <a:bodyPr anchor="ctr"/>
            <a:lstStyle/>
            <a:p>
              <a:pPr algn="ctr" defTabSz="685800">
                <a:defRPr/>
              </a:pPr>
              <a:endParaRPr lang="es-ES" sz="1050" kern="0">
                <a:solidFill>
                  <a:sysClr val="window" lastClr="FFFFFF"/>
                </a:solidFill>
                <a:latin typeface="Calibri"/>
              </a:endParaRPr>
            </a:p>
          </p:txBody>
        </p:sp>
        <p:pic>
          <p:nvPicPr>
            <p:cNvPr id="17" name="Picture 2" descr="E:\Images_ayuda\SELLOS\logo COMACO_croma.jpg"/>
            <p:cNvPicPr>
              <a:picLocks noChangeAspect="1" noChangeArrowheads="1"/>
            </p:cNvPicPr>
            <p:nvPr/>
          </p:nvPicPr>
          <p:blipFill>
            <a:blip r:embed="rId4">
              <a:clrChange>
                <a:clrFrom>
                  <a:srgbClr val="4D5C59"/>
                </a:clrFrom>
                <a:clrTo>
                  <a:srgbClr val="4D5C59">
                    <a:alpha val="0"/>
                  </a:srgbClr>
                </a:clrTo>
              </a:clrChange>
            </a:blip>
            <a:srcRect/>
            <a:stretch>
              <a:fillRect/>
            </a:stretch>
          </p:blipFill>
          <p:spPr bwMode="auto">
            <a:xfrm>
              <a:off x="142844" y="71414"/>
              <a:ext cx="715189" cy="714356"/>
            </a:xfrm>
            <a:prstGeom prst="rect">
              <a:avLst/>
            </a:prstGeom>
            <a:noFill/>
            <a:effectLst>
              <a:outerShdw blurRad="127000" dist="25400" dir="5400000" algn="ctr" rotWithShape="0">
                <a:schemeClr val="tx1"/>
              </a:outerShdw>
            </a:effectLst>
          </p:spPr>
        </p:pic>
      </p:grpSp>
      <p:pic>
        <p:nvPicPr>
          <p:cNvPr id="18" name="8 Imagen" descr="nuevo sello inad.jpg"/>
          <p:cNvPicPr>
            <a:picLocks noChangeAspect="1"/>
          </p:cNvPicPr>
          <p:nvPr/>
        </p:nvPicPr>
        <p:blipFill>
          <a:blip r:embed="rId5" cstate="print"/>
          <a:stretch>
            <a:fillRect/>
          </a:stretch>
        </p:blipFill>
        <p:spPr>
          <a:xfrm>
            <a:off x="7391199" y="836712"/>
            <a:ext cx="536606" cy="531031"/>
          </a:xfrm>
          <a:prstGeom prst="ellipse">
            <a:avLst/>
          </a:prstGeom>
          <a:solidFill>
            <a:schemeClr val="bg1"/>
          </a:solidFill>
        </p:spPr>
      </p:pic>
    </p:spTree>
    <p:extLst>
      <p:ext uri="{BB962C8B-B14F-4D97-AF65-F5344CB8AC3E}">
        <p14:creationId xmlns:p14="http://schemas.microsoft.com/office/powerpoint/2010/main" val="32372751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http://reportperu.files.wordpress.com/2009/06/aaa80852dfecafa0d0680b0a2ff8d3c9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243234"/>
            <a:ext cx="6048671" cy="45620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23732"/>
            <a:ext cx="9144000" cy="6853350"/>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Imagen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279337"/>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1657449" y="315527"/>
            <a:ext cx="5976665" cy="5309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DESPLIEGUE  Y  MOVILIDAD</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896286"/>
            <a:ext cx="2160240" cy="1492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upo 7"/>
          <p:cNvGrpSpPr/>
          <p:nvPr/>
        </p:nvGrpSpPr>
        <p:grpSpPr>
          <a:xfrm>
            <a:off x="2232246" y="5157192"/>
            <a:ext cx="2627786" cy="1512168"/>
            <a:chOff x="1259632" y="1052735"/>
            <a:chExt cx="4696173" cy="3240361"/>
          </a:xfrm>
        </p:grpSpPr>
        <p:pic>
          <p:nvPicPr>
            <p:cNvPr id="9" name="Picture 4" descr="https://upload.wikimedia.org/wikipedia/commons/thumb/6/66/Submarino_Huancavilca.jpg/300px-Submarino_Huancavilc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1052735"/>
              <a:ext cx="4696173" cy="324036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6342" y="1988840"/>
              <a:ext cx="134860" cy="89907"/>
            </a:xfrm>
            <a:prstGeom prst="rect">
              <a:avLst/>
            </a:prstGeom>
          </p:spPr>
        </p:pic>
      </p:grpSp>
      <p:pic>
        <p:nvPicPr>
          <p:cNvPr id="12" name="Picture 2"/>
          <p:cNvPicPr>
            <a:picLocks noChangeAspect="1" noChangeArrowheads="1"/>
          </p:cNvPicPr>
          <p:nvPr/>
        </p:nvPicPr>
        <p:blipFill>
          <a:blip r:embed="rId7" cstate="print"/>
          <a:srcRect/>
          <a:stretch>
            <a:fillRect/>
          </a:stretch>
        </p:blipFill>
        <p:spPr bwMode="auto">
          <a:xfrm>
            <a:off x="1224946" y="4293096"/>
            <a:ext cx="1936239" cy="767786"/>
          </a:xfrm>
          <a:prstGeom prst="rect">
            <a:avLst/>
          </a:prstGeom>
          <a:noFill/>
          <a:ln w="9525">
            <a:noFill/>
            <a:miter lim="800000"/>
            <a:headEnd/>
            <a:tailEnd/>
          </a:ln>
        </p:spPr>
      </p:pic>
      <p:pic>
        <p:nvPicPr>
          <p:cNvPr id="13" name="Billede 3" descr="F361 IVER.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512" y="2767998"/>
            <a:ext cx="2160240" cy="143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upo 13"/>
          <p:cNvGrpSpPr/>
          <p:nvPr/>
        </p:nvGrpSpPr>
        <p:grpSpPr>
          <a:xfrm>
            <a:off x="752410" y="1243234"/>
            <a:ext cx="8068062" cy="5066086"/>
            <a:chOff x="752410" y="1243234"/>
            <a:chExt cx="8068062" cy="5066086"/>
          </a:xfrm>
        </p:grpSpPr>
        <p:sp>
          <p:nvSpPr>
            <p:cNvPr id="2" name="Rectángulo 1"/>
            <p:cNvSpPr/>
            <p:nvPr/>
          </p:nvSpPr>
          <p:spPr>
            <a:xfrm>
              <a:off x="5724128" y="1243234"/>
              <a:ext cx="3096344" cy="5066086"/>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0" dirty="0">
                  <a:ln>
                    <a:noFill/>
                  </a:ln>
                  <a:solidFill>
                    <a:prstClr val="black"/>
                  </a:solidFill>
                  <a:effectLst/>
                  <a:uLnTx/>
                  <a:uFillTx/>
                  <a:latin typeface="Calibri"/>
                  <a:ea typeface="+mn-ea"/>
                  <a:cs typeface="+mn-cs"/>
                </a:rPr>
                <a:t>Capacidad que busca disponer de los medios que permitan el despliegue y la movilidad de las unidades y elementos de las Fuerzas, para adoptar el dispositivo previsto en los planes de empleo. El objetivo es poder aplicar el poder militar en el lugar y momento oportuno.</a:t>
              </a:r>
            </a:p>
          </p:txBody>
        </p:sp>
        <p:pic>
          <p:nvPicPr>
            <p:cNvPr id="3" name="Imagen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2410" y="1259099"/>
              <a:ext cx="2959671" cy="1600343"/>
            </a:xfrm>
            <a:prstGeom prst="rect">
              <a:avLst/>
            </a:prstGeom>
          </p:spPr>
        </p:pic>
      </p:grpSp>
    </p:spTree>
    <p:extLst>
      <p:ext uri="{BB962C8B-B14F-4D97-AF65-F5344CB8AC3E}">
        <p14:creationId xmlns:p14="http://schemas.microsoft.com/office/powerpoint/2010/main" val="33102640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par>
                          <p:cTn id="23" fill="hold">
                            <p:stCondLst>
                              <p:cond delay="1500"/>
                            </p:stCondLst>
                            <p:childTnLst>
                              <p:par>
                                <p:cTn id="24" presetID="5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Scale>
                                      <p:cBhvr>
                                        <p:cTn id="26"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8"/>
                                        </p:tgtEl>
                                        <p:attrNameLst>
                                          <p:attrName>ppt_x</p:attrName>
                                          <p:attrName>ppt_y</p:attrName>
                                        </p:attrNameLst>
                                      </p:cBhvr>
                                    </p:animMotion>
                                    <p:animEffect transition="in" filter="fade">
                                      <p:cBhvr>
                                        <p:cTn id="28" dur="1000"/>
                                        <p:tgtEl>
                                          <p:spTgt spid="8"/>
                                        </p:tgtEl>
                                      </p:cBhvr>
                                    </p:animEffect>
                                  </p:childTnLst>
                                </p:cTn>
                              </p:par>
                            </p:childTnLst>
                          </p:cTn>
                        </p:par>
                        <p:par>
                          <p:cTn id="29" fill="hold">
                            <p:stCondLst>
                              <p:cond delay="2500"/>
                            </p:stCondLst>
                            <p:childTnLst>
                              <p:par>
                                <p:cTn id="30" presetID="12" presetClass="entr" presetSubtype="4"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p:tgtEl>
                                          <p:spTgt spid="7"/>
                                        </p:tgtEl>
                                        <p:attrNameLst>
                                          <p:attrName>ppt_y</p:attrName>
                                        </p:attrNameLst>
                                      </p:cBhvr>
                                      <p:tavLst>
                                        <p:tav tm="0">
                                          <p:val>
                                            <p:strVal val="#ppt_y+#ppt_h*1.125000"/>
                                          </p:val>
                                        </p:tav>
                                        <p:tav tm="100000">
                                          <p:val>
                                            <p:strVal val="#ppt_y"/>
                                          </p:val>
                                        </p:tav>
                                      </p:tavLst>
                                    </p:anim>
                                    <p:animEffect transition="in" filter="wipe(up)">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306" y="1227546"/>
            <a:ext cx="6597387" cy="4398258"/>
          </a:xfrm>
          <a:prstGeom prst="rect">
            <a:avLst/>
          </a:prstGeom>
        </p:spPr>
      </p:pic>
      <p:sp>
        <p:nvSpPr>
          <p:cNvPr id="4" name="Rectangle 3"/>
          <p:cNvSpPr/>
          <p:nvPr/>
        </p:nvSpPr>
        <p:spPr>
          <a:xfrm>
            <a:off x="0" y="0"/>
            <a:ext cx="9144000" cy="6853350"/>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Imagen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0693" y="259830"/>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2051720" y="315527"/>
            <a:ext cx="5582394" cy="5309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SOSTENIMIENTO  LOGÍSTICO</a:t>
            </a:r>
          </a:p>
        </p:txBody>
      </p:sp>
      <p:pic>
        <p:nvPicPr>
          <p:cNvPr id="6" name="Billede 3" descr="F361 IVER.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185" y="4077073"/>
            <a:ext cx="3797217" cy="252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o 1"/>
          <p:cNvGrpSpPr/>
          <p:nvPr/>
        </p:nvGrpSpPr>
        <p:grpSpPr>
          <a:xfrm>
            <a:off x="193185" y="1227546"/>
            <a:ext cx="8627287" cy="5081774"/>
            <a:chOff x="193185" y="1227546"/>
            <a:chExt cx="8627287" cy="5081774"/>
          </a:xfrm>
        </p:grpSpPr>
        <p:sp>
          <p:nvSpPr>
            <p:cNvPr id="7" name="Rectángulo 6"/>
            <p:cNvSpPr/>
            <p:nvPr/>
          </p:nvSpPr>
          <p:spPr>
            <a:xfrm>
              <a:off x="5070523" y="1243234"/>
              <a:ext cx="3749949" cy="5066086"/>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0" dirty="0">
                  <a:ln>
                    <a:noFill/>
                  </a:ln>
                  <a:solidFill>
                    <a:prstClr val="black"/>
                  </a:solidFill>
                  <a:effectLst/>
                  <a:uLnTx/>
                  <a:uFillTx/>
                  <a:latin typeface="Calibri"/>
                  <a:ea typeface="+mn-ea"/>
                  <a:cs typeface="+mn-cs"/>
                </a:rPr>
                <a:t>Con esta capacidad se busca garantizar el sostenimiento de la fuerza desplegada durante un tiempo prolongado, en cualquier zona de operaciones. Será esencial la coordinación de los apoyos logísticos entre las Fuerzas, la eficaz organización y ejecución del transporte y la coordinación con otros organismos civiles y militares.</a:t>
              </a:r>
            </a:p>
          </p:txBody>
        </p:sp>
        <p:grpSp>
          <p:nvGrpSpPr>
            <p:cNvPr id="9" name="Group 5"/>
            <p:cNvGrpSpPr/>
            <p:nvPr/>
          </p:nvGrpSpPr>
          <p:grpSpPr>
            <a:xfrm>
              <a:off x="193185" y="1227546"/>
              <a:ext cx="3370703" cy="2600763"/>
              <a:chOff x="110464" y="116632"/>
              <a:chExt cx="9033536" cy="6669360"/>
            </a:xfrm>
          </p:grpSpPr>
          <p:pic>
            <p:nvPicPr>
              <p:cNvPr id="10" name="Picture 6" descr="\\rifms9bs5\5. fremm\06. avanzamento costruzioni FOTOGRAFIE\CERIMONIA VARO NAVE BERGAMINI\Traslazione bacino F590\DSC_0133.JPG"/>
              <p:cNvPicPr>
                <a:picLocks noChangeAspect="1" noChangeArrowheads="1"/>
              </p:cNvPicPr>
              <p:nvPr/>
            </p:nvPicPr>
            <p:blipFill>
              <a:blip r:embed="rId5"/>
              <a:srcRect b="2551"/>
              <a:stretch>
                <a:fillRect/>
              </a:stretch>
            </p:blipFill>
            <p:spPr bwMode="auto">
              <a:xfrm>
                <a:off x="110464" y="116632"/>
                <a:ext cx="9033536" cy="6669360"/>
              </a:xfrm>
              <a:prstGeom prst="rect">
                <a:avLst/>
              </a:prstGeom>
              <a:noFill/>
              <a:ln w="9525">
                <a:noFill/>
                <a:miter lim="800000"/>
                <a:headEnd/>
                <a:tailEnd/>
              </a:ln>
            </p:spPr>
          </p:pic>
          <p:sp>
            <p:nvSpPr>
              <p:cNvPr id="12" name="Rectangle 4"/>
              <p:cNvSpPr/>
              <p:nvPr/>
            </p:nvSpPr>
            <p:spPr>
              <a:xfrm>
                <a:off x="110464" y="188640"/>
                <a:ext cx="9033536" cy="6597352"/>
              </a:xfrm>
              <a:prstGeom prst="rect">
                <a:avLst/>
              </a:prstGeom>
              <a:blipFill dpi="0" rotWithShape="1">
                <a:blip r:embed="rId6">
                  <a:alphaModFix amt="23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grpSp>
      </p:grpSp>
    </p:spTree>
    <p:extLst>
      <p:ext uri="{BB962C8B-B14F-4D97-AF65-F5344CB8AC3E}">
        <p14:creationId xmlns:p14="http://schemas.microsoft.com/office/powerpoint/2010/main" val="8360982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par>
                          <p:cTn id="13" fill="hold">
                            <p:stCondLst>
                              <p:cond delay="500"/>
                            </p:stCondLst>
                            <p:childTnLst>
                              <p:par>
                                <p:cTn id="14" presetID="1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p:tgtEl>
                                          <p:spTgt spid="6"/>
                                        </p:tgtEl>
                                        <p:attrNameLst>
                                          <p:attrName>ppt_y</p:attrName>
                                        </p:attrNameLst>
                                      </p:cBhvr>
                                      <p:tavLst>
                                        <p:tav tm="0">
                                          <p:val>
                                            <p:strVal val="#ppt_y+#ppt_h*1.125000"/>
                                          </p:val>
                                        </p:tav>
                                        <p:tav tm="100000">
                                          <p:val>
                                            <p:strVal val="#ppt_y"/>
                                          </p:val>
                                        </p:tav>
                                      </p:tavLst>
                                    </p:anim>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5496" y="-99392"/>
            <a:ext cx="9073008" cy="7101408"/>
            <a:chOff x="-36512" y="87456"/>
            <a:chExt cx="9073008" cy="6770544"/>
          </a:xfrm>
        </p:grpSpPr>
        <p:grpSp>
          <p:nvGrpSpPr>
            <p:cNvPr id="6" name="Group 5"/>
            <p:cNvGrpSpPr/>
            <p:nvPr/>
          </p:nvGrpSpPr>
          <p:grpSpPr>
            <a:xfrm>
              <a:off x="72008" y="87456"/>
              <a:ext cx="8964488" cy="6770544"/>
              <a:chOff x="72008" y="87456"/>
              <a:chExt cx="8964488" cy="6770544"/>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08" y="87456"/>
                <a:ext cx="8964488" cy="3672080"/>
              </a:xfrm>
              <a:prstGeom prst="rect">
                <a:avLst/>
              </a:prstGeom>
              <a:ln/>
              <a:extLst/>
            </p:spPr>
            <p:style>
              <a:lnRef idx="0">
                <a:schemeClr val="accent1"/>
              </a:lnRef>
              <a:fillRef idx="3">
                <a:schemeClr val="accent1"/>
              </a:fillRef>
              <a:effectRef idx="3">
                <a:schemeClr val="accent1"/>
              </a:effectRef>
              <a:fontRef idx="minor">
                <a:schemeClr val="lt1"/>
              </a:fontRef>
            </p:style>
          </p:pic>
          <p:pic>
            <p:nvPicPr>
              <p:cNvPr id="3" name="17 Imagen" descr="gabriel.jpg"/>
              <p:cNvPicPr>
                <a:picLocks noChangeAspect="1"/>
              </p:cNvPicPr>
              <p:nvPr/>
            </p:nvPicPr>
            <p:blipFill>
              <a:blip r:embed="rId3" cstate="print"/>
              <a:stretch>
                <a:fillRect/>
              </a:stretch>
            </p:blipFill>
            <p:spPr>
              <a:xfrm>
                <a:off x="323528" y="3333781"/>
                <a:ext cx="6912768" cy="3524219"/>
              </a:xfrm>
              <a:prstGeom prst="rect">
                <a:avLst/>
              </a:prstGeom>
              <a:ln>
                <a:solidFill>
                  <a:schemeClr val="tx1">
                    <a:lumMod val="65000"/>
                    <a:lumOff val="35000"/>
                  </a:schemeClr>
                </a:solidFill>
              </a:ln>
            </p:spPr>
          </p:pic>
        </p:grpSp>
        <p:sp>
          <p:nvSpPr>
            <p:cNvPr id="4" name="Rectangle 3"/>
            <p:cNvSpPr/>
            <p:nvPr/>
          </p:nvSpPr>
          <p:spPr>
            <a:xfrm>
              <a:off x="-36512" y="116632"/>
              <a:ext cx="9071992" cy="6741368"/>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20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 name="Imagen 2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2089" y="307600"/>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2051720" y="315527"/>
            <a:ext cx="5582394" cy="5309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C O N C L U S I O N E S</a:t>
            </a:r>
          </a:p>
        </p:txBody>
      </p:sp>
      <p:sp>
        <p:nvSpPr>
          <p:cNvPr id="18" name="Rectángulo redondeado 17"/>
          <p:cNvSpPr/>
          <p:nvPr/>
        </p:nvSpPr>
        <p:spPr>
          <a:xfrm>
            <a:off x="266466" y="980728"/>
            <a:ext cx="8554006" cy="2150914"/>
          </a:xfrm>
          <a:prstGeom prst="round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Calibri"/>
                <a:ea typeface="+mn-ea"/>
                <a:cs typeface="+mn-cs"/>
              </a:rPr>
              <a:t>4.1.1 Los trabajos de investigación científica y técnica de batimetría usadas para delimitar la Plataforma Continental permitirán a nuestro país identificar y ubicar las Áreas Estratégicas que fortalecerían los intereses nacionales.</a:t>
            </a:r>
          </a:p>
        </p:txBody>
      </p:sp>
      <p:sp>
        <p:nvSpPr>
          <p:cNvPr id="19" name="Rectángulo redondeado 18"/>
          <p:cNvSpPr/>
          <p:nvPr/>
        </p:nvSpPr>
        <p:spPr>
          <a:xfrm>
            <a:off x="144016" y="3212976"/>
            <a:ext cx="8963472" cy="3789693"/>
          </a:xfrm>
          <a:prstGeom prst="roundRect">
            <a:avLst/>
          </a:prstGeom>
          <a:solidFill>
            <a:schemeClr val="accent6">
              <a:lumMod val="40000"/>
              <a:lumOff val="60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Calibri"/>
                <a:ea typeface="+mn-ea"/>
                <a:cs typeface="+mn-cs"/>
              </a:rPr>
              <a:t>4.1.2 La falta de socialización de la extensión de la Plataforma Continental, de la probable existencia de incalculables recursos naturales y todos los beneficios que esta podría aportar al desarrollo económico del país, impiden que los gobiernos de turno y las instituciones del Estado relacionadas en este campo, implementen un pensamiento Geoestratégico, Geoeconómico y </a:t>
            </a:r>
            <a:r>
              <a:rPr kumimoji="0" lang="es-EC" sz="2800" b="1" i="0" u="none" strike="noStrike" kern="1200" cap="none" spc="0" normalizeH="0" baseline="0" noProof="0" dirty="0" err="1">
                <a:ln>
                  <a:noFill/>
                </a:ln>
                <a:solidFill>
                  <a:prstClr val="black"/>
                </a:solidFill>
                <a:effectLst/>
                <a:uLnTx/>
                <a:uFillTx/>
                <a:latin typeface="Calibri"/>
                <a:ea typeface="+mn-ea"/>
                <a:cs typeface="+mn-cs"/>
              </a:rPr>
              <a:t>Oceanopolítico</a:t>
            </a:r>
            <a:r>
              <a:rPr kumimoji="0" lang="es-EC" sz="2800" b="1" i="0" u="none" strike="noStrike" kern="1200" cap="none" spc="0" normalizeH="0" baseline="0" noProof="0" dirty="0">
                <a:ln>
                  <a:noFill/>
                </a:ln>
                <a:solidFill>
                  <a:prstClr val="black"/>
                </a:solidFill>
                <a:effectLst/>
                <a:uLnTx/>
                <a:uFillTx/>
                <a:latin typeface="Calibri"/>
                <a:ea typeface="+mn-ea"/>
                <a:cs typeface="+mn-cs"/>
              </a:rPr>
              <a:t>, en beneficio del futuro de nuestro país. </a:t>
            </a:r>
          </a:p>
        </p:txBody>
      </p:sp>
    </p:spTree>
    <p:extLst>
      <p:ext uri="{BB962C8B-B14F-4D97-AF65-F5344CB8AC3E}">
        <p14:creationId xmlns:p14="http://schemas.microsoft.com/office/powerpoint/2010/main" val="7746174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5496" y="-27384"/>
            <a:ext cx="9073008" cy="7101408"/>
            <a:chOff x="-36512" y="87456"/>
            <a:chExt cx="9073008" cy="6770544"/>
          </a:xfrm>
        </p:grpSpPr>
        <p:grpSp>
          <p:nvGrpSpPr>
            <p:cNvPr id="6" name="Group 5"/>
            <p:cNvGrpSpPr/>
            <p:nvPr/>
          </p:nvGrpSpPr>
          <p:grpSpPr>
            <a:xfrm>
              <a:off x="72008" y="87456"/>
              <a:ext cx="8964488" cy="6770544"/>
              <a:chOff x="72008" y="87456"/>
              <a:chExt cx="8964488" cy="6770544"/>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08" y="87456"/>
                <a:ext cx="8964488" cy="3672080"/>
              </a:xfrm>
              <a:prstGeom prst="rect">
                <a:avLst/>
              </a:prstGeom>
              <a:ln/>
              <a:extLst/>
            </p:spPr>
            <p:style>
              <a:lnRef idx="0">
                <a:schemeClr val="accent1"/>
              </a:lnRef>
              <a:fillRef idx="3">
                <a:schemeClr val="accent1"/>
              </a:fillRef>
              <a:effectRef idx="3">
                <a:schemeClr val="accent1"/>
              </a:effectRef>
              <a:fontRef idx="minor">
                <a:schemeClr val="lt1"/>
              </a:fontRef>
            </p:style>
          </p:pic>
          <p:pic>
            <p:nvPicPr>
              <p:cNvPr id="3" name="17 Imagen" descr="gabriel.jpg"/>
              <p:cNvPicPr>
                <a:picLocks noChangeAspect="1"/>
              </p:cNvPicPr>
              <p:nvPr/>
            </p:nvPicPr>
            <p:blipFill>
              <a:blip r:embed="rId3" cstate="print"/>
              <a:stretch>
                <a:fillRect/>
              </a:stretch>
            </p:blipFill>
            <p:spPr>
              <a:xfrm>
                <a:off x="323528" y="3333781"/>
                <a:ext cx="6912768" cy="3524219"/>
              </a:xfrm>
              <a:prstGeom prst="rect">
                <a:avLst/>
              </a:prstGeom>
              <a:ln>
                <a:solidFill>
                  <a:schemeClr val="tx1">
                    <a:lumMod val="65000"/>
                    <a:lumOff val="35000"/>
                  </a:schemeClr>
                </a:solidFill>
              </a:ln>
            </p:spPr>
          </p:pic>
        </p:grpSp>
        <p:sp>
          <p:nvSpPr>
            <p:cNvPr id="4" name="Rectangle 3"/>
            <p:cNvSpPr/>
            <p:nvPr/>
          </p:nvSpPr>
          <p:spPr>
            <a:xfrm>
              <a:off x="-36512" y="116632"/>
              <a:ext cx="9071992" cy="6741368"/>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 name="Imagen 2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2089" y="307600"/>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2051720" y="315527"/>
            <a:ext cx="5582394" cy="5309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C O N C L U S I O N E S</a:t>
            </a:r>
          </a:p>
        </p:txBody>
      </p:sp>
      <p:sp>
        <p:nvSpPr>
          <p:cNvPr id="18" name="Rectángulo redondeado 17"/>
          <p:cNvSpPr/>
          <p:nvPr/>
        </p:nvSpPr>
        <p:spPr>
          <a:xfrm>
            <a:off x="266466" y="908720"/>
            <a:ext cx="8554006" cy="3337115"/>
          </a:xfrm>
          <a:prstGeom prst="roundRect">
            <a:avLst/>
          </a:prstGeom>
          <a:solidFill>
            <a:srgbClr val="FFFF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Calibri"/>
                <a:ea typeface="+mn-ea"/>
                <a:cs typeface="+mn-cs"/>
              </a:rPr>
              <a:t>4.1.3 Las capacidades definidas en el Plan del Comando Conjunto y las capacidades determinadas en el Concepto Estratégico Marítimo elaborado por la Armada Nacional no son los mismos, lo que impide actualmente que todos los requerimientos operacionales para proteger y apoyar las acciones del Estado para aprovechar los recursos de la Plataforma Continental sean alcanzados.</a:t>
            </a:r>
          </a:p>
        </p:txBody>
      </p:sp>
      <p:sp>
        <p:nvSpPr>
          <p:cNvPr id="19" name="Rectángulo redondeado 18"/>
          <p:cNvSpPr/>
          <p:nvPr/>
        </p:nvSpPr>
        <p:spPr>
          <a:xfrm>
            <a:off x="144016" y="4293096"/>
            <a:ext cx="8963472" cy="2648599"/>
          </a:xfrm>
          <a:prstGeom prst="roundRect">
            <a:avLst/>
          </a:prstGeom>
          <a:solidFill>
            <a:schemeClr val="accent3">
              <a:lumMod val="60000"/>
              <a:lumOff val="40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Calibri"/>
                <a:ea typeface="+mn-ea"/>
                <a:cs typeface="+mn-cs"/>
              </a:rPr>
              <a:t>4.1.4 La oportuna delimitación de la Plataforma Continental y los estudios científicos sobre las cordilleras submarinas existentes en el área de Galápagos, permitirá a nuestro país aprovechar la posibilidad de incrementar la extensión de la plataforma continental y del mar ecuatoriano aproximadamente en un 24%. </a:t>
            </a:r>
          </a:p>
        </p:txBody>
      </p:sp>
    </p:spTree>
    <p:extLst>
      <p:ext uri="{BB962C8B-B14F-4D97-AF65-F5344CB8AC3E}">
        <p14:creationId xmlns:p14="http://schemas.microsoft.com/office/powerpoint/2010/main" val="24848001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5496" y="-27384"/>
            <a:ext cx="9073008" cy="7101408"/>
            <a:chOff x="-36512" y="87456"/>
            <a:chExt cx="9073008" cy="6770544"/>
          </a:xfrm>
        </p:grpSpPr>
        <p:grpSp>
          <p:nvGrpSpPr>
            <p:cNvPr id="6" name="Group 5"/>
            <p:cNvGrpSpPr/>
            <p:nvPr/>
          </p:nvGrpSpPr>
          <p:grpSpPr>
            <a:xfrm>
              <a:off x="72008" y="87456"/>
              <a:ext cx="8964488" cy="6770544"/>
              <a:chOff x="72008" y="87456"/>
              <a:chExt cx="8964488" cy="6770544"/>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08" y="87456"/>
                <a:ext cx="8964488" cy="3672080"/>
              </a:xfrm>
              <a:prstGeom prst="rect">
                <a:avLst/>
              </a:prstGeom>
              <a:ln/>
              <a:extLst/>
            </p:spPr>
            <p:style>
              <a:lnRef idx="0">
                <a:schemeClr val="accent1"/>
              </a:lnRef>
              <a:fillRef idx="3">
                <a:schemeClr val="accent1"/>
              </a:fillRef>
              <a:effectRef idx="3">
                <a:schemeClr val="accent1"/>
              </a:effectRef>
              <a:fontRef idx="minor">
                <a:schemeClr val="lt1"/>
              </a:fontRef>
            </p:style>
          </p:pic>
          <p:pic>
            <p:nvPicPr>
              <p:cNvPr id="3" name="17 Imagen" descr="gabriel.jpg"/>
              <p:cNvPicPr>
                <a:picLocks noChangeAspect="1"/>
              </p:cNvPicPr>
              <p:nvPr/>
            </p:nvPicPr>
            <p:blipFill>
              <a:blip r:embed="rId3" cstate="print"/>
              <a:stretch>
                <a:fillRect/>
              </a:stretch>
            </p:blipFill>
            <p:spPr>
              <a:xfrm>
                <a:off x="323528" y="3333781"/>
                <a:ext cx="6912768" cy="3524219"/>
              </a:xfrm>
              <a:prstGeom prst="rect">
                <a:avLst/>
              </a:prstGeom>
              <a:ln>
                <a:solidFill>
                  <a:schemeClr val="tx1">
                    <a:lumMod val="65000"/>
                    <a:lumOff val="35000"/>
                  </a:schemeClr>
                </a:solidFill>
              </a:ln>
            </p:spPr>
          </p:pic>
        </p:grpSp>
        <p:sp>
          <p:nvSpPr>
            <p:cNvPr id="4" name="Rectangle 3"/>
            <p:cNvSpPr/>
            <p:nvPr/>
          </p:nvSpPr>
          <p:spPr>
            <a:xfrm>
              <a:off x="-36512" y="116632"/>
              <a:ext cx="9071992" cy="6741368"/>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 name="Imagen 2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2089" y="116632"/>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2051720" y="188640"/>
            <a:ext cx="5582394" cy="5309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C O N C L U S I O N E S</a:t>
            </a:r>
          </a:p>
        </p:txBody>
      </p:sp>
      <p:sp>
        <p:nvSpPr>
          <p:cNvPr id="18" name="Rectángulo redondeado 17"/>
          <p:cNvSpPr/>
          <p:nvPr/>
        </p:nvSpPr>
        <p:spPr>
          <a:xfrm>
            <a:off x="266466" y="877050"/>
            <a:ext cx="8554006" cy="2977695"/>
          </a:xfrm>
          <a:prstGeom prst="roundRect">
            <a:avLst/>
          </a:prstGeom>
          <a:solidFill>
            <a:srgbClr val="FFFF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Calibri"/>
                <a:ea typeface="+mn-ea"/>
                <a:cs typeface="+mn-cs"/>
              </a:rPr>
              <a:t>4.1.5	Las limitaciones económicas y la falta de una visión Geopolítica y Oceanopolítica de parte de los gobernantes de turno, impiden desarrollar proyectos del ámbito marítimo, a mediano y largo plazo, orientados al aprovechamiento de los recursos vivos y no vivos existente en el mar y plataforma continental ecuatorianos.</a:t>
            </a:r>
          </a:p>
        </p:txBody>
      </p:sp>
      <p:sp>
        <p:nvSpPr>
          <p:cNvPr id="19" name="Rectángulo redondeado 18"/>
          <p:cNvSpPr/>
          <p:nvPr/>
        </p:nvSpPr>
        <p:spPr>
          <a:xfrm>
            <a:off x="262613" y="3933056"/>
            <a:ext cx="8554006" cy="3027207"/>
          </a:xfrm>
          <a:prstGeom prst="roundRect">
            <a:avLst/>
          </a:prstGeom>
          <a:solidFill>
            <a:srgbClr val="FFC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Calibri"/>
                <a:ea typeface="+mn-ea"/>
                <a:cs typeface="+mn-cs"/>
              </a:rPr>
              <a:t>4.1.6 La Armada Nacional ha priorizado  proyectos de capacitación en áreas relacionadas con el estudio e investigación científica del fondo marino y la Plataforma Continental, lo que permite contar en Fuerzas Armadas con personal altamente capacitado para liderar proyectos en estas áreas, en beneficio del Desarrollo económico de nuestro país.</a:t>
            </a:r>
          </a:p>
        </p:txBody>
      </p:sp>
    </p:spTree>
    <p:extLst>
      <p:ext uri="{BB962C8B-B14F-4D97-AF65-F5344CB8AC3E}">
        <p14:creationId xmlns:p14="http://schemas.microsoft.com/office/powerpoint/2010/main" val="25093099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5496" y="-27384"/>
            <a:ext cx="9073008" cy="7101408"/>
            <a:chOff x="-36512" y="87456"/>
            <a:chExt cx="9073008" cy="6770544"/>
          </a:xfrm>
        </p:grpSpPr>
        <p:grpSp>
          <p:nvGrpSpPr>
            <p:cNvPr id="6" name="Group 5"/>
            <p:cNvGrpSpPr/>
            <p:nvPr/>
          </p:nvGrpSpPr>
          <p:grpSpPr>
            <a:xfrm>
              <a:off x="72008" y="87456"/>
              <a:ext cx="8964488" cy="6770544"/>
              <a:chOff x="72008" y="87456"/>
              <a:chExt cx="8964488" cy="6770544"/>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08" y="87456"/>
                <a:ext cx="8964488" cy="3672080"/>
              </a:xfrm>
              <a:prstGeom prst="rect">
                <a:avLst/>
              </a:prstGeom>
              <a:ln/>
              <a:extLst/>
            </p:spPr>
            <p:style>
              <a:lnRef idx="0">
                <a:schemeClr val="accent1"/>
              </a:lnRef>
              <a:fillRef idx="3">
                <a:schemeClr val="accent1"/>
              </a:fillRef>
              <a:effectRef idx="3">
                <a:schemeClr val="accent1"/>
              </a:effectRef>
              <a:fontRef idx="minor">
                <a:schemeClr val="lt1"/>
              </a:fontRef>
            </p:style>
          </p:pic>
          <p:pic>
            <p:nvPicPr>
              <p:cNvPr id="3" name="17 Imagen" descr="gabriel.jpg"/>
              <p:cNvPicPr>
                <a:picLocks noChangeAspect="1"/>
              </p:cNvPicPr>
              <p:nvPr/>
            </p:nvPicPr>
            <p:blipFill>
              <a:blip r:embed="rId3" cstate="print"/>
              <a:stretch>
                <a:fillRect/>
              </a:stretch>
            </p:blipFill>
            <p:spPr>
              <a:xfrm>
                <a:off x="323528" y="3333781"/>
                <a:ext cx="6912768" cy="3524219"/>
              </a:xfrm>
              <a:prstGeom prst="rect">
                <a:avLst/>
              </a:prstGeom>
              <a:ln>
                <a:solidFill>
                  <a:schemeClr val="tx1">
                    <a:lumMod val="65000"/>
                    <a:lumOff val="35000"/>
                  </a:schemeClr>
                </a:solidFill>
              </a:ln>
            </p:spPr>
          </p:pic>
        </p:grpSp>
        <p:sp>
          <p:nvSpPr>
            <p:cNvPr id="4" name="Rectangle 3"/>
            <p:cNvSpPr/>
            <p:nvPr/>
          </p:nvSpPr>
          <p:spPr>
            <a:xfrm>
              <a:off x="-36512" y="116632"/>
              <a:ext cx="9071992" cy="6741368"/>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 name="Imagen 2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2089" y="116632"/>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2051720" y="260648"/>
            <a:ext cx="5582394" cy="5309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C O N C L U S I O N E S</a:t>
            </a:r>
          </a:p>
        </p:txBody>
      </p:sp>
      <p:sp>
        <p:nvSpPr>
          <p:cNvPr id="18" name="Rectángulo redondeado 17"/>
          <p:cNvSpPr/>
          <p:nvPr/>
        </p:nvSpPr>
        <p:spPr>
          <a:xfrm>
            <a:off x="266466" y="908720"/>
            <a:ext cx="8554006" cy="1855548"/>
          </a:xfrm>
          <a:prstGeom prst="roundRect">
            <a:avLst/>
          </a:prstGeom>
          <a:solidFill>
            <a:srgbClr val="FFFF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0" dirty="0">
                <a:ln>
                  <a:noFill/>
                </a:ln>
                <a:solidFill>
                  <a:prstClr val="black"/>
                </a:solidFill>
                <a:effectLst/>
                <a:uLnTx/>
                <a:uFillTx/>
                <a:latin typeface="Calibri"/>
                <a:ea typeface="+mn-ea"/>
                <a:cs typeface="+mn-cs"/>
              </a:rPr>
              <a:t>4.1.7.	La existencia de ingentes cantidades de recursos naturales como petróleo, gas y minerales de alto valor en la plataforma continental han obligado a países de la región a desarrollar Capacidades de protección y de explotación en beneficio de sus economías.</a:t>
            </a:r>
          </a:p>
        </p:txBody>
      </p:sp>
      <p:sp>
        <p:nvSpPr>
          <p:cNvPr id="19" name="Rectángulo redondeado 18"/>
          <p:cNvSpPr/>
          <p:nvPr/>
        </p:nvSpPr>
        <p:spPr>
          <a:xfrm>
            <a:off x="266466" y="2780928"/>
            <a:ext cx="8554006" cy="1799853"/>
          </a:xfrm>
          <a:prstGeom prst="roundRect">
            <a:avLst/>
          </a:prstGeom>
          <a:solidFill>
            <a:schemeClr val="accent6">
              <a:lumMod val="40000"/>
              <a:lumOff val="60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0" dirty="0">
                <a:ln>
                  <a:noFill/>
                </a:ln>
                <a:solidFill>
                  <a:prstClr val="black"/>
                </a:solidFill>
                <a:effectLst/>
                <a:uLnTx/>
                <a:uFillTx/>
                <a:latin typeface="Calibri"/>
                <a:ea typeface="+mn-ea"/>
                <a:cs typeface="+mn-cs"/>
              </a:rPr>
              <a:t>4.1.8.	La Constitución, los convenios internacionales y la Agenda de la Política de la Defensa permiten a las Fuerzas Armadas elaborar e implementar proyectos para el desarrollo de Capacidades encaminados a la protección e investigación científica de la Plataforma Continental.</a:t>
            </a:r>
          </a:p>
        </p:txBody>
      </p:sp>
      <p:sp>
        <p:nvSpPr>
          <p:cNvPr id="13" name="Rectángulo redondeado 12"/>
          <p:cNvSpPr/>
          <p:nvPr/>
        </p:nvSpPr>
        <p:spPr>
          <a:xfrm>
            <a:off x="272349" y="4653136"/>
            <a:ext cx="8554006" cy="2204864"/>
          </a:xfrm>
          <a:prstGeom prst="roundRect">
            <a:avLst/>
          </a:prstGeom>
          <a:solidFill>
            <a:schemeClr val="tx2">
              <a:lumMod val="20000"/>
              <a:lumOff val="80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0" dirty="0">
                <a:ln>
                  <a:noFill/>
                </a:ln>
                <a:solidFill>
                  <a:prstClr val="black"/>
                </a:solidFill>
                <a:effectLst/>
                <a:uLnTx/>
                <a:uFillTx/>
                <a:latin typeface="Calibri"/>
                <a:ea typeface="+mn-ea"/>
                <a:cs typeface="+mn-cs"/>
              </a:rPr>
              <a:t>4.1.9.	Una vez levantada técnicamente la cantidad aproximada y calidad de los recursos naturales disponibles en la Plataforma Continental, se deberá establecer un porcentaje mínimo de sus beneficios económicos para fortalecer y mantener en el tiempo las Capacidades que permitan la protección y explotación de los mismos.</a:t>
            </a:r>
          </a:p>
        </p:txBody>
      </p:sp>
    </p:spTree>
    <p:extLst>
      <p:ext uri="{BB962C8B-B14F-4D97-AF65-F5344CB8AC3E}">
        <p14:creationId xmlns:p14="http://schemas.microsoft.com/office/powerpoint/2010/main" val="25718752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5496" y="-72008"/>
            <a:ext cx="9073008" cy="7101408"/>
            <a:chOff x="-36512" y="87456"/>
            <a:chExt cx="9073008" cy="6770544"/>
          </a:xfrm>
        </p:grpSpPr>
        <p:grpSp>
          <p:nvGrpSpPr>
            <p:cNvPr id="6" name="Group 5"/>
            <p:cNvGrpSpPr/>
            <p:nvPr/>
          </p:nvGrpSpPr>
          <p:grpSpPr>
            <a:xfrm>
              <a:off x="72008" y="87456"/>
              <a:ext cx="8964488" cy="6770544"/>
              <a:chOff x="72008" y="87456"/>
              <a:chExt cx="8964488" cy="6770544"/>
            </a:xfrm>
          </p:grpSpPr>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8" y="87456"/>
                <a:ext cx="8964488" cy="3672080"/>
              </a:xfrm>
              <a:prstGeom prst="rect">
                <a:avLst/>
              </a:prstGeom>
              <a:ln/>
              <a:extLst/>
            </p:spPr>
            <p:style>
              <a:lnRef idx="0">
                <a:schemeClr val="accent1"/>
              </a:lnRef>
              <a:fillRef idx="3">
                <a:schemeClr val="accent1"/>
              </a:fillRef>
              <a:effectRef idx="3">
                <a:schemeClr val="accent1"/>
              </a:effectRef>
              <a:fontRef idx="minor">
                <a:schemeClr val="lt1"/>
              </a:fontRef>
            </p:style>
          </p:pic>
          <p:pic>
            <p:nvPicPr>
              <p:cNvPr id="3" name="17 Imagen" descr="gabriel.jpg"/>
              <p:cNvPicPr>
                <a:picLocks noChangeAspect="1"/>
              </p:cNvPicPr>
              <p:nvPr/>
            </p:nvPicPr>
            <p:blipFill>
              <a:blip r:embed="rId4" cstate="print"/>
              <a:stretch>
                <a:fillRect/>
              </a:stretch>
            </p:blipFill>
            <p:spPr>
              <a:xfrm>
                <a:off x="323528" y="3333781"/>
                <a:ext cx="6912768" cy="3524219"/>
              </a:xfrm>
              <a:prstGeom prst="rect">
                <a:avLst/>
              </a:prstGeom>
              <a:ln>
                <a:solidFill>
                  <a:schemeClr val="tx1">
                    <a:lumMod val="65000"/>
                    <a:lumOff val="35000"/>
                  </a:schemeClr>
                </a:solidFill>
              </a:ln>
            </p:spPr>
          </p:pic>
        </p:grpSp>
        <p:sp>
          <p:nvSpPr>
            <p:cNvPr id="4" name="Rectangle 3"/>
            <p:cNvSpPr/>
            <p:nvPr/>
          </p:nvSpPr>
          <p:spPr>
            <a:xfrm>
              <a:off x="-36512" y="116632"/>
              <a:ext cx="9071992" cy="6741368"/>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 name="Imagen 2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2089" y="116632"/>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2051720" y="188640"/>
            <a:ext cx="5582394" cy="5309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C O N C L U S I O N E S</a:t>
            </a:r>
          </a:p>
        </p:txBody>
      </p:sp>
      <p:sp>
        <p:nvSpPr>
          <p:cNvPr id="18" name="Rectángulo redondeado 17"/>
          <p:cNvSpPr/>
          <p:nvPr/>
        </p:nvSpPr>
        <p:spPr>
          <a:xfrm>
            <a:off x="179512" y="836712"/>
            <a:ext cx="8841022" cy="3437241"/>
          </a:xfrm>
          <a:prstGeom prst="roundRect">
            <a:avLst/>
          </a:prstGeom>
          <a:solidFill>
            <a:srgbClr val="FFFF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Calibri"/>
                <a:ea typeface="+mn-ea"/>
                <a:cs typeface="+mn-cs"/>
              </a:rPr>
              <a:t>4.1.10.	La Armada Nacional también, debe desarrollar Capacidades encaminadas al apoyo a instituciones de investigación y desarrollo científico, sean estas universidades o empresas privadas interesadas en el estudio, investigación y explotación de los recursos existentes en la Plataforma Continental, de tal manera que facilite el aprovechamiento de estos recursos en beneficio del país.</a:t>
            </a:r>
          </a:p>
        </p:txBody>
      </p:sp>
      <p:sp>
        <p:nvSpPr>
          <p:cNvPr id="13" name="Rectángulo redondeado 12"/>
          <p:cNvSpPr/>
          <p:nvPr/>
        </p:nvSpPr>
        <p:spPr>
          <a:xfrm>
            <a:off x="349257" y="4335237"/>
            <a:ext cx="8554006" cy="2478139"/>
          </a:xfrm>
          <a:prstGeom prst="roundRect">
            <a:avLst/>
          </a:prstGeom>
          <a:solidFill>
            <a:schemeClr val="tx2">
              <a:lumMod val="20000"/>
              <a:lumOff val="80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Calibri"/>
                <a:ea typeface="+mn-ea"/>
                <a:cs typeface="+mn-cs"/>
              </a:rPr>
              <a:t>4.1.11.	El desarrollo de la Capacidad de protección de la Plataforma Continental debe abarcar proyectos integrales de gran envergadura de tal manera que permitan la construcción, la innovación, el mantenimiento y la sostenibilidad en el tiempo de unidades de superficie de mediano y gran calado.</a:t>
            </a:r>
          </a:p>
        </p:txBody>
      </p:sp>
    </p:spTree>
    <p:extLst>
      <p:ext uri="{BB962C8B-B14F-4D97-AF65-F5344CB8AC3E}">
        <p14:creationId xmlns:p14="http://schemas.microsoft.com/office/powerpoint/2010/main" val="7640674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5496" y="-27384"/>
            <a:ext cx="9073008" cy="7101408"/>
            <a:chOff x="-36512" y="87456"/>
            <a:chExt cx="9073008" cy="6770544"/>
          </a:xfrm>
        </p:grpSpPr>
        <p:grpSp>
          <p:nvGrpSpPr>
            <p:cNvPr id="6" name="Group 5"/>
            <p:cNvGrpSpPr/>
            <p:nvPr/>
          </p:nvGrpSpPr>
          <p:grpSpPr>
            <a:xfrm>
              <a:off x="72008" y="87456"/>
              <a:ext cx="8964488" cy="6770544"/>
              <a:chOff x="72008" y="87456"/>
              <a:chExt cx="8964488" cy="6770544"/>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08" y="87456"/>
                <a:ext cx="8964488" cy="3672080"/>
              </a:xfrm>
              <a:prstGeom prst="rect">
                <a:avLst/>
              </a:prstGeom>
              <a:ln/>
              <a:extLst/>
            </p:spPr>
            <p:style>
              <a:lnRef idx="0">
                <a:schemeClr val="accent1"/>
              </a:lnRef>
              <a:fillRef idx="3">
                <a:schemeClr val="accent1"/>
              </a:fillRef>
              <a:effectRef idx="3">
                <a:schemeClr val="accent1"/>
              </a:effectRef>
              <a:fontRef idx="minor">
                <a:schemeClr val="lt1"/>
              </a:fontRef>
            </p:style>
          </p:pic>
          <p:pic>
            <p:nvPicPr>
              <p:cNvPr id="3" name="17 Imagen" descr="gabriel.jpg"/>
              <p:cNvPicPr>
                <a:picLocks noChangeAspect="1"/>
              </p:cNvPicPr>
              <p:nvPr/>
            </p:nvPicPr>
            <p:blipFill>
              <a:blip r:embed="rId3" cstate="print"/>
              <a:stretch>
                <a:fillRect/>
              </a:stretch>
            </p:blipFill>
            <p:spPr>
              <a:xfrm>
                <a:off x="323528" y="3333781"/>
                <a:ext cx="6912768" cy="3524219"/>
              </a:xfrm>
              <a:prstGeom prst="rect">
                <a:avLst/>
              </a:prstGeom>
              <a:ln>
                <a:solidFill>
                  <a:schemeClr val="tx1">
                    <a:lumMod val="65000"/>
                    <a:lumOff val="35000"/>
                  </a:schemeClr>
                </a:solidFill>
              </a:ln>
            </p:spPr>
          </p:pic>
        </p:grpSp>
        <p:sp>
          <p:nvSpPr>
            <p:cNvPr id="4" name="Rectangle 3"/>
            <p:cNvSpPr/>
            <p:nvPr/>
          </p:nvSpPr>
          <p:spPr>
            <a:xfrm>
              <a:off x="-36512" y="116632"/>
              <a:ext cx="9071992" cy="6741368"/>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 name="Imagen 2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2089" y="307600"/>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2051720" y="315527"/>
            <a:ext cx="5582394" cy="5309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C O N C L U S I O N E S</a:t>
            </a:r>
          </a:p>
        </p:txBody>
      </p:sp>
      <p:sp>
        <p:nvSpPr>
          <p:cNvPr id="18" name="Rectángulo redondeado 17"/>
          <p:cNvSpPr/>
          <p:nvPr/>
        </p:nvSpPr>
        <p:spPr>
          <a:xfrm>
            <a:off x="266466" y="1194612"/>
            <a:ext cx="8554006" cy="2504316"/>
          </a:xfrm>
          <a:prstGeom prst="roundRect">
            <a:avLst/>
          </a:prstGeom>
          <a:solidFill>
            <a:srgbClr val="FFFF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Calibri"/>
                <a:ea typeface="+mn-ea"/>
                <a:cs typeface="+mn-cs"/>
              </a:rPr>
              <a:t>4.1.12.	Las limitaciones de carácter económico y tecnológico de nuestro país, obliga a que se busquen alianzas entre las empresas nacionales y empresas de países desarrollados, de tal manera de lograr la transferencia tecnológica y financiamiento económico a largo plazo.</a:t>
            </a:r>
          </a:p>
        </p:txBody>
      </p:sp>
      <p:sp>
        <p:nvSpPr>
          <p:cNvPr id="13" name="Rectángulo redondeado 12"/>
          <p:cNvSpPr/>
          <p:nvPr/>
        </p:nvSpPr>
        <p:spPr>
          <a:xfrm>
            <a:off x="294489" y="4040196"/>
            <a:ext cx="8554006" cy="2629164"/>
          </a:xfrm>
          <a:prstGeom prst="roundRect">
            <a:avLst/>
          </a:prstGeom>
          <a:solidFill>
            <a:schemeClr val="accent6">
              <a:lumMod val="40000"/>
              <a:lumOff val="60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Calibri"/>
                <a:ea typeface="+mn-ea"/>
                <a:cs typeface="+mn-cs"/>
              </a:rPr>
              <a:t>4.1.13.	La normativa legal existente tanto nacional como internacional, permite mantener el respaldo legal correspondiente para el desarrollo de las Capacidades necesarias para que FF.AA puedan cumplir efectivamente la protección de la Plataforma Continental del Ecuador en el marco de la CONVEMAR.</a:t>
            </a:r>
          </a:p>
        </p:txBody>
      </p:sp>
    </p:spTree>
    <p:extLst>
      <p:ext uri="{BB962C8B-B14F-4D97-AF65-F5344CB8AC3E}">
        <p14:creationId xmlns:p14="http://schemas.microsoft.com/office/powerpoint/2010/main" val="22354590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srcRect t="12599" b="15504"/>
          <a:stretch>
            <a:fillRect/>
          </a:stretch>
        </p:blipFill>
        <p:spPr bwMode="auto">
          <a:xfrm>
            <a:off x="395536" y="692696"/>
            <a:ext cx="8364941" cy="5422085"/>
          </a:xfrm>
          <a:prstGeom prst="rect">
            <a:avLst/>
          </a:prstGeom>
          <a:noFill/>
          <a:ln w="9525">
            <a:noFill/>
            <a:miter lim="800000"/>
            <a:headEnd/>
            <a:tailEnd/>
          </a:ln>
        </p:spPr>
      </p:pic>
      <p:sp>
        <p:nvSpPr>
          <p:cNvPr id="4" name="Rectangle 3"/>
          <p:cNvSpPr/>
          <p:nvPr/>
        </p:nvSpPr>
        <p:spPr>
          <a:xfrm>
            <a:off x="3246" y="-25355"/>
            <a:ext cx="9144000" cy="6853350"/>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Imagen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9962" y="188640"/>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2051720" y="260648"/>
            <a:ext cx="5582394" cy="5309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R E C O M E N D A C I O N E S</a:t>
            </a:r>
          </a:p>
        </p:txBody>
      </p:sp>
      <p:sp>
        <p:nvSpPr>
          <p:cNvPr id="7" name="Rectángulo redondeado 6"/>
          <p:cNvSpPr/>
          <p:nvPr/>
        </p:nvSpPr>
        <p:spPr>
          <a:xfrm>
            <a:off x="179512" y="1046639"/>
            <a:ext cx="8817226" cy="3174449"/>
          </a:xfrm>
          <a:prstGeom prst="roundRect">
            <a:avLst/>
          </a:prstGeom>
          <a:solidFill>
            <a:srgbClr val="FFFF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Calibri"/>
                <a:ea typeface="+mn-ea"/>
                <a:cs typeface="+mn-cs"/>
              </a:rPr>
              <a:t>4.2.1.	Actualizar el mapa de “Las áreas Estratégicas y Sectores de Seguridad” emitido por el COMACO, una vez que se concluyan los trabajos de investigación científica y de levantamiento geológico de las cordilleras de Carnegie, Cocos y Colón, en las cuales se determinen exactamente los lugares donde existe grandes reservas de recursos minerales, gas y petróleo. </a:t>
            </a:r>
          </a:p>
        </p:txBody>
      </p:sp>
      <p:sp>
        <p:nvSpPr>
          <p:cNvPr id="8" name="Rectángulo redondeado 7"/>
          <p:cNvSpPr/>
          <p:nvPr/>
        </p:nvSpPr>
        <p:spPr>
          <a:xfrm>
            <a:off x="294489" y="4326490"/>
            <a:ext cx="8554006" cy="2270862"/>
          </a:xfrm>
          <a:prstGeom prst="roundRect">
            <a:avLst/>
          </a:prstGeom>
          <a:solidFill>
            <a:schemeClr val="accent6">
              <a:lumMod val="40000"/>
              <a:lumOff val="60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Calibri"/>
                <a:ea typeface="+mn-ea"/>
                <a:cs typeface="+mn-cs"/>
              </a:rPr>
              <a:t>4.2.2.	Socializar en los más altos niveles del Estado el Fortalecimiento del Poder Nacional de tal manera que permita garantizar la protección de la Plataforma Continental y su utilización en beneficio del desarrollo económico de nuestro país.</a:t>
            </a:r>
          </a:p>
        </p:txBody>
      </p:sp>
    </p:spTree>
    <p:extLst>
      <p:ext uri="{BB962C8B-B14F-4D97-AF65-F5344CB8AC3E}">
        <p14:creationId xmlns:p14="http://schemas.microsoft.com/office/powerpoint/2010/main" val="38406076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srcRect t="12599" b="15504"/>
          <a:stretch>
            <a:fillRect/>
          </a:stretch>
        </p:blipFill>
        <p:spPr bwMode="auto">
          <a:xfrm>
            <a:off x="395536" y="692696"/>
            <a:ext cx="8364941" cy="5422085"/>
          </a:xfrm>
          <a:prstGeom prst="rect">
            <a:avLst/>
          </a:prstGeom>
          <a:noFill/>
          <a:ln w="9525">
            <a:noFill/>
            <a:miter lim="800000"/>
            <a:headEnd/>
            <a:tailEnd/>
          </a:ln>
        </p:spPr>
      </p:pic>
      <p:sp>
        <p:nvSpPr>
          <p:cNvPr id="4" name="Rectangle 3"/>
          <p:cNvSpPr/>
          <p:nvPr/>
        </p:nvSpPr>
        <p:spPr>
          <a:xfrm>
            <a:off x="3246" y="-25355"/>
            <a:ext cx="9144000" cy="6853350"/>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Imagen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9962" y="116632"/>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2051720" y="188640"/>
            <a:ext cx="5582394" cy="5309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R E C O M E N D A C I O N E S</a:t>
            </a:r>
          </a:p>
        </p:txBody>
      </p:sp>
      <p:sp>
        <p:nvSpPr>
          <p:cNvPr id="7" name="Rectángulo redondeado 6"/>
          <p:cNvSpPr/>
          <p:nvPr/>
        </p:nvSpPr>
        <p:spPr>
          <a:xfrm>
            <a:off x="179512" y="908720"/>
            <a:ext cx="8817226" cy="2382361"/>
          </a:xfrm>
          <a:prstGeom prst="roundRect">
            <a:avLst/>
          </a:prstGeom>
          <a:solidFill>
            <a:srgbClr val="FFFF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Calibri"/>
                <a:ea typeface="+mn-ea"/>
                <a:cs typeface="+mn-cs"/>
              </a:rPr>
              <a:t>4.2.3.	Disponer a la Armada Nacional que actualice el Concepto Estratégico Marítimo a fin de que las capacidades descritas en este documento, estén acorde con el Manual de Planeamiento por Capacidades emitido por el Comando Conjunto.</a:t>
            </a:r>
          </a:p>
        </p:txBody>
      </p:sp>
      <p:sp>
        <p:nvSpPr>
          <p:cNvPr id="8" name="Rectángulo redondeado 7"/>
          <p:cNvSpPr/>
          <p:nvPr/>
        </p:nvSpPr>
        <p:spPr>
          <a:xfrm>
            <a:off x="179512" y="3356992"/>
            <a:ext cx="8817226" cy="3383162"/>
          </a:xfrm>
          <a:prstGeom prst="roundRect">
            <a:avLst/>
          </a:prstGeom>
          <a:solidFill>
            <a:schemeClr val="accent6">
              <a:lumMod val="40000"/>
              <a:lumOff val="60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Calibri"/>
                <a:ea typeface="+mn-ea"/>
                <a:cs typeface="+mn-cs"/>
              </a:rPr>
              <a:t>4.2.4.	Asesorar e insistir ante el Ministerio de Defensa Nacional de la importancia de completar los estudios geológicos de las cordilleras submarinas existentes en el Archipiélago de Galápagos en el tiempo establecido por la CONVEMAR, y que se asignen los recursos económicos necesarios, a fin de que se aproveche la oportunidad de extender los espacios marítimos y plataforma continental ecuatorianos. </a:t>
            </a:r>
          </a:p>
        </p:txBody>
      </p:sp>
    </p:spTree>
    <p:extLst>
      <p:ext uri="{BB962C8B-B14F-4D97-AF65-F5344CB8AC3E}">
        <p14:creationId xmlns:p14="http://schemas.microsoft.com/office/powerpoint/2010/main" val="23688784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948" y="1976718"/>
            <a:ext cx="3868105" cy="2901079"/>
          </a:xfrm>
          <a:prstGeom prst="rect">
            <a:avLst/>
          </a:prstGeom>
        </p:spPr>
      </p:pic>
      <p:sp>
        <p:nvSpPr>
          <p:cNvPr id="4" name="Rectangle 3"/>
          <p:cNvSpPr/>
          <p:nvPr/>
        </p:nvSpPr>
        <p:spPr>
          <a:xfrm>
            <a:off x="1133154" y="885380"/>
            <a:ext cx="6858000" cy="5140013"/>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C" sz="1350">
              <a:solidFill>
                <a:prstClr val="white"/>
              </a:solidFill>
              <a:latin typeface="Calibri"/>
            </a:endParaRPr>
          </a:p>
        </p:txBody>
      </p:sp>
      <p:sp>
        <p:nvSpPr>
          <p:cNvPr id="12" name="Rectángulo redondeado 11"/>
          <p:cNvSpPr/>
          <p:nvPr/>
        </p:nvSpPr>
        <p:spPr>
          <a:xfrm>
            <a:off x="1927746" y="987489"/>
            <a:ext cx="5238582" cy="62445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EC" sz="2100" b="1" dirty="0">
                <a:solidFill>
                  <a:srgbClr val="FFFF00"/>
                </a:solidFill>
                <a:latin typeface="Calibri"/>
              </a:rPr>
              <a:t>ESTADO DEL ARTE</a:t>
            </a:r>
          </a:p>
        </p:txBody>
      </p:sp>
      <p:sp>
        <p:nvSpPr>
          <p:cNvPr id="13" name="Rectángulo redondeado 12"/>
          <p:cNvSpPr/>
          <p:nvPr/>
        </p:nvSpPr>
        <p:spPr>
          <a:xfrm>
            <a:off x="2668249" y="1891137"/>
            <a:ext cx="4082790" cy="1889853"/>
          </a:xfrm>
          <a:prstGeom prst="roundRect">
            <a:avLst>
              <a:gd name="adj" fmla="val 10000"/>
            </a:avLst>
          </a:prstGeom>
          <a:solidFill>
            <a:schemeClr val="tx2">
              <a:lumMod val="75000"/>
            </a:schemeClr>
          </a:solidFill>
          <a:scene3d>
            <a:camera prst="orthographicFront"/>
            <a:lightRig rig="threePt" dir="t"/>
          </a:scene3d>
          <a:sp3d>
            <a:bevelT w="254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just" defTabSz="685800"/>
            <a:r>
              <a:rPr lang="es-EC" sz="1350" dirty="0">
                <a:solidFill>
                  <a:prstClr val="white"/>
                </a:solidFill>
                <a:latin typeface="Arial" panose="020B0604020202020204" pitchFamily="34" charset="0"/>
                <a:cs typeface="Arial" panose="020B0604020202020204" pitchFamily="34" charset="0"/>
              </a:rPr>
              <a:t>El mar territorial es el sector del océano en el que un Estado ejerce plena soberanía, de igual forma que en las aguas internas de su territorio. Según la Convención del Mar de 1982, el mar territorial es aquel que se extiende hasta una distancia de doce millas náuticas (22,2km) contadas a partir de las líneas de base desde las que se mide su anchura.</a:t>
            </a:r>
            <a:endParaRPr lang="es-EC" sz="1350" b="1" dirty="0">
              <a:solidFill>
                <a:prstClr val="white"/>
              </a:solidFill>
              <a:latin typeface="Arial" panose="020B0604020202020204" pitchFamily="34" charset="0"/>
              <a:cs typeface="Arial" panose="020B0604020202020204" pitchFamily="34" charset="0"/>
            </a:endParaRPr>
          </a:p>
        </p:txBody>
      </p:sp>
      <p:sp>
        <p:nvSpPr>
          <p:cNvPr id="14" name="Rectángulo redondeado 13"/>
          <p:cNvSpPr/>
          <p:nvPr/>
        </p:nvSpPr>
        <p:spPr>
          <a:xfrm>
            <a:off x="2637947" y="4038767"/>
            <a:ext cx="4082790" cy="1836204"/>
          </a:xfrm>
          <a:prstGeom prst="roundRect">
            <a:avLst>
              <a:gd name="adj" fmla="val 10000"/>
            </a:avLst>
          </a:prstGeom>
          <a:solidFill>
            <a:schemeClr val="tx2">
              <a:lumMod val="75000"/>
            </a:schemeClr>
          </a:solidFill>
          <a:scene3d>
            <a:camera prst="orthographicFront"/>
            <a:lightRig rig="threePt" dir="t"/>
          </a:scene3d>
          <a:sp3d>
            <a:bevelT w="254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just" defTabSz="685800"/>
            <a:r>
              <a:rPr lang="es-CO" sz="1350" dirty="0">
                <a:solidFill>
                  <a:prstClr val="white"/>
                </a:solidFill>
                <a:latin typeface="Arial" panose="020B0604020202020204" pitchFamily="34" charset="0"/>
                <a:cs typeface="Arial" panose="020B0604020202020204" pitchFamily="34" charset="0"/>
              </a:rPr>
              <a:t>Según las tesis latinoamericanas (propiciadas por Chile, Ecuador y Perú), el Estado ejerce ciertas competencias con fines específicos de protección, conservación, explotación y exploración de los recursos naturales, vivos y no vivos, situados en el lecho del mar, el subsuelo o las aguas supra yacentes, hasta una distancia de 200 millas marinas (370,4 km).</a:t>
            </a:r>
            <a:endParaRPr lang="es-EC" sz="1350" b="1" dirty="0">
              <a:solidFill>
                <a:prstClr val="white"/>
              </a:solidFill>
              <a:latin typeface="Arial" panose="020B0604020202020204" pitchFamily="34" charset="0"/>
              <a:cs typeface="Arial" panose="020B0604020202020204" pitchFamily="34" charset="0"/>
            </a:endParaRPr>
          </a:p>
        </p:txBody>
      </p:sp>
      <p:grpSp>
        <p:nvGrpSpPr>
          <p:cNvPr id="15" name="12 Grupo"/>
          <p:cNvGrpSpPr>
            <a:grpSpLocks/>
          </p:cNvGrpSpPr>
          <p:nvPr/>
        </p:nvGrpSpPr>
        <p:grpSpPr bwMode="auto">
          <a:xfrm>
            <a:off x="1250513" y="1013040"/>
            <a:ext cx="559874" cy="523520"/>
            <a:chOff x="142844" y="71414"/>
            <a:chExt cx="715189" cy="714356"/>
          </a:xfrm>
        </p:grpSpPr>
        <p:sp>
          <p:nvSpPr>
            <p:cNvPr id="16" name="6 Elipse"/>
            <p:cNvSpPr/>
            <p:nvPr/>
          </p:nvSpPr>
          <p:spPr>
            <a:xfrm>
              <a:off x="168428" y="99597"/>
              <a:ext cx="662858" cy="656766"/>
            </a:xfrm>
            <a:prstGeom prst="ellipse">
              <a:avLst/>
            </a:prstGeom>
            <a:noFill/>
            <a:ln w="38100" cap="flat" cmpd="sng" algn="ctr">
              <a:solidFill>
                <a:sysClr val="window" lastClr="FFFFFF">
                  <a:lumMod val="75000"/>
                </a:sysClr>
              </a:solidFill>
              <a:prstDash val="solid"/>
            </a:ln>
            <a:effectLst/>
          </p:spPr>
          <p:txBody>
            <a:bodyPr anchor="ctr"/>
            <a:lstStyle/>
            <a:p>
              <a:pPr algn="ctr" defTabSz="685800">
                <a:defRPr/>
              </a:pPr>
              <a:endParaRPr lang="es-ES" sz="1050" kern="0">
                <a:solidFill>
                  <a:sysClr val="window" lastClr="FFFFFF"/>
                </a:solidFill>
                <a:latin typeface="Calibri"/>
              </a:endParaRPr>
            </a:p>
          </p:txBody>
        </p:sp>
        <p:pic>
          <p:nvPicPr>
            <p:cNvPr id="17" name="Picture 2" descr="E:\Images_ayuda\SELLOS\logo COMACO_croma.jpg"/>
            <p:cNvPicPr>
              <a:picLocks noChangeAspect="1" noChangeArrowheads="1"/>
            </p:cNvPicPr>
            <p:nvPr/>
          </p:nvPicPr>
          <p:blipFill>
            <a:blip r:embed="rId3">
              <a:clrChange>
                <a:clrFrom>
                  <a:srgbClr val="4D5C59"/>
                </a:clrFrom>
                <a:clrTo>
                  <a:srgbClr val="4D5C59">
                    <a:alpha val="0"/>
                  </a:srgbClr>
                </a:clrTo>
              </a:clrChange>
            </a:blip>
            <a:srcRect/>
            <a:stretch>
              <a:fillRect/>
            </a:stretch>
          </p:blipFill>
          <p:spPr bwMode="auto">
            <a:xfrm>
              <a:off x="142844" y="71414"/>
              <a:ext cx="715189" cy="714356"/>
            </a:xfrm>
            <a:prstGeom prst="rect">
              <a:avLst/>
            </a:prstGeom>
            <a:noFill/>
            <a:effectLst>
              <a:outerShdw blurRad="127000" dist="25400" dir="5400000" algn="ctr" rotWithShape="0">
                <a:schemeClr val="tx1"/>
              </a:outerShdw>
            </a:effectLst>
          </p:spPr>
        </p:pic>
      </p:grpSp>
      <p:pic>
        <p:nvPicPr>
          <p:cNvPr id="18" name="8 Imagen" descr="nuevo sello inad.jpg"/>
          <p:cNvPicPr>
            <a:picLocks noChangeAspect="1"/>
          </p:cNvPicPr>
          <p:nvPr/>
        </p:nvPicPr>
        <p:blipFill>
          <a:blip r:embed="rId4" cstate="print"/>
          <a:stretch>
            <a:fillRect/>
          </a:stretch>
        </p:blipFill>
        <p:spPr>
          <a:xfrm>
            <a:off x="7391199" y="987489"/>
            <a:ext cx="536606" cy="531031"/>
          </a:xfrm>
          <a:prstGeom prst="ellipse">
            <a:avLst/>
          </a:prstGeom>
          <a:solidFill>
            <a:schemeClr val="bg1"/>
          </a:solidFill>
        </p:spPr>
      </p:pic>
    </p:spTree>
    <p:extLst>
      <p:ext uri="{BB962C8B-B14F-4D97-AF65-F5344CB8AC3E}">
        <p14:creationId xmlns:p14="http://schemas.microsoft.com/office/powerpoint/2010/main" val="37421852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srcRect t="12599" b="15504"/>
          <a:stretch>
            <a:fillRect/>
          </a:stretch>
        </p:blipFill>
        <p:spPr bwMode="auto">
          <a:xfrm>
            <a:off x="395536" y="692696"/>
            <a:ext cx="8364941" cy="5422085"/>
          </a:xfrm>
          <a:prstGeom prst="rect">
            <a:avLst/>
          </a:prstGeom>
          <a:noFill/>
          <a:ln w="9525">
            <a:noFill/>
            <a:miter lim="800000"/>
            <a:headEnd/>
            <a:tailEnd/>
          </a:ln>
        </p:spPr>
      </p:pic>
      <p:sp>
        <p:nvSpPr>
          <p:cNvPr id="4" name="Rectangle 3"/>
          <p:cNvSpPr/>
          <p:nvPr/>
        </p:nvSpPr>
        <p:spPr>
          <a:xfrm>
            <a:off x="3246" y="-25355"/>
            <a:ext cx="9144000" cy="6853350"/>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Imagen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9962" y="188640"/>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2051720" y="260648"/>
            <a:ext cx="5582394" cy="5309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R E C O M E N D A C I O N E S</a:t>
            </a:r>
          </a:p>
        </p:txBody>
      </p:sp>
      <p:sp>
        <p:nvSpPr>
          <p:cNvPr id="7" name="Rectángulo redondeado 6"/>
          <p:cNvSpPr/>
          <p:nvPr/>
        </p:nvSpPr>
        <p:spPr>
          <a:xfrm>
            <a:off x="179512" y="1030037"/>
            <a:ext cx="8817226" cy="3047035"/>
          </a:xfrm>
          <a:prstGeom prst="roundRect">
            <a:avLst/>
          </a:prstGeom>
          <a:solidFill>
            <a:srgbClr val="FFFF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Calibri"/>
                <a:ea typeface="+mn-ea"/>
                <a:cs typeface="+mn-cs"/>
              </a:rPr>
              <a:t>4.2.5.	Socializar a todas las instituciones de investigación científica sean estas de educación superior o empresas privadas y del Estado, que en coordinación con el Instituto Oceanográfico de la Armada elaboren proyectos orientados al estudio y explotación de los recursos naturales existentes en la Plataforma Continental.</a:t>
            </a:r>
          </a:p>
        </p:txBody>
      </p:sp>
      <p:sp>
        <p:nvSpPr>
          <p:cNvPr id="8" name="Rectángulo redondeado 7"/>
          <p:cNvSpPr/>
          <p:nvPr/>
        </p:nvSpPr>
        <p:spPr>
          <a:xfrm>
            <a:off x="179512" y="4293096"/>
            <a:ext cx="8817226" cy="2303042"/>
          </a:xfrm>
          <a:prstGeom prst="roundRect">
            <a:avLst/>
          </a:prstGeom>
          <a:solidFill>
            <a:schemeClr val="accent6">
              <a:lumMod val="40000"/>
              <a:lumOff val="60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Calibri"/>
                <a:ea typeface="+mn-ea"/>
                <a:cs typeface="+mn-cs"/>
              </a:rPr>
              <a:t>4.2.6.	Continuar con los proyectos de capacitación del personal militar y servidores públicos del Instituto Oceanográfico de la Armada, en el estudio e investigación científica de los fondos marinos y la Plataforma Continental.</a:t>
            </a:r>
          </a:p>
        </p:txBody>
      </p:sp>
    </p:spTree>
    <p:extLst>
      <p:ext uri="{BB962C8B-B14F-4D97-AF65-F5344CB8AC3E}">
        <p14:creationId xmlns:p14="http://schemas.microsoft.com/office/powerpoint/2010/main" val="32537072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srcRect t="12599" b="15504"/>
          <a:stretch>
            <a:fillRect/>
          </a:stretch>
        </p:blipFill>
        <p:spPr bwMode="auto">
          <a:xfrm>
            <a:off x="395536" y="692696"/>
            <a:ext cx="8364941" cy="5422085"/>
          </a:xfrm>
          <a:prstGeom prst="rect">
            <a:avLst/>
          </a:prstGeom>
          <a:noFill/>
          <a:ln w="9525">
            <a:noFill/>
            <a:miter lim="800000"/>
            <a:headEnd/>
            <a:tailEnd/>
          </a:ln>
        </p:spPr>
      </p:pic>
      <p:sp>
        <p:nvSpPr>
          <p:cNvPr id="4" name="Rectangle 3"/>
          <p:cNvSpPr/>
          <p:nvPr/>
        </p:nvSpPr>
        <p:spPr>
          <a:xfrm>
            <a:off x="3246" y="-25355"/>
            <a:ext cx="9144000" cy="6853350"/>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Imagen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9962" y="260648"/>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p:nvSpPr>
        <p:spPr>
          <a:xfrm>
            <a:off x="2051720" y="260648"/>
            <a:ext cx="5582394" cy="53092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R E C O M E N D A C I O N E S</a:t>
            </a:r>
          </a:p>
        </p:txBody>
      </p:sp>
      <p:sp>
        <p:nvSpPr>
          <p:cNvPr id="7" name="Rectángulo redondeado 6"/>
          <p:cNvSpPr/>
          <p:nvPr/>
        </p:nvSpPr>
        <p:spPr>
          <a:xfrm>
            <a:off x="166633" y="4005064"/>
            <a:ext cx="8817226" cy="2571561"/>
          </a:xfrm>
          <a:prstGeom prst="roundRect">
            <a:avLst/>
          </a:prstGeom>
          <a:solidFill>
            <a:srgbClr val="FFFF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Calibri"/>
                <a:ea typeface="+mn-ea"/>
                <a:cs typeface="+mn-cs"/>
              </a:rPr>
              <a:t>4.2.8.	Gestionar ante el nivel político, la creación de un fondo presupuestario basado en los beneficios que se esperan obtener de la extracción de los recursos naturales del mar y de la Plataforma Continental, a fin de que las Capacidades desarrolladas para la protección de estos recursos sean sostenibles en el tiempo.</a:t>
            </a:r>
          </a:p>
        </p:txBody>
      </p:sp>
      <p:sp>
        <p:nvSpPr>
          <p:cNvPr id="8" name="Rectángulo redondeado 7"/>
          <p:cNvSpPr/>
          <p:nvPr/>
        </p:nvSpPr>
        <p:spPr>
          <a:xfrm>
            <a:off x="166633" y="1065909"/>
            <a:ext cx="8817226" cy="2663082"/>
          </a:xfrm>
          <a:prstGeom prst="roundRect">
            <a:avLst/>
          </a:prstGeom>
          <a:solidFill>
            <a:schemeClr val="accent6">
              <a:lumMod val="40000"/>
              <a:lumOff val="60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prstClr val="black"/>
                </a:solidFill>
                <a:effectLst/>
                <a:uLnTx/>
                <a:uFillTx/>
                <a:latin typeface="Calibri"/>
                <a:ea typeface="+mn-ea"/>
                <a:cs typeface="+mn-cs"/>
              </a:rPr>
              <a:t>4.2.7.	Gestionar ante el Ministerio de Defensa Nacional la ejecución de los proyectos presentados por la Armada Nacional, sobre la construcción de un astillero en el área de Posorja, el cual debe estar acompañado del proyecto de Renovación de las unidades de superficie de la Escuadra Naval, presentados en el 2011.</a:t>
            </a:r>
          </a:p>
        </p:txBody>
      </p:sp>
    </p:spTree>
    <p:extLst>
      <p:ext uri="{BB962C8B-B14F-4D97-AF65-F5344CB8AC3E}">
        <p14:creationId xmlns:p14="http://schemas.microsoft.com/office/powerpoint/2010/main" val="37869284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ectangle 3"/>
          <p:cNvSpPr/>
          <p:nvPr/>
        </p:nvSpPr>
        <p:spPr>
          <a:xfrm>
            <a:off x="0" y="-4868"/>
            <a:ext cx="9144000" cy="6853350"/>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Imagen 2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404664"/>
            <a:ext cx="6759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872113" y="1628800"/>
            <a:ext cx="7399783" cy="1446550"/>
          </a:xfrm>
          <a:prstGeom prst="rect">
            <a:avLst/>
          </a:prstGeom>
          <a:solidFill>
            <a:srgbClr val="FFFF00">
              <a:alpha val="22000"/>
            </a:srgb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800" b="1" i="0" u="none" strike="noStrike" kern="1200" cap="none" spc="0" normalizeH="0" baseline="0" noProof="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Calibri"/>
                <a:ea typeface="+mn-ea"/>
                <a:cs typeface="+mn-cs"/>
              </a:rPr>
              <a:t>G  R  A  C  I  A  S</a:t>
            </a:r>
          </a:p>
        </p:txBody>
      </p:sp>
      <p:sp>
        <p:nvSpPr>
          <p:cNvPr id="6" name="Rectángulo redondeado 5"/>
          <p:cNvSpPr/>
          <p:nvPr/>
        </p:nvSpPr>
        <p:spPr>
          <a:xfrm>
            <a:off x="611560" y="5229200"/>
            <a:ext cx="7848872"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000" b="1" i="0" u="none" strike="noStrike" kern="1200" cap="none" spc="0" normalizeH="0" baseline="0" noProof="0" dirty="0">
                <a:ln>
                  <a:noFill/>
                </a:ln>
                <a:solidFill>
                  <a:prstClr val="white"/>
                </a:solidFill>
                <a:effectLst/>
                <a:uLnTx/>
                <a:uFillTx/>
                <a:latin typeface="Calibri"/>
                <a:ea typeface="+mn-ea"/>
                <a:cs typeface="+mn-cs"/>
              </a:rPr>
              <a:t>“Dentro de algunas décadas, la relación entre el ambiente, los recursos y los conflictos será tan obvia como la conexión que vemos ahora entre derechos humanos, democracia y paz”</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C" sz="1800" b="1" i="0" u="none" strike="noStrike" kern="1200" cap="none" spc="0" normalizeH="0" baseline="0" noProof="0" dirty="0" err="1">
                <a:ln>
                  <a:noFill/>
                </a:ln>
                <a:solidFill>
                  <a:prstClr val="black"/>
                </a:solidFill>
                <a:effectLst/>
                <a:uLnTx/>
                <a:uFillTx/>
                <a:latin typeface="Calibri"/>
                <a:ea typeface="+mn-ea"/>
                <a:cs typeface="+mn-cs"/>
              </a:rPr>
              <a:t>Wangari</a:t>
            </a:r>
            <a:r>
              <a:rPr kumimoji="0" lang="es-EC" sz="1800" b="1" i="0" u="none" strike="noStrike" kern="1200" cap="none" spc="0" normalizeH="0" baseline="0" noProof="0" dirty="0">
                <a:ln>
                  <a:noFill/>
                </a:ln>
                <a:solidFill>
                  <a:prstClr val="black"/>
                </a:solidFill>
                <a:effectLst/>
                <a:uLnTx/>
                <a:uFillTx/>
                <a:latin typeface="Calibri"/>
                <a:ea typeface="+mn-ea"/>
                <a:cs typeface="+mn-cs"/>
              </a:rPr>
              <a:t> </a:t>
            </a:r>
            <a:r>
              <a:rPr kumimoji="0" lang="es-EC" sz="1800" b="1" i="0" u="none" strike="noStrike" kern="1200" cap="none" spc="0" normalizeH="0" baseline="0" noProof="0" dirty="0" err="1">
                <a:ln>
                  <a:noFill/>
                </a:ln>
                <a:solidFill>
                  <a:prstClr val="black"/>
                </a:solidFill>
                <a:effectLst/>
                <a:uLnTx/>
                <a:uFillTx/>
                <a:latin typeface="Calibri"/>
                <a:ea typeface="+mn-ea"/>
                <a:cs typeface="+mn-cs"/>
              </a:rPr>
              <a:t>Maathai</a:t>
            </a:r>
            <a:r>
              <a:rPr kumimoji="0" lang="es-EC" sz="1800" b="1" i="0" u="none" strike="noStrike" kern="1200" cap="none" spc="0" normalizeH="0" baseline="0" noProof="0" dirty="0">
                <a:ln>
                  <a:noFill/>
                </a:ln>
                <a:solidFill>
                  <a:prstClr val="black"/>
                </a:solidFill>
                <a:effectLst/>
                <a:uLnTx/>
                <a:uFillTx/>
                <a:latin typeface="Calibri"/>
                <a:ea typeface="+mn-ea"/>
                <a:cs typeface="+mn-cs"/>
              </a:rPr>
              <a:t>, Premio Nobel de la Paz 2004</a:t>
            </a:r>
          </a:p>
        </p:txBody>
      </p:sp>
    </p:spTree>
    <p:extLst>
      <p:ext uri="{BB962C8B-B14F-4D97-AF65-F5344CB8AC3E}">
        <p14:creationId xmlns:p14="http://schemas.microsoft.com/office/powerpoint/2010/main" val="2635742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1808820"/>
            <a:ext cx="4320480" cy="3240360"/>
          </a:xfrm>
          <a:prstGeom prst="rect">
            <a:avLst/>
          </a:prstGeom>
        </p:spPr>
      </p:pic>
      <p:sp>
        <p:nvSpPr>
          <p:cNvPr id="4" name="Rectangle 3"/>
          <p:cNvSpPr/>
          <p:nvPr/>
        </p:nvSpPr>
        <p:spPr>
          <a:xfrm>
            <a:off x="1143000" y="728700"/>
            <a:ext cx="6858000" cy="5140013"/>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C" sz="1350">
              <a:solidFill>
                <a:prstClr val="white"/>
              </a:solidFill>
              <a:latin typeface="Calibri"/>
            </a:endParaRPr>
          </a:p>
        </p:txBody>
      </p:sp>
      <p:sp>
        <p:nvSpPr>
          <p:cNvPr id="2" name="Rectángulo 1"/>
          <p:cNvSpPr/>
          <p:nvPr/>
        </p:nvSpPr>
        <p:spPr>
          <a:xfrm>
            <a:off x="1223629" y="1808821"/>
            <a:ext cx="2970330" cy="3520194"/>
          </a:xfrm>
          <a:prstGeom prst="rect">
            <a:avLst/>
          </a:prstGeom>
          <a:solidFill>
            <a:srgbClr val="92D050">
              <a:alpha val="20000"/>
            </a:srgbClr>
          </a:solidFill>
          <a:ln w="28575">
            <a:solidFill>
              <a:schemeClr val="tx1"/>
            </a:solidFill>
          </a:ln>
        </p:spPr>
        <p:txBody>
          <a:bodyPr wrap="square">
            <a:spAutoFit/>
          </a:bodyPr>
          <a:lstStyle/>
          <a:p>
            <a:pPr algn="just" defTabSz="1066800">
              <a:lnSpc>
                <a:spcPct val="150000"/>
              </a:lnSpc>
              <a:spcBef>
                <a:spcPct val="0"/>
              </a:spcBef>
              <a:spcAft>
                <a:spcPct val="35000"/>
              </a:spcAft>
            </a:pPr>
            <a:r>
              <a:rPr lang="es-EC" sz="1350" dirty="0">
                <a:solidFill>
                  <a:prstClr val="black"/>
                </a:solidFill>
                <a:latin typeface="Arial" panose="020B0604020202020204" pitchFamily="34" charset="0"/>
                <a:cs typeface="Arial" panose="020B0604020202020204" pitchFamily="34" charset="0"/>
              </a:rPr>
              <a:t>La Convención del Mar estableció que todo Estado tiene derecho a establecer la anchura de su mar territorial, que no exceda de 12 millas marinas, medidas a partir de líneas de base y una zona económica exclusiva, de una extensión máxima de 200 millas, donde el Estado ejerce ciertas competencias específicas señaladas en la misma Convención</a:t>
            </a:r>
            <a:endParaRPr lang="es-EC" sz="1350" b="1" dirty="0">
              <a:solidFill>
                <a:prstClr val="black"/>
              </a:solidFill>
              <a:latin typeface="Arial" panose="020B0604020202020204" pitchFamily="34" charset="0"/>
              <a:cs typeface="Arial" panose="020B0604020202020204" pitchFamily="34" charset="0"/>
            </a:endParaRPr>
          </a:p>
        </p:txBody>
      </p:sp>
      <p:sp>
        <p:nvSpPr>
          <p:cNvPr id="6" name="Rectángulo redondeado 5"/>
          <p:cNvSpPr/>
          <p:nvPr/>
        </p:nvSpPr>
        <p:spPr>
          <a:xfrm>
            <a:off x="1871700" y="836712"/>
            <a:ext cx="5238582" cy="62445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EC" sz="2100" b="1" dirty="0">
                <a:solidFill>
                  <a:srgbClr val="FFFF00"/>
                </a:solidFill>
                <a:latin typeface="Calibri"/>
              </a:rPr>
              <a:t>ESTADO DEL ARTE</a:t>
            </a:r>
          </a:p>
        </p:txBody>
      </p:sp>
      <p:grpSp>
        <p:nvGrpSpPr>
          <p:cNvPr id="7" name="12 Grupo"/>
          <p:cNvGrpSpPr>
            <a:grpSpLocks/>
          </p:cNvGrpSpPr>
          <p:nvPr/>
        </p:nvGrpSpPr>
        <p:grpSpPr bwMode="auto">
          <a:xfrm>
            <a:off x="1143001" y="849712"/>
            <a:ext cx="559874" cy="523520"/>
            <a:chOff x="142844" y="71414"/>
            <a:chExt cx="715189" cy="714356"/>
          </a:xfrm>
        </p:grpSpPr>
        <p:sp>
          <p:nvSpPr>
            <p:cNvPr id="8" name="6 Elipse"/>
            <p:cNvSpPr/>
            <p:nvPr/>
          </p:nvSpPr>
          <p:spPr>
            <a:xfrm>
              <a:off x="168428" y="99597"/>
              <a:ext cx="662858" cy="656766"/>
            </a:xfrm>
            <a:prstGeom prst="ellipse">
              <a:avLst/>
            </a:prstGeom>
            <a:noFill/>
            <a:ln w="38100" cap="flat" cmpd="sng" algn="ctr">
              <a:solidFill>
                <a:sysClr val="window" lastClr="FFFFFF">
                  <a:lumMod val="75000"/>
                </a:sysClr>
              </a:solidFill>
              <a:prstDash val="solid"/>
            </a:ln>
            <a:effectLst/>
          </p:spPr>
          <p:txBody>
            <a:bodyPr anchor="ctr"/>
            <a:lstStyle/>
            <a:p>
              <a:pPr algn="ctr" defTabSz="685800">
                <a:defRPr/>
              </a:pPr>
              <a:endParaRPr lang="es-ES" sz="1050" kern="0">
                <a:solidFill>
                  <a:sysClr val="window" lastClr="FFFFFF"/>
                </a:solidFill>
                <a:latin typeface="Calibri"/>
              </a:endParaRPr>
            </a:p>
          </p:txBody>
        </p:sp>
        <p:pic>
          <p:nvPicPr>
            <p:cNvPr id="9" name="Picture 2" descr="E:\Images_ayuda\SELLOS\logo COMACO_croma.jpg"/>
            <p:cNvPicPr>
              <a:picLocks noChangeAspect="1" noChangeArrowheads="1"/>
            </p:cNvPicPr>
            <p:nvPr/>
          </p:nvPicPr>
          <p:blipFill>
            <a:blip r:embed="rId3">
              <a:clrChange>
                <a:clrFrom>
                  <a:srgbClr val="4D5C59"/>
                </a:clrFrom>
                <a:clrTo>
                  <a:srgbClr val="4D5C59">
                    <a:alpha val="0"/>
                  </a:srgbClr>
                </a:clrTo>
              </a:clrChange>
            </a:blip>
            <a:srcRect/>
            <a:stretch>
              <a:fillRect/>
            </a:stretch>
          </p:blipFill>
          <p:spPr bwMode="auto">
            <a:xfrm>
              <a:off x="142844" y="71414"/>
              <a:ext cx="715189" cy="714356"/>
            </a:xfrm>
            <a:prstGeom prst="rect">
              <a:avLst/>
            </a:prstGeom>
            <a:noFill/>
            <a:effectLst>
              <a:outerShdw blurRad="127000" dist="25400" dir="5400000" algn="ctr" rotWithShape="0">
                <a:schemeClr val="tx1"/>
              </a:outerShdw>
            </a:effectLst>
          </p:spPr>
        </p:pic>
      </p:grpSp>
      <p:pic>
        <p:nvPicPr>
          <p:cNvPr id="5" name="Imagen 4"/>
          <p:cNvPicPr>
            <a:picLocks noChangeAspect="1"/>
          </p:cNvPicPr>
          <p:nvPr/>
        </p:nvPicPr>
        <p:blipFill>
          <a:blip r:embed="rId4"/>
          <a:stretch>
            <a:fillRect/>
          </a:stretch>
        </p:blipFill>
        <p:spPr>
          <a:xfrm>
            <a:off x="4301970" y="1475756"/>
            <a:ext cx="3668465" cy="4392958"/>
          </a:xfrm>
          <a:prstGeom prst="rect">
            <a:avLst/>
          </a:prstGeom>
        </p:spPr>
      </p:pic>
      <p:pic>
        <p:nvPicPr>
          <p:cNvPr id="10" name="8 Imagen" descr="nuevo sello inad.jpg"/>
          <p:cNvPicPr>
            <a:picLocks noChangeAspect="1"/>
          </p:cNvPicPr>
          <p:nvPr/>
        </p:nvPicPr>
        <p:blipFill>
          <a:blip r:embed="rId5" cstate="print"/>
          <a:stretch>
            <a:fillRect/>
          </a:stretch>
        </p:blipFill>
        <p:spPr>
          <a:xfrm>
            <a:off x="7391199" y="836712"/>
            <a:ext cx="536606" cy="531031"/>
          </a:xfrm>
          <a:prstGeom prst="ellipse">
            <a:avLst/>
          </a:prstGeom>
          <a:solidFill>
            <a:schemeClr val="bg1"/>
          </a:solidFill>
        </p:spPr>
      </p:pic>
    </p:spTree>
    <p:extLst>
      <p:ext uri="{BB962C8B-B14F-4D97-AF65-F5344CB8AC3E}">
        <p14:creationId xmlns:p14="http://schemas.microsoft.com/office/powerpoint/2010/main" val="4667152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257" y="1628800"/>
            <a:ext cx="7405486" cy="3384376"/>
          </a:xfrm>
          <a:prstGeom prst="rect">
            <a:avLst/>
          </a:prstGeom>
        </p:spPr>
      </p:pic>
      <p:sp>
        <p:nvSpPr>
          <p:cNvPr id="4" name="Rectangle 3"/>
          <p:cNvSpPr/>
          <p:nvPr/>
        </p:nvSpPr>
        <p:spPr>
          <a:xfrm>
            <a:off x="0" y="-99392"/>
            <a:ext cx="9144000" cy="6853350"/>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ángulo 1"/>
          <p:cNvSpPr/>
          <p:nvPr/>
        </p:nvSpPr>
        <p:spPr>
          <a:xfrm>
            <a:off x="21544" y="995242"/>
            <a:ext cx="5429066" cy="3416320"/>
          </a:xfrm>
          <a:prstGeom prst="rect">
            <a:avLst/>
          </a:prstGeom>
          <a:solidFill>
            <a:srgbClr val="92D050">
              <a:alpha val="20000"/>
            </a:srgbClr>
          </a:solidFill>
          <a:ln w="28575">
            <a:solidFill>
              <a:schemeClr val="tx1"/>
            </a:solidFill>
          </a:ln>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La política naval deberá articular adecuadamente la necesidad de contar con una Escuadra de Guerra eficiente, con el desarrollo económico sustentable y con equidad, la protección del medio ambiente marino, el fomento de la industria naviera y la consolidación de un sistema internacional basado en la multilateralidad y en el respeto a las normas del derecho internacional.</a:t>
            </a:r>
          </a:p>
        </p:txBody>
      </p:sp>
      <p:sp>
        <p:nvSpPr>
          <p:cNvPr id="7" name="Rectángulo redondeado 6"/>
          <p:cNvSpPr/>
          <p:nvPr/>
        </p:nvSpPr>
        <p:spPr>
          <a:xfrm>
            <a:off x="971600" y="-27384"/>
            <a:ext cx="6984776" cy="83260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ESTADO DEL ARTE ARGENTINA</a:t>
            </a:r>
          </a:p>
        </p:txBody>
      </p:sp>
      <p:grpSp>
        <p:nvGrpSpPr>
          <p:cNvPr id="8" name="12 Grupo"/>
          <p:cNvGrpSpPr>
            <a:grpSpLocks/>
          </p:cNvGrpSpPr>
          <p:nvPr/>
        </p:nvGrpSpPr>
        <p:grpSpPr bwMode="auto">
          <a:xfrm>
            <a:off x="0" y="-10051"/>
            <a:ext cx="746499" cy="698026"/>
            <a:chOff x="142844" y="71414"/>
            <a:chExt cx="715189" cy="714356"/>
          </a:xfrm>
        </p:grpSpPr>
        <p:sp>
          <p:nvSpPr>
            <p:cNvPr id="9" name="6 Elipse"/>
            <p:cNvSpPr/>
            <p:nvPr/>
          </p:nvSpPr>
          <p:spPr>
            <a:xfrm>
              <a:off x="168428" y="99597"/>
              <a:ext cx="662858" cy="656766"/>
            </a:xfrm>
            <a:prstGeom prst="ellipse">
              <a:avLst/>
            </a:prstGeom>
            <a:noFill/>
            <a:ln w="381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10" name="Picture 2" descr="E:\Images_ayuda\SELLOS\logo COMACO_croma.jpg"/>
            <p:cNvPicPr>
              <a:picLocks noChangeAspect="1" noChangeArrowheads="1"/>
            </p:cNvPicPr>
            <p:nvPr/>
          </p:nvPicPr>
          <p:blipFill>
            <a:blip r:embed="rId3">
              <a:clrChange>
                <a:clrFrom>
                  <a:srgbClr val="4D5C59"/>
                </a:clrFrom>
                <a:clrTo>
                  <a:srgbClr val="4D5C59">
                    <a:alpha val="0"/>
                  </a:srgbClr>
                </a:clrTo>
              </a:clrChange>
            </a:blip>
            <a:srcRect/>
            <a:stretch>
              <a:fillRect/>
            </a:stretch>
          </p:blipFill>
          <p:spPr bwMode="auto">
            <a:xfrm>
              <a:off x="142844" y="71414"/>
              <a:ext cx="715189" cy="714356"/>
            </a:xfrm>
            <a:prstGeom prst="rect">
              <a:avLst/>
            </a:prstGeom>
            <a:noFill/>
            <a:effectLst>
              <a:outerShdw blurRad="127000" dist="25400" dir="5400000" algn="ctr" rotWithShape="0">
                <a:schemeClr val="tx1"/>
              </a:outerShdw>
            </a:effectLst>
          </p:spPr>
        </p:pic>
      </p:grpSp>
      <p:pic>
        <p:nvPicPr>
          <p:cNvPr id="12" name="8 Imagen" descr="nuevo sello inad.jpg"/>
          <p:cNvPicPr>
            <a:picLocks noChangeAspect="1"/>
          </p:cNvPicPr>
          <p:nvPr/>
        </p:nvPicPr>
        <p:blipFill>
          <a:blip r:embed="rId4" cstate="print"/>
          <a:stretch>
            <a:fillRect/>
          </a:stretch>
        </p:blipFill>
        <p:spPr>
          <a:xfrm>
            <a:off x="8330930" y="-27384"/>
            <a:ext cx="715475" cy="708041"/>
          </a:xfrm>
          <a:prstGeom prst="ellipse">
            <a:avLst/>
          </a:prstGeom>
          <a:solidFill>
            <a:schemeClr val="bg1"/>
          </a:solidFill>
        </p:spPr>
      </p:pic>
      <p:pic>
        <p:nvPicPr>
          <p:cNvPr id="3" name="Imagen 2"/>
          <p:cNvPicPr>
            <a:picLocks noChangeAspect="1"/>
          </p:cNvPicPr>
          <p:nvPr/>
        </p:nvPicPr>
        <p:blipFill>
          <a:blip r:embed="rId5"/>
          <a:stretch>
            <a:fillRect/>
          </a:stretch>
        </p:blipFill>
        <p:spPr>
          <a:xfrm>
            <a:off x="5472154" y="980728"/>
            <a:ext cx="3645141" cy="3430834"/>
          </a:xfrm>
          <a:prstGeom prst="rect">
            <a:avLst/>
          </a:prstGeom>
        </p:spPr>
      </p:pic>
      <p:sp>
        <p:nvSpPr>
          <p:cNvPr id="5" name="Rectángulo 4"/>
          <p:cNvSpPr/>
          <p:nvPr/>
        </p:nvSpPr>
        <p:spPr>
          <a:xfrm>
            <a:off x="26705" y="4427527"/>
            <a:ext cx="9081800" cy="2169825"/>
          </a:xfrm>
          <a:prstGeom prst="rect">
            <a:avLst/>
          </a:prstGeom>
          <a:ln w="28575">
            <a:solidFill>
              <a:schemeClr val="tx1"/>
            </a:solidFill>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La Armada Argentina se encuentra desarrollando capacidades que permitan cumplir con: </a:t>
            </a:r>
            <a:r>
              <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es-EC"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areas</a:t>
            </a:r>
            <a:r>
              <a:rPr kumimoji="0" lang="es-EC"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marítimas, fluviales y de seguridad náutica; Búsqueda y salvamento marítimos; Apoyo a la actividad en la Antártida; Asistencia humanitaria; Apoyo a la comunidad; Contribución a la preservación del medio ambiente; Comando, Control, Comunicaciones, Informática e Inteligencia; Anfibia y Aeronaval.</a:t>
            </a:r>
            <a:endParaRPr kumimoji="0" lang="es-CO"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088064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257" y="1628800"/>
            <a:ext cx="7405486" cy="3384376"/>
          </a:xfrm>
          <a:prstGeom prst="rect">
            <a:avLst/>
          </a:prstGeom>
        </p:spPr>
      </p:pic>
      <p:sp>
        <p:nvSpPr>
          <p:cNvPr id="4" name="Rectangle 3"/>
          <p:cNvSpPr/>
          <p:nvPr/>
        </p:nvSpPr>
        <p:spPr>
          <a:xfrm>
            <a:off x="0" y="-99392"/>
            <a:ext cx="9144000" cy="6853350"/>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ángulo 1"/>
          <p:cNvSpPr/>
          <p:nvPr/>
        </p:nvSpPr>
        <p:spPr>
          <a:xfrm>
            <a:off x="35496" y="1901438"/>
            <a:ext cx="4680520" cy="3831818"/>
          </a:xfrm>
          <a:prstGeom prst="rect">
            <a:avLst/>
          </a:prstGeom>
          <a:solidFill>
            <a:srgbClr val="92D050">
              <a:alpha val="20000"/>
            </a:srgbClr>
          </a:solidFill>
          <a:ln w="28575">
            <a:solidFill>
              <a:schemeClr val="tx1"/>
            </a:solidFill>
          </a:ln>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Su visión geo-estratégica, dentro del orden y el derecho internacional, está la incorporación definitiva al patrimonio nacional a las islas Malvinas, </a:t>
            </a:r>
            <a:r>
              <a:rPr kumimoji="0" lang="es-AR" sz="1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Georgias</a:t>
            </a:r>
            <a:r>
              <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y </a:t>
            </a:r>
            <a:r>
              <a:rPr kumimoji="0" lang="es-AR" sz="1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Sandwich</a:t>
            </a:r>
            <a:r>
              <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del Sur, considerado como un imperativo constitucional, </a:t>
            </a:r>
            <a:r>
              <a:rPr kumimoji="0" lang="es-AR" sz="1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manntener</a:t>
            </a:r>
            <a:r>
              <a:rPr kumimoji="0" lang="es-AR"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una presencia activa en la Antártida, propiciando y desarrollando las actividades científicas, propias e internacionales.</a:t>
            </a:r>
            <a:endParaRPr kumimoji="0" lang="es-CO" sz="16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7" name="Rectángulo redondeado 6"/>
          <p:cNvSpPr/>
          <p:nvPr/>
        </p:nvSpPr>
        <p:spPr>
          <a:xfrm>
            <a:off x="971600" y="-27384"/>
            <a:ext cx="6984776" cy="83260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ESTADO DEL ARTE ARGENTINA</a:t>
            </a:r>
          </a:p>
        </p:txBody>
      </p:sp>
      <p:grpSp>
        <p:nvGrpSpPr>
          <p:cNvPr id="8" name="12 Grupo"/>
          <p:cNvGrpSpPr>
            <a:grpSpLocks/>
          </p:cNvGrpSpPr>
          <p:nvPr/>
        </p:nvGrpSpPr>
        <p:grpSpPr bwMode="auto">
          <a:xfrm>
            <a:off x="0" y="-10051"/>
            <a:ext cx="746499" cy="698026"/>
            <a:chOff x="142844" y="71414"/>
            <a:chExt cx="715189" cy="714356"/>
          </a:xfrm>
        </p:grpSpPr>
        <p:sp>
          <p:nvSpPr>
            <p:cNvPr id="9" name="6 Elipse"/>
            <p:cNvSpPr/>
            <p:nvPr/>
          </p:nvSpPr>
          <p:spPr>
            <a:xfrm>
              <a:off x="168428" y="99597"/>
              <a:ext cx="662858" cy="656766"/>
            </a:xfrm>
            <a:prstGeom prst="ellipse">
              <a:avLst/>
            </a:prstGeom>
            <a:noFill/>
            <a:ln w="381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10" name="Picture 2" descr="E:\Images_ayuda\SELLOS\logo COMACO_croma.jpg"/>
            <p:cNvPicPr>
              <a:picLocks noChangeAspect="1" noChangeArrowheads="1"/>
            </p:cNvPicPr>
            <p:nvPr/>
          </p:nvPicPr>
          <p:blipFill>
            <a:blip r:embed="rId3">
              <a:clrChange>
                <a:clrFrom>
                  <a:srgbClr val="4D5C59"/>
                </a:clrFrom>
                <a:clrTo>
                  <a:srgbClr val="4D5C59">
                    <a:alpha val="0"/>
                  </a:srgbClr>
                </a:clrTo>
              </a:clrChange>
            </a:blip>
            <a:srcRect/>
            <a:stretch>
              <a:fillRect/>
            </a:stretch>
          </p:blipFill>
          <p:spPr bwMode="auto">
            <a:xfrm>
              <a:off x="142844" y="71414"/>
              <a:ext cx="715189" cy="714356"/>
            </a:xfrm>
            <a:prstGeom prst="rect">
              <a:avLst/>
            </a:prstGeom>
            <a:noFill/>
            <a:effectLst>
              <a:outerShdw blurRad="127000" dist="25400" dir="5400000" algn="ctr" rotWithShape="0">
                <a:schemeClr val="tx1"/>
              </a:outerShdw>
            </a:effectLst>
          </p:spPr>
        </p:pic>
      </p:grpSp>
      <p:pic>
        <p:nvPicPr>
          <p:cNvPr id="11" name="8 Imagen" descr="nuevo sello inad.jpg"/>
          <p:cNvPicPr>
            <a:picLocks noChangeAspect="1"/>
          </p:cNvPicPr>
          <p:nvPr/>
        </p:nvPicPr>
        <p:blipFill>
          <a:blip r:embed="rId4" cstate="print"/>
          <a:stretch>
            <a:fillRect/>
          </a:stretch>
        </p:blipFill>
        <p:spPr>
          <a:xfrm>
            <a:off x="8330930" y="-27384"/>
            <a:ext cx="715475" cy="708041"/>
          </a:xfrm>
          <a:prstGeom prst="ellipse">
            <a:avLst/>
          </a:prstGeom>
          <a:solidFill>
            <a:schemeClr val="bg1"/>
          </a:solidFill>
        </p:spPr>
      </p:pic>
      <p:pic>
        <p:nvPicPr>
          <p:cNvPr id="5" name="Imagen 4"/>
          <p:cNvPicPr>
            <a:picLocks noChangeAspect="1"/>
          </p:cNvPicPr>
          <p:nvPr/>
        </p:nvPicPr>
        <p:blipFill>
          <a:blip r:embed="rId5"/>
          <a:stretch>
            <a:fillRect/>
          </a:stretch>
        </p:blipFill>
        <p:spPr>
          <a:xfrm>
            <a:off x="4877801" y="980728"/>
            <a:ext cx="4230703" cy="3562595"/>
          </a:xfrm>
          <a:prstGeom prst="rect">
            <a:avLst/>
          </a:prstGeom>
        </p:spPr>
      </p:pic>
      <p:pic>
        <p:nvPicPr>
          <p:cNvPr id="12" name="Imagen 11"/>
          <p:cNvPicPr>
            <a:picLocks noChangeAspect="1"/>
          </p:cNvPicPr>
          <p:nvPr/>
        </p:nvPicPr>
        <p:blipFill>
          <a:blip r:embed="rId6"/>
          <a:stretch>
            <a:fillRect/>
          </a:stretch>
        </p:blipFill>
        <p:spPr>
          <a:xfrm>
            <a:off x="4870997" y="4149080"/>
            <a:ext cx="4237507" cy="2520280"/>
          </a:xfrm>
          <a:prstGeom prst="rect">
            <a:avLst/>
          </a:prstGeom>
        </p:spPr>
      </p:pic>
    </p:spTree>
    <p:extLst>
      <p:ext uri="{BB962C8B-B14F-4D97-AF65-F5344CB8AC3E}">
        <p14:creationId xmlns:p14="http://schemas.microsoft.com/office/powerpoint/2010/main" val="21531921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064" y="1568040"/>
            <a:ext cx="5564775" cy="3717270"/>
          </a:xfrm>
          <a:prstGeom prst="rect">
            <a:avLst/>
          </a:prstGeom>
        </p:spPr>
      </p:pic>
      <p:sp>
        <p:nvSpPr>
          <p:cNvPr id="4" name="Rectangle 3"/>
          <p:cNvSpPr/>
          <p:nvPr/>
        </p:nvSpPr>
        <p:spPr>
          <a:xfrm>
            <a:off x="26704" y="-223754"/>
            <a:ext cx="9144000" cy="6853350"/>
          </a:xfrm>
          <a:prstGeom prst="rect">
            <a:avLst/>
          </a:prstGeom>
          <a:gradFill flip="none" rotWithShape="1">
            <a:gsLst>
              <a:gs pos="0">
                <a:schemeClr val="accent1">
                  <a:tint val="66000"/>
                  <a:satMod val="160000"/>
                  <a:lumMod val="53000"/>
                  <a:lumOff val="47000"/>
                  <a:alpha val="8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ángulo redondeado 5"/>
          <p:cNvSpPr/>
          <p:nvPr/>
        </p:nvSpPr>
        <p:spPr>
          <a:xfrm>
            <a:off x="971600" y="-27384"/>
            <a:ext cx="6984776" cy="83260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FFFF00"/>
                </a:solidFill>
                <a:effectLst/>
                <a:uLnTx/>
                <a:uFillTx/>
                <a:latin typeface="Calibri"/>
                <a:ea typeface="+mn-ea"/>
                <a:cs typeface="+mn-cs"/>
              </a:rPr>
              <a:t>FUNDAMENTACIÓN LEGAL</a:t>
            </a:r>
          </a:p>
        </p:txBody>
      </p:sp>
      <p:grpSp>
        <p:nvGrpSpPr>
          <p:cNvPr id="7" name="12 Grupo"/>
          <p:cNvGrpSpPr>
            <a:grpSpLocks/>
          </p:cNvGrpSpPr>
          <p:nvPr/>
        </p:nvGrpSpPr>
        <p:grpSpPr bwMode="auto">
          <a:xfrm>
            <a:off x="0" y="-10051"/>
            <a:ext cx="746499" cy="698026"/>
            <a:chOff x="142844" y="71414"/>
            <a:chExt cx="715189" cy="714356"/>
          </a:xfrm>
        </p:grpSpPr>
        <p:sp>
          <p:nvSpPr>
            <p:cNvPr id="8" name="6 Elipse"/>
            <p:cNvSpPr/>
            <p:nvPr/>
          </p:nvSpPr>
          <p:spPr>
            <a:xfrm>
              <a:off x="168428" y="99597"/>
              <a:ext cx="662858" cy="656766"/>
            </a:xfrm>
            <a:prstGeom prst="ellipse">
              <a:avLst/>
            </a:prstGeom>
            <a:noFill/>
            <a:ln w="38100" cap="flat" cmpd="sng" algn="ctr">
              <a:solidFill>
                <a:sysClr val="window" lastClr="FFFFFF">
                  <a:lumMod val="75000"/>
                </a:sys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sysClr val="window" lastClr="FFFFFF"/>
                </a:solidFill>
                <a:effectLst/>
                <a:uLnTx/>
                <a:uFillTx/>
                <a:latin typeface="Calibri"/>
                <a:ea typeface="+mn-ea"/>
                <a:cs typeface="+mn-cs"/>
              </a:endParaRPr>
            </a:p>
          </p:txBody>
        </p:sp>
        <p:pic>
          <p:nvPicPr>
            <p:cNvPr id="9" name="Picture 2" descr="E:\Images_ayuda\SELLOS\logo COMACO_croma.jpg"/>
            <p:cNvPicPr>
              <a:picLocks noChangeAspect="1" noChangeArrowheads="1"/>
            </p:cNvPicPr>
            <p:nvPr/>
          </p:nvPicPr>
          <p:blipFill>
            <a:blip r:embed="rId3">
              <a:clrChange>
                <a:clrFrom>
                  <a:srgbClr val="4D5C59"/>
                </a:clrFrom>
                <a:clrTo>
                  <a:srgbClr val="4D5C59">
                    <a:alpha val="0"/>
                  </a:srgbClr>
                </a:clrTo>
              </a:clrChange>
            </a:blip>
            <a:srcRect/>
            <a:stretch>
              <a:fillRect/>
            </a:stretch>
          </p:blipFill>
          <p:spPr bwMode="auto">
            <a:xfrm>
              <a:off x="142844" y="71414"/>
              <a:ext cx="715189" cy="714356"/>
            </a:xfrm>
            <a:prstGeom prst="rect">
              <a:avLst/>
            </a:prstGeom>
            <a:noFill/>
            <a:effectLst>
              <a:outerShdw blurRad="127000" dist="25400" dir="5400000" algn="ctr" rotWithShape="0">
                <a:schemeClr val="tx1"/>
              </a:outerShdw>
            </a:effectLst>
          </p:spPr>
        </p:pic>
      </p:grpSp>
      <p:pic>
        <p:nvPicPr>
          <p:cNvPr id="10" name="8 Imagen" descr="nuevo sello inad.jpg"/>
          <p:cNvPicPr>
            <a:picLocks noChangeAspect="1"/>
          </p:cNvPicPr>
          <p:nvPr/>
        </p:nvPicPr>
        <p:blipFill>
          <a:blip r:embed="rId4" cstate="print"/>
          <a:stretch>
            <a:fillRect/>
          </a:stretch>
        </p:blipFill>
        <p:spPr>
          <a:xfrm>
            <a:off x="8330930" y="-27384"/>
            <a:ext cx="715475" cy="708041"/>
          </a:xfrm>
          <a:prstGeom prst="ellipse">
            <a:avLst/>
          </a:prstGeom>
          <a:solidFill>
            <a:schemeClr val="bg1"/>
          </a:solidFill>
        </p:spPr>
      </p:pic>
      <p:pic>
        <p:nvPicPr>
          <p:cNvPr id="12" name="Picture 2" descr="http://www.derechoecuador.com/Files/images/stories/constitucion-del-ecuador-600-radm.jpg"/>
          <p:cNvPicPr>
            <a:picLocks noChangeAspect="1" noChangeArrowheads="1"/>
          </p:cNvPicPr>
          <p:nvPr/>
        </p:nvPicPr>
        <p:blipFill rotWithShape="1">
          <a:blip r:embed="rId5">
            <a:extLst>
              <a:ext uri="{28A0092B-C50C-407E-A947-70E740481C1C}">
                <a14:useLocalDpi xmlns:a14="http://schemas.microsoft.com/office/drawing/2010/main" val="0"/>
              </a:ext>
            </a:extLst>
          </a:blip>
          <a:srcRect l="15581" r="16381"/>
          <a:stretch/>
        </p:blipFill>
        <p:spPr bwMode="auto">
          <a:xfrm>
            <a:off x="299394" y="2564295"/>
            <a:ext cx="1723911" cy="223285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3" name="13 Rectángulo"/>
          <p:cNvSpPr/>
          <p:nvPr/>
        </p:nvSpPr>
        <p:spPr>
          <a:xfrm>
            <a:off x="3650984" y="908720"/>
            <a:ext cx="878036" cy="302530"/>
          </a:xfrm>
          <a:prstGeom prst="rect">
            <a:avLst/>
          </a:prstGeom>
          <a:solidFill>
            <a:srgbClr val="FFC000"/>
          </a:solidFill>
          <a:scene3d>
            <a:camera prst="orthographicFront"/>
            <a:lightRig rig="threePt" dir="t"/>
          </a:scene3d>
          <a:sp3d>
            <a:bevelT w="127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1" i="0" u="none" strike="noStrike" kern="1200" cap="none" spc="0" normalizeH="0" baseline="0" noProof="0" dirty="0">
                <a:ln>
                  <a:noFill/>
                </a:ln>
                <a:solidFill>
                  <a:prstClr val="black"/>
                </a:solidFill>
                <a:effectLst/>
                <a:uLnTx/>
                <a:uFillTx/>
                <a:latin typeface="Calibri"/>
                <a:ea typeface="+mn-ea"/>
                <a:cs typeface="+mn-cs"/>
              </a:rPr>
              <a:t>ART 158</a:t>
            </a:r>
          </a:p>
        </p:txBody>
      </p:sp>
      <p:sp>
        <p:nvSpPr>
          <p:cNvPr id="14" name="Rectángulo redondeado 13"/>
          <p:cNvSpPr/>
          <p:nvPr/>
        </p:nvSpPr>
        <p:spPr>
          <a:xfrm>
            <a:off x="3419872" y="1260545"/>
            <a:ext cx="1381735" cy="506762"/>
          </a:xfrm>
          <a:prstGeom prst="roundRect">
            <a:avLst>
              <a:gd name="adj" fmla="val 10000"/>
            </a:avLst>
          </a:prstGeom>
          <a:solidFill>
            <a:schemeClr val="tx2">
              <a:lumMod val="75000"/>
            </a:schemeClr>
          </a:solidFill>
          <a:scene3d>
            <a:camera prst="orthographicFront"/>
            <a:lightRig rig="threePt" dir="t"/>
          </a:scene3d>
          <a:sp3d>
            <a:bevelT w="254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1" i="0" u="none" strike="noStrike" kern="1200" cap="none" spc="0" normalizeH="0" baseline="0" noProof="0" dirty="0">
                <a:ln>
                  <a:noFill/>
                </a:ln>
                <a:solidFill>
                  <a:prstClr val="white"/>
                </a:solidFill>
                <a:effectLst/>
                <a:uLnTx/>
                <a:uFillTx/>
                <a:latin typeface="Calibri"/>
                <a:ea typeface="+mn-ea"/>
                <a:cs typeface="+mn-cs"/>
              </a:rPr>
              <a:t>MISIÓN FUNDAMENTAL</a:t>
            </a:r>
          </a:p>
        </p:txBody>
      </p:sp>
      <p:sp>
        <p:nvSpPr>
          <p:cNvPr id="15" name="13 Rectángulo"/>
          <p:cNvSpPr/>
          <p:nvPr/>
        </p:nvSpPr>
        <p:spPr>
          <a:xfrm>
            <a:off x="6185204" y="1412776"/>
            <a:ext cx="878036" cy="302530"/>
          </a:xfrm>
          <a:prstGeom prst="rect">
            <a:avLst/>
          </a:prstGeom>
          <a:solidFill>
            <a:srgbClr val="FFC000"/>
          </a:solidFill>
          <a:scene3d>
            <a:camera prst="orthographicFront"/>
            <a:lightRig rig="threePt" dir="t"/>
          </a:scene3d>
          <a:sp3d>
            <a:bevelT w="127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1" i="0" u="none" strike="noStrike" kern="1200" cap="none" spc="0" normalizeH="0" baseline="0" noProof="0" dirty="0">
                <a:ln>
                  <a:noFill/>
                </a:ln>
                <a:solidFill>
                  <a:prstClr val="black"/>
                </a:solidFill>
                <a:effectLst/>
                <a:uLnTx/>
                <a:uFillTx/>
                <a:latin typeface="Calibri"/>
                <a:ea typeface="+mn-ea"/>
                <a:cs typeface="+mn-cs"/>
              </a:rPr>
              <a:t>ART 74</a:t>
            </a:r>
          </a:p>
        </p:txBody>
      </p:sp>
      <p:sp>
        <p:nvSpPr>
          <p:cNvPr id="16" name="Rectángulo redondeado 15"/>
          <p:cNvSpPr/>
          <p:nvPr/>
        </p:nvSpPr>
        <p:spPr>
          <a:xfrm>
            <a:off x="5926569" y="1763103"/>
            <a:ext cx="1381735" cy="753840"/>
          </a:xfrm>
          <a:prstGeom prst="roundRect">
            <a:avLst>
              <a:gd name="adj" fmla="val 10000"/>
            </a:avLst>
          </a:prstGeom>
          <a:solidFill>
            <a:schemeClr val="tx2">
              <a:lumMod val="75000"/>
            </a:schemeClr>
          </a:solidFill>
          <a:scene3d>
            <a:camera prst="orthographicFront"/>
            <a:lightRig rig="threePt" dir="t"/>
          </a:scene3d>
          <a:sp3d>
            <a:bevelT w="254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1" i="0" u="none" strike="noStrike" kern="1200" cap="none" spc="0" normalizeH="0" baseline="0" noProof="0" dirty="0">
                <a:ln>
                  <a:noFill/>
                </a:ln>
                <a:solidFill>
                  <a:prstClr val="white"/>
                </a:solidFill>
                <a:effectLst/>
                <a:uLnTx/>
                <a:uFillTx/>
                <a:latin typeface="Calibri"/>
                <a:ea typeface="+mn-ea"/>
                <a:cs typeface="+mn-cs"/>
              </a:rPr>
              <a:t>DERECHOS DE LA NATURALEZA</a:t>
            </a:r>
          </a:p>
        </p:txBody>
      </p:sp>
      <p:sp>
        <p:nvSpPr>
          <p:cNvPr id="17" name="13 Rectángulo"/>
          <p:cNvSpPr/>
          <p:nvPr/>
        </p:nvSpPr>
        <p:spPr>
          <a:xfrm>
            <a:off x="6214244" y="2564904"/>
            <a:ext cx="878036" cy="302530"/>
          </a:xfrm>
          <a:prstGeom prst="rect">
            <a:avLst/>
          </a:prstGeom>
          <a:solidFill>
            <a:srgbClr val="FFC000"/>
          </a:solidFill>
          <a:scene3d>
            <a:camera prst="orthographicFront"/>
            <a:lightRig rig="threePt" dir="t"/>
          </a:scene3d>
          <a:sp3d>
            <a:bevelT w="127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1" i="0" u="none" strike="noStrike" kern="1200" cap="none" spc="0" normalizeH="0" baseline="0" noProof="0" dirty="0">
                <a:ln>
                  <a:noFill/>
                </a:ln>
                <a:solidFill>
                  <a:prstClr val="black"/>
                </a:solidFill>
                <a:effectLst/>
                <a:uLnTx/>
                <a:uFillTx/>
                <a:latin typeface="Calibri"/>
                <a:ea typeface="+mn-ea"/>
                <a:cs typeface="+mn-cs"/>
              </a:rPr>
              <a:t>ART 147</a:t>
            </a:r>
          </a:p>
        </p:txBody>
      </p:sp>
      <p:sp>
        <p:nvSpPr>
          <p:cNvPr id="18" name="Rectángulo redondeado 17"/>
          <p:cNvSpPr/>
          <p:nvPr/>
        </p:nvSpPr>
        <p:spPr>
          <a:xfrm>
            <a:off x="5940152" y="2915231"/>
            <a:ext cx="1381735" cy="753840"/>
          </a:xfrm>
          <a:prstGeom prst="roundRect">
            <a:avLst>
              <a:gd name="adj" fmla="val 10000"/>
            </a:avLst>
          </a:prstGeom>
          <a:solidFill>
            <a:schemeClr val="tx2">
              <a:lumMod val="75000"/>
            </a:schemeClr>
          </a:solidFill>
          <a:scene3d>
            <a:camera prst="orthographicFront"/>
            <a:lightRig rig="threePt" dir="t"/>
          </a:scene3d>
          <a:sp3d>
            <a:bevelT w="254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1" i="0" u="none" strike="noStrike" kern="1200" cap="none" spc="0" normalizeH="0" baseline="0" noProof="0" dirty="0">
                <a:ln>
                  <a:noFill/>
                </a:ln>
                <a:solidFill>
                  <a:prstClr val="white"/>
                </a:solidFill>
                <a:effectLst/>
                <a:uLnTx/>
                <a:uFillTx/>
                <a:latin typeface="Calibri"/>
                <a:ea typeface="+mn-ea"/>
                <a:cs typeface="+mn-cs"/>
              </a:rPr>
              <a:t>PARTICIPACIÓN Y PODER DEL ESTADO</a:t>
            </a:r>
          </a:p>
        </p:txBody>
      </p:sp>
      <p:sp>
        <p:nvSpPr>
          <p:cNvPr id="19" name="13 Rectángulo"/>
          <p:cNvSpPr/>
          <p:nvPr/>
        </p:nvSpPr>
        <p:spPr>
          <a:xfrm>
            <a:off x="6228758" y="3717032"/>
            <a:ext cx="878036" cy="302530"/>
          </a:xfrm>
          <a:prstGeom prst="rect">
            <a:avLst/>
          </a:prstGeom>
          <a:solidFill>
            <a:srgbClr val="FFC000"/>
          </a:solidFill>
          <a:scene3d>
            <a:camera prst="orthographicFront"/>
            <a:lightRig rig="threePt" dir="t"/>
          </a:scene3d>
          <a:sp3d>
            <a:bevelT w="127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1" i="0" u="none" strike="noStrike" kern="1200" cap="none" spc="0" normalizeH="0" baseline="0" noProof="0" dirty="0">
                <a:ln>
                  <a:noFill/>
                </a:ln>
                <a:solidFill>
                  <a:prstClr val="black"/>
                </a:solidFill>
                <a:effectLst/>
                <a:uLnTx/>
                <a:uFillTx/>
                <a:latin typeface="Calibri"/>
                <a:ea typeface="+mn-ea"/>
                <a:cs typeface="+mn-cs"/>
              </a:rPr>
              <a:t>ART 261</a:t>
            </a:r>
          </a:p>
        </p:txBody>
      </p:sp>
      <p:sp>
        <p:nvSpPr>
          <p:cNvPr id="20" name="Rectángulo redondeado 19"/>
          <p:cNvSpPr/>
          <p:nvPr/>
        </p:nvSpPr>
        <p:spPr>
          <a:xfrm>
            <a:off x="6012160" y="4057810"/>
            <a:ext cx="1440160" cy="753840"/>
          </a:xfrm>
          <a:prstGeom prst="roundRect">
            <a:avLst>
              <a:gd name="adj" fmla="val 10000"/>
            </a:avLst>
          </a:prstGeom>
          <a:solidFill>
            <a:schemeClr val="tx2">
              <a:lumMod val="75000"/>
            </a:schemeClr>
          </a:solidFill>
          <a:scene3d>
            <a:camera prst="orthographicFront"/>
            <a:lightRig rig="threePt" dir="t"/>
          </a:scene3d>
          <a:sp3d>
            <a:bevelT w="254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1" i="0" u="none" strike="noStrike" kern="1200" cap="none" spc="0" normalizeH="0" baseline="0" noProof="0" dirty="0">
                <a:ln>
                  <a:noFill/>
                </a:ln>
                <a:solidFill>
                  <a:prstClr val="white"/>
                </a:solidFill>
                <a:effectLst/>
                <a:uLnTx/>
                <a:uFillTx/>
                <a:latin typeface="Calibri"/>
                <a:ea typeface="+mn-ea"/>
                <a:cs typeface="+mn-cs"/>
              </a:rPr>
              <a:t>REGIMEN DE COMPETENCIAS</a:t>
            </a:r>
          </a:p>
        </p:txBody>
      </p:sp>
      <p:sp>
        <p:nvSpPr>
          <p:cNvPr id="21" name="13 Rectángulo"/>
          <p:cNvSpPr/>
          <p:nvPr/>
        </p:nvSpPr>
        <p:spPr>
          <a:xfrm>
            <a:off x="6286252" y="4941168"/>
            <a:ext cx="878036" cy="302530"/>
          </a:xfrm>
          <a:prstGeom prst="rect">
            <a:avLst/>
          </a:prstGeom>
          <a:solidFill>
            <a:srgbClr val="FFC000"/>
          </a:solidFill>
          <a:scene3d>
            <a:camera prst="orthographicFront"/>
            <a:lightRig rig="threePt" dir="t"/>
          </a:scene3d>
          <a:sp3d>
            <a:bevelT w="127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1" i="0" u="none" strike="noStrike" kern="1200" cap="none" spc="0" normalizeH="0" baseline="0" noProof="0" dirty="0">
                <a:ln>
                  <a:noFill/>
                </a:ln>
                <a:solidFill>
                  <a:prstClr val="black"/>
                </a:solidFill>
                <a:effectLst/>
                <a:uLnTx/>
                <a:uFillTx/>
                <a:latin typeface="Calibri"/>
                <a:ea typeface="+mn-ea"/>
                <a:cs typeface="+mn-cs"/>
              </a:rPr>
              <a:t>ART 404</a:t>
            </a:r>
          </a:p>
        </p:txBody>
      </p:sp>
      <p:sp>
        <p:nvSpPr>
          <p:cNvPr id="22" name="Rectángulo redondeado 21"/>
          <p:cNvSpPr/>
          <p:nvPr/>
        </p:nvSpPr>
        <p:spPr>
          <a:xfrm>
            <a:off x="6070585" y="5281946"/>
            <a:ext cx="1381735" cy="753840"/>
          </a:xfrm>
          <a:prstGeom prst="roundRect">
            <a:avLst>
              <a:gd name="adj" fmla="val 10000"/>
            </a:avLst>
          </a:prstGeom>
          <a:solidFill>
            <a:schemeClr val="tx2">
              <a:lumMod val="75000"/>
            </a:schemeClr>
          </a:solidFill>
          <a:scene3d>
            <a:camera prst="orthographicFront"/>
            <a:lightRig rig="threePt" dir="t"/>
          </a:scene3d>
          <a:sp3d>
            <a:bevelT w="254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1" i="0" u="none" strike="noStrike" kern="1200" cap="none" spc="0" normalizeH="0" baseline="0" noProof="0" dirty="0">
                <a:ln>
                  <a:noFill/>
                </a:ln>
                <a:solidFill>
                  <a:prstClr val="white"/>
                </a:solidFill>
                <a:effectLst/>
                <a:uLnTx/>
                <a:uFillTx/>
                <a:latin typeface="Calibri"/>
                <a:ea typeface="+mn-ea"/>
                <a:cs typeface="+mn-cs"/>
              </a:rPr>
              <a:t>PATRIMONIO NATURAL Y ECOSISTEMAS</a:t>
            </a:r>
          </a:p>
        </p:txBody>
      </p:sp>
      <p:sp>
        <p:nvSpPr>
          <p:cNvPr id="23" name="13 Rectángulo"/>
          <p:cNvSpPr/>
          <p:nvPr/>
        </p:nvSpPr>
        <p:spPr>
          <a:xfrm>
            <a:off x="3621956" y="5445224"/>
            <a:ext cx="878036" cy="302530"/>
          </a:xfrm>
          <a:prstGeom prst="rect">
            <a:avLst/>
          </a:prstGeom>
          <a:solidFill>
            <a:srgbClr val="FFC000"/>
          </a:solidFill>
          <a:scene3d>
            <a:camera prst="orthographicFront"/>
            <a:lightRig rig="threePt" dir="t"/>
          </a:scene3d>
          <a:sp3d>
            <a:bevelT w="127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1" i="0" u="none" strike="noStrike" kern="1200" cap="none" spc="0" normalizeH="0" baseline="0" noProof="0" dirty="0">
                <a:ln>
                  <a:noFill/>
                </a:ln>
                <a:solidFill>
                  <a:prstClr val="black"/>
                </a:solidFill>
                <a:effectLst/>
                <a:uLnTx/>
                <a:uFillTx/>
                <a:latin typeface="Calibri"/>
                <a:ea typeface="+mn-ea"/>
                <a:cs typeface="+mn-cs"/>
              </a:rPr>
              <a:t>ART 417</a:t>
            </a:r>
          </a:p>
        </p:txBody>
      </p:sp>
      <p:sp>
        <p:nvSpPr>
          <p:cNvPr id="24" name="Rectángulo redondeado 23"/>
          <p:cNvSpPr/>
          <p:nvPr/>
        </p:nvSpPr>
        <p:spPr>
          <a:xfrm>
            <a:off x="3262273" y="5786002"/>
            <a:ext cx="1741775" cy="753840"/>
          </a:xfrm>
          <a:prstGeom prst="roundRect">
            <a:avLst>
              <a:gd name="adj" fmla="val 10000"/>
            </a:avLst>
          </a:prstGeom>
          <a:solidFill>
            <a:schemeClr val="tx2">
              <a:lumMod val="75000"/>
            </a:schemeClr>
          </a:solidFill>
          <a:scene3d>
            <a:camera prst="orthographicFront"/>
            <a:lightRig rig="threePt" dir="t"/>
          </a:scene3d>
          <a:sp3d>
            <a:bevelT w="254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1" i="0" u="none" strike="noStrike" kern="1200" cap="none" spc="0" normalizeH="0" baseline="0" noProof="0" dirty="0">
                <a:ln>
                  <a:noFill/>
                </a:ln>
                <a:solidFill>
                  <a:prstClr val="white"/>
                </a:solidFill>
                <a:effectLst/>
                <a:uLnTx/>
                <a:uFillTx/>
                <a:latin typeface="Calibri"/>
                <a:ea typeface="+mn-ea"/>
                <a:cs typeface="+mn-cs"/>
              </a:rPr>
              <a:t>TRATADOS E INSTRUMENTOS INTERNACIONALES</a:t>
            </a:r>
          </a:p>
        </p:txBody>
      </p:sp>
    </p:spTree>
    <p:extLst>
      <p:ext uri="{BB962C8B-B14F-4D97-AF65-F5344CB8AC3E}">
        <p14:creationId xmlns:p14="http://schemas.microsoft.com/office/powerpoint/2010/main" val="1632683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OK Forside skabelon">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1343</TotalTime>
  <Words>2999</Words>
  <Application>Microsoft Office PowerPoint</Application>
  <PresentationFormat>Presentación en pantalla (4:3)</PresentationFormat>
  <Paragraphs>250</Paragraphs>
  <Slides>52</Slides>
  <Notes>8</Notes>
  <HiddenSlides>0</HiddenSlides>
  <MMClips>0</MMClips>
  <ScaleCrop>false</ScaleCrop>
  <HeadingPairs>
    <vt:vector size="6" baseType="variant">
      <vt:variant>
        <vt:lpstr>Fuentes usadas</vt:lpstr>
      </vt:variant>
      <vt:variant>
        <vt:i4>7</vt:i4>
      </vt:variant>
      <vt:variant>
        <vt:lpstr>Tema</vt:lpstr>
      </vt:variant>
      <vt:variant>
        <vt:i4>4</vt:i4>
      </vt:variant>
      <vt:variant>
        <vt:lpstr>Títulos de diapositiva</vt:lpstr>
      </vt:variant>
      <vt:variant>
        <vt:i4>52</vt:i4>
      </vt:variant>
    </vt:vector>
  </HeadingPairs>
  <TitlesOfParts>
    <vt:vector size="63" baseType="lpstr">
      <vt:lpstr>Agency FB</vt:lpstr>
      <vt:lpstr>Arial</vt:lpstr>
      <vt:lpstr>Bookman Old Style</vt:lpstr>
      <vt:lpstr>Calibri</vt:lpstr>
      <vt:lpstr>Times New Roman</vt:lpstr>
      <vt:lpstr>Verdana</vt:lpstr>
      <vt:lpstr>Wingdings</vt:lpstr>
      <vt:lpstr>Office Theme</vt:lpstr>
      <vt:lpstr>15_Tema de Office</vt:lpstr>
      <vt:lpstr>1_Office Theme</vt:lpstr>
      <vt:lpstr>SOK Forside skabelon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Jorge Mejia Hernandez</dc:creator>
  <cp:lastModifiedBy>Usuario</cp:lastModifiedBy>
  <cp:revision>108</cp:revision>
  <dcterms:created xsi:type="dcterms:W3CDTF">2016-02-23T20:18:28Z</dcterms:created>
  <dcterms:modified xsi:type="dcterms:W3CDTF">2017-12-04T02:40:13Z</dcterms:modified>
</cp:coreProperties>
</file>