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72" r:id="rId1"/>
    <p:sldMasterId id="2147483685" r:id="rId2"/>
  </p:sldMasterIdLst>
  <p:notesMasterIdLst>
    <p:notesMasterId r:id="rId36"/>
  </p:notesMasterIdLst>
  <p:sldIdLst>
    <p:sldId id="257" r:id="rId3"/>
    <p:sldId id="275" r:id="rId4"/>
    <p:sldId id="278" r:id="rId5"/>
    <p:sldId id="277" r:id="rId6"/>
    <p:sldId id="258" r:id="rId7"/>
    <p:sldId id="272" r:id="rId8"/>
    <p:sldId id="259" r:id="rId9"/>
    <p:sldId id="280" r:id="rId10"/>
    <p:sldId id="283" r:id="rId11"/>
    <p:sldId id="284" r:id="rId12"/>
    <p:sldId id="282" r:id="rId13"/>
    <p:sldId id="281" r:id="rId14"/>
    <p:sldId id="298" r:id="rId15"/>
    <p:sldId id="300" r:id="rId16"/>
    <p:sldId id="273" r:id="rId17"/>
    <p:sldId id="267" r:id="rId18"/>
    <p:sldId id="271" r:id="rId19"/>
    <p:sldId id="301" r:id="rId20"/>
    <p:sldId id="268" r:id="rId21"/>
    <p:sldId id="285" r:id="rId22"/>
    <p:sldId id="291" r:id="rId23"/>
    <p:sldId id="274" r:id="rId24"/>
    <p:sldId id="276" r:id="rId25"/>
    <p:sldId id="286" r:id="rId26"/>
    <p:sldId id="287" r:id="rId27"/>
    <p:sldId id="288" r:id="rId28"/>
    <p:sldId id="295" r:id="rId29"/>
    <p:sldId id="290" r:id="rId30"/>
    <p:sldId id="297" r:id="rId31"/>
    <p:sldId id="299" r:id="rId32"/>
    <p:sldId id="293" r:id="rId33"/>
    <p:sldId id="294" r:id="rId34"/>
    <p:sldId id="302" r:id="rId3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CARLOS ROCHA MINDA" initials="JCRM" lastIdx="2" clrIdx="0">
    <p:extLst>
      <p:ext uri="{19B8F6BF-5375-455C-9EA6-DF929625EA0E}">
        <p15:presenceInfo xmlns:p15="http://schemas.microsoft.com/office/powerpoint/2012/main" userId="5ff48370774a63a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33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85099" autoAdjust="0"/>
  </p:normalViewPr>
  <p:slideViewPr>
    <p:cSldViewPr snapToGrid="0">
      <p:cViewPr varScale="1">
        <p:scale>
          <a:sx n="63" d="100"/>
          <a:sy n="63" d="100"/>
        </p:scale>
        <p:origin x="1608" y="72"/>
      </p:cViewPr>
      <p:guideLst>
        <p:guide orient="horz" pos="2160"/>
        <p:guide pos="2880"/>
      </p:guideLst>
    </p:cSldViewPr>
  </p:slideViewPr>
  <p:outlineViewPr>
    <p:cViewPr>
      <p:scale>
        <a:sx n="33" d="100"/>
        <a:sy n="33" d="100"/>
      </p:scale>
      <p:origin x="0" y="-20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Hoja_de_c_lculo_de_Microsoft_Excel1.xlsx"/></Relationships>
</file>

<file path=ppt/charts/_rels/chart3.xml.rels><?xml version="1.0" encoding="UTF-8" standalone="yes"?>
<Relationships xmlns="http://schemas.openxmlformats.org/package/2006/relationships"><Relationship Id="rId3" Type="http://schemas.openxmlformats.org/officeDocument/2006/relationships/oleObject" Target="file:///C:\Users\JUAN\Documents\Cristian\TESIS\Libro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Hoja_de_c_lculo_de_Microsoft_Excel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Hoja_de_c_lculo_de_Microsoft_Excel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Hoja_de_c_lculo_de_Microsoft_Excel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Hoja_de_c_lculo_de_Microsoft_Excel5.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Hoja_de_c_lculo_de_Microsoft_Excel6.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3.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a:solidFill>
                  <a:schemeClr val="tx1"/>
                </a:solidFill>
              </a:rPr>
              <a:t>Rendimiento del Cultivo de Tomate (2014)</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EC"/>
        </a:p>
      </c:txPr>
    </c:title>
    <c:autoTitleDeleted val="0"/>
    <c:plotArea>
      <c:layout/>
      <c:barChart>
        <c:barDir val="col"/>
        <c:grouping val="stacked"/>
        <c:varyColors val="0"/>
        <c:ser>
          <c:idx val="0"/>
          <c:order val="0"/>
          <c:spPr>
            <a:solidFill>
              <a:schemeClr val="accent6">
                <a:lumMod val="60000"/>
                <a:lumOff val="40000"/>
              </a:schemeClr>
            </a:solidFill>
            <a:ln>
              <a:solidFill>
                <a:schemeClr val="accent6">
                  <a:lumMod val="60000"/>
                  <a:lumOff val="40000"/>
                </a:schemeClr>
              </a:solidFill>
            </a:ln>
            <a:effectLst/>
          </c:spPr>
          <c:invertIfNegative val="0"/>
          <c:cat>
            <c:strRef>
              <c:f>Hoja2!$A$1:$A$6</c:f>
              <c:strCache>
                <c:ptCount val="6"/>
                <c:pt idx="0">
                  <c:v>Argentina</c:v>
                </c:pt>
                <c:pt idx="1">
                  <c:v>Brazil</c:v>
                </c:pt>
                <c:pt idx="2">
                  <c:v>Chile</c:v>
                </c:pt>
                <c:pt idx="3">
                  <c:v>Colombia</c:v>
                </c:pt>
                <c:pt idx="4">
                  <c:v>Ecuador</c:v>
                </c:pt>
                <c:pt idx="5">
                  <c:v>Perú</c:v>
                </c:pt>
              </c:strCache>
            </c:strRef>
          </c:cat>
          <c:val>
            <c:numRef>
              <c:f>Hoja2!$B$1:$B$6</c:f>
              <c:numCache>
                <c:formatCode>General</c:formatCode>
                <c:ptCount val="6"/>
                <c:pt idx="0">
                  <c:v>418139</c:v>
                </c:pt>
                <c:pt idx="1">
                  <c:v>668517</c:v>
                </c:pt>
                <c:pt idx="2">
                  <c:v>675403</c:v>
                </c:pt>
                <c:pt idx="3">
                  <c:v>369881</c:v>
                </c:pt>
                <c:pt idx="4">
                  <c:v>257307</c:v>
                </c:pt>
                <c:pt idx="5">
                  <c:v>442951</c:v>
                </c:pt>
              </c:numCache>
            </c:numRef>
          </c:val>
        </c:ser>
        <c:dLbls>
          <c:showLegendKey val="0"/>
          <c:showVal val="0"/>
          <c:showCatName val="0"/>
          <c:showSerName val="0"/>
          <c:showPercent val="0"/>
          <c:showBubbleSize val="0"/>
        </c:dLbls>
        <c:gapWidth val="55"/>
        <c:overlap val="100"/>
        <c:axId val="126593424"/>
        <c:axId val="126593984"/>
      </c:barChart>
      <c:catAx>
        <c:axId val="12659342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Paises de América del Sur</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EC"/>
          </a:p>
        </c:txPr>
        <c:crossAx val="126593984"/>
        <c:crosses val="autoZero"/>
        <c:auto val="1"/>
        <c:lblAlgn val="ctr"/>
        <c:lblOffset val="100"/>
        <c:noMultiLvlLbl val="0"/>
      </c:catAx>
      <c:valAx>
        <c:axId val="126593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Rendimiento hg/ha</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6593424"/>
        <c:crosses val="autoZero"/>
        <c:crossBetween val="between"/>
      </c:valAx>
      <c:spPr>
        <a:noFill/>
        <a:ln>
          <a:noFill/>
        </a:ln>
        <a:effectLst/>
      </c:spPr>
    </c:plotArea>
    <c:plotVisOnly val="1"/>
    <c:dispBlanksAs val="gap"/>
    <c:showDLblsOverMax val="0"/>
  </c:chart>
  <c:spPr>
    <a:noFill/>
    <a:ln>
      <a:solidFill>
        <a:schemeClr val="tx1">
          <a:lumMod val="50000"/>
          <a:lumOff val="50000"/>
        </a:schemeClr>
      </a:solid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smoothMarker"/>
        <c:varyColors val="0"/>
        <c:ser>
          <c:idx val="0"/>
          <c:order val="0"/>
          <c:tx>
            <c:strRef>
              <c:f>'Aislamiento (digestión)'!$J$24</c:f>
              <c:strCache>
                <c:ptCount val="1"/>
                <c:pt idx="0">
                  <c:v>T1:C0.25%, P0.25%, Pt0.20%</c:v>
                </c:pt>
              </c:strCache>
            </c:strRef>
          </c:tx>
          <c:spPr>
            <a:ln w="9525" cap="rnd">
              <a:solidFill>
                <a:schemeClr val="accent1"/>
              </a:solid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xVal>
            <c:numRef>
              <c:f>'Aislamiento (digestión)'!$I$25:$I$33</c:f>
              <c:numCache>
                <c:formatCode>General</c:formatCode>
                <c:ptCount val="9"/>
                <c:pt idx="0">
                  <c:v>8</c:v>
                </c:pt>
                <c:pt idx="1">
                  <c:v>10</c:v>
                </c:pt>
                <c:pt idx="2">
                  <c:v>12</c:v>
                </c:pt>
                <c:pt idx="3">
                  <c:v>14</c:v>
                </c:pt>
                <c:pt idx="4">
                  <c:v>16</c:v>
                </c:pt>
                <c:pt idx="5">
                  <c:v>18</c:v>
                </c:pt>
                <c:pt idx="6">
                  <c:v>20</c:v>
                </c:pt>
                <c:pt idx="7">
                  <c:v>22</c:v>
                </c:pt>
                <c:pt idx="8">
                  <c:v>24</c:v>
                </c:pt>
              </c:numCache>
            </c:numRef>
          </c:xVal>
          <c:yVal>
            <c:numRef>
              <c:f>'Aislamiento (digestión)'!$J$25:$J$33</c:f>
              <c:numCache>
                <c:formatCode>0.00E+00</c:formatCode>
                <c:ptCount val="9"/>
                <c:pt idx="0">
                  <c:v>3333.3333333333335</c:v>
                </c:pt>
                <c:pt idx="1">
                  <c:v>5833.333333333333</c:v>
                </c:pt>
                <c:pt idx="2">
                  <c:v>14166.666666666666</c:v>
                </c:pt>
                <c:pt idx="3">
                  <c:v>28333.333333333332</c:v>
                </c:pt>
                <c:pt idx="4">
                  <c:v>50833.333333333336</c:v>
                </c:pt>
                <c:pt idx="5">
                  <c:v>65000</c:v>
                </c:pt>
                <c:pt idx="6">
                  <c:v>59166.666666666664</c:v>
                </c:pt>
                <c:pt idx="7">
                  <c:v>50000</c:v>
                </c:pt>
                <c:pt idx="8">
                  <c:v>34166.666666666664</c:v>
                </c:pt>
              </c:numCache>
            </c:numRef>
          </c:yVal>
          <c:smooth val="1"/>
        </c:ser>
        <c:ser>
          <c:idx val="1"/>
          <c:order val="1"/>
          <c:tx>
            <c:strRef>
              <c:f>'Aislamiento (digestión)'!$K$24</c:f>
              <c:strCache>
                <c:ptCount val="1"/>
                <c:pt idx="0">
                  <c:v>T2:C0.25%, P0.10%, Pt0.20%</c:v>
                </c:pt>
              </c:strCache>
            </c:strRef>
          </c:tx>
          <c:spPr>
            <a:ln w="9525" cap="rnd">
              <a:solidFill>
                <a:schemeClr val="accent2"/>
              </a:solidFill>
              <a:round/>
            </a:ln>
            <a:effectLst/>
          </c:spPr>
          <c:marker>
            <c:symbol val="circle"/>
            <c:size val="5"/>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c:spPr>
          </c:marker>
          <c:xVal>
            <c:numRef>
              <c:f>'Aislamiento (digestión)'!$I$25:$I$33</c:f>
              <c:numCache>
                <c:formatCode>General</c:formatCode>
                <c:ptCount val="9"/>
                <c:pt idx="0">
                  <c:v>8</c:v>
                </c:pt>
                <c:pt idx="1">
                  <c:v>10</c:v>
                </c:pt>
                <c:pt idx="2">
                  <c:v>12</c:v>
                </c:pt>
                <c:pt idx="3">
                  <c:v>14</c:v>
                </c:pt>
                <c:pt idx="4">
                  <c:v>16</c:v>
                </c:pt>
                <c:pt idx="5">
                  <c:v>18</c:v>
                </c:pt>
                <c:pt idx="6">
                  <c:v>20</c:v>
                </c:pt>
                <c:pt idx="7">
                  <c:v>22</c:v>
                </c:pt>
                <c:pt idx="8">
                  <c:v>24</c:v>
                </c:pt>
              </c:numCache>
            </c:numRef>
          </c:xVal>
          <c:yVal>
            <c:numRef>
              <c:f>'Aislamiento (digestión)'!$K$25:$K$33</c:f>
              <c:numCache>
                <c:formatCode>0.00E+00</c:formatCode>
                <c:ptCount val="9"/>
                <c:pt idx="0">
                  <c:v>833.33333333333337</c:v>
                </c:pt>
                <c:pt idx="1">
                  <c:v>5000</c:v>
                </c:pt>
                <c:pt idx="2">
                  <c:v>5000</c:v>
                </c:pt>
                <c:pt idx="3">
                  <c:v>15833.333333333334</c:v>
                </c:pt>
                <c:pt idx="4">
                  <c:v>28333.333333333332</c:v>
                </c:pt>
                <c:pt idx="5">
                  <c:v>39166.666666666664</c:v>
                </c:pt>
                <c:pt idx="6">
                  <c:v>45833.333333333336</c:v>
                </c:pt>
                <c:pt idx="7">
                  <c:v>40000</c:v>
                </c:pt>
                <c:pt idx="8">
                  <c:v>30833.333333333332</c:v>
                </c:pt>
              </c:numCache>
            </c:numRef>
          </c:yVal>
          <c:smooth val="1"/>
        </c:ser>
        <c:ser>
          <c:idx val="2"/>
          <c:order val="2"/>
          <c:tx>
            <c:strRef>
              <c:f>'Aislamiento (digestión)'!$L$24</c:f>
              <c:strCache>
                <c:ptCount val="1"/>
                <c:pt idx="0">
                  <c:v>T3:C0.50%, P0.50%, Pt0.20%</c:v>
                </c:pt>
              </c:strCache>
            </c:strRef>
          </c:tx>
          <c:spPr>
            <a:ln w="9525" cap="rnd">
              <a:solidFill>
                <a:schemeClr val="accent3"/>
              </a:solidFill>
              <a:round/>
            </a:ln>
            <a:effectLst/>
          </c:spPr>
          <c:marker>
            <c:symbol val="circle"/>
            <c:size val="5"/>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a:solidFill>
                  <a:schemeClr val="accent3"/>
                </a:solidFill>
                <a:round/>
              </a:ln>
              <a:effectLst/>
            </c:spPr>
          </c:marker>
          <c:xVal>
            <c:numRef>
              <c:f>'Aislamiento (digestión)'!$I$25:$I$33</c:f>
              <c:numCache>
                <c:formatCode>General</c:formatCode>
                <c:ptCount val="9"/>
                <c:pt idx="0">
                  <c:v>8</c:v>
                </c:pt>
                <c:pt idx="1">
                  <c:v>10</c:v>
                </c:pt>
                <c:pt idx="2">
                  <c:v>12</c:v>
                </c:pt>
                <c:pt idx="3">
                  <c:v>14</c:v>
                </c:pt>
                <c:pt idx="4">
                  <c:v>16</c:v>
                </c:pt>
                <c:pt idx="5">
                  <c:v>18</c:v>
                </c:pt>
                <c:pt idx="6">
                  <c:v>20</c:v>
                </c:pt>
                <c:pt idx="7">
                  <c:v>22</c:v>
                </c:pt>
                <c:pt idx="8">
                  <c:v>24</c:v>
                </c:pt>
              </c:numCache>
            </c:numRef>
          </c:xVal>
          <c:yVal>
            <c:numRef>
              <c:f>'Aislamiento (digestión)'!$L$25:$L$33</c:f>
              <c:numCache>
                <c:formatCode>0.00E+00</c:formatCode>
                <c:ptCount val="9"/>
                <c:pt idx="0">
                  <c:v>1666.6666666666667</c:v>
                </c:pt>
                <c:pt idx="1">
                  <c:v>3333.3333333333335</c:v>
                </c:pt>
                <c:pt idx="2">
                  <c:v>8333.3333333333339</c:v>
                </c:pt>
                <c:pt idx="3">
                  <c:v>14166.666666666666</c:v>
                </c:pt>
                <c:pt idx="4">
                  <c:v>24166.666666666668</c:v>
                </c:pt>
                <c:pt idx="5">
                  <c:v>20833.333333333332</c:v>
                </c:pt>
                <c:pt idx="6">
                  <c:v>10000</c:v>
                </c:pt>
                <c:pt idx="7">
                  <c:v>5000</c:v>
                </c:pt>
                <c:pt idx="8">
                  <c:v>5000</c:v>
                </c:pt>
              </c:numCache>
            </c:numRef>
          </c:yVal>
          <c:smooth val="1"/>
        </c:ser>
        <c:ser>
          <c:idx val="3"/>
          <c:order val="3"/>
          <c:tx>
            <c:strRef>
              <c:f>'Aislamiento (digestión)'!$M$24</c:f>
              <c:strCache>
                <c:ptCount val="1"/>
                <c:pt idx="0">
                  <c:v>T4:C0.50%, P0.25%, Pt0.20%</c:v>
                </c:pt>
              </c:strCache>
            </c:strRef>
          </c:tx>
          <c:spPr>
            <a:ln w="9525" cap="rnd">
              <a:solidFill>
                <a:schemeClr val="accent4"/>
              </a:solidFill>
              <a:round/>
            </a:ln>
            <a:effectLst/>
          </c:spPr>
          <c:marker>
            <c:symbol val="circle"/>
            <c:size val="5"/>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a:solidFill>
                  <a:schemeClr val="accent4"/>
                </a:solidFill>
                <a:round/>
              </a:ln>
              <a:effectLst/>
            </c:spPr>
          </c:marker>
          <c:xVal>
            <c:numRef>
              <c:f>'Aislamiento (digestión)'!$I$25:$I$33</c:f>
              <c:numCache>
                <c:formatCode>General</c:formatCode>
                <c:ptCount val="9"/>
                <c:pt idx="0">
                  <c:v>8</c:v>
                </c:pt>
                <c:pt idx="1">
                  <c:v>10</c:v>
                </c:pt>
                <c:pt idx="2">
                  <c:v>12</c:v>
                </c:pt>
                <c:pt idx="3">
                  <c:v>14</c:v>
                </c:pt>
                <c:pt idx="4">
                  <c:v>16</c:v>
                </c:pt>
                <c:pt idx="5">
                  <c:v>18</c:v>
                </c:pt>
                <c:pt idx="6">
                  <c:v>20</c:v>
                </c:pt>
                <c:pt idx="7">
                  <c:v>22</c:v>
                </c:pt>
                <c:pt idx="8">
                  <c:v>24</c:v>
                </c:pt>
              </c:numCache>
            </c:numRef>
          </c:xVal>
          <c:yVal>
            <c:numRef>
              <c:f>'Aislamiento (digestión)'!$M$25:$M$33</c:f>
              <c:numCache>
                <c:formatCode>0.00E+00</c:formatCode>
                <c:ptCount val="9"/>
                <c:pt idx="0">
                  <c:v>3333.3333333333335</c:v>
                </c:pt>
                <c:pt idx="1">
                  <c:v>3333.3333333333335</c:v>
                </c:pt>
                <c:pt idx="2">
                  <c:v>10000</c:v>
                </c:pt>
                <c:pt idx="3">
                  <c:v>23333.333333333332</c:v>
                </c:pt>
                <c:pt idx="4">
                  <c:v>33333.333333333336</c:v>
                </c:pt>
                <c:pt idx="5">
                  <c:v>40833.333333333336</c:v>
                </c:pt>
                <c:pt idx="6">
                  <c:v>37500</c:v>
                </c:pt>
                <c:pt idx="7">
                  <c:v>29166.666666666668</c:v>
                </c:pt>
                <c:pt idx="8">
                  <c:v>20833.333333333332</c:v>
                </c:pt>
              </c:numCache>
            </c:numRef>
          </c:yVal>
          <c:smooth val="1"/>
        </c:ser>
        <c:ser>
          <c:idx val="4"/>
          <c:order val="4"/>
          <c:tx>
            <c:strRef>
              <c:f>'Aislamiento (digestión)'!$N$24</c:f>
              <c:strCache>
                <c:ptCount val="1"/>
                <c:pt idx="0">
                  <c:v>T5:C1.0%, P0.50%, Pt0.20%</c:v>
                </c:pt>
              </c:strCache>
            </c:strRef>
          </c:tx>
          <c:spPr>
            <a:ln w="9525" cap="rnd">
              <a:solidFill>
                <a:schemeClr val="accent5"/>
              </a:solidFill>
              <a:round/>
            </a:ln>
            <a:effectLst/>
          </c:spPr>
          <c:marker>
            <c:symbol val="circle"/>
            <c:size val="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9525">
                <a:solidFill>
                  <a:schemeClr val="accent5"/>
                </a:solidFill>
                <a:round/>
              </a:ln>
              <a:effectLst/>
            </c:spPr>
          </c:marker>
          <c:xVal>
            <c:numRef>
              <c:f>'Aislamiento (digestión)'!$I$25:$I$33</c:f>
              <c:numCache>
                <c:formatCode>General</c:formatCode>
                <c:ptCount val="9"/>
                <c:pt idx="0">
                  <c:v>8</c:v>
                </c:pt>
                <c:pt idx="1">
                  <c:v>10</c:v>
                </c:pt>
                <c:pt idx="2">
                  <c:v>12</c:v>
                </c:pt>
                <c:pt idx="3">
                  <c:v>14</c:v>
                </c:pt>
                <c:pt idx="4">
                  <c:v>16</c:v>
                </c:pt>
                <c:pt idx="5">
                  <c:v>18</c:v>
                </c:pt>
                <c:pt idx="6">
                  <c:v>20</c:v>
                </c:pt>
                <c:pt idx="7">
                  <c:v>22</c:v>
                </c:pt>
                <c:pt idx="8">
                  <c:v>24</c:v>
                </c:pt>
              </c:numCache>
            </c:numRef>
          </c:xVal>
          <c:yVal>
            <c:numRef>
              <c:f>'Aislamiento (digestión)'!$N$25:$N$33</c:f>
              <c:numCache>
                <c:formatCode>0.00E+00</c:formatCode>
                <c:ptCount val="9"/>
                <c:pt idx="0">
                  <c:v>833.33333333333337</c:v>
                </c:pt>
                <c:pt idx="1">
                  <c:v>2500</c:v>
                </c:pt>
                <c:pt idx="2">
                  <c:v>11666.666666666666</c:v>
                </c:pt>
                <c:pt idx="3">
                  <c:v>18333.333333333332</c:v>
                </c:pt>
                <c:pt idx="4">
                  <c:v>14166.666666666666</c:v>
                </c:pt>
                <c:pt idx="5">
                  <c:v>8333.3333333333339</c:v>
                </c:pt>
                <c:pt idx="6">
                  <c:v>4166.666666666667</c:v>
                </c:pt>
                <c:pt idx="7">
                  <c:v>2500</c:v>
                </c:pt>
                <c:pt idx="8">
                  <c:v>833.33333333333337</c:v>
                </c:pt>
              </c:numCache>
            </c:numRef>
          </c:yVal>
          <c:smooth val="1"/>
        </c:ser>
        <c:ser>
          <c:idx val="5"/>
          <c:order val="5"/>
          <c:tx>
            <c:strRef>
              <c:f>'Aislamiento (digestión)'!$O$24</c:f>
              <c:strCache>
                <c:ptCount val="1"/>
                <c:pt idx="0">
                  <c:v>T6:C1.0%, P0.25%, Pt0.20%</c:v>
                </c:pt>
              </c:strCache>
            </c:strRef>
          </c:tx>
          <c:spPr>
            <a:ln w="9525" cap="rnd">
              <a:solidFill>
                <a:schemeClr val="accent6"/>
              </a:solidFill>
              <a:round/>
            </a:ln>
            <a:effectLst/>
          </c:spPr>
          <c:marker>
            <c:symbol val="circle"/>
            <c:size val="5"/>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c:spPr>
          </c:marker>
          <c:xVal>
            <c:numRef>
              <c:f>'Aislamiento (digestión)'!$I$25:$I$33</c:f>
              <c:numCache>
                <c:formatCode>General</c:formatCode>
                <c:ptCount val="9"/>
                <c:pt idx="0">
                  <c:v>8</c:v>
                </c:pt>
                <c:pt idx="1">
                  <c:v>10</c:v>
                </c:pt>
                <c:pt idx="2">
                  <c:v>12</c:v>
                </c:pt>
                <c:pt idx="3">
                  <c:v>14</c:v>
                </c:pt>
                <c:pt idx="4">
                  <c:v>16</c:v>
                </c:pt>
                <c:pt idx="5">
                  <c:v>18</c:v>
                </c:pt>
                <c:pt idx="6">
                  <c:v>20</c:v>
                </c:pt>
                <c:pt idx="7">
                  <c:v>22</c:v>
                </c:pt>
                <c:pt idx="8">
                  <c:v>24</c:v>
                </c:pt>
              </c:numCache>
            </c:numRef>
          </c:xVal>
          <c:yVal>
            <c:numRef>
              <c:f>'Aislamiento (digestión)'!$O$25:$O$33</c:f>
              <c:numCache>
                <c:formatCode>0.00E+00</c:formatCode>
                <c:ptCount val="9"/>
                <c:pt idx="0">
                  <c:v>1666.6666666666667</c:v>
                </c:pt>
                <c:pt idx="1">
                  <c:v>3333.3333333333335</c:v>
                </c:pt>
                <c:pt idx="2">
                  <c:v>6666.666666666667</c:v>
                </c:pt>
                <c:pt idx="3">
                  <c:v>19166.666666666668</c:v>
                </c:pt>
                <c:pt idx="4">
                  <c:v>26666.666666666668</c:v>
                </c:pt>
                <c:pt idx="5">
                  <c:v>18333.333333333332</c:v>
                </c:pt>
                <c:pt idx="6">
                  <c:v>10833.333333333334</c:v>
                </c:pt>
                <c:pt idx="7">
                  <c:v>5000</c:v>
                </c:pt>
                <c:pt idx="8">
                  <c:v>1666.6666666666667</c:v>
                </c:pt>
              </c:numCache>
            </c:numRef>
          </c:yVal>
          <c:smooth val="1"/>
        </c:ser>
        <c:dLbls>
          <c:showLegendKey val="0"/>
          <c:showVal val="0"/>
          <c:showCatName val="0"/>
          <c:showSerName val="0"/>
          <c:showPercent val="0"/>
          <c:showBubbleSize val="0"/>
        </c:dLbls>
        <c:axId val="239971856"/>
        <c:axId val="239972416"/>
      </c:scatterChart>
      <c:valAx>
        <c:axId val="239971856"/>
        <c:scaling>
          <c:orientation val="minMax"/>
          <c:max val="25"/>
          <c:min val="5"/>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s-EC">
                    <a:solidFill>
                      <a:schemeClr val="tx1"/>
                    </a:solidFill>
                  </a:rPr>
                  <a:t>Horas de Digestión</a:t>
                </a:r>
              </a:p>
            </c:rich>
          </c:tx>
          <c:layout/>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239972416"/>
        <c:crosses val="autoZero"/>
        <c:crossBetween val="midCat"/>
        <c:minorUnit val="1"/>
      </c:valAx>
      <c:valAx>
        <c:axId val="239972416"/>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r>
                  <a:rPr lang="en-US" b="1">
                    <a:solidFill>
                      <a:schemeClr val="tx1"/>
                    </a:solidFill>
                  </a:rPr>
                  <a:t>Número de Protoplastos/ml</a:t>
                </a:r>
              </a:p>
            </c:rich>
          </c:tx>
          <c:layout/>
          <c:overlay val="0"/>
          <c:spPr>
            <a:noFill/>
            <a:ln>
              <a:noFill/>
            </a:ln>
            <a:effectLst/>
          </c:spPr>
          <c:txPr>
            <a:bodyPr rot="-5400000" spcFirstLastPara="1" vertOverflow="ellipsis" vert="horz" wrap="square" anchor="ctr" anchorCtr="1"/>
            <a:lstStyle/>
            <a:p>
              <a:pPr>
                <a:defRPr sz="900" b="1" i="0" u="none" strike="noStrike" kern="1200" baseline="0">
                  <a:solidFill>
                    <a:schemeClr val="tx1"/>
                  </a:solidFill>
                  <a:latin typeface="+mn-lt"/>
                  <a:ea typeface="+mn-ea"/>
                  <a:cs typeface="+mn-cs"/>
                </a:defRPr>
              </a:pPr>
              <a:endParaRPr lang="es-EC"/>
            </a:p>
          </c:txPr>
        </c:title>
        <c:numFmt formatCode="0.00E+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23997185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solidFill>
        <a:srgbClr val="000000">
          <a:lumMod val="50000"/>
          <a:lumOff val="50000"/>
        </a:srgbClr>
      </a:solidFill>
    </a:ln>
    <a:effectLst/>
  </c:spPr>
  <c:txPr>
    <a:bodyPr/>
    <a:lstStyle/>
    <a:p>
      <a:pPr>
        <a:defRPr/>
      </a:pPr>
      <a:endParaRPr lang="es-EC"/>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70C0"/>
            </a:solidFill>
            <a:ln>
              <a:solidFill>
                <a:schemeClr val="accent1"/>
              </a:solidFill>
            </a:ln>
            <a:effectLst/>
          </c:spPr>
          <c:invertIfNegative val="0"/>
          <c:dPt>
            <c:idx val="1"/>
            <c:invertIfNegative val="0"/>
            <c:bubble3D val="0"/>
            <c:spPr>
              <a:solidFill>
                <a:srgbClr val="0070C0"/>
              </a:solidFill>
              <a:ln>
                <a:solidFill>
                  <a:schemeClr val="accent1"/>
                </a:solidFill>
              </a:ln>
              <a:effectLst/>
            </c:spPr>
          </c:dPt>
          <c:dPt>
            <c:idx val="2"/>
            <c:invertIfNegative val="0"/>
            <c:bubble3D val="0"/>
            <c:spPr>
              <a:solidFill>
                <a:srgbClr val="0070C0"/>
              </a:solidFill>
              <a:ln>
                <a:solidFill>
                  <a:schemeClr val="accent1"/>
                </a:solidFill>
              </a:ln>
              <a:effectLst/>
            </c:spPr>
          </c:dPt>
          <c:dPt>
            <c:idx val="3"/>
            <c:invertIfNegative val="0"/>
            <c:bubble3D val="0"/>
            <c:spPr>
              <a:solidFill>
                <a:srgbClr val="0070C0"/>
              </a:solidFill>
              <a:ln>
                <a:solidFill>
                  <a:schemeClr val="accent1"/>
                </a:solidFill>
              </a:ln>
              <a:effectLst/>
            </c:spPr>
          </c:dPt>
          <c:errBars>
            <c:errBarType val="both"/>
            <c:errValType val="cust"/>
            <c:noEndCap val="0"/>
            <c:plus>
              <c:numRef>
                <c:f>'Aislamiento (Medio)'!$L$10:$O$10</c:f>
                <c:numCache>
                  <c:formatCode>General</c:formatCode>
                  <c:ptCount val="4"/>
                  <c:pt idx="0">
                    <c:v>5543.389456520863</c:v>
                  </c:pt>
                  <c:pt idx="1">
                    <c:v>4787.1355387816902</c:v>
                  </c:pt>
                  <c:pt idx="2">
                    <c:v>4564.354645876384</c:v>
                  </c:pt>
                  <c:pt idx="3">
                    <c:v>8984.9411053532604</c:v>
                  </c:pt>
                </c:numCache>
              </c:numRef>
            </c:plus>
            <c:minus>
              <c:numRef>
                <c:f>'Aislamiento (Medio)'!$L$10:$O$10</c:f>
                <c:numCache>
                  <c:formatCode>General</c:formatCode>
                  <c:ptCount val="4"/>
                  <c:pt idx="0">
                    <c:v>5543.389456520863</c:v>
                  </c:pt>
                  <c:pt idx="1">
                    <c:v>4787.1355387816902</c:v>
                  </c:pt>
                  <c:pt idx="2">
                    <c:v>4564.354645876384</c:v>
                  </c:pt>
                  <c:pt idx="3">
                    <c:v>8984.9411053532604</c:v>
                  </c:pt>
                </c:numCache>
              </c:numRef>
            </c:minus>
            <c:spPr>
              <a:noFill/>
              <a:ln w="9525" cap="flat" cmpd="sng" algn="ctr">
                <a:solidFill>
                  <a:schemeClr val="tx1">
                    <a:lumMod val="65000"/>
                    <a:lumOff val="35000"/>
                  </a:schemeClr>
                </a:solidFill>
                <a:round/>
              </a:ln>
              <a:effectLst/>
            </c:spPr>
          </c:errBars>
          <c:cat>
            <c:strRef>
              <c:f>'Aislamiento (Medio)'!$L$7:$O$7</c:f>
              <c:strCache>
                <c:ptCount val="4"/>
                <c:pt idx="0">
                  <c:v>BH3</c:v>
                </c:pt>
                <c:pt idx="1">
                  <c:v>I10</c:v>
                </c:pt>
                <c:pt idx="2">
                  <c:v>CPW</c:v>
                </c:pt>
                <c:pt idx="3">
                  <c:v>K3</c:v>
                </c:pt>
              </c:strCache>
            </c:strRef>
          </c:cat>
          <c:val>
            <c:numRef>
              <c:f>'Aislamiento (Medio)'!$L$8:$O$8</c:f>
              <c:numCache>
                <c:formatCode>General</c:formatCode>
                <c:ptCount val="4"/>
                <c:pt idx="0">
                  <c:v>60625</c:v>
                </c:pt>
                <c:pt idx="1">
                  <c:v>63750</c:v>
                </c:pt>
                <c:pt idx="2">
                  <c:v>40000</c:v>
                </c:pt>
                <c:pt idx="3">
                  <c:v>56875</c:v>
                </c:pt>
              </c:numCache>
            </c:numRef>
          </c:val>
        </c:ser>
        <c:dLbls>
          <c:showLegendKey val="0"/>
          <c:showVal val="0"/>
          <c:showCatName val="0"/>
          <c:showSerName val="0"/>
          <c:showPercent val="0"/>
          <c:showBubbleSize val="0"/>
        </c:dLbls>
        <c:gapWidth val="75"/>
        <c:overlap val="100"/>
        <c:axId val="126596224"/>
        <c:axId val="126596784"/>
      </c:barChart>
      <c:catAx>
        <c:axId val="12659622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Medio de Aislamiento</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26596784"/>
        <c:crosses val="autoZero"/>
        <c:auto val="1"/>
        <c:lblAlgn val="ctr"/>
        <c:lblOffset val="100"/>
        <c:noMultiLvlLbl val="0"/>
      </c:catAx>
      <c:valAx>
        <c:axId val="1265967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s-EC" b="1">
                    <a:solidFill>
                      <a:schemeClr val="tx1"/>
                    </a:solidFill>
                  </a:rPr>
                  <a:t>Número</a:t>
                </a:r>
                <a:r>
                  <a:rPr lang="es-EC" b="1" baseline="0">
                    <a:solidFill>
                      <a:schemeClr val="tx1"/>
                    </a:solidFill>
                  </a:rPr>
                  <a:t> de Protoplastos/ml</a:t>
                </a:r>
                <a:endParaRPr lang="es-EC" b="1">
                  <a:solidFill>
                    <a:schemeClr val="tx1"/>
                  </a:solidFill>
                </a:endParaRP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26596224"/>
        <c:crosses val="autoZero"/>
        <c:crossBetween val="between"/>
      </c:valAx>
      <c:spPr>
        <a:noFill/>
        <a:ln>
          <a:noFill/>
        </a:ln>
        <a:effectLst/>
      </c:spPr>
    </c:plotArea>
    <c:plotVisOnly val="1"/>
    <c:dispBlanksAs val="gap"/>
    <c:showDLblsOverMax val="0"/>
  </c:chart>
  <c:spPr>
    <a:noFill/>
    <a:ln>
      <a:solidFill>
        <a:schemeClr val="tx1">
          <a:lumMod val="50000"/>
          <a:lumOff val="50000"/>
        </a:schemeClr>
      </a:solid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lumMod val="75000"/>
              </a:schemeClr>
            </a:solidFill>
            <a:ln>
              <a:noFill/>
            </a:ln>
            <a:effectLst/>
          </c:spPr>
          <c:invertIfNegative val="0"/>
          <c:errBars>
            <c:errBarType val="both"/>
            <c:errValType val="cust"/>
            <c:noEndCap val="0"/>
            <c:plus>
              <c:numRef>
                <c:f>'Aislamiento (Preplasmolisis)'!$M$10:$Q$10</c:f>
                <c:numCache>
                  <c:formatCode>General</c:formatCode>
                  <c:ptCount val="5"/>
                  <c:pt idx="0">
                    <c:v>4082.4829046386299</c:v>
                  </c:pt>
                  <c:pt idx="1">
                    <c:v>9437.2930440884375</c:v>
                  </c:pt>
                  <c:pt idx="2">
                    <c:v>7739.2398420861291</c:v>
                  </c:pt>
                  <c:pt idx="3">
                    <c:v>11063.265039459795</c:v>
                  </c:pt>
                  <c:pt idx="4">
                    <c:v>10077.822185373187</c:v>
                  </c:pt>
                </c:numCache>
              </c:numRef>
            </c:plus>
            <c:minus>
              <c:numRef>
                <c:f>'Aislamiento (Preplasmolisis)'!$M$10:$Q$10</c:f>
                <c:numCache>
                  <c:formatCode>General</c:formatCode>
                  <c:ptCount val="5"/>
                  <c:pt idx="0">
                    <c:v>4082.4829046386299</c:v>
                  </c:pt>
                  <c:pt idx="1">
                    <c:v>9437.2930440884375</c:v>
                  </c:pt>
                  <c:pt idx="2">
                    <c:v>7739.2398420861291</c:v>
                  </c:pt>
                  <c:pt idx="3">
                    <c:v>11063.265039459795</c:v>
                  </c:pt>
                  <c:pt idx="4">
                    <c:v>10077.822185373187</c:v>
                  </c:pt>
                </c:numCache>
              </c:numRef>
            </c:minus>
            <c:spPr>
              <a:noFill/>
              <a:ln w="9525" cap="flat" cmpd="sng" algn="ctr">
                <a:solidFill>
                  <a:schemeClr val="tx1">
                    <a:lumMod val="65000"/>
                    <a:lumOff val="35000"/>
                  </a:schemeClr>
                </a:solidFill>
                <a:round/>
              </a:ln>
              <a:effectLst/>
            </c:spPr>
          </c:errBars>
          <c:cat>
            <c:strRef>
              <c:f>'Aislamiento (Preplasmolisis)'!$M$7:$Q$7</c:f>
              <c:strCache>
                <c:ptCount val="5"/>
                <c:pt idx="0">
                  <c:v>P1: Sin Trat.</c:v>
                </c:pt>
                <c:pt idx="1">
                  <c:v>P2: 11%M-1h</c:v>
                </c:pt>
                <c:pt idx="2">
                  <c:v>P3: 13%M-1h</c:v>
                </c:pt>
                <c:pt idx="3">
                  <c:v>P4: 11%M-3h</c:v>
                </c:pt>
                <c:pt idx="4">
                  <c:v>P5: 13%M-3h</c:v>
                </c:pt>
              </c:strCache>
            </c:strRef>
          </c:cat>
          <c:val>
            <c:numRef>
              <c:f>'Aislamiento (Preplasmolisis)'!$M$8:$Q$8</c:f>
              <c:numCache>
                <c:formatCode>General</c:formatCode>
                <c:ptCount val="5"/>
                <c:pt idx="0">
                  <c:v>25000</c:v>
                </c:pt>
                <c:pt idx="1">
                  <c:v>64375</c:v>
                </c:pt>
                <c:pt idx="2">
                  <c:v>68125</c:v>
                </c:pt>
                <c:pt idx="3">
                  <c:v>41875</c:v>
                </c:pt>
                <c:pt idx="4">
                  <c:v>48125</c:v>
                </c:pt>
              </c:numCache>
            </c:numRef>
          </c:val>
        </c:ser>
        <c:dLbls>
          <c:showLegendKey val="0"/>
          <c:showVal val="0"/>
          <c:showCatName val="0"/>
          <c:showSerName val="0"/>
          <c:showPercent val="0"/>
          <c:showBubbleSize val="0"/>
        </c:dLbls>
        <c:gapWidth val="75"/>
        <c:overlap val="100"/>
        <c:axId val="126599024"/>
        <c:axId val="126599584"/>
      </c:barChart>
      <c:catAx>
        <c:axId val="12659902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Tratamiento de Pre-Plasmólisis</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26599584"/>
        <c:crosses val="autoZero"/>
        <c:auto val="1"/>
        <c:lblAlgn val="ctr"/>
        <c:lblOffset val="100"/>
        <c:noMultiLvlLbl val="0"/>
      </c:catAx>
      <c:valAx>
        <c:axId val="12659958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Número de Protoplastos/ ml</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26599024"/>
        <c:crosses val="autoZero"/>
        <c:crossBetween val="between"/>
      </c:valAx>
      <c:spPr>
        <a:noFill/>
        <a:ln>
          <a:noFill/>
        </a:ln>
        <a:effectLst/>
      </c:spPr>
    </c:plotArea>
    <c:plotVisOnly val="1"/>
    <c:dispBlanksAs val="gap"/>
    <c:showDLblsOverMax val="0"/>
  </c:chart>
  <c:spPr>
    <a:noFill/>
    <a:ln>
      <a:solidFill>
        <a:srgbClr val="000000">
          <a:lumMod val="50000"/>
          <a:lumOff val="50000"/>
        </a:srgbClr>
      </a:solidFill>
    </a:ln>
    <a:effectLst/>
  </c:spPr>
  <c:txPr>
    <a:bodyPr/>
    <a:lstStyle/>
    <a:p>
      <a:pPr>
        <a:defRPr/>
      </a:pPr>
      <a:endParaRPr lang="es-EC"/>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lumMod val="75000"/>
              </a:schemeClr>
            </a:solidFill>
            <a:ln>
              <a:noFill/>
            </a:ln>
            <a:effectLst/>
          </c:spPr>
          <c:invertIfNegative val="0"/>
          <c:errBars>
            <c:errBarType val="both"/>
            <c:errValType val="cust"/>
            <c:noEndCap val="0"/>
            <c:plus>
              <c:numRef>
                <c:f>'Aislamiento (Planta)'!$M$10:$P$10</c:f>
                <c:numCache>
                  <c:formatCode>General</c:formatCode>
                  <c:ptCount val="4"/>
                  <c:pt idx="0">
                    <c:v>5400.6172486732166</c:v>
                  </c:pt>
                  <c:pt idx="1">
                    <c:v>5543.389456520863</c:v>
                  </c:pt>
                  <c:pt idx="2">
                    <c:v>6250</c:v>
                  </c:pt>
                  <c:pt idx="3">
                    <c:v>7739.2398420861291</c:v>
                  </c:pt>
                </c:numCache>
              </c:numRef>
            </c:plus>
            <c:minus>
              <c:numRef>
                <c:f>'Aislamiento (Planta)'!$M$10:$P$10</c:f>
                <c:numCache>
                  <c:formatCode>General</c:formatCode>
                  <c:ptCount val="4"/>
                  <c:pt idx="0">
                    <c:v>5400.6172486732166</c:v>
                  </c:pt>
                  <c:pt idx="1">
                    <c:v>5543.389456520863</c:v>
                  </c:pt>
                  <c:pt idx="2">
                    <c:v>6250</c:v>
                  </c:pt>
                  <c:pt idx="3">
                    <c:v>7739.2398420861291</c:v>
                  </c:pt>
                </c:numCache>
              </c:numRef>
            </c:minus>
            <c:spPr>
              <a:noFill/>
              <a:ln w="9525" cap="flat" cmpd="sng" algn="ctr">
                <a:solidFill>
                  <a:schemeClr val="tx1">
                    <a:lumMod val="65000"/>
                    <a:lumOff val="35000"/>
                  </a:schemeClr>
                </a:solidFill>
                <a:round/>
              </a:ln>
              <a:effectLst/>
            </c:spPr>
          </c:errBars>
          <c:cat>
            <c:strRef>
              <c:f>'Aislamiento (Planta)'!$M$7:$P$7</c:f>
              <c:strCache>
                <c:ptCount val="4"/>
                <c:pt idx="0">
                  <c:v>C1: 6S-CF</c:v>
                </c:pt>
                <c:pt idx="1">
                  <c:v>C2: 6S-CG</c:v>
                </c:pt>
                <c:pt idx="2">
                  <c:v>C3: 12S-CF</c:v>
                </c:pt>
                <c:pt idx="3">
                  <c:v>C4: 12S-CG</c:v>
                </c:pt>
              </c:strCache>
            </c:strRef>
          </c:cat>
          <c:val>
            <c:numRef>
              <c:f>'Aislamiento (Planta)'!$M$8:$P$8</c:f>
              <c:numCache>
                <c:formatCode>General</c:formatCode>
                <c:ptCount val="4"/>
                <c:pt idx="0">
                  <c:v>60000</c:v>
                </c:pt>
                <c:pt idx="1">
                  <c:v>21875</c:v>
                </c:pt>
                <c:pt idx="2">
                  <c:v>63125</c:v>
                </c:pt>
                <c:pt idx="3">
                  <c:v>23125</c:v>
                </c:pt>
              </c:numCache>
            </c:numRef>
          </c:val>
        </c:ser>
        <c:dLbls>
          <c:showLegendKey val="0"/>
          <c:showVal val="0"/>
          <c:showCatName val="0"/>
          <c:showSerName val="0"/>
          <c:showPercent val="0"/>
          <c:showBubbleSize val="0"/>
        </c:dLbls>
        <c:gapWidth val="75"/>
        <c:overlap val="100"/>
        <c:axId val="239974656"/>
        <c:axId val="239975216"/>
      </c:barChart>
      <c:catAx>
        <c:axId val="23997465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s-EC" b="1">
                    <a:solidFill>
                      <a:schemeClr val="tx1"/>
                    </a:solidFill>
                  </a:rPr>
                  <a:t>Tratamientos</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239975216"/>
        <c:crosses val="autoZero"/>
        <c:auto val="1"/>
        <c:lblAlgn val="ctr"/>
        <c:lblOffset val="100"/>
        <c:noMultiLvlLbl val="0"/>
      </c:catAx>
      <c:valAx>
        <c:axId val="23997521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Número de Protoplastos/ml</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239974656"/>
        <c:crosses val="autoZero"/>
        <c:crossBetween val="between"/>
      </c:valAx>
      <c:spPr>
        <a:noFill/>
        <a:ln>
          <a:noFill/>
        </a:ln>
        <a:effectLst/>
      </c:spPr>
    </c:plotArea>
    <c:plotVisOnly val="1"/>
    <c:dispBlanksAs val="gap"/>
    <c:showDLblsOverMax val="0"/>
  </c:chart>
  <c:spPr>
    <a:noFill/>
    <a:ln>
      <a:solidFill>
        <a:srgbClr val="000000">
          <a:lumMod val="50000"/>
          <a:lumOff val="50000"/>
        </a:srgbClr>
      </a:solidFill>
    </a:ln>
    <a:effectLst/>
  </c:spPr>
  <c:txPr>
    <a:bodyPr/>
    <a:lstStyle/>
    <a:p>
      <a:pPr>
        <a:defRPr/>
      </a:pPr>
      <a:endParaRPr lang="es-EC"/>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lumMod val="75000"/>
              </a:schemeClr>
            </a:solidFill>
            <a:ln>
              <a:noFill/>
            </a:ln>
            <a:effectLst/>
          </c:spPr>
          <c:invertIfNegative val="0"/>
          <c:errBars>
            <c:errBarType val="both"/>
            <c:errValType val="cust"/>
            <c:noEndCap val="0"/>
            <c:plus>
              <c:numRef>
                <c:f>'Aislamiento (Cant tejido, agit)'!$L$13:$Q$13</c:f>
                <c:numCache>
                  <c:formatCode>General</c:formatCode>
                  <c:ptCount val="6"/>
                  <c:pt idx="0">
                    <c:v>9013.8781886599736</c:v>
                  </c:pt>
                  <c:pt idx="1">
                    <c:v>10103.629710818435</c:v>
                  </c:pt>
                  <c:pt idx="2">
                    <c:v>5204.1649986653329</c:v>
                  </c:pt>
                  <c:pt idx="3">
                    <c:v>7500</c:v>
                  </c:pt>
                  <c:pt idx="4">
                    <c:v>6291.5286960589574</c:v>
                  </c:pt>
                  <c:pt idx="5">
                    <c:v>6291.528696058961</c:v>
                  </c:pt>
                </c:numCache>
              </c:numRef>
            </c:plus>
            <c:minus>
              <c:numRef>
                <c:f>'Aislamiento (Cant tejido, agit)'!$L$13:$Q$13</c:f>
                <c:numCache>
                  <c:formatCode>General</c:formatCode>
                  <c:ptCount val="6"/>
                  <c:pt idx="0">
                    <c:v>9013.8781886599736</c:v>
                  </c:pt>
                  <c:pt idx="1">
                    <c:v>10103.629710818435</c:v>
                  </c:pt>
                  <c:pt idx="2">
                    <c:v>5204.1649986653329</c:v>
                  </c:pt>
                  <c:pt idx="3">
                    <c:v>7500</c:v>
                  </c:pt>
                  <c:pt idx="4">
                    <c:v>6291.5286960589574</c:v>
                  </c:pt>
                  <c:pt idx="5">
                    <c:v>6291.528696058961</c:v>
                  </c:pt>
                </c:numCache>
              </c:numRef>
            </c:minus>
            <c:spPr>
              <a:noFill/>
              <a:ln w="9525" cap="flat" cmpd="sng" algn="ctr">
                <a:solidFill>
                  <a:schemeClr val="tx1">
                    <a:lumMod val="65000"/>
                    <a:lumOff val="35000"/>
                  </a:schemeClr>
                </a:solidFill>
                <a:round/>
              </a:ln>
              <a:effectLst/>
            </c:spPr>
          </c:errBars>
          <c:cat>
            <c:strRef>
              <c:f>'Aislamiento (Cant tejido, agit)'!$L$10:$Q$10</c:f>
              <c:strCache>
                <c:ptCount val="6"/>
                <c:pt idx="0">
                  <c:v>A1: 0.5g-30RPM</c:v>
                </c:pt>
                <c:pt idx="1">
                  <c:v>A2: 0.5g-60RPM</c:v>
                </c:pt>
                <c:pt idx="2">
                  <c:v>A3: 0.5g-90RPM</c:v>
                </c:pt>
                <c:pt idx="3">
                  <c:v>A4: 1g-30RPM</c:v>
                </c:pt>
                <c:pt idx="4">
                  <c:v>A5: 1g-60RPM</c:v>
                </c:pt>
                <c:pt idx="5">
                  <c:v>A6: 1g-90RPM</c:v>
                </c:pt>
              </c:strCache>
            </c:strRef>
          </c:cat>
          <c:val>
            <c:numRef>
              <c:f>'Aislamiento (Cant tejido, agit)'!$L$11:$Q$11</c:f>
              <c:numCache>
                <c:formatCode>General</c:formatCode>
                <c:ptCount val="6"/>
                <c:pt idx="0">
                  <c:v>27500</c:v>
                </c:pt>
                <c:pt idx="1">
                  <c:v>65833.333333333328</c:v>
                </c:pt>
                <c:pt idx="2">
                  <c:v>13333.333333333334</c:v>
                </c:pt>
                <c:pt idx="3">
                  <c:v>30000</c:v>
                </c:pt>
                <c:pt idx="4">
                  <c:v>63333.333333333336</c:v>
                </c:pt>
                <c:pt idx="5">
                  <c:v>19166.666666666668</c:v>
                </c:pt>
              </c:numCache>
            </c:numRef>
          </c:val>
        </c:ser>
        <c:dLbls>
          <c:showLegendKey val="0"/>
          <c:showVal val="0"/>
          <c:showCatName val="0"/>
          <c:showSerName val="0"/>
          <c:showPercent val="0"/>
          <c:showBubbleSize val="0"/>
        </c:dLbls>
        <c:gapWidth val="50"/>
        <c:overlap val="100"/>
        <c:axId val="239787760"/>
        <c:axId val="239788320"/>
      </c:barChart>
      <c:catAx>
        <c:axId val="23978776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Tratamientos</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239788320"/>
        <c:crosses val="autoZero"/>
        <c:auto val="1"/>
        <c:lblAlgn val="ctr"/>
        <c:lblOffset val="100"/>
        <c:noMultiLvlLbl val="0"/>
      </c:catAx>
      <c:valAx>
        <c:axId val="23978832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Número de Protoplastos/ml</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239787760"/>
        <c:crosses val="autoZero"/>
        <c:crossBetween val="between"/>
      </c:valAx>
      <c:spPr>
        <a:noFill/>
        <a:ln>
          <a:noFill/>
        </a:ln>
        <a:effectLst/>
      </c:spPr>
    </c:plotArea>
    <c:plotVisOnly val="1"/>
    <c:dispBlanksAs val="gap"/>
    <c:showDLblsOverMax val="0"/>
  </c:chart>
  <c:spPr>
    <a:noFill/>
    <a:ln>
      <a:solidFill>
        <a:srgbClr val="000000">
          <a:lumMod val="50000"/>
          <a:lumOff val="50000"/>
        </a:srgbClr>
      </a:solidFill>
    </a:ln>
    <a:effectLst/>
  </c:spPr>
  <c:txPr>
    <a:bodyPr/>
    <a:lstStyle/>
    <a:p>
      <a:pPr>
        <a:defRPr/>
      </a:pPr>
      <a:endParaRPr lang="es-EC"/>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lumMod val="75000"/>
              </a:schemeClr>
            </a:solidFill>
            <a:ln>
              <a:noFill/>
            </a:ln>
            <a:effectLst/>
          </c:spPr>
          <c:invertIfNegative val="0"/>
          <c:errBars>
            <c:errBarType val="both"/>
            <c:errValType val="cust"/>
            <c:noEndCap val="0"/>
            <c:plus>
              <c:numRef>
                <c:f>'Aislamiento (Osmótico)'!$L$10:$P$10</c:f>
                <c:numCache>
                  <c:formatCode>General</c:formatCode>
                  <c:ptCount val="5"/>
                  <c:pt idx="0">
                    <c:v>5543.389456520863</c:v>
                  </c:pt>
                  <c:pt idx="1">
                    <c:v>8260.0948339995866</c:v>
                  </c:pt>
                  <c:pt idx="2">
                    <c:v>10992.4216318941</c:v>
                  </c:pt>
                  <c:pt idx="3">
                    <c:v>8260.0948339995866</c:v>
                  </c:pt>
                  <c:pt idx="4">
                    <c:v>5543.389456520863</c:v>
                  </c:pt>
                </c:numCache>
              </c:numRef>
            </c:plus>
            <c:minus>
              <c:numRef>
                <c:f>'Aislamiento (Osmótico)'!$L$10:$P$10</c:f>
                <c:numCache>
                  <c:formatCode>General</c:formatCode>
                  <c:ptCount val="5"/>
                  <c:pt idx="0">
                    <c:v>5543.389456520863</c:v>
                  </c:pt>
                  <c:pt idx="1">
                    <c:v>8260.0948339995866</c:v>
                  </c:pt>
                  <c:pt idx="2">
                    <c:v>10992.4216318941</c:v>
                  </c:pt>
                  <c:pt idx="3">
                    <c:v>8260.0948339995866</c:v>
                  </c:pt>
                  <c:pt idx="4">
                    <c:v>5543.389456520863</c:v>
                  </c:pt>
                </c:numCache>
              </c:numRef>
            </c:minus>
            <c:spPr>
              <a:noFill/>
              <a:ln w="9525" cap="flat" cmpd="sng" algn="ctr">
                <a:solidFill>
                  <a:schemeClr val="tx1">
                    <a:lumMod val="65000"/>
                    <a:lumOff val="35000"/>
                  </a:schemeClr>
                </a:solidFill>
                <a:round/>
              </a:ln>
              <a:effectLst/>
            </c:spPr>
          </c:errBars>
          <c:cat>
            <c:strRef>
              <c:f>'Aislamiento (Osmótico)'!$L$7:$P$7</c:f>
              <c:strCache>
                <c:ptCount val="5"/>
                <c:pt idx="0">
                  <c:v>O1: 9%M</c:v>
                </c:pt>
                <c:pt idx="1">
                  <c:v>O2: 11%M</c:v>
                </c:pt>
                <c:pt idx="2">
                  <c:v>O3: 13%M</c:v>
                </c:pt>
                <c:pt idx="3">
                  <c:v>O4: 8%I</c:v>
                </c:pt>
                <c:pt idx="4">
                  <c:v>O5: 10%I</c:v>
                </c:pt>
              </c:strCache>
            </c:strRef>
          </c:cat>
          <c:val>
            <c:numRef>
              <c:f>'Aislamiento (Osmótico)'!$L$8:$P$8</c:f>
              <c:numCache>
                <c:formatCode>General</c:formatCode>
                <c:ptCount val="5"/>
                <c:pt idx="0">
                  <c:v>10625</c:v>
                </c:pt>
                <c:pt idx="1">
                  <c:v>84375</c:v>
                </c:pt>
                <c:pt idx="2">
                  <c:v>62500</c:v>
                </c:pt>
                <c:pt idx="3">
                  <c:v>20625</c:v>
                </c:pt>
                <c:pt idx="4">
                  <c:v>60625</c:v>
                </c:pt>
              </c:numCache>
            </c:numRef>
          </c:val>
        </c:ser>
        <c:dLbls>
          <c:showLegendKey val="0"/>
          <c:showVal val="0"/>
          <c:showCatName val="0"/>
          <c:showSerName val="0"/>
          <c:showPercent val="0"/>
          <c:showBubbleSize val="0"/>
        </c:dLbls>
        <c:gapWidth val="50"/>
        <c:overlap val="100"/>
        <c:axId val="239789440"/>
        <c:axId val="239793360"/>
      </c:barChart>
      <c:catAx>
        <c:axId val="23978944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Concentración del Osmótico</a:t>
                </a: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239793360"/>
        <c:crosses val="autoZero"/>
        <c:auto val="1"/>
        <c:lblAlgn val="ctr"/>
        <c:lblOffset val="100"/>
        <c:noMultiLvlLbl val="0"/>
      </c:catAx>
      <c:valAx>
        <c:axId val="23979336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dirty="0" err="1">
                    <a:solidFill>
                      <a:schemeClr val="tx1"/>
                    </a:solidFill>
                  </a:rPr>
                  <a:t>Número</a:t>
                </a:r>
                <a:r>
                  <a:rPr lang="en-US" b="1" dirty="0">
                    <a:solidFill>
                      <a:schemeClr val="tx1"/>
                    </a:solidFill>
                  </a:rPr>
                  <a:t> de Protoplastos/ ml</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239789440"/>
        <c:crosses val="autoZero"/>
        <c:crossBetween val="between"/>
      </c:valAx>
      <c:spPr>
        <a:noFill/>
        <a:ln>
          <a:noFill/>
        </a:ln>
        <a:effectLst/>
      </c:spPr>
    </c:plotArea>
    <c:plotVisOnly val="1"/>
    <c:dispBlanksAs val="gap"/>
    <c:showDLblsOverMax val="0"/>
  </c:chart>
  <c:spPr>
    <a:noFill/>
    <a:ln>
      <a:solidFill>
        <a:srgbClr val="000000">
          <a:lumMod val="50000"/>
          <a:lumOff val="50000"/>
        </a:srgbClr>
      </a:solidFill>
    </a:ln>
    <a:effectLst/>
  </c:spPr>
  <c:txPr>
    <a:bodyPr/>
    <a:lstStyle/>
    <a:p>
      <a:pPr>
        <a:defRPr/>
      </a:pPr>
      <a:endParaRPr lang="es-EC"/>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lumMod val="75000"/>
              </a:schemeClr>
            </a:solidFill>
            <a:ln>
              <a:noFill/>
            </a:ln>
            <a:effectLst/>
          </c:spPr>
          <c:invertIfNegative val="0"/>
          <c:errBars>
            <c:errBarType val="both"/>
            <c:errValType val="cust"/>
            <c:noEndCap val="0"/>
            <c:plus>
              <c:numRef>
                <c:f>'Aislamiento (One, Two-Step)'!$M$10:$P$10</c:f>
                <c:numCache>
                  <c:formatCode>General</c:formatCode>
                  <c:ptCount val="4"/>
                  <c:pt idx="0">
                    <c:v>8539.1256382996653</c:v>
                  </c:pt>
                  <c:pt idx="1">
                    <c:v>11433.68561167687</c:v>
                  </c:pt>
                  <c:pt idx="2">
                    <c:v>7772.8158775740121</c:v>
                  </c:pt>
                  <c:pt idx="3">
                    <c:v>8508.5741069425567</c:v>
                  </c:pt>
                </c:numCache>
              </c:numRef>
            </c:plus>
            <c:minus>
              <c:numRef>
                <c:f>'Aislamiento (One, Two-Step)'!$M$10:$P$10</c:f>
                <c:numCache>
                  <c:formatCode>General</c:formatCode>
                  <c:ptCount val="4"/>
                  <c:pt idx="0">
                    <c:v>8539.1256382996653</c:v>
                  </c:pt>
                  <c:pt idx="1">
                    <c:v>11433.68561167687</c:v>
                  </c:pt>
                  <c:pt idx="2">
                    <c:v>7772.8158775740121</c:v>
                  </c:pt>
                  <c:pt idx="3">
                    <c:v>8508.5741069425567</c:v>
                  </c:pt>
                </c:numCache>
              </c:numRef>
            </c:minus>
            <c:spPr>
              <a:noFill/>
              <a:ln w="9525" cap="flat" cmpd="sng" algn="ctr">
                <a:solidFill>
                  <a:schemeClr val="tx1">
                    <a:lumMod val="65000"/>
                    <a:lumOff val="35000"/>
                  </a:schemeClr>
                </a:solidFill>
                <a:round/>
              </a:ln>
              <a:effectLst/>
            </c:spPr>
          </c:errBars>
          <c:cat>
            <c:strRef>
              <c:f>'Aislamiento (One, Two-Step)'!$M$7:$P$7</c:f>
              <c:strCache>
                <c:ptCount val="4"/>
                <c:pt idx="0">
                  <c:v>OS1: C0.25%, P0.25%, Pt0.20%</c:v>
                </c:pt>
                <c:pt idx="1">
                  <c:v>TS1: C0.25%, P0.25%, Pt0.20%</c:v>
                </c:pt>
                <c:pt idx="2">
                  <c:v>OS2: C0.25%, P0.10%, Pt0.20%</c:v>
                </c:pt>
                <c:pt idx="3">
                  <c:v>TS2: C0.25%, P0.10%, Pt0.20%</c:v>
                </c:pt>
              </c:strCache>
            </c:strRef>
          </c:cat>
          <c:val>
            <c:numRef>
              <c:f>'Aislamiento (One, Two-Step)'!$M$8:$P$8</c:f>
              <c:numCache>
                <c:formatCode>General</c:formatCode>
                <c:ptCount val="4"/>
                <c:pt idx="0">
                  <c:v>81250</c:v>
                </c:pt>
                <c:pt idx="1">
                  <c:v>106875</c:v>
                </c:pt>
                <c:pt idx="2">
                  <c:v>51250</c:v>
                </c:pt>
                <c:pt idx="3">
                  <c:v>55625</c:v>
                </c:pt>
              </c:numCache>
            </c:numRef>
          </c:val>
        </c:ser>
        <c:dLbls>
          <c:showLegendKey val="0"/>
          <c:showVal val="0"/>
          <c:showCatName val="0"/>
          <c:showSerName val="0"/>
          <c:showPercent val="0"/>
          <c:showBubbleSize val="0"/>
        </c:dLbls>
        <c:gapWidth val="60"/>
        <c:overlap val="100"/>
        <c:axId val="239976336"/>
        <c:axId val="239975776"/>
      </c:barChart>
      <c:catAx>
        <c:axId val="239976336"/>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s-EC" b="1">
                    <a:solidFill>
                      <a:schemeClr val="tx1"/>
                    </a:solidFill>
                  </a:rPr>
                  <a:t>Método</a:t>
                </a:r>
                <a:r>
                  <a:rPr lang="es-EC" b="1" baseline="0">
                    <a:solidFill>
                      <a:schemeClr val="tx1"/>
                    </a:solidFill>
                  </a:rPr>
                  <a:t> de Aislamiento</a:t>
                </a:r>
                <a:endParaRPr lang="es-EC" b="1">
                  <a:solidFill>
                    <a:schemeClr val="tx1"/>
                  </a:solidFill>
                </a:endParaRPr>
              </a:p>
            </c:rich>
          </c:tx>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239975776"/>
        <c:crosses val="autoZero"/>
        <c:auto val="1"/>
        <c:lblAlgn val="ctr"/>
        <c:lblOffset val="100"/>
        <c:noMultiLvlLbl val="0"/>
      </c:catAx>
      <c:valAx>
        <c:axId val="239975776"/>
        <c:scaling>
          <c:orientation val="minMax"/>
          <c:max val="12000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n-US" b="1">
                    <a:solidFill>
                      <a:schemeClr val="tx1"/>
                    </a:solidFill>
                  </a:rPr>
                  <a:t>Número de Protoplastos/ml</a:t>
                </a:r>
              </a:p>
            </c:rich>
          </c:tx>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239976336"/>
        <c:crosses val="autoZero"/>
        <c:crossBetween val="between"/>
      </c:valAx>
      <c:spPr>
        <a:noFill/>
        <a:ln>
          <a:noFill/>
        </a:ln>
        <a:effectLst/>
      </c:spPr>
    </c:plotArea>
    <c:plotVisOnly val="1"/>
    <c:dispBlanksAs val="gap"/>
    <c:showDLblsOverMax val="0"/>
  </c:chart>
  <c:spPr>
    <a:noFill/>
    <a:ln>
      <a:solidFill>
        <a:srgbClr val="000000">
          <a:lumMod val="50000"/>
          <a:lumOff val="50000"/>
        </a:srgbClr>
      </a:solidFill>
    </a:ln>
    <a:effectLst/>
  </c:spPr>
  <c:txPr>
    <a:bodyPr/>
    <a:lstStyle/>
    <a:p>
      <a:pPr>
        <a:defRPr/>
      </a:pPr>
      <a:endParaRPr lang="es-EC"/>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226181102362205"/>
          <c:y val="8.0051693362909015E-2"/>
          <c:w val="0.72105336832895883"/>
          <c:h val="0.74350320793234181"/>
        </c:manualLayout>
      </c:layout>
      <c:barChart>
        <c:barDir val="col"/>
        <c:grouping val="clustered"/>
        <c:varyColors val="0"/>
        <c:ser>
          <c:idx val="0"/>
          <c:order val="0"/>
          <c:tx>
            <c:strRef>
              <c:f>'Eficiencia Cultivo'!$B$25</c:f>
              <c:strCache>
                <c:ptCount val="1"/>
                <c:pt idx="0">
                  <c:v>M1</c:v>
                </c:pt>
              </c:strCache>
            </c:strRef>
          </c:tx>
          <c:spPr>
            <a:solidFill>
              <a:schemeClr val="accent1"/>
            </a:solidFill>
            <a:ln>
              <a:noFill/>
            </a:ln>
            <a:effectLst/>
          </c:spPr>
          <c:invertIfNegative val="0"/>
          <c:cat>
            <c:numRef>
              <c:f>'Eficiencia Cultivo'!$A$26:$A$30</c:f>
              <c:numCache>
                <c:formatCode>General</c:formatCode>
                <c:ptCount val="5"/>
                <c:pt idx="0">
                  <c:v>5</c:v>
                </c:pt>
                <c:pt idx="1">
                  <c:v>7</c:v>
                </c:pt>
                <c:pt idx="2">
                  <c:v>9</c:v>
                </c:pt>
                <c:pt idx="3">
                  <c:v>12</c:v>
                </c:pt>
                <c:pt idx="4">
                  <c:v>15</c:v>
                </c:pt>
              </c:numCache>
            </c:numRef>
          </c:cat>
          <c:val>
            <c:numRef>
              <c:f>'Eficiencia Cultivo'!$B$26:$B$30</c:f>
              <c:numCache>
                <c:formatCode>0.00%</c:formatCode>
                <c:ptCount val="5"/>
                <c:pt idx="0">
                  <c:v>0</c:v>
                </c:pt>
                <c:pt idx="1">
                  <c:v>0</c:v>
                </c:pt>
                <c:pt idx="2">
                  <c:v>0</c:v>
                </c:pt>
                <c:pt idx="3">
                  <c:v>0</c:v>
                </c:pt>
                <c:pt idx="4">
                  <c:v>0</c:v>
                </c:pt>
              </c:numCache>
            </c:numRef>
          </c:val>
        </c:ser>
        <c:ser>
          <c:idx val="1"/>
          <c:order val="1"/>
          <c:tx>
            <c:strRef>
              <c:f>'Eficiencia Cultivo'!$C$25</c:f>
              <c:strCache>
                <c:ptCount val="1"/>
                <c:pt idx="0">
                  <c:v>M2</c:v>
                </c:pt>
              </c:strCache>
            </c:strRef>
          </c:tx>
          <c:spPr>
            <a:solidFill>
              <a:schemeClr val="accent2"/>
            </a:solidFill>
            <a:ln>
              <a:noFill/>
            </a:ln>
            <a:effectLst/>
          </c:spPr>
          <c:invertIfNegative val="0"/>
          <c:cat>
            <c:numRef>
              <c:f>'Eficiencia Cultivo'!$A$26:$A$30</c:f>
              <c:numCache>
                <c:formatCode>General</c:formatCode>
                <c:ptCount val="5"/>
                <c:pt idx="0">
                  <c:v>5</c:v>
                </c:pt>
                <c:pt idx="1">
                  <c:v>7</c:v>
                </c:pt>
                <c:pt idx="2">
                  <c:v>9</c:v>
                </c:pt>
                <c:pt idx="3">
                  <c:v>12</c:v>
                </c:pt>
                <c:pt idx="4">
                  <c:v>15</c:v>
                </c:pt>
              </c:numCache>
            </c:numRef>
          </c:cat>
          <c:val>
            <c:numRef>
              <c:f>'Eficiencia Cultivo'!$C$26:$C$30</c:f>
              <c:numCache>
                <c:formatCode>0.00%</c:formatCode>
                <c:ptCount val="5"/>
                <c:pt idx="0">
                  <c:v>0</c:v>
                </c:pt>
                <c:pt idx="1">
                  <c:v>0</c:v>
                </c:pt>
                <c:pt idx="2">
                  <c:v>0</c:v>
                </c:pt>
                <c:pt idx="3">
                  <c:v>0</c:v>
                </c:pt>
                <c:pt idx="4">
                  <c:v>0</c:v>
                </c:pt>
              </c:numCache>
            </c:numRef>
          </c:val>
        </c:ser>
        <c:ser>
          <c:idx val="2"/>
          <c:order val="2"/>
          <c:tx>
            <c:strRef>
              <c:f>'Eficiencia Cultivo'!$D$25</c:f>
              <c:strCache>
                <c:ptCount val="1"/>
                <c:pt idx="0">
                  <c:v>M3</c:v>
                </c:pt>
              </c:strCache>
            </c:strRef>
          </c:tx>
          <c:spPr>
            <a:solidFill>
              <a:schemeClr val="accent3"/>
            </a:solidFill>
            <a:ln>
              <a:noFill/>
            </a:ln>
            <a:effectLst/>
          </c:spPr>
          <c:invertIfNegative val="0"/>
          <c:cat>
            <c:numRef>
              <c:f>'Eficiencia Cultivo'!$A$26:$A$30</c:f>
              <c:numCache>
                <c:formatCode>General</c:formatCode>
                <c:ptCount val="5"/>
                <c:pt idx="0">
                  <c:v>5</c:v>
                </c:pt>
                <c:pt idx="1">
                  <c:v>7</c:v>
                </c:pt>
                <c:pt idx="2">
                  <c:v>9</c:v>
                </c:pt>
                <c:pt idx="3">
                  <c:v>12</c:v>
                </c:pt>
                <c:pt idx="4">
                  <c:v>15</c:v>
                </c:pt>
              </c:numCache>
            </c:numRef>
          </c:cat>
          <c:val>
            <c:numRef>
              <c:f>'Eficiencia Cultivo'!$D$26:$D$30</c:f>
              <c:numCache>
                <c:formatCode>0.00%</c:formatCode>
                <c:ptCount val="5"/>
                <c:pt idx="0">
                  <c:v>0</c:v>
                </c:pt>
                <c:pt idx="1">
                  <c:v>0</c:v>
                </c:pt>
                <c:pt idx="2">
                  <c:v>0</c:v>
                </c:pt>
                <c:pt idx="3">
                  <c:v>0</c:v>
                </c:pt>
                <c:pt idx="4">
                  <c:v>0</c:v>
                </c:pt>
              </c:numCache>
            </c:numRef>
          </c:val>
        </c:ser>
        <c:ser>
          <c:idx val="3"/>
          <c:order val="3"/>
          <c:tx>
            <c:strRef>
              <c:f>'Eficiencia Cultivo'!$E$25</c:f>
              <c:strCache>
                <c:ptCount val="1"/>
                <c:pt idx="0">
                  <c:v>M4</c:v>
                </c:pt>
              </c:strCache>
            </c:strRef>
          </c:tx>
          <c:spPr>
            <a:solidFill>
              <a:schemeClr val="accent4"/>
            </a:solidFill>
            <a:ln>
              <a:noFill/>
            </a:ln>
            <a:effectLst/>
          </c:spPr>
          <c:invertIfNegative val="0"/>
          <c:cat>
            <c:numRef>
              <c:f>'Eficiencia Cultivo'!$A$26:$A$30</c:f>
              <c:numCache>
                <c:formatCode>General</c:formatCode>
                <c:ptCount val="5"/>
                <c:pt idx="0">
                  <c:v>5</c:v>
                </c:pt>
                <c:pt idx="1">
                  <c:v>7</c:v>
                </c:pt>
                <c:pt idx="2">
                  <c:v>9</c:v>
                </c:pt>
                <c:pt idx="3">
                  <c:v>12</c:v>
                </c:pt>
                <c:pt idx="4">
                  <c:v>15</c:v>
                </c:pt>
              </c:numCache>
            </c:numRef>
          </c:cat>
          <c:val>
            <c:numRef>
              <c:f>'Eficiencia Cultivo'!$E$26:$E$30</c:f>
              <c:numCache>
                <c:formatCode>0.00%</c:formatCode>
                <c:ptCount val="5"/>
                <c:pt idx="0">
                  <c:v>0</c:v>
                </c:pt>
                <c:pt idx="1">
                  <c:v>0</c:v>
                </c:pt>
                <c:pt idx="2">
                  <c:v>0</c:v>
                </c:pt>
                <c:pt idx="3">
                  <c:v>0</c:v>
                </c:pt>
                <c:pt idx="4">
                  <c:v>0</c:v>
                </c:pt>
              </c:numCache>
            </c:numRef>
          </c:val>
        </c:ser>
        <c:ser>
          <c:idx val="4"/>
          <c:order val="4"/>
          <c:tx>
            <c:strRef>
              <c:f>'Eficiencia Cultivo'!$F$25</c:f>
              <c:strCache>
                <c:ptCount val="1"/>
                <c:pt idx="0">
                  <c:v>M5</c:v>
                </c:pt>
              </c:strCache>
            </c:strRef>
          </c:tx>
          <c:spPr>
            <a:solidFill>
              <a:schemeClr val="accent5"/>
            </a:solidFill>
            <a:ln>
              <a:noFill/>
            </a:ln>
            <a:effectLst/>
          </c:spPr>
          <c:invertIfNegative val="0"/>
          <c:cat>
            <c:numRef>
              <c:f>'Eficiencia Cultivo'!$A$26:$A$30</c:f>
              <c:numCache>
                <c:formatCode>General</c:formatCode>
                <c:ptCount val="5"/>
                <c:pt idx="0">
                  <c:v>5</c:v>
                </c:pt>
                <c:pt idx="1">
                  <c:v>7</c:v>
                </c:pt>
                <c:pt idx="2">
                  <c:v>9</c:v>
                </c:pt>
                <c:pt idx="3">
                  <c:v>12</c:v>
                </c:pt>
                <c:pt idx="4">
                  <c:v>15</c:v>
                </c:pt>
              </c:numCache>
            </c:numRef>
          </c:cat>
          <c:val>
            <c:numRef>
              <c:f>'Eficiencia Cultivo'!$F$26:$F$30</c:f>
              <c:numCache>
                <c:formatCode>0.00%</c:formatCode>
                <c:ptCount val="5"/>
                <c:pt idx="0">
                  <c:v>0</c:v>
                </c:pt>
                <c:pt idx="1">
                  <c:v>0</c:v>
                </c:pt>
                <c:pt idx="2">
                  <c:v>0</c:v>
                </c:pt>
                <c:pt idx="3">
                  <c:v>1.15E-2</c:v>
                </c:pt>
                <c:pt idx="4">
                  <c:v>1.15E-2</c:v>
                </c:pt>
              </c:numCache>
            </c:numRef>
          </c:val>
        </c:ser>
        <c:ser>
          <c:idx val="5"/>
          <c:order val="5"/>
          <c:tx>
            <c:strRef>
              <c:f>'Eficiencia Cultivo'!$G$25</c:f>
              <c:strCache>
                <c:ptCount val="1"/>
                <c:pt idx="0">
                  <c:v>M6</c:v>
                </c:pt>
              </c:strCache>
            </c:strRef>
          </c:tx>
          <c:spPr>
            <a:solidFill>
              <a:schemeClr val="accent6"/>
            </a:solidFill>
            <a:ln>
              <a:noFill/>
            </a:ln>
            <a:effectLst/>
          </c:spPr>
          <c:invertIfNegative val="0"/>
          <c:cat>
            <c:numRef>
              <c:f>'Eficiencia Cultivo'!$A$26:$A$30</c:f>
              <c:numCache>
                <c:formatCode>General</c:formatCode>
                <c:ptCount val="5"/>
                <c:pt idx="0">
                  <c:v>5</c:v>
                </c:pt>
                <c:pt idx="1">
                  <c:v>7</c:v>
                </c:pt>
                <c:pt idx="2">
                  <c:v>9</c:v>
                </c:pt>
                <c:pt idx="3">
                  <c:v>12</c:v>
                </c:pt>
                <c:pt idx="4">
                  <c:v>15</c:v>
                </c:pt>
              </c:numCache>
            </c:numRef>
          </c:cat>
          <c:val>
            <c:numRef>
              <c:f>'Eficiencia Cultivo'!$G$26:$G$30</c:f>
              <c:numCache>
                <c:formatCode>0.00%</c:formatCode>
                <c:ptCount val="5"/>
                <c:pt idx="0">
                  <c:v>0</c:v>
                </c:pt>
                <c:pt idx="1">
                  <c:v>0</c:v>
                </c:pt>
                <c:pt idx="2">
                  <c:v>0</c:v>
                </c:pt>
                <c:pt idx="3">
                  <c:v>2.52E-2</c:v>
                </c:pt>
                <c:pt idx="4">
                  <c:v>3.9699999999999999E-2</c:v>
                </c:pt>
              </c:numCache>
            </c:numRef>
          </c:val>
        </c:ser>
        <c:dLbls>
          <c:showLegendKey val="0"/>
          <c:showVal val="0"/>
          <c:showCatName val="0"/>
          <c:showSerName val="0"/>
          <c:showPercent val="0"/>
          <c:showBubbleSize val="0"/>
        </c:dLbls>
        <c:gapWidth val="16"/>
        <c:axId val="236877856"/>
        <c:axId val="236878416"/>
      </c:barChart>
      <c:catAx>
        <c:axId val="236877856"/>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DÍAS de Cultivo</a:t>
                </a:r>
              </a:p>
            </c:rich>
          </c:tx>
          <c:layout/>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es-EC"/>
          </a:p>
        </c:txPr>
        <c:crossAx val="236878416"/>
        <c:crosses val="autoZero"/>
        <c:auto val="1"/>
        <c:lblAlgn val="ctr"/>
        <c:lblOffset val="100"/>
        <c:noMultiLvlLbl val="0"/>
      </c:catAx>
      <c:valAx>
        <c:axId val="236878416"/>
        <c:scaling>
          <c:orientation val="minMax"/>
          <c:max val="5.000000000000001E-2"/>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r>
                  <a:rPr lang="en-US"/>
                  <a:t>Eficiencia del Cultivo</a:t>
                </a:r>
              </a:p>
            </c:rich>
          </c:tx>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mn-lt"/>
                  <a:ea typeface="+mn-ea"/>
                  <a:cs typeface="+mn-cs"/>
                </a:defRPr>
              </a:pPr>
              <a:endParaRPr lang="es-EC"/>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236877856"/>
        <c:crosses val="autoZero"/>
        <c:crossBetween val="between"/>
        <c:majorUnit val="1.0000000000000002E-2"/>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solidFill>
        <a:srgbClr val="000000">
          <a:lumMod val="50000"/>
          <a:lumOff val="50000"/>
        </a:srgbClr>
      </a:solidFill>
    </a:ln>
    <a:effectLst/>
  </c:spPr>
  <c:txPr>
    <a:bodyPr/>
    <a:lstStyle/>
    <a:p>
      <a:pPr>
        <a:defRPr/>
      </a:pPr>
      <a:endParaRPr lang="es-EC"/>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779AE-3A69-49F1-9A11-004268C1A8EC}" type="doc">
      <dgm:prSet loTypeId="urn:microsoft.com/office/officeart/2005/8/layout/orgChart1" loCatId="hierarchy" qsTypeId="urn:microsoft.com/office/officeart/2005/8/quickstyle/simple2" qsCatId="simple" csTypeId="urn:microsoft.com/office/officeart/2005/8/colors/accent2_3" csCatId="accent2" phldr="1"/>
      <dgm:spPr/>
      <dgm:t>
        <a:bodyPr/>
        <a:lstStyle/>
        <a:p>
          <a:endParaRPr lang="es-EC"/>
        </a:p>
      </dgm:t>
    </dgm:pt>
    <dgm:pt modelId="{D9B20BBA-56BE-461D-BA9F-6BDBD4A2DD47}">
      <dgm:prSet phldrT="[Texto]" custT="1"/>
      <dgm:spPr/>
      <dgm:t>
        <a:bodyPr/>
        <a:lstStyle/>
        <a:p>
          <a:r>
            <a:rPr lang="es-EC" sz="1400" b="1" dirty="0" smtClean="0"/>
            <a:t>Herramientas para la Mejora del Rendimiento del Cultivo de Tomate en el Ecuador</a:t>
          </a:r>
          <a:endParaRPr lang="es-EC" sz="1400" b="1" dirty="0"/>
        </a:p>
      </dgm:t>
    </dgm:pt>
    <dgm:pt modelId="{02D6D186-32D2-4E54-A8DC-A027C262DC53}" type="parTrans" cxnId="{CFE1CD06-6DAA-4E0A-A84D-20A4CABAC132}">
      <dgm:prSet/>
      <dgm:spPr/>
      <dgm:t>
        <a:bodyPr/>
        <a:lstStyle/>
        <a:p>
          <a:endParaRPr lang="es-EC"/>
        </a:p>
      </dgm:t>
    </dgm:pt>
    <dgm:pt modelId="{19C79B84-A4EB-47F2-9F0E-DDBE9E022606}" type="sibTrans" cxnId="{CFE1CD06-6DAA-4E0A-A84D-20A4CABAC132}">
      <dgm:prSet/>
      <dgm:spPr/>
      <dgm:t>
        <a:bodyPr/>
        <a:lstStyle/>
        <a:p>
          <a:endParaRPr lang="es-EC"/>
        </a:p>
      </dgm:t>
    </dgm:pt>
    <dgm:pt modelId="{D8FDA44C-71FB-4DF7-9608-C8CCFC0E844E}">
      <dgm:prSet phldrT="[Texto]" custT="1"/>
      <dgm:spPr/>
      <dgm:t>
        <a:bodyPr/>
        <a:lstStyle/>
        <a:p>
          <a:r>
            <a:rPr lang="es-EC" sz="1400" dirty="0" smtClean="0"/>
            <a:t>Siembra bajo Cubierta</a:t>
          </a:r>
          <a:endParaRPr lang="es-EC" sz="1400" dirty="0"/>
        </a:p>
      </dgm:t>
    </dgm:pt>
    <dgm:pt modelId="{45DB974C-6255-4FE9-8FF4-6F2CC049FA43}" type="parTrans" cxnId="{1F7BF8AC-61F4-4CF4-BEA8-366BDEF572B2}">
      <dgm:prSet/>
      <dgm:spPr/>
      <dgm:t>
        <a:bodyPr/>
        <a:lstStyle/>
        <a:p>
          <a:endParaRPr lang="es-EC"/>
        </a:p>
      </dgm:t>
    </dgm:pt>
    <dgm:pt modelId="{89CC01D3-5FF9-4620-A098-A3412837A831}" type="sibTrans" cxnId="{1F7BF8AC-61F4-4CF4-BEA8-366BDEF572B2}">
      <dgm:prSet/>
      <dgm:spPr/>
      <dgm:t>
        <a:bodyPr/>
        <a:lstStyle/>
        <a:p>
          <a:endParaRPr lang="es-EC"/>
        </a:p>
      </dgm:t>
    </dgm:pt>
    <dgm:pt modelId="{74E2DF91-EF05-401B-8029-34CCE0CAFCBE}">
      <dgm:prSet phldrT="[Texto]" custT="1"/>
      <dgm:spPr/>
      <dgm:t>
        <a:bodyPr/>
        <a:lstStyle/>
        <a:p>
          <a:r>
            <a:rPr lang="es-EC" sz="1400" dirty="0" smtClean="0"/>
            <a:t>Uso de semillas certificadas</a:t>
          </a:r>
          <a:endParaRPr lang="es-EC" sz="1400" dirty="0"/>
        </a:p>
      </dgm:t>
    </dgm:pt>
    <dgm:pt modelId="{21B1518E-548E-4BCC-9E16-D15DB5B18C70}" type="parTrans" cxnId="{7444DA7A-8534-432A-A272-8B66F4050CC2}">
      <dgm:prSet/>
      <dgm:spPr/>
      <dgm:t>
        <a:bodyPr/>
        <a:lstStyle/>
        <a:p>
          <a:endParaRPr lang="es-EC"/>
        </a:p>
      </dgm:t>
    </dgm:pt>
    <dgm:pt modelId="{C5CF85EA-8B32-4502-9033-3120C82F65A0}" type="sibTrans" cxnId="{7444DA7A-8534-432A-A272-8B66F4050CC2}">
      <dgm:prSet/>
      <dgm:spPr/>
      <dgm:t>
        <a:bodyPr/>
        <a:lstStyle/>
        <a:p>
          <a:endParaRPr lang="es-EC"/>
        </a:p>
      </dgm:t>
    </dgm:pt>
    <dgm:pt modelId="{AB809BC1-5DEB-40DA-8941-40517B5AEFFB}">
      <dgm:prSet phldrT="[Texto]" custT="1"/>
      <dgm:spPr/>
      <dgm:t>
        <a:bodyPr/>
        <a:lstStyle/>
        <a:p>
          <a:r>
            <a:rPr lang="es-EC" sz="1400" dirty="0" smtClean="0"/>
            <a:t>Introducción de variedades</a:t>
          </a:r>
        </a:p>
      </dgm:t>
    </dgm:pt>
    <dgm:pt modelId="{4163C59A-ED74-4CF4-BD53-D3E5B44F0C02}" type="parTrans" cxnId="{7749D3A5-E66C-4E76-8DF2-46D2290F2F7B}">
      <dgm:prSet/>
      <dgm:spPr/>
      <dgm:t>
        <a:bodyPr/>
        <a:lstStyle/>
        <a:p>
          <a:endParaRPr lang="es-EC"/>
        </a:p>
      </dgm:t>
    </dgm:pt>
    <dgm:pt modelId="{C69C4581-B185-4435-962A-2D236A236368}" type="sibTrans" cxnId="{7749D3A5-E66C-4E76-8DF2-46D2290F2F7B}">
      <dgm:prSet/>
      <dgm:spPr/>
      <dgm:t>
        <a:bodyPr/>
        <a:lstStyle/>
        <a:p>
          <a:endParaRPr lang="es-EC"/>
        </a:p>
      </dgm:t>
    </dgm:pt>
    <dgm:pt modelId="{2DD24298-65A6-49EC-892D-71FAE9A313E6}">
      <dgm:prSet phldrT="[Texto]" custT="1"/>
      <dgm:spPr/>
      <dgm:t>
        <a:bodyPr/>
        <a:lstStyle/>
        <a:p>
          <a:r>
            <a:rPr lang="es-EC" sz="1400" dirty="0" smtClean="0"/>
            <a:t>Biotecnología</a:t>
          </a:r>
        </a:p>
      </dgm:t>
    </dgm:pt>
    <dgm:pt modelId="{5F8D7BA1-0987-4A9E-ABBF-FE49536B5151}" type="parTrans" cxnId="{7331FEA2-7AFB-4955-9DDE-D4A1BB991A52}">
      <dgm:prSet/>
      <dgm:spPr/>
      <dgm:t>
        <a:bodyPr/>
        <a:lstStyle/>
        <a:p>
          <a:endParaRPr lang="es-EC"/>
        </a:p>
      </dgm:t>
    </dgm:pt>
    <dgm:pt modelId="{D04FFE92-2DC4-4994-AC46-2DD12A340706}" type="sibTrans" cxnId="{7331FEA2-7AFB-4955-9DDE-D4A1BB991A52}">
      <dgm:prSet/>
      <dgm:spPr/>
      <dgm:t>
        <a:bodyPr/>
        <a:lstStyle/>
        <a:p>
          <a:endParaRPr lang="es-EC"/>
        </a:p>
      </dgm:t>
    </dgm:pt>
    <dgm:pt modelId="{7F8D2E10-C354-4FFD-A54C-11C9DB2B6FDB}" type="pres">
      <dgm:prSet presAssocID="{238779AE-3A69-49F1-9A11-004268C1A8EC}" presName="hierChild1" presStyleCnt="0">
        <dgm:presLayoutVars>
          <dgm:orgChart val="1"/>
          <dgm:chPref val="1"/>
          <dgm:dir/>
          <dgm:animOne val="branch"/>
          <dgm:animLvl val="lvl"/>
          <dgm:resizeHandles/>
        </dgm:presLayoutVars>
      </dgm:prSet>
      <dgm:spPr/>
      <dgm:t>
        <a:bodyPr/>
        <a:lstStyle/>
        <a:p>
          <a:endParaRPr lang="es-EC"/>
        </a:p>
      </dgm:t>
    </dgm:pt>
    <dgm:pt modelId="{BBA7F7CB-6ACA-4ACA-ACFB-0616614DB636}" type="pres">
      <dgm:prSet presAssocID="{D9B20BBA-56BE-461D-BA9F-6BDBD4A2DD47}" presName="hierRoot1" presStyleCnt="0">
        <dgm:presLayoutVars>
          <dgm:hierBranch val="init"/>
        </dgm:presLayoutVars>
      </dgm:prSet>
      <dgm:spPr/>
      <dgm:t>
        <a:bodyPr/>
        <a:lstStyle/>
        <a:p>
          <a:endParaRPr lang="es-EC"/>
        </a:p>
      </dgm:t>
    </dgm:pt>
    <dgm:pt modelId="{60449081-1EC5-41FF-BCE5-EC7262E51221}" type="pres">
      <dgm:prSet presAssocID="{D9B20BBA-56BE-461D-BA9F-6BDBD4A2DD47}" presName="rootComposite1" presStyleCnt="0"/>
      <dgm:spPr/>
      <dgm:t>
        <a:bodyPr/>
        <a:lstStyle/>
        <a:p>
          <a:endParaRPr lang="es-EC"/>
        </a:p>
      </dgm:t>
    </dgm:pt>
    <dgm:pt modelId="{87E4FC9A-C1D5-44B3-84A1-236A62898C31}" type="pres">
      <dgm:prSet presAssocID="{D9B20BBA-56BE-461D-BA9F-6BDBD4A2DD47}" presName="rootText1" presStyleLbl="node0" presStyleIdx="0" presStyleCnt="1" custScaleX="211365" custLinFactNeighborY="-20293">
        <dgm:presLayoutVars>
          <dgm:chPref val="3"/>
        </dgm:presLayoutVars>
      </dgm:prSet>
      <dgm:spPr/>
      <dgm:t>
        <a:bodyPr/>
        <a:lstStyle/>
        <a:p>
          <a:endParaRPr lang="es-EC"/>
        </a:p>
      </dgm:t>
    </dgm:pt>
    <dgm:pt modelId="{EE6031C1-F3A7-449E-B325-1C7B617ECAE6}" type="pres">
      <dgm:prSet presAssocID="{D9B20BBA-56BE-461D-BA9F-6BDBD4A2DD47}" presName="rootConnector1" presStyleLbl="node1" presStyleIdx="0" presStyleCnt="0"/>
      <dgm:spPr/>
      <dgm:t>
        <a:bodyPr/>
        <a:lstStyle/>
        <a:p>
          <a:endParaRPr lang="es-EC"/>
        </a:p>
      </dgm:t>
    </dgm:pt>
    <dgm:pt modelId="{4A370E9F-1FC3-4EB7-A3B1-E54A274015BF}" type="pres">
      <dgm:prSet presAssocID="{D9B20BBA-56BE-461D-BA9F-6BDBD4A2DD47}" presName="hierChild2" presStyleCnt="0"/>
      <dgm:spPr/>
      <dgm:t>
        <a:bodyPr/>
        <a:lstStyle/>
        <a:p>
          <a:endParaRPr lang="es-EC"/>
        </a:p>
      </dgm:t>
    </dgm:pt>
    <dgm:pt modelId="{59CDDB91-8809-49C4-A8B9-3A1F43C6D7C1}" type="pres">
      <dgm:prSet presAssocID="{45DB974C-6255-4FE9-8FF4-6F2CC049FA43}" presName="Name37" presStyleLbl="parChTrans1D2" presStyleIdx="0" presStyleCnt="4"/>
      <dgm:spPr/>
      <dgm:t>
        <a:bodyPr/>
        <a:lstStyle/>
        <a:p>
          <a:endParaRPr lang="es-EC"/>
        </a:p>
      </dgm:t>
    </dgm:pt>
    <dgm:pt modelId="{82ECC2B9-2B40-45FD-A064-968E4B0315F4}" type="pres">
      <dgm:prSet presAssocID="{D8FDA44C-71FB-4DF7-9608-C8CCFC0E844E}" presName="hierRoot2" presStyleCnt="0">
        <dgm:presLayoutVars>
          <dgm:hierBranch val="init"/>
        </dgm:presLayoutVars>
      </dgm:prSet>
      <dgm:spPr/>
      <dgm:t>
        <a:bodyPr/>
        <a:lstStyle/>
        <a:p>
          <a:endParaRPr lang="es-EC"/>
        </a:p>
      </dgm:t>
    </dgm:pt>
    <dgm:pt modelId="{91B81998-E27E-40B9-8A15-D5D76290A2E5}" type="pres">
      <dgm:prSet presAssocID="{D8FDA44C-71FB-4DF7-9608-C8CCFC0E844E}" presName="rootComposite" presStyleCnt="0"/>
      <dgm:spPr/>
      <dgm:t>
        <a:bodyPr/>
        <a:lstStyle/>
        <a:p>
          <a:endParaRPr lang="es-EC"/>
        </a:p>
      </dgm:t>
    </dgm:pt>
    <dgm:pt modelId="{BA7F9127-A050-4A55-8F8C-28665B20D645}" type="pres">
      <dgm:prSet presAssocID="{D8FDA44C-71FB-4DF7-9608-C8CCFC0E844E}" presName="rootText" presStyleLbl="node2" presStyleIdx="0" presStyleCnt="4" custScaleX="99990" custScaleY="59508">
        <dgm:presLayoutVars>
          <dgm:chPref val="3"/>
        </dgm:presLayoutVars>
      </dgm:prSet>
      <dgm:spPr/>
      <dgm:t>
        <a:bodyPr/>
        <a:lstStyle/>
        <a:p>
          <a:endParaRPr lang="es-EC"/>
        </a:p>
      </dgm:t>
    </dgm:pt>
    <dgm:pt modelId="{C9EA36D8-B8B8-4251-9B09-6F0DBFCC956B}" type="pres">
      <dgm:prSet presAssocID="{D8FDA44C-71FB-4DF7-9608-C8CCFC0E844E}" presName="rootConnector" presStyleLbl="node2" presStyleIdx="0" presStyleCnt="4"/>
      <dgm:spPr/>
      <dgm:t>
        <a:bodyPr/>
        <a:lstStyle/>
        <a:p>
          <a:endParaRPr lang="es-EC"/>
        </a:p>
      </dgm:t>
    </dgm:pt>
    <dgm:pt modelId="{B278E9F0-D573-4F86-BE3C-11F367686862}" type="pres">
      <dgm:prSet presAssocID="{D8FDA44C-71FB-4DF7-9608-C8CCFC0E844E}" presName="hierChild4" presStyleCnt="0"/>
      <dgm:spPr/>
      <dgm:t>
        <a:bodyPr/>
        <a:lstStyle/>
        <a:p>
          <a:endParaRPr lang="es-EC"/>
        </a:p>
      </dgm:t>
    </dgm:pt>
    <dgm:pt modelId="{1507AD06-97CE-4F61-BE4D-FEF496CA582C}" type="pres">
      <dgm:prSet presAssocID="{D8FDA44C-71FB-4DF7-9608-C8CCFC0E844E}" presName="hierChild5" presStyleCnt="0"/>
      <dgm:spPr/>
      <dgm:t>
        <a:bodyPr/>
        <a:lstStyle/>
        <a:p>
          <a:endParaRPr lang="es-EC"/>
        </a:p>
      </dgm:t>
    </dgm:pt>
    <dgm:pt modelId="{C44C38CD-9DC1-4D08-93FE-61A629A574C8}" type="pres">
      <dgm:prSet presAssocID="{21B1518E-548E-4BCC-9E16-D15DB5B18C70}" presName="Name37" presStyleLbl="parChTrans1D2" presStyleIdx="1" presStyleCnt="4"/>
      <dgm:spPr/>
      <dgm:t>
        <a:bodyPr/>
        <a:lstStyle/>
        <a:p>
          <a:endParaRPr lang="es-EC"/>
        </a:p>
      </dgm:t>
    </dgm:pt>
    <dgm:pt modelId="{C1DF8AC9-EA42-4475-A93D-164124C72A1B}" type="pres">
      <dgm:prSet presAssocID="{74E2DF91-EF05-401B-8029-34CCE0CAFCBE}" presName="hierRoot2" presStyleCnt="0">
        <dgm:presLayoutVars>
          <dgm:hierBranch val="init"/>
        </dgm:presLayoutVars>
      </dgm:prSet>
      <dgm:spPr/>
      <dgm:t>
        <a:bodyPr/>
        <a:lstStyle/>
        <a:p>
          <a:endParaRPr lang="es-EC"/>
        </a:p>
      </dgm:t>
    </dgm:pt>
    <dgm:pt modelId="{4EAC8892-4F7C-4BBE-AAF8-BD0EDAC40627}" type="pres">
      <dgm:prSet presAssocID="{74E2DF91-EF05-401B-8029-34CCE0CAFCBE}" presName="rootComposite" presStyleCnt="0"/>
      <dgm:spPr/>
      <dgm:t>
        <a:bodyPr/>
        <a:lstStyle/>
        <a:p>
          <a:endParaRPr lang="es-EC"/>
        </a:p>
      </dgm:t>
    </dgm:pt>
    <dgm:pt modelId="{B1227D1B-3603-4FA3-BA91-812DA5546769}" type="pres">
      <dgm:prSet presAssocID="{74E2DF91-EF05-401B-8029-34CCE0CAFCBE}" presName="rootText" presStyleLbl="node2" presStyleIdx="1" presStyleCnt="4" custScaleY="59925">
        <dgm:presLayoutVars>
          <dgm:chPref val="3"/>
        </dgm:presLayoutVars>
      </dgm:prSet>
      <dgm:spPr/>
      <dgm:t>
        <a:bodyPr/>
        <a:lstStyle/>
        <a:p>
          <a:endParaRPr lang="es-EC"/>
        </a:p>
      </dgm:t>
    </dgm:pt>
    <dgm:pt modelId="{EBA77D52-5882-4C1E-9B2A-F680A507FAED}" type="pres">
      <dgm:prSet presAssocID="{74E2DF91-EF05-401B-8029-34CCE0CAFCBE}" presName="rootConnector" presStyleLbl="node2" presStyleIdx="1" presStyleCnt="4"/>
      <dgm:spPr/>
      <dgm:t>
        <a:bodyPr/>
        <a:lstStyle/>
        <a:p>
          <a:endParaRPr lang="es-EC"/>
        </a:p>
      </dgm:t>
    </dgm:pt>
    <dgm:pt modelId="{7CF8B864-F288-4950-97FB-D6801B6A66BA}" type="pres">
      <dgm:prSet presAssocID="{74E2DF91-EF05-401B-8029-34CCE0CAFCBE}" presName="hierChild4" presStyleCnt="0"/>
      <dgm:spPr/>
      <dgm:t>
        <a:bodyPr/>
        <a:lstStyle/>
        <a:p>
          <a:endParaRPr lang="es-EC"/>
        </a:p>
      </dgm:t>
    </dgm:pt>
    <dgm:pt modelId="{C29526EF-B4EC-4201-B7FF-4223D6A8BEDE}" type="pres">
      <dgm:prSet presAssocID="{74E2DF91-EF05-401B-8029-34CCE0CAFCBE}" presName="hierChild5" presStyleCnt="0"/>
      <dgm:spPr/>
      <dgm:t>
        <a:bodyPr/>
        <a:lstStyle/>
        <a:p>
          <a:endParaRPr lang="es-EC"/>
        </a:p>
      </dgm:t>
    </dgm:pt>
    <dgm:pt modelId="{6657BFB2-5198-4E23-B8D2-4662109118D3}" type="pres">
      <dgm:prSet presAssocID="{4163C59A-ED74-4CF4-BD53-D3E5B44F0C02}" presName="Name37" presStyleLbl="parChTrans1D2" presStyleIdx="2" presStyleCnt="4"/>
      <dgm:spPr/>
      <dgm:t>
        <a:bodyPr/>
        <a:lstStyle/>
        <a:p>
          <a:endParaRPr lang="es-EC"/>
        </a:p>
      </dgm:t>
    </dgm:pt>
    <dgm:pt modelId="{47DA6B39-40D4-4C57-AD59-0ABAF0CB1E8D}" type="pres">
      <dgm:prSet presAssocID="{AB809BC1-5DEB-40DA-8941-40517B5AEFFB}" presName="hierRoot2" presStyleCnt="0">
        <dgm:presLayoutVars>
          <dgm:hierBranch val="init"/>
        </dgm:presLayoutVars>
      </dgm:prSet>
      <dgm:spPr/>
      <dgm:t>
        <a:bodyPr/>
        <a:lstStyle/>
        <a:p>
          <a:endParaRPr lang="es-EC"/>
        </a:p>
      </dgm:t>
    </dgm:pt>
    <dgm:pt modelId="{0ECDE210-CE0E-4808-8CD8-34C660EF984B}" type="pres">
      <dgm:prSet presAssocID="{AB809BC1-5DEB-40DA-8941-40517B5AEFFB}" presName="rootComposite" presStyleCnt="0"/>
      <dgm:spPr/>
      <dgm:t>
        <a:bodyPr/>
        <a:lstStyle/>
        <a:p>
          <a:endParaRPr lang="es-EC"/>
        </a:p>
      </dgm:t>
    </dgm:pt>
    <dgm:pt modelId="{DFCF37A1-19B7-4C96-9599-CB5781725427}" type="pres">
      <dgm:prSet presAssocID="{AB809BC1-5DEB-40DA-8941-40517B5AEFFB}" presName="rootText" presStyleLbl="node2" presStyleIdx="2" presStyleCnt="4" custScaleY="59508">
        <dgm:presLayoutVars>
          <dgm:chPref val="3"/>
        </dgm:presLayoutVars>
      </dgm:prSet>
      <dgm:spPr/>
      <dgm:t>
        <a:bodyPr/>
        <a:lstStyle/>
        <a:p>
          <a:endParaRPr lang="es-EC"/>
        </a:p>
      </dgm:t>
    </dgm:pt>
    <dgm:pt modelId="{BE78DB24-E100-4928-9A6D-2B6EA91E44FD}" type="pres">
      <dgm:prSet presAssocID="{AB809BC1-5DEB-40DA-8941-40517B5AEFFB}" presName="rootConnector" presStyleLbl="node2" presStyleIdx="2" presStyleCnt="4"/>
      <dgm:spPr/>
      <dgm:t>
        <a:bodyPr/>
        <a:lstStyle/>
        <a:p>
          <a:endParaRPr lang="es-EC"/>
        </a:p>
      </dgm:t>
    </dgm:pt>
    <dgm:pt modelId="{E83349A8-81A5-4420-B0BA-25F2C3C8F680}" type="pres">
      <dgm:prSet presAssocID="{AB809BC1-5DEB-40DA-8941-40517B5AEFFB}" presName="hierChild4" presStyleCnt="0"/>
      <dgm:spPr/>
      <dgm:t>
        <a:bodyPr/>
        <a:lstStyle/>
        <a:p>
          <a:endParaRPr lang="es-EC"/>
        </a:p>
      </dgm:t>
    </dgm:pt>
    <dgm:pt modelId="{D2BF9AEE-90DA-471B-9E3F-655D23E0C8D0}" type="pres">
      <dgm:prSet presAssocID="{AB809BC1-5DEB-40DA-8941-40517B5AEFFB}" presName="hierChild5" presStyleCnt="0"/>
      <dgm:spPr/>
      <dgm:t>
        <a:bodyPr/>
        <a:lstStyle/>
        <a:p>
          <a:endParaRPr lang="es-EC"/>
        </a:p>
      </dgm:t>
    </dgm:pt>
    <dgm:pt modelId="{CCED6CD8-184F-4E1E-AD7C-4DD078BD79F0}" type="pres">
      <dgm:prSet presAssocID="{5F8D7BA1-0987-4A9E-ABBF-FE49536B5151}" presName="Name37" presStyleLbl="parChTrans1D2" presStyleIdx="3" presStyleCnt="4"/>
      <dgm:spPr/>
      <dgm:t>
        <a:bodyPr/>
        <a:lstStyle/>
        <a:p>
          <a:endParaRPr lang="es-EC"/>
        </a:p>
      </dgm:t>
    </dgm:pt>
    <dgm:pt modelId="{4B344312-9043-46AE-A94D-34C2DA67F27D}" type="pres">
      <dgm:prSet presAssocID="{2DD24298-65A6-49EC-892D-71FAE9A313E6}" presName="hierRoot2" presStyleCnt="0">
        <dgm:presLayoutVars>
          <dgm:hierBranch val="init"/>
        </dgm:presLayoutVars>
      </dgm:prSet>
      <dgm:spPr/>
      <dgm:t>
        <a:bodyPr/>
        <a:lstStyle/>
        <a:p>
          <a:endParaRPr lang="es-EC"/>
        </a:p>
      </dgm:t>
    </dgm:pt>
    <dgm:pt modelId="{E117126B-2E5B-4E7F-BF30-855E68FA5FB6}" type="pres">
      <dgm:prSet presAssocID="{2DD24298-65A6-49EC-892D-71FAE9A313E6}" presName="rootComposite" presStyleCnt="0"/>
      <dgm:spPr/>
      <dgm:t>
        <a:bodyPr/>
        <a:lstStyle/>
        <a:p>
          <a:endParaRPr lang="es-EC"/>
        </a:p>
      </dgm:t>
    </dgm:pt>
    <dgm:pt modelId="{BBDEB534-BF82-4F92-9C85-89C5C76FA68F}" type="pres">
      <dgm:prSet presAssocID="{2DD24298-65A6-49EC-892D-71FAE9A313E6}" presName="rootText" presStyleLbl="node2" presStyleIdx="3" presStyleCnt="4" custScaleY="59508">
        <dgm:presLayoutVars>
          <dgm:chPref val="3"/>
        </dgm:presLayoutVars>
      </dgm:prSet>
      <dgm:spPr/>
      <dgm:t>
        <a:bodyPr/>
        <a:lstStyle/>
        <a:p>
          <a:endParaRPr lang="es-EC"/>
        </a:p>
      </dgm:t>
    </dgm:pt>
    <dgm:pt modelId="{B9540790-7987-4F5E-93F6-E1317D1D2193}" type="pres">
      <dgm:prSet presAssocID="{2DD24298-65A6-49EC-892D-71FAE9A313E6}" presName="rootConnector" presStyleLbl="node2" presStyleIdx="3" presStyleCnt="4"/>
      <dgm:spPr/>
      <dgm:t>
        <a:bodyPr/>
        <a:lstStyle/>
        <a:p>
          <a:endParaRPr lang="es-EC"/>
        </a:p>
      </dgm:t>
    </dgm:pt>
    <dgm:pt modelId="{2776A165-D42E-4B45-8142-BFA96FF061AC}" type="pres">
      <dgm:prSet presAssocID="{2DD24298-65A6-49EC-892D-71FAE9A313E6}" presName="hierChild4" presStyleCnt="0"/>
      <dgm:spPr/>
      <dgm:t>
        <a:bodyPr/>
        <a:lstStyle/>
        <a:p>
          <a:endParaRPr lang="es-EC"/>
        </a:p>
      </dgm:t>
    </dgm:pt>
    <dgm:pt modelId="{DA7B2D74-D564-4751-AF17-1987D03121F3}" type="pres">
      <dgm:prSet presAssocID="{2DD24298-65A6-49EC-892D-71FAE9A313E6}" presName="hierChild5" presStyleCnt="0"/>
      <dgm:spPr/>
      <dgm:t>
        <a:bodyPr/>
        <a:lstStyle/>
        <a:p>
          <a:endParaRPr lang="es-EC"/>
        </a:p>
      </dgm:t>
    </dgm:pt>
    <dgm:pt modelId="{FAC6A4F9-40CF-4060-B130-063CAAA7B0C3}" type="pres">
      <dgm:prSet presAssocID="{D9B20BBA-56BE-461D-BA9F-6BDBD4A2DD47}" presName="hierChild3" presStyleCnt="0"/>
      <dgm:spPr/>
      <dgm:t>
        <a:bodyPr/>
        <a:lstStyle/>
        <a:p>
          <a:endParaRPr lang="es-EC"/>
        </a:p>
      </dgm:t>
    </dgm:pt>
  </dgm:ptLst>
  <dgm:cxnLst>
    <dgm:cxn modelId="{AC17ABD2-77B1-45C1-9EFE-B600C87DD747}" type="presOf" srcId="{5F8D7BA1-0987-4A9E-ABBF-FE49536B5151}" destId="{CCED6CD8-184F-4E1E-AD7C-4DD078BD79F0}" srcOrd="0" destOrd="0" presId="urn:microsoft.com/office/officeart/2005/8/layout/orgChart1"/>
    <dgm:cxn modelId="{49693923-9B28-49CF-93E4-6E7A5B8090CB}" type="presOf" srcId="{45DB974C-6255-4FE9-8FF4-6F2CC049FA43}" destId="{59CDDB91-8809-49C4-A8B9-3A1F43C6D7C1}" srcOrd="0" destOrd="0" presId="urn:microsoft.com/office/officeart/2005/8/layout/orgChart1"/>
    <dgm:cxn modelId="{22DB2766-E4F5-4BFA-8732-E1026C7A0DC3}" type="presOf" srcId="{74E2DF91-EF05-401B-8029-34CCE0CAFCBE}" destId="{EBA77D52-5882-4C1E-9B2A-F680A507FAED}" srcOrd="1" destOrd="0" presId="urn:microsoft.com/office/officeart/2005/8/layout/orgChart1"/>
    <dgm:cxn modelId="{7331FEA2-7AFB-4955-9DDE-D4A1BB991A52}" srcId="{D9B20BBA-56BE-461D-BA9F-6BDBD4A2DD47}" destId="{2DD24298-65A6-49EC-892D-71FAE9A313E6}" srcOrd="3" destOrd="0" parTransId="{5F8D7BA1-0987-4A9E-ABBF-FE49536B5151}" sibTransId="{D04FFE92-2DC4-4994-AC46-2DD12A340706}"/>
    <dgm:cxn modelId="{1F7BF8AC-61F4-4CF4-BEA8-366BDEF572B2}" srcId="{D9B20BBA-56BE-461D-BA9F-6BDBD4A2DD47}" destId="{D8FDA44C-71FB-4DF7-9608-C8CCFC0E844E}" srcOrd="0" destOrd="0" parTransId="{45DB974C-6255-4FE9-8FF4-6F2CC049FA43}" sibTransId="{89CC01D3-5FF9-4620-A098-A3412837A831}"/>
    <dgm:cxn modelId="{1147E4E6-38A0-48B4-8436-0E0116EADC0D}" type="presOf" srcId="{21B1518E-548E-4BCC-9E16-D15DB5B18C70}" destId="{C44C38CD-9DC1-4D08-93FE-61A629A574C8}" srcOrd="0" destOrd="0" presId="urn:microsoft.com/office/officeart/2005/8/layout/orgChart1"/>
    <dgm:cxn modelId="{ED44F2E6-B4DC-4132-8788-982A729398E8}" type="presOf" srcId="{74E2DF91-EF05-401B-8029-34CCE0CAFCBE}" destId="{B1227D1B-3603-4FA3-BA91-812DA5546769}" srcOrd="0" destOrd="0" presId="urn:microsoft.com/office/officeart/2005/8/layout/orgChart1"/>
    <dgm:cxn modelId="{0817A6A0-35D2-4F7F-83E6-9644F481E86E}" type="presOf" srcId="{D9B20BBA-56BE-461D-BA9F-6BDBD4A2DD47}" destId="{87E4FC9A-C1D5-44B3-84A1-236A62898C31}" srcOrd="0" destOrd="0" presId="urn:microsoft.com/office/officeart/2005/8/layout/orgChart1"/>
    <dgm:cxn modelId="{7444DA7A-8534-432A-A272-8B66F4050CC2}" srcId="{D9B20BBA-56BE-461D-BA9F-6BDBD4A2DD47}" destId="{74E2DF91-EF05-401B-8029-34CCE0CAFCBE}" srcOrd="1" destOrd="0" parTransId="{21B1518E-548E-4BCC-9E16-D15DB5B18C70}" sibTransId="{C5CF85EA-8B32-4502-9033-3120C82F65A0}"/>
    <dgm:cxn modelId="{E787240E-B77B-459E-A158-B66AD9C638AC}" type="presOf" srcId="{2DD24298-65A6-49EC-892D-71FAE9A313E6}" destId="{B9540790-7987-4F5E-93F6-E1317D1D2193}" srcOrd="1" destOrd="0" presId="urn:microsoft.com/office/officeart/2005/8/layout/orgChart1"/>
    <dgm:cxn modelId="{7749D3A5-E66C-4E76-8DF2-46D2290F2F7B}" srcId="{D9B20BBA-56BE-461D-BA9F-6BDBD4A2DD47}" destId="{AB809BC1-5DEB-40DA-8941-40517B5AEFFB}" srcOrd="2" destOrd="0" parTransId="{4163C59A-ED74-4CF4-BD53-D3E5B44F0C02}" sibTransId="{C69C4581-B185-4435-962A-2D236A236368}"/>
    <dgm:cxn modelId="{F90940CE-DD2E-41BB-9722-CD52B10BE01A}" type="presOf" srcId="{2DD24298-65A6-49EC-892D-71FAE9A313E6}" destId="{BBDEB534-BF82-4F92-9C85-89C5C76FA68F}" srcOrd="0" destOrd="0" presId="urn:microsoft.com/office/officeart/2005/8/layout/orgChart1"/>
    <dgm:cxn modelId="{3AD3F4AE-7434-41C9-B173-A7E489F48A09}" type="presOf" srcId="{AB809BC1-5DEB-40DA-8941-40517B5AEFFB}" destId="{BE78DB24-E100-4928-9A6D-2B6EA91E44FD}" srcOrd="1" destOrd="0" presId="urn:microsoft.com/office/officeart/2005/8/layout/orgChart1"/>
    <dgm:cxn modelId="{F73AF051-BE68-4B2B-86AA-0FB34137F86E}" type="presOf" srcId="{D8FDA44C-71FB-4DF7-9608-C8CCFC0E844E}" destId="{BA7F9127-A050-4A55-8F8C-28665B20D645}" srcOrd="0" destOrd="0" presId="urn:microsoft.com/office/officeart/2005/8/layout/orgChart1"/>
    <dgm:cxn modelId="{E5B80D00-7CC5-45FB-925A-4FD4DA8144EA}" type="presOf" srcId="{AB809BC1-5DEB-40DA-8941-40517B5AEFFB}" destId="{DFCF37A1-19B7-4C96-9599-CB5781725427}" srcOrd="0" destOrd="0" presId="urn:microsoft.com/office/officeart/2005/8/layout/orgChart1"/>
    <dgm:cxn modelId="{CC167442-0E36-47BC-8CA2-9B93D1A4EAFF}" type="presOf" srcId="{D9B20BBA-56BE-461D-BA9F-6BDBD4A2DD47}" destId="{EE6031C1-F3A7-449E-B325-1C7B617ECAE6}" srcOrd="1" destOrd="0" presId="urn:microsoft.com/office/officeart/2005/8/layout/orgChart1"/>
    <dgm:cxn modelId="{CFE1CD06-6DAA-4E0A-A84D-20A4CABAC132}" srcId="{238779AE-3A69-49F1-9A11-004268C1A8EC}" destId="{D9B20BBA-56BE-461D-BA9F-6BDBD4A2DD47}" srcOrd="0" destOrd="0" parTransId="{02D6D186-32D2-4E54-A8DC-A027C262DC53}" sibTransId="{19C79B84-A4EB-47F2-9F0E-DDBE9E022606}"/>
    <dgm:cxn modelId="{C3BF1DD3-5B84-47B8-B870-4D2A0F1C1D3A}" type="presOf" srcId="{238779AE-3A69-49F1-9A11-004268C1A8EC}" destId="{7F8D2E10-C354-4FFD-A54C-11C9DB2B6FDB}" srcOrd="0" destOrd="0" presId="urn:microsoft.com/office/officeart/2005/8/layout/orgChart1"/>
    <dgm:cxn modelId="{56D5D269-BE0C-4ABD-AEF4-2B0F2BDFF216}" type="presOf" srcId="{4163C59A-ED74-4CF4-BD53-D3E5B44F0C02}" destId="{6657BFB2-5198-4E23-B8D2-4662109118D3}" srcOrd="0" destOrd="0" presId="urn:microsoft.com/office/officeart/2005/8/layout/orgChart1"/>
    <dgm:cxn modelId="{0264148C-59B4-4C1D-A78E-BAC810A83AD7}" type="presOf" srcId="{D8FDA44C-71FB-4DF7-9608-C8CCFC0E844E}" destId="{C9EA36D8-B8B8-4251-9B09-6F0DBFCC956B}" srcOrd="1" destOrd="0" presId="urn:microsoft.com/office/officeart/2005/8/layout/orgChart1"/>
    <dgm:cxn modelId="{A2B782D6-8C5B-42C5-84B9-1FFF54990DBB}" type="presParOf" srcId="{7F8D2E10-C354-4FFD-A54C-11C9DB2B6FDB}" destId="{BBA7F7CB-6ACA-4ACA-ACFB-0616614DB636}" srcOrd="0" destOrd="0" presId="urn:microsoft.com/office/officeart/2005/8/layout/orgChart1"/>
    <dgm:cxn modelId="{AFD57142-FCC7-4111-B9EE-8820B44636E6}" type="presParOf" srcId="{BBA7F7CB-6ACA-4ACA-ACFB-0616614DB636}" destId="{60449081-1EC5-41FF-BCE5-EC7262E51221}" srcOrd="0" destOrd="0" presId="urn:microsoft.com/office/officeart/2005/8/layout/orgChart1"/>
    <dgm:cxn modelId="{88DBBA7F-44AF-4993-A363-5EBBA0560CD7}" type="presParOf" srcId="{60449081-1EC5-41FF-BCE5-EC7262E51221}" destId="{87E4FC9A-C1D5-44B3-84A1-236A62898C31}" srcOrd="0" destOrd="0" presId="urn:microsoft.com/office/officeart/2005/8/layout/orgChart1"/>
    <dgm:cxn modelId="{5C7535A0-E219-4C1B-B04A-0A3EC89FF7FE}" type="presParOf" srcId="{60449081-1EC5-41FF-BCE5-EC7262E51221}" destId="{EE6031C1-F3A7-449E-B325-1C7B617ECAE6}" srcOrd="1" destOrd="0" presId="urn:microsoft.com/office/officeart/2005/8/layout/orgChart1"/>
    <dgm:cxn modelId="{9A929015-5FBE-46E3-AAF7-9E5680634697}" type="presParOf" srcId="{BBA7F7CB-6ACA-4ACA-ACFB-0616614DB636}" destId="{4A370E9F-1FC3-4EB7-A3B1-E54A274015BF}" srcOrd="1" destOrd="0" presId="urn:microsoft.com/office/officeart/2005/8/layout/orgChart1"/>
    <dgm:cxn modelId="{BC7E4E77-49C9-495B-AEB6-5D900DC8004A}" type="presParOf" srcId="{4A370E9F-1FC3-4EB7-A3B1-E54A274015BF}" destId="{59CDDB91-8809-49C4-A8B9-3A1F43C6D7C1}" srcOrd="0" destOrd="0" presId="urn:microsoft.com/office/officeart/2005/8/layout/orgChart1"/>
    <dgm:cxn modelId="{BDFFB661-A755-48A0-A62B-6755F47DAA98}" type="presParOf" srcId="{4A370E9F-1FC3-4EB7-A3B1-E54A274015BF}" destId="{82ECC2B9-2B40-45FD-A064-968E4B0315F4}" srcOrd="1" destOrd="0" presId="urn:microsoft.com/office/officeart/2005/8/layout/orgChart1"/>
    <dgm:cxn modelId="{3B378040-1589-4F12-A214-7CB48F6157F3}" type="presParOf" srcId="{82ECC2B9-2B40-45FD-A064-968E4B0315F4}" destId="{91B81998-E27E-40B9-8A15-D5D76290A2E5}" srcOrd="0" destOrd="0" presId="urn:microsoft.com/office/officeart/2005/8/layout/orgChart1"/>
    <dgm:cxn modelId="{04048190-7D08-423E-8239-F0250EF403E0}" type="presParOf" srcId="{91B81998-E27E-40B9-8A15-D5D76290A2E5}" destId="{BA7F9127-A050-4A55-8F8C-28665B20D645}" srcOrd="0" destOrd="0" presId="urn:microsoft.com/office/officeart/2005/8/layout/orgChart1"/>
    <dgm:cxn modelId="{C55BD08D-22E8-436A-BB78-D8948DA3237E}" type="presParOf" srcId="{91B81998-E27E-40B9-8A15-D5D76290A2E5}" destId="{C9EA36D8-B8B8-4251-9B09-6F0DBFCC956B}" srcOrd="1" destOrd="0" presId="urn:microsoft.com/office/officeart/2005/8/layout/orgChart1"/>
    <dgm:cxn modelId="{48B8E125-E02E-490F-9F17-86E43ED5A9DA}" type="presParOf" srcId="{82ECC2B9-2B40-45FD-A064-968E4B0315F4}" destId="{B278E9F0-D573-4F86-BE3C-11F367686862}" srcOrd="1" destOrd="0" presId="urn:microsoft.com/office/officeart/2005/8/layout/orgChart1"/>
    <dgm:cxn modelId="{C2D3FA6F-D897-4649-B757-5E879AE21855}" type="presParOf" srcId="{82ECC2B9-2B40-45FD-A064-968E4B0315F4}" destId="{1507AD06-97CE-4F61-BE4D-FEF496CA582C}" srcOrd="2" destOrd="0" presId="urn:microsoft.com/office/officeart/2005/8/layout/orgChart1"/>
    <dgm:cxn modelId="{C67E55BF-0ACE-4545-9FAE-C2FD814A532B}" type="presParOf" srcId="{4A370E9F-1FC3-4EB7-A3B1-E54A274015BF}" destId="{C44C38CD-9DC1-4D08-93FE-61A629A574C8}" srcOrd="2" destOrd="0" presId="urn:microsoft.com/office/officeart/2005/8/layout/orgChart1"/>
    <dgm:cxn modelId="{3FDABA5A-05BB-4CAA-81C8-0EBD5F6C89A8}" type="presParOf" srcId="{4A370E9F-1FC3-4EB7-A3B1-E54A274015BF}" destId="{C1DF8AC9-EA42-4475-A93D-164124C72A1B}" srcOrd="3" destOrd="0" presId="urn:microsoft.com/office/officeart/2005/8/layout/orgChart1"/>
    <dgm:cxn modelId="{81EFF243-390D-4F08-871D-C9266A99F825}" type="presParOf" srcId="{C1DF8AC9-EA42-4475-A93D-164124C72A1B}" destId="{4EAC8892-4F7C-4BBE-AAF8-BD0EDAC40627}" srcOrd="0" destOrd="0" presId="urn:microsoft.com/office/officeart/2005/8/layout/orgChart1"/>
    <dgm:cxn modelId="{B94F2633-3BFA-4A54-8EEC-6C2C27AD7B6E}" type="presParOf" srcId="{4EAC8892-4F7C-4BBE-AAF8-BD0EDAC40627}" destId="{B1227D1B-3603-4FA3-BA91-812DA5546769}" srcOrd="0" destOrd="0" presId="urn:microsoft.com/office/officeart/2005/8/layout/orgChart1"/>
    <dgm:cxn modelId="{DE88079A-A526-422E-ACA0-E1700F407A7B}" type="presParOf" srcId="{4EAC8892-4F7C-4BBE-AAF8-BD0EDAC40627}" destId="{EBA77D52-5882-4C1E-9B2A-F680A507FAED}" srcOrd="1" destOrd="0" presId="urn:microsoft.com/office/officeart/2005/8/layout/orgChart1"/>
    <dgm:cxn modelId="{2D1F087E-A85B-4413-BA41-68A6C5C2D82E}" type="presParOf" srcId="{C1DF8AC9-EA42-4475-A93D-164124C72A1B}" destId="{7CF8B864-F288-4950-97FB-D6801B6A66BA}" srcOrd="1" destOrd="0" presId="urn:microsoft.com/office/officeart/2005/8/layout/orgChart1"/>
    <dgm:cxn modelId="{95B557EE-6A59-439E-AE2E-763D3C0694B1}" type="presParOf" srcId="{C1DF8AC9-EA42-4475-A93D-164124C72A1B}" destId="{C29526EF-B4EC-4201-B7FF-4223D6A8BEDE}" srcOrd="2" destOrd="0" presId="urn:microsoft.com/office/officeart/2005/8/layout/orgChart1"/>
    <dgm:cxn modelId="{2F8E4319-69FD-4FDD-931E-E06CD7C76AC5}" type="presParOf" srcId="{4A370E9F-1FC3-4EB7-A3B1-E54A274015BF}" destId="{6657BFB2-5198-4E23-B8D2-4662109118D3}" srcOrd="4" destOrd="0" presId="urn:microsoft.com/office/officeart/2005/8/layout/orgChart1"/>
    <dgm:cxn modelId="{0CE8A323-31CC-4765-B4B8-2D3B822C490E}" type="presParOf" srcId="{4A370E9F-1FC3-4EB7-A3B1-E54A274015BF}" destId="{47DA6B39-40D4-4C57-AD59-0ABAF0CB1E8D}" srcOrd="5" destOrd="0" presId="urn:microsoft.com/office/officeart/2005/8/layout/orgChart1"/>
    <dgm:cxn modelId="{A9FC5F48-9328-41AA-9F98-8930DCC0A251}" type="presParOf" srcId="{47DA6B39-40D4-4C57-AD59-0ABAF0CB1E8D}" destId="{0ECDE210-CE0E-4808-8CD8-34C660EF984B}" srcOrd="0" destOrd="0" presId="urn:microsoft.com/office/officeart/2005/8/layout/orgChart1"/>
    <dgm:cxn modelId="{3CC50AB3-248B-4B19-94B1-C9F0FD896DA0}" type="presParOf" srcId="{0ECDE210-CE0E-4808-8CD8-34C660EF984B}" destId="{DFCF37A1-19B7-4C96-9599-CB5781725427}" srcOrd="0" destOrd="0" presId="urn:microsoft.com/office/officeart/2005/8/layout/orgChart1"/>
    <dgm:cxn modelId="{F856FC8B-CC3C-4A63-A7E6-AA876E546255}" type="presParOf" srcId="{0ECDE210-CE0E-4808-8CD8-34C660EF984B}" destId="{BE78DB24-E100-4928-9A6D-2B6EA91E44FD}" srcOrd="1" destOrd="0" presId="urn:microsoft.com/office/officeart/2005/8/layout/orgChart1"/>
    <dgm:cxn modelId="{72F3DBFC-AA04-4B79-A9B2-8A8C36F4615A}" type="presParOf" srcId="{47DA6B39-40D4-4C57-AD59-0ABAF0CB1E8D}" destId="{E83349A8-81A5-4420-B0BA-25F2C3C8F680}" srcOrd="1" destOrd="0" presId="urn:microsoft.com/office/officeart/2005/8/layout/orgChart1"/>
    <dgm:cxn modelId="{E9E1160A-02F5-4083-B2F3-A5E29678B658}" type="presParOf" srcId="{47DA6B39-40D4-4C57-AD59-0ABAF0CB1E8D}" destId="{D2BF9AEE-90DA-471B-9E3F-655D23E0C8D0}" srcOrd="2" destOrd="0" presId="urn:microsoft.com/office/officeart/2005/8/layout/orgChart1"/>
    <dgm:cxn modelId="{21CE0F8B-0177-4FD6-ADCF-D75A67550F68}" type="presParOf" srcId="{4A370E9F-1FC3-4EB7-A3B1-E54A274015BF}" destId="{CCED6CD8-184F-4E1E-AD7C-4DD078BD79F0}" srcOrd="6" destOrd="0" presId="urn:microsoft.com/office/officeart/2005/8/layout/orgChart1"/>
    <dgm:cxn modelId="{1B9C3974-FEF7-4529-AB41-4CADEEE4426D}" type="presParOf" srcId="{4A370E9F-1FC3-4EB7-A3B1-E54A274015BF}" destId="{4B344312-9043-46AE-A94D-34C2DA67F27D}" srcOrd="7" destOrd="0" presId="urn:microsoft.com/office/officeart/2005/8/layout/orgChart1"/>
    <dgm:cxn modelId="{2781E349-8BB8-4552-9FEE-B1822F6D0E7F}" type="presParOf" srcId="{4B344312-9043-46AE-A94D-34C2DA67F27D}" destId="{E117126B-2E5B-4E7F-BF30-855E68FA5FB6}" srcOrd="0" destOrd="0" presId="urn:microsoft.com/office/officeart/2005/8/layout/orgChart1"/>
    <dgm:cxn modelId="{BA801853-D96E-472F-A3A4-3697D3503718}" type="presParOf" srcId="{E117126B-2E5B-4E7F-BF30-855E68FA5FB6}" destId="{BBDEB534-BF82-4F92-9C85-89C5C76FA68F}" srcOrd="0" destOrd="0" presId="urn:microsoft.com/office/officeart/2005/8/layout/orgChart1"/>
    <dgm:cxn modelId="{424ED406-DAD9-4102-8BF7-419E2290A829}" type="presParOf" srcId="{E117126B-2E5B-4E7F-BF30-855E68FA5FB6}" destId="{B9540790-7987-4F5E-93F6-E1317D1D2193}" srcOrd="1" destOrd="0" presId="urn:microsoft.com/office/officeart/2005/8/layout/orgChart1"/>
    <dgm:cxn modelId="{20B5DDBE-0688-4A12-BD0E-611264D08C91}" type="presParOf" srcId="{4B344312-9043-46AE-A94D-34C2DA67F27D}" destId="{2776A165-D42E-4B45-8142-BFA96FF061AC}" srcOrd="1" destOrd="0" presId="urn:microsoft.com/office/officeart/2005/8/layout/orgChart1"/>
    <dgm:cxn modelId="{BBA3B4C7-CBB8-4B2E-9D67-572FC547AD8D}" type="presParOf" srcId="{4B344312-9043-46AE-A94D-34C2DA67F27D}" destId="{DA7B2D74-D564-4751-AF17-1987D03121F3}" srcOrd="2" destOrd="0" presId="urn:microsoft.com/office/officeart/2005/8/layout/orgChart1"/>
    <dgm:cxn modelId="{2BBC808B-DC82-4B3A-865D-6AF30019BEAE}" type="presParOf" srcId="{BBA7F7CB-6ACA-4ACA-ACFB-0616614DB636}" destId="{FAC6A4F9-40CF-4060-B130-063CAAA7B0C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8779AE-3A69-49F1-9A11-004268C1A8EC}" type="doc">
      <dgm:prSet loTypeId="urn:microsoft.com/office/officeart/2005/8/layout/orgChart1" loCatId="hierarchy" qsTypeId="urn:microsoft.com/office/officeart/2005/8/quickstyle/simple2" qsCatId="simple" csTypeId="urn:microsoft.com/office/officeart/2005/8/colors/accent2_3" csCatId="accent2" phldr="1"/>
      <dgm:spPr/>
      <dgm:t>
        <a:bodyPr/>
        <a:lstStyle/>
        <a:p>
          <a:endParaRPr lang="es-EC"/>
        </a:p>
      </dgm:t>
    </dgm:pt>
    <dgm:pt modelId="{D9B20BBA-56BE-461D-BA9F-6BDBD4A2DD47}">
      <dgm:prSet phldrT="[Texto]" custT="1"/>
      <dgm:spPr/>
      <dgm:t>
        <a:bodyPr/>
        <a:lstStyle/>
        <a:p>
          <a:r>
            <a:rPr lang="es-EC" sz="1400" b="1" dirty="0" smtClean="0"/>
            <a:t>El Tomate</a:t>
          </a:r>
          <a:r>
            <a:rPr lang="es-EC" sz="1400" dirty="0" smtClean="0"/>
            <a:t> </a:t>
          </a:r>
        </a:p>
        <a:p>
          <a:r>
            <a:rPr lang="es-EC" sz="1400" b="1" dirty="0" smtClean="0"/>
            <a:t>(</a:t>
          </a:r>
          <a:r>
            <a:rPr lang="es-EC" sz="1400" b="1" i="1" dirty="0" smtClean="0"/>
            <a:t>Solanum lycopersicum </a:t>
          </a:r>
          <a:r>
            <a:rPr lang="es-EC" sz="1400" b="1" dirty="0" smtClean="0"/>
            <a:t>Mill).</a:t>
          </a:r>
          <a:endParaRPr lang="es-EC" sz="1400" dirty="0"/>
        </a:p>
      </dgm:t>
    </dgm:pt>
    <dgm:pt modelId="{02D6D186-32D2-4E54-A8DC-A027C262DC53}" type="parTrans" cxnId="{CFE1CD06-6DAA-4E0A-A84D-20A4CABAC132}">
      <dgm:prSet/>
      <dgm:spPr/>
      <dgm:t>
        <a:bodyPr/>
        <a:lstStyle/>
        <a:p>
          <a:endParaRPr lang="es-EC"/>
        </a:p>
      </dgm:t>
    </dgm:pt>
    <dgm:pt modelId="{19C79B84-A4EB-47F2-9F0E-DDBE9E022606}" type="sibTrans" cxnId="{CFE1CD06-6DAA-4E0A-A84D-20A4CABAC132}">
      <dgm:prSet/>
      <dgm:spPr/>
      <dgm:t>
        <a:bodyPr/>
        <a:lstStyle/>
        <a:p>
          <a:endParaRPr lang="es-EC"/>
        </a:p>
      </dgm:t>
    </dgm:pt>
    <dgm:pt modelId="{D8FDA44C-71FB-4DF7-9608-C8CCFC0E844E}">
      <dgm:prSet phldrT="[Texto]" custT="1"/>
      <dgm:spPr/>
      <dgm:t>
        <a:bodyPr/>
        <a:lstStyle/>
        <a:p>
          <a:r>
            <a:rPr lang="es-EC" sz="1400" dirty="0" smtClean="0"/>
            <a:t>Cultivo</a:t>
          </a:r>
          <a:endParaRPr lang="es-EC" sz="1400" dirty="0"/>
        </a:p>
      </dgm:t>
    </dgm:pt>
    <dgm:pt modelId="{45DB974C-6255-4FE9-8FF4-6F2CC049FA43}" type="parTrans" cxnId="{1F7BF8AC-61F4-4CF4-BEA8-366BDEF572B2}">
      <dgm:prSet/>
      <dgm:spPr/>
      <dgm:t>
        <a:bodyPr/>
        <a:lstStyle/>
        <a:p>
          <a:endParaRPr lang="es-EC"/>
        </a:p>
      </dgm:t>
    </dgm:pt>
    <dgm:pt modelId="{89CC01D3-5FF9-4620-A098-A3412837A831}" type="sibTrans" cxnId="{1F7BF8AC-61F4-4CF4-BEA8-366BDEF572B2}">
      <dgm:prSet/>
      <dgm:spPr/>
      <dgm:t>
        <a:bodyPr/>
        <a:lstStyle/>
        <a:p>
          <a:endParaRPr lang="es-EC"/>
        </a:p>
      </dgm:t>
    </dgm:pt>
    <dgm:pt modelId="{AB809BC1-5DEB-40DA-8941-40517B5AEFFB}">
      <dgm:prSet phldrT="[Texto]" custT="1"/>
      <dgm:spPr/>
      <dgm:t>
        <a:bodyPr/>
        <a:lstStyle/>
        <a:p>
          <a:r>
            <a:rPr lang="es-EC" sz="1400" dirty="0" smtClean="0"/>
            <a:t>Beneficios</a:t>
          </a:r>
        </a:p>
      </dgm:t>
    </dgm:pt>
    <dgm:pt modelId="{4163C59A-ED74-4CF4-BD53-D3E5B44F0C02}" type="parTrans" cxnId="{7749D3A5-E66C-4E76-8DF2-46D2290F2F7B}">
      <dgm:prSet/>
      <dgm:spPr/>
      <dgm:t>
        <a:bodyPr/>
        <a:lstStyle/>
        <a:p>
          <a:endParaRPr lang="es-EC"/>
        </a:p>
      </dgm:t>
    </dgm:pt>
    <dgm:pt modelId="{C69C4581-B185-4435-962A-2D236A236368}" type="sibTrans" cxnId="{7749D3A5-E66C-4E76-8DF2-46D2290F2F7B}">
      <dgm:prSet/>
      <dgm:spPr/>
      <dgm:t>
        <a:bodyPr/>
        <a:lstStyle/>
        <a:p>
          <a:endParaRPr lang="es-EC"/>
        </a:p>
      </dgm:t>
    </dgm:pt>
    <dgm:pt modelId="{E86E03E4-4283-4D76-94D9-AFA8798A58BE}">
      <dgm:prSet phldrT="[Texto]" custT="1"/>
      <dgm:spPr/>
      <dgm:t>
        <a:bodyPr/>
        <a:lstStyle/>
        <a:p>
          <a:r>
            <a:rPr lang="es-EC" sz="1400" dirty="0" smtClean="0"/>
            <a:t>Planta Modelo</a:t>
          </a:r>
        </a:p>
      </dgm:t>
    </dgm:pt>
    <dgm:pt modelId="{22FB2A49-5F62-4FDD-907A-5A918BF17854}" type="parTrans" cxnId="{BDD44AF2-4B91-40AB-A4BC-2B10C0DFF925}">
      <dgm:prSet/>
      <dgm:spPr/>
      <dgm:t>
        <a:bodyPr/>
        <a:lstStyle/>
        <a:p>
          <a:endParaRPr lang="es-EC"/>
        </a:p>
      </dgm:t>
    </dgm:pt>
    <dgm:pt modelId="{F8A3E6E4-655D-4DDF-BABD-131D17EC1364}" type="sibTrans" cxnId="{BDD44AF2-4B91-40AB-A4BC-2B10C0DFF925}">
      <dgm:prSet/>
      <dgm:spPr/>
      <dgm:t>
        <a:bodyPr/>
        <a:lstStyle/>
        <a:p>
          <a:endParaRPr lang="es-EC"/>
        </a:p>
      </dgm:t>
    </dgm:pt>
    <dgm:pt modelId="{820A566C-5757-485B-AE05-FD738757D6F1}">
      <dgm:prSet phldrT="[Texto]" custT="1"/>
      <dgm:spPr/>
      <dgm:t>
        <a:bodyPr/>
        <a:lstStyle/>
        <a:p>
          <a:r>
            <a:rPr lang="es-EC" sz="1400" dirty="0" smtClean="0"/>
            <a:t>Estudios y Mejoramiento</a:t>
          </a:r>
        </a:p>
      </dgm:t>
    </dgm:pt>
    <dgm:pt modelId="{53C14F0C-5475-49F0-98AE-715C1B6E19C4}" type="parTrans" cxnId="{831E2E10-2951-420D-A65D-2F2190632B35}">
      <dgm:prSet/>
      <dgm:spPr/>
      <dgm:t>
        <a:bodyPr/>
        <a:lstStyle/>
        <a:p>
          <a:endParaRPr lang="es-EC"/>
        </a:p>
      </dgm:t>
    </dgm:pt>
    <dgm:pt modelId="{6512042C-87E3-48B6-BEAF-594418FC6C94}" type="sibTrans" cxnId="{831E2E10-2951-420D-A65D-2F2190632B35}">
      <dgm:prSet/>
      <dgm:spPr/>
      <dgm:t>
        <a:bodyPr/>
        <a:lstStyle/>
        <a:p>
          <a:endParaRPr lang="es-EC"/>
        </a:p>
      </dgm:t>
    </dgm:pt>
    <dgm:pt modelId="{7F8D2E10-C354-4FFD-A54C-11C9DB2B6FDB}" type="pres">
      <dgm:prSet presAssocID="{238779AE-3A69-49F1-9A11-004268C1A8EC}" presName="hierChild1" presStyleCnt="0">
        <dgm:presLayoutVars>
          <dgm:orgChart val="1"/>
          <dgm:chPref val="1"/>
          <dgm:dir/>
          <dgm:animOne val="branch"/>
          <dgm:animLvl val="lvl"/>
          <dgm:resizeHandles/>
        </dgm:presLayoutVars>
      </dgm:prSet>
      <dgm:spPr/>
      <dgm:t>
        <a:bodyPr/>
        <a:lstStyle/>
        <a:p>
          <a:endParaRPr lang="es-EC"/>
        </a:p>
      </dgm:t>
    </dgm:pt>
    <dgm:pt modelId="{BBA7F7CB-6ACA-4ACA-ACFB-0616614DB636}" type="pres">
      <dgm:prSet presAssocID="{D9B20BBA-56BE-461D-BA9F-6BDBD4A2DD47}" presName="hierRoot1" presStyleCnt="0">
        <dgm:presLayoutVars>
          <dgm:hierBranch val="init"/>
        </dgm:presLayoutVars>
      </dgm:prSet>
      <dgm:spPr/>
      <dgm:t>
        <a:bodyPr/>
        <a:lstStyle/>
        <a:p>
          <a:endParaRPr lang="es-EC"/>
        </a:p>
      </dgm:t>
    </dgm:pt>
    <dgm:pt modelId="{60449081-1EC5-41FF-BCE5-EC7262E51221}" type="pres">
      <dgm:prSet presAssocID="{D9B20BBA-56BE-461D-BA9F-6BDBD4A2DD47}" presName="rootComposite1" presStyleCnt="0"/>
      <dgm:spPr/>
      <dgm:t>
        <a:bodyPr/>
        <a:lstStyle/>
        <a:p>
          <a:endParaRPr lang="es-EC"/>
        </a:p>
      </dgm:t>
    </dgm:pt>
    <dgm:pt modelId="{87E4FC9A-C1D5-44B3-84A1-236A62898C31}" type="pres">
      <dgm:prSet presAssocID="{D9B20BBA-56BE-461D-BA9F-6BDBD4A2DD47}" presName="rootText1" presStyleLbl="node0" presStyleIdx="0" presStyleCnt="1" custScaleX="153281" custScaleY="78109" custLinFactNeighborY="-20293">
        <dgm:presLayoutVars>
          <dgm:chPref val="3"/>
        </dgm:presLayoutVars>
      </dgm:prSet>
      <dgm:spPr/>
      <dgm:t>
        <a:bodyPr/>
        <a:lstStyle/>
        <a:p>
          <a:endParaRPr lang="es-EC"/>
        </a:p>
      </dgm:t>
    </dgm:pt>
    <dgm:pt modelId="{EE6031C1-F3A7-449E-B325-1C7B617ECAE6}" type="pres">
      <dgm:prSet presAssocID="{D9B20BBA-56BE-461D-BA9F-6BDBD4A2DD47}" presName="rootConnector1" presStyleLbl="node1" presStyleIdx="0" presStyleCnt="0"/>
      <dgm:spPr/>
      <dgm:t>
        <a:bodyPr/>
        <a:lstStyle/>
        <a:p>
          <a:endParaRPr lang="es-EC"/>
        </a:p>
      </dgm:t>
    </dgm:pt>
    <dgm:pt modelId="{4A370E9F-1FC3-4EB7-A3B1-E54A274015BF}" type="pres">
      <dgm:prSet presAssocID="{D9B20BBA-56BE-461D-BA9F-6BDBD4A2DD47}" presName="hierChild2" presStyleCnt="0"/>
      <dgm:spPr/>
      <dgm:t>
        <a:bodyPr/>
        <a:lstStyle/>
        <a:p>
          <a:endParaRPr lang="es-EC"/>
        </a:p>
      </dgm:t>
    </dgm:pt>
    <dgm:pt modelId="{59CDDB91-8809-49C4-A8B9-3A1F43C6D7C1}" type="pres">
      <dgm:prSet presAssocID="{45DB974C-6255-4FE9-8FF4-6F2CC049FA43}" presName="Name37" presStyleLbl="parChTrans1D2" presStyleIdx="0" presStyleCnt="4"/>
      <dgm:spPr/>
      <dgm:t>
        <a:bodyPr/>
        <a:lstStyle/>
        <a:p>
          <a:endParaRPr lang="es-EC"/>
        </a:p>
      </dgm:t>
    </dgm:pt>
    <dgm:pt modelId="{82ECC2B9-2B40-45FD-A064-968E4B0315F4}" type="pres">
      <dgm:prSet presAssocID="{D8FDA44C-71FB-4DF7-9608-C8CCFC0E844E}" presName="hierRoot2" presStyleCnt="0">
        <dgm:presLayoutVars>
          <dgm:hierBranch val="init"/>
        </dgm:presLayoutVars>
      </dgm:prSet>
      <dgm:spPr/>
      <dgm:t>
        <a:bodyPr/>
        <a:lstStyle/>
        <a:p>
          <a:endParaRPr lang="es-EC"/>
        </a:p>
      </dgm:t>
    </dgm:pt>
    <dgm:pt modelId="{91B81998-E27E-40B9-8A15-D5D76290A2E5}" type="pres">
      <dgm:prSet presAssocID="{D8FDA44C-71FB-4DF7-9608-C8CCFC0E844E}" presName="rootComposite" presStyleCnt="0"/>
      <dgm:spPr/>
      <dgm:t>
        <a:bodyPr/>
        <a:lstStyle/>
        <a:p>
          <a:endParaRPr lang="es-EC"/>
        </a:p>
      </dgm:t>
    </dgm:pt>
    <dgm:pt modelId="{BA7F9127-A050-4A55-8F8C-28665B20D645}" type="pres">
      <dgm:prSet presAssocID="{D8FDA44C-71FB-4DF7-9608-C8CCFC0E844E}" presName="rootText" presStyleLbl="node2" presStyleIdx="0" presStyleCnt="4" custScaleX="99990" custScaleY="59508">
        <dgm:presLayoutVars>
          <dgm:chPref val="3"/>
        </dgm:presLayoutVars>
      </dgm:prSet>
      <dgm:spPr/>
      <dgm:t>
        <a:bodyPr/>
        <a:lstStyle/>
        <a:p>
          <a:endParaRPr lang="es-EC"/>
        </a:p>
      </dgm:t>
    </dgm:pt>
    <dgm:pt modelId="{C9EA36D8-B8B8-4251-9B09-6F0DBFCC956B}" type="pres">
      <dgm:prSet presAssocID="{D8FDA44C-71FB-4DF7-9608-C8CCFC0E844E}" presName="rootConnector" presStyleLbl="node2" presStyleIdx="0" presStyleCnt="4"/>
      <dgm:spPr/>
      <dgm:t>
        <a:bodyPr/>
        <a:lstStyle/>
        <a:p>
          <a:endParaRPr lang="es-EC"/>
        </a:p>
      </dgm:t>
    </dgm:pt>
    <dgm:pt modelId="{B278E9F0-D573-4F86-BE3C-11F367686862}" type="pres">
      <dgm:prSet presAssocID="{D8FDA44C-71FB-4DF7-9608-C8CCFC0E844E}" presName="hierChild4" presStyleCnt="0"/>
      <dgm:spPr/>
      <dgm:t>
        <a:bodyPr/>
        <a:lstStyle/>
        <a:p>
          <a:endParaRPr lang="es-EC"/>
        </a:p>
      </dgm:t>
    </dgm:pt>
    <dgm:pt modelId="{1507AD06-97CE-4F61-BE4D-FEF496CA582C}" type="pres">
      <dgm:prSet presAssocID="{D8FDA44C-71FB-4DF7-9608-C8CCFC0E844E}" presName="hierChild5" presStyleCnt="0"/>
      <dgm:spPr/>
      <dgm:t>
        <a:bodyPr/>
        <a:lstStyle/>
        <a:p>
          <a:endParaRPr lang="es-EC"/>
        </a:p>
      </dgm:t>
    </dgm:pt>
    <dgm:pt modelId="{6657BFB2-5198-4E23-B8D2-4662109118D3}" type="pres">
      <dgm:prSet presAssocID="{4163C59A-ED74-4CF4-BD53-D3E5B44F0C02}" presName="Name37" presStyleLbl="parChTrans1D2" presStyleIdx="1" presStyleCnt="4"/>
      <dgm:spPr/>
      <dgm:t>
        <a:bodyPr/>
        <a:lstStyle/>
        <a:p>
          <a:endParaRPr lang="es-EC"/>
        </a:p>
      </dgm:t>
    </dgm:pt>
    <dgm:pt modelId="{47DA6B39-40D4-4C57-AD59-0ABAF0CB1E8D}" type="pres">
      <dgm:prSet presAssocID="{AB809BC1-5DEB-40DA-8941-40517B5AEFFB}" presName="hierRoot2" presStyleCnt="0">
        <dgm:presLayoutVars>
          <dgm:hierBranch val="init"/>
        </dgm:presLayoutVars>
      </dgm:prSet>
      <dgm:spPr/>
      <dgm:t>
        <a:bodyPr/>
        <a:lstStyle/>
        <a:p>
          <a:endParaRPr lang="es-EC"/>
        </a:p>
      </dgm:t>
    </dgm:pt>
    <dgm:pt modelId="{0ECDE210-CE0E-4808-8CD8-34C660EF984B}" type="pres">
      <dgm:prSet presAssocID="{AB809BC1-5DEB-40DA-8941-40517B5AEFFB}" presName="rootComposite" presStyleCnt="0"/>
      <dgm:spPr/>
      <dgm:t>
        <a:bodyPr/>
        <a:lstStyle/>
        <a:p>
          <a:endParaRPr lang="es-EC"/>
        </a:p>
      </dgm:t>
    </dgm:pt>
    <dgm:pt modelId="{DFCF37A1-19B7-4C96-9599-CB5781725427}" type="pres">
      <dgm:prSet presAssocID="{AB809BC1-5DEB-40DA-8941-40517B5AEFFB}" presName="rootText" presStyleLbl="node2" presStyleIdx="1" presStyleCnt="4" custScaleY="59508">
        <dgm:presLayoutVars>
          <dgm:chPref val="3"/>
        </dgm:presLayoutVars>
      </dgm:prSet>
      <dgm:spPr/>
      <dgm:t>
        <a:bodyPr/>
        <a:lstStyle/>
        <a:p>
          <a:endParaRPr lang="es-EC"/>
        </a:p>
      </dgm:t>
    </dgm:pt>
    <dgm:pt modelId="{BE78DB24-E100-4928-9A6D-2B6EA91E44FD}" type="pres">
      <dgm:prSet presAssocID="{AB809BC1-5DEB-40DA-8941-40517B5AEFFB}" presName="rootConnector" presStyleLbl="node2" presStyleIdx="1" presStyleCnt="4"/>
      <dgm:spPr/>
      <dgm:t>
        <a:bodyPr/>
        <a:lstStyle/>
        <a:p>
          <a:endParaRPr lang="es-EC"/>
        </a:p>
      </dgm:t>
    </dgm:pt>
    <dgm:pt modelId="{E83349A8-81A5-4420-B0BA-25F2C3C8F680}" type="pres">
      <dgm:prSet presAssocID="{AB809BC1-5DEB-40DA-8941-40517B5AEFFB}" presName="hierChild4" presStyleCnt="0"/>
      <dgm:spPr/>
      <dgm:t>
        <a:bodyPr/>
        <a:lstStyle/>
        <a:p>
          <a:endParaRPr lang="es-EC"/>
        </a:p>
      </dgm:t>
    </dgm:pt>
    <dgm:pt modelId="{D2BF9AEE-90DA-471B-9E3F-655D23E0C8D0}" type="pres">
      <dgm:prSet presAssocID="{AB809BC1-5DEB-40DA-8941-40517B5AEFFB}" presName="hierChild5" presStyleCnt="0"/>
      <dgm:spPr/>
      <dgm:t>
        <a:bodyPr/>
        <a:lstStyle/>
        <a:p>
          <a:endParaRPr lang="es-EC"/>
        </a:p>
      </dgm:t>
    </dgm:pt>
    <dgm:pt modelId="{5E69374B-9382-4B00-94B6-8EBA68F90FDE}" type="pres">
      <dgm:prSet presAssocID="{53C14F0C-5475-49F0-98AE-715C1B6E19C4}" presName="Name37" presStyleLbl="parChTrans1D2" presStyleIdx="2" presStyleCnt="4"/>
      <dgm:spPr/>
      <dgm:t>
        <a:bodyPr/>
        <a:lstStyle/>
        <a:p>
          <a:endParaRPr lang="es-EC"/>
        </a:p>
      </dgm:t>
    </dgm:pt>
    <dgm:pt modelId="{ACBD692E-A639-4BB4-A37C-B913B8FE58D3}" type="pres">
      <dgm:prSet presAssocID="{820A566C-5757-485B-AE05-FD738757D6F1}" presName="hierRoot2" presStyleCnt="0">
        <dgm:presLayoutVars>
          <dgm:hierBranch val="init"/>
        </dgm:presLayoutVars>
      </dgm:prSet>
      <dgm:spPr/>
      <dgm:t>
        <a:bodyPr/>
        <a:lstStyle/>
        <a:p>
          <a:endParaRPr lang="es-EC"/>
        </a:p>
      </dgm:t>
    </dgm:pt>
    <dgm:pt modelId="{7AB78C31-C254-4B10-AF49-030E1C28F72A}" type="pres">
      <dgm:prSet presAssocID="{820A566C-5757-485B-AE05-FD738757D6F1}" presName="rootComposite" presStyleCnt="0"/>
      <dgm:spPr/>
      <dgm:t>
        <a:bodyPr/>
        <a:lstStyle/>
        <a:p>
          <a:endParaRPr lang="es-EC"/>
        </a:p>
      </dgm:t>
    </dgm:pt>
    <dgm:pt modelId="{00470D0A-E925-4BB1-9D9F-18FA3DA98EAA}" type="pres">
      <dgm:prSet presAssocID="{820A566C-5757-485B-AE05-FD738757D6F1}" presName="rootText" presStyleLbl="node2" presStyleIdx="2" presStyleCnt="4" custScaleY="59925">
        <dgm:presLayoutVars>
          <dgm:chPref val="3"/>
        </dgm:presLayoutVars>
      </dgm:prSet>
      <dgm:spPr/>
      <dgm:t>
        <a:bodyPr/>
        <a:lstStyle/>
        <a:p>
          <a:endParaRPr lang="es-EC"/>
        </a:p>
      </dgm:t>
    </dgm:pt>
    <dgm:pt modelId="{50BCE216-DB1C-4263-B055-51C0013672AE}" type="pres">
      <dgm:prSet presAssocID="{820A566C-5757-485B-AE05-FD738757D6F1}" presName="rootConnector" presStyleLbl="node2" presStyleIdx="2" presStyleCnt="4"/>
      <dgm:spPr/>
      <dgm:t>
        <a:bodyPr/>
        <a:lstStyle/>
        <a:p>
          <a:endParaRPr lang="es-EC"/>
        </a:p>
      </dgm:t>
    </dgm:pt>
    <dgm:pt modelId="{B8760FF8-9AC8-41FB-AAE2-C80ED3E8E97F}" type="pres">
      <dgm:prSet presAssocID="{820A566C-5757-485B-AE05-FD738757D6F1}" presName="hierChild4" presStyleCnt="0"/>
      <dgm:spPr/>
      <dgm:t>
        <a:bodyPr/>
        <a:lstStyle/>
        <a:p>
          <a:endParaRPr lang="es-EC"/>
        </a:p>
      </dgm:t>
    </dgm:pt>
    <dgm:pt modelId="{02CB6D3B-FF49-45A3-8132-B5582BAFD96E}" type="pres">
      <dgm:prSet presAssocID="{820A566C-5757-485B-AE05-FD738757D6F1}" presName="hierChild5" presStyleCnt="0"/>
      <dgm:spPr/>
      <dgm:t>
        <a:bodyPr/>
        <a:lstStyle/>
        <a:p>
          <a:endParaRPr lang="es-EC"/>
        </a:p>
      </dgm:t>
    </dgm:pt>
    <dgm:pt modelId="{496BA637-C913-40F4-A335-23643250D876}" type="pres">
      <dgm:prSet presAssocID="{22FB2A49-5F62-4FDD-907A-5A918BF17854}" presName="Name37" presStyleLbl="parChTrans1D2" presStyleIdx="3" presStyleCnt="4"/>
      <dgm:spPr/>
      <dgm:t>
        <a:bodyPr/>
        <a:lstStyle/>
        <a:p>
          <a:endParaRPr lang="es-EC"/>
        </a:p>
      </dgm:t>
    </dgm:pt>
    <dgm:pt modelId="{4A840C3E-832A-43ED-A9C5-F806D8EAC36E}" type="pres">
      <dgm:prSet presAssocID="{E86E03E4-4283-4D76-94D9-AFA8798A58BE}" presName="hierRoot2" presStyleCnt="0">
        <dgm:presLayoutVars>
          <dgm:hierBranch val="init"/>
        </dgm:presLayoutVars>
      </dgm:prSet>
      <dgm:spPr/>
      <dgm:t>
        <a:bodyPr/>
        <a:lstStyle/>
        <a:p>
          <a:endParaRPr lang="es-EC"/>
        </a:p>
      </dgm:t>
    </dgm:pt>
    <dgm:pt modelId="{FBC6615E-C661-4EAA-A1AD-F478CA139876}" type="pres">
      <dgm:prSet presAssocID="{E86E03E4-4283-4D76-94D9-AFA8798A58BE}" presName="rootComposite" presStyleCnt="0"/>
      <dgm:spPr/>
      <dgm:t>
        <a:bodyPr/>
        <a:lstStyle/>
        <a:p>
          <a:endParaRPr lang="es-EC"/>
        </a:p>
      </dgm:t>
    </dgm:pt>
    <dgm:pt modelId="{131B1226-472A-4FDA-8016-3E93C60A3EDD}" type="pres">
      <dgm:prSet presAssocID="{E86E03E4-4283-4D76-94D9-AFA8798A58BE}" presName="rootText" presStyleLbl="node2" presStyleIdx="3" presStyleCnt="4" custScaleY="59925">
        <dgm:presLayoutVars>
          <dgm:chPref val="3"/>
        </dgm:presLayoutVars>
      </dgm:prSet>
      <dgm:spPr/>
      <dgm:t>
        <a:bodyPr/>
        <a:lstStyle/>
        <a:p>
          <a:endParaRPr lang="es-EC"/>
        </a:p>
      </dgm:t>
    </dgm:pt>
    <dgm:pt modelId="{96C523A2-40EB-4164-BD23-170D452B4F41}" type="pres">
      <dgm:prSet presAssocID="{E86E03E4-4283-4D76-94D9-AFA8798A58BE}" presName="rootConnector" presStyleLbl="node2" presStyleIdx="3" presStyleCnt="4"/>
      <dgm:spPr/>
      <dgm:t>
        <a:bodyPr/>
        <a:lstStyle/>
        <a:p>
          <a:endParaRPr lang="es-EC"/>
        </a:p>
      </dgm:t>
    </dgm:pt>
    <dgm:pt modelId="{1E816145-7877-4A3A-86F9-AC25E23A7DF2}" type="pres">
      <dgm:prSet presAssocID="{E86E03E4-4283-4D76-94D9-AFA8798A58BE}" presName="hierChild4" presStyleCnt="0"/>
      <dgm:spPr/>
      <dgm:t>
        <a:bodyPr/>
        <a:lstStyle/>
        <a:p>
          <a:endParaRPr lang="es-EC"/>
        </a:p>
      </dgm:t>
    </dgm:pt>
    <dgm:pt modelId="{AB7F439E-1063-4482-B359-4DB6C62738AA}" type="pres">
      <dgm:prSet presAssocID="{E86E03E4-4283-4D76-94D9-AFA8798A58BE}" presName="hierChild5" presStyleCnt="0"/>
      <dgm:spPr/>
      <dgm:t>
        <a:bodyPr/>
        <a:lstStyle/>
        <a:p>
          <a:endParaRPr lang="es-EC"/>
        </a:p>
      </dgm:t>
    </dgm:pt>
    <dgm:pt modelId="{FAC6A4F9-40CF-4060-B130-063CAAA7B0C3}" type="pres">
      <dgm:prSet presAssocID="{D9B20BBA-56BE-461D-BA9F-6BDBD4A2DD47}" presName="hierChild3" presStyleCnt="0"/>
      <dgm:spPr/>
      <dgm:t>
        <a:bodyPr/>
        <a:lstStyle/>
        <a:p>
          <a:endParaRPr lang="es-EC"/>
        </a:p>
      </dgm:t>
    </dgm:pt>
  </dgm:ptLst>
  <dgm:cxnLst>
    <dgm:cxn modelId="{41C88A8A-C8AA-4B6F-86F1-E05919029190}" type="presOf" srcId="{22FB2A49-5F62-4FDD-907A-5A918BF17854}" destId="{496BA637-C913-40F4-A335-23643250D876}" srcOrd="0" destOrd="0" presId="urn:microsoft.com/office/officeart/2005/8/layout/orgChart1"/>
    <dgm:cxn modelId="{1F7BF8AC-61F4-4CF4-BEA8-366BDEF572B2}" srcId="{D9B20BBA-56BE-461D-BA9F-6BDBD4A2DD47}" destId="{D8FDA44C-71FB-4DF7-9608-C8CCFC0E844E}" srcOrd="0" destOrd="0" parTransId="{45DB974C-6255-4FE9-8FF4-6F2CC049FA43}" sibTransId="{89CC01D3-5FF9-4620-A098-A3412837A831}"/>
    <dgm:cxn modelId="{B919D6EE-8299-48B0-B03F-E5E2DC6275BB}" type="presOf" srcId="{820A566C-5757-485B-AE05-FD738757D6F1}" destId="{50BCE216-DB1C-4263-B055-51C0013672AE}" srcOrd="1" destOrd="0" presId="urn:microsoft.com/office/officeart/2005/8/layout/orgChart1"/>
    <dgm:cxn modelId="{DFDA6A72-38EE-43AA-B6DA-9121F0AD9253}" type="presOf" srcId="{D8FDA44C-71FB-4DF7-9608-C8CCFC0E844E}" destId="{C9EA36D8-B8B8-4251-9B09-6F0DBFCC956B}" srcOrd="1" destOrd="0" presId="urn:microsoft.com/office/officeart/2005/8/layout/orgChart1"/>
    <dgm:cxn modelId="{B05DE804-65A1-4ED8-A76C-387ECD5D0861}" type="presOf" srcId="{238779AE-3A69-49F1-9A11-004268C1A8EC}" destId="{7F8D2E10-C354-4FFD-A54C-11C9DB2B6FDB}" srcOrd="0" destOrd="0" presId="urn:microsoft.com/office/officeart/2005/8/layout/orgChart1"/>
    <dgm:cxn modelId="{517F8DA8-9017-4381-9A10-9BFBCB4CCE6D}" type="presOf" srcId="{E86E03E4-4283-4D76-94D9-AFA8798A58BE}" destId="{96C523A2-40EB-4164-BD23-170D452B4F41}" srcOrd="1" destOrd="0" presId="urn:microsoft.com/office/officeart/2005/8/layout/orgChart1"/>
    <dgm:cxn modelId="{E7A6B001-86B9-4D66-BACC-0F3AB48855D7}" type="presOf" srcId="{D9B20BBA-56BE-461D-BA9F-6BDBD4A2DD47}" destId="{87E4FC9A-C1D5-44B3-84A1-236A62898C31}" srcOrd="0" destOrd="0" presId="urn:microsoft.com/office/officeart/2005/8/layout/orgChart1"/>
    <dgm:cxn modelId="{A20AB899-9B09-4CC2-B6F0-4807CAD3B69D}" type="presOf" srcId="{820A566C-5757-485B-AE05-FD738757D6F1}" destId="{00470D0A-E925-4BB1-9D9F-18FA3DA98EAA}" srcOrd="0" destOrd="0" presId="urn:microsoft.com/office/officeart/2005/8/layout/orgChart1"/>
    <dgm:cxn modelId="{831E2E10-2951-420D-A65D-2F2190632B35}" srcId="{D9B20BBA-56BE-461D-BA9F-6BDBD4A2DD47}" destId="{820A566C-5757-485B-AE05-FD738757D6F1}" srcOrd="2" destOrd="0" parTransId="{53C14F0C-5475-49F0-98AE-715C1B6E19C4}" sibTransId="{6512042C-87E3-48B6-BEAF-594418FC6C94}"/>
    <dgm:cxn modelId="{238044E3-4E16-40C6-BA52-25E987CA448F}" type="presOf" srcId="{4163C59A-ED74-4CF4-BD53-D3E5B44F0C02}" destId="{6657BFB2-5198-4E23-B8D2-4662109118D3}" srcOrd="0" destOrd="0" presId="urn:microsoft.com/office/officeart/2005/8/layout/orgChart1"/>
    <dgm:cxn modelId="{7749D3A5-E66C-4E76-8DF2-46D2290F2F7B}" srcId="{D9B20BBA-56BE-461D-BA9F-6BDBD4A2DD47}" destId="{AB809BC1-5DEB-40DA-8941-40517B5AEFFB}" srcOrd="1" destOrd="0" parTransId="{4163C59A-ED74-4CF4-BD53-D3E5B44F0C02}" sibTransId="{C69C4581-B185-4435-962A-2D236A236368}"/>
    <dgm:cxn modelId="{6CABC108-8882-4DE3-8A29-11C66673EBEA}" type="presOf" srcId="{D9B20BBA-56BE-461D-BA9F-6BDBD4A2DD47}" destId="{EE6031C1-F3A7-449E-B325-1C7B617ECAE6}" srcOrd="1" destOrd="0" presId="urn:microsoft.com/office/officeart/2005/8/layout/orgChart1"/>
    <dgm:cxn modelId="{61F99A67-C16F-4BC8-B945-A55B7A17FF0F}" type="presOf" srcId="{AB809BC1-5DEB-40DA-8941-40517B5AEFFB}" destId="{DFCF37A1-19B7-4C96-9599-CB5781725427}" srcOrd="0" destOrd="0" presId="urn:microsoft.com/office/officeart/2005/8/layout/orgChart1"/>
    <dgm:cxn modelId="{BDD44AF2-4B91-40AB-A4BC-2B10C0DFF925}" srcId="{D9B20BBA-56BE-461D-BA9F-6BDBD4A2DD47}" destId="{E86E03E4-4283-4D76-94D9-AFA8798A58BE}" srcOrd="3" destOrd="0" parTransId="{22FB2A49-5F62-4FDD-907A-5A918BF17854}" sibTransId="{F8A3E6E4-655D-4DDF-BABD-131D17EC1364}"/>
    <dgm:cxn modelId="{70C8A725-16B3-4748-8D5C-4A5C9DA72C4A}" type="presOf" srcId="{45DB974C-6255-4FE9-8FF4-6F2CC049FA43}" destId="{59CDDB91-8809-49C4-A8B9-3A1F43C6D7C1}" srcOrd="0" destOrd="0" presId="urn:microsoft.com/office/officeart/2005/8/layout/orgChart1"/>
    <dgm:cxn modelId="{27A821C7-C5D8-4C9F-856E-4ED178F8B622}" type="presOf" srcId="{E86E03E4-4283-4D76-94D9-AFA8798A58BE}" destId="{131B1226-472A-4FDA-8016-3E93C60A3EDD}" srcOrd="0" destOrd="0" presId="urn:microsoft.com/office/officeart/2005/8/layout/orgChart1"/>
    <dgm:cxn modelId="{93F2FFD7-595A-4AE6-91DA-3F944AA9DE1F}" type="presOf" srcId="{D8FDA44C-71FB-4DF7-9608-C8CCFC0E844E}" destId="{BA7F9127-A050-4A55-8F8C-28665B20D645}" srcOrd="0" destOrd="0" presId="urn:microsoft.com/office/officeart/2005/8/layout/orgChart1"/>
    <dgm:cxn modelId="{16EB485A-2649-406A-9408-3701DED35368}" type="presOf" srcId="{AB809BC1-5DEB-40DA-8941-40517B5AEFFB}" destId="{BE78DB24-E100-4928-9A6D-2B6EA91E44FD}" srcOrd="1" destOrd="0" presId="urn:microsoft.com/office/officeart/2005/8/layout/orgChart1"/>
    <dgm:cxn modelId="{CFE1CD06-6DAA-4E0A-A84D-20A4CABAC132}" srcId="{238779AE-3A69-49F1-9A11-004268C1A8EC}" destId="{D9B20BBA-56BE-461D-BA9F-6BDBD4A2DD47}" srcOrd="0" destOrd="0" parTransId="{02D6D186-32D2-4E54-A8DC-A027C262DC53}" sibTransId="{19C79B84-A4EB-47F2-9F0E-DDBE9E022606}"/>
    <dgm:cxn modelId="{D247BA77-32D0-4B03-B85A-EA84A6789B5C}" type="presOf" srcId="{53C14F0C-5475-49F0-98AE-715C1B6E19C4}" destId="{5E69374B-9382-4B00-94B6-8EBA68F90FDE}" srcOrd="0" destOrd="0" presId="urn:microsoft.com/office/officeart/2005/8/layout/orgChart1"/>
    <dgm:cxn modelId="{26CC1502-4828-4C53-AF47-A73C885ACBA6}" type="presParOf" srcId="{7F8D2E10-C354-4FFD-A54C-11C9DB2B6FDB}" destId="{BBA7F7CB-6ACA-4ACA-ACFB-0616614DB636}" srcOrd="0" destOrd="0" presId="urn:microsoft.com/office/officeart/2005/8/layout/orgChart1"/>
    <dgm:cxn modelId="{6859C737-1B34-4080-A8AE-8CEC8CD8BAE0}" type="presParOf" srcId="{BBA7F7CB-6ACA-4ACA-ACFB-0616614DB636}" destId="{60449081-1EC5-41FF-BCE5-EC7262E51221}" srcOrd="0" destOrd="0" presId="urn:microsoft.com/office/officeart/2005/8/layout/orgChart1"/>
    <dgm:cxn modelId="{01FF3129-1E89-41EE-B9C8-B35A6DAA2789}" type="presParOf" srcId="{60449081-1EC5-41FF-BCE5-EC7262E51221}" destId="{87E4FC9A-C1D5-44B3-84A1-236A62898C31}" srcOrd="0" destOrd="0" presId="urn:microsoft.com/office/officeart/2005/8/layout/orgChart1"/>
    <dgm:cxn modelId="{B5800E72-EF68-4FD9-8DE7-7B49EDC03D19}" type="presParOf" srcId="{60449081-1EC5-41FF-BCE5-EC7262E51221}" destId="{EE6031C1-F3A7-449E-B325-1C7B617ECAE6}" srcOrd="1" destOrd="0" presId="urn:microsoft.com/office/officeart/2005/8/layout/orgChart1"/>
    <dgm:cxn modelId="{D8624E74-442A-4EEF-AA86-843607DF7A85}" type="presParOf" srcId="{BBA7F7CB-6ACA-4ACA-ACFB-0616614DB636}" destId="{4A370E9F-1FC3-4EB7-A3B1-E54A274015BF}" srcOrd="1" destOrd="0" presId="urn:microsoft.com/office/officeart/2005/8/layout/orgChart1"/>
    <dgm:cxn modelId="{F9ED6D0D-D79D-4341-8ED6-7C44080852CA}" type="presParOf" srcId="{4A370E9F-1FC3-4EB7-A3B1-E54A274015BF}" destId="{59CDDB91-8809-49C4-A8B9-3A1F43C6D7C1}" srcOrd="0" destOrd="0" presId="urn:microsoft.com/office/officeart/2005/8/layout/orgChart1"/>
    <dgm:cxn modelId="{1DE6A3F1-E7B5-44FE-99AF-16ABB2668EBC}" type="presParOf" srcId="{4A370E9F-1FC3-4EB7-A3B1-E54A274015BF}" destId="{82ECC2B9-2B40-45FD-A064-968E4B0315F4}" srcOrd="1" destOrd="0" presId="urn:microsoft.com/office/officeart/2005/8/layout/orgChart1"/>
    <dgm:cxn modelId="{4A4B7B97-2D61-43F6-810F-BDBD57F81C89}" type="presParOf" srcId="{82ECC2B9-2B40-45FD-A064-968E4B0315F4}" destId="{91B81998-E27E-40B9-8A15-D5D76290A2E5}" srcOrd="0" destOrd="0" presId="urn:microsoft.com/office/officeart/2005/8/layout/orgChart1"/>
    <dgm:cxn modelId="{A464CBA0-DA64-47CC-B754-43BBEA70DE82}" type="presParOf" srcId="{91B81998-E27E-40B9-8A15-D5D76290A2E5}" destId="{BA7F9127-A050-4A55-8F8C-28665B20D645}" srcOrd="0" destOrd="0" presId="urn:microsoft.com/office/officeart/2005/8/layout/orgChart1"/>
    <dgm:cxn modelId="{1248C24E-A95D-4AF6-98EA-07093A5532CC}" type="presParOf" srcId="{91B81998-E27E-40B9-8A15-D5D76290A2E5}" destId="{C9EA36D8-B8B8-4251-9B09-6F0DBFCC956B}" srcOrd="1" destOrd="0" presId="urn:microsoft.com/office/officeart/2005/8/layout/orgChart1"/>
    <dgm:cxn modelId="{21BE455D-1878-4718-9404-47E64561B067}" type="presParOf" srcId="{82ECC2B9-2B40-45FD-A064-968E4B0315F4}" destId="{B278E9F0-D573-4F86-BE3C-11F367686862}" srcOrd="1" destOrd="0" presId="urn:microsoft.com/office/officeart/2005/8/layout/orgChart1"/>
    <dgm:cxn modelId="{DA7E4646-A96E-446C-9942-D642A2DFE24A}" type="presParOf" srcId="{82ECC2B9-2B40-45FD-A064-968E4B0315F4}" destId="{1507AD06-97CE-4F61-BE4D-FEF496CA582C}" srcOrd="2" destOrd="0" presId="urn:microsoft.com/office/officeart/2005/8/layout/orgChart1"/>
    <dgm:cxn modelId="{DD544468-8917-47DA-81DC-03E6ADD399C3}" type="presParOf" srcId="{4A370E9F-1FC3-4EB7-A3B1-E54A274015BF}" destId="{6657BFB2-5198-4E23-B8D2-4662109118D3}" srcOrd="2" destOrd="0" presId="urn:microsoft.com/office/officeart/2005/8/layout/orgChart1"/>
    <dgm:cxn modelId="{0E5AC833-00EB-469A-A7C4-4D8C0B7DA66B}" type="presParOf" srcId="{4A370E9F-1FC3-4EB7-A3B1-E54A274015BF}" destId="{47DA6B39-40D4-4C57-AD59-0ABAF0CB1E8D}" srcOrd="3" destOrd="0" presId="urn:microsoft.com/office/officeart/2005/8/layout/orgChart1"/>
    <dgm:cxn modelId="{9E0D3A96-B9C5-4924-B3FA-FC024CCF697A}" type="presParOf" srcId="{47DA6B39-40D4-4C57-AD59-0ABAF0CB1E8D}" destId="{0ECDE210-CE0E-4808-8CD8-34C660EF984B}" srcOrd="0" destOrd="0" presId="urn:microsoft.com/office/officeart/2005/8/layout/orgChart1"/>
    <dgm:cxn modelId="{53D18D4F-1ED7-458F-AF6E-ABC16602691B}" type="presParOf" srcId="{0ECDE210-CE0E-4808-8CD8-34C660EF984B}" destId="{DFCF37A1-19B7-4C96-9599-CB5781725427}" srcOrd="0" destOrd="0" presId="urn:microsoft.com/office/officeart/2005/8/layout/orgChart1"/>
    <dgm:cxn modelId="{9C63219C-BC86-4DDA-AC87-CD7D28C7F034}" type="presParOf" srcId="{0ECDE210-CE0E-4808-8CD8-34C660EF984B}" destId="{BE78DB24-E100-4928-9A6D-2B6EA91E44FD}" srcOrd="1" destOrd="0" presId="urn:microsoft.com/office/officeart/2005/8/layout/orgChart1"/>
    <dgm:cxn modelId="{6B34F6D4-7FDE-4345-B7DD-AD3AA331DBAF}" type="presParOf" srcId="{47DA6B39-40D4-4C57-AD59-0ABAF0CB1E8D}" destId="{E83349A8-81A5-4420-B0BA-25F2C3C8F680}" srcOrd="1" destOrd="0" presId="urn:microsoft.com/office/officeart/2005/8/layout/orgChart1"/>
    <dgm:cxn modelId="{310BB1DB-0A39-4D99-9DE8-B9A66FE8CE6F}" type="presParOf" srcId="{47DA6B39-40D4-4C57-AD59-0ABAF0CB1E8D}" destId="{D2BF9AEE-90DA-471B-9E3F-655D23E0C8D0}" srcOrd="2" destOrd="0" presId="urn:microsoft.com/office/officeart/2005/8/layout/orgChart1"/>
    <dgm:cxn modelId="{0007621E-873E-40ED-ACF2-947F8A1B1D22}" type="presParOf" srcId="{4A370E9F-1FC3-4EB7-A3B1-E54A274015BF}" destId="{5E69374B-9382-4B00-94B6-8EBA68F90FDE}" srcOrd="4" destOrd="0" presId="urn:microsoft.com/office/officeart/2005/8/layout/orgChart1"/>
    <dgm:cxn modelId="{1E909006-EB67-4916-8113-D876681376B9}" type="presParOf" srcId="{4A370E9F-1FC3-4EB7-A3B1-E54A274015BF}" destId="{ACBD692E-A639-4BB4-A37C-B913B8FE58D3}" srcOrd="5" destOrd="0" presId="urn:microsoft.com/office/officeart/2005/8/layout/orgChart1"/>
    <dgm:cxn modelId="{F5DB87BE-FA3E-4652-923F-226F386E4811}" type="presParOf" srcId="{ACBD692E-A639-4BB4-A37C-B913B8FE58D3}" destId="{7AB78C31-C254-4B10-AF49-030E1C28F72A}" srcOrd="0" destOrd="0" presId="urn:microsoft.com/office/officeart/2005/8/layout/orgChart1"/>
    <dgm:cxn modelId="{FCF8A323-042B-4A15-B759-DFC3B2580CAD}" type="presParOf" srcId="{7AB78C31-C254-4B10-AF49-030E1C28F72A}" destId="{00470D0A-E925-4BB1-9D9F-18FA3DA98EAA}" srcOrd="0" destOrd="0" presId="urn:microsoft.com/office/officeart/2005/8/layout/orgChart1"/>
    <dgm:cxn modelId="{E8511BE7-6D44-4D18-B18A-4E4EE5644388}" type="presParOf" srcId="{7AB78C31-C254-4B10-AF49-030E1C28F72A}" destId="{50BCE216-DB1C-4263-B055-51C0013672AE}" srcOrd="1" destOrd="0" presId="urn:microsoft.com/office/officeart/2005/8/layout/orgChart1"/>
    <dgm:cxn modelId="{55B433BF-7100-4E4C-92D3-EABF93AA15D7}" type="presParOf" srcId="{ACBD692E-A639-4BB4-A37C-B913B8FE58D3}" destId="{B8760FF8-9AC8-41FB-AAE2-C80ED3E8E97F}" srcOrd="1" destOrd="0" presId="urn:microsoft.com/office/officeart/2005/8/layout/orgChart1"/>
    <dgm:cxn modelId="{122BC93F-D6EC-4253-A000-A851EAD235AC}" type="presParOf" srcId="{ACBD692E-A639-4BB4-A37C-B913B8FE58D3}" destId="{02CB6D3B-FF49-45A3-8132-B5582BAFD96E}" srcOrd="2" destOrd="0" presId="urn:microsoft.com/office/officeart/2005/8/layout/orgChart1"/>
    <dgm:cxn modelId="{E38A6E6A-738C-439E-AED7-21FA4FF563E1}" type="presParOf" srcId="{4A370E9F-1FC3-4EB7-A3B1-E54A274015BF}" destId="{496BA637-C913-40F4-A335-23643250D876}" srcOrd="6" destOrd="0" presId="urn:microsoft.com/office/officeart/2005/8/layout/orgChart1"/>
    <dgm:cxn modelId="{254C9243-6FEF-4490-8672-9E38A4512D13}" type="presParOf" srcId="{4A370E9F-1FC3-4EB7-A3B1-E54A274015BF}" destId="{4A840C3E-832A-43ED-A9C5-F806D8EAC36E}" srcOrd="7" destOrd="0" presId="urn:microsoft.com/office/officeart/2005/8/layout/orgChart1"/>
    <dgm:cxn modelId="{1AA74B86-8AC6-4CC6-A530-F736B035931F}" type="presParOf" srcId="{4A840C3E-832A-43ED-A9C5-F806D8EAC36E}" destId="{FBC6615E-C661-4EAA-A1AD-F478CA139876}" srcOrd="0" destOrd="0" presId="urn:microsoft.com/office/officeart/2005/8/layout/orgChart1"/>
    <dgm:cxn modelId="{E14966FA-C6F4-42A8-8C94-4F4B5DF2467C}" type="presParOf" srcId="{FBC6615E-C661-4EAA-A1AD-F478CA139876}" destId="{131B1226-472A-4FDA-8016-3E93C60A3EDD}" srcOrd="0" destOrd="0" presId="urn:microsoft.com/office/officeart/2005/8/layout/orgChart1"/>
    <dgm:cxn modelId="{039238B6-9569-4A6E-993C-D6A68A5F886D}" type="presParOf" srcId="{FBC6615E-C661-4EAA-A1AD-F478CA139876}" destId="{96C523A2-40EB-4164-BD23-170D452B4F41}" srcOrd="1" destOrd="0" presId="urn:microsoft.com/office/officeart/2005/8/layout/orgChart1"/>
    <dgm:cxn modelId="{19703015-1574-4379-8BD9-323BE580336E}" type="presParOf" srcId="{4A840C3E-832A-43ED-A9C5-F806D8EAC36E}" destId="{1E816145-7877-4A3A-86F9-AC25E23A7DF2}" srcOrd="1" destOrd="0" presId="urn:microsoft.com/office/officeart/2005/8/layout/orgChart1"/>
    <dgm:cxn modelId="{06BD344D-B570-43C5-84AE-EEDD01C49688}" type="presParOf" srcId="{4A840C3E-832A-43ED-A9C5-F806D8EAC36E}" destId="{AB7F439E-1063-4482-B359-4DB6C62738AA}" srcOrd="2" destOrd="0" presId="urn:microsoft.com/office/officeart/2005/8/layout/orgChart1"/>
    <dgm:cxn modelId="{7C9D1ED1-2EFF-4209-B92A-2F06AB0A9118}" type="presParOf" srcId="{BBA7F7CB-6ACA-4ACA-ACFB-0616614DB636}" destId="{FAC6A4F9-40CF-4060-B130-063CAAA7B0C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57E4D1-8F42-47AF-BAA7-20810B3EAA0A}" type="doc">
      <dgm:prSet loTypeId="urn:microsoft.com/office/officeart/2005/8/layout/cycle6" loCatId="cycle" qsTypeId="urn:microsoft.com/office/officeart/2005/8/quickstyle/simple2" qsCatId="simple" csTypeId="urn:microsoft.com/office/officeart/2005/8/colors/accent2_2" csCatId="accent2" phldr="1"/>
      <dgm:spPr/>
      <dgm:t>
        <a:bodyPr/>
        <a:lstStyle/>
        <a:p>
          <a:endParaRPr lang="es-EC"/>
        </a:p>
      </dgm:t>
    </dgm:pt>
    <dgm:pt modelId="{F5A809AB-E396-46D6-A015-9AACC3ADBDA6}">
      <dgm:prSet phldrT="[Texto]" custT="1"/>
      <dgm:spPr/>
      <dgm:t>
        <a:bodyPr/>
        <a:lstStyle/>
        <a:p>
          <a:r>
            <a:rPr lang="es-EC" sz="1200" dirty="0" smtClean="0">
              <a:latin typeface="+mj-lt"/>
            </a:rPr>
            <a:t>1. Propagación masiva</a:t>
          </a:r>
          <a:endParaRPr lang="es-EC" sz="1200" dirty="0">
            <a:latin typeface="+mj-lt"/>
          </a:endParaRPr>
        </a:p>
      </dgm:t>
    </dgm:pt>
    <dgm:pt modelId="{1889211E-0B44-4BD3-AC20-A32A38AD1891}" type="parTrans" cxnId="{5CEA7797-531C-420B-B89F-653C71F545F8}">
      <dgm:prSet/>
      <dgm:spPr/>
      <dgm:t>
        <a:bodyPr/>
        <a:lstStyle/>
        <a:p>
          <a:endParaRPr lang="es-EC" sz="1200">
            <a:latin typeface="+mj-lt"/>
          </a:endParaRPr>
        </a:p>
      </dgm:t>
    </dgm:pt>
    <dgm:pt modelId="{E956EF0C-9849-4AF6-9FD5-2729929A1910}" type="sibTrans" cxnId="{5CEA7797-531C-420B-B89F-653C71F545F8}">
      <dgm:prSet/>
      <dgm:spPr/>
      <dgm:t>
        <a:bodyPr/>
        <a:lstStyle/>
        <a:p>
          <a:endParaRPr lang="es-EC" sz="1200">
            <a:latin typeface="+mj-lt"/>
          </a:endParaRPr>
        </a:p>
      </dgm:t>
    </dgm:pt>
    <dgm:pt modelId="{A712BFF6-4B28-4E75-B2A5-CA47E4626F04}">
      <dgm:prSet phldrT="[Texto]" custT="1"/>
      <dgm:spPr/>
      <dgm:t>
        <a:bodyPr/>
        <a:lstStyle/>
        <a:p>
          <a:r>
            <a:rPr lang="es-EC" sz="1200" dirty="0" smtClean="0">
              <a:latin typeface="+mj-lt"/>
            </a:rPr>
            <a:t>2. Plantas libres de patógenos (virus)</a:t>
          </a:r>
          <a:endParaRPr lang="es-EC" sz="1200" dirty="0">
            <a:latin typeface="+mj-lt"/>
          </a:endParaRPr>
        </a:p>
      </dgm:t>
    </dgm:pt>
    <dgm:pt modelId="{7095A4A0-E583-4C95-ACC3-B2222F0B194F}" type="parTrans" cxnId="{6557432C-1D79-4640-A4F1-BB3952F8EF86}">
      <dgm:prSet/>
      <dgm:spPr/>
      <dgm:t>
        <a:bodyPr/>
        <a:lstStyle/>
        <a:p>
          <a:endParaRPr lang="es-EC" sz="1200">
            <a:latin typeface="+mj-lt"/>
          </a:endParaRPr>
        </a:p>
      </dgm:t>
    </dgm:pt>
    <dgm:pt modelId="{F4B36A72-4F98-4C6D-8AA2-97FD925C80E8}" type="sibTrans" cxnId="{6557432C-1D79-4640-A4F1-BB3952F8EF86}">
      <dgm:prSet/>
      <dgm:spPr/>
      <dgm:t>
        <a:bodyPr/>
        <a:lstStyle/>
        <a:p>
          <a:endParaRPr lang="es-EC" sz="1200">
            <a:latin typeface="+mj-lt"/>
          </a:endParaRPr>
        </a:p>
      </dgm:t>
    </dgm:pt>
    <dgm:pt modelId="{EFF6F309-68D5-4A7E-BF86-CC56BD599D35}">
      <dgm:prSet phldrT="[Texto]" custT="1"/>
      <dgm:spPr/>
      <dgm:t>
        <a:bodyPr/>
        <a:lstStyle/>
        <a:p>
          <a:r>
            <a:rPr lang="es-EC" sz="1200" dirty="0" smtClean="0">
              <a:latin typeface="+mj-lt"/>
            </a:rPr>
            <a:t>3. Mejoramiento</a:t>
          </a:r>
          <a:endParaRPr lang="es-EC" sz="1200" dirty="0">
            <a:latin typeface="+mj-lt"/>
          </a:endParaRPr>
        </a:p>
      </dgm:t>
    </dgm:pt>
    <dgm:pt modelId="{1210E7DD-B519-49D5-8968-DBFDF5E904AC}" type="parTrans" cxnId="{B079D005-2C15-4A36-8054-3EF834992F4B}">
      <dgm:prSet/>
      <dgm:spPr/>
      <dgm:t>
        <a:bodyPr/>
        <a:lstStyle/>
        <a:p>
          <a:endParaRPr lang="es-EC" sz="1200">
            <a:latin typeface="+mj-lt"/>
          </a:endParaRPr>
        </a:p>
      </dgm:t>
    </dgm:pt>
    <dgm:pt modelId="{ED8392A8-BBFE-44F3-B580-12A3513767CF}" type="sibTrans" cxnId="{B079D005-2C15-4A36-8054-3EF834992F4B}">
      <dgm:prSet/>
      <dgm:spPr/>
      <dgm:t>
        <a:bodyPr/>
        <a:lstStyle/>
        <a:p>
          <a:endParaRPr lang="es-EC" sz="1200">
            <a:latin typeface="+mj-lt"/>
          </a:endParaRPr>
        </a:p>
      </dgm:t>
    </dgm:pt>
    <dgm:pt modelId="{287AF69C-56C2-41FB-9369-D9D7BA80A325}">
      <dgm:prSet phldrT="[Texto]" custT="1"/>
      <dgm:spPr/>
      <dgm:t>
        <a:bodyPr/>
        <a:lstStyle/>
        <a:p>
          <a:r>
            <a:rPr lang="es-EC" sz="1200" dirty="0" smtClean="0">
              <a:latin typeface="+mj-lt"/>
            </a:rPr>
            <a:t>4. Conservación (Germoplasma)</a:t>
          </a:r>
          <a:endParaRPr lang="es-EC" sz="1200" dirty="0">
            <a:latin typeface="+mj-lt"/>
          </a:endParaRPr>
        </a:p>
      </dgm:t>
    </dgm:pt>
    <dgm:pt modelId="{E28D1905-BBD6-46A3-997C-7200F901FBB8}" type="parTrans" cxnId="{BD27991A-749D-45C9-8225-200063EBC60D}">
      <dgm:prSet/>
      <dgm:spPr/>
      <dgm:t>
        <a:bodyPr/>
        <a:lstStyle/>
        <a:p>
          <a:endParaRPr lang="es-EC" sz="1200">
            <a:latin typeface="+mj-lt"/>
          </a:endParaRPr>
        </a:p>
      </dgm:t>
    </dgm:pt>
    <dgm:pt modelId="{FA1446DA-D199-45A5-9F73-677CDD10AF43}" type="sibTrans" cxnId="{BD27991A-749D-45C9-8225-200063EBC60D}">
      <dgm:prSet/>
      <dgm:spPr/>
      <dgm:t>
        <a:bodyPr/>
        <a:lstStyle/>
        <a:p>
          <a:endParaRPr lang="es-EC" sz="1200">
            <a:latin typeface="+mj-lt"/>
          </a:endParaRPr>
        </a:p>
      </dgm:t>
    </dgm:pt>
    <dgm:pt modelId="{A270730C-8F10-44B7-8BA2-88ED747BCDCB}">
      <dgm:prSet phldrT="[Texto]" custT="1"/>
      <dgm:spPr/>
      <dgm:t>
        <a:bodyPr/>
        <a:lstStyle/>
        <a:p>
          <a:r>
            <a:rPr lang="es-EC" sz="1200" dirty="0" smtClean="0">
              <a:latin typeface="+mj-lt"/>
            </a:rPr>
            <a:t>5. Producción de Metabolitos Secundarios</a:t>
          </a:r>
          <a:endParaRPr lang="es-EC" sz="1200" dirty="0">
            <a:latin typeface="+mj-lt"/>
          </a:endParaRPr>
        </a:p>
      </dgm:t>
    </dgm:pt>
    <dgm:pt modelId="{1936EEA1-D284-47EF-AD9A-7F4C31246F58}" type="parTrans" cxnId="{DAA782DC-0E14-4A27-B105-78AA10ABA81A}">
      <dgm:prSet/>
      <dgm:spPr/>
      <dgm:t>
        <a:bodyPr/>
        <a:lstStyle/>
        <a:p>
          <a:endParaRPr lang="es-EC" sz="1200">
            <a:latin typeface="+mj-lt"/>
          </a:endParaRPr>
        </a:p>
      </dgm:t>
    </dgm:pt>
    <dgm:pt modelId="{996C8688-34F8-4010-8F7E-9A86B898CE89}" type="sibTrans" cxnId="{DAA782DC-0E14-4A27-B105-78AA10ABA81A}">
      <dgm:prSet/>
      <dgm:spPr/>
      <dgm:t>
        <a:bodyPr/>
        <a:lstStyle/>
        <a:p>
          <a:endParaRPr lang="es-EC" sz="1200">
            <a:latin typeface="+mj-lt"/>
          </a:endParaRPr>
        </a:p>
      </dgm:t>
    </dgm:pt>
    <dgm:pt modelId="{7A86089E-BDFE-413D-B2F5-80CB28AC7797}" type="pres">
      <dgm:prSet presAssocID="{A457E4D1-8F42-47AF-BAA7-20810B3EAA0A}" presName="cycle" presStyleCnt="0">
        <dgm:presLayoutVars>
          <dgm:dir/>
          <dgm:resizeHandles val="exact"/>
        </dgm:presLayoutVars>
      </dgm:prSet>
      <dgm:spPr/>
      <dgm:t>
        <a:bodyPr/>
        <a:lstStyle/>
        <a:p>
          <a:endParaRPr lang="es-EC"/>
        </a:p>
      </dgm:t>
    </dgm:pt>
    <dgm:pt modelId="{FE568416-F5DF-4C3A-987A-DA2A2BCB26E5}" type="pres">
      <dgm:prSet presAssocID="{F5A809AB-E396-46D6-A015-9AACC3ADBDA6}" presName="node" presStyleLbl="node1" presStyleIdx="0" presStyleCnt="5" custScaleX="106054">
        <dgm:presLayoutVars>
          <dgm:bulletEnabled val="1"/>
        </dgm:presLayoutVars>
      </dgm:prSet>
      <dgm:spPr/>
      <dgm:t>
        <a:bodyPr/>
        <a:lstStyle/>
        <a:p>
          <a:endParaRPr lang="es-EC"/>
        </a:p>
      </dgm:t>
    </dgm:pt>
    <dgm:pt modelId="{B705C61F-CF0B-4B25-8CD7-A3B985DAF956}" type="pres">
      <dgm:prSet presAssocID="{F5A809AB-E396-46D6-A015-9AACC3ADBDA6}" presName="spNode" presStyleCnt="0"/>
      <dgm:spPr/>
    </dgm:pt>
    <dgm:pt modelId="{1F26F51A-46D5-4D8B-8FAD-614F22231969}" type="pres">
      <dgm:prSet presAssocID="{E956EF0C-9849-4AF6-9FD5-2729929A1910}" presName="sibTrans" presStyleLbl="sibTrans1D1" presStyleIdx="0" presStyleCnt="5"/>
      <dgm:spPr/>
      <dgm:t>
        <a:bodyPr/>
        <a:lstStyle/>
        <a:p>
          <a:endParaRPr lang="es-EC"/>
        </a:p>
      </dgm:t>
    </dgm:pt>
    <dgm:pt modelId="{6A0C3A45-07E6-4DE3-9B05-C17A0A327621}" type="pres">
      <dgm:prSet presAssocID="{A712BFF6-4B28-4E75-B2A5-CA47E4626F04}" presName="node" presStyleLbl="node1" presStyleIdx="1" presStyleCnt="5" custScaleX="102865">
        <dgm:presLayoutVars>
          <dgm:bulletEnabled val="1"/>
        </dgm:presLayoutVars>
      </dgm:prSet>
      <dgm:spPr/>
      <dgm:t>
        <a:bodyPr/>
        <a:lstStyle/>
        <a:p>
          <a:endParaRPr lang="es-EC"/>
        </a:p>
      </dgm:t>
    </dgm:pt>
    <dgm:pt modelId="{A20FB096-5BBC-4778-96F3-3BB625C80157}" type="pres">
      <dgm:prSet presAssocID="{A712BFF6-4B28-4E75-B2A5-CA47E4626F04}" presName="spNode" presStyleCnt="0"/>
      <dgm:spPr/>
    </dgm:pt>
    <dgm:pt modelId="{92A55B4C-CD19-45F1-8180-F66E3AB0807A}" type="pres">
      <dgm:prSet presAssocID="{F4B36A72-4F98-4C6D-8AA2-97FD925C80E8}" presName="sibTrans" presStyleLbl="sibTrans1D1" presStyleIdx="1" presStyleCnt="5"/>
      <dgm:spPr/>
      <dgm:t>
        <a:bodyPr/>
        <a:lstStyle/>
        <a:p>
          <a:endParaRPr lang="es-EC"/>
        </a:p>
      </dgm:t>
    </dgm:pt>
    <dgm:pt modelId="{516557E8-89CE-4927-A1A0-2DD226C3B9A6}" type="pres">
      <dgm:prSet presAssocID="{EFF6F309-68D5-4A7E-BF86-CC56BD599D35}" presName="node" presStyleLbl="node1" presStyleIdx="2" presStyleCnt="5" custScaleX="108599">
        <dgm:presLayoutVars>
          <dgm:bulletEnabled val="1"/>
        </dgm:presLayoutVars>
      </dgm:prSet>
      <dgm:spPr/>
      <dgm:t>
        <a:bodyPr/>
        <a:lstStyle/>
        <a:p>
          <a:endParaRPr lang="es-EC"/>
        </a:p>
      </dgm:t>
    </dgm:pt>
    <dgm:pt modelId="{82BB966A-086D-4FF5-BB6E-D1349C51FA9A}" type="pres">
      <dgm:prSet presAssocID="{EFF6F309-68D5-4A7E-BF86-CC56BD599D35}" presName="spNode" presStyleCnt="0"/>
      <dgm:spPr/>
    </dgm:pt>
    <dgm:pt modelId="{56D76B73-4D0F-486D-B084-7EA4960DB250}" type="pres">
      <dgm:prSet presAssocID="{ED8392A8-BBFE-44F3-B580-12A3513767CF}" presName="sibTrans" presStyleLbl="sibTrans1D1" presStyleIdx="2" presStyleCnt="5"/>
      <dgm:spPr/>
      <dgm:t>
        <a:bodyPr/>
        <a:lstStyle/>
        <a:p>
          <a:endParaRPr lang="es-EC"/>
        </a:p>
      </dgm:t>
    </dgm:pt>
    <dgm:pt modelId="{723B1C3D-1D1D-456E-8917-AE637A207759}" type="pres">
      <dgm:prSet presAssocID="{287AF69C-56C2-41FB-9369-D9D7BA80A325}" presName="node" presStyleLbl="node1" presStyleIdx="3" presStyleCnt="5" custScaleX="104770">
        <dgm:presLayoutVars>
          <dgm:bulletEnabled val="1"/>
        </dgm:presLayoutVars>
      </dgm:prSet>
      <dgm:spPr/>
      <dgm:t>
        <a:bodyPr/>
        <a:lstStyle/>
        <a:p>
          <a:endParaRPr lang="es-EC"/>
        </a:p>
      </dgm:t>
    </dgm:pt>
    <dgm:pt modelId="{8F43BD0A-CD14-4B61-96C0-2D31DC846F2B}" type="pres">
      <dgm:prSet presAssocID="{287AF69C-56C2-41FB-9369-D9D7BA80A325}" presName="spNode" presStyleCnt="0"/>
      <dgm:spPr/>
    </dgm:pt>
    <dgm:pt modelId="{4AE4C932-1552-4D2B-8E9A-7B1BB8299EA7}" type="pres">
      <dgm:prSet presAssocID="{FA1446DA-D199-45A5-9F73-677CDD10AF43}" presName="sibTrans" presStyleLbl="sibTrans1D1" presStyleIdx="3" presStyleCnt="5"/>
      <dgm:spPr/>
      <dgm:t>
        <a:bodyPr/>
        <a:lstStyle/>
        <a:p>
          <a:endParaRPr lang="es-EC"/>
        </a:p>
      </dgm:t>
    </dgm:pt>
    <dgm:pt modelId="{FF0CA919-A815-40A1-A458-3DC2B43290DF}" type="pres">
      <dgm:prSet presAssocID="{A270730C-8F10-44B7-8BA2-88ED747BCDCB}" presName="node" presStyleLbl="node1" presStyleIdx="4" presStyleCnt="5" custScaleX="105747">
        <dgm:presLayoutVars>
          <dgm:bulletEnabled val="1"/>
        </dgm:presLayoutVars>
      </dgm:prSet>
      <dgm:spPr/>
      <dgm:t>
        <a:bodyPr/>
        <a:lstStyle/>
        <a:p>
          <a:endParaRPr lang="es-EC"/>
        </a:p>
      </dgm:t>
    </dgm:pt>
    <dgm:pt modelId="{D3E27569-D130-458F-AB9E-B118864E0033}" type="pres">
      <dgm:prSet presAssocID="{A270730C-8F10-44B7-8BA2-88ED747BCDCB}" presName="spNode" presStyleCnt="0"/>
      <dgm:spPr/>
    </dgm:pt>
    <dgm:pt modelId="{E2ABA7DD-24C6-4620-8C39-D4F1A3548542}" type="pres">
      <dgm:prSet presAssocID="{996C8688-34F8-4010-8F7E-9A86B898CE89}" presName="sibTrans" presStyleLbl="sibTrans1D1" presStyleIdx="4" presStyleCnt="5"/>
      <dgm:spPr/>
      <dgm:t>
        <a:bodyPr/>
        <a:lstStyle/>
        <a:p>
          <a:endParaRPr lang="es-EC"/>
        </a:p>
      </dgm:t>
    </dgm:pt>
  </dgm:ptLst>
  <dgm:cxnLst>
    <dgm:cxn modelId="{DAA782DC-0E14-4A27-B105-78AA10ABA81A}" srcId="{A457E4D1-8F42-47AF-BAA7-20810B3EAA0A}" destId="{A270730C-8F10-44B7-8BA2-88ED747BCDCB}" srcOrd="4" destOrd="0" parTransId="{1936EEA1-D284-47EF-AD9A-7F4C31246F58}" sibTransId="{996C8688-34F8-4010-8F7E-9A86B898CE89}"/>
    <dgm:cxn modelId="{A845679F-AE0C-4FBC-A97E-4A73C704711C}" type="presOf" srcId="{EFF6F309-68D5-4A7E-BF86-CC56BD599D35}" destId="{516557E8-89CE-4927-A1A0-2DD226C3B9A6}" srcOrd="0" destOrd="0" presId="urn:microsoft.com/office/officeart/2005/8/layout/cycle6"/>
    <dgm:cxn modelId="{07C761BD-23C1-44A9-A47A-C6E97C86C87A}" type="presOf" srcId="{F4B36A72-4F98-4C6D-8AA2-97FD925C80E8}" destId="{92A55B4C-CD19-45F1-8180-F66E3AB0807A}" srcOrd="0" destOrd="0" presId="urn:microsoft.com/office/officeart/2005/8/layout/cycle6"/>
    <dgm:cxn modelId="{6557432C-1D79-4640-A4F1-BB3952F8EF86}" srcId="{A457E4D1-8F42-47AF-BAA7-20810B3EAA0A}" destId="{A712BFF6-4B28-4E75-B2A5-CA47E4626F04}" srcOrd="1" destOrd="0" parTransId="{7095A4A0-E583-4C95-ACC3-B2222F0B194F}" sibTransId="{F4B36A72-4F98-4C6D-8AA2-97FD925C80E8}"/>
    <dgm:cxn modelId="{EB5E9B67-228E-412D-9057-F6A98EDDC1EF}" type="presOf" srcId="{ED8392A8-BBFE-44F3-B580-12A3513767CF}" destId="{56D76B73-4D0F-486D-B084-7EA4960DB250}" srcOrd="0" destOrd="0" presId="urn:microsoft.com/office/officeart/2005/8/layout/cycle6"/>
    <dgm:cxn modelId="{13963EF6-DB70-4D5A-8446-974F5F6A49E5}" type="presOf" srcId="{A712BFF6-4B28-4E75-B2A5-CA47E4626F04}" destId="{6A0C3A45-07E6-4DE3-9B05-C17A0A327621}" srcOrd="0" destOrd="0" presId="urn:microsoft.com/office/officeart/2005/8/layout/cycle6"/>
    <dgm:cxn modelId="{1B2CF4F2-2012-4554-901F-C0DE634F667D}" type="presOf" srcId="{A270730C-8F10-44B7-8BA2-88ED747BCDCB}" destId="{FF0CA919-A815-40A1-A458-3DC2B43290DF}" srcOrd="0" destOrd="0" presId="urn:microsoft.com/office/officeart/2005/8/layout/cycle6"/>
    <dgm:cxn modelId="{0BD09805-73DD-4601-A34D-097D36CC8288}" type="presOf" srcId="{F5A809AB-E396-46D6-A015-9AACC3ADBDA6}" destId="{FE568416-F5DF-4C3A-987A-DA2A2BCB26E5}" srcOrd="0" destOrd="0" presId="urn:microsoft.com/office/officeart/2005/8/layout/cycle6"/>
    <dgm:cxn modelId="{F9D6BFA4-7D0C-4593-B977-DDF44C762F5A}" type="presOf" srcId="{E956EF0C-9849-4AF6-9FD5-2729929A1910}" destId="{1F26F51A-46D5-4D8B-8FAD-614F22231969}" srcOrd="0" destOrd="0" presId="urn:microsoft.com/office/officeart/2005/8/layout/cycle6"/>
    <dgm:cxn modelId="{5CEA7797-531C-420B-B89F-653C71F545F8}" srcId="{A457E4D1-8F42-47AF-BAA7-20810B3EAA0A}" destId="{F5A809AB-E396-46D6-A015-9AACC3ADBDA6}" srcOrd="0" destOrd="0" parTransId="{1889211E-0B44-4BD3-AC20-A32A38AD1891}" sibTransId="{E956EF0C-9849-4AF6-9FD5-2729929A1910}"/>
    <dgm:cxn modelId="{B5D0F96F-1A15-4B97-AD87-3E0C9D954EA3}" type="presOf" srcId="{A457E4D1-8F42-47AF-BAA7-20810B3EAA0A}" destId="{7A86089E-BDFE-413D-B2F5-80CB28AC7797}" srcOrd="0" destOrd="0" presId="urn:microsoft.com/office/officeart/2005/8/layout/cycle6"/>
    <dgm:cxn modelId="{9C2205A5-DC20-4E48-AB7B-1E59F840454B}" type="presOf" srcId="{287AF69C-56C2-41FB-9369-D9D7BA80A325}" destId="{723B1C3D-1D1D-456E-8917-AE637A207759}" srcOrd="0" destOrd="0" presId="urn:microsoft.com/office/officeart/2005/8/layout/cycle6"/>
    <dgm:cxn modelId="{B1D66820-E35D-4689-9FC9-C698FAADA665}" type="presOf" srcId="{996C8688-34F8-4010-8F7E-9A86B898CE89}" destId="{E2ABA7DD-24C6-4620-8C39-D4F1A3548542}" srcOrd="0" destOrd="0" presId="urn:microsoft.com/office/officeart/2005/8/layout/cycle6"/>
    <dgm:cxn modelId="{865718A6-C33F-4DEF-86C9-FFE5CAC4E95D}" type="presOf" srcId="{FA1446DA-D199-45A5-9F73-677CDD10AF43}" destId="{4AE4C932-1552-4D2B-8E9A-7B1BB8299EA7}" srcOrd="0" destOrd="0" presId="urn:microsoft.com/office/officeart/2005/8/layout/cycle6"/>
    <dgm:cxn modelId="{B079D005-2C15-4A36-8054-3EF834992F4B}" srcId="{A457E4D1-8F42-47AF-BAA7-20810B3EAA0A}" destId="{EFF6F309-68D5-4A7E-BF86-CC56BD599D35}" srcOrd="2" destOrd="0" parTransId="{1210E7DD-B519-49D5-8968-DBFDF5E904AC}" sibTransId="{ED8392A8-BBFE-44F3-B580-12A3513767CF}"/>
    <dgm:cxn modelId="{BD27991A-749D-45C9-8225-200063EBC60D}" srcId="{A457E4D1-8F42-47AF-BAA7-20810B3EAA0A}" destId="{287AF69C-56C2-41FB-9369-D9D7BA80A325}" srcOrd="3" destOrd="0" parTransId="{E28D1905-BBD6-46A3-997C-7200F901FBB8}" sibTransId="{FA1446DA-D199-45A5-9F73-677CDD10AF43}"/>
    <dgm:cxn modelId="{8E2573A9-0B86-491D-A653-5611891A52CF}" type="presParOf" srcId="{7A86089E-BDFE-413D-B2F5-80CB28AC7797}" destId="{FE568416-F5DF-4C3A-987A-DA2A2BCB26E5}" srcOrd="0" destOrd="0" presId="urn:microsoft.com/office/officeart/2005/8/layout/cycle6"/>
    <dgm:cxn modelId="{EF206FC8-80E0-4C33-9B94-6DF05141A971}" type="presParOf" srcId="{7A86089E-BDFE-413D-B2F5-80CB28AC7797}" destId="{B705C61F-CF0B-4B25-8CD7-A3B985DAF956}" srcOrd="1" destOrd="0" presId="urn:microsoft.com/office/officeart/2005/8/layout/cycle6"/>
    <dgm:cxn modelId="{4E5E0D89-0770-4372-837B-66B768876F53}" type="presParOf" srcId="{7A86089E-BDFE-413D-B2F5-80CB28AC7797}" destId="{1F26F51A-46D5-4D8B-8FAD-614F22231969}" srcOrd="2" destOrd="0" presId="urn:microsoft.com/office/officeart/2005/8/layout/cycle6"/>
    <dgm:cxn modelId="{D13F8F1E-6ADF-4C7F-8485-95207F2685AC}" type="presParOf" srcId="{7A86089E-BDFE-413D-B2F5-80CB28AC7797}" destId="{6A0C3A45-07E6-4DE3-9B05-C17A0A327621}" srcOrd="3" destOrd="0" presId="urn:microsoft.com/office/officeart/2005/8/layout/cycle6"/>
    <dgm:cxn modelId="{4E3DDAB3-BBCA-422B-942C-CADE54B9CDBE}" type="presParOf" srcId="{7A86089E-BDFE-413D-B2F5-80CB28AC7797}" destId="{A20FB096-5BBC-4778-96F3-3BB625C80157}" srcOrd="4" destOrd="0" presId="urn:microsoft.com/office/officeart/2005/8/layout/cycle6"/>
    <dgm:cxn modelId="{A7E41705-5159-4DE6-AF39-8C6B01DCEAE9}" type="presParOf" srcId="{7A86089E-BDFE-413D-B2F5-80CB28AC7797}" destId="{92A55B4C-CD19-45F1-8180-F66E3AB0807A}" srcOrd="5" destOrd="0" presId="urn:microsoft.com/office/officeart/2005/8/layout/cycle6"/>
    <dgm:cxn modelId="{384B856E-B8AE-4A37-9B5D-5802C7F5C290}" type="presParOf" srcId="{7A86089E-BDFE-413D-B2F5-80CB28AC7797}" destId="{516557E8-89CE-4927-A1A0-2DD226C3B9A6}" srcOrd="6" destOrd="0" presId="urn:microsoft.com/office/officeart/2005/8/layout/cycle6"/>
    <dgm:cxn modelId="{7EA6D25E-5D5C-4382-BA01-0DC333FB6655}" type="presParOf" srcId="{7A86089E-BDFE-413D-B2F5-80CB28AC7797}" destId="{82BB966A-086D-4FF5-BB6E-D1349C51FA9A}" srcOrd="7" destOrd="0" presId="urn:microsoft.com/office/officeart/2005/8/layout/cycle6"/>
    <dgm:cxn modelId="{D5E5ED0C-FF4D-49E0-9938-252513F9A2E2}" type="presParOf" srcId="{7A86089E-BDFE-413D-B2F5-80CB28AC7797}" destId="{56D76B73-4D0F-486D-B084-7EA4960DB250}" srcOrd="8" destOrd="0" presId="urn:microsoft.com/office/officeart/2005/8/layout/cycle6"/>
    <dgm:cxn modelId="{3DAD5D72-9BAE-4BD0-854B-F7FD2F6F3672}" type="presParOf" srcId="{7A86089E-BDFE-413D-B2F5-80CB28AC7797}" destId="{723B1C3D-1D1D-456E-8917-AE637A207759}" srcOrd="9" destOrd="0" presId="urn:microsoft.com/office/officeart/2005/8/layout/cycle6"/>
    <dgm:cxn modelId="{E8FF8429-0BF4-475A-BEA6-4027228A4404}" type="presParOf" srcId="{7A86089E-BDFE-413D-B2F5-80CB28AC7797}" destId="{8F43BD0A-CD14-4B61-96C0-2D31DC846F2B}" srcOrd="10" destOrd="0" presId="urn:microsoft.com/office/officeart/2005/8/layout/cycle6"/>
    <dgm:cxn modelId="{07E901BD-837E-412B-8732-96A8F2719A80}" type="presParOf" srcId="{7A86089E-BDFE-413D-B2F5-80CB28AC7797}" destId="{4AE4C932-1552-4D2B-8E9A-7B1BB8299EA7}" srcOrd="11" destOrd="0" presId="urn:microsoft.com/office/officeart/2005/8/layout/cycle6"/>
    <dgm:cxn modelId="{FA04899F-B89C-47DD-80BD-28102451F57A}" type="presParOf" srcId="{7A86089E-BDFE-413D-B2F5-80CB28AC7797}" destId="{FF0CA919-A815-40A1-A458-3DC2B43290DF}" srcOrd="12" destOrd="0" presId="urn:microsoft.com/office/officeart/2005/8/layout/cycle6"/>
    <dgm:cxn modelId="{7F0E1A57-FB22-48DB-9AFF-6D0BFC73C206}" type="presParOf" srcId="{7A86089E-BDFE-413D-B2F5-80CB28AC7797}" destId="{D3E27569-D130-458F-AB9E-B118864E0033}" srcOrd="13" destOrd="0" presId="urn:microsoft.com/office/officeart/2005/8/layout/cycle6"/>
    <dgm:cxn modelId="{215E6E49-E704-4F5E-8614-7642836AA6F6}" type="presParOf" srcId="{7A86089E-BDFE-413D-B2F5-80CB28AC7797}" destId="{E2ABA7DD-24C6-4620-8C39-D4F1A3548542}"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0F6007-45FA-421C-8AF3-12100FC09A49}" type="doc">
      <dgm:prSet loTypeId="urn:microsoft.com/office/officeart/2005/8/layout/radial1" loCatId="cycle" qsTypeId="urn:microsoft.com/office/officeart/2005/8/quickstyle/simple1" qsCatId="simple" csTypeId="urn:microsoft.com/office/officeart/2005/8/colors/accent2_2" csCatId="accent2" phldr="1"/>
      <dgm:spPr/>
      <dgm:t>
        <a:bodyPr/>
        <a:lstStyle/>
        <a:p>
          <a:endParaRPr lang="es-EC"/>
        </a:p>
      </dgm:t>
    </dgm:pt>
    <dgm:pt modelId="{94AF472B-D0BB-4332-8726-D1A224608F56}">
      <dgm:prSet phldrT="[Texto]"/>
      <dgm:spPr>
        <a:solidFill>
          <a:schemeClr val="accent5">
            <a:lumMod val="50000"/>
          </a:schemeClr>
        </a:solidFill>
      </dgm:spPr>
      <dgm:t>
        <a:bodyPr/>
        <a:lstStyle/>
        <a:p>
          <a:r>
            <a:rPr lang="es-EC" b="1" dirty="0" smtClean="0"/>
            <a:t>Factores que afectan la obtención de protoplastos</a:t>
          </a:r>
          <a:endParaRPr lang="es-EC" b="1" dirty="0"/>
        </a:p>
      </dgm:t>
    </dgm:pt>
    <dgm:pt modelId="{63613D81-0810-46A5-AF11-C4ABC6FA53B1}" type="parTrans" cxnId="{D95FF41B-EBEC-4FA3-890B-624100697AD6}">
      <dgm:prSet/>
      <dgm:spPr/>
      <dgm:t>
        <a:bodyPr/>
        <a:lstStyle/>
        <a:p>
          <a:endParaRPr lang="es-EC"/>
        </a:p>
      </dgm:t>
    </dgm:pt>
    <dgm:pt modelId="{BC7F19F6-ECA5-4922-9314-708FE8B78F33}" type="sibTrans" cxnId="{D95FF41B-EBEC-4FA3-890B-624100697AD6}">
      <dgm:prSet/>
      <dgm:spPr/>
      <dgm:t>
        <a:bodyPr/>
        <a:lstStyle/>
        <a:p>
          <a:endParaRPr lang="es-EC"/>
        </a:p>
      </dgm:t>
    </dgm:pt>
    <dgm:pt modelId="{347DFA58-6994-4EAE-ACC0-D8EBD16BBAD9}">
      <dgm:prSet phldrT="[Texto]"/>
      <dgm:spPr/>
      <dgm:t>
        <a:bodyPr/>
        <a:lstStyle/>
        <a:p>
          <a:r>
            <a:rPr lang="es-EC" dirty="0" smtClean="0"/>
            <a:t>Material Vegetal de Partida</a:t>
          </a:r>
          <a:endParaRPr lang="es-EC" dirty="0"/>
        </a:p>
      </dgm:t>
    </dgm:pt>
    <dgm:pt modelId="{D9A30C65-EFE5-4ACA-84B3-01C4B34B0397}" type="parTrans" cxnId="{8D5500DC-90FD-44CB-8A5D-ADBA42BE90A7}">
      <dgm:prSet/>
      <dgm:spPr/>
      <dgm:t>
        <a:bodyPr/>
        <a:lstStyle/>
        <a:p>
          <a:endParaRPr lang="es-EC"/>
        </a:p>
      </dgm:t>
    </dgm:pt>
    <dgm:pt modelId="{9100D636-1BBB-4BEC-802C-65A7B3799889}" type="sibTrans" cxnId="{8D5500DC-90FD-44CB-8A5D-ADBA42BE90A7}">
      <dgm:prSet/>
      <dgm:spPr/>
      <dgm:t>
        <a:bodyPr/>
        <a:lstStyle/>
        <a:p>
          <a:endParaRPr lang="es-EC"/>
        </a:p>
      </dgm:t>
    </dgm:pt>
    <dgm:pt modelId="{333CEB41-ECEE-4A36-BAA8-BF5151F8D693}">
      <dgm:prSet phldrT="[Texto]"/>
      <dgm:spPr/>
      <dgm:t>
        <a:bodyPr/>
        <a:lstStyle/>
        <a:p>
          <a:r>
            <a:rPr lang="es-EC" dirty="0" smtClean="0"/>
            <a:t>Medio de Aislamiento</a:t>
          </a:r>
          <a:endParaRPr lang="es-EC" dirty="0"/>
        </a:p>
      </dgm:t>
    </dgm:pt>
    <dgm:pt modelId="{75C6F16B-3BA9-4EFF-8501-53080C5A2739}" type="parTrans" cxnId="{014ABE95-3EE7-46F7-BA57-04D88D5C6E71}">
      <dgm:prSet/>
      <dgm:spPr/>
      <dgm:t>
        <a:bodyPr/>
        <a:lstStyle/>
        <a:p>
          <a:endParaRPr lang="es-EC"/>
        </a:p>
      </dgm:t>
    </dgm:pt>
    <dgm:pt modelId="{8F13B12E-D93A-4D17-992F-110423FBC406}" type="sibTrans" cxnId="{014ABE95-3EE7-46F7-BA57-04D88D5C6E71}">
      <dgm:prSet/>
      <dgm:spPr/>
      <dgm:t>
        <a:bodyPr/>
        <a:lstStyle/>
        <a:p>
          <a:endParaRPr lang="es-EC"/>
        </a:p>
      </dgm:t>
    </dgm:pt>
    <dgm:pt modelId="{1C50758F-104E-4AF6-9AD4-22F7D2172AB5}">
      <dgm:prSet phldrT="[Texto]"/>
      <dgm:spPr/>
      <dgm:t>
        <a:bodyPr/>
        <a:lstStyle/>
        <a:p>
          <a:r>
            <a:rPr lang="es-EC" dirty="0" smtClean="0"/>
            <a:t>Coctel enzimático</a:t>
          </a:r>
          <a:endParaRPr lang="es-EC" dirty="0"/>
        </a:p>
      </dgm:t>
    </dgm:pt>
    <dgm:pt modelId="{21D5717D-1538-42E5-86DA-770596119DC8}" type="parTrans" cxnId="{0F591910-232D-4734-8240-96CAB4CC8099}">
      <dgm:prSet/>
      <dgm:spPr/>
      <dgm:t>
        <a:bodyPr/>
        <a:lstStyle/>
        <a:p>
          <a:endParaRPr lang="es-EC"/>
        </a:p>
      </dgm:t>
    </dgm:pt>
    <dgm:pt modelId="{0E3303D8-73E4-4164-9CFE-08098D579A02}" type="sibTrans" cxnId="{0F591910-232D-4734-8240-96CAB4CC8099}">
      <dgm:prSet/>
      <dgm:spPr/>
      <dgm:t>
        <a:bodyPr/>
        <a:lstStyle/>
        <a:p>
          <a:endParaRPr lang="es-EC"/>
        </a:p>
      </dgm:t>
    </dgm:pt>
    <dgm:pt modelId="{C15310A4-1040-48C4-8EC5-1DF92BA061ED}" type="pres">
      <dgm:prSet presAssocID="{A10F6007-45FA-421C-8AF3-12100FC09A49}" presName="cycle" presStyleCnt="0">
        <dgm:presLayoutVars>
          <dgm:chMax val="1"/>
          <dgm:dir/>
          <dgm:animLvl val="ctr"/>
          <dgm:resizeHandles val="exact"/>
        </dgm:presLayoutVars>
      </dgm:prSet>
      <dgm:spPr/>
      <dgm:t>
        <a:bodyPr/>
        <a:lstStyle/>
        <a:p>
          <a:endParaRPr lang="es-EC"/>
        </a:p>
      </dgm:t>
    </dgm:pt>
    <dgm:pt modelId="{182BA80F-F11D-4D41-B122-909D9F7D4F4D}" type="pres">
      <dgm:prSet presAssocID="{94AF472B-D0BB-4332-8726-D1A224608F56}" presName="centerShape" presStyleLbl="node0" presStyleIdx="0" presStyleCnt="1"/>
      <dgm:spPr/>
      <dgm:t>
        <a:bodyPr/>
        <a:lstStyle/>
        <a:p>
          <a:endParaRPr lang="es-EC"/>
        </a:p>
      </dgm:t>
    </dgm:pt>
    <dgm:pt modelId="{8A71ED05-64BC-4990-88D6-9F37D89E043B}" type="pres">
      <dgm:prSet presAssocID="{D9A30C65-EFE5-4ACA-84B3-01C4B34B0397}" presName="Name9" presStyleLbl="parChTrans1D2" presStyleIdx="0" presStyleCnt="3"/>
      <dgm:spPr/>
      <dgm:t>
        <a:bodyPr/>
        <a:lstStyle/>
        <a:p>
          <a:endParaRPr lang="es-EC"/>
        </a:p>
      </dgm:t>
    </dgm:pt>
    <dgm:pt modelId="{6EDFA800-16DD-4252-AAE9-33958B417B1E}" type="pres">
      <dgm:prSet presAssocID="{D9A30C65-EFE5-4ACA-84B3-01C4B34B0397}" presName="connTx" presStyleLbl="parChTrans1D2" presStyleIdx="0" presStyleCnt="3"/>
      <dgm:spPr/>
      <dgm:t>
        <a:bodyPr/>
        <a:lstStyle/>
        <a:p>
          <a:endParaRPr lang="es-EC"/>
        </a:p>
      </dgm:t>
    </dgm:pt>
    <dgm:pt modelId="{F5A41E62-C5B0-4D81-9A1A-AB148E0BDA4C}" type="pres">
      <dgm:prSet presAssocID="{347DFA58-6994-4EAE-ACC0-D8EBD16BBAD9}" presName="node" presStyleLbl="node1" presStyleIdx="0" presStyleCnt="3">
        <dgm:presLayoutVars>
          <dgm:bulletEnabled val="1"/>
        </dgm:presLayoutVars>
      </dgm:prSet>
      <dgm:spPr/>
      <dgm:t>
        <a:bodyPr/>
        <a:lstStyle/>
        <a:p>
          <a:endParaRPr lang="es-EC"/>
        </a:p>
      </dgm:t>
    </dgm:pt>
    <dgm:pt modelId="{01F362F6-6460-4FD9-BA4C-FD62FB700E64}" type="pres">
      <dgm:prSet presAssocID="{75C6F16B-3BA9-4EFF-8501-53080C5A2739}" presName="Name9" presStyleLbl="parChTrans1D2" presStyleIdx="1" presStyleCnt="3"/>
      <dgm:spPr/>
      <dgm:t>
        <a:bodyPr/>
        <a:lstStyle/>
        <a:p>
          <a:endParaRPr lang="es-EC"/>
        </a:p>
      </dgm:t>
    </dgm:pt>
    <dgm:pt modelId="{CBB6936C-693B-4988-9535-7FCFC699BA80}" type="pres">
      <dgm:prSet presAssocID="{75C6F16B-3BA9-4EFF-8501-53080C5A2739}" presName="connTx" presStyleLbl="parChTrans1D2" presStyleIdx="1" presStyleCnt="3"/>
      <dgm:spPr/>
      <dgm:t>
        <a:bodyPr/>
        <a:lstStyle/>
        <a:p>
          <a:endParaRPr lang="es-EC"/>
        </a:p>
      </dgm:t>
    </dgm:pt>
    <dgm:pt modelId="{D4138DE5-7E99-444A-90DB-08480B52A88D}" type="pres">
      <dgm:prSet presAssocID="{333CEB41-ECEE-4A36-BAA8-BF5151F8D693}" presName="node" presStyleLbl="node1" presStyleIdx="1" presStyleCnt="3">
        <dgm:presLayoutVars>
          <dgm:bulletEnabled val="1"/>
        </dgm:presLayoutVars>
      </dgm:prSet>
      <dgm:spPr/>
      <dgm:t>
        <a:bodyPr/>
        <a:lstStyle/>
        <a:p>
          <a:endParaRPr lang="es-EC"/>
        </a:p>
      </dgm:t>
    </dgm:pt>
    <dgm:pt modelId="{26AA9966-FB10-4687-8F06-9C9E84F07018}" type="pres">
      <dgm:prSet presAssocID="{21D5717D-1538-42E5-86DA-770596119DC8}" presName="Name9" presStyleLbl="parChTrans1D2" presStyleIdx="2" presStyleCnt="3"/>
      <dgm:spPr/>
      <dgm:t>
        <a:bodyPr/>
        <a:lstStyle/>
        <a:p>
          <a:endParaRPr lang="es-EC"/>
        </a:p>
      </dgm:t>
    </dgm:pt>
    <dgm:pt modelId="{0BCA10D5-3A73-4D4D-8BAD-BE3EE66B2DE4}" type="pres">
      <dgm:prSet presAssocID="{21D5717D-1538-42E5-86DA-770596119DC8}" presName="connTx" presStyleLbl="parChTrans1D2" presStyleIdx="2" presStyleCnt="3"/>
      <dgm:spPr/>
      <dgm:t>
        <a:bodyPr/>
        <a:lstStyle/>
        <a:p>
          <a:endParaRPr lang="es-EC"/>
        </a:p>
      </dgm:t>
    </dgm:pt>
    <dgm:pt modelId="{F0204830-55E4-434F-A871-39E328699C1C}" type="pres">
      <dgm:prSet presAssocID="{1C50758F-104E-4AF6-9AD4-22F7D2172AB5}" presName="node" presStyleLbl="node1" presStyleIdx="2" presStyleCnt="3">
        <dgm:presLayoutVars>
          <dgm:bulletEnabled val="1"/>
        </dgm:presLayoutVars>
      </dgm:prSet>
      <dgm:spPr/>
      <dgm:t>
        <a:bodyPr/>
        <a:lstStyle/>
        <a:p>
          <a:endParaRPr lang="es-EC"/>
        </a:p>
      </dgm:t>
    </dgm:pt>
  </dgm:ptLst>
  <dgm:cxnLst>
    <dgm:cxn modelId="{83CF3767-657A-4DD9-A4D6-422F4C7C2EC9}" type="presOf" srcId="{21D5717D-1538-42E5-86DA-770596119DC8}" destId="{26AA9966-FB10-4687-8F06-9C9E84F07018}" srcOrd="0" destOrd="0" presId="urn:microsoft.com/office/officeart/2005/8/layout/radial1"/>
    <dgm:cxn modelId="{00554F26-B6B0-46C6-8D52-CA74FC651419}" type="presOf" srcId="{333CEB41-ECEE-4A36-BAA8-BF5151F8D693}" destId="{D4138DE5-7E99-444A-90DB-08480B52A88D}" srcOrd="0" destOrd="0" presId="urn:microsoft.com/office/officeart/2005/8/layout/radial1"/>
    <dgm:cxn modelId="{5B69F7ED-B52D-4D7E-9FF0-49C06C200195}" type="presOf" srcId="{75C6F16B-3BA9-4EFF-8501-53080C5A2739}" destId="{01F362F6-6460-4FD9-BA4C-FD62FB700E64}" srcOrd="0" destOrd="0" presId="urn:microsoft.com/office/officeart/2005/8/layout/radial1"/>
    <dgm:cxn modelId="{79B77F58-2029-4940-B542-3FA2220182F4}" type="presOf" srcId="{75C6F16B-3BA9-4EFF-8501-53080C5A2739}" destId="{CBB6936C-693B-4988-9535-7FCFC699BA80}" srcOrd="1" destOrd="0" presId="urn:microsoft.com/office/officeart/2005/8/layout/radial1"/>
    <dgm:cxn modelId="{D95FF41B-EBEC-4FA3-890B-624100697AD6}" srcId="{A10F6007-45FA-421C-8AF3-12100FC09A49}" destId="{94AF472B-D0BB-4332-8726-D1A224608F56}" srcOrd="0" destOrd="0" parTransId="{63613D81-0810-46A5-AF11-C4ABC6FA53B1}" sibTransId="{BC7F19F6-ECA5-4922-9314-708FE8B78F33}"/>
    <dgm:cxn modelId="{BF1CD2F3-99A2-4569-9BC3-A743CB6D9E16}" type="presOf" srcId="{D9A30C65-EFE5-4ACA-84B3-01C4B34B0397}" destId="{8A71ED05-64BC-4990-88D6-9F37D89E043B}" srcOrd="0" destOrd="0" presId="urn:microsoft.com/office/officeart/2005/8/layout/radial1"/>
    <dgm:cxn modelId="{8D5500DC-90FD-44CB-8A5D-ADBA42BE90A7}" srcId="{94AF472B-D0BB-4332-8726-D1A224608F56}" destId="{347DFA58-6994-4EAE-ACC0-D8EBD16BBAD9}" srcOrd="0" destOrd="0" parTransId="{D9A30C65-EFE5-4ACA-84B3-01C4B34B0397}" sibTransId="{9100D636-1BBB-4BEC-802C-65A7B3799889}"/>
    <dgm:cxn modelId="{D0D584BC-4EC1-46F5-8024-F64059216DC7}" type="presOf" srcId="{D9A30C65-EFE5-4ACA-84B3-01C4B34B0397}" destId="{6EDFA800-16DD-4252-AAE9-33958B417B1E}" srcOrd="1" destOrd="0" presId="urn:microsoft.com/office/officeart/2005/8/layout/radial1"/>
    <dgm:cxn modelId="{6D9A7762-270C-4C31-912D-FBB6968E591A}" type="presOf" srcId="{1C50758F-104E-4AF6-9AD4-22F7D2172AB5}" destId="{F0204830-55E4-434F-A871-39E328699C1C}" srcOrd="0" destOrd="0" presId="urn:microsoft.com/office/officeart/2005/8/layout/radial1"/>
    <dgm:cxn modelId="{0F591910-232D-4734-8240-96CAB4CC8099}" srcId="{94AF472B-D0BB-4332-8726-D1A224608F56}" destId="{1C50758F-104E-4AF6-9AD4-22F7D2172AB5}" srcOrd="2" destOrd="0" parTransId="{21D5717D-1538-42E5-86DA-770596119DC8}" sibTransId="{0E3303D8-73E4-4164-9CFE-08098D579A02}"/>
    <dgm:cxn modelId="{78D1246B-60C8-4626-AD5C-E3ED0C210F47}" type="presOf" srcId="{21D5717D-1538-42E5-86DA-770596119DC8}" destId="{0BCA10D5-3A73-4D4D-8BAD-BE3EE66B2DE4}" srcOrd="1" destOrd="0" presId="urn:microsoft.com/office/officeart/2005/8/layout/radial1"/>
    <dgm:cxn modelId="{E027B17B-6B69-4094-9801-A9A1295E877E}" type="presOf" srcId="{A10F6007-45FA-421C-8AF3-12100FC09A49}" destId="{C15310A4-1040-48C4-8EC5-1DF92BA061ED}" srcOrd="0" destOrd="0" presId="urn:microsoft.com/office/officeart/2005/8/layout/radial1"/>
    <dgm:cxn modelId="{014ABE95-3EE7-46F7-BA57-04D88D5C6E71}" srcId="{94AF472B-D0BB-4332-8726-D1A224608F56}" destId="{333CEB41-ECEE-4A36-BAA8-BF5151F8D693}" srcOrd="1" destOrd="0" parTransId="{75C6F16B-3BA9-4EFF-8501-53080C5A2739}" sibTransId="{8F13B12E-D93A-4D17-992F-110423FBC406}"/>
    <dgm:cxn modelId="{C9FD86F9-2772-47E1-9C34-0721E2E1D03E}" type="presOf" srcId="{94AF472B-D0BB-4332-8726-D1A224608F56}" destId="{182BA80F-F11D-4D41-B122-909D9F7D4F4D}" srcOrd="0" destOrd="0" presId="urn:microsoft.com/office/officeart/2005/8/layout/radial1"/>
    <dgm:cxn modelId="{CCCE3E56-23FB-4209-A79E-5AE559BA2B41}" type="presOf" srcId="{347DFA58-6994-4EAE-ACC0-D8EBD16BBAD9}" destId="{F5A41E62-C5B0-4D81-9A1A-AB148E0BDA4C}" srcOrd="0" destOrd="0" presId="urn:microsoft.com/office/officeart/2005/8/layout/radial1"/>
    <dgm:cxn modelId="{35A30757-40F9-4B07-ACC6-0BBF9B04F816}" type="presParOf" srcId="{C15310A4-1040-48C4-8EC5-1DF92BA061ED}" destId="{182BA80F-F11D-4D41-B122-909D9F7D4F4D}" srcOrd="0" destOrd="0" presId="urn:microsoft.com/office/officeart/2005/8/layout/radial1"/>
    <dgm:cxn modelId="{8297AE48-C7F3-4F5A-B901-41A24D65A2C6}" type="presParOf" srcId="{C15310A4-1040-48C4-8EC5-1DF92BA061ED}" destId="{8A71ED05-64BC-4990-88D6-9F37D89E043B}" srcOrd="1" destOrd="0" presId="urn:microsoft.com/office/officeart/2005/8/layout/radial1"/>
    <dgm:cxn modelId="{44073AE7-B8C4-4651-8882-4F2EC7791CFD}" type="presParOf" srcId="{8A71ED05-64BC-4990-88D6-9F37D89E043B}" destId="{6EDFA800-16DD-4252-AAE9-33958B417B1E}" srcOrd="0" destOrd="0" presId="urn:microsoft.com/office/officeart/2005/8/layout/radial1"/>
    <dgm:cxn modelId="{86840E36-1A0B-48D5-BB80-282FC68226FA}" type="presParOf" srcId="{C15310A4-1040-48C4-8EC5-1DF92BA061ED}" destId="{F5A41E62-C5B0-4D81-9A1A-AB148E0BDA4C}" srcOrd="2" destOrd="0" presId="urn:microsoft.com/office/officeart/2005/8/layout/radial1"/>
    <dgm:cxn modelId="{BCD96FD9-B687-448F-B852-B5AE88D8DED6}" type="presParOf" srcId="{C15310A4-1040-48C4-8EC5-1DF92BA061ED}" destId="{01F362F6-6460-4FD9-BA4C-FD62FB700E64}" srcOrd="3" destOrd="0" presId="urn:microsoft.com/office/officeart/2005/8/layout/radial1"/>
    <dgm:cxn modelId="{5343F24C-BA84-491E-BD50-2490A7F21B74}" type="presParOf" srcId="{01F362F6-6460-4FD9-BA4C-FD62FB700E64}" destId="{CBB6936C-693B-4988-9535-7FCFC699BA80}" srcOrd="0" destOrd="0" presId="urn:microsoft.com/office/officeart/2005/8/layout/radial1"/>
    <dgm:cxn modelId="{9B2267F3-B604-48E5-B166-3889978191AB}" type="presParOf" srcId="{C15310A4-1040-48C4-8EC5-1DF92BA061ED}" destId="{D4138DE5-7E99-444A-90DB-08480B52A88D}" srcOrd="4" destOrd="0" presId="urn:microsoft.com/office/officeart/2005/8/layout/radial1"/>
    <dgm:cxn modelId="{01182EA6-0F18-4096-85E9-5E04FE9F52C4}" type="presParOf" srcId="{C15310A4-1040-48C4-8EC5-1DF92BA061ED}" destId="{26AA9966-FB10-4687-8F06-9C9E84F07018}" srcOrd="5" destOrd="0" presId="urn:microsoft.com/office/officeart/2005/8/layout/radial1"/>
    <dgm:cxn modelId="{DF5C6FCF-EF88-41BD-82EB-8432BE6E976A}" type="presParOf" srcId="{26AA9966-FB10-4687-8F06-9C9E84F07018}" destId="{0BCA10D5-3A73-4D4D-8BAD-BE3EE66B2DE4}" srcOrd="0" destOrd="0" presId="urn:microsoft.com/office/officeart/2005/8/layout/radial1"/>
    <dgm:cxn modelId="{86DEBC86-F3D1-407E-98BD-56D91A0BEFEF}" type="presParOf" srcId="{C15310A4-1040-48C4-8EC5-1DF92BA061ED}" destId="{F0204830-55E4-434F-A871-39E328699C1C}"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444927-2FC9-4A0E-8F7F-23C09044196A}" type="doc">
      <dgm:prSet loTypeId="urn:microsoft.com/office/officeart/2005/8/layout/radial1" loCatId="cycle" qsTypeId="urn:microsoft.com/office/officeart/2005/8/quickstyle/simple1" qsCatId="simple" csTypeId="urn:microsoft.com/office/officeart/2005/8/colors/accent2_2" csCatId="accent2" phldr="1"/>
      <dgm:spPr/>
      <dgm:t>
        <a:bodyPr/>
        <a:lstStyle/>
        <a:p>
          <a:endParaRPr lang="es-EC"/>
        </a:p>
      </dgm:t>
    </dgm:pt>
    <dgm:pt modelId="{18D2DF5C-5667-4C5C-95A8-99A125FB4544}">
      <dgm:prSet phldrT="[Texto]" custT="1"/>
      <dgm:spPr>
        <a:solidFill>
          <a:schemeClr val="accent5">
            <a:lumMod val="50000"/>
          </a:schemeClr>
        </a:solidFill>
      </dgm:spPr>
      <dgm:t>
        <a:bodyPr/>
        <a:lstStyle/>
        <a:p>
          <a:r>
            <a:rPr lang="es-EC" sz="1200" dirty="0" smtClean="0"/>
            <a:t>Factores que afectan el Cultivo</a:t>
          </a:r>
          <a:endParaRPr lang="es-EC" sz="1200" dirty="0"/>
        </a:p>
      </dgm:t>
    </dgm:pt>
    <dgm:pt modelId="{1E3936CB-2074-4506-BFD6-87A9812BE6A5}" type="parTrans" cxnId="{B3970EFB-13AD-46F6-8478-78CB1C54F59D}">
      <dgm:prSet/>
      <dgm:spPr/>
      <dgm:t>
        <a:bodyPr/>
        <a:lstStyle/>
        <a:p>
          <a:endParaRPr lang="es-EC" sz="1200"/>
        </a:p>
      </dgm:t>
    </dgm:pt>
    <dgm:pt modelId="{862035BD-DCBF-40ED-A877-A2869AF62959}" type="sibTrans" cxnId="{B3970EFB-13AD-46F6-8478-78CB1C54F59D}">
      <dgm:prSet/>
      <dgm:spPr/>
      <dgm:t>
        <a:bodyPr/>
        <a:lstStyle/>
        <a:p>
          <a:endParaRPr lang="es-EC" sz="1200"/>
        </a:p>
      </dgm:t>
    </dgm:pt>
    <dgm:pt modelId="{25B50A89-3F80-40EB-9713-93D42731DDEE}">
      <dgm:prSet phldrT="[Texto]" custT="1"/>
      <dgm:spPr/>
      <dgm:t>
        <a:bodyPr/>
        <a:lstStyle/>
        <a:p>
          <a:r>
            <a:rPr lang="es-EC" sz="1200" dirty="0" smtClean="0"/>
            <a:t>Medio de Cultivo</a:t>
          </a:r>
          <a:endParaRPr lang="es-EC" sz="1200" dirty="0"/>
        </a:p>
      </dgm:t>
    </dgm:pt>
    <dgm:pt modelId="{D14E4EE9-ABFD-4DD6-8FA6-B4A0865ED739}" type="parTrans" cxnId="{3BBBF200-2D89-4A3D-B727-10C8544B1125}">
      <dgm:prSet custT="1"/>
      <dgm:spPr/>
      <dgm:t>
        <a:bodyPr/>
        <a:lstStyle/>
        <a:p>
          <a:endParaRPr lang="es-EC" sz="1200"/>
        </a:p>
      </dgm:t>
    </dgm:pt>
    <dgm:pt modelId="{D59ADF60-584C-46C2-8F9B-4975593A2395}" type="sibTrans" cxnId="{3BBBF200-2D89-4A3D-B727-10C8544B1125}">
      <dgm:prSet/>
      <dgm:spPr/>
      <dgm:t>
        <a:bodyPr/>
        <a:lstStyle/>
        <a:p>
          <a:endParaRPr lang="es-EC" sz="1200"/>
        </a:p>
      </dgm:t>
    </dgm:pt>
    <dgm:pt modelId="{8CDAF91B-E889-49A8-B318-1CA8BB2344D3}">
      <dgm:prSet phldrT="[Texto]" custT="1"/>
      <dgm:spPr/>
      <dgm:t>
        <a:bodyPr/>
        <a:lstStyle/>
        <a:p>
          <a:r>
            <a:rPr lang="es-EC" sz="1200" dirty="0" smtClean="0"/>
            <a:t>Densidad de Siembra</a:t>
          </a:r>
          <a:endParaRPr lang="es-EC" sz="1200" dirty="0"/>
        </a:p>
      </dgm:t>
    </dgm:pt>
    <dgm:pt modelId="{6EE27346-0DFC-4346-8B96-CB42BCE21E5A}" type="parTrans" cxnId="{A98F9FD4-BCDD-4212-8229-DEFC6DEB82CE}">
      <dgm:prSet custT="1"/>
      <dgm:spPr/>
      <dgm:t>
        <a:bodyPr/>
        <a:lstStyle/>
        <a:p>
          <a:endParaRPr lang="es-EC" sz="1200"/>
        </a:p>
      </dgm:t>
    </dgm:pt>
    <dgm:pt modelId="{4F3A8E1A-E708-4E2C-8234-CC842A84CE6A}" type="sibTrans" cxnId="{A98F9FD4-BCDD-4212-8229-DEFC6DEB82CE}">
      <dgm:prSet/>
      <dgm:spPr/>
      <dgm:t>
        <a:bodyPr/>
        <a:lstStyle/>
        <a:p>
          <a:endParaRPr lang="es-EC" sz="1200"/>
        </a:p>
      </dgm:t>
    </dgm:pt>
    <dgm:pt modelId="{7F9FAFFA-9518-4F3A-A339-8080652BF108}">
      <dgm:prSet phldrT="[Texto]" custT="1"/>
      <dgm:spPr/>
      <dgm:t>
        <a:bodyPr/>
        <a:lstStyle/>
        <a:p>
          <a:r>
            <a:rPr lang="es-EC" sz="1200" dirty="0" smtClean="0"/>
            <a:t>Método de Cultivo</a:t>
          </a:r>
          <a:endParaRPr lang="es-EC" sz="1200" dirty="0"/>
        </a:p>
      </dgm:t>
    </dgm:pt>
    <dgm:pt modelId="{14DF34C0-36DA-4982-A991-FA925959CA51}" type="parTrans" cxnId="{B28AAF7B-26CB-4B08-85E4-AB649C068842}">
      <dgm:prSet custT="1"/>
      <dgm:spPr/>
      <dgm:t>
        <a:bodyPr/>
        <a:lstStyle/>
        <a:p>
          <a:endParaRPr lang="es-EC" sz="1200"/>
        </a:p>
      </dgm:t>
    </dgm:pt>
    <dgm:pt modelId="{2D5FF5A1-61EC-48E6-A00B-183D4A2A5ABF}" type="sibTrans" cxnId="{B28AAF7B-26CB-4B08-85E4-AB649C068842}">
      <dgm:prSet/>
      <dgm:spPr/>
      <dgm:t>
        <a:bodyPr/>
        <a:lstStyle/>
        <a:p>
          <a:endParaRPr lang="es-EC" sz="1200"/>
        </a:p>
      </dgm:t>
    </dgm:pt>
    <dgm:pt modelId="{CD6C0AF7-ACF0-4981-8D99-DB64953AFA49}">
      <dgm:prSet phldrT="[Texto]" custT="1"/>
      <dgm:spPr/>
      <dgm:t>
        <a:bodyPr/>
        <a:lstStyle/>
        <a:p>
          <a:r>
            <a:rPr lang="es-EC" sz="1200" dirty="0" smtClean="0"/>
            <a:t>Material Vegetal</a:t>
          </a:r>
          <a:endParaRPr lang="es-EC" sz="1200" dirty="0"/>
        </a:p>
      </dgm:t>
    </dgm:pt>
    <dgm:pt modelId="{60BEF655-122C-4D6B-9BB1-9083D92083CC}" type="parTrans" cxnId="{CDA1D45C-E189-4BD1-AAF7-AD4E788BDAAA}">
      <dgm:prSet custT="1"/>
      <dgm:spPr/>
      <dgm:t>
        <a:bodyPr/>
        <a:lstStyle/>
        <a:p>
          <a:endParaRPr lang="es-EC" sz="1200"/>
        </a:p>
      </dgm:t>
    </dgm:pt>
    <dgm:pt modelId="{EF3C2DD9-D7BF-4F10-8868-19626A83ED3E}" type="sibTrans" cxnId="{CDA1D45C-E189-4BD1-AAF7-AD4E788BDAAA}">
      <dgm:prSet/>
      <dgm:spPr/>
      <dgm:t>
        <a:bodyPr/>
        <a:lstStyle/>
        <a:p>
          <a:endParaRPr lang="es-EC" sz="1200"/>
        </a:p>
      </dgm:t>
    </dgm:pt>
    <dgm:pt modelId="{A4896686-1CCF-4207-9D1E-33FEE607BCEE}" type="pres">
      <dgm:prSet presAssocID="{1C444927-2FC9-4A0E-8F7F-23C09044196A}" presName="cycle" presStyleCnt="0">
        <dgm:presLayoutVars>
          <dgm:chMax val="1"/>
          <dgm:dir/>
          <dgm:animLvl val="ctr"/>
          <dgm:resizeHandles val="exact"/>
        </dgm:presLayoutVars>
      </dgm:prSet>
      <dgm:spPr/>
      <dgm:t>
        <a:bodyPr/>
        <a:lstStyle/>
        <a:p>
          <a:endParaRPr lang="es-EC"/>
        </a:p>
      </dgm:t>
    </dgm:pt>
    <dgm:pt modelId="{D8FC014B-B208-4ACD-B54F-CABAD7138F6A}" type="pres">
      <dgm:prSet presAssocID="{18D2DF5C-5667-4C5C-95A8-99A125FB4544}" presName="centerShape" presStyleLbl="node0" presStyleIdx="0" presStyleCnt="1"/>
      <dgm:spPr/>
      <dgm:t>
        <a:bodyPr/>
        <a:lstStyle/>
        <a:p>
          <a:endParaRPr lang="es-EC"/>
        </a:p>
      </dgm:t>
    </dgm:pt>
    <dgm:pt modelId="{A557315C-02C2-4C7E-8D58-58DE7DD9D826}" type="pres">
      <dgm:prSet presAssocID="{D14E4EE9-ABFD-4DD6-8FA6-B4A0865ED739}" presName="Name9" presStyleLbl="parChTrans1D2" presStyleIdx="0" presStyleCnt="4"/>
      <dgm:spPr/>
      <dgm:t>
        <a:bodyPr/>
        <a:lstStyle/>
        <a:p>
          <a:endParaRPr lang="es-EC"/>
        </a:p>
      </dgm:t>
    </dgm:pt>
    <dgm:pt modelId="{63AFECED-AD18-4457-AE5C-A1CCEFD51322}" type="pres">
      <dgm:prSet presAssocID="{D14E4EE9-ABFD-4DD6-8FA6-B4A0865ED739}" presName="connTx" presStyleLbl="parChTrans1D2" presStyleIdx="0" presStyleCnt="4"/>
      <dgm:spPr/>
      <dgm:t>
        <a:bodyPr/>
        <a:lstStyle/>
        <a:p>
          <a:endParaRPr lang="es-EC"/>
        </a:p>
      </dgm:t>
    </dgm:pt>
    <dgm:pt modelId="{790CD01C-10A2-44E3-AAF0-E1FF4ED135A0}" type="pres">
      <dgm:prSet presAssocID="{25B50A89-3F80-40EB-9713-93D42731DDEE}" presName="node" presStyleLbl="node1" presStyleIdx="0" presStyleCnt="4">
        <dgm:presLayoutVars>
          <dgm:bulletEnabled val="1"/>
        </dgm:presLayoutVars>
      </dgm:prSet>
      <dgm:spPr/>
      <dgm:t>
        <a:bodyPr/>
        <a:lstStyle/>
        <a:p>
          <a:endParaRPr lang="es-EC"/>
        </a:p>
      </dgm:t>
    </dgm:pt>
    <dgm:pt modelId="{F06FB4E7-17D7-4F07-885E-F6F92C425411}" type="pres">
      <dgm:prSet presAssocID="{6EE27346-0DFC-4346-8B96-CB42BCE21E5A}" presName="Name9" presStyleLbl="parChTrans1D2" presStyleIdx="1" presStyleCnt="4"/>
      <dgm:spPr/>
      <dgm:t>
        <a:bodyPr/>
        <a:lstStyle/>
        <a:p>
          <a:endParaRPr lang="es-EC"/>
        </a:p>
      </dgm:t>
    </dgm:pt>
    <dgm:pt modelId="{3E215531-19F6-40D8-AF80-AC1C18243BAF}" type="pres">
      <dgm:prSet presAssocID="{6EE27346-0DFC-4346-8B96-CB42BCE21E5A}" presName="connTx" presStyleLbl="parChTrans1D2" presStyleIdx="1" presStyleCnt="4"/>
      <dgm:spPr/>
      <dgm:t>
        <a:bodyPr/>
        <a:lstStyle/>
        <a:p>
          <a:endParaRPr lang="es-EC"/>
        </a:p>
      </dgm:t>
    </dgm:pt>
    <dgm:pt modelId="{AAD60D19-0388-4FBC-9993-7C4B409E102C}" type="pres">
      <dgm:prSet presAssocID="{8CDAF91B-E889-49A8-B318-1CA8BB2344D3}" presName="node" presStyleLbl="node1" presStyleIdx="1" presStyleCnt="4">
        <dgm:presLayoutVars>
          <dgm:bulletEnabled val="1"/>
        </dgm:presLayoutVars>
      </dgm:prSet>
      <dgm:spPr/>
      <dgm:t>
        <a:bodyPr/>
        <a:lstStyle/>
        <a:p>
          <a:endParaRPr lang="es-EC"/>
        </a:p>
      </dgm:t>
    </dgm:pt>
    <dgm:pt modelId="{3184FFFD-217C-4A89-90CA-14849D04DF1D}" type="pres">
      <dgm:prSet presAssocID="{14DF34C0-36DA-4982-A991-FA925959CA51}" presName="Name9" presStyleLbl="parChTrans1D2" presStyleIdx="2" presStyleCnt="4"/>
      <dgm:spPr/>
      <dgm:t>
        <a:bodyPr/>
        <a:lstStyle/>
        <a:p>
          <a:endParaRPr lang="es-EC"/>
        </a:p>
      </dgm:t>
    </dgm:pt>
    <dgm:pt modelId="{1B037A93-D173-4943-9B8D-A421F8E1ED13}" type="pres">
      <dgm:prSet presAssocID="{14DF34C0-36DA-4982-A991-FA925959CA51}" presName="connTx" presStyleLbl="parChTrans1D2" presStyleIdx="2" presStyleCnt="4"/>
      <dgm:spPr/>
      <dgm:t>
        <a:bodyPr/>
        <a:lstStyle/>
        <a:p>
          <a:endParaRPr lang="es-EC"/>
        </a:p>
      </dgm:t>
    </dgm:pt>
    <dgm:pt modelId="{8A867088-4CDC-45B6-BF3D-A6DDC3E49E94}" type="pres">
      <dgm:prSet presAssocID="{7F9FAFFA-9518-4F3A-A339-8080652BF108}" presName="node" presStyleLbl="node1" presStyleIdx="2" presStyleCnt="4">
        <dgm:presLayoutVars>
          <dgm:bulletEnabled val="1"/>
        </dgm:presLayoutVars>
      </dgm:prSet>
      <dgm:spPr/>
      <dgm:t>
        <a:bodyPr/>
        <a:lstStyle/>
        <a:p>
          <a:endParaRPr lang="es-EC"/>
        </a:p>
      </dgm:t>
    </dgm:pt>
    <dgm:pt modelId="{BD606459-18D0-43C4-BA29-0F95CAD4D7B6}" type="pres">
      <dgm:prSet presAssocID="{60BEF655-122C-4D6B-9BB1-9083D92083CC}" presName="Name9" presStyleLbl="parChTrans1D2" presStyleIdx="3" presStyleCnt="4"/>
      <dgm:spPr/>
      <dgm:t>
        <a:bodyPr/>
        <a:lstStyle/>
        <a:p>
          <a:endParaRPr lang="es-EC"/>
        </a:p>
      </dgm:t>
    </dgm:pt>
    <dgm:pt modelId="{5998BCA7-9573-4B2B-B090-185962DE6674}" type="pres">
      <dgm:prSet presAssocID="{60BEF655-122C-4D6B-9BB1-9083D92083CC}" presName="connTx" presStyleLbl="parChTrans1D2" presStyleIdx="3" presStyleCnt="4"/>
      <dgm:spPr/>
      <dgm:t>
        <a:bodyPr/>
        <a:lstStyle/>
        <a:p>
          <a:endParaRPr lang="es-EC"/>
        </a:p>
      </dgm:t>
    </dgm:pt>
    <dgm:pt modelId="{D9105B34-C9AC-4FD2-A8BF-3F0D93996F46}" type="pres">
      <dgm:prSet presAssocID="{CD6C0AF7-ACF0-4981-8D99-DB64953AFA49}" presName="node" presStyleLbl="node1" presStyleIdx="3" presStyleCnt="4">
        <dgm:presLayoutVars>
          <dgm:bulletEnabled val="1"/>
        </dgm:presLayoutVars>
      </dgm:prSet>
      <dgm:spPr/>
      <dgm:t>
        <a:bodyPr/>
        <a:lstStyle/>
        <a:p>
          <a:endParaRPr lang="es-EC"/>
        </a:p>
      </dgm:t>
    </dgm:pt>
  </dgm:ptLst>
  <dgm:cxnLst>
    <dgm:cxn modelId="{D2FC5B28-F7E8-42F2-A1D1-EA7DA883DA74}" type="presOf" srcId="{60BEF655-122C-4D6B-9BB1-9083D92083CC}" destId="{BD606459-18D0-43C4-BA29-0F95CAD4D7B6}" srcOrd="0" destOrd="0" presId="urn:microsoft.com/office/officeart/2005/8/layout/radial1"/>
    <dgm:cxn modelId="{CDA1D45C-E189-4BD1-AAF7-AD4E788BDAAA}" srcId="{18D2DF5C-5667-4C5C-95A8-99A125FB4544}" destId="{CD6C0AF7-ACF0-4981-8D99-DB64953AFA49}" srcOrd="3" destOrd="0" parTransId="{60BEF655-122C-4D6B-9BB1-9083D92083CC}" sibTransId="{EF3C2DD9-D7BF-4F10-8868-19626A83ED3E}"/>
    <dgm:cxn modelId="{3BBBF200-2D89-4A3D-B727-10C8544B1125}" srcId="{18D2DF5C-5667-4C5C-95A8-99A125FB4544}" destId="{25B50A89-3F80-40EB-9713-93D42731DDEE}" srcOrd="0" destOrd="0" parTransId="{D14E4EE9-ABFD-4DD6-8FA6-B4A0865ED739}" sibTransId="{D59ADF60-584C-46C2-8F9B-4975593A2395}"/>
    <dgm:cxn modelId="{B40BD8F6-D8C9-48EA-A533-CD4717B4AEE4}" type="presOf" srcId="{D14E4EE9-ABFD-4DD6-8FA6-B4A0865ED739}" destId="{A557315C-02C2-4C7E-8D58-58DE7DD9D826}" srcOrd="0" destOrd="0" presId="urn:microsoft.com/office/officeart/2005/8/layout/radial1"/>
    <dgm:cxn modelId="{2623DD3A-74E2-4B41-A80B-6DE5C965E8B0}" type="presOf" srcId="{1C444927-2FC9-4A0E-8F7F-23C09044196A}" destId="{A4896686-1CCF-4207-9D1E-33FEE607BCEE}" srcOrd="0" destOrd="0" presId="urn:microsoft.com/office/officeart/2005/8/layout/radial1"/>
    <dgm:cxn modelId="{F2E7075D-4F67-44E3-8397-976639AED64A}" type="presOf" srcId="{25B50A89-3F80-40EB-9713-93D42731DDEE}" destId="{790CD01C-10A2-44E3-AAF0-E1FF4ED135A0}" srcOrd="0" destOrd="0" presId="urn:microsoft.com/office/officeart/2005/8/layout/radial1"/>
    <dgm:cxn modelId="{D95A5360-2F27-412B-AE37-814B81CB7571}" type="presOf" srcId="{6EE27346-0DFC-4346-8B96-CB42BCE21E5A}" destId="{F06FB4E7-17D7-4F07-885E-F6F92C425411}" srcOrd="0" destOrd="0" presId="urn:microsoft.com/office/officeart/2005/8/layout/radial1"/>
    <dgm:cxn modelId="{A98F9FD4-BCDD-4212-8229-DEFC6DEB82CE}" srcId="{18D2DF5C-5667-4C5C-95A8-99A125FB4544}" destId="{8CDAF91B-E889-49A8-B318-1CA8BB2344D3}" srcOrd="1" destOrd="0" parTransId="{6EE27346-0DFC-4346-8B96-CB42BCE21E5A}" sibTransId="{4F3A8E1A-E708-4E2C-8234-CC842A84CE6A}"/>
    <dgm:cxn modelId="{B28AAF7B-26CB-4B08-85E4-AB649C068842}" srcId="{18D2DF5C-5667-4C5C-95A8-99A125FB4544}" destId="{7F9FAFFA-9518-4F3A-A339-8080652BF108}" srcOrd="2" destOrd="0" parTransId="{14DF34C0-36DA-4982-A991-FA925959CA51}" sibTransId="{2D5FF5A1-61EC-48E6-A00B-183D4A2A5ABF}"/>
    <dgm:cxn modelId="{AE2D4856-81E8-4414-A4A2-0A71DA92EE47}" type="presOf" srcId="{18D2DF5C-5667-4C5C-95A8-99A125FB4544}" destId="{D8FC014B-B208-4ACD-B54F-CABAD7138F6A}" srcOrd="0" destOrd="0" presId="urn:microsoft.com/office/officeart/2005/8/layout/radial1"/>
    <dgm:cxn modelId="{6B2ED226-DC56-4C0F-B9AC-52C573E6F67B}" type="presOf" srcId="{8CDAF91B-E889-49A8-B318-1CA8BB2344D3}" destId="{AAD60D19-0388-4FBC-9993-7C4B409E102C}" srcOrd="0" destOrd="0" presId="urn:microsoft.com/office/officeart/2005/8/layout/radial1"/>
    <dgm:cxn modelId="{DACF3CF4-D837-4F62-823C-A656DA99FDAC}" type="presOf" srcId="{14DF34C0-36DA-4982-A991-FA925959CA51}" destId="{1B037A93-D173-4943-9B8D-A421F8E1ED13}" srcOrd="1" destOrd="0" presId="urn:microsoft.com/office/officeart/2005/8/layout/radial1"/>
    <dgm:cxn modelId="{8875FCCE-AFBE-402E-A3D8-CE77C080A044}" type="presOf" srcId="{6EE27346-0DFC-4346-8B96-CB42BCE21E5A}" destId="{3E215531-19F6-40D8-AF80-AC1C18243BAF}" srcOrd="1" destOrd="0" presId="urn:microsoft.com/office/officeart/2005/8/layout/radial1"/>
    <dgm:cxn modelId="{FD147E77-0E07-4253-BC0B-17AADABE2116}" type="presOf" srcId="{60BEF655-122C-4D6B-9BB1-9083D92083CC}" destId="{5998BCA7-9573-4B2B-B090-185962DE6674}" srcOrd="1" destOrd="0" presId="urn:microsoft.com/office/officeart/2005/8/layout/radial1"/>
    <dgm:cxn modelId="{A39B4477-61A7-45AF-B229-DCB310017181}" type="presOf" srcId="{D14E4EE9-ABFD-4DD6-8FA6-B4A0865ED739}" destId="{63AFECED-AD18-4457-AE5C-A1CCEFD51322}" srcOrd="1" destOrd="0" presId="urn:microsoft.com/office/officeart/2005/8/layout/radial1"/>
    <dgm:cxn modelId="{6C328B47-AC90-42C7-825E-BD713F0A0559}" type="presOf" srcId="{14DF34C0-36DA-4982-A991-FA925959CA51}" destId="{3184FFFD-217C-4A89-90CA-14849D04DF1D}" srcOrd="0" destOrd="0" presId="urn:microsoft.com/office/officeart/2005/8/layout/radial1"/>
    <dgm:cxn modelId="{FC77BCE6-6EBF-419D-9590-2E8C0D708DCB}" type="presOf" srcId="{CD6C0AF7-ACF0-4981-8D99-DB64953AFA49}" destId="{D9105B34-C9AC-4FD2-A8BF-3F0D93996F46}" srcOrd="0" destOrd="0" presId="urn:microsoft.com/office/officeart/2005/8/layout/radial1"/>
    <dgm:cxn modelId="{FA79E3A0-1379-455D-A35E-3F007B57B96A}" type="presOf" srcId="{7F9FAFFA-9518-4F3A-A339-8080652BF108}" destId="{8A867088-4CDC-45B6-BF3D-A6DDC3E49E94}" srcOrd="0" destOrd="0" presId="urn:microsoft.com/office/officeart/2005/8/layout/radial1"/>
    <dgm:cxn modelId="{B3970EFB-13AD-46F6-8478-78CB1C54F59D}" srcId="{1C444927-2FC9-4A0E-8F7F-23C09044196A}" destId="{18D2DF5C-5667-4C5C-95A8-99A125FB4544}" srcOrd="0" destOrd="0" parTransId="{1E3936CB-2074-4506-BFD6-87A9812BE6A5}" sibTransId="{862035BD-DCBF-40ED-A877-A2869AF62959}"/>
    <dgm:cxn modelId="{A8EB2F4F-9E5B-4EA4-AE05-06254BCB708C}" type="presParOf" srcId="{A4896686-1CCF-4207-9D1E-33FEE607BCEE}" destId="{D8FC014B-B208-4ACD-B54F-CABAD7138F6A}" srcOrd="0" destOrd="0" presId="urn:microsoft.com/office/officeart/2005/8/layout/radial1"/>
    <dgm:cxn modelId="{09414E9E-CCCE-4F5B-9E4F-7F0C5E86E174}" type="presParOf" srcId="{A4896686-1CCF-4207-9D1E-33FEE607BCEE}" destId="{A557315C-02C2-4C7E-8D58-58DE7DD9D826}" srcOrd="1" destOrd="0" presId="urn:microsoft.com/office/officeart/2005/8/layout/radial1"/>
    <dgm:cxn modelId="{D0362EF0-ECB7-4AFB-874A-D9B9B1C9DD87}" type="presParOf" srcId="{A557315C-02C2-4C7E-8D58-58DE7DD9D826}" destId="{63AFECED-AD18-4457-AE5C-A1CCEFD51322}" srcOrd="0" destOrd="0" presId="urn:microsoft.com/office/officeart/2005/8/layout/radial1"/>
    <dgm:cxn modelId="{FC840D48-E592-4F22-9ADA-58F2F1DBB17C}" type="presParOf" srcId="{A4896686-1CCF-4207-9D1E-33FEE607BCEE}" destId="{790CD01C-10A2-44E3-AAF0-E1FF4ED135A0}" srcOrd="2" destOrd="0" presId="urn:microsoft.com/office/officeart/2005/8/layout/radial1"/>
    <dgm:cxn modelId="{68433FEB-2D33-445A-98E0-F7BF244E6700}" type="presParOf" srcId="{A4896686-1CCF-4207-9D1E-33FEE607BCEE}" destId="{F06FB4E7-17D7-4F07-885E-F6F92C425411}" srcOrd="3" destOrd="0" presId="urn:microsoft.com/office/officeart/2005/8/layout/radial1"/>
    <dgm:cxn modelId="{3A1812B9-0C64-4304-9D08-C740FD781E02}" type="presParOf" srcId="{F06FB4E7-17D7-4F07-885E-F6F92C425411}" destId="{3E215531-19F6-40D8-AF80-AC1C18243BAF}" srcOrd="0" destOrd="0" presId="urn:microsoft.com/office/officeart/2005/8/layout/radial1"/>
    <dgm:cxn modelId="{CC38D146-A71C-4966-A2FD-A82F8EFE6E76}" type="presParOf" srcId="{A4896686-1CCF-4207-9D1E-33FEE607BCEE}" destId="{AAD60D19-0388-4FBC-9993-7C4B409E102C}" srcOrd="4" destOrd="0" presId="urn:microsoft.com/office/officeart/2005/8/layout/radial1"/>
    <dgm:cxn modelId="{015C620E-D9B9-4CD3-84AC-9671FBC468D6}" type="presParOf" srcId="{A4896686-1CCF-4207-9D1E-33FEE607BCEE}" destId="{3184FFFD-217C-4A89-90CA-14849D04DF1D}" srcOrd="5" destOrd="0" presId="urn:microsoft.com/office/officeart/2005/8/layout/radial1"/>
    <dgm:cxn modelId="{F15208BE-15B5-4C4C-8DE5-41FCD458BA8B}" type="presParOf" srcId="{3184FFFD-217C-4A89-90CA-14849D04DF1D}" destId="{1B037A93-D173-4943-9B8D-A421F8E1ED13}" srcOrd="0" destOrd="0" presId="urn:microsoft.com/office/officeart/2005/8/layout/radial1"/>
    <dgm:cxn modelId="{9DFCCE23-3AF4-4E3C-AB52-672DBB9E6BA0}" type="presParOf" srcId="{A4896686-1CCF-4207-9D1E-33FEE607BCEE}" destId="{8A867088-4CDC-45B6-BF3D-A6DDC3E49E94}" srcOrd="6" destOrd="0" presId="urn:microsoft.com/office/officeart/2005/8/layout/radial1"/>
    <dgm:cxn modelId="{E20A51A9-A76E-4E1A-91A4-D146E06B659E}" type="presParOf" srcId="{A4896686-1CCF-4207-9D1E-33FEE607BCEE}" destId="{BD606459-18D0-43C4-BA29-0F95CAD4D7B6}" srcOrd="7" destOrd="0" presId="urn:microsoft.com/office/officeart/2005/8/layout/radial1"/>
    <dgm:cxn modelId="{2141C571-4A76-4C52-A3AA-10BFF4233EEE}" type="presParOf" srcId="{BD606459-18D0-43C4-BA29-0F95CAD4D7B6}" destId="{5998BCA7-9573-4B2B-B090-185962DE6674}" srcOrd="0" destOrd="0" presId="urn:microsoft.com/office/officeart/2005/8/layout/radial1"/>
    <dgm:cxn modelId="{9D9C0926-D062-4AB5-97C1-0770F249BDAC}" type="presParOf" srcId="{A4896686-1CCF-4207-9D1E-33FEE607BCEE}" destId="{D9105B34-C9AC-4FD2-A8BF-3F0D93996F46}"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67C311-5EB8-4B0F-95EA-7FAE4C317763}"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s-EC"/>
        </a:p>
      </dgm:t>
    </dgm:pt>
    <dgm:pt modelId="{98B16685-2A0F-454E-98C8-409F441AC54F}">
      <dgm:prSet phldrT="[Texto]"/>
      <dgm:spPr/>
      <dgm:t>
        <a:bodyPr/>
        <a:lstStyle/>
        <a:p>
          <a:r>
            <a:rPr lang="es-EC" dirty="0" smtClean="0">
              <a:latin typeface="+mj-lt"/>
            </a:rPr>
            <a:t>Sustrato: </a:t>
          </a:r>
          <a:r>
            <a:rPr lang="es-ES" dirty="0" smtClean="0">
              <a:latin typeface="+mj-lt"/>
              <a:ea typeface="Calibri" panose="020F0502020204030204" pitchFamily="34" charset="0"/>
            </a:rPr>
            <a:t>tierra negra, turba y </a:t>
          </a:r>
          <a:r>
            <a:rPr lang="es-ES" dirty="0" err="1" smtClean="0">
              <a:latin typeface="+mj-lt"/>
              <a:ea typeface="Calibri" panose="020F0502020204030204" pitchFamily="34" charset="0"/>
            </a:rPr>
            <a:t>pomina</a:t>
          </a:r>
          <a:r>
            <a:rPr lang="es-ES" dirty="0" smtClean="0">
              <a:latin typeface="+mj-lt"/>
              <a:ea typeface="Calibri" panose="020F0502020204030204" pitchFamily="34" charset="0"/>
            </a:rPr>
            <a:t> ( 2:1:1) </a:t>
          </a:r>
          <a:endParaRPr lang="es-EC" dirty="0">
            <a:latin typeface="+mj-lt"/>
          </a:endParaRPr>
        </a:p>
      </dgm:t>
    </dgm:pt>
    <dgm:pt modelId="{1CD45E36-F11B-474C-AD56-5A1A7FBCB509}" type="parTrans" cxnId="{B6461187-442B-404C-8E45-8826EDC89AEE}">
      <dgm:prSet/>
      <dgm:spPr/>
      <dgm:t>
        <a:bodyPr/>
        <a:lstStyle/>
        <a:p>
          <a:endParaRPr lang="es-EC">
            <a:latin typeface="+mj-lt"/>
          </a:endParaRPr>
        </a:p>
      </dgm:t>
    </dgm:pt>
    <dgm:pt modelId="{26C379FA-F05D-4F26-A57A-4BA5EE186B0E}" type="sibTrans" cxnId="{B6461187-442B-404C-8E45-8826EDC89AEE}">
      <dgm:prSet/>
      <dgm:spPr/>
      <dgm:t>
        <a:bodyPr/>
        <a:lstStyle/>
        <a:p>
          <a:endParaRPr lang="es-EC">
            <a:latin typeface="+mj-lt"/>
          </a:endParaRPr>
        </a:p>
      </dgm:t>
    </dgm:pt>
    <dgm:pt modelId="{15D8EFD5-81BE-417D-9F58-8264E45D66A9}">
      <dgm:prSet phldrT="[Texto]"/>
      <dgm:spPr/>
      <dgm:t>
        <a:bodyPr/>
        <a:lstStyle/>
        <a:p>
          <a:r>
            <a:rPr lang="es-EC" dirty="0" smtClean="0">
              <a:latin typeface="+mj-lt"/>
            </a:rPr>
            <a:t>16h luz/ 8h oscuridad</a:t>
          </a:r>
          <a:endParaRPr lang="es-EC" dirty="0">
            <a:latin typeface="+mj-lt"/>
          </a:endParaRPr>
        </a:p>
      </dgm:t>
    </dgm:pt>
    <dgm:pt modelId="{239C3B03-48F0-4F6F-8F7B-5A027AEC5202}" type="parTrans" cxnId="{9A7D8FFA-2E29-4046-9C32-C28BC6FF830C}">
      <dgm:prSet/>
      <dgm:spPr/>
      <dgm:t>
        <a:bodyPr/>
        <a:lstStyle/>
        <a:p>
          <a:endParaRPr lang="es-EC">
            <a:latin typeface="+mj-lt"/>
          </a:endParaRPr>
        </a:p>
      </dgm:t>
    </dgm:pt>
    <dgm:pt modelId="{8C55E6C0-8A51-4BFD-AC48-540360353DEC}" type="sibTrans" cxnId="{9A7D8FFA-2E29-4046-9C32-C28BC6FF830C}">
      <dgm:prSet/>
      <dgm:spPr/>
      <dgm:t>
        <a:bodyPr/>
        <a:lstStyle/>
        <a:p>
          <a:endParaRPr lang="es-EC">
            <a:latin typeface="+mj-lt"/>
          </a:endParaRPr>
        </a:p>
      </dgm:t>
    </dgm:pt>
    <dgm:pt modelId="{58857E63-D078-456B-8175-28884D74DE4A}">
      <dgm:prSet phldrT="[Texto]"/>
      <dgm:spPr/>
      <dgm:t>
        <a:bodyPr/>
        <a:lstStyle/>
        <a:p>
          <a:r>
            <a:rPr lang="es-EC" dirty="0" smtClean="0">
              <a:latin typeface="+mj-lt"/>
            </a:rPr>
            <a:t>25°C día/ 22.5° noche</a:t>
          </a:r>
          <a:endParaRPr lang="es-EC" dirty="0">
            <a:latin typeface="+mj-lt"/>
          </a:endParaRPr>
        </a:p>
      </dgm:t>
    </dgm:pt>
    <dgm:pt modelId="{425BC99F-470C-4D69-BC3F-B9373DE5E598}" type="parTrans" cxnId="{16538AC1-0177-46D9-9E1A-7D52F098D63D}">
      <dgm:prSet/>
      <dgm:spPr/>
      <dgm:t>
        <a:bodyPr/>
        <a:lstStyle/>
        <a:p>
          <a:endParaRPr lang="es-EC">
            <a:latin typeface="+mj-lt"/>
          </a:endParaRPr>
        </a:p>
      </dgm:t>
    </dgm:pt>
    <dgm:pt modelId="{4859BBA1-4EF8-4F0B-94E0-71F9FFAFE2F8}" type="sibTrans" cxnId="{16538AC1-0177-46D9-9E1A-7D52F098D63D}">
      <dgm:prSet/>
      <dgm:spPr/>
      <dgm:t>
        <a:bodyPr/>
        <a:lstStyle/>
        <a:p>
          <a:endParaRPr lang="es-EC">
            <a:latin typeface="+mj-lt"/>
          </a:endParaRPr>
        </a:p>
      </dgm:t>
    </dgm:pt>
    <dgm:pt modelId="{72FB51D2-D525-4F34-9889-BFB9729A3915}">
      <dgm:prSet phldrT="[Texto]"/>
      <dgm:spPr/>
      <dgm:t>
        <a:bodyPr/>
        <a:lstStyle/>
        <a:p>
          <a:r>
            <a:rPr lang="es-EC" dirty="0" smtClean="0">
              <a:latin typeface="+mj-lt"/>
            </a:rPr>
            <a:t>Riego constante</a:t>
          </a:r>
          <a:endParaRPr lang="es-EC" dirty="0">
            <a:latin typeface="+mj-lt"/>
          </a:endParaRPr>
        </a:p>
      </dgm:t>
    </dgm:pt>
    <dgm:pt modelId="{9EB8D6A8-E7A5-472B-9228-5C2A5A1B4B67}" type="parTrans" cxnId="{8913ADF3-7F43-43F9-B5D5-EECE1BACAA18}">
      <dgm:prSet/>
      <dgm:spPr/>
      <dgm:t>
        <a:bodyPr/>
        <a:lstStyle/>
        <a:p>
          <a:endParaRPr lang="es-EC">
            <a:latin typeface="+mj-lt"/>
          </a:endParaRPr>
        </a:p>
      </dgm:t>
    </dgm:pt>
    <dgm:pt modelId="{0A8EA011-6832-4AD9-866E-5284BDA11C82}" type="sibTrans" cxnId="{8913ADF3-7F43-43F9-B5D5-EECE1BACAA18}">
      <dgm:prSet/>
      <dgm:spPr/>
      <dgm:t>
        <a:bodyPr/>
        <a:lstStyle/>
        <a:p>
          <a:endParaRPr lang="es-EC">
            <a:latin typeface="+mj-lt"/>
          </a:endParaRPr>
        </a:p>
      </dgm:t>
    </dgm:pt>
    <dgm:pt modelId="{A0A89AC2-3624-49E1-ACB7-8D4610117DFE}" type="pres">
      <dgm:prSet presAssocID="{E467C311-5EB8-4B0F-95EA-7FAE4C317763}" presName="diagram" presStyleCnt="0">
        <dgm:presLayoutVars>
          <dgm:dir/>
          <dgm:resizeHandles val="exact"/>
        </dgm:presLayoutVars>
      </dgm:prSet>
      <dgm:spPr/>
      <dgm:t>
        <a:bodyPr/>
        <a:lstStyle/>
        <a:p>
          <a:endParaRPr lang="es-EC"/>
        </a:p>
      </dgm:t>
    </dgm:pt>
    <dgm:pt modelId="{453D45FF-CCF6-46DC-A5AE-2CEE78F55998}" type="pres">
      <dgm:prSet presAssocID="{98B16685-2A0F-454E-98C8-409F441AC54F}" presName="node" presStyleLbl="node1" presStyleIdx="0" presStyleCnt="4">
        <dgm:presLayoutVars>
          <dgm:bulletEnabled val="1"/>
        </dgm:presLayoutVars>
      </dgm:prSet>
      <dgm:spPr/>
      <dgm:t>
        <a:bodyPr/>
        <a:lstStyle/>
        <a:p>
          <a:endParaRPr lang="es-EC"/>
        </a:p>
      </dgm:t>
    </dgm:pt>
    <dgm:pt modelId="{9785390E-8ECE-44E8-94B1-A14ED559817B}" type="pres">
      <dgm:prSet presAssocID="{26C379FA-F05D-4F26-A57A-4BA5EE186B0E}" presName="sibTrans" presStyleCnt="0"/>
      <dgm:spPr/>
      <dgm:t>
        <a:bodyPr/>
        <a:lstStyle/>
        <a:p>
          <a:endParaRPr lang="es-EC"/>
        </a:p>
      </dgm:t>
    </dgm:pt>
    <dgm:pt modelId="{FC2379F0-772C-4060-A0ED-EE2BC6290003}" type="pres">
      <dgm:prSet presAssocID="{15D8EFD5-81BE-417D-9F58-8264E45D66A9}" presName="node" presStyleLbl="node1" presStyleIdx="1" presStyleCnt="4">
        <dgm:presLayoutVars>
          <dgm:bulletEnabled val="1"/>
        </dgm:presLayoutVars>
      </dgm:prSet>
      <dgm:spPr/>
      <dgm:t>
        <a:bodyPr/>
        <a:lstStyle/>
        <a:p>
          <a:endParaRPr lang="es-EC"/>
        </a:p>
      </dgm:t>
    </dgm:pt>
    <dgm:pt modelId="{63E05FCC-E366-47B7-9A2E-604F36F8C878}" type="pres">
      <dgm:prSet presAssocID="{8C55E6C0-8A51-4BFD-AC48-540360353DEC}" presName="sibTrans" presStyleCnt="0"/>
      <dgm:spPr/>
      <dgm:t>
        <a:bodyPr/>
        <a:lstStyle/>
        <a:p>
          <a:endParaRPr lang="es-EC"/>
        </a:p>
      </dgm:t>
    </dgm:pt>
    <dgm:pt modelId="{EFB63FC6-69B7-48D8-A7E4-9BF3176894B6}" type="pres">
      <dgm:prSet presAssocID="{58857E63-D078-456B-8175-28884D74DE4A}" presName="node" presStyleLbl="node1" presStyleIdx="2" presStyleCnt="4">
        <dgm:presLayoutVars>
          <dgm:bulletEnabled val="1"/>
        </dgm:presLayoutVars>
      </dgm:prSet>
      <dgm:spPr/>
      <dgm:t>
        <a:bodyPr/>
        <a:lstStyle/>
        <a:p>
          <a:endParaRPr lang="es-EC"/>
        </a:p>
      </dgm:t>
    </dgm:pt>
    <dgm:pt modelId="{22BA0323-EBC2-4445-9869-A367A767DB86}" type="pres">
      <dgm:prSet presAssocID="{4859BBA1-4EF8-4F0B-94E0-71F9FFAFE2F8}" presName="sibTrans" presStyleCnt="0"/>
      <dgm:spPr/>
      <dgm:t>
        <a:bodyPr/>
        <a:lstStyle/>
        <a:p>
          <a:endParaRPr lang="es-EC"/>
        </a:p>
      </dgm:t>
    </dgm:pt>
    <dgm:pt modelId="{E6CABD80-54C9-46A3-B59D-24C414DDEA50}" type="pres">
      <dgm:prSet presAssocID="{72FB51D2-D525-4F34-9889-BFB9729A3915}" presName="node" presStyleLbl="node1" presStyleIdx="3" presStyleCnt="4">
        <dgm:presLayoutVars>
          <dgm:bulletEnabled val="1"/>
        </dgm:presLayoutVars>
      </dgm:prSet>
      <dgm:spPr/>
      <dgm:t>
        <a:bodyPr/>
        <a:lstStyle/>
        <a:p>
          <a:endParaRPr lang="es-EC"/>
        </a:p>
      </dgm:t>
    </dgm:pt>
  </dgm:ptLst>
  <dgm:cxnLst>
    <dgm:cxn modelId="{E506461E-0653-4611-91F3-F9BE60269AA6}" type="presOf" srcId="{E467C311-5EB8-4B0F-95EA-7FAE4C317763}" destId="{A0A89AC2-3624-49E1-ACB7-8D4610117DFE}" srcOrd="0" destOrd="0" presId="urn:microsoft.com/office/officeart/2005/8/layout/default"/>
    <dgm:cxn modelId="{8913ADF3-7F43-43F9-B5D5-EECE1BACAA18}" srcId="{E467C311-5EB8-4B0F-95EA-7FAE4C317763}" destId="{72FB51D2-D525-4F34-9889-BFB9729A3915}" srcOrd="3" destOrd="0" parTransId="{9EB8D6A8-E7A5-472B-9228-5C2A5A1B4B67}" sibTransId="{0A8EA011-6832-4AD9-866E-5284BDA11C82}"/>
    <dgm:cxn modelId="{AF272AD8-FCA9-4053-BB8A-3B45AE154C5E}" type="presOf" srcId="{15D8EFD5-81BE-417D-9F58-8264E45D66A9}" destId="{FC2379F0-772C-4060-A0ED-EE2BC6290003}" srcOrd="0" destOrd="0" presId="urn:microsoft.com/office/officeart/2005/8/layout/default"/>
    <dgm:cxn modelId="{B6461187-442B-404C-8E45-8826EDC89AEE}" srcId="{E467C311-5EB8-4B0F-95EA-7FAE4C317763}" destId="{98B16685-2A0F-454E-98C8-409F441AC54F}" srcOrd="0" destOrd="0" parTransId="{1CD45E36-F11B-474C-AD56-5A1A7FBCB509}" sibTransId="{26C379FA-F05D-4F26-A57A-4BA5EE186B0E}"/>
    <dgm:cxn modelId="{16538AC1-0177-46D9-9E1A-7D52F098D63D}" srcId="{E467C311-5EB8-4B0F-95EA-7FAE4C317763}" destId="{58857E63-D078-456B-8175-28884D74DE4A}" srcOrd="2" destOrd="0" parTransId="{425BC99F-470C-4D69-BC3F-B9373DE5E598}" sibTransId="{4859BBA1-4EF8-4F0B-94E0-71F9FFAFE2F8}"/>
    <dgm:cxn modelId="{242E6755-30FB-486A-8846-C3193A967B2E}" type="presOf" srcId="{98B16685-2A0F-454E-98C8-409F441AC54F}" destId="{453D45FF-CCF6-46DC-A5AE-2CEE78F55998}" srcOrd="0" destOrd="0" presId="urn:microsoft.com/office/officeart/2005/8/layout/default"/>
    <dgm:cxn modelId="{E9DA8388-17F6-47EF-AFB4-167F14E94079}" type="presOf" srcId="{58857E63-D078-456B-8175-28884D74DE4A}" destId="{EFB63FC6-69B7-48D8-A7E4-9BF3176894B6}" srcOrd="0" destOrd="0" presId="urn:microsoft.com/office/officeart/2005/8/layout/default"/>
    <dgm:cxn modelId="{7DEAF505-FD4B-48CB-9219-3105806AC571}" type="presOf" srcId="{72FB51D2-D525-4F34-9889-BFB9729A3915}" destId="{E6CABD80-54C9-46A3-B59D-24C414DDEA50}" srcOrd="0" destOrd="0" presId="urn:microsoft.com/office/officeart/2005/8/layout/default"/>
    <dgm:cxn modelId="{9A7D8FFA-2E29-4046-9C32-C28BC6FF830C}" srcId="{E467C311-5EB8-4B0F-95EA-7FAE4C317763}" destId="{15D8EFD5-81BE-417D-9F58-8264E45D66A9}" srcOrd="1" destOrd="0" parTransId="{239C3B03-48F0-4F6F-8F7B-5A027AEC5202}" sibTransId="{8C55E6C0-8A51-4BFD-AC48-540360353DEC}"/>
    <dgm:cxn modelId="{B5A6A3DD-61DD-46FF-A654-27D8657B8C5D}" type="presParOf" srcId="{A0A89AC2-3624-49E1-ACB7-8D4610117DFE}" destId="{453D45FF-CCF6-46DC-A5AE-2CEE78F55998}" srcOrd="0" destOrd="0" presId="urn:microsoft.com/office/officeart/2005/8/layout/default"/>
    <dgm:cxn modelId="{CBF3352C-8266-4254-A61C-1D25B59CD85B}" type="presParOf" srcId="{A0A89AC2-3624-49E1-ACB7-8D4610117DFE}" destId="{9785390E-8ECE-44E8-94B1-A14ED559817B}" srcOrd="1" destOrd="0" presId="urn:microsoft.com/office/officeart/2005/8/layout/default"/>
    <dgm:cxn modelId="{675FDF83-1A5C-459B-8C03-2142A793E1C1}" type="presParOf" srcId="{A0A89AC2-3624-49E1-ACB7-8D4610117DFE}" destId="{FC2379F0-772C-4060-A0ED-EE2BC6290003}" srcOrd="2" destOrd="0" presId="urn:microsoft.com/office/officeart/2005/8/layout/default"/>
    <dgm:cxn modelId="{03F0D614-1CC0-4C2C-A440-045D3509DDB4}" type="presParOf" srcId="{A0A89AC2-3624-49E1-ACB7-8D4610117DFE}" destId="{63E05FCC-E366-47B7-9A2E-604F36F8C878}" srcOrd="3" destOrd="0" presId="urn:microsoft.com/office/officeart/2005/8/layout/default"/>
    <dgm:cxn modelId="{E3313BD7-74D2-4BF2-8033-6C71B3620771}" type="presParOf" srcId="{A0A89AC2-3624-49E1-ACB7-8D4610117DFE}" destId="{EFB63FC6-69B7-48D8-A7E4-9BF3176894B6}" srcOrd="4" destOrd="0" presId="urn:microsoft.com/office/officeart/2005/8/layout/default"/>
    <dgm:cxn modelId="{E9AA70F2-3CE3-4537-9111-0181206A92E7}" type="presParOf" srcId="{A0A89AC2-3624-49E1-ACB7-8D4610117DFE}" destId="{22BA0323-EBC2-4445-9869-A367A767DB86}" srcOrd="5" destOrd="0" presId="urn:microsoft.com/office/officeart/2005/8/layout/default"/>
    <dgm:cxn modelId="{665B04A5-AD2B-4F06-8A42-10B1588E6183}" type="presParOf" srcId="{A0A89AC2-3624-49E1-ACB7-8D4610117DFE}" destId="{E6CABD80-54C9-46A3-B59D-24C414DDEA50}" srcOrd="6" destOrd="0" presId="urn:microsoft.com/office/officeart/2005/8/layout/defaul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9293CB-92F0-4D37-9EDA-EAD50E54FB7C}" type="doc">
      <dgm:prSet loTypeId="urn:microsoft.com/office/officeart/2005/8/layout/process1" loCatId="process" qsTypeId="urn:microsoft.com/office/officeart/2005/8/quickstyle/simple2" qsCatId="simple" csTypeId="urn:microsoft.com/office/officeart/2005/8/colors/accent2_2" csCatId="accent2" phldr="1"/>
      <dgm:spPr/>
    </dgm:pt>
    <dgm:pt modelId="{7C8E1A55-A2F8-4621-85DD-3F87F492EC26}">
      <dgm:prSet phldrT="[Texto]" custT="1"/>
      <dgm:spPr/>
      <dgm:t>
        <a:bodyPr/>
        <a:lstStyle/>
        <a:p>
          <a:r>
            <a:rPr lang="es-ES" sz="1100" dirty="0" smtClean="0">
              <a:latin typeface="+mj-lt"/>
              <a:ea typeface="Calibri" panose="020F0502020204030204" pitchFamily="34" charset="0"/>
            </a:rPr>
            <a:t>100</a:t>
          </a:r>
          <a:r>
            <a:rPr lang="es-ES" sz="1100" dirty="0" smtClean="0">
              <a:latin typeface="+mj-lt"/>
            </a:rPr>
            <a:t>µl</a:t>
          </a:r>
          <a:r>
            <a:rPr lang="es-ES" sz="1100" dirty="0" smtClean="0">
              <a:latin typeface="+mj-lt"/>
              <a:ea typeface="Calibri" panose="020F0502020204030204" pitchFamily="34" charset="0"/>
            </a:rPr>
            <a:t> Azul de </a:t>
          </a:r>
          <a:r>
            <a:rPr lang="es-ES" sz="1100" dirty="0" err="1" smtClean="0">
              <a:latin typeface="+mj-lt"/>
              <a:ea typeface="Calibri" panose="020F0502020204030204" pitchFamily="34" charset="0"/>
            </a:rPr>
            <a:t>lactofenol</a:t>
          </a:r>
          <a:r>
            <a:rPr lang="es-ES" sz="1100" dirty="0" smtClean="0">
              <a:latin typeface="+mj-lt"/>
              <a:ea typeface="Calibri" panose="020F0502020204030204" pitchFamily="34" charset="0"/>
            </a:rPr>
            <a:t> (1%)/ </a:t>
          </a:r>
          <a:r>
            <a:rPr lang="es-ES" sz="1100" dirty="0" err="1" smtClean="0">
              <a:latin typeface="+mj-lt"/>
              <a:ea typeface="Calibri" panose="020F0502020204030204" pitchFamily="34" charset="0"/>
            </a:rPr>
            <a:t>mL</a:t>
          </a:r>
          <a:r>
            <a:rPr lang="es-ES" sz="1100" dirty="0" smtClean="0">
              <a:latin typeface="+mj-lt"/>
              <a:ea typeface="Calibri" panose="020F0502020204030204" pitchFamily="34" charset="0"/>
            </a:rPr>
            <a:t> de medio (10 min)</a:t>
          </a:r>
          <a:endParaRPr lang="es-EC" sz="1100" dirty="0">
            <a:latin typeface="+mj-lt"/>
          </a:endParaRPr>
        </a:p>
      </dgm:t>
    </dgm:pt>
    <dgm:pt modelId="{94FFFEFD-EFCE-4E01-B20C-83191CCF6B78}" type="parTrans" cxnId="{D6805387-BF68-48FD-A61E-DB51F42338A9}">
      <dgm:prSet/>
      <dgm:spPr/>
      <dgm:t>
        <a:bodyPr/>
        <a:lstStyle/>
        <a:p>
          <a:endParaRPr lang="es-EC" sz="1100">
            <a:latin typeface="+mj-lt"/>
          </a:endParaRPr>
        </a:p>
      </dgm:t>
    </dgm:pt>
    <dgm:pt modelId="{49DD787D-3A26-4D09-B0A3-BD8AB3F80CD9}" type="sibTrans" cxnId="{D6805387-BF68-48FD-A61E-DB51F42338A9}">
      <dgm:prSet custT="1"/>
      <dgm:spPr/>
      <dgm:t>
        <a:bodyPr/>
        <a:lstStyle/>
        <a:p>
          <a:endParaRPr lang="es-EC" sz="1100">
            <a:latin typeface="+mj-lt"/>
          </a:endParaRPr>
        </a:p>
      </dgm:t>
    </dgm:pt>
    <dgm:pt modelId="{C513A906-5193-4D67-94E6-AF662B46C3AC}">
      <dgm:prSet phldrT="[Texto]" custT="1"/>
      <dgm:spPr/>
      <dgm:t>
        <a:bodyPr/>
        <a:lstStyle/>
        <a:p>
          <a:r>
            <a:rPr lang="es-ES" sz="1100" dirty="0" err="1" smtClean="0">
              <a:latin typeface="+mj-lt"/>
              <a:ea typeface="Calibri" panose="020F0502020204030204" pitchFamily="34" charset="0"/>
            </a:rPr>
            <a:t>Resuspensión</a:t>
          </a:r>
          <a:r>
            <a:rPr lang="es-ES" sz="1100" dirty="0" smtClean="0">
              <a:latin typeface="+mj-lt"/>
              <a:ea typeface="Calibri" panose="020F0502020204030204" pitchFamily="34" charset="0"/>
            </a:rPr>
            <a:t> de células en 10 veces su volumen de medio I10</a:t>
          </a:r>
          <a:endParaRPr lang="es-EC" sz="1100" dirty="0">
            <a:latin typeface="+mj-lt"/>
          </a:endParaRPr>
        </a:p>
      </dgm:t>
    </dgm:pt>
    <dgm:pt modelId="{F8BE78A8-DBF8-42A8-B420-34BF985DF771}" type="parTrans" cxnId="{FA75F81F-C79F-4F64-B5BC-2E88F65ECF95}">
      <dgm:prSet/>
      <dgm:spPr/>
      <dgm:t>
        <a:bodyPr/>
        <a:lstStyle/>
        <a:p>
          <a:endParaRPr lang="es-EC" sz="1100">
            <a:latin typeface="+mj-lt"/>
          </a:endParaRPr>
        </a:p>
      </dgm:t>
    </dgm:pt>
    <dgm:pt modelId="{D624610E-517D-43A0-AB98-A63B6334FE0F}" type="sibTrans" cxnId="{FA75F81F-C79F-4F64-B5BC-2E88F65ECF95}">
      <dgm:prSet custT="1"/>
      <dgm:spPr/>
      <dgm:t>
        <a:bodyPr/>
        <a:lstStyle/>
        <a:p>
          <a:endParaRPr lang="es-EC" sz="1100">
            <a:latin typeface="+mj-lt"/>
          </a:endParaRPr>
        </a:p>
      </dgm:t>
    </dgm:pt>
    <dgm:pt modelId="{72442DC1-E04D-474B-8AEE-936BAD34C1F9}">
      <dgm:prSet phldrT="[Texto]" custT="1"/>
      <dgm:spPr/>
      <dgm:t>
        <a:bodyPr/>
        <a:lstStyle/>
        <a:p>
          <a:r>
            <a:rPr lang="es-ES" sz="1100" dirty="0" smtClean="0">
              <a:latin typeface="+mj-lt"/>
              <a:ea typeface="Calibri" panose="020F0502020204030204" pitchFamily="34" charset="0"/>
            </a:rPr>
            <a:t>Conteo en cámara Neubauer </a:t>
          </a:r>
          <a:endParaRPr lang="es-EC" sz="1100" dirty="0">
            <a:latin typeface="+mj-lt"/>
          </a:endParaRPr>
        </a:p>
      </dgm:t>
    </dgm:pt>
    <dgm:pt modelId="{58FF9990-7A0A-4AB6-83B8-A2F6C7162D10}" type="parTrans" cxnId="{6D299E0C-894E-4957-B478-36773443FB1A}">
      <dgm:prSet/>
      <dgm:spPr/>
      <dgm:t>
        <a:bodyPr/>
        <a:lstStyle/>
        <a:p>
          <a:endParaRPr lang="es-EC" sz="1100">
            <a:latin typeface="+mj-lt"/>
          </a:endParaRPr>
        </a:p>
      </dgm:t>
    </dgm:pt>
    <dgm:pt modelId="{DEB2BA43-28E9-4B9E-8B21-ADD618DF54E4}" type="sibTrans" cxnId="{6D299E0C-894E-4957-B478-36773443FB1A}">
      <dgm:prSet/>
      <dgm:spPr/>
      <dgm:t>
        <a:bodyPr/>
        <a:lstStyle/>
        <a:p>
          <a:endParaRPr lang="es-EC" sz="1100">
            <a:latin typeface="+mj-lt"/>
          </a:endParaRPr>
        </a:p>
      </dgm:t>
    </dgm:pt>
    <dgm:pt modelId="{344DF93D-27E4-4F05-B3F4-375F05C801DF}">
      <dgm:prSet phldrT="[Texto]" custT="1"/>
      <dgm:spPr/>
      <dgm:t>
        <a:bodyPr/>
        <a:lstStyle/>
        <a:p>
          <a:r>
            <a:rPr lang="es-ES" sz="1100" dirty="0" smtClean="0">
              <a:latin typeface="+mj-lt"/>
              <a:ea typeface="Calibri" panose="020F0502020204030204" pitchFamily="34" charset="0"/>
            </a:rPr>
            <a:t>Centrifugación 5 min a 500 RPMs </a:t>
          </a:r>
          <a:endParaRPr lang="es-EC" sz="1100" dirty="0">
            <a:latin typeface="+mj-lt"/>
          </a:endParaRPr>
        </a:p>
      </dgm:t>
    </dgm:pt>
    <dgm:pt modelId="{7324433C-854C-4F74-9AFD-250E51309BC2}" type="parTrans" cxnId="{2A6B60A9-6D36-4E9B-BB6D-78C88C2F1099}">
      <dgm:prSet/>
      <dgm:spPr/>
      <dgm:t>
        <a:bodyPr/>
        <a:lstStyle/>
        <a:p>
          <a:endParaRPr lang="es-EC" sz="1100">
            <a:latin typeface="+mj-lt"/>
          </a:endParaRPr>
        </a:p>
      </dgm:t>
    </dgm:pt>
    <dgm:pt modelId="{E557ECAF-A336-4E5E-84E7-CD49C82191DE}" type="sibTrans" cxnId="{2A6B60A9-6D36-4E9B-BB6D-78C88C2F1099}">
      <dgm:prSet custT="1"/>
      <dgm:spPr/>
      <dgm:t>
        <a:bodyPr/>
        <a:lstStyle/>
        <a:p>
          <a:endParaRPr lang="es-EC" sz="1100">
            <a:latin typeface="+mj-lt"/>
          </a:endParaRPr>
        </a:p>
      </dgm:t>
    </dgm:pt>
    <dgm:pt modelId="{96BAC55E-AFA0-49A3-A5EA-49F2B094CC50}" type="pres">
      <dgm:prSet presAssocID="{E99293CB-92F0-4D37-9EDA-EAD50E54FB7C}" presName="Name0" presStyleCnt="0">
        <dgm:presLayoutVars>
          <dgm:dir/>
          <dgm:resizeHandles val="exact"/>
        </dgm:presLayoutVars>
      </dgm:prSet>
      <dgm:spPr/>
    </dgm:pt>
    <dgm:pt modelId="{B86B584C-2778-4FFA-9EC2-1574D43F5344}" type="pres">
      <dgm:prSet presAssocID="{7C8E1A55-A2F8-4621-85DD-3F87F492EC26}" presName="node" presStyleLbl="node1" presStyleIdx="0" presStyleCnt="4">
        <dgm:presLayoutVars>
          <dgm:bulletEnabled val="1"/>
        </dgm:presLayoutVars>
      </dgm:prSet>
      <dgm:spPr/>
      <dgm:t>
        <a:bodyPr/>
        <a:lstStyle/>
        <a:p>
          <a:endParaRPr lang="es-EC"/>
        </a:p>
      </dgm:t>
    </dgm:pt>
    <dgm:pt modelId="{C7883A40-AE94-475C-8ED3-049618C1672E}" type="pres">
      <dgm:prSet presAssocID="{49DD787D-3A26-4D09-B0A3-BD8AB3F80CD9}" presName="sibTrans" presStyleLbl="sibTrans2D1" presStyleIdx="0" presStyleCnt="3"/>
      <dgm:spPr/>
      <dgm:t>
        <a:bodyPr/>
        <a:lstStyle/>
        <a:p>
          <a:endParaRPr lang="es-EC"/>
        </a:p>
      </dgm:t>
    </dgm:pt>
    <dgm:pt modelId="{AAEFDD6F-217B-4D38-8E85-5002A560F798}" type="pres">
      <dgm:prSet presAssocID="{49DD787D-3A26-4D09-B0A3-BD8AB3F80CD9}" presName="connectorText" presStyleLbl="sibTrans2D1" presStyleIdx="0" presStyleCnt="3"/>
      <dgm:spPr/>
      <dgm:t>
        <a:bodyPr/>
        <a:lstStyle/>
        <a:p>
          <a:endParaRPr lang="es-EC"/>
        </a:p>
      </dgm:t>
    </dgm:pt>
    <dgm:pt modelId="{CA2CE9CB-BD05-4CED-9A28-933859252BD0}" type="pres">
      <dgm:prSet presAssocID="{344DF93D-27E4-4F05-B3F4-375F05C801DF}" presName="node" presStyleLbl="node1" presStyleIdx="1" presStyleCnt="4">
        <dgm:presLayoutVars>
          <dgm:bulletEnabled val="1"/>
        </dgm:presLayoutVars>
      </dgm:prSet>
      <dgm:spPr/>
      <dgm:t>
        <a:bodyPr/>
        <a:lstStyle/>
        <a:p>
          <a:endParaRPr lang="es-EC"/>
        </a:p>
      </dgm:t>
    </dgm:pt>
    <dgm:pt modelId="{FD7A3041-3B3D-401E-AE1F-83897C0B904F}" type="pres">
      <dgm:prSet presAssocID="{E557ECAF-A336-4E5E-84E7-CD49C82191DE}" presName="sibTrans" presStyleLbl="sibTrans2D1" presStyleIdx="1" presStyleCnt="3"/>
      <dgm:spPr/>
      <dgm:t>
        <a:bodyPr/>
        <a:lstStyle/>
        <a:p>
          <a:endParaRPr lang="es-EC"/>
        </a:p>
      </dgm:t>
    </dgm:pt>
    <dgm:pt modelId="{979ABA27-72DF-4350-958A-A6FD51A5977C}" type="pres">
      <dgm:prSet presAssocID="{E557ECAF-A336-4E5E-84E7-CD49C82191DE}" presName="connectorText" presStyleLbl="sibTrans2D1" presStyleIdx="1" presStyleCnt="3"/>
      <dgm:spPr/>
      <dgm:t>
        <a:bodyPr/>
        <a:lstStyle/>
        <a:p>
          <a:endParaRPr lang="es-EC"/>
        </a:p>
      </dgm:t>
    </dgm:pt>
    <dgm:pt modelId="{9E1FCD6B-3F55-471E-B75D-CE50529BB3EE}" type="pres">
      <dgm:prSet presAssocID="{C513A906-5193-4D67-94E6-AF662B46C3AC}" presName="node" presStyleLbl="node1" presStyleIdx="2" presStyleCnt="4">
        <dgm:presLayoutVars>
          <dgm:bulletEnabled val="1"/>
        </dgm:presLayoutVars>
      </dgm:prSet>
      <dgm:spPr/>
      <dgm:t>
        <a:bodyPr/>
        <a:lstStyle/>
        <a:p>
          <a:endParaRPr lang="es-EC"/>
        </a:p>
      </dgm:t>
    </dgm:pt>
    <dgm:pt modelId="{7CE5CA2E-2862-499B-A090-49BEDF5C1449}" type="pres">
      <dgm:prSet presAssocID="{D624610E-517D-43A0-AB98-A63B6334FE0F}" presName="sibTrans" presStyleLbl="sibTrans2D1" presStyleIdx="2" presStyleCnt="3"/>
      <dgm:spPr/>
      <dgm:t>
        <a:bodyPr/>
        <a:lstStyle/>
        <a:p>
          <a:endParaRPr lang="es-EC"/>
        </a:p>
      </dgm:t>
    </dgm:pt>
    <dgm:pt modelId="{B9043313-39A1-4449-93C3-707C2FBEE29C}" type="pres">
      <dgm:prSet presAssocID="{D624610E-517D-43A0-AB98-A63B6334FE0F}" presName="connectorText" presStyleLbl="sibTrans2D1" presStyleIdx="2" presStyleCnt="3"/>
      <dgm:spPr/>
      <dgm:t>
        <a:bodyPr/>
        <a:lstStyle/>
        <a:p>
          <a:endParaRPr lang="es-EC"/>
        </a:p>
      </dgm:t>
    </dgm:pt>
    <dgm:pt modelId="{1744D71A-FDCC-4A32-9879-9A54E012814B}" type="pres">
      <dgm:prSet presAssocID="{72442DC1-E04D-474B-8AEE-936BAD34C1F9}" presName="node" presStyleLbl="node1" presStyleIdx="3" presStyleCnt="4">
        <dgm:presLayoutVars>
          <dgm:bulletEnabled val="1"/>
        </dgm:presLayoutVars>
      </dgm:prSet>
      <dgm:spPr/>
      <dgm:t>
        <a:bodyPr/>
        <a:lstStyle/>
        <a:p>
          <a:endParaRPr lang="es-EC"/>
        </a:p>
      </dgm:t>
    </dgm:pt>
  </dgm:ptLst>
  <dgm:cxnLst>
    <dgm:cxn modelId="{FD1E3DF5-94C7-478B-ABCD-5F42CDC16347}" type="presOf" srcId="{E557ECAF-A336-4E5E-84E7-CD49C82191DE}" destId="{FD7A3041-3B3D-401E-AE1F-83897C0B904F}" srcOrd="0" destOrd="0" presId="urn:microsoft.com/office/officeart/2005/8/layout/process1"/>
    <dgm:cxn modelId="{03535464-4F07-48FB-990B-E1480E5C3E42}" type="presOf" srcId="{49DD787D-3A26-4D09-B0A3-BD8AB3F80CD9}" destId="{AAEFDD6F-217B-4D38-8E85-5002A560F798}" srcOrd="1" destOrd="0" presId="urn:microsoft.com/office/officeart/2005/8/layout/process1"/>
    <dgm:cxn modelId="{7A887E00-A623-4FD7-B215-77789D88E005}" type="presOf" srcId="{D624610E-517D-43A0-AB98-A63B6334FE0F}" destId="{B9043313-39A1-4449-93C3-707C2FBEE29C}" srcOrd="1" destOrd="0" presId="urn:microsoft.com/office/officeart/2005/8/layout/process1"/>
    <dgm:cxn modelId="{D02741CC-989D-4AA1-A081-5E6ABA838971}" type="presOf" srcId="{49DD787D-3A26-4D09-B0A3-BD8AB3F80CD9}" destId="{C7883A40-AE94-475C-8ED3-049618C1672E}" srcOrd="0" destOrd="0" presId="urn:microsoft.com/office/officeart/2005/8/layout/process1"/>
    <dgm:cxn modelId="{58212527-E577-4F3F-9C16-02D3BA2E79A1}" type="presOf" srcId="{72442DC1-E04D-474B-8AEE-936BAD34C1F9}" destId="{1744D71A-FDCC-4A32-9879-9A54E012814B}" srcOrd="0" destOrd="0" presId="urn:microsoft.com/office/officeart/2005/8/layout/process1"/>
    <dgm:cxn modelId="{D6805387-BF68-48FD-A61E-DB51F42338A9}" srcId="{E99293CB-92F0-4D37-9EDA-EAD50E54FB7C}" destId="{7C8E1A55-A2F8-4621-85DD-3F87F492EC26}" srcOrd="0" destOrd="0" parTransId="{94FFFEFD-EFCE-4E01-B20C-83191CCF6B78}" sibTransId="{49DD787D-3A26-4D09-B0A3-BD8AB3F80CD9}"/>
    <dgm:cxn modelId="{606C7173-C981-4437-9A85-BDA2DFAB24D7}" type="presOf" srcId="{C513A906-5193-4D67-94E6-AF662B46C3AC}" destId="{9E1FCD6B-3F55-471E-B75D-CE50529BB3EE}" srcOrd="0" destOrd="0" presId="urn:microsoft.com/office/officeart/2005/8/layout/process1"/>
    <dgm:cxn modelId="{FA75F81F-C79F-4F64-B5BC-2E88F65ECF95}" srcId="{E99293CB-92F0-4D37-9EDA-EAD50E54FB7C}" destId="{C513A906-5193-4D67-94E6-AF662B46C3AC}" srcOrd="2" destOrd="0" parTransId="{F8BE78A8-DBF8-42A8-B420-34BF985DF771}" sibTransId="{D624610E-517D-43A0-AB98-A63B6334FE0F}"/>
    <dgm:cxn modelId="{2A6B60A9-6D36-4E9B-BB6D-78C88C2F1099}" srcId="{E99293CB-92F0-4D37-9EDA-EAD50E54FB7C}" destId="{344DF93D-27E4-4F05-B3F4-375F05C801DF}" srcOrd="1" destOrd="0" parTransId="{7324433C-854C-4F74-9AFD-250E51309BC2}" sibTransId="{E557ECAF-A336-4E5E-84E7-CD49C82191DE}"/>
    <dgm:cxn modelId="{B90DBEFB-BCB8-4A0B-89B9-1451E4B3A006}" type="presOf" srcId="{E557ECAF-A336-4E5E-84E7-CD49C82191DE}" destId="{979ABA27-72DF-4350-958A-A6FD51A5977C}" srcOrd="1" destOrd="0" presId="urn:microsoft.com/office/officeart/2005/8/layout/process1"/>
    <dgm:cxn modelId="{6D299E0C-894E-4957-B478-36773443FB1A}" srcId="{E99293CB-92F0-4D37-9EDA-EAD50E54FB7C}" destId="{72442DC1-E04D-474B-8AEE-936BAD34C1F9}" srcOrd="3" destOrd="0" parTransId="{58FF9990-7A0A-4AB6-83B8-A2F6C7162D10}" sibTransId="{DEB2BA43-28E9-4B9E-8B21-ADD618DF54E4}"/>
    <dgm:cxn modelId="{3A7ED4D8-B3FC-40EB-8C02-AE40755035A1}" type="presOf" srcId="{E99293CB-92F0-4D37-9EDA-EAD50E54FB7C}" destId="{96BAC55E-AFA0-49A3-A5EA-49F2B094CC50}" srcOrd="0" destOrd="0" presId="urn:microsoft.com/office/officeart/2005/8/layout/process1"/>
    <dgm:cxn modelId="{38D3EBF3-B15F-4666-82B5-7D2DD6BB663A}" type="presOf" srcId="{D624610E-517D-43A0-AB98-A63B6334FE0F}" destId="{7CE5CA2E-2862-499B-A090-49BEDF5C1449}" srcOrd="0" destOrd="0" presId="urn:microsoft.com/office/officeart/2005/8/layout/process1"/>
    <dgm:cxn modelId="{73053504-124A-4BB3-B656-7CBA70C8F9BC}" type="presOf" srcId="{7C8E1A55-A2F8-4621-85DD-3F87F492EC26}" destId="{B86B584C-2778-4FFA-9EC2-1574D43F5344}" srcOrd="0" destOrd="0" presId="urn:microsoft.com/office/officeart/2005/8/layout/process1"/>
    <dgm:cxn modelId="{34550EF8-49EE-450E-9173-0D80F7199A39}" type="presOf" srcId="{344DF93D-27E4-4F05-B3F4-375F05C801DF}" destId="{CA2CE9CB-BD05-4CED-9A28-933859252BD0}" srcOrd="0" destOrd="0" presId="urn:microsoft.com/office/officeart/2005/8/layout/process1"/>
    <dgm:cxn modelId="{08A77973-A7C4-4C87-B429-7EE603145980}" type="presParOf" srcId="{96BAC55E-AFA0-49A3-A5EA-49F2B094CC50}" destId="{B86B584C-2778-4FFA-9EC2-1574D43F5344}" srcOrd="0" destOrd="0" presId="urn:microsoft.com/office/officeart/2005/8/layout/process1"/>
    <dgm:cxn modelId="{50AB995D-A4AD-4AD7-B329-470E2FF0AB0B}" type="presParOf" srcId="{96BAC55E-AFA0-49A3-A5EA-49F2B094CC50}" destId="{C7883A40-AE94-475C-8ED3-049618C1672E}" srcOrd="1" destOrd="0" presId="urn:microsoft.com/office/officeart/2005/8/layout/process1"/>
    <dgm:cxn modelId="{CFBFB378-EB99-4727-89D5-40FFEC70F065}" type="presParOf" srcId="{C7883A40-AE94-475C-8ED3-049618C1672E}" destId="{AAEFDD6F-217B-4D38-8E85-5002A560F798}" srcOrd="0" destOrd="0" presId="urn:microsoft.com/office/officeart/2005/8/layout/process1"/>
    <dgm:cxn modelId="{A66A5487-1DA6-4023-8A3A-C99D31005C35}" type="presParOf" srcId="{96BAC55E-AFA0-49A3-A5EA-49F2B094CC50}" destId="{CA2CE9CB-BD05-4CED-9A28-933859252BD0}" srcOrd="2" destOrd="0" presId="urn:microsoft.com/office/officeart/2005/8/layout/process1"/>
    <dgm:cxn modelId="{4E2DDBB7-DCD3-4EF9-B992-0738D2434DA4}" type="presParOf" srcId="{96BAC55E-AFA0-49A3-A5EA-49F2B094CC50}" destId="{FD7A3041-3B3D-401E-AE1F-83897C0B904F}" srcOrd="3" destOrd="0" presId="urn:microsoft.com/office/officeart/2005/8/layout/process1"/>
    <dgm:cxn modelId="{935D42BB-D7D6-449B-868E-887E5FD6F35E}" type="presParOf" srcId="{FD7A3041-3B3D-401E-AE1F-83897C0B904F}" destId="{979ABA27-72DF-4350-958A-A6FD51A5977C}" srcOrd="0" destOrd="0" presId="urn:microsoft.com/office/officeart/2005/8/layout/process1"/>
    <dgm:cxn modelId="{638B3306-5E48-4764-8571-77AD25CBF4A0}" type="presParOf" srcId="{96BAC55E-AFA0-49A3-A5EA-49F2B094CC50}" destId="{9E1FCD6B-3F55-471E-B75D-CE50529BB3EE}" srcOrd="4" destOrd="0" presId="urn:microsoft.com/office/officeart/2005/8/layout/process1"/>
    <dgm:cxn modelId="{194A40D5-4601-46C7-9B1F-5200D681C399}" type="presParOf" srcId="{96BAC55E-AFA0-49A3-A5EA-49F2B094CC50}" destId="{7CE5CA2E-2862-499B-A090-49BEDF5C1449}" srcOrd="5" destOrd="0" presId="urn:microsoft.com/office/officeart/2005/8/layout/process1"/>
    <dgm:cxn modelId="{CFD61DD8-0AA5-49C1-BF01-2053FB5BDA1A}" type="presParOf" srcId="{7CE5CA2E-2862-499B-A090-49BEDF5C1449}" destId="{B9043313-39A1-4449-93C3-707C2FBEE29C}" srcOrd="0" destOrd="0" presId="urn:microsoft.com/office/officeart/2005/8/layout/process1"/>
    <dgm:cxn modelId="{FC0014FB-B252-4970-B389-CEC5E7860A32}" type="presParOf" srcId="{96BAC55E-AFA0-49A3-A5EA-49F2B094CC50}" destId="{1744D71A-FDCC-4A32-9879-9A54E012814B}"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ED6CD8-184F-4E1E-AD7C-4DD078BD79F0}">
      <dsp:nvSpPr>
        <dsp:cNvPr id="0" name=""/>
        <dsp:cNvSpPr/>
      </dsp:nvSpPr>
      <dsp:spPr>
        <a:xfrm>
          <a:off x="4261704" y="1601787"/>
          <a:ext cx="3337701" cy="572785"/>
        </a:xfrm>
        <a:custGeom>
          <a:avLst/>
          <a:gdLst/>
          <a:ahLst/>
          <a:cxnLst/>
          <a:rect l="0" t="0" r="0" b="0"/>
          <a:pathLst>
            <a:path>
              <a:moveTo>
                <a:pt x="0" y="0"/>
              </a:moveTo>
              <a:lnTo>
                <a:pt x="0" y="379690"/>
              </a:lnTo>
              <a:lnTo>
                <a:pt x="3337701" y="379690"/>
              </a:lnTo>
              <a:lnTo>
                <a:pt x="3337701" y="57278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57BFB2-5198-4E23-B8D2-4662109118D3}">
      <dsp:nvSpPr>
        <dsp:cNvPr id="0" name=""/>
        <dsp:cNvSpPr/>
      </dsp:nvSpPr>
      <dsp:spPr>
        <a:xfrm>
          <a:off x="4261704" y="1601787"/>
          <a:ext cx="1112505" cy="572785"/>
        </a:xfrm>
        <a:custGeom>
          <a:avLst/>
          <a:gdLst/>
          <a:ahLst/>
          <a:cxnLst/>
          <a:rect l="0" t="0" r="0" b="0"/>
          <a:pathLst>
            <a:path>
              <a:moveTo>
                <a:pt x="0" y="0"/>
              </a:moveTo>
              <a:lnTo>
                <a:pt x="0" y="379690"/>
              </a:lnTo>
              <a:lnTo>
                <a:pt x="1112505" y="379690"/>
              </a:lnTo>
              <a:lnTo>
                <a:pt x="1112505" y="57278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44C38CD-9DC1-4D08-93FE-61A629A574C8}">
      <dsp:nvSpPr>
        <dsp:cNvPr id="0" name=""/>
        <dsp:cNvSpPr/>
      </dsp:nvSpPr>
      <dsp:spPr>
        <a:xfrm>
          <a:off x="3149014" y="1601787"/>
          <a:ext cx="1112689" cy="572785"/>
        </a:xfrm>
        <a:custGeom>
          <a:avLst/>
          <a:gdLst/>
          <a:ahLst/>
          <a:cxnLst/>
          <a:rect l="0" t="0" r="0" b="0"/>
          <a:pathLst>
            <a:path>
              <a:moveTo>
                <a:pt x="1112689" y="0"/>
              </a:moveTo>
              <a:lnTo>
                <a:pt x="1112689" y="379690"/>
              </a:lnTo>
              <a:lnTo>
                <a:pt x="0" y="379690"/>
              </a:lnTo>
              <a:lnTo>
                <a:pt x="0" y="57278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CDDB91-8809-49C4-A8B9-3A1F43C6D7C1}">
      <dsp:nvSpPr>
        <dsp:cNvPr id="0" name=""/>
        <dsp:cNvSpPr/>
      </dsp:nvSpPr>
      <dsp:spPr>
        <a:xfrm>
          <a:off x="923911" y="1601787"/>
          <a:ext cx="3337793" cy="572785"/>
        </a:xfrm>
        <a:custGeom>
          <a:avLst/>
          <a:gdLst/>
          <a:ahLst/>
          <a:cxnLst/>
          <a:rect l="0" t="0" r="0" b="0"/>
          <a:pathLst>
            <a:path>
              <a:moveTo>
                <a:pt x="3337793" y="0"/>
              </a:moveTo>
              <a:lnTo>
                <a:pt x="3337793" y="379690"/>
              </a:lnTo>
              <a:lnTo>
                <a:pt x="0" y="379690"/>
              </a:lnTo>
              <a:lnTo>
                <a:pt x="0" y="57278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E4FC9A-C1D5-44B3-84A1-236A62898C31}">
      <dsp:nvSpPr>
        <dsp:cNvPr id="0" name=""/>
        <dsp:cNvSpPr/>
      </dsp:nvSpPr>
      <dsp:spPr>
        <a:xfrm>
          <a:off x="2318198" y="682285"/>
          <a:ext cx="3887012" cy="919502"/>
        </a:xfrm>
        <a:prstGeom prst="rect">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Herramientas para la Mejora del Rendimiento del Cultivo de Tomate en el Ecuador</a:t>
          </a:r>
          <a:endParaRPr lang="es-EC" sz="1400" b="1" kern="1200" dirty="0"/>
        </a:p>
      </dsp:txBody>
      <dsp:txXfrm>
        <a:off x="2318198" y="682285"/>
        <a:ext cx="3887012" cy="919502"/>
      </dsp:txXfrm>
    </dsp:sp>
    <dsp:sp modelId="{BA7F9127-A050-4A55-8F8C-28665B20D645}">
      <dsp:nvSpPr>
        <dsp:cNvPr id="0" name=""/>
        <dsp:cNvSpPr/>
      </dsp:nvSpPr>
      <dsp:spPr>
        <a:xfrm>
          <a:off x="4500" y="2174573"/>
          <a:ext cx="1838820" cy="547177"/>
        </a:xfrm>
        <a:prstGeom prst="rect">
          <a:avLst/>
        </a:prstGeom>
        <a:solidFill>
          <a:schemeClr val="accent2">
            <a:tint val="99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Siembra bajo Cubierta</a:t>
          </a:r>
          <a:endParaRPr lang="es-EC" sz="1400" kern="1200" dirty="0"/>
        </a:p>
      </dsp:txBody>
      <dsp:txXfrm>
        <a:off x="4500" y="2174573"/>
        <a:ext cx="1838820" cy="547177"/>
      </dsp:txXfrm>
    </dsp:sp>
    <dsp:sp modelId="{B1227D1B-3603-4FA3-BA91-812DA5546769}">
      <dsp:nvSpPr>
        <dsp:cNvPr id="0" name=""/>
        <dsp:cNvSpPr/>
      </dsp:nvSpPr>
      <dsp:spPr>
        <a:xfrm>
          <a:off x="2229512" y="2174573"/>
          <a:ext cx="1839004" cy="551011"/>
        </a:xfrm>
        <a:prstGeom prst="rect">
          <a:avLst/>
        </a:prstGeom>
        <a:solidFill>
          <a:schemeClr val="accent2">
            <a:tint val="99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Uso de semillas certificadas</a:t>
          </a:r>
          <a:endParaRPr lang="es-EC" sz="1400" kern="1200" dirty="0"/>
        </a:p>
      </dsp:txBody>
      <dsp:txXfrm>
        <a:off x="2229512" y="2174573"/>
        <a:ext cx="1839004" cy="551011"/>
      </dsp:txXfrm>
    </dsp:sp>
    <dsp:sp modelId="{DFCF37A1-19B7-4C96-9599-CB5781725427}">
      <dsp:nvSpPr>
        <dsp:cNvPr id="0" name=""/>
        <dsp:cNvSpPr/>
      </dsp:nvSpPr>
      <dsp:spPr>
        <a:xfrm>
          <a:off x="4454708" y="2174573"/>
          <a:ext cx="1839004" cy="547177"/>
        </a:xfrm>
        <a:prstGeom prst="rect">
          <a:avLst/>
        </a:prstGeom>
        <a:solidFill>
          <a:schemeClr val="accent2">
            <a:tint val="99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Introducción de variedades</a:t>
          </a:r>
        </a:p>
      </dsp:txBody>
      <dsp:txXfrm>
        <a:off x="4454708" y="2174573"/>
        <a:ext cx="1839004" cy="547177"/>
      </dsp:txXfrm>
    </dsp:sp>
    <dsp:sp modelId="{BBDEB534-BF82-4F92-9C85-89C5C76FA68F}">
      <dsp:nvSpPr>
        <dsp:cNvPr id="0" name=""/>
        <dsp:cNvSpPr/>
      </dsp:nvSpPr>
      <dsp:spPr>
        <a:xfrm>
          <a:off x="6679903" y="2174573"/>
          <a:ext cx="1839004" cy="547177"/>
        </a:xfrm>
        <a:prstGeom prst="rect">
          <a:avLst/>
        </a:prstGeom>
        <a:solidFill>
          <a:schemeClr val="accent2">
            <a:tint val="99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Biotecnología</a:t>
          </a:r>
        </a:p>
      </dsp:txBody>
      <dsp:txXfrm>
        <a:off x="6679903" y="2174573"/>
        <a:ext cx="1839004" cy="5471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6BA637-C913-40F4-A335-23643250D876}">
      <dsp:nvSpPr>
        <dsp:cNvPr id="0" name=""/>
        <dsp:cNvSpPr/>
      </dsp:nvSpPr>
      <dsp:spPr>
        <a:xfrm>
          <a:off x="4261704" y="1501143"/>
          <a:ext cx="3337701" cy="572785"/>
        </a:xfrm>
        <a:custGeom>
          <a:avLst/>
          <a:gdLst/>
          <a:ahLst/>
          <a:cxnLst/>
          <a:rect l="0" t="0" r="0" b="0"/>
          <a:pathLst>
            <a:path>
              <a:moveTo>
                <a:pt x="0" y="0"/>
              </a:moveTo>
              <a:lnTo>
                <a:pt x="0" y="379690"/>
              </a:lnTo>
              <a:lnTo>
                <a:pt x="3337701" y="379690"/>
              </a:lnTo>
              <a:lnTo>
                <a:pt x="3337701" y="57278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69374B-9382-4B00-94B6-8EBA68F90FDE}">
      <dsp:nvSpPr>
        <dsp:cNvPr id="0" name=""/>
        <dsp:cNvSpPr/>
      </dsp:nvSpPr>
      <dsp:spPr>
        <a:xfrm>
          <a:off x="4261704" y="1501143"/>
          <a:ext cx="1112505" cy="572785"/>
        </a:xfrm>
        <a:custGeom>
          <a:avLst/>
          <a:gdLst/>
          <a:ahLst/>
          <a:cxnLst/>
          <a:rect l="0" t="0" r="0" b="0"/>
          <a:pathLst>
            <a:path>
              <a:moveTo>
                <a:pt x="0" y="0"/>
              </a:moveTo>
              <a:lnTo>
                <a:pt x="0" y="379690"/>
              </a:lnTo>
              <a:lnTo>
                <a:pt x="1112505" y="379690"/>
              </a:lnTo>
              <a:lnTo>
                <a:pt x="1112505" y="57278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57BFB2-5198-4E23-B8D2-4662109118D3}">
      <dsp:nvSpPr>
        <dsp:cNvPr id="0" name=""/>
        <dsp:cNvSpPr/>
      </dsp:nvSpPr>
      <dsp:spPr>
        <a:xfrm>
          <a:off x="3149014" y="1501143"/>
          <a:ext cx="1112689" cy="572785"/>
        </a:xfrm>
        <a:custGeom>
          <a:avLst/>
          <a:gdLst/>
          <a:ahLst/>
          <a:cxnLst/>
          <a:rect l="0" t="0" r="0" b="0"/>
          <a:pathLst>
            <a:path>
              <a:moveTo>
                <a:pt x="1112689" y="0"/>
              </a:moveTo>
              <a:lnTo>
                <a:pt x="1112689" y="379690"/>
              </a:lnTo>
              <a:lnTo>
                <a:pt x="0" y="379690"/>
              </a:lnTo>
              <a:lnTo>
                <a:pt x="0" y="57278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CDDB91-8809-49C4-A8B9-3A1F43C6D7C1}">
      <dsp:nvSpPr>
        <dsp:cNvPr id="0" name=""/>
        <dsp:cNvSpPr/>
      </dsp:nvSpPr>
      <dsp:spPr>
        <a:xfrm>
          <a:off x="923911" y="1501143"/>
          <a:ext cx="3337793" cy="572785"/>
        </a:xfrm>
        <a:custGeom>
          <a:avLst/>
          <a:gdLst/>
          <a:ahLst/>
          <a:cxnLst/>
          <a:rect l="0" t="0" r="0" b="0"/>
          <a:pathLst>
            <a:path>
              <a:moveTo>
                <a:pt x="3337793" y="0"/>
              </a:moveTo>
              <a:lnTo>
                <a:pt x="3337793" y="379690"/>
              </a:lnTo>
              <a:lnTo>
                <a:pt x="0" y="379690"/>
              </a:lnTo>
              <a:lnTo>
                <a:pt x="0" y="572785"/>
              </a:lnTo>
            </a:path>
          </a:pathLst>
        </a:cu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E4FC9A-C1D5-44B3-84A1-236A62898C31}">
      <dsp:nvSpPr>
        <dsp:cNvPr id="0" name=""/>
        <dsp:cNvSpPr/>
      </dsp:nvSpPr>
      <dsp:spPr>
        <a:xfrm>
          <a:off x="2852282" y="782929"/>
          <a:ext cx="2818844" cy="718214"/>
        </a:xfrm>
        <a:prstGeom prst="rect">
          <a:avLst/>
        </a:prstGeom>
        <a:solidFill>
          <a:schemeClr val="accent2">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b="1" kern="1200" dirty="0" smtClean="0"/>
            <a:t>El Tomate</a:t>
          </a:r>
          <a:r>
            <a:rPr lang="es-EC" sz="1400" kern="1200" dirty="0" smtClean="0"/>
            <a:t> </a:t>
          </a:r>
        </a:p>
        <a:p>
          <a:pPr lvl="0" algn="ctr" defTabSz="622300">
            <a:lnSpc>
              <a:spcPct val="90000"/>
            </a:lnSpc>
            <a:spcBef>
              <a:spcPct val="0"/>
            </a:spcBef>
            <a:spcAft>
              <a:spcPct val="35000"/>
            </a:spcAft>
          </a:pPr>
          <a:r>
            <a:rPr lang="es-EC" sz="1400" b="1" kern="1200" dirty="0" smtClean="0"/>
            <a:t>(</a:t>
          </a:r>
          <a:r>
            <a:rPr lang="es-EC" sz="1400" b="1" i="1" kern="1200" dirty="0" smtClean="0"/>
            <a:t>Solanum lycopersicum </a:t>
          </a:r>
          <a:r>
            <a:rPr lang="es-EC" sz="1400" b="1" kern="1200" dirty="0" smtClean="0"/>
            <a:t>Mill).</a:t>
          </a:r>
          <a:endParaRPr lang="es-EC" sz="1400" kern="1200" dirty="0"/>
        </a:p>
      </dsp:txBody>
      <dsp:txXfrm>
        <a:off x="2852282" y="782929"/>
        <a:ext cx="2818844" cy="718214"/>
      </dsp:txXfrm>
    </dsp:sp>
    <dsp:sp modelId="{BA7F9127-A050-4A55-8F8C-28665B20D645}">
      <dsp:nvSpPr>
        <dsp:cNvPr id="0" name=""/>
        <dsp:cNvSpPr/>
      </dsp:nvSpPr>
      <dsp:spPr>
        <a:xfrm>
          <a:off x="4500" y="2073929"/>
          <a:ext cx="1838820" cy="547177"/>
        </a:xfrm>
        <a:prstGeom prst="rect">
          <a:avLst/>
        </a:prstGeom>
        <a:solidFill>
          <a:schemeClr val="accent2">
            <a:tint val="99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Cultivo</a:t>
          </a:r>
          <a:endParaRPr lang="es-EC" sz="1400" kern="1200" dirty="0"/>
        </a:p>
      </dsp:txBody>
      <dsp:txXfrm>
        <a:off x="4500" y="2073929"/>
        <a:ext cx="1838820" cy="547177"/>
      </dsp:txXfrm>
    </dsp:sp>
    <dsp:sp modelId="{DFCF37A1-19B7-4C96-9599-CB5781725427}">
      <dsp:nvSpPr>
        <dsp:cNvPr id="0" name=""/>
        <dsp:cNvSpPr/>
      </dsp:nvSpPr>
      <dsp:spPr>
        <a:xfrm>
          <a:off x="2229512" y="2073929"/>
          <a:ext cx="1839004" cy="547177"/>
        </a:xfrm>
        <a:prstGeom prst="rect">
          <a:avLst/>
        </a:prstGeom>
        <a:solidFill>
          <a:schemeClr val="accent2">
            <a:tint val="99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Beneficios</a:t>
          </a:r>
        </a:p>
      </dsp:txBody>
      <dsp:txXfrm>
        <a:off x="2229512" y="2073929"/>
        <a:ext cx="1839004" cy="547177"/>
      </dsp:txXfrm>
    </dsp:sp>
    <dsp:sp modelId="{00470D0A-E925-4BB1-9D9F-18FA3DA98EAA}">
      <dsp:nvSpPr>
        <dsp:cNvPr id="0" name=""/>
        <dsp:cNvSpPr/>
      </dsp:nvSpPr>
      <dsp:spPr>
        <a:xfrm>
          <a:off x="4454708" y="2073929"/>
          <a:ext cx="1839004" cy="551011"/>
        </a:xfrm>
        <a:prstGeom prst="rect">
          <a:avLst/>
        </a:prstGeom>
        <a:solidFill>
          <a:schemeClr val="accent2">
            <a:tint val="99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Estudios y Mejoramiento</a:t>
          </a:r>
        </a:p>
      </dsp:txBody>
      <dsp:txXfrm>
        <a:off x="4454708" y="2073929"/>
        <a:ext cx="1839004" cy="551011"/>
      </dsp:txXfrm>
    </dsp:sp>
    <dsp:sp modelId="{131B1226-472A-4FDA-8016-3E93C60A3EDD}">
      <dsp:nvSpPr>
        <dsp:cNvPr id="0" name=""/>
        <dsp:cNvSpPr/>
      </dsp:nvSpPr>
      <dsp:spPr>
        <a:xfrm>
          <a:off x="6679903" y="2073929"/>
          <a:ext cx="1839004" cy="551011"/>
        </a:xfrm>
        <a:prstGeom prst="rect">
          <a:avLst/>
        </a:prstGeom>
        <a:solidFill>
          <a:schemeClr val="accent2">
            <a:tint val="99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Planta Modelo</a:t>
          </a:r>
        </a:p>
      </dsp:txBody>
      <dsp:txXfrm>
        <a:off x="6679903" y="2073929"/>
        <a:ext cx="1839004" cy="5510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8416-F5DF-4C3A-987A-DA2A2BCB26E5}">
      <dsp:nvSpPr>
        <dsp:cNvPr id="0" name=""/>
        <dsp:cNvSpPr/>
      </dsp:nvSpPr>
      <dsp:spPr>
        <a:xfrm>
          <a:off x="2144254" y="2283"/>
          <a:ext cx="1323952" cy="811444"/>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mj-lt"/>
            </a:rPr>
            <a:t>1. Propagación masiva</a:t>
          </a:r>
          <a:endParaRPr lang="es-EC" sz="1200" kern="1200" dirty="0">
            <a:latin typeface="+mj-lt"/>
          </a:endParaRPr>
        </a:p>
      </dsp:txBody>
      <dsp:txXfrm>
        <a:off x="2183865" y="41894"/>
        <a:ext cx="1244730" cy="732222"/>
      </dsp:txXfrm>
    </dsp:sp>
    <dsp:sp modelId="{1F26F51A-46D5-4D8B-8FAD-614F22231969}">
      <dsp:nvSpPr>
        <dsp:cNvPr id="0" name=""/>
        <dsp:cNvSpPr/>
      </dsp:nvSpPr>
      <dsp:spPr>
        <a:xfrm>
          <a:off x="1183245" y="408006"/>
          <a:ext cx="3245970" cy="3245970"/>
        </a:xfrm>
        <a:custGeom>
          <a:avLst/>
          <a:gdLst/>
          <a:ahLst/>
          <a:cxnLst/>
          <a:rect l="0" t="0" r="0" b="0"/>
          <a:pathLst>
            <a:path>
              <a:moveTo>
                <a:pt x="2293105" y="144804"/>
              </a:moveTo>
              <a:arcTo wR="1622985" hR="1622985" stAng="17663206" swAng="187866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A0C3A45-07E6-4DE3-9B05-C17A0A327621}">
      <dsp:nvSpPr>
        <dsp:cNvPr id="0" name=""/>
        <dsp:cNvSpPr/>
      </dsp:nvSpPr>
      <dsp:spPr>
        <a:xfrm>
          <a:off x="3707710" y="1123738"/>
          <a:ext cx="1284141" cy="811444"/>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mj-lt"/>
            </a:rPr>
            <a:t>2. Plantas libres de patógenos (virus)</a:t>
          </a:r>
          <a:endParaRPr lang="es-EC" sz="1200" kern="1200" dirty="0">
            <a:latin typeface="+mj-lt"/>
          </a:endParaRPr>
        </a:p>
      </dsp:txBody>
      <dsp:txXfrm>
        <a:off x="3747321" y="1163349"/>
        <a:ext cx="1204919" cy="732222"/>
      </dsp:txXfrm>
    </dsp:sp>
    <dsp:sp modelId="{92A55B4C-CD19-45F1-8180-F66E3AB0807A}">
      <dsp:nvSpPr>
        <dsp:cNvPr id="0" name=""/>
        <dsp:cNvSpPr/>
      </dsp:nvSpPr>
      <dsp:spPr>
        <a:xfrm>
          <a:off x="1183245" y="408006"/>
          <a:ext cx="3245970" cy="3245970"/>
        </a:xfrm>
        <a:custGeom>
          <a:avLst/>
          <a:gdLst/>
          <a:ahLst/>
          <a:cxnLst/>
          <a:rect l="0" t="0" r="0" b="0"/>
          <a:pathLst>
            <a:path>
              <a:moveTo>
                <a:pt x="3243720" y="1537560"/>
              </a:moveTo>
              <a:arcTo wR="1622985" hR="1622985" stAng="21418974" swAng="219833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16557E8-89CE-4927-A1A0-2DD226C3B9A6}">
      <dsp:nvSpPr>
        <dsp:cNvPr id="0" name=""/>
        <dsp:cNvSpPr/>
      </dsp:nvSpPr>
      <dsp:spPr>
        <a:xfrm>
          <a:off x="3082335" y="2938291"/>
          <a:ext cx="1355723" cy="811444"/>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mj-lt"/>
            </a:rPr>
            <a:t>3. Mejoramiento</a:t>
          </a:r>
          <a:endParaRPr lang="es-EC" sz="1200" kern="1200" dirty="0">
            <a:latin typeface="+mj-lt"/>
          </a:endParaRPr>
        </a:p>
      </dsp:txBody>
      <dsp:txXfrm>
        <a:off x="3121946" y="2977902"/>
        <a:ext cx="1276501" cy="732222"/>
      </dsp:txXfrm>
    </dsp:sp>
    <dsp:sp modelId="{56D76B73-4D0F-486D-B084-7EA4960DB250}">
      <dsp:nvSpPr>
        <dsp:cNvPr id="0" name=""/>
        <dsp:cNvSpPr/>
      </dsp:nvSpPr>
      <dsp:spPr>
        <a:xfrm>
          <a:off x="1183245" y="408006"/>
          <a:ext cx="3245970" cy="3245970"/>
        </a:xfrm>
        <a:custGeom>
          <a:avLst/>
          <a:gdLst/>
          <a:ahLst/>
          <a:cxnLst/>
          <a:rect l="0" t="0" r="0" b="0"/>
          <a:pathLst>
            <a:path>
              <a:moveTo>
                <a:pt x="1893410" y="3223281"/>
              </a:moveTo>
              <a:arcTo wR="1622985" hR="1622985" stAng="4824510" swAng="120242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23B1C3D-1D1D-456E-8917-AE637A207759}">
      <dsp:nvSpPr>
        <dsp:cNvPr id="0" name=""/>
        <dsp:cNvSpPr/>
      </dsp:nvSpPr>
      <dsp:spPr>
        <a:xfrm>
          <a:off x="1198302" y="2938291"/>
          <a:ext cx="1307923" cy="811444"/>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mj-lt"/>
            </a:rPr>
            <a:t>4. Conservación (Germoplasma)</a:t>
          </a:r>
          <a:endParaRPr lang="es-EC" sz="1200" kern="1200" dirty="0">
            <a:latin typeface="+mj-lt"/>
          </a:endParaRPr>
        </a:p>
      </dsp:txBody>
      <dsp:txXfrm>
        <a:off x="1237913" y="2977902"/>
        <a:ext cx="1228701" cy="732222"/>
      </dsp:txXfrm>
    </dsp:sp>
    <dsp:sp modelId="{4AE4C932-1552-4D2B-8E9A-7B1BB8299EA7}">
      <dsp:nvSpPr>
        <dsp:cNvPr id="0" name=""/>
        <dsp:cNvSpPr/>
      </dsp:nvSpPr>
      <dsp:spPr>
        <a:xfrm>
          <a:off x="1183245" y="408006"/>
          <a:ext cx="3245970" cy="3245970"/>
        </a:xfrm>
        <a:custGeom>
          <a:avLst/>
          <a:gdLst/>
          <a:ahLst/>
          <a:cxnLst/>
          <a:rect l="0" t="0" r="0" b="0"/>
          <a:pathLst>
            <a:path>
              <a:moveTo>
                <a:pt x="271507" y="2521643"/>
              </a:moveTo>
              <a:arcTo wR="1622985" hR="1622985" stAng="8782696" swAng="2198330"/>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F0CA919-A815-40A1-A458-3DC2B43290DF}">
      <dsp:nvSpPr>
        <dsp:cNvPr id="0" name=""/>
        <dsp:cNvSpPr/>
      </dsp:nvSpPr>
      <dsp:spPr>
        <a:xfrm>
          <a:off x="602620" y="1123738"/>
          <a:ext cx="1320119" cy="811444"/>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mj-lt"/>
            </a:rPr>
            <a:t>5. Producción de Metabolitos Secundarios</a:t>
          </a:r>
          <a:endParaRPr lang="es-EC" sz="1200" kern="1200" dirty="0">
            <a:latin typeface="+mj-lt"/>
          </a:endParaRPr>
        </a:p>
      </dsp:txBody>
      <dsp:txXfrm>
        <a:off x="642231" y="1163349"/>
        <a:ext cx="1240897" cy="732222"/>
      </dsp:txXfrm>
    </dsp:sp>
    <dsp:sp modelId="{E2ABA7DD-24C6-4620-8C39-D4F1A3548542}">
      <dsp:nvSpPr>
        <dsp:cNvPr id="0" name=""/>
        <dsp:cNvSpPr/>
      </dsp:nvSpPr>
      <dsp:spPr>
        <a:xfrm>
          <a:off x="1183245" y="408006"/>
          <a:ext cx="3245970" cy="3245970"/>
        </a:xfrm>
        <a:custGeom>
          <a:avLst/>
          <a:gdLst/>
          <a:ahLst/>
          <a:cxnLst/>
          <a:rect l="0" t="0" r="0" b="0"/>
          <a:pathLst>
            <a:path>
              <a:moveTo>
                <a:pt x="282273" y="708341"/>
              </a:moveTo>
              <a:arcTo wR="1622985" hR="1622985" stAng="12858127" swAng="187866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BA80F-F11D-4D41-B122-909D9F7D4F4D}">
      <dsp:nvSpPr>
        <dsp:cNvPr id="0" name=""/>
        <dsp:cNvSpPr/>
      </dsp:nvSpPr>
      <dsp:spPr>
        <a:xfrm>
          <a:off x="2360414" y="1791746"/>
          <a:ext cx="1375171" cy="1375171"/>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b="1" kern="1200" dirty="0" smtClean="0"/>
            <a:t>Factores que afectan la obtención de protoplastos</a:t>
          </a:r>
          <a:endParaRPr lang="es-EC" sz="1200" b="1" kern="1200" dirty="0"/>
        </a:p>
      </dsp:txBody>
      <dsp:txXfrm>
        <a:off x="2561803" y="1993135"/>
        <a:ext cx="972393" cy="972393"/>
      </dsp:txXfrm>
    </dsp:sp>
    <dsp:sp modelId="{8A71ED05-64BC-4990-88D6-9F37D89E043B}">
      <dsp:nvSpPr>
        <dsp:cNvPr id="0" name=""/>
        <dsp:cNvSpPr/>
      </dsp:nvSpPr>
      <dsp:spPr>
        <a:xfrm rot="16200000">
          <a:off x="2840920" y="1564364"/>
          <a:ext cx="414159" cy="40605"/>
        </a:xfrm>
        <a:custGeom>
          <a:avLst/>
          <a:gdLst/>
          <a:ahLst/>
          <a:cxnLst/>
          <a:rect l="0" t="0" r="0" b="0"/>
          <a:pathLst>
            <a:path>
              <a:moveTo>
                <a:pt x="0" y="20302"/>
              </a:moveTo>
              <a:lnTo>
                <a:pt x="414159" y="203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37646" y="1574313"/>
        <a:ext cx="20707" cy="20707"/>
      </dsp:txXfrm>
    </dsp:sp>
    <dsp:sp modelId="{F5A41E62-C5B0-4D81-9A1A-AB148E0BDA4C}">
      <dsp:nvSpPr>
        <dsp:cNvPr id="0" name=""/>
        <dsp:cNvSpPr/>
      </dsp:nvSpPr>
      <dsp:spPr>
        <a:xfrm>
          <a:off x="2360414" y="2415"/>
          <a:ext cx="1375171" cy="137517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Material Vegetal de Partida</a:t>
          </a:r>
          <a:endParaRPr lang="es-EC" sz="1400" kern="1200" dirty="0"/>
        </a:p>
      </dsp:txBody>
      <dsp:txXfrm>
        <a:off x="2561803" y="203804"/>
        <a:ext cx="972393" cy="972393"/>
      </dsp:txXfrm>
    </dsp:sp>
    <dsp:sp modelId="{01F362F6-6460-4FD9-BA4C-FD62FB700E64}">
      <dsp:nvSpPr>
        <dsp:cNvPr id="0" name=""/>
        <dsp:cNvSpPr/>
      </dsp:nvSpPr>
      <dsp:spPr>
        <a:xfrm rot="1800000">
          <a:off x="3615723" y="2906362"/>
          <a:ext cx="414159" cy="40605"/>
        </a:xfrm>
        <a:custGeom>
          <a:avLst/>
          <a:gdLst/>
          <a:ahLst/>
          <a:cxnLst/>
          <a:rect l="0" t="0" r="0" b="0"/>
          <a:pathLst>
            <a:path>
              <a:moveTo>
                <a:pt x="0" y="20302"/>
              </a:moveTo>
              <a:lnTo>
                <a:pt x="414159" y="203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812449" y="2916311"/>
        <a:ext cx="20707" cy="20707"/>
      </dsp:txXfrm>
    </dsp:sp>
    <dsp:sp modelId="{D4138DE5-7E99-444A-90DB-08480B52A88D}">
      <dsp:nvSpPr>
        <dsp:cNvPr id="0" name=""/>
        <dsp:cNvSpPr/>
      </dsp:nvSpPr>
      <dsp:spPr>
        <a:xfrm>
          <a:off x="3910020" y="2686412"/>
          <a:ext cx="1375171" cy="137517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Medio de Aislamiento</a:t>
          </a:r>
          <a:endParaRPr lang="es-EC" sz="1400" kern="1200" dirty="0"/>
        </a:p>
      </dsp:txBody>
      <dsp:txXfrm>
        <a:off x="4111409" y="2887801"/>
        <a:ext cx="972393" cy="972393"/>
      </dsp:txXfrm>
    </dsp:sp>
    <dsp:sp modelId="{26AA9966-FB10-4687-8F06-9C9E84F07018}">
      <dsp:nvSpPr>
        <dsp:cNvPr id="0" name=""/>
        <dsp:cNvSpPr/>
      </dsp:nvSpPr>
      <dsp:spPr>
        <a:xfrm rot="9000000">
          <a:off x="2066117" y="2906362"/>
          <a:ext cx="414159" cy="40605"/>
        </a:xfrm>
        <a:custGeom>
          <a:avLst/>
          <a:gdLst/>
          <a:ahLst/>
          <a:cxnLst/>
          <a:rect l="0" t="0" r="0" b="0"/>
          <a:pathLst>
            <a:path>
              <a:moveTo>
                <a:pt x="0" y="20302"/>
              </a:moveTo>
              <a:lnTo>
                <a:pt x="414159" y="2030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rot="10800000">
        <a:off x="2262843" y="2916311"/>
        <a:ext cx="20707" cy="20707"/>
      </dsp:txXfrm>
    </dsp:sp>
    <dsp:sp modelId="{F0204830-55E4-434F-A871-39E328699C1C}">
      <dsp:nvSpPr>
        <dsp:cNvPr id="0" name=""/>
        <dsp:cNvSpPr/>
      </dsp:nvSpPr>
      <dsp:spPr>
        <a:xfrm>
          <a:off x="810808" y="2686412"/>
          <a:ext cx="1375171" cy="137517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EC" sz="1400" kern="1200" dirty="0" smtClean="0"/>
            <a:t>Coctel enzimático</a:t>
          </a:r>
          <a:endParaRPr lang="es-EC" sz="1400" kern="1200" dirty="0"/>
        </a:p>
      </dsp:txBody>
      <dsp:txXfrm>
        <a:off x="1012197" y="2887801"/>
        <a:ext cx="972393" cy="9723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C014B-B208-4ACD-B54F-CABAD7138F6A}">
      <dsp:nvSpPr>
        <dsp:cNvPr id="0" name=""/>
        <dsp:cNvSpPr/>
      </dsp:nvSpPr>
      <dsp:spPr>
        <a:xfrm>
          <a:off x="2354891" y="1402867"/>
          <a:ext cx="1076440" cy="1076440"/>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Factores que afectan el Cultivo</a:t>
          </a:r>
          <a:endParaRPr lang="es-EC" sz="1200" kern="1200" dirty="0"/>
        </a:p>
      </dsp:txBody>
      <dsp:txXfrm>
        <a:off x="2512532" y="1560508"/>
        <a:ext cx="761158" cy="761158"/>
      </dsp:txXfrm>
    </dsp:sp>
    <dsp:sp modelId="{A557315C-02C2-4C7E-8D58-58DE7DD9D826}">
      <dsp:nvSpPr>
        <dsp:cNvPr id="0" name=""/>
        <dsp:cNvSpPr/>
      </dsp:nvSpPr>
      <dsp:spPr>
        <a:xfrm rot="16200000">
          <a:off x="2730776" y="1223788"/>
          <a:ext cx="324670" cy="33486"/>
        </a:xfrm>
        <a:custGeom>
          <a:avLst/>
          <a:gdLst/>
          <a:ahLst/>
          <a:cxnLst/>
          <a:rect l="0" t="0" r="0" b="0"/>
          <a:pathLst>
            <a:path>
              <a:moveTo>
                <a:pt x="0" y="16743"/>
              </a:moveTo>
              <a:lnTo>
                <a:pt x="324670" y="1674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p>
      </dsp:txBody>
      <dsp:txXfrm>
        <a:off x="2884994" y="1232414"/>
        <a:ext cx="16233" cy="16233"/>
      </dsp:txXfrm>
    </dsp:sp>
    <dsp:sp modelId="{790CD01C-10A2-44E3-AAF0-E1FF4ED135A0}">
      <dsp:nvSpPr>
        <dsp:cNvPr id="0" name=""/>
        <dsp:cNvSpPr/>
      </dsp:nvSpPr>
      <dsp:spPr>
        <a:xfrm>
          <a:off x="2354891" y="1755"/>
          <a:ext cx="1076440" cy="107644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Medio de Cultivo</a:t>
          </a:r>
          <a:endParaRPr lang="es-EC" sz="1200" kern="1200" dirty="0"/>
        </a:p>
      </dsp:txBody>
      <dsp:txXfrm>
        <a:off x="2512532" y="159396"/>
        <a:ext cx="761158" cy="761158"/>
      </dsp:txXfrm>
    </dsp:sp>
    <dsp:sp modelId="{F06FB4E7-17D7-4F07-885E-F6F92C425411}">
      <dsp:nvSpPr>
        <dsp:cNvPr id="0" name=""/>
        <dsp:cNvSpPr/>
      </dsp:nvSpPr>
      <dsp:spPr>
        <a:xfrm>
          <a:off x="3431331" y="1924344"/>
          <a:ext cx="324670" cy="33486"/>
        </a:xfrm>
        <a:custGeom>
          <a:avLst/>
          <a:gdLst/>
          <a:ahLst/>
          <a:cxnLst/>
          <a:rect l="0" t="0" r="0" b="0"/>
          <a:pathLst>
            <a:path>
              <a:moveTo>
                <a:pt x="0" y="16743"/>
              </a:moveTo>
              <a:lnTo>
                <a:pt x="324670" y="1674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p>
      </dsp:txBody>
      <dsp:txXfrm>
        <a:off x="3585550" y="1932970"/>
        <a:ext cx="16233" cy="16233"/>
      </dsp:txXfrm>
    </dsp:sp>
    <dsp:sp modelId="{AAD60D19-0388-4FBC-9993-7C4B409E102C}">
      <dsp:nvSpPr>
        <dsp:cNvPr id="0" name=""/>
        <dsp:cNvSpPr/>
      </dsp:nvSpPr>
      <dsp:spPr>
        <a:xfrm>
          <a:off x="3756002" y="1402867"/>
          <a:ext cx="1076440" cy="107644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Densidad de Siembra</a:t>
          </a:r>
          <a:endParaRPr lang="es-EC" sz="1200" kern="1200" dirty="0"/>
        </a:p>
      </dsp:txBody>
      <dsp:txXfrm>
        <a:off x="3913643" y="1560508"/>
        <a:ext cx="761158" cy="761158"/>
      </dsp:txXfrm>
    </dsp:sp>
    <dsp:sp modelId="{3184FFFD-217C-4A89-90CA-14849D04DF1D}">
      <dsp:nvSpPr>
        <dsp:cNvPr id="0" name=""/>
        <dsp:cNvSpPr/>
      </dsp:nvSpPr>
      <dsp:spPr>
        <a:xfrm rot="5400000">
          <a:off x="2730776" y="2624900"/>
          <a:ext cx="324670" cy="33486"/>
        </a:xfrm>
        <a:custGeom>
          <a:avLst/>
          <a:gdLst/>
          <a:ahLst/>
          <a:cxnLst/>
          <a:rect l="0" t="0" r="0" b="0"/>
          <a:pathLst>
            <a:path>
              <a:moveTo>
                <a:pt x="0" y="16743"/>
              </a:moveTo>
              <a:lnTo>
                <a:pt x="324670" y="1674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p>
      </dsp:txBody>
      <dsp:txXfrm>
        <a:off x="2884994" y="2633526"/>
        <a:ext cx="16233" cy="16233"/>
      </dsp:txXfrm>
    </dsp:sp>
    <dsp:sp modelId="{8A867088-4CDC-45B6-BF3D-A6DDC3E49E94}">
      <dsp:nvSpPr>
        <dsp:cNvPr id="0" name=""/>
        <dsp:cNvSpPr/>
      </dsp:nvSpPr>
      <dsp:spPr>
        <a:xfrm>
          <a:off x="2354891" y="2803978"/>
          <a:ext cx="1076440" cy="107644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Método de Cultivo</a:t>
          </a:r>
          <a:endParaRPr lang="es-EC" sz="1200" kern="1200" dirty="0"/>
        </a:p>
      </dsp:txBody>
      <dsp:txXfrm>
        <a:off x="2512532" y="2961619"/>
        <a:ext cx="761158" cy="761158"/>
      </dsp:txXfrm>
    </dsp:sp>
    <dsp:sp modelId="{BD606459-18D0-43C4-BA29-0F95CAD4D7B6}">
      <dsp:nvSpPr>
        <dsp:cNvPr id="0" name=""/>
        <dsp:cNvSpPr/>
      </dsp:nvSpPr>
      <dsp:spPr>
        <a:xfrm rot="10800000">
          <a:off x="2030220" y="1924344"/>
          <a:ext cx="324670" cy="33486"/>
        </a:xfrm>
        <a:custGeom>
          <a:avLst/>
          <a:gdLst/>
          <a:ahLst/>
          <a:cxnLst/>
          <a:rect l="0" t="0" r="0" b="0"/>
          <a:pathLst>
            <a:path>
              <a:moveTo>
                <a:pt x="0" y="16743"/>
              </a:moveTo>
              <a:lnTo>
                <a:pt x="324670" y="1674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533400">
            <a:lnSpc>
              <a:spcPct val="90000"/>
            </a:lnSpc>
            <a:spcBef>
              <a:spcPct val="0"/>
            </a:spcBef>
            <a:spcAft>
              <a:spcPct val="35000"/>
            </a:spcAft>
          </a:pPr>
          <a:endParaRPr lang="es-EC" sz="1200" kern="1200"/>
        </a:p>
      </dsp:txBody>
      <dsp:txXfrm rot="10800000">
        <a:off x="2184438" y="1932970"/>
        <a:ext cx="16233" cy="16233"/>
      </dsp:txXfrm>
    </dsp:sp>
    <dsp:sp modelId="{D9105B34-C9AC-4FD2-A8BF-3F0D93996F46}">
      <dsp:nvSpPr>
        <dsp:cNvPr id="0" name=""/>
        <dsp:cNvSpPr/>
      </dsp:nvSpPr>
      <dsp:spPr>
        <a:xfrm>
          <a:off x="953779" y="1402867"/>
          <a:ext cx="1076440" cy="107644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t>Material Vegetal</a:t>
          </a:r>
          <a:endParaRPr lang="es-EC" sz="1200" kern="1200" dirty="0"/>
        </a:p>
      </dsp:txBody>
      <dsp:txXfrm>
        <a:off x="1111420" y="1560508"/>
        <a:ext cx="761158" cy="7611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3D45FF-CCF6-46DC-A5AE-2CEE78F55998}">
      <dsp:nvSpPr>
        <dsp:cNvPr id="0" name=""/>
        <dsp:cNvSpPr/>
      </dsp:nvSpPr>
      <dsp:spPr>
        <a:xfrm>
          <a:off x="240" y="205941"/>
          <a:ext cx="937180" cy="56230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latin typeface="+mj-lt"/>
            </a:rPr>
            <a:t>Sustrato: </a:t>
          </a:r>
          <a:r>
            <a:rPr lang="es-ES" sz="1000" kern="1200" dirty="0" smtClean="0">
              <a:latin typeface="+mj-lt"/>
              <a:ea typeface="Calibri" panose="020F0502020204030204" pitchFamily="34" charset="0"/>
            </a:rPr>
            <a:t>tierra negra, turba y </a:t>
          </a:r>
          <a:r>
            <a:rPr lang="es-ES" sz="1000" kern="1200" dirty="0" err="1" smtClean="0">
              <a:latin typeface="+mj-lt"/>
              <a:ea typeface="Calibri" panose="020F0502020204030204" pitchFamily="34" charset="0"/>
            </a:rPr>
            <a:t>pomina</a:t>
          </a:r>
          <a:r>
            <a:rPr lang="es-ES" sz="1000" kern="1200" dirty="0" smtClean="0">
              <a:latin typeface="+mj-lt"/>
              <a:ea typeface="Calibri" panose="020F0502020204030204" pitchFamily="34" charset="0"/>
            </a:rPr>
            <a:t> ( 2:1:1) </a:t>
          </a:r>
          <a:endParaRPr lang="es-EC" sz="1000" kern="1200" dirty="0">
            <a:latin typeface="+mj-lt"/>
          </a:endParaRPr>
        </a:p>
      </dsp:txBody>
      <dsp:txXfrm>
        <a:off x="240" y="205941"/>
        <a:ext cx="937180" cy="562308"/>
      </dsp:txXfrm>
    </dsp:sp>
    <dsp:sp modelId="{FC2379F0-772C-4060-A0ED-EE2BC6290003}">
      <dsp:nvSpPr>
        <dsp:cNvPr id="0" name=""/>
        <dsp:cNvSpPr/>
      </dsp:nvSpPr>
      <dsp:spPr>
        <a:xfrm>
          <a:off x="1031139" y="205941"/>
          <a:ext cx="937180" cy="56230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latin typeface="+mj-lt"/>
            </a:rPr>
            <a:t>16h luz/ 8h oscuridad</a:t>
          </a:r>
          <a:endParaRPr lang="es-EC" sz="1000" kern="1200" dirty="0">
            <a:latin typeface="+mj-lt"/>
          </a:endParaRPr>
        </a:p>
      </dsp:txBody>
      <dsp:txXfrm>
        <a:off x="1031139" y="205941"/>
        <a:ext cx="937180" cy="562308"/>
      </dsp:txXfrm>
    </dsp:sp>
    <dsp:sp modelId="{EFB63FC6-69B7-48D8-A7E4-9BF3176894B6}">
      <dsp:nvSpPr>
        <dsp:cNvPr id="0" name=""/>
        <dsp:cNvSpPr/>
      </dsp:nvSpPr>
      <dsp:spPr>
        <a:xfrm>
          <a:off x="240" y="861967"/>
          <a:ext cx="937180" cy="56230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latin typeface="+mj-lt"/>
            </a:rPr>
            <a:t>25°C día/ 22.5° noche</a:t>
          </a:r>
          <a:endParaRPr lang="es-EC" sz="1000" kern="1200" dirty="0">
            <a:latin typeface="+mj-lt"/>
          </a:endParaRPr>
        </a:p>
      </dsp:txBody>
      <dsp:txXfrm>
        <a:off x="240" y="861967"/>
        <a:ext cx="937180" cy="562308"/>
      </dsp:txXfrm>
    </dsp:sp>
    <dsp:sp modelId="{E6CABD80-54C9-46A3-B59D-24C414DDEA50}">
      <dsp:nvSpPr>
        <dsp:cNvPr id="0" name=""/>
        <dsp:cNvSpPr/>
      </dsp:nvSpPr>
      <dsp:spPr>
        <a:xfrm>
          <a:off x="1031139" y="861967"/>
          <a:ext cx="937180" cy="562308"/>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latin typeface="+mj-lt"/>
            </a:rPr>
            <a:t>Riego constante</a:t>
          </a:r>
          <a:endParaRPr lang="es-EC" sz="1000" kern="1200" dirty="0">
            <a:latin typeface="+mj-lt"/>
          </a:endParaRPr>
        </a:p>
      </dsp:txBody>
      <dsp:txXfrm>
        <a:off x="1031139" y="861967"/>
        <a:ext cx="937180" cy="5623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B584C-2778-4FFA-9EC2-1574D43F5344}">
      <dsp:nvSpPr>
        <dsp:cNvPr id="0" name=""/>
        <dsp:cNvSpPr/>
      </dsp:nvSpPr>
      <dsp:spPr>
        <a:xfrm>
          <a:off x="3281" y="503895"/>
          <a:ext cx="1434779" cy="86086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latin typeface="+mj-lt"/>
              <a:ea typeface="Calibri" panose="020F0502020204030204" pitchFamily="34" charset="0"/>
            </a:rPr>
            <a:t>100</a:t>
          </a:r>
          <a:r>
            <a:rPr lang="es-ES" sz="1100" kern="1200" dirty="0" smtClean="0">
              <a:latin typeface="+mj-lt"/>
            </a:rPr>
            <a:t>µl</a:t>
          </a:r>
          <a:r>
            <a:rPr lang="es-ES" sz="1100" kern="1200" dirty="0" smtClean="0">
              <a:latin typeface="+mj-lt"/>
              <a:ea typeface="Calibri" panose="020F0502020204030204" pitchFamily="34" charset="0"/>
            </a:rPr>
            <a:t> Azul de </a:t>
          </a:r>
          <a:r>
            <a:rPr lang="es-ES" sz="1100" kern="1200" dirty="0" err="1" smtClean="0">
              <a:latin typeface="+mj-lt"/>
              <a:ea typeface="Calibri" panose="020F0502020204030204" pitchFamily="34" charset="0"/>
            </a:rPr>
            <a:t>lactofenol</a:t>
          </a:r>
          <a:r>
            <a:rPr lang="es-ES" sz="1100" kern="1200" dirty="0" smtClean="0">
              <a:latin typeface="+mj-lt"/>
              <a:ea typeface="Calibri" panose="020F0502020204030204" pitchFamily="34" charset="0"/>
            </a:rPr>
            <a:t> (1%)/ </a:t>
          </a:r>
          <a:r>
            <a:rPr lang="es-ES" sz="1100" kern="1200" dirty="0" err="1" smtClean="0">
              <a:latin typeface="+mj-lt"/>
              <a:ea typeface="Calibri" panose="020F0502020204030204" pitchFamily="34" charset="0"/>
            </a:rPr>
            <a:t>mL</a:t>
          </a:r>
          <a:r>
            <a:rPr lang="es-ES" sz="1100" kern="1200" dirty="0" smtClean="0">
              <a:latin typeface="+mj-lt"/>
              <a:ea typeface="Calibri" panose="020F0502020204030204" pitchFamily="34" charset="0"/>
            </a:rPr>
            <a:t> de medio (10 min)</a:t>
          </a:r>
          <a:endParaRPr lang="es-EC" sz="1100" kern="1200" dirty="0">
            <a:latin typeface="+mj-lt"/>
          </a:endParaRPr>
        </a:p>
      </dsp:txBody>
      <dsp:txXfrm>
        <a:off x="28495" y="529109"/>
        <a:ext cx="1384351" cy="810439"/>
      </dsp:txXfrm>
    </dsp:sp>
    <dsp:sp modelId="{C7883A40-AE94-475C-8ED3-049618C1672E}">
      <dsp:nvSpPr>
        <dsp:cNvPr id="0" name=""/>
        <dsp:cNvSpPr/>
      </dsp:nvSpPr>
      <dsp:spPr>
        <a:xfrm>
          <a:off x="1581538" y="756416"/>
          <a:ext cx="304173" cy="355825"/>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latin typeface="+mj-lt"/>
          </a:endParaRPr>
        </a:p>
      </dsp:txBody>
      <dsp:txXfrm>
        <a:off x="1581538" y="827581"/>
        <a:ext cx="212921" cy="213495"/>
      </dsp:txXfrm>
    </dsp:sp>
    <dsp:sp modelId="{CA2CE9CB-BD05-4CED-9A28-933859252BD0}">
      <dsp:nvSpPr>
        <dsp:cNvPr id="0" name=""/>
        <dsp:cNvSpPr/>
      </dsp:nvSpPr>
      <dsp:spPr>
        <a:xfrm>
          <a:off x="2011972" y="503895"/>
          <a:ext cx="1434779" cy="86086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latin typeface="+mj-lt"/>
              <a:ea typeface="Calibri" panose="020F0502020204030204" pitchFamily="34" charset="0"/>
            </a:rPr>
            <a:t>Centrifugación 5 min a 500 RPMs </a:t>
          </a:r>
          <a:endParaRPr lang="es-EC" sz="1100" kern="1200" dirty="0">
            <a:latin typeface="+mj-lt"/>
          </a:endParaRPr>
        </a:p>
      </dsp:txBody>
      <dsp:txXfrm>
        <a:off x="2037186" y="529109"/>
        <a:ext cx="1384351" cy="810439"/>
      </dsp:txXfrm>
    </dsp:sp>
    <dsp:sp modelId="{FD7A3041-3B3D-401E-AE1F-83897C0B904F}">
      <dsp:nvSpPr>
        <dsp:cNvPr id="0" name=""/>
        <dsp:cNvSpPr/>
      </dsp:nvSpPr>
      <dsp:spPr>
        <a:xfrm>
          <a:off x="3590229" y="756416"/>
          <a:ext cx="304173" cy="355825"/>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latin typeface="+mj-lt"/>
          </a:endParaRPr>
        </a:p>
      </dsp:txBody>
      <dsp:txXfrm>
        <a:off x="3590229" y="827581"/>
        <a:ext cx="212921" cy="213495"/>
      </dsp:txXfrm>
    </dsp:sp>
    <dsp:sp modelId="{9E1FCD6B-3F55-471E-B75D-CE50529BB3EE}">
      <dsp:nvSpPr>
        <dsp:cNvPr id="0" name=""/>
        <dsp:cNvSpPr/>
      </dsp:nvSpPr>
      <dsp:spPr>
        <a:xfrm>
          <a:off x="4020663" y="503895"/>
          <a:ext cx="1434779" cy="86086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err="1" smtClean="0">
              <a:latin typeface="+mj-lt"/>
              <a:ea typeface="Calibri" panose="020F0502020204030204" pitchFamily="34" charset="0"/>
            </a:rPr>
            <a:t>Resuspensión</a:t>
          </a:r>
          <a:r>
            <a:rPr lang="es-ES" sz="1100" kern="1200" dirty="0" smtClean="0">
              <a:latin typeface="+mj-lt"/>
              <a:ea typeface="Calibri" panose="020F0502020204030204" pitchFamily="34" charset="0"/>
            </a:rPr>
            <a:t> de células en 10 veces su volumen de medio I10</a:t>
          </a:r>
          <a:endParaRPr lang="es-EC" sz="1100" kern="1200" dirty="0">
            <a:latin typeface="+mj-lt"/>
          </a:endParaRPr>
        </a:p>
      </dsp:txBody>
      <dsp:txXfrm>
        <a:off x="4045877" y="529109"/>
        <a:ext cx="1384351" cy="810439"/>
      </dsp:txXfrm>
    </dsp:sp>
    <dsp:sp modelId="{7CE5CA2E-2862-499B-A090-49BEDF5C1449}">
      <dsp:nvSpPr>
        <dsp:cNvPr id="0" name=""/>
        <dsp:cNvSpPr/>
      </dsp:nvSpPr>
      <dsp:spPr>
        <a:xfrm>
          <a:off x="5598920" y="756416"/>
          <a:ext cx="304173" cy="355825"/>
        </a:xfrm>
        <a:prstGeom prst="rightArrow">
          <a:avLst>
            <a:gd name="adj1" fmla="val 60000"/>
            <a:gd name="adj2" fmla="val 50000"/>
          </a:avLst>
        </a:prstGeom>
        <a:solidFill>
          <a:schemeClr val="accent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C" sz="1100" kern="1200">
            <a:latin typeface="+mj-lt"/>
          </a:endParaRPr>
        </a:p>
      </dsp:txBody>
      <dsp:txXfrm>
        <a:off x="5598920" y="827581"/>
        <a:ext cx="212921" cy="213495"/>
      </dsp:txXfrm>
    </dsp:sp>
    <dsp:sp modelId="{1744D71A-FDCC-4A32-9879-9A54E012814B}">
      <dsp:nvSpPr>
        <dsp:cNvPr id="0" name=""/>
        <dsp:cNvSpPr/>
      </dsp:nvSpPr>
      <dsp:spPr>
        <a:xfrm>
          <a:off x="6029354" y="503895"/>
          <a:ext cx="1434779" cy="860867"/>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latin typeface="+mj-lt"/>
              <a:ea typeface="Calibri" panose="020F0502020204030204" pitchFamily="34" charset="0"/>
            </a:rPr>
            <a:t>Conteo en cámara Neubauer </a:t>
          </a:r>
          <a:endParaRPr lang="es-EC" sz="1100" kern="1200" dirty="0">
            <a:latin typeface="+mj-lt"/>
          </a:endParaRPr>
        </a:p>
      </dsp:txBody>
      <dsp:txXfrm>
        <a:off x="6054568" y="529109"/>
        <a:ext cx="1384351" cy="81043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29298-2F35-47FA-A027-0614D84DCCF6}" type="datetimeFigureOut">
              <a:rPr lang="es-EC" smtClean="0"/>
              <a:t>27/11/2017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A24AB-D9E8-40E2-9125-5CCD696BEB7C}" type="slidenum">
              <a:rPr lang="es-EC" smtClean="0"/>
              <a:t>‹Nº›</a:t>
            </a:fld>
            <a:endParaRPr lang="es-EC"/>
          </a:p>
        </p:txBody>
      </p:sp>
    </p:spTree>
    <p:extLst>
      <p:ext uri="{BB962C8B-B14F-4D97-AF65-F5344CB8AC3E}">
        <p14:creationId xmlns:p14="http://schemas.microsoft.com/office/powerpoint/2010/main" val="4108844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dirty="0" smtClean="0">
                <a:latin typeface="Times New Roman" panose="02020603050405020304" pitchFamily="18" charset="0"/>
                <a:ea typeface="Calibri" panose="020F0502020204030204" pitchFamily="34" charset="0"/>
              </a:rPr>
              <a:t>Botero &amp; Osorio (2011) </a:t>
            </a:r>
            <a:r>
              <a:rPr lang="es-ES" sz="1200" dirty="0" err="1" smtClean="0">
                <a:latin typeface="Times New Roman" panose="02020603050405020304" pitchFamily="18" charset="0"/>
                <a:ea typeface="Calibri" panose="020F0502020204030204" pitchFamily="34" charset="0"/>
              </a:rPr>
              <a:t>cant</a:t>
            </a:r>
            <a:r>
              <a:rPr lang="es-ES" sz="1200" dirty="0" smtClean="0">
                <a:latin typeface="Times New Roman" panose="02020603050405020304" pitchFamily="18" charset="0"/>
                <a:ea typeface="Calibri" panose="020F0502020204030204" pitchFamily="34" charset="0"/>
              </a:rPr>
              <a:t> enzima grosor</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effectLst/>
                <a:latin typeface="+mn-lt"/>
                <a:ea typeface="+mn-ea"/>
                <a:cs typeface="+mn-cs"/>
              </a:rPr>
              <a:t>Cassells</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Barlass</a:t>
            </a:r>
            <a:r>
              <a:rPr lang="es-EC" sz="1200" kern="1200" dirty="0" smtClean="0">
                <a:solidFill>
                  <a:schemeClr val="tx1"/>
                </a:solidFill>
                <a:effectLst/>
                <a:latin typeface="+mn-lt"/>
                <a:ea typeface="+mn-ea"/>
                <a:cs typeface="+mn-cs"/>
              </a:rPr>
              <a:t> (1977) </a:t>
            </a:r>
            <a:r>
              <a:rPr lang="es-EC" sz="1200" kern="1200" dirty="0" err="1" smtClean="0">
                <a:solidFill>
                  <a:schemeClr val="tx1"/>
                </a:solidFill>
                <a:effectLst/>
                <a:latin typeface="+mn-lt"/>
                <a:ea typeface="+mn-ea"/>
                <a:cs typeface="+mn-cs"/>
              </a:rPr>
              <a:t>cant</a:t>
            </a:r>
            <a:r>
              <a:rPr lang="es-EC" sz="1200" kern="1200" dirty="0" smtClean="0">
                <a:solidFill>
                  <a:schemeClr val="tx1"/>
                </a:solidFill>
                <a:effectLst/>
                <a:latin typeface="+mn-lt"/>
                <a:ea typeface="+mn-ea"/>
                <a:cs typeface="+mn-cs"/>
              </a:rPr>
              <a:t> enzima varía misma especie</a:t>
            </a:r>
            <a:endParaRPr lang="es-EC" sz="1200" dirty="0" smtClean="0"/>
          </a:p>
          <a:p>
            <a:endParaRPr lang="es-EC" dirty="0"/>
          </a:p>
        </p:txBody>
      </p:sp>
      <p:sp>
        <p:nvSpPr>
          <p:cNvPr id="4" name="Marcador de número de diapositiva 3"/>
          <p:cNvSpPr>
            <a:spLocks noGrp="1"/>
          </p:cNvSpPr>
          <p:nvPr>
            <p:ph type="sldNum" sz="quarter" idx="10"/>
          </p:nvPr>
        </p:nvSpPr>
        <p:spPr/>
        <p:txBody>
          <a:bodyPr/>
          <a:lstStyle/>
          <a:p>
            <a:fld id="{8EDA24AB-D9E8-40E2-9125-5CCD696BEB7C}" type="slidenum">
              <a:rPr lang="es-EC" smtClean="0"/>
              <a:t>22</a:t>
            </a:fld>
            <a:endParaRPr lang="es-EC"/>
          </a:p>
        </p:txBody>
      </p:sp>
    </p:spTree>
    <p:extLst>
      <p:ext uri="{BB962C8B-B14F-4D97-AF65-F5344CB8AC3E}">
        <p14:creationId xmlns:p14="http://schemas.microsoft.com/office/powerpoint/2010/main" val="666059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Davey (2010) necesidades internas célula</a:t>
            </a:r>
            <a:r>
              <a:rPr lang="es-EC" baseline="0" dirty="0" smtClean="0"/>
              <a:t> influyen</a:t>
            </a:r>
          </a:p>
          <a:p>
            <a:r>
              <a:rPr lang="es-EC" sz="1200" kern="1200" dirty="0" err="1" smtClean="0">
                <a:solidFill>
                  <a:schemeClr val="tx1"/>
                </a:solidFill>
                <a:effectLst/>
                <a:latin typeface="+mn-lt"/>
                <a:ea typeface="+mn-ea"/>
                <a:cs typeface="+mn-cs"/>
              </a:rPr>
              <a:t>Horváth</a:t>
            </a:r>
            <a:r>
              <a:rPr lang="es-EC" sz="1200" kern="1200" dirty="0" smtClean="0">
                <a:solidFill>
                  <a:schemeClr val="tx1"/>
                </a:solidFill>
                <a:effectLst/>
                <a:latin typeface="+mn-lt"/>
                <a:ea typeface="+mn-ea"/>
                <a:cs typeface="+mn-cs"/>
              </a:rPr>
              <a:t> (2009) mas nutrientes q otras.. Mas viables</a:t>
            </a:r>
          </a:p>
          <a:p>
            <a:endParaRPr lang="es-EC"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mn-ea"/>
                <a:cs typeface="+mn-cs"/>
              </a:rPr>
              <a:t>Bellini </a:t>
            </a:r>
            <a:r>
              <a:rPr lang="es-EC" sz="1200" i="1" kern="1200" dirty="0" smtClean="0">
                <a:solidFill>
                  <a:schemeClr val="tx1"/>
                </a:solidFill>
                <a:latin typeface="+mn-lt"/>
                <a:ea typeface="+mn-ea"/>
                <a:cs typeface="+mn-cs"/>
              </a:rPr>
              <a:t>et al</a:t>
            </a:r>
            <a:r>
              <a:rPr lang="es-EC" sz="1200" kern="1200" dirty="0" smtClean="0">
                <a:solidFill>
                  <a:schemeClr val="tx1"/>
                </a:solidFill>
                <a:latin typeface="+mn-lt"/>
                <a:ea typeface="+mn-ea"/>
                <a:cs typeface="+mn-cs"/>
              </a:rPr>
              <a:t>. (1990) no humedad mas presión … mas shock </a:t>
            </a:r>
          </a:p>
          <a:p>
            <a:endParaRPr lang="es-EC" dirty="0"/>
          </a:p>
        </p:txBody>
      </p:sp>
      <p:sp>
        <p:nvSpPr>
          <p:cNvPr id="4" name="Marcador de número de diapositiva 3"/>
          <p:cNvSpPr>
            <a:spLocks noGrp="1"/>
          </p:cNvSpPr>
          <p:nvPr>
            <p:ph type="sldNum" sz="quarter" idx="10"/>
          </p:nvPr>
        </p:nvSpPr>
        <p:spPr/>
        <p:txBody>
          <a:bodyPr/>
          <a:lstStyle/>
          <a:p>
            <a:fld id="{8EDA24AB-D9E8-40E2-9125-5CCD696BEB7C}" type="slidenum">
              <a:rPr lang="es-EC" smtClean="0"/>
              <a:t>23</a:t>
            </a:fld>
            <a:endParaRPr lang="es-EC"/>
          </a:p>
        </p:txBody>
      </p:sp>
    </p:spTree>
    <p:extLst>
      <p:ext uri="{BB962C8B-B14F-4D97-AF65-F5344CB8AC3E}">
        <p14:creationId xmlns:p14="http://schemas.microsoft.com/office/powerpoint/2010/main" val="4290511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latin typeface="+mn-lt"/>
                <a:ea typeface="Calibri" panose="020F0502020204030204" pitchFamily="34" charset="0"/>
                <a:cs typeface="+mn-cs"/>
              </a:rPr>
              <a:t>Taiwo</a:t>
            </a:r>
            <a:r>
              <a:rPr lang="es-EC" sz="1200" kern="1200" dirty="0" smtClean="0">
                <a:solidFill>
                  <a:schemeClr val="tx1"/>
                </a:solidFill>
                <a:latin typeface="+mn-lt"/>
                <a:ea typeface="Calibri" panose="020F0502020204030204" pitchFamily="34" charset="0"/>
                <a:cs typeface="+mn-cs"/>
              </a:rPr>
              <a:t> (2015) pared secundaria, </a:t>
            </a:r>
            <a:r>
              <a:rPr lang="es-EC" sz="1200" kern="1200" dirty="0" err="1" smtClean="0">
                <a:solidFill>
                  <a:schemeClr val="tx1"/>
                </a:solidFill>
                <a:latin typeface="+mn-lt"/>
                <a:ea typeface="Calibri" panose="020F0502020204030204" pitchFamily="34" charset="0"/>
                <a:cs typeface="+mn-cs"/>
              </a:rPr>
              <a:t>cuticula</a:t>
            </a:r>
            <a:r>
              <a:rPr lang="es-EC" sz="1200" kern="1200" dirty="0" smtClean="0">
                <a:solidFill>
                  <a:schemeClr val="tx1"/>
                </a:solidFill>
                <a:latin typeface="+mn-lt"/>
                <a:ea typeface="Calibri" panose="020F0502020204030204" pitchFamily="34" charset="0"/>
                <a:cs typeface="+mn-cs"/>
              </a:rPr>
              <a:t> fina, poca lignina</a:t>
            </a: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latin typeface="+mn-lt"/>
                <a:ea typeface="+mn-ea"/>
                <a:cs typeface="+mn-cs"/>
              </a:rPr>
              <a:t>Bengochea</a:t>
            </a:r>
            <a:r>
              <a:rPr lang="es-EC" sz="1200" kern="1200" dirty="0" smtClean="0">
                <a:solidFill>
                  <a:schemeClr val="tx1"/>
                </a:solidFill>
                <a:latin typeface="+mn-lt"/>
                <a:ea typeface="+mn-ea"/>
                <a:cs typeface="+mn-cs"/>
              </a:rPr>
              <a:t> </a:t>
            </a:r>
            <a:r>
              <a:rPr lang="es-EC" sz="1200" kern="1200" dirty="0" err="1" smtClean="0">
                <a:solidFill>
                  <a:schemeClr val="tx1"/>
                </a:solidFill>
                <a:latin typeface="+mn-lt"/>
                <a:ea typeface="+mn-ea"/>
                <a:cs typeface="+mn-cs"/>
              </a:rPr>
              <a:t>Dodds</a:t>
            </a:r>
            <a:r>
              <a:rPr lang="es-EC" sz="1200" kern="1200" dirty="0" smtClean="0">
                <a:solidFill>
                  <a:schemeClr val="tx1"/>
                </a:solidFill>
                <a:latin typeface="+mn-lt"/>
                <a:ea typeface="+mn-ea"/>
                <a:cs typeface="+mn-cs"/>
              </a:rPr>
              <a:t> 1987 </a:t>
            </a:r>
            <a:r>
              <a:rPr lang="es-EC" sz="1200" kern="1200" dirty="0" smtClean="0">
                <a:solidFill>
                  <a:schemeClr val="tx1"/>
                </a:solidFill>
                <a:latin typeface="+mn-lt"/>
                <a:ea typeface="Calibri" panose="020F0502020204030204" pitchFamily="34" charset="0"/>
                <a:cs typeface="+mn-cs"/>
              </a:rPr>
              <a:t>mas área de contacto</a:t>
            </a:r>
            <a:endParaRPr lang="es-EC"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latin typeface="+mn-lt"/>
                <a:ea typeface="Calibri" panose="020F0502020204030204" pitchFamily="34" charset="0"/>
                <a:cs typeface="+mn-cs"/>
              </a:rPr>
              <a:t>Fraiture</a:t>
            </a:r>
            <a:r>
              <a:rPr lang="es-EC" sz="1200" kern="1200" dirty="0" smtClean="0">
                <a:solidFill>
                  <a:schemeClr val="tx1"/>
                </a:solidFill>
                <a:latin typeface="+mn-lt"/>
                <a:ea typeface="Calibri" panose="020F0502020204030204" pitchFamily="34" charset="0"/>
                <a:cs typeface="+mn-cs"/>
              </a:rPr>
              <a:t> </a:t>
            </a:r>
            <a:r>
              <a:rPr lang="es-EC" sz="1200" kern="1200" baseline="0" dirty="0" smtClean="0">
                <a:solidFill>
                  <a:schemeClr val="tx1"/>
                </a:solidFill>
                <a:latin typeface="+mn-lt"/>
                <a:ea typeface="Calibri" panose="020F0502020204030204" pitchFamily="34" charset="0"/>
                <a:cs typeface="+mn-cs"/>
              </a:rPr>
              <a:t>  </a:t>
            </a:r>
            <a:r>
              <a:rPr lang="es-EC" sz="1200" kern="1200" dirty="0" err="1" smtClean="0">
                <a:solidFill>
                  <a:schemeClr val="tx1"/>
                </a:solidFill>
                <a:latin typeface="+mn-lt"/>
                <a:ea typeface="Calibri" panose="020F0502020204030204" pitchFamily="34" charset="0"/>
                <a:cs typeface="+mn-cs"/>
              </a:rPr>
              <a:t>cuticula</a:t>
            </a:r>
            <a:r>
              <a:rPr lang="es-EC" sz="1200" kern="1200" dirty="0" smtClean="0">
                <a:solidFill>
                  <a:schemeClr val="tx1"/>
                </a:solidFill>
                <a:latin typeface="+mn-lt"/>
                <a:ea typeface="+mn-ea"/>
                <a:cs typeface="+mn-cs"/>
              </a:rPr>
              <a:t>;</a:t>
            </a:r>
            <a:r>
              <a:rPr lang="es-EC" sz="1200" kern="1200" baseline="0" dirty="0" smtClean="0">
                <a:solidFill>
                  <a:schemeClr val="tx1"/>
                </a:solidFill>
                <a:latin typeface="+mn-lt"/>
                <a:ea typeface="+mn-ea"/>
                <a:cs typeface="+mn-cs"/>
              </a:rPr>
              <a:t> </a:t>
            </a:r>
            <a:r>
              <a:rPr lang="es-EC" sz="1200" kern="1200" dirty="0" smtClean="0">
                <a:solidFill>
                  <a:schemeClr val="tx1"/>
                </a:solidFill>
                <a:latin typeface="+mn-lt"/>
                <a:ea typeface="Calibri" panose="020F0502020204030204" pitchFamily="34" charset="0"/>
                <a:cs typeface="+mn-cs"/>
              </a:rPr>
              <a:t>mas sitios activos menos actividad</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latin typeface="+mn-lt"/>
              <a:ea typeface="Calibri" panose="020F0502020204030204" pitchFamily="34"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latin typeface="+mn-lt"/>
                <a:ea typeface="Calibri" panose="020F0502020204030204" pitchFamily="34" charset="0"/>
                <a:cs typeface="+mn-cs"/>
              </a:rPr>
              <a:t>Bellini</a:t>
            </a:r>
            <a:r>
              <a:rPr lang="es-EC" sz="1200" kern="1200" baseline="0" dirty="0" smtClean="0">
                <a:solidFill>
                  <a:schemeClr val="tx1"/>
                </a:solidFill>
                <a:latin typeface="+mn-lt"/>
                <a:ea typeface="Calibri" panose="020F0502020204030204" pitchFamily="34" charset="0"/>
                <a:cs typeface="+mn-cs"/>
              </a:rPr>
              <a:t> no agita</a:t>
            </a:r>
            <a:endParaRPr lang="es-EC" sz="1200" kern="1200" dirty="0" smtClean="0">
              <a:solidFill>
                <a:schemeClr val="tx1"/>
              </a:solidFill>
              <a:latin typeface="+mn-lt"/>
              <a:ea typeface="Calibri" panose="020F0502020204030204" pitchFamily="34"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latin typeface="+mn-lt"/>
                <a:ea typeface="Calibri" panose="020F0502020204030204" pitchFamily="34" charset="0"/>
                <a:cs typeface="+mn-cs"/>
              </a:rPr>
              <a:t>Montagno</a:t>
            </a:r>
            <a:r>
              <a:rPr lang="es-EC" sz="1200" kern="1200" dirty="0" smtClean="0">
                <a:solidFill>
                  <a:schemeClr val="tx1"/>
                </a:solidFill>
                <a:latin typeface="+mn-lt"/>
                <a:ea typeface="Calibri" panose="020F0502020204030204" pitchFamily="34" charset="0"/>
                <a:cs typeface="+mn-cs"/>
              </a:rPr>
              <a:t> velocidad alta… daños mecánicos</a:t>
            </a: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latin typeface="+mn-lt"/>
              <a:ea typeface="Calibri" panose="020F0502020204030204" pitchFamily="34"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8EDA24AB-D9E8-40E2-9125-5CCD696BEB7C}" type="slidenum">
              <a:rPr lang="es-EC" smtClean="0"/>
              <a:t>24</a:t>
            </a:fld>
            <a:endParaRPr lang="es-EC"/>
          </a:p>
        </p:txBody>
      </p:sp>
    </p:spTree>
    <p:extLst>
      <p:ext uri="{BB962C8B-B14F-4D97-AF65-F5344CB8AC3E}">
        <p14:creationId xmlns:p14="http://schemas.microsoft.com/office/powerpoint/2010/main" val="357849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Wijbrandi</a:t>
            </a:r>
            <a:r>
              <a:rPr lang="es-EC" baseline="0" dirty="0" smtClean="0"/>
              <a:t> mismo manitol pero 9%</a:t>
            </a:r>
          </a:p>
          <a:p>
            <a:r>
              <a:rPr lang="es-EC" baseline="0" dirty="0" smtClean="0"/>
              <a:t>Smith 1977 especie y variedad</a:t>
            </a:r>
          </a:p>
          <a:p>
            <a:r>
              <a:rPr lang="es-EC" baseline="0" dirty="0" smtClean="0"/>
              <a:t>Bellini 1990 manitol no entra en membrana</a:t>
            </a:r>
          </a:p>
          <a:p>
            <a:endParaRPr lang="es-EC" dirty="0"/>
          </a:p>
        </p:txBody>
      </p:sp>
      <p:sp>
        <p:nvSpPr>
          <p:cNvPr id="4" name="Marcador de número de diapositiva 3"/>
          <p:cNvSpPr>
            <a:spLocks noGrp="1"/>
          </p:cNvSpPr>
          <p:nvPr>
            <p:ph type="sldNum" sz="quarter" idx="10"/>
          </p:nvPr>
        </p:nvSpPr>
        <p:spPr/>
        <p:txBody>
          <a:bodyPr/>
          <a:lstStyle/>
          <a:p>
            <a:fld id="{8EDA24AB-D9E8-40E2-9125-5CCD696BEB7C}" type="slidenum">
              <a:rPr lang="es-EC" smtClean="0"/>
              <a:t>25</a:t>
            </a:fld>
            <a:endParaRPr lang="es-EC"/>
          </a:p>
        </p:txBody>
      </p:sp>
    </p:spTree>
    <p:extLst>
      <p:ext uri="{BB962C8B-B14F-4D97-AF65-F5344CB8AC3E}">
        <p14:creationId xmlns:p14="http://schemas.microsoft.com/office/powerpoint/2010/main" val="120019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smtClean="0"/>
              <a:t>Davey 2010 </a:t>
            </a:r>
            <a:r>
              <a:rPr lang="es-EC" dirty="0" err="1" smtClean="0"/>
              <a:t>one-step</a:t>
            </a:r>
            <a:r>
              <a:rPr lang="es-EC" dirty="0" smtClean="0"/>
              <a:t> es mejor</a:t>
            </a:r>
          </a:p>
          <a:p>
            <a:r>
              <a:rPr lang="es-EC" dirty="0" smtClean="0"/>
              <a:t>De </a:t>
            </a:r>
            <a:r>
              <a:rPr lang="es-EC" dirty="0" err="1" smtClean="0"/>
              <a:t>wit</a:t>
            </a:r>
            <a:r>
              <a:rPr lang="es-EC" dirty="0" smtClean="0"/>
              <a:t> 1976 </a:t>
            </a:r>
            <a:r>
              <a:rPr lang="es-EC" dirty="0" err="1" smtClean="0"/>
              <a:t>two</a:t>
            </a:r>
            <a:r>
              <a:rPr lang="es-EC" dirty="0" smtClean="0"/>
              <a:t> </a:t>
            </a:r>
            <a:r>
              <a:rPr lang="es-EC" dirty="0" err="1" smtClean="0"/>
              <a:t>step</a:t>
            </a:r>
            <a:r>
              <a:rPr lang="es-EC" dirty="0" smtClean="0"/>
              <a:t> usado enzimas con trazas</a:t>
            </a:r>
          </a:p>
          <a:p>
            <a:endParaRPr lang="es-EC" dirty="0" smtClean="0"/>
          </a:p>
          <a:p>
            <a:r>
              <a:rPr lang="es-EC" dirty="0" smtClean="0"/>
              <a:t>Bellini humedad</a:t>
            </a:r>
          </a:p>
          <a:p>
            <a:r>
              <a:rPr lang="es-EC" dirty="0" err="1" smtClean="0"/>
              <a:t>Cassells</a:t>
            </a:r>
            <a:r>
              <a:rPr lang="es-EC" dirty="0" smtClean="0"/>
              <a:t> y</a:t>
            </a:r>
            <a:r>
              <a:rPr lang="es-EC" baseline="0" dirty="0" smtClean="0"/>
              <a:t> </a:t>
            </a:r>
            <a:r>
              <a:rPr lang="es-EC" baseline="0" dirty="0" err="1" smtClean="0"/>
              <a:t>barlass</a:t>
            </a:r>
            <a:r>
              <a:rPr lang="es-EC" baseline="0" dirty="0" smtClean="0"/>
              <a:t> </a:t>
            </a:r>
            <a:r>
              <a:rPr lang="es-EC" dirty="0" smtClean="0"/>
              <a:t>1976  tipo de enzimas impurezas</a:t>
            </a:r>
          </a:p>
          <a:p>
            <a:endParaRPr lang="es-EC" dirty="0"/>
          </a:p>
        </p:txBody>
      </p:sp>
      <p:sp>
        <p:nvSpPr>
          <p:cNvPr id="4" name="Marcador de número de diapositiva 3"/>
          <p:cNvSpPr>
            <a:spLocks noGrp="1"/>
          </p:cNvSpPr>
          <p:nvPr>
            <p:ph type="sldNum" sz="quarter" idx="10"/>
          </p:nvPr>
        </p:nvSpPr>
        <p:spPr/>
        <p:txBody>
          <a:bodyPr/>
          <a:lstStyle/>
          <a:p>
            <a:fld id="{8EDA24AB-D9E8-40E2-9125-5CCD696BEB7C}" type="slidenum">
              <a:rPr lang="es-EC" smtClean="0"/>
              <a:t>26</a:t>
            </a:fld>
            <a:endParaRPr lang="es-EC"/>
          </a:p>
        </p:txBody>
      </p:sp>
    </p:spTree>
    <p:extLst>
      <p:ext uri="{BB962C8B-B14F-4D97-AF65-F5344CB8AC3E}">
        <p14:creationId xmlns:p14="http://schemas.microsoft.com/office/powerpoint/2010/main" val="2541301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Ray</a:t>
            </a:r>
            <a:r>
              <a:rPr lang="es-EC" dirty="0" smtClean="0"/>
              <a:t> 2015 </a:t>
            </a:r>
            <a:r>
              <a:rPr lang="es-EC" dirty="0" err="1" smtClean="0"/>
              <a:t>proto</a:t>
            </a:r>
            <a:r>
              <a:rPr lang="es-EC" baseline="0" dirty="0" smtClean="0"/>
              <a:t> de tomate sensibles a </a:t>
            </a:r>
            <a:r>
              <a:rPr lang="es-EC" baseline="0" dirty="0" err="1" smtClean="0"/>
              <a:t>centrifg</a:t>
            </a:r>
            <a:endParaRPr lang="es-EC" baseline="0" dirty="0" smtClean="0"/>
          </a:p>
          <a:p>
            <a:r>
              <a:rPr lang="es-EC" baseline="0" dirty="0" err="1" smtClean="0"/>
              <a:t>Bengochea</a:t>
            </a:r>
            <a:r>
              <a:rPr lang="es-EC" baseline="0" dirty="0" smtClean="0"/>
              <a:t> 1987 daño </a:t>
            </a:r>
            <a:r>
              <a:rPr lang="es-EC" baseline="0" dirty="0" err="1" smtClean="0"/>
              <a:t>mecanico</a:t>
            </a:r>
            <a:r>
              <a:rPr lang="es-EC" baseline="0" dirty="0" smtClean="0"/>
              <a:t> al presionarse contra base</a:t>
            </a:r>
          </a:p>
          <a:p>
            <a:r>
              <a:rPr lang="es-EC" baseline="0" dirty="0" smtClean="0"/>
              <a:t>Davey gradiente.. Estrés osmótico</a:t>
            </a:r>
          </a:p>
          <a:p>
            <a:endParaRPr lang="es-EC" baseline="0" dirty="0" smtClean="0"/>
          </a:p>
          <a:p>
            <a:r>
              <a:rPr lang="es-EC" baseline="0" dirty="0" err="1" smtClean="0"/>
              <a:t>Montagno</a:t>
            </a:r>
            <a:r>
              <a:rPr lang="es-EC" baseline="0" dirty="0" smtClean="0"/>
              <a:t> 1991 estabilidad depende de condiciones crecimiento</a:t>
            </a:r>
          </a:p>
          <a:p>
            <a:endParaRPr lang="es-EC" dirty="0"/>
          </a:p>
        </p:txBody>
      </p:sp>
      <p:sp>
        <p:nvSpPr>
          <p:cNvPr id="4" name="Marcador de número de diapositiva 3"/>
          <p:cNvSpPr>
            <a:spLocks noGrp="1"/>
          </p:cNvSpPr>
          <p:nvPr>
            <p:ph type="sldNum" sz="quarter" idx="10"/>
          </p:nvPr>
        </p:nvSpPr>
        <p:spPr/>
        <p:txBody>
          <a:bodyPr/>
          <a:lstStyle/>
          <a:p>
            <a:fld id="{8EDA24AB-D9E8-40E2-9125-5CCD696BEB7C}" type="slidenum">
              <a:rPr lang="es-EC" smtClean="0"/>
              <a:t>27</a:t>
            </a:fld>
            <a:endParaRPr lang="es-EC"/>
          </a:p>
        </p:txBody>
      </p:sp>
    </p:spTree>
    <p:extLst>
      <p:ext uri="{BB962C8B-B14F-4D97-AF65-F5344CB8AC3E}">
        <p14:creationId xmlns:p14="http://schemas.microsoft.com/office/powerpoint/2010/main" val="737277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Shahin</a:t>
            </a:r>
            <a:r>
              <a:rPr lang="es-EC" dirty="0" smtClean="0"/>
              <a:t> 1987</a:t>
            </a:r>
            <a:r>
              <a:rPr lang="es-EC" baseline="0" dirty="0" smtClean="0"/>
              <a:t> TM2 menos concentrado menos compuestos</a:t>
            </a:r>
          </a:p>
          <a:p>
            <a:r>
              <a:rPr lang="es-EC" baseline="0" dirty="0" smtClean="0"/>
              <a:t>Bellini 1990 medio factor determinante cultivo por ejemplo calcio o nitrato amonio sulfato magnesio</a:t>
            </a:r>
          </a:p>
          <a:p>
            <a:r>
              <a:rPr lang="es-EC" baseline="0" dirty="0" err="1" smtClean="0"/>
              <a:t>Sakata</a:t>
            </a:r>
            <a:r>
              <a:rPr lang="es-EC" baseline="0" dirty="0" smtClean="0"/>
              <a:t> 1987 composición depende variedad</a:t>
            </a:r>
          </a:p>
          <a:p>
            <a:endParaRPr lang="es-EC" baseline="0" dirty="0" smtClean="0"/>
          </a:p>
          <a:p>
            <a:r>
              <a:rPr lang="es-EC" baseline="0" dirty="0" smtClean="0"/>
              <a:t>Eficiencia baja comparada con </a:t>
            </a:r>
            <a:r>
              <a:rPr lang="es-EC" baseline="0" dirty="0" err="1" smtClean="0"/>
              <a:t>Latif</a:t>
            </a:r>
            <a:r>
              <a:rPr lang="es-EC" baseline="0" dirty="0" smtClean="0"/>
              <a:t>  et al 1993</a:t>
            </a:r>
          </a:p>
          <a:p>
            <a:r>
              <a:rPr lang="es-EC" baseline="0" dirty="0" smtClean="0"/>
              <a:t>Hormonas similares a Bellini</a:t>
            </a:r>
          </a:p>
          <a:p>
            <a:r>
              <a:rPr lang="es-EC" baseline="0" dirty="0" smtClean="0"/>
              <a:t>Bellini auxina y citoquina se necesitan </a:t>
            </a:r>
            <a:r>
              <a:rPr lang="es-EC" baseline="0" dirty="0" err="1" smtClean="0"/>
              <a:t>pa</a:t>
            </a:r>
            <a:r>
              <a:rPr lang="es-EC" baseline="0" dirty="0" smtClean="0"/>
              <a:t> </a:t>
            </a:r>
            <a:r>
              <a:rPr lang="es-EC" baseline="0" dirty="0" err="1" smtClean="0"/>
              <a:t>division</a:t>
            </a:r>
            <a:endParaRPr lang="es-EC" baseline="0" dirty="0" smtClean="0"/>
          </a:p>
          <a:p>
            <a:endParaRPr lang="es-EC" dirty="0"/>
          </a:p>
        </p:txBody>
      </p:sp>
      <p:sp>
        <p:nvSpPr>
          <p:cNvPr id="4" name="Marcador de número de diapositiva 3"/>
          <p:cNvSpPr>
            <a:spLocks noGrp="1"/>
          </p:cNvSpPr>
          <p:nvPr>
            <p:ph type="sldNum" sz="quarter" idx="10"/>
          </p:nvPr>
        </p:nvSpPr>
        <p:spPr/>
        <p:txBody>
          <a:bodyPr/>
          <a:lstStyle/>
          <a:p>
            <a:fld id="{8EDA24AB-D9E8-40E2-9125-5CCD696BEB7C}" type="slidenum">
              <a:rPr lang="es-EC" smtClean="0"/>
              <a:t>28</a:t>
            </a:fld>
            <a:endParaRPr lang="es-EC"/>
          </a:p>
        </p:txBody>
      </p:sp>
    </p:spTree>
    <p:extLst>
      <p:ext uri="{BB962C8B-B14F-4D97-AF65-F5344CB8AC3E}">
        <p14:creationId xmlns:p14="http://schemas.microsoft.com/office/powerpoint/2010/main" val="1078810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Taiwo</a:t>
            </a:r>
            <a:r>
              <a:rPr lang="es-EC" dirty="0" smtClean="0"/>
              <a:t> 2015 densidad baja no activa división,</a:t>
            </a:r>
          </a:p>
          <a:p>
            <a:r>
              <a:rPr lang="es-EC" dirty="0" err="1" smtClean="0"/>
              <a:t>Bengochea</a:t>
            </a:r>
            <a:r>
              <a:rPr lang="es-EC" dirty="0" smtClean="0"/>
              <a:t> y </a:t>
            </a:r>
            <a:r>
              <a:rPr lang="es-EC" dirty="0" err="1" smtClean="0"/>
              <a:t>dodds</a:t>
            </a:r>
            <a:r>
              <a:rPr lang="es-EC" dirty="0" smtClean="0"/>
              <a:t> 1987 limite </a:t>
            </a:r>
            <a:r>
              <a:rPr lang="es-EC" dirty="0" err="1" smtClean="0"/>
              <a:t>minimo</a:t>
            </a:r>
            <a:r>
              <a:rPr lang="es-EC" dirty="0" smtClean="0"/>
              <a:t> de siembra</a:t>
            </a:r>
          </a:p>
          <a:p>
            <a:r>
              <a:rPr lang="es-EC" dirty="0" err="1" smtClean="0"/>
              <a:t>Montagno</a:t>
            </a:r>
            <a:r>
              <a:rPr lang="es-EC" dirty="0" smtClean="0"/>
              <a:t> frio y oscuridad antes del aislamiento</a:t>
            </a:r>
          </a:p>
          <a:p>
            <a:r>
              <a:rPr lang="es-EC" dirty="0" smtClean="0"/>
              <a:t>Tan et al 1986 pectoliasa disminuyó eficiencia menos del 10%</a:t>
            </a:r>
          </a:p>
          <a:p>
            <a:endParaRPr lang="es-EC" dirty="0"/>
          </a:p>
        </p:txBody>
      </p:sp>
      <p:sp>
        <p:nvSpPr>
          <p:cNvPr id="4" name="Marcador de número de diapositiva 3"/>
          <p:cNvSpPr>
            <a:spLocks noGrp="1"/>
          </p:cNvSpPr>
          <p:nvPr>
            <p:ph type="sldNum" sz="quarter" idx="10"/>
          </p:nvPr>
        </p:nvSpPr>
        <p:spPr/>
        <p:txBody>
          <a:bodyPr/>
          <a:lstStyle/>
          <a:p>
            <a:fld id="{8EDA24AB-D9E8-40E2-9125-5CCD696BEB7C}" type="slidenum">
              <a:rPr lang="es-EC" smtClean="0"/>
              <a:t>29</a:t>
            </a:fld>
            <a:endParaRPr lang="es-EC"/>
          </a:p>
        </p:txBody>
      </p:sp>
    </p:spTree>
    <p:extLst>
      <p:ext uri="{BB962C8B-B14F-4D97-AF65-F5344CB8AC3E}">
        <p14:creationId xmlns:p14="http://schemas.microsoft.com/office/powerpoint/2010/main" val="521924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8726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429120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265133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3132"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788">
              <a:solidFill>
                <a:srgbClr val="000000"/>
              </a:solidFill>
            </a:endParaRPr>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788">
              <a:solidFill>
                <a:srgbClr val="000000"/>
              </a:solidFill>
            </a:endParaRPr>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788">
              <a:solidFill>
                <a:srgbClr val="000000"/>
              </a:solidFill>
            </a:endParaRPr>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788">
              <a:solidFill>
                <a:srgbClr val="000000"/>
              </a:solidFill>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4"/>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013">
              <a:solidFill>
                <a:srgbClr val="000000"/>
              </a:solidFill>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1"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710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108" name="CorelDRAW" r:id="rId3" imgW="9151920" imgH="5621400" progId="CorelDRAW.Graphic.12">
                  <p:embed/>
                </p:oleObj>
              </mc:Choice>
              <mc:Fallback>
                <p:oleObj name="CorelDRAW" r:id="rId3" imgW="9151920" imgH="5621400"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endParaRPr>
          </a:p>
        </p:txBody>
      </p:sp>
      <p:sp>
        <p:nvSpPr>
          <p:cNvPr id="4" name="Rectangle 25"/>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endParaRPr>
          </a:p>
        </p:txBody>
      </p:sp>
      <p:sp>
        <p:nvSpPr>
          <p:cNvPr id="5" name="Rectangle 26"/>
          <p:cNvSpPr>
            <a:spLocks noChangeArrowheads="1"/>
          </p:cNvSpPr>
          <p:nvPr userDrawn="1"/>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endParaRPr>
          </a:p>
        </p:txBody>
      </p:sp>
      <p:sp>
        <p:nvSpPr>
          <p:cNvPr id="6" name="Rectangle 27"/>
          <p:cNvSpPr>
            <a:spLocks noChangeArrowheads="1"/>
          </p:cNvSpPr>
          <p:nvPr userDrawn="1"/>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endParaRPr>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722938"/>
            <a:ext cx="9144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17488" y="260354"/>
            <a:ext cx="792162"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endParaRPr>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7951" y="115888"/>
            <a:ext cx="3313113"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460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457200" y="1600204"/>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698470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4"/>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4241644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538264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7"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7"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468367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392655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16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634859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4"/>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67137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919953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1600204"/>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000513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2"/>
            <a:ext cx="20574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42"/>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684008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5" name="Footer Placeholder 4"/>
          <p:cNvSpPr>
            <a:spLocks noGrp="1"/>
          </p:cNvSpPr>
          <p:nvPr>
            <p:ph type="ftr" sz="quarter" idx="11"/>
          </p:nvPr>
        </p:nvSpPr>
        <p:spPr/>
        <p:txBody>
          <a:bodyPr/>
          <a:lstStyle/>
          <a:p>
            <a:endParaRPr lang="es-EC">
              <a:solidFill>
                <a:prstClr val="black">
                  <a:tint val="75000"/>
                </a:prstClr>
              </a:solidFill>
            </a:endParaRPr>
          </a:p>
        </p:txBody>
      </p:sp>
      <p:sp>
        <p:nvSpPr>
          <p:cNvPr id="6" name="Slide Number Placeholder 5"/>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970968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445885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8" name="Footer Placeholder 7"/>
          <p:cNvSpPr>
            <a:spLocks noGrp="1"/>
          </p:cNvSpPr>
          <p:nvPr>
            <p:ph type="ftr" sz="quarter" idx="11"/>
          </p:nvPr>
        </p:nvSpPr>
        <p:spPr/>
        <p:txBody>
          <a:bodyPr/>
          <a:lstStyle/>
          <a:p>
            <a:endParaRPr lang="es-EC">
              <a:solidFill>
                <a:prstClr val="black">
                  <a:tint val="75000"/>
                </a:prstClr>
              </a:solidFill>
            </a:endParaRPr>
          </a:p>
        </p:txBody>
      </p:sp>
      <p:sp>
        <p:nvSpPr>
          <p:cNvPr id="9" name="Slide Number Placeholder 8"/>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193418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4" name="Footer Placeholder 3"/>
          <p:cNvSpPr>
            <a:spLocks noGrp="1"/>
          </p:cNvSpPr>
          <p:nvPr>
            <p:ph type="ftr" sz="quarter" idx="11"/>
          </p:nvPr>
        </p:nvSpPr>
        <p:spPr/>
        <p:txBody>
          <a:bodyPr/>
          <a:lstStyle/>
          <a:p>
            <a:endParaRPr lang="es-EC">
              <a:solidFill>
                <a:prstClr val="black">
                  <a:tint val="75000"/>
                </a:prstClr>
              </a:solidFill>
            </a:endParaRPr>
          </a:p>
        </p:txBody>
      </p:sp>
      <p:sp>
        <p:nvSpPr>
          <p:cNvPr id="5" name="Slide Number Placeholder 4"/>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9835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3" name="Footer Placeholder 2"/>
          <p:cNvSpPr>
            <a:spLocks noGrp="1"/>
          </p:cNvSpPr>
          <p:nvPr>
            <p:ph type="ftr" sz="quarter" idx="11"/>
          </p:nvPr>
        </p:nvSpPr>
        <p:spPr/>
        <p:txBody>
          <a:bodyPr/>
          <a:lstStyle/>
          <a:p>
            <a:endParaRPr lang="es-EC">
              <a:solidFill>
                <a:prstClr val="black">
                  <a:tint val="75000"/>
                </a:prstClr>
              </a:solidFill>
            </a:endParaRPr>
          </a:p>
        </p:txBody>
      </p:sp>
      <p:sp>
        <p:nvSpPr>
          <p:cNvPr id="4" name="Slide Number Placeholder 3"/>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246586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46945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6" name="Footer Placeholder 5"/>
          <p:cNvSpPr>
            <a:spLocks noGrp="1"/>
          </p:cNvSpPr>
          <p:nvPr>
            <p:ph type="ftr" sz="quarter" idx="11"/>
          </p:nvPr>
        </p:nvSpPr>
        <p:spPr/>
        <p:txBody>
          <a:bodyPr/>
          <a:lstStyle/>
          <a:p>
            <a:endParaRPr lang="es-EC">
              <a:solidFill>
                <a:prstClr val="black">
                  <a:tint val="75000"/>
                </a:prstClr>
              </a:solidFill>
            </a:endParaRPr>
          </a:p>
        </p:txBody>
      </p:sp>
      <p:sp>
        <p:nvSpPr>
          <p:cNvPr id="7" name="Slide Number Placeholder 6"/>
          <p:cNvSpPr>
            <a:spLocks noGrp="1"/>
          </p:cNvSpPr>
          <p:nvPr>
            <p:ph type="sldNum" sz="quarter" idx="12"/>
          </p:nvPr>
        </p:nvSpPr>
        <p:spPr/>
        <p:txBody>
          <a:body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218925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A37CC-DE29-43F6-9BAD-4EC3A0E831DB}" type="datetimeFigureOut">
              <a:rPr lang="es-EC" smtClean="0">
                <a:solidFill>
                  <a:prstClr val="black">
                    <a:tint val="75000"/>
                  </a:prstClr>
                </a:solidFill>
              </a:rPr>
              <a:pPr/>
              <a:t>27/11/2017</a:t>
            </a:fld>
            <a:endParaRPr lang="es-EC">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B6F198-E777-452C-B876-C2DE11972E26}"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9268807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4"/>
            <a:ext cx="9144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endParaRPr>
          </a:p>
        </p:txBody>
      </p:sp>
      <p:sp>
        <p:nvSpPr>
          <p:cNvPr id="1027" name="Rectangle 21"/>
          <p:cNvSpPr>
            <a:spLocks noChangeArrowheads="1"/>
          </p:cNvSpPr>
          <p:nvPr userDrawn="1"/>
        </p:nvSpPr>
        <p:spPr bwMode="auto">
          <a:xfrm rot="10800000">
            <a:off x="2" y="6308729"/>
            <a:ext cx="7885113"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endParaRPr>
          </a:p>
        </p:txBody>
      </p:sp>
      <p:sp>
        <p:nvSpPr>
          <p:cNvPr id="1028" name="Line 23"/>
          <p:cNvSpPr>
            <a:spLocks noChangeShapeType="1"/>
          </p:cNvSpPr>
          <p:nvPr userDrawn="1"/>
        </p:nvSpPr>
        <p:spPr bwMode="auto">
          <a:xfrm rot="10800000" flipH="1">
            <a:off x="25402" y="6296025"/>
            <a:ext cx="66595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srgbClr val="000000"/>
              </a:solidFill>
              <a:latin typeface="Trebuchet MS" panose="020B0603020202020204" pitchFamily="34" charset="0"/>
            </a:endParaRPr>
          </a:p>
        </p:txBody>
      </p:sp>
      <p:sp>
        <p:nvSpPr>
          <p:cNvPr id="1029" name="Line 24"/>
          <p:cNvSpPr>
            <a:spLocks noChangeShapeType="1"/>
          </p:cNvSpPr>
          <p:nvPr userDrawn="1"/>
        </p:nvSpPr>
        <p:spPr bwMode="auto">
          <a:xfrm rot="10800000" flipH="1">
            <a:off x="25402" y="6245225"/>
            <a:ext cx="6659563"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srgbClr val="000000"/>
              </a:solidFill>
              <a:latin typeface="Trebuchet MS" panose="020B0603020202020204" pitchFamily="34" charset="0"/>
            </a:endParaRPr>
          </a:p>
        </p:txBody>
      </p:sp>
      <p:pic>
        <p:nvPicPr>
          <p:cNvPr id="1030" name="Picture 26" descr="LOGO ESPE ORIGINAL copia"/>
          <p:cNvPicPr>
            <a:picLocks noChangeAspect="1" noChangeArrowheads="1"/>
          </p:cNvPicPr>
          <p:nvPr userDrawn="1"/>
        </p:nvPicPr>
        <p:blipFill>
          <a:blip r:embed="rId13">
            <a:extLst>
              <a:ext uri="{28A0092B-C50C-407E-A947-70E740481C1C}">
                <a14:useLocalDpi xmlns:a14="http://schemas.microsoft.com/office/drawing/2010/main" val="0"/>
              </a:ext>
            </a:extLst>
          </a:blip>
          <a:srcRect l="3070"/>
          <a:stretch>
            <a:fillRect/>
          </a:stretch>
        </p:blipFill>
        <p:spPr bwMode="auto">
          <a:xfrm>
            <a:off x="6732588" y="5949950"/>
            <a:ext cx="23050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0716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diagramLayout" Target="../diagrams/layout4.xml"/><Relationship Id="rId7" Type="http://schemas.openxmlformats.org/officeDocument/2006/relationships/image" Target="../media/image40.jpeg"/><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2.jpeg"/><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45.jpg"/><Relationship Id="rId7" Type="http://schemas.openxmlformats.org/officeDocument/2006/relationships/diagramQuickStyle" Target="../diagrams/quickStyle6.xml"/><Relationship Id="rId2" Type="http://schemas.openxmlformats.org/officeDocument/2006/relationships/image" Target="../media/image44.jpeg"/><Relationship Id="rId1" Type="http://schemas.openxmlformats.org/officeDocument/2006/relationships/slideLayout" Target="../slideLayouts/slideLayout14.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0.png"/><Relationship Id="rId4" Type="http://schemas.openxmlformats.org/officeDocument/2006/relationships/image" Target="../media/image46.jpeg"/><Relationship Id="rId9" Type="http://schemas.microsoft.com/office/2007/relationships/diagramDrawing" Target="../diagrams/drawing6.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jp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10.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jpeg"/><Relationship Id="rId10" Type="http://schemas.openxmlformats.org/officeDocument/2006/relationships/image" Target="../media/image51.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7.jpeg"/><Relationship Id="rId3" Type="http://schemas.openxmlformats.org/officeDocument/2006/relationships/diagramLayout" Target="../diagrams/layout7.xml"/><Relationship Id="rId7" Type="http://schemas.openxmlformats.org/officeDocument/2006/relationships/image" Target="../media/image66.png"/><Relationship Id="rId12" Type="http://schemas.openxmlformats.org/officeDocument/2006/relationships/image" Target="../media/image62.png"/><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11" Type="http://schemas.openxmlformats.org/officeDocument/2006/relationships/image" Target="../media/image61.png"/><Relationship Id="rId5" Type="http://schemas.openxmlformats.org/officeDocument/2006/relationships/diagramColors" Target="../diagrams/colors7.xml"/><Relationship Id="rId15" Type="http://schemas.openxmlformats.org/officeDocument/2006/relationships/image" Target="../media/image10.png"/><Relationship Id="rId10" Type="http://schemas.openxmlformats.org/officeDocument/2006/relationships/image" Target="../media/image55.png"/><Relationship Id="rId4" Type="http://schemas.openxmlformats.org/officeDocument/2006/relationships/diagramQuickStyle" Target="../diagrams/quickStyle7.xml"/><Relationship Id="rId9" Type="http://schemas.openxmlformats.org/officeDocument/2006/relationships/image" Target="../media/image66.jpe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2.png"/><Relationship Id="rId7" Type="http://schemas.openxmlformats.org/officeDocument/2006/relationships/chart" Target="../charts/chart8.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73.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microsoft.com/office/2007/relationships/hdphoto" Target="../media/hdphoto5.wdp"/><Relationship Id="rId5" Type="http://schemas.openxmlformats.org/officeDocument/2006/relationships/image" Target="../media/image75.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microsoft.com/office/2007/relationships/hdphoto" Target="../media/hdphoto7.wdp"/><Relationship Id="rId5" Type="http://schemas.openxmlformats.org/officeDocument/2006/relationships/image" Target="../media/image79.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4.jpe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g"/></Relationships>
</file>

<file path=ppt/slides/_rels/slide3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4.xml"/><Relationship Id="rId6" Type="http://schemas.openxmlformats.org/officeDocument/2006/relationships/image" Target="../media/image89.jpeg"/><Relationship Id="rId5" Type="http://schemas.openxmlformats.org/officeDocument/2006/relationships/image" Target="../media/image88.jp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11" Type="http://schemas.openxmlformats.org/officeDocument/2006/relationships/image" Target="../media/image10.png"/><Relationship Id="rId5" Type="http://schemas.openxmlformats.org/officeDocument/2006/relationships/diagramColors" Target="../diagrams/colors1.xml"/><Relationship Id="rId10" Type="http://schemas.openxmlformats.org/officeDocument/2006/relationships/image" Target="../media/image19.jpeg"/><Relationship Id="rId4" Type="http://schemas.openxmlformats.org/officeDocument/2006/relationships/diagramQuickStyle" Target="../diagrams/quickStyle1.xml"/><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Layout" Target="../diagrams/layout2.xml"/><Relationship Id="rId7" Type="http://schemas.openxmlformats.org/officeDocument/2006/relationships/image" Target="../media/image20.jpe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11" Type="http://schemas.openxmlformats.org/officeDocument/2006/relationships/image" Target="../media/image23.jpeg"/><Relationship Id="rId5" Type="http://schemas.openxmlformats.org/officeDocument/2006/relationships/diagramColors" Target="../diagrams/colors2.xml"/><Relationship Id="rId10" Type="http://schemas.openxmlformats.org/officeDocument/2006/relationships/image" Target="../media/image10.png"/><Relationship Id="rId4" Type="http://schemas.openxmlformats.org/officeDocument/2006/relationships/diagramQuickStyle" Target="../diagrams/quickStyle2.xml"/><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Layout" Target="../diagrams/layout3.xml"/><Relationship Id="rId7" Type="http://schemas.openxmlformats.org/officeDocument/2006/relationships/image" Target="../media/image24.jpe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e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10.png"/><Relationship Id="rId4" Type="http://schemas.openxmlformats.org/officeDocument/2006/relationships/image" Target="../media/image32.jpe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4 Imagen"/>
          <p:cNvPicPr>
            <a:picLocks noChangeAspect="1" noChangeArrowheads="1"/>
          </p:cNvPicPr>
          <p:nvPr/>
        </p:nvPicPr>
        <p:blipFill>
          <a:blip r:embed="rId2">
            <a:extLst>
              <a:ext uri="{28A0092B-C50C-407E-A947-70E740481C1C}">
                <a14:useLocalDpi xmlns:a14="http://schemas.microsoft.com/office/drawing/2010/main" val="0"/>
              </a:ext>
            </a:extLst>
          </a:blip>
          <a:srcRect l="6454" t="35651" r="48363" b="40483"/>
          <a:stretch>
            <a:fillRect/>
          </a:stretch>
        </p:blipFill>
        <p:spPr bwMode="auto">
          <a:xfrm>
            <a:off x="232044" y="122385"/>
            <a:ext cx="3039189" cy="86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rotWithShape="1">
          <a:blip r:embed="rId3"/>
          <a:srcRect l="50000" t="23724" r="31292" b="55150"/>
          <a:stretch/>
        </p:blipFill>
        <p:spPr>
          <a:xfrm>
            <a:off x="7585655" y="122385"/>
            <a:ext cx="1410330" cy="895448"/>
          </a:xfrm>
          <a:prstGeom prst="rect">
            <a:avLst/>
          </a:prstGeom>
        </p:spPr>
      </p:pic>
      <p:sp>
        <p:nvSpPr>
          <p:cNvPr id="5" name="Rectángulo 4"/>
          <p:cNvSpPr/>
          <p:nvPr/>
        </p:nvSpPr>
        <p:spPr>
          <a:xfrm>
            <a:off x="1336230" y="1121663"/>
            <a:ext cx="6954590" cy="4616648"/>
          </a:xfrm>
          <a:prstGeom prst="rect">
            <a:avLst/>
          </a:prstGeom>
        </p:spPr>
        <p:txBody>
          <a:bodyPr wrap="square">
            <a:spAutoFit/>
          </a:bodyPr>
          <a:lstStyle/>
          <a:p>
            <a:pPr algn="ctr"/>
            <a:r>
              <a:rPr lang="es-EC" sz="2200" b="1" dirty="0" smtClean="0">
                <a:latin typeface="Arial" panose="020B0604020202020204" pitchFamily="34" charset="0"/>
                <a:cs typeface="Arial" panose="020B0604020202020204" pitchFamily="34" charset="0"/>
              </a:rPr>
              <a:t>DEPARTAMENTO DE CIENCIAS DE LA VIDA Y LA AGRICULTURA</a:t>
            </a:r>
          </a:p>
          <a:p>
            <a:pPr algn="ctr"/>
            <a:endParaRPr lang="es-EC" sz="2200" b="1" dirty="0" smtClean="0">
              <a:latin typeface="Arial" panose="020B0604020202020204" pitchFamily="34" charset="0"/>
              <a:cs typeface="Arial" panose="020B0604020202020204" pitchFamily="34" charset="0"/>
            </a:endParaRPr>
          </a:p>
          <a:p>
            <a:pPr algn="ctr"/>
            <a:r>
              <a:rPr lang="es-EC" sz="2200" b="1" dirty="0" smtClean="0">
                <a:latin typeface="Arial" panose="020B0604020202020204" pitchFamily="34" charset="0"/>
                <a:cs typeface="Arial" panose="020B0604020202020204" pitchFamily="34" charset="0"/>
              </a:rPr>
              <a:t>INGENIERÍA EN BIOTECNOLOGÍA</a:t>
            </a:r>
          </a:p>
          <a:p>
            <a:pPr algn="ctr"/>
            <a:endParaRPr lang="es-EC" dirty="0">
              <a:latin typeface="Arial" panose="020B0604020202020204" pitchFamily="34" charset="0"/>
              <a:cs typeface="Arial" panose="020B0604020202020204" pitchFamily="34" charset="0"/>
            </a:endParaRPr>
          </a:p>
          <a:p>
            <a:pPr algn="ctr"/>
            <a:r>
              <a:rPr lang="es-EC" sz="1700" b="1" dirty="0" smtClean="0">
                <a:latin typeface="Arial" panose="020B0604020202020204" pitchFamily="34" charset="0"/>
                <a:cs typeface="Arial" panose="020B0604020202020204" pitchFamily="34" charset="0"/>
              </a:rPr>
              <a:t>Obtención de protoplastos del mesófilo de hojas de tomate (</a:t>
            </a:r>
            <a:r>
              <a:rPr lang="es-EC" sz="1700" b="1" i="1" dirty="0">
                <a:latin typeface="Arial" panose="020B0604020202020204" pitchFamily="34" charset="0"/>
                <a:cs typeface="Arial" panose="020B0604020202020204" pitchFamily="34" charset="0"/>
              </a:rPr>
              <a:t>S</a:t>
            </a:r>
            <a:r>
              <a:rPr lang="es-EC" sz="1700" b="1" i="1" dirty="0" smtClean="0">
                <a:latin typeface="Arial" panose="020B0604020202020204" pitchFamily="34" charset="0"/>
                <a:cs typeface="Arial" panose="020B0604020202020204" pitchFamily="34" charset="0"/>
              </a:rPr>
              <a:t>olanum lycopersicum </a:t>
            </a:r>
            <a:r>
              <a:rPr lang="es-EC" sz="1700" b="1" dirty="0" err="1" smtClean="0">
                <a:latin typeface="Arial" panose="020B0604020202020204" pitchFamily="34" charset="0"/>
                <a:cs typeface="Arial" panose="020B0604020202020204" pitchFamily="34" charset="0"/>
              </a:rPr>
              <a:t>mill</a:t>
            </a:r>
            <a:r>
              <a:rPr lang="es-EC" sz="1700" b="1" dirty="0" smtClean="0">
                <a:latin typeface="Arial" panose="020B0604020202020204" pitchFamily="34" charset="0"/>
                <a:cs typeface="Arial" panose="020B0604020202020204" pitchFamily="34" charset="0"/>
              </a:rPr>
              <a:t>.) mediante digestión enzimática.</a:t>
            </a:r>
          </a:p>
          <a:p>
            <a:pPr algn="ctr"/>
            <a:endParaRPr lang="es-EC" sz="1700" dirty="0">
              <a:latin typeface="Arial" panose="020B0604020202020204" pitchFamily="34" charset="0"/>
              <a:cs typeface="Arial" panose="020B0604020202020204" pitchFamily="34" charset="0"/>
            </a:endParaRPr>
          </a:p>
          <a:p>
            <a:pPr algn="ctr"/>
            <a:r>
              <a:rPr lang="es-EC" sz="1700" b="1" dirty="0" smtClean="0">
                <a:latin typeface="Arial" panose="020B0604020202020204" pitchFamily="34" charset="0"/>
                <a:cs typeface="Arial" panose="020B0604020202020204" pitchFamily="34" charset="0"/>
              </a:rPr>
              <a:t>AUTOR: </a:t>
            </a:r>
            <a:endParaRPr lang="es-EC" sz="1700" b="1" dirty="0">
              <a:latin typeface="Arial" panose="020B0604020202020204" pitchFamily="34" charset="0"/>
              <a:cs typeface="Arial" panose="020B0604020202020204" pitchFamily="34" charset="0"/>
            </a:endParaRPr>
          </a:p>
          <a:p>
            <a:pPr algn="ctr"/>
            <a:r>
              <a:rPr lang="es-EC" sz="1700" dirty="0">
                <a:latin typeface="Arial" panose="020B0604020202020204" pitchFamily="34" charset="0"/>
                <a:cs typeface="Arial" panose="020B0604020202020204" pitchFamily="34" charset="0"/>
              </a:rPr>
              <a:t>CHRISTIAN CASTRO</a:t>
            </a:r>
          </a:p>
          <a:p>
            <a:pPr algn="ctr"/>
            <a:endParaRPr lang="es-EC" sz="1700" dirty="0">
              <a:latin typeface="Arial" panose="020B0604020202020204" pitchFamily="34" charset="0"/>
              <a:cs typeface="Arial" panose="020B0604020202020204" pitchFamily="34" charset="0"/>
            </a:endParaRPr>
          </a:p>
          <a:p>
            <a:pPr algn="ctr"/>
            <a:r>
              <a:rPr lang="es-EC" sz="1700" b="1" dirty="0" smtClean="0">
                <a:latin typeface="Arial" panose="020B0604020202020204" pitchFamily="34" charset="0"/>
                <a:cs typeface="Arial" panose="020B0604020202020204" pitchFamily="34" charset="0"/>
              </a:rPr>
              <a:t>DIRECTORA:</a:t>
            </a:r>
            <a:endParaRPr lang="es-EC" sz="1700" b="1" dirty="0">
              <a:latin typeface="Arial" panose="020B0604020202020204" pitchFamily="34" charset="0"/>
              <a:cs typeface="Arial" panose="020B0604020202020204" pitchFamily="34" charset="0"/>
            </a:endParaRPr>
          </a:p>
          <a:p>
            <a:pPr algn="ctr"/>
            <a:r>
              <a:rPr lang="es-EC" sz="1700" dirty="0">
                <a:latin typeface="Arial" panose="020B0604020202020204" pitchFamily="34" charset="0"/>
                <a:cs typeface="Arial" panose="020B0604020202020204" pitchFamily="34" charset="0"/>
              </a:rPr>
              <a:t>KARINA PROAÑO, </a:t>
            </a:r>
            <a:r>
              <a:rPr lang="es-EC" sz="1700" dirty="0" err="1">
                <a:latin typeface="Arial" panose="020B0604020202020204" pitchFamily="34" charset="0"/>
                <a:cs typeface="Arial" panose="020B0604020202020204" pitchFamily="34" charset="0"/>
              </a:rPr>
              <a:t>Ph.D</a:t>
            </a:r>
            <a:r>
              <a:rPr lang="es-EC" sz="1700" dirty="0">
                <a:latin typeface="Arial" panose="020B0604020202020204" pitchFamily="34" charset="0"/>
                <a:cs typeface="Arial" panose="020B0604020202020204" pitchFamily="34" charset="0"/>
              </a:rPr>
              <a:t>.</a:t>
            </a:r>
          </a:p>
          <a:p>
            <a:pPr algn="ctr"/>
            <a:endParaRPr lang="es-EC" sz="1700" dirty="0">
              <a:latin typeface="Arial" panose="020B0604020202020204" pitchFamily="34" charset="0"/>
              <a:cs typeface="Arial" panose="020B0604020202020204" pitchFamily="34" charset="0"/>
            </a:endParaRPr>
          </a:p>
          <a:p>
            <a:pPr algn="ctr"/>
            <a:r>
              <a:rPr lang="es-EC" sz="1700" dirty="0" smtClean="0">
                <a:latin typeface="Arial" panose="020B0604020202020204" pitchFamily="34" charset="0"/>
                <a:cs typeface="Arial" panose="020B0604020202020204" pitchFamily="34" charset="0"/>
              </a:rPr>
              <a:t>Septiembre, </a:t>
            </a:r>
            <a:r>
              <a:rPr lang="es-EC" sz="1700" dirty="0">
                <a:latin typeface="Arial" panose="020B0604020202020204" pitchFamily="34" charset="0"/>
                <a:cs typeface="Arial" panose="020B0604020202020204" pitchFamily="34" charset="0"/>
              </a:rPr>
              <a:t>2017</a:t>
            </a:r>
          </a:p>
          <a:p>
            <a:endParaRPr lang="es-EC"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046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sultado de imagen para protoplast viability test"/>
          <p:cNvPicPr>
            <a:picLocks noChangeAspect="1" noChangeArrowheads="1"/>
          </p:cNvPicPr>
          <p:nvPr/>
        </p:nvPicPr>
        <p:blipFill rotWithShape="1">
          <a:blip r:embed="rId2">
            <a:extLst>
              <a:ext uri="{28A0092B-C50C-407E-A947-70E740481C1C}">
                <a14:useLocalDpi xmlns:a14="http://schemas.microsoft.com/office/drawing/2010/main" val="0"/>
              </a:ext>
            </a:extLst>
          </a:blip>
          <a:srcRect l="49961" t="36388" r="10394" b="9299"/>
          <a:stretch/>
        </p:blipFill>
        <p:spPr bwMode="auto">
          <a:xfrm>
            <a:off x="4868213" y="1802689"/>
            <a:ext cx="3721023" cy="26872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316" name="Picture 4" descr="Resultado de imagen para protoplast viability test"/>
          <p:cNvPicPr>
            <a:picLocks noChangeAspect="1" noChangeArrowheads="1"/>
          </p:cNvPicPr>
          <p:nvPr/>
        </p:nvPicPr>
        <p:blipFill rotWithShape="1">
          <a:blip r:embed="rId3">
            <a:extLst>
              <a:ext uri="{28A0092B-C50C-407E-A947-70E740481C1C}">
                <a14:useLocalDpi xmlns:a14="http://schemas.microsoft.com/office/drawing/2010/main" val="0"/>
              </a:ext>
            </a:extLst>
          </a:blip>
          <a:srcRect l="54050" t="14307"/>
          <a:stretch/>
        </p:blipFill>
        <p:spPr bwMode="auto">
          <a:xfrm>
            <a:off x="504953" y="1802689"/>
            <a:ext cx="3802482" cy="27675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504953" y="4570276"/>
            <a:ext cx="3802482" cy="461665"/>
          </a:xfrm>
          <a:prstGeom prst="rect">
            <a:avLst/>
          </a:prstGeom>
          <a:noFill/>
        </p:spPr>
        <p:txBody>
          <a:bodyPr wrap="square" rtlCol="0">
            <a:spAutoFit/>
          </a:bodyPr>
          <a:lstStyle/>
          <a:p>
            <a:r>
              <a:rPr lang="es-EC" sz="1200" dirty="0" smtClean="0"/>
              <a:t>Protoplastos de tabaco teñidos con </a:t>
            </a:r>
            <a:r>
              <a:rPr lang="es-EC" sz="1200" dirty="0" err="1" smtClean="0"/>
              <a:t>Diacetato</a:t>
            </a:r>
            <a:r>
              <a:rPr lang="es-EC" sz="1200" dirty="0" smtClean="0"/>
              <a:t> de </a:t>
            </a:r>
            <a:r>
              <a:rPr lang="es-EC" sz="1200" dirty="0" err="1" smtClean="0"/>
              <a:t>Fluoresceina</a:t>
            </a:r>
            <a:r>
              <a:rPr lang="es-EC" sz="1200" dirty="0" smtClean="0"/>
              <a:t> </a:t>
            </a:r>
            <a:r>
              <a:rPr lang="es-EC" sz="1200" b="1" dirty="0" smtClean="0"/>
              <a:t>(FDA)</a:t>
            </a:r>
            <a:endParaRPr lang="es-EC" sz="1200" b="1" dirty="0"/>
          </a:p>
        </p:txBody>
      </p:sp>
      <p:sp>
        <p:nvSpPr>
          <p:cNvPr id="10" name="CuadroTexto 9"/>
          <p:cNvSpPr txBox="1"/>
          <p:nvPr/>
        </p:nvSpPr>
        <p:spPr>
          <a:xfrm>
            <a:off x="4793475" y="4549888"/>
            <a:ext cx="3873644" cy="276999"/>
          </a:xfrm>
          <a:prstGeom prst="rect">
            <a:avLst/>
          </a:prstGeom>
          <a:noFill/>
        </p:spPr>
        <p:txBody>
          <a:bodyPr wrap="square" rtlCol="0">
            <a:spAutoFit/>
          </a:bodyPr>
          <a:lstStyle/>
          <a:p>
            <a:pPr algn="r"/>
            <a:r>
              <a:rPr lang="es-EC" sz="1200" dirty="0" smtClean="0"/>
              <a:t>Protoplastos teñidos con</a:t>
            </a:r>
            <a:r>
              <a:rPr lang="es-EC" sz="1200" b="1" dirty="0" smtClean="0"/>
              <a:t> Azul de </a:t>
            </a:r>
            <a:r>
              <a:rPr lang="es-EC" sz="1200" b="1" dirty="0" err="1" smtClean="0"/>
              <a:t>lactofenol</a:t>
            </a:r>
            <a:endParaRPr lang="es-EC" sz="1200" b="1" dirty="0"/>
          </a:p>
        </p:txBody>
      </p:sp>
      <p:sp>
        <p:nvSpPr>
          <p:cNvPr id="2" name="Rectángulo 1"/>
          <p:cNvSpPr/>
          <p:nvPr/>
        </p:nvSpPr>
        <p:spPr>
          <a:xfrm>
            <a:off x="3730295" y="859549"/>
            <a:ext cx="1683410" cy="307777"/>
          </a:xfrm>
          <a:prstGeom prst="rect">
            <a:avLst/>
          </a:prstGeom>
        </p:spPr>
        <p:txBody>
          <a:bodyPr wrap="none">
            <a:spAutoFit/>
          </a:bodyPr>
          <a:lstStyle/>
          <a:p>
            <a:pPr algn="ctr"/>
            <a:r>
              <a:rPr lang="es-EC" sz="1400" b="1" dirty="0" smtClean="0"/>
              <a:t>Viabilidad Celular</a:t>
            </a:r>
            <a:endParaRPr lang="es-EC" sz="1400" b="1" dirty="0"/>
          </a:p>
        </p:txBody>
      </p:sp>
      <p:pic>
        <p:nvPicPr>
          <p:cNvPr id="9"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ctángulo 11"/>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5"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Tree>
    <p:extLst>
      <p:ext uri="{BB962C8B-B14F-4D97-AF65-F5344CB8AC3E}">
        <p14:creationId xmlns:p14="http://schemas.microsoft.com/office/powerpoint/2010/main" val="2486684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a 11"/>
          <p:cNvGraphicFramePr/>
          <p:nvPr>
            <p:extLst>
              <p:ext uri="{D42A27DB-BD31-4B8C-83A1-F6EECF244321}">
                <p14:modId xmlns:p14="http://schemas.microsoft.com/office/powerpoint/2010/main" val="608801282"/>
              </p:ext>
            </p:extLst>
          </p:nvPr>
        </p:nvGraphicFramePr>
        <p:xfrm>
          <a:off x="-121023" y="1414971"/>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CuadroTexto 12"/>
          <p:cNvSpPr txBox="1"/>
          <p:nvPr/>
        </p:nvSpPr>
        <p:spPr>
          <a:xfrm>
            <a:off x="3631647" y="1721963"/>
            <a:ext cx="2729553" cy="830997"/>
          </a:xfrm>
          <a:prstGeom prst="rect">
            <a:avLst/>
          </a:prstGeom>
          <a:noFill/>
        </p:spPr>
        <p:txBody>
          <a:bodyPr wrap="square" rtlCol="0">
            <a:spAutoFit/>
          </a:bodyPr>
          <a:lstStyle/>
          <a:p>
            <a:r>
              <a:rPr lang="es-EC" sz="1200" dirty="0" smtClean="0"/>
              <a:t>-Tipo de explante</a:t>
            </a:r>
          </a:p>
          <a:p>
            <a:r>
              <a:rPr lang="es-EC" sz="1200" dirty="0" smtClean="0"/>
              <a:t>-Edad del tejido</a:t>
            </a:r>
          </a:p>
          <a:p>
            <a:r>
              <a:rPr lang="es-EC" sz="1200" dirty="0" smtClean="0"/>
              <a:t>-Condiciones de Crecimiento</a:t>
            </a:r>
          </a:p>
          <a:p>
            <a:r>
              <a:rPr lang="es-EC" sz="1200" dirty="0" smtClean="0"/>
              <a:t>-Pre-acondicionamiento</a:t>
            </a:r>
            <a:endParaRPr lang="es-EC" sz="1200" dirty="0"/>
          </a:p>
        </p:txBody>
      </p:sp>
      <p:sp>
        <p:nvSpPr>
          <p:cNvPr id="14" name="CuadroTexto 13"/>
          <p:cNvSpPr txBox="1"/>
          <p:nvPr/>
        </p:nvSpPr>
        <p:spPr>
          <a:xfrm>
            <a:off x="3773313" y="5520221"/>
            <a:ext cx="1857659" cy="461665"/>
          </a:xfrm>
          <a:prstGeom prst="rect">
            <a:avLst/>
          </a:prstGeom>
          <a:noFill/>
        </p:spPr>
        <p:txBody>
          <a:bodyPr wrap="square" rtlCol="0">
            <a:spAutoFit/>
          </a:bodyPr>
          <a:lstStyle/>
          <a:p>
            <a:r>
              <a:rPr lang="es-EC" sz="1200" dirty="0" smtClean="0"/>
              <a:t>-Composición</a:t>
            </a:r>
          </a:p>
          <a:p>
            <a:r>
              <a:rPr lang="es-EC" sz="1200" dirty="0" smtClean="0"/>
              <a:t>-Regulador osmótico</a:t>
            </a:r>
          </a:p>
        </p:txBody>
      </p:sp>
      <p:sp>
        <p:nvSpPr>
          <p:cNvPr id="16" name="CuadroTexto 15"/>
          <p:cNvSpPr txBox="1"/>
          <p:nvPr/>
        </p:nvSpPr>
        <p:spPr>
          <a:xfrm>
            <a:off x="606630" y="5520221"/>
            <a:ext cx="2085801" cy="646331"/>
          </a:xfrm>
          <a:prstGeom prst="rect">
            <a:avLst/>
          </a:prstGeom>
          <a:noFill/>
        </p:spPr>
        <p:txBody>
          <a:bodyPr wrap="square" rtlCol="0">
            <a:spAutoFit/>
          </a:bodyPr>
          <a:lstStyle/>
          <a:p>
            <a:r>
              <a:rPr lang="es-EC" sz="1200" dirty="0" smtClean="0"/>
              <a:t>-Tipo de enzimas</a:t>
            </a:r>
          </a:p>
          <a:p>
            <a:r>
              <a:rPr lang="es-EC" sz="1200" dirty="0" smtClean="0"/>
              <a:t>-Concentración</a:t>
            </a:r>
          </a:p>
          <a:p>
            <a:r>
              <a:rPr lang="es-EC" sz="1200" dirty="0" smtClean="0"/>
              <a:t>-Tiempo de digestión</a:t>
            </a:r>
            <a:endParaRPr lang="es-EC" sz="1200" dirty="0"/>
          </a:p>
        </p:txBody>
      </p:sp>
      <p:pic>
        <p:nvPicPr>
          <p:cNvPr id="11266" name="Picture 2" descr="Resultado de imagen para camara de crecimiento para planta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9033" y="1495765"/>
            <a:ext cx="1984999" cy="290078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n para manito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85687" y="4518281"/>
            <a:ext cx="1511689" cy="151168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2437870" y="859549"/>
            <a:ext cx="4528547" cy="307777"/>
          </a:xfrm>
          <a:prstGeom prst="rect">
            <a:avLst/>
          </a:prstGeom>
        </p:spPr>
        <p:txBody>
          <a:bodyPr wrap="none">
            <a:spAutoFit/>
          </a:bodyPr>
          <a:lstStyle/>
          <a:p>
            <a:pPr algn="ctr"/>
            <a:r>
              <a:rPr lang="es-EC" sz="1400" b="1" dirty="0"/>
              <a:t>Factores que Afectan </a:t>
            </a:r>
            <a:r>
              <a:rPr lang="es-EC" sz="1400" b="1" dirty="0" smtClean="0"/>
              <a:t>la Obtención de Protoplastos</a:t>
            </a:r>
            <a:endParaRPr lang="es-EC" sz="1400" b="1" dirty="0"/>
          </a:p>
        </p:txBody>
      </p:sp>
      <p:pic>
        <p:nvPicPr>
          <p:cNvPr id="10" name="4 Imagen"/>
          <p:cNvPicPr>
            <a:picLocks noChangeAspect="1" noChangeArrowheads="1"/>
          </p:cNvPicPr>
          <p:nvPr/>
        </p:nvPicPr>
        <p:blipFill>
          <a:blip r:embed="rId9"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9"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Tree>
    <p:extLst>
      <p:ext uri="{BB962C8B-B14F-4D97-AF65-F5344CB8AC3E}">
        <p14:creationId xmlns:p14="http://schemas.microsoft.com/office/powerpoint/2010/main" val="20945031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r="58371" b="46761"/>
          <a:stretch/>
        </p:blipFill>
        <p:spPr bwMode="auto">
          <a:xfrm>
            <a:off x="3086624" y="3764197"/>
            <a:ext cx="1645807" cy="13470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Diagrama 18"/>
          <p:cNvGraphicFramePr/>
          <p:nvPr>
            <p:extLst>
              <p:ext uri="{D42A27DB-BD31-4B8C-83A1-F6EECF244321}">
                <p14:modId xmlns:p14="http://schemas.microsoft.com/office/powerpoint/2010/main" val="2570748535"/>
              </p:ext>
            </p:extLst>
          </p:nvPr>
        </p:nvGraphicFramePr>
        <p:xfrm>
          <a:off x="-553627" y="1311730"/>
          <a:ext cx="5786223" cy="3882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42"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55033"/>
          <a:stretch/>
        </p:blipFill>
        <p:spPr bwMode="auto">
          <a:xfrm>
            <a:off x="2791650" y="5043337"/>
            <a:ext cx="3953533" cy="1137780"/>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2913307" y="1531672"/>
            <a:ext cx="1545636" cy="600164"/>
          </a:xfrm>
          <a:prstGeom prst="rect">
            <a:avLst/>
          </a:prstGeom>
          <a:noFill/>
        </p:spPr>
        <p:txBody>
          <a:bodyPr wrap="square" rtlCol="0">
            <a:spAutoFit/>
          </a:bodyPr>
          <a:lstStyle/>
          <a:p>
            <a:r>
              <a:rPr lang="es-EC" sz="1100" dirty="0" smtClean="0"/>
              <a:t>-Composición</a:t>
            </a:r>
          </a:p>
          <a:p>
            <a:r>
              <a:rPr lang="es-EC" sz="1100" dirty="0" smtClean="0"/>
              <a:t>-Reguladores de crecimiento</a:t>
            </a:r>
            <a:endParaRPr lang="es-EC" sz="1100" dirty="0"/>
          </a:p>
        </p:txBody>
      </p:sp>
      <p:sp>
        <p:nvSpPr>
          <p:cNvPr id="23" name="CuadroTexto 22"/>
          <p:cNvSpPr txBox="1"/>
          <p:nvPr/>
        </p:nvSpPr>
        <p:spPr>
          <a:xfrm>
            <a:off x="488484" y="3863383"/>
            <a:ext cx="1380194" cy="430887"/>
          </a:xfrm>
          <a:prstGeom prst="rect">
            <a:avLst/>
          </a:prstGeom>
          <a:noFill/>
        </p:spPr>
        <p:txBody>
          <a:bodyPr wrap="square" rtlCol="0">
            <a:spAutoFit/>
          </a:bodyPr>
          <a:lstStyle/>
          <a:p>
            <a:r>
              <a:rPr lang="es-EC" sz="1100" dirty="0" smtClean="0"/>
              <a:t>-Condiciones </a:t>
            </a:r>
          </a:p>
          <a:p>
            <a:r>
              <a:rPr lang="es-EC" sz="1100" dirty="0" smtClean="0"/>
              <a:t>de crecimiento</a:t>
            </a:r>
            <a:endParaRPr lang="es-EC" sz="1100" dirty="0"/>
          </a:p>
        </p:txBody>
      </p:sp>
      <p:sp>
        <p:nvSpPr>
          <p:cNvPr id="22" name="Rectángulo 21"/>
          <p:cNvSpPr/>
          <p:nvPr/>
        </p:nvSpPr>
        <p:spPr>
          <a:xfrm>
            <a:off x="4285969" y="3051110"/>
            <a:ext cx="1159292" cy="430887"/>
          </a:xfrm>
          <a:prstGeom prst="rect">
            <a:avLst/>
          </a:prstGeom>
        </p:spPr>
        <p:txBody>
          <a:bodyPr wrap="none">
            <a:spAutoFit/>
          </a:bodyPr>
          <a:lstStyle/>
          <a:p>
            <a:r>
              <a:rPr lang="es-ES" sz="1100" dirty="0" smtClean="0">
                <a:latin typeface="Times New Roman" panose="02020603050405020304" pitchFamily="18" charset="0"/>
                <a:ea typeface="Calibri" panose="020F0502020204030204" pitchFamily="34" charset="0"/>
              </a:rPr>
              <a:t>-Entre 1x10</a:t>
            </a:r>
            <a:r>
              <a:rPr lang="es-ES" sz="1100" baseline="30000" dirty="0" smtClean="0">
                <a:latin typeface="Times New Roman" panose="02020603050405020304" pitchFamily="18" charset="0"/>
                <a:ea typeface="Calibri" panose="020F0502020204030204" pitchFamily="34" charset="0"/>
              </a:rPr>
              <a:t>4</a:t>
            </a:r>
            <a:r>
              <a:rPr lang="es-ES" sz="1100" dirty="0" smtClean="0">
                <a:latin typeface="Times New Roman" panose="02020603050405020304" pitchFamily="18" charset="0"/>
                <a:ea typeface="Calibri" panose="020F0502020204030204" pitchFamily="34" charset="0"/>
              </a:rPr>
              <a:t> y </a:t>
            </a:r>
          </a:p>
          <a:p>
            <a:r>
              <a:rPr lang="es-ES" sz="1100" dirty="0" smtClean="0">
                <a:latin typeface="Times New Roman" panose="02020603050405020304" pitchFamily="18" charset="0"/>
                <a:ea typeface="Calibri" panose="020F0502020204030204" pitchFamily="34" charset="0"/>
              </a:rPr>
              <a:t>1x10</a:t>
            </a:r>
            <a:r>
              <a:rPr lang="es-ES" sz="1100" baseline="30000" dirty="0" smtClean="0">
                <a:latin typeface="Times New Roman" panose="02020603050405020304" pitchFamily="18" charset="0"/>
                <a:ea typeface="Calibri" panose="020F0502020204030204" pitchFamily="34" charset="0"/>
              </a:rPr>
              <a:t>6</a:t>
            </a:r>
            <a:r>
              <a:rPr lang="es-ES" sz="1100" dirty="0" smtClean="0">
                <a:latin typeface="Times New Roman" panose="02020603050405020304" pitchFamily="18" charset="0"/>
                <a:ea typeface="Calibri" panose="020F0502020204030204" pitchFamily="34" charset="0"/>
              </a:rPr>
              <a:t> células/ml </a:t>
            </a:r>
            <a:endParaRPr lang="es-EC" sz="1100" dirty="0"/>
          </a:p>
        </p:txBody>
      </p:sp>
      <p:sp>
        <p:nvSpPr>
          <p:cNvPr id="2" name="Rectángulo 1"/>
          <p:cNvSpPr/>
          <p:nvPr/>
        </p:nvSpPr>
        <p:spPr>
          <a:xfrm>
            <a:off x="3818694" y="859549"/>
            <a:ext cx="2191626" cy="307777"/>
          </a:xfrm>
          <a:prstGeom prst="rect">
            <a:avLst/>
          </a:prstGeom>
        </p:spPr>
        <p:txBody>
          <a:bodyPr wrap="none">
            <a:spAutoFit/>
          </a:bodyPr>
          <a:lstStyle/>
          <a:p>
            <a:pPr algn="ctr"/>
            <a:r>
              <a:rPr lang="es-EC" sz="1400" b="1" dirty="0"/>
              <a:t>Cultivo de Protoplastos</a:t>
            </a:r>
          </a:p>
        </p:txBody>
      </p:sp>
      <p:pic>
        <p:nvPicPr>
          <p:cNvPr id="3" name="Imagen 2"/>
          <p:cNvPicPr>
            <a:picLocks noChangeAspect="1"/>
          </p:cNvPicPr>
          <p:nvPr/>
        </p:nvPicPr>
        <p:blipFill rotWithShape="1">
          <a:blip r:embed="rId8">
            <a:extLst>
              <a:ext uri="{28A0092B-C50C-407E-A947-70E740481C1C}">
                <a14:useLocalDpi xmlns:a14="http://schemas.microsoft.com/office/drawing/2010/main" val="0"/>
              </a:ext>
            </a:extLst>
          </a:blip>
          <a:srcRect l="-108" t="32448" r="66465" b="34587"/>
          <a:stretch/>
        </p:blipFill>
        <p:spPr>
          <a:xfrm>
            <a:off x="6914651" y="1142126"/>
            <a:ext cx="2035772" cy="1516058"/>
          </a:xfrm>
          <a:prstGeom prst="rect">
            <a:avLst/>
          </a:prstGeom>
        </p:spPr>
      </p:pic>
      <p:pic>
        <p:nvPicPr>
          <p:cNvPr id="12" name="Imagen 11"/>
          <p:cNvPicPr>
            <a:picLocks noChangeAspect="1"/>
          </p:cNvPicPr>
          <p:nvPr/>
        </p:nvPicPr>
        <p:blipFill rotWithShape="1">
          <a:blip r:embed="rId8">
            <a:extLst>
              <a:ext uri="{28A0092B-C50C-407E-A947-70E740481C1C}">
                <a14:useLocalDpi xmlns:a14="http://schemas.microsoft.com/office/drawing/2010/main" val="0"/>
              </a:ext>
            </a:extLst>
          </a:blip>
          <a:srcRect l="33283" t="32448" r="33512" b="34587"/>
          <a:stretch/>
        </p:blipFill>
        <p:spPr>
          <a:xfrm>
            <a:off x="6927155" y="2677709"/>
            <a:ext cx="2010765" cy="1517172"/>
          </a:xfrm>
          <a:prstGeom prst="rect">
            <a:avLst/>
          </a:prstGeom>
        </p:spPr>
      </p:pic>
      <p:pic>
        <p:nvPicPr>
          <p:cNvPr id="13" name="Imagen 12"/>
          <p:cNvPicPr>
            <a:picLocks noChangeAspect="1"/>
          </p:cNvPicPr>
          <p:nvPr/>
        </p:nvPicPr>
        <p:blipFill rotWithShape="1">
          <a:blip r:embed="rId8">
            <a:extLst>
              <a:ext uri="{28A0092B-C50C-407E-A947-70E740481C1C}">
                <a14:useLocalDpi xmlns:a14="http://schemas.microsoft.com/office/drawing/2010/main" val="0"/>
              </a:ext>
            </a:extLst>
          </a:blip>
          <a:srcRect l="66539" t="32448" r="-466" b="34587"/>
          <a:stretch/>
        </p:blipFill>
        <p:spPr>
          <a:xfrm>
            <a:off x="6927155" y="4169059"/>
            <a:ext cx="2062214" cy="1522857"/>
          </a:xfrm>
          <a:prstGeom prst="rect">
            <a:avLst/>
          </a:prstGeom>
        </p:spPr>
      </p:pic>
      <p:pic>
        <p:nvPicPr>
          <p:cNvPr id="14"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45060" t="13500" r="13243" b="45272"/>
          <a:stretch/>
        </p:blipFill>
        <p:spPr bwMode="auto">
          <a:xfrm>
            <a:off x="4768416" y="4068093"/>
            <a:ext cx="1648496" cy="1043189"/>
          </a:xfrm>
          <a:prstGeom prst="rect">
            <a:avLst/>
          </a:prstGeom>
          <a:noFill/>
          <a:extLst>
            <a:ext uri="{909E8E84-426E-40DD-AFC4-6F175D3DCCD1}">
              <a14:hiddenFill xmlns:a14="http://schemas.microsoft.com/office/drawing/2010/main">
                <a:solidFill>
                  <a:srgbClr val="FFFFFF"/>
                </a:solidFill>
              </a14:hiddenFill>
            </a:ext>
          </a:extLst>
        </p:spPr>
      </p:pic>
      <p:pic>
        <p:nvPicPr>
          <p:cNvPr id="16" name="4 Imagen"/>
          <p:cNvPicPr>
            <a:picLocks noChangeAspect="1" noChangeArrowheads="1"/>
          </p:cNvPicPr>
          <p:nvPr/>
        </p:nvPicPr>
        <p:blipFill>
          <a:blip r:embed="rId9" cstate="print">
            <a:extLst>
              <a:ext uri="{28A0092B-C50C-407E-A947-70E740481C1C}">
                <a14:useLocalDpi xmlns:a14="http://schemas.microsoft.com/office/drawing/2010/main" val="0"/>
              </a:ext>
            </a:extLst>
          </a:blip>
          <a:srcRect l="6454" t="35651" r="48363" b="40483"/>
          <a:stretch>
            <a:fillRect/>
          </a:stretch>
        </p:blipFill>
        <p:spPr bwMode="auto">
          <a:xfrm>
            <a:off x="6737527" y="5967694"/>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p:cNvSpPr txBox="1"/>
          <p:nvPr/>
        </p:nvSpPr>
        <p:spPr>
          <a:xfrm>
            <a:off x="6927155" y="5676951"/>
            <a:ext cx="2035774" cy="230832"/>
          </a:xfrm>
          <a:prstGeom prst="rect">
            <a:avLst/>
          </a:prstGeom>
          <a:noFill/>
        </p:spPr>
        <p:txBody>
          <a:bodyPr wrap="square" rtlCol="0">
            <a:spAutoFit/>
          </a:bodyPr>
          <a:lstStyle/>
          <a:p>
            <a:r>
              <a:rPr lang="es-EC" sz="900" dirty="0" smtClean="0"/>
              <a:t>Protoplastos de hoja de remolacha</a:t>
            </a:r>
            <a:endParaRPr lang="es-EC" sz="900" dirty="0"/>
          </a:p>
        </p:txBody>
      </p:sp>
      <p:cxnSp>
        <p:nvCxnSpPr>
          <p:cNvPr id="17"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24"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
        <p:nvSpPr>
          <p:cNvPr id="5" name="Rectángulo 4"/>
          <p:cNvSpPr/>
          <p:nvPr/>
        </p:nvSpPr>
        <p:spPr>
          <a:xfrm>
            <a:off x="6927155" y="1142126"/>
            <a:ext cx="2010765" cy="476565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92129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41018" y="3034257"/>
            <a:ext cx="8061964" cy="872034"/>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dirty="0">
                <a:latin typeface="+mj-lt"/>
                <a:ea typeface="Calibri" panose="020F0502020204030204" pitchFamily="34" charset="0"/>
                <a:cs typeface="Times New Roman" panose="02020603050405020304" pitchFamily="18" charset="0"/>
              </a:rPr>
              <a:t>Obtener protoplastos del mesófilo de hojas de tomate (</a:t>
            </a:r>
            <a:r>
              <a:rPr lang="es-ES" i="1" dirty="0">
                <a:latin typeface="+mj-lt"/>
                <a:ea typeface="Calibri" panose="020F0502020204030204" pitchFamily="34" charset="0"/>
                <a:cs typeface="Times New Roman" panose="02020603050405020304" pitchFamily="18" charset="0"/>
              </a:rPr>
              <a:t>Solanum lycopersicum</a:t>
            </a:r>
            <a:r>
              <a:rPr lang="es-ES" dirty="0">
                <a:latin typeface="+mj-lt"/>
                <a:ea typeface="Calibri" panose="020F0502020204030204" pitchFamily="34" charset="0"/>
                <a:cs typeface="Times New Roman" panose="02020603050405020304" pitchFamily="18" charset="0"/>
              </a:rPr>
              <a:t> Mill.) mediante digestión enzimática.</a:t>
            </a:r>
            <a:endParaRPr lang="es-EC" dirty="0">
              <a:effectLst/>
              <a:latin typeface="+mj-lt"/>
              <a:ea typeface="Calibri" panose="020F0502020204030204" pitchFamily="34" charset="0"/>
              <a:cs typeface="Times New Roman" panose="02020603050405020304" pitchFamily="18" charset="0"/>
            </a:endParaRPr>
          </a:p>
        </p:txBody>
      </p:sp>
      <p:sp>
        <p:nvSpPr>
          <p:cNvPr id="7" name="CuadroTexto 6"/>
          <p:cNvSpPr txBox="1"/>
          <p:nvPr/>
        </p:nvSpPr>
        <p:spPr>
          <a:xfrm>
            <a:off x="941724" y="1518509"/>
            <a:ext cx="2031325" cy="369332"/>
          </a:xfrm>
          <a:prstGeom prst="rect">
            <a:avLst/>
          </a:prstGeom>
          <a:noFill/>
        </p:spPr>
        <p:txBody>
          <a:bodyPr wrap="none" rtlCol="0">
            <a:spAutoFit/>
          </a:bodyPr>
          <a:lstStyle/>
          <a:p>
            <a:r>
              <a:rPr lang="es-EC" b="1" dirty="0" smtClean="0"/>
              <a:t>Objetivo General</a:t>
            </a:r>
            <a:endParaRPr lang="es-EC" b="1" dirty="0"/>
          </a:p>
        </p:txBody>
      </p:sp>
      <p:cxnSp>
        <p:nvCxnSpPr>
          <p:cNvPr id="10"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ángulo 10"/>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3"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OBJETIVOS </a:t>
            </a:r>
            <a:endParaRPr lang="es-EC" sz="100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4317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41018" y="1781464"/>
            <a:ext cx="8061964" cy="3930371"/>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sz="1400" dirty="0">
                <a:latin typeface="+mj-lt"/>
                <a:ea typeface="Calibri" panose="020F0502020204030204" pitchFamily="34" charset="0"/>
                <a:cs typeface="Times New Roman" panose="02020603050405020304" pitchFamily="18" charset="0"/>
              </a:rPr>
              <a:t>Establecer el mejor método de aislamiento de protoplastos de tomate (</a:t>
            </a:r>
            <a:r>
              <a:rPr lang="es-ES" sz="1400" i="1" dirty="0">
                <a:latin typeface="+mj-lt"/>
                <a:ea typeface="Calibri" panose="020F0502020204030204" pitchFamily="34" charset="0"/>
                <a:cs typeface="Times New Roman" panose="02020603050405020304" pitchFamily="18" charset="0"/>
              </a:rPr>
              <a:t>Solanum lycopersicum</a:t>
            </a:r>
            <a:r>
              <a:rPr lang="es-ES" sz="1400" dirty="0">
                <a:latin typeface="+mj-lt"/>
                <a:ea typeface="Calibri" panose="020F0502020204030204" pitchFamily="34" charset="0"/>
                <a:cs typeface="Times New Roman" panose="02020603050405020304" pitchFamily="18" charset="0"/>
              </a:rPr>
              <a:t> Mill.) evaluando el efecto de diferentes concentraciones de cocteles enzimáticos en la digestión del tejido</a:t>
            </a:r>
            <a:r>
              <a:rPr lang="es-EC" sz="1400" dirty="0">
                <a:solidFill>
                  <a:srgbClr val="222222"/>
                </a:solidFill>
                <a:latin typeface="+mj-lt"/>
                <a:ea typeface="Times New Roman" panose="02020603050405020304" pitchFamily="18" charset="0"/>
                <a:cs typeface="Times New Roman" panose="02020603050405020304" pitchFamily="18" charset="0"/>
              </a:rPr>
              <a:t>.</a:t>
            </a:r>
            <a:endParaRPr lang="es-EC" sz="1400" dirty="0">
              <a:latin typeface="+mj-lt"/>
              <a:ea typeface="Calibri" panose="020F0502020204030204" pitchFamily="34" charset="0"/>
              <a:cs typeface="Times New Roman" panose="02020603050405020304" pitchFamily="18" charset="0"/>
            </a:endParaRPr>
          </a:p>
          <a:p>
            <a:pPr marL="180340" algn="just">
              <a:lnSpc>
                <a:spcPct val="150000"/>
              </a:lnSpc>
              <a:spcAft>
                <a:spcPts val="0"/>
              </a:spcAft>
            </a:pPr>
            <a:r>
              <a:rPr lang="es-EC" sz="1400" dirty="0">
                <a:solidFill>
                  <a:srgbClr val="222222"/>
                </a:solidFill>
                <a:latin typeface="+mj-lt"/>
                <a:ea typeface="Times New Roman" panose="02020603050405020304" pitchFamily="18" charset="0"/>
                <a:cs typeface="Times New Roman" panose="02020603050405020304" pitchFamily="18" charset="0"/>
              </a:rPr>
              <a:t> </a:t>
            </a:r>
            <a:endParaRPr lang="es-EC" sz="1400" dirty="0">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sz="1400" dirty="0">
                <a:latin typeface="+mj-lt"/>
                <a:ea typeface="Calibri" panose="020F0502020204030204" pitchFamily="34" charset="0"/>
                <a:cs typeface="Times New Roman" panose="02020603050405020304" pitchFamily="18" charset="0"/>
              </a:rPr>
              <a:t>Definir el mejor tiempo y revoluciones de centrifugación necesarias para lograr una óptima purificación de protoplastos de tomate (</a:t>
            </a:r>
            <a:r>
              <a:rPr lang="es-ES" sz="1400" i="1" dirty="0">
                <a:latin typeface="+mj-lt"/>
                <a:ea typeface="Calibri" panose="020F0502020204030204" pitchFamily="34" charset="0"/>
                <a:cs typeface="Times New Roman" panose="02020603050405020304" pitchFamily="18" charset="0"/>
              </a:rPr>
              <a:t>Solanum lycopersicum</a:t>
            </a:r>
            <a:r>
              <a:rPr lang="es-ES" sz="1400" dirty="0">
                <a:latin typeface="+mj-lt"/>
                <a:ea typeface="Calibri" panose="020F0502020204030204" pitchFamily="34" charset="0"/>
                <a:cs typeface="Times New Roman" panose="02020603050405020304" pitchFamily="18" charset="0"/>
              </a:rPr>
              <a:t> Mill.).</a:t>
            </a:r>
            <a:endParaRPr lang="es-EC" sz="1400" dirty="0">
              <a:latin typeface="+mj-lt"/>
              <a:ea typeface="Calibri" panose="020F0502020204030204" pitchFamily="34" charset="0"/>
              <a:cs typeface="Times New Roman" panose="02020603050405020304" pitchFamily="18" charset="0"/>
            </a:endParaRPr>
          </a:p>
          <a:p>
            <a:pPr algn="just">
              <a:lnSpc>
                <a:spcPct val="150000"/>
              </a:lnSpc>
              <a:spcAft>
                <a:spcPts val="0"/>
              </a:spcAft>
            </a:pPr>
            <a:r>
              <a:rPr lang="es-EC" sz="1400" dirty="0">
                <a:solidFill>
                  <a:srgbClr val="222222"/>
                </a:solidFill>
                <a:latin typeface="+mj-lt"/>
                <a:ea typeface="Times New Roman" panose="02020603050405020304" pitchFamily="18" charset="0"/>
                <a:cs typeface="Times New Roman" panose="02020603050405020304" pitchFamily="18" charset="0"/>
              </a:rPr>
              <a:t> </a:t>
            </a:r>
            <a:endParaRPr lang="es-EC" sz="1400" dirty="0">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sz="1400" dirty="0">
                <a:latin typeface="+mj-lt"/>
                <a:ea typeface="Calibri" panose="020F0502020204030204" pitchFamily="34" charset="0"/>
                <a:cs typeface="Times New Roman" panose="02020603050405020304" pitchFamily="18" charset="0"/>
              </a:rPr>
              <a:t>Determinar el porcentaje de viabilidad de los protoplastos purificados mediante tinción química y conteo celular.</a:t>
            </a:r>
            <a:endParaRPr lang="es-EC" sz="1400" dirty="0">
              <a:latin typeface="+mj-lt"/>
              <a:ea typeface="Calibri" panose="020F0502020204030204" pitchFamily="34" charset="0"/>
              <a:cs typeface="Times New Roman" panose="02020603050405020304" pitchFamily="18" charset="0"/>
            </a:endParaRPr>
          </a:p>
          <a:p>
            <a:pPr marL="180340" algn="just">
              <a:lnSpc>
                <a:spcPct val="150000"/>
              </a:lnSpc>
              <a:spcAft>
                <a:spcPts val="0"/>
              </a:spcAft>
            </a:pPr>
            <a:r>
              <a:rPr lang="es-EC" sz="1400" dirty="0">
                <a:solidFill>
                  <a:srgbClr val="222222"/>
                </a:solidFill>
                <a:latin typeface="+mj-lt"/>
                <a:ea typeface="Times New Roman" panose="02020603050405020304" pitchFamily="18" charset="0"/>
                <a:cs typeface="Times New Roman" panose="02020603050405020304" pitchFamily="18" charset="0"/>
              </a:rPr>
              <a:t> </a:t>
            </a:r>
            <a:endParaRPr lang="es-EC" sz="1400" dirty="0">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sz="1400" dirty="0">
                <a:latin typeface="+mj-lt"/>
                <a:ea typeface="Calibri" panose="020F0502020204030204" pitchFamily="34" charset="0"/>
                <a:cs typeface="Times New Roman" panose="02020603050405020304" pitchFamily="18" charset="0"/>
              </a:rPr>
              <a:t>Identificar el medio de cultivo óptimo para la regeneración de la pared celular y división mitótica de protoplastos de tomate (</a:t>
            </a:r>
            <a:r>
              <a:rPr lang="es-ES" sz="1400" i="1" dirty="0">
                <a:latin typeface="+mj-lt"/>
                <a:ea typeface="Calibri" panose="020F0502020204030204" pitchFamily="34" charset="0"/>
                <a:cs typeface="Times New Roman" panose="02020603050405020304" pitchFamily="18" charset="0"/>
              </a:rPr>
              <a:t>Solanum lycopersicum</a:t>
            </a:r>
            <a:r>
              <a:rPr lang="es-ES" sz="1400" dirty="0">
                <a:latin typeface="+mj-lt"/>
                <a:ea typeface="Calibri" panose="020F0502020204030204" pitchFamily="34" charset="0"/>
                <a:cs typeface="Times New Roman" panose="02020603050405020304" pitchFamily="18" charset="0"/>
              </a:rPr>
              <a:t> Mill.).</a:t>
            </a:r>
            <a:endParaRPr lang="es-EC" sz="1400" dirty="0">
              <a:effectLst/>
              <a:latin typeface="+mj-lt"/>
              <a:ea typeface="Calibri" panose="020F0502020204030204" pitchFamily="34" charset="0"/>
              <a:cs typeface="Times New Roman" panose="02020603050405020304" pitchFamily="18" charset="0"/>
            </a:endParaRPr>
          </a:p>
        </p:txBody>
      </p:sp>
      <p:sp>
        <p:nvSpPr>
          <p:cNvPr id="5" name="CuadroTexto 4"/>
          <p:cNvSpPr txBox="1"/>
          <p:nvPr/>
        </p:nvSpPr>
        <p:spPr>
          <a:xfrm>
            <a:off x="903088" y="1143948"/>
            <a:ext cx="2582758" cy="369332"/>
          </a:xfrm>
          <a:prstGeom prst="rect">
            <a:avLst/>
          </a:prstGeom>
          <a:noFill/>
        </p:spPr>
        <p:txBody>
          <a:bodyPr wrap="none" rtlCol="0">
            <a:spAutoFit/>
          </a:bodyPr>
          <a:lstStyle/>
          <a:p>
            <a:r>
              <a:rPr lang="es-EC" b="1" dirty="0" smtClean="0"/>
              <a:t>Objetivos Específicos</a:t>
            </a:r>
            <a:endParaRPr lang="es-EC" b="1" dirty="0"/>
          </a:p>
        </p:txBody>
      </p:sp>
      <p:pic>
        <p:nvPicPr>
          <p:cNvPr id="6"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670148" y="5980019"/>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1"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OBJETIVOS </a:t>
            </a:r>
            <a:endParaRPr lang="es-EC" sz="100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423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C:\Users\JUAN\Documents\Cristian\TESIS\Fotos mias\DSC_0114.JPG"/>
          <p:cNvPicPr/>
          <p:nvPr/>
        </p:nvPicPr>
        <p:blipFill rotWithShape="1">
          <a:blip r:embed="rId2" cstate="print">
            <a:extLst>
              <a:ext uri="{28A0092B-C50C-407E-A947-70E740481C1C}">
                <a14:useLocalDpi xmlns:a14="http://schemas.microsoft.com/office/drawing/2010/main" val="0"/>
              </a:ext>
            </a:extLst>
          </a:blip>
          <a:srcRect l="4610" t="13131" r="4935" b="12617"/>
          <a:stretch/>
        </p:blipFill>
        <p:spPr bwMode="auto">
          <a:xfrm>
            <a:off x="322993" y="1412188"/>
            <a:ext cx="1968560" cy="2811438"/>
          </a:xfrm>
          <a:prstGeom prst="rect">
            <a:avLst/>
          </a:prstGeom>
          <a:noFill/>
          <a:ln>
            <a:solidFill>
              <a:schemeClr val="tx1"/>
            </a:solidFill>
          </a:ln>
          <a:extLst>
            <a:ext uri="{53640926-AAD7-44D8-BBD7-CCE9431645EC}">
              <a14:shadowObscured xmlns:a14="http://schemas.microsoft.com/office/drawing/2010/main"/>
            </a:ext>
          </a:extLst>
        </p:spPr>
      </p:pic>
      <p:pic>
        <p:nvPicPr>
          <p:cNvPr id="16" name="Imagen 15"/>
          <p:cNvPicPr>
            <a:picLocks noChangeAspect="1"/>
          </p:cNvPicPr>
          <p:nvPr/>
        </p:nvPicPr>
        <p:blipFill rotWithShape="1">
          <a:blip r:embed="rId3" cstate="print">
            <a:extLst>
              <a:ext uri="{28A0092B-C50C-407E-A947-70E740481C1C}">
                <a14:useLocalDpi xmlns:a14="http://schemas.microsoft.com/office/drawing/2010/main" val="0"/>
              </a:ext>
            </a:extLst>
          </a:blip>
          <a:srcRect l="25075" t="4211" r="20896" b="4608"/>
          <a:stretch/>
        </p:blipFill>
        <p:spPr>
          <a:xfrm>
            <a:off x="2854955" y="1412188"/>
            <a:ext cx="2491373" cy="2360612"/>
          </a:xfrm>
          <a:prstGeom prst="rect">
            <a:avLst/>
          </a:prstGeom>
          <a:ln>
            <a:solidFill>
              <a:schemeClr val="tx1"/>
            </a:solidFill>
          </a:ln>
        </p:spPr>
      </p:pic>
      <p:pic>
        <p:nvPicPr>
          <p:cNvPr id="17" name="Imagen 16"/>
          <p:cNvPicPr>
            <a:picLocks noChangeAspect="1"/>
          </p:cNvPicPr>
          <p:nvPr/>
        </p:nvPicPr>
        <p:blipFill rotWithShape="1">
          <a:blip r:embed="rId4" cstate="print">
            <a:extLst>
              <a:ext uri="{28A0092B-C50C-407E-A947-70E740481C1C}">
                <a14:useLocalDpi xmlns:a14="http://schemas.microsoft.com/office/drawing/2010/main" val="0"/>
              </a:ext>
            </a:extLst>
          </a:blip>
          <a:srcRect t="15391" b="9096"/>
          <a:stretch/>
        </p:blipFill>
        <p:spPr>
          <a:xfrm>
            <a:off x="5909730" y="1471595"/>
            <a:ext cx="2865305" cy="1622738"/>
          </a:xfrm>
          <a:prstGeom prst="rect">
            <a:avLst/>
          </a:prstGeom>
          <a:ln>
            <a:solidFill>
              <a:schemeClr val="tx1"/>
            </a:solidFill>
          </a:ln>
        </p:spPr>
      </p:pic>
      <p:sp>
        <p:nvSpPr>
          <p:cNvPr id="18" name="CuadroTexto 17"/>
          <p:cNvSpPr txBox="1"/>
          <p:nvPr/>
        </p:nvSpPr>
        <p:spPr>
          <a:xfrm>
            <a:off x="5801403" y="3098488"/>
            <a:ext cx="3057727" cy="246221"/>
          </a:xfrm>
          <a:prstGeom prst="rect">
            <a:avLst/>
          </a:prstGeom>
          <a:noFill/>
        </p:spPr>
        <p:txBody>
          <a:bodyPr wrap="square" rtlCol="0">
            <a:spAutoFit/>
          </a:bodyPr>
          <a:lstStyle/>
          <a:p>
            <a:pPr algn="ctr"/>
            <a:r>
              <a:rPr lang="es-EC" sz="1000" dirty="0" smtClean="0"/>
              <a:t>Proceso de Desinfección del Material Vegetal</a:t>
            </a:r>
            <a:endParaRPr lang="es-EC" sz="1000" dirty="0"/>
          </a:p>
        </p:txBody>
      </p:sp>
      <p:sp>
        <p:nvSpPr>
          <p:cNvPr id="20" name="Flecha derecha 19"/>
          <p:cNvSpPr/>
          <p:nvPr/>
        </p:nvSpPr>
        <p:spPr>
          <a:xfrm>
            <a:off x="2392397" y="2633438"/>
            <a:ext cx="404124" cy="2527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22" name="Flecha derecha 21"/>
          <p:cNvSpPr/>
          <p:nvPr/>
        </p:nvSpPr>
        <p:spPr>
          <a:xfrm>
            <a:off x="5442530" y="2667782"/>
            <a:ext cx="404124" cy="25270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graphicFrame>
        <p:nvGraphicFramePr>
          <p:cNvPr id="3" name="Diagrama 2"/>
          <p:cNvGraphicFramePr/>
          <p:nvPr>
            <p:extLst>
              <p:ext uri="{D42A27DB-BD31-4B8C-83A1-F6EECF244321}">
                <p14:modId xmlns:p14="http://schemas.microsoft.com/office/powerpoint/2010/main" val="303964683"/>
              </p:ext>
            </p:extLst>
          </p:nvPr>
        </p:nvGraphicFramePr>
        <p:xfrm>
          <a:off x="3160725" y="4223626"/>
          <a:ext cx="1968560" cy="16302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776205826"/>
              </p:ext>
            </p:extLst>
          </p:nvPr>
        </p:nvGraphicFramePr>
        <p:xfrm>
          <a:off x="5909730" y="3919134"/>
          <a:ext cx="2851063" cy="2026920"/>
        </p:xfrm>
        <a:graphic>
          <a:graphicData uri="http://schemas.openxmlformats.org/drawingml/2006/table">
            <a:tbl>
              <a:tblPr firstRow="1" bandRow="1">
                <a:tableStyleId>{93296810-A885-4BE3-A3E7-6D5BEEA58F35}</a:tableStyleId>
              </a:tblPr>
              <a:tblGrid>
                <a:gridCol w="2047873"/>
                <a:gridCol w="803190"/>
              </a:tblGrid>
              <a:tr h="370840">
                <a:tc>
                  <a:txBody>
                    <a:bodyPr/>
                    <a:lstStyle/>
                    <a:p>
                      <a:pPr algn="ctr"/>
                      <a:r>
                        <a:rPr lang="es-EC" sz="1200" dirty="0" smtClean="0"/>
                        <a:t>Tratamiento</a:t>
                      </a:r>
                      <a:endParaRPr lang="es-EC" sz="1200" dirty="0"/>
                    </a:p>
                  </a:txBody>
                  <a:tcPr anchor="ctr"/>
                </a:tc>
                <a:tc>
                  <a:txBody>
                    <a:bodyPr/>
                    <a:lstStyle/>
                    <a:p>
                      <a:pPr algn="ctr"/>
                      <a:r>
                        <a:rPr lang="es-EC" sz="1200" dirty="0" smtClean="0"/>
                        <a:t>Tiempo</a:t>
                      </a:r>
                      <a:endParaRPr lang="es-EC" sz="1200" dirty="0"/>
                    </a:p>
                  </a:txBody>
                  <a:tcPr anchor="ctr"/>
                </a:tc>
              </a:tr>
              <a:tr h="370840">
                <a:tc>
                  <a:txBody>
                    <a:bodyPr/>
                    <a:lstStyle/>
                    <a:p>
                      <a:pPr algn="ctr"/>
                      <a:r>
                        <a:rPr lang="es-EC" sz="1200" dirty="0" err="1" smtClean="0"/>
                        <a:t>Phyton</a:t>
                      </a:r>
                      <a:r>
                        <a:rPr lang="es-EC" sz="1200" dirty="0" smtClean="0"/>
                        <a:t> 0.5% (v/v)</a:t>
                      </a:r>
                      <a:endParaRPr lang="es-EC" sz="1200" dirty="0"/>
                    </a:p>
                  </a:txBody>
                  <a:tcPr anchor="ctr"/>
                </a:tc>
                <a:tc>
                  <a:txBody>
                    <a:bodyPr/>
                    <a:lstStyle/>
                    <a:p>
                      <a:pPr algn="ctr"/>
                      <a:r>
                        <a:rPr lang="es-EC" sz="1200" dirty="0" smtClean="0"/>
                        <a:t>3 min</a:t>
                      </a:r>
                      <a:endParaRPr lang="es-EC" sz="1200" dirty="0"/>
                    </a:p>
                  </a:txBody>
                  <a:tcPr anchor="ctr"/>
                </a:tc>
              </a:tr>
              <a:tr h="370840">
                <a:tc>
                  <a:txBody>
                    <a:bodyPr/>
                    <a:lstStyle/>
                    <a:p>
                      <a:pPr algn="ctr"/>
                      <a:r>
                        <a:rPr lang="es-EC" sz="1200" dirty="0" smtClean="0"/>
                        <a:t>Detergente 1.5% (p/v)</a:t>
                      </a:r>
                      <a:endParaRPr lang="es-EC" sz="1200" dirty="0"/>
                    </a:p>
                  </a:txBody>
                  <a:tcPr anchor="ctr"/>
                </a:tc>
                <a:tc>
                  <a:txBody>
                    <a:bodyPr/>
                    <a:lstStyle/>
                    <a:p>
                      <a:pPr algn="ctr"/>
                      <a:r>
                        <a:rPr lang="es-EC" sz="1200" dirty="0" smtClean="0"/>
                        <a:t>8 min</a:t>
                      </a:r>
                      <a:endParaRPr lang="es-EC" sz="1200" dirty="0"/>
                    </a:p>
                  </a:txBody>
                  <a:tcPr anchor="ctr"/>
                </a:tc>
              </a:tr>
              <a:tr h="370840">
                <a:tc>
                  <a:txBody>
                    <a:bodyPr/>
                    <a:lstStyle/>
                    <a:p>
                      <a:pPr algn="ctr"/>
                      <a:r>
                        <a:rPr lang="es-EC" sz="1200" dirty="0" smtClean="0"/>
                        <a:t>Extracto de Toronja</a:t>
                      </a:r>
                      <a:r>
                        <a:rPr lang="es-EC" sz="1200" baseline="0" dirty="0" smtClean="0"/>
                        <a:t> 2% (v/v)</a:t>
                      </a:r>
                      <a:endParaRPr lang="es-EC" sz="1200" dirty="0"/>
                    </a:p>
                  </a:txBody>
                  <a:tcPr anchor="ctr"/>
                </a:tc>
                <a:tc>
                  <a:txBody>
                    <a:bodyPr/>
                    <a:lstStyle/>
                    <a:p>
                      <a:pPr algn="ctr"/>
                      <a:r>
                        <a:rPr lang="es-EC" sz="1200" dirty="0" smtClean="0"/>
                        <a:t>5 min</a:t>
                      </a:r>
                      <a:endParaRPr lang="es-EC" sz="1200" dirty="0"/>
                    </a:p>
                  </a:txBody>
                  <a:tcPr anchor="ctr"/>
                </a:tc>
              </a:tr>
              <a:tr h="370840">
                <a:tc>
                  <a:txBody>
                    <a:bodyPr/>
                    <a:lstStyle/>
                    <a:p>
                      <a:pPr algn="ctr"/>
                      <a:r>
                        <a:rPr lang="es-EC" sz="1200" dirty="0" smtClean="0"/>
                        <a:t>Hipoclorito de Sodio 0.5% (v/v)</a:t>
                      </a:r>
                      <a:endParaRPr lang="es-EC" sz="1200" dirty="0"/>
                    </a:p>
                  </a:txBody>
                  <a:tcPr anchor="ctr"/>
                </a:tc>
                <a:tc>
                  <a:txBody>
                    <a:bodyPr/>
                    <a:lstStyle/>
                    <a:p>
                      <a:pPr algn="ctr"/>
                      <a:r>
                        <a:rPr lang="es-EC" sz="1200" dirty="0" smtClean="0"/>
                        <a:t>3 min</a:t>
                      </a:r>
                      <a:endParaRPr lang="es-EC" sz="1200" dirty="0"/>
                    </a:p>
                  </a:txBody>
                  <a:tcPr anchor="ctr"/>
                </a:tc>
              </a:tr>
            </a:tbl>
          </a:graphicData>
        </a:graphic>
      </p:graphicFrame>
      <p:sp>
        <p:nvSpPr>
          <p:cNvPr id="7" name="Rectángulo 6"/>
          <p:cNvSpPr/>
          <p:nvPr/>
        </p:nvSpPr>
        <p:spPr>
          <a:xfrm>
            <a:off x="2896692" y="3796024"/>
            <a:ext cx="2476960" cy="246221"/>
          </a:xfrm>
          <a:prstGeom prst="rect">
            <a:avLst/>
          </a:prstGeom>
        </p:spPr>
        <p:txBody>
          <a:bodyPr wrap="none">
            <a:spAutoFit/>
          </a:bodyPr>
          <a:lstStyle/>
          <a:p>
            <a:pPr algn="ctr"/>
            <a:r>
              <a:rPr lang="es-EC" sz="1000" dirty="0" smtClean="0"/>
              <a:t>Hojas de tomate de 12 </a:t>
            </a:r>
            <a:r>
              <a:rPr lang="es-EC" sz="1000" dirty="0"/>
              <a:t>semanas de </a:t>
            </a:r>
            <a:r>
              <a:rPr lang="es-EC" sz="1000" dirty="0" smtClean="0"/>
              <a:t>dad.</a:t>
            </a:r>
            <a:endParaRPr lang="es-EC" sz="1000" dirty="0"/>
          </a:p>
        </p:txBody>
      </p:sp>
      <p:sp>
        <p:nvSpPr>
          <p:cNvPr id="19" name="Rectángulo 18"/>
          <p:cNvSpPr/>
          <p:nvPr/>
        </p:nvSpPr>
        <p:spPr>
          <a:xfrm>
            <a:off x="322993" y="3190224"/>
            <a:ext cx="252730" cy="27178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100">
                <a:effectLst/>
                <a:ea typeface="Calibri" panose="020F0502020204030204" pitchFamily="34" charset="0"/>
                <a:cs typeface="Times New Roman" panose="02020603050405020304" pitchFamily="18" charset="0"/>
              </a:rPr>
              <a:t>B</a:t>
            </a:r>
          </a:p>
        </p:txBody>
      </p:sp>
      <p:sp>
        <p:nvSpPr>
          <p:cNvPr id="21" name="Rectángulo 20"/>
          <p:cNvSpPr/>
          <p:nvPr/>
        </p:nvSpPr>
        <p:spPr>
          <a:xfrm>
            <a:off x="326803" y="3921744"/>
            <a:ext cx="252730" cy="27178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100">
                <a:effectLst/>
                <a:ea typeface="Calibri" panose="020F0502020204030204" pitchFamily="34" charset="0"/>
                <a:cs typeface="Times New Roman" panose="02020603050405020304" pitchFamily="18" charset="0"/>
              </a:rPr>
              <a:t>C</a:t>
            </a:r>
          </a:p>
        </p:txBody>
      </p:sp>
      <p:sp>
        <p:nvSpPr>
          <p:cNvPr id="23" name="Rectángulo 22"/>
          <p:cNvSpPr/>
          <p:nvPr/>
        </p:nvSpPr>
        <p:spPr>
          <a:xfrm>
            <a:off x="322993" y="1799556"/>
            <a:ext cx="252730" cy="27178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100">
                <a:effectLst/>
                <a:ea typeface="Calibri" panose="020F0502020204030204" pitchFamily="34" charset="0"/>
                <a:cs typeface="Times New Roman" panose="02020603050405020304" pitchFamily="18" charset="0"/>
              </a:rPr>
              <a:t>A</a:t>
            </a:r>
          </a:p>
        </p:txBody>
      </p:sp>
      <p:sp>
        <p:nvSpPr>
          <p:cNvPr id="24" name="CuadroTexto 23"/>
          <p:cNvSpPr txBox="1"/>
          <p:nvPr/>
        </p:nvSpPr>
        <p:spPr>
          <a:xfrm>
            <a:off x="5897613" y="3576770"/>
            <a:ext cx="2865305" cy="415372"/>
          </a:xfrm>
          <a:prstGeom prst="rect">
            <a:avLst/>
          </a:prstGeom>
          <a:noFill/>
        </p:spPr>
        <p:txBody>
          <a:bodyPr wrap="square" rtlCol="0">
            <a:spAutoFit/>
          </a:bodyPr>
          <a:lstStyle/>
          <a:p>
            <a:pPr algn="just"/>
            <a:r>
              <a:rPr lang="es-EC" sz="1000" b="1" dirty="0" smtClean="0"/>
              <a:t>Tabla 1. T</a:t>
            </a:r>
            <a:r>
              <a:rPr lang="es-EC" sz="1000" dirty="0" smtClean="0"/>
              <a:t>ratamiento de desinfección de hojas de tomate</a:t>
            </a:r>
            <a:endParaRPr lang="es-EC" sz="1000" dirty="0"/>
          </a:p>
        </p:txBody>
      </p:sp>
      <p:sp>
        <p:nvSpPr>
          <p:cNvPr id="2" name="CuadroTexto 1"/>
          <p:cNvSpPr txBox="1"/>
          <p:nvPr/>
        </p:nvSpPr>
        <p:spPr>
          <a:xfrm>
            <a:off x="272571" y="4175534"/>
            <a:ext cx="2069404" cy="1015663"/>
          </a:xfrm>
          <a:prstGeom prst="rect">
            <a:avLst/>
          </a:prstGeom>
          <a:noFill/>
        </p:spPr>
        <p:txBody>
          <a:bodyPr wrap="square" rtlCol="0">
            <a:spAutoFit/>
          </a:bodyPr>
          <a:lstStyle/>
          <a:p>
            <a:pPr algn="ctr"/>
            <a:r>
              <a:rPr lang="es-EC" sz="1000" dirty="0" smtClean="0"/>
              <a:t>Plantas </a:t>
            </a:r>
            <a:r>
              <a:rPr lang="es-EC" sz="1000" dirty="0"/>
              <a:t>de tomate (</a:t>
            </a:r>
            <a:r>
              <a:rPr lang="es-EC" sz="1000" i="1" dirty="0"/>
              <a:t>Solanum lycopersicum</a:t>
            </a:r>
            <a:r>
              <a:rPr lang="es-EC" sz="1000" dirty="0"/>
              <a:t> Mill</a:t>
            </a:r>
            <a:r>
              <a:rPr lang="es-EC" sz="1000" dirty="0" smtClean="0"/>
              <a:t>.). </a:t>
            </a:r>
          </a:p>
          <a:p>
            <a:pPr algn="ctr"/>
            <a:r>
              <a:rPr lang="es-EC" sz="1000" dirty="0" smtClean="0"/>
              <a:t>A</a:t>
            </a:r>
            <a:r>
              <a:rPr lang="es-EC" sz="1000" dirty="0"/>
              <a:t>: 3 semanas de edad; </a:t>
            </a:r>
            <a:endParaRPr lang="es-EC" sz="1000" dirty="0" smtClean="0"/>
          </a:p>
          <a:p>
            <a:pPr algn="ctr"/>
            <a:r>
              <a:rPr lang="es-EC" sz="1000" dirty="0" smtClean="0"/>
              <a:t>B</a:t>
            </a:r>
            <a:r>
              <a:rPr lang="es-EC" sz="1000" dirty="0"/>
              <a:t>: 12 semanas de edad; </a:t>
            </a:r>
            <a:endParaRPr lang="es-EC" sz="1000" dirty="0" smtClean="0"/>
          </a:p>
          <a:p>
            <a:pPr algn="ctr"/>
            <a:r>
              <a:rPr lang="es-EC" sz="1000" dirty="0" smtClean="0"/>
              <a:t>C</a:t>
            </a:r>
            <a:r>
              <a:rPr lang="es-EC" sz="1000" dirty="0"/>
              <a:t>: 6 semanas de edad.</a:t>
            </a:r>
            <a:endParaRPr lang="es-EC" sz="1000" i="1" dirty="0"/>
          </a:p>
          <a:p>
            <a:pPr algn="ctr"/>
            <a:endParaRPr lang="es-EC" sz="1000" dirty="0"/>
          </a:p>
        </p:txBody>
      </p:sp>
      <p:pic>
        <p:nvPicPr>
          <p:cNvPr id="25" name="4 Imagen"/>
          <p:cNvPicPr>
            <a:picLocks noChangeAspect="1" noChangeArrowheads="1"/>
          </p:cNvPicPr>
          <p:nvPr/>
        </p:nvPicPr>
        <p:blipFill>
          <a:blip r:embed="rId10"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141390" y="6452441"/>
            <a:ext cx="1298753" cy="261610"/>
          </a:xfrm>
          <a:prstGeom prst="rect">
            <a:avLst/>
          </a:prstGeom>
        </p:spPr>
        <p:txBody>
          <a:bodyPr wrap="none">
            <a:spAutoFit/>
          </a:bodyPr>
          <a:lstStyle/>
          <a:p>
            <a:r>
              <a:rPr lang="es-EC" sz="1100" dirty="0">
                <a:latin typeface="Times New Roman" panose="02020603050405020304" pitchFamily="18" charset="0"/>
                <a:ea typeface="Calibri" panose="020F0502020204030204" pitchFamily="34" charset="0"/>
              </a:rPr>
              <a:t>(López </a:t>
            </a:r>
            <a:r>
              <a:rPr lang="es-EC" sz="1100" i="1" dirty="0">
                <a:latin typeface="Times New Roman" panose="02020603050405020304" pitchFamily="18" charset="0"/>
                <a:ea typeface="Calibri" panose="020F0502020204030204" pitchFamily="34" charset="0"/>
              </a:rPr>
              <a:t>et al.</a:t>
            </a:r>
            <a:r>
              <a:rPr lang="es-EC" sz="1100" dirty="0">
                <a:latin typeface="Times New Roman" panose="02020603050405020304" pitchFamily="18" charset="0"/>
                <a:ea typeface="Calibri" panose="020F0502020204030204" pitchFamily="34" charset="0"/>
              </a:rPr>
              <a:t>, 2015)</a:t>
            </a:r>
            <a:endParaRPr lang="es-EC" sz="1100" dirty="0"/>
          </a:p>
        </p:txBody>
      </p:sp>
      <p:cxnSp>
        <p:nvCxnSpPr>
          <p:cNvPr id="26"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ángulo 26"/>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33"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MATERIALES Y MÉTODOS </a:t>
            </a:r>
            <a:endParaRPr lang="es-EC" sz="1005" b="1" dirty="0">
              <a:latin typeface="Arial" panose="020B0604020202020204" pitchFamily="34" charset="0"/>
              <a:cs typeface="Arial" panose="020B0604020202020204" pitchFamily="34" charset="0"/>
            </a:endParaRPr>
          </a:p>
        </p:txBody>
      </p:sp>
      <p:sp>
        <p:nvSpPr>
          <p:cNvPr id="28" name="CuadroTexto 27"/>
          <p:cNvSpPr txBox="1"/>
          <p:nvPr/>
        </p:nvSpPr>
        <p:spPr>
          <a:xfrm>
            <a:off x="3537055" y="1012117"/>
            <a:ext cx="2069889" cy="307777"/>
          </a:xfrm>
          <a:prstGeom prst="rect">
            <a:avLst/>
          </a:prstGeom>
          <a:noFill/>
        </p:spPr>
        <p:txBody>
          <a:bodyPr wrap="square" rtlCol="0">
            <a:spAutoFit/>
          </a:bodyPr>
          <a:lstStyle/>
          <a:p>
            <a:pPr algn="ctr"/>
            <a:r>
              <a:rPr lang="es-EC" sz="1400" b="1" dirty="0" smtClean="0">
                <a:solidFill>
                  <a:srgbClr val="000000"/>
                </a:solidFill>
              </a:rPr>
              <a:t>Material Vegetal</a:t>
            </a:r>
            <a:endParaRPr lang="es-EC" sz="1400" b="1" dirty="0">
              <a:solidFill>
                <a:srgbClr val="000000"/>
              </a:solidFill>
            </a:endParaRPr>
          </a:p>
        </p:txBody>
      </p:sp>
    </p:spTree>
    <p:extLst>
      <p:ext uri="{BB962C8B-B14F-4D97-AF65-F5344CB8AC3E}">
        <p14:creationId xmlns:p14="http://schemas.microsoft.com/office/powerpoint/2010/main" val="17946600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echa derecha 8"/>
          <p:cNvSpPr/>
          <p:nvPr/>
        </p:nvSpPr>
        <p:spPr>
          <a:xfrm>
            <a:off x="1564856" y="2161700"/>
            <a:ext cx="345551" cy="3275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pic>
        <p:nvPicPr>
          <p:cNvPr id="4100" name="Picture 4" descr="Resultado de imagen para hoja picada"/>
          <p:cNvPicPr>
            <a:picLocks noChangeAspect="1" noChangeArrowheads="1"/>
          </p:cNvPicPr>
          <p:nvPr/>
        </p:nvPicPr>
        <p:blipFill rotWithShape="1">
          <a:blip r:embed="rId3">
            <a:extLst>
              <a:ext uri="{28A0092B-C50C-407E-A947-70E740481C1C}">
                <a14:useLocalDpi xmlns:a14="http://schemas.microsoft.com/office/drawing/2010/main" val="0"/>
              </a:ext>
            </a:extLst>
          </a:blip>
          <a:srcRect t="31295" r="62639" b="21242"/>
          <a:stretch/>
        </p:blipFill>
        <p:spPr bwMode="auto">
          <a:xfrm rot="16200000">
            <a:off x="4094552" y="1607408"/>
            <a:ext cx="1585475" cy="15106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Flecha derecha 14"/>
          <p:cNvSpPr/>
          <p:nvPr/>
        </p:nvSpPr>
        <p:spPr>
          <a:xfrm>
            <a:off x="3745846" y="2165986"/>
            <a:ext cx="328720" cy="3275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8" name="Flecha derecha 17"/>
          <p:cNvSpPr/>
          <p:nvPr/>
        </p:nvSpPr>
        <p:spPr>
          <a:xfrm rot="5400000">
            <a:off x="8218872" y="2917571"/>
            <a:ext cx="299220" cy="26981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sz="1400"/>
          </a:p>
        </p:txBody>
      </p:sp>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33822" t="20335" r="21667" b="13744"/>
          <a:stretch/>
        </p:blipFill>
        <p:spPr>
          <a:xfrm>
            <a:off x="1971478" y="1559883"/>
            <a:ext cx="1733267" cy="1540165"/>
          </a:xfrm>
          <a:prstGeom prst="rect">
            <a:avLst/>
          </a:prstGeom>
          <a:ln>
            <a:solidFill>
              <a:schemeClr val="tx1"/>
            </a:solidFill>
          </a:ln>
        </p:spPr>
      </p:pic>
      <p:sp>
        <p:nvSpPr>
          <p:cNvPr id="24" name="CuadroTexto 23"/>
          <p:cNvSpPr txBox="1"/>
          <p:nvPr/>
        </p:nvSpPr>
        <p:spPr>
          <a:xfrm>
            <a:off x="3480905" y="1059374"/>
            <a:ext cx="2812767" cy="312593"/>
          </a:xfrm>
          <a:prstGeom prst="rect">
            <a:avLst/>
          </a:prstGeom>
          <a:noFill/>
        </p:spPr>
        <p:txBody>
          <a:bodyPr wrap="square" rtlCol="0">
            <a:spAutoFit/>
          </a:bodyPr>
          <a:lstStyle/>
          <a:p>
            <a:r>
              <a:rPr lang="es-EC" sz="1400" b="1" dirty="0" smtClean="0">
                <a:solidFill>
                  <a:srgbClr val="000000"/>
                </a:solidFill>
              </a:rPr>
              <a:t>Aislamiento de Protoplastos</a:t>
            </a:r>
            <a:endParaRPr lang="es-EC" sz="1400" b="1" dirty="0">
              <a:solidFill>
                <a:srgbClr val="000000"/>
              </a:solidFill>
            </a:endParaRPr>
          </a:p>
        </p:txBody>
      </p:sp>
      <p:pic>
        <p:nvPicPr>
          <p:cNvPr id="25" name="Picture 2" descr="Resultado de imagen para tomato leav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280" t="29870" r="244" b="561"/>
          <a:stretch/>
        </p:blipFill>
        <p:spPr bwMode="auto">
          <a:xfrm>
            <a:off x="335826" y="1569999"/>
            <a:ext cx="1215327" cy="161109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CuadroTexto 25"/>
          <p:cNvSpPr txBox="1"/>
          <p:nvPr/>
        </p:nvSpPr>
        <p:spPr>
          <a:xfrm>
            <a:off x="6065872" y="3155475"/>
            <a:ext cx="1315548" cy="5078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900" dirty="0" smtClean="0"/>
              <a:t>Sumergir cortes en medio BH3 con Enzimas.</a:t>
            </a:r>
            <a:endParaRPr lang="es-EC" sz="900" dirty="0"/>
          </a:p>
        </p:txBody>
      </p:sp>
      <p:sp>
        <p:nvSpPr>
          <p:cNvPr id="27" name="CuadroTexto 26"/>
          <p:cNvSpPr txBox="1"/>
          <p:nvPr/>
        </p:nvSpPr>
        <p:spPr>
          <a:xfrm>
            <a:off x="7836141" y="1909118"/>
            <a:ext cx="1064682"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200" dirty="0"/>
              <a:t>Incubación a 60 RPMs en oscuridad </a:t>
            </a:r>
            <a:r>
              <a:rPr lang="es-EC" sz="1200" dirty="0" smtClean="0"/>
              <a:t>por 24 h.</a:t>
            </a:r>
            <a:endParaRPr lang="es-EC" sz="1200" dirty="0"/>
          </a:p>
        </p:txBody>
      </p:sp>
      <p:pic>
        <p:nvPicPr>
          <p:cNvPr id="28" name="Imagen 27"/>
          <p:cNvPicPr>
            <a:picLocks noChangeAspect="1"/>
          </p:cNvPicPr>
          <p:nvPr/>
        </p:nvPicPr>
        <p:blipFill rotWithShape="1">
          <a:blip r:embed="rId6" cstate="print">
            <a:extLst>
              <a:ext uri="{28A0092B-C50C-407E-A947-70E740481C1C}">
                <a14:useLocalDpi xmlns:a14="http://schemas.microsoft.com/office/drawing/2010/main" val="0"/>
              </a:ext>
            </a:extLst>
          </a:blip>
          <a:srcRect l="8706" t="15019" b="18076"/>
          <a:stretch/>
        </p:blipFill>
        <p:spPr>
          <a:xfrm>
            <a:off x="6065872" y="1559883"/>
            <a:ext cx="1287090" cy="1621209"/>
          </a:xfrm>
          <a:prstGeom prst="rect">
            <a:avLst/>
          </a:prstGeom>
          <a:ln>
            <a:solidFill>
              <a:schemeClr val="tx1"/>
            </a:solidFill>
          </a:ln>
        </p:spPr>
      </p:pic>
      <p:sp>
        <p:nvSpPr>
          <p:cNvPr id="29" name="CuadroTexto 28"/>
          <p:cNvSpPr txBox="1"/>
          <p:nvPr/>
        </p:nvSpPr>
        <p:spPr>
          <a:xfrm>
            <a:off x="4058188" y="3100048"/>
            <a:ext cx="1625448" cy="369332"/>
          </a:xfrm>
          <a:prstGeom prst="rect">
            <a:avLst/>
          </a:prstGeom>
          <a:noFill/>
        </p:spPr>
        <p:txBody>
          <a:bodyPr wrap="square" rtlCol="0">
            <a:spAutoFit/>
          </a:bodyPr>
          <a:lstStyle/>
          <a:p>
            <a:pPr algn="ctr"/>
            <a:r>
              <a:rPr lang="es-EC" sz="900" dirty="0" smtClean="0"/>
              <a:t>Cortes de Hoja (1mm x 1mm)</a:t>
            </a:r>
            <a:endParaRPr lang="es-EC" sz="900" dirty="0"/>
          </a:p>
        </p:txBody>
      </p:sp>
      <p:sp>
        <p:nvSpPr>
          <p:cNvPr id="30" name="CuadroTexto 29"/>
          <p:cNvSpPr txBox="1"/>
          <p:nvPr/>
        </p:nvSpPr>
        <p:spPr>
          <a:xfrm>
            <a:off x="1910407" y="3057766"/>
            <a:ext cx="1865475" cy="369332"/>
          </a:xfrm>
          <a:prstGeom prst="rect">
            <a:avLst/>
          </a:prstGeom>
          <a:noFill/>
        </p:spPr>
        <p:txBody>
          <a:bodyPr wrap="square" rtlCol="0">
            <a:spAutoFit/>
          </a:bodyPr>
          <a:lstStyle/>
          <a:p>
            <a:pPr algn="ctr"/>
            <a:r>
              <a:rPr lang="es-EC" sz="900" dirty="0" smtClean="0"/>
              <a:t>Pre-Plasmólisis (40x) en Sales CPW-Manitol 13%</a:t>
            </a:r>
            <a:endParaRPr lang="es-EC" sz="900" dirty="0"/>
          </a:p>
        </p:txBody>
      </p:sp>
      <p:graphicFrame>
        <p:nvGraphicFramePr>
          <p:cNvPr id="10" name="Tabla 9"/>
          <p:cNvGraphicFramePr>
            <a:graphicFrameLocks noGrp="1"/>
          </p:cNvGraphicFramePr>
          <p:nvPr>
            <p:extLst>
              <p:ext uri="{D42A27DB-BD31-4B8C-83A1-F6EECF244321}">
                <p14:modId xmlns:p14="http://schemas.microsoft.com/office/powerpoint/2010/main" val="2464434923"/>
              </p:ext>
            </p:extLst>
          </p:nvPr>
        </p:nvGraphicFramePr>
        <p:xfrm>
          <a:off x="3450710" y="4174853"/>
          <a:ext cx="4016100" cy="1835730"/>
        </p:xfrm>
        <a:graphic>
          <a:graphicData uri="http://schemas.openxmlformats.org/drawingml/2006/table">
            <a:tbl>
              <a:tblPr firstRow="1" firstCol="1" bandRow="1"/>
              <a:tblGrid>
                <a:gridCol w="866335"/>
                <a:gridCol w="1032798"/>
                <a:gridCol w="1081005"/>
                <a:gridCol w="1035962"/>
              </a:tblGrid>
              <a:tr h="436098">
                <a:tc>
                  <a:txBody>
                    <a:bodyPr/>
                    <a:lstStyle/>
                    <a:p>
                      <a:pPr algn="ctr">
                        <a:lnSpc>
                          <a:spcPct val="150000"/>
                        </a:lnSpc>
                        <a:spcAft>
                          <a:spcPts val="0"/>
                        </a:spcAft>
                      </a:pPr>
                      <a:r>
                        <a:rPr lang="es-ES" sz="1000" b="1" dirty="0">
                          <a:solidFill>
                            <a:schemeClr val="bg1"/>
                          </a:solidFill>
                          <a:effectLst/>
                          <a:latin typeface="+mj-lt"/>
                          <a:ea typeface="Calibri" panose="020F0502020204030204" pitchFamily="34" charset="0"/>
                          <a:cs typeface="Times New Roman" panose="02020603050405020304" pitchFamily="18" charset="0"/>
                        </a:rPr>
                        <a:t>Tratamiento</a:t>
                      </a:r>
                      <a:endParaRPr lang="es-EC" sz="1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50000"/>
                        </a:lnSpc>
                        <a:spcAft>
                          <a:spcPts val="0"/>
                        </a:spcAft>
                      </a:pPr>
                      <a:r>
                        <a:rPr lang="es-ES" sz="1000" b="1" dirty="0" smtClean="0">
                          <a:solidFill>
                            <a:schemeClr val="bg1"/>
                          </a:solidFill>
                          <a:effectLst/>
                          <a:latin typeface="+mj-lt"/>
                          <a:ea typeface="Calibri" panose="020F0502020204030204" pitchFamily="34" charset="0"/>
                          <a:cs typeface="Times New Roman" panose="02020603050405020304" pitchFamily="18" charset="0"/>
                        </a:rPr>
                        <a:t>Concentración </a:t>
                      </a:r>
                      <a:r>
                        <a:rPr lang="es-ES" sz="1000" b="1" dirty="0">
                          <a:solidFill>
                            <a:schemeClr val="bg1"/>
                          </a:solidFill>
                          <a:effectLst/>
                          <a:latin typeface="+mj-lt"/>
                          <a:ea typeface="Calibri" panose="020F0502020204030204" pitchFamily="34" charset="0"/>
                          <a:cs typeface="Times New Roman" panose="02020603050405020304" pitchFamily="18" charset="0"/>
                        </a:rPr>
                        <a:t>Celulasa</a:t>
                      </a:r>
                      <a:endParaRPr lang="es-EC" sz="1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50000"/>
                        </a:lnSpc>
                        <a:spcAft>
                          <a:spcPts val="0"/>
                        </a:spcAft>
                      </a:pPr>
                      <a:r>
                        <a:rPr lang="es-ES" sz="1000" b="1" dirty="0" smtClean="0">
                          <a:solidFill>
                            <a:schemeClr val="bg1"/>
                          </a:solidFill>
                          <a:effectLst/>
                          <a:latin typeface="+mj-lt"/>
                          <a:ea typeface="Calibri" panose="020F0502020204030204" pitchFamily="34" charset="0"/>
                          <a:cs typeface="Times New Roman" panose="02020603050405020304" pitchFamily="18" charset="0"/>
                        </a:rPr>
                        <a:t>Concentración </a:t>
                      </a:r>
                      <a:r>
                        <a:rPr lang="es-ES" sz="1000" b="1" dirty="0" err="1">
                          <a:solidFill>
                            <a:schemeClr val="bg1"/>
                          </a:solidFill>
                          <a:effectLst/>
                          <a:latin typeface="+mj-lt"/>
                          <a:ea typeface="Calibri" panose="020F0502020204030204" pitchFamily="34" charset="0"/>
                          <a:cs typeface="Times New Roman" panose="02020603050405020304" pitchFamily="18" charset="0"/>
                        </a:rPr>
                        <a:t>Macerozima</a:t>
                      </a:r>
                      <a:endParaRPr lang="es-EC" sz="1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50000"/>
                        </a:lnSpc>
                        <a:spcAft>
                          <a:spcPts val="0"/>
                        </a:spcAft>
                      </a:pPr>
                      <a:r>
                        <a:rPr lang="es-ES" sz="1000" b="1" dirty="0" smtClean="0">
                          <a:solidFill>
                            <a:schemeClr val="bg1"/>
                          </a:solidFill>
                          <a:effectLst/>
                          <a:latin typeface="+mj-lt"/>
                          <a:ea typeface="Calibri" panose="020F0502020204030204" pitchFamily="34" charset="0"/>
                          <a:cs typeface="Times New Roman" panose="02020603050405020304" pitchFamily="18" charset="0"/>
                        </a:rPr>
                        <a:t>Concentración </a:t>
                      </a:r>
                      <a:r>
                        <a:rPr lang="es-ES" sz="1000" b="1" dirty="0">
                          <a:solidFill>
                            <a:schemeClr val="bg1"/>
                          </a:solidFill>
                          <a:effectLst/>
                          <a:latin typeface="+mj-lt"/>
                          <a:ea typeface="Calibri" panose="020F0502020204030204" pitchFamily="34" charset="0"/>
                          <a:cs typeface="Times New Roman" panose="02020603050405020304" pitchFamily="18" charset="0"/>
                        </a:rPr>
                        <a:t>Pectoliasa</a:t>
                      </a:r>
                      <a:endParaRPr lang="es-EC" sz="10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r>
              <a:tr h="229755">
                <a:tc>
                  <a:txBody>
                    <a:bodyPr/>
                    <a:lstStyle/>
                    <a:p>
                      <a:pPr algn="ctr">
                        <a:lnSpc>
                          <a:spcPct val="150000"/>
                        </a:lnSpc>
                        <a:spcAft>
                          <a:spcPts val="0"/>
                        </a:spcAft>
                      </a:pPr>
                      <a:r>
                        <a:rPr lang="es-ES" sz="1000" b="1" dirty="0">
                          <a:effectLst/>
                          <a:latin typeface="+mj-lt"/>
                          <a:ea typeface="Calibri" panose="020F0502020204030204" pitchFamily="34" charset="0"/>
                          <a:cs typeface="Times New Roman" panose="02020603050405020304" pitchFamily="18" charset="0"/>
                        </a:rPr>
                        <a:t>T1</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50000"/>
                        </a:lnSpc>
                        <a:spcAft>
                          <a:spcPts val="0"/>
                        </a:spcAft>
                      </a:pPr>
                      <a:r>
                        <a:rPr lang="es-ES" sz="1000" dirty="0">
                          <a:effectLst/>
                          <a:latin typeface="+mj-lt"/>
                          <a:ea typeface="Calibri" panose="020F0502020204030204" pitchFamily="34" charset="0"/>
                          <a:cs typeface="Times New Roman" panose="02020603050405020304" pitchFamily="18" charset="0"/>
                        </a:rPr>
                        <a:t>0.25%</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1000">
                          <a:effectLst/>
                          <a:latin typeface="+mj-lt"/>
                          <a:ea typeface="Calibri" panose="020F0502020204030204" pitchFamily="34" charset="0"/>
                          <a:cs typeface="Times New Roman" panose="02020603050405020304" pitchFamily="18" charset="0"/>
                        </a:rPr>
                        <a:t>0.25%</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6">
                  <a:txBody>
                    <a:bodyPr/>
                    <a:lstStyle/>
                    <a:p>
                      <a:pPr algn="ctr">
                        <a:lnSpc>
                          <a:spcPct val="150000"/>
                        </a:lnSpc>
                        <a:spcAft>
                          <a:spcPts val="0"/>
                        </a:spcAft>
                      </a:pPr>
                      <a:r>
                        <a:rPr lang="es-ES" sz="1000" dirty="0">
                          <a:effectLst/>
                          <a:latin typeface="+mj-lt"/>
                          <a:ea typeface="Calibri" panose="020F0502020204030204" pitchFamily="34" charset="0"/>
                          <a:cs typeface="Times New Roman" panose="02020603050405020304" pitchFamily="18" charset="0"/>
                        </a:rPr>
                        <a:t>0.20%</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29755">
                <a:tc>
                  <a:txBody>
                    <a:bodyPr/>
                    <a:lstStyle/>
                    <a:p>
                      <a:pPr algn="ctr">
                        <a:lnSpc>
                          <a:spcPct val="150000"/>
                        </a:lnSpc>
                        <a:spcAft>
                          <a:spcPts val="0"/>
                        </a:spcAft>
                      </a:pPr>
                      <a:r>
                        <a:rPr lang="es-ES" sz="1000" b="1" dirty="0">
                          <a:effectLst/>
                          <a:latin typeface="+mj-lt"/>
                          <a:ea typeface="Calibri" panose="020F0502020204030204" pitchFamily="34" charset="0"/>
                          <a:cs typeface="Times New Roman" panose="02020603050405020304" pitchFamily="18" charset="0"/>
                        </a:rPr>
                        <a:t>T2</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50000"/>
                        </a:lnSpc>
                        <a:spcAft>
                          <a:spcPts val="0"/>
                        </a:spcAft>
                      </a:pPr>
                      <a:r>
                        <a:rPr lang="es-ES" sz="1000">
                          <a:effectLst/>
                          <a:latin typeface="+mj-lt"/>
                          <a:ea typeface="Calibri" panose="020F0502020204030204" pitchFamily="34" charset="0"/>
                          <a:cs typeface="Times New Roman" panose="02020603050405020304" pitchFamily="18" charset="0"/>
                        </a:rPr>
                        <a:t>0.10%</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r>
              <a:tr h="229755">
                <a:tc>
                  <a:txBody>
                    <a:bodyPr/>
                    <a:lstStyle/>
                    <a:p>
                      <a:pPr algn="ctr">
                        <a:lnSpc>
                          <a:spcPct val="150000"/>
                        </a:lnSpc>
                        <a:spcAft>
                          <a:spcPts val="0"/>
                        </a:spcAft>
                      </a:pPr>
                      <a:r>
                        <a:rPr lang="es-ES" sz="1000" b="1">
                          <a:effectLst/>
                          <a:latin typeface="+mj-lt"/>
                          <a:ea typeface="Calibri" panose="020F0502020204030204" pitchFamily="34" charset="0"/>
                          <a:cs typeface="Times New Roman" panose="02020603050405020304" pitchFamily="18" charset="0"/>
                        </a:rPr>
                        <a:t>T3</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50000"/>
                        </a:lnSpc>
                        <a:spcAft>
                          <a:spcPts val="0"/>
                        </a:spcAft>
                      </a:pPr>
                      <a:r>
                        <a:rPr lang="es-ES" sz="1000" dirty="0">
                          <a:effectLst/>
                          <a:latin typeface="+mj-lt"/>
                          <a:ea typeface="Calibri" panose="020F0502020204030204" pitchFamily="34" charset="0"/>
                          <a:cs typeface="Times New Roman" panose="02020603050405020304" pitchFamily="18" charset="0"/>
                        </a:rPr>
                        <a:t>0.50%</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1000" dirty="0">
                          <a:effectLst/>
                          <a:latin typeface="+mj-lt"/>
                          <a:ea typeface="Calibri" panose="020F0502020204030204" pitchFamily="34" charset="0"/>
                          <a:cs typeface="Times New Roman" panose="02020603050405020304" pitchFamily="18" charset="0"/>
                        </a:rPr>
                        <a:t>0.50%</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vMerge="1">
                  <a:txBody>
                    <a:bodyPr/>
                    <a:lstStyle/>
                    <a:p>
                      <a:endParaRPr lang="es-EC"/>
                    </a:p>
                  </a:txBody>
                  <a:tcPr/>
                </a:tc>
              </a:tr>
              <a:tr h="229755">
                <a:tc>
                  <a:txBody>
                    <a:bodyPr/>
                    <a:lstStyle/>
                    <a:p>
                      <a:pPr algn="ctr">
                        <a:lnSpc>
                          <a:spcPct val="150000"/>
                        </a:lnSpc>
                        <a:spcAft>
                          <a:spcPts val="0"/>
                        </a:spcAft>
                      </a:pPr>
                      <a:r>
                        <a:rPr lang="es-ES" sz="1000" b="1">
                          <a:effectLst/>
                          <a:latin typeface="+mj-lt"/>
                          <a:ea typeface="Calibri" panose="020F0502020204030204" pitchFamily="34" charset="0"/>
                          <a:cs typeface="Times New Roman" panose="02020603050405020304" pitchFamily="18" charset="0"/>
                        </a:rPr>
                        <a:t>T4</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50000"/>
                        </a:lnSpc>
                        <a:spcAft>
                          <a:spcPts val="0"/>
                        </a:spcAft>
                      </a:pPr>
                      <a:r>
                        <a:rPr lang="es-ES" sz="1000" dirty="0">
                          <a:effectLst/>
                          <a:latin typeface="+mj-lt"/>
                          <a:ea typeface="Calibri" panose="020F0502020204030204" pitchFamily="34" charset="0"/>
                          <a:cs typeface="Times New Roman" panose="02020603050405020304" pitchFamily="18" charset="0"/>
                        </a:rPr>
                        <a:t>0.25%</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r>
              <a:tr h="229755">
                <a:tc>
                  <a:txBody>
                    <a:bodyPr/>
                    <a:lstStyle/>
                    <a:p>
                      <a:pPr algn="ctr">
                        <a:lnSpc>
                          <a:spcPct val="150000"/>
                        </a:lnSpc>
                        <a:spcAft>
                          <a:spcPts val="0"/>
                        </a:spcAft>
                      </a:pPr>
                      <a:r>
                        <a:rPr lang="es-ES" sz="1000" b="1">
                          <a:effectLst/>
                          <a:latin typeface="+mj-lt"/>
                          <a:ea typeface="Calibri" panose="020F0502020204030204" pitchFamily="34" charset="0"/>
                          <a:cs typeface="Times New Roman" panose="02020603050405020304" pitchFamily="18" charset="0"/>
                        </a:rPr>
                        <a:t>T5</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50000"/>
                        </a:lnSpc>
                        <a:spcAft>
                          <a:spcPts val="0"/>
                        </a:spcAft>
                      </a:pPr>
                      <a:r>
                        <a:rPr lang="es-ES" sz="1000" dirty="0">
                          <a:effectLst/>
                          <a:latin typeface="+mj-lt"/>
                          <a:ea typeface="Calibri" panose="020F0502020204030204" pitchFamily="34" charset="0"/>
                          <a:cs typeface="Times New Roman" panose="02020603050405020304" pitchFamily="18" charset="0"/>
                        </a:rPr>
                        <a:t>1.00%</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1000" dirty="0">
                          <a:effectLst/>
                          <a:latin typeface="+mj-lt"/>
                          <a:ea typeface="Calibri" panose="020F0502020204030204" pitchFamily="34" charset="0"/>
                          <a:cs typeface="Times New Roman" panose="02020603050405020304" pitchFamily="18" charset="0"/>
                        </a:rPr>
                        <a:t>0.50%</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vMerge="1">
                  <a:txBody>
                    <a:bodyPr/>
                    <a:lstStyle/>
                    <a:p>
                      <a:endParaRPr lang="es-EC"/>
                    </a:p>
                  </a:txBody>
                  <a:tcPr/>
                </a:tc>
              </a:tr>
              <a:tr h="229755">
                <a:tc>
                  <a:txBody>
                    <a:bodyPr/>
                    <a:lstStyle/>
                    <a:p>
                      <a:pPr algn="ctr">
                        <a:lnSpc>
                          <a:spcPct val="150000"/>
                        </a:lnSpc>
                        <a:spcAft>
                          <a:spcPts val="0"/>
                        </a:spcAft>
                      </a:pPr>
                      <a:r>
                        <a:rPr lang="es-ES" sz="1000" b="1" dirty="0">
                          <a:effectLst/>
                          <a:latin typeface="+mj-lt"/>
                          <a:ea typeface="Calibri" panose="020F0502020204030204" pitchFamily="34" charset="0"/>
                          <a:cs typeface="Times New Roman" panose="02020603050405020304" pitchFamily="18" charset="0"/>
                        </a:rPr>
                        <a:t>T6</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50000"/>
                        </a:lnSpc>
                        <a:spcAft>
                          <a:spcPts val="0"/>
                        </a:spcAft>
                      </a:pPr>
                      <a:r>
                        <a:rPr lang="es-ES" sz="1000" dirty="0">
                          <a:effectLst/>
                          <a:latin typeface="+mj-lt"/>
                          <a:ea typeface="Calibri" panose="020F0502020204030204" pitchFamily="34" charset="0"/>
                          <a:cs typeface="Times New Roman" panose="02020603050405020304" pitchFamily="18" charset="0"/>
                        </a:rPr>
                        <a:t>0.25%</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r>
            </a:tbl>
          </a:graphicData>
        </a:graphic>
      </p:graphicFrame>
      <p:graphicFrame>
        <p:nvGraphicFramePr>
          <p:cNvPr id="31" name="Tabla 30"/>
          <p:cNvGraphicFramePr>
            <a:graphicFrameLocks noGrp="1"/>
          </p:cNvGraphicFramePr>
          <p:nvPr>
            <p:extLst>
              <p:ext uri="{D42A27DB-BD31-4B8C-83A1-F6EECF244321}">
                <p14:modId xmlns:p14="http://schemas.microsoft.com/office/powerpoint/2010/main" val="1220943182"/>
              </p:ext>
            </p:extLst>
          </p:nvPr>
        </p:nvGraphicFramePr>
        <p:xfrm>
          <a:off x="607353" y="4184013"/>
          <a:ext cx="2386263" cy="2072511"/>
        </p:xfrm>
        <a:graphic>
          <a:graphicData uri="http://schemas.openxmlformats.org/drawingml/2006/table">
            <a:tbl>
              <a:tblPr firstRow="1" firstCol="1" bandRow="1"/>
              <a:tblGrid>
                <a:gridCol w="1261533"/>
                <a:gridCol w="1124730"/>
              </a:tblGrid>
              <a:tr h="220851">
                <a:tc gridSpan="2">
                  <a:txBody>
                    <a:bodyPr/>
                    <a:lstStyle/>
                    <a:p>
                      <a:pPr algn="ctr">
                        <a:lnSpc>
                          <a:spcPct val="150000"/>
                        </a:lnSpc>
                        <a:spcAft>
                          <a:spcPts val="0"/>
                        </a:spcAft>
                      </a:pPr>
                      <a:r>
                        <a:rPr lang="es-ES" sz="900" b="1" dirty="0">
                          <a:solidFill>
                            <a:srgbClr val="FFFFFF"/>
                          </a:solidFill>
                          <a:effectLst/>
                          <a:latin typeface="+mj-lt"/>
                          <a:ea typeface="Calibri" panose="020F0502020204030204" pitchFamily="34" charset="0"/>
                          <a:cs typeface="Times New Roman" panose="02020603050405020304" pitchFamily="18" charset="0"/>
                        </a:rPr>
                        <a:t>Sales CPW</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hMerge="1">
                  <a:txBody>
                    <a:bodyPr/>
                    <a:lstStyle/>
                    <a:p>
                      <a:endParaRPr lang="es-EC"/>
                    </a:p>
                  </a:txBody>
                  <a:tcPr/>
                </a:tc>
              </a:tr>
              <a:tr h="393993">
                <a:tc>
                  <a:txBody>
                    <a:bodyPr/>
                    <a:lstStyle/>
                    <a:p>
                      <a:pPr algn="ctr">
                        <a:lnSpc>
                          <a:spcPct val="150000"/>
                        </a:lnSpc>
                        <a:spcAft>
                          <a:spcPts val="0"/>
                        </a:spcAft>
                      </a:pPr>
                      <a:r>
                        <a:rPr lang="es-ES" sz="900" b="1" dirty="0">
                          <a:effectLst/>
                          <a:latin typeface="+mj-lt"/>
                          <a:ea typeface="Calibri" panose="020F0502020204030204" pitchFamily="34" charset="0"/>
                          <a:cs typeface="Times New Roman" panose="02020603050405020304" pitchFamily="18" charset="0"/>
                        </a:rPr>
                        <a:t>Compuesto</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900" b="1" dirty="0">
                          <a:effectLst/>
                          <a:latin typeface="+mj-lt"/>
                          <a:ea typeface="Calibri" panose="020F0502020204030204" pitchFamily="34" charset="0"/>
                          <a:cs typeface="Times New Roman" panose="02020603050405020304" pitchFamily="18" charset="0"/>
                        </a:rPr>
                        <a:t>Concentración (mg/L)</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184019">
                <a:tc>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KH</a:t>
                      </a:r>
                      <a:r>
                        <a:rPr lang="es-ES" sz="900" baseline="-25000" dirty="0">
                          <a:effectLst/>
                          <a:latin typeface="+mj-lt"/>
                          <a:ea typeface="Calibri" panose="020F0502020204030204" pitchFamily="34" charset="0"/>
                          <a:cs typeface="Times New Roman" panose="02020603050405020304" pitchFamily="18" charset="0"/>
                        </a:rPr>
                        <a:t>2</a:t>
                      </a:r>
                      <a:r>
                        <a:rPr lang="es-ES" sz="900" dirty="0">
                          <a:effectLst/>
                          <a:latin typeface="+mj-lt"/>
                          <a:ea typeface="Calibri" panose="020F0502020204030204" pitchFamily="34" charset="0"/>
                          <a:cs typeface="Times New Roman" panose="02020603050405020304" pitchFamily="18" charset="0"/>
                        </a:rPr>
                        <a:t>PO</a:t>
                      </a:r>
                      <a:r>
                        <a:rPr lang="es-ES" sz="900" baseline="-25000" dirty="0">
                          <a:effectLst/>
                          <a:latin typeface="+mj-lt"/>
                          <a:ea typeface="Calibri" panose="020F0502020204030204" pitchFamily="34" charset="0"/>
                          <a:cs typeface="Times New Roman" panose="02020603050405020304" pitchFamily="18" charset="0"/>
                        </a:rPr>
                        <a:t>4</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27.2</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184019">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KNO</a:t>
                      </a:r>
                      <a:r>
                        <a:rPr lang="es-ES" sz="900" baseline="-25000">
                          <a:effectLst/>
                          <a:latin typeface="+mj-lt"/>
                          <a:ea typeface="Calibri" panose="020F0502020204030204" pitchFamily="34" charset="0"/>
                          <a:cs typeface="Times New Roman" panose="02020603050405020304" pitchFamily="18" charset="0"/>
                        </a:rPr>
                        <a:t>3</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100,1</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184019">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CaCl</a:t>
                      </a:r>
                      <a:r>
                        <a:rPr lang="es-ES" sz="900" baseline="-25000">
                          <a:effectLst/>
                          <a:latin typeface="+mj-lt"/>
                          <a:ea typeface="Calibri" panose="020F0502020204030204" pitchFamily="34" charset="0"/>
                          <a:cs typeface="Times New Roman" panose="02020603050405020304" pitchFamily="18" charset="0"/>
                        </a:rPr>
                        <a:t>2</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150</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184019">
                <a:tc>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MgSO</a:t>
                      </a:r>
                      <a:r>
                        <a:rPr lang="es-ES" sz="900" baseline="-25000" dirty="0">
                          <a:effectLst/>
                          <a:latin typeface="+mj-lt"/>
                          <a:ea typeface="Calibri" panose="020F0502020204030204" pitchFamily="34" charset="0"/>
                          <a:cs typeface="Times New Roman" panose="02020603050405020304" pitchFamily="18" charset="0"/>
                        </a:rPr>
                        <a:t>4</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250</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184019">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Fe</a:t>
                      </a:r>
                      <a:r>
                        <a:rPr lang="es-ES" sz="900" baseline="-25000">
                          <a:effectLst/>
                          <a:latin typeface="+mj-lt"/>
                          <a:ea typeface="Calibri" panose="020F0502020204030204" pitchFamily="34" charset="0"/>
                          <a:cs typeface="Times New Roman" panose="02020603050405020304" pitchFamily="18" charset="0"/>
                        </a:rPr>
                        <a:t>3</a:t>
                      </a:r>
                      <a:r>
                        <a:rPr lang="es-ES" sz="900">
                          <a:effectLst/>
                          <a:latin typeface="+mj-lt"/>
                          <a:ea typeface="Calibri" panose="020F0502020204030204" pitchFamily="34" charset="0"/>
                          <a:cs typeface="Times New Roman" panose="02020603050405020304" pitchFamily="18" charset="0"/>
                        </a:rPr>
                        <a:t>(SO</a:t>
                      </a:r>
                      <a:r>
                        <a:rPr lang="es-ES" sz="900" baseline="-25000">
                          <a:effectLst/>
                          <a:latin typeface="+mj-lt"/>
                          <a:ea typeface="Calibri" panose="020F0502020204030204" pitchFamily="34" charset="0"/>
                          <a:cs typeface="Times New Roman" panose="02020603050405020304" pitchFamily="18" charset="0"/>
                        </a:rPr>
                        <a:t>4</a:t>
                      </a:r>
                      <a:r>
                        <a:rPr lang="es-ES" sz="900">
                          <a:effectLst/>
                          <a:latin typeface="+mj-lt"/>
                          <a:ea typeface="Calibri" panose="020F0502020204030204" pitchFamily="34" charset="0"/>
                          <a:cs typeface="Times New Roman" panose="02020603050405020304" pitchFamily="18" charset="0"/>
                        </a:rPr>
                        <a:t>)</a:t>
                      </a:r>
                      <a:r>
                        <a:rPr lang="es-ES" sz="900" baseline="-25000">
                          <a:effectLst/>
                          <a:latin typeface="+mj-lt"/>
                          <a:ea typeface="Calibri" panose="020F0502020204030204" pitchFamily="34" charset="0"/>
                          <a:cs typeface="Times New Roman" panose="02020603050405020304" pitchFamily="18" charset="0"/>
                        </a:rPr>
                        <a:t>2</a:t>
                      </a:r>
                      <a:r>
                        <a:rPr lang="es-ES" sz="900">
                          <a:effectLst/>
                          <a:latin typeface="+mj-lt"/>
                          <a:ea typeface="Calibri" panose="020F0502020204030204" pitchFamily="34" charset="0"/>
                          <a:cs typeface="Times New Roman" panose="02020603050405020304" pitchFamily="18" charset="0"/>
                        </a:rPr>
                        <a:t>.6H</a:t>
                      </a:r>
                      <a:r>
                        <a:rPr lang="es-ES" sz="900" baseline="-25000">
                          <a:effectLst/>
                          <a:latin typeface="+mj-lt"/>
                          <a:ea typeface="Calibri" panose="020F0502020204030204" pitchFamily="34" charset="0"/>
                          <a:cs typeface="Times New Roman" panose="02020603050405020304" pitchFamily="18" charset="0"/>
                        </a:rPr>
                        <a:t>2</a:t>
                      </a:r>
                      <a:r>
                        <a:rPr lang="es-ES" sz="900">
                          <a:effectLst/>
                          <a:latin typeface="+mj-lt"/>
                          <a:ea typeface="Calibri" panose="020F0502020204030204" pitchFamily="34" charset="0"/>
                          <a:cs typeface="Times New Roman" panose="02020603050405020304" pitchFamily="18" charset="0"/>
                        </a:rPr>
                        <a:t>O</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2.5</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184019">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KI</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0.16</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184019">
                <a:tc>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CuSO</a:t>
                      </a:r>
                      <a:r>
                        <a:rPr lang="es-ES" sz="900" baseline="-25000" dirty="0">
                          <a:effectLst/>
                          <a:latin typeface="+mj-lt"/>
                          <a:ea typeface="Calibri" panose="020F0502020204030204" pitchFamily="34" charset="0"/>
                          <a:cs typeface="Times New Roman" panose="02020603050405020304" pitchFamily="18" charset="0"/>
                        </a:rPr>
                        <a:t>2</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0.00025</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p:sp>
        <p:nvSpPr>
          <p:cNvPr id="32" name="Flecha derecha 31"/>
          <p:cNvSpPr/>
          <p:nvPr/>
        </p:nvSpPr>
        <p:spPr>
          <a:xfrm>
            <a:off x="5678635" y="2161700"/>
            <a:ext cx="328720" cy="3275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pic>
        <p:nvPicPr>
          <p:cNvPr id="33" name="Imagen 32"/>
          <p:cNvPicPr>
            <a:picLocks noChangeAspect="1"/>
          </p:cNvPicPr>
          <p:nvPr/>
        </p:nvPicPr>
        <p:blipFill rotWithShape="1">
          <a:blip r:embed="rId7"/>
          <a:srcRect l="49608"/>
          <a:stretch/>
        </p:blipFill>
        <p:spPr>
          <a:xfrm>
            <a:off x="7865411" y="3720077"/>
            <a:ext cx="1098285" cy="1271360"/>
          </a:xfrm>
          <a:prstGeom prst="rect">
            <a:avLst/>
          </a:prstGeom>
        </p:spPr>
      </p:pic>
      <p:sp>
        <p:nvSpPr>
          <p:cNvPr id="34" name="CuadroTexto 33"/>
          <p:cNvSpPr txBox="1"/>
          <p:nvPr/>
        </p:nvSpPr>
        <p:spPr>
          <a:xfrm>
            <a:off x="7836141" y="3258412"/>
            <a:ext cx="1064682"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sz="1200" dirty="0" smtClean="0"/>
              <a:t>Conteo </a:t>
            </a:r>
            <a:r>
              <a:rPr lang="es-ES" sz="1200" dirty="0"/>
              <a:t>entre las 8 y 24 h </a:t>
            </a:r>
            <a:endParaRPr lang="es-EC" sz="1200" dirty="0"/>
          </a:p>
        </p:txBody>
      </p:sp>
      <p:sp>
        <p:nvSpPr>
          <p:cNvPr id="35" name="Flecha derecha 34"/>
          <p:cNvSpPr/>
          <p:nvPr/>
        </p:nvSpPr>
        <p:spPr>
          <a:xfrm>
            <a:off x="7404785" y="2161700"/>
            <a:ext cx="328720" cy="32754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21" name="CuadroTexto 20"/>
          <p:cNvSpPr txBox="1"/>
          <p:nvPr/>
        </p:nvSpPr>
        <p:spPr>
          <a:xfrm>
            <a:off x="602954" y="3783903"/>
            <a:ext cx="2390662" cy="400110"/>
          </a:xfrm>
          <a:prstGeom prst="rect">
            <a:avLst/>
          </a:prstGeom>
          <a:noFill/>
        </p:spPr>
        <p:txBody>
          <a:bodyPr wrap="square" rtlCol="0">
            <a:spAutoFit/>
          </a:bodyPr>
          <a:lstStyle/>
          <a:p>
            <a:pPr algn="just"/>
            <a:r>
              <a:rPr lang="es-EC" sz="1000" b="1" dirty="0" smtClean="0"/>
              <a:t>Tabla 2. </a:t>
            </a:r>
            <a:r>
              <a:rPr lang="es-ES" sz="1000" dirty="0"/>
              <a:t>Composición de la solución ´</a:t>
            </a:r>
            <a:r>
              <a:rPr lang="es-ES" sz="1000" dirty="0" err="1"/>
              <a:t>Cell</a:t>
            </a:r>
            <a:r>
              <a:rPr lang="es-ES" sz="1000" dirty="0"/>
              <a:t> and </a:t>
            </a:r>
            <a:r>
              <a:rPr lang="es-ES" sz="1000" dirty="0" err="1"/>
              <a:t>Protoplast</a:t>
            </a:r>
            <a:r>
              <a:rPr lang="es-ES" sz="1000" dirty="0"/>
              <a:t> </a:t>
            </a:r>
            <a:r>
              <a:rPr lang="es-ES" sz="1000" dirty="0" err="1"/>
              <a:t>Washing</a:t>
            </a:r>
            <a:r>
              <a:rPr lang="es-ES" sz="1000" dirty="0"/>
              <a:t>´ (CPW)</a:t>
            </a:r>
            <a:endParaRPr lang="es-EC" sz="1000" dirty="0" smtClean="0"/>
          </a:p>
        </p:txBody>
      </p:sp>
      <p:sp>
        <p:nvSpPr>
          <p:cNvPr id="22" name="CuadroTexto 21"/>
          <p:cNvSpPr txBox="1"/>
          <p:nvPr/>
        </p:nvSpPr>
        <p:spPr>
          <a:xfrm>
            <a:off x="3421487" y="3783903"/>
            <a:ext cx="4016053" cy="400110"/>
          </a:xfrm>
          <a:prstGeom prst="rect">
            <a:avLst/>
          </a:prstGeom>
          <a:noFill/>
        </p:spPr>
        <p:txBody>
          <a:bodyPr wrap="square" rtlCol="0">
            <a:spAutoFit/>
          </a:bodyPr>
          <a:lstStyle/>
          <a:p>
            <a:pPr algn="just"/>
            <a:r>
              <a:rPr lang="es-EC" sz="1000" b="1" dirty="0" smtClean="0"/>
              <a:t>Tabla 3. </a:t>
            </a:r>
            <a:r>
              <a:rPr lang="es-EC" sz="1000" dirty="0"/>
              <a:t>Tratamientos de soluciones enzimáticas para el aislamiento de protoplastos de hojas de </a:t>
            </a:r>
            <a:r>
              <a:rPr lang="es-EC" sz="1000" dirty="0" smtClean="0"/>
              <a:t>tomate.</a:t>
            </a:r>
            <a:endParaRPr lang="es-EC" sz="1000" i="1" dirty="0"/>
          </a:p>
        </p:txBody>
      </p:sp>
      <p:sp>
        <p:nvSpPr>
          <p:cNvPr id="37" name="Rectángulo 36"/>
          <p:cNvSpPr/>
          <p:nvPr/>
        </p:nvSpPr>
        <p:spPr>
          <a:xfrm>
            <a:off x="176633" y="6321585"/>
            <a:ext cx="1327608" cy="261610"/>
          </a:xfrm>
          <a:prstGeom prst="rect">
            <a:avLst/>
          </a:prstGeom>
        </p:spPr>
        <p:txBody>
          <a:bodyPr wrap="none">
            <a:spAutoFit/>
          </a:bodyPr>
          <a:lstStyle/>
          <a:p>
            <a:r>
              <a:rPr lang="es-ES" sz="1100" dirty="0">
                <a:latin typeface="Times New Roman" panose="02020603050405020304" pitchFamily="18" charset="0"/>
                <a:ea typeface="Calibri" panose="020F0502020204030204" pitchFamily="34" charset="0"/>
              </a:rPr>
              <a:t>(Bellini </a:t>
            </a:r>
            <a:r>
              <a:rPr lang="es-ES" sz="1100" i="1" dirty="0">
                <a:latin typeface="Times New Roman" panose="02020603050405020304" pitchFamily="18" charset="0"/>
                <a:ea typeface="Calibri" panose="020F0502020204030204" pitchFamily="34" charset="0"/>
              </a:rPr>
              <a:t>et al</a:t>
            </a:r>
            <a:r>
              <a:rPr lang="es-ES" sz="1100" dirty="0">
                <a:latin typeface="Times New Roman" panose="02020603050405020304" pitchFamily="18" charset="0"/>
                <a:ea typeface="Calibri" panose="020F0502020204030204" pitchFamily="34" charset="0"/>
              </a:rPr>
              <a:t>., 1990)</a:t>
            </a:r>
            <a:endParaRPr lang="es-EC" sz="1100" dirty="0"/>
          </a:p>
        </p:txBody>
      </p:sp>
      <p:cxnSp>
        <p:nvCxnSpPr>
          <p:cNvPr id="38"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ángulo 40"/>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42"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MATERIALES Y MÉTODOS </a:t>
            </a:r>
            <a:endParaRPr lang="es-EC" sz="100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6570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Resultado de imagen para camara neubau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207" y="1508594"/>
            <a:ext cx="2557589" cy="2331505"/>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3157501" y="1014206"/>
            <a:ext cx="2828997" cy="307777"/>
          </a:xfrm>
          <a:prstGeom prst="rect">
            <a:avLst/>
          </a:prstGeom>
          <a:noFill/>
        </p:spPr>
        <p:txBody>
          <a:bodyPr wrap="square" rtlCol="0">
            <a:spAutoFit/>
          </a:bodyPr>
          <a:lstStyle/>
          <a:p>
            <a:pPr algn="ctr"/>
            <a:r>
              <a:rPr lang="es-EC" sz="1400" b="1" dirty="0" smtClean="0">
                <a:solidFill>
                  <a:srgbClr val="000000"/>
                </a:solidFill>
              </a:rPr>
              <a:t>Optimización del Aislamiento</a:t>
            </a:r>
            <a:endParaRPr lang="es-EC" sz="1400" b="1" dirty="0">
              <a:solidFill>
                <a:srgbClr val="000000"/>
              </a:solidFill>
            </a:endParaRPr>
          </a:p>
        </p:txBody>
      </p:sp>
      <p:sp>
        <p:nvSpPr>
          <p:cNvPr id="4" name="Rectángulo 3"/>
          <p:cNvSpPr/>
          <p:nvPr/>
        </p:nvSpPr>
        <p:spPr>
          <a:xfrm>
            <a:off x="5015130" y="1487169"/>
            <a:ext cx="2918255" cy="461665"/>
          </a:xfrm>
          <a:prstGeom prst="rect">
            <a:avLst/>
          </a:prstGeom>
        </p:spPr>
        <p:txBody>
          <a:bodyPr wrap="square">
            <a:spAutoFit/>
          </a:bodyPr>
          <a:lstStyle/>
          <a:p>
            <a:pPr algn="just"/>
            <a:r>
              <a:rPr lang="es-ES" sz="1200" dirty="0" smtClean="0">
                <a:latin typeface="+mj-lt"/>
                <a:ea typeface="Calibri" panose="020F0502020204030204" pitchFamily="34" charset="0"/>
              </a:rPr>
              <a:t>El mejor tratamiento enzimático fue </a:t>
            </a:r>
            <a:r>
              <a:rPr lang="es-ES" sz="1200" dirty="0">
                <a:latin typeface="+mj-lt"/>
                <a:ea typeface="Calibri" panose="020F0502020204030204" pitchFamily="34" charset="0"/>
              </a:rPr>
              <a:t>utilizado para </a:t>
            </a:r>
            <a:r>
              <a:rPr lang="es-ES" sz="1200" dirty="0" smtClean="0">
                <a:latin typeface="+mj-lt"/>
                <a:ea typeface="Calibri" panose="020F0502020204030204" pitchFamily="34" charset="0"/>
              </a:rPr>
              <a:t>evaluar otros parámetros:</a:t>
            </a:r>
            <a:endParaRPr lang="es-EC" sz="1200" dirty="0">
              <a:latin typeface="+mj-lt"/>
            </a:endParaRPr>
          </a:p>
        </p:txBody>
      </p:sp>
      <p:graphicFrame>
        <p:nvGraphicFramePr>
          <p:cNvPr id="11" name="Tabla 10"/>
          <p:cNvGraphicFramePr>
            <a:graphicFrameLocks noGrp="1"/>
          </p:cNvGraphicFramePr>
          <p:nvPr>
            <p:extLst>
              <p:ext uri="{D42A27DB-BD31-4B8C-83A1-F6EECF244321}">
                <p14:modId xmlns:p14="http://schemas.microsoft.com/office/powerpoint/2010/main" val="3325390250"/>
              </p:ext>
            </p:extLst>
          </p:nvPr>
        </p:nvGraphicFramePr>
        <p:xfrm>
          <a:off x="5016524" y="2313814"/>
          <a:ext cx="2820159" cy="1473150"/>
        </p:xfrm>
        <a:graphic>
          <a:graphicData uri="http://schemas.openxmlformats.org/drawingml/2006/table">
            <a:tbl>
              <a:tblPr firstRow="1" firstCol="1" bandRow="1"/>
              <a:tblGrid>
                <a:gridCol w="1423063"/>
                <a:gridCol w="1397096"/>
              </a:tblGrid>
              <a:tr h="462974">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Tratamiento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Medio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r>
              <a:tr h="252544">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M1</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BH3</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52544">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M2</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I10</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52544">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M3</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CPW</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52544">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M4</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K3</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p:graphicFrame>
        <p:nvGraphicFramePr>
          <p:cNvPr id="15" name="Tabla 14"/>
          <p:cNvGraphicFramePr>
            <a:graphicFrameLocks noGrp="1"/>
          </p:cNvGraphicFramePr>
          <p:nvPr>
            <p:extLst>
              <p:ext uri="{D42A27DB-BD31-4B8C-83A1-F6EECF244321}">
                <p14:modId xmlns:p14="http://schemas.microsoft.com/office/powerpoint/2010/main" val="4290603074"/>
              </p:ext>
            </p:extLst>
          </p:nvPr>
        </p:nvGraphicFramePr>
        <p:xfrm>
          <a:off x="5027710" y="4242617"/>
          <a:ext cx="2809362" cy="1663032"/>
        </p:xfrm>
        <a:graphic>
          <a:graphicData uri="http://schemas.openxmlformats.org/drawingml/2006/table">
            <a:tbl>
              <a:tblPr firstRow="1" firstCol="1" bandRow="1"/>
              <a:tblGrid>
                <a:gridCol w="1087747"/>
                <a:gridCol w="812009"/>
                <a:gridCol w="909606"/>
              </a:tblGrid>
              <a:tr h="237576">
                <a:tc rowSpan="2">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Tratamiento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tc gridSpan="2">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Pre-plasmólisis</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hMerge="1">
                  <a:txBody>
                    <a:bodyPr/>
                    <a:lstStyle/>
                    <a:p>
                      <a:endParaRPr lang="es-EC"/>
                    </a:p>
                  </a:txBody>
                  <a:tcPr/>
                </a:tc>
              </a:tr>
              <a:tr h="237576">
                <a:tc vMerge="1">
                  <a:txBody>
                    <a:bodyPr/>
                    <a:lstStyle/>
                    <a:p>
                      <a:endParaRPr lang="es-EC"/>
                    </a:p>
                  </a:txBody>
                  <a:tcPr/>
                </a:tc>
                <a:tc>
                  <a:txBody>
                    <a:bodyPr/>
                    <a:lstStyle/>
                    <a:p>
                      <a:pPr algn="ctr">
                        <a:lnSpc>
                          <a:spcPct val="107000"/>
                        </a:lnSpc>
                        <a:spcAft>
                          <a:spcPts val="0"/>
                        </a:spcAft>
                      </a:pPr>
                      <a:r>
                        <a:rPr lang="es-EC" sz="1200" dirty="0">
                          <a:solidFill>
                            <a:schemeClr val="bg1"/>
                          </a:solidFill>
                          <a:effectLst/>
                          <a:latin typeface="+mj-lt"/>
                          <a:ea typeface="Times New Roman" panose="02020603050405020304" pitchFamily="18" charset="0"/>
                          <a:cs typeface="Times New Roman" panose="02020603050405020304" pitchFamily="18" charset="0"/>
                        </a:rPr>
                        <a:t>Tiempo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0070C0"/>
                    </a:solidFill>
                  </a:tcPr>
                </a:tc>
                <a:tc>
                  <a:txBody>
                    <a:bodyPr/>
                    <a:lstStyle/>
                    <a:p>
                      <a:pPr algn="ctr">
                        <a:lnSpc>
                          <a:spcPct val="107000"/>
                        </a:lnSpc>
                        <a:spcAft>
                          <a:spcPts val="0"/>
                        </a:spcAft>
                      </a:pPr>
                      <a:r>
                        <a:rPr lang="es-EC" sz="1200" dirty="0">
                          <a:solidFill>
                            <a:schemeClr val="bg1"/>
                          </a:solidFill>
                          <a:effectLst/>
                          <a:latin typeface="+mj-lt"/>
                          <a:ea typeface="Times New Roman" panose="02020603050405020304" pitchFamily="18" charset="0"/>
                          <a:cs typeface="Times New Roman" panose="02020603050405020304" pitchFamily="18" charset="0"/>
                        </a:rPr>
                        <a:t>Manitol</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0070C0"/>
                    </a:solidFill>
                  </a:tcPr>
                </a:tc>
              </a:tr>
              <a:tr h="237576">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P1</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gridSpan="2">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S/N</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hMerge="1">
                  <a:txBody>
                    <a:bodyPr/>
                    <a:lstStyle/>
                    <a:p>
                      <a:endParaRPr lang="es-EC"/>
                    </a:p>
                  </a:txBody>
                  <a:tcPr/>
                </a:tc>
              </a:tr>
              <a:tr h="237576">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P2</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1 H</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11%M</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37576">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P3</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13%M</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37576">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P4</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3 H</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11%M</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37576">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P5</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13%M</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p:pic>
        <p:nvPicPr>
          <p:cNvPr id="6146" name="Picture 2" descr="Resultado de imagen para camara neubauer"/>
          <p:cNvPicPr>
            <a:picLocks noChangeAspect="1" noChangeArrowheads="1"/>
          </p:cNvPicPr>
          <p:nvPr/>
        </p:nvPicPr>
        <p:blipFill rotWithShape="1">
          <a:blip r:embed="rId3">
            <a:extLst>
              <a:ext uri="{28A0092B-C50C-407E-A947-70E740481C1C}">
                <a14:useLocalDpi xmlns:a14="http://schemas.microsoft.com/office/drawing/2010/main" val="0"/>
              </a:ext>
            </a:extLst>
          </a:blip>
          <a:srcRect l="12748" r="13652"/>
          <a:stretch/>
        </p:blipFill>
        <p:spPr bwMode="auto">
          <a:xfrm>
            <a:off x="1608264" y="3297640"/>
            <a:ext cx="1927654" cy="1950584"/>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1545003" y="1487168"/>
            <a:ext cx="2285656" cy="461665"/>
          </a:xfrm>
          <a:prstGeom prst="rect">
            <a:avLst/>
          </a:prstGeom>
        </p:spPr>
        <p:txBody>
          <a:bodyPr wrap="square">
            <a:spAutoFit/>
          </a:bodyPr>
          <a:lstStyle/>
          <a:p>
            <a:r>
              <a:rPr lang="es-ES" sz="1200" dirty="0" smtClean="0">
                <a:latin typeface="+mj-lt"/>
                <a:ea typeface="Calibri" panose="020F0502020204030204" pitchFamily="34" charset="0"/>
              </a:rPr>
              <a:t>El conteo celular se llevó a cabo en cámara Neubauer.</a:t>
            </a:r>
            <a:endParaRPr lang="es-EC" sz="1200" dirty="0">
              <a:latin typeface="+mj-lt"/>
            </a:endParaRPr>
          </a:p>
        </p:txBody>
      </p:sp>
      <mc:AlternateContent xmlns:mc="http://schemas.openxmlformats.org/markup-compatibility/2006" xmlns:a14="http://schemas.microsoft.com/office/drawing/2010/main">
        <mc:Choice Requires="a14">
          <p:sp>
            <p:nvSpPr>
              <p:cNvPr id="2" name="Rectángulo 1"/>
              <p:cNvSpPr/>
              <p:nvPr/>
            </p:nvSpPr>
            <p:spPr>
              <a:xfrm>
                <a:off x="903819" y="5481363"/>
                <a:ext cx="3210020" cy="4146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100" b="0" i="1" smtClean="0">
                          <a:latin typeface="Cambria Math" panose="02040503050406030204" pitchFamily="18" charset="0"/>
                        </a:rPr>
                        <m:t>𝐶</m:t>
                      </m:r>
                      <m:r>
                        <a:rPr lang="es-EC" sz="1100" i="1">
                          <a:latin typeface="Cambria Math" panose="02040503050406030204" pitchFamily="18" charset="0"/>
                        </a:rPr>
                        <m:t>𝑜𝑛𝑐𝑒𝑛𝑡𝑟𝑎𝑐𝑖</m:t>
                      </m:r>
                      <m:r>
                        <a:rPr lang="es-EC" sz="1100" i="0">
                          <a:latin typeface="Cambria Math" panose="02040503050406030204" pitchFamily="18" charset="0"/>
                        </a:rPr>
                        <m:t>ó</m:t>
                      </m:r>
                      <m:r>
                        <a:rPr lang="es-EC" sz="1100" i="1">
                          <a:latin typeface="Cambria Math" panose="02040503050406030204" pitchFamily="18" charset="0"/>
                        </a:rPr>
                        <m:t>𝑛</m:t>
                      </m:r>
                      <m:r>
                        <a:rPr lang="es-EC" sz="1100" i="0">
                          <a:latin typeface="Cambria Math" panose="02040503050406030204" pitchFamily="18" charset="0"/>
                        </a:rPr>
                        <m:t>=</m:t>
                      </m:r>
                      <m:f>
                        <m:fPr>
                          <m:ctrlPr>
                            <a:rPr lang="es-EC" sz="1100" i="1">
                              <a:latin typeface="Cambria Math" panose="02040503050406030204" pitchFamily="18" charset="0"/>
                            </a:rPr>
                          </m:ctrlPr>
                        </m:fPr>
                        <m:num>
                          <m:r>
                            <a:rPr lang="es-EC" sz="1100" i="1">
                              <a:latin typeface="Cambria Math" panose="02040503050406030204" pitchFamily="18" charset="0"/>
                            </a:rPr>
                            <m:t>𝑁</m:t>
                          </m:r>
                          <m:r>
                            <m:rPr>
                              <m:sty m:val="p"/>
                            </m:rPr>
                            <a:rPr lang="es-EC" sz="1100" b="0" i="0" smtClean="0">
                              <a:latin typeface="Cambria Math" panose="02040503050406030204" pitchFamily="18" charset="0"/>
                            </a:rPr>
                            <m:t>o</m:t>
                          </m:r>
                          <m:r>
                            <a:rPr lang="es-EC" sz="1100" i="0">
                              <a:latin typeface="Cambria Math" panose="02040503050406030204" pitchFamily="18" charset="0"/>
                            </a:rPr>
                            <m:t> </m:t>
                          </m:r>
                          <m:r>
                            <a:rPr lang="es-EC" sz="1100" i="1">
                              <a:latin typeface="Cambria Math" panose="02040503050406030204" pitchFamily="18" charset="0"/>
                            </a:rPr>
                            <m:t>𝑑𝑒</m:t>
                          </m:r>
                          <m:r>
                            <a:rPr lang="es-EC" sz="1100" i="0">
                              <a:latin typeface="Cambria Math" panose="02040503050406030204" pitchFamily="18" charset="0"/>
                            </a:rPr>
                            <m:t> </m:t>
                          </m:r>
                          <m:r>
                            <a:rPr lang="es-EC" sz="1100" i="1">
                              <a:latin typeface="Cambria Math" panose="02040503050406030204" pitchFamily="18" charset="0"/>
                            </a:rPr>
                            <m:t>𝑐</m:t>
                          </m:r>
                          <m:r>
                            <a:rPr lang="es-EC" sz="1100" i="0">
                              <a:latin typeface="Cambria Math" panose="02040503050406030204" pitchFamily="18" charset="0"/>
                            </a:rPr>
                            <m:t>é</m:t>
                          </m:r>
                          <m:r>
                            <a:rPr lang="es-EC" sz="1100" i="1">
                              <a:latin typeface="Cambria Math" panose="02040503050406030204" pitchFamily="18" charset="0"/>
                            </a:rPr>
                            <m:t>𝑙𝑢𝑙𝑎𝑠</m:t>
                          </m:r>
                          <m:r>
                            <a:rPr lang="es-EC" sz="1100" i="0">
                              <a:latin typeface="Cambria Math" panose="02040503050406030204" pitchFamily="18" charset="0"/>
                            </a:rPr>
                            <m:t> </m:t>
                          </m:r>
                          <m:r>
                            <a:rPr lang="es-EC" sz="1100" i="1">
                              <a:latin typeface="Cambria Math" panose="02040503050406030204" pitchFamily="18" charset="0"/>
                            </a:rPr>
                            <m:t>𝑣𝑖𝑎𝑏𝑙𝑒𝑠</m:t>
                          </m:r>
                          <m:r>
                            <a:rPr lang="es-EC" sz="1100" i="0">
                              <a:latin typeface="Cambria Math" panose="02040503050406030204" pitchFamily="18" charset="0"/>
                            </a:rPr>
                            <m:t> </m:t>
                          </m:r>
                          <m:r>
                            <a:rPr lang="es-EC" sz="1100" i="1">
                              <a:latin typeface="Cambria Math" panose="02040503050406030204" pitchFamily="18" charset="0"/>
                            </a:rPr>
                            <m:t>𝑥</m:t>
                          </m:r>
                          <m:r>
                            <a:rPr lang="es-EC" sz="1100" i="0">
                              <a:latin typeface="Cambria Math" panose="02040503050406030204" pitchFamily="18" charset="0"/>
                            </a:rPr>
                            <m:t> 10000</m:t>
                          </m:r>
                        </m:num>
                        <m:den>
                          <m:r>
                            <a:rPr lang="es-EC" sz="1100" i="1">
                              <a:latin typeface="Cambria Math" panose="02040503050406030204" pitchFamily="18" charset="0"/>
                            </a:rPr>
                            <m:t>𝑁</m:t>
                          </m:r>
                          <m:r>
                            <m:rPr>
                              <m:sty m:val="p"/>
                            </m:rPr>
                            <a:rPr lang="es-EC" sz="1100" b="0" i="0" smtClean="0">
                              <a:latin typeface="Cambria Math" panose="02040503050406030204" pitchFamily="18" charset="0"/>
                            </a:rPr>
                            <m:t>o</m:t>
                          </m:r>
                          <m:r>
                            <a:rPr lang="es-EC" sz="1100" i="0">
                              <a:latin typeface="Cambria Math" panose="02040503050406030204" pitchFamily="18" charset="0"/>
                            </a:rPr>
                            <m:t> </m:t>
                          </m:r>
                          <m:r>
                            <a:rPr lang="es-EC" sz="1100" i="1">
                              <a:latin typeface="Cambria Math" panose="02040503050406030204" pitchFamily="18" charset="0"/>
                            </a:rPr>
                            <m:t>𝑑𝑒</m:t>
                          </m:r>
                          <m:r>
                            <a:rPr lang="es-EC" sz="1100" i="0">
                              <a:latin typeface="Cambria Math" panose="02040503050406030204" pitchFamily="18" charset="0"/>
                            </a:rPr>
                            <m:t> </m:t>
                          </m:r>
                          <m:r>
                            <a:rPr lang="es-EC" sz="1100" i="1">
                              <a:latin typeface="Cambria Math" panose="02040503050406030204" pitchFamily="18" charset="0"/>
                            </a:rPr>
                            <m:t>𝑐𝑢𝑎𝑑𝑟𝑜𝑠</m:t>
                          </m:r>
                        </m:den>
                      </m:f>
                    </m:oMath>
                  </m:oMathPara>
                </a14:m>
                <a:endParaRPr lang="es-EC" sz="1100" dirty="0">
                  <a:latin typeface="+mj-lt"/>
                </a:endParaRPr>
              </a:p>
            </p:txBody>
          </p:sp>
        </mc:Choice>
        <mc:Fallback xmlns="">
          <p:sp>
            <p:nvSpPr>
              <p:cNvPr id="2" name="Rectángulo 1"/>
              <p:cNvSpPr>
                <a:spLocks noRot="1" noChangeAspect="1" noMove="1" noResize="1" noEditPoints="1" noAdjustHandles="1" noChangeArrowheads="1" noChangeShapeType="1" noTextEdit="1"/>
              </p:cNvSpPr>
              <p:nvPr/>
            </p:nvSpPr>
            <p:spPr>
              <a:xfrm>
                <a:off x="903819" y="5481363"/>
                <a:ext cx="3210020" cy="414601"/>
              </a:xfrm>
              <a:prstGeom prst="rect">
                <a:avLst/>
              </a:prstGeom>
              <a:blipFill rotWithShape="0">
                <a:blip r:embed="rId4"/>
                <a:stretch>
                  <a:fillRect/>
                </a:stretch>
              </a:blipFill>
            </p:spPr>
            <p:txBody>
              <a:bodyPr/>
              <a:lstStyle/>
              <a:p>
                <a:r>
                  <a:rPr lang="es-EC">
                    <a:noFill/>
                  </a:rPr>
                  <a:t> </a:t>
                </a:r>
              </a:p>
            </p:txBody>
          </p:sp>
        </mc:Fallback>
      </mc:AlternateContent>
      <p:sp>
        <p:nvSpPr>
          <p:cNvPr id="3" name="CuadroTexto 2"/>
          <p:cNvSpPr txBox="1"/>
          <p:nvPr/>
        </p:nvSpPr>
        <p:spPr>
          <a:xfrm>
            <a:off x="5015131" y="2062269"/>
            <a:ext cx="2821251" cy="246221"/>
          </a:xfrm>
          <a:prstGeom prst="rect">
            <a:avLst/>
          </a:prstGeom>
          <a:noFill/>
        </p:spPr>
        <p:txBody>
          <a:bodyPr wrap="square" rtlCol="0">
            <a:spAutoFit/>
          </a:bodyPr>
          <a:lstStyle/>
          <a:p>
            <a:pPr algn="ctr"/>
            <a:r>
              <a:rPr lang="es-EC" sz="1000" b="1" dirty="0" smtClean="0"/>
              <a:t>Tabla 4. </a:t>
            </a:r>
            <a:r>
              <a:rPr lang="es-EC" sz="1000" dirty="0" smtClean="0"/>
              <a:t>Medios de Aislamiento</a:t>
            </a:r>
            <a:endParaRPr lang="es-EC" sz="1000" dirty="0"/>
          </a:p>
        </p:txBody>
      </p:sp>
      <p:sp>
        <p:nvSpPr>
          <p:cNvPr id="16" name="CuadroTexto 15"/>
          <p:cNvSpPr txBox="1"/>
          <p:nvPr/>
        </p:nvSpPr>
        <p:spPr>
          <a:xfrm>
            <a:off x="5015521" y="4026711"/>
            <a:ext cx="2820861" cy="246221"/>
          </a:xfrm>
          <a:prstGeom prst="rect">
            <a:avLst/>
          </a:prstGeom>
          <a:noFill/>
        </p:spPr>
        <p:txBody>
          <a:bodyPr wrap="square" rtlCol="0">
            <a:spAutoFit/>
          </a:bodyPr>
          <a:lstStyle/>
          <a:p>
            <a:pPr algn="ctr"/>
            <a:r>
              <a:rPr lang="es-EC" sz="1000" b="1" dirty="0" smtClean="0"/>
              <a:t>Tabla 5. </a:t>
            </a:r>
            <a:r>
              <a:rPr lang="es-EC" sz="1000" dirty="0" smtClean="0"/>
              <a:t>Tratamientos de Pre-plasmólisis</a:t>
            </a:r>
            <a:endParaRPr lang="es-EC" sz="1000" dirty="0"/>
          </a:p>
        </p:txBody>
      </p:sp>
      <p:pic>
        <p:nvPicPr>
          <p:cNvPr id="24"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a:off x="217395" y="6477019"/>
            <a:ext cx="998991" cy="261610"/>
          </a:xfrm>
          <a:prstGeom prst="rect">
            <a:avLst/>
          </a:prstGeom>
        </p:spPr>
        <p:txBody>
          <a:bodyPr wrap="none">
            <a:spAutoFit/>
          </a:bodyPr>
          <a:lstStyle/>
          <a:p>
            <a:r>
              <a:rPr lang="es-ES" sz="1100" dirty="0">
                <a:latin typeface="Times New Roman" panose="02020603050405020304" pitchFamily="18" charset="0"/>
                <a:ea typeface="Calibri" panose="020F0502020204030204" pitchFamily="34" charset="0"/>
              </a:rPr>
              <a:t>(Davey, 2010)</a:t>
            </a:r>
            <a:endParaRPr lang="es-EC" sz="1100" dirty="0"/>
          </a:p>
        </p:txBody>
      </p:sp>
      <p:sp>
        <p:nvSpPr>
          <p:cNvPr id="26" name="Rectángulo 25"/>
          <p:cNvSpPr/>
          <p:nvPr/>
        </p:nvSpPr>
        <p:spPr>
          <a:xfrm>
            <a:off x="217395" y="6304548"/>
            <a:ext cx="1327608" cy="261610"/>
          </a:xfrm>
          <a:prstGeom prst="rect">
            <a:avLst/>
          </a:prstGeom>
        </p:spPr>
        <p:txBody>
          <a:bodyPr wrap="none">
            <a:spAutoFit/>
          </a:bodyPr>
          <a:lstStyle/>
          <a:p>
            <a:r>
              <a:rPr lang="es-ES" sz="1100" dirty="0">
                <a:latin typeface="Times New Roman" panose="02020603050405020304" pitchFamily="18" charset="0"/>
                <a:ea typeface="Calibri" panose="020F0502020204030204" pitchFamily="34" charset="0"/>
              </a:rPr>
              <a:t>(Bellini </a:t>
            </a:r>
            <a:r>
              <a:rPr lang="es-ES" sz="1100" i="1" dirty="0">
                <a:latin typeface="Times New Roman" panose="02020603050405020304" pitchFamily="18" charset="0"/>
                <a:ea typeface="Calibri" panose="020F0502020204030204" pitchFamily="34" charset="0"/>
              </a:rPr>
              <a:t>et al</a:t>
            </a:r>
            <a:r>
              <a:rPr lang="es-ES" sz="1100" dirty="0">
                <a:latin typeface="Times New Roman" panose="02020603050405020304" pitchFamily="18" charset="0"/>
                <a:ea typeface="Calibri" panose="020F0502020204030204" pitchFamily="34" charset="0"/>
              </a:rPr>
              <a:t>., 1990)</a:t>
            </a:r>
            <a:endParaRPr lang="es-EC" sz="1100" dirty="0"/>
          </a:p>
        </p:txBody>
      </p:sp>
      <p:sp>
        <p:nvSpPr>
          <p:cNvPr id="6" name="Rectángulo 5"/>
          <p:cNvSpPr/>
          <p:nvPr/>
        </p:nvSpPr>
        <p:spPr>
          <a:xfrm>
            <a:off x="217395" y="6655798"/>
            <a:ext cx="1208985" cy="261610"/>
          </a:xfrm>
          <a:prstGeom prst="rect">
            <a:avLst/>
          </a:prstGeom>
        </p:spPr>
        <p:txBody>
          <a:bodyPr wrap="none">
            <a:spAutoFit/>
          </a:bodyPr>
          <a:lstStyle/>
          <a:p>
            <a:r>
              <a:rPr lang="es-EC" sz="1100" dirty="0">
                <a:latin typeface="Times New Roman" panose="02020603050405020304" pitchFamily="18" charset="0"/>
                <a:ea typeface="Calibri" panose="020F0502020204030204" pitchFamily="34" charset="0"/>
              </a:rPr>
              <a:t>(</a:t>
            </a:r>
            <a:r>
              <a:rPr lang="es-EC" sz="1100" dirty="0" err="1">
                <a:latin typeface="Times New Roman" panose="02020603050405020304" pitchFamily="18" charset="0"/>
                <a:ea typeface="Calibri" panose="020F0502020204030204" pitchFamily="34" charset="0"/>
              </a:rPr>
              <a:t>Henriques</a:t>
            </a:r>
            <a:r>
              <a:rPr lang="es-EC" sz="1100" dirty="0">
                <a:latin typeface="Times New Roman" panose="02020603050405020304" pitchFamily="18" charset="0"/>
                <a:ea typeface="Calibri" panose="020F0502020204030204" pitchFamily="34" charset="0"/>
              </a:rPr>
              <a:t>, 2015)</a:t>
            </a:r>
            <a:endParaRPr lang="es-EC" sz="1100" dirty="0"/>
          </a:p>
        </p:txBody>
      </p:sp>
      <p:cxnSp>
        <p:nvCxnSpPr>
          <p:cNvPr id="28"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ángulo 28"/>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32"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MATERIALES Y MÉTODOS </a:t>
            </a:r>
            <a:endParaRPr lang="es-EC" sz="100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3541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487423629"/>
              </p:ext>
            </p:extLst>
          </p:nvPr>
        </p:nvGraphicFramePr>
        <p:xfrm>
          <a:off x="4708423" y="1659732"/>
          <a:ext cx="3224963" cy="1972110"/>
        </p:xfrm>
        <a:graphic>
          <a:graphicData uri="http://schemas.openxmlformats.org/drawingml/2006/table">
            <a:tbl>
              <a:tblPr firstRow="1" firstCol="1" bandRow="1"/>
              <a:tblGrid>
                <a:gridCol w="1319211"/>
                <a:gridCol w="1014351"/>
                <a:gridCol w="891401"/>
              </a:tblGrid>
              <a:tr h="653046">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Tratamiento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Edad Planta</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Tipo de Corte</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r>
              <a:tr h="329766">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C1</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6 semanas</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Fino</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329766">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C2</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Grueso</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329766">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C3</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12 semanas</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Fino</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329766">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C4</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Grueso</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687493317"/>
              </p:ext>
            </p:extLst>
          </p:nvPr>
        </p:nvGraphicFramePr>
        <p:xfrm>
          <a:off x="748544" y="4087244"/>
          <a:ext cx="3308301" cy="1940068"/>
        </p:xfrm>
        <a:graphic>
          <a:graphicData uri="http://schemas.openxmlformats.org/drawingml/2006/table">
            <a:tbl>
              <a:tblPr firstRow="1" firstCol="1" bandRow="1"/>
              <a:tblGrid>
                <a:gridCol w="1158843"/>
                <a:gridCol w="1013134"/>
                <a:gridCol w="1136324"/>
              </a:tblGrid>
              <a:tr h="243106">
                <a:tc rowSpan="2">
                  <a:txBody>
                    <a:bodyPr/>
                    <a:lstStyle/>
                    <a:p>
                      <a:pPr algn="ctr">
                        <a:lnSpc>
                          <a:spcPct val="107000"/>
                        </a:lnSpc>
                        <a:spcAft>
                          <a:spcPts val="0"/>
                        </a:spcAft>
                      </a:pPr>
                      <a:r>
                        <a:rPr lang="es-EC" sz="1200" b="1" dirty="0" smtClean="0">
                          <a:solidFill>
                            <a:schemeClr val="bg1"/>
                          </a:solidFill>
                          <a:effectLst/>
                          <a:latin typeface="+mj-lt"/>
                          <a:ea typeface="Times New Roman" panose="02020603050405020304" pitchFamily="18" charset="0"/>
                          <a:cs typeface="Times New Roman" panose="02020603050405020304" pitchFamily="18" charset="0"/>
                        </a:rPr>
                        <a:t>Tratamiento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tc gridSpan="2">
                  <a:txBody>
                    <a:bodyPr/>
                    <a:lstStyle/>
                    <a:p>
                      <a:pPr algn="ctr">
                        <a:lnSpc>
                          <a:spcPct val="107000"/>
                        </a:lnSpc>
                        <a:spcAft>
                          <a:spcPts val="0"/>
                        </a:spcAft>
                      </a:pPr>
                      <a:r>
                        <a:rPr lang="es-EC" sz="1200" b="1" smtClean="0">
                          <a:solidFill>
                            <a:schemeClr val="bg1"/>
                          </a:solidFill>
                          <a:effectLst/>
                          <a:latin typeface="+mj-lt"/>
                          <a:ea typeface="Times New Roman" panose="02020603050405020304" pitchFamily="18" charset="0"/>
                          <a:cs typeface="Times New Roman" panose="02020603050405020304" pitchFamily="18" charset="0"/>
                        </a:rPr>
                        <a:t>Regulador Osmótico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hMerge="1">
                  <a:txBody>
                    <a:bodyPr/>
                    <a:lstStyle/>
                    <a:p>
                      <a:endParaRPr lang="es-EC"/>
                    </a:p>
                  </a:txBody>
                  <a:tcPr/>
                </a:tc>
              </a:tr>
              <a:tr h="481432">
                <a:tc vMerge="1">
                  <a:txBody>
                    <a:bodyPr/>
                    <a:lstStyle/>
                    <a:p>
                      <a:endParaRPr lang="es-EC"/>
                    </a:p>
                  </a:txBody>
                  <a:tcPr/>
                </a:tc>
                <a:tc>
                  <a:txBody>
                    <a:bodyPr/>
                    <a:lstStyle/>
                    <a:p>
                      <a:pPr algn="ctr">
                        <a:lnSpc>
                          <a:spcPct val="107000"/>
                        </a:lnSpc>
                        <a:spcAft>
                          <a:spcPts val="0"/>
                        </a:spcAft>
                      </a:pPr>
                      <a:r>
                        <a:rPr lang="es-EC" sz="1200" dirty="0" smtClean="0">
                          <a:solidFill>
                            <a:schemeClr val="bg1"/>
                          </a:solidFill>
                          <a:effectLst/>
                          <a:latin typeface="+mj-lt"/>
                          <a:ea typeface="Times New Roman" panose="02020603050405020304" pitchFamily="18" charset="0"/>
                          <a:cs typeface="Times New Roman" panose="02020603050405020304" pitchFamily="18" charset="0"/>
                        </a:rPr>
                        <a:t>Compuesto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0070C0"/>
                    </a:solidFill>
                  </a:tcPr>
                </a:tc>
                <a:tc>
                  <a:txBody>
                    <a:bodyPr/>
                    <a:lstStyle/>
                    <a:p>
                      <a:pPr algn="ctr">
                        <a:lnSpc>
                          <a:spcPct val="107000"/>
                        </a:lnSpc>
                        <a:spcAft>
                          <a:spcPts val="0"/>
                        </a:spcAft>
                      </a:pPr>
                      <a:r>
                        <a:rPr lang="es-EC" sz="1200" dirty="0" smtClean="0">
                          <a:solidFill>
                            <a:schemeClr val="bg1"/>
                          </a:solidFill>
                          <a:effectLst/>
                          <a:latin typeface="+mj-lt"/>
                          <a:ea typeface="Times New Roman" panose="02020603050405020304" pitchFamily="18" charset="0"/>
                          <a:cs typeface="Times New Roman" panose="02020603050405020304" pitchFamily="18" charset="0"/>
                        </a:rPr>
                        <a:t>Concentración</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0070C0"/>
                    </a:solidFill>
                  </a:tcPr>
                </a:tc>
              </a:tr>
              <a:tr h="243106">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O1</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rowSpan="3">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Manitol</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9%</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43106">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O2</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11%</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43106">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O3</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13%</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43106">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O4</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Inositol</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8%</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43106">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O5</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10%</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2942378304"/>
              </p:ext>
            </p:extLst>
          </p:nvPr>
        </p:nvGraphicFramePr>
        <p:xfrm>
          <a:off x="4696067" y="4056493"/>
          <a:ext cx="3224440" cy="1970820"/>
        </p:xfrm>
        <a:graphic>
          <a:graphicData uri="http://schemas.openxmlformats.org/drawingml/2006/table">
            <a:tbl>
              <a:tblPr firstRow="1" firstCol="1" bandRow="1"/>
              <a:tblGrid>
                <a:gridCol w="1099710"/>
                <a:gridCol w="1327956"/>
                <a:gridCol w="796774"/>
              </a:tblGrid>
              <a:tr h="520274">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Tratamiento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Concentración de enzimas</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Método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r>
              <a:tr h="449021">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S1</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T1</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one step</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76252">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S2</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two step</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449021">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S3</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T2</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one step</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76252">
                <a:tc>
                  <a:txBody>
                    <a:bodyPr/>
                    <a:lstStyle/>
                    <a:p>
                      <a:pPr algn="ctr">
                        <a:lnSpc>
                          <a:spcPct val="107000"/>
                        </a:lnSpc>
                        <a:spcAft>
                          <a:spcPts val="0"/>
                        </a:spcAft>
                      </a:pPr>
                      <a:r>
                        <a:rPr lang="es-EC" sz="1200" b="1" dirty="0">
                          <a:solidFill>
                            <a:srgbClr val="000000"/>
                          </a:solidFill>
                          <a:effectLst/>
                          <a:latin typeface="+mj-lt"/>
                          <a:ea typeface="Times New Roman" panose="02020603050405020304" pitchFamily="18" charset="0"/>
                          <a:cs typeface="Times New Roman" panose="02020603050405020304" pitchFamily="18" charset="0"/>
                        </a:rPr>
                        <a:t>S4</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dirty="0" err="1">
                          <a:solidFill>
                            <a:srgbClr val="000000"/>
                          </a:solidFill>
                          <a:effectLst/>
                          <a:latin typeface="+mj-lt"/>
                          <a:ea typeface="Times New Roman" panose="02020603050405020304" pitchFamily="18" charset="0"/>
                          <a:cs typeface="Times New Roman" panose="02020603050405020304" pitchFamily="18" charset="0"/>
                        </a:rPr>
                        <a:t>two</a:t>
                      </a:r>
                      <a:r>
                        <a:rPr lang="es-EC" sz="1200" dirty="0">
                          <a:solidFill>
                            <a:srgbClr val="000000"/>
                          </a:solidFill>
                          <a:effectLst/>
                          <a:latin typeface="+mj-lt"/>
                          <a:ea typeface="Times New Roman" panose="02020603050405020304" pitchFamily="18" charset="0"/>
                          <a:cs typeface="Times New Roman" panose="02020603050405020304" pitchFamily="18" charset="0"/>
                        </a:rPr>
                        <a:t> </a:t>
                      </a:r>
                      <a:r>
                        <a:rPr lang="es-EC" sz="1200" dirty="0" err="1">
                          <a:solidFill>
                            <a:srgbClr val="000000"/>
                          </a:solidFill>
                          <a:effectLst/>
                          <a:latin typeface="+mj-lt"/>
                          <a:ea typeface="Times New Roman" panose="02020603050405020304" pitchFamily="18" charset="0"/>
                          <a:cs typeface="Times New Roman" panose="02020603050405020304" pitchFamily="18" charset="0"/>
                        </a:rPr>
                        <a:t>step</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p:sp>
        <p:nvSpPr>
          <p:cNvPr id="7" name="CuadroTexto 6"/>
          <p:cNvSpPr txBox="1"/>
          <p:nvPr/>
        </p:nvSpPr>
        <p:spPr>
          <a:xfrm>
            <a:off x="4710163" y="1387254"/>
            <a:ext cx="3223223" cy="255759"/>
          </a:xfrm>
          <a:prstGeom prst="rect">
            <a:avLst/>
          </a:prstGeom>
          <a:noFill/>
        </p:spPr>
        <p:txBody>
          <a:bodyPr wrap="square" rtlCol="0">
            <a:spAutoFit/>
          </a:bodyPr>
          <a:lstStyle/>
          <a:p>
            <a:pPr algn="ctr"/>
            <a:r>
              <a:rPr lang="es-EC" sz="1000" b="1" dirty="0" smtClean="0"/>
              <a:t>Tabla 7. </a:t>
            </a:r>
            <a:r>
              <a:rPr lang="es-EC" sz="1000" dirty="0" smtClean="0"/>
              <a:t>Edad y tipos de corte </a:t>
            </a:r>
            <a:r>
              <a:rPr lang="es-EC" sz="1000" dirty="0"/>
              <a:t>de las hojas </a:t>
            </a:r>
          </a:p>
        </p:txBody>
      </p:sp>
      <p:sp>
        <p:nvSpPr>
          <p:cNvPr id="8" name="CuadroTexto 7"/>
          <p:cNvSpPr txBox="1"/>
          <p:nvPr/>
        </p:nvSpPr>
        <p:spPr>
          <a:xfrm>
            <a:off x="750284" y="3815002"/>
            <a:ext cx="3280802" cy="246221"/>
          </a:xfrm>
          <a:prstGeom prst="rect">
            <a:avLst/>
          </a:prstGeom>
          <a:noFill/>
        </p:spPr>
        <p:txBody>
          <a:bodyPr wrap="square" rtlCol="0">
            <a:spAutoFit/>
          </a:bodyPr>
          <a:lstStyle/>
          <a:p>
            <a:pPr algn="ctr"/>
            <a:r>
              <a:rPr lang="es-EC" sz="1000" b="1" dirty="0" smtClean="0"/>
              <a:t>Tabla 8. </a:t>
            </a:r>
            <a:r>
              <a:rPr lang="es-EC" sz="1000" dirty="0" smtClean="0"/>
              <a:t>Reguladores Osmóticos</a:t>
            </a:r>
            <a:endParaRPr lang="es-EC" sz="1000" dirty="0"/>
          </a:p>
        </p:txBody>
      </p:sp>
      <p:sp>
        <p:nvSpPr>
          <p:cNvPr id="9" name="CuadroTexto 8"/>
          <p:cNvSpPr txBox="1"/>
          <p:nvPr/>
        </p:nvSpPr>
        <p:spPr>
          <a:xfrm>
            <a:off x="4710163" y="3815002"/>
            <a:ext cx="3223223" cy="246221"/>
          </a:xfrm>
          <a:prstGeom prst="rect">
            <a:avLst/>
          </a:prstGeom>
          <a:noFill/>
        </p:spPr>
        <p:txBody>
          <a:bodyPr wrap="square" rtlCol="0">
            <a:spAutoFit/>
          </a:bodyPr>
          <a:lstStyle/>
          <a:p>
            <a:pPr algn="ctr"/>
            <a:r>
              <a:rPr lang="es-EC" sz="1000" b="1" dirty="0" smtClean="0"/>
              <a:t>Tabla 9. </a:t>
            </a:r>
            <a:r>
              <a:rPr lang="es-EC" sz="1000" dirty="0" smtClean="0"/>
              <a:t>Métodos de Aislamiento Enzimático</a:t>
            </a:r>
            <a:endParaRPr lang="es-EC" sz="1000" dirty="0"/>
          </a:p>
        </p:txBody>
      </p:sp>
      <p:graphicFrame>
        <p:nvGraphicFramePr>
          <p:cNvPr id="10" name="Tabla 9"/>
          <p:cNvGraphicFramePr>
            <a:graphicFrameLocks noGrp="1"/>
          </p:cNvGraphicFramePr>
          <p:nvPr>
            <p:extLst>
              <p:ext uri="{D42A27DB-BD31-4B8C-83A1-F6EECF244321}">
                <p14:modId xmlns:p14="http://schemas.microsoft.com/office/powerpoint/2010/main" val="3307270909"/>
              </p:ext>
            </p:extLst>
          </p:nvPr>
        </p:nvGraphicFramePr>
        <p:xfrm>
          <a:off x="768166" y="1647580"/>
          <a:ext cx="3262921" cy="1971382"/>
        </p:xfrm>
        <a:graphic>
          <a:graphicData uri="http://schemas.openxmlformats.org/drawingml/2006/table">
            <a:tbl>
              <a:tblPr firstRow="1" firstCol="1" bandRow="1"/>
              <a:tblGrid>
                <a:gridCol w="1233219"/>
                <a:gridCol w="1018041"/>
                <a:gridCol w="1011661"/>
              </a:tblGrid>
              <a:tr h="489202">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Tratamiento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Cantidad de tejido</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s-EC" sz="1200" b="1" dirty="0">
                          <a:solidFill>
                            <a:schemeClr val="bg1"/>
                          </a:solidFill>
                          <a:effectLst/>
                          <a:latin typeface="+mj-lt"/>
                          <a:ea typeface="Times New Roman" panose="02020603050405020304" pitchFamily="18" charset="0"/>
                          <a:cs typeface="Times New Roman" panose="02020603050405020304" pitchFamily="18" charset="0"/>
                        </a:rPr>
                        <a:t>Agitación</a:t>
                      </a:r>
                      <a:endParaRPr lang="es-EC" sz="12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r>
              <a:tr h="247030">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A1</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3">
                  <a:txBody>
                    <a:bodyPr/>
                    <a:lstStyle/>
                    <a:p>
                      <a:pPr algn="ctr">
                        <a:lnSpc>
                          <a:spcPct val="107000"/>
                        </a:lnSpc>
                        <a:spcAft>
                          <a:spcPts val="0"/>
                        </a:spcAft>
                      </a:pPr>
                      <a:r>
                        <a:rPr lang="es-EC" sz="1200" dirty="0" smtClean="0">
                          <a:solidFill>
                            <a:srgbClr val="000000"/>
                          </a:solidFill>
                          <a:effectLst/>
                          <a:latin typeface="+mj-lt"/>
                          <a:ea typeface="Times New Roman" panose="02020603050405020304" pitchFamily="18" charset="0"/>
                          <a:cs typeface="Times New Roman" panose="02020603050405020304" pitchFamily="18" charset="0"/>
                        </a:rPr>
                        <a:t>0,5 g</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30 RPM</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47030">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A2</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60 RPM</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47030">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A3</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v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90 RPM</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47030">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A4</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rowSpan="3">
                  <a:txBody>
                    <a:bodyPr/>
                    <a:lstStyle/>
                    <a:p>
                      <a:pPr algn="ctr">
                        <a:lnSpc>
                          <a:spcPct val="107000"/>
                        </a:lnSpc>
                        <a:spcAft>
                          <a:spcPts val="0"/>
                        </a:spcAft>
                      </a:pPr>
                      <a:r>
                        <a:rPr lang="es-EC" sz="1200" dirty="0" smtClean="0">
                          <a:solidFill>
                            <a:srgbClr val="000000"/>
                          </a:solidFill>
                          <a:effectLst/>
                          <a:latin typeface="+mj-lt"/>
                          <a:ea typeface="Times New Roman" panose="02020603050405020304" pitchFamily="18" charset="0"/>
                          <a:cs typeface="Times New Roman" panose="02020603050405020304" pitchFamily="18" charset="0"/>
                        </a:rPr>
                        <a:t>1,0 </a:t>
                      </a:r>
                      <a:r>
                        <a:rPr lang="es-EC" sz="1200" dirty="0">
                          <a:solidFill>
                            <a:srgbClr val="000000"/>
                          </a:solidFill>
                          <a:effectLst/>
                          <a:latin typeface="+mj-lt"/>
                          <a:ea typeface="Times New Roman" panose="02020603050405020304" pitchFamily="18" charset="0"/>
                          <a:cs typeface="Times New Roman" panose="02020603050405020304" pitchFamily="18" charset="0"/>
                        </a:rPr>
                        <a:t>g</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30 RPM</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47030">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A5</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v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200">
                          <a:solidFill>
                            <a:srgbClr val="000000"/>
                          </a:solidFill>
                          <a:effectLst/>
                          <a:latin typeface="+mj-lt"/>
                          <a:ea typeface="Times New Roman" panose="02020603050405020304" pitchFamily="18" charset="0"/>
                          <a:cs typeface="Times New Roman" panose="02020603050405020304" pitchFamily="18" charset="0"/>
                        </a:rPr>
                        <a:t>60 RPM</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47030">
                <a:tc>
                  <a:txBody>
                    <a:bodyPr/>
                    <a:lstStyle/>
                    <a:p>
                      <a:pPr algn="ctr">
                        <a:lnSpc>
                          <a:spcPct val="107000"/>
                        </a:lnSpc>
                        <a:spcAft>
                          <a:spcPts val="0"/>
                        </a:spcAft>
                      </a:pPr>
                      <a:r>
                        <a:rPr lang="es-EC" sz="1200" b="1">
                          <a:solidFill>
                            <a:srgbClr val="000000"/>
                          </a:solidFill>
                          <a:effectLst/>
                          <a:latin typeface="+mj-lt"/>
                          <a:ea typeface="Times New Roman" panose="02020603050405020304" pitchFamily="18" charset="0"/>
                          <a:cs typeface="Times New Roman" panose="02020603050405020304" pitchFamily="18" charset="0"/>
                        </a:rPr>
                        <a:t>A6</a:t>
                      </a:r>
                      <a:endParaRPr lang="es-EC" sz="12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pPr algn="ctr">
                        <a:lnSpc>
                          <a:spcPct val="107000"/>
                        </a:lnSpc>
                        <a:spcAft>
                          <a:spcPts val="0"/>
                        </a:spcAft>
                      </a:pP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mj-lt"/>
                          <a:ea typeface="Times New Roman" panose="02020603050405020304" pitchFamily="18" charset="0"/>
                          <a:cs typeface="Times New Roman" panose="02020603050405020304" pitchFamily="18" charset="0"/>
                        </a:rPr>
                        <a:t>90 RPM</a:t>
                      </a:r>
                      <a:endParaRPr lang="es-EC" sz="12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p:sp>
        <p:nvSpPr>
          <p:cNvPr id="11" name="CuadroTexto 10"/>
          <p:cNvSpPr txBox="1"/>
          <p:nvPr/>
        </p:nvSpPr>
        <p:spPr>
          <a:xfrm>
            <a:off x="750283" y="1387255"/>
            <a:ext cx="3280803" cy="255760"/>
          </a:xfrm>
          <a:prstGeom prst="rect">
            <a:avLst/>
          </a:prstGeom>
          <a:noFill/>
        </p:spPr>
        <p:txBody>
          <a:bodyPr wrap="square" rtlCol="0">
            <a:spAutoFit/>
          </a:bodyPr>
          <a:lstStyle/>
          <a:p>
            <a:pPr algn="ctr"/>
            <a:r>
              <a:rPr lang="es-EC" sz="1000" b="1" dirty="0" smtClean="0"/>
              <a:t>Tabla 6. </a:t>
            </a:r>
            <a:r>
              <a:rPr lang="es-EC" sz="1000" dirty="0" smtClean="0"/>
              <a:t>Cantidad de tejido y Agitación</a:t>
            </a:r>
            <a:endParaRPr lang="es-EC" sz="1000" dirty="0"/>
          </a:p>
        </p:txBody>
      </p:sp>
      <p:sp>
        <p:nvSpPr>
          <p:cNvPr id="15" name="CuadroTexto 14"/>
          <p:cNvSpPr txBox="1"/>
          <p:nvPr/>
        </p:nvSpPr>
        <p:spPr>
          <a:xfrm>
            <a:off x="3157501" y="1014206"/>
            <a:ext cx="2828997" cy="307777"/>
          </a:xfrm>
          <a:prstGeom prst="rect">
            <a:avLst/>
          </a:prstGeom>
          <a:noFill/>
        </p:spPr>
        <p:txBody>
          <a:bodyPr wrap="square" rtlCol="0">
            <a:spAutoFit/>
          </a:bodyPr>
          <a:lstStyle/>
          <a:p>
            <a:pPr algn="ctr"/>
            <a:r>
              <a:rPr lang="es-EC" sz="1400" b="1" dirty="0" smtClean="0">
                <a:solidFill>
                  <a:srgbClr val="000000"/>
                </a:solidFill>
              </a:rPr>
              <a:t>Optimización del Aislamiento</a:t>
            </a:r>
            <a:endParaRPr lang="es-EC" sz="1400" b="1" dirty="0">
              <a:solidFill>
                <a:srgbClr val="000000"/>
              </a:solidFill>
            </a:endParaRPr>
          </a:p>
        </p:txBody>
      </p:sp>
      <p:sp>
        <p:nvSpPr>
          <p:cNvPr id="16" name="Rectángulo 15"/>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7"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MATERIALES Y MÉTODOS </a:t>
            </a:r>
            <a:endParaRPr lang="es-EC" sz="100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840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2"/>
          <a:stretch>
            <a:fillRect/>
          </a:stretch>
        </p:blipFill>
        <p:spPr>
          <a:xfrm>
            <a:off x="2350469" y="3533820"/>
            <a:ext cx="464205" cy="1014956"/>
          </a:xfrm>
          <a:prstGeom prst="rect">
            <a:avLst/>
          </a:prstGeom>
        </p:spPr>
      </p:pic>
      <p:pic>
        <p:nvPicPr>
          <p:cNvPr id="55" name="Imagen 54"/>
          <p:cNvPicPr>
            <a:picLocks noChangeAspect="1"/>
          </p:cNvPicPr>
          <p:nvPr/>
        </p:nvPicPr>
        <p:blipFill>
          <a:blip r:embed="rId3"/>
          <a:stretch>
            <a:fillRect/>
          </a:stretch>
        </p:blipFill>
        <p:spPr>
          <a:xfrm>
            <a:off x="4557585" y="3497108"/>
            <a:ext cx="994441" cy="1031968"/>
          </a:xfrm>
          <a:prstGeom prst="rect">
            <a:avLst/>
          </a:prstGeom>
        </p:spPr>
      </p:pic>
      <p:sp>
        <p:nvSpPr>
          <p:cNvPr id="5" name="CuadroTexto 4"/>
          <p:cNvSpPr txBox="1"/>
          <p:nvPr/>
        </p:nvSpPr>
        <p:spPr>
          <a:xfrm>
            <a:off x="3252115" y="1008850"/>
            <a:ext cx="2639769" cy="307777"/>
          </a:xfrm>
          <a:prstGeom prst="rect">
            <a:avLst/>
          </a:prstGeom>
          <a:noFill/>
        </p:spPr>
        <p:txBody>
          <a:bodyPr wrap="square" rtlCol="0">
            <a:spAutoFit/>
          </a:bodyPr>
          <a:lstStyle/>
          <a:p>
            <a:pPr algn="ctr"/>
            <a:r>
              <a:rPr lang="es-EC" sz="1400" b="1" dirty="0" smtClean="0">
                <a:solidFill>
                  <a:srgbClr val="000000"/>
                </a:solidFill>
              </a:rPr>
              <a:t>Purificación de Protoplastos</a:t>
            </a:r>
            <a:endParaRPr lang="es-EC" sz="1400" b="1" dirty="0">
              <a:solidFill>
                <a:srgbClr val="000000"/>
              </a:solidFill>
            </a:endParaRPr>
          </a:p>
        </p:txBody>
      </p:sp>
      <p:pic>
        <p:nvPicPr>
          <p:cNvPr id="31" name="Imagen 30"/>
          <p:cNvPicPr>
            <a:picLocks noChangeAspect="1"/>
          </p:cNvPicPr>
          <p:nvPr/>
        </p:nvPicPr>
        <p:blipFill>
          <a:blip r:embed="rId4"/>
          <a:stretch>
            <a:fillRect/>
          </a:stretch>
        </p:blipFill>
        <p:spPr>
          <a:xfrm>
            <a:off x="2271443" y="1505173"/>
            <a:ext cx="1615242" cy="1467055"/>
          </a:xfrm>
          <a:prstGeom prst="rect">
            <a:avLst/>
          </a:prstGeom>
        </p:spPr>
      </p:pic>
      <p:pic>
        <p:nvPicPr>
          <p:cNvPr id="32" name="Imagen 31"/>
          <p:cNvPicPr>
            <a:picLocks noChangeAspect="1"/>
          </p:cNvPicPr>
          <p:nvPr/>
        </p:nvPicPr>
        <p:blipFill rotWithShape="1">
          <a:blip r:embed="rId5" cstate="print">
            <a:extLst>
              <a:ext uri="{28A0092B-C50C-407E-A947-70E740481C1C}">
                <a14:useLocalDpi xmlns:a14="http://schemas.microsoft.com/office/drawing/2010/main" val="0"/>
              </a:ext>
            </a:extLst>
          </a:blip>
          <a:srcRect l="8706" t="18710" b="20342"/>
          <a:stretch/>
        </p:blipFill>
        <p:spPr>
          <a:xfrm>
            <a:off x="1058366" y="1580319"/>
            <a:ext cx="1088639" cy="1294439"/>
          </a:xfrm>
          <a:prstGeom prst="rect">
            <a:avLst/>
          </a:prstGeom>
        </p:spPr>
      </p:pic>
      <p:sp>
        <p:nvSpPr>
          <p:cNvPr id="33" name="CuadroTexto 32"/>
          <p:cNvSpPr txBox="1"/>
          <p:nvPr/>
        </p:nvSpPr>
        <p:spPr>
          <a:xfrm>
            <a:off x="643451" y="2852228"/>
            <a:ext cx="2007854" cy="400110"/>
          </a:xfrm>
          <a:prstGeom prst="rect">
            <a:avLst/>
          </a:prstGeom>
          <a:noFill/>
        </p:spPr>
        <p:txBody>
          <a:bodyPr wrap="square" rtlCol="0">
            <a:spAutoFit/>
          </a:bodyPr>
          <a:lstStyle/>
          <a:p>
            <a:pPr algn="ctr"/>
            <a:r>
              <a:rPr lang="es-EC" sz="1000" dirty="0" smtClean="0"/>
              <a:t>Células Vegetales en Medio BH3+ Solución Enzimática</a:t>
            </a:r>
            <a:endParaRPr lang="es-EC" sz="1000" dirty="0"/>
          </a:p>
        </p:txBody>
      </p:sp>
      <p:sp>
        <p:nvSpPr>
          <p:cNvPr id="34" name="CuadroTexto 33"/>
          <p:cNvSpPr txBox="1"/>
          <p:nvPr/>
        </p:nvSpPr>
        <p:spPr>
          <a:xfrm>
            <a:off x="1923202" y="4708595"/>
            <a:ext cx="45719" cy="369332"/>
          </a:xfrm>
          <a:prstGeom prst="rect">
            <a:avLst/>
          </a:prstGeom>
          <a:noFill/>
        </p:spPr>
        <p:txBody>
          <a:bodyPr wrap="square" rtlCol="0">
            <a:spAutoFit/>
          </a:bodyPr>
          <a:lstStyle/>
          <a:p>
            <a:endParaRPr lang="es-EC" dirty="0"/>
          </a:p>
        </p:txBody>
      </p:sp>
      <p:pic>
        <p:nvPicPr>
          <p:cNvPr id="35" name="Imagen 34"/>
          <p:cNvPicPr>
            <a:picLocks noChangeAspect="1"/>
          </p:cNvPicPr>
          <p:nvPr/>
        </p:nvPicPr>
        <p:blipFill>
          <a:blip r:embed="rId6"/>
          <a:stretch>
            <a:fillRect/>
          </a:stretch>
        </p:blipFill>
        <p:spPr>
          <a:xfrm>
            <a:off x="3797746" y="1814751"/>
            <a:ext cx="586401" cy="729426"/>
          </a:xfrm>
          <a:prstGeom prst="rect">
            <a:avLst/>
          </a:prstGeom>
        </p:spPr>
      </p:pic>
      <p:pic>
        <p:nvPicPr>
          <p:cNvPr id="36" name="Imagen 35"/>
          <p:cNvPicPr>
            <a:picLocks noChangeAspect="1"/>
          </p:cNvPicPr>
          <p:nvPr/>
        </p:nvPicPr>
        <p:blipFill>
          <a:blip r:embed="rId6"/>
          <a:stretch>
            <a:fillRect/>
          </a:stretch>
        </p:blipFill>
        <p:spPr>
          <a:xfrm>
            <a:off x="2243347" y="1825011"/>
            <a:ext cx="586401" cy="729426"/>
          </a:xfrm>
          <a:prstGeom prst="rect">
            <a:avLst/>
          </a:prstGeom>
        </p:spPr>
      </p:pic>
      <p:pic>
        <p:nvPicPr>
          <p:cNvPr id="37" name="Imagen 36"/>
          <p:cNvPicPr>
            <a:picLocks noChangeAspect="1"/>
          </p:cNvPicPr>
          <p:nvPr/>
        </p:nvPicPr>
        <p:blipFill>
          <a:blip r:embed="rId6"/>
          <a:stretch>
            <a:fillRect/>
          </a:stretch>
        </p:blipFill>
        <p:spPr>
          <a:xfrm>
            <a:off x="5474294" y="1827930"/>
            <a:ext cx="586401" cy="729426"/>
          </a:xfrm>
          <a:prstGeom prst="rect">
            <a:avLst/>
          </a:prstGeom>
        </p:spPr>
      </p:pic>
      <p:pic>
        <p:nvPicPr>
          <p:cNvPr id="38" name="Imagen 37"/>
          <p:cNvPicPr>
            <a:picLocks noChangeAspect="1"/>
          </p:cNvPicPr>
          <p:nvPr/>
        </p:nvPicPr>
        <p:blipFill rotWithShape="1">
          <a:blip r:embed="rId7"/>
          <a:srcRect r="63335"/>
          <a:stretch/>
        </p:blipFill>
        <p:spPr>
          <a:xfrm>
            <a:off x="5891884" y="3520803"/>
            <a:ext cx="1018275" cy="1196498"/>
          </a:xfrm>
          <a:prstGeom prst="rect">
            <a:avLst/>
          </a:prstGeom>
        </p:spPr>
      </p:pic>
      <p:pic>
        <p:nvPicPr>
          <p:cNvPr id="40" name="Imagen 39"/>
          <p:cNvPicPr>
            <a:picLocks noChangeAspect="1"/>
          </p:cNvPicPr>
          <p:nvPr/>
        </p:nvPicPr>
        <p:blipFill>
          <a:blip r:embed="rId8"/>
          <a:stretch>
            <a:fillRect/>
          </a:stretch>
        </p:blipFill>
        <p:spPr>
          <a:xfrm>
            <a:off x="3586026" y="3520803"/>
            <a:ext cx="437417" cy="1031055"/>
          </a:xfrm>
          <a:prstGeom prst="rect">
            <a:avLst/>
          </a:prstGeom>
        </p:spPr>
      </p:pic>
      <p:pic>
        <p:nvPicPr>
          <p:cNvPr id="41" name="Imagen 40"/>
          <p:cNvPicPr>
            <a:picLocks noChangeAspect="1"/>
          </p:cNvPicPr>
          <p:nvPr/>
        </p:nvPicPr>
        <p:blipFill>
          <a:blip r:embed="rId9"/>
          <a:stretch>
            <a:fillRect/>
          </a:stretch>
        </p:blipFill>
        <p:spPr>
          <a:xfrm>
            <a:off x="4010805" y="3857889"/>
            <a:ext cx="465611" cy="310407"/>
          </a:xfrm>
          <a:prstGeom prst="rect">
            <a:avLst/>
          </a:prstGeom>
        </p:spPr>
      </p:pic>
      <p:pic>
        <p:nvPicPr>
          <p:cNvPr id="42" name="Imagen 41"/>
          <p:cNvPicPr>
            <a:picLocks noChangeAspect="1"/>
          </p:cNvPicPr>
          <p:nvPr/>
        </p:nvPicPr>
        <p:blipFill rotWithShape="1">
          <a:blip r:embed="rId10"/>
          <a:srcRect l="49608"/>
          <a:stretch/>
        </p:blipFill>
        <p:spPr>
          <a:xfrm>
            <a:off x="867106" y="3457869"/>
            <a:ext cx="1098285" cy="1271360"/>
          </a:xfrm>
          <a:prstGeom prst="rect">
            <a:avLst/>
          </a:prstGeom>
        </p:spPr>
      </p:pic>
      <p:pic>
        <p:nvPicPr>
          <p:cNvPr id="44" name="Imagen 43"/>
          <p:cNvPicPr>
            <a:picLocks noChangeAspect="1"/>
          </p:cNvPicPr>
          <p:nvPr/>
        </p:nvPicPr>
        <p:blipFill>
          <a:blip r:embed="rId9"/>
          <a:stretch>
            <a:fillRect/>
          </a:stretch>
        </p:blipFill>
        <p:spPr>
          <a:xfrm>
            <a:off x="5507779" y="3885044"/>
            <a:ext cx="465611" cy="310407"/>
          </a:xfrm>
          <a:prstGeom prst="rect">
            <a:avLst/>
          </a:prstGeom>
        </p:spPr>
      </p:pic>
      <p:sp>
        <p:nvSpPr>
          <p:cNvPr id="45" name="CuadroTexto 44"/>
          <p:cNvSpPr txBox="1"/>
          <p:nvPr/>
        </p:nvSpPr>
        <p:spPr>
          <a:xfrm>
            <a:off x="2589227" y="2818885"/>
            <a:ext cx="1468507" cy="400110"/>
          </a:xfrm>
          <a:prstGeom prst="rect">
            <a:avLst/>
          </a:prstGeom>
          <a:noFill/>
        </p:spPr>
        <p:txBody>
          <a:bodyPr wrap="square" rtlCol="0">
            <a:spAutoFit/>
          </a:bodyPr>
          <a:lstStyle/>
          <a:p>
            <a:pPr algn="ctr"/>
            <a:r>
              <a:rPr lang="es-EC" sz="1000" dirty="0" smtClean="0"/>
              <a:t>Filtrado del tejido no digerido</a:t>
            </a:r>
            <a:endParaRPr lang="es-EC" sz="1000" dirty="0"/>
          </a:p>
        </p:txBody>
      </p:sp>
      <p:sp>
        <p:nvSpPr>
          <p:cNvPr id="46" name="CuadroTexto 45"/>
          <p:cNvSpPr txBox="1"/>
          <p:nvPr/>
        </p:nvSpPr>
        <p:spPr>
          <a:xfrm>
            <a:off x="4117512" y="2850672"/>
            <a:ext cx="1751511" cy="246221"/>
          </a:xfrm>
          <a:prstGeom prst="rect">
            <a:avLst/>
          </a:prstGeom>
          <a:noFill/>
        </p:spPr>
        <p:txBody>
          <a:bodyPr wrap="square" rtlCol="0">
            <a:spAutoFit/>
          </a:bodyPr>
          <a:lstStyle/>
          <a:p>
            <a:pPr algn="ctr"/>
            <a:r>
              <a:rPr lang="es-EC" sz="1000" dirty="0" smtClean="0"/>
              <a:t>Centrifugación 1</a:t>
            </a:r>
          </a:p>
        </p:txBody>
      </p:sp>
      <p:sp>
        <p:nvSpPr>
          <p:cNvPr id="47" name="Rectángulo 46"/>
          <p:cNvSpPr/>
          <p:nvPr/>
        </p:nvSpPr>
        <p:spPr>
          <a:xfrm>
            <a:off x="2454069" y="4351803"/>
            <a:ext cx="1341326" cy="400110"/>
          </a:xfrm>
          <a:prstGeom prst="rect">
            <a:avLst/>
          </a:prstGeom>
        </p:spPr>
        <p:txBody>
          <a:bodyPr wrap="square">
            <a:spAutoFit/>
          </a:bodyPr>
          <a:lstStyle/>
          <a:p>
            <a:pPr algn="ctr"/>
            <a:r>
              <a:rPr lang="es-EC" sz="1000" dirty="0" smtClean="0"/>
              <a:t>Medio BH3 + </a:t>
            </a:r>
            <a:r>
              <a:rPr lang="es-EC" sz="1000" dirty="0"/>
              <a:t>P</a:t>
            </a:r>
            <a:r>
              <a:rPr lang="es-EC" sz="1000" dirty="0" smtClean="0"/>
              <a:t>rotoplastos </a:t>
            </a:r>
            <a:endParaRPr lang="es-EC" sz="1000" dirty="0"/>
          </a:p>
        </p:txBody>
      </p:sp>
      <p:pic>
        <p:nvPicPr>
          <p:cNvPr id="48" name="Imagen 47"/>
          <p:cNvPicPr>
            <a:picLocks noChangeAspect="1"/>
          </p:cNvPicPr>
          <p:nvPr/>
        </p:nvPicPr>
        <p:blipFill>
          <a:blip r:embed="rId9"/>
          <a:stretch>
            <a:fillRect/>
          </a:stretch>
        </p:blipFill>
        <p:spPr>
          <a:xfrm>
            <a:off x="1752942" y="3848875"/>
            <a:ext cx="465611" cy="310407"/>
          </a:xfrm>
          <a:prstGeom prst="rect">
            <a:avLst/>
          </a:prstGeom>
        </p:spPr>
      </p:pic>
      <p:graphicFrame>
        <p:nvGraphicFramePr>
          <p:cNvPr id="50" name="Tabla 49"/>
          <p:cNvGraphicFramePr>
            <a:graphicFrameLocks noGrp="1"/>
          </p:cNvGraphicFramePr>
          <p:nvPr>
            <p:extLst>
              <p:ext uri="{D42A27DB-BD31-4B8C-83A1-F6EECF244321}">
                <p14:modId xmlns:p14="http://schemas.microsoft.com/office/powerpoint/2010/main" val="1770044321"/>
              </p:ext>
            </p:extLst>
          </p:nvPr>
        </p:nvGraphicFramePr>
        <p:xfrm>
          <a:off x="2036103" y="5209969"/>
          <a:ext cx="4641438" cy="1097280"/>
        </p:xfrm>
        <a:graphic>
          <a:graphicData uri="http://schemas.openxmlformats.org/drawingml/2006/table">
            <a:tbl>
              <a:tblPr firstRow="1" firstCol="1" bandRow="1"/>
              <a:tblGrid>
                <a:gridCol w="1156833"/>
                <a:gridCol w="1915297"/>
                <a:gridCol w="1569308"/>
              </a:tblGrid>
              <a:tr h="0">
                <a:tc>
                  <a:txBody>
                    <a:bodyPr/>
                    <a:lstStyle/>
                    <a:p>
                      <a:pPr algn="ctr">
                        <a:lnSpc>
                          <a:spcPct val="150000"/>
                        </a:lnSpc>
                        <a:spcAft>
                          <a:spcPts val="0"/>
                        </a:spcAft>
                      </a:pPr>
                      <a:r>
                        <a:rPr lang="es-ES" sz="800" b="1" dirty="0">
                          <a:effectLst/>
                          <a:latin typeface="+mj-lt"/>
                          <a:ea typeface="Calibri" panose="020F0502020204030204" pitchFamily="34" charset="0"/>
                          <a:cs typeface="Times New Roman" panose="02020603050405020304" pitchFamily="18" charset="0"/>
                        </a:rPr>
                        <a:t>Tratamiento</a:t>
                      </a:r>
                      <a:endParaRPr lang="es-EC" sz="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50000"/>
                        </a:lnSpc>
                        <a:spcAft>
                          <a:spcPts val="0"/>
                        </a:spcAft>
                      </a:pPr>
                      <a:r>
                        <a:rPr lang="es-ES" sz="800" b="1" dirty="0">
                          <a:effectLst/>
                          <a:latin typeface="+mj-lt"/>
                          <a:ea typeface="Calibri" panose="020F0502020204030204" pitchFamily="34" charset="0"/>
                          <a:cs typeface="Times New Roman" panose="02020603050405020304" pitchFamily="18" charset="0"/>
                        </a:rPr>
                        <a:t>Condiciones de centrifugación 1</a:t>
                      </a:r>
                      <a:endParaRPr lang="es-EC" sz="8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50000"/>
                        </a:lnSpc>
                        <a:spcAft>
                          <a:spcPts val="0"/>
                        </a:spcAft>
                      </a:pPr>
                      <a:r>
                        <a:rPr lang="es-ES" sz="800" b="1" dirty="0">
                          <a:effectLst/>
                          <a:latin typeface="+mj-lt"/>
                          <a:ea typeface="Calibri" panose="020F0502020204030204" pitchFamily="34" charset="0"/>
                          <a:cs typeface="Times New Roman" panose="02020603050405020304" pitchFamily="18" charset="0"/>
                        </a:rPr>
                        <a:t>Condiciones de centrifugación 2</a:t>
                      </a:r>
                      <a:endParaRPr lang="es-EC" sz="8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r>
              <a:tr h="0">
                <a:tc>
                  <a:txBody>
                    <a:bodyPr/>
                    <a:lstStyle/>
                    <a:p>
                      <a:pPr algn="ctr">
                        <a:lnSpc>
                          <a:spcPct val="150000"/>
                        </a:lnSpc>
                        <a:spcAft>
                          <a:spcPts val="0"/>
                        </a:spcAft>
                      </a:pPr>
                      <a:r>
                        <a:rPr lang="es-ES" sz="800" b="1">
                          <a:effectLst/>
                          <a:latin typeface="+mj-lt"/>
                          <a:ea typeface="Calibri" panose="020F0502020204030204" pitchFamily="34" charset="0"/>
                          <a:cs typeface="Times New Roman" panose="02020603050405020304" pitchFamily="18" charset="0"/>
                        </a:rPr>
                        <a:t>T1</a:t>
                      </a:r>
                      <a:endParaRPr lang="es-EC" sz="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50000"/>
                        </a:lnSpc>
                        <a:spcAft>
                          <a:spcPts val="0"/>
                        </a:spcAft>
                      </a:pPr>
                      <a:r>
                        <a:rPr lang="es-ES" sz="800">
                          <a:effectLst/>
                          <a:latin typeface="+mj-lt"/>
                          <a:ea typeface="Calibri" panose="020F0502020204030204" pitchFamily="34" charset="0"/>
                          <a:cs typeface="Times New Roman" panose="02020603050405020304" pitchFamily="18" charset="0"/>
                        </a:rPr>
                        <a:t>700 RPMs, 5 minutos</a:t>
                      </a:r>
                      <a:endParaRPr lang="es-EC" sz="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800">
                          <a:effectLst/>
                          <a:latin typeface="+mj-lt"/>
                          <a:ea typeface="Calibri" panose="020F0502020204030204" pitchFamily="34" charset="0"/>
                          <a:cs typeface="Times New Roman" panose="02020603050405020304" pitchFamily="18" charset="0"/>
                        </a:rPr>
                        <a:t>700 RPMs, 5 minutos</a:t>
                      </a:r>
                      <a:endParaRPr lang="es-EC" sz="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0">
                <a:tc>
                  <a:txBody>
                    <a:bodyPr/>
                    <a:lstStyle/>
                    <a:p>
                      <a:pPr algn="ctr">
                        <a:lnSpc>
                          <a:spcPct val="150000"/>
                        </a:lnSpc>
                        <a:spcAft>
                          <a:spcPts val="0"/>
                        </a:spcAft>
                      </a:pPr>
                      <a:r>
                        <a:rPr lang="es-ES" sz="800" b="1" dirty="0">
                          <a:effectLst/>
                          <a:latin typeface="+mj-lt"/>
                          <a:ea typeface="Calibri" panose="020F0502020204030204" pitchFamily="34" charset="0"/>
                          <a:cs typeface="Times New Roman" panose="02020603050405020304" pitchFamily="18" charset="0"/>
                        </a:rPr>
                        <a:t>T2</a:t>
                      </a:r>
                      <a:endParaRPr lang="es-EC" sz="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50000"/>
                        </a:lnSpc>
                        <a:spcAft>
                          <a:spcPts val="0"/>
                        </a:spcAft>
                      </a:pPr>
                      <a:r>
                        <a:rPr lang="es-ES" sz="800">
                          <a:effectLst/>
                          <a:latin typeface="+mj-lt"/>
                          <a:ea typeface="Calibri" panose="020F0502020204030204" pitchFamily="34" charset="0"/>
                          <a:cs typeface="Times New Roman" panose="02020603050405020304" pitchFamily="18" charset="0"/>
                        </a:rPr>
                        <a:t>700 RPMs, 10 minutos</a:t>
                      </a:r>
                      <a:endParaRPr lang="es-EC" sz="8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0">
                <a:tc>
                  <a:txBody>
                    <a:bodyPr/>
                    <a:lstStyle/>
                    <a:p>
                      <a:pPr algn="ctr">
                        <a:lnSpc>
                          <a:spcPct val="150000"/>
                        </a:lnSpc>
                        <a:spcAft>
                          <a:spcPts val="0"/>
                        </a:spcAft>
                      </a:pPr>
                      <a:r>
                        <a:rPr lang="es-ES" sz="800" b="1" dirty="0">
                          <a:effectLst/>
                          <a:latin typeface="+mj-lt"/>
                          <a:ea typeface="Calibri" panose="020F0502020204030204" pitchFamily="34" charset="0"/>
                          <a:cs typeface="Times New Roman" panose="02020603050405020304" pitchFamily="18" charset="0"/>
                        </a:rPr>
                        <a:t>T3</a:t>
                      </a:r>
                      <a:endParaRPr lang="es-EC" sz="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2">
                  <a:txBody>
                    <a:bodyPr/>
                    <a:lstStyle/>
                    <a:p>
                      <a:pPr algn="ctr">
                        <a:lnSpc>
                          <a:spcPct val="150000"/>
                        </a:lnSpc>
                        <a:spcAft>
                          <a:spcPts val="0"/>
                        </a:spcAft>
                      </a:pPr>
                      <a:r>
                        <a:rPr lang="es-ES" sz="800" dirty="0">
                          <a:effectLst/>
                          <a:latin typeface="+mj-lt"/>
                          <a:ea typeface="Calibri" panose="020F0502020204030204" pitchFamily="34" charset="0"/>
                          <a:cs typeface="Times New Roman" panose="02020603050405020304" pitchFamily="18" charset="0"/>
                        </a:rPr>
                        <a:t>700 RPMs, 10 minutos</a:t>
                      </a:r>
                      <a:endParaRPr lang="es-EC" sz="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800" dirty="0">
                          <a:effectLst/>
                          <a:latin typeface="+mj-lt"/>
                          <a:ea typeface="Calibri" panose="020F0502020204030204" pitchFamily="34" charset="0"/>
                          <a:cs typeface="Times New Roman" panose="02020603050405020304" pitchFamily="18" charset="0"/>
                        </a:rPr>
                        <a:t>700 RPMs, 5 minutos</a:t>
                      </a:r>
                      <a:endParaRPr lang="es-EC" sz="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0">
                <a:tc>
                  <a:txBody>
                    <a:bodyPr/>
                    <a:lstStyle/>
                    <a:p>
                      <a:pPr algn="ctr">
                        <a:lnSpc>
                          <a:spcPct val="150000"/>
                        </a:lnSpc>
                        <a:spcAft>
                          <a:spcPts val="0"/>
                        </a:spcAft>
                      </a:pPr>
                      <a:r>
                        <a:rPr lang="es-ES" sz="800" b="1" dirty="0">
                          <a:effectLst/>
                          <a:latin typeface="+mj-lt"/>
                          <a:ea typeface="Calibri" panose="020F0502020204030204" pitchFamily="34" charset="0"/>
                          <a:cs typeface="Times New Roman" panose="02020603050405020304" pitchFamily="18" charset="0"/>
                        </a:rPr>
                        <a:t>T4</a:t>
                      </a:r>
                      <a:endParaRPr lang="es-EC" sz="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50000"/>
                        </a:lnSpc>
                        <a:spcAft>
                          <a:spcPts val="0"/>
                        </a:spcAft>
                      </a:pPr>
                      <a:r>
                        <a:rPr lang="es-ES" sz="800" dirty="0">
                          <a:effectLst/>
                          <a:latin typeface="+mj-lt"/>
                          <a:ea typeface="Calibri" panose="020F0502020204030204" pitchFamily="34" charset="0"/>
                          <a:cs typeface="Times New Roman" panose="02020603050405020304" pitchFamily="18" charset="0"/>
                        </a:rPr>
                        <a:t>700 RPMs, 10 minutos</a:t>
                      </a:r>
                      <a:endParaRPr lang="es-EC" sz="8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p:pic>
        <p:nvPicPr>
          <p:cNvPr id="53" name="Imagen 52"/>
          <p:cNvPicPr>
            <a:picLocks noChangeAspect="1"/>
          </p:cNvPicPr>
          <p:nvPr/>
        </p:nvPicPr>
        <p:blipFill>
          <a:blip r:embed="rId11"/>
          <a:stretch>
            <a:fillRect/>
          </a:stretch>
        </p:blipFill>
        <p:spPr>
          <a:xfrm>
            <a:off x="4555442" y="1635340"/>
            <a:ext cx="875653" cy="1204846"/>
          </a:xfrm>
          <a:prstGeom prst="rect">
            <a:avLst/>
          </a:prstGeom>
        </p:spPr>
      </p:pic>
      <p:pic>
        <p:nvPicPr>
          <p:cNvPr id="54" name="Imagen 53"/>
          <p:cNvPicPr>
            <a:picLocks noChangeAspect="1"/>
          </p:cNvPicPr>
          <p:nvPr/>
        </p:nvPicPr>
        <p:blipFill>
          <a:blip r:embed="rId12"/>
          <a:stretch>
            <a:fillRect/>
          </a:stretch>
        </p:blipFill>
        <p:spPr>
          <a:xfrm>
            <a:off x="6143188" y="1598310"/>
            <a:ext cx="1321170" cy="1182827"/>
          </a:xfrm>
          <a:prstGeom prst="rect">
            <a:avLst/>
          </a:prstGeom>
        </p:spPr>
      </p:pic>
      <p:pic>
        <p:nvPicPr>
          <p:cNvPr id="56" name="Imagen 55"/>
          <p:cNvPicPr>
            <a:picLocks noChangeAspect="1"/>
          </p:cNvPicPr>
          <p:nvPr/>
        </p:nvPicPr>
        <p:blipFill>
          <a:blip r:embed="rId9"/>
          <a:stretch>
            <a:fillRect/>
          </a:stretch>
        </p:blipFill>
        <p:spPr>
          <a:xfrm>
            <a:off x="2967097" y="3848875"/>
            <a:ext cx="465611" cy="310407"/>
          </a:xfrm>
          <a:prstGeom prst="rect">
            <a:avLst/>
          </a:prstGeom>
        </p:spPr>
      </p:pic>
      <p:pic>
        <p:nvPicPr>
          <p:cNvPr id="58" name="Imagen 57"/>
          <p:cNvPicPr>
            <a:picLocks noChangeAspect="1"/>
          </p:cNvPicPr>
          <p:nvPr/>
        </p:nvPicPr>
        <p:blipFill>
          <a:blip r:embed="rId9"/>
          <a:stretch>
            <a:fillRect/>
          </a:stretch>
        </p:blipFill>
        <p:spPr>
          <a:xfrm rot="16200000">
            <a:off x="6260623" y="2952361"/>
            <a:ext cx="465611" cy="310407"/>
          </a:xfrm>
          <a:prstGeom prst="rect">
            <a:avLst/>
          </a:prstGeom>
        </p:spPr>
      </p:pic>
      <p:sp>
        <p:nvSpPr>
          <p:cNvPr id="59" name="CuadroTexto 58"/>
          <p:cNvSpPr txBox="1"/>
          <p:nvPr/>
        </p:nvSpPr>
        <p:spPr>
          <a:xfrm>
            <a:off x="6963196" y="4469905"/>
            <a:ext cx="1109599" cy="246221"/>
          </a:xfrm>
          <a:prstGeom prst="rect">
            <a:avLst/>
          </a:prstGeom>
          <a:noFill/>
        </p:spPr>
        <p:txBody>
          <a:bodyPr wrap="none" rtlCol="0">
            <a:spAutoFit/>
          </a:bodyPr>
          <a:lstStyle/>
          <a:p>
            <a:r>
              <a:rPr lang="es-EC" sz="1000" dirty="0" smtClean="0">
                <a:latin typeface="+mj-lt"/>
                <a:ea typeface="Tahoma" panose="020B0604030504040204" pitchFamily="34" charset="0"/>
                <a:cs typeface="Tahoma" panose="020B0604030504040204" pitchFamily="34" charset="0"/>
              </a:rPr>
              <a:t>Centrifugación 2</a:t>
            </a:r>
            <a:endParaRPr lang="es-EC" sz="1000" dirty="0">
              <a:latin typeface="+mj-lt"/>
              <a:ea typeface="Tahoma" panose="020B0604030504040204" pitchFamily="34" charset="0"/>
              <a:cs typeface="Tahoma" panose="020B0604030504040204" pitchFamily="34" charset="0"/>
            </a:endParaRPr>
          </a:p>
        </p:txBody>
      </p:sp>
      <p:sp>
        <p:nvSpPr>
          <p:cNvPr id="61" name="Rectángulo 60"/>
          <p:cNvSpPr/>
          <p:nvPr/>
        </p:nvSpPr>
        <p:spPr>
          <a:xfrm>
            <a:off x="6912821" y="2106958"/>
            <a:ext cx="1710725" cy="246221"/>
          </a:xfrm>
          <a:prstGeom prst="rect">
            <a:avLst/>
          </a:prstGeom>
        </p:spPr>
        <p:txBody>
          <a:bodyPr wrap="none">
            <a:spAutoFit/>
          </a:bodyPr>
          <a:lstStyle/>
          <a:p>
            <a:pPr algn="ctr"/>
            <a:r>
              <a:rPr lang="es-EC" sz="1000" dirty="0"/>
              <a:t>Eliminación del medio BH3</a:t>
            </a:r>
          </a:p>
        </p:txBody>
      </p:sp>
      <p:sp>
        <p:nvSpPr>
          <p:cNvPr id="29" name="CuadroTexto 28"/>
          <p:cNvSpPr txBox="1"/>
          <p:nvPr/>
        </p:nvSpPr>
        <p:spPr>
          <a:xfrm>
            <a:off x="1970594" y="4842110"/>
            <a:ext cx="4763191" cy="400110"/>
          </a:xfrm>
          <a:prstGeom prst="rect">
            <a:avLst/>
          </a:prstGeom>
          <a:noFill/>
        </p:spPr>
        <p:txBody>
          <a:bodyPr wrap="square" rtlCol="0">
            <a:spAutoFit/>
          </a:bodyPr>
          <a:lstStyle/>
          <a:p>
            <a:r>
              <a:rPr lang="es-EC" sz="1000" b="1" dirty="0" smtClean="0"/>
              <a:t>Tabla 10. </a:t>
            </a:r>
            <a:r>
              <a:rPr lang="es-EC" sz="1000" dirty="0"/>
              <a:t>Tratamientos de condiciones de centrifugación para la purificación de protoplastos de hojas de tomate</a:t>
            </a:r>
            <a:r>
              <a:rPr lang="es-EC" sz="1000" i="1" dirty="0"/>
              <a:t> (Solanum lycopersicum </a:t>
            </a:r>
            <a:r>
              <a:rPr lang="es-EC" sz="1000" dirty="0"/>
              <a:t>Mill.)</a:t>
            </a:r>
            <a:endParaRPr lang="es-EC" sz="1000" i="1" dirty="0"/>
          </a:p>
        </p:txBody>
      </p:sp>
      <p:pic>
        <p:nvPicPr>
          <p:cNvPr id="30" name="4 Imagen"/>
          <p:cNvPicPr>
            <a:picLocks noChangeAspect="1" noChangeArrowheads="1"/>
          </p:cNvPicPr>
          <p:nvPr/>
        </p:nvPicPr>
        <p:blipFill>
          <a:blip r:embed="rId13"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188761" y="6304548"/>
            <a:ext cx="918841" cy="261610"/>
          </a:xfrm>
          <a:prstGeom prst="rect">
            <a:avLst/>
          </a:prstGeom>
        </p:spPr>
        <p:txBody>
          <a:bodyPr wrap="none">
            <a:spAutoFit/>
          </a:bodyPr>
          <a:lstStyle/>
          <a:p>
            <a:r>
              <a:rPr lang="es-EC" sz="1100" dirty="0">
                <a:latin typeface="Times New Roman" panose="02020603050405020304" pitchFamily="18" charset="0"/>
                <a:ea typeface="Calibri" panose="020F0502020204030204" pitchFamily="34" charset="0"/>
              </a:rPr>
              <a:t>(Brito, 2011)</a:t>
            </a:r>
            <a:endParaRPr lang="es-EC" sz="1100" dirty="0"/>
          </a:p>
        </p:txBody>
      </p:sp>
      <p:sp>
        <p:nvSpPr>
          <p:cNvPr id="3" name="Rectángulo 2"/>
          <p:cNvSpPr/>
          <p:nvPr/>
        </p:nvSpPr>
        <p:spPr>
          <a:xfrm>
            <a:off x="188761" y="6493094"/>
            <a:ext cx="1208985" cy="261610"/>
          </a:xfrm>
          <a:prstGeom prst="rect">
            <a:avLst/>
          </a:prstGeom>
        </p:spPr>
        <p:txBody>
          <a:bodyPr wrap="none">
            <a:spAutoFit/>
          </a:bodyPr>
          <a:lstStyle/>
          <a:p>
            <a:r>
              <a:rPr lang="es-EC" sz="1100" dirty="0">
                <a:latin typeface="Times New Roman" panose="02020603050405020304" pitchFamily="18" charset="0"/>
                <a:ea typeface="Calibri" panose="020F0502020204030204" pitchFamily="34" charset="0"/>
              </a:rPr>
              <a:t>(</a:t>
            </a:r>
            <a:r>
              <a:rPr lang="es-EC" sz="1100" dirty="0" err="1">
                <a:latin typeface="Times New Roman" panose="02020603050405020304" pitchFamily="18" charset="0"/>
                <a:ea typeface="Calibri" panose="020F0502020204030204" pitchFamily="34" charset="0"/>
              </a:rPr>
              <a:t>Henriques</a:t>
            </a:r>
            <a:r>
              <a:rPr lang="es-EC" sz="1100" dirty="0">
                <a:latin typeface="Times New Roman" panose="02020603050405020304" pitchFamily="18" charset="0"/>
                <a:ea typeface="Calibri" panose="020F0502020204030204" pitchFamily="34" charset="0"/>
              </a:rPr>
              <a:t>, 2015)</a:t>
            </a:r>
            <a:endParaRPr lang="es-EC" sz="1100" dirty="0"/>
          </a:p>
        </p:txBody>
      </p:sp>
      <p:cxnSp>
        <p:nvCxnSpPr>
          <p:cNvPr id="39"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Rectángulo 42"/>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49"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MATERIALES Y MÉTODOS </a:t>
            </a:r>
            <a:endParaRPr lang="es-EC" sz="1005" b="1" dirty="0">
              <a:latin typeface="Arial" panose="020B0604020202020204" pitchFamily="34" charset="0"/>
              <a:cs typeface="Arial" panose="020B0604020202020204" pitchFamily="34" charset="0"/>
            </a:endParaRPr>
          </a:p>
        </p:txBody>
      </p:sp>
      <p:sp>
        <p:nvSpPr>
          <p:cNvPr id="51" name="CuadroTexto 50"/>
          <p:cNvSpPr txBox="1"/>
          <p:nvPr/>
        </p:nvSpPr>
        <p:spPr>
          <a:xfrm>
            <a:off x="6963197" y="4044848"/>
            <a:ext cx="1710725" cy="246221"/>
          </a:xfrm>
          <a:prstGeom prst="rect">
            <a:avLst/>
          </a:prstGeom>
          <a:noFill/>
        </p:spPr>
        <p:txBody>
          <a:bodyPr wrap="none" rtlCol="0">
            <a:spAutoFit/>
          </a:bodyPr>
          <a:lstStyle/>
          <a:p>
            <a:r>
              <a:rPr lang="es-EC" sz="1000" dirty="0" smtClean="0">
                <a:latin typeface="+mj-lt"/>
                <a:ea typeface="Tahoma" panose="020B0604030504040204" pitchFamily="34" charset="0"/>
                <a:cs typeface="Tahoma" panose="020B0604030504040204" pitchFamily="34" charset="0"/>
              </a:rPr>
              <a:t>Sales CPW-Sacarosa 25%</a:t>
            </a:r>
            <a:endParaRPr lang="es-EC" sz="1000" dirty="0">
              <a:latin typeface="+mj-lt"/>
              <a:ea typeface="Tahoma" panose="020B0604030504040204" pitchFamily="34" charset="0"/>
              <a:cs typeface="Tahoma" panose="020B0604030504040204" pitchFamily="34" charset="0"/>
            </a:endParaRPr>
          </a:p>
        </p:txBody>
      </p:sp>
      <p:sp>
        <p:nvSpPr>
          <p:cNvPr id="52" name="CuadroTexto 51"/>
          <p:cNvSpPr txBox="1"/>
          <p:nvPr/>
        </p:nvSpPr>
        <p:spPr>
          <a:xfrm>
            <a:off x="6963196" y="3551905"/>
            <a:ext cx="1584088" cy="246221"/>
          </a:xfrm>
          <a:prstGeom prst="rect">
            <a:avLst/>
          </a:prstGeom>
          <a:noFill/>
        </p:spPr>
        <p:txBody>
          <a:bodyPr wrap="none" rtlCol="0">
            <a:spAutoFit/>
          </a:bodyPr>
          <a:lstStyle/>
          <a:p>
            <a:r>
              <a:rPr lang="es-EC" sz="1000" dirty="0" smtClean="0">
                <a:latin typeface="+mj-lt"/>
                <a:ea typeface="Tahoma" panose="020B0604030504040204" pitchFamily="34" charset="0"/>
                <a:cs typeface="Tahoma" panose="020B0604030504040204" pitchFamily="34" charset="0"/>
              </a:rPr>
              <a:t>Sales CPW-Manitol 13%</a:t>
            </a:r>
            <a:endParaRPr lang="es-EC" sz="1000" dirty="0">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89956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p:cNvGraphicFramePr>
            <a:graphicFrameLocks/>
          </p:cNvGraphicFramePr>
          <p:nvPr>
            <p:extLst>
              <p:ext uri="{D42A27DB-BD31-4B8C-83A1-F6EECF244321}">
                <p14:modId xmlns:p14="http://schemas.microsoft.com/office/powerpoint/2010/main" val="1955960772"/>
              </p:ext>
            </p:extLst>
          </p:nvPr>
        </p:nvGraphicFramePr>
        <p:xfrm>
          <a:off x="4576612" y="3180243"/>
          <a:ext cx="4282517" cy="2550856"/>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t="31287" b="33955"/>
          <a:stretch/>
        </p:blipFill>
        <p:spPr>
          <a:xfrm>
            <a:off x="294401" y="3193890"/>
            <a:ext cx="4085758" cy="2537209"/>
          </a:xfrm>
          <a:prstGeom prst="rect">
            <a:avLst/>
          </a:prstGeom>
          <a:ln>
            <a:solidFill>
              <a:schemeClr val="tx1">
                <a:lumMod val="50000"/>
                <a:lumOff val="50000"/>
              </a:schemeClr>
            </a:solidFill>
          </a:ln>
        </p:spPr>
      </p:pic>
      <p:pic>
        <p:nvPicPr>
          <p:cNvPr id="11"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96" y="771098"/>
            <a:ext cx="2302089" cy="23020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100" name="Picture 4" descr="Resultado de imagen para tomate riñon ecuad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8634" y="1317815"/>
            <a:ext cx="2340496" cy="17553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3478637" y="1259425"/>
            <a:ext cx="1803043" cy="738664"/>
          </a:xfrm>
          <a:prstGeom prst="rect">
            <a:avLst/>
          </a:prstGeom>
          <a:noFill/>
          <a:ln>
            <a:solidFill>
              <a:schemeClr val="accent2">
                <a:lumMod val="75000"/>
              </a:schemeClr>
            </a:solidFill>
          </a:ln>
        </p:spPr>
        <p:txBody>
          <a:bodyPr wrap="square" rtlCol="0">
            <a:spAutoFit/>
          </a:bodyPr>
          <a:lstStyle/>
          <a:p>
            <a:pPr algn="ctr"/>
            <a:r>
              <a:rPr lang="es-EC" sz="1400" dirty="0" smtClean="0"/>
              <a:t>4ta Hortaliza mas </a:t>
            </a:r>
            <a:r>
              <a:rPr lang="es-EC" sz="1300" dirty="0" smtClean="0"/>
              <a:t>sembrada</a:t>
            </a:r>
            <a:r>
              <a:rPr lang="es-EC" sz="1400" dirty="0" smtClean="0"/>
              <a:t> en el Ecuador.</a:t>
            </a:r>
            <a:endParaRPr lang="es-EC" sz="1400" dirty="0"/>
          </a:p>
        </p:txBody>
      </p:sp>
      <p:sp>
        <p:nvSpPr>
          <p:cNvPr id="4" name="Rectángulo 3"/>
          <p:cNvSpPr/>
          <p:nvPr/>
        </p:nvSpPr>
        <p:spPr>
          <a:xfrm>
            <a:off x="3694680" y="2248806"/>
            <a:ext cx="1370955" cy="692497"/>
          </a:xfrm>
          <a:prstGeom prst="rect">
            <a:avLst/>
          </a:prstGeom>
          <a:ln>
            <a:solidFill>
              <a:schemeClr val="accent2">
                <a:lumMod val="75000"/>
              </a:schemeClr>
            </a:solidFill>
          </a:ln>
        </p:spPr>
        <p:txBody>
          <a:bodyPr wrap="square">
            <a:spAutoFit/>
          </a:bodyPr>
          <a:lstStyle/>
          <a:p>
            <a:pPr algn="ctr"/>
            <a:r>
              <a:rPr lang="es-ES" sz="1300" dirty="0" smtClean="0">
                <a:latin typeface="+mj-lt"/>
                <a:ea typeface="Calibri" panose="020F0502020204030204" pitchFamily="34" charset="0"/>
              </a:rPr>
              <a:t>Rendimiento Promedio</a:t>
            </a:r>
          </a:p>
          <a:p>
            <a:pPr algn="ctr"/>
            <a:r>
              <a:rPr lang="es-ES" sz="1300" dirty="0" smtClean="0">
                <a:latin typeface="+mj-lt"/>
                <a:ea typeface="Calibri" panose="020F0502020204030204" pitchFamily="34" charset="0"/>
              </a:rPr>
              <a:t>20,46 </a:t>
            </a:r>
            <a:r>
              <a:rPr lang="es-ES" sz="1300" dirty="0" err="1">
                <a:latin typeface="+mj-lt"/>
                <a:ea typeface="Calibri" panose="020F0502020204030204" pitchFamily="34" charset="0"/>
              </a:rPr>
              <a:t>Tn</a:t>
            </a:r>
            <a:r>
              <a:rPr lang="es-ES" sz="1300" dirty="0">
                <a:latin typeface="+mj-lt"/>
                <a:ea typeface="Calibri" panose="020F0502020204030204" pitchFamily="34" charset="0"/>
              </a:rPr>
              <a:t>/Ha </a:t>
            </a:r>
            <a:endParaRPr lang="es-EC" sz="1300" dirty="0">
              <a:latin typeface="+mj-lt"/>
            </a:endParaRPr>
          </a:p>
        </p:txBody>
      </p:sp>
      <p:sp>
        <p:nvSpPr>
          <p:cNvPr id="6" name="CuadroTexto 5"/>
          <p:cNvSpPr txBox="1"/>
          <p:nvPr/>
        </p:nvSpPr>
        <p:spPr>
          <a:xfrm>
            <a:off x="294096" y="5731099"/>
            <a:ext cx="4086063" cy="400110"/>
          </a:xfrm>
          <a:prstGeom prst="rect">
            <a:avLst/>
          </a:prstGeom>
          <a:noFill/>
        </p:spPr>
        <p:txBody>
          <a:bodyPr wrap="square" rtlCol="0">
            <a:spAutoFit/>
          </a:bodyPr>
          <a:lstStyle/>
          <a:p>
            <a:pPr algn="just"/>
            <a:r>
              <a:rPr lang="es-EC" sz="1000" b="1" dirty="0" err="1" smtClean="0"/>
              <a:t>Fig</a:t>
            </a:r>
            <a:r>
              <a:rPr lang="es-EC" sz="1000" b="1" dirty="0" smtClean="0"/>
              <a:t> 1. </a:t>
            </a:r>
            <a:r>
              <a:rPr lang="es-EC" sz="1000" dirty="0" smtClean="0"/>
              <a:t>Producción nacional de tomate riñón entre los años 2000-2015. Fuente: INEC-ESPAC</a:t>
            </a:r>
            <a:endParaRPr lang="es-EC" sz="1000" dirty="0"/>
          </a:p>
        </p:txBody>
      </p:sp>
      <p:sp>
        <p:nvSpPr>
          <p:cNvPr id="10" name="CuadroTexto 9"/>
          <p:cNvSpPr txBox="1"/>
          <p:nvPr/>
        </p:nvSpPr>
        <p:spPr>
          <a:xfrm>
            <a:off x="4576613" y="5731099"/>
            <a:ext cx="4282517" cy="400110"/>
          </a:xfrm>
          <a:prstGeom prst="rect">
            <a:avLst/>
          </a:prstGeom>
          <a:noFill/>
        </p:spPr>
        <p:txBody>
          <a:bodyPr wrap="square" rtlCol="0">
            <a:spAutoFit/>
          </a:bodyPr>
          <a:lstStyle/>
          <a:p>
            <a:r>
              <a:rPr lang="es-EC" sz="1000" b="1" dirty="0" err="1" smtClean="0"/>
              <a:t>Fig</a:t>
            </a:r>
            <a:r>
              <a:rPr lang="es-EC" sz="1000" b="1" dirty="0" smtClean="0"/>
              <a:t> 1. </a:t>
            </a:r>
            <a:r>
              <a:rPr lang="es-EC" sz="1000" dirty="0" smtClean="0"/>
              <a:t>Rendimiento del cultivo de tomate riñón en países de </a:t>
            </a:r>
            <a:r>
              <a:rPr lang="es-EC" sz="1000" dirty="0"/>
              <a:t>S</a:t>
            </a:r>
            <a:r>
              <a:rPr lang="es-EC" sz="1000" dirty="0" smtClean="0"/>
              <a:t>ur América durante el 2014. Fuente: FAOSTAT</a:t>
            </a:r>
            <a:endParaRPr lang="es-EC" sz="1000" dirty="0"/>
          </a:p>
        </p:txBody>
      </p:sp>
      <p:pic>
        <p:nvPicPr>
          <p:cNvPr id="12" name="4 Imagen"/>
          <p:cNvPicPr>
            <a:picLocks noChangeAspect="1" noChangeArrowheads="1"/>
          </p:cNvPicPr>
          <p:nvPr/>
        </p:nvPicPr>
        <p:blipFill>
          <a:blip r:embed="rId6"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16 Conector recto"/>
          <p:cNvCxnSpPr/>
          <p:nvPr/>
        </p:nvCxnSpPr>
        <p:spPr>
          <a:xfrm flipV="1">
            <a:off x="0" y="618187"/>
            <a:ext cx="9144000" cy="128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ángulo 13"/>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6"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Tree>
    <p:extLst>
      <p:ext uri="{BB962C8B-B14F-4D97-AF65-F5344CB8AC3E}">
        <p14:creationId xmlns:p14="http://schemas.microsoft.com/office/powerpoint/2010/main" val="21064804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a 10"/>
          <p:cNvGraphicFramePr/>
          <p:nvPr>
            <p:extLst>
              <p:ext uri="{D42A27DB-BD31-4B8C-83A1-F6EECF244321}">
                <p14:modId xmlns:p14="http://schemas.microsoft.com/office/powerpoint/2010/main" val="2020678055"/>
              </p:ext>
            </p:extLst>
          </p:nvPr>
        </p:nvGraphicFramePr>
        <p:xfrm>
          <a:off x="856133" y="1180067"/>
          <a:ext cx="7467415" cy="18686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8" name="Rectángulo 7"/>
              <p:cNvSpPr/>
              <p:nvPr/>
            </p:nvSpPr>
            <p:spPr>
              <a:xfrm>
                <a:off x="2220029" y="5424082"/>
                <a:ext cx="4727948" cy="5611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b="0" i="1" smtClean="0">
                          <a:latin typeface="Cambria Math" panose="02040503050406030204" pitchFamily="18" charset="0"/>
                        </a:rPr>
                        <m:t>%</m:t>
                      </m:r>
                      <m:r>
                        <a:rPr lang="es-EC" sz="1600" i="0">
                          <a:latin typeface="Cambria Math" panose="02040503050406030204" pitchFamily="18" charset="0"/>
                        </a:rPr>
                        <m:t> </m:t>
                      </m:r>
                      <m:r>
                        <a:rPr lang="es-EC" sz="1600" i="1">
                          <a:latin typeface="Cambria Math" panose="02040503050406030204" pitchFamily="18" charset="0"/>
                        </a:rPr>
                        <m:t>𝑑𝑒</m:t>
                      </m:r>
                      <m:r>
                        <a:rPr lang="es-EC" sz="1600" i="0">
                          <a:latin typeface="Cambria Math" panose="02040503050406030204" pitchFamily="18" charset="0"/>
                        </a:rPr>
                        <m:t> </m:t>
                      </m:r>
                      <m:r>
                        <a:rPr lang="es-EC" sz="1600" i="1">
                          <a:latin typeface="Cambria Math" panose="02040503050406030204" pitchFamily="18" charset="0"/>
                        </a:rPr>
                        <m:t>𝑣𝑖𝑎𝑏𝑖𝑙𝑖𝑑𝑎</m:t>
                      </m:r>
                      <m:r>
                        <a:rPr lang="es-EC" sz="1600" i="1" smtClean="0">
                          <a:latin typeface="Cambria Math" panose="02040503050406030204" pitchFamily="18" charset="0"/>
                        </a:rPr>
                        <m:t>𝑑</m:t>
                      </m:r>
                      <m:r>
                        <a:rPr lang="es-EC" sz="1600" i="0">
                          <a:latin typeface="Cambria Math" panose="02040503050406030204" pitchFamily="18" charset="0"/>
                        </a:rPr>
                        <m:t>=</m:t>
                      </m:r>
                      <m:f>
                        <m:fPr>
                          <m:ctrlPr>
                            <a:rPr lang="es-EC" sz="1600" i="1">
                              <a:latin typeface="Cambria Math" panose="02040503050406030204" pitchFamily="18" charset="0"/>
                            </a:rPr>
                          </m:ctrlPr>
                        </m:fPr>
                        <m:num>
                          <m:r>
                            <a:rPr lang="es-EC" sz="1600" i="1">
                              <a:latin typeface="Cambria Math" panose="02040503050406030204" pitchFamily="18" charset="0"/>
                            </a:rPr>
                            <m:t>𝑁𝑜</m:t>
                          </m:r>
                          <m:r>
                            <a:rPr lang="es-EC" sz="1600" i="0">
                              <a:latin typeface="Cambria Math" panose="02040503050406030204" pitchFamily="18" charset="0"/>
                            </a:rPr>
                            <m:t> </m:t>
                          </m:r>
                          <m:r>
                            <a:rPr lang="es-EC" sz="1600" i="1">
                              <a:latin typeface="Cambria Math" panose="02040503050406030204" pitchFamily="18" charset="0"/>
                            </a:rPr>
                            <m:t>𝑑𝑒</m:t>
                          </m:r>
                          <m:r>
                            <a:rPr lang="es-EC" sz="1600" i="0">
                              <a:latin typeface="Cambria Math" panose="02040503050406030204" pitchFamily="18" charset="0"/>
                            </a:rPr>
                            <m:t> </m:t>
                          </m:r>
                          <m:r>
                            <a:rPr lang="es-EC" sz="1600" i="1">
                              <a:latin typeface="Cambria Math" panose="02040503050406030204" pitchFamily="18" charset="0"/>
                            </a:rPr>
                            <m:t>𝑐</m:t>
                          </m:r>
                          <m:r>
                            <a:rPr lang="es-EC" sz="1600" i="0">
                              <a:latin typeface="Cambria Math" panose="02040503050406030204" pitchFamily="18" charset="0"/>
                            </a:rPr>
                            <m:t>é</m:t>
                          </m:r>
                          <m:r>
                            <a:rPr lang="es-EC" sz="1600" i="1">
                              <a:latin typeface="Cambria Math" panose="02040503050406030204" pitchFamily="18" charset="0"/>
                            </a:rPr>
                            <m:t>𝑙𝑢𝑙𝑎𝑠</m:t>
                          </m:r>
                          <m:r>
                            <a:rPr lang="es-EC" sz="1600" i="0">
                              <a:latin typeface="Cambria Math" panose="02040503050406030204" pitchFamily="18" charset="0"/>
                            </a:rPr>
                            <m:t> </m:t>
                          </m:r>
                          <m:r>
                            <a:rPr lang="es-EC" sz="1600" i="1">
                              <a:latin typeface="Cambria Math" panose="02040503050406030204" pitchFamily="18" charset="0"/>
                            </a:rPr>
                            <m:t>𝑣𝑖𝑎𝑏𝑙𝑒𝑠</m:t>
                          </m:r>
                        </m:num>
                        <m:den>
                          <m:r>
                            <a:rPr lang="es-EC" sz="1600" i="1">
                              <a:latin typeface="Cambria Math" panose="02040503050406030204" pitchFamily="18" charset="0"/>
                            </a:rPr>
                            <m:t>𝑁</m:t>
                          </m:r>
                          <m:r>
                            <a:rPr lang="es-EC" sz="1600" b="0" i="1" smtClean="0">
                              <a:latin typeface="Cambria Math" panose="02040503050406030204" pitchFamily="18" charset="0"/>
                            </a:rPr>
                            <m:t>𝑜</m:t>
                          </m:r>
                          <m:r>
                            <a:rPr lang="es-EC" sz="1600" b="0" i="1" smtClean="0">
                              <a:latin typeface="Cambria Math" panose="02040503050406030204" pitchFamily="18" charset="0"/>
                            </a:rPr>
                            <m:t> </m:t>
                          </m:r>
                          <m:r>
                            <a:rPr lang="es-EC" sz="1600" i="1">
                              <a:latin typeface="Cambria Math" panose="02040503050406030204" pitchFamily="18" charset="0"/>
                            </a:rPr>
                            <m:t>𝑑𝑒</m:t>
                          </m:r>
                          <m:r>
                            <a:rPr lang="es-EC" sz="1600" i="0">
                              <a:latin typeface="Cambria Math" panose="02040503050406030204" pitchFamily="18" charset="0"/>
                            </a:rPr>
                            <m:t> </m:t>
                          </m:r>
                          <m:r>
                            <a:rPr lang="es-EC" sz="1600" i="1">
                              <a:latin typeface="Cambria Math" panose="02040503050406030204" pitchFamily="18" charset="0"/>
                            </a:rPr>
                            <m:t>𝑐</m:t>
                          </m:r>
                          <m:r>
                            <a:rPr lang="es-EC" sz="1600" i="0">
                              <a:latin typeface="Cambria Math" panose="02040503050406030204" pitchFamily="18" charset="0"/>
                            </a:rPr>
                            <m:t>é</m:t>
                          </m:r>
                          <m:r>
                            <a:rPr lang="es-EC" sz="1600" i="1">
                              <a:latin typeface="Cambria Math" panose="02040503050406030204" pitchFamily="18" charset="0"/>
                            </a:rPr>
                            <m:t>𝑙𝑢𝑙𝑎𝑠</m:t>
                          </m:r>
                          <m:r>
                            <a:rPr lang="es-EC" sz="1600" i="0">
                              <a:latin typeface="Cambria Math" panose="02040503050406030204" pitchFamily="18" charset="0"/>
                            </a:rPr>
                            <m:t> </m:t>
                          </m:r>
                          <m:r>
                            <a:rPr lang="es-EC" sz="1600" i="1">
                              <a:latin typeface="Cambria Math" panose="02040503050406030204" pitchFamily="18" charset="0"/>
                            </a:rPr>
                            <m:t>𝑡𝑜𝑡𝑎𝑙𝑒𝑠</m:t>
                          </m:r>
                        </m:den>
                      </m:f>
                      <m:r>
                        <a:rPr lang="es-EC" sz="1600" i="0">
                          <a:latin typeface="Cambria Math" panose="02040503050406030204" pitchFamily="18" charset="0"/>
                        </a:rPr>
                        <m:t> </m:t>
                      </m:r>
                      <m:r>
                        <a:rPr lang="es-EC" sz="1600" i="1">
                          <a:latin typeface="Cambria Math" panose="02040503050406030204" pitchFamily="18" charset="0"/>
                        </a:rPr>
                        <m:t>𝑥</m:t>
                      </m:r>
                      <m:r>
                        <a:rPr lang="es-EC" sz="1600" i="0">
                          <a:latin typeface="Cambria Math" panose="02040503050406030204" pitchFamily="18" charset="0"/>
                        </a:rPr>
                        <m:t> 100</m:t>
                      </m:r>
                    </m:oMath>
                  </m:oMathPara>
                </a14:m>
                <a:endParaRPr lang="es-EC" sz="1600" dirty="0">
                  <a:latin typeface="+mj-lt"/>
                </a:endParaRPr>
              </a:p>
            </p:txBody>
          </p:sp>
        </mc:Choice>
        <mc:Fallback xmlns="">
          <p:sp>
            <p:nvSpPr>
              <p:cNvPr id="8" name="Rectángulo 7"/>
              <p:cNvSpPr>
                <a:spLocks noRot="1" noChangeAspect="1" noMove="1" noResize="1" noEditPoints="1" noAdjustHandles="1" noChangeArrowheads="1" noChangeShapeType="1" noTextEdit="1"/>
              </p:cNvSpPr>
              <p:nvPr/>
            </p:nvSpPr>
            <p:spPr>
              <a:xfrm>
                <a:off x="2220029" y="5424082"/>
                <a:ext cx="4727948" cy="561116"/>
              </a:xfrm>
              <a:prstGeom prst="rect">
                <a:avLst/>
              </a:prstGeom>
              <a:blipFill rotWithShape="0">
                <a:blip r:embed="rId7"/>
                <a:stretch>
                  <a:fillRect/>
                </a:stretch>
              </a:blipFill>
            </p:spPr>
            <p:txBody>
              <a:bodyPr/>
              <a:lstStyle/>
              <a:p>
                <a:r>
                  <a:rPr lang="es-EC">
                    <a:noFill/>
                  </a:rPr>
                  <a:t> </a:t>
                </a:r>
              </a:p>
            </p:txBody>
          </p:sp>
        </mc:Fallback>
      </mc:AlternateContent>
      <p:pic>
        <p:nvPicPr>
          <p:cNvPr id="9218" name="Picture 2" descr="Resultado de imagen para azul lactofeno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8731" y="2984712"/>
            <a:ext cx="1222083" cy="1480133"/>
          </a:xfrm>
          <a:prstGeom prst="rect">
            <a:avLst/>
          </a:prstGeom>
          <a:noFill/>
          <a:ln>
            <a:solidFill>
              <a:schemeClr val="tx1"/>
            </a:solidFill>
          </a:ln>
          <a:extLst/>
        </p:spPr>
      </p:pic>
      <p:pic>
        <p:nvPicPr>
          <p:cNvPr id="9222" name="Picture 6" descr="Resultado de imagen para centrifug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93132" y="2936369"/>
            <a:ext cx="1265032" cy="166562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10"/>
          <a:stretch>
            <a:fillRect/>
          </a:stretch>
        </p:blipFill>
        <p:spPr>
          <a:xfrm>
            <a:off x="5698573" y="3045932"/>
            <a:ext cx="618192" cy="1351639"/>
          </a:xfrm>
          <a:prstGeom prst="rect">
            <a:avLst/>
          </a:prstGeom>
        </p:spPr>
      </p:pic>
      <p:sp>
        <p:nvSpPr>
          <p:cNvPr id="16" name="CuadroTexto 15"/>
          <p:cNvSpPr txBox="1"/>
          <p:nvPr/>
        </p:nvSpPr>
        <p:spPr>
          <a:xfrm>
            <a:off x="5552500" y="4182459"/>
            <a:ext cx="45719" cy="369332"/>
          </a:xfrm>
          <a:prstGeom prst="rect">
            <a:avLst/>
          </a:prstGeom>
          <a:noFill/>
        </p:spPr>
        <p:txBody>
          <a:bodyPr wrap="square" rtlCol="0">
            <a:spAutoFit/>
          </a:bodyPr>
          <a:lstStyle/>
          <a:p>
            <a:endParaRPr lang="es-EC" dirty="0"/>
          </a:p>
        </p:txBody>
      </p:sp>
      <p:pic>
        <p:nvPicPr>
          <p:cNvPr id="17" name="Imagen 16"/>
          <p:cNvPicPr>
            <a:picLocks noChangeAspect="1"/>
          </p:cNvPicPr>
          <p:nvPr/>
        </p:nvPicPr>
        <p:blipFill>
          <a:blip r:embed="rId11"/>
          <a:stretch>
            <a:fillRect/>
          </a:stretch>
        </p:blipFill>
        <p:spPr>
          <a:xfrm>
            <a:off x="4873028" y="3048273"/>
            <a:ext cx="572429" cy="1349298"/>
          </a:xfrm>
          <a:prstGeom prst="rect">
            <a:avLst/>
          </a:prstGeom>
        </p:spPr>
      </p:pic>
      <p:sp>
        <p:nvSpPr>
          <p:cNvPr id="18" name="Rectángulo 17"/>
          <p:cNvSpPr/>
          <p:nvPr/>
        </p:nvSpPr>
        <p:spPr>
          <a:xfrm>
            <a:off x="5337006" y="4283028"/>
            <a:ext cx="1341326" cy="400110"/>
          </a:xfrm>
          <a:prstGeom prst="rect">
            <a:avLst/>
          </a:prstGeom>
        </p:spPr>
        <p:txBody>
          <a:bodyPr wrap="square">
            <a:spAutoFit/>
          </a:bodyPr>
          <a:lstStyle/>
          <a:p>
            <a:pPr algn="ctr"/>
            <a:r>
              <a:rPr lang="es-EC" sz="1000" dirty="0" smtClean="0"/>
              <a:t>Medio I10 + </a:t>
            </a:r>
            <a:r>
              <a:rPr lang="es-EC" sz="1000" dirty="0"/>
              <a:t>P</a:t>
            </a:r>
            <a:r>
              <a:rPr lang="es-EC" sz="1000" dirty="0" smtClean="0"/>
              <a:t>rotoplastos </a:t>
            </a:r>
            <a:endParaRPr lang="es-EC" sz="1000" dirty="0"/>
          </a:p>
        </p:txBody>
      </p:sp>
      <p:pic>
        <p:nvPicPr>
          <p:cNvPr id="19" name="Imagen 18"/>
          <p:cNvPicPr>
            <a:picLocks noChangeAspect="1"/>
          </p:cNvPicPr>
          <p:nvPr/>
        </p:nvPicPr>
        <p:blipFill>
          <a:blip r:embed="rId12"/>
          <a:stretch>
            <a:fillRect/>
          </a:stretch>
        </p:blipFill>
        <p:spPr>
          <a:xfrm rot="10800000">
            <a:off x="5340325" y="3462747"/>
            <a:ext cx="465611" cy="310407"/>
          </a:xfrm>
          <a:prstGeom prst="rect">
            <a:avLst/>
          </a:prstGeom>
        </p:spPr>
      </p:pic>
      <p:pic>
        <p:nvPicPr>
          <p:cNvPr id="20" name="Picture 4" descr="Resultado de imagen para camara neubau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16013" y="2641830"/>
            <a:ext cx="1690022" cy="15406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Resultado de imagen para camara neubaue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2748" r="13652"/>
          <a:stretch/>
        </p:blipFill>
        <p:spPr bwMode="auto">
          <a:xfrm>
            <a:off x="7024139" y="3957534"/>
            <a:ext cx="1273769" cy="1288921"/>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p:cNvSpPr txBox="1"/>
          <p:nvPr/>
        </p:nvSpPr>
        <p:spPr>
          <a:xfrm>
            <a:off x="3440316" y="1017129"/>
            <a:ext cx="2309580" cy="307777"/>
          </a:xfrm>
          <a:prstGeom prst="rect">
            <a:avLst/>
          </a:prstGeom>
          <a:noFill/>
        </p:spPr>
        <p:txBody>
          <a:bodyPr wrap="square" rtlCol="0">
            <a:spAutoFit/>
          </a:bodyPr>
          <a:lstStyle/>
          <a:p>
            <a:pPr algn="ctr"/>
            <a:r>
              <a:rPr lang="es-EC" sz="1400" b="1" dirty="0" smtClean="0">
                <a:solidFill>
                  <a:srgbClr val="000000"/>
                </a:solidFill>
              </a:rPr>
              <a:t>Viabilidad Celular</a:t>
            </a:r>
            <a:endParaRPr lang="es-EC" sz="1400" b="1" dirty="0">
              <a:solidFill>
                <a:srgbClr val="000000"/>
              </a:solidFill>
            </a:endParaRPr>
          </a:p>
        </p:txBody>
      </p:sp>
      <p:pic>
        <p:nvPicPr>
          <p:cNvPr id="23" name="4 Imagen"/>
          <p:cNvPicPr>
            <a:picLocks noChangeAspect="1" noChangeArrowheads="1"/>
          </p:cNvPicPr>
          <p:nvPr/>
        </p:nvPicPr>
        <p:blipFill>
          <a:blip r:embed="rId15"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26975" y="6304548"/>
            <a:ext cx="1322798" cy="261610"/>
          </a:xfrm>
          <a:prstGeom prst="rect">
            <a:avLst/>
          </a:prstGeom>
        </p:spPr>
        <p:txBody>
          <a:bodyPr wrap="none">
            <a:spAutoFit/>
          </a:bodyPr>
          <a:lstStyle/>
          <a:p>
            <a:r>
              <a:rPr lang="es-EC" sz="1100" dirty="0">
                <a:latin typeface="Times New Roman" panose="02020603050405020304" pitchFamily="18" charset="0"/>
                <a:ea typeface="Calibri" panose="020F0502020204030204" pitchFamily="34" charset="0"/>
              </a:rPr>
              <a:t>(</a:t>
            </a:r>
            <a:r>
              <a:rPr lang="es-EC" sz="1100" dirty="0" err="1">
                <a:latin typeface="Times New Roman" panose="02020603050405020304" pitchFamily="18" charset="0"/>
                <a:ea typeface="Calibri" panose="020F0502020204030204" pitchFamily="34" charset="0"/>
              </a:rPr>
              <a:t>Huang</a:t>
            </a:r>
            <a:r>
              <a:rPr lang="es-EC" sz="1100" dirty="0">
                <a:latin typeface="Times New Roman" panose="02020603050405020304" pitchFamily="18" charset="0"/>
                <a:ea typeface="Calibri" panose="020F0502020204030204" pitchFamily="34" charset="0"/>
              </a:rPr>
              <a:t> </a:t>
            </a:r>
            <a:r>
              <a:rPr lang="es-EC" sz="1100" i="1" dirty="0">
                <a:latin typeface="Times New Roman" panose="02020603050405020304" pitchFamily="18" charset="0"/>
                <a:ea typeface="Calibri" panose="020F0502020204030204" pitchFamily="34" charset="0"/>
              </a:rPr>
              <a:t>et al</a:t>
            </a:r>
            <a:r>
              <a:rPr lang="es-EC" sz="1100" dirty="0">
                <a:latin typeface="Times New Roman" panose="02020603050405020304" pitchFamily="18" charset="0"/>
                <a:ea typeface="Calibri" panose="020F0502020204030204" pitchFamily="34" charset="0"/>
              </a:rPr>
              <a:t>., 1986)</a:t>
            </a:r>
            <a:endParaRPr lang="es-EC" sz="1100" dirty="0"/>
          </a:p>
        </p:txBody>
      </p:sp>
      <p:cxnSp>
        <p:nvCxnSpPr>
          <p:cNvPr id="24"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ángulo 24"/>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26"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MATERIALES Y MÉTODOS </a:t>
            </a:r>
            <a:endParaRPr lang="es-EC" sz="100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0121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7959" t="16424" r="62469" b="59654"/>
          <a:stretch/>
        </p:blipFill>
        <p:spPr bwMode="auto">
          <a:xfrm>
            <a:off x="3166315" y="2043350"/>
            <a:ext cx="2076368" cy="10750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10934367"/>
              </p:ext>
            </p:extLst>
          </p:nvPr>
        </p:nvGraphicFramePr>
        <p:xfrm>
          <a:off x="3110121" y="3820500"/>
          <a:ext cx="5311140" cy="1599896"/>
        </p:xfrm>
        <a:graphic>
          <a:graphicData uri="http://schemas.openxmlformats.org/drawingml/2006/table">
            <a:tbl>
              <a:tblPr firstRow="1" firstCol="1" bandRow="1"/>
              <a:tblGrid>
                <a:gridCol w="1017905"/>
                <a:gridCol w="599440"/>
                <a:gridCol w="3693795"/>
              </a:tblGrid>
              <a:tr h="365456">
                <a:tc>
                  <a:txBody>
                    <a:bodyPr/>
                    <a:lstStyle/>
                    <a:p>
                      <a:pPr algn="ctr">
                        <a:lnSpc>
                          <a:spcPct val="150000"/>
                        </a:lnSpc>
                        <a:spcAft>
                          <a:spcPts val="0"/>
                        </a:spcAft>
                      </a:pPr>
                      <a:r>
                        <a:rPr lang="es-ES" sz="900" b="1" dirty="0">
                          <a:effectLst/>
                          <a:latin typeface="+mj-lt"/>
                          <a:ea typeface="Calibri" panose="020F0502020204030204" pitchFamily="34" charset="0"/>
                          <a:cs typeface="Times New Roman" panose="02020603050405020304" pitchFamily="18" charset="0"/>
                        </a:rPr>
                        <a:t>Tratamientos</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50000"/>
                        </a:lnSpc>
                        <a:spcAft>
                          <a:spcPts val="0"/>
                        </a:spcAft>
                      </a:pPr>
                      <a:r>
                        <a:rPr lang="es-ES" sz="900" b="1">
                          <a:effectLst/>
                          <a:latin typeface="+mj-lt"/>
                          <a:ea typeface="Calibri" panose="020F0502020204030204" pitchFamily="34" charset="0"/>
                          <a:cs typeface="Times New Roman" panose="02020603050405020304" pitchFamily="18" charset="0"/>
                        </a:rPr>
                        <a:t>Medio</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50000"/>
                        </a:lnSpc>
                        <a:spcAft>
                          <a:spcPts val="0"/>
                        </a:spcAft>
                      </a:pPr>
                      <a:r>
                        <a:rPr lang="es-ES" sz="900" b="1" dirty="0">
                          <a:effectLst/>
                          <a:latin typeface="+mj-lt"/>
                          <a:ea typeface="Calibri" panose="020F0502020204030204" pitchFamily="34" charset="0"/>
                          <a:cs typeface="Times New Roman" panose="02020603050405020304" pitchFamily="18" charset="0"/>
                        </a:rPr>
                        <a:t>Reguladores de Crecimiento</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r>
              <a:tr h="0">
                <a:tc>
                  <a:txBody>
                    <a:bodyPr/>
                    <a:lstStyle/>
                    <a:p>
                      <a:pPr algn="ctr">
                        <a:lnSpc>
                          <a:spcPct val="150000"/>
                        </a:lnSpc>
                        <a:spcAft>
                          <a:spcPts val="0"/>
                        </a:spcAft>
                      </a:pPr>
                      <a:r>
                        <a:rPr lang="es-ES" sz="900" b="1">
                          <a:effectLst/>
                          <a:latin typeface="+mj-lt"/>
                          <a:ea typeface="Calibri" panose="020F0502020204030204" pitchFamily="34" charset="0"/>
                          <a:cs typeface="Times New Roman" panose="02020603050405020304" pitchFamily="18" charset="0"/>
                        </a:rPr>
                        <a:t>M1</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rowSpan="3">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BH3</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Sin Reguladores</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0">
                <a:tc>
                  <a:txBody>
                    <a:bodyPr/>
                    <a:lstStyle/>
                    <a:p>
                      <a:pPr algn="ctr">
                        <a:lnSpc>
                          <a:spcPct val="150000"/>
                        </a:lnSpc>
                        <a:spcAft>
                          <a:spcPts val="0"/>
                        </a:spcAft>
                      </a:pPr>
                      <a:r>
                        <a:rPr lang="es-ES" sz="900" b="1">
                          <a:effectLst/>
                          <a:latin typeface="+mj-lt"/>
                          <a:ea typeface="Calibri" panose="020F0502020204030204" pitchFamily="34" charset="0"/>
                          <a:cs typeface="Times New Roman" panose="02020603050405020304" pitchFamily="18" charset="0"/>
                        </a:rPr>
                        <a:t>M2</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2,4-D (1 mgL-1), Kinetina (0,1 mgL-1)</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0">
                <a:tc>
                  <a:txBody>
                    <a:bodyPr/>
                    <a:lstStyle/>
                    <a:p>
                      <a:pPr algn="ctr">
                        <a:lnSpc>
                          <a:spcPct val="150000"/>
                        </a:lnSpc>
                        <a:spcAft>
                          <a:spcPts val="0"/>
                        </a:spcAft>
                      </a:pPr>
                      <a:r>
                        <a:rPr lang="es-ES" sz="900" b="1">
                          <a:effectLst/>
                          <a:latin typeface="+mj-lt"/>
                          <a:ea typeface="Calibri" panose="020F0502020204030204" pitchFamily="34" charset="0"/>
                          <a:cs typeface="Times New Roman" panose="02020603050405020304" pitchFamily="18" charset="0"/>
                        </a:rPr>
                        <a:t>M3</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vMerge="1">
                  <a:txBody>
                    <a:bodyPr/>
                    <a:lstStyle/>
                    <a:p>
                      <a:endParaRPr lang="es-EC"/>
                    </a:p>
                  </a:txBody>
                  <a:tcPr/>
                </a:tc>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2,4-D (0.5 mgL-1), Kinetina (0.5 mgL-1), AIA (1 mgL-1)</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0">
                <a:tc>
                  <a:txBody>
                    <a:bodyPr/>
                    <a:lstStyle/>
                    <a:p>
                      <a:pPr algn="ctr">
                        <a:lnSpc>
                          <a:spcPct val="150000"/>
                        </a:lnSpc>
                        <a:spcAft>
                          <a:spcPts val="0"/>
                        </a:spcAft>
                      </a:pPr>
                      <a:r>
                        <a:rPr lang="es-ES" sz="900" b="1">
                          <a:effectLst/>
                          <a:latin typeface="+mj-lt"/>
                          <a:ea typeface="Calibri" panose="020F0502020204030204" pitchFamily="34" charset="0"/>
                          <a:cs typeface="Times New Roman" panose="02020603050405020304" pitchFamily="18" charset="0"/>
                        </a:rPr>
                        <a:t>M4</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rowSpan="3">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TM2</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Sin Reguladores</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0">
                <a:tc>
                  <a:txBody>
                    <a:bodyPr/>
                    <a:lstStyle/>
                    <a:p>
                      <a:pPr algn="ctr">
                        <a:lnSpc>
                          <a:spcPct val="150000"/>
                        </a:lnSpc>
                        <a:spcAft>
                          <a:spcPts val="0"/>
                        </a:spcAft>
                      </a:pPr>
                      <a:r>
                        <a:rPr lang="es-ES" sz="900" b="1">
                          <a:effectLst/>
                          <a:latin typeface="+mj-lt"/>
                          <a:ea typeface="Calibri" panose="020F0502020204030204" pitchFamily="34" charset="0"/>
                          <a:cs typeface="Times New Roman" panose="02020603050405020304" pitchFamily="18" charset="0"/>
                        </a:rPr>
                        <a:t>M5</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vMerge="1">
                  <a:txBody>
                    <a:bodyPr/>
                    <a:lstStyle/>
                    <a:p>
                      <a:endParaRPr lang="es-EC"/>
                    </a:p>
                  </a:txBody>
                  <a:tcPr/>
                </a:tc>
                <a:tc>
                  <a:txBody>
                    <a:bodyPr/>
                    <a:lstStyle/>
                    <a:p>
                      <a:pPr algn="ctr">
                        <a:lnSpc>
                          <a:spcPct val="150000"/>
                        </a:lnSpc>
                        <a:spcAft>
                          <a:spcPts val="0"/>
                        </a:spcAft>
                      </a:pPr>
                      <a:r>
                        <a:rPr lang="es-ES" sz="900">
                          <a:effectLst/>
                          <a:latin typeface="+mj-lt"/>
                          <a:ea typeface="Calibri" panose="020F0502020204030204" pitchFamily="34" charset="0"/>
                          <a:cs typeface="Times New Roman" panose="02020603050405020304" pitchFamily="18" charset="0"/>
                        </a:rPr>
                        <a:t>2,4-D (1 mgL-1), Kinetina (0,1 mgL-1)</a:t>
                      </a:r>
                      <a:endParaRPr lang="es-EC" sz="9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0">
                <a:tc>
                  <a:txBody>
                    <a:bodyPr/>
                    <a:lstStyle/>
                    <a:p>
                      <a:pPr algn="ctr">
                        <a:lnSpc>
                          <a:spcPct val="150000"/>
                        </a:lnSpc>
                        <a:spcAft>
                          <a:spcPts val="0"/>
                        </a:spcAft>
                      </a:pPr>
                      <a:r>
                        <a:rPr lang="es-ES" sz="900" b="1" dirty="0">
                          <a:effectLst/>
                          <a:latin typeface="+mj-lt"/>
                          <a:ea typeface="Calibri" panose="020F0502020204030204" pitchFamily="34" charset="0"/>
                          <a:cs typeface="Times New Roman" panose="02020603050405020304" pitchFamily="18" charset="0"/>
                        </a:rPr>
                        <a:t>M6</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vMerge="1">
                  <a:txBody>
                    <a:bodyPr/>
                    <a:lstStyle/>
                    <a:p>
                      <a:endParaRPr lang="es-EC"/>
                    </a:p>
                  </a:txBody>
                  <a:tcPr/>
                </a:tc>
                <a:tc>
                  <a:txBody>
                    <a:bodyPr/>
                    <a:lstStyle/>
                    <a:p>
                      <a:pPr algn="ctr">
                        <a:lnSpc>
                          <a:spcPct val="150000"/>
                        </a:lnSpc>
                        <a:spcAft>
                          <a:spcPts val="0"/>
                        </a:spcAft>
                      </a:pPr>
                      <a:r>
                        <a:rPr lang="es-ES" sz="900" dirty="0">
                          <a:effectLst/>
                          <a:latin typeface="+mj-lt"/>
                          <a:ea typeface="Calibri" panose="020F0502020204030204" pitchFamily="34" charset="0"/>
                          <a:cs typeface="Times New Roman" panose="02020603050405020304" pitchFamily="18" charset="0"/>
                        </a:rPr>
                        <a:t>2,4-D (0.5 mgL-1), </a:t>
                      </a:r>
                      <a:r>
                        <a:rPr lang="es-ES" sz="900" dirty="0" err="1">
                          <a:effectLst/>
                          <a:latin typeface="+mj-lt"/>
                          <a:ea typeface="Calibri" panose="020F0502020204030204" pitchFamily="34" charset="0"/>
                          <a:cs typeface="Times New Roman" panose="02020603050405020304" pitchFamily="18" charset="0"/>
                        </a:rPr>
                        <a:t>Kinetina</a:t>
                      </a:r>
                      <a:r>
                        <a:rPr lang="es-ES" sz="900" dirty="0">
                          <a:effectLst/>
                          <a:latin typeface="+mj-lt"/>
                          <a:ea typeface="Calibri" panose="020F0502020204030204" pitchFamily="34" charset="0"/>
                          <a:cs typeface="Times New Roman" panose="02020603050405020304" pitchFamily="18" charset="0"/>
                        </a:rPr>
                        <a:t> (0.5 mgL-1), AIA (1 mgL-1)</a:t>
                      </a:r>
                      <a:endParaRPr lang="es-EC" sz="9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mc:AlternateContent xmlns:mc="http://schemas.openxmlformats.org/markup-compatibility/2006" xmlns:a14="http://schemas.microsoft.com/office/drawing/2010/main">
        <mc:Choice Requires="a14">
          <p:sp>
            <p:nvSpPr>
              <p:cNvPr id="6" name="Rectángulo 5"/>
              <p:cNvSpPr/>
              <p:nvPr/>
            </p:nvSpPr>
            <p:spPr>
              <a:xfrm>
                <a:off x="2265280" y="5560622"/>
                <a:ext cx="4944634" cy="5024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400" i="1" smtClean="0">
                          <a:latin typeface="Cambria Math" panose="02040503050406030204" pitchFamily="18" charset="0"/>
                        </a:rPr>
                        <m:t>𝐸𝑓𝑖𝑐𝑖𝑒𝑛𝑐𝑖𝑎</m:t>
                      </m:r>
                      <m:r>
                        <a:rPr lang="es-EC" sz="1400" i="0">
                          <a:latin typeface="Cambria Math" panose="02040503050406030204" pitchFamily="18" charset="0"/>
                        </a:rPr>
                        <m:t> </m:t>
                      </m:r>
                      <m:r>
                        <a:rPr lang="es-EC" sz="1400" i="1">
                          <a:latin typeface="Cambria Math" panose="02040503050406030204" pitchFamily="18" charset="0"/>
                        </a:rPr>
                        <m:t>𝑑𝑒𝑙</m:t>
                      </m:r>
                      <m:r>
                        <a:rPr lang="es-EC" sz="1400" i="0">
                          <a:latin typeface="Cambria Math" panose="02040503050406030204" pitchFamily="18" charset="0"/>
                        </a:rPr>
                        <m:t> </m:t>
                      </m:r>
                      <m:r>
                        <a:rPr lang="es-EC" sz="1400" i="1">
                          <a:latin typeface="Cambria Math" panose="02040503050406030204" pitchFamily="18" charset="0"/>
                        </a:rPr>
                        <m:t>𝑐𝑢𝑙𝑡𝑖𝑣𝑜</m:t>
                      </m:r>
                      <m:r>
                        <a:rPr lang="es-EC" sz="1400" i="0">
                          <a:latin typeface="Cambria Math" panose="02040503050406030204" pitchFamily="18" charset="0"/>
                        </a:rPr>
                        <m:t>=</m:t>
                      </m:r>
                      <m:f>
                        <m:fPr>
                          <m:ctrlPr>
                            <a:rPr lang="es-EC" sz="1400" i="1">
                              <a:latin typeface="Cambria Math" panose="02040503050406030204" pitchFamily="18" charset="0"/>
                            </a:rPr>
                          </m:ctrlPr>
                        </m:fPr>
                        <m:num>
                          <m:r>
                            <a:rPr lang="es-EC" sz="1400" i="1">
                              <a:latin typeface="Cambria Math" panose="02040503050406030204" pitchFamily="18" charset="0"/>
                            </a:rPr>
                            <m:t>𝑁</m:t>
                          </m:r>
                          <m:r>
                            <a:rPr lang="es-EC" sz="1400" b="0" i="1" smtClean="0">
                              <a:latin typeface="Cambria Math" panose="02040503050406030204" pitchFamily="18" charset="0"/>
                            </a:rPr>
                            <m:t>𝑜</m:t>
                          </m:r>
                          <m:r>
                            <a:rPr lang="es-EC" sz="1400" b="0" i="1" smtClean="0">
                              <a:latin typeface="Cambria Math" panose="02040503050406030204" pitchFamily="18" charset="0"/>
                            </a:rPr>
                            <m:t> </m:t>
                          </m:r>
                          <m:r>
                            <a:rPr lang="es-EC" sz="1400" i="1">
                              <a:latin typeface="Cambria Math" panose="02040503050406030204" pitchFamily="18" charset="0"/>
                            </a:rPr>
                            <m:t>𝑑𝑒</m:t>
                          </m:r>
                          <m:r>
                            <a:rPr lang="es-EC" sz="1400" i="0">
                              <a:latin typeface="Cambria Math" panose="02040503050406030204" pitchFamily="18" charset="0"/>
                            </a:rPr>
                            <m:t> </m:t>
                          </m:r>
                          <m:r>
                            <a:rPr lang="es-EC" sz="1400" i="1">
                              <a:latin typeface="Cambria Math" panose="02040503050406030204" pitchFamily="18" charset="0"/>
                            </a:rPr>
                            <m:t>𝑐</m:t>
                          </m:r>
                          <m:r>
                            <a:rPr lang="es-EC" sz="1400" i="0">
                              <a:latin typeface="Cambria Math" panose="02040503050406030204" pitchFamily="18" charset="0"/>
                            </a:rPr>
                            <m:t>é</m:t>
                          </m:r>
                          <m:r>
                            <a:rPr lang="es-EC" sz="1400" i="1">
                              <a:latin typeface="Cambria Math" panose="02040503050406030204" pitchFamily="18" charset="0"/>
                            </a:rPr>
                            <m:t>𝑙𝑢𝑙𝑎𝑠</m:t>
                          </m:r>
                          <m:r>
                            <a:rPr lang="es-EC" sz="1400" i="0">
                              <a:latin typeface="Cambria Math" panose="02040503050406030204" pitchFamily="18" charset="0"/>
                            </a:rPr>
                            <m:t> </m:t>
                          </m:r>
                          <m:r>
                            <a:rPr lang="es-EC" sz="1400" i="1">
                              <a:latin typeface="Cambria Math" panose="02040503050406030204" pitchFamily="18" charset="0"/>
                            </a:rPr>
                            <m:t>𝑒𝑛</m:t>
                          </m:r>
                          <m:r>
                            <a:rPr lang="es-EC" sz="1400" i="0">
                              <a:latin typeface="Cambria Math" panose="02040503050406030204" pitchFamily="18" charset="0"/>
                            </a:rPr>
                            <m:t> </m:t>
                          </m:r>
                          <m:r>
                            <a:rPr lang="es-EC" sz="1400" i="1">
                              <a:latin typeface="Cambria Math" panose="02040503050406030204" pitchFamily="18" charset="0"/>
                            </a:rPr>
                            <m:t>𝑑𝑖𝑣𝑖𝑠𝑖</m:t>
                          </m:r>
                          <m:r>
                            <a:rPr lang="es-EC" sz="1400" i="0">
                              <a:latin typeface="Cambria Math" panose="02040503050406030204" pitchFamily="18" charset="0"/>
                            </a:rPr>
                            <m:t>ó</m:t>
                          </m:r>
                          <m:r>
                            <a:rPr lang="es-EC" sz="1400" i="1">
                              <a:latin typeface="Cambria Math" panose="02040503050406030204" pitchFamily="18" charset="0"/>
                            </a:rPr>
                            <m:t>𝑛</m:t>
                          </m:r>
                        </m:num>
                        <m:den>
                          <m:r>
                            <a:rPr lang="es-EC" sz="1400" i="1">
                              <a:latin typeface="Cambria Math" panose="02040503050406030204" pitchFamily="18" charset="0"/>
                            </a:rPr>
                            <m:t>𝑁</m:t>
                          </m:r>
                          <m:r>
                            <a:rPr lang="es-EC" sz="1400" b="0" i="1" smtClean="0">
                              <a:latin typeface="Cambria Math" panose="02040503050406030204" pitchFamily="18" charset="0"/>
                            </a:rPr>
                            <m:t>𝑜</m:t>
                          </m:r>
                          <m:r>
                            <a:rPr lang="es-EC" sz="1400" b="0" i="1" smtClean="0">
                              <a:latin typeface="Cambria Math" panose="02040503050406030204" pitchFamily="18" charset="0"/>
                            </a:rPr>
                            <m:t> </m:t>
                          </m:r>
                          <m:r>
                            <a:rPr lang="es-EC" sz="1400" i="1">
                              <a:latin typeface="Cambria Math" panose="02040503050406030204" pitchFamily="18" charset="0"/>
                            </a:rPr>
                            <m:t>𝑑𝑒</m:t>
                          </m:r>
                          <m:r>
                            <a:rPr lang="es-EC" sz="1400" i="0">
                              <a:latin typeface="Cambria Math" panose="02040503050406030204" pitchFamily="18" charset="0"/>
                            </a:rPr>
                            <m:t> </m:t>
                          </m:r>
                          <m:r>
                            <a:rPr lang="es-EC" sz="1400" i="1">
                              <a:latin typeface="Cambria Math" panose="02040503050406030204" pitchFamily="18" charset="0"/>
                            </a:rPr>
                            <m:t>𝑐</m:t>
                          </m:r>
                          <m:r>
                            <a:rPr lang="es-EC" sz="1400" i="0">
                              <a:latin typeface="Cambria Math" panose="02040503050406030204" pitchFamily="18" charset="0"/>
                            </a:rPr>
                            <m:t>é</m:t>
                          </m:r>
                          <m:r>
                            <a:rPr lang="es-EC" sz="1400" i="1">
                              <a:latin typeface="Cambria Math" panose="02040503050406030204" pitchFamily="18" charset="0"/>
                            </a:rPr>
                            <m:t>𝑙𝑢𝑙𝑎𝑠</m:t>
                          </m:r>
                          <m:r>
                            <a:rPr lang="es-EC" sz="1400" i="0">
                              <a:latin typeface="Cambria Math" panose="02040503050406030204" pitchFamily="18" charset="0"/>
                            </a:rPr>
                            <m:t> </m:t>
                          </m:r>
                          <m:r>
                            <a:rPr lang="es-EC" sz="1400" i="1">
                              <a:latin typeface="Cambria Math" panose="02040503050406030204" pitchFamily="18" charset="0"/>
                            </a:rPr>
                            <m:t>𝑡𝑜𝑡𝑎𝑙𝑒𝑠</m:t>
                          </m:r>
                        </m:den>
                      </m:f>
                      <m:r>
                        <a:rPr lang="es-EC" sz="1400" i="0">
                          <a:latin typeface="Cambria Math" panose="02040503050406030204" pitchFamily="18" charset="0"/>
                        </a:rPr>
                        <m:t> </m:t>
                      </m:r>
                      <m:r>
                        <a:rPr lang="es-EC" sz="1400" i="1">
                          <a:latin typeface="Cambria Math" panose="02040503050406030204" pitchFamily="18" charset="0"/>
                        </a:rPr>
                        <m:t>𝑥</m:t>
                      </m:r>
                      <m:r>
                        <a:rPr lang="es-EC" sz="1400" i="0">
                          <a:latin typeface="Cambria Math" panose="02040503050406030204" pitchFamily="18" charset="0"/>
                        </a:rPr>
                        <m:t> 100</m:t>
                      </m:r>
                    </m:oMath>
                  </m:oMathPara>
                </a14:m>
                <a:endParaRPr lang="es-EC" sz="1400" dirty="0">
                  <a:latin typeface="+mj-lt"/>
                </a:endParaRPr>
              </a:p>
            </p:txBody>
          </p:sp>
        </mc:Choice>
        <mc:Fallback xmlns="">
          <p:sp>
            <p:nvSpPr>
              <p:cNvPr id="6" name="Rectángulo 5"/>
              <p:cNvSpPr>
                <a:spLocks noRot="1" noChangeAspect="1" noMove="1" noResize="1" noEditPoints="1" noAdjustHandles="1" noChangeArrowheads="1" noChangeShapeType="1" noTextEdit="1"/>
              </p:cNvSpPr>
              <p:nvPr/>
            </p:nvSpPr>
            <p:spPr>
              <a:xfrm>
                <a:off x="2265280" y="5560622"/>
                <a:ext cx="4944634" cy="502445"/>
              </a:xfrm>
              <a:prstGeom prst="rect">
                <a:avLst/>
              </a:prstGeom>
              <a:blipFill rotWithShape="0">
                <a:blip r:embed="rId3"/>
                <a:stretch>
                  <a:fillRect b="-1205"/>
                </a:stretch>
              </a:blipFill>
            </p:spPr>
            <p:txBody>
              <a:bodyPr/>
              <a:lstStyle/>
              <a:p>
                <a:r>
                  <a:rPr lang="es-EC">
                    <a:noFill/>
                  </a:rPr>
                  <a:t> </a:t>
                </a:r>
              </a:p>
            </p:txBody>
          </p:sp>
        </mc:Fallback>
      </mc:AlternateContent>
      <p:sp>
        <p:nvSpPr>
          <p:cNvPr id="7" name="CuadroTexto 6"/>
          <p:cNvSpPr txBox="1"/>
          <p:nvPr/>
        </p:nvSpPr>
        <p:spPr>
          <a:xfrm>
            <a:off x="3351336" y="1019214"/>
            <a:ext cx="2441327" cy="307777"/>
          </a:xfrm>
          <a:prstGeom prst="rect">
            <a:avLst/>
          </a:prstGeom>
          <a:noFill/>
        </p:spPr>
        <p:txBody>
          <a:bodyPr wrap="square" rtlCol="0">
            <a:spAutoFit/>
          </a:bodyPr>
          <a:lstStyle/>
          <a:p>
            <a:pPr algn="ctr"/>
            <a:r>
              <a:rPr lang="es-EC" sz="1400" b="1" dirty="0" smtClean="0">
                <a:solidFill>
                  <a:srgbClr val="000000"/>
                </a:solidFill>
              </a:rPr>
              <a:t>Cultivo de Protoplastos</a:t>
            </a:r>
            <a:endParaRPr lang="es-EC" sz="1400" b="1" dirty="0">
              <a:solidFill>
                <a:srgbClr val="000000"/>
              </a:solidFill>
            </a:endParaRPr>
          </a:p>
        </p:txBody>
      </p:sp>
      <p:sp>
        <p:nvSpPr>
          <p:cNvPr id="10" name="Rectángulo 9"/>
          <p:cNvSpPr/>
          <p:nvPr/>
        </p:nvSpPr>
        <p:spPr>
          <a:xfrm>
            <a:off x="5213842" y="1872052"/>
            <a:ext cx="3131667" cy="1107996"/>
          </a:xfrm>
          <a:prstGeom prst="rect">
            <a:avLst/>
          </a:prstGeom>
        </p:spPr>
        <p:txBody>
          <a:bodyPr wrap="square">
            <a:spAutoFit/>
          </a:bodyPr>
          <a:lstStyle/>
          <a:p>
            <a:pPr algn="just"/>
            <a:r>
              <a:rPr lang="es-ES" sz="1100" dirty="0" smtClean="0">
                <a:latin typeface="+mj-lt"/>
                <a:ea typeface="Calibri" panose="020F0502020204030204" pitchFamily="34" charset="0"/>
                <a:cs typeface="Times New Roman" panose="02020603050405020304" pitchFamily="18" charset="0"/>
              </a:rPr>
              <a:t>1.-  150 µL con </a:t>
            </a:r>
            <a:r>
              <a:rPr lang="es-ES" sz="1100" dirty="0" smtClean="0">
                <a:latin typeface="+mj-lt"/>
              </a:rPr>
              <a:t>7.6x10</a:t>
            </a:r>
            <a:r>
              <a:rPr lang="es-ES" sz="1100" baseline="30000" dirty="0" smtClean="0">
                <a:latin typeface="+mj-lt"/>
              </a:rPr>
              <a:t>4</a:t>
            </a:r>
            <a:r>
              <a:rPr lang="es-ES" sz="1100" dirty="0" smtClean="0">
                <a:latin typeface="+mj-lt"/>
                <a:ea typeface="Calibri" panose="020F0502020204030204" pitchFamily="34" charset="0"/>
                <a:cs typeface="Times New Roman" panose="02020603050405020304" pitchFamily="18" charset="0"/>
              </a:rPr>
              <a:t> protoplastos/ml.</a:t>
            </a:r>
          </a:p>
          <a:p>
            <a:pPr algn="just"/>
            <a:endParaRPr lang="es-ES" sz="1100" dirty="0" smtClean="0">
              <a:latin typeface="+mj-lt"/>
              <a:ea typeface="Calibri" panose="020F0502020204030204" pitchFamily="34" charset="0"/>
              <a:cs typeface="Times New Roman" panose="02020603050405020304" pitchFamily="18" charset="0"/>
            </a:endParaRPr>
          </a:p>
          <a:p>
            <a:pPr algn="just"/>
            <a:r>
              <a:rPr lang="es-ES" sz="1100" dirty="0" smtClean="0">
                <a:latin typeface="+mj-lt"/>
                <a:ea typeface="Calibri" panose="020F0502020204030204" pitchFamily="34" charset="0"/>
                <a:cs typeface="Times New Roman" panose="02020603050405020304" pitchFamily="18" charset="0"/>
              </a:rPr>
              <a:t>2.-  12 </a:t>
            </a:r>
            <a:r>
              <a:rPr lang="es-ES" sz="1100" dirty="0">
                <a:latin typeface="+mj-lt"/>
                <a:ea typeface="Calibri" panose="020F0502020204030204" pitchFamily="34" charset="0"/>
                <a:cs typeface="Times New Roman" panose="02020603050405020304" pitchFamily="18" charset="0"/>
              </a:rPr>
              <a:t>gotas de medio </a:t>
            </a:r>
            <a:r>
              <a:rPr lang="es-ES" sz="1100" dirty="0" smtClean="0">
                <a:latin typeface="+mj-lt"/>
                <a:ea typeface="Calibri" panose="020F0502020204030204" pitchFamily="34" charset="0"/>
                <a:cs typeface="Times New Roman" panose="02020603050405020304" pitchFamily="18" charset="0"/>
              </a:rPr>
              <a:t>en </a:t>
            </a:r>
            <a:r>
              <a:rPr lang="es-ES" sz="1100" dirty="0">
                <a:latin typeface="+mj-lt"/>
                <a:ea typeface="Calibri" panose="020F0502020204030204" pitchFamily="34" charset="0"/>
                <a:cs typeface="Times New Roman" panose="02020603050405020304" pitchFamily="18" charset="0"/>
              </a:rPr>
              <a:t>el </a:t>
            </a:r>
            <a:r>
              <a:rPr lang="es-ES" sz="1100" dirty="0" smtClean="0">
                <a:latin typeface="+mj-lt"/>
                <a:ea typeface="Calibri" panose="020F0502020204030204" pitchFamily="34" charset="0"/>
                <a:cs typeface="Times New Roman" panose="02020603050405020304" pitchFamily="18" charset="0"/>
              </a:rPr>
              <a:t>borde de la placa.</a:t>
            </a:r>
          </a:p>
          <a:p>
            <a:pPr algn="just"/>
            <a:endParaRPr lang="es-ES" sz="1100" dirty="0" smtClean="0">
              <a:latin typeface="+mj-lt"/>
              <a:ea typeface="Calibri" panose="020F0502020204030204" pitchFamily="34" charset="0"/>
              <a:cs typeface="Times New Roman" panose="02020603050405020304" pitchFamily="18" charset="0"/>
            </a:endParaRPr>
          </a:p>
          <a:p>
            <a:pPr algn="just"/>
            <a:r>
              <a:rPr lang="es-ES" sz="1100" dirty="0" smtClean="0">
                <a:latin typeface="+mj-lt"/>
                <a:ea typeface="Calibri" panose="020F0502020204030204" pitchFamily="34" charset="0"/>
                <a:cs typeface="Times New Roman" panose="02020603050405020304" pitchFamily="18" charset="0"/>
              </a:rPr>
              <a:t>3.-  30 </a:t>
            </a:r>
            <a:r>
              <a:rPr lang="es-ES" sz="1100" dirty="0">
                <a:latin typeface="+mj-lt"/>
                <a:ea typeface="Calibri" panose="020F0502020204030204" pitchFamily="34" charset="0"/>
                <a:cs typeface="Times New Roman" panose="02020603050405020304" pitchFamily="18" charset="0"/>
              </a:rPr>
              <a:t>gotas </a:t>
            </a:r>
            <a:r>
              <a:rPr lang="es-ES" sz="1100" dirty="0" smtClean="0">
                <a:latin typeface="+mj-lt"/>
                <a:ea typeface="Calibri" panose="020F0502020204030204" pitchFamily="34" charset="0"/>
                <a:cs typeface="Times New Roman" panose="02020603050405020304" pitchFamily="18" charset="0"/>
              </a:rPr>
              <a:t>de medio en </a:t>
            </a:r>
            <a:r>
              <a:rPr lang="es-ES" sz="1100" dirty="0">
                <a:latin typeface="+mj-lt"/>
                <a:ea typeface="Calibri" panose="020F0502020204030204" pitchFamily="34" charset="0"/>
                <a:cs typeface="Times New Roman" panose="02020603050405020304" pitchFamily="18" charset="0"/>
              </a:rPr>
              <a:t>la </a:t>
            </a:r>
            <a:r>
              <a:rPr lang="es-ES" sz="1100" dirty="0" smtClean="0">
                <a:latin typeface="+mj-lt"/>
                <a:ea typeface="Calibri" panose="020F0502020204030204" pitchFamily="34" charset="0"/>
                <a:cs typeface="Times New Roman" panose="02020603050405020304" pitchFamily="18" charset="0"/>
              </a:rPr>
              <a:t>periferia </a:t>
            </a:r>
            <a:r>
              <a:rPr lang="es-ES" sz="1100" dirty="0">
                <a:latin typeface="+mj-lt"/>
                <a:ea typeface="Calibri" panose="020F0502020204030204" pitchFamily="34" charset="0"/>
                <a:cs typeface="Times New Roman" panose="02020603050405020304" pitchFamily="18" charset="0"/>
              </a:rPr>
              <a:t>de las </a:t>
            </a:r>
            <a:r>
              <a:rPr lang="es-ES" sz="1100" dirty="0" smtClean="0">
                <a:latin typeface="+mj-lt"/>
                <a:ea typeface="Calibri" panose="020F0502020204030204" pitchFamily="34" charset="0"/>
                <a:cs typeface="Times New Roman" panose="02020603050405020304" pitchFamily="18" charset="0"/>
              </a:rPr>
              <a:t>células.</a:t>
            </a:r>
            <a:endParaRPr lang="es-EC" sz="1100" dirty="0">
              <a:latin typeface="+mj-lt"/>
            </a:endParaRPr>
          </a:p>
        </p:txBody>
      </p:sp>
      <p:sp>
        <p:nvSpPr>
          <p:cNvPr id="16" name="Rectángulo 15"/>
          <p:cNvSpPr/>
          <p:nvPr/>
        </p:nvSpPr>
        <p:spPr>
          <a:xfrm>
            <a:off x="663890" y="5404810"/>
            <a:ext cx="1580544" cy="261610"/>
          </a:xfrm>
          <a:prstGeom prst="rect">
            <a:avLst/>
          </a:prstGeom>
        </p:spPr>
        <p:txBody>
          <a:bodyPr wrap="square">
            <a:spAutoFit/>
          </a:bodyPr>
          <a:lstStyle/>
          <a:p>
            <a:pPr lvl="0" algn="ctr"/>
            <a:r>
              <a:rPr lang="es-ES" sz="1100" dirty="0" smtClean="0">
                <a:ea typeface="Calibri" panose="020F0502020204030204" pitchFamily="34" charset="0"/>
                <a:cs typeface="Times New Roman" panose="02020603050405020304" pitchFamily="18" charset="0"/>
              </a:rPr>
              <a:t>5</a:t>
            </a:r>
            <a:r>
              <a:rPr lang="es-ES" sz="1100" dirty="0">
                <a:ea typeface="Calibri" panose="020F0502020204030204" pitchFamily="34" charset="0"/>
                <a:cs typeface="Times New Roman" panose="02020603050405020304" pitchFamily="18" charset="0"/>
              </a:rPr>
              <a:t>, 7, 9, 12 y </a:t>
            </a:r>
            <a:r>
              <a:rPr lang="es-ES" sz="1100" dirty="0" smtClean="0">
                <a:ea typeface="Calibri" panose="020F0502020204030204" pitchFamily="34" charset="0"/>
                <a:cs typeface="Times New Roman" panose="02020603050405020304" pitchFamily="18" charset="0"/>
              </a:rPr>
              <a:t>15 días</a:t>
            </a:r>
            <a:endParaRPr lang="es-EC" sz="1100" dirty="0"/>
          </a:p>
        </p:txBody>
      </p:sp>
      <p:sp>
        <p:nvSpPr>
          <p:cNvPr id="17" name="Rectángulo 16"/>
          <p:cNvSpPr/>
          <p:nvPr/>
        </p:nvSpPr>
        <p:spPr>
          <a:xfrm>
            <a:off x="888502" y="3769493"/>
            <a:ext cx="1170513" cy="261610"/>
          </a:xfrm>
          <a:prstGeom prst="rect">
            <a:avLst/>
          </a:prstGeom>
        </p:spPr>
        <p:txBody>
          <a:bodyPr wrap="none">
            <a:spAutoFit/>
          </a:bodyPr>
          <a:lstStyle/>
          <a:p>
            <a:pPr lvl="0"/>
            <a:r>
              <a:rPr lang="es-EC" sz="1100" dirty="0" smtClean="0"/>
              <a:t>5 Primeros días</a:t>
            </a:r>
            <a:endParaRPr lang="es-EC" sz="1100" dirty="0"/>
          </a:p>
        </p:txBody>
      </p:sp>
      <p:grpSp>
        <p:nvGrpSpPr>
          <p:cNvPr id="18" name="Grupo 17"/>
          <p:cNvGrpSpPr/>
          <p:nvPr/>
        </p:nvGrpSpPr>
        <p:grpSpPr>
          <a:xfrm>
            <a:off x="667975" y="1735149"/>
            <a:ext cx="1601390" cy="711747"/>
            <a:chOff x="5357" y="697496"/>
            <a:chExt cx="1601390" cy="711747"/>
          </a:xfrm>
        </p:grpSpPr>
        <p:sp>
          <p:nvSpPr>
            <p:cNvPr id="19" name="Rectángulo redondeado 18"/>
            <p:cNvSpPr/>
            <p:nvPr/>
          </p:nvSpPr>
          <p:spPr>
            <a:xfrm>
              <a:off x="5357" y="697496"/>
              <a:ext cx="1601390" cy="711747"/>
            </a:xfrm>
            <a:prstGeom prst="roundRect">
              <a:avLst>
                <a:gd name="adj" fmla="val 10000"/>
              </a:avLst>
            </a:prstGeom>
          </p:spPr>
          <p:style>
            <a:lnRef idx="3">
              <a:schemeClr val="lt1"/>
            </a:lnRef>
            <a:fillRef idx="1">
              <a:schemeClr val="accent2"/>
            </a:fillRef>
            <a:effectRef idx="1">
              <a:schemeClr val="accent2"/>
            </a:effectRef>
            <a:fontRef idx="minor">
              <a:schemeClr val="lt1"/>
            </a:fontRef>
          </p:style>
        </p:sp>
        <p:sp>
          <p:nvSpPr>
            <p:cNvPr id="20" name="Rectángulo 19"/>
            <p:cNvSpPr/>
            <p:nvPr/>
          </p:nvSpPr>
          <p:spPr>
            <a:xfrm>
              <a:off x="26203" y="718342"/>
              <a:ext cx="1559698" cy="670055"/>
            </a:xfrm>
            <a:prstGeom prst="rect">
              <a:avLst/>
            </a:prstGeom>
          </p:spPr>
          <p:style>
            <a:lnRef idx="3">
              <a:schemeClr val="lt1"/>
            </a:lnRef>
            <a:fillRef idx="1">
              <a:schemeClr val="accent2"/>
            </a:fillRef>
            <a:effectRef idx="1">
              <a:schemeClr val="accent2"/>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mj-lt"/>
                </a:rPr>
                <a:t>Siembra de protoplastos</a:t>
              </a:r>
              <a:endParaRPr lang="es-EC" sz="1200" kern="1200" dirty="0">
                <a:latin typeface="+mj-lt"/>
              </a:endParaRPr>
            </a:p>
          </p:txBody>
        </p:sp>
      </p:grpSp>
      <p:grpSp>
        <p:nvGrpSpPr>
          <p:cNvPr id="21" name="Grupo 20"/>
          <p:cNvGrpSpPr/>
          <p:nvPr/>
        </p:nvGrpSpPr>
        <p:grpSpPr>
          <a:xfrm>
            <a:off x="664944" y="2991883"/>
            <a:ext cx="1601390" cy="711747"/>
            <a:chOff x="2247304" y="697496"/>
            <a:chExt cx="1601390" cy="711747"/>
          </a:xfrm>
        </p:grpSpPr>
        <p:sp>
          <p:nvSpPr>
            <p:cNvPr id="22" name="Rectángulo redondeado 21"/>
            <p:cNvSpPr/>
            <p:nvPr/>
          </p:nvSpPr>
          <p:spPr>
            <a:xfrm>
              <a:off x="2247304" y="697496"/>
              <a:ext cx="1601390" cy="711747"/>
            </a:xfrm>
            <a:prstGeom prst="roundRect">
              <a:avLst>
                <a:gd name="adj" fmla="val 10000"/>
              </a:avLst>
            </a:prstGeom>
          </p:spPr>
          <p:style>
            <a:lnRef idx="3">
              <a:schemeClr val="lt1"/>
            </a:lnRef>
            <a:fillRef idx="1">
              <a:schemeClr val="accent2"/>
            </a:fillRef>
            <a:effectRef idx="1">
              <a:schemeClr val="accent2"/>
            </a:effectRef>
            <a:fontRef idx="minor">
              <a:schemeClr val="lt1"/>
            </a:fontRef>
          </p:style>
        </p:sp>
        <p:sp>
          <p:nvSpPr>
            <p:cNvPr id="23" name="Rectángulo 22"/>
            <p:cNvSpPr/>
            <p:nvPr/>
          </p:nvSpPr>
          <p:spPr>
            <a:xfrm>
              <a:off x="2268150" y="718342"/>
              <a:ext cx="1559698" cy="670055"/>
            </a:xfrm>
            <a:prstGeom prst="rect">
              <a:avLst/>
            </a:prstGeom>
          </p:spPr>
          <p:style>
            <a:lnRef idx="3">
              <a:schemeClr val="lt1"/>
            </a:lnRef>
            <a:fillRef idx="1">
              <a:schemeClr val="accent2"/>
            </a:fillRef>
            <a:effectRef idx="1">
              <a:schemeClr val="accent2"/>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mj-lt"/>
                </a:rPr>
                <a:t>Viabilidad celular</a:t>
              </a:r>
              <a:endParaRPr lang="es-EC" sz="1200" kern="1200" dirty="0">
                <a:latin typeface="+mj-lt"/>
              </a:endParaRPr>
            </a:p>
          </p:txBody>
        </p:sp>
      </p:grpSp>
      <p:grpSp>
        <p:nvGrpSpPr>
          <p:cNvPr id="24" name="Grupo 23"/>
          <p:cNvGrpSpPr/>
          <p:nvPr/>
        </p:nvGrpSpPr>
        <p:grpSpPr>
          <a:xfrm>
            <a:off x="663890" y="4606354"/>
            <a:ext cx="1601390" cy="711747"/>
            <a:chOff x="4489251" y="697496"/>
            <a:chExt cx="1601390" cy="711747"/>
          </a:xfrm>
        </p:grpSpPr>
        <p:sp>
          <p:nvSpPr>
            <p:cNvPr id="25" name="Rectángulo redondeado 24"/>
            <p:cNvSpPr/>
            <p:nvPr/>
          </p:nvSpPr>
          <p:spPr>
            <a:xfrm>
              <a:off x="4489251" y="697496"/>
              <a:ext cx="1601390" cy="711747"/>
            </a:xfrm>
            <a:prstGeom prst="roundRect">
              <a:avLst>
                <a:gd name="adj" fmla="val 10000"/>
              </a:avLst>
            </a:prstGeom>
          </p:spPr>
          <p:style>
            <a:lnRef idx="3">
              <a:schemeClr val="lt1"/>
            </a:lnRef>
            <a:fillRef idx="1">
              <a:schemeClr val="accent2"/>
            </a:fillRef>
            <a:effectRef idx="1">
              <a:schemeClr val="accent2"/>
            </a:effectRef>
            <a:fontRef idx="minor">
              <a:schemeClr val="lt1"/>
            </a:fontRef>
          </p:style>
        </p:sp>
        <p:sp>
          <p:nvSpPr>
            <p:cNvPr id="26" name="Rectángulo 25"/>
            <p:cNvSpPr/>
            <p:nvPr/>
          </p:nvSpPr>
          <p:spPr>
            <a:xfrm>
              <a:off x="4510097" y="718342"/>
              <a:ext cx="1559698" cy="670055"/>
            </a:xfrm>
            <a:prstGeom prst="rect">
              <a:avLst/>
            </a:prstGeom>
          </p:spPr>
          <p:style>
            <a:lnRef idx="3">
              <a:schemeClr val="lt1"/>
            </a:lnRef>
            <a:fillRef idx="1">
              <a:schemeClr val="accent2"/>
            </a:fillRef>
            <a:effectRef idx="1">
              <a:schemeClr val="accent2"/>
            </a:effectRef>
            <a:fontRef idx="minor">
              <a:schemeClr val="lt1"/>
            </a:fontRef>
          </p:style>
          <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mj-lt"/>
                </a:rPr>
                <a:t>Evaluación del cultivo</a:t>
              </a:r>
              <a:endParaRPr lang="es-EC" sz="1200" kern="1200" dirty="0">
                <a:latin typeface="+mj-lt"/>
              </a:endParaRPr>
            </a:p>
          </p:txBody>
        </p:sp>
      </p:grpSp>
      <p:grpSp>
        <p:nvGrpSpPr>
          <p:cNvPr id="27" name="Grupo 26"/>
          <p:cNvGrpSpPr/>
          <p:nvPr/>
        </p:nvGrpSpPr>
        <p:grpSpPr>
          <a:xfrm rot="5400000">
            <a:off x="1304829" y="2521075"/>
            <a:ext cx="339494" cy="397144"/>
            <a:chOff x="1766887" y="854797"/>
            <a:chExt cx="339494" cy="397144"/>
          </a:xfrm>
        </p:grpSpPr>
        <p:sp>
          <p:nvSpPr>
            <p:cNvPr id="28" name="Flecha derecha 27"/>
            <p:cNvSpPr/>
            <p:nvPr/>
          </p:nvSpPr>
          <p:spPr>
            <a:xfrm>
              <a:off x="1766887" y="854797"/>
              <a:ext cx="339494" cy="397144"/>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29" name="Flecha derecha 4"/>
            <p:cNvSpPr/>
            <p:nvPr/>
          </p:nvSpPr>
          <p:spPr>
            <a:xfrm>
              <a:off x="1766887" y="934226"/>
              <a:ext cx="237646" cy="238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latin typeface="+mj-lt"/>
              </a:endParaRPr>
            </a:p>
          </p:txBody>
        </p:sp>
      </p:grpSp>
      <p:grpSp>
        <p:nvGrpSpPr>
          <p:cNvPr id="30" name="Grupo 29"/>
          <p:cNvGrpSpPr/>
          <p:nvPr/>
        </p:nvGrpSpPr>
        <p:grpSpPr>
          <a:xfrm rot="5400000">
            <a:off x="1307042" y="4178142"/>
            <a:ext cx="339494" cy="397144"/>
            <a:chOff x="1766887" y="854797"/>
            <a:chExt cx="339494" cy="397144"/>
          </a:xfrm>
        </p:grpSpPr>
        <p:sp>
          <p:nvSpPr>
            <p:cNvPr id="31" name="Flecha derecha 30"/>
            <p:cNvSpPr/>
            <p:nvPr/>
          </p:nvSpPr>
          <p:spPr>
            <a:xfrm>
              <a:off x="1766887" y="854797"/>
              <a:ext cx="339494" cy="397144"/>
            </a:xfrm>
            <a:prstGeom prst="rightArrow">
              <a:avLst>
                <a:gd name="adj1" fmla="val 60000"/>
                <a:gd name="adj2" fmla="val 50000"/>
              </a:avLst>
            </a:pr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lt1"/>
            </a:fontRef>
          </p:style>
        </p:sp>
        <p:sp>
          <p:nvSpPr>
            <p:cNvPr id="32" name="Flecha derecha 4"/>
            <p:cNvSpPr/>
            <p:nvPr/>
          </p:nvSpPr>
          <p:spPr>
            <a:xfrm>
              <a:off x="1766887" y="934226"/>
              <a:ext cx="237646" cy="238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latin typeface="+mj-lt"/>
              </a:endParaRPr>
            </a:p>
          </p:txBody>
        </p:sp>
      </p:grpSp>
      <p:sp>
        <p:nvSpPr>
          <p:cNvPr id="33" name="CuadroTexto 32"/>
          <p:cNvSpPr txBox="1"/>
          <p:nvPr/>
        </p:nvSpPr>
        <p:spPr>
          <a:xfrm>
            <a:off x="3086886" y="3435206"/>
            <a:ext cx="5357611" cy="400110"/>
          </a:xfrm>
          <a:prstGeom prst="rect">
            <a:avLst/>
          </a:prstGeom>
          <a:noFill/>
        </p:spPr>
        <p:txBody>
          <a:bodyPr wrap="square" rtlCol="0">
            <a:spAutoFit/>
          </a:bodyPr>
          <a:lstStyle/>
          <a:p>
            <a:pPr algn="just"/>
            <a:r>
              <a:rPr lang="es-EC" sz="1000" b="1" dirty="0" smtClean="0"/>
              <a:t>Tabla 10. </a:t>
            </a:r>
            <a:r>
              <a:rPr lang="es-EC" sz="1000" dirty="0"/>
              <a:t>Medios para el cultivo de protoplastos aislados y purificados de hojas de tomate (Solanum lycopersicum Mill.).</a:t>
            </a:r>
            <a:endParaRPr lang="es-EC" sz="1000" i="1" dirty="0"/>
          </a:p>
        </p:txBody>
      </p:sp>
      <p:pic>
        <p:nvPicPr>
          <p:cNvPr id="34"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294096" y="6491758"/>
            <a:ext cx="1516762" cy="261610"/>
          </a:xfrm>
          <a:prstGeom prst="rect">
            <a:avLst/>
          </a:prstGeom>
        </p:spPr>
        <p:txBody>
          <a:bodyPr wrap="none">
            <a:spAutoFit/>
          </a:bodyPr>
          <a:lstStyle/>
          <a:p>
            <a:r>
              <a:rPr lang="es-EC" sz="1100" dirty="0">
                <a:latin typeface="Times New Roman" panose="02020603050405020304" pitchFamily="18" charset="0"/>
                <a:ea typeface="Calibri" panose="020F0502020204030204" pitchFamily="34" charset="0"/>
              </a:rPr>
              <a:t>(</a:t>
            </a:r>
            <a:r>
              <a:rPr lang="es-EC" sz="1100" dirty="0" err="1">
                <a:latin typeface="Times New Roman" panose="02020603050405020304" pitchFamily="18" charset="0"/>
                <a:ea typeface="Calibri" panose="020F0502020204030204" pitchFamily="34" charset="0"/>
              </a:rPr>
              <a:t>Grzebelus</a:t>
            </a:r>
            <a:r>
              <a:rPr lang="es-EC" sz="1100" dirty="0">
                <a:latin typeface="Times New Roman" panose="02020603050405020304" pitchFamily="18" charset="0"/>
                <a:ea typeface="Calibri" panose="020F0502020204030204" pitchFamily="34" charset="0"/>
              </a:rPr>
              <a:t> </a:t>
            </a:r>
            <a:r>
              <a:rPr lang="es-EC" sz="1100" i="1" dirty="0">
                <a:latin typeface="Times New Roman" panose="02020603050405020304" pitchFamily="18" charset="0"/>
                <a:ea typeface="Calibri" panose="020F0502020204030204" pitchFamily="34" charset="0"/>
              </a:rPr>
              <a:t>et al.</a:t>
            </a:r>
            <a:r>
              <a:rPr lang="es-EC" sz="1100" dirty="0">
                <a:latin typeface="Times New Roman" panose="02020603050405020304" pitchFamily="18" charset="0"/>
                <a:ea typeface="Calibri" panose="020F0502020204030204" pitchFamily="34" charset="0"/>
              </a:rPr>
              <a:t>, 2012)</a:t>
            </a:r>
            <a:endParaRPr lang="es-EC" sz="1100" dirty="0"/>
          </a:p>
        </p:txBody>
      </p:sp>
      <p:sp>
        <p:nvSpPr>
          <p:cNvPr id="3" name="Rectángulo 2"/>
          <p:cNvSpPr/>
          <p:nvPr/>
        </p:nvSpPr>
        <p:spPr>
          <a:xfrm>
            <a:off x="335263" y="6304548"/>
            <a:ext cx="918841" cy="261610"/>
          </a:xfrm>
          <a:prstGeom prst="rect">
            <a:avLst/>
          </a:prstGeom>
        </p:spPr>
        <p:txBody>
          <a:bodyPr wrap="none">
            <a:spAutoFit/>
          </a:bodyPr>
          <a:lstStyle/>
          <a:p>
            <a:r>
              <a:rPr lang="es-EC" sz="1100" dirty="0">
                <a:latin typeface="Times New Roman" panose="02020603050405020304" pitchFamily="18" charset="0"/>
                <a:ea typeface="Calibri" panose="020F0502020204030204" pitchFamily="34" charset="0"/>
              </a:rPr>
              <a:t>(Brito, 2011)</a:t>
            </a:r>
            <a:endParaRPr lang="es-EC" sz="1100" dirty="0"/>
          </a:p>
        </p:txBody>
      </p:sp>
      <p:cxnSp>
        <p:nvCxnSpPr>
          <p:cNvPr id="35"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Rectángulo 35"/>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37"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MATERIALES Y MÉTODOS </a:t>
            </a:r>
            <a:endParaRPr lang="es-EC" sz="1005" b="1" dirty="0">
              <a:latin typeface="Arial" panose="020B0604020202020204" pitchFamily="34" charset="0"/>
              <a:cs typeface="Arial" panose="020B0604020202020204" pitchFamily="34" charset="0"/>
            </a:endParaRPr>
          </a:p>
        </p:txBody>
      </p:sp>
      <p:sp>
        <p:nvSpPr>
          <p:cNvPr id="38" name="Rectángulo 37"/>
          <p:cNvSpPr/>
          <p:nvPr/>
        </p:nvSpPr>
        <p:spPr>
          <a:xfrm>
            <a:off x="3257336" y="1743835"/>
            <a:ext cx="968535" cy="261610"/>
          </a:xfrm>
          <a:prstGeom prst="rect">
            <a:avLst/>
          </a:prstGeom>
        </p:spPr>
        <p:txBody>
          <a:bodyPr wrap="none">
            <a:spAutoFit/>
          </a:bodyPr>
          <a:lstStyle/>
          <a:p>
            <a:r>
              <a:rPr lang="es-EC" sz="1100" dirty="0" smtClean="0"/>
              <a:t>Protoplastos</a:t>
            </a:r>
            <a:endParaRPr lang="es-EC" sz="1100" dirty="0"/>
          </a:p>
        </p:txBody>
      </p:sp>
      <p:sp>
        <p:nvSpPr>
          <p:cNvPr id="8" name="Rectángulo 7"/>
          <p:cNvSpPr/>
          <p:nvPr/>
        </p:nvSpPr>
        <p:spPr>
          <a:xfrm>
            <a:off x="3086886" y="1735149"/>
            <a:ext cx="2126957" cy="138434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56179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áfico 8"/>
          <p:cNvGraphicFramePr/>
          <p:nvPr>
            <p:extLst>
              <p:ext uri="{D42A27DB-BD31-4B8C-83A1-F6EECF244321}">
                <p14:modId xmlns:p14="http://schemas.microsoft.com/office/powerpoint/2010/main" val="399755755"/>
              </p:ext>
            </p:extLst>
          </p:nvPr>
        </p:nvGraphicFramePr>
        <p:xfrm>
          <a:off x="521167" y="1417463"/>
          <a:ext cx="5531903" cy="3620201"/>
        </p:xfrm>
        <a:graphic>
          <a:graphicData uri="http://schemas.openxmlformats.org/drawingml/2006/chart">
            <c:chart xmlns:c="http://schemas.openxmlformats.org/drawingml/2006/chart" xmlns:r="http://schemas.openxmlformats.org/officeDocument/2006/relationships" r:id="rId3"/>
          </a:graphicData>
        </a:graphic>
      </p:graphicFrame>
      <p:pic>
        <p:nvPicPr>
          <p:cNvPr id="19" name="Imagen 18" descr="C:\Users\JUAN\Documents\Cristian\TESIS\Fotos TEsis\Aislamiento\19074085_1448885211838451_544570973_n.jpg"/>
          <p:cNvPicPr/>
          <p:nvPr/>
        </p:nvPicPr>
        <p:blipFill rotWithShape="1">
          <a:blip r:embed="rId4" cstate="print">
            <a:extLst>
              <a:ext uri="{28A0092B-C50C-407E-A947-70E740481C1C}">
                <a14:useLocalDpi xmlns:a14="http://schemas.microsoft.com/office/drawing/2010/main" val="0"/>
              </a:ext>
            </a:extLst>
          </a:blip>
          <a:srcRect l="31721" t="12740" r="45182" b="53676"/>
          <a:stretch/>
        </p:blipFill>
        <p:spPr bwMode="auto">
          <a:xfrm>
            <a:off x="6484416" y="3843374"/>
            <a:ext cx="1114118" cy="960483"/>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pic>
        <p:nvPicPr>
          <p:cNvPr id="20" name="Imagen 19" descr="D:\Fotos mias\01.04.17  aislamientos exitosos\20170413_104905.jpg"/>
          <p:cNvPicPr/>
          <p:nvPr/>
        </p:nvPicPr>
        <p:blipFill rotWithShape="1">
          <a:blip r:embed="rId5" cstate="print">
            <a:extLst>
              <a:ext uri="{28A0092B-C50C-407E-A947-70E740481C1C}">
                <a14:useLocalDpi xmlns:a14="http://schemas.microsoft.com/office/drawing/2010/main" val="0"/>
              </a:ext>
            </a:extLst>
          </a:blip>
          <a:srcRect l="43032" t="74906" r="43449" b="11082"/>
          <a:stretch/>
        </p:blipFill>
        <p:spPr bwMode="auto">
          <a:xfrm>
            <a:off x="7598534" y="2931903"/>
            <a:ext cx="1114118" cy="899634"/>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pic>
        <p:nvPicPr>
          <p:cNvPr id="7" name="Imagen 6" descr="D:\Fotos mias\01.04.17  aislamientos exitosos\20170413_104905.jpg"/>
          <p:cNvPicPr/>
          <p:nvPr/>
        </p:nvPicPr>
        <p:blipFill rotWithShape="1">
          <a:blip r:embed="rId5" cstate="print">
            <a:extLst>
              <a:ext uri="{28A0092B-C50C-407E-A947-70E740481C1C}">
                <a14:useLocalDpi xmlns:a14="http://schemas.microsoft.com/office/drawing/2010/main" val="0"/>
              </a:ext>
            </a:extLst>
          </a:blip>
          <a:srcRect l="60033" t="30146" r="26448" b="55842"/>
          <a:stretch/>
        </p:blipFill>
        <p:spPr bwMode="auto">
          <a:xfrm>
            <a:off x="6484416" y="2931903"/>
            <a:ext cx="1114118" cy="899634"/>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sp>
        <p:nvSpPr>
          <p:cNvPr id="2" name="Rectángulo 1"/>
          <p:cNvSpPr/>
          <p:nvPr/>
        </p:nvSpPr>
        <p:spPr>
          <a:xfrm>
            <a:off x="495836" y="5103145"/>
            <a:ext cx="5557234" cy="574324"/>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1.</a:t>
            </a:r>
            <a:r>
              <a:rPr lang="es-ES" sz="1000" dirty="0" smtClean="0">
                <a:latin typeface="+mj-lt"/>
                <a:ea typeface="Calibri" panose="020F0502020204030204" pitchFamily="34" charset="0"/>
                <a:cs typeface="Times New Roman" panose="02020603050405020304" pitchFamily="18" charset="0"/>
              </a:rPr>
              <a:t> Número </a:t>
            </a:r>
            <a:r>
              <a:rPr lang="es-ES" sz="1000" dirty="0">
                <a:latin typeface="+mj-lt"/>
                <a:ea typeface="Calibri" panose="020F0502020204030204" pitchFamily="34" charset="0"/>
                <a:cs typeface="Times New Roman" panose="02020603050405020304" pitchFamily="18" charset="0"/>
              </a:rPr>
              <a:t>promedio (n=4) de protoplastos aislados del mesófilo de hojas de </a:t>
            </a:r>
            <a:r>
              <a:rPr lang="es-ES" sz="1000" i="1" dirty="0">
                <a:latin typeface="+mj-lt"/>
                <a:ea typeface="Calibri" panose="020F0502020204030204" pitchFamily="34" charset="0"/>
                <a:cs typeface="Times New Roman" panose="02020603050405020304" pitchFamily="18" charset="0"/>
              </a:rPr>
              <a:t>Solanum lycopersicum </a:t>
            </a:r>
            <a:r>
              <a:rPr lang="es-ES" sz="1000" dirty="0">
                <a:latin typeface="+mj-lt"/>
                <a:ea typeface="Calibri" panose="020F0502020204030204" pitchFamily="34" charset="0"/>
                <a:cs typeface="Times New Roman" panose="02020603050405020304" pitchFamily="18" charset="0"/>
              </a:rPr>
              <a:t>Mill. tratados durante 24 horas por seis diferentes cocteles enzimáticos </a:t>
            </a:r>
            <a:r>
              <a:rPr lang="es-ES" sz="1000" dirty="0" smtClean="0">
                <a:latin typeface="+mj-lt"/>
                <a:ea typeface="Calibri" panose="020F0502020204030204" pitchFamily="34" charset="0"/>
                <a:cs typeface="Times New Roman" panose="02020603050405020304" pitchFamily="18" charset="0"/>
              </a:rPr>
              <a:t>(</a:t>
            </a:r>
            <a:r>
              <a:rPr lang="es-ES" sz="1000" dirty="0">
                <a:latin typeface="+mj-lt"/>
                <a:ea typeface="Calibri" panose="020F0502020204030204" pitchFamily="34" charset="0"/>
                <a:cs typeface="Times New Roman" panose="02020603050405020304" pitchFamily="18" charset="0"/>
              </a:rPr>
              <a:t>C = Celulasa; P = Pectinasa; Pt = pectoliasa).</a:t>
            </a:r>
            <a:endParaRPr lang="es-EC" sz="1000" dirty="0">
              <a:effectLst/>
              <a:latin typeface="+mj-lt"/>
              <a:ea typeface="Calibri" panose="020F0502020204030204" pitchFamily="34" charset="0"/>
              <a:cs typeface="Times New Roman" panose="02020603050405020304" pitchFamily="18" charset="0"/>
            </a:endParaRPr>
          </a:p>
        </p:txBody>
      </p:sp>
      <p:pic>
        <p:nvPicPr>
          <p:cNvPr id="8" name="Imagen 7" descr="C:\Users\JUAN\Documents\Cristian\TESIS\Fotos TEsis\Aislamiento\19074085_1448885211838451_544570973_n.jpg"/>
          <p:cNvPicPr/>
          <p:nvPr/>
        </p:nvPicPr>
        <p:blipFill rotWithShape="1">
          <a:blip r:embed="rId4" cstate="print">
            <a:extLst>
              <a:ext uri="{28A0092B-C50C-407E-A947-70E740481C1C}">
                <a14:useLocalDpi xmlns:a14="http://schemas.microsoft.com/office/drawing/2010/main" val="0"/>
              </a:ext>
            </a:extLst>
          </a:blip>
          <a:srcRect l="55922" t="52818" r="17904" b="5417"/>
          <a:stretch/>
        </p:blipFill>
        <p:spPr bwMode="auto">
          <a:xfrm>
            <a:off x="7598534" y="3843374"/>
            <a:ext cx="1114119" cy="960483"/>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sp>
        <p:nvSpPr>
          <p:cNvPr id="3" name="Rectángulo 2"/>
          <p:cNvSpPr/>
          <p:nvPr/>
        </p:nvSpPr>
        <p:spPr>
          <a:xfrm>
            <a:off x="6484416" y="4815695"/>
            <a:ext cx="2228236" cy="861774"/>
          </a:xfrm>
          <a:prstGeom prst="rect">
            <a:avLst/>
          </a:prstGeom>
        </p:spPr>
        <p:txBody>
          <a:bodyPr wrap="square">
            <a:spAutoFit/>
          </a:bodyPr>
          <a:lstStyle/>
          <a:p>
            <a:pPr algn="just"/>
            <a:r>
              <a:rPr lang="es-EC" sz="1000" b="1" dirty="0" err="1" smtClean="0">
                <a:latin typeface="+mj-lt"/>
                <a:ea typeface="Calibri" panose="020F0502020204030204" pitchFamily="34" charset="0"/>
              </a:rPr>
              <a:t>Fig</a:t>
            </a:r>
            <a:r>
              <a:rPr lang="es-EC" sz="1000" b="1" dirty="0" smtClean="0">
                <a:latin typeface="+mj-lt"/>
                <a:ea typeface="Calibri" panose="020F0502020204030204" pitchFamily="34" charset="0"/>
              </a:rPr>
              <a:t> 2. </a:t>
            </a:r>
            <a:r>
              <a:rPr lang="es-EC" sz="1000" dirty="0" smtClean="0">
                <a:latin typeface="+mj-lt"/>
                <a:ea typeface="Calibri" panose="020F0502020204030204" pitchFamily="34" charset="0"/>
              </a:rPr>
              <a:t>Protoplastos </a:t>
            </a:r>
            <a:r>
              <a:rPr lang="es-EC" sz="1000" dirty="0">
                <a:latin typeface="+mj-lt"/>
                <a:ea typeface="Calibri" panose="020F0502020204030204" pitchFamily="34" charset="0"/>
              </a:rPr>
              <a:t>aislados del mesófilo de hojas de </a:t>
            </a:r>
            <a:r>
              <a:rPr lang="es-EC" sz="1000" i="1" dirty="0">
                <a:latin typeface="+mj-lt"/>
                <a:ea typeface="Calibri" panose="020F0502020204030204" pitchFamily="34" charset="0"/>
              </a:rPr>
              <a:t>Solanum lycopersicum</a:t>
            </a:r>
            <a:r>
              <a:rPr lang="es-EC" sz="1000" dirty="0">
                <a:latin typeface="+mj-lt"/>
                <a:ea typeface="Calibri" panose="020F0502020204030204" pitchFamily="34" charset="0"/>
              </a:rPr>
              <a:t> Mill observados al microscopio óptico con un aumento de </a:t>
            </a:r>
            <a:r>
              <a:rPr lang="es-EC" sz="1000" dirty="0" smtClean="0">
                <a:latin typeface="+mj-lt"/>
                <a:ea typeface="Calibri" panose="020F0502020204030204" pitchFamily="34" charset="0"/>
              </a:rPr>
              <a:t>80x.</a:t>
            </a:r>
            <a:endParaRPr lang="es-EC" sz="1000" dirty="0">
              <a:latin typeface="+mj-lt"/>
            </a:endParaRPr>
          </a:p>
        </p:txBody>
      </p:sp>
      <p:sp>
        <p:nvSpPr>
          <p:cNvPr id="4" name="Rectángulo 3"/>
          <p:cNvSpPr/>
          <p:nvPr/>
        </p:nvSpPr>
        <p:spPr>
          <a:xfrm>
            <a:off x="6655108" y="1428423"/>
            <a:ext cx="1886851"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Bajas concentraciones enzimáticas tienen mayor rendimiento.</a:t>
            </a:r>
            <a:endParaRPr lang="es-EC" sz="1200" dirty="0">
              <a:solidFill>
                <a:schemeClr val="bg1"/>
              </a:solidFill>
              <a:latin typeface="+mj-lt"/>
            </a:endParaRPr>
          </a:p>
        </p:txBody>
      </p:sp>
      <p:sp>
        <p:nvSpPr>
          <p:cNvPr id="11" name="Rectángulo 10"/>
          <p:cNvSpPr/>
          <p:nvPr/>
        </p:nvSpPr>
        <p:spPr>
          <a:xfrm>
            <a:off x="6484416" y="2086591"/>
            <a:ext cx="2228237" cy="276999"/>
          </a:xfrm>
          <a:prstGeom prst="rect">
            <a:avLst/>
          </a:prstGeom>
        </p:spPr>
        <p:txBody>
          <a:bodyPr wrap="square">
            <a:spAutoFit/>
          </a:bodyPr>
          <a:lstStyle/>
          <a:p>
            <a:pPr algn="ctr"/>
            <a:r>
              <a:rPr lang="es-EC" sz="1200" dirty="0" smtClean="0">
                <a:latin typeface="+mj-lt"/>
              </a:rPr>
              <a:t>Bellini </a:t>
            </a:r>
            <a:r>
              <a:rPr lang="es-EC" sz="1200" i="1" dirty="0" smtClean="0">
                <a:latin typeface="+mj-lt"/>
              </a:rPr>
              <a:t>et al</a:t>
            </a:r>
            <a:r>
              <a:rPr lang="es-EC" sz="1200" dirty="0" smtClean="0">
                <a:latin typeface="+mj-lt"/>
              </a:rPr>
              <a:t>. </a:t>
            </a:r>
            <a:r>
              <a:rPr lang="es-EC" sz="1200" dirty="0">
                <a:latin typeface="+mj-lt"/>
              </a:rPr>
              <a:t>(</a:t>
            </a:r>
            <a:r>
              <a:rPr lang="es-EC" sz="1200" dirty="0" smtClean="0">
                <a:latin typeface="+mj-lt"/>
              </a:rPr>
              <a:t>1990)</a:t>
            </a:r>
            <a:endParaRPr lang="es-EC" sz="1200" dirty="0">
              <a:latin typeface="+mj-lt"/>
            </a:endParaRPr>
          </a:p>
        </p:txBody>
      </p:sp>
      <p:pic>
        <p:nvPicPr>
          <p:cNvPr id="12" name="4 Imagen"/>
          <p:cNvPicPr>
            <a:picLocks noChangeAspect="1" noChangeArrowheads="1"/>
          </p:cNvPicPr>
          <p:nvPr/>
        </p:nvPicPr>
        <p:blipFill>
          <a:blip r:embed="rId6"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9 Conector recto de flecha"/>
          <p:cNvCxnSpPr/>
          <p:nvPr/>
        </p:nvCxnSpPr>
        <p:spPr>
          <a:xfrm>
            <a:off x="4021857" y="1428423"/>
            <a:ext cx="218940" cy="2704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6"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RESULTADOS Y DISCUSIÓN</a:t>
            </a:r>
            <a:endParaRPr lang="es-EC" sz="1005" b="1" dirty="0">
              <a:latin typeface="Arial" panose="020B0604020202020204" pitchFamily="34" charset="0"/>
              <a:cs typeface="Arial" panose="020B0604020202020204" pitchFamily="34" charset="0"/>
            </a:endParaRPr>
          </a:p>
        </p:txBody>
      </p:sp>
      <p:cxnSp>
        <p:nvCxnSpPr>
          <p:cNvPr id="17" name="9 Conector recto de flecha"/>
          <p:cNvCxnSpPr/>
          <p:nvPr/>
        </p:nvCxnSpPr>
        <p:spPr>
          <a:xfrm>
            <a:off x="1079679" y="4323615"/>
            <a:ext cx="362755" cy="579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3351336" y="1019214"/>
            <a:ext cx="2441327" cy="307777"/>
          </a:xfrm>
          <a:prstGeom prst="rect">
            <a:avLst/>
          </a:prstGeom>
          <a:noFill/>
        </p:spPr>
        <p:txBody>
          <a:bodyPr wrap="square" rtlCol="0">
            <a:spAutoFit/>
          </a:bodyPr>
          <a:lstStyle/>
          <a:p>
            <a:pPr algn="ctr"/>
            <a:r>
              <a:rPr lang="es-EC" sz="1400" b="1" dirty="0" smtClean="0">
                <a:solidFill>
                  <a:srgbClr val="000000"/>
                </a:solidFill>
              </a:rPr>
              <a:t>Aislamiento</a:t>
            </a:r>
            <a:endParaRPr lang="es-EC" sz="1400" b="1" dirty="0">
              <a:solidFill>
                <a:srgbClr val="000000"/>
              </a:solidFill>
            </a:endParaRPr>
          </a:p>
        </p:txBody>
      </p:sp>
      <p:sp>
        <p:nvSpPr>
          <p:cNvPr id="6" name="Rectángulo 5"/>
          <p:cNvSpPr/>
          <p:nvPr/>
        </p:nvSpPr>
        <p:spPr>
          <a:xfrm>
            <a:off x="6484416" y="2931903"/>
            <a:ext cx="2228236" cy="187195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a:off x="495836" y="5723588"/>
            <a:ext cx="1540806" cy="261610"/>
          </a:xfrm>
          <a:prstGeom prst="rect">
            <a:avLst/>
          </a:prstGeom>
        </p:spPr>
        <p:txBody>
          <a:bodyPr wrap="none">
            <a:spAutoFit/>
          </a:bodyPr>
          <a:lstStyle/>
          <a:p>
            <a:r>
              <a:rPr lang="es-ES" sz="1100" dirty="0">
                <a:latin typeface="Times New Roman" panose="02020603050405020304" pitchFamily="18" charset="0"/>
                <a:ea typeface="Calibri" panose="020F0502020204030204" pitchFamily="34" charset="0"/>
              </a:rPr>
              <a:t>Botero &amp; Osorio (2011)</a:t>
            </a:r>
            <a:endParaRPr lang="es-EC" sz="1100" dirty="0"/>
          </a:p>
        </p:txBody>
      </p:sp>
      <p:sp>
        <p:nvSpPr>
          <p:cNvPr id="21" name="Rectángulo 20"/>
          <p:cNvSpPr/>
          <p:nvPr/>
        </p:nvSpPr>
        <p:spPr>
          <a:xfrm>
            <a:off x="495836" y="5927044"/>
            <a:ext cx="1648208" cy="261610"/>
          </a:xfrm>
          <a:prstGeom prst="rect">
            <a:avLst/>
          </a:prstGeom>
        </p:spPr>
        <p:txBody>
          <a:bodyPr wrap="none">
            <a:spAutoFit/>
          </a:bodyPr>
          <a:lstStyle/>
          <a:p>
            <a:r>
              <a:rPr lang="es-EC" sz="1100" dirty="0" err="1">
                <a:latin typeface="Times New Roman" panose="02020603050405020304" pitchFamily="18" charset="0"/>
                <a:ea typeface="Calibri" panose="020F0502020204030204" pitchFamily="34" charset="0"/>
              </a:rPr>
              <a:t>Cassells</a:t>
            </a:r>
            <a:r>
              <a:rPr lang="es-EC" sz="1100" dirty="0">
                <a:latin typeface="Times New Roman" panose="02020603050405020304" pitchFamily="18" charset="0"/>
                <a:ea typeface="Calibri" panose="020F0502020204030204" pitchFamily="34" charset="0"/>
              </a:rPr>
              <a:t> &amp; </a:t>
            </a:r>
            <a:r>
              <a:rPr lang="es-EC" sz="1100" dirty="0" err="1">
                <a:latin typeface="Times New Roman" panose="02020603050405020304" pitchFamily="18" charset="0"/>
                <a:ea typeface="Calibri" panose="020F0502020204030204" pitchFamily="34" charset="0"/>
              </a:rPr>
              <a:t>Barlass</a:t>
            </a:r>
            <a:r>
              <a:rPr lang="es-EC" sz="1100" dirty="0">
                <a:latin typeface="Times New Roman" panose="02020603050405020304" pitchFamily="18" charset="0"/>
                <a:ea typeface="Calibri" panose="020F0502020204030204" pitchFamily="34" charset="0"/>
              </a:rPr>
              <a:t> (1977)</a:t>
            </a:r>
            <a:endParaRPr lang="es-EC" sz="1100" dirty="0"/>
          </a:p>
        </p:txBody>
      </p:sp>
      <p:sp>
        <p:nvSpPr>
          <p:cNvPr id="22" name="Rectángulo 21"/>
          <p:cNvSpPr/>
          <p:nvPr/>
        </p:nvSpPr>
        <p:spPr>
          <a:xfrm>
            <a:off x="2279296" y="1521193"/>
            <a:ext cx="1526380" cy="2616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100" dirty="0">
                <a:latin typeface="Times New Roman" panose="02020603050405020304" pitchFamily="18" charset="0"/>
                <a:ea typeface="Calibri" panose="020F0502020204030204" pitchFamily="34" charset="0"/>
              </a:rPr>
              <a:t>6.5x10</a:t>
            </a:r>
            <a:r>
              <a:rPr lang="es-ES" sz="1100" baseline="30000" dirty="0">
                <a:latin typeface="Times New Roman" panose="02020603050405020304" pitchFamily="18" charset="0"/>
                <a:ea typeface="Calibri" panose="020F0502020204030204" pitchFamily="34" charset="0"/>
              </a:rPr>
              <a:t>4</a:t>
            </a:r>
            <a:r>
              <a:rPr lang="es-ES" sz="1100" dirty="0">
                <a:latin typeface="Times New Roman" panose="02020603050405020304" pitchFamily="18" charset="0"/>
                <a:ea typeface="Calibri" panose="020F0502020204030204" pitchFamily="34" charset="0"/>
              </a:rPr>
              <a:t> protoplastos/ml</a:t>
            </a:r>
            <a:endParaRPr lang="es-EC" sz="1100" dirty="0"/>
          </a:p>
        </p:txBody>
      </p:sp>
    </p:spTree>
    <p:extLst>
      <p:ext uri="{BB962C8B-B14F-4D97-AF65-F5344CB8AC3E}">
        <p14:creationId xmlns:p14="http://schemas.microsoft.com/office/powerpoint/2010/main" val="13482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p:nvPr>
            <p:extLst>
              <p:ext uri="{D42A27DB-BD31-4B8C-83A1-F6EECF244321}">
                <p14:modId xmlns:p14="http://schemas.microsoft.com/office/powerpoint/2010/main" val="1439999221"/>
              </p:ext>
            </p:extLst>
          </p:nvPr>
        </p:nvGraphicFramePr>
        <p:xfrm>
          <a:off x="277918" y="2342930"/>
          <a:ext cx="4272755" cy="2860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áfico 9"/>
          <p:cNvGraphicFramePr/>
          <p:nvPr>
            <p:extLst>
              <p:ext uri="{D42A27DB-BD31-4B8C-83A1-F6EECF244321}">
                <p14:modId xmlns:p14="http://schemas.microsoft.com/office/powerpoint/2010/main" val="3437510345"/>
              </p:ext>
            </p:extLst>
          </p:nvPr>
        </p:nvGraphicFramePr>
        <p:xfrm>
          <a:off x="4750328" y="2354701"/>
          <a:ext cx="4213368" cy="2852383"/>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ángulo 4"/>
          <p:cNvSpPr/>
          <p:nvPr/>
        </p:nvSpPr>
        <p:spPr>
          <a:xfrm>
            <a:off x="280270" y="5234223"/>
            <a:ext cx="4275787" cy="586314"/>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3.</a:t>
            </a:r>
            <a:r>
              <a:rPr lang="es-ES" sz="1000" dirty="0" smtClean="0">
                <a:latin typeface="+mj-lt"/>
                <a:ea typeface="Calibri" panose="020F0502020204030204" pitchFamily="34" charset="0"/>
                <a:cs typeface="Times New Roman" panose="02020603050405020304" pitchFamily="18" charset="0"/>
              </a:rPr>
              <a:t> </a:t>
            </a:r>
            <a:r>
              <a:rPr lang="es-EC" sz="1000" dirty="0"/>
              <a:t>Número medio (n=4) de protoplastos de </a:t>
            </a:r>
            <a:r>
              <a:rPr lang="es-EC" sz="1000" i="1" dirty="0"/>
              <a:t>Solanum lycopersicum </a:t>
            </a:r>
            <a:r>
              <a:rPr lang="es-EC" sz="1000" dirty="0"/>
              <a:t>Mill. obtenidos a las 18 horas de digestión usando cuatro diferentes medios de aislamiento BH3, I10, CPW, K3.</a:t>
            </a:r>
            <a:endParaRPr lang="es-EC" sz="1000" dirty="0">
              <a:effectLst/>
              <a:latin typeface="+mj-lt"/>
              <a:ea typeface="Calibri" panose="020F0502020204030204" pitchFamily="34" charset="0"/>
              <a:cs typeface="Times New Roman" panose="02020603050405020304" pitchFamily="18" charset="0"/>
            </a:endParaRPr>
          </a:p>
        </p:txBody>
      </p:sp>
      <p:sp>
        <p:nvSpPr>
          <p:cNvPr id="7" name="Rectángulo 6"/>
          <p:cNvSpPr/>
          <p:nvPr/>
        </p:nvSpPr>
        <p:spPr>
          <a:xfrm>
            <a:off x="4749240" y="5234223"/>
            <a:ext cx="4214456" cy="750975"/>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4.</a:t>
            </a:r>
            <a:r>
              <a:rPr lang="es-ES" sz="1000" dirty="0" smtClean="0">
                <a:latin typeface="+mj-lt"/>
                <a:ea typeface="Calibri" panose="020F0502020204030204" pitchFamily="34" charset="0"/>
                <a:cs typeface="Times New Roman" panose="02020603050405020304" pitchFamily="18" charset="0"/>
              </a:rPr>
              <a:t> </a:t>
            </a:r>
            <a:r>
              <a:rPr lang="es-EC" sz="1000" dirty="0"/>
              <a:t>Número medio (n=4) de protoplastos de </a:t>
            </a:r>
            <a:r>
              <a:rPr lang="es-EC" sz="1000" i="1" dirty="0"/>
              <a:t>Solanum lycopersicum </a:t>
            </a:r>
            <a:r>
              <a:rPr lang="es-EC" sz="1000" dirty="0"/>
              <a:t>Mill. obtenidos a las 18 h de digestión usando cinco tratamientos de pre-plasmólisis (Sin </a:t>
            </a:r>
            <a:r>
              <a:rPr lang="es-EC" sz="1000" dirty="0" err="1"/>
              <a:t>Trat</a:t>
            </a:r>
            <a:r>
              <a:rPr lang="es-EC" sz="1000" dirty="0"/>
              <a:t>. = Sin pre-plasmólisis; 11%M= manitol al 11%; 13%M= manitol al 13%; 1h= una hora; 3h= tres </a:t>
            </a:r>
            <a:r>
              <a:rPr lang="es-EC" sz="1000" dirty="0" smtClean="0"/>
              <a:t>horas).</a:t>
            </a:r>
            <a:endParaRPr lang="es-EC" sz="1000" dirty="0">
              <a:effectLst/>
              <a:latin typeface="+mj-lt"/>
              <a:ea typeface="Calibri" panose="020F0502020204030204" pitchFamily="34" charset="0"/>
              <a:cs typeface="Times New Roman" panose="02020603050405020304" pitchFamily="18" charset="0"/>
            </a:endParaRPr>
          </a:p>
        </p:txBody>
      </p:sp>
      <p:sp>
        <p:nvSpPr>
          <p:cNvPr id="8" name="Rectángulo 7"/>
          <p:cNvSpPr/>
          <p:nvPr/>
        </p:nvSpPr>
        <p:spPr>
          <a:xfrm>
            <a:off x="1474737" y="1425528"/>
            <a:ext cx="1857827"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Mejores resultados con medio rico en nutrientes </a:t>
            </a:r>
          </a:p>
        </p:txBody>
      </p:sp>
      <p:sp>
        <p:nvSpPr>
          <p:cNvPr id="9" name="Rectángulo 8"/>
          <p:cNvSpPr/>
          <p:nvPr/>
        </p:nvSpPr>
        <p:spPr>
          <a:xfrm>
            <a:off x="1883400" y="1887193"/>
            <a:ext cx="1069524" cy="261610"/>
          </a:xfrm>
          <a:prstGeom prst="rect">
            <a:avLst/>
          </a:prstGeom>
        </p:spPr>
        <p:txBody>
          <a:bodyPr wrap="none">
            <a:spAutoFit/>
          </a:bodyPr>
          <a:lstStyle/>
          <a:p>
            <a:r>
              <a:rPr lang="es-EC" sz="1100" dirty="0">
                <a:latin typeface="+mj-lt"/>
                <a:ea typeface="Calibri" panose="020F0502020204030204" pitchFamily="34" charset="0"/>
              </a:rPr>
              <a:t>Davey (2010) </a:t>
            </a:r>
            <a:endParaRPr lang="es-EC" sz="1100" dirty="0">
              <a:latin typeface="+mj-lt"/>
            </a:endParaRPr>
          </a:p>
        </p:txBody>
      </p:sp>
      <p:sp>
        <p:nvSpPr>
          <p:cNvPr id="11" name="Rectángulo 10"/>
          <p:cNvSpPr/>
          <p:nvPr/>
        </p:nvSpPr>
        <p:spPr>
          <a:xfrm>
            <a:off x="6005954" y="1425528"/>
            <a:ext cx="188685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Pre-plasmólisis incrementa rendimiento</a:t>
            </a:r>
          </a:p>
        </p:txBody>
      </p:sp>
      <p:sp>
        <p:nvSpPr>
          <p:cNvPr id="12" name="Rectángulo 11"/>
          <p:cNvSpPr/>
          <p:nvPr/>
        </p:nvSpPr>
        <p:spPr>
          <a:xfrm>
            <a:off x="6243096" y="1895813"/>
            <a:ext cx="1412566" cy="261610"/>
          </a:xfrm>
          <a:prstGeom prst="rect">
            <a:avLst/>
          </a:prstGeom>
        </p:spPr>
        <p:txBody>
          <a:bodyPr wrap="none">
            <a:spAutoFit/>
          </a:bodyPr>
          <a:lstStyle/>
          <a:p>
            <a:r>
              <a:rPr lang="es-EC" sz="1100" dirty="0">
                <a:latin typeface="+mj-lt"/>
                <a:ea typeface="Calibri" panose="020F0502020204030204" pitchFamily="34" charset="0"/>
              </a:rPr>
              <a:t>Davey </a:t>
            </a:r>
            <a:r>
              <a:rPr lang="es-EC" sz="1100" i="1" dirty="0" smtClean="0">
                <a:latin typeface="+mj-lt"/>
                <a:ea typeface="Calibri" panose="020F0502020204030204" pitchFamily="34" charset="0"/>
              </a:rPr>
              <a:t>et al</a:t>
            </a:r>
            <a:r>
              <a:rPr lang="es-EC" sz="1100" dirty="0" smtClean="0">
                <a:latin typeface="+mj-lt"/>
                <a:ea typeface="Calibri" panose="020F0502020204030204" pitchFamily="34" charset="0"/>
              </a:rPr>
              <a:t>. (2005) </a:t>
            </a:r>
            <a:endParaRPr lang="es-EC" sz="1100" dirty="0">
              <a:latin typeface="+mj-lt"/>
            </a:endParaRPr>
          </a:p>
        </p:txBody>
      </p:sp>
      <p:pic>
        <p:nvPicPr>
          <p:cNvPr id="13"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Elipse"/>
          <p:cNvSpPr/>
          <p:nvPr/>
        </p:nvSpPr>
        <p:spPr>
          <a:xfrm>
            <a:off x="6786063" y="2498643"/>
            <a:ext cx="805220" cy="26125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6"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cxnSp>
        <p:nvCxnSpPr>
          <p:cNvPr id="22" name="9 Conector recto de flecha"/>
          <p:cNvCxnSpPr/>
          <p:nvPr/>
        </p:nvCxnSpPr>
        <p:spPr>
          <a:xfrm>
            <a:off x="1525167" y="2617558"/>
            <a:ext cx="3268" cy="3935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9 Conector recto de flecha"/>
          <p:cNvCxnSpPr/>
          <p:nvPr/>
        </p:nvCxnSpPr>
        <p:spPr>
          <a:xfrm>
            <a:off x="2391811" y="2528263"/>
            <a:ext cx="3268" cy="3935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9 Conector recto de flecha"/>
          <p:cNvCxnSpPr/>
          <p:nvPr/>
        </p:nvCxnSpPr>
        <p:spPr>
          <a:xfrm>
            <a:off x="4092804" y="2720590"/>
            <a:ext cx="3268" cy="3935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CuadroTexto 26"/>
          <p:cNvSpPr txBox="1"/>
          <p:nvPr/>
        </p:nvSpPr>
        <p:spPr>
          <a:xfrm>
            <a:off x="3351336" y="1019214"/>
            <a:ext cx="2441327" cy="307777"/>
          </a:xfrm>
          <a:prstGeom prst="rect">
            <a:avLst/>
          </a:prstGeom>
          <a:noFill/>
        </p:spPr>
        <p:txBody>
          <a:bodyPr wrap="square" rtlCol="0">
            <a:spAutoFit/>
          </a:bodyPr>
          <a:lstStyle/>
          <a:p>
            <a:pPr algn="ctr"/>
            <a:r>
              <a:rPr lang="es-EC" sz="1400" b="1" dirty="0" smtClean="0">
                <a:solidFill>
                  <a:srgbClr val="000000"/>
                </a:solidFill>
              </a:rPr>
              <a:t>Aislamiento</a:t>
            </a:r>
            <a:endParaRPr lang="es-EC" sz="1400" b="1" dirty="0">
              <a:solidFill>
                <a:srgbClr val="000000"/>
              </a:solidFill>
            </a:endParaRPr>
          </a:p>
        </p:txBody>
      </p:sp>
      <p:sp>
        <p:nvSpPr>
          <p:cNvPr id="28"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RESULTADOS Y DISCUSIÓN</a:t>
            </a:r>
            <a:endParaRPr lang="es-EC" sz="1005" b="1" dirty="0">
              <a:latin typeface="Arial" panose="020B0604020202020204" pitchFamily="34" charset="0"/>
              <a:cs typeface="Arial" panose="020B0604020202020204" pitchFamily="34" charset="0"/>
            </a:endParaRPr>
          </a:p>
        </p:txBody>
      </p:sp>
      <p:sp>
        <p:nvSpPr>
          <p:cNvPr id="30" name="Rectángulo 29"/>
          <p:cNvSpPr/>
          <p:nvPr/>
        </p:nvSpPr>
        <p:spPr>
          <a:xfrm>
            <a:off x="280270" y="5985198"/>
            <a:ext cx="1056700" cy="261610"/>
          </a:xfrm>
          <a:prstGeom prst="rect">
            <a:avLst/>
          </a:prstGeom>
        </p:spPr>
        <p:txBody>
          <a:bodyPr wrap="none">
            <a:spAutoFit/>
          </a:bodyPr>
          <a:lstStyle/>
          <a:p>
            <a:r>
              <a:rPr lang="es-EC" sz="1100" dirty="0" err="1">
                <a:latin typeface="Times New Roman" panose="02020603050405020304" pitchFamily="18" charset="0"/>
                <a:ea typeface="Calibri" panose="020F0502020204030204" pitchFamily="34" charset="0"/>
              </a:rPr>
              <a:t>Horváth</a:t>
            </a:r>
            <a:r>
              <a:rPr lang="es-EC" sz="1100" dirty="0">
                <a:latin typeface="Times New Roman" panose="02020603050405020304" pitchFamily="18" charset="0"/>
                <a:ea typeface="Calibri" panose="020F0502020204030204" pitchFamily="34" charset="0"/>
              </a:rPr>
              <a:t> (2009)</a:t>
            </a:r>
            <a:endParaRPr lang="es-EC" sz="1100" dirty="0"/>
          </a:p>
        </p:txBody>
      </p:sp>
    </p:spTree>
    <p:extLst>
      <p:ext uri="{BB962C8B-B14F-4D97-AF65-F5344CB8AC3E}">
        <p14:creationId xmlns:p14="http://schemas.microsoft.com/office/powerpoint/2010/main" val="11215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p:nvPr>
            <p:extLst>
              <p:ext uri="{D42A27DB-BD31-4B8C-83A1-F6EECF244321}">
                <p14:modId xmlns:p14="http://schemas.microsoft.com/office/powerpoint/2010/main" val="3460528318"/>
              </p:ext>
            </p:extLst>
          </p:nvPr>
        </p:nvGraphicFramePr>
        <p:xfrm>
          <a:off x="294096" y="2383614"/>
          <a:ext cx="4218162" cy="30522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2785262721"/>
              </p:ext>
            </p:extLst>
          </p:nvPr>
        </p:nvGraphicFramePr>
        <p:xfrm>
          <a:off x="4646317" y="2381738"/>
          <a:ext cx="4319905" cy="3084394"/>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ángulo 4"/>
          <p:cNvSpPr/>
          <p:nvPr/>
        </p:nvSpPr>
        <p:spPr>
          <a:xfrm>
            <a:off x="314994" y="5493968"/>
            <a:ext cx="4192073" cy="750975"/>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5.</a:t>
            </a:r>
            <a:r>
              <a:rPr lang="es-ES" sz="1000" dirty="0" smtClean="0">
                <a:latin typeface="+mj-lt"/>
                <a:ea typeface="Calibri" panose="020F0502020204030204" pitchFamily="34" charset="0"/>
                <a:cs typeface="Times New Roman" panose="02020603050405020304" pitchFamily="18" charset="0"/>
              </a:rPr>
              <a:t> </a:t>
            </a:r>
            <a:r>
              <a:rPr lang="es-EC" sz="1000" dirty="0"/>
              <a:t>Número medio (n=4) de protoplastos de </a:t>
            </a:r>
            <a:r>
              <a:rPr lang="es-EC" sz="1000" i="1" dirty="0"/>
              <a:t>Solanum lycopersicum </a:t>
            </a:r>
            <a:r>
              <a:rPr lang="es-EC" sz="1000" dirty="0"/>
              <a:t>Mill. obtenidos a las 18 h de digestión usando dos edades y dos tipos de corte del tejido (6S = seis semanas de edad; 12S = doce semanas de edad; CF = corte fino; CG = corte grueso). </a:t>
            </a:r>
            <a:endParaRPr lang="es-EC" sz="1000" dirty="0">
              <a:effectLst/>
              <a:latin typeface="+mj-lt"/>
              <a:ea typeface="Calibri" panose="020F0502020204030204" pitchFamily="34" charset="0"/>
              <a:cs typeface="Times New Roman" panose="02020603050405020304" pitchFamily="18" charset="0"/>
            </a:endParaRPr>
          </a:p>
        </p:txBody>
      </p:sp>
      <p:sp>
        <p:nvSpPr>
          <p:cNvPr id="7" name="Rectángulo 6"/>
          <p:cNvSpPr/>
          <p:nvPr/>
        </p:nvSpPr>
        <p:spPr>
          <a:xfrm>
            <a:off x="4648735" y="5493968"/>
            <a:ext cx="4317487" cy="750975"/>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6.</a:t>
            </a:r>
            <a:r>
              <a:rPr lang="es-ES" sz="1000" dirty="0" smtClean="0">
                <a:latin typeface="+mj-lt"/>
                <a:ea typeface="Calibri" panose="020F0502020204030204" pitchFamily="34" charset="0"/>
                <a:cs typeface="Times New Roman" panose="02020603050405020304" pitchFamily="18" charset="0"/>
              </a:rPr>
              <a:t> </a:t>
            </a:r>
            <a:r>
              <a:rPr lang="es-EC" sz="1000" dirty="0"/>
              <a:t>Número medio (n=4) de protoplastos de </a:t>
            </a:r>
            <a:r>
              <a:rPr lang="es-EC" sz="1000" i="1" dirty="0"/>
              <a:t>Solanum lycopersicum </a:t>
            </a:r>
            <a:r>
              <a:rPr lang="es-EC" sz="1000" dirty="0"/>
              <a:t>Mill. obtenidos a las 18 h de digestión usando dos cantidades de tejido (0.5 y 1 gramo) y tres velocidades de agitación diferentes (RPM = revoluciones por minuto). </a:t>
            </a:r>
            <a:endParaRPr lang="es-EC" sz="1000" dirty="0">
              <a:effectLst/>
              <a:latin typeface="+mj-lt"/>
              <a:ea typeface="Calibri" panose="020F0502020204030204" pitchFamily="34" charset="0"/>
              <a:cs typeface="Times New Roman" panose="02020603050405020304" pitchFamily="18" charset="0"/>
            </a:endParaRPr>
          </a:p>
        </p:txBody>
      </p:sp>
      <p:sp>
        <p:nvSpPr>
          <p:cNvPr id="9" name="Rectángulo 8"/>
          <p:cNvSpPr/>
          <p:nvPr/>
        </p:nvSpPr>
        <p:spPr>
          <a:xfrm>
            <a:off x="4836316" y="1457150"/>
            <a:ext cx="188685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Cantidad de tejido no influyó en el rendimiento</a:t>
            </a:r>
          </a:p>
        </p:txBody>
      </p:sp>
      <p:sp>
        <p:nvSpPr>
          <p:cNvPr id="10" name="Rectángulo 9"/>
          <p:cNvSpPr/>
          <p:nvPr/>
        </p:nvSpPr>
        <p:spPr>
          <a:xfrm>
            <a:off x="5073458" y="1927435"/>
            <a:ext cx="1412566" cy="261610"/>
          </a:xfrm>
          <a:prstGeom prst="rect">
            <a:avLst/>
          </a:prstGeom>
        </p:spPr>
        <p:txBody>
          <a:bodyPr wrap="none">
            <a:spAutoFit/>
          </a:bodyPr>
          <a:lstStyle/>
          <a:p>
            <a:r>
              <a:rPr lang="es-EC" sz="1100" dirty="0">
                <a:latin typeface="+mj-lt"/>
                <a:ea typeface="Calibri" panose="020F0502020204030204" pitchFamily="34" charset="0"/>
              </a:rPr>
              <a:t>Davey </a:t>
            </a:r>
            <a:r>
              <a:rPr lang="es-EC" sz="1100" i="1" dirty="0" smtClean="0">
                <a:latin typeface="+mj-lt"/>
                <a:ea typeface="Calibri" panose="020F0502020204030204" pitchFamily="34" charset="0"/>
              </a:rPr>
              <a:t>et al</a:t>
            </a:r>
            <a:r>
              <a:rPr lang="es-EC" sz="1100" dirty="0" smtClean="0">
                <a:latin typeface="+mj-lt"/>
                <a:ea typeface="Calibri" panose="020F0502020204030204" pitchFamily="34" charset="0"/>
              </a:rPr>
              <a:t>. (2005) </a:t>
            </a:r>
            <a:endParaRPr lang="es-EC" sz="1100" dirty="0">
              <a:latin typeface="+mj-lt"/>
            </a:endParaRPr>
          </a:p>
        </p:txBody>
      </p:sp>
      <p:sp>
        <p:nvSpPr>
          <p:cNvPr id="11" name="Rectángulo 10"/>
          <p:cNvSpPr/>
          <p:nvPr/>
        </p:nvSpPr>
        <p:spPr>
          <a:xfrm>
            <a:off x="471718" y="1452563"/>
            <a:ext cx="1769294" cy="4616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s-ES" sz="1200" dirty="0" smtClean="0">
                <a:solidFill>
                  <a:schemeClr val="tx1"/>
                </a:solidFill>
                <a:latin typeface="+mj-lt"/>
                <a:ea typeface="Calibri" panose="020F0502020204030204" pitchFamily="34" charset="0"/>
              </a:rPr>
              <a:t>La edad foliar no afecta el rendimiento </a:t>
            </a:r>
          </a:p>
        </p:txBody>
      </p:sp>
      <p:sp>
        <p:nvSpPr>
          <p:cNvPr id="12" name="Rectángulo 11"/>
          <p:cNvSpPr/>
          <p:nvPr/>
        </p:nvSpPr>
        <p:spPr>
          <a:xfrm>
            <a:off x="877089" y="1914228"/>
            <a:ext cx="1047082" cy="261610"/>
          </a:xfrm>
          <a:prstGeom prst="rect">
            <a:avLst/>
          </a:prstGeom>
        </p:spPr>
        <p:txBody>
          <a:bodyPr wrap="none">
            <a:spAutoFit/>
          </a:bodyPr>
          <a:lstStyle/>
          <a:p>
            <a:r>
              <a:rPr lang="es-EC" sz="1100" dirty="0" err="1" smtClean="0">
                <a:latin typeface="+mj-lt"/>
                <a:ea typeface="Calibri" panose="020F0502020204030204" pitchFamily="34" charset="0"/>
              </a:rPr>
              <a:t>Taiwo</a:t>
            </a:r>
            <a:r>
              <a:rPr lang="es-EC" sz="1100" dirty="0" smtClean="0">
                <a:latin typeface="+mj-lt"/>
                <a:ea typeface="Calibri" panose="020F0502020204030204" pitchFamily="34" charset="0"/>
              </a:rPr>
              <a:t> </a:t>
            </a:r>
            <a:r>
              <a:rPr lang="es-EC" sz="1100" dirty="0">
                <a:latin typeface="+mj-lt"/>
                <a:ea typeface="Calibri" panose="020F0502020204030204" pitchFamily="34" charset="0"/>
              </a:rPr>
              <a:t>(</a:t>
            </a:r>
            <a:r>
              <a:rPr lang="es-EC" sz="1100" dirty="0" smtClean="0">
                <a:latin typeface="+mj-lt"/>
                <a:ea typeface="Calibri" panose="020F0502020204030204" pitchFamily="34" charset="0"/>
              </a:rPr>
              <a:t>2015) </a:t>
            </a:r>
            <a:endParaRPr lang="es-EC" sz="1100" dirty="0">
              <a:latin typeface="+mj-lt"/>
            </a:endParaRPr>
          </a:p>
        </p:txBody>
      </p:sp>
      <p:sp>
        <p:nvSpPr>
          <p:cNvPr id="13" name="Rectángulo 12"/>
          <p:cNvSpPr/>
          <p:nvPr/>
        </p:nvSpPr>
        <p:spPr>
          <a:xfrm>
            <a:off x="2633002" y="1914229"/>
            <a:ext cx="1497526" cy="261610"/>
          </a:xfrm>
          <a:prstGeom prst="rect">
            <a:avLst/>
          </a:prstGeom>
        </p:spPr>
        <p:txBody>
          <a:bodyPr wrap="none">
            <a:spAutoFit/>
          </a:bodyPr>
          <a:lstStyle/>
          <a:p>
            <a:r>
              <a:rPr lang="es-EC" sz="1100" dirty="0" err="1" smtClean="0">
                <a:latin typeface="+mj-lt"/>
                <a:ea typeface="Calibri" panose="020F0502020204030204" pitchFamily="34" charset="0"/>
              </a:rPr>
              <a:t>Fraiture</a:t>
            </a:r>
            <a:r>
              <a:rPr lang="es-EC" sz="1100" dirty="0" smtClean="0">
                <a:latin typeface="+mj-lt"/>
                <a:ea typeface="Calibri" panose="020F0502020204030204" pitchFamily="34" charset="0"/>
              </a:rPr>
              <a:t> </a:t>
            </a:r>
            <a:r>
              <a:rPr lang="es-EC" sz="1100" i="1" dirty="0" smtClean="0">
                <a:latin typeface="+mj-lt"/>
                <a:ea typeface="Calibri" panose="020F0502020204030204" pitchFamily="34" charset="0"/>
              </a:rPr>
              <a:t>et al</a:t>
            </a:r>
            <a:r>
              <a:rPr lang="es-EC" sz="1100" dirty="0" smtClean="0">
                <a:latin typeface="+mj-lt"/>
                <a:ea typeface="Calibri" panose="020F0502020204030204" pitchFamily="34" charset="0"/>
              </a:rPr>
              <a:t>. (2014) </a:t>
            </a:r>
            <a:endParaRPr lang="es-EC" sz="1100" dirty="0">
              <a:latin typeface="+mj-lt"/>
            </a:endParaRPr>
          </a:p>
        </p:txBody>
      </p:sp>
      <p:sp>
        <p:nvSpPr>
          <p:cNvPr id="14" name="Rectángulo 13"/>
          <p:cNvSpPr/>
          <p:nvPr/>
        </p:nvSpPr>
        <p:spPr>
          <a:xfrm>
            <a:off x="2598144" y="1452563"/>
            <a:ext cx="1712535" cy="461665"/>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es-ES" sz="1200" dirty="0" smtClean="0">
                <a:solidFill>
                  <a:schemeClr val="tx1"/>
                </a:solidFill>
                <a:latin typeface="+mj-lt"/>
                <a:ea typeface="Calibri" panose="020F0502020204030204" pitchFamily="34" charset="0"/>
              </a:rPr>
              <a:t>El tipo de corte influye en el rendimiento</a:t>
            </a:r>
          </a:p>
        </p:txBody>
      </p:sp>
      <p:sp>
        <p:nvSpPr>
          <p:cNvPr id="15" name="Rectángulo 14"/>
          <p:cNvSpPr/>
          <p:nvPr/>
        </p:nvSpPr>
        <p:spPr>
          <a:xfrm>
            <a:off x="7073099" y="1452563"/>
            <a:ext cx="168282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RPMs si afecta al rendimiento</a:t>
            </a:r>
          </a:p>
        </p:txBody>
      </p:sp>
      <p:sp>
        <p:nvSpPr>
          <p:cNvPr id="16" name="Rectángulo 15"/>
          <p:cNvSpPr/>
          <p:nvPr/>
        </p:nvSpPr>
        <p:spPr>
          <a:xfrm>
            <a:off x="7155802" y="1914228"/>
            <a:ext cx="1600118" cy="261610"/>
          </a:xfrm>
          <a:prstGeom prst="rect">
            <a:avLst/>
          </a:prstGeom>
        </p:spPr>
        <p:txBody>
          <a:bodyPr wrap="none">
            <a:spAutoFit/>
          </a:bodyPr>
          <a:lstStyle/>
          <a:p>
            <a:r>
              <a:rPr lang="es-EC" sz="1100" dirty="0" err="1"/>
              <a:t>Montagno</a:t>
            </a:r>
            <a:r>
              <a:rPr lang="es-EC" sz="1100" dirty="0"/>
              <a:t> </a:t>
            </a:r>
            <a:r>
              <a:rPr lang="es-EC" sz="1100" i="1" dirty="0"/>
              <a:t>et al. </a:t>
            </a:r>
            <a:r>
              <a:rPr lang="es-EC" sz="1100" dirty="0"/>
              <a:t>(1991)</a:t>
            </a:r>
            <a:endParaRPr lang="es-EC" sz="1100" dirty="0">
              <a:latin typeface="+mj-lt"/>
            </a:endParaRPr>
          </a:p>
        </p:txBody>
      </p:sp>
      <p:pic>
        <p:nvPicPr>
          <p:cNvPr id="17"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19 Elipse"/>
          <p:cNvSpPr/>
          <p:nvPr/>
        </p:nvSpPr>
        <p:spPr>
          <a:xfrm>
            <a:off x="2691145" y="2721010"/>
            <a:ext cx="887007" cy="2575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Elipse"/>
          <p:cNvSpPr/>
          <p:nvPr/>
        </p:nvSpPr>
        <p:spPr>
          <a:xfrm>
            <a:off x="5903480" y="2578951"/>
            <a:ext cx="680647" cy="2704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Elipse"/>
          <p:cNvSpPr/>
          <p:nvPr/>
        </p:nvSpPr>
        <p:spPr>
          <a:xfrm>
            <a:off x="7579293" y="2721008"/>
            <a:ext cx="765680" cy="2575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3"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25"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RESULTADOS Y DISCUSIÓN</a:t>
            </a:r>
            <a:endParaRPr lang="es-EC" sz="1005" b="1" dirty="0">
              <a:latin typeface="Arial" panose="020B0604020202020204" pitchFamily="34" charset="0"/>
              <a:cs typeface="Arial" panose="020B0604020202020204" pitchFamily="34" charset="0"/>
            </a:endParaRPr>
          </a:p>
        </p:txBody>
      </p:sp>
      <p:sp>
        <p:nvSpPr>
          <p:cNvPr id="26" name="CuadroTexto 25"/>
          <p:cNvSpPr txBox="1"/>
          <p:nvPr/>
        </p:nvSpPr>
        <p:spPr>
          <a:xfrm>
            <a:off x="3351336" y="1019214"/>
            <a:ext cx="2441327" cy="307777"/>
          </a:xfrm>
          <a:prstGeom prst="rect">
            <a:avLst/>
          </a:prstGeom>
          <a:noFill/>
        </p:spPr>
        <p:txBody>
          <a:bodyPr wrap="square" rtlCol="0">
            <a:spAutoFit/>
          </a:bodyPr>
          <a:lstStyle/>
          <a:p>
            <a:pPr algn="ctr"/>
            <a:r>
              <a:rPr lang="es-EC" sz="1400" b="1" dirty="0" smtClean="0">
                <a:solidFill>
                  <a:srgbClr val="000000"/>
                </a:solidFill>
              </a:rPr>
              <a:t>Aislamiento</a:t>
            </a:r>
            <a:endParaRPr lang="es-EC" sz="1400" b="1" dirty="0">
              <a:solidFill>
                <a:srgbClr val="000000"/>
              </a:solidFill>
            </a:endParaRPr>
          </a:p>
        </p:txBody>
      </p:sp>
    </p:spTree>
    <p:extLst>
      <p:ext uri="{BB962C8B-B14F-4D97-AF65-F5344CB8AC3E}">
        <p14:creationId xmlns:p14="http://schemas.microsoft.com/office/powerpoint/2010/main" val="90999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áfico 5"/>
          <p:cNvGraphicFramePr/>
          <p:nvPr>
            <p:extLst>
              <p:ext uri="{D42A27DB-BD31-4B8C-83A1-F6EECF244321}">
                <p14:modId xmlns:p14="http://schemas.microsoft.com/office/powerpoint/2010/main" val="4259704403"/>
              </p:ext>
            </p:extLst>
          </p:nvPr>
        </p:nvGraphicFramePr>
        <p:xfrm>
          <a:off x="394983" y="2352164"/>
          <a:ext cx="4039857" cy="3046720"/>
        </p:xfrm>
        <a:graphic>
          <a:graphicData uri="http://schemas.openxmlformats.org/drawingml/2006/chart">
            <c:chart xmlns:c="http://schemas.openxmlformats.org/drawingml/2006/chart" xmlns:r="http://schemas.openxmlformats.org/officeDocument/2006/relationships" r:id="rId4"/>
          </a:graphicData>
        </a:graphic>
      </p:graphicFrame>
      <p:pic>
        <p:nvPicPr>
          <p:cNvPr id="9" name="Imagen 8" descr="C:\Users\JUAN\Documents\Cristian\TESIS\Fotos TEsis\Aislamiento\DSC_0197.jpg"/>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7185" t="7961" r="24635" b="24493"/>
          <a:stretch/>
        </p:blipFill>
        <p:spPr bwMode="auto">
          <a:xfrm>
            <a:off x="4855015" y="2352164"/>
            <a:ext cx="3869653" cy="3046720"/>
          </a:xfrm>
          <a:prstGeom prst="rect">
            <a:avLst/>
          </a:prstGeom>
          <a:noFill/>
          <a:ln w="12700">
            <a:solidFill>
              <a:schemeClr val="tx1">
                <a:lumMod val="50000"/>
                <a:lumOff val="50000"/>
              </a:schemeClr>
            </a:solidFill>
          </a:ln>
          <a:extLst>
            <a:ext uri="{53640926-AAD7-44D8-BBD7-CCE9431645EC}">
              <a14:shadowObscured xmlns:a14="http://schemas.microsoft.com/office/drawing/2010/main"/>
            </a:ext>
          </a:extLst>
        </p:spPr>
      </p:pic>
      <p:sp>
        <p:nvSpPr>
          <p:cNvPr id="5" name="Rectángulo 4"/>
          <p:cNvSpPr/>
          <p:nvPr/>
        </p:nvSpPr>
        <p:spPr>
          <a:xfrm>
            <a:off x="390125" y="5398884"/>
            <a:ext cx="4170916" cy="586314"/>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7.</a:t>
            </a:r>
            <a:r>
              <a:rPr lang="es-EC" sz="1000" dirty="0" smtClean="0"/>
              <a:t> </a:t>
            </a:r>
            <a:r>
              <a:rPr lang="es-EC" sz="1000" dirty="0"/>
              <a:t>Número medio (n=4) de protoplastos de </a:t>
            </a:r>
            <a:r>
              <a:rPr lang="es-EC" sz="1000" i="1" dirty="0"/>
              <a:t>Solanum lycopersicum </a:t>
            </a:r>
            <a:r>
              <a:rPr lang="es-EC" sz="1000" dirty="0"/>
              <a:t>Mill. obtenidos a las 18 h de digestión usando dos tipos de regulador osmótico (M = manitol; I= inositol).</a:t>
            </a:r>
            <a:endParaRPr lang="es-EC" sz="1000" dirty="0">
              <a:effectLst/>
              <a:latin typeface="+mj-lt"/>
              <a:ea typeface="Calibri" panose="020F0502020204030204" pitchFamily="34" charset="0"/>
              <a:cs typeface="Times New Roman" panose="02020603050405020304" pitchFamily="18" charset="0"/>
            </a:endParaRPr>
          </a:p>
        </p:txBody>
      </p:sp>
      <p:sp>
        <p:nvSpPr>
          <p:cNvPr id="7" name="Rectángulo 6"/>
          <p:cNvSpPr/>
          <p:nvPr/>
        </p:nvSpPr>
        <p:spPr>
          <a:xfrm>
            <a:off x="4855015" y="5398884"/>
            <a:ext cx="3869653" cy="553998"/>
          </a:xfrm>
          <a:prstGeom prst="rect">
            <a:avLst/>
          </a:prstGeom>
        </p:spPr>
        <p:txBody>
          <a:bodyPr wrap="square">
            <a:spAutoFit/>
          </a:bodyPr>
          <a:lstStyle/>
          <a:p>
            <a:pPr algn="just"/>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8.</a:t>
            </a:r>
            <a:r>
              <a:rPr lang="es-ES" sz="1000" dirty="0" smtClean="0">
                <a:latin typeface="+mj-lt"/>
                <a:ea typeface="Calibri" panose="020F0502020204030204" pitchFamily="34" charset="0"/>
                <a:cs typeface="Times New Roman" panose="02020603050405020304" pitchFamily="18" charset="0"/>
              </a:rPr>
              <a:t> </a:t>
            </a:r>
            <a:r>
              <a:rPr lang="es-EC" sz="1000" dirty="0"/>
              <a:t>Protoplastos aislados del mesófilo de hojas de </a:t>
            </a:r>
            <a:r>
              <a:rPr lang="es-EC" sz="1000" i="1" dirty="0"/>
              <a:t>Solanum lycopersicum</a:t>
            </a:r>
            <a:r>
              <a:rPr lang="es-EC" sz="1000" dirty="0"/>
              <a:t> </a:t>
            </a:r>
            <a:r>
              <a:rPr lang="es-EC" sz="1000" dirty="0" smtClean="0"/>
              <a:t>Mill. </a:t>
            </a:r>
            <a:r>
              <a:rPr lang="es-EC" sz="1000" dirty="0"/>
              <a:t>en medio de aislamiento con manitol al 11% observados al microscopio óptico (40x).</a:t>
            </a:r>
            <a:endParaRPr lang="es-EC" sz="1000" i="1" dirty="0"/>
          </a:p>
        </p:txBody>
      </p:sp>
      <p:sp>
        <p:nvSpPr>
          <p:cNvPr id="10" name="Rectángulo 9"/>
          <p:cNvSpPr/>
          <p:nvPr/>
        </p:nvSpPr>
        <p:spPr>
          <a:xfrm>
            <a:off x="3323155" y="1494480"/>
            <a:ext cx="247577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El manitol es el mejor regulador osmótico</a:t>
            </a:r>
          </a:p>
        </p:txBody>
      </p:sp>
      <p:sp>
        <p:nvSpPr>
          <p:cNvPr id="11" name="Rectángulo 10"/>
          <p:cNvSpPr/>
          <p:nvPr/>
        </p:nvSpPr>
        <p:spPr>
          <a:xfrm>
            <a:off x="4065553" y="2048478"/>
            <a:ext cx="990977" cy="261610"/>
          </a:xfrm>
          <a:prstGeom prst="rect">
            <a:avLst/>
          </a:prstGeom>
        </p:spPr>
        <p:txBody>
          <a:bodyPr wrap="none">
            <a:spAutoFit/>
          </a:bodyPr>
          <a:lstStyle/>
          <a:p>
            <a:r>
              <a:rPr lang="es-ES" sz="1100" dirty="0"/>
              <a:t>Smith (1977)</a:t>
            </a:r>
            <a:endParaRPr lang="es-EC" sz="1100" dirty="0">
              <a:latin typeface="+mj-lt"/>
            </a:endParaRPr>
          </a:p>
        </p:txBody>
      </p:sp>
      <p:sp>
        <p:nvSpPr>
          <p:cNvPr id="12" name="CuadroTexto 11"/>
          <p:cNvSpPr txBox="1"/>
          <p:nvPr/>
        </p:nvSpPr>
        <p:spPr>
          <a:xfrm>
            <a:off x="394983" y="132261"/>
            <a:ext cx="2309580" cy="382893"/>
          </a:xfrm>
          <a:prstGeom prst="rect">
            <a:avLst/>
          </a:prstGeom>
          <a:noFill/>
        </p:spPr>
        <p:txBody>
          <a:bodyPr wrap="square" rtlCol="0">
            <a:spAutoFit/>
          </a:bodyPr>
          <a:lstStyle/>
          <a:p>
            <a:r>
              <a:rPr lang="es-EC" b="1" dirty="0" smtClean="0">
                <a:solidFill>
                  <a:srgbClr val="000000"/>
                </a:solidFill>
              </a:rPr>
              <a:t>Aislamiento</a:t>
            </a:r>
          </a:p>
        </p:txBody>
      </p:sp>
      <p:sp>
        <p:nvSpPr>
          <p:cNvPr id="13" name="12 Elipse"/>
          <p:cNvSpPr/>
          <p:nvPr/>
        </p:nvSpPr>
        <p:spPr>
          <a:xfrm>
            <a:off x="1668492" y="2491044"/>
            <a:ext cx="987365" cy="27689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4"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6"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RESULTADOS Y DISCUSIÓN</a:t>
            </a:r>
            <a:endParaRPr lang="es-EC" sz="1005" b="1" dirty="0">
              <a:latin typeface="Arial" panose="020B0604020202020204" pitchFamily="34" charset="0"/>
              <a:cs typeface="Arial" panose="020B0604020202020204" pitchFamily="34" charset="0"/>
            </a:endParaRPr>
          </a:p>
        </p:txBody>
      </p:sp>
      <p:sp>
        <p:nvSpPr>
          <p:cNvPr id="17" name="CuadroTexto 16"/>
          <p:cNvSpPr txBox="1"/>
          <p:nvPr/>
        </p:nvSpPr>
        <p:spPr>
          <a:xfrm>
            <a:off x="3351336" y="917834"/>
            <a:ext cx="2441327" cy="307777"/>
          </a:xfrm>
          <a:prstGeom prst="rect">
            <a:avLst/>
          </a:prstGeom>
          <a:noFill/>
        </p:spPr>
        <p:txBody>
          <a:bodyPr wrap="square" rtlCol="0">
            <a:spAutoFit/>
          </a:bodyPr>
          <a:lstStyle/>
          <a:p>
            <a:pPr algn="ctr"/>
            <a:r>
              <a:rPr lang="es-EC" sz="1400" b="1" dirty="0" smtClean="0">
                <a:solidFill>
                  <a:srgbClr val="000000"/>
                </a:solidFill>
              </a:rPr>
              <a:t>Aislamiento</a:t>
            </a:r>
            <a:endParaRPr lang="es-EC" sz="1400" b="1" dirty="0">
              <a:solidFill>
                <a:srgbClr val="000000"/>
              </a:solidFill>
            </a:endParaRPr>
          </a:p>
        </p:txBody>
      </p:sp>
      <p:sp>
        <p:nvSpPr>
          <p:cNvPr id="18" name="Rectángulo 17"/>
          <p:cNvSpPr/>
          <p:nvPr/>
        </p:nvSpPr>
        <p:spPr>
          <a:xfrm>
            <a:off x="2588146" y="2554565"/>
            <a:ext cx="1526380" cy="2616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100" dirty="0" smtClean="0">
                <a:latin typeface="Times New Roman" panose="02020603050405020304" pitchFamily="18" charset="0"/>
                <a:ea typeface="Calibri" panose="020F0502020204030204" pitchFamily="34" charset="0"/>
              </a:rPr>
              <a:t>8.4x10</a:t>
            </a:r>
            <a:r>
              <a:rPr lang="es-ES" sz="1100" baseline="30000" dirty="0" smtClean="0">
                <a:latin typeface="Times New Roman" panose="02020603050405020304" pitchFamily="18" charset="0"/>
                <a:ea typeface="Calibri" panose="020F0502020204030204" pitchFamily="34" charset="0"/>
              </a:rPr>
              <a:t>4</a:t>
            </a:r>
            <a:r>
              <a:rPr lang="es-ES" sz="1100" dirty="0" smtClean="0">
                <a:latin typeface="Times New Roman" panose="02020603050405020304" pitchFamily="18" charset="0"/>
                <a:ea typeface="Calibri" panose="020F0502020204030204" pitchFamily="34" charset="0"/>
              </a:rPr>
              <a:t> </a:t>
            </a:r>
            <a:r>
              <a:rPr lang="es-ES" sz="1100" dirty="0">
                <a:latin typeface="Times New Roman" panose="02020603050405020304" pitchFamily="18" charset="0"/>
                <a:ea typeface="Calibri" panose="020F0502020204030204" pitchFamily="34" charset="0"/>
              </a:rPr>
              <a:t>protoplastos/ml</a:t>
            </a:r>
            <a:endParaRPr lang="es-EC" sz="1100" dirty="0"/>
          </a:p>
        </p:txBody>
      </p:sp>
    </p:spTree>
    <p:extLst>
      <p:ext uri="{BB962C8B-B14F-4D97-AF65-F5344CB8AC3E}">
        <p14:creationId xmlns:p14="http://schemas.microsoft.com/office/powerpoint/2010/main" val="202871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C:\Users\JUAN\Documents\Cristian\TESIS\Fotos TEsis\Aislamiento\19113122_1448885191838453_1472355869.jpg"/>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4556" t="32188" r="31861" b="16864"/>
          <a:stretch/>
        </p:blipFill>
        <p:spPr bwMode="auto">
          <a:xfrm>
            <a:off x="6217174" y="3109856"/>
            <a:ext cx="2440731" cy="1761401"/>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pic>
        <p:nvPicPr>
          <p:cNvPr id="7" name="Imagen 6" descr="C:\Users\JUAN\Documents\Cristian\TESIS\Fotos TEsis\Aislamiento\tresd.jpg"/>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217174" y="1106780"/>
            <a:ext cx="2440731" cy="1961436"/>
          </a:xfrm>
          <a:prstGeom prst="rect">
            <a:avLst/>
          </a:prstGeom>
          <a:noFill/>
          <a:ln>
            <a:solidFill>
              <a:schemeClr val="tx1">
                <a:lumMod val="50000"/>
                <a:lumOff val="50000"/>
              </a:schemeClr>
            </a:solidFill>
          </a:ln>
        </p:spPr>
      </p:pic>
      <p:graphicFrame>
        <p:nvGraphicFramePr>
          <p:cNvPr id="8" name="Gráfico 7"/>
          <p:cNvGraphicFramePr/>
          <p:nvPr>
            <p:extLst>
              <p:ext uri="{D42A27DB-BD31-4B8C-83A1-F6EECF244321}">
                <p14:modId xmlns:p14="http://schemas.microsoft.com/office/powerpoint/2010/main" val="2695810746"/>
              </p:ext>
            </p:extLst>
          </p:nvPr>
        </p:nvGraphicFramePr>
        <p:xfrm>
          <a:off x="492418" y="2278794"/>
          <a:ext cx="5181355" cy="3294817"/>
        </p:xfrm>
        <a:graphic>
          <a:graphicData uri="http://schemas.openxmlformats.org/drawingml/2006/chart">
            <c:chart xmlns:c="http://schemas.openxmlformats.org/drawingml/2006/chart" xmlns:r="http://schemas.openxmlformats.org/officeDocument/2006/relationships" r:id="rId7"/>
          </a:graphicData>
        </a:graphic>
      </p:graphicFrame>
      <p:sp>
        <p:nvSpPr>
          <p:cNvPr id="9" name="Rectángulo 8"/>
          <p:cNvSpPr/>
          <p:nvPr/>
        </p:nvSpPr>
        <p:spPr>
          <a:xfrm>
            <a:off x="508715" y="5586353"/>
            <a:ext cx="5170868" cy="553998"/>
          </a:xfrm>
          <a:prstGeom prst="rect">
            <a:avLst/>
          </a:prstGeom>
        </p:spPr>
        <p:txBody>
          <a:bodyPr wrap="square">
            <a:spAutoFit/>
          </a:bodyPr>
          <a:lstStyle/>
          <a:p>
            <a:pPr algn="just"/>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9.</a:t>
            </a:r>
            <a:r>
              <a:rPr lang="es-ES" sz="1000" dirty="0" smtClean="0">
                <a:latin typeface="+mj-lt"/>
                <a:ea typeface="Calibri" panose="020F0502020204030204" pitchFamily="34" charset="0"/>
                <a:cs typeface="Times New Roman" panose="02020603050405020304" pitchFamily="18" charset="0"/>
              </a:rPr>
              <a:t> </a:t>
            </a:r>
            <a:r>
              <a:rPr lang="es-EC" sz="1000" dirty="0"/>
              <a:t>Número medio (n=4) de protoplastos de </a:t>
            </a:r>
            <a:r>
              <a:rPr lang="es-EC" sz="1000" i="1" dirty="0"/>
              <a:t>Solanum lycopersicum</a:t>
            </a:r>
            <a:r>
              <a:rPr lang="es-EC" sz="1000" dirty="0"/>
              <a:t> Mill. obtenidos a las 18 h de digestión usando dos métodos de aislamiento (OS = </a:t>
            </a:r>
            <a:r>
              <a:rPr lang="es-ES" sz="1000" dirty="0"/>
              <a:t>'One-step'</a:t>
            </a:r>
            <a:r>
              <a:rPr lang="es-EC" sz="1000" dirty="0"/>
              <a:t>; TS = </a:t>
            </a:r>
            <a:r>
              <a:rPr lang="es-ES" sz="1000" dirty="0"/>
              <a:t>'Two-step'</a:t>
            </a:r>
            <a:r>
              <a:rPr lang="es-EC" sz="1000" dirty="0"/>
              <a:t>; C = celulasa; P = pectinasa; Pt = pectoliasa).</a:t>
            </a:r>
            <a:endParaRPr lang="es-EC" sz="1000" i="1" dirty="0"/>
          </a:p>
        </p:txBody>
      </p:sp>
      <p:sp>
        <p:nvSpPr>
          <p:cNvPr id="10" name="Rectángulo 9"/>
          <p:cNvSpPr/>
          <p:nvPr/>
        </p:nvSpPr>
        <p:spPr>
          <a:xfrm>
            <a:off x="6217174" y="4883247"/>
            <a:ext cx="2440731" cy="1169551"/>
          </a:xfrm>
          <a:prstGeom prst="rect">
            <a:avLst/>
          </a:prstGeom>
        </p:spPr>
        <p:txBody>
          <a:bodyPr wrap="square">
            <a:spAutoFit/>
          </a:bodyPr>
          <a:lstStyle/>
          <a:p>
            <a:pPr algn="just"/>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10.</a:t>
            </a:r>
            <a:r>
              <a:rPr lang="es-ES" sz="1000" dirty="0" smtClean="0">
                <a:latin typeface="+mj-lt"/>
                <a:ea typeface="Calibri" panose="020F0502020204030204" pitchFamily="34" charset="0"/>
                <a:cs typeface="Times New Roman" panose="02020603050405020304" pitchFamily="18" charset="0"/>
              </a:rPr>
              <a:t> </a:t>
            </a:r>
            <a:r>
              <a:rPr lang="es-EC" sz="1000" dirty="0"/>
              <a:t>Protoplastos aislados del mesófilo de hojas de </a:t>
            </a:r>
            <a:r>
              <a:rPr lang="es-EC" sz="1000" i="1" dirty="0"/>
              <a:t>Solanum lycopersicum</a:t>
            </a:r>
            <a:r>
              <a:rPr lang="es-EC" sz="1000" dirty="0"/>
              <a:t> Mill mediante el método </a:t>
            </a:r>
            <a:r>
              <a:rPr lang="es-ES" sz="1000" dirty="0"/>
              <a:t>'Two-step'</a:t>
            </a:r>
            <a:r>
              <a:rPr lang="es-EC" sz="1000" dirty="0"/>
              <a:t> usando 0.25% de celulasa, 0.25% de pectinasa y 0.20% de pectoliasa, observados al microscopio óptico (A: </a:t>
            </a:r>
            <a:r>
              <a:rPr lang="es-EC" sz="1000" dirty="0" smtClean="0"/>
              <a:t>80x </a:t>
            </a:r>
            <a:r>
              <a:rPr lang="es-EC" sz="1000" dirty="0"/>
              <a:t>y B: </a:t>
            </a:r>
            <a:r>
              <a:rPr lang="es-EC" sz="1000" dirty="0" smtClean="0"/>
              <a:t>40x</a:t>
            </a:r>
            <a:r>
              <a:rPr lang="es-EC" sz="1000" dirty="0"/>
              <a:t>).</a:t>
            </a:r>
            <a:endParaRPr lang="es-EC" sz="1000" i="1" dirty="0"/>
          </a:p>
        </p:txBody>
      </p:sp>
      <p:sp>
        <p:nvSpPr>
          <p:cNvPr id="11" name="Rectángulo 10"/>
          <p:cNvSpPr/>
          <p:nvPr/>
        </p:nvSpPr>
        <p:spPr>
          <a:xfrm>
            <a:off x="6217174" y="4597836"/>
            <a:ext cx="252730" cy="27178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100">
                <a:effectLst/>
                <a:ea typeface="Calibri" panose="020F0502020204030204" pitchFamily="34" charset="0"/>
                <a:cs typeface="Times New Roman" panose="02020603050405020304" pitchFamily="18" charset="0"/>
              </a:rPr>
              <a:t>B</a:t>
            </a:r>
          </a:p>
        </p:txBody>
      </p:sp>
      <p:sp>
        <p:nvSpPr>
          <p:cNvPr id="12" name="Rectángulo 11"/>
          <p:cNvSpPr/>
          <p:nvPr/>
        </p:nvSpPr>
        <p:spPr>
          <a:xfrm>
            <a:off x="6217174" y="2796436"/>
            <a:ext cx="252730" cy="27178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100">
                <a:effectLst/>
                <a:ea typeface="Calibri" panose="020F0502020204030204" pitchFamily="34" charset="0"/>
                <a:cs typeface="Times New Roman" panose="02020603050405020304" pitchFamily="18" charset="0"/>
              </a:rPr>
              <a:t>A</a:t>
            </a:r>
          </a:p>
        </p:txBody>
      </p:sp>
      <p:pic>
        <p:nvPicPr>
          <p:cNvPr id="13" name="4 Imagen"/>
          <p:cNvPicPr>
            <a:picLocks noChangeAspect="1" noChangeArrowheads="1"/>
          </p:cNvPicPr>
          <p:nvPr/>
        </p:nvPicPr>
        <p:blipFill>
          <a:blip r:embed="rId8"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ángulo 13"/>
          <p:cNvSpPr/>
          <p:nvPr/>
        </p:nvSpPr>
        <p:spPr>
          <a:xfrm>
            <a:off x="2543689" y="1949759"/>
            <a:ext cx="1053494" cy="261610"/>
          </a:xfrm>
          <a:prstGeom prst="rect">
            <a:avLst/>
          </a:prstGeom>
        </p:spPr>
        <p:txBody>
          <a:bodyPr wrap="none">
            <a:spAutoFit/>
          </a:bodyPr>
          <a:lstStyle/>
          <a:p>
            <a:r>
              <a:rPr lang="es-ES" sz="1100" dirty="0">
                <a:latin typeface="+mj-lt"/>
                <a:ea typeface="Calibri" panose="020F0502020204030204" pitchFamily="34" charset="0"/>
              </a:rPr>
              <a:t>De </a:t>
            </a:r>
            <a:r>
              <a:rPr lang="es-ES" sz="1100" dirty="0" err="1">
                <a:latin typeface="+mj-lt"/>
                <a:ea typeface="Calibri" panose="020F0502020204030204" pitchFamily="34" charset="0"/>
              </a:rPr>
              <a:t>Wit</a:t>
            </a:r>
            <a:r>
              <a:rPr lang="es-ES" sz="1100" dirty="0">
                <a:latin typeface="+mj-lt"/>
                <a:ea typeface="Calibri" panose="020F0502020204030204" pitchFamily="34" charset="0"/>
              </a:rPr>
              <a:t> (1976)</a:t>
            </a:r>
            <a:endParaRPr lang="es-EC" sz="1100" dirty="0">
              <a:latin typeface="+mj-lt"/>
            </a:endParaRPr>
          </a:p>
        </p:txBody>
      </p:sp>
      <p:sp>
        <p:nvSpPr>
          <p:cNvPr id="15" name="Rectángulo 14"/>
          <p:cNvSpPr/>
          <p:nvPr/>
        </p:nvSpPr>
        <p:spPr>
          <a:xfrm>
            <a:off x="3280817" y="1628709"/>
            <a:ext cx="982064" cy="27699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´One-Step´</a:t>
            </a:r>
          </a:p>
        </p:txBody>
      </p:sp>
      <p:sp>
        <p:nvSpPr>
          <p:cNvPr id="16" name="Cheurón 15"/>
          <p:cNvSpPr/>
          <p:nvPr/>
        </p:nvSpPr>
        <p:spPr>
          <a:xfrm>
            <a:off x="2972206" y="1629260"/>
            <a:ext cx="205995" cy="306016"/>
          </a:xfrm>
          <a:prstGeom prst="chevron">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chemeClr val="tx1"/>
              </a:solidFill>
            </a:endParaRPr>
          </a:p>
        </p:txBody>
      </p:sp>
      <p:sp>
        <p:nvSpPr>
          <p:cNvPr id="17" name="Rectángulo 16"/>
          <p:cNvSpPr/>
          <p:nvPr/>
        </p:nvSpPr>
        <p:spPr>
          <a:xfrm>
            <a:off x="1887526" y="1624151"/>
            <a:ext cx="982064" cy="276999"/>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´Two-Step´</a:t>
            </a:r>
          </a:p>
        </p:txBody>
      </p:sp>
      <p:sp>
        <p:nvSpPr>
          <p:cNvPr id="19" name="18 Elipse"/>
          <p:cNvSpPr/>
          <p:nvPr/>
        </p:nvSpPr>
        <p:spPr>
          <a:xfrm>
            <a:off x="2464329" y="2359780"/>
            <a:ext cx="887007" cy="2575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20"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ángulo 20"/>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22"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RESULTADOS Y DISCUSIÓN</a:t>
            </a:r>
            <a:endParaRPr lang="es-EC" sz="1005" b="1" dirty="0">
              <a:latin typeface="Arial" panose="020B0604020202020204" pitchFamily="34" charset="0"/>
              <a:cs typeface="Arial" panose="020B0604020202020204" pitchFamily="34" charset="0"/>
            </a:endParaRPr>
          </a:p>
        </p:txBody>
      </p:sp>
      <p:sp>
        <p:nvSpPr>
          <p:cNvPr id="23" name="CuadroTexto 22"/>
          <p:cNvSpPr txBox="1"/>
          <p:nvPr/>
        </p:nvSpPr>
        <p:spPr>
          <a:xfrm>
            <a:off x="3351336" y="1019214"/>
            <a:ext cx="2441327" cy="307777"/>
          </a:xfrm>
          <a:prstGeom prst="rect">
            <a:avLst/>
          </a:prstGeom>
          <a:noFill/>
        </p:spPr>
        <p:txBody>
          <a:bodyPr wrap="square" rtlCol="0">
            <a:spAutoFit/>
          </a:bodyPr>
          <a:lstStyle/>
          <a:p>
            <a:pPr algn="ctr"/>
            <a:r>
              <a:rPr lang="es-EC" sz="1400" b="1" dirty="0" smtClean="0">
                <a:solidFill>
                  <a:srgbClr val="000000"/>
                </a:solidFill>
              </a:rPr>
              <a:t>Aislamiento</a:t>
            </a:r>
            <a:endParaRPr lang="es-EC" sz="1400" b="1" dirty="0">
              <a:solidFill>
                <a:srgbClr val="000000"/>
              </a:solidFill>
            </a:endParaRPr>
          </a:p>
        </p:txBody>
      </p:sp>
      <p:sp>
        <p:nvSpPr>
          <p:cNvPr id="2" name="Rectángulo 1"/>
          <p:cNvSpPr/>
          <p:nvPr/>
        </p:nvSpPr>
        <p:spPr>
          <a:xfrm>
            <a:off x="3003808" y="2341415"/>
            <a:ext cx="1810111" cy="2616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100" dirty="0">
                <a:latin typeface="+mj-lt"/>
                <a:ea typeface="Calibri" panose="020F0502020204030204" pitchFamily="34" charset="0"/>
              </a:rPr>
              <a:t>1.07x10</a:t>
            </a:r>
            <a:r>
              <a:rPr lang="es-ES" sz="1100" baseline="30000" dirty="0">
                <a:latin typeface="+mj-lt"/>
                <a:ea typeface="Calibri" panose="020F0502020204030204" pitchFamily="34" charset="0"/>
              </a:rPr>
              <a:t>5</a:t>
            </a:r>
            <a:r>
              <a:rPr lang="es-ES" sz="1100" dirty="0">
                <a:latin typeface="+mj-lt"/>
                <a:ea typeface="Calibri" panose="020F0502020204030204" pitchFamily="34" charset="0"/>
              </a:rPr>
              <a:t> protoplastos/ml, </a:t>
            </a:r>
            <a:endParaRPr lang="es-EC" sz="1100" dirty="0">
              <a:latin typeface="+mj-lt"/>
            </a:endParaRPr>
          </a:p>
        </p:txBody>
      </p:sp>
    </p:spTree>
    <p:extLst>
      <p:ext uri="{BB962C8B-B14F-4D97-AF65-F5344CB8AC3E}">
        <p14:creationId xmlns:p14="http://schemas.microsoft.com/office/powerpoint/2010/main" val="138431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JUAN\Documents\Cristian\TESIS\Fotos TEsis\Purification\20170413_131544.jpg"/>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8782" t="9808" r="20052" b="2356"/>
          <a:stretch/>
        </p:blipFill>
        <p:spPr bwMode="auto">
          <a:xfrm>
            <a:off x="5730228" y="2351012"/>
            <a:ext cx="3128902" cy="2853898"/>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pic>
        <p:nvPicPr>
          <p:cNvPr id="5" name="Imagen 4" descr="D:\Fotos mias\01.04.17  aislamientos exitosos\20170413_150959.jpg"/>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538" t="29193" r="26701" b="41597"/>
          <a:stretch/>
        </p:blipFill>
        <p:spPr bwMode="auto">
          <a:xfrm rot="5400000">
            <a:off x="3859756" y="3334441"/>
            <a:ext cx="2853899" cy="887044"/>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pic>
        <p:nvPicPr>
          <p:cNvPr id="6" name="Imagen 5"/>
          <p:cNvPicPr/>
          <p:nvPr/>
        </p:nvPicPr>
        <p:blipFill>
          <a:blip r:embed="rId7">
            <a:extLst>
              <a:ext uri="{28A0092B-C50C-407E-A947-70E740481C1C}">
                <a14:useLocalDpi xmlns:a14="http://schemas.microsoft.com/office/drawing/2010/main" val="0"/>
              </a:ext>
            </a:extLst>
          </a:blip>
          <a:srcRect/>
          <a:stretch>
            <a:fillRect/>
          </a:stretch>
        </p:blipFill>
        <p:spPr bwMode="auto">
          <a:xfrm>
            <a:off x="279233" y="2351012"/>
            <a:ext cx="4254552" cy="2853898"/>
          </a:xfrm>
          <a:prstGeom prst="rect">
            <a:avLst/>
          </a:prstGeom>
          <a:noFill/>
          <a:ln>
            <a:solidFill>
              <a:schemeClr val="tx1">
                <a:lumMod val="50000"/>
                <a:lumOff val="50000"/>
              </a:schemeClr>
            </a:solidFill>
          </a:ln>
        </p:spPr>
      </p:pic>
      <p:sp>
        <p:nvSpPr>
          <p:cNvPr id="8" name="Rectángulo 7"/>
          <p:cNvSpPr/>
          <p:nvPr/>
        </p:nvSpPr>
        <p:spPr>
          <a:xfrm>
            <a:off x="279233" y="5228554"/>
            <a:ext cx="4254552" cy="861774"/>
          </a:xfrm>
          <a:prstGeom prst="rect">
            <a:avLst/>
          </a:prstGeom>
        </p:spPr>
        <p:txBody>
          <a:bodyPr wrap="square">
            <a:spAutoFit/>
          </a:bodyPr>
          <a:lstStyle/>
          <a:p>
            <a:pPr algn="just"/>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11.</a:t>
            </a:r>
            <a:r>
              <a:rPr lang="es-ES" sz="1000" dirty="0" smtClean="0">
                <a:latin typeface="+mj-lt"/>
                <a:ea typeface="Calibri" panose="020F0502020204030204" pitchFamily="34" charset="0"/>
                <a:cs typeface="Times New Roman" panose="02020603050405020304" pitchFamily="18" charset="0"/>
              </a:rPr>
              <a:t> </a:t>
            </a:r>
            <a:r>
              <a:rPr lang="es-EC" sz="1000" dirty="0"/>
              <a:t>Número medio (n=4) de protoplastos de </a:t>
            </a:r>
            <a:r>
              <a:rPr lang="es-EC" sz="1000" i="1" dirty="0"/>
              <a:t>Solanum lycopersicum</a:t>
            </a:r>
            <a:r>
              <a:rPr lang="es-EC" sz="1000" dirty="0"/>
              <a:t> Mill. obtenidos luego del proceso de purificación usando cuatro diferentes condiciones de centrifugación (1°C = primera centrifugación; 2°C= segunda centrifugación; RPM = revoluciones por minuto; min = minutos).</a:t>
            </a:r>
            <a:endParaRPr lang="es-EC" sz="1000" i="1" dirty="0"/>
          </a:p>
        </p:txBody>
      </p:sp>
      <p:sp>
        <p:nvSpPr>
          <p:cNvPr id="9" name="Rectángulo 8"/>
          <p:cNvSpPr/>
          <p:nvPr/>
        </p:nvSpPr>
        <p:spPr>
          <a:xfrm>
            <a:off x="4843183" y="5228554"/>
            <a:ext cx="4015947" cy="915635"/>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12.</a:t>
            </a:r>
            <a:r>
              <a:rPr lang="es-ES" sz="1000" dirty="0" smtClean="0">
                <a:latin typeface="+mj-lt"/>
                <a:ea typeface="Calibri" panose="020F0502020204030204" pitchFamily="34" charset="0"/>
                <a:cs typeface="Times New Roman" panose="02020603050405020304" pitchFamily="18" charset="0"/>
              </a:rPr>
              <a:t> </a:t>
            </a:r>
            <a:r>
              <a:rPr lang="es-EC" sz="1000" b="1" dirty="0" smtClean="0"/>
              <a:t>A</a:t>
            </a:r>
            <a:r>
              <a:rPr lang="es-EC" sz="1000" b="1" dirty="0"/>
              <a:t>:</a:t>
            </a:r>
            <a:r>
              <a:rPr lang="es-EC" sz="1000" dirty="0"/>
              <a:t> Halo de protoplastos formado durante el proceso de purificación. </a:t>
            </a:r>
            <a:r>
              <a:rPr lang="es-EC" sz="1000" b="1" dirty="0"/>
              <a:t>B:</a:t>
            </a:r>
            <a:r>
              <a:rPr lang="es-EC" sz="1000" dirty="0"/>
              <a:t> Protoplastos purificados del mesófilo de hojas de </a:t>
            </a:r>
            <a:r>
              <a:rPr lang="es-EC" sz="1000" i="1" dirty="0"/>
              <a:t>Solanum lycopersicum </a:t>
            </a:r>
            <a:r>
              <a:rPr lang="es-EC" sz="1000" dirty="0"/>
              <a:t>Mill. usando 0.25% de celulasa, 0.25% de pectinasa y 0.20% de pectoliasa, observados al microscopio óptico (40x) en cámara Neubauer</a:t>
            </a:r>
            <a:endParaRPr lang="es-EC" sz="1000" dirty="0">
              <a:effectLst/>
              <a:latin typeface="+mj-lt"/>
              <a:ea typeface="Calibri" panose="020F0502020204030204" pitchFamily="34" charset="0"/>
              <a:cs typeface="Times New Roman" panose="02020603050405020304" pitchFamily="18" charset="0"/>
            </a:endParaRPr>
          </a:p>
        </p:txBody>
      </p:sp>
      <p:sp>
        <p:nvSpPr>
          <p:cNvPr id="12" name="Rectángulo 11"/>
          <p:cNvSpPr/>
          <p:nvPr/>
        </p:nvSpPr>
        <p:spPr>
          <a:xfrm>
            <a:off x="8590882" y="4929997"/>
            <a:ext cx="252730" cy="27178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100">
                <a:effectLst/>
                <a:ea typeface="Calibri" panose="020F0502020204030204" pitchFamily="34" charset="0"/>
                <a:cs typeface="Times New Roman" panose="02020603050405020304" pitchFamily="18" charset="0"/>
              </a:rPr>
              <a:t>B</a:t>
            </a:r>
          </a:p>
        </p:txBody>
      </p:sp>
      <p:sp>
        <p:nvSpPr>
          <p:cNvPr id="13" name="Rectángulo 12"/>
          <p:cNvSpPr/>
          <p:nvPr/>
        </p:nvSpPr>
        <p:spPr>
          <a:xfrm>
            <a:off x="5461980" y="4933130"/>
            <a:ext cx="252730" cy="27178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100">
                <a:effectLst/>
                <a:ea typeface="Calibri" panose="020F0502020204030204" pitchFamily="34" charset="0"/>
                <a:cs typeface="Times New Roman" panose="02020603050405020304" pitchFamily="18" charset="0"/>
              </a:rPr>
              <a:t>A</a:t>
            </a:r>
          </a:p>
        </p:txBody>
      </p:sp>
      <p:pic>
        <p:nvPicPr>
          <p:cNvPr id="14" name="4 Imagen"/>
          <p:cNvPicPr>
            <a:picLocks noChangeAspect="1" noChangeArrowheads="1"/>
          </p:cNvPicPr>
          <p:nvPr/>
        </p:nvPicPr>
        <p:blipFill>
          <a:blip r:embed="rId8"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872562" y="2019337"/>
            <a:ext cx="1263487" cy="261610"/>
          </a:xfrm>
          <a:prstGeom prst="rect">
            <a:avLst/>
          </a:prstGeom>
        </p:spPr>
        <p:txBody>
          <a:bodyPr wrap="none">
            <a:spAutoFit/>
          </a:bodyPr>
          <a:lstStyle/>
          <a:p>
            <a:r>
              <a:rPr lang="es-EC" sz="1100" dirty="0" err="1" smtClean="0">
                <a:latin typeface="+mj-lt"/>
                <a:ea typeface="Calibri" panose="020F0502020204030204" pitchFamily="34" charset="0"/>
              </a:rPr>
              <a:t>Ray</a:t>
            </a:r>
            <a:r>
              <a:rPr lang="es-EC" sz="1100" dirty="0" smtClean="0">
                <a:latin typeface="+mj-lt"/>
                <a:ea typeface="Calibri" panose="020F0502020204030204" pitchFamily="34" charset="0"/>
              </a:rPr>
              <a:t> </a:t>
            </a:r>
            <a:r>
              <a:rPr lang="es-EC" sz="1100" i="1" dirty="0" smtClean="0">
                <a:latin typeface="+mj-lt"/>
                <a:ea typeface="Calibri" panose="020F0502020204030204" pitchFamily="34" charset="0"/>
              </a:rPr>
              <a:t>et al</a:t>
            </a:r>
            <a:r>
              <a:rPr lang="es-EC" sz="1100" dirty="0" smtClean="0">
                <a:latin typeface="+mj-lt"/>
                <a:ea typeface="Calibri" panose="020F0502020204030204" pitchFamily="34" charset="0"/>
              </a:rPr>
              <a:t>. (2015) </a:t>
            </a:r>
            <a:endParaRPr lang="es-EC" sz="1100" dirty="0">
              <a:latin typeface="+mj-lt"/>
            </a:endParaRPr>
          </a:p>
        </p:txBody>
      </p:sp>
      <p:sp>
        <p:nvSpPr>
          <p:cNvPr id="16" name="Rectángulo 15"/>
          <p:cNvSpPr/>
          <p:nvPr/>
        </p:nvSpPr>
        <p:spPr>
          <a:xfrm>
            <a:off x="1247798" y="1356250"/>
            <a:ext cx="2513016" cy="646331"/>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Tiempos cortos y revoluciones bajas mantienen el mejor rendimiento</a:t>
            </a:r>
          </a:p>
        </p:txBody>
      </p:sp>
      <p:sp>
        <p:nvSpPr>
          <p:cNvPr id="22" name="Rectángulo 21"/>
          <p:cNvSpPr/>
          <p:nvPr/>
        </p:nvSpPr>
        <p:spPr>
          <a:xfrm>
            <a:off x="5974068" y="1344767"/>
            <a:ext cx="1863707" cy="523220"/>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C" sz="1400" b="1" dirty="0">
                <a:latin typeface="+mj-lt"/>
              </a:rPr>
              <a:t>Viabilidad </a:t>
            </a:r>
            <a:r>
              <a:rPr lang="es-EC" sz="1400" b="1" dirty="0" smtClean="0">
                <a:latin typeface="+mj-lt"/>
              </a:rPr>
              <a:t>celular </a:t>
            </a:r>
            <a:r>
              <a:rPr lang="es-EC" sz="1400" b="1" dirty="0">
                <a:latin typeface="+mj-lt"/>
              </a:rPr>
              <a:t>81.30%.</a:t>
            </a:r>
          </a:p>
        </p:txBody>
      </p:sp>
      <p:sp>
        <p:nvSpPr>
          <p:cNvPr id="18" name="17 Elipse"/>
          <p:cNvSpPr/>
          <p:nvPr/>
        </p:nvSpPr>
        <p:spPr>
          <a:xfrm>
            <a:off x="1191872" y="2607556"/>
            <a:ext cx="887007" cy="2575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19"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ángulo 19"/>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21"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RESULTADOS Y DISCUSIÓN</a:t>
            </a:r>
            <a:endParaRPr lang="es-EC" sz="1005" b="1" dirty="0">
              <a:latin typeface="Arial" panose="020B0604020202020204" pitchFamily="34" charset="0"/>
              <a:cs typeface="Arial" panose="020B0604020202020204" pitchFamily="34" charset="0"/>
            </a:endParaRPr>
          </a:p>
        </p:txBody>
      </p:sp>
      <p:sp>
        <p:nvSpPr>
          <p:cNvPr id="24" name="Rectángulo 23"/>
          <p:cNvSpPr/>
          <p:nvPr/>
        </p:nvSpPr>
        <p:spPr>
          <a:xfrm>
            <a:off x="6141584" y="2115656"/>
            <a:ext cx="1281449" cy="261610"/>
          </a:xfrm>
          <a:prstGeom prst="rect">
            <a:avLst/>
          </a:prstGeom>
        </p:spPr>
        <p:txBody>
          <a:bodyPr wrap="square">
            <a:spAutoFit/>
          </a:bodyPr>
          <a:lstStyle/>
          <a:p>
            <a:pPr algn="ctr"/>
            <a:r>
              <a:rPr lang="es-EC" sz="1100" dirty="0" smtClean="0">
                <a:latin typeface="+mj-lt"/>
                <a:ea typeface="Calibri" panose="020F0502020204030204" pitchFamily="34" charset="0"/>
              </a:rPr>
              <a:t>Tan </a:t>
            </a:r>
            <a:r>
              <a:rPr lang="es-EC" sz="1100" i="1" dirty="0" smtClean="0">
                <a:latin typeface="+mj-lt"/>
                <a:ea typeface="Calibri" panose="020F0502020204030204" pitchFamily="34" charset="0"/>
              </a:rPr>
              <a:t>et al</a:t>
            </a:r>
            <a:r>
              <a:rPr lang="es-EC" sz="1100" dirty="0" smtClean="0">
                <a:latin typeface="+mj-lt"/>
                <a:ea typeface="Calibri" panose="020F0502020204030204" pitchFamily="34" charset="0"/>
              </a:rPr>
              <a:t>. </a:t>
            </a:r>
            <a:r>
              <a:rPr lang="es-EC" sz="1100" dirty="0">
                <a:latin typeface="+mj-lt"/>
                <a:ea typeface="Calibri" panose="020F0502020204030204" pitchFamily="34" charset="0"/>
              </a:rPr>
              <a:t>(1986</a:t>
            </a:r>
            <a:r>
              <a:rPr lang="es-EC" sz="1100" dirty="0" smtClean="0">
                <a:latin typeface="+mj-lt"/>
                <a:ea typeface="Calibri" panose="020F0502020204030204" pitchFamily="34" charset="0"/>
              </a:rPr>
              <a:t>)</a:t>
            </a:r>
            <a:endParaRPr lang="es-EC" sz="1100" dirty="0">
              <a:latin typeface="+mj-lt"/>
            </a:endParaRPr>
          </a:p>
        </p:txBody>
      </p:sp>
      <p:sp>
        <p:nvSpPr>
          <p:cNvPr id="25" name="Rectángulo 24"/>
          <p:cNvSpPr/>
          <p:nvPr/>
        </p:nvSpPr>
        <p:spPr>
          <a:xfrm>
            <a:off x="4295104" y="1880837"/>
            <a:ext cx="5170868" cy="276999"/>
          </a:xfrm>
          <a:prstGeom prst="rect">
            <a:avLst/>
          </a:prstGeom>
        </p:spPr>
        <p:txBody>
          <a:bodyPr wrap="square">
            <a:spAutoFit/>
          </a:bodyPr>
          <a:lstStyle/>
          <a:p>
            <a:pPr algn="ctr"/>
            <a:r>
              <a:rPr lang="es-ES" sz="1200" dirty="0">
                <a:latin typeface="+mj-lt"/>
                <a:ea typeface="Calibri" panose="020F0502020204030204" pitchFamily="34" charset="0"/>
              </a:rPr>
              <a:t>Cantidad suficiente para realizar el cultivo de protoplastos</a:t>
            </a:r>
            <a:endParaRPr lang="es-EC" sz="1200" dirty="0">
              <a:latin typeface="+mj-lt"/>
            </a:endParaRPr>
          </a:p>
        </p:txBody>
      </p:sp>
      <p:sp>
        <p:nvSpPr>
          <p:cNvPr id="26" name="CuadroTexto 25"/>
          <p:cNvSpPr txBox="1"/>
          <p:nvPr/>
        </p:nvSpPr>
        <p:spPr>
          <a:xfrm>
            <a:off x="3351336" y="1019214"/>
            <a:ext cx="2441327" cy="307777"/>
          </a:xfrm>
          <a:prstGeom prst="rect">
            <a:avLst/>
          </a:prstGeom>
          <a:noFill/>
        </p:spPr>
        <p:txBody>
          <a:bodyPr wrap="square" rtlCol="0">
            <a:spAutoFit/>
          </a:bodyPr>
          <a:lstStyle/>
          <a:p>
            <a:pPr algn="ctr"/>
            <a:r>
              <a:rPr lang="es-EC" sz="1400" b="1" dirty="0" smtClean="0">
                <a:solidFill>
                  <a:srgbClr val="000000"/>
                </a:solidFill>
              </a:rPr>
              <a:t>Purificación</a:t>
            </a:r>
            <a:endParaRPr lang="es-EC" sz="1400" b="1" dirty="0">
              <a:solidFill>
                <a:srgbClr val="000000"/>
              </a:solidFill>
            </a:endParaRPr>
          </a:p>
        </p:txBody>
      </p:sp>
      <p:sp>
        <p:nvSpPr>
          <p:cNvPr id="23" name="Rectángulo 22"/>
          <p:cNvSpPr/>
          <p:nvPr/>
        </p:nvSpPr>
        <p:spPr>
          <a:xfrm>
            <a:off x="1714281" y="2476751"/>
            <a:ext cx="1654620" cy="2616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100" dirty="0">
                <a:latin typeface="+mj-lt"/>
                <a:ea typeface="Calibri" panose="020F0502020204030204" pitchFamily="34" charset="0"/>
              </a:rPr>
              <a:t>7.6x10</a:t>
            </a:r>
            <a:r>
              <a:rPr lang="es-ES" sz="1100" baseline="30000" dirty="0">
                <a:latin typeface="+mj-lt"/>
                <a:ea typeface="Calibri" panose="020F0502020204030204" pitchFamily="34" charset="0"/>
              </a:rPr>
              <a:t>4</a:t>
            </a:r>
            <a:r>
              <a:rPr lang="es-ES" sz="1100" dirty="0">
                <a:latin typeface="+mj-lt"/>
                <a:ea typeface="Calibri" panose="020F0502020204030204" pitchFamily="34" charset="0"/>
              </a:rPr>
              <a:t> protoplastos/ml</a:t>
            </a:r>
            <a:endParaRPr lang="es-EC" sz="1100" dirty="0">
              <a:latin typeface="+mj-lt"/>
            </a:endParaRPr>
          </a:p>
        </p:txBody>
      </p:sp>
    </p:spTree>
    <p:extLst>
      <p:ext uri="{BB962C8B-B14F-4D97-AF65-F5344CB8AC3E}">
        <p14:creationId xmlns:p14="http://schemas.microsoft.com/office/powerpoint/2010/main" val="420147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p:cNvGraphicFramePr/>
          <p:nvPr>
            <p:extLst>
              <p:ext uri="{D42A27DB-BD31-4B8C-83A1-F6EECF244321}">
                <p14:modId xmlns:p14="http://schemas.microsoft.com/office/powerpoint/2010/main" val="981771736"/>
              </p:ext>
            </p:extLst>
          </p:nvPr>
        </p:nvGraphicFramePr>
        <p:xfrm>
          <a:off x="4741474" y="2744933"/>
          <a:ext cx="3966518" cy="2639074"/>
        </p:xfrm>
        <a:graphic>
          <a:graphicData uri="http://schemas.openxmlformats.org/drawingml/2006/chart">
            <c:chart xmlns:c="http://schemas.openxmlformats.org/drawingml/2006/chart" xmlns:r="http://schemas.openxmlformats.org/officeDocument/2006/relationships" r:id="rId3"/>
          </a:graphicData>
        </a:graphic>
      </p:graphicFrame>
      <p:pic>
        <p:nvPicPr>
          <p:cNvPr id="9"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496926" y="2752018"/>
            <a:ext cx="3941805" cy="2631989"/>
          </a:xfrm>
          <a:prstGeom prst="rect">
            <a:avLst/>
          </a:prstGeom>
          <a:noFill/>
          <a:ln>
            <a:solidFill>
              <a:schemeClr val="tx1">
                <a:lumMod val="50000"/>
                <a:lumOff val="50000"/>
              </a:schemeClr>
            </a:solidFill>
          </a:ln>
        </p:spPr>
      </p:pic>
      <p:sp>
        <p:nvSpPr>
          <p:cNvPr id="10" name="Rectángulo 9"/>
          <p:cNvSpPr/>
          <p:nvPr/>
        </p:nvSpPr>
        <p:spPr>
          <a:xfrm>
            <a:off x="496926" y="5398884"/>
            <a:ext cx="3941805" cy="586314"/>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14.</a:t>
            </a:r>
            <a:r>
              <a:rPr lang="es-ES" sz="1000" dirty="0" smtClean="0">
                <a:latin typeface="+mj-lt"/>
                <a:ea typeface="Calibri" panose="020F0502020204030204" pitchFamily="34" charset="0"/>
                <a:cs typeface="Times New Roman" panose="02020603050405020304" pitchFamily="18" charset="0"/>
              </a:rPr>
              <a:t> </a:t>
            </a:r>
            <a:r>
              <a:rPr lang="es-EC" sz="1000" dirty="0"/>
              <a:t>Viabilidad media (n=3) de protoplastos de Solanum lycopersicum Mill. cultivados en seis diferentes medios durante los cinco primeros días después de las siembra</a:t>
            </a:r>
            <a:endParaRPr lang="es-EC" sz="1000" dirty="0">
              <a:effectLst/>
              <a:latin typeface="+mj-lt"/>
              <a:ea typeface="Calibri" panose="020F0502020204030204" pitchFamily="34" charset="0"/>
              <a:cs typeface="Times New Roman" panose="02020603050405020304" pitchFamily="18" charset="0"/>
            </a:endParaRPr>
          </a:p>
        </p:txBody>
      </p:sp>
      <p:sp>
        <p:nvSpPr>
          <p:cNvPr id="11" name="Rectángulo 10"/>
          <p:cNvSpPr/>
          <p:nvPr/>
        </p:nvSpPr>
        <p:spPr>
          <a:xfrm>
            <a:off x="4729117" y="5398884"/>
            <a:ext cx="3972699" cy="586314"/>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15.</a:t>
            </a:r>
            <a:r>
              <a:rPr lang="es-ES" sz="1000" dirty="0" smtClean="0">
                <a:latin typeface="+mj-lt"/>
                <a:ea typeface="Calibri" panose="020F0502020204030204" pitchFamily="34" charset="0"/>
                <a:cs typeface="Times New Roman" panose="02020603050405020304" pitchFamily="18" charset="0"/>
              </a:rPr>
              <a:t> </a:t>
            </a:r>
            <a:r>
              <a:rPr lang="es-EC" sz="1000" dirty="0"/>
              <a:t>Eficiencia media (n=3) del cultivo de protoplastos de Solanum lycopersicum Mill. durante los 15 primeros días de cultivo en seis diferentes medios.</a:t>
            </a:r>
            <a:endParaRPr lang="es-EC" sz="1000" dirty="0">
              <a:effectLst/>
              <a:latin typeface="+mj-lt"/>
              <a:ea typeface="Calibri" panose="020F0502020204030204" pitchFamily="34" charset="0"/>
              <a:cs typeface="Times New Roman" panose="02020603050405020304" pitchFamily="18" charset="0"/>
            </a:endParaRPr>
          </a:p>
        </p:txBody>
      </p:sp>
      <p:pic>
        <p:nvPicPr>
          <p:cNvPr id="13" name="4 Imagen"/>
          <p:cNvPicPr>
            <a:picLocks noChangeAspect="1" noChangeArrowheads="1"/>
          </p:cNvPicPr>
          <p:nvPr/>
        </p:nvPicPr>
        <p:blipFill>
          <a:blip r:embed="rId5"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p:cNvSpPr/>
          <p:nvPr/>
        </p:nvSpPr>
        <p:spPr>
          <a:xfrm>
            <a:off x="1276131" y="1734978"/>
            <a:ext cx="2475771" cy="46166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200" dirty="0" smtClean="0">
                <a:solidFill>
                  <a:schemeClr val="bg1"/>
                </a:solidFill>
                <a:latin typeface="+mj-lt"/>
                <a:ea typeface="Calibri" panose="020F0502020204030204" pitchFamily="34" charset="0"/>
              </a:rPr>
              <a:t>TM2 medio específico desarrollado para tomate</a:t>
            </a:r>
          </a:p>
        </p:txBody>
      </p:sp>
      <p:sp>
        <p:nvSpPr>
          <p:cNvPr id="16" name="Rectángulo 15"/>
          <p:cNvSpPr/>
          <p:nvPr/>
        </p:nvSpPr>
        <p:spPr>
          <a:xfrm>
            <a:off x="1987269" y="2200627"/>
            <a:ext cx="1053494" cy="261610"/>
          </a:xfrm>
          <a:prstGeom prst="rect">
            <a:avLst/>
          </a:prstGeom>
        </p:spPr>
        <p:txBody>
          <a:bodyPr wrap="none">
            <a:spAutoFit/>
          </a:bodyPr>
          <a:lstStyle/>
          <a:p>
            <a:r>
              <a:rPr lang="es-ES" sz="1100" dirty="0" smtClean="0"/>
              <a:t>De </a:t>
            </a:r>
            <a:r>
              <a:rPr lang="es-ES" sz="1100" dirty="0" err="1" smtClean="0"/>
              <a:t>Wit</a:t>
            </a:r>
            <a:r>
              <a:rPr lang="es-ES" sz="1100" dirty="0" smtClean="0"/>
              <a:t> </a:t>
            </a:r>
            <a:r>
              <a:rPr lang="es-ES" sz="1100" dirty="0"/>
              <a:t>(</a:t>
            </a:r>
            <a:r>
              <a:rPr lang="es-ES" sz="1100" dirty="0" smtClean="0"/>
              <a:t>1976)</a:t>
            </a:r>
            <a:endParaRPr lang="es-EC" sz="1100" dirty="0">
              <a:latin typeface="+mj-lt"/>
            </a:endParaRPr>
          </a:p>
        </p:txBody>
      </p:sp>
      <p:sp>
        <p:nvSpPr>
          <p:cNvPr id="2" name="Rectángulo 1"/>
          <p:cNvSpPr/>
          <p:nvPr/>
        </p:nvSpPr>
        <p:spPr>
          <a:xfrm>
            <a:off x="5973714" y="1739287"/>
            <a:ext cx="1493949" cy="600164"/>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S" sz="1100" dirty="0">
                <a:latin typeface="+mj-lt"/>
                <a:ea typeface="Calibri" panose="020F0502020204030204" pitchFamily="34" charset="0"/>
              </a:rPr>
              <a:t>2,4-D (0.5 mgL-1), </a:t>
            </a:r>
            <a:r>
              <a:rPr lang="es-ES" sz="1100" dirty="0" err="1">
                <a:latin typeface="+mj-lt"/>
                <a:ea typeface="Calibri" panose="020F0502020204030204" pitchFamily="34" charset="0"/>
              </a:rPr>
              <a:t>Kinetina</a:t>
            </a:r>
            <a:r>
              <a:rPr lang="es-ES" sz="1100" dirty="0">
                <a:latin typeface="+mj-lt"/>
                <a:ea typeface="Calibri" panose="020F0502020204030204" pitchFamily="34" charset="0"/>
              </a:rPr>
              <a:t> (0.5 mgL-1) </a:t>
            </a:r>
            <a:r>
              <a:rPr lang="es-ES" sz="1100" dirty="0" smtClean="0">
                <a:latin typeface="+mj-lt"/>
                <a:ea typeface="Calibri" panose="020F0502020204030204" pitchFamily="34" charset="0"/>
              </a:rPr>
              <a:t>AIA </a:t>
            </a:r>
            <a:r>
              <a:rPr lang="es-ES" sz="1100" dirty="0">
                <a:latin typeface="+mj-lt"/>
                <a:ea typeface="Calibri" panose="020F0502020204030204" pitchFamily="34" charset="0"/>
              </a:rPr>
              <a:t>(1 mgL-1)</a:t>
            </a:r>
            <a:endParaRPr lang="es-EC" sz="1100" dirty="0">
              <a:latin typeface="+mj-lt"/>
            </a:endParaRPr>
          </a:p>
        </p:txBody>
      </p:sp>
      <p:sp>
        <p:nvSpPr>
          <p:cNvPr id="3" name="Rectángulo 2"/>
          <p:cNvSpPr/>
          <p:nvPr/>
        </p:nvSpPr>
        <p:spPr>
          <a:xfrm>
            <a:off x="6044060" y="2351888"/>
            <a:ext cx="1353256" cy="261610"/>
          </a:xfrm>
          <a:prstGeom prst="rect">
            <a:avLst/>
          </a:prstGeom>
        </p:spPr>
        <p:txBody>
          <a:bodyPr wrap="none">
            <a:spAutoFit/>
          </a:bodyPr>
          <a:lstStyle/>
          <a:p>
            <a:r>
              <a:rPr lang="es-EC" sz="1100" dirty="0">
                <a:latin typeface="+mj-lt"/>
                <a:ea typeface="Calibri" panose="020F0502020204030204" pitchFamily="34" charset="0"/>
              </a:rPr>
              <a:t>Bellini </a:t>
            </a:r>
            <a:r>
              <a:rPr lang="es-EC" sz="1100" i="1" dirty="0">
                <a:latin typeface="+mj-lt"/>
                <a:ea typeface="Calibri" panose="020F0502020204030204" pitchFamily="34" charset="0"/>
              </a:rPr>
              <a:t>et al. </a:t>
            </a:r>
            <a:r>
              <a:rPr lang="es-EC" sz="1100" dirty="0">
                <a:latin typeface="+mj-lt"/>
                <a:ea typeface="Calibri" panose="020F0502020204030204" pitchFamily="34" charset="0"/>
              </a:rPr>
              <a:t>(1990)</a:t>
            </a:r>
            <a:endParaRPr lang="es-EC" sz="1100" dirty="0">
              <a:latin typeface="+mj-lt"/>
            </a:endParaRPr>
          </a:p>
        </p:txBody>
      </p:sp>
      <p:sp>
        <p:nvSpPr>
          <p:cNvPr id="22" name="Rectángulo 21"/>
          <p:cNvSpPr/>
          <p:nvPr/>
        </p:nvSpPr>
        <p:spPr>
          <a:xfrm>
            <a:off x="7541114" y="3074919"/>
            <a:ext cx="619080" cy="27699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200" dirty="0">
                <a:latin typeface="+mj-lt"/>
                <a:ea typeface="Calibri" panose="020F0502020204030204" pitchFamily="34" charset="0"/>
              </a:rPr>
              <a:t>3.96</a:t>
            </a:r>
            <a:r>
              <a:rPr lang="es-ES" sz="1200" dirty="0" smtClean="0">
                <a:latin typeface="+mj-lt"/>
                <a:ea typeface="Calibri" panose="020F0502020204030204" pitchFamily="34" charset="0"/>
              </a:rPr>
              <a:t>%</a:t>
            </a:r>
            <a:endParaRPr lang="es-EC" sz="1200" dirty="0">
              <a:latin typeface="+mj-lt"/>
            </a:endParaRPr>
          </a:p>
        </p:txBody>
      </p:sp>
      <p:cxnSp>
        <p:nvCxnSpPr>
          <p:cNvPr id="7" name="6 Conector recto de flecha"/>
          <p:cNvCxnSpPr/>
          <p:nvPr/>
        </p:nvCxnSpPr>
        <p:spPr>
          <a:xfrm flipH="1">
            <a:off x="3751902" y="3213418"/>
            <a:ext cx="180018" cy="30346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ángulo 17"/>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9"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RESULTADOS Y DISCUSIÓN</a:t>
            </a:r>
            <a:endParaRPr lang="es-EC" sz="1005" b="1" dirty="0">
              <a:latin typeface="Arial" panose="020B0604020202020204" pitchFamily="34" charset="0"/>
              <a:cs typeface="Arial" panose="020B0604020202020204" pitchFamily="34" charset="0"/>
            </a:endParaRPr>
          </a:p>
        </p:txBody>
      </p:sp>
      <p:sp>
        <p:nvSpPr>
          <p:cNvPr id="20" name="CuadroTexto 19"/>
          <p:cNvSpPr txBox="1"/>
          <p:nvPr/>
        </p:nvSpPr>
        <p:spPr>
          <a:xfrm>
            <a:off x="3351336" y="1019214"/>
            <a:ext cx="2441327" cy="307777"/>
          </a:xfrm>
          <a:prstGeom prst="rect">
            <a:avLst/>
          </a:prstGeom>
          <a:noFill/>
        </p:spPr>
        <p:txBody>
          <a:bodyPr wrap="square" rtlCol="0">
            <a:spAutoFit/>
          </a:bodyPr>
          <a:lstStyle/>
          <a:p>
            <a:pPr algn="ctr"/>
            <a:r>
              <a:rPr lang="es-EC" sz="1400" b="1" dirty="0" smtClean="0">
                <a:solidFill>
                  <a:srgbClr val="000000"/>
                </a:solidFill>
              </a:rPr>
              <a:t>Cultivo</a:t>
            </a:r>
            <a:endParaRPr lang="es-EC" sz="1400" b="1" dirty="0">
              <a:solidFill>
                <a:srgbClr val="000000"/>
              </a:solidFill>
            </a:endParaRPr>
          </a:p>
        </p:txBody>
      </p:sp>
      <p:sp>
        <p:nvSpPr>
          <p:cNvPr id="4" name="Elipse 3"/>
          <p:cNvSpPr/>
          <p:nvPr/>
        </p:nvSpPr>
        <p:spPr>
          <a:xfrm>
            <a:off x="2588752" y="5044440"/>
            <a:ext cx="1615440" cy="3395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9142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JUAN\Documents\Cristian\TESIS\Fotos TEsis\Cultivo\18516120_10209381265224215_1581920539_n.jpg"/>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0616" t="50060" r="48306" b="35162"/>
          <a:stretch/>
        </p:blipFill>
        <p:spPr bwMode="auto">
          <a:xfrm>
            <a:off x="4665187" y="3205443"/>
            <a:ext cx="2213637" cy="2044415"/>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pic>
        <p:nvPicPr>
          <p:cNvPr id="5" name="Imagen 4" descr="C:\Users\JUAN\Documents\Cristian\TESIS\Fotos TEsis\Cultivo\30h 40x 1.5c 1.5p babaco\20170223_1603343.jpg"/>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9026" t="43494" r="54026" b="48753"/>
          <a:stretch/>
        </p:blipFill>
        <p:spPr bwMode="auto">
          <a:xfrm>
            <a:off x="2358597" y="3216236"/>
            <a:ext cx="2245875" cy="2044904"/>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sp>
        <p:nvSpPr>
          <p:cNvPr id="6" name="Rectángulo 5"/>
          <p:cNvSpPr/>
          <p:nvPr/>
        </p:nvSpPr>
        <p:spPr>
          <a:xfrm>
            <a:off x="2345718" y="5261140"/>
            <a:ext cx="4520227" cy="915635"/>
          </a:xfrm>
          <a:prstGeom prst="rect">
            <a:avLst/>
          </a:prstGeom>
        </p:spPr>
        <p:txBody>
          <a:bodyPr wrap="square">
            <a:spAutoFit/>
          </a:bodyPr>
          <a:lstStyle/>
          <a:p>
            <a:pPr algn="just">
              <a:lnSpc>
                <a:spcPct val="107000"/>
              </a:lnSpc>
              <a:spcAft>
                <a:spcPts val="800"/>
              </a:spcAft>
            </a:pPr>
            <a:r>
              <a:rPr lang="es-ES" sz="1000" b="1" dirty="0" err="1" smtClean="0">
                <a:latin typeface="+mj-lt"/>
                <a:ea typeface="Calibri" panose="020F0502020204030204" pitchFamily="34" charset="0"/>
                <a:cs typeface="Times New Roman" panose="02020603050405020304" pitchFamily="18" charset="0"/>
              </a:rPr>
              <a:t>Fig</a:t>
            </a:r>
            <a:r>
              <a:rPr lang="es-ES" sz="1000" b="1" dirty="0" smtClean="0">
                <a:latin typeface="+mj-lt"/>
                <a:ea typeface="Calibri" panose="020F0502020204030204" pitchFamily="34" charset="0"/>
                <a:cs typeface="Times New Roman" panose="02020603050405020304" pitchFamily="18" charset="0"/>
              </a:rPr>
              <a:t> 13.</a:t>
            </a:r>
            <a:r>
              <a:rPr lang="es-ES" sz="1000" dirty="0" smtClean="0">
                <a:latin typeface="+mj-lt"/>
                <a:ea typeface="Calibri" panose="020F0502020204030204" pitchFamily="34" charset="0"/>
                <a:cs typeface="Times New Roman" panose="02020603050405020304" pitchFamily="18" charset="0"/>
              </a:rPr>
              <a:t> </a:t>
            </a:r>
            <a:r>
              <a:rPr lang="es-EC" sz="1000" dirty="0"/>
              <a:t>Protoplastos de </a:t>
            </a:r>
            <a:r>
              <a:rPr lang="es-EC" sz="1000" i="1" dirty="0"/>
              <a:t>Solanum lycopersicum </a:t>
            </a:r>
            <a:r>
              <a:rPr lang="es-EC" sz="1000" dirty="0"/>
              <a:t>Mill. observados al microscopio óptico (80x). </a:t>
            </a:r>
            <a:r>
              <a:rPr lang="es-EC" sz="1000" b="1" dirty="0"/>
              <a:t>A:</a:t>
            </a:r>
            <a:r>
              <a:rPr lang="es-EC" sz="1000" dirty="0"/>
              <a:t> durante la primera división mitótica a los 12 días de cultivo en medio TM2 con 2,4-D (1.0 mgL-1) y </a:t>
            </a:r>
            <a:r>
              <a:rPr lang="es-EC" sz="1000" dirty="0" err="1"/>
              <a:t>Kinetina</a:t>
            </a:r>
            <a:r>
              <a:rPr lang="es-EC" sz="1000" dirty="0"/>
              <a:t> (0.1 mgL-1). </a:t>
            </a:r>
            <a:r>
              <a:rPr lang="es-EC" sz="1000" b="1" dirty="0"/>
              <a:t>B:</a:t>
            </a:r>
            <a:r>
              <a:rPr lang="es-EC" sz="1000" dirty="0"/>
              <a:t> durante la segunda división mitótica a los 15 días de cultivo en medio TM2 con 2,4-D (0.5 mgL-1), </a:t>
            </a:r>
            <a:r>
              <a:rPr lang="es-EC" sz="1000" dirty="0" err="1"/>
              <a:t>Kinetina</a:t>
            </a:r>
            <a:r>
              <a:rPr lang="es-EC" sz="1000" dirty="0"/>
              <a:t> (0.5 mgL-1) y AIA (1 mgL-1).</a:t>
            </a:r>
            <a:endParaRPr lang="es-EC" sz="1000" dirty="0">
              <a:effectLst/>
              <a:latin typeface="+mj-lt"/>
              <a:ea typeface="Calibri" panose="020F0502020204030204" pitchFamily="34" charset="0"/>
              <a:cs typeface="Times New Roman" panose="02020603050405020304" pitchFamily="18" charset="0"/>
            </a:endParaRPr>
          </a:p>
        </p:txBody>
      </p:sp>
      <p:sp>
        <p:nvSpPr>
          <p:cNvPr id="9" name="Rectángulo 8"/>
          <p:cNvSpPr/>
          <p:nvPr/>
        </p:nvSpPr>
        <p:spPr>
          <a:xfrm>
            <a:off x="3519606" y="2485580"/>
            <a:ext cx="2064988" cy="307777"/>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pPr algn="ctr"/>
            <a:r>
              <a:rPr lang="es-EC" sz="1400" dirty="0">
                <a:latin typeface="+mj-lt"/>
                <a:ea typeface="Calibri" panose="020F0502020204030204" pitchFamily="34" charset="0"/>
              </a:rPr>
              <a:t>P</a:t>
            </a:r>
            <a:r>
              <a:rPr lang="es-EC" sz="1400" dirty="0" smtClean="0">
                <a:latin typeface="+mj-lt"/>
                <a:ea typeface="Calibri" panose="020F0502020204030204" pitchFamily="34" charset="0"/>
              </a:rPr>
              <a:t>re-acondicionamiento </a:t>
            </a:r>
            <a:endParaRPr lang="es-EC" sz="1400" dirty="0">
              <a:latin typeface="+mj-lt"/>
            </a:endParaRPr>
          </a:p>
        </p:txBody>
      </p:sp>
      <p:sp>
        <p:nvSpPr>
          <p:cNvPr id="10" name="Rectángulo 9"/>
          <p:cNvSpPr/>
          <p:nvPr/>
        </p:nvSpPr>
        <p:spPr>
          <a:xfrm>
            <a:off x="5984610" y="2472654"/>
            <a:ext cx="2064988" cy="307777"/>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C" sz="1400" dirty="0" smtClean="0">
                <a:latin typeface="+mj-lt"/>
                <a:ea typeface="Calibri" panose="020F0502020204030204" pitchFamily="34" charset="0"/>
              </a:rPr>
              <a:t>Tiempo de digestión</a:t>
            </a:r>
            <a:endParaRPr lang="es-EC" sz="1400" dirty="0">
              <a:latin typeface="+mj-lt"/>
            </a:endParaRPr>
          </a:p>
        </p:txBody>
      </p:sp>
      <p:sp>
        <p:nvSpPr>
          <p:cNvPr id="11" name="Rectángulo 10"/>
          <p:cNvSpPr/>
          <p:nvPr/>
        </p:nvSpPr>
        <p:spPr>
          <a:xfrm>
            <a:off x="1054602" y="2485580"/>
            <a:ext cx="2064988" cy="307777"/>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EC" sz="1400" dirty="0" smtClean="0">
                <a:latin typeface="+mj-lt"/>
                <a:ea typeface="Calibri" panose="020F0502020204030204" pitchFamily="34" charset="0"/>
              </a:rPr>
              <a:t>Densidad de siembra</a:t>
            </a:r>
            <a:endParaRPr lang="es-EC" sz="1400" dirty="0">
              <a:latin typeface="+mj-lt"/>
            </a:endParaRPr>
          </a:p>
        </p:txBody>
      </p:sp>
      <p:sp>
        <p:nvSpPr>
          <p:cNvPr id="12" name="Rectángulo 11"/>
          <p:cNvSpPr/>
          <p:nvPr/>
        </p:nvSpPr>
        <p:spPr>
          <a:xfrm>
            <a:off x="3752041" y="2832099"/>
            <a:ext cx="1600118" cy="261610"/>
          </a:xfrm>
          <a:prstGeom prst="rect">
            <a:avLst/>
          </a:prstGeom>
        </p:spPr>
        <p:txBody>
          <a:bodyPr wrap="none">
            <a:spAutoFit/>
          </a:bodyPr>
          <a:lstStyle/>
          <a:p>
            <a:r>
              <a:rPr lang="es-EC" sz="1100" dirty="0" err="1" smtClean="0">
                <a:latin typeface="+mj-lt"/>
                <a:ea typeface="Calibri" panose="020F0502020204030204" pitchFamily="34" charset="0"/>
              </a:rPr>
              <a:t>Montagno</a:t>
            </a:r>
            <a:r>
              <a:rPr lang="es-EC" sz="1100" dirty="0" smtClean="0">
                <a:latin typeface="+mj-lt"/>
                <a:ea typeface="Calibri" panose="020F0502020204030204" pitchFamily="34" charset="0"/>
              </a:rPr>
              <a:t> </a:t>
            </a:r>
            <a:r>
              <a:rPr lang="es-EC" sz="1100" i="1" dirty="0">
                <a:latin typeface="+mj-lt"/>
                <a:ea typeface="Calibri" panose="020F0502020204030204" pitchFamily="34" charset="0"/>
              </a:rPr>
              <a:t>et al.</a:t>
            </a:r>
            <a:r>
              <a:rPr lang="es-EC" sz="1100" dirty="0">
                <a:latin typeface="+mj-lt"/>
                <a:ea typeface="Calibri" panose="020F0502020204030204" pitchFamily="34" charset="0"/>
              </a:rPr>
              <a:t> (1991)</a:t>
            </a:r>
            <a:endParaRPr lang="es-EC" sz="1100" dirty="0">
              <a:latin typeface="+mj-lt"/>
            </a:endParaRPr>
          </a:p>
        </p:txBody>
      </p:sp>
      <p:sp>
        <p:nvSpPr>
          <p:cNvPr id="13" name="Rectángulo 12"/>
          <p:cNvSpPr/>
          <p:nvPr/>
        </p:nvSpPr>
        <p:spPr>
          <a:xfrm>
            <a:off x="6302677" y="2798097"/>
            <a:ext cx="1374094" cy="261610"/>
          </a:xfrm>
          <a:prstGeom prst="rect">
            <a:avLst/>
          </a:prstGeom>
        </p:spPr>
        <p:txBody>
          <a:bodyPr wrap="none">
            <a:spAutoFit/>
          </a:bodyPr>
          <a:lstStyle/>
          <a:p>
            <a:r>
              <a:rPr lang="es-ES" sz="1100" dirty="0" smtClean="0">
                <a:latin typeface="+mj-lt"/>
                <a:ea typeface="Calibri" panose="020F0502020204030204" pitchFamily="34" charset="0"/>
              </a:rPr>
              <a:t>Davey </a:t>
            </a:r>
            <a:r>
              <a:rPr lang="es-ES" sz="1100" i="1" dirty="0" smtClean="0">
                <a:latin typeface="+mj-lt"/>
                <a:ea typeface="Calibri" panose="020F0502020204030204" pitchFamily="34" charset="0"/>
              </a:rPr>
              <a:t>et al.</a:t>
            </a:r>
            <a:r>
              <a:rPr lang="es-ES" sz="1100" dirty="0" smtClean="0">
                <a:latin typeface="+mj-lt"/>
                <a:ea typeface="Calibri" panose="020F0502020204030204" pitchFamily="34" charset="0"/>
              </a:rPr>
              <a:t> </a:t>
            </a:r>
            <a:r>
              <a:rPr lang="es-ES" sz="1100" dirty="0">
                <a:latin typeface="+mj-lt"/>
                <a:ea typeface="Calibri" panose="020F0502020204030204" pitchFamily="34" charset="0"/>
              </a:rPr>
              <a:t>(2005)</a:t>
            </a:r>
            <a:endParaRPr lang="es-EC" sz="1100" dirty="0">
              <a:latin typeface="+mj-lt"/>
            </a:endParaRPr>
          </a:p>
        </p:txBody>
      </p:sp>
      <p:sp>
        <p:nvSpPr>
          <p:cNvPr id="14" name="Rectángulo 13"/>
          <p:cNvSpPr/>
          <p:nvPr/>
        </p:nvSpPr>
        <p:spPr>
          <a:xfrm>
            <a:off x="1656193" y="2832099"/>
            <a:ext cx="1008609" cy="261610"/>
          </a:xfrm>
          <a:prstGeom prst="rect">
            <a:avLst/>
          </a:prstGeom>
        </p:spPr>
        <p:txBody>
          <a:bodyPr wrap="none">
            <a:spAutoFit/>
          </a:bodyPr>
          <a:lstStyle/>
          <a:p>
            <a:r>
              <a:rPr lang="es-ES" sz="1100" dirty="0" err="1">
                <a:latin typeface="+mj-lt"/>
                <a:ea typeface="Calibri" panose="020F0502020204030204" pitchFamily="34" charset="0"/>
              </a:rPr>
              <a:t>Taiwo</a:t>
            </a:r>
            <a:r>
              <a:rPr lang="es-ES" sz="1100" dirty="0">
                <a:latin typeface="+mj-lt"/>
                <a:ea typeface="Calibri" panose="020F0502020204030204" pitchFamily="34" charset="0"/>
              </a:rPr>
              <a:t> (2015)</a:t>
            </a:r>
            <a:endParaRPr lang="es-EC" sz="1100" dirty="0">
              <a:latin typeface="+mj-lt"/>
            </a:endParaRPr>
          </a:p>
        </p:txBody>
      </p:sp>
      <p:sp>
        <p:nvSpPr>
          <p:cNvPr id="15" name="Rectángulo 14"/>
          <p:cNvSpPr/>
          <p:nvPr/>
        </p:nvSpPr>
        <p:spPr>
          <a:xfrm>
            <a:off x="3774893" y="2099311"/>
            <a:ext cx="1654620" cy="261610"/>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s-ES" sz="1100" dirty="0">
                <a:latin typeface="+mj-lt"/>
                <a:ea typeface="Calibri" panose="020F0502020204030204" pitchFamily="34" charset="0"/>
              </a:rPr>
              <a:t>7.6x10</a:t>
            </a:r>
            <a:r>
              <a:rPr lang="es-ES" sz="1100" baseline="30000" dirty="0">
                <a:latin typeface="+mj-lt"/>
                <a:ea typeface="Calibri" panose="020F0502020204030204" pitchFamily="34" charset="0"/>
              </a:rPr>
              <a:t>4</a:t>
            </a:r>
            <a:r>
              <a:rPr lang="es-ES" sz="1100" dirty="0">
                <a:latin typeface="+mj-lt"/>
                <a:ea typeface="Calibri" panose="020F0502020204030204" pitchFamily="34" charset="0"/>
              </a:rPr>
              <a:t> protoplastos/ml</a:t>
            </a:r>
            <a:endParaRPr lang="es-EC" sz="1100" dirty="0">
              <a:latin typeface="+mj-lt"/>
            </a:endParaRPr>
          </a:p>
        </p:txBody>
      </p:sp>
      <p:sp>
        <p:nvSpPr>
          <p:cNvPr id="18" name="Rectángulo 17"/>
          <p:cNvSpPr/>
          <p:nvPr/>
        </p:nvSpPr>
        <p:spPr>
          <a:xfrm>
            <a:off x="3521619" y="1606613"/>
            <a:ext cx="2161169" cy="46166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lgn="ctr"/>
            <a:r>
              <a:rPr lang="es-ES" sz="1200" dirty="0" smtClean="0">
                <a:latin typeface="+mj-lt"/>
                <a:ea typeface="Calibri" panose="020F0502020204030204" pitchFamily="34" charset="0"/>
              </a:rPr>
              <a:t>Eficiencia máxima alcanzada</a:t>
            </a:r>
          </a:p>
          <a:p>
            <a:pPr algn="ctr"/>
            <a:r>
              <a:rPr lang="es-ES" sz="1200" dirty="0" smtClean="0">
                <a:latin typeface="+mj-lt"/>
                <a:ea typeface="Calibri" panose="020F0502020204030204" pitchFamily="34" charset="0"/>
              </a:rPr>
              <a:t>3.96% a los 15 días</a:t>
            </a:r>
            <a:endParaRPr lang="es-EC" sz="1200" dirty="0">
              <a:latin typeface="+mj-lt"/>
            </a:endParaRPr>
          </a:p>
        </p:txBody>
      </p:sp>
      <p:cxnSp>
        <p:nvCxnSpPr>
          <p:cNvPr id="16"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ángulo 18"/>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7" name="16 CuadroTexto"/>
          <p:cNvSpPr txBox="1"/>
          <p:nvPr/>
        </p:nvSpPr>
        <p:spPr>
          <a:xfrm>
            <a:off x="7437540" y="631065"/>
            <a:ext cx="1706460" cy="383141"/>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RESULTADOS Y DISCUSIÓN</a:t>
            </a:r>
            <a:endParaRPr lang="es-EC" sz="1005" b="1" dirty="0">
              <a:latin typeface="Arial" panose="020B0604020202020204" pitchFamily="34" charset="0"/>
              <a:cs typeface="Arial" panose="020B0604020202020204" pitchFamily="34" charset="0"/>
            </a:endParaRPr>
          </a:p>
        </p:txBody>
      </p:sp>
      <p:sp>
        <p:nvSpPr>
          <p:cNvPr id="21" name="CuadroTexto 20"/>
          <p:cNvSpPr txBox="1"/>
          <p:nvPr/>
        </p:nvSpPr>
        <p:spPr>
          <a:xfrm>
            <a:off x="3351336" y="1019214"/>
            <a:ext cx="2441327" cy="307777"/>
          </a:xfrm>
          <a:prstGeom prst="rect">
            <a:avLst/>
          </a:prstGeom>
          <a:noFill/>
        </p:spPr>
        <p:txBody>
          <a:bodyPr wrap="square" rtlCol="0">
            <a:spAutoFit/>
          </a:bodyPr>
          <a:lstStyle/>
          <a:p>
            <a:pPr algn="ctr"/>
            <a:r>
              <a:rPr lang="es-EC" sz="1400" b="1" dirty="0" smtClean="0">
                <a:solidFill>
                  <a:srgbClr val="000000"/>
                </a:solidFill>
              </a:rPr>
              <a:t>Cultivo</a:t>
            </a:r>
            <a:endParaRPr lang="es-EC" sz="1400" b="1" dirty="0">
              <a:solidFill>
                <a:srgbClr val="000000"/>
              </a:solidFill>
            </a:endParaRPr>
          </a:p>
        </p:txBody>
      </p:sp>
    </p:spTree>
    <p:extLst>
      <p:ext uri="{BB962C8B-B14F-4D97-AF65-F5344CB8AC3E}">
        <p14:creationId xmlns:p14="http://schemas.microsoft.com/office/powerpoint/2010/main" val="9978657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elproductor.com/wp-content/uploads/2012/04/imagen8.jpg"/>
          <p:cNvPicPr>
            <a:picLocks noChangeAspect="1" noChangeArrowheads="1"/>
          </p:cNvPicPr>
          <p:nvPr/>
        </p:nvPicPr>
        <p:blipFill rotWithShape="1">
          <a:blip r:embed="rId2">
            <a:extLst>
              <a:ext uri="{28A0092B-C50C-407E-A947-70E740481C1C}">
                <a14:useLocalDpi xmlns:a14="http://schemas.microsoft.com/office/drawing/2010/main" val="0"/>
              </a:ext>
            </a:extLst>
          </a:blip>
          <a:srcRect l="19405" r="12078"/>
          <a:stretch/>
        </p:blipFill>
        <p:spPr bwMode="auto">
          <a:xfrm>
            <a:off x="6671834" y="3419851"/>
            <a:ext cx="2112135" cy="20730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a:srcRect l="3458" b="19062"/>
          <a:stretch/>
        </p:blipFill>
        <p:spPr>
          <a:xfrm>
            <a:off x="6576698" y="1100321"/>
            <a:ext cx="2207271" cy="1961658"/>
          </a:xfrm>
          <a:prstGeom prst="rect">
            <a:avLst/>
          </a:prstGeom>
          <a:ln>
            <a:solidFill>
              <a:schemeClr val="tx1"/>
            </a:solidFill>
          </a:ln>
        </p:spPr>
      </p:pic>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l="1299" t="38807" r="36509" b="29233"/>
          <a:stretch/>
        </p:blipFill>
        <p:spPr>
          <a:xfrm>
            <a:off x="3298264" y="1008127"/>
            <a:ext cx="2829427" cy="2584993"/>
          </a:xfrm>
          <a:prstGeom prst="rect">
            <a:avLst/>
          </a:prstGeom>
          <a:ln>
            <a:solidFill>
              <a:schemeClr val="tx1"/>
            </a:solidFill>
          </a:ln>
        </p:spPr>
      </p:pic>
      <p:sp>
        <p:nvSpPr>
          <p:cNvPr id="13" name="CuadroTexto 12"/>
          <p:cNvSpPr txBox="1"/>
          <p:nvPr/>
        </p:nvSpPr>
        <p:spPr>
          <a:xfrm>
            <a:off x="3298264" y="3312129"/>
            <a:ext cx="2144887" cy="215444"/>
          </a:xfrm>
          <a:prstGeom prst="rect">
            <a:avLst/>
          </a:prstGeom>
          <a:noFill/>
        </p:spPr>
        <p:txBody>
          <a:bodyPr wrap="square" rtlCol="0">
            <a:spAutoFit/>
          </a:bodyPr>
          <a:lstStyle/>
          <a:p>
            <a:r>
              <a:rPr lang="es-EC" sz="800" b="1" dirty="0" smtClean="0"/>
              <a:t>Tomado de: INIAP (</a:t>
            </a:r>
            <a:r>
              <a:rPr lang="es-EC" sz="800" b="1" dirty="0" err="1" smtClean="0"/>
              <a:t>Valarezo</a:t>
            </a:r>
            <a:r>
              <a:rPr lang="es-EC" sz="800" b="1" dirty="0" smtClean="0"/>
              <a:t> </a:t>
            </a:r>
            <a:r>
              <a:rPr lang="es-EC" sz="800" b="1" i="1" dirty="0" smtClean="0"/>
              <a:t>et al.</a:t>
            </a:r>
            <a:r>
              <a:rPr lang="es-EC" sz="800" b="1" dirty="0" smtClean="0"/>
              <a:t>, 2003)</a:t>
            </a:r>
            <a:endParaRPr lang="es-EC" sz="800" b="1" dirty="0"/>
          </a:p>
        </p:txBody>
      </p:sp>
      <p:sp>
        <p:nvSpPr>
          <p:cNvPr id="15" name="Rectángulo 14"/>
          <p:cNvSpPr/>
          <p:nvPr/>
        </p:nvSpPr>
        <p:spPr>
          <a:xfrm>
            <a:off x="6671834" y="5492894"/>
            <a:ext cx="2112135" cy="400110"/>
          </a:xfrm>
          <a:prstGeom prst="rect">
            <a:avLst/>
          </a:prstGeom>
        </p:spPr>
        <p:txBody>
          <a:bodyPr wrap="square">
            <a:spAutoFit/>
          </a:bodyPr>
          <a:lstStyle/>
          <a:p>
            <a:r>
              <a:rPr lang="es-EC" sz="1000" b="1" dirty="0" smtClean="0">
                <a:solidFill>
                  <a:srgbClr val="222222"/>
                </a:solidFill>
                <a:latin typeface="+mj-lt"/>
              </a:rPr>
              <a:t>La negrita (</a:t>
            </a:r>
            <a:r>
              <a:rPr lang="es-EC" sz="1000" b="1" i="1" dirty="0" err="1" smtClean="0">
                <a:solidFill>
                  <a:srgbClr val="222222"/>
                </a:solidFill>
                <a:latin typeface="+mj-lt"/>
              </a:rPr>
              <a:t>Prodiplosis</a:t>
            </a:r>
            <a:r>
              <a:rPr lang="es-EC" sz="1000" b="1" i="1" dirty="0" smtClean="0">
                <a:solidFill>
                  <a:srgbClr val="222222"/>
                </a:solidFill>
                <a:latin typeface="+mj-lt"/>
              </a:rPr>
              <a:t> </a:t>
            </a:r>
            <a:r>
              <a:rPr lang="es-EC" sz="1000" b="1" i="1" dirty="0" err="1" smtClean="0">
                <a:solidFill>
                  <a:srgbClr val="222222"/>
                </a:solidFill>
                <a:latin typeface="+mj-lt"/>
              </a:rPr>
              <a:t>longifila</a:t>
            </a:r>
            <a:r>
              <a:rPr lang="es-EC" sz="1000" b="1" i="1" dirty="0" smtClean="0">
                <a:solidFill>
                  <a:srgbClr val="222222"/>
                </a:solidFill>
                <a:latin typeface="+mj-lt"/>
              </a:rPr>
              <a:t>)</a:t>
            </a:r>
            <a:endParaRPr lang="es-EC" sz="1000" b="1" i="1" dirty="0">
              <a:latin typeface="+mj-lt"/>
            </a:endParaRPr>
          </a:p>
        </p:txBody>
      </p:sp>
      <p:pic>
        <p:nvPicPr>
          <p:cNvPr id="9" name="Imagen 8"/>
          <p:cNvPicPr>
            <a:picLocks noChangeAspect="1"/>
          </p:cNvPicPr>
          <p:nvPr/>
        </p:nvPicPr>
        <p:blipFill rotWithShape="1">
          <a:blip r:embed="rId4">
            <a:extLst>
              <a:ext uri="{28A0092B-C50C-407E-A947-70E740481C1C}">
                <a14:useLocalDpi xmlns:a14="http://schemas.microsoft.com/office/drawing/2010/main" val="0"/>
              </a:ext>
            </a:extLst>
          </a:blip>
          <a:srcRect l="63395" t="38807" b="39699"/>
          <a:stretch/>
        </p:blipFill>
        <p:spPr>
          <a:xfrm>
            <a:off x="3304080" y="3575692"/>
            <a:ext cx="1843329" cy="1924260"/>
          </a:xfrm>
          <a:prstGeom prst="rect">
            <a:avLst/>
          </a:prstGeom>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63395" t="60475" r="9782" b="26770"/>
          <a:stretch/>
        </p:blipFill>
        <p:spPr>
          <a:xfrm>
            <a:off x="4884893" y="3641239"/>
            <a:ext cx="1253389" cy="1059550"/>
          </a:xfrm>
          <a:prstGeom prst="rect">
            <a:avLst/>
          </a:prstGeom>
        </p:spPr>
      </p:pic>
      <p:pic>
        <p:nvPicPr>
          <p:cNvPr id="4100" name="Picture 4" descr="Resultado de imagen para tomate fusarium"/>
          <p:cNvPicPr>
            <a:picLocks noChangeAspect="1" noChangeArrowheads="1"/>
          </p:cNvPicPr>
          <p:nvPr/>
        </p:nvPicPr>
        <p:blipFill rotWithShape="1">
          <a:blip r:embed="rId5">
            <a:extLst>
              <a:ext uri="{28A0092B-C50C-407E-A947-70E740481C1C}">
                <a14:useLocalDpi xmlns:a14="http://schemas.microsoft.com/office/drawing/2010/main" val="0"/>
              </a:ext>
            </a:extLst>
          </a:blip>
          <a:srcRect r="21541"/>
          <a:stretch/>
        </p:blipFill>
        <p:spPr bwMode="auto">
          <a:xfrm>
            <a:off x="483829" y="832751"/>
            <a:ext cx="2196674" cy="2180905"/>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4102" name="Picture 6" descr="Resultado de imagen para tomate botryti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2430"/>
          <a:stretch/>
        </p:blipFill>
        <p:spPr bwMode="auto">
          <a:xfrm>
            <a:off x="476255" y="3419851"/>
            <a:ext cx="2204248" cy="207304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CuadroTexto 15"/>
          <p:cNvSpPr txBox="1"/>
          <p:nvPr/>
        </p:nvSpPr>
        <p:spPr>
          <a:xfrm>
            <a:off x="476255" y="3006611"/>
            <a:ext cx="2694698" cy="400110"/>
          </a:xfrm>
          <a:prstGeom prst="rect">
            <a:avLst/>
          </a:prstGeom>
          <a:noFill/>
        </p:spPr>
        <p:txBody>
          <a:bodyPr wrap="square" rtlCol="0">
            <a:spAutoFit/>
          </a:bodyPr>
          <a:lstStyle/>
          <a:p>
            <a:r>
              <a:rPr lang="es-EC" sz="1000" b="1" dirty="0" smtClean="0"/>
              <a:t>Marchitez vascular  (</a:t>
            </a:r>
            <a:r>
              <a:rPr lang="es-EC" sz="1000" b="1" i="1" dirty="0" smtClean="0"/>
              <a:t>Fusarium </a:t>
            </a:r>
            <a:r>
              <a:rPr lang="es-EC" sz="1000" b="1" i="1" dirty="0" err="1" smtClean="0"/>
              <a:t>oxysporum</a:t>
            </a:r>
            <a:r>
              <a:rPr lang="es-EC" sz="1000" b="1" dirty="0"/>
              <a:t>)</a:t>
            </a:r>
          </a:p>
        </p:txBody>
      </p:sp>
      <p:sp>
        <p:nvSpPr>
          <p:cNvPr id="17" name="CuadroTexto 16"/>
          <p:cNvSpPr txBox="1"/>
          <p:nvPr/>
        </p:nvSpPr>
        <p:spPr>
          <a:xfrm>
            <a:off x="483829" y="5492894"/>
            <a:ext cx="2144887" cy="246221"/>
          </a:xfrm>
          <a:prstGeom prst="rect">
            <a:avLst/>
          </a:prstGeom>
          <a:noFill/>
        </p:spPr>
        <p:txBody>
          <a:bodyPr wrap="square" rtlCol="0">
            <a:spAutoFit/>
          </a:bodyPr>
          <a:lstStyle/>
          <a:p>
            <a:r>
              <a:rPr lang="es-EC" sz="1000" b="1" dirty="0" smtClean="0"/>
              <a:t>Podredumbre (</a:t>
            </a:r>
            <a:r>
              <a:rPr lang="es-EC" sz="1000" b="1" i="1" dirty="0" err="1" smtClean="0"/>
              <a:t>Botrytis</a:t>
            </a:r>
            <a:r>
              <a:rPr lang="es-EC" sz="1000" b="1" i="1" dirty="0" smtClean="0"/>
              <a:t> </a:t>
            </a:r>
            <a:r>
              <a:rPr lang="es-EC" sz="1000" b="1" i="1" dirty="0" err="1" smtClean="0"/>
              <a:t>cinerea</a:t>
            </a:r>
            <a:r>
              <a:rPr lang="es-EC" sz="1000" b="1" dirty="0" smtClean="0"/>
              <a:t>)</a:t>
            </a:r>
            <a:endParaRPr lang="es-EC" sz="1000" b="1" dirty="0"/>
          </a:p>
        </p:txBody>
      </p:sp>
      <p:sp>
        <p:nvSpPr>
          <p:cNvPr id="19" name="Rectángulo 18"/>
          <p:cNvSpPr/>
          <p:nvPr/>
        </p:nvSpPr>
        <p:spPr>
          <a:xfrm>
            <a:off x="3304424" y="5492894"/>
            <a:ext cx="2138727" cy="246221"/>
          </a:xfrm>
          <a:prstGeom prst="rect">
            <a:avLst/>
          </a:prstGeom>
        </p:spPr>
        <p:txBody>
          <a:bodyPr wrap="none">
            <a:spAutoFit/>
          </a:bodyPr>
          <a:lstStyle/>
          <a:p>
            <a:r>
              <a:rPr lang="es-EC" sz="1000" b="1" dirty="0" smtClean="0">
                <a:solidFill>
                  <a:srgbClr val="222222"/>
                </a:solidFill>
                <a:latin typeface="+mj-lt"/>
              </a:rPr>
              <a:t>La negrita (</a:t>
            </a:r>
            <a:r>
              <a:rPr lang="es-EC" sz="1000" b="1" i="1" dirty="0" err="1" smtClean="0">
                <a:solidFill>
                  <a:srgbClr val="222222"/>
                </a:solidFill>
                <a:latin typeface="+mj-lt"/>
              </a:rPr>
              <a:t>Prodiplosis</a:t>
            </a:r>
            <a:r>
              <a:rPr lang="es-EC" sz="1000" b="1" i="1" dirty="0" smtClean="0">
                <a:solidFill>
                  <a:srgbClr val="222222"/>
                </a:solidFill>
                <a:latin typeface="+mj-lt"/>
              </a:rPr>
              <a:t> </a:t>
            </a:r>
            <a:r>
              <a:rPr lang="es-EC" sz="1000" b="1" i="1" dirty="0" err="1" smtClean="0">
                <a:solidFill>
                  <a:srgbClr val="222222"/>
                </a:solidFill>
                <a:latin typeface="+mj-lt"/>
              </a:rPr>
              <a:t>longifila</a:t>
            </a:r>
            <a:r>
              <a:rPr lang="es-EC" sz="1000" b="1" i="1" dirty="0" smtClean="0">
                <a:solidFill>
                  <a:srgbClr val="222222"/>
                </a:solidFill>
                <a:latin typeface="+mj-lt"/>
              </a:rPr>
              <a:t>)</a:t>
            </a:r>
            <a:endParaRPr lang="es-EC" sz="1000" b="1" i="1" dirty="0">
              <a:latin typeface="+mj-lt"/>
            </a:endParaRPr>
          </a:p>
        </p:txBody>
      </p:sp>
      <p:sp>
        <p:nvSpPr>
          <p:cNvPr id="20" name="Rectángulo 19"/>
          <p:cNvSpPr/>
          <p:nvPr/>
        </p:nvSpPr>
        <p:spPr>
          <a:xfrm>
            <a:off x="6623634" y="3122521"/>
            <a:ext cx="1903085" cy="246221"/>
          </a:xfrm>
          <a:prstGeom prst="rect">
            <a:avLst/>
          </a:prstGeom>
        </p:spPr>
        <p:txBody>
          <a:bodyPr wrap="none">
            <a:spAutoFit/>
          </a:bodyPr>
          <a:lstStyle/>
          <a:p>
            <a:r>
              <a:rPr lang="es-EC" sz="1000" b="1" dirty="0" smtClean="0">
                <a:solidFill>
                  <a:srgbClr val="222222"/>
                </a:solidFill>
                <a:latin typeface="Arial "/>
              </a:rPr>
              <a:t>Tomado de: (El Diario, 2016)</a:t>
            </a:r>
            <a:endParaRPr lang="es-EC" sz="1000" b="1" i="1" dirty="0">
              <a:latin typeface="Arial "/>
            </a:endParaRPr>
          </a:p>
        </p:txBody>
      </p:sp>
      <p:pic>
        <p:nvPicPr>
          <p:cNvPr id="18" name="4 Imagen"/>
          <p:cNvPicPr>
            <a:picLocks noChangeAspect="1" noChangeArrowheads="1"/>
          </p:cNvPicPr>
          <p:nvPr/>
        </p:nvPicPr>
        <p:blipFill>
          <a:blip r:embed="rId7"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16 Conector recto"/>
          <p:cNvCxnSpPr/>
          <p:nvPr/>
        </p:nvCxnSpPr>
        <p:spPr>
          <a:xfrm flipV="1">
            <a:off x="0" y="618187"/>
            <a:ext cx="9144000" cy="128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ángulo 21"/>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23"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Tree>
    <p:extLst>
      <p:ext uri="{BB962C8B-B14F-4D97-AF65-F5344CB8AC3E}">
        <p14:creationId xmlns:p14="http://schemas.microsoft.com/office/powerpoint/2010/main" val="15254067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94096" y="1047024"/>
            <a:ext cx="8254313" cy="5473550"/>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200" dirty="0">
                <a:solidFill>
                  <a:srgbClr val="222222"/>
                </a:solidFill>
                <a:latin typeface="+mj-lt"/>
                <a:ea typeface="Times New Roman" panose="02020603050405020304" pitchFamily="18" charset="0"/>
                <a:cs typeface="Times New Roman" panose="02020603050405020304" pitchFamily="18" charset="0"/>
              </a:rPr>
              <a:t>Se logró estandarizar el protocolo de aislamiento de protoplastos del mesófilo de hojas de tomate, alcanzando una concentración máxima de 1.07x10</a:t>
            </a:r>
            <a:r>
              <a:rPr lang="es-EC" sz="1200" baseline="30000" dirty="0">
                <a:solidFill>
                  <a:srgbClr val="222222"/>
                </a:solidFill>
                <a:latin typeface="+mj-lt"/>
                <a:ea typeface="Times New Roman" panose="02020603050405020304" pitchFamily="18" charset="0"/>
                <a:cs typeface="Times New Roman" panose="02020603050405020304" pitchFamily="18" charset="0"/>
              </a:rPr>
              <a:t>5 </a:t>
            </a:r>
            <a:r>
              <a:rPr lang="es-EC" sz="1200" dirty="0">
                <a:solidFill>
                  <a:srgbClr val="222222"/>
                </a:solidFill>
                <a:latin typeface="+mj-lt"/>
                <a:ea typeface="Times New Roman" panose="02020603050405020304" pitchFamily="18" charset="0"/>
                <a:cs typeface="Times New Roman" panose="02020603050405020304" pitchFamily="18" charset="0"/>
              </a:rPr>
              <a:t>células/ml, suficiente para realizar el cultivo.</a:t>
            </a:r>
            <a:endParaRPr lang="es-EC" sz="1200" dirty="0">
              <a:latin typeface="+mj-lt"/>
              <a:ea typeface="Calibri" panose="020F0502020204030204" pitchFamily="34" charset="0"/>
              <a:cs typeface="Times New Roman" panose="02020603050405020304" pitchFamily="18" charset="0"/>
            </a:endParaRPr>
          </a:p>
          <a:p>
            <a:pPr marL="180340" algn="just">
              <a:lnSpc>
                <a:spcPct val="150000"/>
              </a:lnSpc>
              <a:spcAft>
                <a:spcPts val="0"/>
              </a:spcAft>
            </a:pPr>
            <a:r>
              <a:rPr lang="es-EC" sz="1200" dirty="0">
                <a:solidFill>
                  <a:srgbClr val="222222"/>
                </a:solidFill>
                <a:latin typeface="+mj-lt"/>
                <a:ea typeface="Times New Roman" panose="02020603050405020304" pitchFamily="18" charset="0"/>
                <a:cs typeface="Times New Roman" panose="02020603050405020304" pitchFamily="18" charset="0"/>
              </a:rPr>
              <a:t> </a:t>
            </a:r>
            <a:endParaRPr lang="es-EC" sz="1200" dirty="0">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200" dirty="0">
                <a:solidFill>
                  <a:srgbClr val="222222"/>
                </a:solidFill>
                <a:latin typeface="+mj-lt"/>
                <a:ea typeface="Times New Roman" panose="02020603050405020304" pitchFamily="18" charset="0"/>
                <a:cs typeface="Times New Roman" panose="02020603050405020304" pitchFamily="18" charset="0"/>
              </a:rPr>
              <a:t>Se optimizó el protocolo de purificación de protoplastos del mesófilo de hojas de tomate mediante dos centrifugaciones consecutivas a 700RPMs por 5 minutos utilizando una solución CPW con sacarosa al 21% para la flotación, alcanzando una concentración máxima de 7.6x10</a:t>
            </a:r>
            <a:r>
              <a:rPr lang="es-EC" sz="1200" baseline="30000" dirty="0">
                <a:solidFill>
                  <a:srgbClr val="222222"/>
                </a:solidFill>
                <a:latin typeface="+mj-lt"/>
                <a:ea typeface="Times New Roman" panose="02020603050405020304" pitchFamily="18" charset="0"/>
                <a:cs typeface="Times New Roman" panose="02020603050405020304" pitchFamily="18" charset="0"/>
              </a:rPr>
              <a:t>4</a:t>
            </a:r>
            <a:r>
              <a:rPr lang="es-EC" sz="1200" dirty="0">
                <a:solidFill>
                  <a:srgbClr val="222222"/>
                </a:solidFill>
                <a:latin typeface="+mj-lt"/>
                <a:ea typeface="Times New Roman" panose="02020603050405020304" pitchFamily="18" charset="0"/>
                <a:cs typeface="Times New Roman" panose="02020603050405020304" pitchFamily="18" charset="0"/>
              </a:rPr>
              <a:t> células/ml. </a:t>
            </a:r>
            <a:endParaRPr lang="es-EC" sz="1200" dirty="0">
              <a:latin typeface="+mj-lt"/>
              <a:ea typeface="Calibri" panose="020F0502020204030204" pitchFamily="34" charset="0"/>
              <a:cs typeface="Times New Roman" panose="02020603050405020304" pitchFamily="18" charset="0"/>
            </a:endParaRPr>
          </a:p>
          <a:p>
            <a:pPr algn="just">
              <a:lnSpc>
                <a:spcPct val="150000"/>
              </a:lnSpc>
              <a:spcAft>
                <a:spcPts val="0"/>
              </a:spcAft>
            </a:pPr>
            <a:r>
              <a:rPr lang="es-EC" sz="1200" dirty="0">
                <a:solidFill>
                  <a:srgbClr val="222222"/>
                </a:solidFill>
                <a:latin typeface="+mj-lt"/>
                <a:ea typeface="Times New Roman" panose="02020603050405020304" pitchFamily="18" charset="0"/>
                <a:cs typeface="Times New Roman" panose="02020603050405020304" pitchFamily="18" charset="0"/>
              </a:rPr>
              <a:t> </a:t>
            </a:r>
            <a:endParaRPr lang="es-EC" sz="1200" dirty="0">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200" dirty="0">
                <a:solidFill>
                  <a:srgbClr val="222222"/>
                </a:solidFill>
                <a:latin typeface="+mj-lt"/>
                <a:ea typeface="Times New Roman" panose="02020603050405020304" pitchFamily="18" charset="0"/>
                <a:cs typeface="Times New Roman" panose="02020603050405020304" pitchFamily="18" charset="0"/>
              </a:rPr>
              <a:t>Se estableció el método 'Two-step' como el mejor método de aislamiento de protoplastos, utilizando un tiempo óptimo de digestión de 18 horas y un medio de aislamiento con una concentración de pectinasa al 0.25%, celulasa al 0.25%, y pectoliasa al 0.20%, que permitieron obtener cantidades significativas de protoplastos en buenas condiciones. </a:t>
            </a:r>
            <a:endParaRPr lang="es-EC" sz="1200" dirty="0" smtClean="0">
              <a:solidFill>
                <a:srgbClr val="222222"/>
              </a:solidFill>
              <a:latin typeface="+mj-lt"/>
              <a:ea typeface="Times New Roman" panose="02020603050405020304" pitchFamily="18" charset="0"/>
              <a:cs typeface="Times New Roman" panose="02020603050405020304" pitchFamily="18" charset="0"/>
            </a:endParaRPr>
          </a:p>
          <a:p>
            <a:pPr marL="457200">
              <a:lnSpc>
                <a:spcPct val="107000"/>
              </a:lnSpc>
              <a:spcAft>
                <a:spcPts val="0"/>
              </a:spcAft>
            </a:pPr>
            <a:r>
              <a:rPr lang="es-EC" sz="1200" dirty="0">
                <a:solidFill>
                  <a:srgbClr val="222222"/>
                </a:solidFill>
                <a:ea typeface="Times New Roman" panose="02020603050405020304" pitchFamily="18" charset="0"/>
                <a:cs typeface="Times New Roman" panose="02020603050405020304" pitchFamily="18" charset="0"/>
              </a:rPr>
              <a:t> </a:t>
            </a:r>
            <a:endParaRPr lang="es-EC" sz="1200" dirty="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200" dirty="0">
                <a:solidFill>
                  <a:srgbClr val="222222"/>
                </a:solidFill>
                <a:ea typeface="Times New Roman" panose="02020603050405020304" pitchFamily="18" charset="0"/>
                <a:cs typeface="Times New Roman" panose="02020603050405020304" pitchFamily="18" charset="0"/>
              </a:rPr>
              <a:t>Se demostró la eficiencia de los métodos estandarizados de aislamiento y purificación de protoplatos al obtener una viabilidad celular del 81.30%, porcentaje que permitió cultivar los protoplastos de manera eficiente.</a:t>
            </a:r>
            <a:endParaRPr lang="es-EC" sz="1200" dirty="0">
              <a:ea typeface="Calibri" panose="020F0502020204030204" pitchFamily="34" charset="0"/>
              <a:cs typeface="Times New Roman" panose="02020603050405020304" pitchFamily="18" charset="0"/>
            </a:endParaRPr>
          </a:p>
          <a:p>
            <a:pPr algn="just">
              <a:lnSpc>
                <a:spcPct val="150000"/>
              </a:lnSpc>
              <a:spcAft>
                <a:spcPts val="0"/>
              </a:spcAft>
            </a:pPr>
            <a:r>
              <a:rPr lang="es-EC" sz="1200" dirty="0">
                <a:solidFill>
                  <a:srgbClr val="222222"/>
                </a:solidFill>
                <a:ea typeface="Times New Roman" panose="02020603050405020304" pitchFamily="18" charset="0"/>
                <a:cs typeface="Times New Roman" panose="02020603050405020304" pitchFamily="18" charset="0"/>
              </a:rPr>
              <a:t> </a:t>
            </a:r>
            <a:endParaRPr lang="es-EC" sz="1200" dirty="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200" dirty="0">
                <a:solidFill>
                  <a:srgbClr val="222222"/>
                </a:solidFill>
                <a:ea typeface="Times New Roman" panose="02020603050405020304" pitchFamily="18" charset="0"/>
                <a:cs typeface="Times New Roman" panose="02020603050405020304" pitchFamily="18" charset="0"/>
              </a:rPr>
              <a:t>Se logró activar la regeneración de la pared celular y la división mitótica de los protoplastos de tomate, en un medio TM2 con una concentración de </a:t>
            </a:r>
            <a:r>
              <a:rPr lang="es-ES" sz="1200" dirty="0">
                <a:ea typeface="Calibri" panose="020F0502020204030204" pitchFamily="34" charset="0"/>
                <a:cs typeface="Times New Roman" panose="02020603050405020304" pitchFamily="18" charset="0"/>
              </a:rPr>
              <a:t>0.5 mgL-1 de 2,4-D, 0.5 mgL-1 de </a:t>
            </a:r>
            <a:r>
              <a:rPr lang="es-ES" sz="1200" dirty="0" err="1">
                <a:ea typeface="Calibri" panose="020F0502020204030204" pitchFamily="34" charset="0"/>
                <a:cs typeface="Times New Roman" panose="02020603050405020304" pitchFamily="18" charset="0"/>
              </a:rPr>
              <a:t>Kinetina</a:t>
            </a:r>
            <a:r>
              <a:rPr lang="es-ES" sz="1200" dirty="0">
                <a:ea typeface="Calibri" panose="020F0502020204030204" pitchFamily="34" charset="0"/>
                <a:cs typeface="Times New Roman" panose="02020603050405020304" pitchFamily="18" charset="0"/>
              </a:rPr>
              <a:t> y 1 mgL-1 de AIA, alcanzando</a:t>
            </a:r>
            <a:r>
              <a:rPr lang="es-EC" sz="1200" dirty="0">
                <a:solidFill>
                  <a:srgbClr val="222222"/>
                </a:solidFill>
                <a:ea typeface="Times New Roman" panose="02020603050405020304" pitchFamily="18" charset="0"/>
                <a:cs typeface="Times New Roman" panose="02020603050405020304" pitchFamily="18" charset="0"/>
              </a:rPr>
              <a:t> una eficiencia máxima  del 3.96% en el cultivo a los 15 días luego de la siembra. </a:t>
            </a:r>
            <a:endParaRPr lang="es-EC" sz="1200" dirty="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endParaRPr lang="es-EC" sz="1200" dirty="0">
              <a:latin typeface="+mj-lt"/>
              <a:ea typeface="Calibri" panose="020F0502020204030204" pitchFamily="34" charset="0"/>
              <a:cs typeface="Times New Roman" panose="02020603050405020304" pitchFamily="18" charset="0"/>
            </a:endParaRPr>
          </a:p>
          <a:p>
            <a:pPr marL="457200">
              <a:lnSpc>
                <a:spcPct val="107000"/>
              </a:lnSpc>
              <a:spcAft>
                <a:spcPts val="0"/>
              </a:spcAft>
            </a:pPr>
            <a:r>
              <a:rPr lang="es-EC" sz="1200" dirty="0">
                <a:solidFill>
                  <a:srgbClr val="222222"/>
                </a:solidFill>
                <a:latin typeface="+mj-lt"/>
                <a:ea typeface="Times New Roman" panose="02020603050405020304" pitchFamily="18" charset="0"/>
                <a:cs typeface="Times New Roman" panose="02020603050405020304" pitchFamily="18" charset="0"/>
              </a:rPr>
              <a:t> </a:t>
            </a:r>
            <a:endParaRPr lang="es-EC" sz="1200" dirty="0">
              <a:latin typeface="+mj-lt"/>
              <a:ea typeface="Calibri" panose="020F0502020204030204" pitchFamily="34" charset="0"/>
              <a:cs typeface="Times New Roman" panose="02020603050405020304" pitchFamily="18" charset="0"/>
            </a:endParaRPr>
          </a:p>
        </p:txBody>
      </p:sp>
      <p:pic>
        <p:nvPicPr>
          <p:cNvPr id="6"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9"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CONCLUSIONES</a:t>
            </a:r>
            <a:endParaRPr lang="es-EC" sz="100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2321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412845" y="1314585"/>
            <a:ext cx="8286312" cy="4247317"/>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C" sz="1200" dirty="0">
                <a:solidFill>
                  <a:srgbClr val="222222"/>
                </a:solidFill>
                <a:latin typeface="+mj-lt"/>
                <a:ea typeface="Times New Roman" panose="02020603050405020304" pitchFamily="18" charset="0"/>
                <a:cs typeface="Times New Roman" panose="02020603050405020304" pitchFamily="18" charset="0"/>
              </a:rPr>
              <a:t>Se recomienda evaluar el efecto de otros tipos de enzimas celulasas y pectinasas en el rendimiento del aislamiento de protoplastos de tomate, con el fin de poder mejorar la cantidad y estabilidad de las células obtenidas en futuras investigaciones.</a:t>
            </a:r>
            <a:endParaRPr lang="es-EC" sz="1200" dirty="0">
              <a:latin typeface="+mj-lt"/>
              <a:ea typeface="Calibri" panose="020F0502020204030204" pitchFamily="34" charset="0"/>
              <a:cs typeface="Times New Roman" panose="02020603050405020304" pitchFamily="18" charset="0"/>
            </a:endParaRPr>
          </a:p>
          <a:p>
            <a:pPr marL="180340" algn="just">
              <a:lnSpc>
                <a:spcPct val="150000"/>
              </a:lnSpc>
              <a:spcAft>
                <a:spcPts val="0"/>
              </a:spcAft>
            </a:pPr>
            <a:r>
              <a:rPr lang="es-EC" sz="1200" dirty="0">
                <a:solidFill>
                  <a:srgbClr val="222222"/>
                </a:solidFill>
                <a:latin typeface="+mj-lt"/>
                <a:ea typeface="Times New Roman" panose="02020603050405020304" pitchFamily="18" charset="0"/>
                <a:cs typeface="Times New Roman" panose="02020603050405020304" pitchFamily="18" charset="0"/>
              </a:rPr>
              <a:t> </a:t>
            </a:r>
            <a:endParaRPr lang="es-EC" sz="1200" dirty="0">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200" dirty="0">
                <a:solidFill>
                  <a:srgbClr val="222222"/>
                </a:solidFill>
                <a:latin typeface="+mj-lt"/>
                <a:ea typeface="Times New Roman" panose="02020603050405020304" pitchFamily="18" charset="0"/>
                <a:cs typeface="Times New Roman" panose="02020603050405020304" pitchFamily="18" charset="0"/>
              </a:rPr>
              <a:t>Se sugiere realizar más de un tipo de evaluación de la viabilidad celular en los protoplastos, utilizando de preferencia el método de tinción fluorescente con FDA que resulta menos tóxico para la célula y podría generar resultados más confiables en el conteo celular.</a:t>
            </a:r>
            <a:endParaRPr lang="es-EC" sz="1200" dirty="0">
              <a:latin typeface="+mj-lt"/>
              <a:ea typeface="Calibri" panose="020F0502020204030204" pitchFamily="34" charset="0"/>
              <a:cs typeface="Times New Roman" panose="02020603050405020304" pitchFamily="18" charset="0"/>
            </a:endParaRPr>
          </a:p>
          <a:p>
            <a:pPr marL="180340" algn="just">
              <a:lnSpc>
                <a:spcPct val="150000"/>
              </a:lnSpc>
              <a:spcAft>
                <a:spcPts val="0"/>
              </a:spcAft>
            </a:pPr>
            <a:r>
              <a:rPr lang="es-EC" sz="1200" dirty="0">
                <a:solidFill>
                  <a:srgbClr val="222222"/>
                </a:solidFill>
                <a:latin typeface="+mj-lt"/>
                <a:ea typeface="Times New Roman" panose="02020603050405020304" pitchFamily="18" charset="0"/>
                <a:cs typeface="Times New Roman" panose="02020603050405020304" pitchFamily="18" charset="0"/>
              </a:rPr>
              <a:t> </a:t>
            </a:r>
            <a:endParaRPr lang="es-EC" sz="1200" dirty="0">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200" dirty="0">
                <a:solidFill>
                  <a:srgbClr val="222222"/>
                </a:solidFill>
                <a:latin typeface="+mj-lt"/>
                <a:ea typeface="Times New Roman" panose="02020603050405020304" pitchFamily="18" charset="0"/>
                <a:cs typeface="Times New Roman" panose="02020603050405020304" pitchFamily="18" charset="0"/>
              </a:rPr>
              <a:t>Se podría optimizar la eficiencia del cultivo de protoplastos de tomate, utilizando para el aislamiento otras variedades de la especie que puedan generar protoplastos más estables y con un mayor potencial de regeneración celular.</a:t>
            </a:r>
            <a:endParaRPr lang="es-EC" sz="1200" dirty="0">
              <a:latin typeface="+mj-lt"/>
              <a:ea typeface="Calibri" panose="020F0502020204030204" pitchFamily="34" charset="0"/>
              <a:cs typeface="Times New Roman" panose="02020603050405020304" pitchFamily="18" charset="0"/>
            </a:endParaRPr>
          </a:p>
          <a:p>
            <a:pPr algn="just">
              <a:lnSpc>
                <a:spcPct val="150000"/>
              </a:lnSpc>
              <a:spcAft>
                <a:spcPts val="0"/>
              </a:spcAft>
            </a:pPr>
            <a:r>
              <a:rPr lang="es-EC" sz="1200" dirty="0">
                <a:solidFill>
                  <a:srgbClr val="222222"/>
                </a:solidFill>
                <a:latin typeface="+mj-lt"/>
                <a:ea typeface="Times New Roman" panose="02020603050405020304" pitchFamily="18" charset="0"/>
                <a:cs typeface="Times New Roman" panose="02020603050405020304" pitchFamily="18" charset="0"/>
              </a:rPr>
              <a:t> </a:t>
            </a:r>
            <a:endParaRPr lang="es-EC" sz="1200" dirty="0">
              <a:latin typeface="+mj-lt"/>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C" sz="1200" dirty="0">
                <a:solidFill>
                  <a:srgbClr val="222222"/>
                </a:solidFill>
                <a:latin typeface="+mj-lt"/>
                <a:ea typeface="Times New Roman" panose="02020603050405020304" pitchFamily="18" charset="0"/>
                <a:cs typeface="Times New Roman" panose="02020603050405020304" pitchFamily="18" charset="0"/>
              </a:rPr>
              <a:t>Se sugiere utilizar las metodologías de aislamiento, purificación y cultivo de protoplastos de tomate desarrolladas en este trabajo, en futuras investigaciones de </a:t>
            </a:r>
            <a:r>
              <a:rPr lang="es-EC" sz="1200" dirty="0" err="1">
                <a:solidFill>
                  <a:srgbClr val="222222"/>
                </a:solidFill>
                <a:latin typeface="+mj-lt"/>
                <a:ea typeface="Times New Roman" panose="02020603050405020304" pitchFamily="18" charset="0"/>
                <a:cs typeface="Times New Roman" panose="02020603050405020304" pitchFamily="18" charset="0"/>
              </a:rPr>
              <a:t>fito</a:t>
            </a:r>
            <a:r>
              <a:rPr lang="es-EC" sz="1200" dirty="0">
                <a:solidFill>
                  <a:srgbClr val="222222"/>
                </a:solidFill>
                <a:latin typeface="+mj-lt"/>
                <a:ea typeface="Times New Roman" panose="02020603050405020304" pitchFamily="18" charset="0"/>
                <a:cs typeface="Times New Roman" panose="02020603050405020304" pitchFamily="18" charset="0"/>
              </a:rPr>
              <a:t>-mejoramiento del cultivo mediante técnicas como la fusión de protoplastos o la introducción directa de material genético.</a:t>
            </a:r>
            <a:endParaRPr lang="es-EC" sz="1200" dirty="0">
              <a:effectLst/>
              <a:latin typeface="+mj-lt"/>
              <a:ea typeface="Calibri" panose="020F0502020204030204" pitchFamily="34" charset="0"/>
              <a:cs typeface="Times New Roman" panose="02020603050405020304" pitchFamily="18" charset="0"/>
            </a:endParaRPr>
          </a:p>
        </p:txBody>
      </p:sp>
      <p:pic>
        <p:nvPicPr>
          <p:cNvPr id="6"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9"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RECOMENDACIONES</a:t>
            </a:r>
            <a:endParaRPr lang="es-EC" sz="1005"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8890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1382" y="1101370"/>
            <a:ext cx="1442668" cy="1433896"/>
          </a:xfrm>
          <a:prstGeom prst="rect">
            <a:avLst/>
          </a:prstGeom>
        </p:spPr>
      </p:pic>
      <p:pic>
        <p:nvPicPr>
          <p:cNvPr id="5" name="Imagen 4"/>
          <p:cNvPicPr>
            <a:picLocks noChangeAspect="1"/>
          </p:cNvPicPr>
          <p:nvPr/>
        </p:nvPicPr>
        <p:blipFill rotWithShape="1">
          <a:blip r:embed="rId4">
            <a:extLst>
              <a:ext uri="{28A0092B-C50C-407E-A947-70E740481C1C}">
                <a14:useLocalDpi xmlns:a14="http://schemas.microsoft.com/office/drawing/2010/main" val="0"/>
              </a:ext>
            </a:extLst>
          </a:blip>
          <a:srcRect l="2889" t="4741" r="4021" b="5078"/>
          <a:stretch/>
        </p:blipFill>
        <p:spPr>
          <a:xfrm>
            <a:off x="5589744" y="1201270"/>
            <a:ext cx="1459532" cy="1334521"/>
          </a:xfrm>
          <a:prstGeom prst="rect">
            <a:avLst/>
          </a:prstGeom>
        </p:spPr>
      </p:pic>
      <p:pic>
        <p:nvPicPr>
          <p:cNvPr id="6" name="Imagen 5"/>
          <p:cNvPicPr>
            <a:picLocks noChangeAspect="1"/>
          </p:cNvPicPr>
          <p:nvPr/>
        </p:nvPicPr>
        <p:blipFill>
          <a:blip r:embed="rId5"/>
          <a:stretch>
            <a:fillRect/>
          </a:stretch>
        </p:blipFill>
        <p:spPr>
          <a:xfrm>
            <a:off x="6068601" y="2588468"/>
            <a:ext cx="1961350" cy="1310665"/>
          </a:xfrm>
          <a:prstGeom prst="rect">
            <a:avLst/>
          </a:prstGeom>
        </p:spPr>
      </p:pic>
      <p:pic>
        <p:nvPicPr>
          <p:cNvPr id="7" name="Imagen 6" descr="logo grupo"/>
          <p:cNvPicPr/>
          <p:nvPr/>
        </p:nvPicPr>
        <p:blipFill rotWithShape="1">
          <a:blip r:embed="rId6" cstate="print"/>
          <a:srcRect l="9787" t="17615" r="13853" b="33125"/>
          <a:stretch/>
        </p:blipFill>
        <p:spPr bwMode="auto">
          <a:xfrm>
            <a:off x="6217442" y="4148403"/>
            <a:ext cx="1706880" cy="850228"/>
          </a:xfrm>
          <a:prstGeom prst="rect">
            <a:avLst/>
          </a:prstGeom>
          <a:noFill/>
          <a:ln w="9525">
            <a:noFill/>
            <a:miter lim="800000"/>
            <a:headEnd/>
            <a:tailEnd/>
          </a:ln>
        </p:spPr>
      </p:pic>
      <p:sp>
        <p:nvSpPr>
          <p:cNvPr id="9" name="CuadroTexto 8"/>
          <p:cNvSpPr txBox="1"/>
          <p:nvPr/>
        </p:nvSpPr>
        <p:spPr>
          <a:xfrm>
            <a:off x="335601" y="1147217"/>
            <a:ext cx="4652457" cy="369332"/>
          </a:xfrm>
          <a:prstGeom prst="rect">
            <a:avLst/>
          </a:prstGeom>
          <a:noFill/>
        </p:spPr>
        <p:txBody>
          <a:bodyPr wrap="square" rtlCol="0">
            <a:spAutoFit/>
          </a:bodyPr>
          <a:lstStyle/>
          <a:p>
            <a:r>
              <a:rPr lang="es-EC" dirty="0" smtClean="0"/>
              <a:t>Universidad de las Fuerzas Armadas-ESPE</a:t>
            </a:r>
            <a:endParaRPr lang="es-EC" dirty="0"/>
          </a:p>
        </p:txBody>
      </p:sp>
      <p:sp>
        <p:nvSpPr>
          <p:cNvPr id="11" name="CuadroTexto 10"/>
          <p:cNvSpPr txBox="1"/>
          <p:nvPr/>
        </p:nvSpPr>
        <p:spPr>
          <a:xfrm>
            <a:off x="335601" y="1868531"/>
            <a:ext cx="4120714" cy="369332"/>
          </a:xfrm>
          <a:prstGeom prst="rect">
            <a:avLst/>
          </a:prstGeom>
          <a:noFill/>
        </p:spPr>
        <p:txBody>
          <a:bodyPr wrap="square" rtlCol="0">
            <a:spAutoFit/>
          </a:bodyPr>
          <a:lstStyle/>
          <a:p>
            <a:r>
              <a:rPr lang="es-EC" dirty="0" smtClean="0"/>
              <a:t>Grupo de investigación BIOCEMP</a:t>
            </a:r>
            <a:endParaRPr lang="es-EC" dirty="0"/>
          </a:p>
        </p:txBody>
      </p:sp>
      <p:sp>
        <p:nvSpPr>
          <p:cNvPr id="12" name="CuadroTexto 11"/>
          <p:cNvSpPr txBox="1"/>
          <p:nvPr/>
        </p:nvSpPr>
        <p:spPr>
          <a:xfrm>
            <a:off x="335600" y="2588468"/>
            <a:ext cx="4888994" cy="369332"/>
          </a:xfrm>
          <a:prstGeom prst="rect">
            <a:avLst/>
          </a:prstGeom>
          <a:noFill/>
        </p:spPr>
        <p:txBody>
          <a:bodyPr wrap="square" rtlCol="0">
            <a:spAutoFit/>
          </a:bodyPr>
          <a:lstStyle/>
          <a:p>
            <a:r>
              <a:rPr lang="es-EC" dirty="0" smtClean="0"/>
              <a:t>Laboratorio de Biología Molecular de Plantas</a:t>
            </a:r>
            <a:endParaRPr lang="es-EC" dirty="0"/>
          </a:p>
        </p:txBody>
      </p:sp>
      <p:sp>
        <p:nvSpPr>
          <p:cNvPr id="13" name="CuadroTexto 12"/>
          <p:cNvSpPr txBox="1"/>
          <p:nvPr/>
        </p:nvSpPr>
        <p:spPr>
          <a:xfrm>
            <a:off x="335600" y="3308405"/>
            <a:ext cx="4888994" cy="369332"/>
          </a:xfrm>
          <a:prstGeom prst="rect">
            <a:avLst/>
          </a:prstGeom>
          <a:noFill/>
        </p:spPr>
        <p:txBody>
          <a:bodyPr wrap="square" rtlCol="0">
            <a:spAutoFit/>
          </a:bodyPr>
          <a:lstStyle/>
          <a:p>
            <a:r>
              <a:rPr lang="es-EC" dirty="0" smtClean="0"/>
              <a:t>Laboratorio de Cultivo de Tejidos Vegetales</a:t>
            </a:r>
            <a:endParaRPr lang="es-EC" dirty="0"/>
          </a:p>
        </p:txBody>
      </p:sp>
      <p:sp>
        <p:nvSpPr>
          <p:cNvPr id="14" name="CuadroTexto 13"/>
          <p:cNvSpPr txBox="1"/>
          <p:nvPr/>
        </p:nvSpPr>
        <p:spPr>
          <a:xfrm>
            <a:off x="585214" y="4329114"/>
            <a:ext cx="2791970" cy="369332"/>
          </a:xfrm>
          <a:prstGeom prst="rect">
            <a:avLst/>
          </a:prstGeom>
          <a:noFill/>
        </p:spPr>
        <p:txBody>
          <a:bodyPr wrap="square" rtlCol="0">
            <a:spAutoFit/>
          </a:bodyPr>
          <a:lstStyle/>
          <a:p>
            <a:r>
              <a:rPr lang="es-EC" dirty="0" err="1" smtClean="0"/>
              <a:t>Ph.D</a:t>
            </a:r>
            <a:r>
              <a:rPr lang="es-EC" dirty="0" smtClean="0"/>
              <a:t>. Karina Proaño</a:t>
            </a:r>
            <a:endParaRPr lang="es-EC" dirty="0"/>
          </a:p>
        </p:txBody>
      </p:sp>
      <p:sp>
        <p:nvSpPr>
          <p:cNvPr id="15" name="CuadroTexto 14"/>
          <p:cNvSpPr txBox="1"/>
          <p:nvPr/>
        </p:nvSpPr>
        <p:spPr>
          <a:xfrm>
            <a:off x="585214" y="4799693"/>
            <a:ext cx="2791970" cy="369332"/>
          </a:xfrm>
          <a:prstGeom prst="rect">
            <a:avLst/>
          </a:prstGeom>
          <a:noFill/>
        </p:spPr>
        <p:txBody>
          <a:bodyPr wrap="square" rtlCol="0">
            <a:spAutoFit/>
          </a:bodyPr>
          <a:lstStyle/>
          <a:p>
            <a:r>
              <a:rPr lang="es-EC" dirty="0" err="1" smtClean="0"/>
              <a:t>M.Sc</a:t>
            </a:r>
            <a:r>
              <a:rPr lang="es-EC" dirty="0" smtClean="0"/>
              <a:t>. Mónica </a:t>
            </a:r>
            <a:r>
              <a:rPr lang="es-EC" dirty="0" err="1" smtClean="0"/>
              <a:t>Jadán</a:t>
            </a:r>
            <a:endParaRPr lang="es-EC" dirty="0"/>
          </a:p>
        </p:txBody>
      </p:sp>
      <p:sp>
        <p:nvSpPr>
          <p:cNvPr id="16" name="CuadroTexto 15"/>
          <p:cNvSpPr txBox="1"/>
          <p:nvPr/>
        </p:nvSpPr>
        <p:spPr>
          <a:xfrm>
            <a:off x="585214" y="5289066"/>
            <a:ext cx="2791970" cy="369332"/>
          </a:xfrm>
          <a:prstGeom prst="rect">
            <a:avLst/>
          </a:prstGeom>
          <a:noFill/>
        </p:spPr>
        <p:txBody>
          <a:bodyPr wrap="square" rtlCol="0">
            <a:spAutoFit/>
          </a:bodyPr>
          <a:lstStyle/>
          <a:p>
            <a:r>
              <a:rPr lang="es-EC" dirty="0" err="1"/>
              <a:t>Ph.D</a:t>
            </a:r>
            <a:r>
              <a:rPr lang="es-EC" dirty="0"/>
              <a:t>. </a:t>
            </a:r>
            <a:r>
              <a:rPr lang="es-EC" dirty="0" smtClean="0"/>
              <a:t>Sergio Leal </a:t>
            </a:r>
            <a:r>
              <a:rPr lang="es-EC" dirty="0" err="1" smtClean="0"/>
              <a:t>Ortíz</a:t>
            </a:r>
            <a:endParaRPr lang="es-EC" dirty="0"/>
          </a:p>
        </p:txBody>
      </p:sp>
      <p:cxnSp>
        <p:nvCxnSpPr>
          <p:cNvPr id="17"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smtClean="0">
                <a:latin typeface="Arial" panose="020B0604020202020204" pitchFamily="34" charset="0"/>
                <a:cs typeface="Arial" panose="020B0604020202020204" pitchFamily="34" charset="0"/>
              </a:rPr>
              <a:t>AGRADECIMIENTOS</a:t>
            </a:r>
            <a:endParaRPr lang="es-EC" sz="1005" b="1" dirty="0">
              <a:latin typeface="Arial" panose="020B0604020202020204" pitchFamily="34" charset="0"/>
              <a:cs typeface="Arial" panose="020B0604020202020204" pitchFamily="34" charset="0"/>
            </a:endParaRPr>
          </a:p>
        </p:txBody>
      </p:sp>
      <p:sp>
        <p:nvSpPr>
          <p:cNvPr id="19" name="CuadroTexto 18"/>
          <p:cNvSpPr txBox="1"/>
          <p:nvPr/>
        </p:nvSpPr>
        <p:spPr>
          <a:xfrm>
            <a:off x="585214" y="5731496"/>
            <a:ext cx="2791970" cy="369332"/>
          </a:xfrm>
          <a:prstGeom prst="rect">
            <a:avLst/>
          </a:prstGeom>
          <a:noFill/>
        </p:spPr>
        <p:txBody>
          <a:bodyPr wrap="square" rtlCol="0">
            <a:spAutoFit/>
          </a:bodyPr>
          <a:lstStyle/>
          <a:p>
            <a:r>
              <a:rPr lang="es-EC" dirty="0" err="1"/>
              <a:t>Ph.D</a:t>
            </a:r>
            <a:r>
              <a:rPr lang="es-EC" dirty="0"/>
              <a:t>. </a:t>
            </a:r>
            <a:r>
              <a:rPr lang="es-EC" dirty="0" smtClean="0"/>
              <a:t>Carmen </a:t>
            </a:r>
            <a:r>
              <a:rPr lang="es-EC" dirty="0" err="1" smtClean="0"/>
              <a:t>Martinez</a:t>
            </a:r>
            <a:endParaRPr lang="es-EC" dirty="0"/>
          </a:p>
        </p:txBody>
      </p:sp>
      <p:pic>
        <p:nvPicPr>
          <p:cNvPr id="4098" name="Picture 2"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6330" y="5124487"/>
            <a:ext cx="1707992" cy="85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02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a imagen puede contener: 6 personas, personas sonriendo, personas de pie, planta y exterior"/>
          <p:cNvPicPr>
            <a:picLocks noChangeAspect="1" noChangeArrowheads="1"/>
          </p:cNvPicPr>
          <p:nvPr/>
        </p:nvPicPr>
        <p:blipFill rotWithShape="1">
          <a:blip r:embed="rId2">
            <a:extLst>
              <a:ext uri="{28A0092B-C50C-407E-A947-70E740481C1C}">
                <a14:useLocalDpi xmlns:a14="http://schemas.microsoft.com/office/drawing/2010/main" val="0"/>
              </a:ext>
            </a:extLst>
          </a:blip>
          <a:srcRect l="13465" t="17475" r="23201"/>
          <a:stretch/>
        </p:blipFill>
        <p:spPr bwMode="auto">
          <a:xfrm>
            <a:off x="6124079" y="707998"/>
            <a:ext cx="2683771" cy="196706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6096" y="639019"/>
            <a:ext cx="2838236" cy="2105025"/>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1461" y="1921415"/>
            <a:ext cx="2806700" cy="2105025"/>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l="10967" r="15000"/>
          <a:stretch/>
        </p:blipFill>
        <p:spPr>
          <a:xfrm>
            <a:off x="6080721" y="3109524"/>
            <a:ext cx="2770485" cy="2105025"/>
          </a:xfrm>
          <a:prstGeom prst="rect">
            <a:avLst/>
          </a:prstGeom>
        </p:spPr>
      </p:pic>
      <p:pic>
        <p:nvPicPr>
          <p:cNvPr id="5124" name="Picture 4" descr="La imagen puede contener: 4 personas, exterior"/>
          <p:cNvPicPr>
            <a:picLocks noChangeAspect="1" noChangeArrowheads="1"/>
          </p:cNvPicPr>
          <p:nvPr/>
        </p:nvPicPr>
        <p:blipFill rotWithShape="1">
          <a:blip r:embed="rId6">
            <a:extLst>
              <a:ext uri="{28A0092B-C50C-407E-A947-70E740481C1C}">
                <a14:useLocalDpi xmlns:a14="http://schemas.microsoft.com/office/drawing/2010/main" val="0"/>
              </a:ext>
            </a:extLst>
          </a:blip>
          <a:srcRect l="28632" t="22810" r="30202" b="-20884"/>
          <a:stretch/>
        </p:blipFill>
        <p:spPr bwMode="auto">
          <a:xfrm>
            <a:off x="383130" y="2281228"/>
            <a:ext cx="1910571" cy="25603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a imagen puede contener: 2 personas, personas sonriendo"/>
          <p:cNvPicPr>
            <a:picLocks noChangeAspect="1" noChangeArrowheads="1"/>
          </p:cNvPicPr>
          <p:nvPr/>
        </p:nvPicPr>
        <p:blipFill rotWithShape="1">
          <a:blip r:embed="rId7">
            <a:extLst>
              <a:ext uri="{28A0092B-C50C-407E-A947-70E740481C1C}">
                <a14:useLocalDpi xmlns:a14="http://schemas.microsoft.com/office/drawing/2010/main" val="0"/>
              </a:ext>
            </a:extLst>
          </a:blip>
          <a:srcRect l="10527" t="21355" r="21918" b="29812"/>
          <a:stretch/>
        </p:blipFill>
        <p:spPr bwMode="auto">
          <a:xfrm>
            <a:off x="1256682" y="3594337"/>
            <a:ext cx="1891356" cy="243055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La imagen puede contener: 5 personas, personas sonriend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2582" y="4205729"/>
            <a:ext cx="2425556" cy="181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767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106179557"/>
              </p:ext>
            </p:extLst>
          </p:nvPr>
        </p:nvGraphicFramePr>
        <p:xfrm>
          <a:off x="272862" y="652578"/>
          <a:ext cx="8523409" cy="3594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Imagen relacionad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214" y="3558827"/>
            <a:ext cx="1777285" cy="14672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5040" y="3546962"/>
            <a:ext cx="946820" cy="1479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Imagen relacionad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28304" y="3546962"/>
            <a:ext cx="1803811" cy="1479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descr="Resultado de imagen para tecnicas convencionales mejoramiento del cultivo"/>
          <p:cNvPicPr>
            <a:picLocks noChangeAspect="1" noChangeArrowheads="1"/>
          </p:cNvPicPr>
          <p:nvPr/>
        </p:nvPicPr>
        <p:blipFill rotWithShape="1">
          <a:blip r:embed="rId10">
            <a:extLst>
              <a:ext uri="{28A0092B-C50C-407E-A947-70E740481C1C}">
                <a14:useLocalDpi xmlns:a14="http://schemas.microsoft.com/office/drawing/2010/main" val="0"/>
              </a:ext>
            </a:extLst>
          </a:blip>
          <a:srcRect l="3967" t="12903" r="52224" b="39811"/>
          <a:stretch/>
        </p:blipFill>
        <p:spPr bwMode="auto">
          <a:xfrm>
            <a:off x="7014633" y="3546961"/>
            <a:ext cx="1691486" cy="1479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7014633" y="5026086"/>
            <a:ext cx="1854558" cy="430887"/>
          </a:xfrm>
          <a:prstGeom prst="rect">
            <a:avLst/>
          </a:prstGeom>
          <a:noFill/>
        </p:spPr>
        <p:txBody>
          <a:bodyPr wrap="square" rtlCol="0">
            <a:spAutoFit/>
          </a:bodyPr>
          <a:lstStyle/>
          <a:p>
            <a:r>
              <a:rPr lang="es-EC" sz="1100" dirty="0" smtClean="0"/>
              <a:t>-Transformación Genética </a:t>
            </a:r>
          </a:p>
          <a:p>
            <a:r>
              <a:rPr lang="es-EC" sz="1100" dirty="0" smtClean="0"/>
              <a:t>-Edición Génica</a:t>
            </a:r>
            <a:endParaRPr lang="es-EC" sz="1100" dirty="0"/>
          </a:p>
        </p:txBody>
      </p:sp>
      <p:pic>
        <p:nvPicPr>
          <p:cNvPr id="9" name="4 Imagen"/>
          <p:cNvPicPr>
            <a:picLocks noChangeAspect="1" noChangeArrowheads="1"/>
          </p:cNvPicPr>
          <p:nvPr/>
        </p:nvPicPr>
        <p:blipFill>
          <a:blip r:embed="rId11"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5"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Tree>
    <p:extLst>
      <p:ext uri="{BB962C8B-B14F-4D97-AF65-F5344CB8AC3E}">
        <p14:creationId xmlns:p14="http://schemas.microsoft.com/office/powerpoint/2010/main" val="3104166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Diagrama 16"/>
          <p:cNvGraphicFramePr/>
          <p:nvPr>
            <p:extLst>
              <p:ext uri="{D42A27DB-BD31-4B8C-83A1-F6EECF244321}">
                <p14:modId xmlns:p14="http://schemas.microsoft.com/office/powerpoint/2010/main" val="309313486"/>
              </p:ext>
            </p:extLst>
          </p:nvPr>
        </p:nvGraphicFramePr>
        <p:xfrm>
          <a:off x="279996" y="180638"/>
          <a:ext cx="8523409" cy="3594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Resultado de imagen para tomate riñon planta"/>
          <p:cNvPicPr>
            <a:picLocks noChangeAspect="1" noChangeArrowheads="1"/>
          </p:cNvPicPr>
          <p:nvPr/>
        </p:nvPicPr>
        <p:blipFill rotWithShape="1">
          <a:blip r:embed="rId7">
            <a:extLst>
              <a:ext uri="{28A0092B-C50C-407E-A947-70E740481C1C}">
                <a14:useLocalDpi xmlns:a14="http://schemas.microsoft.com/office/drawing/2010/main" val="0"/>
              </a:ext>
            </a:extLst>
          </a:blip>
          <a:srcRect l="15164" r="18706"/>
          <a:stretch/>
        </p:blipFill>
        <p:spPr bwMode="auto">
          <a:xfrm>
            <a:off x="391847" y="2988751"/>
            <a:ext cx="1773677" cy="17880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613108" y="4776811"/>
            <a:ext cx="1893968" cy="646331"/>
          </a:xfrm>
          <a:prstGeom prst="rect">
            <a:avLst/>
          </a:prstGeom>
          <a:noFill/>
        </p:spPr>
        <p:txBody>
          <a:bodyPr wrap="square" rtlCol="0">
            <a:spAutoFit/>
          </a:bodyPr>
          <a:lstStyle/>
          <a:p>
            <a:pPr algn="ctr"/>
            <a:r>
              <a:rPr lang="es-EC" sz="1200" dirty="0" smtClean="0">
                <a:solidFill>
                  <a:srgbClr val="000000"/>
                </a:solidFill>
              </a:rPr>
              <a:t>Licopeno, beta-caroteno, flavonoides, vitamina C, anti-oxidantes.</a:t>
            </a:r>
            <a:endParaRPr lang="es-EC" sz="1200" dirty="0">
              <a:solidFill>
                <a:srgbClr val="000000"/>
              </a:solidFill>
            </a:endParaRPr>
          </a:p>
        </p:txBody>
      </p:sp>
      <p:sp>
        <p:nvSpPr>
          <p:cNvPr id="6" name="CuadroTexto 5"/>
          <p:cNvSpPr txBox="1"/>
          <p:nvPr/>
        </p:nvSpPr>
        <p:spPr>
          <a:xfrm>
            <a:off x="237719" y="4776811"/>
            <a:ext cx="2187752" cy="461665"/>
          </a:xfrm>
          <a:prstGeom prst="rect">
            <a:avLst/>
          </a:prstGeom>
          <a:noFill/>
        </p:spPr>
        <p:txBody>
          <a:bodyPr wrap="square" rtlCol="0">
            <a:spAutoFit/>
          </a:bodyPr>
          <a:lstStyle/>
          <a:p>
            <a:pPr algn="ctr"/>
            <a:r>
              <a:rPr lang="es-EC" sz="1200" dirty="0" smtClean="0">
                <a:solidFill>
                  <a:srgbClr val="000000"/>
                </a:solidFill>
              </a:rPr>
              <a:t>Producción: </a:t>
            </a:r>
          </a:p>
          <a:p>
            <a:pPr algn="ctr"/>
            <a:r>
              <a:rPr lang="es-EC" sz="1200" dirty="0" smtClean="0">
                <a:solidFill>
                  <a:srgbClr val="000000"/>
                </a:solidFill>
              </a:rPr>
              <a:t>160 </a:t>
            </a:r>
            <a:r>
              <a:rPr lang="es-EC" sz="1200" dirty="0" err="1" smtClean="0">
                <a:solidFill>
                  <a:srgbClr val="000000"/>
                </a:solidFill>
              </a:rPr>
              <a:t>millons</a:t>
            </a:r>
            <a:r>
              <a:rPr lang="es-EC" sz="1200" dirty="0" smtClean="0">
                <a:solidFill>
                  <a:srgbClr val="000000"/>
                </a:solidFill>
              </a:rPr>
              <a:t> </a:t>
            </a:r>
            <a:r>
              <a:rPr lang="es-EC" sz="1200" dirty="0" err="1">
                <a:solidFill>
                  <a:srgbClr val="000000"/>
                </a:solidFill>
              </a:rPr>
              <a:t>Tnl</a:t>
            </a:r>
            <a:r>
              <a:rPr lang="es-EC" sz="1200" dirty="0">
                <a:solidFill>
                  <a:srgbClr val="000000"/>
                </a:solidFill>
              </a:rPr>
              <a:t>.</a:t>
            </a:r>
          </a:p>
        </p:txBody>
      </p:sp>
      <p:sp>
        <p:nvSpPr>
          <p:cNvPr id="11" name="CuadroTexto 10"/>
          <p:cNvSpPr txBox="1"/>
          <p:nvPr/>
        </p:nvSpPr>
        <p:spPr>
          <a:xfrm>
            <a:off x="7096521" y="5099976"/>
            <a:ext cx="1706884" cy="646331"/>
          </a:xfrm>
          <a:prstGeom prst="rect">
            <a:avLst/>
          </a:prstGeom>
          <a:noFill/>
        </p:spPr>
        <p:txBody>
          <a:bodyPr wrap="square" rtlCol="0">
            <a:spAutoFit/>
          </a:bodyPr>
          <a:lstStyle/>
          <a:p>
            <a:pPr algn="ctr"/>
            <a:r>
              <a:rPr lang="en-US" sz="1200" dirty="0" err="1" smtClean="0">
                <a:solidFill>
                  <a:srgbClr val="000000"/>
                </a:solidFill>
              </a:rPr>
              <a:t>Cultivo</a:t>
            </a:r>
            <a:r>
              <a:rPr lang="en-US" sz="1200" dirty="0" smtClean="0">
                <a:solidFill>
                  <a:srgbClr val="000000"/>
                </a:solidFill>
              </a:rPr>
              <a:t> flexible,</a:t>
            </a:r>
            <a:endParaRPr lang="en-US" sz="1200" dirty="0">
              <a:solidFill>
                <a:srgbClr val="000000"/>
              </a:solidFill>
            </a:endParaRPr>
          </a:p>
          <a:p>
            <a:pPr algn="ctr"/>
            <a:r>
              <a:rPr lang="en-US" sz="1200" dirty="0" err="1" smtClean="0">
                <a:solidFill>
                  <a:srgbClr val="000000"/>
                </a:solidFill>
              </a:rPr>
              <a:t>Genoma</a:t>
            </a:r>
            <a:r>
              <a:rPr lang="en-US" sz="1200" dirty="0" smtClean="0">
                <a:solidFill>
                  <a:srgbClr val="000000"/>
                </a:solidFill>
              </a:rPr>
              <a:t> </a:t>
            </a:r>
            <a:r>
              <a:rPr lang="en-US" sz="1200" dirty="0" err="1" smtClean="0">
                <a:solidFill>
                  <a:srgbClr val="000000"/>
                </a:solidFill>
              </a:rPr>
              <a:t>Pequeño</a:t>
            </a:r>
            <a:r>
              <a:rPr lang="en-US" sz="1200" dirty="0" smtClean="0">
                <a:solidFill>
                  <a:srgbClr val="000000"/>
                </a:solidFill>
              </a:rPr>
              <a:t> </a:t>
            </a:r>
          </a:p>
          <a:p>
            <a:pPr algn="ctr"/>
            <a:r>
              <a:rPr lang="en-US" sz="1200" dirty="0" smtClean="0">
                <a:solidFill>
                  <a:srgbClr val="000000"/>
                </a:solidFill>
              </a:rPr>
              <a:t>(950 </a:t>
            </a:r>
            <a:r>
              <a:rPr lang="en-US" sz="1200" dirty="0">
                <a:solidFill>
                  <a:srgbClr val="000000"/>
                </a:solidFill>
              </a:rPr>
              <a:t>Mb</a:t>
            </a:r>
            <a:r>
              <a:rPr lang="en-US" sz="1200" dirty="0" smtClean="0">
                <a:solidFill>
                  <a:srgbClr val="000000"/>
                </a:solidFill>
              </a:rPr>
              <a:t>).</a:t>
            </a:r>
            <a:endParaRPr lang="en-US" sz="1200" dirty="0">
              <a:solidFill>
                <a:srgbClr val="000000"/>
              </a:solidFill>
            </a:endParaRPr>
          </a:p>
        </p:txBody>
      </p:sp>
      <p:sp>
        <p:nvSpPr>
          <p:cNvPr id="22" name="CuadroTexto 21"/>
          <p:cNvSpPr txBox="1"/>
          <p:nvPr/>
        </p:nvSpPr>
        <p:spPr>
          <a:xfrm>
            <a:off x="5017816" y="4776811"/>
            <a:ext cx="1256174" cy="461665"/>
          </a:xfrm>
          <a:prstGeom prst="rect">
            <a:avLst/>
          </a:prstGeom>
          <a:noFill/>
        </p:spPr>
        <p:txBody>
          <a:bodyPr wrap="square" rtlCol="0">
            <a:spAutoFit/>
          </a:bodyPr>
          <a:lstStyle/>
          <a:p>
            <a:pPr algn="ctr"/>
            <a:r>
              <a:rPr lang="es-EC" sz="1200" dirty="0" smtClean="0">
                <a:solidFill>
                  <a:srgbClr val="000000"/>
                </a:solidFill>
              </a:rPr>
              <a:t>Variedades</a:t>
            </a:r>
          </a:p>
          <a:p>
            <a:pPr algn="ctr"/>
            <a:endParaRPr lang="es-EC" sz="1200" dirty="0">
              <a:solidFill>
                <a:srgbClr val="000000"/>
              </a:solidFill>
            </a:endParaRPr>
          </a:p>
        </p:txBody>
      </p:sp>
      <p:pic>
        <p:nvPicPr>
          <p:cNvPr id="1026" name="Picture 2" descr="Resultado de imagen para tomate planta modelo"/>
          <p:cNvPicPr>
            <a:picLocks noChangeAspect="1" noChangeArrowheads="1"/>
          </p:cNvPicPr>
          <p:nvPr/>
        </p:nvPicPr>
        <p:blipFill rotWithShape="1">
          <a:blip r:embed="rId8">
            <a:extLst>
              <a:ext uri="{28A0092B-C50C-407E-A947-70E740481C1C}">
                <a14:useLocalDpi xmlns:a14="http://schemas.microsoft.com/office/drawing/2010/main" val="0"/>
              </a:ext>
            </a:extLst>
          </a:blip>
          <a:srcRect l="22982" t="-218" r="21432"/>
          <a:stretch/>
        </p:blipFill>
        <p:spPr bwMode="auto">
          <a:xfrm>
            <a:off x="7164638" y="3013926"/>
            <a:ext cx="1570651" cy="212604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Resultado de imagen para tomate antioxidante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8042" b="17744"/>
          <a:stretch/>
        </p:blipFill>
        <p:spPr bwMode="auto">
          <a:xfrm>
            <a:off x="2613108" y="3013926"/>
            <a:ext cx="1873698" cy="1762885"/>
          </a:xfrm>
          <a:prstGeom prst="rect">
            <a:avLst/>
          </a:prstGeom>
          <a:noFill/>
          <a:extLst>
            <a:ext uri="{909E8E84-426E-40DD-AFC4-6F175D3DCCD1}">
              <a14:hiddenFill xmlns:a14="http://schemas.microsoft.com/office/drawing/2010/main">
                <a:solidFill>
                  <a:srgbClr val="FFFFFF"/>
                </a:solidFill>
              </a14:hiddenFill>
            </a:ext>
          </a:extLst>
        </p:spPr>
      </p:pic>
      <p:pic>
        <p:nvPicPr>
          <p:cNvPr id="13" name="4 Imagen"/>
          <p:cNvPicPr>
            <a:picLocks noChangeAspect="1" noChangeArrowheads="1"/>
          </p:cNvPicPr>
          <p:nvPr/>
        </p:nvPicPr>
        <p:blipFill>
          <a:blip r:embed="rId10"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Resultado de imagen para tomato varieti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74443" y="3240416"/>
            <a:ext cx="1944803" cy="153639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9"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Tree>
    <p:extLst>
      <p:ext uri="{BB962C8B-B14F-4D97-AF65-F5344CB8AC3E}">
        <p14:creationId xmlns:p14="http://schemas.microsoft.com/office/powerpoint/2010/main" val="40607142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55948761"/>
              </p:ext>
            </p:extLst>
          </p:nvPr>
        </p:nvGraphicFramePr>
        <p:xfrm>
          <a:off x="-320701" y="1464187"/>
          <a:ext cx="5594472" cy="38060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Resultado de imagen para cultivo de tejid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9901" y="3908767"/>
            <a:ext cx="4055310" cy="20764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150" name="Picture 6" descr="Imagen relacionad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718" r="14989"/>
          <a:stretch/>
        </p:blipFill>
        <p:spPr bwMode="auto">
          <a:xfrm>
            <a:off x="6222640" y="1423206"/>
            <a:ext cx="2342571" cy="2148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3366766" y="859549"/>
            <a:ext cx="2410467" cy="317596"/>
          </a:xfrm>
          <a:prstGeom prst="rect">
            <a:avLst/>
          </a:prstGeom>
          <a:noFill/>
        </p:spPr>
        <p:txBody>
          <a:bodyPr wrap="square" rtlCol="0">
            <a:spAutoFit/>
          </a:bodyPr>
          <a:lstStyle/>
          <a:p>
            <a:pPr algn="ctr"/>
            <a:r>
              <a:rPr lang="es-EC" sz="1400" b="1" dirty="0" smtClean="0">
                <a:solidFill>
                  <a:srgbClr val="000000"/>
                </a:solidFill>
              </a:rPr>
              <a:t>Cultivo de Tejidos </a:t>
            </a:r>
            <a:r>
              <a:rPr lang="es-EC" sz="1400" b="1" i="1" dirty="0" smtClean="0">
                <a:solidFill>
                  <a:srgbClr val="000000"/>
                </a:solidFill>
              </a:rPr>
              <a:t>in-vitro</a:t>
            </a:r>
            <a:endParaRPr lang="es-EC" sz="1400" b="1" dirty="0">
              <a:solidFill>
                <a:srgbClr val="000000"/>
              </a:solidFill>
            </a:endParaRPr>
          </a:p>
        </p:txBody>
      </p:sp>
      <p:pic>
        <p:nvPicPr>
          <p:cNvPr id="8" name="4 Imagen"/>
          <p:cNvPicPr>
            <a:picLocks noChangeAspect="1" noChangeArrowheads="1"/>
          </p:cNvPicPr>
          <p:nvPr/>
        </p:nvPicPr>
        <p:blipFill>
          <a:blip r:embed="rId9"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ángulo 9"/>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2"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Tree>
    <p:extLst>
      <p:ext uri="{BB962C8B-B14F-4D97-AF65-F5344CB8AC3E}">
        <p14:creationId xmlns:p14="http://schemas.microsoft.com/office/powerpoint/2010/main" val="28862059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3716220" y="853914"/>
            <a:ext cx="1691554" cy="307777"/>
          </a:xfrm>
          <a:prstGeom prst="rect">
            <a:avLst/>
          </a:prstGeom>
          <a:noFill/>
        </p:spPr>
        <p:txBody>
          <a:bodyPr wrap="square" rtlCol="0">
            <a:spAutoFit/>
          </a:bodyPr>
          <a:lstStyle/>
          <a:p>
            <a:pPr algn="ctr"/>
            <a:r>
              <a:rPr lang="es-EC" sz="1400" b="1" dirty="0" smtClean="0">
                <a:solidFill>
                  <a:srgbClr val="000000"/>
                </a:solidFill>
              </a:rPr>
              <a:t>Protoplastos</a:t>
            </a:r>
            <a:endParaRPr lang="es-EC" sz="1400" b="1" dirty="0">
              <a:solidFill>
                <a:srgbClr val="000000"/>
              </a:solidFill>
            </a:endParaRPr>
          </a:p>
        </p:txBody>
      </p:sp>
      <p:pic>
        <p:nvPicPr>
          <p:cNvPr id="4098" name="Picture 2" descr="Resultado de imagen para obtención de protoplasto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725" t="-121" r="9145" b="18035"/>
          <a:stretch/>
        </p:blipFill>
        <p:spPr bwMode="auto">
          <a:xfrm>
            <a:off x="5305917" y="3414993"/>
            <a:ext cx="2984853" cy="24941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ángulo 8"/>
          <p:cNvSpPr/>
          <p:nvPr/>
        </p:nvSpPr>
        <p:spPr>
          <a:xfrm>
            <a:off x="1007426" y="1599886"/>
            <a:ext cx="1511611" cy="515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solidFill>
                  <a:schemeClr val="bg1"/>
                </a:solidFill>
              </a:rPr>
              <a:t>Características</a:t>
            </a:r>
            <a:endParaRPr lang="es-EC" sz="1400" b="1" dirty="0">
              <a:solidFill>
                <a:schemeClr val="bg1"/>
              </a:solidFill>
            </a:endParaRPr>
          </a:p>
        </p:txBody>
      </p:sp>
      <p:pic>
        <p:nvPicPr>
          <p:cNvPr id="16" name="Imagen 15"/>
          <p:cNvPicPr>
            <a:picLocks noChangeAspect="1"/>
          </p:cNvPicPr>
          <p:nvPr/>
        </p:nvPicPr>
        <p:blipFill rotWithShape="1">
          <a:blip r:embed="rId3"/>
          <a:srcRect l="43678" t="55642" r="25626" b="12413"/>
          <a:stretch/>
        </p:blipFill>
        <p:spPr>
          <a:xfrm>
            <a:off x="5305916" y="1498335"/>
            <a:ext cx="2984853" cy="1855169"/>
          </a:xfrm>
          <a:prstGeom prst="rect">
            <a:avLst/>
          </a:prstGeom>
          <a:ln>
            <a:solidFill>
              <a:schemeClr val="tx1"/>
            </a:solidFill>
          </a:ln>
        </p:spPr>
      </p:pic>
      <p:sp>
        <p:nvSpPr>
          <p:cNvPr id="18" name="Rectángulo 17"/>
          <p:cNvSpPr/>
          <p:nvPr/>
        </p:nvSpPr>
        <p:spPr>
          <a:xfrm>
            <a:off x="1007425" y="3644702"/>
            <a:ext cx="1511611" cy="515155"/>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smtClean="0">
                <a:solidFill>
                  <a:schemeClr val="bg1"/>
                </a:solidFill>
              </a:rPr>
              <a:t>Aplicaciones</a:t>
            </a:r>
            <a:endParaRPr lang="es-EC" sz="1400" b="1" dirty="0">
              <a:solidFill>
                <a:schemeClr val="bg1"/>
              </a:solidFill>
            </a:endParaRPr>
          </a:p>
        </p:txBody>
      </p:sp>
      <p:sp>
        <p:nvSpPr>
          <p:cNvPr id="14" name="CuadroTexto 13"/>
          <p:cNvSpPr txBox="1"/>
          <p:nvPr/>
        </p:nvSpPr>
        <p:spPr>
          <a:xfrm>
            <a:off x="1114798" y="2178137"/>
            <a:ext cx="3668926" cy="1015663"/>
          </a:xfrm>
          <a:prstGeom prst="rect">
            <a:avLst/>
          </a:prstGeom>
          <a:noFill/>
        </p:spPr>
        <p:txBody>
          <a:bodyPr wrap="square" rtlCol="0">
            <a:spAutoFit/>
          </a:bodyPr>
          <a:lstStyle/>
          <a:p>
            <a:pPr algn="just"/>
            <a:r>
              <a:rPr lang="es-EC" sz="1200" dirty="0" smtClean="0"/>
              <a:t>-Células vegetales s</a:t>
            </a:r>
            <a:r>
              <a:rPr lang="es-EC" sz="1200" dirty="0" smtClean="0">
                <a:solidFill>
                  <a:schemeClr val="tx1"/>
                </a:solidFill>
              </a:rPr>
              <a:t>in pared celular.</a:t>
            </a:r>
          </a:p>
          <a:p>
            <a:pPr algn="just"/>
            <a:endParaRPr lang="es-EC" sz="1200" dirty="0" smtClean="0"/>
          </a:p>
          <a:p>
            <a:pPr algn="just"/>
            <a:r>
              <a:rPr lang="es-EC" sz="1200" dirty="0" smtClean="0"/>
              <a:t>-</a:t>
            </a:r>
            <a:r>
              <a:rPr lang="es-EC" sz="1200" dirty="0"/>
              <a:t>R</a:t>
            </a:r>
            <a:r>
              <a:rPr lang="es-EC" sz="1200" dirty="0" smtClean="0"/>
              <a:t>espuestas similares a las células intactas.</a:t>
            </a:r>
          </a:p>
          <a:p>
            <a:pPr algn="just"/>
            <a:endParaRPr lang="es-EC" sz="1200" dirty="0">
              <a:solidFill>
                <a:schemeClr val="tx1"/>
              </a:solidFill>
            </a:endParaRPr>
          </a:p>
          <a:p>
            <a:pPr algn="just"/>
            <a:r>
              <a:rPr lang="es-EC" sz="1200" dirty="0" smtClean="0"/>
              <a:t>-Tamaño de 20-60 µm.</a:t>
            </a:r>
            <a:endParaRPr lang="es-EC" sz="1200" dirty="0" smtClean="0">
              <a:solidFill>
                <a:schemeClr val="tx1"/>
              </a:solidFill>
            </a:endParaRPr>
          </a:p>
        </p:txBody>
      </p:sp>
      <p:sp>
        <p:nvSpPr>
          <p:cNvPr id="15" name="Rectángulo 14"/>
          <p:cNvSpPr/>
          <p:nvPr/>
        </p:nvSpPr>
        <p:spPr>
          <a:xfrm>
            <a:off x="1114798" y="4230872"/>
            <a:ext cx="3398470" cy="1754326"/>
          </a:xfrm>
          <a:prstGeom prst="rect">
            <a:avLst/>
          </a:prstGeom>
        </p:spPr>
        <p:txBody>
          <a:bodyPr wrap="square">
            <a:spAutoFit/>
          </a:bodyPr>
          <a:lstStyle/>
          <a:p>
            <a:pPr algn="just"/>
            <a:r>
              <a:rPr lang="en-US" sz="1200" dirty="0" smtClean="0">
                <a:latin typeface="+mj-lt"/>
              </a:rPr>
              <a:t>-</a:t>
            </a:r>
            <a:r>
              <a:rPr lang="en-US" sz="1200" dirty="0" err="1" smtClean="0">
                <a:latin typeface="+mj-lt"/>
              </a:rPr>
              <a:t>Mejoramiento</a:t>
            </a:r>
            <a:r>
              <a:rPr lang="en-US" sz="1200" dirty="0" smtClean="0">
                <a:latin typeface="+mj-lt"/>
              </a:rPr>
              <a:t> de </a:t>
            </a:r>
            <a:r>
              <a:rPr lang="en-US" sz="1200" dirty="0" err="1" smtClean="0">
                <a:latin typeface="+mj-lt"/>
              </a:rPr>
              <a:t>Cultivos</a:t>
            </a:r>
            <a:r>
              <a:rPr lang="en-US" sz="1200" dirty="0" smtClean="0">
                <a:latin typeface="+mj-lt"/>
              </a:rPr>
              <a:t>.</a:t>
            </a:r>
          </a:p>
          <a:p>
            <a:pPr algn="just"/>
            <a:endParaRPr lang="en-US" sz="1200" dirty="0" smtClean="0">
              <a:latin typeface="+mj-lt"/>
            </a:endParaRPr>
          </a:p>
          <a:p>
            <a:pPr algn="just"/>
            <a:r>
              <a:rPr lang="en-US" sz="1200" dirty="0" smtClean="0">
                <a:latin typeface="+mj-lt"/>
              </a:rPr>
              <a:t>-</a:t>
            </a:r>
            <a:r>
              <a:rPr lang="en-US" sz="1200" dirty="0" err="1" smtClean="0">
                <a:latin typeface="+mj-lt"/>
              </a:rPr>
              <a:t>Obtención</a:t>
            </a:r>
            <a:r>
              <a:rPr lang="en-US" sz="1200" dirty="0" smtClean="0">
                <a:latin typeface="+mj-lt"/>
              </a:rPr>
              <a:t> de </a:t>
            </a:r>
            <a:r>
              <a:rPr lang="en-US" sz="1200" dirty="0" err="1" smtClean="0">
                <a:latin typeface="+mj-lt"/>
              </a:rPr>
              <a:t>nuevas</a:t>
            </a:r>
            <a:r>
              <a:rPr lang="en-US" sz="1200" dirty="0" smtClean="0">
                <a:latin typeface="+mj-lt"/>
              </a:rPr>
              <a:t> </a:t>
            </a:r>
            <a:r>
              <a:rPr lang="en-US" sz="1200" dirty="0" err="1" smtClean="0">
                <a:latin typeface="+mj-lt"/>
              </a:rPr>
              <a:t>líneas</a:t>
            </a:r>
            <a:r>
              <a:rPr lang="en-US" sz="1200" dirty="0" smtClean="0">
                <a:latin typeface="+mj-lt"/>
              </a:rPr>
              <a:t> </a:t>
            </a:r>
            <a:r>
              <a:rPr lang="en-US" sz="1200" dirty="0" err="1" smtClean="0">
                <a:latin typeface="+mj-lt"/>
              </a:rPr>
              <a:t>célulares</a:t>
            </a:r>
            <a:r>
              <a:rPr lang="en-US" sz="1200" dirty="0" smtClean="0">
                <a:latin typeface="+mj-lt"/>
              </a:rPr>
              <a:t>.</a:t>
            </a:r>
          </a:p>
          <a:p>
            <a:pPr algn="just"/>
            <a:endParaRPr lang="en-US" sz="1200" dirty="0" smtClean="0">
              <a:latin typeface="+mj-lt"/>
            </a:endParaRPr>
          </a:p>
          <a:p>
            <a:pPr algn="just"/>
            <a:r>
              <a:rPr lang="en-US" sz="1200" dirty="0" smtClean="0">
                <a:latin typeface="+mj-lt"/>
              </a:rPr>
              <a:t>-</a:t>
            </a:r>
            <a:r>
              <a:rPr lang="en-US" sz="1200" dirty="0" err="1" smtClean="0">
                <a:latin typeface="+mj-lt"/>
              </a:rPr>
              <a:t>Caracterización</a:t>
            </a:r>
            <a:r>
              <a:rPr lang="en-US" sz="1200" dirty="0" smtClean="0">
                <a:latin typeface="+mj-lt"/>
              </a:rPr>
              <a:t> </a:t>
            </a:r>
            <a:r>
              <a:rPr lang="en-US" sz="1200" dirty="0">
                <a:latin typeface="+mj-lt"/>
              </a:rPr>
              <a:t>de Genes</a:t>
            </a:r>
            <a:r>
              <a:rPr lang="en-US" sz="1200" dirty="0" smtClean="0">
                <a:latin typeface="+mj-lt"/>
              </a:rPr>
              <a:t>.</a:t>
            </a:r>
          </a:p>
          <a:p>
            <a:pPr algn="just"/>
            <a:endParaRPr lang="en-US" sz="1200" dirty="0">
              <a:latin typeface="+mj-lt"/>
            </a:endParaRPr>
          </a:p>
          <a:p>
            <a:pPr algn="just"/>
            <a:r>
              <a:rPr lang="en-US" sz="1200" dirty="0" smtClean="0">
                <a:latin typeface="+mj-lt"/>
              </a:rPr>
              <a:t>-</a:t>
            </a:r>
            <a:r>
              <a:rPr lang="en-US" sz="1200" dirty="0" err="1" smtClean="0">
                <a:latin typeface="+mj-lt"/>
              </a:rPr>
              <a:t>Vias</a:t>
            </a:r>
            <a:r>
              <a:rPr lang="en-US" sz="1200" dirty="0" smtClean="0">
                <a:latin typeface="+mj-lt"/>
              </a:rPr>
              <a:t> de </a:t>
            </a:r>
            <a:r>
              <a:rPr lang="en-US" sz="1200" dirty="0" err="1" smtClean="0">
                <a:latin typeface="+mj-lt"/>
              </a:rPr>
              <a:t>transducción</a:t>
            </a:r>
            <a:r>
              <a:rPr lang="en-US" sz="1200" dirty="0" smtClean="0">
                <a:latin typeface="+mj-lt"/>
              </a:rPr>
              <a:t> de </a:t>
            </a:r>
            <a:r>
              <a:rPr lang="en-US" sz="1200" dirty="0" err="1" smtClean="0">
                <a:latin typeface="+mj-lt"/>
              </a:rPr>
              <a:t>señales</a:t>
            </a:r>
            <a:r>
              <a:rPr lang="en-US" sz="1200" dirty="0" smtClean="0">
                <a:latin typeface="+mj-lt"/>
              </a:rPr>
              <a:t>.</a:t>
            </a:r>
          </a:p>
          <a:p>
            <a:pPr algn="just"/>
            <a:endParaRPr lang="en-US" sz="1200" dirty="0" smtClean="0">
              <a:latin typeface="+mj-lt"/>
            </a:endParaRPr>
          </a:p>
          <a:p>
            <a:pPr algn="just"/>
            <a:r>
              <a:rPr lang="en-US" sz="1200" dirty="0" smtClean="0">
                <a:latin typeface="+mj-lt"/>
              </a:rPr>
              <a:t>-</a:t>
            </a:r>
            <a:r>
              <a:rPr lang="en-US" sz="1200" dirty="0" err="1" smtClean="0">
                <a:latin typeface="+mj-lt"/>
              </a:rPr>
              <a:t>Biología</a:t>
            </a:r>
            <a:r>
              <a:rPr lang="en-US" sz="1200" dirty="0" smtClean="0">
                <a:latin typeface="+mj-lt"/>
              </a:rPr>
              <a:t> </a:t>
            </a:r>
            <a:r>
              <a:rPr lang="en-US" sz="1200" dirty="0" err="1" smtClean="0">
                <a:latin typeface="+mj-lt"/>
              </a:rPr>
              <a:t>Celular</a:t>
            </a:r>
            <a:r>
              <a:rPr lang="en-US" sz="1200" dirty="0" smtClean="0">
                <a:latin typeface="+mj-lt"/>
              </a:rPr>
              <a:t>.</a:t>
            </a:r>
            <a:endParaRPr lang="en-US" sz="1200" dirty="0">
              <a:latin typeface="+mj-lt"/>
            </a:endParaRPr>
          </a:p>
        </p:txBody>
      </p:sp>
      <p:pic>
        <p:nvPicPr>
          <p:cNvPr id="11"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ángulo 16"/>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20"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
        <p:nvSpPr>
          <p:cNvPr id="2" name="Título 1"/>
          <p:cNvSpPr>
            <a:spLocks noGrp="1"/>
          </p:cNvSpPr>
          <p:nvPr>
            <p:ph type="title"/>
          </p:nvPr>
        </p:nvSpPr>
        <p:spPr/>
        <p:txBody>
          <a:bodyPr/>
          <a:lstStyle/>
          <a:p>
            <a:endParaRPr lang="es-EC"/>
          </a:p>
        </p:txBody>
      </p:sp>
    </p:spTree>
    <p:extLst>
      <p:ext uri="{BB962C8B-B14F-4D97-AF65-F5344CB8AC3E}">
        <p14:creationId xmlns:p14="http://schemas.microsoft.com/office/powerpoint/2010/main" val="27714895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rotWithShape="1">
          <a:blip r:embed="rId2"/>
          <a:srcRect l="22099" t="23543" r="19623" b="30347"/>
          <a:stretch/>
        </p:blipFill>
        <p:spPr>
          <a:xfrm>
            <a:off x="294096" y="1701517"/>
            <a:ext cx="4167343" cy="2027827"/>
          </a:xfrm>
          <a:prstGeom prst="rect">
            <a:avLst/>
          </a:prstGeom>
        </p:spPr>
      </p:pic>
      <p:pic>
        <p:nvPicPr>
          <p:cNvPr id="24" name="Imagen 23" descr="C:\Users\JUAN\Desktop\pared_celular.png"/>
          <p:cNvPicPr/>
          <p:nvPr/>
        </p:nvPicPr>
        <p:blipFill rotWithShape="1">
          <a:blip r:embed="rId3">
            <a:extLst>
              <a:ext uri="{28A0092B-C50C-407E-A947-70E740481C1C}">
                <a14:useLocalDpi xmlns:a14="http://schemas.microsoft.com/office/drawing/2010/main" val="0"/>
              </a:ext>
            </a:extLst>
          </a:blip>
          <a:srcRect l="44619" t="28137" r="4242" b="26881"/>
          <a:stretch/>
        </p:blipFill>
        <p:spPr bwMode="auto">
          <a:xfrm>
            <a:off x="1411780" y="3977894"/>
            <a:ext cx="3049659" cy="1891331"/>
          </a:xfrm>
          <a:prstGeom prst="rect">
            <a:avLst/>
          </a:prstGeom>
          <a:noFill/>
          <a:ln>
            <a:noFill/>
          </a:ln>
          <a:extLst>
            <a:ext uri="{53640926-AAD7-44D8-BBD7-CCE9431645EC}">
              <a14:shadowObscured xmlns:a14="http://schemas.microsoft.com/office/drawing/2010/main"/>
            </a:ext>
          </a:extLst>
        </p:spPr>
      </p:pic>
      <p:graphicFrame>
        <p:nvGraphicFramePr>
          <p:cNvPr id="14" name="Tabla 13"/>
          <p:cNvGraphicFramePr>
            <a:graphicFrameLocks noGrp="1"/>
          </p:cNvGraphicFramePr>
          <p:nvPr>
            <p:extLst>
              <p:ext uri="{D42A27DB-BD31-4B8C-83A1-F6EECF244321}">
                <p14:modId xmlns:p14="http://schemas.microsoft.com/office/powerpoint/2010/main" val="1755584262"/>
              </p:ext>
            </p:extLst>
          </p:nvPr>
        </p:nvGraphicFramePr>
        <p:xfrm>
          <a:off x="5291760" y="1538627"/>
          <a:ext cx="3399403" cy="4396908"/>
        </p:xfrm>
        <a:graphic>
          <a:graphicData uri="http://schemas.openxmlformats.org/drawingml/2006/table">
            <a:tbl>
              <a:tblPr firstRow="1" firstCol="1" bandRow="1"/>
              <a:tblGrid>
                <a:gridCol w="1726404"/>
                <a:gridCol w="1672999"/>
              </a:tblGrid>
              <a:tr h="170640">
                <a:tc>
                  <a:txBody>
                    <a:bodyPr/>
                    <a:lstStyle/>
                    <a:p>
                      <a:pPr algn="ctr">
                        <a:lnSpc>
                          <a:spcPct val="107000"/>
                        </a:lnSpc>
                        <a:spcAft>
                          <a:spcPts val="0"/>
                        </a:spcAft>
                      </a:pPr>
                      <a:r>
                        <a:rPr lang="es-EC" sz="1000" b="1" dirty="0">
                          <a:solidFill>
                            <a:srgbClr val="FFFFFF"/>
                          </a:solidFill>
                          <a:effectLst/>
                          <a:latin typeface="+mj-lt"/>
                          <a:ea typeface="Calibri" panose="020F0502020204030204" pitchFamily="34" charset="0"/>
                          <a:cs typeface="Times New Roman" panose="02020603050405020304" pitchFamily="18" charset="0"/>
                        </a:rPr>
                        <a:t>Enzima</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a:txBody>
                    <a:bodyPr/>
                    <a:lstStyle/>
                    <a:p>
                      <a:pPr algn="ctr">
                        <a:lnSpc>
                          <a:spcPct val="107000"/>
                        </a:lnSpc>
                        <a:spcAft>
                          <a:spcPts val="0"/>
                        </a:spcAft>
                      </a:pPr>
                      <a:r>
                        <a:rPr lang="es-EC" sz="1000" b="1" dirty="0">
                          <a:solidFill>
                            <a:srgbClr val="FFFFFF"/>
                          </a:solidFill>
                          <a:effectLst/>
                          <a:latin typeface="+mj-lt"/>
                          <a:ea typeface="Calibri" panose="020F0502020204030204" pitchFamily="34" charset="0"/>
                          <a:cs typeface="Times New Roman" panose="02020603050405020304" pitchFamily="18" charset="0"/>
                        </a:rPr>
                        <a:t>Fuente</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r>
              <a:tr h="201251">
                <a:tc gridSpan="2">
                  <a:txBody>
                    <a:bodyPr/>
                    <a:lstStyle/>
                    <a:p>
                      <a:pPr algn="ctr">
                        <a:lnSpc>
                          <a:spcPct val="107000"/>
                        </a:lnSpc>
                        <a:spcAft>
                          <a:spcPts val="0"/>
                        </a:spcAft>
                      </a:pPr>
                      <a:r>
                        <a:rPr lang="es-EC" sz="1000" b="1" dirty="0">
                          <a:effectLst/>
                          <a:latin typeface="+mj-lt"/>
                          <a:ea typeface="Calibri" panose="020F0502020204030204" pitchFamily="34" charset="0"/>
                          <a:cs typeface="Times New Roman" panose="02020603050405020304" pitchFamily="18" charset="0"/>
                        </a:rPr>
                        <a:t>Celulasas</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8EAADB"/>
                    </a:solidFill>
                  </a:tcPr>
                </a:tc>
                <a:tc hMerge="1">
                  <a:txBody>
                    <a:bodyPr/>
                    <a:lstStyle/>
                    <a:p>
                      <a:endParaRPr lang="es-EC"/>
                    </a:p>
                  </a:txBody>
                  <a:tcPr/>
                </a:tc>
              </a:tr>
              <a:tr h="402501">
                <a:tc>
                  <a:txBody>
                    <a:bodyPr/>
                    <a:lstStyle/>
                    <a:p>
                      <a:pPr algn="ctr">
                        <a:lnSpc>
                          <a:spcPct val="107000"/>
                        </a:lnSpc>
                        <a:spcAft>
                          <a:spcPts val="0"/>
                        </a:spcAft>
                      </a:pPr>
                      <a:r>
                        <a:rPr lang="es-EC" sz="1000" b="1" dirty="0">
                          <a:effectLst/>
                          <a:latin typeface="+mj-lt"/>
                          <a:ea typeface="Calibri" panose="020F0502020204030204" pitchFamily="34" charset="0"/>
                          <a:cs typeface="Times New Roman" panose="02020603050405020304" pitchFamily="18" charset="0"/>
                        </a:rPr>
                        <a:t>Celulasa </a:t>
                      </a:r>
                      <a:r>
                        <a:rPr lang="es-EC" sz="1000" b="1" dirty="0" err="1">
                          <a:effectLst/>
                          <a:latin typeface="+mj-lt"/>
                          <a:ea typeface="Calibri" panose="020F0502020204030204" pitchFamily="34" charset="0"/>
                          <a:cs typeface="Times New Roman" panose="02020603050405020304" pitchFamily="18" charset="0"/>
                        </a:rPr>
                        <a:t>Onozuka</a:t>
                      </a:r>
                      <a:r>
                        <a:rPr lang="es-EC" sz="1000" b="1" dirty="0">
                          <a:effectLst/>
                          <a:latin typeface="+mj-lt"/>
                          <a:ea typeface="Calibri" panose="020F0502020204030204" pitchFamily="34" charset="0"/>
                          <a:cs typeface="Times New Roman" panose="02020603050405020304" pitchFamily="18" charset="0"/>
                        </a:rPr>
                        <a:t> R-10</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000" i="1">
                          <a:effectLst/>
                          <a:latin typeface="+mj-lt"/>
                          <a:ea typeface="Calibri" panose="020F0502020204030204" pitchFamily="34" charset="0"/>
                          <a:cs typeface="Times New Roman" panose="02020603050405020304" pitchFamily="18" charset="0"/>
                        </a:rPr>
                        <a:t>Trichoderma viride</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402501">
                <a:tc>
                  <a:txBody>
                    <a:bodyPr/>
                    <a:lstStyle/>
                    <a:p>
                      <a:pPr algn="ctr">
                        <a:lnSpc>
                          <a:spcPct val="107000"/>
                        </a:lnSpc>
                        <a:spcAft>
                          <a:spcPts val="0"/>
                        </a:spcAft>
                      </a:pPr>
                      <a:r>
                        <a:rPr lang="es-EC" sz="1000" b="1" dirty="0">
                          <a:effectLst/>
                          <a:latin typeface="+mj-lt"/>
                          <a:ea typeface="Calibri" panose="020F0502020204030204" pitchFamily="34" charset="0"/>
                          <a:cs typeface="Times New Roman" panose="02020603050405020304" pitchFamily="18" charset="0"/>
                        </a:rPr>
                        <a:t>Celulasa </a:t>
                      </a:r>
                      <a:r>
                        <a:rPr lang="es-EC" sz="1000" b="1" dirty="0" err="1">
                          <a:effectLst/>
                          <a:latin typeface="+mj-lt"/>
                          <a:ea typeface="Calibri" panose="020F0502020204030204" pitchFamily="34" charset="0"/>
                          <a:cs typeface="Times New Roman" panose="02020603050405020304" pitchFamily="18" charset="0"/>
                        </a:rPr>
                        <a:t>Onozuka</a:t>
                      </a:r>
                      <a:r>
                        <a:rPr lang="es-EC" sz="1000" b="1" dirty="0">
                          <a:effectLst/>
                          <a:latin typeface="+mj-lt"/>
                          <a:ea typeface="Calibri" panose="020F0502020204030204" pitchFamily="34" charset="0"/>
                          <a:cs typeface="Times New Roman" panose="02020603050405020304" pitchFamily="18" charset="0"/>
                        </a:rPr>
                        <a:t> RS</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000" i="1">
                          <a:effectLst/>
                          <a:latin typeface="+mj-lt"/>
                          <a:ea typeface="Calibri" panose="020F0502020204030204" pitchFamily="34" charset="0"/>
                          <a:cs typeface="Times New Roman" panose="02020603050405020304" pitchFamily="18" charset="0"/>
                        </a:rPr>
                        <a:t>Trichoderma viride</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Celulasa YC</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000" i="1">
                          <a:effectLst/>
                          <a:latin typeface="+mj-lt"/>
                          <a:ea typeface="Calibri" panose="020F0502020204030204" pitchFamily="34" charset="0"/>
                          <a:cs typeface="Times New Roman" panose="02020603050405020304" pitchFamily="18" charset="0"/>
                        </a:rPr>
                        <a:t>Trichoderma viride</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Celulasa Cel</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000" i="1" dirty="0" err="1">
                          <a:effectLst/>
                          <a:latin typeface="+mj-lt"/>
                          <a:ea typeface="Calibri" panose="020F0502020204030204" pitchFamily="34" charset="0"/>
                          <a:cs typeface="Times New Roman" panose="02020603050405020304" pitchFamily="18" charset="0"/>
                        </a:rPr>
                        <a:t>Trichoderma</a:t>
                      </a:r>
                      <a:r>
                        <a:rPr lang="es-EC" sz="1000" i="1" dirty="0">
                          <a:effectLst/>
                          <a:latin typeface="+mj-lt"/>
                          <a:ea typeface="Calibri" panose="020F0502020204030204" pitchFamily="34" charset="0"/>
                          <a:cs typeface="Times New Roman" panose="02020603050405020304" pitchFamily="18" charset="0"/>
                        </a:rPr>
                        <a:t> </a:t>
                      </a:r>
                      <a:r>
                        <a:rPr lang="es-EC" sz="1000" i="1" dirty="0" err="1">
                          <a:effectLst/>
                          <a:latin typeface="+mj-lt"/>
                          <a:ea typeface="Calibri" panose="020F0502020204030204" pitchFamily="34" charset="0"/>
                          <a:cs typeface="Times New Roman" panose="02020603050405020304" pitchFamily="18" charset="0"/>
                        </a:rPr>
                        <a:t>viride</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Celulisina</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000" i="1">
                          <a:effectLst/>
                          <a:latin typeface="+mj-lt"/>
                          <a:ea typeface="Calibri" panose="020F0502020204030204" pitchFamily="34" charset="0"/>
                          <a:cs typeface="Times New Roman" panose="02020603050405020304" pitchFamily="18" charset="0"/>
                        </a:rPr>
                        <a:t>Trichoderma viride</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Celulasa</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000" i="1" dirty="0">
                          <a:effectLst/>
                          <a:latin typeface="+mj-lt"/>
                          <a:ea typeface="Calibri" panose="020F0502020204030204" pitchFamily="34" charset="0"/>
                          <a:cs typeface="Times New Roman" panose="02020603050405020304" pitchFamily="18" charset="0"/>
                        </a:rPr>
                        <a:t>Aspergillus </a:t>
                      </a:r>
                      <a:r>
                        <a:rPr lang="es-EC" sz="1000" i="1" dirty="0" err="1">
                          <a:effectLst/>
                          <a:latin typeface="+mj-lt"/>
                          <a:ea typeface="Calibri" panose="020F0502020204030204" pitchFamily="34" charset="0"/>
                          <a:cs typeface="Times New Roman" panose="02020603050405020304" pitchFamily="18" charset="0"/>
                        </a:rPr>
                        <a:t>niger</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Driselasa</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000" i="1" dirty="0" err="1">
                          <a:effectLst/>
                          <a:latin typeface="+mj-lt"/>
                          <a:ea typeface="Calibri" panose="020F0502020204030204" pitchFamily="34" charset="0"/>
                          <a:cs typeface="Times New Roman" panose="02020603050405020304" pitchFamily="18" charset="0"/>
                        </a:rPr>
                        <a:t>Irpex</a:t>
                      </a:r>
                      <a:r>
                        <a:rPr lang="es-EC" sz="1000" i="1" dirty="0">
                          <a:effectLst/>
                          <a:latin typeface="+mj-lt"/>
                          <a:ea typeface="Calibri" panose="020F0502020204030204" pitchFamily="34" charset="0"/>
                          <a:cs typeface="Times New Roman" panose="02020603050405020304" pitchFamily="18" charset="0"/>
                        </a:rPr>
                        <a:t> </a:t>
                      </a:r>
                      <a:r>
                        <a:rPr lang="es-EC" sz="1000" i="1" dirty="0" err="1">
                          <a:effectLst/>
                          <a:latin typeface="+mj-lt"/>
                          <a:ea typeface="Calibri" panose="020F0502020204030204" pitchFamily="34" charset="0"/>
                          <a:cs typeface="Times New Roman" panose="02020603050405020304" pitchFamily="18" charset="0"/>
                        </a:rPr>
                        <a:t>lacteus</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01251">
                <a:tc gridSpan="2">
                  <a:txBody>
                    <a:bodyPr/>
                    <a:lstStyle/>
                    <a:p>
                      <a:pPr algn="ctr">
                        <a:lnSpc>
                          <a:spcPct val="107000"/>
                        </a:lnSpc>
                        <a:spcAft>
                          <a:spcPts val="0"/>
                        </a:spcAft>
                      </a:pPr>
                      <a:r>
                        <a:rPr lang="es-EC" sz="1000" b="1" dirty="0">
                          <a:effectLst/>
                          <a:latin typeface="+mj-lt"/>
                          <a:ea typeface="Calibri" panose="020F0502020204030204" pitchFamily="34" charset="0"/>
                          <a:cs typeface="Times New Roman" panose="02020603050405020304" pitchFamily="18" charset="0"/>
                        </a:rPr>
                        <a:t>Hemi-Celulasas</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8EAADB"/>
                    </a:solidFill>
                  </a:tcPr>
                </a:tc>
                <a:tc hMerge="1">
                  <a:txBody>
                    <a:bodyPr/>
                    <a:lstStyle/>
                    <a:p>
                      <a:endParaRPr lang="es-EC"/>
                    </a:p>
                  </a:txBody>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Helicasa</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000" i="1" dirty="0" err="1">
                          <a:effectLst/>
                          <a:latin typeface="+mj-lt"/>
                          <a:ea typeface="Calibri" panose="020F0502020204030204" pitchFamily="34" charset="0"/>
                          <a:cs typeface="Times New Roman" panose="02020603050405020304" pitchFamily="18" charset="0"/>
                        </a:rPr>
                        <a:t>Helix</a:t>
                      </a:r>
                      <a:r>
                        <a:rPr lang="es-EC" sz="1000" i="1" dirty="0">
                          <a:effectLst/>
                          <a:latin typeface="+mj-lt"/>
                          <a:ea typeface="Calibri" panose="020F0502020204030204" pitchFamily="34" charset="0"/>
                          <a:cs typeface="Times New Roman" panose="02020603050405020304" pitchFamily="18" charset="0"/>
                        </a:rPr>
                        <a:t> </a:t>
                      </a:r>
                      <a:r>
                        <a:rPr lang="es-EC" sz="1000" i="1" dirty="0" err="1">
                          <a:effectLst/>
                          <a:latin typeface="+mj-lt"/>
                          <a:ea typeface="Calibri" panose="020F0502020204030204" pitchFamily="34" charset="0"/>
                          <a:cs typeface="Times New Roman" panose="02020603050405020304" pitchFamily="18" charset="0"/>
                        </a:rPr>
                        <a:t>pomatia</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Hemi-celulasa</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000" i="1" dirty="0">
                          <a:effectLst/>
                          <a:latin typeface="+mj-lt"/>
                          <a:ea typeface="Calibri" panose="020F0502020204030204" pitchFamily="34" charset="0"/>
                          <a:cs typeface="Times New Roman" panose="02020603050405020304" pitchFamily="18" charset="0"/>
                        </a:rPr>
                        <a:t>Aspergillus </a:t>
                      </a:r>
                      <a:r>
                        <a:rPr lang="es-EC" sz="1000" i="1" dirty="0" err="1">
                          <a:effectLst/>
                          <a:latin typeface="+mj-lt"/>
                          <a:ea typeface="Calibri" panose="020F0502020204030204" pitchFamily="34" charset="0"/>
                          <a:cs typeface="Times New Roman" panose="02020603050405020304" pitchFamily="18" charset="0"/>
                        </a:rPr>
                        <a:t>niger</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Rhozima HP-150</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000" i="1" dirty="0">
                          <a:effectLst/>
                          <a:latin typeface="+mj-lt"/>
                          <a:ea typeface="Calibri" panose="020F0502020204030204" pitchFamily="34" charset="0"/>
                          <a:cs typeface="Times New Roman" panose="02020603050405020304" pitchFamily="18" charset="0"/>
                        </a:rPr>
                        <a:t>Aspergillus </a:t>
                      </a:r>
                      <a:r>
                        <a:rPr lang="es-EC" sz="1000" i="1" dirty="0" err="1">
                          <a:effectLst/>
                          <a:latin typeface="+mj-lt"/>
                          <a:ea typeface="Calibri" panose="020F0502020204030204" pitchFamily="34" charset="0"/>
                          <a:cs typeface="Times New Roman" panose="02020603050405020304" pitchFamily="18" charset="0"/>
                        </a:rPr>
                        <a:t>niger</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01251">
                <a:tc gridSpan="2">
                  <a:txBody>
                    <a:bodyPr/>
                    <a:lstStyle/>
                    <a:p>
                      <a:pPr algn="ctr">
                        <a:lnSpc>
                          <a:spcPct val="107000"/>
                        </a:lnSpc>
                        <a:spcAft>
                          <a:spcPts val="0"/>
                        </a:spcAft>
                      </a:pPr>
                      <a:r>
                        <a:rPr lang="es-EC" sz="1000" b="1" dirty="0">
                          <a:effectLst/>
                          <a:latin typeface="+mj-lt"/>
                          <a:ea typeface="Calibri" panose="020F0502020204030204" pitchFamily="34" charset="0"/>
                          <a:cs typeface="Times New Roman" panose="02020603050405020304" pitchFamily="18" charset="0"/>
                        </a:rPr>
                        <a:t>Pectinasas</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8EAADB"/>
                    </a:solidFill>
                  </a:tcPr>
                </a:tc>
                <a:tc hMerge="1">
                  <a:txBody>
                    <a:bodyPr/>
                    <a:lstStyle/>
                    <a:p>
                      <a:endParaRPr lang="es-EC"/>
                    </a:p>
                  </a:txBody>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Macerasa</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000" i="1" dirty="0" err="1">
                          <a:effectLst/>
                          <a:latin typeface="+mj-lt"/>
                          <a:ea typeface="Calibri" panose="020F0502020204030204" pitchFamily="34" charset="0"/>
                          <a:cs typeface="Times New Roman" panose="02020603050405020304" pitchFamily="18" charset="0"/>
                        </a:rPr>
                        <a:t>Rhizopus</a:t>
                      </a:r>
                      <a:r>
                        <a:rPr lang="es-EC" sz="1000" i="1" dirty="0">
                          <a:effectLst/>
                          <a:latin typeface="+mj-lt"/>
                          <a:ea typeface="Calibri" panose="020F0502020204030204" pitchFamily="34" charset="0"/>
                          <a:cs typeface="Times New Roman" panose="02020603050405020304" pitchFamily="18" charset="0"/>
                        </a:rPr>
                        <a:t> </a:t>
                      </a:r>
                      <a:r>
                        <a:rPr lang="es-EC" sz="1000" i="1" dirty="0" err="1">
                          <a:effectLst/>
                          <a:latin typeface="+mj-lt"/>
                          <a:ea typeface="Calibri" panose="020F0502020204030204" pitchFamily="34" charset="0"/>
                          <a:cs typeface="Times New Roman" panose="02020603050405020304" pitchFamily="18" charset="0"/>
                        </a:rPr>
                        <a:t>arrhizus</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Macerozima R-10</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000" i="1" dirty="0" err="1">
                          <a:effectLst/>
                          <a:latin typeface="+mj-lt"/>
                          <a:ea typeface="Calibri" panose="020F0502020204030204" pitchFamily="34" charset="0"/>
                          <a:cs typeface="Times New Roman" panose="02020603050405020304" pitchFamily="18" charset="0"/>
                        </a:rPr>
                        <a:t>Rhizopus</a:t>
                      </a:r>
                      <a:r>
                        <a:rPr lang="es-EC" sz="1000" i="1" dirty="0">
                          <a:effectLst/>
                          <a:latin typeface="+mj-lt"/>
                          <a:ea typeface="Calibri" panose="020F0502020204030204" pitchFamily="34" charset="0"/>
                          <a:cs typeface="Times New Roman" panose="02020603050405020304" pitchFamily="18" charset="0"/>
                        </a:rPr>
                        <a:t> </a:t>
                      </a:r>
                      <a:r>
                        <a:rPr lang="es-EC" sz="1000" i="1" dirty="0" err="1">
                          <a:effectLst/>
                          <a:latin typeface="+mj-lt"/>
                          <a:ea typeface="Calibri" panose="020F0502020204030204" pitchFamily="34" charset="0"/>
                          <a:cs typeface="Times New Roman" panose="02020603050405020304" pitchFamily="18" charset="0"/>
                        </a:rPr>
                        <a:t>arrhizus</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Pectinol</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000" i="1">
                          <a:effectLst/>
                          <a:latin typeface="+mj-lt"/>
                          <a:ea typeface="Calibri" panose="020F0502020204030204" pitchFamily="34" charset="0"/>
                          <a:cs typeface="Times New Roman" panose="02020603050405020304" pitchFamily="18" charset="0"/>
                        </a:rPr>
                        <a:t>Aspergillus </a:t>
                      </a:r>
                      <a:r>
                        <a:rPr lang="es-EC" sz="1000">
                          <a:effectLst/>
                          <a:latin typeface="+mj-lt"/>
                          <a:ea typeface="Calibri" panose="020F0502020204030204" pitchFamily="34" charset="0"/>
                          <a:cs typeface="Times New Roman" panose="02020603050405020304" pitchFamily="18" charset="0"/>
                        </a:rPr>
                        <a:t>sp</a:t>
                      </a:r>
                      <a:r>
                        <a:rPr lang="es-EC" sz="1000" i="1">
                          <a:effectLst/>
                          <a:latin typeface="+mj-lt"/>
                          <a:ea typeface="Calibri" panose="020F0502020204030204" pitchFamily="34" charset="0"/>
                          <a:cs typeface="Times New Roman" panose="02020603050405020304" pitchFamily="18" charset="0"/>
                        </a:rPr>
                        <a:t>.</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r h="20125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Pectinasa</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algn="ctr">
                        <a:lnSpc>
                          <a:spcPct val="107000"/>
                        </a:lnSpc>
                        <a:spcAft>
                          <a:spcPts val="0"/>
                        </a:spcAft>
                      </a:pPr>
                      <a:r>
                        <a:rPr lang="es-EC" sz="1000" i="1" dirty="0">
                          <a:effectLst/>
                          <a:latin typeface="+mj-lt"/>
                          <a:ea typeface="Calibri" panose="020F0502020204030204" pitchFamily="34" charset="0"/>
                          <a:cs typeface="Times New Roman" panose="02020603050405020304" pitchFamily="18" charset="0"/>
                        </a:rPr>
                        <a:t>Aspergillus </a:t>
                      </a:r>
                      <a:r>
                        <a:rPr lang="es-EC" sz="1000" i="1" dirty="0" err="1">
                          <a:effectLst/>
                          <a:latin typeface="+mj-lt"/>
                          <a:ea typeface="Calibri" panose="020F0502020204030204" pitchFamily="34" charset="0"/>
                          <a:cs typeface="Times New Roman" panose="02020603050405020304" pitchFamily="18" charset="0"/>
                        </a:rPr>
                        <a:t>niger</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r>
              <a:tr h="402501">
                <a:tc>
                  <a:txBody>
                    <a:bodyPr/>
                    <a:lstStyle/>
                    <a:p>
                      <a:pPr algn="ctr">
                        <a:lnSpc>
                          <a:spcPct val="107000"/>
                        </a:lnSpc>
                        <a:spcAft>
                          <a:spcPts val="0"/>
                        </a:spcAft>
                      </a:pPr>
                      <a:r>
                        <a:rPr lang="es-EC" sz="1000" b="1">
                          <a:effectLst/>
                          <a:latin typeface="+mj-lt"/>
                          <a:ea typeface="Calibri" panose="020F0502020204030204" pitchFamily="34" charset="0"/>
                          <a:cs typeface="Times New Roman" panose="02020603050405020304" pitchFamily="18" charset="0"/>
                        </a:rPr>
                        <a:t>Pectoliasa Y-23</a:t>
                      </a:r>
                      <a:endParaRPr lang="es-EC" sz="1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algn="ctr">
                        <a:lnSpc>
                          <a:spcPct val="107000"/>
                        </a:lnSpc>
                        <a:spcAft>
                          <a:spcPts val="0"/>
                        </a:spcAft>
                      </a:pPr>
                      <a:r>
                        <a:rPr lang="es-EC" sz="1000" i="1" dirty="0">
                          <a:effectLst/>
                          <a:latin typeface="+mj-lt"/>
                          <a:ea typeface="Calibri" panose="020F0502020204030204" pitchFamily="34" charset="0"/>
                          <a:cs typeface="Times New Roman" panose="02020603050405020304" pitchFamily="18" charset="0"/>
                        </a:rPr>
                        <a:t>Aspergillus </a:t>
                      </a:r>
                      <a:r>
                        <a:rPr lang="es-EC" sz="1000" i="1" dirty="0" err="1">
                          <a:effectLst/>
                          <a:latin typeface="+mj-lt"/>
                          <a:ea typeface="Calibri" panose="020F0502020204030204" pitchFamily="34" charset="0"/>
                          <a:cs typeface="Times New Roman" panose="02020603050405020304" pitchFamily="18" charset="0"/>
                        </a:rPr>
                        <a:t>japónicus</a:t>
                      </a:r>
                      <a:endParaRPr lang="es-EC" sz="10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r>
            </a:tbl>
          </a:graphicData>
        </a:graphic>
      </p:graphicFrame>
      <p:sp>
        <p:nvSpPr>
          <p:cNvPr id="2" name="Rectángulo 1"/>
          <p:cNvSpPr/>
          <p:nvPr/>
        </p:nvSpPr>
        <p:spPr>
          <a:xfrm>
            <a:off x="3485004" y="860696"/>
            <a:ext cx="2173992" cy="307777"/>
          </a:xfrm>
          <a:prstGeom prst="rect">
            <a:avLst/>
          </a:prstGeom>
        </p:spPr>
        <p:txBody>
          <a:bodyPr wrap="none">
            <a:spAutoFit/>
          </a:bodyPr>
          <a:lstStyle/>
          <a:p>
            <a:pPr algn="ctr"/>
            <a:r>
              <a:rPr lang="es-EC" sz="1400" b="1" dirty="0"/>
              <a:t>Aislamiento </a:t>
            </a:r>
            <a:r>
              <a:rPr lang="es-EC" sz="1400" b="1" dirty="0" smtClean="0"/>
              <a:t>enzimático</a:t>
            </a:r>
            <a:endParaRPr lang="es-EC" sz="1400" b="1" dirty="0"/>
          </a:p>
        </p:txBody>
      </p:sp>
      <p:sp>
        <p:nvSpPr>
          <p:cNvPr id="3" name="Rectángulo 2"/>
          <p:cNvSpPr/>
          <p:nvPr/>
        </p:nvSpPr>
        <p:spPr>
          <a:xfrm>
            <a:off x="1934082" y="2850201"/>
            <a:ext cx="759853" cy="408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p:cNvSpPr txBox="1"/>
          <p:nvPr/>
        </p:nvSpPr>
        <p:spPr>
          <a:xfrm>
            <a:off x="1850814" y="2935414"/>
            <a:ext cx="950786" cy="646331"/>
          </a:xfrm>
          <a:prstGeom prst="rect">
            <a:avLst/>
          </a:prstGeom>
          <a:solidFill>
            <a:srgbClr val="92D050"/>
          </a:solidFill>
        </p:spPr>
        <p:txBody>
          <a:bodyPr wrap="square" rtlCol="0">
            <a:spAutoFit/>
          </a:bodyPr>
          <a:lstStyle/>
          <a:p>
            <a:pPr algn="ctr"/>
            <a:r>
              <a:rPr lang="es-EC" sz="1200" b="1" dirty="0" smtClean="0"/>
              <a:t>Métodos:</a:t>
            </a:r>
          </a:p>
          <a:p>
            <a:pPr algn="ctr"/>
            <a:r>
              <a:rPr lang="es-EC" sz="1200" b="1" dirty="0"/>
              <a:t>-</a:t>
            </a:r>
            <a:r>
              <a:rPr lang="es-EC" sz="1200" b="1" dirty="0" smtClean="0"/>
              <a:t>One-Step</a:t>
            </a:r>
          </a:p>
          <a:p>
            <a:pPr algn="ctr"/>
            <a:r>
              <a:rPr lang="es-EC" sz="1200" b="1" dirty="0" smtClean="0"/>
              <a:t>-Two-Step</a:t>
            </a:r>
            <a:endParaRPr lang="es-EC" sz="1200" b="1" dirty="0"/>
          </a:p>
        </p:txBody>
      </p:sp>
      <p:sp>
        <p:nvSpPr>
          <p:cNvPr id="4" name="CuadroTexto 3"/>
          <p:cNvSpPr txBox="1"/>
          <p:nvPr/>
        </p:nvSpPr>
        <p:spPr>
          <a:xfrm>
            <a:off x="5207281" y="1287871"/>
            <a:ext cx="3483882" cy="246221"/>
          </a:xfrm>
          <a:prstGeom prst="rect">
            <a:avLst/>
          </a:prstGeom>
          <a:noFill/>
        </p:spPr>
        <p:txBody>
          <a:bodyPr wrap="square" rtlCol="0">
            <a:spAutoFit/>
          </a:bodyPr>
          <a:lstStyle/>
          <a:p>
            <a:pPr algn="ctr"/>
            <a:r>
              <a:rPr lang="es-EC" sz="1000" b="1" dirty="0" smtClean="0"/>
              <a:t>Tabla 1. </a:t>
            </a:r>
            <a:r>
              <a:rPr lang="es-EC" sz="1000" dirty="0" smtClean="0"/>
              <a:t>Enzimas comerciales disponibles</a:t>
            </a:r>
            <a:endParaRPr lang="es-EC" sz="1000" dirty="0"/>
          </a:p>
        </p:txBody>
      </p:sp>
      <p:pic>
        <p:nvPicPr>
          <p:cNvPr id="13" name="4 Imagen"/>
          <p:cNvPicPr>
            <a:picLocks noChangeAspect="1" noChangeArrowheads="1"/>
          </p:cNvPicPr>
          <p:nvPr/>
        </p:nvPicPr>
        <p:blipFill>
          <a:blip r:embed="rId4" cstate="print">
            <a:extLst>
              <a:ext uri="{28A0092B-C50C-407E-A947-70E740481C1C}">
                <a14:useLocalDpi xmlns:a14="http://schemas.microsoft.com/office/drawing/2010/main" val="0"/>
              </a:ext>
            </a:extLst>
          </a:blip>
          <a:srcRect l="6454" t="35651" r="48363" b="40483"/>
          <a:stretch>
            <a:fillRect/>
          </a:stretch>
        </p:blipFill>
        <p:spPr bwMode="auto">
          <a:xfrm>
            <a:off x="6736176" y="5959441"/>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19"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cxnSp>
        <p:nvCxnSpPr>
          <p:cNvPr id="8" name="Conector recto de flecha 7"/>
          <p:cNvCxnSpPr/>
          <p:nvPr/>
        </p:nvCxnSpPr>
        <p:spPr>
          <a:xfrm>
            <a:off x="1771290" y="3650567"/>
            <a:ext cx="542718" cy="34870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5" name="Rectángulo 4"/>
          <p:cNvSpPr/>
          <p:nvPr/>
        </p:nvSpPr>
        <p:spPr>
          <a:xfrm>
            <a:off x="294096" y="1534092"/>
            <a:ext cx="4509724" cy="442534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51881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71995" t="60722" r="23050" b="32805"/>
          <a:stretch/>
        </p:blipFill>
        <p:spPr>
          <a:xfrm>
            <a:off x="3392913" y="2588993"/>
            <a:ext cx="1002658" cy="982572"/>
          </a:xfrm>
          <a:prstGeom prst="rect">
            <a:avLst/>
          </a:prstGeom>
        </p:spPr>
      </p:pic>
      <p:pic>
        <p:nvPicPr>
          <p:cNvPr id="6" name="Picture 4"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2913" y="1528874"/>
            <a:ext cx="1002658" cy="10026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n para fruit protopla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280" t="46738" r="52127" b="8754"/>
          <a:stretch/>
        </p:blipFill>
        <p:spPr bwMode="auto">
          <a:xfrm>
            <a:off x="3382999" y="3829154"/>
            <a:ext cx="1052188" cy="10469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Resultado de imagen para fruit protoplast"/>
          <p:cNvPicPr>
            <a:picLocks noChangeAspect="1" noChangeArrowheads="1"/>
          </p:cNvPicPr>
          <p:nvPr/>
        </p:nvPicPr>
        <p:blipFill rotWithShape="1">
          <a:blip r:embed="rId5">
            <a:extLst>
              <a:ext uri="{28A0092B-C50C-407E-A947-70E740481C1C}">
                <a14:useLocalDpi xmlns:a14="http://schemas.microsoft.com/office/drawing/2010/main" val="0"/>
              </a:ext>
            </a:extLst>
          </a:blip>
          <a:srcRect l="8547" t="16175" r="77647" b="57837"/>
          <a:stretch/>
        </p:blipFill>
        <p:spPr bwMode="auto">
          <a:xfrm>
            <a:off x="3392913" y="5133671"/>
            <a:ext cx="1002658" cy="88154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rotWithShape="1">
          <a:blip r:embed="rId6"/>
          <a:srcRect l="2948" b="3825"/>
          <a:stretch/>
        </p:blipFill>
        <p:spPr>
          <a:xfrm>
            <a:off x="480666" y="1408689"/>
            <a:ext cx="2829945" cy="4760292"/>
          </a:xfrm>
          <a:prstGeom prst="rect">
            <a:avLst/>
          </a:prstGeom>
        </p:spPr>
      </p:pic>
      <p:pic>
        <p:nvPicPr>
          <p:cNvPr id="12" name="Imagen 11" descr="C:\Users\JUAN\Desktop\EPIDERMIS.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0477" y="1479284"/>
            <a:ext cx="3427638" cy="2459246"/>
          </a:xfrm>
          <a:prstGeom prst="rect">
            <a:avLst/>
          </a:prstGeom>
          <a:noFill/>
          <a:ln>
            <a:noFill/>
          </a:ln>
        </p:spPr>
      </p:pic>
      <p:pic>
        <p:nvPicPr>
          <p:cNvPr id="13" name="Imagen 12"/>
          <p:cNvPicPr>
            <a:picLocks noChangeAspect="1"/>
          </p:cNvPicPr>
          <p:nvPr/>
        </p:nvPicPr>
        <p:blipFill rotWithShape="1">
          <a:blip r:embed="rId8" cstate="print">
            <a:extLst>
              <a:ext uri="{28A0092B-C50C-407E-A947-70E740481C1C}">
                <a14:useLocalDpi xmlns:a14="http://schemas.microsoft.com/office/drawing/2010/main" val="0"/>
              </a:ext>
            </a:extLst>
          </a:blip>
          <a:srcRect l="42537" t="27072" r="30448" b="22420"/>
          <a:stretch/>
        </p:blipFill>
        <p:spPr>
          <a:xfrm>
            <a:off x="7288831" y="4401795"/>
            <a:ext cx="1289667" cy="1346190"/>
          </a:xfrm>
          <a:prstGeom prst="rect">
            <a:avLst/>
          </a:prstGeom>
        </p:spPr>
      </p:pic>
      <p:pic>
        <p:nvPicPr>
          <p:cNvPr id="14" name="Imagen 13"/>
          <p:cNvPicPr>
            <a:picLocks noChangeAspect="1"/>
          </p:cNvPicPr>
          <p:nvPr/>
        </p:nvPicPr>
        <p:blipFill rotWithShape="1">
          <a:blip r:embed="rId9" cstate="print">
            <a:extLst>
              <a:ext uri="{28A0092B-C50C-407E-A947-70E740481C1C}">
                <a14:useLocalDpi xmlns:a14="http://schemas.microsoft.com/office/drawing/2010/main" val="0"/>
              </a:ext>
            </a:extLst>
          </a:blip>
          <a:srcRect l="38423" t="17429" r="26988" b="39015"/>
          <a:stretch/>
        </p:blipFill>
        <p:spPr>
          <a:xfrm>
            <a:off x="5836170" y="4401795"/>
            <a:ext cx="1425378" cy="1346190"/>
          </a:xfrm>
          <a:prstGeom prst="rect">
            <a:avLst/>
          </a:prstGeom>
        </p:spPr>
      </p:pic>
      <p:sp>
        <p:nvSpPr>
          <p:cNvPr id="2" name="Rectángulo 1"/>
          <p:cNvSpPr/>
          <p:nvPr/>
        </p:nvSpPr>
        <p:spPr>
          <a:xfrm>
            <a:off x="3541910" y="859549"/>
            <a:ext cx="2060179" cy="307777"/>
          </a:xfrm>
          <a:prstGeom prst="rect">
            <a:avLst/>
          </a:prstGeom>
        </p:spPr>
        <p:txBody>
          <a:bodyPr wrap="none">
            <a:spAutoFit/>
          </a:bodyPr>
          <a:lstStyle/>
          <a:p>
            <a:pPr algn="ctr"/>
            <a:r>
              <a:rPr lang="es-EC" sz="1400" b="1" dirty="0" smtClean="0"/>
              <a:t>Fuentes de Obtención</a:t>
            </a:r>
            <a:endParaRPr lang="es-EC" sz="1400" b="1" dirty="0"/>
          </a:p>
        </p:txBody>
      </p:sp>
      <p:sp>
        <p:nvSpPr>
          <p:cNvPr id="3" name="CuadroTexto 2"/>
          <p:cNvSpPr txBox="1"/>
          <p:nvPr/>
        </p:nvSpPr>
        <p:spPr>
          <a:xfrm>
            <a:off x="1847957" y="2258191"/>
            <a:ext cx="1001144" cy="246221"/>
          </a:xfrm>
          <a:prstGeom prst="rect">
            <a:avLst/>
          </a:prstGeom>
          <a:noFill/>
        </p:spPr>
        <p:txBody>
          <a:bodyPr wrap="square" rtlCol="0">
            <a:spAutoFit/>
          </a:bodyPr>
          <a:lstStyle/>
          <a:p>
            <a:r>
              <a:rPr lang="es-EC" sz="1000" dirty="0" smtClean="0"/>
              <a:t>Mesófilo foliar</a:t>
            </a:r>
            <a:endParaRPr lang="es-EC" sz="1000" dirty="0"/>
          </a:p>
        </p:txBody>
      </p:sp>
      <p:sp>
        <p:nvSpPr>
          <p:cNvPr id="18" name="CuadroTexto 17"/>
          <p:cNvSpPr txBox="1"/>
          <p:nvPr/>
        </p:nvSpPr>
        <p:spPr>
          <a:xfrm>
            <a:off x="1847957" y="2920360"/>
            <a:ext cx="487268" cy="246221"/>
          </a:xfrm>
          <a:prstGeom prst="rect">
            <a:avLst/>
          </a:prstGeom>
          <a:noFill/>
        </p:spPr>
        <p:txBody>
          <a:bodyPr wrap="square" rtlCol="0">
            <a:spAutoFit/>
          </a:bodyPr>
          <a:lstStyle/>
          <a:p>
            <a:r>
              <a:rPr lang="es-EC" sz="1000" dirty="0" smtClean="0"/>
              <a:t>Raíz</a:t>
            </a:r>
            <a:endParaRPr lang="es-EC" sz="1000" dirty="0"/>
          </a:p>
        </p:txBody>
      </p:sp>
      <p:sp>
        <p:nvSpPr>
          <p:cNvPr id="19" name="CuadroTexto 18"/>
          <p:cNvSpPr txBox="1"/>
          <p:nvPr/>
        </p:nvSpPr>
        <p:spPr>
          <a:xfrm>
            <a:off x="1847957" y="4225281"/>
            <a:ext cx="1001144" cy="246221"/>
          </a:xfrm>
          <a:prstGeom prst="rect">
            <a:avLst/>
          </a:prstGeom>
          <a:noFill/>
        </p:spPr>
        <p:txBody>
          <a:bodyPr wrap="square" rtlCol="0">
            <a:spAutoFit/>
          </a:bodyPr>
          <a:lstStyle/>
          <a:p>
            <a:r>
              <a:rPr lang="es-EC" sz="1000" dirty="0" smtClean="0"/>
              <a:t>Flores, Polen</a:t>
            </a:r>
            <a:endParaRPr lang="es-EC" sz="1000" dirty="0"/>
          </a:p>
        </p:txBody>
      </p:sp>
      <p:sp>
        <p:nvSpPr>
          <p:cNvPr id="20" name="CuadroTexto 19"/>
          <p:cNvSpPr txBox="1"/>
          <p:nvPr/>
        </p:nvSpPr>
        <p:spPr>
          <a:xfrm>
            <a:off x="1847957" y="4887450"/>
            <a:ext cx="1001144" cy="246221"/>
          </a:xfrm>
          <a:prstGeom prst="rect">
            <a:avLst/>
          </a:prstGeom>
          <a:noFill/>
        </p:spPr>
        <p:txBody>
          <a:bodyPr wrap="square" rtlCol="0">
            <a:spAutoFit/>
          </a:bodyPr>
          <a:lstStyle/>
          <a:p>
            <a:r>
              <a:rPr lang="es-EC" sz="1000" dirty="0" smtClean="0"/>
              <a:t>Endocarpio.</a:t>
            </a:r>
            <a:endParaRPr lang="es-EC" sz="1000" dirty="0"/>
          </a:p>
        </p:txBody>
      </p:sp>
      <p:sp>
        <p:nvSpPr>
          <p:cNvPr id="21" name="CuadroTexto 20"/>
          <p:cNvSpPr txBox="1"/>
          <p:nvPr/>
        </p:nvSpPr>
        <p:spPr>
          <a:xfrm>
            <a:off x="1847957" y="5622882"/>
            <a:ext cx="1001144" cy="246221"/>
          </a:xfrm>
          <a:prstGeom prst="rect">
            <a:avLst/>
          </a:prstGeom>
          <a:noFill/>
        </p:spPr>
        <p:txBody>
          <a:bodyPr wrap="square" rtlCol="0">
            <a:spAutoFit/>
          </a:bodyPr>
          <a:lstStyle/>
          <a:p>
            <a:r>
              <a:rPr lang="es-EC" sz="1000" dirty="0" smtClean="0"/>
              <a:t>Callo</a:t>
            </a:r>
            <a:endParaRPr lang="es-EC" sz="1000" dirty="0"/>
          </a:p>
        </p:txBody>
      </p:sp>
      <p:sp>
        <p:nvSpPr>
          <p:cNvPr id="16" name="Flecha abajo 15"/>
          <p:cNvSpPr/>
          <p:nvPr/>
        </p:nvSpPr>
        <p:spPr>
          <a:xfrm>
            <a:off x="7097046" y="3960648"/>
            <a:ext cx="329003" cy="354318"/>
          </a:xfrm>
          <a:prstGeom prst="downArrow">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pic>
        <p:nvPicPr>
          <p:cNvPr id="22" name="4 Imagen"/>
          <p:cNvPicPr>
            <a:picLocks noChangeAspect="1" noChangeArrowheads="1"/>
          </p:cNvPicPr>
          <p:nvPr/>
        </p:nvPicPr>
        <p:blipFill>
          <a:blip r:embed="rId10" cstate="print">
            <a:extLst>
              <a:ext uri="{28A0092B-C50C-407E-A947-70E740481C1C}">
                <a14:useLocalDpi xmlns:a14="http://schemas.microsoft.com/office/drawing/2010/main" val="0"/>
              </a:ext>
            </a:extLst>
          </a:blip>
          <a:srcRect l="6454" t="35651" r="48363" b="40483"/>
          <a:stretch>
            <a:fillRect/>
          </a:stretch>
        </p:blipFill>
        <p:spPr bwMode="auto">
          <a:xfrm>
            <a:off x="6711854" y="5985198"/>
            <a:ext cx="2251842" cy="63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16 Conector recto"/>
          <p:cNvCxnSpPr/>
          <p:nvPr/>
        </p:nvCxnSpPr>
        <p:spPr>
          <a:xfrm>
            <a:off x="0" y="618186"/>
            <a:ext cx="9144000"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ctángulo 23"/>
          <p:cNvSpPr/>
          <p:nvPr/>
        </p:nvSpPr>
        <p:spPr>
          <a:xfrm>
            <a:off x="294096" y="233530"/>
            <a:ext cx="8565034" cy="261610"/>
          </a:xfrm>
          <a:prstGeom prst="rect">
            <a:avLst/>
          </a:prstGeom>
        </p:spPr>
        <p:txBody>
          <a:bodyPr wrap="square">
            <a:spAutoFit/>
          </a:bodyPr>
          <a:lstStyle/>
          <a:p>
            <a:pPr algn="ctr"/>
            <a:r>
              <a:rPr lang="es-EC" sz="1100" b="1" dirty="0" smtClean="0">
                <a:latin typeface="Arial" panose="020B0604020202020204" pitchFamily="34" charset="0"/>
                <a:cs typeface="Arial" panose="020B0604020202020204" pitchFamily="34" charset="0"/>
              </a:rPr>
              <a:t>Obtención de Protoplastos del mesófilo de hojas de tomate (</a:t>
            </a:r>
            <a:r>
              <a:rPr lang="es-EC" sz="1100" b="1" i="1" dirty="0" smtClean="0">
                <a:latin typeface="Arial" panose="020B0604020202020204" pitchFamily="34" charset="0"/>
                <a:cs typeface="Arial" panose="020B0604020202020204" pitchFamily="34" charset="0"/>
              </a:rPr>
              <a:t>Solanum lycopersicum </a:t>
            </a:r>
            <a:r>
              <a:rPr lang="es-EC" sz="1100" b="1" dirty="0">
                <a:latin typeface="Arial" panose="020B0604020202020204" pitchFamily="34" charset="0"/>
                <a:cs typeface="Arial" panose="020B0604020202020204" pitchFamily="34" charset="0"/>
              </a:rPr>
              <a:t>M</a:t>
            </a:r>
            <a:r>
              <a:rPr lang="es-EC" sz="1100" b="1" dirty="0" smtClean="0">
                <a:latin typeface="Arial" panose="020B0604020202020204" pitchFamily="34" charset="0"/>
                <a:cs typeface="Arial" panose="020B0604020202020204" pitchFamily="34" charset="0"/>
              </a:rPr>
              <a:t>ill.) mediante digestión enzimática</a:t>
            </a:r>
            <a:endParaRPr lang="es-EC" sz="1100" b="1" dirty="0">
              <a:latin typeface="Arial" panose="020B0604020202020204" pitchFamily="34" charset="0"/>
              <a:cs typeface="Arial" panose="020B0604020202020204" pitchFamily="34" charset="0"/>
            </a:endParaRPr>
          </a:p>
        </p:txBody>
      </p:sp>
      <p:sp>
        <p:nvSpPr>
          <p:cNvPr id="26" name="16 CuadroTexto"/>
          <p:cNvSpPr txBox="1"/>
          <p:nvPr/>
        </p:nvSpPr>
        <p:spPr>
          <a:xfrm>
            <a:off x="7437540" y="631065"/>
            <a:ext cx="1706460" cy="228484"/>
          </a:xfrm>
          <a:prstGeom prst="rect">
            <a:avLst/>
          </a:prstGeom>
          <a:solidFill>
            <a:srgbClr val="3B7812">
              <a:alpha val="50588"/>
            </a:srgbClr>
          </a:solidFill>
        </p:spPr>
        <p:txBody>
          <a:bodyPr wrap="square" lIns="73113" tIns="36556" rIns="73113" bIns="36556" rtlCol="0">
            <a:spAutoFit/>
          </a:bodyPr>
          <a:lstStyle/>
          <a:p>
            <a:pPr algn="r"/>
            <a:r>
              <a:rPr lang="es-EC" sz="1005" b="1" dirty="0">
                <a:latin typeface="Arial" panose="020B0604020202020204" pitchFamily="34" charset="0"/>
                <a:cs typeface="Arial" panose="020B0604020202020204" pitchFamily="34" charset="0"/>
              </a:rPr>
              <a:t>INTRODUCCIÓN </a:t>
            </a:r>
          </a:p>
        </p:txBody>
      </p:sp>
      <p:sp>
        <p:nvSpPr>
          <p:cNvPr id="4" name="CuadroTexto 3"/>
          <p:cNvSpPr txBox="1"/>
          <p:nvPr/>
        </p:nvSpPr>
        <p:spPr>
          <a:xfrm>
            <a:off x="5836170" y="5736076"/>
            <a:ext cx="2742328" cy="276999"/>
          </a:xfrm>
          <a:prstGeom prst="rect">
            <a:avLst/>
          </a:prstGeom>
          <a:noFill/>
        </p:spPr>
        <p:txBody>
          <a:bodyPr wrap="square" rtlCol="0">
            <a:spAutoFit/>
          </a:bodyPr>
          <a:lstStyle/>
          <a:p>
            <a:pPr algn="ctr"/>
            <a:r>
              <a:rPr lang="es-EC" sz="1200" dirty="0" smtClean="0"/>
              <a:t>Medio </a:t>
            </a:r>
            <a:r>
              <a:rPr lang="es-EC" sz="1200" dirty="0" err="1" smtClean="0"/>
              <a:t>Iso</a:t>
            </a:r>
            <a:r>
              <a:rPr lang="es-EC" sz="1200" dirty="0" smtClean="0"/>
              <a:t>-Osmótico</a:t>
            </a:r>
            <a:endParaRPr lang="es-EC" sz="1200" dirty="0"/>
          </a:p>
        </p:txBody>
      </p:sp>
      <p:sp>
        <p:nvSpPr>
          <p:cNvPr id="10" name="Rectángulo 9"/>
          <p:cNvSpPr/>
          <p:nvPr/>
        </p:nvSpPr>
        <p:spPr>
          <a:xfrm>
            <a:off x="294096" y="1408689"/>
            <a:ext cx="4316541" cy="476029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Rectángulo 24"/>
          <p:cNvSpPr/>
          <p:nvPr/>
        </p:nvSpPr>
        <p:spPr>
          <a:xfrm>
            <a:off x="5207960" y="1408688"/>
            <a:ext cx="3644721" cy="457651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20569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5261</TotalTime>
  <Words>3273</Words>
  <Application>Microsoft Office PowerPoint</Application>
  <PresentationFormat>Presentación en pantalla (4:3)</PresentationFormat>
  <Paragraphs>616</Paragraphs>
  <Slides>33</Slides>
  <Notes>8</Notes>
  <HiddenSlides>0</HiddenSlides>
  <MMClips>0</MMClips>
  <ScaleCrop>false</ScaleCrop>
  <HeadingPairs>
    <vt:vector size="8" baseType="variant">
      <vt:variant>
        <vt:lpstr>Fuentes usadas</vt:lpstr>
      </vt:variant>
      <vt:variant>
        <vt:i4>9</vt:i4>
      </vt:variant>
      <vt:variant>
        <vt:lpstr>Tema</vt:lpstr>
      </vt:variant>
      <vt:variant>
        <vt:i4>2</vt:i4>
      </vt:variant>
      <vt:variant>
        <vt:lpstr>Servidores OLE incrustados</vt:lpstr>
      </vt:variant>
      <vt:variant>
        <vt:i4>1</vt:i4>
      </vt:variant>
      <vt:variant>
        <vt:lpstr>Títulos de diapositiva</vt:lpstr>
      </vt:variant>
      <vt:variant>
        <vt:i4>33</vt:i4>
      </vt:variant>
    </vt:vector>
  </HeadingPairs>
  <TitlesOfParts>
    <vt:vector size="45" baseType="lpstr">
      <vt:lpstr>Arial</vt:lpstr>
      <vt:lpstr>Arial </vt:lpstr>
      <vt:lpstr>Calibri</vt:lpstr>
      <vt:lpstr>Calibri Light</vt:lpstr>
      <vt:lpstr>Cambria Math</vt:lpstr>
      <vt:lpstr>Symbol</vt:lpstr>
      <vt:lpstr>Tahoma</vt:lpstr>
      <vt:lpstr>Times New Roman</vt:lpstr>
      <vt:lpstr>Trebuchet MS</vt:lpstr>
      <vt:lpstr>1_Tema de Office</vt:lpstr>
      <vt:lpstr>Diseño predeterminado</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PcHome</dc:creator>
  <cp:lastModifiedBy>JUAN CARLOS ROCHA MINDA</cp:lastModifiedBy>
  <cp:revision>193</cp:revision>
  <dcterms:created xsi:type="dcterms:W3CDTF">2016-10-18T04:26:26Z</dcterms:created>
  <dcterms:modified xsi:type="dcterms:W3CDTF">2017-11-27T13:42:11Z</dcterms:modified>
</cp:coreProperties>
</file>