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73" r:id="rId9"/>
    <p:sldId id="283" r:id="rId10"/>
    <p:sldId id="284" r:id="rId11"/>
    <p:sldId id="285" r:id="rId12"/>
    <p:sldId id="286" r:id="rId13"/>
    <p:sldId id="287" r:id="rId14"/>
    <p:sldId id="288" r:id="rId15"/>
    <p:sldId id="263" r:id="rId16"/>
    <p:sldId id="274" r:id="rId17"/>
    <p:sldId id="266" r:id="rId18"/>
    <p:sldId id="280" r:id="rId19"/>
    <p:sldId id="281" r:id="rId20"/>
    <p:sldId id="275" r:id="rId21"/>
    <p:sldId id="276" r:id="rId22"/>
    <p:sldId id="267" r:id="rId23"/>
    <p:sldId id="282" r:id="rId24"/>
    <p:sldId id="268" r:id="rId25"/>
    <p:sldId id="269" r:id="rId26"/>
    <p:sldId id="270" r:id="rId27"/>
    <p:sldId id="271" r:id="rId28"/>
    <p:sldId id="272" r:id="rId29"/>
    <p:sldId id="277"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66D"/>
    <a:srgbClr val="000000"/>
    <a:srgbClr val="373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A91E4-718A-4178-A95A-269194CB1A75}" type="doc">
      <dgm:prSet loTypeId="urn:microsoft.com/office/officeart/2005/8/layout/hierarchy1" loCatId="hierarchy" qsTypeId="urn:microsoft.com/office/officeart/2005/8/quickstyle/simple1" qsCatId="simple" csTypeId="urn:microsoft.com/office/officeart/2005/8/colors/accent4_1" csCatId="accent4" phldr="1"/>
      <dgm:spPr/>
      <dgm:t>
        <a:bodyPr/>
        <a:lstStyle/>
        <a:p>
          <a:endParaRPr lang="es-ES"/>
        </a:p>
      </dgm:t>
    </dgm:pt>
    <dgm:pt modelId="{BCAAD6C7-6952-44D3-86F4-6F2B60ABEA62}">
      <dgm:prSet phldrT="[Texto]"/>
      <dgm:spPr/>
      <dgm:t>
        <a:bodyPr/>
        <a:lstStyle/>
        <a:p>
          <a:r>
            <a:rPr lang="es-ES" dirty="0" smtClean="0"/>
            <a:t>METOLOGIA DE LA INVESTIGACIÓN </a:t>
          </a:r>
          <a:endParaRPr lang="es-ES" dirty="0"/>
        </a:p>
      </dgm:t>
    </dgm:pt>
    <dgm:pt modelId="{DD625758-D7FB-47AD-AD82-96FA4CEEDD25}" type="parTrans" cxnId="{DA8E5BC2-14C0-4B88-8A18-6562DCF1B19B}">
      <dgm:prSet/>
      <dgm:spPr/>
      <dgm:t>
        <a:bodyPr/>
        <a:lstStyle/>
        <a:p>
          <a:endParaRPr lang="es-ES"/>
        </a:p>
      </dgm:t>
    </dgm:pt>
    <dgm:pt modelId="{05E55810-A567-4993-B00F-92DF231552BB}" type="sibTrans" cxnId="{DA8E5BC2-14C0-4B88-8A18-6562DCF1B19B}">
      <dgm:prSet/>
      <dgm:spPr/>
      <dgm:t>
        <a:bodyPr/>
        <a:lstStyle/>
        <a:p>
          <a:endParaRPr lang="es-ES"/>
        </a:p>
      </dgm:t>
    </dgm:pt>
    <dgm:pt modelId="{4561B95C-B2A2-42CD-990A-19FA157C14A9}">
      <dgm:prSet phldrT="[Texto]"/>
      <dgm:spPr/>
      <dgm:t>
        <a:bodyPr/>
        <a:lstStyle/>
        <a:p>
          <a:r>
            <a:rPr lang="es-ES" dirty="0" smtClean="0"/>
            <a:t>MÉTODOS</a:t>
          </a:r>
          <a:endParaRPr lang="es-ES" dirty="0"/>
        </a:p>
      </dgm:t>
    </dgm:pt>
    <dgm:pt modelId="{8F9C3022-4D58-4F60-9E1A-03B14FAC4F62}" type="parTrans" cxnId="{B5800C6A-16CA-456D-8A2A-3E0B8D6C0E73}">
      <dgm:prSet/>
      <dgm:spPr/>
      <dgm:t>
        <a:bodyPr/>
        <a:lstStyle/>
        <a:p>
          <a:endParaRPr lang="es-ES"/>
        </a:p>
      </dgm:t>
    </dgm:pt>
    <dgm:pt modelId="{E0214224-3ADE-4F27-8047-2198B3818391}" type="sibTrans" cxnId="{B5800C6A-16CA-456D-8A2A-3E0B8D6C0E73}">
      <dgm:prSet/>
      <dgm:spPr/>
      <dgm:t>
        <a:bodyPr/>
        <a:lstStyle/>
        <a:p>
          <a:endParaRPr lang="es-ES"/>
        </a:p>
      </dgm:t>
    </dgm:pt>
    <dgm:pt modelId="{B1095708-7D80-4F63-AC78-C3810534B70A}">
      <dgm:prSet phldrT="[Texto]" custT="1"/>
      <dgm:spPr/>
      <dgm:t>
        <a:bodyPr/>
        <a:lstStyle/>
        <a:p>
          <a:r>
            <a:rPr lang="es-ES" sz="1200" dirty="0" smtClean="0"/>
            <a:t>Método deductivo</a:t>
          </a:r>
          <a:endParaRPr lang="es-ES" sz="1200" dirty="0"/>
        </a:p>
      </dgm:t>
    </dgm:pt>
    <dgm:pt modelId="{B6FD9DC8-1EE0-413C-897D-2EC910496B8D}" type="parTrans" cxnId="{CC2A556E-898C-4A0B-8DB7-88A209CC87FC}">
      <dgm:prSet/>
      <dgm:spPr/>
      <dgm:t>
        <a:bodyPr/>
        <a:lstStyle/>
        <a:p>
          <a:endParaRPr lang="es-ES"/>
        </a:p>
      </dgm:t>
    </dgm:pt>
    <dgm:pt modelId="{EE81224C-4A9E-48E1-85C3-1911E1AA79A2}" type="sibTrans" cxnId="{CC2A556E-898C-4A0B-8DB7-88A209CC87FC}">
      <dgm:prSet/>
      <dgm:spPr/>
      <dgm:t>
        <a:bodyPr/>
        <a:lstStyle/>
        <a:p>
          <a:endParaRPr lang="es-ES"/>
        </a:p>
      </dgm:t>
    </dgm:pt>
    <dgm:pt modelId="{D1240447-CE13-4A62-A863-87E3417C6E02}">
      <dgm:prSet phldrT="[Texto]"/>
      <dgm:spPr/>
      <dgm:t>
        <a:bodyPr/>
        <a:lstStyle/>
        <a:p>
          <a:r>
            <a:rPr lang="es-ES" dirty="0" smtClean="0"/>
            <a:t>ENFOQUE DE LA INVESTIGACIÓN</a:t>
          </a:r>
          <a:endParaRPr lang="es-ES" dirty="0"/>
        </a:p>
      </dgm:t>
    </dgm:pt>
    <dgm:pt modelId="{A82BF740-0284-4DC6-932E-0CCA3D58BBFF}" type="parTrans" cxnId="{50B27982-5C62-4BE5-AE52-DF67F2F99B11}">
      <dgm:prSet/>
      <dgm:spPr/>
      <dgm:t>
        <a:bodyPr/>
        <a:lstStyle/>
        <a:p>
          <a:endParaRPr lang="es-ES"/>
        </a:p>
      </dgm:t>
    </dgm:pt>
    <dgm:pt modelId="{1DF7213D-FD03-4A50-B42A-FBCB79BB53CE}" type="sibTrans" cxnId="{50B27982-5C62-4BE5-AE52-DF67F2F99B11}">
      <dgm:prSet/>
      <dgm:spPr/>
      <dgm:t>
        <a:bodyPr/>
        <a:lstStyle/>
        <a:p>
          <a:endParaRPr lang="es-ES"/>
        </a:p>
      </dgm:t>
    </dgm:pt>
    <dgm:pt modelId="{32A777AC-3EC3-439B-9017-3A4EE408C26B}">
      <dgm:prSet/>
      <dgm:spPr/>
      <dgm:t>
        <a:bodyPr/>
        <a:lstStyle/>
        <a:p>
          <a:r>
            <a:rPr lang="es-ES" dirty="0" smtClean="0"/>
            <a:t>Cuantitativo</a:t>
          </a:r>
          <a:endParaRPr lang="es-ES" dirty="0"/>
        </a:p>
      </dgm:t>
    </dgm:pt>
    <dgm:pt modelId="{64AB2E19-27ED-44EF-9ADC-A2077F026F76}" type="parTrans" cxnId="{EC808C3F-9483-4203-909E-64E4431090A4}">
      <dgm:prSet/>
      <dgm:spPr/>
      <dgm:t>
        <a:bodyPr/>
        <a:lstStyle/>
        <a:p>
          <a:endParaRPr lang="es-ES"/>
        </a:p>
      </dgm:t>
    </dgm:pt>
    <dgm:pt modelId="{3EDC5BB8-1F91-4CCF-9DD4-970D4DB50C4C}" type="sibTrans" cxnId="{EC808C3F-9483-4203-909E-64E4431090A4}">
      <dgm:prSet/>
      <dgm:spPr/>
      <dgm:t>
        <a:bodyPr/>
        <a:lstStyle/>
        <a:p>
          <a:endParaRPr lang="es-ES"/>
        </a:p>
      </dgm:t>
    </dgm:pt>
    <dgm:pt modelId="{12366788-F032-4921-9DCE-075775787ED6}">
      <dgm:prSet/>
      <dgm:spPr/>
      <dgm:t>
        <a:bodyPr/>
        <a:lstStyle/>
        <a:p>
          <a:r>
            <a:rPr lang="es-ES" b="0" dirty="0" smtClean="0"/>
            <a:t>TIPOS DE INVESTIGACIÓN</a:t>
          </a:r>
          <a:endParaRPr lang="es-ES" b="0" dirty="0"/>
        </a:p>
      </dgm:t>
    </dgm:pt>
    <dgm:pt modelId="{81121E0E-180D-489C-9AEF-674BC7FB1F72}" type="parTrans" cxnId="{3807E34A-0B37-4EC4-B395-F718729E3E14}">
      <dgm:prSet/>
      <dgm:spPr/>
      <dgm:t>
        <a:bodyPr/>
        <a:lstStyle/>
        <a:p>
          <a:endParaRPr lang="es-ES"/>
        </a:p>
      </dgm:t>
    </dgm:pt>
    <dgm:pt modelId="{4442AF66-4B99-4684-92A6-B85B7ADF2A30}" type="sibTrans" cxnId="{3807E34A-0B37-4EC4-B395-F718729E3E14}">
      <dgm:prSet/>
      <dgm:spPr/>
      <dgm:t>
        <a:bodyPr/>
        <a:lstStyle/>
        <a:p>
          <a:endParaRPr lang="es-ES"/>
        </a:p>
      </dgm:t>
    </dgm:pt>
    <dgm:pt modelId="{24CB38C4-3F21-4397-9C05-9BE7ACF13E18}">
      <dgm:prSet/>
      <dgm:spPr/>
      <dgm:t>
        <a:bodyPr/>
        <a:lstStyle/>
        <a:p>
          <a:r>
            <a:rPr lang="es-ES" dirty="0" smtClean="0"/>
            <a:t>Investigación Descriptiva</a:t>
          </a:r>
          <a:endParaRPr lang="es-ES" dirty="0"/>
        </a:p>
      </dgm:t>
    </dgm:pt>
    <dgm:pt modelId="{99DA26D6-509A-41F6-A150-E02747B4E064}" type="parTrans" cxnId="{A776C5B0-E807-4BA7-9713-3EBFF9550157}">
      <dgm:prSet/>
      <dgm:spPr/>
      <dgm:t>
        <a:bodyPr/>
        <a:lstStyle/>
        <a:p>
          <a:endParaRPr lang="es-ES"/>
        </a:p>
      </dgm:t>
    </dgm:pt>
    <dgm:pt modelId="{4D199F84-E6A6-4FA9-BF76-8C524D1A3FF9}" type="sibTrans" cxnId="{A776C5B0-E807-4BA7-9713-3EBFF9550157}">
      <dgm:prSet/>
      <dgm:spPr/>
      <dgm:t>
        <a:bodyPr/>
        <a:lstStyle/>
        <a:p>
          <a:endParaRPr lang="es-ES"/>
        </a:p>
      </dgm:t>
    </dgm:pt>
    <dgm:pt modelId="{542E2E48-DB54-4CFC-80F4-9D1D110DB981}">
      <dgm:prSet/>
      <dgm:spPr/>
      <dgm:t>
        <a:bodyPr/>
        <a:lstStyle/>
        <a:p>
          <a:r>
            <a:rPr lang="es-ES" dirty="0" smtClean="0"/>
            <a:t>Investigación Explicativa</a:t>
          </a:r>
          <a:endParaRPr lang="es-ES" dirty="0"/>
        </a:p>
      </dgm:t>
    </dgm:pt>
    <dgm:pt modelId="{CC2EB5C2-8263-46C7-9B54-B2F6601F31E0}" type="parTrans" cxnId="{123DA061-441D-4C5B-B181-3225BE2DD569}">
      <dgm:prSet/>
      <dgm:spPr/>
      <dgm:t>
        <a:bodyPr/>
        <a:lstStyle/>
        <a:p>
          <a:endParaRPr lang="es-ES"/>
        </a:p>
      </dgm:t>
    </dgm:pt>
    <dgm:pt modelId="{D9304D90-B528-483A-B22B-5279FD0CD5AF}" type="sibTrans" cxnId="{123DA061-441D-4C5B-B181-3225BE2DD569}">
      <dgm:prSet/>
      <dgm:spPr/>
      <dgm:t>
        <a:bodyPr/>
        <a:lstStyle/>
        <a:p>
          <a:endParaRPr lang="es-ES"/>
        </a:p>
      </dgm:t>
    </dgm:pt>
    <dgm:pt modelId="{E274FBFF-B265-4BDE-A5DC-585FCA25E5E4}">
      <dgm:prSet/>
      <dgm:spPr/>
      <dgm:t>
        <a:bodyPr/>
        <a:lstStyle/>
        <a:p>
          <a:r>
            <a:rPr lang="es-ES" dirty="0" smtClean="0">
              <a:solidFill>
                <a:schemeClr val="bg1"/>
              </a:solidFill>
            </a:rPr>
            <a:t>Cualitativo</a:t>
          </a:r>
          <a:endParaRPr lang="es-ES" dirty="0">
            <a:solidFill>
              <a:schemeClr val="bg1"/>
            </a:solidFill>
          </a:endParaRPr>
        </a:p>
      </dgm:t>
    </dgm:pt>
    <dgm:pt modelId="{279627C4-4423-4187-83B0-6E6F7F720305}" type="parTrans" cxnId="{8601A7E2-F8C1-40FA-A799-572ECF5FC53C}">
      <dgm:prSet/>
      <dgm:spPr/>
      <dgm:t>
        <a:bodyPr/>
        <a:lstStyle/>
        <a:p>
          <a:endParaRPr lang="es-ES"/>
        </a:p>
      </dgm:t>
    </dgm:pt>
    <dgm:pt modelId="{65AADE1D-EBB1-40EC-9606-FB2DDF5C2778}" type="sibTrans" cxnId="{8601A7E2-F8C1-40FA-A799-572ECF5FC53C}">
      <dgm:prSet/>
      <dgm:spPr/>
      <dgm:t>
        <a:bodyPr/>
        <a:lstStyle/>
        <a:p>
          <a:endParaRPr lang="es-ES"/>
        </a:p>
      </dgm:t>
    </dgm:pt>
    <dgm:pt modelId="{3F9952CE-C5BA-42BF-826F-CEF78A790A80}">
      <dgm:prSet/>
      <dgm:spPr/>
      <dgm:t>
        <a:bodyPr/>
        <a:lstStyle/>
        <a:p>
          <a:r>
            <a:rPr lang="es-ES" dirty="0" smtClean="0">
              <a:solidFill>
                <a:schemeClr val="bg1"/>
              </a:solidFill>
            </a:rPr>
            <a:t>Método Inductivo</a:t>
          </a:r>
          <a:endParaRPr lang="es-ES" dirty="0">
            <a:solidFill>
              <a:schemeClr val="bg1"/>
            </a:solidFill>
          </a:endParaRPr>
        </a:p>
      </dgm:t>
    </dgm:pt>
    <dgm:pt modelId="{DAF1E683-4462-421F-91F0-85EF87564B1E}" type="parTrans" cxnId="{4B0AF8E4-076D-428D-BD2E-CEA42C91FEBF}">
      <dgm:prSet/>
      <dgm:spPr/>
      <dgm:t>
        <a:bodyPr/>
        <a:lstStyle/>
        <a:p>
          <a:endParaRPr lang="es-ES"/>
        </a:p>
      </dgm:t>
    </dgm:pt>
    <dgm:pt modelId="{62DB5A96-4574-470C-8048-3E87F3E7D49A}" type="sibTrans" cxnId="{4B0AF8E4-076D-428D-BD2E-CEA42C91FEBF}">
      <dgm:prSet/>
      <dgm:spPr/>
      <dgm:t>
        <a:bodyPr/>
        <a:lstStyle/>
        <a:p>
          <a:endParaRPr lang="es-ES"/>
        </a:p>
      </dgm:t>
    </dgm:pt>
    <dgm:pt modelId="{E0D7FC1A-5EB6-443E-AD03-F00B667F7969}">
      <dgm:prSet/>
      <dgm:spPr/>
      <dgm:t>
        <a:bodyPr/>
        <a:lstStyle/>
        <a:p>
          <a:r>
            <a:rPr lang="es-ES" dirty="0" smtClean="0"/>
            <a:t>Método Correlacional</a:t>
          </a:r>
          <a:endParaRPr lang="es-ES" dirty="0"/>
        </a:p>
      </dgm:t>
    </dgm:pt>
    <dgm:pt modelId="{B1BED0B6-336A-4CFC-B22E-041828A5F167}" type="parTrans" cxnId="{FC89F7E9-541B-43C8-9776-2E42F15707A5}">
      <dgm:prSet/>
      <dgm:spPr/>
      <dgm:t>
        <a:bodyPr/>
        <a:lstStyle/>
        <a:p>
          <a:endParaRPr lang="es-ES"/>
        </a:p>
      </dgm:t>
    </dgm:pt>
    <dgm:pt modelId="{ECC36A52-E018-4BC8-8F15-8B0EF145E9A2}" type="sibTrans" cxnId="{FC89F7E9-541B-43C8-9776-2E42F15707A5}">
      <dgm:prSet/>
      <dgm:spPr/>
      <dgm:t>
        <a:bodyPr/>
        <a:lstStyle/>
        <a:p>
          <a:endParaRPr lang="es-ES"/>
        </a:p>
      </dgm:t>
    </dgm:pt>
    <dgm:pt modelId="{FE8123AB-84E3-43B5-B720-1F52394EE5D6}">
      <dgm:prSet/>
      <dgm:spPr/>
      <dgm:t>
        <a:bodyPr/>
        <a:lstStyle/>
        <a:p>
          <a:r>
            <a:rPr lang="es-ES" dirty="0" smtClean="0"/>
            <a:t>TIPOLOGÍA DE LA INVESTIGACIÓN</a:t>
          </a:r>
          <a:endParaRPr lang="es-ES" dirty="0"/>
        </a:p>
      </dgm:t>
    </dgm:pt>
    <dgm:pt modelId="{5B67CF29-6E47-4537-A1C3-2745B264D31A}" type="parTrans" cxnId="{435A7674-DAD8-43A5-80DC-99AF97FFE164}">
      <dgm:prSet/>
      <dgm:spPr/>
      <dgm:t>
        <a:bodyPr/>
        <a:lstStyle/>
        <a:p>
          <a:endParaRPr lang="es-ES"/>
        </a:p>
      </dgm:t>
    </dgm:pt>
    <dgm:pt modelId="{665D5A0D-11CD-4121-88D4-5FF8B9298889}" type="sibTrans" cxnId="{435A7674-DAD8-43A5-80DC-99AF97FFE164}">
      <dgm:prSet/>
      <dgm:spPr/>
      <dgm:t>
        <a:bodyPr/>
        <a:lstStyle/>
        <a:p>
          <a:endParaRPr lang="es-ES"/>
        </a:p>
      </dgm:t>
    </dgm:pt>
    <dgm:pt modelId="{1BEBCD1E-4E30-4530-930E-351A1E9E9C25}">
      <dgm:prSet/>
      <dgm:spPr/>
      <dgm:t>
        <a:bodyPr/>
        <a:lstStyle/>
        <a:p>
          <a:r>
            <a:rPr lang="es-ES" dirty="0" smtClean="0"/>
            <a:t>Investigación de Campo</a:t>
          </a:r>
          <a:endParaRPr lang="es-ES" dirty="0"/>
        </a:p>
      </dgm:t>
    </dgm:pt>
    <dgm:pt modelId="{F168813C-C6A9-412D-B7D2-E1527F22C614}" type="parTrans" cxnId="{BA132A9E-65DE-4212-AC09-721F3578B64E}">
      <dgm:prSet/>
      <dgm:spPr/>
      <dgm:t>
        <a:bodyPr/>
        <a:lstStyle/>
        <a:p>
          <a:endParaRPr lang="es-ES"/>
        </a:p>
      </dgm:t>
    </dgm:pt>
    <dgm:pt modelId="{7B5295F1-CCA1-45CE-9C1D-079345B193F9}" type="sibTrans" cxnId="{BA132A9E-65DE-4212-AC09-721F3578B64E}">
      <dgm:prSet/>
      <dgm:spPr/>
      <dgm:t>
        <a:bodyPr/>
        <a:lstStyle/>
        <a:p>
          <a:endParaRPr lang="es-ES"/>
        </a:p>
      </dgm:t>
    </dgm:pt>
    <dgm:pt modelId="{0DFCA343-7E63-4653-8AFA-E6603FA60408}">
      <dgm:prSet/>
      <dgm:spPr/>
      <dgm:t>
        <a:bodyPr/>
        <a:lstStyle/>
        <a:p>
          <a:r>
            <a:rPr lang="es-ES" dirty="0" smtClean="0"/>
            <a:t>Investigación Bibliográfica o Documental</a:t>
          </a:r>
          <a:endParaRPr lang="es-ES" dirty="0"/>
        </a:p>
      </dgm:t>
    </dgm:pt>
    <dgm:pt modelId="{5E141841-FD91-42BD-98DE-C65AF297C746}" type="parTrans" cxnId="{DB67EE63-08AC-4452-9FD8-696C307A2406}">
      <dgm:prSet/>
      <dgm:spPr/>
      <dgm:t>
        <a:bodyPr/>
        <a:lstStyle/>
        <a:p>
          <a:endParaRPr lang="es-ES"/>
        </a:p>
      </dgm:t>
    </dgm:pt>
    <dgm:pt modelId="{897036E5-2BCA-417B-9A55-D2D432550E49}" type="sibTrans" cxnId="{DB67EE63-08AC-4452-9FD8-696C307A2406}">
      <dgm:prSet/>
      <dgm:spPr/>
      <dgm:t>
        <a:bodyPr/>
        <a:lstStyle/>
        <a:p>
          <a:endParaRPr lang="es-ES"/>
        </a:p>
      </dgm:t>
    </dgm:pt>
    <dgm:pt modelId="{A2F7B4FA-C37F-41C1-853A-139604F45F8E}">
      <dgm:prSet/>
      <dgm:spPr/>
      <dgm:t>
        <a:bodyPr/>
        <a:lstStyle/>
        <a:p>
          <a:r>
            <a:rPr lang="es-ES" dirty="0" smtClean="0"/>
            <a:t>INSTRUMENTOS DE INVESTIGACIÓN</a:t>
          </a:r>
          <a:endParaRPr lang="es-ES" dirty="0"/>
        </a:p>
      </dgm:t>
    </dgm:pt>
    <dgm:pt modelId="{BD74C9B6-743F-4434-A0CF-DA6BDB2C2AFA}" type="parTrans" cxnId="{FF023528-B86A-4880-B701-8AA0088F48FF}">
      <dgm:prSet/>
      <dgm:spPr/>
      <dgm:t>
        <a:bodyPr/>
        <a:lstStyle/>
        <a:p>
          <a:endParaRPr lang="es-ES"/>
        </a:p>
      </dgm:t>
    </dgm:pt>
    <dgm:pt modelId="{84E17138-90FB-4294-B5B0-6F9EDE73EEEC}" type="sibTrans" cxnId="{FF023528-B86A-4880-B701-8AA0088F48FF}">
      <dgm:prSet/>
      <dgm:spPr/>
      <dgm:t>
        <a:bodyPr/>
        <a:lstStyle/>
        <a:p>
          <a:endParaRPr lang="es-ES"/>
        </a:p>
      </dgm:t>
    </dgm:pt>
    <dgm:pt modelId="{38B3BA0D-CE02-4E4E-BE28-83BBAF5EC3BD}">
      <dgm:prSet/>
      <dgm:spPr/>
      <dgm:t>
        <a:bodyPr/>
        <a:lstStyle/>
        <a:p>
          <a:r>
            <a:rPr lang="es-ES" dirty="0" smtClean="0"/>
            <a:t>La encuesta</a:t>
          </a:r>
          <a:endParaRPr lang="es-ES" dirty="0"/>
        </a:p>
      </dgm:t>
    </dgm:pt>
    <dgm:pt modelId="{BDFB859C-9412-4E34-9303-C7C50AC967A9}" type="parTrans" cxnId="{FA2BC15C-A5C2-4984-8BAE-0E922F655FF1}">
      <dgm:prSet/>
      <dgm:spPr/>
      <dgm:t>
        <a:bodyPr/>
        <a:lstStyle/>
        <a:p>
          <a:endParaRPr lang="es-ES"/>
        </a:p>
      </dgm:t>
    </dgm:pt>
    <dgm:pt modelId="{1B5BF2EC-F6CE-4B7D-9EF9-8EAC4E5CC593}" type="sibTrans" cxnId="{FA2BC15C-A5C2-4984-8BAE-0E922F655FF1}">
      <dgm:prSet/>
      <dgm:spPr/>
      <dgm:t>
        <a:bodyPr/>
        <a:lstStyle/>
        <a:p>
          <a:endParaRPr lang="es-ES"/>
        </a:p>
      </dgm:t>
    </dgm:pt>
    <dgm:pt modelId="{BD894666-095C-4B12-A56B-FFAD9C173F62}" type="pres">
      <dgm:prSet presAssocID="{C0EA91E4-718A-4178-A95A-269194CB1A75}" presName="hierChild1" presStyleCnt="0">
        <dgm:presLayoutVars>
          <dgm:chPref val="1"/>
          <dgm:dir/>
          <dgm:animOne val="branch"/>
          <dgm:animLvl val="lvl"/>
          <dgm:resizeHandles/>
        </dgm:presLayoutVars>
      </dgm:prSet>
      <dgm:spPr/>
      <dgm:t>
        <a:bodyPr/>
        <a:lstStyle/>
        <a:p>
          <a:endParaRPr lang="es-ES"/>
        </a:p>
      </dgm:t>
    </dgm:pt>
    <dgm:pt modelId="{1889706B-A654-4272-B0B9-D1AFACC3B5F0}" type="pres">
      <dgm:prSet presAssocID="{BCAAD6C7-6952-44D3-86F4-6F2B60ABEA62}" presName="hierRoot1" presStyleCnt="0"/>
      <dgm:spPr/>
    </dgm:pt>
    <dgm:pt modelId="{ADF8EFC9-8AB6-4998-8EEC-DABDB20AE833}" type="pres">
      <dgm:prSet presAssocID="{BCAAD6C7-6952-44D3-86F4-6F2B60ABEA62}" presName="composite" presStyleCnt="0"/>
      <dgm:spPr/>
    </dgm:pt>
    <dgm:pt modelId="{A388A29F-C73C-4B2D-AEE6-6A449C431CC5}" type="pres">
      <dgm:prSet presAssocID="{BCAAD6C7-6952-44D3-86F4-6F2B60ABEA62}" presName="background" presStyleLbl="node0" presStyleIdx="0" presStyleCnt="1"/>
      <dgm:spPr/>
    </dgm:pt>
    <dgm:pt modelId="{9A58D2E6-4055-4831-B057-AF4D0C3EDD22}" type="pres">
      <dgm:prSet presAssocID="{BCAAD6C7-6952-44D3-86F4-6F2B60ABEA62}" presName="text" presStyleLbl="fgAcc0" presStyleIdx="0" presStyleCnt="1" custScaleX="315042" custScaleY="43224">
        <dgm:presLayoutVars>
          <dgm:chPref val="3"/>
        </dgm:presLayoutVars>
      </dgm:prSet>
      <dgm:spPr/>
      <dgm:t>
        <a:bodyPr/>
        <a:lstStyle/>
        <a:p>
          <a:endParaRPr lang="es-ES"/>
        </a:p>
      </dgm:t>
    </dgm:pt>
    <dgm:pt modelId="{9D287726-22D5-4E80-981B-31F53BE56652}" type="pres">
      <dgm:prSet presAssocID="{BCAAD6C7-6952-44D3-86F4-6F2B60ABEA62}" presName="hierChild2" presStyleCnt="0"/>
      <dgm:spPr/>
    </dgm:pt>
    <dgm:pt modelId="{C94A40C0-047B-4840-80F0-CCBF4F688198}" type="pres">
      <dgm:prSet presAssocID="{8F9C3022-4D58-4F60-9E1A-03B14FAC4F62}" presName="Name10" presStyleLbl="parChTrans1D2" presStyleIdx="0" presStyleCnt="5"/>
      <dgm:spPr/>
      <dgm:t>
        <a:bodyPr/>
        <a:lstStyle/>
        <a:p>
          <a:endParaRPr lang="es-ES"/>
        </a:p>
      </dgm:t>
    </dgm:pt>
    <dgm:pt modelId="{68429BF7-9C34-4262-BB29-BD152502049D}" type="pres">
      <dgm:prSet presAssocID="{4561B95C-B2A2-42CD-990A-19FA157C14A9}" presName="hierRoot2" presStyleCnt="0"/>
      <dgm:spPr/>
    </dgm:pt>
    <dgm:pt modelId="{A9D4FC7F-43C4-4E02-9E43-1439C1C3DFBD}" type="pres">
      <dgm:prSet presAssocID="{4561B95C-B2A2-42CD-990A-19FA157C14A9}" presName="composite2" presStyleCnt="0"/>
      <dgm:spPr/>
    </dgm:pt>
    <dgm:pt modelId="{1A0F8773-EE3A-4325-A86A-A8F20FF785BF}" type="pres">
      <dgm:prSet presAssocID="{4561B95C-B2A2-42CD-990A-19FA157C14A9}" presName="background2" presStyleLbl="node2" presStyleIdx="0" presStyleCnt="5"/>
      <dgm:spPr/>
    </dgm:pt>
    <dgm:pt modelId="{9E8CC9F6-544F-4246-99E9-3243AE822D37}" type="pres">
      <dgm:prSet presAssocID="{4561B95C-B2A2-42CD-990A-19FA157C14A9}" presName="text2" presStyleLbl="fgAcc2" presStyleIdx="0" presStyleCnt="5" custScaleX="93668" custScaleY="57359">
        <dgm:presLayoutVars>
          <dgm:chPref val="3"/>
        </dgm:presLayoutVars>
      </dgm:prSet>
      <dgm:spPr/>
      <dgm:t>
        <a:bodyPr/>
        <a:lstStyle/>
        <a:p>
          <a:endParaRPr lang="es-ES"/>
        </a:p>
      </dgm:t>
    </dgm:pt>
    <dgm:pt modelId="{0071FF29-A726-473B-B4A8-672895806EE6}" type="pres">
      <dgm:prSet presAssocID="{4561B95C-B2A2-42CD-990A-19FA157C14A9}" presName="hierChild3" presStyleCnt="0"/>
      <dgm:spPr/>
    </dgm:pt>
    <dgm:pt modelId="{81859BB2-77C5-446B-8EDE-1607C9507D9B}" type="pres">
      <dgm:prSet presAssocID="{B6FD9DC8-1EE0-413C-897D-2EC910496B8D}" presName="Name17" presStyleLbl="parChTrans1D3" presStyleIdx="0" presStyleCnt="5"/>
      <dgm:spPr/>
      <dgm:t>
        <a:bodyPr/>
        <a:lstStyle/>
        <a:p>
          <a:endParaRPr lang="es-ES"/>
        </a:p>
      </dgm:t>
    </dgm:pt>
    <dgm:pt modelId="{EAC38320-393D-45F9-8AB3-9D484A44E2C1}" type="pres">
      <dgm:prSet presAssocID="{B1095708-7D80-4F63-AC78-C3810534B70A}" presName="hierRoot3" presStyleCnt="0"/>
      <dgm:spPr/>
    </dgm:pt>
    <dgm:pt modelId="{DD805D29-6B03-40F5-8F95-1650EF129D43}" type="pres">
      <dgm:prSet presAssocID="{B1095708-7D80-4F63-AC78-C3810534B70A}" presName="composite3" presStyleCnt="0"/>
      <dgm:spPr/>
    </dgm:pt>
    <dgm:pt modelId="{82E6BC79-2D83-490F-AE71-B8070237549C}" type="pres">
      <dgm:prSet presAssocID="{B1095708-7D80-4F63-AC78-C3810534B70A}" presName="background3" presStyleLbl="node3" presStyleIdx="0" presStyleCnt="5"/>
      <dgm:spPr/>
    </dgm:pt>
    <dgm:pt modelId="{A605890F-60AF-47CD-83C2-4960493E7126}" type="pres">
      <dgm:prSet presAssocID="{B1095708-7D80-4F63-AC78-C3810534B70A}" presName="text3" presStyleLbl="fgAcc3" presStyleIdx="0" presStyleCnt="5" custScaleX="89583" custScaleY="34571">
        <dgm:presLayoutVars>
          <dgm:chPref val="3"/>
        </dgm:presLayoutVars>
      </dgm:prSet>
      <dgm:spPr/>
      <dgm:t>
        <a:bodyPr/>
        <a:lstStyle/>
        <a:p>
          <a:endParaRPr lang="es-ES"/>
        </a:p>
      </dgm:t>
    </dgm:pt>
    <dgm:pt modelId="{C28EFC7D-5933-4A78-87C1-025749799AC0}" type="pres">
      <dgm:prSet presAssocID="{B1095708-7D80-4F63-AC78-C3810534B70A}" presName="hierChild4" presStyleCnt="0"/>
      <dgm:spPr/>
    </dgm:pt>
    <dgm:pt modelId="{F749DA68-94E8-4410-B96F-3F67D69F21FB}" type="pres">
      <dgm:prSet presAssocID="{DAF1E683-4462-421F-91F0-85EF87564B1E}" presName="Name23" presStyleLbl="parChTrans1D4" presStyleIdx="0" presStyleCnt="5"/>
      <dgm:spPr/>
      <dgm:t>
        <a:bodyPr/>
        <a:lstStyle/>
        <a:p>
          <a:endParaRPr lang="es-ES"/>
        </a:p>
      </dgm:t>
    </dgm:pt>
    <dgm:pt modelId="{BEC6154D-6294-4D74-8458-BDBFFE6676DC}" type="pres">
      <dgm:prSet presAssocID="{3F9952CE-C5BA-42BF-826F-CEF78A790A80}" presName="hierRoot4" presStyleCnt="0"/>
      <dgm:spPr/>
    </dgm:pt>
    <dgm:pt modelId="{ED235608-1E62-4C32-8063-21973022BDD3}" type="pres">
      <dgm:prSet presAssocID="{3F9952CE-C5BA-42BF-826F-CEF78A790A80}" presName="composite4" presStyleCnt="0"/>
      <dgm:spPr/>
    </dgm:pt>
    <dgm:pt modelId="{D9BBABEF-E054-4AFD-AFDB-746B0163853D}" type="pres">
      <dgm:prSet presAssocID="{3F9952CE-C5BA-42BF-826F-CEF78A790A80}" presName="background4" presStyleLbl="node4" presStyleIdx="0" presStyleCnt="5"/>
      <dgm:spPr/>
    </dgm:pt>
    <dgm:pt modelId="{F16FF1FF-330C-4D20-A821-912095CEEAA2}" type="pres">
      <dgm:prSet presAssocID="{3F9952CE-C5BA-42BF-826F-CEF78A790A80}" presName="text4" presStyleLbl="fgAcc4" presStyleIdx="0" presStyleCnt="5">
        <dgm:presLayoutVars>
          <dgm:chPref val="3"/>
        </dgm:presLayoutVars>
      </dgm:prSet>
      <dgm:spPr/>
      <dgm:t>
        <a:bodyPr/>
        <a:lstStyle/>
        <a:p>
          <a:endParaRPr lang="es-ES"/>
        </a:p>
      </dgm:t>
    </dgm:pt>
    <dgm:pt modelId="{56F31541-7E11-45E2-A463-DEB8E8DE8D1E}" type="pres">
      <dgm:prSet presAssocID="{3F9952CE-C5BA-42BF-826F-CEF78A790A80}" presName="hierChild5" presStyleCnt="0"/>
      <dgm:spPr/>
    </dgm:pt>
    <dgm:pt modelId="{ECD85AC4-9FCC-48EA-BB0D-A9BC3915B733}" type="pres">
      <dgm:prSet presAssocID="{B1BED0B6-336A-4CFC-B22E-041828A5F167}" presName="Name23" presStyleLbl="parChTrans1D4" presStyleIdx="1" presStyleCnt="5"/>
      <dgm:spPr/>
      <dgm:t>
        <a:bodyPr/>
        <a:lstStyle/>
        <a:p>
          <a:endParaRPr lang="es-ES"/>
        </a:p>
      </dgm:t>
    </dgm:pt>
    <dgm:pt modelId="{76D984CF-1933-4557-9463-EF4EA1BCE380}" type="pres">
      <dgm:prSet presAssocID="{E0D7FC1A-5EB6-443E-AD03-F00B667F7969}" presName="hierRoot4" presStyleCnt="0"/>
      <dgm:spPr/>
    </dgm:pt>
    <dgm:pt modelId="{B8B916C9-BEBD-40A4-96E5-BBDBC3D5985D}" type="pres">
      <dgm:prSet presAssocID="{E0D7FC1A-5EB6-443E-AD03-F00B667F7969}" presName="composite4" presStyleCnt="0"/>
      <dgm:spPr/>
    </dgm:pt>
    <dgm:pt modelId="{EF5D2FB7-D197-4881-A202-C52309A70C75}" type="pres">
      <dgm:prSet presAssocID="{E0D7FC1A-5EB6-443E-AD03-F00B667F7969}" presName="background4" presStyleLbl="node4" presStyleIdx="1" presStyleCnt="5"/>
      <dgm:spPr/>
    </dgm:pt>
    <dgm:pt modelId="{CCD2F542-F621-4564-924C-44C0D6BCFEE3}" type="pres">
      <dgm:prSet presAssocID="{E0D7FC1A-5EB6-443E-AD03-F00B667F7969}" presName="text4" presStyleLbl="fgAcc4" presStyleIdx="1" presStyleCnt="5">
        <dgm:presLayoutVars>
          <dgm:chPref val="3"/>
        </dgm:presLayoutVars>
      </dgm:prSet>
      <dgm:spPr/>
      <dgm:t>
        <a:bodyPr/>
        <a:lstStyle/>
        <a:p>
          <a:endParaRPr lang="es-ES"/>
        </a:p>
      </dgm:t>
    </dgm:pt>
    <dgm:pt modelId="{2F18B32E-FE8C-43EA-8D6A-86A31F020AB2}" type="pres">
      <dgm:prSet presAssocID="{E0D7FC1A-5EB6-443E-AD03-F00B667F7969}" presName="hierChild5" presStyleCnt="0"/>
      <dgm:spPr/>
    </dgm:pt>
    <dgm:pt modelId="{38847223-7F74-439B-ACB4-787B8985DBB8}" type="pres">
      <dgm:prSet presAssocID="{A82BF740-0284-4DC6-932E-0CCA3D58BBFF}" presName="Name10" presStyleLbl="parChTrans1D2" presStyleIdx="1" presStyleCnt="5"/>
      <dgm:spPr/>
      <dgm:t>
        <a:bodyPr/>
        <a:lstStyle/>
        <a:p>
          <a:endParaRPr lang="es-ES"/>
        </a:p>
      </dgm:t>
    </dgm:pt>
    <dgm:pt modelId="{85BDAB39-D29E-4B2A-A7D9-2C294B21E756}" type="pres">
      <dgm:prSet presAssocID="{D1240447-CE13-4A62-A863-87E3417C6E02}" presName="hierRoot2" presStyleCnt="0"/>
      <dgm:spPr/>
    </dgm:pt>
    <dgm:pt modelId="{E43F13C7-EAEF-4702-8AD6-845E7E658CC1}" type="pres">
      <dgm:prSet presAssocID="{D1240447-CE13-4A62-A863-87E3417C6E02}" presName="composite2" presStyleCnt="0"/>
      <dgm:spPr/>
    </dgm:pt>
    <dgm:pt modelId="{5B179DF0-C9AF-49AC-BD28-F3BE7C596E4C}" type="pres">
      <dgm:prSet presAssocID="{D1240447-CE13-4A62-A863-87E3417C6E02}" presName="background2" presStyleLbl="node2" presStyleIdx="1" presStyleCnt="5"/>
      <dgm:spPr/>
    </dgm:pt>
    <dgm:pt modelId="{B32F0F03-250A-477B-8BBB-AA19F61352FB}" type="pres">
      <dgm:prSet presAssocID="{D1240447-CE13-4A62-A863-87E3417C6E02}" presName="text2" presStyleLbl="fgAcc2" presStyleIdx="1" presStyleCnt="5">
        <dgm:presLayoutVars>
          <dgm:chPref val="3"/>
        </dgm:presLayoutVars>
      </dgm:prSet>
      <dgm:spPr/>
      <dgm:t>
        <a:bodyPr/>
        <a:lstStyle/>
        <a:p>
          <a:endParaRPr lang="es-ES"/>
        </a:p>
      </dgm:t>
    </dgm:pt>
    <dgm:pt modelId="{DBF1CC79-AD0A-4D31-8634-86A89626451E}" type="pres">
      <dgm:prSet presAssocID="{D1240447-CE13-4A62-A863-87E3417C6E02}" presName="hierChild3" presStyleCnt="0"/>
      <dgm:spPr/>
    </dgm:pt>
    <dgm:pt modelId="{79A768AD-7985-47C3-8E34-4A2CAE95BE1E}" type="pres">
      <dgm:prSet presAssocID="{64AB2E19-27ED-44EF-9ADC-A2077F026F76}" presName="Name17" presStyleLbl="parChTrans1D3" presStyleIdx="1" presStyleCnt="5"/>
      <dgm:spPr/>
      <dgm:t>
        <a:bodyPr/>
        <a:lstStyle/>
        <a:p>
          <a:endParaRPr lang="es-ES"/>
        </a:p>
      </dgm:t>
    </dgm:pt>
    <dgm:pt modelId="{23E55398-F782-4587-B7D9-E373B289B4A9}" type="pres">
      <dgm:prSet presAssocID="{32A777AC-3EC3-439B-9017-3A4EE408C26B}" presName="hierRoot3" presStyleCnt="0"/>
      <dgm:spPr/>
    </dgm:pt>
    <dgm:pt modelId="{E5FE6BFE-B77D-440A-AFBB-AB2FBB569094}" type="pres">
      <dgm:prSet presAssocID="{32A777AC-3EC3-439B-9017-3A4EE408C26B}" presName="composite3" presStyleCnt="0"/>
      <dgm:spPr/>
    </dgm:pt>
    <dgm:pt modelId="{28F61BA8-6D8A-4B55-B3EC-61EFE18F6BF2}" type="pres">
      <dgm:prSet presAssocID="{32A777AC-3EC3-439B-9017-3A4EE408C26B}" presName="background3" presStyleLbl="node3" presStyleIdx="1" presStyleCnt="5"/>
      <dgm:spPr/>
    </dgm:pt>
    <dgm:pt modelId="{004F84AF-E34A-4AAE-A355-CCE8D8B3A853}" type="pres">
      <dgm:prSet presAssocID="{32A777AC-3EC3-439B-9017-3A4EE408C26B}" presName="text3" presStyleLbl="fgAcc3" presStyleIdx="1" presStyleCnt="5" custScaleX="102542" custScaleY="42573">
        <dgm:presLayoutVars>
          <dgm:chPref val="3"/>
        </dgm:presLayoutVars>
      </dgm:prSet>
      <dgm:spPr/>
      <dgm:t>
        <a:bodyPr/>
        <a:lstStyle/>
        <a:p>
          <a:endParaRPr lang="es-ES"/>
        </a:p>
      </dgm:t>
    </dgm:pt>
    <dgm:pt modelId="{EA1A5775-93DC-45FD-9B91-4BED893C1B1A}" type="pres">
      <dgm:prSet presAssocID="{32A777AC-3EC3-439B-9017-3A4EE408C26B}" presName="hierChild4" presStyleCnt="0"/>
      <dgm:spPr/>
    </dgm:pt>
    <dgm:pt modelId="{C055C5FE-3150-44E4-8405-E17D9F6F905C}" type="pres">
      <dgm:prSet presAssocID="{279627C4-4423-4187-83B0-6E6F7F720305}" presName="Name23" presStyleLbl="parChTrans1D4" presStyleIdx="2" presStyleCnt="5"/>
      <dgm:spPr/>
      <dgm:t>
        <a:bodyPr/>
        <a:lstStyle/>
        <a:p>
          <a:endParaRPr lang="es-ES"/>
        </a:p>
      </dgm:t>
    </dgm:pt>
    <dgm:pt modelId="{8E73A00E-21DE-46ED-88C4-C89799362B98}" type="pres">
      <dgm:prSet presAssocID="{E274FBFF-B265-4BDE-A5DC-585FCA25E5E4}" presName="hierRoot4" presStyleCnt="0"/>
      <dgm:spPr/>
    </dgm:pt>
    <dgm:pt modelId="{B796F08C-A3DD-4229-BB92-5DD399B75716}" type="pres">
      <dgm:prSet presAssocID="{E274FBFF-B265-4BDE-A5DC-585FCA25E5E4}" presName="composite4" presStyleCnt="0"/>
      <dgm:spPr/>
    </dgm:pt>
    <dgm:pt modelId="{51A5EF11-7CF5-4A3F-B9EB-A44FF4796601}" type="pres">
      <dgm:prSet presAssocID="{E274FBFF-B265-4BDE-A5DC-585FCA25E5E4}" presName="background4" presStyleLbl="node4" presStyleIdx="2" presStyleCnt="5"/>
      <dgm:spPr/>
    </dgm:pt>
    <dgm:pt modelId="{5BC5AFF8-0EBA-482E-8DFD-F7F57ABAAFB3}" type="pres">
      <dgm:prSet presAssocID="{E274FBFF-B265-4BDE-A5DC-585FCA25E5E4}" presName="text4" presStyleLbl="fgAcc4" presStyleIdx="2" presStyleCnt="5" custScaleX="88588" custScaleY="42060">
        <dgm:presLayoutVars>
          <dgm:chPref val="3"/>
        </dgm:presLayoutVars>
      </dgm:prSet>
      <dgm:spPr/>
      <dgm:t>
        <a:bodyPr/>
        <a:lstStyle/>
        <a:p>
          <a:endParaRPr lang="es-ES"/>
        </a:p>
      </dgm:t>
    </dgm:pt>
    <dgm:pt modelId="{7B1EA364-B38D-4D76-99AC-B0FDB50F4041}" type="pres">
      <dgm:prSet presAssocID="{E274FBFF-B265-4BDE-A5DC-585FCA25E5E4}" presName="hierChild5" presStyleCnt="0"/>
      <dgm:spPr/>
    </dgm:pt>
    <dgm:pt modelId="{75F6E6CC-AF3F-4BB3-AC15-4CE869597115}" type="pres">
      <dgm:prSet presAssocID="{81121E0E-180D-489C-9AEF-674BC7FB1F72}" presName="Name10" presStyleLbl="parChTrans1D2" presStyleIdx="2" presStyleCnt="5"/>
      <dgm:spPr/>
      <dgm:t>
        <a:bodyPr/>
        <a:lstStyle/>
        <a:p>
          <a:endParaRPr lang="es-ES"/>
        </a:p>
      </dgm:t>
    </dgm:pt>
    <dgm:pt modelId="{D326CB1D-7774-4F38-9ECC-12029698E9C8}" type="pres">
      <dgm:prSet presAssocID="{12366788-F032-4921-9DCE-075775787ED6}" presName="hierRoot2" presStyleCnt="0"/>
      <dgm:spPr/>
    </dgm:pt>
    <dgm:pt modelId="{2C1813A6-A65D-4366-8CA9-47A58F0595A7}" type="pres">
      <dgm:prSet presAssocID="{12366788-F032-4921-9DCE-075775787ED6}" presName="composite2" presStyleCnt="0"/>
      <dgm:spPr/>
    </dgm:pt>
    <dgm:pt modelId="{5EB7930B-62D2-4ECA-99EC-65320C11022B}" type="pres">
      <dgm:prSet presAssocID="{12366788-F032-4921-9DCE-075775787ED6}" presName="background2" presStyleLbl="node2" presStyleIdx="2" presStyleCnt="5"/>
      <dgm:spPr/>
    </dgm:pt>
    <dgm:pt modelId="{4CF6FC37-89A9-40E7-8786-71F6B198B370}" type="pres">
      <dgm:prSet presAssocID="{12366788-F032-4921-9DCE-075775787ED6}" presName="text2" presStyleLbl="fgAcc2" presStyleIdx="2" presStyleCnt="5">
        <dgm:presLayoutVars>
          <dgm:chPref val="3"/>
        </dgm:presLayoutVars>
      </dgm:prSet>
      <dgm:spPr/>
      <dgm:t>
        <a:bodyPr/>
        <a:lstStyle/>
        <a:p>
          <a:endParaRPr lang="es-ES"/>
        </a:p>
      </dgm:t>
    </dgm:pt>
    <dgm:pt modelId="{B8A4792C-C72D-48FA-AF02-F593A0318538}" type="pres">
      <dgm:prSet presAssocID="{12366788-F032-4921-9DCE-075775787ED6}" presName="hierChild3" presStyleCnt="0"/>
      <dgm:spPr/>
    </dgm:pt>
    <dgm:pt modelId="{C0A150F7-103A-4277-9ACB-2AC5E493D18B}" type="pres">
      <dgm:prSet presAssocID="{99DA26D6-509A-41F6-A150-E02747B4E064}" presName="Name17" presStyleLbl="parChTrans1D3" presStyleIdx="2" presStyleCnt="5"/>
      <dgm:spPr/>
      <dgm:t>
        <a:bodyPr/>
        <a:lstStyle/>
        <a:p>
          <a:endParaRPr lang="es-ES"/>
        </a:p>
      </dgm:t>
    </dgm:pt>
    <dgm:pt modelId="{577B5D59-A412-4CA1-9898-3DE0C15B5A77}" type="pres">
      <dgm:prSet presAssocID="{24CB38C4-3F21-4397-9C05-9BE7ACF13E18}" presName="hierRoot3" presStyleCnt="0"/>
      <dgm:spPr/>
    </dgm:pt>
    <dgm:pt modelId="{79529BDD-1191-4C35-BE5A-A809340EC676}" type="pres">
      <dgm:prSet presAssocID="{24CB38C4-3F21-4397-9C05-9BE7ACF13E18}" presName="composite3" presStyleCnt="0"/>
      <dgm:spPr/>
    </dgm:pt>
    <dgm:pt modelId="{010AF672-7A66-4C05-B5BE-CA788B69997E}" type="pres">
      <dgm:prSet presAssocID="{24CB38C4-3F21-4397-9C05-9BE7ACF13E18}" presName="background3" presStyleLbl="node3" presStyleIdx="2" presStyleCnt="5"/>
      <dgm:spPr/>
    </dgm:pt>
    <dgm:pt modelId="{9DF4F8DF-57EF-4565-9F47-D09E29D0023C}" type="pres">
      <dgm:prSet presAssocID="{24CB38C4-3F21-4397-9C05-9BE7ACF13E18}" presName="text3" presStyleLbl="fgAcc3" presStyleIdx="2" presStyleCnt="5">
        <dgm:presLayoutVars>
          <dgm:chPref val="3"/>
        </dgm:presLayoutVars>
      </dgm:prSet>
      <dgm:spPr/>
      <dgm:t>
        <a:bodyPr/>
        <a:lstStyle/>
        <a:p>
          <a:endParaRPr lang="es-ES"/>
        </a:p>
      </dgm:t>
    </dgm:pt>
    <dgm:pt modelId="{70DD7A51-9D44-45CD-B545-041ADA4676FF}" type="pres">
      <dgm:prSet presAssocID="{24CB38C4-3F21-4397-9C05-9BE7ACF13E18}" presName="hierChild4" presStyleCnt="0"/>
      <dgm:spPr/>
    </dgm:pt>
    <dgm:pt modelId="{14DC929A-B3C2-402D-9A89-6E56F2C3BCD9}" type="pres">
      <dgm:prSet presAssocID="{CC2EB5C2-8263-46C7-9B54-B2F6601F31E0}" presName="Name23" presStyleLbl="parChTrans1D4" presStyleIdx="3" presStyleCnt="5"/>
      <dgm:spPr/>
      <dgm:t>
        <a:bodyPr/>
        <a:lstStyle/>
        <a:p>
          <a:endParaRPr lang="es-ES"/>
        </a:p>
      </dgm:t>
    </dgm:pt>
    <dgm:pt modelId="{53FA8EF3-CCF8-4830-9F28-DDD677BCCA7C}" type="pres">
      <dgm:prSet presAssocID="{542E2E48-DB54-4CFC-80F4-9D1D110DB981}" presName="hierRoot4" presStyleCnt="0"/>
      <dgm:spPr/>
    </dgm:pt>
    <dgm:pt modelId="{908A8D97-B63E-48E3-993A-8AA4A5C263BE}" type="pres">
      <dgm:prSet presAssocID="{542E2E48-DB54-4CFC-80F4-9D1D110DB981}" presName="composite4" presStyleCnt="0"/>
      <dgm:spPr/>
    </dgm:pt>
    <dgm:pt modelId="{4EE86C03-954B-4BF5-8A0A-0DD3C311D0C3}" type="pres">
      <dgm:prSet presAssocID="{542E2E48-DB54-4CFC-80F4-9D1D110DB981}" presName="background4" presStyleLbl="node4" presStyleIdx="3" presStyleCnt="5"/>
      <dgm:spPr/>
    </dgm:pt>
    <dgm:pt modelId="{A9848D5C-A6F5-4998-9FD3-0DDAE0F550B8}" type="pres">
      <dgm:prSet presAssocID="{542E2E48-DB54-4CFC-80F4-9D1D110DB981}" presName="text4" presStyleLbl="fgAcc4" presStyleIdx="3" presStyleCnt="5">
        <dgm:presLayoutVars>
          <dgm:chPref val="3"/>
        </dgm:presLayoutVars>
      </dgm:prSet>
      <dgm:spPr/>
      <dgm:t>
        <a:bodyPr/>
        <a:lstStyle/>
        <a:p>
          <a:endParaRPr lang="es-ES"/>
        </a:p>
      </dgm:t>
    </dgm:pt>
    <dgm:pt modelId="{A0DD0B75-DFF4-48FC-9F85-F68D041DBF41}" type="pres">
      <dgm:prSet presAssocID="{542E2E48-DB54-4CFC-80F4-9D1D110DB981}" presName="hierChild5" presStyleCnt="0"/>
      <dgm:spPr/>
    </dgm:pt>
    <dgm:pt modelId="{8E0B0B0A-EF84-4492-96F9-0F2AF9DDF206}" type="pres">
      <dgm:prSet presAssocID="{5B67CF29-6E47-4537-A1C3-2745B264D31A}" presName="Name10" presStyleLbl="parChTrans1D2" presStyleIdx="3" presStyleCnt="5"/>
      <dgm:spPr/>
      <dgm:t>
        <a:bodyPr/>
        <a:lstStyle/>
        <a:p>
          <a:endParaRPr lang="es-ES"/>
        </a:p>
      </dgm:t>
    </dgm:pt>
    <dgm:pt modelId="{780E6A57-6ADF-44AD-B5F2-9C4DC5B62591}" type="pres">
      <dgm:prSet presAssocID="{FE8123AB-84E3-43B5-B720-1F52394EE5D6}" presName="hierRoot2" presStyleCnt="0"/>
      <dgm:spPr/>
    </dgm:pt>
    <dgm:pt modelId="{C69C0B32-273D-4D8B-A607-B736A9571147}" type="pres">
      <dgm:prSet presAssocID="{FE8123AB-84E3-43B5-B720-1F52394EE5D6}" presName="composite2" presStyleCnt="0"/>
      <dgm:spPr/>
    </dgm:pt>
    <dgm:pt modelId="{9B1686EB-DAD4-442B-87BD-853C256E86D7}" type="pres">
      <dgm:prSet presAssocID="{FE8123AB-84E3-43B5-B720-1F52394EE5D6}" presName="background2" presStyleLbl="node2" presStyleIdx="3" presStyleCnt="5"/>
      <dgm:spPr/>
    </dgm:pt>
    <dgm:pt modelId="{5C8FED24-1354-4FA5-8E95-7D6389FFBC7A}" type="pres">
      <dgm:prSet presAssocID="{FE8123AB-84E3-43B5-B720-1F52394EE5D6}" presName="text2" presStyleLbl="fgAcc2" presStyleIdx="3" presStyleCnt="5">
        <dgm:presLayoutVars>
          <dgm:chPref val="3"/>
        </dgm:presLayoutVars>
      </dgm:prSet>
      <dgm:spPr/>
      <dgm:t>
        <a:bodyPr/>
        <a:lstStyle/>
        <a:p>
          <a:endParaRPr lang="es-ES"/>
        </a:p>
      </dgm:t>
    </dgm:pt>
    <dgm:pt modelId="{9731C98A-F19E-472D-8EAD-8517D036C499}" type="pres">
      <dgm:prSet presAssocID="{FE8123AB-84E3-43B5-B720-1F52394EE5D6}" presName="hierChild3" presStyleCnt="0"/>
      <dgm:spPr/>
    </dgm:pt>
    <dgm:pt modelId="{ECE25467-EB7E-4607-BCFB-09FBAE23D495}" type="pres">
      <dgm:prSet presAssocID="{F168813C-C6A9-412D-B7D2-E1527F22C614}" presName="Name17" presStyleLbl="parChTrans1D3" presStyleIdx="3" presStyleCnt="5"/>
      <dgm:spPr/>
      <dgm:t>
        <a:bodyPr/>
        <a:lstStyle/>
        <a:p>
          <a:endParaRPr lang="es-ES"/>
        </a:p>
      </dgm:t>
    </dgm:pt>
    <dgm:pt modelId="{78B6A6AA-A0E4-4975-B9D3-72422ABA0404}" type="pres">
      <dgm:prSet presAssocID="{1BEBCD1E-4E30-4530-930E-351A1E9E9C25}" presName="hierRoot3" presStyleCnt="0"/>
      <dgm:spPr/>
    </dgm:pt>
    <dgm:pt modelId="{E9F7D583-AEFD-4708-B932-3F1582CC681A}" type="pres">
      <dgm:prSet presAssocID="{1BEBCD1E-4E30-4530-930E-351A1E9E9C25}" presName="composite3" presStyleCnt="0"/>
      <dgm:spPr/>
    </dgm:pt>
    <dgm:pt modelId="{44465206-26EA-4101-A4D6-57BF1A74B9EC}" type="pres">
      <dgm:prSet presAssocID="{1BEBCD1E-4E30-4530-930E-351A1E9E9C25}" presName="background3" presStyleLbl="node3" presStyleIdx="3" presStyleCnt="5"/>
      <dgm:spPr/>
    </dgm:pt>
    <dgm:pt modelId="{4D18E861-C542-4CE4-892C-7C87204FEE58}" type="pres">
      <dgm:prSet presAssocID="{1BEBCD1E-4E30-4530-930E-351A1E9E9C25}" presName="text3" presStyleLbl="fgAcc3" presStyleIdx="3" presStyleCnt="5">
        <dgm:presLayoutVars>
          <dgm:chPref val="3"/>
        </dgm:presLayoutVars>
      </dgm:prSet>
      <dgm:spPr/>
      <dgm:t>
        <a:bodyPr/>
        <a:lstStyle/>
        <a:p>
          <a:endParaRPr lang="es-ES"/>
        </a:p>
      </dgm:t>
    </dgm:pt>
    <dgm:pt modelId="{CD0C809A-0AAD-40BB-A122-D5D839B714F1}" type="pres">
      <dgm:prSet presAssocID="{1BEBCD1E-4E30-4530-930E-351A1E9E9C25}" presName="hierChild4" presStyleCnt="0"/>
      <dgm:spPr/>
    </dgm:pt>
    <dgm:pt modelId="{B091389F-963E-4798-AF34-D6E8FA5FE724}" type="pres">
      <dgm:prSet presAssocID="{5E141841-FD91-42BD-98DE-C65AF297C746}" presName="Name23" presStyleLbl="parChTrans1D4" presStyleIdx="4" presStyleCnt="5"/>
      <dgm:spPr/>
      <dgm:t>
        <a:bodyPr/>
        <a:lstStyle/>
        <a:p>
          <a:endParaRPr lang="es-ES"/>
        </a:p>
      </dgm:t>
    </dgm:pt>
    <dgm:pt modelId="{B8BA5FD4-62AF-447E-B3E2-45B26667D560}" type="pres">
      <dgm:prSet presAssocID="{0DFCA343-7E63-4653-8AFA-E6603FA60408}" presName="hierRoot4" presStyleCnt="0"/>
      <dgm:spPr/>
    </dgm:pt>
    <dgm:pt modelId="{30EC13FE-36A7-4EB0-BEE3-17EF3B5F12F5}" type="pres">
      <dgm:prSet presAssocID="{0DFCA343-7E63-4653-8AFA-E6603FA60408}" presName="composite4" presStyleCnt="0"/>
      <dgm:spPr/>
    </dgm:pt>
    <dgm:pt modelId="{E8CA6A20-F1A4-4E64-9B65-B1D2D11781C5}" type="pres">
      <dgm:prSet presAssocID="{0DFCA343-7E63-4653-8AFA-E6603FA60408}" presName="background4" presStyleLbl="node4" presStyleIdx="4" presStyleCnt="5"/>
      <dgm:spPr/>
    </dgm:pt>
    <dgm:pt modelId="{42B62D4A-2AF0-4C3A-8329-F291FB67B1FF}" type="pres">
      <dgm:prSet presAssocID="{0DFCA343-7E63-4653-8AFA-E6603FA60408}" presName="text4" presStyleLbl="fgAcc4" presStyleIdx="4" presStyleCnt="5">
        <dgm:presLayoutVars>
          <dgm:chPref val="3"/>
        </dgm:presLayoutVars>
      </dgm:prSet>
      <dgm:spPr/>
      <dgm:t>
        <a:bodyPr/>
        <a:lstStyle/>
        <a:p>
          <a:endParaRPr lang="es-ES"/>
        </a:p>
      </dgm:t>
    </dgm:pt>
    <dgm:pt modelId="{CE845C49-4EC5-44E6-943D-35D3D04A7025}" type="pres">
      <dgm:prSet presAssocID="{0DFCA343-7E63-4653-8AFA-E6603FA60408}" presName="hierChild5" presStyleCnt="0"/>
      <dgm:spPr/>
    </dgm:pt>
    <dgm:pt modelId="{41F73EE5-398E-4FCE-B4FF-539F25C5C6A0}" type="pres">
      <dgm:prSet presAssocID="{BD74C9B6-743F-4434-A0CF-DA6BDB2C2AFA}" presName="Name10" presStyleLbl="parChTrans1D2" presStyleIdx="4" presStyleCnt="5"/>
      <dgm:spPr/>
      <dgm:t>
        <a:bodyPr/>
        <a:lstStyle/>
        <a:p>
          <a:endParaRPr lang="es-ES"/>
        </a:p>
      </dgm:t>
    </dgm:pt>
    <dgm:pt modelId="{596BB5D8-2A3B-435C-8053-0A4AD51D514F}" type="pres">
      <dgm:prSet presAssocID="{A2F7B4FA-C37F-41C1-853A-139604F45F8E}" presName="hierRoot2" presStyleCnt="0"/>
      <dgm:spPr/>
    </dgm:pt>
    <dgm:pt modelId="{2E8D9597-1B22-4E2E-A742-7DB55292F7FA}" type="pres">
      <dgm:prSet presAssocID="{A2F7B4FA-C37F-41C1-853A-139604F45F8E}" presName="composite2" presStyleCnt="0"/>
      <dgm:spPr/>
    </dgm:pt>
    <dgm:pt modelId="{43F46982-4FFA-4318-B302-0EB117FBD68E}" type="pres">
      <dgm:prSet presAssocID="{A2F7B4FA-C37F-41C1-853A-139604F45F8E}" presName="background2" presStyleLbl="node2" presStyleIdx="4" presStyleCnt="5"/>
      <dgm:spPr/>
    </dgm:pt>
    <dgm:pt modelId="{ED47034C-FEBA-470D-A863-6B4462F6C0B6}" type="pres">
      <dgm:prSet presAssocID="{A2F7B4FA-C37F-41C1-853A-139604F45F8E}" presName="text2" presStyleLbl="fgAcc2" presStyleIdx="4" presStyleCnt="5">
        <dgm:presLayoutVars>
          <dgm:chPref val="3"/>
        </dgm:presLayoutVars>
      </dgm:prSet>
      <dgm:spPr/>
      <dgm:t>
        <a:bodyPr/>
        <a:lstStyle/>
        <a:p>
          <a:endParaRPr lang="es-ES"/>
        </a:p>
      </dgm:t>
    </dgm:pt>
    <dgm:pt modelId="{BE219673-0733-4C09-93EA-53D944D4E712}" type="pres">
      <dgm:prSet presAssocID="{A2F7B4FA-C37F-41C1-853A-139604F45F8E}" presName="hierChild3" presStyleCnt="0"/>
      <dgm:spPr/>
    </dgm:pt>
    <dgm:pt modelId="{8B3C2441-EC57-4B78-89E2-8983B4C5C6F1}" type="pres">
      <dgm:prSet presAssocID="{BDFB859C-9412-4E34-9303-C7C50AC967A9}" presName="Name17" presStyleLbl="parChTrans1D3" presStyleIdx="4" presStyleCnt="5"/>
      <dgm:spPr/>
      <dgm:t>
        <a:bodyPr/>
        <a:lstStyle/>
        <a:p>
          <a:endParaRPr lang="es-ES"/>
        </a:p>
      </dgm:t>
    </dgm:pt>
    <dgm:pt modelId="{9E40D5A4-EEE1-4F93-9E34-DBBCD04A256A}" type="pres">
      <dgm:prSet presAssocID="{38B3BA0D-CE02-4E4E-BE28-83BBAF5EC3BD}" presName="hierRoot3" presStyleCnt="0"/>
      <dgm:spPr/>
    </dgm:pt>
    <dgm:pt modelId="{D8BB301E-8476-4CAA-8652-211EAA1164B8}" type="pres">
      <dgm:prSet presAssocID="{38B3BA0D-CE02-4E4E-BE28-83BBAF5EC3BD}" presName="composite3" presStyleCnt="0"/>
      <dgm:spPr/>
    </dgm:pt>
    <dgm:pt modelId="{C4622177-FBEC-4D4E-886C-CB83D488FB31}" type="pres">
      <dgm:prSet presAssocID="{38B3BA0D-CE02-4E4E-BE28-83BBAF5EC3BD}" presName="background3" presStyleLbl="node3" presStyleIdx="4" presStyleCnt="5"/>
      <dgm:spPr/>
    </dgm:pt>
    <dgm:pt modelId="{1F35B09D-B55B-4DC5-8450-DFE9A58A6298}" type="pres">
      <dgm:prSet presAssocID="{38B3BA0D-CE02-4E4E-BE28-83BBAF5EC3BD}" presName="text3" presStyleLbl="fgAcc3" presStyleIdx="4" presStyleCnt="5">
        <dgm:presLayoutVars>
          <dgm:chPref val="3"/>
        </dgm:presLayoutVars>
      </dgm:prSet>
      <dgm:spPr/>
      <dgm:t>
        <a:bodyPr/>
        <a:lstStyle/>
        <a:p>
          <a:endParaRPr lang="es-ES"/>
        </a:p>
      </dgm:t>
    </dgm:pt>
    <dgm:pt modelId="{883F11A0-9B81-48E3-9DD3-2715EABE6399}" type="pres">
      <dgm:prSet presAssocID="{38B3BA0D-CE02-4E4E-BE28-83BBAF5EC3BD}" presName="hierChild4" presStyleCnt="0"/>
      <dgm:spPr/>
    </dgm:pt>
  </dgm:ptLst>
  <dgm:cxnLst>
    <dgm:cxn modelId="{D3122B42-61B6-4EFF-9C6A-DE2FCB3B28D4}" type="presOf" srcId="{99DA26D6-509A-41F6-A150-E02747B4E064}" destId="{C0A150F7-103A-4277-9ACB-2AC5E493D18B}" srcOrd="0" destOrd="0" presId="urn:microsoft.com/office/officeart/2005/8/layout/hierarchy1"/>
    <dgm:cxn modelId="{2E0F86FE-035B-474C-9FD1-BD790B178021}" type="presOf" srcId="{32A777AC-3EC3-439B-9017-3A4EE408C26B}" destId="{004F84AF-E34A-4AAE-A355-CCE8D8B3A853}" srcOrd="0" destOrd="0" presId="urn:microsoft.com/office/officeart/2005/8/layout/hierarchy1"/>
    <dgm:cxn modelId="{FA2BC15C-A5C2-4984-8BAE-0E922F655FF1}" srcId="{A2F7B4FA-C37F-41C1-853A-139604F45F8E}" destId="{38B3BA0D-CE02-4E4E-BE28-83BBAF5EC3BD}" srcOrd="0" destOrd="0" parTransId="{BDFB859C-9412-4E34-9303-C7C50AC967A9}" sibTransId="{1B5BF2EC-F6CE-4B7D-9EF9-8EAC4E5CC593}"/>
    <dgm:cxn modelId="{DAE2672C-D5DB-49AF-B554-FC47906FD0D2}" type="presOf" srcId="{A82BF740-0284-4DC6-932E-0CCA3D58BBFF}" destId="{38847223-7F74-439B-ACB4-787B8985DBB8}" srcOrd="0" destOrd="0" presId="urn:microsoft.com/office/officeart/2005/8/layout/hierarchy1"/>
    <dgm:cxn modelId="{DB67EE63-08AC-4452-9FD8-696C307A2406}" srcId="{1BEBCD1E-4E30-4530-930E-351A1E9E9C25}" destId="{0DFCA343-7E63-4653-8AFA-E6603FA60408}" srcOrd="0" destOrd="0" parTransId="{5E141841-FD91-42BD-98DE-C65AF297C746}" sibTransId="{897036E5-2BCA-417B-9A55-D2D432550E49}"/>
    <dgm:cxn modelId="{172E62CC-E770-4FE7-99A7-3CF78E304262}" type="presOf" srcId="{E274FBFF-B265-4BDE-A5DC-585FCA25E5E4}" destId="{5BC5AFF8-0EBA-482E-8DFD-F7F57ABAAFB3}" srcOrd="0" destOrd="0" presId="urn:microsoft.com/office/officeart/2005/8/layout/hierarchy1"/>
    <dgm:cxn modelId="{35EC518D-85C9-4C49-BE7B-14C516C633CD}" type="presOf" srcId="{BD74C9B6-743F-4434-A0CF-DA6BDB2C2AFA}" destId="{41F73EE5-398E-4FCE-B4FF-539F25C5C6A0}" srcOrd="0" destOrd="0" presId="urn:microsoft.com/office/officeart/2005/8/layout/hierarchy1"/>
    <dgm:cxn modelId="{CC2A556E-898C-4A0B-8DB7-88A209CC87FC}" srcId="{4561B95C-B2A2-42CD-990A-19FA157C14A9}" destId="{B1095708-7D80-4F63-AC78-C3810534B70A}" srcOrd="0" destOrd="0" parTransId="{B6FD9DC8-1EE0-413C-897D-2EC910496B8D}" sibTransId="{EE81224C-4A9E-48E1-85C3-1911E1AA79A2}"/>
    <dgm:cxn modelId="{5E353451-130B-4103-B9F1-CF8AAF2C3553}" type="presOf" srcId="{C0EA91E4-718A-4178-A95A-269194CB1A75}" destId="{BD894666-095C-4B12-A56B-FFAD9C173F62}" srcOrd="0" destOrd="0" presId="urn:microsoft.com/office/officeart/2005/8/layout/hierarchy1"/>
    <dgm:cxn modelId="{59C51936-71CB-4BEA-A85E-F62711BD9203}" type="presOf" srcId="{BDFB859C-9412-4E34-9303-C7C50AC967A9}" destId="{8B3C2441-EC57-4B78-89E2-8983B4C5C6F1}" srcOrd="0" destOrd="0" presId="urn:microsoft.com/office/officeart/2005/8/layout/hierarchy1"/>
    <dgm:cxn modelId="{BA132A9E-65DE-4212-AC09-721F3578B64E}" srcId="{FE8123AB-84E3-43B5-B720-1F52394EE5D6}" destId="{1BEBCD1E-4E30-4530-930E-351A1E9E9C25}" srcOrd="0" destOrd="0" parTransId="{F168813C-C6A9-412D-B7D2-E1527F22C614}" sibTransId="{7B5295F1-CCA1-45CE-9C1D-079345B193F9}"/>
    <dgm:cxn modelId="{435A7674-DAD8-43A5-80DC-99AF97FFE164}" srcId="{BCAAD6C7-6952-44D3-86F4-6F2B60ABEA62}" destId="{FE8123AB-84E3-43B5-B720-1F52394EE5D6}" srcOrd="3" destOrd="0" parTransId="{5B67CF29-6E47-4537-A1C3-2745B264D31A}" sibTransId="{665D5A0D-11CD-4121-88D4-5FF8B9298889}"/>
    <dgm:cxn modelId="{7DC8EEB9-56F8-4A1F-8EB9-AF5BF1EFDD81}" type="presOf" srcId="{B1BED0B6-336A-4CFC-B22E-041828A5F167}" destId="{ECD85AC4-9FCC-48EA-BB0D-A9BC3915B733}" srcOrd="0" destOrd="0" presId="urn:microsoft.com/office/officeart/2005/8/layout/hierarchy1"/>
    <dgm:cxn modelId="{63FECB06-F0F5-4AA8-A8E6-B75AE5A338EA}" type="presOf" srcId="{E0D7FC1A-5EB6-443E-AD03-F00B667F7969}" destId="{CCD2F542-F621-4564-924C-44C0D6BCFEE3}" srcOrd="0" destOrd="0" presId="urn:microsoft.com/office/officeart/2005/8/layout/hierarchy1"/>
    <dgm:cxn modelId="{668702BD-2F75-4DF6-B42C-9E3300225CD6}" type="presOf" srcId="{CC2EB5C2-8263-46C7-9B54-B2F6601F31E0}" destId="{14DC929A-B3C2-402D-9A89-6E56F2C3BCD9}" srcOrd="0" destOrd="0" presId="urn:microsoft.com/office/officeart/2005/8/layout/hierarchy1"/>
    <dgm:cxn modelId="{23AC663F-91AB-45E7-ABBC-3DFDB0831365}" type="presOf" srcId="{0DFCA343-7E63-4653-8AFA-E6603FA60408}" destId="{42B62D4A-2AF0-4C3A-8329-F291FB67B1FF}" srcOrd="0" destOrd="0" presId="urn:microsoft.com/office/officeart/2005/8/layout/hierarchy1"/>
    <dgm:cxn modelId="{8C622E2F-74C3-4ED1-BCA2-290B69C4CAC8}" type="presOf" srcId="{12366788-F032-4921-9DCE-075775787ED6}" destId="{4CF6FC37-89A9-40E7-8786-71F6B198B370}" srcOrd="0" destOrd="0" presId="urn:microsoft.com/office/officeart/2005/8/layout/hierarchy1"/>
    <dgm:cxn modelId="{3807E34A-0B37-4EC4-B395-F718729E3E14}" srcId="{BCAAD6C7-6952-44D3-86F4-6F2B60ABEA62}" destId="{12366788-F032-4921-9DCE-075775787ED6}" srcOrd="2" destOrd="0" parTransId="{81121E0E-180D-489C-9AEF-674BC7FB1F72}" sibTransId="{4442AF66-4B99-4684-92A6-B85B7ADF2A30}"/>
    <dgm:cxn modelId="{B8108441-D8CB-4582-BF99-EBDBC9DBE567}" type="presOf" srcId="{FE8123AB-84E3-43B5-B720-1F52394EE5D6}" destId="{5C8FED24-1354-4FA5-8E95-7D6389FFBC7A}" srcOrd="0" destOrd="0" presId="urn:microsoft.com/office/officeart/2005/8/layout/hierarchy1"/>
    <dgm:cxn modelId="{9EE4752A-204A-40A4-8EA0-A589F7A49E76}" type="presOf" srcId="{BCAAD6C7-6952-44D3-86F4-6F2B60ABEA62}" destId="{9A58D2E6-4055-4831-B057-AF4D0C3EDD22}" srcOrd="0" destOrd="0" presId="urn:microsoft.com/office/officeart/2005/8/layout/hierarchy1"/>
    <dgm:cxn modelId="{809DA1CC-E304-4E1C-AF89-9C5A13EFD18C}" type="presOf" srcId="{542E2E48-DB54-4CFC-80F4-9D1D110DB981}" destId="{A9848D5C-A6F5-4998-9FD3-0DDAE0F550B8}" srcOrd="0" destOrd="0" presId="urn:microsoft.com/office/officeart/2005/8/layout/hierarchy1"/>
    <dgm:cxn modelId="{4B0AF8E4-076D-428D-BD2E-CEA42C91FEBF}" srcId="{B1095708-7D80-4F63-AC78-C3810534B70A}" destId="{3F9952CE-C5BA-42BF-826F-CEF78A790A80}" srcOrd="0" destOrd="0" parTransId="{DAF1E683-4462-421F-91F0-85EF87564B1E}" sibTransId="{62DB5A96-4574-470C-8048-3E87F3E7D49A}"/>
    <dgm:cxn modelId="{7EECE1EF-0286-4835-9676-CB210A2B303A}" type="presOf" srcId="{4561B95C-B2A2-42CD-990A-19FA157C14A9}" destId="{9E8CC9F6-544F-4246-99E9-3243AE822D37}" srcOrd="0" destOrd="0" presId="urn:microsoft.com/office/officeart/2005/8/layout/hierarchy1"/>
    <dgm:cxn modelId="{35427A9A-4651-4665-900F-792ECF78DBD6}" type="presOf" srcId="{5B67CF29-6E47-4537-A1C3-2745B264D31A}" destId="{8E0B0B0A-EF84-4492-96F9-0F2AF9DDF206}" srcOrd="0" destOrd="0" presId="urn:microsoft.com/office/officeart/2005/8/layout/hierarchy1"/>
    <dgm:cxn modelId="{B5800C6A-16CA-456D-8A2A-3E0B8D6C0E73}" srcId="{BCAAD6C7-6952-44D3-86F4-6F2B60ABEA62}" destId="{4561B95C-B2A2-42CD-990A-19FA157C14A9}" srcOrd="0" destOrd="0" parTransId="{8F9C3022-4D58-4F60-9E1A-03B14FAC4F62}" sibTransId="{E0214224-3ADE-4F27-8047-2198B3818391}"/>
    <dgm:cxn modelId="{CD13A82C-99B7-40F1-997C-CA71D5C0F195}" type="presOf" srcId="{B1095708-7D80-4F63-AC78-C3810534B70A}" destId="{A605890F-60AF-47CD-83C2-4960493E7126}" srcOrd="0" destOrd="0" presId="urn:microsoft.com/office/officeart/2005/8/layout/hierarchy1"/>
    <dgm:cxn modelId="{BC09359D-7623-41C2-B7E6-629A98FDD346}" type="presOf" srcId="{38B3BA0D-CE02-4E4E-BE28-83BBAF5EC3BD}" destId="{1F35B09D-B55B-4DC5-8450-DFE9A58A6298}" srcOrd="0" destOrd="0" presId="urn:microsoft.com/office/officeart/2005/8/layout/hierarchy1"/>
    <dgm:cxn modelId="{A60E8500-277B-4787-8494-C5E190E5AB6D}" type="presOf" srcId="{3F9952CE-C5BA-42BF-826F-CEF78A790A80}" destId="{F16FF1FF-330C-4D20-A821-912095CEEAA2}" srcOrd="0" destOrd="0" presId="urn:microsoft.com/office/officeart/2005/8/layout/hierarchy1"/>
    <dgm:cxn modelId="{D76656D0-F37B-4CD5-9225-49AABBDDDB4B}" type="presOf" srcId="{24CB38C4-3F21-4397-9C05-9BE7ACF13E18}" destId="{9DF4F8DF-57EF-4565-9F47-D09E29D0023C}" srcOrd="0" destOrd="0" presId="urn:microsoft.com/office/officeart/2005/8/layout/hierarchy1"/>
    <dgm:cxn modelId="{E6A5C83E-565E-42FB-9E83-059741FE9D71}" type="presOf" srcId="{D1240447-CE13-4A62-A863-87E3417C6E02}" destId="{B32F0F03-250A-477B-8BBB-AA19F61352FB}" srcOrd="0" destOrd="0" presId="urn:microsoft.com/office/officeart/2005/8/layout/hierarchy1"/>
    <dgm:cxn modelId="{515DC696-23E5-4A93-BBB8-6688509837F0}" type="presOf" srcId="{5E141841-FD91-42BD-98DE-C65AF297C746}" destId="{B091389F-963E-4798-AF34-D6E8FA5FE724}" srcOrd="0" destOrd="0" presId="urn:microsoft.com/office/officeart/2005/8/layout/hierarchy1"/>
    <dgm:cxn modelId="{FC89F7E9-541B-43C8-9776-2E42F15707A5}" srcId="{3F9952CE-C5BA-42BF-826F-CEF78A790A80}" destId="{E0D7FC1A-5EB6-443E-AD03-F00B667F7969}" srcOrd="0" destOrd="0" parTransId="{B1BED0B6-336A-4CFC-B22E-041828A5F167}" sibTransId="{ECC36A52-E018-4BC8-8F15-8B0EF145E9A2}"/>
    <dgm:cxn modelId="{427F60CC-1551-478D-B6C1-08A3E9686FF3}" type="presOf" srcId="{DAF1E683-4462-421F-91F0-85EF87564B1E}" destId="{F749DA68-94E8-4410-B96F-3F67D69F21FB}" srcOrd="0" destOrd="0" presId="urn:microsoft.com/office/officeart/2005/8/layout/hierarchy1"/>
    <dgm:cxn modelId="{4330B3C4-E4C3-464D-9389-EA2ECFD6BE52}" type="presOf" srcId="{A2F7B4FA-C37F-41C1-853A-139604F45F8E}" destId="{ED47034C-FEBA-470D-A863-6B4462F6C0B6}" srcOrd="0" destOrd="0" presId="urn:microsoft.com/office/officeart/2005/8/layout/hierarchy1"/>
    <dgm:cxn modelId="{50B27982-5C62-4BE5-AE52-DF67F2F99B11}" srcId="{BCAAD6C7-6952-44D3-86F4-6F2B60ABEA62}" destId="{D1240447-CE13-4A62-A863-87E3417C6E02}" srcOrd="1" destOrd="0" parTransId="{A82BF740-0284-4DC6-932E-0CCA3D58BBFF}" sibTransId="{1DF7213D-FD03-4A50-B42A-FBCB79BB53CE}"/>
    <dgm:cxn modelId="{DA8E5BC2-14C0-4B88-8A18-6562DCF1B19B}" srcId="{C0EA91E4-718A-4178-A95A-269194CB1A75}" destId="{BCAAD6C7-6952-44D3-86F4-6F2B60ABEA62}" srcOrd="0" destOrd="0" parTransId="{DD625758-D7FB-47AD-AD82-96FA4CEEDD25}" sibTransId="{05E55810-A567-4993-B00F-92DF231552BB}"/>
    <dgm:cxn modelId="{8250010D-41D8-41F7-9EA6-915992D72D11}" type="presOf" srcId="{8F9C3022-4D58-4F60-9E1A-03B14FAC4F62}" destId="{C94A40C0-047B-4840-80F0-CCBF4F688198}" srcOrd="0" destOrd="0" presId="urn:microsoft.com/office/officeart/2005/8/layout/hierarchy1"/>
    <dgm:cxn modelId="{AB65DA8C-51F4-4039-B82F-63B8FB9D42BD}" type="presOf" srcId="{F168813C-C6A9-412D-B7D2-E1527F22C614}" destId="{ECE25467-EB7E-4607-BCFB-09FBAE23D495}" srcOrd="0" destOrd="0" presId="urn:microsoft.com/office/officeart/2005/8/layout/hierarchy1"/>
    <dgm:cxn modelId="{EC808C3F-9483-4203-909E-64E4431090A4}" srcId="{D1240447-CE13-4A62-A863-87E3417C6E02}" destId="{32A777AC-3EC3-439B-9017-3A4EE408C26B}" srcOrd="0" destOrd="0" parTransId="{64AB2E19-27ED-44EF-9ADC-A2077F026F76}" sibTransId="{3EDC5BB8-1F91-4CCF-9DD4-970D4DB50C4C}"/>
    <dgm:cxn modelId="{D53F093E-3B95-4B0B-8BE7-E6F4A8955DAD}" type="presOf" srcId="{279627C4-4423-4187-83B0-6E6F7F720305}" destId="{C055C5FE-3150-44E4-8405-E17D9F6F905C}" srcOrd="0" destOrd="0" presId="urn:microsoft.com/office/officeart/2005/8/layout/hierarchy1"/>
    <dgm:cxn modelId="{123DA061-441D-4C5B-B181-3225BE2DD569}" srcId="{24CB38C4-3F21-4397-9C05-9BE7ACF13E18}" destId="{542E2E48-DB54-4CFC-80F4-9D1D110DB981}" srcOrd="0" destOrd="0" parTransId="{CC2EB5C2-8263-46C7-9B54-B2F6601F31E0}" sibTransId="{D9304D90-B528-483A-B22B-5279FD0CD5AF}"/>
    <dgm:cxn modelId="{FF023528-B86A-4880-B701-8AA0088F48FF}" srcId="{BCAAD6C7-6952-44D3-86F4-6F2B60ABEA62}" destId="{A2F7B4FA-C37F-41C1-853A-139604F45F8E}" srcOrd="4" destOrd="0" parTransId="{BD74C9B6-743F-4434-A0CF-DA6BDB2C2AFA}" sibTransId="{84E17138-90FB-4294-B5B0-6F9EDE73EEEC}"/>
    <dgm:cxn modelId="{262B93B2-8F27-427F-BFA5-4ADD2A843434}" type="presOf" srcId="{64AB2E19-27ED-44EF-9ADC-A2077F026F76}" destId="{79A768AD-7985-47C3-8E34-4A2CAE95BE1E}" srcOrd="0" destOrd="0" presId="urn:microsoft.com/office/officeart/2005/8/layout/hierarchy1"/>
    <dgm:cxn modelId="{3A30793E-F185-4C2D-8AA6-8707A4848FE9}" type="presOf" srcId="{B6FD9DC8-1EE0-413C-897D-2EC910496B8D}" destId="{81859BB2-77C5-446B-8EDE-1607C9507D9B}" srcOrd="0" destOrd="0" presId="urn:microsoft.com/office/officeart/2005/8/layout/hierarchy1"/>
    <dgm:cxn modelId="{1FEB064C-3698-494E-9268-98FDD39B3269}" type="presOf" srcId="{1BEBCD1E-4E30-4530-930E-351A1E9E9C25}" destId="{4D18E861-C542-4CE4-892C-7C87204FEE58}" srcOrd="0" destOrd="0" presId="urn:microsoft.com/office/officeart/2005/8/layout/hierarchy1"/>
    <dgm:cxn modelId="{E534EC5F-59F7-4A6C-9D7B-195B9F6C8669}" type="presOf" srcId="{81121E0E-180D-489C-9AEF-674BC7FB1F72}" destId="{75F6E6CC-AF3F-4BB3-AC15-4CE869597115}" srcOrd="0" destOrd="0" presId="urn:microsoft.com/office/officeart/2005/8/layout/hierarchy1"/>
    <dgm:cxn modelId="{A776C5B0-E807-4BA7-9713-3EBFF9550157}" srcId="{12366788-F032-4921-9DCE-075775787ED6}" destId="{24CB38C4-3F21-4397-9C05-9BE7ACF13E18}" srcOrd="0" destOrd="0" parTransId="{99DA26D6-509A-41F6-A150-E02747B4E064}" sibTransId="{4D199F84-E6A6-4FA9-BF76-8C524D1A3FF9}"/>
    <dgm:cxn modelId="{8601A7E2-F8C1-40FA-A799-572ECF5FC53C}" srcId="{32A777AC-3EC3-439B-9017-3A4EE408C26B}" destId="{E274FBFF-B265-4BDE-A5DC-585FCA25E5E4}" srcOrd="0" destOrd="0" parTransId="{279627C4-4423-4187-83B0-6E6F7F720305}" sibTransId="{65AADE1D-EBB1-40EC-9606-FB2DDF5C2778}"/>
    <dgm:cxn modelId="{8CF3DD92-885A-4204-82AC-E53E1B8F8314}" type="presParOf" srcId="{BD894666-095C-4B12-A56B-FFAD9C173F62}" destId="{1889706B-A654-4272-B0B9-D1AFACC3B5F0}" srcOrd="0" destOrd="0" presId="urn:microsoft.com/office/officeart/2005/8/layout/hierarchy1"/>
    <dgm:cxn modelId="{FCB15586-2F57-4BE3-8102-766CA432EFDC}" type="presParOf" srcId="{1889706B-A654-4272-B0B9-D1AFACC3B5F0}" destId="{ADF8EFC9-8AB6-4998-8EEC-DABDB20AE833}" srcOrd="0" destOrd="0" presId="urn:microsoft.com/office/officeart/2005/8/layout/hierarchy1"/>
    <dgm:cxn modelId="{096E6F1B-F867-43BB-A846-0906D3218AB1}" type="presParOf" srcId="{ADF8EFC9-8AB6-4998-8EEC-DABDB20AE833}" destId="{A388A29F-C73C-4B2D-AEE6-6A449C431CC5}" srcOrd="0" destOrd="0" presId="urn:microsoft.com/office/officeart/2005/8/layout/hierarchy1"/>
    <dgm:cxn modelId="{CAF05177-BF71-4573-8923-912981877F83}" type="presParOf" srcId="{ADF8EFC9-8AB6-4998-8EEC-DABDB20AE833}" destId="{9A58D2E6-4055-4831-B057-AF4D0C3EDD22}" srcOrd="1" destOrd="0" presId="urn:microsoft.com/office/officeart/2005/8/layout/hierarchy1"/>
    <dgm:cxn modelId="{D049E9EF-C57E-4121-8011-7E7EA52C6B16}" type="presParOf" srcId="{1889706B-A654-4272-B0B9-D1AFACC3B5F0}" destId="{9D287726-22D5-4E80-981B-31F53BE56652}" srcOrd="1" destOrd="0" presId="urn:microsoft.com/office/officeart/2005/8/layout/hierarchy1"/>
    <dgm:cxn modelId="{9911A572-9010-4578-913B-79D8AD7CC0A2}" type="presParOf" srcId="{9D287726-22D5-4E80-981B-31F53BE56652}" destId="{C94A40C0-047B-4840-80F0-CCBF4F688198}" srcOrd="0" destOrd="0" presId="urn:microsoft.com/office/officeart/2005/8/layout/hierarchy1"/>
    <dgm:cxn modelId="{64DA7DDD-87F2-4B52-A45E-C440461D600B}" type="presParOf" srcId="{9D287726-22D5-4E80-981B-31F53BE56652}" destId="{68429BF7-9C34-4262-BB29-BD152502049D}" srcOrd="1" destOrd="0" presId="urn:microsoft.com/office/officeart/2005/8/layout/hierarchy1"/>
    <dgm:cxn modelId="{ABA262F5-ABF7-4403-9187-B69661E5A39C}" type="presParOf" srcId="{68429BF7-9C34-4262-BB29-BD152502049D}" destId="{A9D4FC7F-43C4-4E02-9E43-1439C1C3DFBD}" srcOrd="0" destOrd="0" presId="urn:microsoft.com/office/officeart/2005/8/layout/hierarchy1"/>
    <dgm:cxn modelId="{93CC492F-53A8-4B6F-BFE5-8597D90C870D}" type="presParOf" srcId="{A9D4FC7F-43C4-4E02-9E43-1439C1C3DFBD}" destId="{1A0F8773-EE3A-4325-A86A-A8F20FF785BF}" srcOrd="0" destOrd="0" presId="urn:microsoft.com/office/officeart/2005/8/layout/hierarchy1"/>
    <dgm:cxn modelId="{17BE55CA-168F-4B54-9D31-6C126A8258B9}" type="presParOf" srcId="{A9D4FC7F-43C4-4E02-9E43-1439C1C3DFBD}" destId="{9E8CC9F6-544F-4246-99E9-3243AE822D37}" srcOrd="1" destOrd="0" presId="urn:microsoft.com/office/officeart/2005/8/layout/hierarchy1"/>
    <dgm:cxn modelId="{FBAF1AE9-5AFC-4BDF-9FD3-7817D49B18FD}" type="presParOf" srcId="{68429BF7-9C34-4262-BB29-BD152502049D}" destId="{0071FF29-A726-473B-B4A8-672895806EE6}" srcOrd="1" destOrd="0" presId="urn:microsoft.com/office/officeart/2005/8/layout/hierarchy1"/>
    <dgm:cxn modelId="{013FF3B7-9B8D-4EC4-B7D5-5E42E5D209A1}" type="presParOf" srcId="{0071FF29-A726-473B-B4A8-672895806EE6}" destId="{81859BB2-77C5-446B-8EDE-1607C9507D9B}" srcOrd="0" destOrd="0" presId="urn:microsoft.com/office/officeart/2005/8/layout/hierarchy1"/>
    <dgm:cxn modelId="{008BD1E1-5BC2-43C1-9733-7A12292ADFFD}" type="presParOf" srcId="{0071FF29-A726-473B-B4A8-672895806EE6}" destId="{EAC38320-393D-45F9-8AB3-9D484A44E2C1}" srcOrd="1" destOrd="0" presId="urn:microsoft.com/office/officeart/2005/8/layout/hierarchy1"/>
    <dgm:cxn modelId="{055F2CD2-C78C-45FD-B6A9-CB91E2B3FFB6}" type="presParOf" srcId="{EAC38320-393D-45F9-8AB3-9D484A44E2C1}" destId="{DD805D29-6B03-40F5-8F95-1650EF129D43}" srcOrd="0" destOrd="0" presId="urn:microsoft.com/office/officeart/2005/8/layout/hierarchy1"/>
    <dgm:cxn modelId="{9B75CFEC-2198-40AA-AC78-ACF84B7B84AD}" type="presParOf" srcId="{DD805D29-6B03-40F5-8F95-1650EF129D43}" destId="{82E6BC79-2D83-490F-AE71-B8070237549C}" srcOrd="0" destOrd="0" presId="urn:microsoft.com/office/officeart/2005/8/layout/hierarchy1"/>
    <dgm:cxn modelId="{9F5D9C07-7E0B-4C6D-BFC2-A3BA2AEE5B7E}" type="presParOf" srcId="{DD805D29-6B03-40F5-8F95-1650EF129D43}" destId="{A605890F-60AF-47CD-83C2-4960493E7126}" srcOrd="1" destOrd="0" presId="urn:microsoft.com/office/officeart/2005/8/layout/hierarchy1"/>
    <dgm:cxn modelId="{ACC28175-6D69-4748-B069-C57CFC7BCD52}" type="presParOf" srcId="{EAC38320-393D-45F9-8AB3-9D484A44E2C1}" destId="{C28EFC7D-5933-4A78-87C1-025749799AC0}" srcOrd="1" destOrd="0" presId="urn:microsoft.com/office/officeart/2005/8/layout/hierarchy1"/>
    <dgm:cxn modelId="{68F8FDD9-BD1D-44E6-B161-CD3BC4058297}" type="presParOf" srcId="{C28EFC7D-5933-4A78-87C1-025749799AC0}" destId="{F749DA68-94E8-4410-B96F-3F67D69F21FB}" srcOrd="0" destOrd="0" presId="urn:microsoft.com/office/officeart/2005/8/layout/hierarchy1"/>
    <dgm:cxn modelId="{34AE9EA0-6FE7-480C-B222-D831B591E02B}" type="presParOf" srcId="{C28EFC7D-5933-4A78-87C1-025749799AC0}" destId="{BEC6154D-6294-4D74-8458-BDBFFE6676DC}" srcOrd="1" destOrd="0" presId="urn:microsoft.com/office/officeart/2005/8/layout/hierarchy1"/>
    <dgm:cxn modelId="{D5832362-CBF3-4F38-9CA8-3B16D15ABD8C}" type="presParOf" srcId="{BEC6154D-6294-4D74-8458-BDBFFE6676DC}" destId="{ED235608-1E62-4C32-8063-21973022BDD3}" srcOrd="0" destOrd="0" presId="urn:microsoft.com/office/officeart/2005/8/layout/hierarchy1"/>
    <dgm:cxn modelId="{3C536C36-78F3-43DF-8D2D-E4BDED9C9DFD}" type="presParOf" srcId="{ED235608-1E62-4C32-8063-21973022BDD3}" destId="{D9BBABEF-E054-4AFD-AFDB-746B0163853D}" srcOrd="0" destOrd="0" presId="urn:microsoft.com/office/officeart/2005/8/layout/hierarchy1"/>
    <dgm:cxn modelId="{6F963605-CD65-48EA-80AE-2046CBAC92F8}" type="presParOf" srcId="{ED235608-1E62-4C32-8063-21973022BDD3}" destId="{F16FF1FF-330C-4D20-A821-912095CEEAA2}" srcOrd="1" destOrd="0" presId="urn:microsoft.com/office/officeart/2005/8/layout/hierarchy1"/>
    <dgm:cxn modelId="{51F406B2-23B3-4F38-A487-CACC11B79BE3}" type="presParOf" srcId="{BEC6154D-6294-4D74-8458-BDBFFE6676DC}" destId="{56F31541-7E11-45E2-A463-DEB8E8DE8D1E}" srcOrd="1" destOrd="0" presId="urn:microsoft.com/office/officeart/2005/8/layout/hierarchy1"/>
    <dgm:cxn modelId="{470E3361-9CB1-4FD0-BEA4-71730D46BCC6}" type="presParOf" srcId="{56F31541-7E11-45E2-A463-DEB8E8DE8D1E}" destId="{ECD85AC4-9FCC-48EA-BB0D-A9BC3915B733}" srcOrd="0" destOrd="0" presId="urn:microsoft.com/office/officeart/2005/8/layout/hierarchy1"/>
    <dgm:cxn modelId="{2F8F7529-D7E9-461C-9FDD-52030638C97D}" type="presParOf" srcId="{56F31541-7E11-45E2-A463-DEB8E8DE8D1E}" destId="{76D984CF-1933-4557-9463-EF4EA1BCE380}" srcOrd="1" destOrd="0" presId="urn:microsoft.com/office/officeart/2005/8/layout/hierarchy1"/>
    <dgm:cxn modelId="{A045DFCF-C2FA-45BE-929E-0858032608AC}" type="presParOf" srcId="{76D984CF-1933-4557-9463-EF4EA1BCE380}" destId="{B8B916C9-BEBD-40A4-96E5-BBDBC3D5985D}" srcOrd="0" destOrd="0" presId="urn:microsoft.com/office/officeart/2005/8/layout/hierarchy1"/>
    <dgm:cxn modelId="{E0F0B75F-C582-4635-BEEF-12FA57676D43}" type="presParOf" srcId="{B8B916C9-BEBD-40A4-96E5-BBDBC3D5985D}" destId="{EF5D2FB7-D197-4881-A202-C52309A70C75}" srcOrd="0" destOrd="0" presId="urn:microsoft.com/office/officeart/2005/8/layout/hierarchy1"/>
    <dgm:cxn modelId="{CC947308-B0B9-4A32-A39B-4DB2E3343606}" type="presParOf" srcId="{B8B916C9-BEBD-40A4-96E5-BBDBC3D5985D}" destId="{CCD2F542-F621-4564-924C-44C0D6BCFEE3}" srcOrd="1" destOrd="0" presId="urn:microsoft.com/office/officeart/2005/8/layout/hierarchy1"/>
    <dgm:cxn modelId="{DA87624C-4E25-4C12-863A-B89ACD4B1F42}" type="presParOf" srcId="{76D984CF-1933-4557-9463-EF4EA1BCE380}" destId="{2F18B32E-FE8C-43EA-8D6A-86A31F020AB2}" srcOrd="1" destOrd="0" presId="urn:microsoft.com/office/officeart/2005/8/layout/hierarchy1"/>
    <dgm:cxn modelId="{7869E4EF-11C6-494C-BD02-82667CEA7F7F}" type="presParOf" srcId="{9D287726-22D5-4E80-981B-31F53BE56652}" destId="{38847223-7F74-439B-ACB4-787B8985DBB8}" srcOrd="2" destOrd="0" presId="urn:microsoft.com/office/officeart/2005/8/layout/hierarchy1"/>
    <dgm:cxn modelId="{66D597A4-D28E-4A5C-B1E7-9AC2CB667C11}" type="presParOf" srcId="{9D287726-22D5-4E80-981B-31F53BE56652}" destId="{85BDAB39-D29E-4B2A-A7D9-2C294B21E756}" srcOrd="3" destOrd="0" presId="urn:microsoft.com/office/officeart/2005/8/layout/hierarchy1"/>
    <dgm:cxn modelId="{2EDB4C34-F56A-415D-B86F-3045E1959FEB}" type="presParOf" srcId="{85BDAB39-D29E-4B2A-A7D9-2C294B21E756}" destId="{E43F13C7-EAEF-4702-8AD6-845E7E658CC1}" srcOrd="0" destOrd="0" presId="urn:microsoft.com/office/officeart/2005/8/layout/hierarchy1"/>
    <dgm:cxn modelId="{5357C816-3954-449A-80E7-4A1A32DF42D4}" type="presParOf" srcId="{E43F13C7-EAEF-4702-8AD6-845E7E658CC1}" destId="{5B179DF0-C9AF-49AC-BD28-F3BE7C596E4C}" srcOrd="0" destOrd="0" presId="urn:microsoft.com/office/officeart/2005/8/layout/hierarchy1"/>
    <dgm:cxn modelId="{A01660D1-9BF7-4A59-9174-4D23552CDDAC}" type="presParOf" srcId="{E43F13C7-EAEF-4702-8AD6-845E7E658CC1}" destId="{B32F0F03-250A-477B-8BBB-AA19F61352FB}" srcOrd="1" destOrd="0" presId="urn:microsoft.com/office/officeart/2005/8/layout/hierarchy1"/>
    <dgm:cxn modelId="{38CD8CC0-4C0F-40E2-848B-15B0432CD9AF}" type="presParOf" srcId="{85BDAB39-D29E-4B2A-A7D9-2C294B21E756}" destId="{DBF1CC79-AD0A-4D31-8634-86A89626451E}" srcOrd="1" destOrd="0" presId="urn:microsoft.com/office/officeart/2005/8/layout/hierarchy1"/>
    <dgm:cxn modelId="{86EF27B9-6CE6-4B47-BCDB-F33FC5B4922E}" type="presParOf" srcId="{DBF1CC79-AD0A-4D31-8634-86A89626451E}" destId="{79A768AD-7985-47C3-8E34-4A2CAE95BE1E}" srcOrd="0" destOrd="0" presId="urn:microsoft.com/office/officeart/2005/8/layout/hierarchy1"/>
    <dgm:cxn modelId="{24FA42AA-008D-4AB1-8EA5-BDCFBCB05E43}" type="presParOf" srcId="{DBF1CC79-AD0A-4D31-8634-86A89626451E}" destId="{23E55398-F782-4587-B7D9-E373B289B4A9}" srcOrd="1" destOrd="0" presId="urn:microsoft.com/office/officeart/2005/8/layout/hierarchy1"/>
    <dgm:cxn modelId="{7F6EAFD9-B600-4FD8-8AB7-A16A1C763FAE}" type="presParOf" srcId="{23E55398-F782-4587-B7D9-E373B289B4A9}" destId="{E5FE6BFE-B77D-440A-AFBB-AB2FBB569094}" srcOrd="0" destOrd="0" presId="urn:microsoft.com/office/officeart/2005/8/layout/hierarchy1"/>
    <dgm:cxn modelId="{CC3ACC9B-E5CF-4983-8B66-A43A4843137C}" type="presParOf" srcId="{E5FE6BFE-B77D-440A-AFBB-AB2FBB569094}" destId="{28F61BA8-6D8A-4B55-B3EC-61EFE18F6BF2}" srcOrd="0" destOrd="0" presId="urn:microsoft.com/office/officeart/2005/8/layout/hierarchy1"/>
    <dgm:cxn modelId="{1F66E611-2FF8-46D7-A87E-E30BEF4888DB}" type="presParOf" srcId="{E5FE6BFE-B77D-440A-AFBB-AB2FBB569094}" destId="{004F84AF-E34A-4AAE-A355-CCE8D8B3A853}" srcOrd="1" destOrd="0" presId="urn:microsoft.com/office/officeart/2005/8/layout/hierarchy1"/>
    <dgm:cxn modelId="{C134A1C5-9375-4947-B5E9-F76CD86B5EFF}" type="presParOf" srcId="{23E55398-F782-4587-B7D9-E373B289B4A9}" destId="{EA1A5775-93DC-45FD-9B91-4BED893C1B1A}" srcOrd="1" destOrd="0" presId="urn:microsoft.com/office/officeart/2005/8/layout/hierarchy1"/>
    <dgm:cxn modelId="{588B5A54-3E37-465F-A7CA-9F3F5B1A369B}" type="presParOf" srcId="{EA1A5775-93DC-45FD-9B91-4BED893C1B1A}" destId="{C055C5FE-3150-44E4-8405-E17D9F6F905C}" srcOrd="0" destOrd="0" presId="urn:microsoft.com/office/officeart/2005/8/layout/hierarchy1"/>
    <dgm:cxn modelId="{59468C70-698B-4F4E-8BE9-E86BD81C4195}" type="presParOf" srcId="{EA1A5775-93DC-45FD-9B91-4BED893C1B1A}" destId="{8E73A00E-21DE-46ED-88C4-C89799362B98}" srcOrd="1" destOrd="0" presId="urn:microsoft.com/office/officeart/2005/8/layout/hierarchy1"/>
    <dgm:cxn modelId="{6AEC83A6-0BE4-4B7C-8960-7243997DB135}" type="presParOf" srcId="{8E73A00E-21DE-46ED-88C4-C89799362B98}" destId="{B796F08C-A3DD-4229-BB92-5DD399B75716}" srcOrd="0" destOrd="0" presId="urn:microsoft.com/office/officeart/2005/8/layout/hierarchy1"/>
    <dgm:cxn modelId="{FCEEBFE6-238A-479F-99E8-E350CAE53AC1}" type="presParOf" srcId="{B796F08C-A3DD-4229-BB92-5DD399B75716}" destId="{51A5EF11-7CF5-4A3F-B9EB-A44FF4796601}" srcOrd="0" destOrd="0" presId="urn:microsoft.com/office/officeart/2005/8/layout/hierarchy1"/>
    <dgm:cxn modelId="{727729A1-8619-49A7-BD8D-72C4A840A305}" type="presParOf" srcId="{B796F08C-A3DD-4229-BB92-5DD399B75716}" destId="{5BC5AFF8-0EBA-482E-8DFD-F7F57ABAAFB3}" srcOrd="1" destOrd="0" presId="urn:microsoft.com/office/officeart/2005/8/layout/hierarchy1"/>
    <dgm:cxn modelId="{40667DAA-9622-4173-9392-B554FC5048AF}" type="presParOf" srcId="{8E73A00E-21DE-46ED-88C4-C89799362B98}" destId="{7B1EA364-B38D-4D76-99AC-B0FDB50F4041}" srcOrd="1" destOrd="0" presId="urn:microsoft.com/office/officeart/2005/8/layout/hierarchy1"/>
    <dgm:cxn modelId="{98D3D429-75B3-4A37-A405-D86DB91A97BD}" type="presParOf" srcId="{9D287726-22D5-4E80-981B-31F53BE56652}" destId="{75F6E6CC-AF3F-4BB3-AC15-4CE869597115}" srcOrd="4" destOrd="0" presId="urn:microsoft.com/office/officeart/2005/8/layout/hierarchy1"/>
    <dgm:cxn modelId="{947CE4E3-4F41-452F-AF33-44DC741F2CAD}" type="presParOf" srcId="{9D287726-22D5-4E80-981B-31F53BE56652}" destId="{D326CB1D-7774-4F38-9ECC-12029698E9C8}" srcOrd="5" destOrd="0" presId="urn:microsoft.com/office/officeart/2005/8/layout/hierarchy1"/>
    <dgm:cxn modelId="{C3444663-DE1B-4CE4-B0DB-B9332AF542EB}" type="presParOf" srcId="{D326CB1D-7774-4F38-9ECC-12029698E9C8}" destId="{2C1813A6-A65D-4366-8CA9-47A58F0595A7}" srcOrd="0" destOrd="0" presId="urn:microsoft.com/office/officeart/2005/8/layout/hierarchy1"/>
    <dgm:cxn modelId="{0A1D7142-86F9-4DBF-BF4F-3842D9DDCF53}" type="presParOf" srcId="{2C1813A6-A65D-4366-8CA9-47A58F0595A7}" destId="{5EB7930B-62D2-4ECA-99EC-65320C11022B}" srcOrd="0" destOrd="0" presId="urn:microsoft.com/office/officeart/2005/8/layout/hierarchy1"/>
    <dgm:cxn modelId="{4F945C69-61B1-4486-8911-B1B9740D871B}" type="presParOf" srcId="{2C1813A6-A65D-4366-8CA9-47A58F0595A7}" destId="{4CF6FC37-89A9-40E7-8786-71F6B198B370}" srcOrd="1" destOrd="0" presId="urn:microsoft.com/office/officeart/2005/8/layout/hierarchy1"/>
    <dgm:cxn modelId="{6FE4FB8D-5855-41C6-9DC7-8374746F892A}" type="presParOf" srcId="{D326CB1D-7774-4F38-9ECC-12029698E9C8}" destId="{B8A4792C-C72D-48FA-AF02-F593A0318538}" srcOrd="1" destOrd="0" presId="urn:microsoft.com/office/officeart/2005/8/layout/hierarchy1"/>
    <dgm:cxn modelId="{F3B34EFC-8873-49F5-88AB-18A7DEDD6750}" type="presParOf" srcId="{B8A4792C-C72D-48FA-AF02-F593A0318538}" destId="{C0A150F7-103A-4277-9ACB-2AC5E493D18B}" srcOrd="0" destOrd="0" presId="urn:microsoft.com/office/officeart/2005/8/layout/hierarchy1"/>
    <dgm:cxn modelId="{5250A59D-5A06-4F80-87E2-85A9B87A9B28}" type="presParOf" srcId="{B8A4792C-C72D-48FA-AF02-F593A0318538}" destId="{577B5D59-A412-4CA1-9898-3DE0C15B5A77}" srcOrd="1" destOrd="0" presId="urn:microsoft.com/office/officeart/2005/8/layout/hierarchy1"/>
    <dgm:cxn modelId="{653ED419-1C72-4346-9EB9-67FC92CAE54F}" type="presParOf" srcId="{577B5D59-A412-4CA1-9898-3DE0C15B5A77}" destId="{79529BDD-1191-4C35-BE5A-A809340EC676}" srcOrd="0" destOrd="0" presId="urn:microsoft.com/office/officeart/2005/8/layout/hierarchy1"/>
    <dgm:cxn modelId="{2C304D78-6D79-4404-A729-6122BDC15122}" type="presParOf" srcId="{79529BDD-1191-4C35-BE5A-A809340EC676}" destId="{010AF672-7A66-4C05-B5BE-CA788B69997E}" srcOrd="0" destOrd="0" presId="urn:microsoft.com/office/officeart/2005/8/layout/hierarchy1"/>
    <dgm:cxn modelId="{927560EB-ADC2-45FA-968A-C19B976AEDA6}" type="presParOf" srcId="{79529BDD-1191-4C35-BE5A-A809340EC676}" destId="{9DF4F8DF-57EF-4565-9F47-D09E29D0023C}" srcOrd="1" destOrd="0" presId="urn:microsoft.com/office/officeart/2005/8/layout/hierarchy1"/>
    <dgm:cxn modelId="{3897502C-5C03-4F1D-90C3-77E291C263F8}" type="presParOf" srcId="{577B5D59-A412-4CA1-9898-3DE0C15B5A77}" destId="{70DD7A51-9D44-45CD-B545-041ADA4676FF}" srcOrd="1" destOrd="0" presId="urn:microsoft.com/office/officeart/2005/8/layout/hierarchy1"/>
    <dgm:cxn modelId="{D581A633-13B6-4AFC-95AF-7A271D98855F}" type="presParOf" srcId="{70DD7A51-9D44-45CD-B545-041ADA4676FF}" destId="{14DC929A-B3C2-402D-9A89-6E56F2C3BCD9}" srcOrd="0" destOrd="0" presId="urn:microsoft.com/office/officeart/2005/8/layout/hierarchy1"/>
    <dgm:cxn modelId="{0EC264BE-0035-445F-903C-817BE9FA3B1F}" type="presParOf" srcId="{70DD7A51-9D44-45CD-B545-041ADA4676FF}" destId="{53FA8EF3-CCF8-4830-9F28-DDD677BCCA7C}" srcOrd="1" destOrd="0" presId="urn:microsoft.com/office/officeart/2005/8/layout/hierarchy1"/>
    <dgm:cxn modelId="{40FE1D53-F4ED-4932-85CF-A0203E8FDABB}" type="presParOf" srcId="{53FA8EF3-CCF8-4830-9F28-DDD677BCCA7C}" destId="{908A8D97-B63E-48E3-993A-8AA4A5C263BE}" srcOrd="0" destOrd="0" presId="urn:microsoft.com/office/officeart/2005/8/layout/hierarchy1"/>
    <dgm:cxn modelId="{1FD8404C-86FF-4150-A135-B72388A0441C}" type="presParOf" srcId="{908A8D97-B63E-48E3-993A-8AA4A5C263BE}" destId="{4EE86C03-954B-4BF5-8A0A-0DD3C311D0C3}" srcOrd="0" destOrd="0" presId="urn:microsoft.com/office/officeart/2005/8/layout/hierarchy1"/>
    <dgm:cxn modelId="{8C33F531-3FE4-4EE3-BE64-6BD3B67CE526}" type="presParOf" srcId="{908A8D97-B63E-48E3-993A-8AA4A5C263BE}" destId="{A9848D5C-A6F5-4998-9FD3-0DDAE0F550B8}" srcOrd="1" destOrd="0" presId="urn:microsoft.com/office/officeart/2005/8/layout/hierarchy1"/>
    <dgm:cxn modelId="{88FDC455-F425-46BD-91F3-676DE20A88A0}" type="presParOf" srcId="{53FA8EF3-CCF8-4830-9F28-DDD677BCCA7C}" destId="{A0DD0B75-DFF4-48FC-9F85-F68D041DBF41}" srcOrd="1" destOrd="0" presId="urn:microsoft.com/office/officeart/2005/8/layout/hierarchy1"/>
    <dgm:cxn modelId="{EA87B6A3-8D94-4D5E-818F-25D949A5F538}" type="presParOf" srcId="{9D287726-22D5-4E80-981B-31F53BE56652}" destId="{8E0B0B0A-EF84-4492-96F9-0F2AF9DDF206}" srcOrd="6" destOrd="0" presId="urn:microsoft.com/office/officeart/2005/8/layout/hierarchy1"/>
    <dgm:cxn modelId="{88E33286-3632-425E-9073-61F88266DE48}" type="presParOf" srcId="{9D287726-22D5-4E80-981B-31F53BE56652}" destId="{780E6A57-6ADF-44AD-B5F2-9C4DC5B62591}" srcOrd="7" destOrd="0" presId="urn:microsoft.com/office/officeart/2005/8/layout/hierarchy1"/>
    <dgm:cxn modelId="{55180752-4207-4290-B150-80454A1B52CC}" type="presParOf" srcId="{780E6A57-6ADF-44AD-B5F2-9C4DC5B62591}" destId="{C69C0B32-273D-4D8B-A607-B736A9571147}" srcOrd="0" destOrd="0" presId="urn:microsoft.com/office/officeart/2005/8/layout/hierarchy1"/>
    <dgm:cxn modelId="{F32E1241-04C2-411B-B58C-8F7C86954199}" type="presParOf" srcId="{C69C0B32-273D-4D8B-A607-B736A9571147}" destId="{9B1686EB-DAD4-442B-87BD-853C256E86D7}" srcOrd="0" destOrd="0" presId="urn:microsoft.com/office/officeart/2005/8/layout/hierarchy1"/>
    <dgm:cxn modelId="{E0B726C3-9F70-460A-90F6-8902A6911BD4}" type="presParOf" srcId="{C69C0B32-273D-4D8B-A607-B736A9571147}" destId="{5C8FED24-1354-4FA5-8E95-7D6389FFBC7A}" srcOrd="1" destOrd="0" presId="urn:microsoft.com/office/officeart/2005/8/layout/hierarchy1"/>
    <dgm:cxn modelId="{2AD73773-56FA-4590-AF7A-540FD95D2A09}" type="presParOf" srcId="{780E6A57-6ADF-44AD-B5F2-9C4DC5B62591}" destId="{9731C98A-F19E-472D-8EAD-8517D036C499}" srcOrd="1" destOrd="0" presId="urn:microsoft.com/office/officeart/2005/8/layout/hierarchy1"/>
    <dgm:cxn modelId="{3D5F919F-5B42-4895-867B-5C4819E9EF18}" type="presParOf" srcId="{9731C98A-F19E-472D-8EAD-8517D036C499}" destId="{ECE25467-EB7E-4607-BCFB-09FBAE23D495}" srcOrd="0" destOrd="0" presId="urn:microsoft.com/office/officeart/2005/8/layout/hierarchy1"/>
    <dgm:cxn modelId="{F0318129-2222-41AC-9749-B1A1C6DC279E}" type="presParOf" srcId="{9731C98A-F19E-472D-8EAD-8517D036C499}" destId="{78B6A6AA-A0E4-4975-B9D3-72422ABA0404}" srcOrd="1" destOrd="0" presId="urn:microsoft.com/office/officeart/2005/8/layout/hierarchy1"/>
    <dgm:cxn modelId="{5BC389E6-F6DD-4750-983C-BC569CD4AA6B}" type="presParOf" srcId="{78B6A6AA-A0E4-4975-B9D3-72422ABA0404}" destId="{E9F7D583-AEFD-4708-B932-3F1582CC681A}" srcOrd="0" destOrd="0" presId="urn:microsoft.com/office/officeart/2005/8/layout/hierarchy1"/>
    <dgm:cxn modelId="{0A84A1BE-82FF-4933-8C17-629220C8D577}" type="presParOf" srcId="{E9F7D583-AEFD-4708-B932-3F1582CC681A}" destId="{44465206-26EA-4101-A4D6-57BF1A74B9EC}" srcOrd="0" destOrd="0" presId="urn:microsoft.com/office/officeart/2005/8/layout/hierarchy1"/>
    <dgm:cxn modelId="{B072551D-79F8-493C-8611-0A721B5C8589}" type="presParOf" srcId="{E9F7D583-AEFD-4708-B932-3F1582CC681A}" destId="{4D18E861-C542-4CE4-892C-7C87204FEE58}" srcOrd="1" destOrd="0" presId="urn:microsoft.com/office/officeart/2005/8/layout/hierarchy1"/>
    <dgm:cxn modelId="{E669148E-C5FA-4E65-9642-DA2CCD185F2A}" type="presParOf" srcId="{78B6A6AA-A0E4-4975-B9D3-72422ABA0404}" destId="{CD0C809A-0AAD-40BB-A122-D5D839B714F1}" srcOrd="1" destOrd="0" presId="urn:microsoft.com/office/officeart/2005/8/layout/hierarchy1"/>
    <dgm:cxn modelId="{16DD1273-0A35-4FC4-B3B0-C28921F03588}" type="presParOf" srcId="{CD0C809A-0AAD-40BB-A122-D5D839B714F1}" destId="{B091389F-963E-4798-AF34-D6E8FA5FE724}" srcOrd="0" destOrd="0" presId="urn:microsoft.com/office/officeart/2005/8/layout/hierarchy1"/>
    <dgm:cxn modelId="{F1542334-7823-4532-A6C0-29CB35F165CA}" type="presParOf" srcId="{CD0C809A-0AAD-40BB-A122-D5D839B714F1}" destId="{B8BA5FD4-62AF-447E-B3E2-45B26667D560}" srcOrd="1" destOrd="0" presId="urn:microsoft.com/office/officeart/2005/8/layout/hierarchy1"/>
    <dgm:cxn modelId="{0E0F7A75-BAE4-422B-AC07-C40F4BF05B42}" type="presParOf" srcId="{B8BA5FD4-62AF-447E-B3E2-45B26667D560}" destId="{30EC13FE-36A7-4EB0-BEE3-17EF3B5F12F5}" srcOrd="0" destOrd="0" presId="urn:microsoft.com/office/officeart/2005/8/layout/hierarchy1"/>
    <dgm:cxn modelId="{EC96977C-9A21-419B-B0D9-8FCFC7D7D236}" type="presParOf" srcId="{30EC13FE-36A7-4EB0-BEE3-17EF3B5F12F5}" destId="{E8CA6A20-F1A4-4E64-9B65-B1D2D11781C5}" srcOrd="0" destOrd="0" presId="urn:microsoft.com/office/officeart/2005/8/layout/hierarchy1"/>
    <dgm:cxn modelId="{21EFFC00-E4F7-4F36-AFB7-E0985ABBEDBF}" type="presParOf" srcId="{30EC13FE-36A7-4EB0-BEE3-17EF3B5F12F5}" destId="{42B62D4A-2AF0-4C3A-8329-F291FB67B1FF}" srcOrd="1" destOrd="0" presId="urn:microsoft.com/office/officeart/2005/8/layout/hierarchy1"/>
    <dgm:cxn modelId="{572CD020-2EE3-457F-A34F-620C73378470}" type="presParOf" srcId="{B8BA5FD4-62AF-447E-B3E2-45B26667D560}" destId="{CE845C49-4EC5-44E6-943D-35D3D04A7025}" srcOrd="1" destOrd="0" presId="urn:microsoft.com/office/officeart/2005/8/layout/hierarchy1"/>
    <dgm:cxn modelId="{22EEADBA-80DF-474A-B47F-1F2BF587CCE4}" type="presParOf" srcId="{9D287726-22D5-4E80-981B-31F53BE56652}" destId="{41F73EE5-398E-4FCE-B4FF-539F25C5C6A0}" srcOrd="8" destOrd="0" presId="urn:microsoft.com/office/officeart/2005/8/layout/hierarchy1"/>
    <dgm:cxn modelId="{7482F55C-9ED7-4EB5-966C-219BCD97218D}" type="presParOf" srcId="{9D287726-22D5-4E80-981B-31F53BE56652}" destId="{596BB5D8-2A3B-435C-8053-0A4AD51D514F}" srcOrd="9" destOrd="0" presId="urn:microsoft.com/office/officeart/2005/8/layout/hierarchy1"/>
    <dgm:cxn modelId="{AF491034-BC77-45C7-9FBA-C209E20FA368}" type="presParOf" srcId="{596BB5D8-2A3B-435C-8053-0A4AD51D514F}" destId="{2E8D9597-1B22-4E2E-A742-7DB55292F7FA}" srcOrd="0" destOrd="0" presId="urn:microsoft.com/office/officeart/2005/8/layout/hierarchy1"/>
    <dgm:cxn modelId="{969ACD75-75C9-4709-AE7F-C5CA92AB5F03}" type="presParOf" srcId="{2E8D9597-1B22-4E2E-A742-7DB55292F7FA}" destId="{43F46982-4FFA-4318-B302-0EB117FBD68E}" srcOrd="0" destOrd="0" presId="urn:microsoft.com/office/officeart/2005/8/layout/hierarchy1"/>
    <dgm:cxn modelId="{6C77D222-282E-4707-A1C3-0E96DBF6CA6B}" type="presParOf" srcId="{2E8D9597-1B22-4E2E-A742-7DB55292F7FA}" destId="{ED47034C-FEBA-470D-A863-6B4462F6C0B6}" srcOrd="1" destOrd="0" presId="urn:microsoft.com/office/officeart/2005/8/layout/hierarchy1"/>
    <dgm:cxn modelId="{F20EDC8F-EDCD-433C-94A0-A94C04EAAE49}" type="presParOf" srcId="{596BB5D8-2A3B-435C-8053-0A4AD51D514F}" destId="{BE219673-0733-4C09-93EA-53D944D4E712}" srcOrd="1" destOrd="0" presId="urn:microsoft.com/office/officeart/2005/8/layout/hierarchy1"/>
    <dgm:cxn modelId="{01B12048-9F03-4784-8A13-8C5282C71044}" type="presParOf" srcId="{BE219673-0733-4C09-93EA-53D944D4E712}" destId="{8B3C2441-EC57-4B78-89E2-8983B4C5C6F1}" srcOrd="0" destOrd="0" presId="urn:microsoft.com/office/officeart/2005/8/layout/hierarchy1"/>
    <dgm:cxn modelId="{F4E44331-E470-4AE2-9567-1DEBC2A2C195}" type="presParOf" srcId="{BE219673-0733-4C09-93EA-53D944D4E712}" destId="{9E40D5A4-EEE1-4F93-9E34-DBBCD04A256A}" srcOrd="1" destOrd="0" presId="urn:microsoft.com/office/officeart/2005/8/layout/hierarchy1"/>
    <dgm:cxn modelId="{447F9972-1170-4504-B559-55707180F045}" type="presParOf" srcId="{9E40D5A4-EEE1-4F93-9E34-DBBCD04A256A}" destId="{D8BB301E-8476-4CAA-8652-211EAA1164B8}" srcOrd="0" destOrd="0" presId="urn:microsoft.com/office/officeart/2005/8/layout/hierarchy1"/>
    <dgm:cxn modelId="{9C2487FA-50D4-4720-9AB3-5974FBE12B48}" type="presParOf" srcId="{D8BB301E-8476-4CAA-8652-211EAA1164B8}" destId="{C4622177-FBEC-4D4E-886C-CB83D488FB31}" srcOrd="0" destOrd="0" presId="urn:microsoft.com/office/officeart/2005/8/layout/hierarchy1"/>
    <dgm:cxn modelId="{06847C49-2CBA-45D3-8C61-8A6F88AE7708}" type="presParOf" srcId="{D8BB301E-8476-4CAA-8652-211EAA1164B8}" destId="{1F35B09D-B55B-4DC5-8450-DFE9A58A6298}" srcOrd="1" destOrd="0" presId="urn:microsoft.com/office/officeart/2005/8/layout/hierarchy1"/>
    <dgm:cxn modelId="{AD27F658-0A7B-43E3-95FD-2C7B943E2F15}" type="presParOf" srcId="{9E40D5A4-EEE1-4F93-9E34-DBBCD04A256A}" destId="{883F11A0-9B81-48E3-9DD3-2715EABE63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C2441-EC57-4B78-89E2-8983B4C5C6F1}">
      <dsp:nvSpPr>
        <dsp:cNvPr id="0" name=""/>
        <dsp:cNvSpPr/>
      </dsp:nvSpPr>
      <dsp:spPr>
        <a:xfrm>
          <a:off x="8332404" y="1886301"/>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73EE5-398E-4FCE-B4FF-539F25C5C6A0}">
      <dsp:nvSpPr>
        <dsp:cNvPr id="0" name=""/>
        <dsp:cNvSpPr/>
      </dsp:nvSpPr>
      <dsp:spPr>
        <a:xfrm>
          <a:off x="4606354" y="442801"/>
          <a:ext cx="3771769" cy="453448"/>
        </a:xfrm>
        <a:custGeom>
          <a:avLst/>
          <a:gdLst/>
          <a:ahLst/>
          <a:cxnLst/>
          <a:rect l="0" t="0" r="0" b="0"/>
          <a:pathLst>
            <a:path>
              <a:moveTo>
                <a:pt x="0" y="0"/>
              </a:moveTo>
              <a:lnTo>
                <a:pt x="0" y="309012"/>
              </a:lnTo>
              <a:lnTo>
                <a:pt x="3771769" y="309012"/>
              </a:lnTo>
              <a:lnTo>
                <a:pt x="3771769" y="453448"/>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1389F-963E-4798-AF34-D6E8FA5FE724}">
      <dsp:nvSpPr>
        <dsp:cNvPr id="0" name=""/>
        <dsp:cNvSpPr/>
      </dsp:nvSpPr>
      <dsp:spPr>
        <a:xfrm>
          <a:off x="6426792" y="3329802"/>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25467-EB7E-4607-BCFB-09FBAE23D495}">
      <dsp:nvSpPr>
        <dsp:cNvPr id="0" name=""/>
        <dsp:cNvSpPr/>
      </dsp:nvSpPr>
      <dsp:spPr>
        <a:xfrm>
          <a:off x="6426792" y="1886301"/>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B0B0A-EF84-4492-96F9-0F2AF9DDF206}">
      <dsp:nvSpPr>
        <dsp:cNvPr id="0" name=""/>
        <dsp:cNvSpPr/>
      </dsp:nvSpPr>
      <dsp:spPr>
        <a:xfrm>
          <a:off x="4606354" y="442801"/>
          <a:ext cx="1866157" cy="453448"/>
        </a:xfrm>
        <a:custGeom>
          <a:avLst/>
          <a:gdLst/>
          <a:ahLst/>
          <a:cxnLst/>
          <a:rect l="0" t="0" r="0" b="0"/>
          <a:pathLst>
            <a:path>
              <a:moveTo>
                <a:pt x="0" y="0"/>
              </a:moveTo>
              <a:lnTo>
                <a:pt x="0" y="309012"/>
              </a:lnTo>
              <a:lnTo>
                <a:pt x="1866157" y="309012"/>
              </a:lnTo>
              <a:lnTo>
                <a:pt x="1866157" y="453448"/>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C929A-B3C2-402D-9A89-6E56F2C3BCD9}">
      <dsp:nvSpPr>
        <dsp:cNvPr id="0" name=""/>
        <dsp:cNvSpPr/>
      </dsp:nvSpPr>
      <dsp:spPr>
        <a:xfrm>
          <a:off x="4521180" y="3329802"/>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150F7-103A-4277-9ACB-2AC5E493D18B}">
      <dsp:nvSpPr>
        <dsp:cNvPr id="0" name=""/>
        <dsp:cNvSpPr/>
      </dsp:nvSpPr>
      <dsp:spPr>
        <a:xfrm>
          <a:off x="4521180" y="1886301"/>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6E6CC-AF3F-4BB3-AC15-4CE869597115}">
      <dsp:nvSpPr>
        <dsp:cNvPr id="0" name=""/>
        <dsp:cNvSpPr/>
      </dsp:nvSpPr>
      <dsp:spPr>
        <a:xfrm>
          <a:off x="4521180" y="442801"/>
          <a:ext cx="91440" cy="453448"/>
        </a:xfrm>
        <a:custGeom>
          <a:avLst/>
          <a:gdLst/>
          <a:ahLst/>
          <a:cxnLst/>
          <a:rect l="0" t="0" r="0" b="0"/>
          <a:pathLst>
            <a:path>
              <a:moveTo>
                <a:pt x="85173" y="0"/>
              </a:moveTo>
              <a:lnTo>
                <a:pt x="85173" y="309012"/>
              </a:lnTo>
              <a:lnTo>
                <a:pt x="45720" y="309012"/>
              </a:lnTo>
              <a:lnTo>
                <a:pt x="45720" y="453448"/>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5C5FE-3150-44E4-8405-E17D9F6F905C}">
      <dsp:nvSpPr>
        <dsp:cNvPr id="0" name=""/>
        <dsp:cNvSpPr/>
      </dsp:nvSpPr>
      <dsp:spPr>
        <a:xfrm>
          <a:off x="2595752" y="2761245"/>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768AD-7985-47C3-8E34-4A2CAE95BE1E}">
      <dsp:nvSpPr>
        <dsp:cNvPr id="0" name=""/>
        <dsp:cNvSpPr/>
      </dsp:nvSpPr>
      <dsp:spPr>
        <a:xfrm>
          <a:off x="2595752" y="1886301"/>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47223-7F74-439B-ACB4-787B8985DBB8}">
      <dsp:nvSpPr>
        <dsp:cNvPr id="0" name=""/>
        <dsp:cNvSpPr/>
      </dsp:nvSpPr>
      <dsp:spPr>
        <a:xfrm>
          <a:off x="2641472" y="442801"/>
          <a:ext cx="1964882" cy="453448"/>
        </a:xfrm>
        <a:custGeom>
          <a:avLst/>
          <a:gdLst/>
          <a:ahLst/>
          <a:cxnLst/>
          <a:rect l="0" t="0" r="0" b="0"/>
          <a:pathLst>
            <a:path>
              <a:moveTo>
                <a:pt x="1964882" y="0"/>
              </a:moveTo>
              <a:lnTo>
                <a:pt x="1964882" y="309012"/>
              </a:lnTo>
              <a:lnTo>
                <a:pt x="0" y="309012"/>
              </a:lnTo>
              <a:lnTo>
                <a:pt x="0" y="453448"/>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85AC4-9FCC-48EA-BB0D-A9BC3915B733}">
      <dsp:nvSpPr>
        <dsp:cNvPr id="0" name=""/>
        <dsp:cNvSpPr/>
      </dsp:nvSpPr>
      <dsp:spPr>
        <a:xfrm>
          <a:off x="739503" y="3703354"/>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9DA68-94E8-4410-B96F-3F67D69F21FB}">
      <dsp:nvSpPr>
        <dsp:cNvPr id="0" name=""/>
        <dsp:cNvSpPr/>
      </dsp:nvSpPr>
      <dsp:spPr>
        <a:xfrm>
          <a:off x="739503" y="2259853"/>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59BB2-77C5-446B-8EDE-1607C9507D9B}">
      <dsp:nvSpPr>
        <dsp:cNvPr id="0" name=""/>
        <dsp:cNvSpPr/>
      </dsp:nvSpPr>
      <dsp:spPr>
        <a:xfrm>
          <a:off x="739503" y="1464133"/>
          <a:ext cx="91440" cy="453448"/>
        </a:xfrm>
        <a:custGeom>
          <a:avLst/>
          <a:gdLst/>
          <a:ahLst/>
          <a:cxnLst/>
          <a:rect l="0" t="0" r="0" b="0"/>
          <a:pathLst>
            <a:path>
              <a:moveTo>
                <a:pt x="45720" y="0"/>
              </a:moveTo>
              <a:lnTo>
                <a:pt x="45720" y="453448"/>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A40C0-047B-4840-80F0-CCBF4F688198}">
      <dsp:nvSpPr>
        <dsp:cNvPr id="0" name=""/>
        <dsp:cNvSpPr/>
      </dsp:nvSpPr>
      <dsp:spPr>
        <a:xfrm>
          <a:off x="785223" y="442801"/>
          <a:ext cx="3821131" cy="453448"/>
        </a:xfrm>
        <a:custGeom>
          <a:avLst/>
          <a:gdLst/>
          <a:ahLst/>
          <a:cxnLst/>
          <a:rect l="0" t="0" r="0" b="0"/>
          <a:pathLst>
            <a:path>
              <a:moveTo>
                <a:pt x="3821131" y="0"/>
              </a:moveTo>
              <a:lnTo>
                <a:pt x="3821131" y="309012"/>
              </a:lnTo>
              <a:lnTo>
                <a:pt x="0" y="309012"/>
              </a:lnTo>
              <a:lnTo>
                <a:pt x="0" y="453448"/>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8A29F-C73C-4B2D-AEE6-6A449C431CC5}">
      <dsp:nvSpPr>
        <dsp:cNvPr id="0" name=""/>
        <dsp:cNvSpPr/>
      </dsp:nvSpPr>
      <dsp:spPr>
        <a:xfrm>
          <a:off x="2150387" y="14861"/>
          <a:ext cx="4911935" cy="427940"/>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8D2E6-4055-4831-B057-AF4D0C3EDD22}">
      <dsp:nvSpPr>
        <dsp:cNvPr id="0" name=""/>
        <dsp:cNvSpPr/>
      </dsp:nvSpPr>
      <dsp:spPr>
        <a:xfrm>
          <a:off x="2323624" y="179436"/>
          <a:ext cx="4911935" cy="427940"/>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METOLOGIA DE LA INVESTIGACIÓN </a:t>
          </a:r>
          <a:endParaRPr lang="es-ES" sz="1400" kern="1200" dirty="0"/>
        </a:p>
      </dsp:txBody>
      <dsp:txXfrm>
        <a:off x="2336158" y="191970"/>
        <a:ext cx="4886867" cy="402872"/>
      </dsp:txXfrm>
    </dsp:sp>
    <dsp:sp modelId="{1A0F8773-EE3A-4325-A86A-A8F20FF785BF}">
      <dsp:nvSpPr>
        <dsp:cNvPr id="0" name=""/>
        <dsp:cNvSpPr/>
      </dsp:nvSpPr>
      <dsp:spPr>
        <a:xfrm>
          <a:off x="55017" y="896250"/>
          <a:ext cx="1460412" cy="567883"/>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CC9F6-544F-4246-99E9-3243AE822D37}">
      <dsp:nvSpPr>
        <dsp:cNvPr id="0" name=""/>
        <dsp:cNvSpPr/>
      </dsp:nvSpPr>
      <dsp:spPr>
        <a:xfrm>
          <a:off x="228254" y="1060825"/>
          <a:ext cx="1460412" cy="567883"/>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MÉTODOS</a:t>
          </a:r>
          <a:endParaRPr lang="es-ES" sz="1400" kern="1200" dirty="0"/>
        </a:p>
      </dsp:txBody>
      <dsp:txXfrm>
        <a:off x="244887" y="1077458"/>
        <a:ext cx="1427146" cy="534617"/>
      </dsp:txXfrm>
    </dsp:sp>
    <dsp:sp modelId="{82E6BC79-2D83-490F-AE71-B8070237549C}">
      <dsp:nvSpPr>
        <dsp:cNvPr id="0" name=""/>
        <dsp:cNvSpPr/>
      </dsp:nvSpPr>
      <dsp:spPr>
        <a:xfrm>
          <a:off x="86862" y="1917582"/>
          <a:ext cx="1396721" cy="342270"/>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5890F-60AF-47CD-83C2-4960493E7126}">
      <dsp:nvSpPr>
        <dsp:cNvPr id="0" name=""/>
        <dsp:cNvSpPr/>
      </dsp:nvSpPr>
      <dsp:spPr>
        <a:xfrm>
          <a:off x="260100" y="2082158"/>
          <a:ext cx="1396721" cy="342270"/>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Método deductivo</a:t>
          </a:r>
          <a:endParaRPr lang="es-ES" sz="1200" kern="1200" dirty="0"/>
        </a:p>
      </dsp:txBody>
      <dsp:txXfrm>
        <a:off x="270125" y="2092183"/>
        <a:ext cx="1376671" cy="322220"/>
      </dsp:txXfrm>
    </dsp:sp>
    <dsp:sp modelId="{D9BBABEF-E054-4AFD-AFDB-746B0163853D}">
      <dsp:nvSpPr>
        <dsp:cNvPr id="0" name=""/>
        <dsp:cNvSpPr/>
      </dsp:nvSpPr>
      <dsp:spPr>
        <a:xfrm>
          <a:off x="5655" y="2713302"/>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FF1FF-330C-4D20-A821-912095CEEAA2}">
      <dsp:nvSpPr>
        <dsp:cNvPr id="0" name=""/>
        <dsp:cNvSpPr/>
      </dsp:nvSpPr>
      <dsp:spPr>
        <a:xfrm>
          <a:off x="178892" y="2877878"/>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bg1"/>
              </a:solidFill>
            </a:rPr>
            <a:t>Método Inductivo</a:t>
          </a:r>
          <a:endParaRPr lang="es-ES" sz="1400" kern="1200" dirty="0">
            <a:solidFill>
              <a:schemeClr val="bg1"/>
            </a:solidFill>
          </a:endParaRPr>
        </a:p>
      </dsp:txBody>
      <dsp:txXfrm>
        <a:off x="207890" y="2906876"/>
        <a:ext cx="1501140" cy="932055"/>
      </dsp:txXfrm>
    </dsp:sp>
    <dsp:sp modelId="{EF5D2FB7-D197-4881-A202-C52309A70C75}">
      <dsp:nvSpPr>
        <dsp:cNvPr id="0" name=""/>
        <dsp:cNvSpPr/>
      </dsp:nvSpPr>
      <dsp:spPr>
        <a:xfrm>
          <a:off x="5655" y="4156803"/>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2F542-F621-4564-924C-44C0D6BCFEE3}">
      <dsp:nvSpPr>
        <dsp:cNvPr id="0" name=""/>
        <dsp:cNvSpPr/>
      </dsp:nvSpPr>
      <dsp:spPr>
        <a:xfrm>
          <a:off x="178892" y="4321378"/>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Método Correlacional</a:t>
          </a:r>
          <a:endParaRPr lang="es-ES" sz="1400" kern="1200" dirty="0"/>
        </a:p>
      </dsp:txBody>
      <dsp:txXfrm>
        <a:off x="207890" y="4350376"/>
        <a:ext cx="1501140" cy="932055"/>
      </dsp:txXfrm>
    </dsp:sp>
    <dsp:sp modelId="{5B179DF0-C9AF-49AC-BD28-F3BE7C596E4C}">
      <dsp:nvSpPr>
        <dsp:cNvPr id="0" name=""/>
        <dsp:cNvSpPr/>
      </dsp:nvSpPr>
      <dsp:spPr>
        <a:xfrm>
          <a:off x="1861904" y="8962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F0F03-250A-477B-8BBB-AA19F61352FB}">
      <dsp:nvSpPr>
        <dsp:cNvPr id="0" name=""/>
        <dsp:cNvSpPr/>
      </dsp:nvSpPr>
      <dsp:spPr>
        <a:xfrm>
          <a:off x="2035141" y="1060825"/>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ENFOQUE DE LA INVESTIGACIÓN</a:t>
          </a:r>
          <a:endParaRPr lang="es-ES" sz="1400" kern="1200" dirty="0"/>
        </a:p>
      </dsp:txBody>
      <dsp:txXfrm>
        <a:off x="2064139" y="1089823"/>
        <a:ext cx="1501140" cy="932055"/>
      </dsp:txXfrm>
    </dsp:sp>
    <dsp:sp modelId="{28F61BA8-6D8A-4B55-B3EC-61EFE18F6BF2}">
      <dsp:nvSpPr>
        <dsp:cNvPr id="0" name=""/>
        <dsp:cNvSpPr/>
      </dsp:nvSpPr>
      <dsp:spPr>
        <a:xfrm>
          <a:off x="1842087" y="2339750"/>
          <a:ext cx="1598770" cy="421494"/>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F84AF-E34A-4AAE-A355-CCE8D8B3A853}">
      <dsp:nvSpPr>
        <dsp:cNvPr id="0" name=""/>
        <dsp:cNvSpPr/>
      </dsp:nvSpPr>
      <dsp:spPr>
        <a:xfrm>
          <a:off x="2015325" y="2504326"/>
          <a:ext cx="1598770" cy="421494"/>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Cuantitativo</a:t>
          </a:r>
          <a:endParaRPr lang="es-ES" sz="1400" kern="1200" dirty="0"/>
        </a:p>
      </dsp:txBody>
      <dsp:txXfrm>
        <a:off x="2027670" y="2516671"/>
        <a:ext cx="1574080" cy="396804"/>
      </dsp:txXfrm>
    </dsp:sp>
    <dsp:sp modelId="{51A5EF11-7CF5-4A3F-B9EB-A44FF4796601}">
      <dsp:nvSpPr>
        <dsp:cNvPr id="0" name=""/>
        <dsp:cNvSpPr/>
      </dsp:nvSpPr>
      <dsp:spPr>
        <a:xfrm>
          <a:off x="1950868" y="3214694"/>
          <a:ext cx="1381208" cy="416415"/>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5AFF8-0EBA-482E-8DFD-F7F57ABAAFB3}">
      <dsp:nvSpPr>
        <dsp:cNvPr id="0" name=""/>
        <dsp:cNvSpPr/>
      </dsp:nvSpPr>
      <dsp:spPr>
        <a:xfrm>
          <a:off x="2124106" y="3379270"/>
          <a:ext cx="1381208" cy="416415"/>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bg1"/>
              </a:solidFill>
            </a:rPr>
            <a:t>Cualitativo</a:t>
          </a:r>
          <a:endParaRPr lang="es-ES" sz="1400" kern="1200" dirty="0">
            <a:solidFill>
              <a:schemeClr val="bg1"/>
            </a:solidFill>
          </a:endParaRPr>
        </a:p>
      </dsp:txBody>
      <dsp:txXfrm>
        <a:off x="2136302" y="3391466"/>
        <a:ext cx="1356816" cy="392023"/>
      </dsp:txXfrm>
    </dsp:sp>
    <dsp:sp modelId="{5EB7930B-62D2-4ECA-99EC-65320C11022B}">
      <dsp:nvSpPr>
        <dsp:cNvPr id="0" name=""/>
        <dsp:cNvSpPr/>
      </dsp:nvSpPr>
      <dsp:spPr>
        <a:xfrm>
          <a:off x="3787332" y="8962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6FC37-89A9-40E7-8786-71F6B198B370}">
      <dsp:nvSpPr>
        <dsp:cNvPr id="0" name=""/>
        <dsp:cNvSpPr/>
      </dsp:nvSpPr>
      <dsp:spPr>
        <a:xfrm>
          <a:off x="3960570" y="1060825"/>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t>TIPOS DE INVESTIGACIÓN</a:t>
          </a:r>
          <a:endParaRPr lang="es-ES" sz="1400" b="0" kern="1200" dirty="0"/>
        </a:p>
      </dsp:txBody>
      <dsp:txXfrm>
        <a:off x="3989568" y="1089823"/>
        <a:ext cx="1501140" cy="932055"/>
      </dsp:txXfrm>
    </dsp:sp>
    <dsp:sp modelId="{010AF672-7A66-4C05-B5BE-CA788B69997E}">
      <dsp:nvSpPr>
        <dsp:cNvPr id="0" name=""/>
        <dsp:cNvSpPr/>
      </dsp:nvSpPr>
      <dsp:spPr>
        <a:xfrm>
          <a:off x="3787332" y="23397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4F8DF-57EF-4565-9F47-D09E29D0023C}">
      <dsp:nvSpPr>
        <dsp:cNvPr id="0" name=""/>
        <dsp:cNvSpPr/>
      </dsp:nvSpPr>
      <dsp:spPr>
        <a:xfrm>
          <a:off x="3960570" y="2504326"/>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Investigación Descriptiva</a:t>
          </a:r>
          <a:endParaRPr lang="es-ES" sz="1400" kern="1200" dirty="0"/>
        </a:p>
      </dsp:txBody>
      <dsp:txXfrm>
        <a:off x="3989568" y="2533324"/>
        <a:ext cx="1501140" cy="932055"/>
      </dsp:txXfrm>
    </dsp:sp>
    <dsp:sp modelId="{4EE86C03-954B-4BF5-8A0A-0DD3C311D0C3}">
      <dsp:nvSpPr>
        <dsp:cNvPr id="0" name=""/>
        <dsp:cNvSpPr/>
      </dsp:nvSpPr>
      <dsp:spPr>
        <a:xfrm>
          <a:off x="3787332" y="3783251"/>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48D5C-A6F5-4998-9FD3-0DDAE0F550B8}">
      <dsp:nvSpPr>
        <dsp:cNvPr id="0" name=""/>
        <dsp:cNvSpPr/>
      </dsp:nvSpPr>
      <dsp:spPr>
        <a:xfrm>
          <a:off x="3960570" y="3947827"/>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Investigación Explicativa</a:t>
          </a:r>
          <a:endParaRPr lang="es-ES" sz="1400" kern="1200" dirty="0"/>
        </a:p>
      </dsp:txBody>
      <dsp:txXfrm>
        <a:off x="3989568" y="3976825"/>
        <a:ext cx="1501140" cy="932055"/>
      </dsp:txXfrm>
    </dsp:sp>
    <dsp:sp modelId="{9B1686EB-DAD4-442B-87BD-853C256E86D7}">
      <dsp:nvSpPr>
        <dsp:cNvPr id="0" name=""/>
        <dsp:cNvSpPr/>
      </dsp:nvSpPr>
      <dsp:spPr>
        <a:xfrm>
          <a:off x="5692944" y="8962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FED24-1354-4FA5-8E95-7D6389FFBC7A}">
      <dsp:nvSpPr>
        <dsp:cNvPr id="0" name=""/>
        <dsp:cNvSpPr/>
      </dsp:nvSpPr>
      <dsp:spPr>
        <a:xfrm>
          <a:off x="5866181" y="1060825"/>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TIPOLOGÍA DE LA INVESTIGACIÓN</a:t>
          </a:r>
          <a:endParaRPr lang="es-ES" sz="1400" kern="1200" dirty="0"/>
        </a:p>
      </dsp:txBody>
      <dsp:txXfrm>
        <a:off x="5895179" y="1089823"/>
        <a:ext cx="1501140" cy="932055"/>
      </dsp:txXfrm>
    </dsp:sp>
    <dsp:sp modelId="{44465206-26EA-4101-A4D6-57BF1A74B9EC}">
      <dsp:nvSpPr>
        <dsp:cNvPr id="0" name=""/>
        <dsp:cNvSpPr/>
      </dsp:nvSpPr>
      <dsp:spPr>
        <a:xfrm>
          <a:off x="5692944" y="23397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8E861-C542-4CE4-892C-7C87204FEE58}">
      <dsp:nvSpPr>
        <dsp:cNvPr id="0" name=""/>
        <dsp:cNvSpPr/>
      </dsp:nvSpPr>
      <dsp:spPr>
        <a:xfrm>
          <a:off x="5866181" y="2504326"/>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Investigación de Campo</a:t>
          </a:r>
          <a:endParaRPr lang="es-ES" sz="1400" kern="1200" dirty="0"/>
        </a:p>
      </dsp:txBody>
      <dsp:txXfrm>
        <a:off x="5895179" y="2533324"/>
        <a:ext cx="1501140" cy="932055"/>
      </dsp:txXfrm>
    </dsp:sp>
    <dsp:sp modelId="{E8CA6A20-F1A4-4E64-9B65-B1D2D11781C5}">
      <dsp:nvSpPr>
        <dsp:cNvPr id="0" name=""/>
        <dsp:cNvSpPr/>
      </dsp:nvSpPr>
      <dsp:spPr>
        <a:xfrm>
          <a:off x="5692944" y="3783251"/>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62D4A-2AF0-4C3A-8329-F291FB67B1FF}">
      <dsp:nvSpPr>
        <dsp:cNvPr id="0" name=""/>
        <dsp:cNvSpPr/>
      </dsp:nvSpPr>
      <dsp:spPr>
        <a:xfrm>
          <a:off x="5866181" y="3947827"/>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Investigación Bibliográfica o Documental</a:t>
          </a:r>
          <a:endParaRPr lang="es-ES" sz="1400" kern="1200" dirty="0"/>
        </a:p>
      </dsp:txBody>
      <dsp:txXfrm>
        <a:off x="5895179" y="3976825"/>
        <a:ext cx="1501140" cy="932055"/>
      </dsp:txXfrm>
    </dsp:sp>
    <dsp:sp modelId="{43F46982-4FFA-4318-B302-0EB117FBD68E}">
      <dsp:nvSpPr>
        <dsp:cNvPr id="0" name=""/>
        <dsp:cNvSpPr/>
      </dsp:nvSpPr>
      <dsp:spPr>
        <a:xfrm>
          <a:off x="7598555" y="8962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7034C-FEBA-470D-A863-6B4462F6C0B6}">
      <dsp:nvSpPr>
        <dsp:cNvPr id="0" name=""/>
        <dsp:cNvSpPr/>
      </dsp:nvSpPr>
      <dsp:spPr>
        <a:xfrm>
          <a:off x="7771793" y="1060825"/>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INSTRUMENTOS DE INVESTIGACIÓN</a:t>
          </a:r>
          <a:endParaRPr lang="es-ES" sz="1400" kern="1200" dirty="0"/>
        </a:p>
      </dsp:txBody>
      <dsp:txXfrm>
        <a:off x="7800791" y="1089823"/>
        <a:ext cx="1501140" cy="932055"/>
      </dsp:txXfrm>
    </dsp:sp>
    <dsp:sp modelId="{C4622177-FBEC-4D4E-886C-CB83D488FB31}">
      <dsp:nvSpPr>
        <dsp:cNvPr id="0" name=""/>
        <dsp:cNvSpPr/>
      </dsp:nvSpPr>
      <dsp:spPr>
        <a:xfrm>
          <a:off x="7598555" y="2339750"/>
          <a:ext cx="1559136" cy="990051"/>
        </a:xfrm>
        <a:prstGeom prst="roundRect">
          <a:avLst>
            <a:gd name="adj" fmla="val 10000"/>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5B09D-B55B-4DC5-8450-DFE9A58A6298}">
      <dsp:nvSpPr>
        <dsp:cNvPr id="0" name=""/>
        <dsp:cNvSpPr/>
      </dsp:nvSpPr>
      <dsp:spPr>
        <a:xfrm>
          <a:off x="7771793" y="2504326"/>
          <a:ext cx="1559136" cy="990051"/>
        </a:xfrm>
        <a:prstGeom prst="roundRect">
          <a:avLst>
            <a:gd name="adj" fmla="val 10000"/>
          </a:avLst>
        </a:prstGeom>
        <a:solidFill>
          <a:schemeClr val="accent4">
            <a:alpha val="90000"/>
            <a:tint val="4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encuesta</a:t>
          </a:r>
          <a:endParaRPr lang="es-ES" sz="1400" kern="1200" dirty="0"/>
        </a:p>
      </dsp:txBody>
      <dsp:txXfrm>
        <a:off x="7800791" y="2533324"/>
        <a:ext cx="1501140" cy="9320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1193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F11DC7-833E-4407-B337-563C04FB2CA2}" type="datetimeFigureOut">
              <a:rPr lang="es-ES" smtClean="0"/>
              <a:t>15/11/2017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250465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28348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2012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3205866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183653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1712887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323558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44701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312822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138231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F11DC7-833E-4407-B337-563C04FB2CA2}" type="datetimeFigureOut">
              <a:rPr lang="es-ES" smtClean="0"/>
              <a:t>15/11/2017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395933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F11DC7-833E-4407-B337-563C04FB2CA2}" type="datetimeFigureOut">
              <a:rPr lang="es-ES" smtClean="0"/>
              <a:t>15/11/2017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245645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54533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287784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8BF11DC7-833E-4407-B337-563C04FB2CA2}" type="datetimeFigureOut">
              <a:rPr lang="es-ES" smtClean="0"/>
              <a:t>15/11/2017</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16613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F11DC7-833E-4407-B337-563C04FB2CA2}" type="datetimeFigureOut">
              <a:rPr lang="es-ES" smtClean="0"/>
              <a:t>15/11/2017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6350CC-63B7-4C25-ABC0-55EC52281A5A}" type="slidenum">
              <a:rPr lang="es-ES" smtClean="0"/>
              <a:t>‹Nº›</a:t>
            </a:fld>
            <a:endParaRPr lang="es-ES"/>
          </a:p>
        </p:txBody>
      </p:sp>
    </p:spTree>
    <p:extLst>
      <p:ext uri="{BB962C8B-B14F-4D97-AF65-F5344CB8AC3E}">
        <p14:creationId xmlns:p14="http://schemas.microsoft.com/office/powerpoint/2010/main" val="46009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bg2">
                <a:tint val="97000"/>
                <a:hueMod val="88000"/>
                <a:satMod val="130000"/>
                <a:lumMod val="124000"/>
                <a:alpha val="13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F11DC7-833E-4407-B337-563C04FB2CA2}" type="datetimeFigureOut">
              <a:rPr lang="es-ES" smtClean="0"/>
              <a:t>15/11/2017</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6350CC-63B7-4C25-ABC0-55EC52281A5A}" type="slidenum">
              <a:rPr lang="es-ES" smtClean="0"/>
              <a:t>‹Nº›</a:t>
            </a:fld>
            <a:endParaRPr lang="es-ES"/>
          </a:p>
        </p:txBody>
      </p:sp>
    </p:spTree>
    <p:extLst>
      <p:ext uri="{BB962C8B-B14F-4D97-AF65-F5344CB8AC3E}">
        <p14:creationId xmlns:p14="http://schemas.microsoft.com/office/powerpoint/2010/main" val="159915269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88000"/>
                <a:satMod val="130000"/>
                <a:lumMod val="124000"/>
                <a:alpha val="13000"/>
              </a:schemeClr>
            </a:gs>
            <a:gs pos="85000">
              <a:schemeClr val="bg2">
                <a:lumMod val="75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007" t="21037" r="27852" b="63386"/>
          <a:stretch/>
        </p:blipFill>
        <p:spPr>
          <a:xfrm>
            <a:off x="3460955" y="141029"/>
            <a:ext cx="5205373" cy="1135658"/>
          </a:xfrm>
          <a:prstGeom prst="rect">
            <a:avLst/>
          </a:prstGeom>
        </p:spPr>
      </p:pic>
      <p:sp>
        <p:nvSpPr>
          <p:cNvPr id="8" name="Rectángulo 7"/>
          <p:cNvSpPr/>
          <p:nvPr/>
        </p:nvSpPr>
        <p:spPr>
          <a:xfrm>
            <a:off x="356316" y="1441957"/>
            <a:ext cx="11835684" cy="5591915"/>
          </a:xfrm>
          <a:prstGeom prst="rect">
            <a:avLst/>
          </a:prstGeom>
        </p:spPr>
        <p:txBody>
          <a:bodyPr wrap="square">
            <a:spAutoFit/>
          </a:bodyPr>
          <a:lstStyle/>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DEPARTAMENTO DE CIENCIAS ADMINISTRATIVAS</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CARRERA DE FINANZAS Y AUDITORIA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TRABAJO DE TITULACIÓN, PREVIO A LA OBTENCIÓN DEL TÍTULO DE INGENIRÍA EN FINANZAS Y AUDITORÍA C.P.A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TEMA: SALIDA DE DIVISAS Y SU EFECTO EN LAS MICROEMPRESAS DEL SECTOR </a:t>
            </a: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COMERCIAL DE </a:t>
            </a: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LA CIUDAD DE TULCAN, AÑO 2016</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AUTORA: MILENA GABRIELA PANCHANA ARIAS</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DIRECTOR: ING CÉSAR RICARDO SEGOVIA GUERRERO </a:t>
            </a:r>
            <a:r>
              <a:rPr lang="es-EC" b="1" dirty="0" smtClean="0">
                <a:solidFill>
                  <a:schemeClr val="bg1"/>
                </a:solidFill>
                <a:latin typeface="Arial" panose="020B0604020202020204" pitchFamily="34" charset="0"/>
                <a:ea typeface="Calibri" panose="020F0502020204030204" pitchFamily="34" charset="0"/>
                <a:cs typeface="Calibri" panose="020F0502020204030204" pitchFamily="34" charset="0"/>
              </a:rPr>
              <a:t>MPDE</a:t>
            </a: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sz="2000" b="1" dirty="0" smtClean="0">
                <a:solidFill>
                  <a:schemeClr val="bg1"/>
                </a:solidFill>
                <a:effectLst/>
                <a:latin typeface="Arial" panose="020B0604020202020204" pitchFamily="34" charset="0"/>
                <a:ea typeface="Calibri" panose="020F0502020204030204" pitchFamily="34" charset="0"/>
                <a:cs typeface="Calibri" panose="020F0502020204030204" pitchFamily="34" charset="0"/>
              </a:rPr>
              <a:t>  </a:t>
            </a:r>
            <a:r>
              <a:rPr lang="es-EC" sz="2000" b="1" dirty="0">
                <a:solidFill>
                  <a:schemeClr val="bg1"/>
                </a:solidFill>
                <a:latin typeface="Arial" panose="020B0604020202020204" pitchFamily="34" charset="0"/>
                <a:ea typeface="Calibri" panose="020F0502020204030204" pitchFamily="34" charset="0"/>
                <a:cs typeface="Arial" panose="020B0604020202020204" pitchFamily="34" charset="0"/>
              </a:rPr>
              <a:t>OPONENTE:</a:t>
            </a:r>
            <a:endParaRPr lang="es-E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EC" b="1" dirty="0">
                <a:solidFill>
                  <a:schemeClr val="bg1"/>
                </a:solidFill>
                <a:latin typeface="Arial" panose="020B0604020202020204" pitchFamily="34" charset="0"/>
                <a:ea typeface="Calibri" panose="020F0502020204030204" pitchFamily="34" charset="0"/>
                <a:cs typeface="Calibri" panose="020F0502020204030204" pitchFamily="34" charset="0"/>
              </a:rPr>
              <a:t>  </a:t>
            </a: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s-EC" b="1" dirty="0">
                <a:solidFill>
                  <a:schemeClr val="bg1"/>
                </a:solidFill>
                <a:latin typeface="Arial" panose="020B0604020202020204" pitchFamily="34" charset="0"/>
                <a:ea typeface="Calibri" panose="020F0502020204030204" pitchFamily="34" charset="0"/>
                <a:cs typeface="Calibri" panose="020F0502020204030204" pitchFamily="34" charset="0"/>
              </a:rPr>
              <a:t>SANGOLQUÍ, NOVIEMBRE 2017</a:t>
            </a:r>
            <a:endParaRPr lang="es-ES" dirty="0">
              <a:solidFill>
                <a:schemeClr val="bg1"/>
              </a:solidFill>
            </a:endParaRPr>
          </a:p>
          <a:p>
            <a:pPr algn="ctr">
              <a:lnSpc>
                <a:spcPct val="107000"/>
              </a:lnSpc>
              <a:spcAft>
                <a:spcPts val="0"/>
              </a:spcAft>
            </a:pP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30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0959" y="514781"/>
            <a:ext cx="5092100" cy="369332"/>
          </a:xfrm>
          <a:prstGeom prst="rect">
            <a:avLst/>
          </a:prstGeom>
        </p:spPr>
        <p:txBody>
          <a:bodyPr wrap="none">
            <a:spAutoFit/>
          </a:bodyPr>
          <a:lstStyle/>
          <a:p>
            <a:r>
              <a:rPr lang="es-EC" b="1" dirty="0">
                <a:solidFill>
                  <a:schemeClr val="bg1"/>
                </a:solidFill>
                <a:latin typeface="Times New Roman" panose="02020603050405020304" pitchFamily="18" charset="0"/>
                <a:ea typeface="Calibri" panose="020F0502020204030204" pitchFamily="34" charset="0"/>
              </a:rPr>
              <a:t>Pregunta 2: ¿En qué grupo de edad se encuentra?</a:t>
            </a:r>
            <a:endParaRPr lang="es-ES" dirty="0">
              <a:solidFill>
                <a:schemeClr val="bg1"/>
              </a:solidFill>
            </a:endParaRPr>
          </a:p>
        </p:txBody>
      </p:sp>
      <p:pic>
        <p:nvPicPr>
          <p:cNvPr id="3" name="Imagen 2"/>
          <p:cNvPicPr>
            <a:picLocks noChangeAspect="1"/>
          </p:cNvPicPr>
          <p:nvPr/>
        </p:nvPicPr>
        <p:blipFill rotWithShape="1">
          <a:blip r:embed="rId2"/>
          <a:srcRect l="38508" t="32230" r="38209" b="38900"/>
          <a:stretch/>
        </p:blipFill>
        <p:spPr>
          <a:xfrm>
            <a:off x="3029803" y="1146412"/>
            <a:ext cx="4817660" cy="3358466"/>
          </a:xfrm>
          <a:prstGeom prst="rect">
            <a:avLst/>
          </a:prstGeom>
        </p:spPr>
      </p:pic>
      <p:sp>
        <p:nvSpPr>
          <p:cNvPr id="4" name="Rectángulo 3"/>
          <p:cNvSpPr/>
          <p:nvPr/>
        </p:nvSpPr>
        <p:spPr>
          <a:xfrm>
            <a:off x="1577059" y="4767177"/>
            <a:ext cx="9081842" cy="1200329"/>
          </a:xfrm>
          <a:prstGeom prst="rect">
            <a:avLst/>
          </a:prstGeom>
        </p:spPr>
        <p:txBody>
          <a:bodyPr wrap="square">
            <a:spAutoFit/>
          </a:bodyPr>
          <a:lstStyle/>
          <a:p>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 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Según los datos arrojados en la encuesta se determina que el 36% pertenece a una población de 36 a 45 años de edad, un 22% de la población pertenece a 46 a 55 años de edad, un 20% de la población pertenece a 26 a 35 años de edad, un 14% tiene de 18 a 25 años y un 8% de la población tiene más de 55 años. </a:t>
            </a:r>
            <a:endParaRPr lang="es-ES" dirty="0">
              <a:solidFill>
                <a:schemeClr val="bg1"/>
              </a:solidFill>
            </a:endParaRPr>
          </a:p>
        </p:txBody>
      </p:sp>
    </p:spTree>
    <p:extLst>
      <p:ext uri="{BB962C8B-B14F-4D97-AF65-F5344CB8AC3E}">
        <p14:creationId xmlns:p14="http://schemas.microsoft.com/office/powerpoint/2010/main" val="200909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47664" y="472828"/>
            <a:ext cx="5154296" cy="463397"/>
          </a:xfrm>
          <a:prstGeom prst="rect">
            <a:avLst/>
          </a:prstGeom>
        </p:spPr>
        <p:txBody>
          <a:bodyPr wrap="none">
            <a:spAutoFit/>
          </a:bodyPr>
          <a:lstStyle/>
          <a:p>
            <a:pPr algn="just">
              <a:lnSpc>
                <a:spcPct val="150000"/>
              </a:lnSpc>
              <a:spcAft>
                <a:spcPts val="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3. Ingreso promedio mensual del negocio</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38284" t="27850" r="37201" b="42285"/>
          <a:stretch/>
        </p:blipFill>
        <p:spPr>
          <a:xfrm>
            <a:off x="3161721" y="1351127"/>
            <a:ext cx="4640239" cy="3178245"/>
          </a:xfrm>
          <a:prstGeom prst="rect">
            <a:avLst/>
          </a:prstGeom>
        </p:spPr>
      </p:pic>
      <p:sp>
        <p:nvSpPr>
          <p:cNvPr id="4" name="Rectángulo 3"/>
          <p:cNvSpPr/>
          <p:nvPr/>
        </p:nvSpPr>
        <p:spPr>
          <a:xfrm>
            <a:off x="2433840" y="5125703"/>
            <a:ext cx="8211414" cy="646331"/>
          </a:xfrm>
          <a:prstGeom prst="rect">
            <a:avLst/>
          </a:prstGeom>
        </p:spPr>
        <p:txBody>
          <a:bodyPr wrap="square">
            <a:spAutoFit/>
          </a:bodyPr>
          <a:lstStyle/>
          <a:p>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 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Del total de encuestados el 66%, percibe ingresos menos de $1000 y un 34% de ingresos de más de $1000. </a:t>
            </a:r>
            <a:endParaRPr lang="es-ES" dirty="0">
              <a:solidFill>
                <a:schemeClr val="bg1"/>
              </a:solidFill>
            </a:endParaRPr>
          </a:p>
        </p:txBody>
      </p:sp>
    </p:spTree>
    <p:extLst>
      <p:ext uri="{BB962C8B-B14F-4D97-AF65-F5344CB8AC3E}">
        <p14:creationId xmlns:p14="http://schemas.microsoft.com/office/powerpoint/2010/main" val="271595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12525" y="-113763"/>
            <a:ext cx="6096000" cy="979755"/>
          </a:xfrm>
          <a:prstGeom prst="rect">
            <a:avLst/>
          </a:prstGeom>
        </p:spPr>
        <p:txBody>
          <a:bodyPr>
            <a:spAutoFit/>
          </a:bodyPr>
          <a:lstStyle/>
          <a:p>
            <a:pPr algn="just">
              <a:lnSpc>
                <a:spcPct val="150000"/>
              </a:lnSpc>
              <a:spcAft>
                <a:spcPts val="800"/>
              </a:spcAft>
            </a:pP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4: ¿Tienen RUC?</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44664" t="41734" r="40672" b="30140"/>
          <a:stretch/>
        </p:blipFill>
        <p:spPr>
          <a:xfrm>
            <a:off x="3425588" y="1075865"/>
            <a:ext cx="4462819" cy="3723460"/>
          </a:xfrm>
          <a:prstGeom prst="rect">
            <a:avLst/>
          </a:prstGeom>
        </p:spPr>
      </p:pic>
      <p:sp>
        <p:nvSpPr>
          <p:cNvPr id="4" name="Rectángulo 3"/>
          <p:cNvSpPr/>
          <p:nvPr/>
        </p:nvSpPr>
        <p:spPr>
          <a:xfrm>
            <a:off x="1792406" y="5009198"/>
            <a:ext cx="9084859" cy="923330"/>
          </a:xfrm>
          <a:prstGeom prst="rect">
            <a:avLst/>
          </a:prstGeom>
        </p:spPr>
        <p:txBody>
          <a:bodyPr wrap="square">
            <a:spAutoFit/>
          </a:bodyPr>
          <a:lstStyle/>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 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El 94% de la muestra tiene RUC, mientras un 6% no posee RUC, sin embargo tienen RISE, lo cual indica que cumplen con sus obligaciones tributarias.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1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18446" y="336352"/>
            <a:ext cx="4053354" cy="463397"/>
          </a:xfrm>
          <a:prstGeom prst="rect">
            <a:avLst/>
          </a:prstGeom>
        </p:spPr>
        <p:txBody>
          <a:bodyPr wrap="none">
            <a:spAutoFit/>
          </a:bodyPr>
          <a:lstStyle/>
          <a:p>
            <a:pPr algn="ctr">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5: ¿Posee Patente Municipal?</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43741" t="40419" r="41301" b="33473"/>
          <a:stretch/>
        </p:blipFill>
        <p:spPr>
          <a:xfrm>
            <a:off x="4135901" y="1076283"/>
            <a:ext cx="3807095" cy="3765276"/>
          </a:xfrm>
          <a:prstGeom prst="rect">
            <a:avLst/>
          </a:prstGeom>
        </p:spPr>
      </p:pic>
      <p:sp>
        <p:nvSpPr>
          <p:cNvPr id="4" name="Rectángulo 3"/>
          <p:cNvSpPr/>
          <p:nvPr/>
        </p:nvSpPr>
        <p:spPr>
          <a:xfrm>
            <a:off x="1846995" y="5260158"/>
            <a:ext cx="7788323" cy="646331"/>
          </a:xfrm>
          <a:prstGeom prst="rect">
            <a:avLst/>
          </a:prstGeom>
        </p:spPr>
        <p:txBody>
          <a:bodyPr wrap="square">
            <a:spAutoFit/>
          </a:bodyPr>
          <a:lstStyle/>
          <a:p>
            <a:r>
              <a:rPr lang="es-EC" b="1" dirty="0">
                <a:solidFill>
                  <a:schemeClr val="bg1"/>
                </a:solidFill>
                <a:latin typeface="Times New Roman" panose="02020603050405020304" pitchFamily="18" charset="0"/>
                <a:ea typeface="Calibri" panose="020F0502020204030204" pitchFamily="34" charset="0"/>
              </a:rPr>
              <a:t>Análisis: </a:t>
            </a:r>
            <a:r>
              <a:rPr lang="es-EC" dirty="0">
                <a:solidFill>
                  <a:schemeClr val="bg1"/>
                </a:solidFill>
                <a:latin typeface="Times New Roman" panose="02020603050405020304" pitchFamily="18" charset="0"/>
                <a:ea typeface="Calibri" panose="020F0502020204030204" pitchFamily="34" charset="0"/>
              </a:rPr>
              <a:t>El 100% de la muestra poseen patente municipal lo que indica que están ejerciendo sus actividades comerciales legalmente. </a:t>
            </a:r>
            <a:endParaRPr lang="es-ES" dirty="0">
              <a:solidFill>
                <a:schemeClr val="bg1"/>
              </a:solidFill>
            </a:endParaRPr>
          </a:p>
        </p:txBody>
      </p:sp>
    </p:spTree>
    <p:extLst>
      <p:ext uri="{BB962C8B-B14F-4D97-AF65-F5344CB8AC3E}">
        <p14:creationId xmlns:p14="http://schemas.microsoft.com/office/powerpoint/2010/main" val="252638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65623" y="296418"/>
            <a:ext cx="4671151" cy="369332"/>
          </a:xfrm>
          <a:prstGeom prst="rect">
            <a:avLst/>
          </a:prstGeom>
        </p:spPr>
        <p:txBody>
          <a:bodyPr wrap="none">
            <a:spAutoFit/>
          </a:bodyPr>
          <a:lstStyle/>
          <a:p>
            <a:r>
              <a:rPr lang="es-EC" b="1" dirty="0">
                <a:solidFill>
                  <a:schemeClr val="bg1"/>
                </a:solidFill>
                <a:latin typeface="Times New Roman" panose="02020603050405020304" pitchFamily="18" charset="0"/>
                <a:ea typeface="Calibri" panose="020F0502020204030204" pitchFamily="34" charset="0"/>
              </a:rPr>
              <a:t>Pregunta 6: ¿Cuál es su actividad comercial? </a:t>
            </a:r>
            <a:endParaRPr lang="es-ES" dirty="0">
              <a:solidFill>
                <a:schemeClr val="bg1"/>
              </a:solidFill>
            </a:endParaRPr>
          </a:p>
        </p:txBody>
      </p:sp>
      <p:pic>
        <p:nvPicPr>
          <p:cNvPr id="3" name="Imagen 2"/>
          <p:cNvPicPr>
            <a:picLocks noChangeAspect="1"/>
          </p:cNvPicPr>
          <p:nvPr/>
        </p:nvPicPr>
        <p:blipFill rotWithShape="1">
          <a:blip r:embed="rId2"/>
          <a:srcRect l="39403" t="36212" r="38545" b="29542"/>
          <a:stretch/>
        </p:blipFill>
        <p:spPr>
          <a:xfrm>
            <a:off x="3593905" y="1089252"/>
            <a:ext cx="4414585" cy="3854357"/>
          </a:xfrm>
          <a:prstGeom prst="rect">
            <a:avLst/>
          </a:prstGeom>
        </p:spPr>
      </p:pic>
      <p:sp>
        <p:nvSpPr>
          <p:cNvPr id="4" name="Rectángulo 3"/>
          <p:cNvSpPr/>
          <p:nvPr/>
        </p:nvSpPr>
        <p:spPr>
          <a:xfrm>
            <a:off x="1284695" y="5367111"/>
            <a:ext cx="9961059" cy="1200329"/>
          </a:xfrm>
          <a:prstGeom prst="rect">
            <a:avLst/>
          </a:prstGeom>
        </p:spPr>
        <p:txBody>
          <a:bodyPr wrap="square">
            <a:spAutoFit/>
          </a:bodyPr>
          <a:lstStyle/>
          <a:p>
            <a:r>
              <a:rPr lang="es-EC" b="1" dirty="0">
                <a:solidFill>
                  <a:schemeClr val="bg1"/>
                </a:solidFill>
                <a:latin typeface="Times New Roman" panose="02020603050405020304" pitchFamily="18" charset="0"/>
                <a:ea typeface="Calibri" panose="020F0502020204030204" pitchFamily="34" charset="0"/>
              </a:rPr>
              <a:t> Análisis: </a:t>
            </a:r>
            <a:r>
              <a:rPr lang="es-EC" dirty="0">
                <a:solidFill>
                  <a:schemeClr val="bg1"/>
                </a:solidFill>
                <a:latin typeface="Times New Roman" panose="02020603050405020304" pitchFamily="18" charset="0"/>
                <a:ea typeface="Calibri" panose="020F0502020204030204" pitchFamily="34" charset="0"/>
              </a:rPr>
              <a:t>La encuesta aplicada al sector comercial de la ciudad de Tulcán nos muestra que el 29% de los comerciantes se dedican a la venta de calzado, el 27% de los comerciantes se dedican a la venta de ropa, el 25% de los comerciantes se dedican a la venta de alimentos y artículos de aseo, el 13% se dedican a la venta de electrodomésticos de línea blanca y el 6% a la venta de electrodomésticos línea café. </a:t>
            </a:r>
            <a:endParaRPr lang="es-ES" dirty="0">
              <a:solidFill>
                <a:schemeClr val="bg1"/>
              </a:solidFill>
            </a:endParaRPr>
          </a:p>
        </p:txBody>
      </p:sp>
    </p:spTree>
    <p:extLst>
      <p:ext uri="{BB962C8B-B14F-4D97-AF65-F5344CB8AC3E}">
        <p14:creationId xmlns:p14="http://schemas.microsoft.com/office/powerpoint/2010/main" val="1645225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94282" y="638792"/>
            <a:ext cx="6545181" cy="830997"/>
          </a:xfrm>
          <a:prstGeom prst="rect">
            <a:avLst/>
          </a:prstGeom>
          <a:noFill/>
        </p:spPr>
        <p:txBody>
          <a:bodyPr wrap="square" rtlCol="0">
            <a:spAutoFit/>
          </a:bodyPr>
          <a:lstStyle/>
          <a:p>
            <a:r>
              <a:rPr lang="es-EC" sz="1600" b="1" dirty="0">
                <a:solidFill>
                  <a:schemeClr val="bg1"/>
                </a:solidFill>
                <a:latin typeface="Times New Roman" panose="02020603050405020304" pitchFamily="18" charset="0"/>
                <a:cs typeface="Times New Roman" panose="02020603050405020304" pitchFamily="18" charset="0"/>
              </a:rPr>
              <a:t>Pregunta 9: ¿Piensa usted que el decrecimiento de las ventas es a causa de la devaluación del peso colombiano?  </a:t>
            </a:r>
            <a:endParaRPr lang="es-ES" sz="1600" dirty="0">
              <a:solidFill>
                <a:schemeClr val="bg1"/>
              </a:solidFill>
              <a:latin typeface="Times New Roman" panose="02020603050405020304" pitchFamily="18" charset="0"/>
              <a:cs typeface="Times New Roman" panose="02020603050405020304" pitchFamily="18" charset="0"/>
            </a:endParaRPr>
          </a:p>
          <a:p>
            <a:endParaRPr lang="es-ES" sz="1600" dirty="0">
              <a:solidFill>
                <a:schemeClr val="bg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2716629" y="5037584"/>
            <a:ext cx="6727622" cy="1492716"/>
          </a:xfrm>
          <a:prstGeom prst="rect">
            <a:avLst/>
          </a:prstGeom>
        </p:spPr>
        <p:txBody>
          <a:bodyPr wrap="square">
            <a:spAutoFit/>
          </a:bodyPr>
          <a:lstStyle/>
          <a:p>
            <a:pPr>
              <a:lnSpc>
                <a:spcPct val="150000"/>
              </a:lnSpc>
              <a:spcAft>
                <a:spcPts val="0"/>
              </a:spcAft>
            </a:pPr>
            <a:r>
              <a:rPr lang="es-EC" sz="1400" b="1" dirty="0">
                <a:solidFill>
                  <a:schemeClr val="bg1"/>
                </a:solidFill>
                <a:latin typeface="Times New Roman" panose="02020603050405020304" pitchFamily="18" charset="0"/>
                <a:ea typeface="Calibri" panose="020F0502020204030204" pitchFamily="34" charset="0"/>
                <a:cs typeface="Calibri" panose="020F0502020204030204" pitchFamily="34" charset="0"/>
              </a:rPr>
              <a:t> Análisis: </a:t>
            </a:r>
            <a:r>
              <a:rPr lang="es-EC" sz="1400" dirty="0">
                <a:solidFill>
                  <a:schemeClr val="bg1"/>
                </a:solidFill>
                <a:latin typeface="Times New Roman" panose="02020603050405020304" pitchFamily="18" charset="0"/>
                <a:ea typeface="Calibri" panose="020F0502020204030204" pitchFamily="34" charset="0"/>
                <a:cs typeface="Calibri" panose="020F0502020204030204" pitchFamily="34" charset="0"/>
              </a:rPr>
              <a:t>Del total de encuestados, un 91% dijo que sí cree que el decrecimiento de sus ventas es a causa de la devaluación del peso colombiano, mientras que el 9% piensa que el decrecimiento de las ventas no es a causa de la devaluación del peso colombiano. </a:t>
            </a:r>
            <a:endParaRPr lang="es-E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s-EC" sz="1400" dirty="0">
                <a:solidFill>
                  <a:schemeClr val="bg1"/>
                </a:solidFill>
                <a:latin typeface="Times New Roman" panose="02020603050405020304" pitchFamily="18" charset="0"/>
                <a:ea typeface="Calibri" panose="020F0502020204030204" pitchFamily="34" charset="0"/>
              </a:rPr>
              <a:t/>
            </a:r>
            <a:br>
              <a:rPr lang="es-EC" sz="1400" dirty="0">
                <a:solidFill>
                  <a:schemeClr val="bg1"/>
                </a:solidFill>
                <a:latin typeface="Times New Roman" panose="02020603050405020304" pitchFamily="18" charset="0"/>
                <a:ea typeface="Calibri" panose="020F0502020204030204" pitchFamily="34" charset="0"/>
              </a:rPr>
            </a:br>
            <a:endParaRPr lang="es-ES" sz="1400" dirty="0">
              <a:solidFill>
                <a:schemeClr val="bg1"/>
              </a:solidFill>
            </a:endParaRPr>
          </a:p>
        </p:txBody>
      </p:sp>
      <p:pic>
        <p:nvPicPr>
          <p:cNvPr id="4" name="Imagen 3"/>
          <p:cNvPicPr>
            <a:picLocks noChangeAspect="1"/>
          </p:cNvPicPr>
          <p:nvPr/>
        </p:nvPicPr>
        <p:blipFill rotWithShape="1">
          <a:blip r:embed="rId2"/>
          <a:srcRect l="37836" t="42585" r="36642" b="22772"/>
          <a:stretch/>
        </p:blipFill>
        <p:spPr>
          <a:xfrm>
            <a:off x="3343700" y="1265072"/>
            <a:ext cx="4544706" cy="3468326"/>
          </a:xfrm>
          <a:prstGeom prst="rect">
            <a:avLst/>
          </a:prstGeom>
        </p:spPr>
      </p:pic>
    </p:spTree>
    <p:extLst>
      <p:ext uri="{BB962C8B-B14F-4D97-AF65-F5344CB8AC3E}">
        <p14:creationId xmlns:p14="http://schemas.microsoft.com/office/powerpoint/2010/main" val="274761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7499" y="430874"/>
            <a:ext cx="7119582" cy="646331"/>
          </a:xfrm>
          <a:prstGeom prst="rect">
            <a:avLst/>
          </a:prstGeom>
        </p:spPr>
        <p:txBody>
          <a:bodyPr wrap="square">
            <a:spAutoFit/>
          </a:bodyPr>
          <a:lstStyle/>
          <a:p>
            <a:r>
              <a:rPr lang="es-EC" b="1" dirty="0">
                <a:solidFill>
                  <a:schemeClr val="bg1"/>
                </a:solidFill>
                <a:latin typeface="Times New Roman" panose="02020603050405020304" pitchFamily="18" charset="0"/>
                <a:ea typeface="Calibri" panose="020F0502020204030204" pitchFamily="34" charset="0"/>
              </a:rPr>
              <a:t>Pregunta 10: ¿Le ha beneficiado la aplicación del Impuesto a la Salida de Divisas por parte del Gobierno? </a:t>
            </a:r>
            <a:endParaRPr lang="es-ES" dirty="0">
              <a:solidFill>
                <a:schemeClr val="bg1"/>
              </a:solidFill>
            </a:endParaRPr>
          </a:p>
        </p:txBody>
      </p:sp>
      <p:pic>
        <p:nvPicPr>
          <p:cNvPr id="5" name="Imagen 4"/>
          <p:cNvPicPr>
            <a:picLocks noChangeAspect="1"/>
          </p:cNvPicPr>
          <p:nvPr/>
        </p:nvPicPr>
        <p:blipFill rotWithShape="1">
          <a:blip r:embed="rId2"/>
          <a:srcRect l="34142" t="46167" r="32500" b="16800"/>
          <a:stretch/>
        </p:blipFill>
        <p:spPr>
          <a:xfrm>
            <a:off x="2788692" y="1201003"/>
            <a:ext cx="5782101" cy="3608961"/>
          </a:xfrm>
          <a:prstGeom prst="rect">
            <a:avLst/>
          </a:prstGeom>
        </p:spPr>
      </p:pic>
      <p:sp>
        <p:nvSpPr>
          <p:cNvPr id="6" name="Rectángulo 5"/>
          <p:cNvSpPr/>
          <p:nvPr/>
        </p:nvSpPr>
        <p:spPr>
          <a:xfrm>
            <a:off x="2474793" y="5121660"/>
            <a:ext cx="6096000" cy="1200329"/>
          </a:xfrm>
          <a:prstGeom prst="rect">
            <a:avLst/>
          </a:prstGeom>
        </p:spPr>
        <p:txBody>
          <a:bodyPr>
            <a:spAutoFit/>
          </a:bodyPr>
          <a:lstStyle/>
          <a:p>
            <a:r>
              <a:rPr lang="es-EC" b="1" dirty="0">
                <a:solidFill>
                  <a:schemeClr val="bg1"/>
                </a:solidFill>
                <a:latin typeface="Times New Roman" panose="02020603050405020304" pitchFamily="18" charset="0"/>
                <a:ea typeface="Calibri" panose="020F0502020204030204" pitchFamily="34" charset="0"/>
              </a:rPr>
              <a:t>Análisis: </a:t>
            </a:r>
            <a:r>
              <a:rPr lang="es-EC" dirty="0">
                <a:solidFill>
                  <a:schemeClr val="bg1"/>
                </a:solidFill>
                <a:latin typeface="Times New Roman" panose="02020603050405020304" pitchFamily="18" charset="0"/>
                <a:ea typeface="Calibri" panose="020F0502020204030204" pitchFamily="34" charset="0"/>
              </a:rPr>
              <a:t>El 75% de los encuestados dijeron que no les ha beneficiado la aplicación del Impuesto a la Salida de Divisas y un 25% de los encuestados dijeron que sí les ha beneficiado la aplicación del Impuesto a la Salida de Divisas. </a:t>
            </a:r>
            <a:endParaRPr lang="es-ES" dirty="0">
              <a:solidFill>
                <a:schemeClr val="bg1"/>
              </a:solidFill>
            </a:endParaRPr>
          </a:p>
        </p:txBody>
      </p:sp>
    </p:spTree>
    <p:extLst>
      <p:ext uri="{BB962C8B-B14F-4D97-AF65-F5344CB8AC3E}">
        <p14:creationId xmlns:p14="http://schemas.microsoft.com/office/powerpoint/2010/main" val="245221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68905" y="208891"/>
            <a:ext cx="7864641" cy="923330"/>
          </a:xfrm>
          <a:prstGeom prst="rect">
            <a:avLst/>
          </a:prstGeom>
        </p:spPr>
        <p:txBody>
          <a:bodyPr wrap="square">
            <a:spAutoFit/>
          </a:bodyPr>
          <a:lstStyle/>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11: ¿Piensa usted que la salida de divisas por la frontera norte es la principal razón de la crisis comercial actual?</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ángulo 3"/>
          <p:cNvSpPr/>
          <p:nvPr/>
        </p:nvSpPr>
        <p:spPr>
          <a:xfrm>
            <a:off x="1868905" y="4463451"/>
            <a:ext cx="7347284" cy="1061829"/>
          </a:xfrm>
          <a:prstGeom prst="rect">
            <a:avLst/>
          </a:prstGeom>
        </p:spPr>
        <p:txBody>
          <a:bodyPr wrap="square">
            <a:spAutoFit/>
          </a:bodyPr>
          <a:lstStyle/>
          <a:p>
            <a:pPr algn="just">
              <a:lnSpc>
                <a:spcPct val="150000"/>
              </a:lnSpc>
              <a:spcAft>
                <a:spcPts val="800"/>
              </a:spcAft>
            </a:pPr>
            <a:r>
              <a:rPr lang="es-EC" sz="1400" b="1"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a:t>
            </a:r>
            <a:r>
              <a:rPr lang="es-EC" sz="1400" dirty="0">
                <a:solidFill>
                  <a:schemeClr val="bg1"/>
                </a:solidFill>
                <a:latin typeface="Times New Roman" panose="02020603050405020304" pitchFamily="18" charset="0"/>
                <a:ea typeface="Calibri" panose="020F0502020204030204" pitchFamily="34" charset="0"/>
                <a:cs typeface="Calibri" panose="020F0502020204030204" pitchFamily="34" charset="0"/>
              </a:rPr>
              <a:t>El 60% de la muestra piensa que la salida de divisas sí es la principal razón de la crisis comercial actual, mientras que un 40% de la muestra cree que la salida de divisas no es la principal razón de la crisis comercial actual. </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agen 4"/>
          <p:cNvPicPr>
            <a:picLocks noChangeAspect="1"/>
          </p:cNvPicPr>
          <p:nvPr/>
        </p:nvPicPr>
        <p:blipFill rotWithShape="1">
          <a:blip r:embed="rId2"/>
          <a:srcRect l="36716" t="39398" r="37313" b="26356"/>
          <a:stretch/>
        </p:blipFill>
        <p:spPr>
          <a:xfrm>
            <a:off x="3220871" y="1132221"/>
            <a:ext cx="4394579" cy="3258051"/>
          </a:xfrm>
          <a:prstGeom prst="rect">
            <a:avLst/>
          </a:prstGeom>
        </p:spPr>
      </p:pic>
    </p:spTree>
    <p:extLst>
      <p:ext uri="{BB962C8B-B14F-4D97-AF65-F5344CB8AC3E}">
        <p14:creationId xmlns:p14="http://schemas.microsoft.com/office/powerpoint/2010/main" val="4089340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0143" y="180159"/>
            <a:ext cx="8962030" cy="923330"/>
          </a:xfrm>
          <a:prstGeom prst="rect">
            <a:avLst/>
          </a:prstGeom>
        </p:spPr>
        <p:txBody>
          <a:bodyPr wrap="square">
            <a:spAutoFit/>
          </a:bodyPr>
          <a:lstStyle/>
          <a:p>
            <a:pPr>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13. A partir de las políticas del Gobierno sobre la implementación de la canasta comercial fronteriza, sus ventas: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38955" t="51344" r="37873" b="12021"/>
          <a:stretch/>
        </p:blipFill>
        <p:spPr>
          <a:xfrm>
            <a:off x="3070745" y="1103488"/>
            <a:ext cx="4026091" cy="3578747"/>
          </a:xfrm>
          <a:prstGeom prst="rect">
            <a:avLst/>
          </a:prstGeom>
        </p:spPr>
      </p:pic>
      <p:sp>
        <p:nvSpPr>
          <p:cNvPr id="4" name="Rectángulo 3"/>
          <p:cNvSpPr/>
          <p:nvPr/>
        </p:nvSpPr>
        <p:spPr>
          <a:xfrm>
            <a:off x="891653" y="5116867"/>
            <a:ext cx="10599761" cy="1995418"/>
          </a:xfrm>
          <a:prstGeom prst="rect">
            <a:avLst/>
          </a:prstGeom>
        </p:spPr>
        <p:txBody>
          <a:bodyPr wrap="square">
            <a:spAutoFit/>
          </a:bodyPr>
          <a:lstStyle/>
          <a:p>
            <a:pPr>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El 66% de la muestra índico a partir de la implementación de la canasta comercial transfronteriza sus ventas se mantienen, mientras que un 19% dijo que sus ventas disminuyeron y sólo para un 15% sus ventas aumentaron. </a:t>
            </a: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s-EC" b="1" dirty="0">
                <a:solidFill>
                  <a:schemeClr val="bg1"/>
                </a:solidFill>
                <a:latin typeface="Times New Roman" panose="02020603050405020304" pitchFamily="18" charset="0"/>
                <a:ea typeface="Calibri" panose="020F0502020204030204" pitchFamily="34" charset="0"/>
              </a:rPr>
              <a:t/>
            </a:r>
            <a:br>
              <a:rPr lang="es-EC" b="1" dirty="0">
                <a:solidFill>
                  <a:schemeClr val="bg1"/>
                </a:solidFill>
                <a:latin typeface="Times New Roman" panose="02020603050405020304" pitchFamily="18" charset="0"/>
                <a:ea typeface="Calibri" panose="020F0502020204030204" pitchFamily="34" charset="0"/>
              </a:rPr>
            </a:br>
            <a:endParaRPr lang="es-ES" dirty="0">
              <a:solidFill>
                <a:schemeClr val="bg1"/>
              </a:solidFill>
            </a:endParaRPr>
          </a:p>
        </p:txBody>
      </p:sp>
    </p:spTree>
    <p:extLst>
      <p:ext uri="{BB962C8B-B14F-4D97-AF65-F5344CB8AC3E}">
        <p14:creationId xmlns:p14="http://schemas.microsoft.com/office/powerpoint/2010/main" val="231908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0268" y="360614"/>
            <a:ext cx="7856562" cy="463397"/>
          </a:xfrm>
          <a:prstGeom prst="rect">
            <a:avLst/>
          </a:prstGeom>
        </p:spPr>
        <p:txBody>
          <a:bodyPr wrap="square">
            <a:spAutoFit/>
          </a:bodyPr>
          <a:lstStyle/>
          <a:p>
            <a:pPr algn="ctr">
              <a:lnSpc>
                <a:spcPct val="150000"/>
              </a:lnSpc>
              <a:spcAft>
                <a:spcPts val="800"/>
              </a:spcAft>
              <a:tabLst>
                <a:tab pos="1819275" algn="l"/>
                <a:tab pos="2928620" algn="ctr"/>
              </a:tabLs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15: ¿Piensa que es rentable continuar con su negocio?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41418" t="44973" r="38657" b="22574"/>
          <a:stretch/>
        </p:blipFill>
        <p:spPr>
          <a:xfrm>
            <a:off x="3120788" y="982639"/>
            <a:ext cx="4435522" cy="4061743"/>
          </a:xfrm>
          <a:prstGeom prst="rect">
            <a:avLst/>
          </a:prstGeom>
        </p:spPr>
      </p:pic>
      <p:sp>
        <p:nvSpPr>
          <p:cNvPr id="4" name="Rectángulo 3"/>
          <p:cNvSpPr/>
          <p:nvPr/>
        </p:nvSpPr>
        <p:spPr>
          <a:xfrm>
            <a:off x="2133600" y="5369341"/>
            <a:ext cx="8156812" cy="584775"/>
          </a:xfrm>
          <a:prstGeom prst="rect">
            <a:avLst/>
          </a:prstGeom>
        </p:spPr>
        <p:txBody>
          <a:bodyPr wrap="square">
            <a:spAutoFit/>
          </a:bodyPr>
          <a:lstStyle/>
          <a:p>
            <a:r>
              <a:rPr lang="es-EC" sz="1600" dirty="0">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es-EC" sz="1600" b="1"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a:t>
            </a:r>
            <a:r>
              <a:rPr lang="es-EC" sz="1600" dirty="0">
                <a:solidFill>
                  <a:schemeClr val="bg1"/>
                </a:solidFill>
                <a:latin typeface="Times New Roman" panose="02020603050405020304" pitchFamily="18" charset="0"/>
                <a:ea typeface="Calibri" panose="020F0502020204030204" pitchFamily="34" charset="0"/>
                <a:cs typeface="Calibri" panose="020F0502020204030204" pitchFamily="34" charset="0"/>
              </a:rPr>
              <a:t>El 70% de los encuestados manifiestan que no es rentable continuar con su negocio, mientras sólo un 30% manifiesta que su negocio les representa una rentabilidad baja. </a:t>
            </a:r>
            <a:endParaRPr lang="es-ES" sz="1600" dirty="0">
              <a:solidFill>
                <a:schemeClr val="bg1"/>
              </a:solidFill>
            </a:endParaRPr>
          </a:p>
        </p:txBody>
      </p:sp>
    </p:spTree>
    <p:extLst>
      <p:ext uri="{BB962C8B-B14F-4D97-AF65-F5344CB8AC3E}">
        <p14:creationId xmlns:p14="http://schemas.microsoft.com/office/powerpoint/2010/main" val="141352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chemeClr val="bg2">
                <a:tint val="97000"/>
                <a:hueMod val="88000"/>
                <a:satMod val="130000"/>
                <a:lumMod val="124000"/>
                <a:alpha val="13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sp>
        <p:nvSpPr>
          <p:cNvPr id="3" name="CuadroTexto 2"/>
          <p:cNvSpPr txBox="1"/>
          <p:nvPr/>
        </p:nvSpPr>
        <p:spPr>
          <a:xfrm>
            <a:off x="962264" y="2243614"/>
            <a:ext cx="10290219" cy="3785652"/>
          </a:xfrm>
          <a:prstGeom prst="rect">
            <a:avLst/>
          </a:prstGeom>
          <a:noFill/>
        </p:spPr>
        <p:txBody>
          <a:bodyPr wrap="square" rtlCol="0">
            <a:spAutoFit/>
          </a:bodyPr>
          <a:lstStyle/>
          <a:p>
            <a:pPr algn="ctr"/>
            <a:r>
              <a:rPr lang="es-ES" sz="4000" dirty="0" smtClean="0">
                <a:solidFill>
                  <a:schemeClr val="bg1"/>
                </a:solidFill>
              </a:rPr>
              <a:t>“El mayor riesgo es no correr ningún riesgo. En un mundo que cambia muy rápido, la única estrategia que garantiza fallar es no correr riesgos”</a:t>
            </a:r>
          </a:p>
          <a:p>
            <a:pPr algn="ctr"/>
            <a:endParaRPr lang="es-ES" sz="4000" dirty="0">
              <a:solidFill>
                <a:schemeClr val="bg1"/>
              </a:solidFill>
            </a:endParaRPr>
          </a:p>
          <a:p>
            <a:pPr algn="ctr"/>
            <a:r>
              <a:rPr lang="es-ES" sz="4000" dirty="0" smtClean="0">
                <a:solidFill>
                  <a:schemeClr val="bg1"/>
                </a:solidFill>
              </a:rPr>
              <a:t>Mark </a:t>
            </a:r>
            <a:r>
              <a:rPr lang="es-ES" sz="4000" dirty="0" err="1" smtClean="0">
                <a:solidFill>
                  <a:schemeClr val="bg1"/>
                </a:solidFill>
              </a:rPr>
              <a:t>Zuckerberg</a:t>
            </a:r>
            <a:endParaRPr lang="es-ES" sz="4000" dirty="0">
              <a:solidFill>
                <a:schemeClr val="bg1"/>
              </a:solidFill>
            </a:endParaRPr>
          </a:p>
        </p:txBody>
      </p:sp>
      <p:pic>
        <p:nvPicPr>
          <p:cNvPr id="4" name="Imagen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 b="3427"/>
          <a:stretch>
            <a:fillRect/>
          </a:stretch>
        </p:blipFill>
        <p:spPr bwMode="auto">
          <a:xfrm>
            <a:off x="0" y="360608"/>
            <a:ext cx="26638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739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3724" y="278726"/>
            <a:ext cx="8102222" cy="507831"/>
          </a:xfrm>
          <a:prstGeom prst="rect">
            <a:avLst/>
          </a:prstGeom>
        </p:spPr>
        <p:txBody>
          <a:bodyPr wrap="square">
            <a:spAutoFit/>
          </a:bodyPr>
          <a:lstStyle/>
          <a:p>
            <a:pPr>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16. ¿Ha pensado cerrar su local por la situación actual?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40627" t="45968" r="38097" b="11224"/>
          <a:stretch/>
        </p:blipFill>
        <p:spPr>
          <a:xfrm>
            <a:off x="3521122" y="941696"/>
            <a:ext cx="4385481" cy="3428798"/>
          </a:xfrm>
          <a:prstGeom prst="rect">
            <a:avLst/>
          </a:prstGeom>
        </p:spPr>
      </p:pic>
      <p:sp>
        <p:nvSpPr>
          <p:cNvPr id="4" name="Rectángulo 3"/>
          <p:cNvSpPr/>
          <p:nvPr/>
        </p:nvSpPr>
        <p:spPr>
          <a:xfrm>
            <a:off x="1810603" y="4915933"/>
            <a:ext cx="6096000" cy="1338828"/>
          </a:xfrm>
          <a:prstGeom prst="rect">
            <a:avLst/>
          </a:prstGeom>
        </p:spPr>
        <p:txBody>
          <a:bodyPr>
            <a:spAutoFit/>
          </a:bodyPr>
          <a:lstStyle/>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El 64% de los comerciantes encuestados afirmaron que tienen intenciones de cerrar su negocio y un 36% no tiene intención de cerrar su negocio.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254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0834" y="917138"/>
            <a:ext cx="9043917" cy="923330"/>
          </a:xfrm>
          <a:prstGeom prst="rect">
            <a:avLst/>
          </a:prstGeom>
        </p:spPr>
        <p:txBody>
          <a:bodyPr wrap="square">
            <a:spAutoFit/>
          </a:bodyPr>
          <a:lstStyle/>
          <a:p>
            <a:pPr algn="just">
              <a:lnSpc>
                <a:spcPct val="150000"/>
              </a:lnSpc>
              <a:spcAft>
                <a:spcPts val="800"/>
              </a:spcAft>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Según la información obtenida en las encuestas, para demostrar la hipótesis, en concordancia con la variable dependiente e independiente, se seleccionaron las preguntas número 11 y 16.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p:cNvSpPr txBox="1"/>
          <p:nvPr/>
        </p:nvSpPr>
        <p:spPr>
          <a:xfrm>
            <a:off x="1371600" y="397042"/>
            <a:ext cx="3344779" cy="369332"/>
          </a:xfrm>
          <a:prstGeom prst="rect">
            <a:avLst/>
          </a:prstGeom>
          <a:noFill/>
        </p:spPr>
        <p:txBody>
          <a:bodyPr wrap="square" rtlCol="0">
            <a:spAutoFit/>
          </a:bodyPr>
          <a:lstStyle/>
          <a:p>
            <a:r>
              <a:rPr lang="es-ES" b="1" dirty="0" smtClean="0">
                <a:solidFill>
                  <a:schemeClr val="bg1"/>
                </a:solidFill>
              </a:rPr>
              <a:t>CHI CUADRADO</a:t>
            </a:r>
            <a:endParaRPr lang="es-ES" b="1" dirty="0">
              <a:solidFill>
                <a:schemeClr val="bg1"/>
              </a:solidFill>
            </a:endParaRPr>
          </a:p>
        </p:txBody>
      </p:sp>
      <p:sp>
        <p:nvSpPr>
          <p:cNvPr id="7" name="Rectángulo 6"/>
          <p:cNvSpPr/>
          <p:nvPr/>
        </p:nvSpPr>
        <p:spPr>
          <a:xfrm>
            <a:off x="1144475" y="3467557"/>
            <a:ext cx="9164052" cy="748923"/>
          </a:xfrm>
          <a:prstGeom prst="rect">
            <a:avLst/>
          </a:prstGeom>
        </p:spPr>
        <p:txBody>
          <a:bodyPr wrap="square">
            <a:spAutoFit/>
          </a:bodyPr>
          <a:lstStyle/>
          <a:p>
            <a:pPr>
              <a:lnSpc>
                <a:spcPct val="150000"/>
              </a:lnSpc>
              <a:spcAft>
                <a:spcPts val="800"/>
              </a:spcAft>
            </a:pPr>
            <a:r>
              <a:rPr lang="es-EC" sz="1200" dirty="0">
                <a:solidFill>
                  <a:srgbClr val="000000"/>
                </a:solidFill>
                <a:latin typeface="Helvetica" panose="020B0604020202020204" pitchFamily="34" charset="0"/>
                <a:ea typeface="Calibri" panose="020F0502020204030204" pitchFamily="34" charset="0"/>
                <a:cs typeface="Helvetica" panose="020B0604020202020204" pitchFamily="34" charset="0"/>
              </a:rPr>
              <a:t>H0: La salida de divisas no afecto a las microempresas del sector comercial de la ciudad de Tulcán. </a:t>
            </a:r>
            <a:endParaRPr lang="es-ES"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s-EC" sz="1200" dirty="0">
                <a:solidFill>
                  <a:srgbClr val="000000"/>
                </a:solidFill>
                <a:latin typeface="Helvetica" panose="020B0604020202020204" pitchFamily="34" charset="0"/>
                <a:ea typeface="Calibri" panose="020F0502020204030204" pitchFamily="34" charset="0"/>
                <a:cs typeface="Helvetica" panose="020B0604020202020204" pitchFamily="34" charset="0"/>
              </a:rPr>
              <a:t>H1: La salida de divisas si afecto a las microempresas del sector comercial de la ciudad de Tulcán.</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9" name="Tabla 28"/>
          <p:cNvGraphicFramePr>
            <a:graphicFrameLocks noGrp="1"/>
          </p:cNvGraphicFramePr>
          <p:nvPr>
            <p:extLst>
              <p:ext uri="{D42A27DB-BD31-4B8C-83A1-F6EECF244321}">
                <p14:modId xmlns:p14="http://schemas.microsoft.com/office/powerpoint/2010/main" val="2106379572"/>
              </p:ext>
            </p:extLst>
          </p:nvPr>
        </p:nvGraphicFramePr>
        <p:xfrm>
          <a:off x="1144475" y="1880070"/>
          <a:ext cx="9391177" cy="1381760"/>
        </p:xfrm>
        <a:graphic>
          <a:graphicData uri="http://schemas.openxmlformats.org/drawingml/2006/table">
            <a:tbl>
              <a:tblPr firstRow="1" bandRow="1">
                <a:tableStyleId>{00A15C55-8517-42AA-B614-E9B94910E393}</a:tableStyleId>
              </a:tblPr>
              <a:tblGrid>
                <a:gridCol w="7999106"/>
                <a:gridCol w="668740"/>
                <a:gridCol w="723331"/>
              </a:tblGrid>
              <a:tr h="370840">
                <a:tc>
                  <a:txBody>
                    <a:bodyPr/>
                    <a:lstStyle/>
                    <a:p>
                      <a:endParaRPr lang="es-ES" dirty="0"/>
                    </a:p>
                  </a:txBody>
                  <a:tcPr/>
                </a:tc>
                <a:tc>
                  <a:txBody>
                    <a:bodyPr/>
                    <a:lstStyle/>
                    <a:p>
                      <a:r>
                        <a:rPr lang="es-ES" dirty="0" smtClean="0"/>
                        <a:t>Sí</a:t>
                      </a:r>
                      <a:endParaRPr lang="es-ES" dirty="0"/>
                    </a:p>
                  </a:txBody>
                  <a:tcPr/>
                </a:tc>
                <a:tc>
                  <a:txBody>
                    <a:bodyPr/>
                    <a:lstStyle/>
                    <a:p>
                      <a:r>
                        <a:rPr lang="es-ES" dirty="0" smtClean="0"/>
                        <a:t>No</a:t>
                      </a:r>
                      <a:endParaRPr lang="es-ES" dirty="0"/>
                    </a:p>
                  </a:txBody>
                  <a:tcPr/>
                </a:tc>
              </a:tr>
              <a:tr h="370840">
                <a:tc>
                  <a:txBody>
                    <a:bodyPr/>
                    <a:lstStyle/>
                    <a:p>
                      <a:r>
                        <a:rPr lang="es-EC" sz="1800" kern="1200" dirty="0" smtClean="0">
                          <a:effectLst/>
                        </a:rPr>
                        <a:t>Piensa usted que la salida de divisas por la frontera norte es la principal razón de la crisis</a:t>
                      </a:r>
                      <a:endParaRPr lang="es-ES" dirty="0"/>
                    </a:p>
                  </a:txBody>
                  <a:tcPr/>
                </a:tc>
                <a:tc>
                  <a:txBody>
                    <a:bodyPr/>
                    <a:lstStyle/>
                    <a:p>
                      <a:r>
                        <a:rPr lang="es-ES" dirty="0" smtClean="0"/>
                        <a:t>218</a:t>
                      </a:r>
                      <a:endParaRPr lang="es-ES" dirty="0"/>
                    </a:p>
                  </a:txBody>
                  <a:tcPr/>
                </a:tc>
                <a:tc>
                  <a:txBody>
                    <a:bodyPr/>
                    <a:lstStyle/>
                    <a:p>
                      <a:r>
                        <a:rPr lang="es-ES" dirty="0" smtClean="0"/>
                        <a:t>143</a:t>
                      </a:r>
                      <a:endParaRPr lang="es-ES" dirty="0"/>
                    </a:p>
                  </a:txBody>
                  <a:tcPr/>
                </a:tc>
              </a:tr>
              <a:tr h="370840">
                <a:tc>
                  <a:txBody>
                    <a:bodyPr/>
                    <a:lstStyle/>
                    <a:p>
                      <a:r>
                        <a:rPr lang="es-EC" sz="1800" kern="1200" dirty="0" smtClean="0">
                          <a:effectLst/>
                        </a:rPr>
                        <a:t>Ha pensado cerrar su local por la situación comercial actual</a:t>
                      </a:r>
                      <a:endParaRPr lang="es-ES" dirty="0"/>
                    </a:p>
                  </a:txBody>
                  <a:tcPr/>
                </a:tc>
                <a:tc>
                  <a:txBody>
                    <a:bodyPr/>
                    <a:lstStyle/>
                    <a:p>
                      <a:r>
                        <a:rPr lang="es-ES" dirty="0" smtClean="0"/>
                        <a:t>230</a:t>
                      </a:r>
                      <a:endParaRPr lang="es-ES" dirty="0"/>
                    </a:p>
                  </a:txBody>
                  <a:tcPr/>
                </a:tc>
                <a:tc>
                  <a:txBody>
                    <a:bodyPr/>
                    <a:lstStyle/>
                    <a:p>
                      <a:r>
                        <a:rPr lang="es-ES" dirty="0" smtClean="0"/>
                        <a:t>131</a:t>
                      </a:r>
                      <a:endParaRPr lang="es-ES" dirty="0"/>
                    </a:p>
                  </a:txBody>
                  <a:tcPr/>
                </a:tc>
              </a:tr>
            </a:tbl>
          </a:graphicData>
        </a:graphic>
      </p:graphicFrame>
      <p:pic>
        <p:nvPicPr>
          <p:cNvPr id="30" name="Imagen 29"/>
          <p:cNvPicPr>
            <a:picLocks noChangeAspect="1"/>
          </p:cNvPicPr>
          <p:nvPr/>
        </p:nvPicPr>
        <p:blipFill rotWithShape="1">
          <a:blip r:embed="rId2">
            <a:duotone>
              <a:prstClr val="black"/>
              <a:schemeClr val="accent4">
                <a:lumMod val="50000"/>
                <a:tint val="45000"/>
                <a:satMod val="400000"/>
              </a:schemeClr>
            </a:duotone>
          </a:blip>
          <a:srcRect l="29888" t="35018" r="48172" b="26556"/>
          <a:stretch/>
        </p:blipFill>
        <p:spPr>
          <a:xfrm>
            <a:off x="4389020" y="4216480"/>
            <a:ext cx="2674961" cy="2634018"/>
          </a:xfrm>
          <a:prstGeom prst="rect">
            <a:avLst/>
          </a:prstGeom>
        </p:spPr>
      </p:pic>
    </p:spTree>
    <p:extLst>
      <p:ext uri="{BB962C8B-B14F-4D97-AF65-F5344CB8AC3E}">
        <p14:creationId xmlns:p14="http://schemas.microsoft.com/office/powerpoint/2010/main" val="2038022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4181494" y="651008"/>
            <a:ext cx="2547557" cy="369332"/>
          </a:xfrm>
          <a:prstGeom prst="rect">
            <a:avLst/>
          </a:prstGeom>
        </p:spPr>
        <p:txBody>
          <a:bodyPr wrap="none">
            <a:spAutoFit/>
          </a:bodyPr>
          <a:lstStyle/>
          <a:p>
            <a:r>
              <a:rPr lang="es-EC" b="1" dirty="0">
                <a:solidFill>
                  <a:schemeClr val="bg1"/>
                </a:solidFill>
                <a:latin typeface="Calibri" panose="020F0502020204030204" pitchFamily="34" charset="0"/>
                <a:ea typeface="Calibri" panose="020F0502020204030204" pitchFamily="34" charset="0"/>
              </a:rPr>
              <a:t>ESTADÍSTICO DE PRUEBA</a:t>
            </a:r>
            <a:endParaRPr lang="es-ES" dirty="0">
              <a:solidFill>
                <a:schemeClr val="bg1"/>
              </a:solidFill>
            </a:endParaRPr>
          </a:p>
        </p:txBody>
      </p:sp>
      <p:pic>
        <p:nvPicPr>
          <p:cNvPr id="25" name="Imagen 24"/>
          <p:cNvPicPr>
            <a:picLocks noChangeAspect="1"/>
          </p:cNvPicPr>
          <p:nvPr/>
        </p:nvPicPr>
        <p:blipFill rotWithShape="1">
          <a:blip r:embed="rId2"/>
          <a:srcRect l="40559" t="36309" r="37928" b="44032"/>
          <a:stretch/>
        </p:blipFill>
        <p:spPr>
          <a:xfrm>
            <a:off x="1478900" y="1480862"/>
            <a:ext cx="3572755" cy="1835544"/>
          </a:xfrm>
          <a:prstGeom prst="rect">
            <a:avLst/>
          </a:prstGeom>
        </p:spPr>
      </p:pic>
      <p:pic>
        <p:nvPicPr>
          <p:cNvPr id="26" name="Imagen 25"/>
          <p:cNvPicPr>
            <a:picLocks noChangeAspect="1"/>
          </p:cNvPicPr>
          <p:nvPr/>
        </p:nvPicPr>
        <p:blipFill rotWithShape="1">
          <a:blip r:embed="rId3"/>
          <a:srcRect l="29802" t="40346" r="47107" b="39995"/>
          <a:stretch/>
        </p:blipFill>
        <p:spPr>
          <a:xfrm>
            <a:off x="6978949" y="1516444"/>
            <a:ext cx="3760634" cy="1799962"/>
          </a:xfrm>
          <a:prstGeom prst="rect">
            <a:avLst/>
          </a:prstGeom>
        </p:spPr>
      </p:pic>
      <p:pic>
        <p:nvPicPr>
          <p:cNvPr id="27" name="Imagen 26"/>
          <p:cNvPicPr>
            <a:picLocks noChangeAspect="1"/>
          </p:cNvPicPr>
          <p:nvPr/>
        </p:nvPicPr>
        <p:blipFill rotWithShape="1">
          <a:blip r:embed="rId4"/>
          <a:srcRect l="29211" t="38341" r="48651" b="34028"/>
          <a:stretch/>
        </p:blipFill>
        <p:spPr>
          <a:xfrm>
            <a:off x="4029872" y="3667428"/>
            <a:ext cx="3571931" cy="2506452"/>
          </a:xfrm>
          <a:prstGeom prst="rect">
            <a:avLst/>
          </a:prstGeom>
        </p:spPr>
      </p:pic>
    </p:spTree>
    <p:extLst>
      <p:ext uri="{BB962C8B-B14F-4D97-AF65-F5344CB8AC3E}">
        <p14:creationId xmlns:p14="http://schemas.microsoft.com/office/powerpoint/2010/main" val="165469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448" t="28248" r="43582" b="42532"/>
          <a:stretch/>
        </p:blipFill>
        <p:spPr>
          <a:xfrm>
            <a:off x="1075905" y="781130"/>
            <a:ext cx="3166282" cy="2003014"/>
          </a:xfrm>
          <a:prstGeom prst="rect">
            <a:avLst/>
          </a:prstGeom>
        </p:spPr>
      </p:pic>
      <p:pic>
        <p:nvPicPr>
          <p:cNvPr id="3" name="Imagen 2"/>
          <p:cNvPicPr>
            <a:picLocks noChangeAspect="1"/>
          </p:cNvPicPr>
          <p:nvPr/>
        </p:nvPicPr>
        <p:blipFill rotWithShape="1">
          <a:blip r:embed="rId3"/>
          <a:srcRect l="30001" t="39117" r="34769" b="42628"/>
          <a:stretch/>
        </p:blipFill>
        <p:spPr>
          <a:xfrm>
            <a:off x="5343197" y="781130"/>
            <a:ext cx="6407246" cy="1866536"/>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4775028" y="3358045"/>
                <a:ext cx="1136337"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i="1" smtClean="0">
                              <a:solidFill>
                                <a:schemeClr val="bg1"/>
                              </a:solidFill>
                              <a:latin typeface="Cambria Math" panose="02040503050406030204" pitchFamily="18" charset="0"/>
                            </a:rPr>
                          </m:ctrlPr>
                        </m:sSubSupPr>
                        <m:e>
                          <m:r>
                            <a:rPr lang="es-ES" i="1">
                              <a:solidFill>
                                <a:schemeClr val="bg1"/>
                              </a:solidFill>
                              <a:latin typeface="Cambria Math" panose="02040503050406030204" pitchFamily="18" charset="0"/>
                            </a:rPr>
                            <m:t>𝑋</m:t>
                          </m:r>
                        </m:e>
                        <m:sub>
                          <m:r>
                            <a:rPr lang="es-ES" i="1">
                              <a:solidFill>
                                <a:schemeClr val="bg1"/>
                              </a:solidFill>
                              <a:latin typeface="Cambria Math" panose="02040503050406030204" pitchFamily="18" charset="0"/>
                            </a:rPr>
                            <m:t>𝑝</m:t>
                          </m:r>
                        </m:sub>
                        <m:sup>
                          <m:r>
                            <a:rPr lang="es-ES" i="0">
                              <a:solidFill>
                                <a:schemeClr val="bg1"/>
                              </a:solidFill>
                              <a:latin typeface="Cambria Math" panose="02040503050406030204" pitchFamily="18" charset="0"/>
                            </a:rPr>
                            <m:t>2</m:t>
                          </m:r>
                        </m:sup>
                      </m:sSubSup>
                      <m:r>
                        <a:rPr lang="es-ES" i="0">
                          <a:solidFill>
                            <a:schemeClr val="bg1"/>
                          </a:solidFill>
                          <a:latin typeface="Cambria Math" panose="02040503050406030204" pitchFamily="18" charset="0"/>
                        </a:rPr>
                        <m:t>&lt;</m:t>
                      </m:r>
                      <m:sSubSup>
                        <m:sSubSupPr>
                          <m:ctrlPr>
                            <a:rPr lang="es-ES" i="1">
                              <a:solidFill>
                                <a:schemeClr val="bg1"/>
                              </a:solidFill>
                              <a:latin typeface="Cambria Math" panose="02040503050406030204" pitchFamily="18" charset="0"/>
                            </a:rPr>
                          </m:ctrlPr>
                        </m:sSubSupPr>
                        <m:e>
                          <m:r>
                            <a:rPr lang="es-ES" i="1">
                              <a:solidFill>
                                <a:schemeClr val="bg1"/>
                              </a:solidFill>
                              <a:latin typeface="Cambria Math" panose="02040503050406030204" pitchFamily="18" charset="0"/>
                            </a:rPr>
                            <m:t>𝑋</m:t>
                          </m:r>
                        </m:e>
                        <m:sub>
                          <m:r>
                            <a:rPr lang="es-ES" i="1">
                              <a:solidFill>
                                <a:schemeClr val="bg1"/>
                              </a:solidFill>
                              <a:latin typeface="Cambria Math" panose="02040503050406030204" pitchFamily="18" charset="0"/>
                            </a:rPr>
                            <m:t>𝑐</m:t>
                          </m:r>
                        </m:sub>
                        <m:sup>
                          <m:r>
                            <a:rPr lang="es-ES" i="0">
                              <a:solidFill>
                                <a:schemeClr val="bg1"/>
                              </a:solidFill>
                              <a:latin typeface="Cambria Math" panose="02040503050406030204" pitchFamily="18" charset="0"/>
                            </a:rPr>
                            <m:t>2</m:t>
                          </m:r>
                        </m:sup>
                      </m:sSubSup>
                      <m:r>
                        <a:rPr lang="es-ES" i="0">
                          <a:solidFill>
                            <a:schemeClr val="bg1"/>
                          </a:solidFill>
                          <a:latin typeface="Cambria Math" panose="02040503050406030204" pitchFamily="18" charset="0"/>
                        </a:rPr>
                        <m:t> </m:t>
                      </m:r>
                    </m:oMath>
                  </m:oMathPara>
                </a14:m>
                <a:endParaRPr lang="es-ES" dirty="0">
                  <a:solidFill>
                    <a:schemeClr val="bg1"/>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4775028" y="3358045"/>
                <a:ext cx="1136337" cy="396262"/>
              </a:xfrm>
              <a:prstGeom prst="rect">
                <a:avLst/>
              </a:prstGeom>
              <a:blipFill rotWithShape="0">
                <a:blip r:embed="rId4"/>
                <a:stretch>
                  <a:fillRect b="-3077"/>
                </a:stretch>
              </a:blipFill>
            </p:spPr>
            <p:txBody>
              <a:bodyPr/>
              <a:lstStyle/>
              <a:p>
                <a:r>
                  <a:rPr lang="es-ES">
                    <a:noFill/>
                  </a:rPr>
                  <a:t> </a:t>
                </a:r>
              </a:p>
            </p:txBody>
          </p:sp>
        </mc:Fallback>
      </mc:AlternateContent>
      <p:sp>
        <p:nvSpPr>
          <p:cNvPr id="5" name="Rectángulo 4"/>
          <p:cNvSpPr/>
          <p:nvPr/>
        </p:nvSpPr>
        <p:spPr>
          <a:xfrm>
            <a:off x="2067736" y="4410002"/>
            <a:ext cx="6857899" cy="1697901"/>
          </a:xfrm>
          <a:prstGeom prst="rect">
            <a:avLst/>
          </a:prstGeom>
        </p:spPr>
        <p:txBody>
          <a:bodyPr wrap="square">
            <a:spAutoFit/>
          </a:bodyPr>
          <a:lstStyle/>
          <a:p>
            <a:pPr marL="228600">
              <a:lnSpc>
                <a:spcPct val="150000"/>
              </a:lnSpc>
              <a:spcAft>
                <a:spcPts val="800"/>
              </a:spcAft>
            </a:pPr>
            <a:r>
              <a:rPr lang="es-EC" sz="1400" dirty="0">
                <a:solidFill>
                  <a:schemeClr val="bg1"/>
                </a:solidFill>
                <a:latin typeface="Calibri" panose="020F0502020204030204" pitchFamily="34" charset="0"/>
                <a:ea typeface="Calibri" panose="020F0502020204030204" pitchFamily="34" charset="0"/>
                <a:cs typeface="Calibri" panose="020F0502020204030204" pitchFamily="34" charset="0"/>
              </a:rPr>
              <a:t>Por lo tanto NO se rechaza la hipótesis nula (Ho) en consecuencia la aceptamos.</a:t>
            </a:r>
            <a:endParaRPr lang="es-E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spcAft>
                <a:spcPts val="800"/>
              </a:spcAft>
            </a:pPr>
            <a:r>
              <a:rPr lang="es-EC" sz="1400" dirty="0">
                <a:solidFill>
                  <a:schemeClr val="bg1"/>
                </a:solidFill>
                <a:latin typeface="Calibri" panose="020F0502020204030204" pitchFamily="34" charset="0"/>
                <a:ea typeface="Calibri" panose="020F0502020204030204" pitchFamily="34" charset="0"/>
                <a:cs typeface="Calibri" panose="020F0502020204030204" pitchFamily="34" charset="0"/>
              </a:rPr>
              <a:t>Es decir, a un nivel de significancia de 0,01 se puede concluir que la salida de divisas NO afectó a las microempresas del sector comercial de la ciudad de Tulcán.</a:t>
            </a:r>
            <a:endParaRPr lang="es-E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s-EC" sz="1400" dirty="0">
                <a:solidFill>
                  <a:schemeClr val="bg1"/>
                </a:solidFill>
                <a:latin typeface="Calibri" panose="020F0502020204030204" pitchFamily="34" charset="0"/>
                <a:ea typeface="Calibri" panose="020F0502020204030204" pitchFamily="34" charset="0"/>
              </a:rPr>
              <a:t/>
            </a:r>
            <a:br>
              <a:rPr lang="es-EC" sz="1400" dirty="0">
                <a:solidFill>
                  <a:schemeClr val="bg1"/>
                </a:solidFill>
                <a:latin typeface="Calibri" panose="020F0502020204030204" pitchFamily="34" charset="0"/>
                <a:ea typeface="Calibri" panose="020F0502020204030204" pitchFamily="34" charset="0"/>
              </a:rPr>
            </a:br>
            <a:endParaRPr lang="es-ES" sz="1400" dirty="0">
              <a:solidFill>
                <a:schemeClr val="bg1"/>
              </a:solidFill>
            </a:endParaRPr>
          </a:p>
        </p:txBody>
      </p:sp>
    </p:spTree>
    <p:extLst>
      <p:ext uri="{BB962C8B-B14F-4D97-AF65-F5344CB8AC3E}">
        <p14:creationId xmlns:p14="http://schemas.microsoft.com/office/powerpoint/2010/main" val="3899321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23084" y="637673"/>
            <a:ext cx="2935705" cy="584775"/>
          </a:xfrm>
          <a:prstGeom prst="rect">
            <a:avLst/>
          </a:prstGeom>
          <a:noFill/>
        </p:spPr>
        <p:txBody>
          <a:bodyPr wrap="square" rtlCol="0">
            <a:spAutoFit/>
          </a:bodyPr>
          <a:lstStyle/>
          <a:p>
            <a:r>
              <a:rPr lang="es-ES" sz="3200" b="1" dirty="0" smtClean="0">
                <a:solidFill>
                  <a:schemeClr val="bg1"/>
                </a:solidFill>
              </a:rPr>
              <a:t>PROPUESTA</a:t>
            </a:r>
            <a:endParaRPr lang="es-ES" sz="3200" b="1" dirty="0">
              <a:solidFill>
                <a:schemeClr val="bg1"/>
              </a:solidFill>
            </a:endParaRPr>
          </a:p>
        </p:txBody>
      </p:sp>
      <p:sp>
        <p:nvSpPr>
          <p:cNvPr id="3" name="Rectángulo 2"/>
          <p:cNvSpPr/>
          <p:nvPr/>
        </p:nvSpPr>
        <p:spPr>
          <a:xfrm>
            <a:off x="774032" y="1547301"/>
            <a:ext cx="8947484" cy="4062651"/>
          </a:xfrm>
          <a:prstGeom prst="rect">
            <a:avLst/>
          </a:prstGeom>
        </p:spPr>
        <p:txBody>
          <a:bodyPr wrap="square">
            <a:spAutoFit/>
          </a:bodyPr>
          <a:lstStyle/>
          <a:p>
            <a:pPr lvl="0" algn="just">
              <a:lnSpc>
                <a:spcPct val="150000"/>
              </a:lnSpc>
              <a:spcAft>
                <a:spcPts val="0"/>
              </a:spcAft>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Generar 4 nuevos temas de investigación</a:t>
            </a:r>
            <a:r>
              <a:rPr lang="es-EC"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rPr>
              <a:t>:</a:t>
            </a:r>
          </a:p>
          <a:p>
            <a:pPr lvl="0" algn="just">
              <a:lnSpc>
                <a:spcPct val="150000"/>
              </a:lnSpc>
              <a:spcAft>
                <a:spcPts val="0"/>
              </a:spcAft>
            </a:pP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Estudio de impacto financiero en los negocios de </a:t>
            </a:r>
            <a:r>
              <a:rPr lang="es-EC"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rPr>
              <a:t>Tulcán</a:t>
            </a:r>
          </a:p>
          <a:p>
            <a:pPr lvl="0" algn="just">
              <a:lnSpc>
                <a:spcPct val="150000"/>
              </a:lnSpc>
              <a:spcAft>
                <a:spcPts val="0"/>
              </a:spcAft>
            </a:pP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de la apreciación del dólar y su incidencia en el sector comercial de Tulcán. </a:t>
            </a:r>
            <a:endParaRPr lang="es-EC"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Estudio de la aplicación de los sistemas contables en el sector comercial de la ciudad de Tulcán. </a:t>
            </a:r>
            <a:endParaRPr lang="es-EC"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anose="05050102010706020507" pitchFamily="18" charset="2"/>
              <a:buChar char=""/>
            </a:pP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Estudio del impacto comercial en la frontera norte.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3999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8585" y="299538"/>
            <a:ext cx="3486852" cy="507831"/>
          </a:xfrm>
          <a:prstGeom prst="rect">
            <a:avLst/>
          </a:prstGeom>
        </p:spPr>
        <p:txBody>
          <a:bodyPr wrap="none">
            <a:spAutoFit/>
          </a:bodyPr>
          <a:lstStyle/>
          <a:p>
            <a:pPr lvl="0" algn="just">
              <a:lnSpc>
                <a:spcPct val="150000"/>
              </a:lnSpc>
              <a:spcAft>
                <a:spcPts val="800"/>
              </a:spcAft>
            </a:pPr>
            <a:r>
              <a:rPr lang="es-EC"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rPr>
              <a:t>2. Realizar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propuestas estratégicas: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588494214"/>
              </p:ext>
            </p:extLst>
          </p:nvPr>
        </p:nvGraphicFramePr>
        <p:xfrm>
          <a:off x="907854" y="807369"/>
          <a:ext cx="10747333" cy="5880035"/>
        </p:xfrm>
        <a:graphic>
          <a:graphicData uri="http://schemas.openxmlformats.org/drawingml/2006/table">
            <a:tbl>
              <a:tblPr firstRow="1" firstCol="1" bandRow="1">
                <a:tableStyleId>{5C22544A-7EE6-4342-B048-85BDC9FD1C3A}</a:tableStyleId>
              </a:tblPr>
              <a:tblGrid>
                <a:gridCol w="468165"/>
                <a:gridCol w="1737116"/>
                <a:gridCol w="1926205"/>
                <a:gridCol w="1730280"/>
                <a:gridCol w="811034"/>
                <a:gridCol w="2206420"/>
                <a:gridCol w="1868113"/>
              </a:tblGrid>
              <a:tr h="334630">
                <a:tc>
                  <a:txBody>
                    <a:bodyPr/>
                    <a:lstStyle/>
                    <a:p>
                      <a:pPr algn="ctr">
                        <a:lnSpc>
                          <a:spcPct val="150000"/>
                        </a:lnSpc>
                        <a:spcAft>
                          <a:spcPts val="0"/>
                        </a:spcAft>
                      </a:pPr>
                      <a:r>
                        <a:rPr lang="es-EC" sz="1200" dirty="0">
                          <a:effectLst/>
                        </a:rPr>
                        <a:t>Nº</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100">
                          <a:effectLst/>
                        </a:rPr>
                        <a:t>Objetivo Estratégico</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200">
                          <a:effectLst/>
                        </a:rPr>
                        <a:t>Estrategias</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200">
                          <a:effectLst/>
                        </a:rPr>
                        <a:t>KPI´S</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200">
                          <a:effectLst/>
                        </a:rPr>
                        <a:t>Meta</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200">
                          <a:effectLst/>
                        </a:rPr>
                        <a:t>Iniciativa Estratégica</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c>
                  <a:txBody>
                    <a:bodyPr/>
                    <a:lstStyle/>
                    <a:p>
                      <a:pPr algn="ctr">
                        <a:lnSpc>
                          <a:spcPct val="150000"/>
                        </a:lnSpc>
                        <a:spcAft>
                          <a:spcPts val="0"/>
                        </a:spcAft>
                      </a:pPr>
                      <a:r>
                        <a:rPr lang="es-EC" sz="1200">
                          <a:effectLst/>
                        </a:rPr>
                        <a:t>Presupuesto</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nchor="b">
                    <a:solidFill>
                      <a:schemeClr val="accent4">
                        <a:lumMod val="60000"/>
                        <a:lumOff val="40000"/>
                      </a:schemeClr>
                    </a:solidFill>
                  </a:tcPr>
                </a:tc>
              </a:tr>
              <a:tr h="1219370">
                <a:tc>
                  <a:txBody>
                    <a:bodyPr/>
                    <a:lstStyle/>
                    <a:p>
                      <a:pPr algn="r">
                        <a:lnSpc>
                          <a:spcPct val="150000"/>
                        </a:lnSpc>
                        <a:spcAft>
                          <a:spcPts val="0"/>
                        </a:spcAft>
                      </a:pPr>
                      <a:r>
                        <a:rPr lang="es-EC" sz="1200">
                          <a:effectLst/>
                        </a:rPr>
                        <a:t>1</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100">
                          <a:effectLst/>
                        </a:rPr>
                        <a:t>Desarrollar proyectos de generación económica en la ciudad de Tulcán.</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Desarrollar planes de incentivos de nuevos proyectos comerciales</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100">
                          <a:effectLst/>
                        </a:rPr>
                        <a:t>Número de planes a desarrollar</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a:effectLst/>
                        </a:rPr>
                        <a:t>12</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Elaboración de proyectos de apoyo para elaboración de proyectos comunes</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dirty="0">
                          <a:effectLst/>
                        </a:rPr>
                        <a:t> $           3.000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r>
              <a:tr h="1219370">
                <a:tc>
                  <a:txBody>
                    <a:bodyPr/>
                    <a:lstStyle/>
                    <a:p>
                      <a:pPr algn="r">
                        <a:lnSpc>
                          <a:spcPct val="150000"/>
                        </a:lnSpc>
                        <a:spcAft>
                          <a:spcPts val="0"/>
                        </a:spcAft>
                      </a:pPr>
                      <a:r>
                        <a:rPr lang="es-EC" sz="1200">
                          <a:effectLst/>
                        </a:rPr>
                        <a:t>2</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100">
                          <a:effectLst/>
                        </a:rPr>
                        <a:t>Incrementar la rentabilidad </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Generar un plan de importación de productos </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a:effectLst/>
                        </a:rPr>
                        <a:t>% del alcance del plan</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dirty="0">
                          <a:effectLst/>
                        </a:rPr>
                        <a:t>5</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Elaborar un programa de alianza estratégica con proveedores de Colombia</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dirty="0">
                          <a:effectLst/>
                        </a:rPr>
                        <a:t> $           2.000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r>
              <a:tr h="1179560">
                <a:tc>
                  <a:txBody>
                    <a:bodyPr/>
                    <a:lstStyle/>
                    <a:p>
                      <a:pPr algn="r">
                        <a:lnSpc>
                          <a:spcPct val="150000"/>
                        </a:lnSpc>
                        <a:spcAft>
                          <a:spcPts val="0"/>
                        </a:spcAft>
                      </a:pPr>
                      <a:r>
                        <a:rPr lang="es-EC" sz="1200">
                          <a:effectLst/>
                        </a:rPr>
                        <a:t>3</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100">
                          <a:effectLst/>
                        </a:rPr>
                        <a:t>Mejorar la calidad de atención al cliente</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Elaborar un proyecto de capacitación a los comerciantes de Tulcán </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100">
                          <a:effectLst/>
                        </a:rPr>
                        <a:t>Número de capacitaciones</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a:effectLst/>
                        </a:rPr>
                        <a:t>50</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Contratación de empresa experimentada para correcta capacitación</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dirty="0">
                          <a:effectLst/>
                        </a:rPr>
                        <a:t> $           1.500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r>
              <a:tr h="1927105">
                <a:tc>
                  <a:txBody>
                    <a:bodyPr/>
                    <a:lstStyle/>
                    <a:p>
                      <a:pPr algn="r">
                        <a:lnSpc>
                          <a:spcPct val="150000"/>
                        </a:lnSpc>
                        <a:spcAft>
                          <a:spcPts val="0"/>
                        </a:spcAft>
                      </a:pPr>
                      <a:r>
                        <a:rPr lang="es-EC" sz="1200">
                          <a:effectLst/>
                        </a:rPr>
                        <a:t>4</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100" dirty="0">
                          <a:effectLst/>
                        </a:rPr>
                        <a:t>Implementar y diversificar nueva cartera de productos</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Elaborar un proyecto de innovación de productos en el  sector comercial</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a:effectLst/>
                        </a:rPr>
                        <a:t>Nuevos productos ingresados al mercado </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a:effectLst/>
                        </a:rPr>
                        <a:t>20</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nSpc>
                          <a:spcPct val="150000"/>
                        </a:lnSpc>
                        <a:spcAft>
                          <a:spcPts val="0"/>
                        </a:spcAft>
                      </a:pPr>
                      <a:r>
                        <a:rPr lang="es-EC" sz="1200">
                          <a:effectLst/>
                        </a:rPr>
                        <a:t>Análisis y elección  de proveedores nacionales e internacionales que abastezcan con productos para poder competir.  </a:t>
                      </a:r>
                      <a:endParaRPr lang="es-ES" sz="110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c>
                  <a:txBody>
                    <a:bodyPr/>
                    <a:lstStyle/>
                    <a:p>
                      <a:pPr algn="ctr">
                        <a:lnSpc>
                          <a:spcPct val="150000"/>
                        </a:lnSpc>
                        <a:spcAft>
                          <a:spcPts val="0"/>
                        </a:spcAft>
                      </a:pPr>
                      <a:r>
                        <a:rPr lang="es-EC" sz="1200" dirty="0">
                          <a:effectLst/>
                        </a:rPr>
                        <a:t> $           5.000</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txBody>
                  <a:tcPr marL="20812" marR="24281" marT="0" marB="0">
                    <a:solidFill>
                      <a:schemeClr val="accent4">
                        <a:lumMod val="60000"/>
                        <a:lumOff val="40000"/>
                      </a:schemeClr>
                    </a:solidFill>
                  </a:tcPr>
                </a:tc>
              </a:tr>
            </a:tbl>
          </a:graphicData>
        </a:graphic>
      </p:graphicFrame>
    </p:spTree>
    <p:extLst>
      <p:ext uri="{BB962C8B-B14F-4D97-AF65-F5344CB8AC3E}">
        <p14:creationId xmlns:p14="http://schemas.microsoft.com/office/powerpoint/2010/main" val="294885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759427262"/>
              </p:ext>
            </p:extLst>
          </p:nvPr>
        </p:nvGraphicFramePr>
        <p:xfrm>
          <a:off x="518616" y="300252"/>
          <a:ext cx="11204811" cy="6436258"/>
        </p:xfrm>
        <a:graphic>
          <a:graphicData uri="http://schemas.openxmlformats.org/drawingml/2006/table">
            <a:tbl>
              <a:tblPr firstRow="1" firstCol="1" bandRow="1">
                <a:tableStyleId>{5C22544A-7EE6-4342-B048-85BDC9FD1C3A}</a:tableStyleId>
              </a:tblPr>
              <a:tblGrid>
                <a:gridCol w="668711"/>
                <a:gridCol w="604413"/>
                <a:gridCol w="604413"/>
                <a:gridCol w="2103264"/>
                <a:gridCol w="1889336"/>
                <a:gridCol w="885579"/>
                <a:gridCol w="2409254"/>
                <a:gridCol w="2039841"/>
              </a:tblGrid>
              <a:tr h="1965073">
                <a:tc>
                  <a:txBody>
                    <a:bodyPr/>
                    <a:lstStyle/>
                    <a:p>
                      <a:pPr algn="l">
                        <a:lnSpc>
                          <a:spcPct val="150000"/>
                        </a:lnSpc>
                        <a:spcAft>
                          <a:spcPts val="0"/>
                        </a:spcAft>
                      </a:pPr>
                      <a:r>
                        <a:rPr lang="es-EC" sz="1100" dirty="0">
                          <a:solidFill>
                            <a:schemeClr val="bg1"/>
                          </a:solidFill>
                          <a:effectLst/>
                        </a:rPr>
                        <a:t>5</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gridSpan="2">
                  <a:txBody>
                    <a:bodyPr/>
                    <a:lstStyle/>
                    <a:p>
                      <a:pPr>
                        <a:lnSpc>
                          <a:spcPct val="150000"/>
                        </a:lnSpc>
                        <a:spcAft>
                          <a:spcPts val="0"/>
                        </a:spcAft>
                      </a:pPr>
                      <a:r>
                        <a:rPr lang="es-EC" sz="1100" b="0" dirty="0">
                          <a:solidFill>
                            <a:schemeClr val="bg1"/>
                          </a:solidFill>
                          <a:effectLst/>
                        </a:rPr>
                        <a:t>Potencializar la distribución de espacio asignado a cada comerciante</a:t>
                      </a:r>
                      <a:endParaRPr lang="es-E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hMerge="1">
                  <a:txBody>
                    <a:bodyPr/>
                    <a:lstStyle/>
                    <a:p>
                      <a:endParaRPr lang="es-ES"/>
                    </a:p>
                  </a:txBody>
                  <a:tcPr/>
                </a:tc>
                <a:tc>
                  <a:txBody>
                    <a:bodyPr/>
                    <a:lstStyle/>
                    <a:p>
                      <a:pPr>
                        <a:lnSpc>
                          <a:spcPct val="150000"/>
                        </a:lnSpc>
                        <a:spcAft>
                          <a:spcPts val="0"/>
                        </a:spcAft>
                      </a:pPr>
                      <a:r>
                        <a:rPr lang="es-EC" sz="1100" b="0" dirty="0">
                          <a:solidFill>
                            <a:schemeClr val="bg1"/>
                          </a:solidFill>
                          <a:effectLst/>
                        </a:rPr>
                        <a:t>Desarrollar un cronograma de mejora de infraestructura </a:t>
                      </a:r>
                      <a:endParaRPr lang="es-E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b="0">
                          <a:solidFill>
                            <a:schemeClr val="bg1"/>
                          </a:solidFill>
                          <a:effectLst/>
                        </a:rPr>
                        <a:t>Número de negocios con estructura optima</a:t>
                      </a:r>
                      <a:endParaRPr lang="es-E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b="0">
                          <a:solidFill>
                            <a:schemeClr val="bg1"/>
                          </a:solidFill>
                          <a:effectLst/>
                        </a:rPr>
                        <a:t>500</a:t>
                      </a:r>
                      <a:endParaRPr lang="es-E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b="0">
                          <a:solidFill>
                            <a:schemeClr val="bg1"/>
                          </a:solidFill>
                          <a:effectLst/>
                        </a:rPr>
                        <a:t>Mejoramiento de la estructura interna de los negocios. </a:t>
                      </a:r>
                      <a:endParaRPr lang="es-E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b="0" dirty="0">
                          <a:solidFill>
                            <a:schemeClr val="bg1"/>
                          </a:solidFill>
                          <a:effectLst/>
                        </a:rPr>
                        <a:t> $           5.000</a:t>
                      </a:r>
                      <a:endParaRPr lang="es-ES" sz="11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r>
              <a:tr h="950859">
                <a:tc>
                  <a:txBody>
                    <a:bodyPr/>
                    <a:lstStyle/>
                    <a:p>
                      <a:pPr algn="l">
                        <a:lnSpc>
                          <a:spcPct val="150000"/>
                        </a:lnSpc>
                        <a:spcAft>
                          <a:spcPts val="0"/>
                        </a:spcAft>
                      </a:pPr>
                      <a:r>
                        <a:rPr lang="es-EC" sz="1100" dirty="0">
                          <a:solidFill>
                            <a:schemeClr val="bg1"/>
                          </a:solidFill>
                          <a:effectLst/>
                        </a:rPr>
                        <a:t>6.</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gridSpan="2">
                  <a:txBody>
                    <a:bodyPr/>
                    <a:lstStyle/>
                    <a:p>
                      <a:pPr>
                        <a:lnSpc>
                          <a:spcPct val="150000"/>
                        </a:lnSpc>
                        <a:spcAft>
                          <a:spcPts val="0"/>
                        </a:spcAft>
                      </a:pPr>
                      <a:r>
                        <a:rPr lang="es-EC" sz="1100">
                          <a:solidFill>
                            <a:schemeClr val="bg1"/>
                          </a:solidFill>
                          <a:effectLst/>
                        </a:rPr>
                        <a:t>Aumentar la participación en el mercado</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hMerge="1">
                  <a:txBody>
                    <a:bodyPr/>
                    <a:lstStyle/>
                    <a:p>
                      <a:endParaRPr lang="es-ES"/>
                    </a:p>
                  </a:txBody>
                  <a:tcPr/>
                </a:tc>
                <a:tc>
                  <a:txBody>
                    <a:bodyPr/>
                    <a:lstStyle/>
                    <a:p>
                      <a:pPr>
                        <a:lnSpc>
                          <a:spcPct val="150000"/>
                        </a:lnSpc>
                        <a:spcAft>
                          <a:spcPts val="0"/>
                        </a:spcAft>
                      </a:pPr>
                      <a:r>
                        <a:rPr lang="es-EC" sz="1100">
                          <a:solidFill>
                            <a:schemeClr val="bg1"/>
                          </a:solidFill>
                          <a:effectLst/>
                        </a:rPr>
                        <a:t>Diseñar un plan de publicidad en redes sociales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Número de campañas publicitarias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5</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a:solidFill>
                            <a:schemeClr val="bg1"/>
                          </a:solidFill>
                          <a:effectLst/>
                        </a:rPr>
                        <a:t>Implementación de campañas promocionales en redes sociales</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dirty="0">
                          <a:solidFill>
                            <a:schemeClr val="bg1"/>
                          </a:solidFill>
                          <a:effectLst/>
                        </a:rPr>
                        <a:t> $           1.000 </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r>
              <a:tr h="2074603">
                <a:tc>
                  <a:txBody>
                    <a:bodyPr/>
                    <a:lstStyle/>
                    <a:p>
                      <a:pPr algn="l">
                        <a:lnSpc>
                          <a:spcPct val="150000"/>
                        </a:lnSpc>
                        <a:spcAft>
                          <a:spcPts val="0"/>
                        </a:spcAft>
                      </a:pPr>
                      <a:r>
                        <a:rPr lang="es-EC" sz="1100" dirty="0">
                          <a:solidFill>
                            <a:schemeClr val="bg1"/>
                          </a:solidFill>
                          <a:effectLst/>
                        </a:rPr>
                        <a:t>7</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gridSpan="2">
                  <a:txBody>
                    <a:bodyPr/>
                    <a:lstStyle/>
                    <a:p>
                      <a:pPr>
                        <a:lnSpc>
                          <a:spcPct val="150000"/>
                        </a:lnSpc>
                        <a:spcAft>
                          <a:spcPts val="0"/>
                        </a:spcAft>
                      </a:pPr>
                      <a:r>
                        <a:rPr lang="es-EC" sz="1100">
                          <a:solidFill>
                            <a:schemeClr val="bg1"/>
                          </a:solidFill>
                          <a:effectLst/>
                        </a:rPr>
                        <a:t>Crear un sistema que permite establecer promociones sustentables para cada negocio.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hMerge="1">
                  <a:txBody>
                    <a:bodyPr/>
                    <a:lstStyle/>
                    <a:p>
                      <a:endParaRPr lang="es-ES"/>
                    </a:p>
                  </a:txBody>
                  <a:tcPr/>
                </a:tc>
                <a:tc>
                  <a:txBody>
                    <a:bodyPr/>
                    <a:lstStyle/>
                    <a:p>
                      <a:pPr>
                        <a:lnSpc>
                          <a:spcPct val="150000"/>
                        </a:lnSpc>
                        <a:spcAft>
                          <a:spcPts val="0"/>
                        </a:spcAft>
                      </a:pPr>
                      <a:r>
                        <a:rPr lang="es-EC" sz="1100" dirty="0">
                          <a:solidFill>
                            <a:schemeClr val="bg1"/>
                          </a:solidFill>
                          <a:effectLst/>
                        </a:rPr>
                        <a:t>Diseñar un plan promocional </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Número de promociones</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3</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a:solidFill>
                            <a:schemeClr val="bg1"/>
                          </a:solidFill>
                          <a:effectLst/>
                        </a:rPr>
                        <a:t>Proponer un plan de promociones en descuentos y material promocional</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a:solidFill>
                            <a:schemeClr val="bg1"/>
                          </a:solidFill>
                          <a:effectLst/>
                        </a:rPr>
                        <a:t> $           2.000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r>
              <a:tr h="1181370">
                <a:tc>
                  <a:txBody>
                    <a:bodyPr/>
                    <a:lstStyle/>
                    <a:p>
                      <a:pPr algn="l">
                        <a:lnSpc>
                          <a:spcPct val="150000"/>
                        </a:lnSpc>
                        <a:spcAft>
                          <a:spcPts val="0"/>
                        </a:spcAft>
                      </a:pPr>
                      <a:r>
                        <a:rPr lang="es-EC" sz="1100" dirty="0">
                          <a:solidFill>
                            <a:schemeClr val="bg1"/>
                          </a:solidFill>
                          <a:effectLst/>
                        </a:rPr>
                        <a:t>8</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gridSpan="2">
                  <a:txBody>
                    <a:bodyPr/>
                    <a:lstStyle/>
                    <a:p>
                      <a:pPr>
                        <a:lnSpc>
                          <a:spcPct val="150000"/>
                        </a:lnSpc>
                        <a:spcAft>
                          <a:spcPts val="0"/>
                        </a:spcAft>
                      </a:pPr>
                      <a:r>
                        <a:rPr lang="es-EC" sz="1100">
                          <a:solidFill>
                            <a:schemeClr val="bg1"/>
                          </a:solidFill>
                          <a:effectLst/>
                        </a:rPr>
                        <a:t>Crear un sistema contable para cada comerciante</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hMerge="1">
                  <a:txBody>
                    <a:bodyPr/>
                    <a:lstStyle/>
                    <a:p>
                      <a:endParaRPr lang="es-ES"/>
                    </a:p>
                  </a:txBody>
                  <a:tcPr/>
                </a:tc>
                <a:tc>
                  <a:txBody>
                    <a:bodyPr/>
                    <a:lstStyle/>
                    <a:p>
                      <a:pPr>
                        <a:lnSpc>
                          <a:spcPct val="150000"/>
                        </a:lnSpc>
                        <a:spcAft>
                          <a:spcPts val="0"/>
                        </a:spcAft>
                      </a:pPr>
                      <a:r>
                        <a:rPr lang="es-EC" sz="1100">
                          <a:solidFill>
                            <a:schemeClr val="bg1"/>
                          </a:solidFill>
                          <a:effectLst/>
                        </a:rPr>
                        <a:t>Elaborar una alianza estratégica con el Colegio de Contadores de Tulcán</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Número de alianzas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gn="ctr">
                        <a:lnSpc>
                          <a:spcPct val="150000"/>
                        </a:lnSpc>
                        <a:spcAft>
                          <a:spcPts val="0"/>
                        </a:spcAft>
                      </a:pPr>
                      <a:r>
                        <a:rPr lang="es-EC" sz="1100">
                          <a:solidFill>
                            <a:schemeClr val="bg1"/>
                          </a:solidFill>
                          <a:effectLst/>
                        </a:rPr>
                        <a:t>100</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a:solidFill>
                            <a:schemeClr val="bg1"/>
                          </a:solidFill>
                          <a:effectLst/>
                        </a:rPr>
                        <a:t>Llevar la contabilidad para conocer la rentabilidad de los negocios.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c>
                  <a:txBody>
                    <a:bodyPr/>
                    <a:lstStyle/>
                    <a:p>
                      <a:pPr>
                        <a:lnSpc>
                          <a:spcPct val="150000"/>
                        </a:lnSpc>
                        <a:spcAft>
                          <a:spcPts val="0"/>
                        </a:spcAft>
                      </a:pPr>
                      <a:r>
                        <a:rPr lang="es-EC" sz="1100" dirty="0">
                          <a:solidFill>
                            <a:schemeClr val="bg1"/>
                          </a:solidFill>
                          <a:effectLst/>
                        </a:rPr>
                        <a:t> $              300 </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solidFill>
                      <a:schemeClr val="accent4">
                        <a:lumMod val="60000"/>
                        <a:lumOff val="40000"/>
                      </a:schemeClr>
                    </a:solidFill>
                  </a:tcPr>
                </a:tc>
              </a:tr>
              <a:tr h="264353">
                <a:tc gridSpan="2">
                  <a:txBody>
                    <a:bodyPr/>
                    <a:lstStyle/>
                    <a:p>
                      <a:pPr algn="ctr">
                        <a:lnSpc>
                          <a:spcPct val="150000"/>
                        </a:lnSpc>
                        <a:spcAft>
                          <a:spcPts val="0"/>
                        </a:spcAft>
                      </a:pPr>
                      <a:r>
                        <a:rPr lang="es-EC" sz="1100">
                          <a:solidFill>
                            <a:schemeClr val="bg1"/>
                          </a:solidFill>
                          <a:effectLst/>
                        </a:rPr>
                        <a:t> </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nchor="b">
                    <a:solidFill>
                      <a:schemeClr val="accent4">
                        <a:lumMod val="60000"/>
                        <a:lumOff val="40000"/>
                      </a:schemeClr>
                    </a:solidFill>
                  </a:tcPr>
                </a:tc>
                <a:tc hMerge="1">
                  <a:txBody>
                    <a:bodyPr/>
                    <a:lstStyle/>
                    <a:p>
                      <a:endParaRPr lang="es-ES"/>
                    </a:p>
                  </a:txBody>
                  <a:tcPr/>
                </a:tc>
                <a:tc gridSpan="5">
                  <a:txBody>
                    <a:bodyPr/>
                    <a:lstStyle/>
                    <a:p>
                      <a:pPr algn="ctr">
                        <a:lnSpc>
                          <a:spcPct val="150000"/>
                        </a:lnSpc>
                        <a:spcAft>
                          <a:spcPts val="0"/>
                        </a:spcAft>
                      </a:pPr>
                      <a:r>
                        <a:rPr lang="es-EC" sz="1100">
                          <a:solidFill>
                            <a:schemeClr val="bg1"/>
                          </a:solidFill>
                          <a:effectLst/>
                        </a:rPr>
                        <a:t>TOTAL</a:t>
                      </a:r>
                      <a:endParaRPr lang="es-E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nchor="b">
                    <a:solidFill>
                      <a:schemeClr val="accent4">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50000"/>
                        </a:lnSpc>
                        <a:spcAft>
                          <a:spcPts val="0"/>
                        </a:spcAft>
                      </a:pPr>
                      <a:r>
                        <a:rPr lang="es-EC" sz="1100" dirty="0">
                          <a:solidFill>
                            <a:schemeClr val="bg1"/>
                          </a:solidFill>
                          <a:effectLst/>
                        </a:rPr>
                        <a:t> $         19.800 </a:t>
                      </a:r>
                      <a:endParaRPr lang="es-E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085" marR="3599" marT="0"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287845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41784" y="787260"/>
            <a:ext cx="2863516" cy="461665"/>
          </a:xfrm>
          <a:prstGeom prst="rect">
            <a:avLst/>
          </a:prstGeom>
          <a:noFill/>
        </p:spPr>
        <p:txBody>
          <a:bodyPr wrap="square" rtlCol="0">
            <a:spAutoFit/>
          </a:bodyPr>
          <a:lstStyle/>
          <a:p>
            <a:r>
              <a:rPr lang="es-ES" sz="2400" b="1" dirty="0" smtClean="0">
                <a:solidFill>
                  <a:schemeClr val="bg1"/>
                </a:solidFill>
              </a:rPr>
              <a:t>CONCLUSIONES</a:t>
            </a:r>
            <a:endParaRPr lang="es-ES" sz="2400" b="1" dirty="0">
              <a:solidFill>
                <a:schemeClr val="bg1"/>
              </a:solidFill>
            </a:endParaRPr>
          </a:p>
        </p:txBody>
      </p:sp>
      <p:sp>
        <p:nvSpPr>
          <p:cNvPr id="4" name="CuadroTexto 3"/>
          <p:cNvSpPr txBox="1"/>
          <p:nvPr/>
        </p:nvSpPr>
        <p:spPr>
          <a:xfrm>
            <a:off x="830178" y="1869360"/>
            <a:ext cx="10431379" cy="4770537"/>
          </a:xfrm>
          <a:prstGeom prst="rect">
            <a:avLst/>
          </a:prstGeom>
          <a:noFill/>
        </p:spPr>
        <p:txBody>
          <a:bodyPr wrap="square" rtlCol="0">
            <a:spAutoFit/>
          </a:bodyPr>
          <a:lstStyle/>
          <a:p>
            <a:pPr marL="285750" lvl="0" indent="-285750">
              <a:buFont typeface="Arial" panose="020B0604020202020204" pitchFamily="34" charset="0"/>
              <a:buChar char="•"/>
            </a:pPr>
            <a:r>
              <a:rPr lang="es-EC" sz="1600" dirty="0">
                <a:solidFill>
                  <a:schemeClr val="bg1"/>
                </a:solidFill>
              </a:rPr>
              <a:t>A través de esta investigación se permitió determinar los efectos financieros de la salida de divisas en el sector comercial de la ciudad de Tulcán, los cuales son la baja rentabilidad y posible liquidación de los negocios por </a:t>
            </a:r>
            <a:r>
              <a:rPr lang="es-EC" sz="1600" dirty="0" smtClean="0">
                <a:solidFill>
                  <a:schemeClr val="bg1"/>
                </a:solidFill>
              </a:rPr>
              <a:t>insolvencia</a:t>
            </a: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Se </a:t>
            </a:r>
            <a:r>
              <a:rPr lang="es-EC" sz="1600" dirty="0">
                <a:solidFill>
                  <a:schemeClr val="bg1"/>
                </a:solidFill>
              </a:rPr>
              <a:t>puede afirmar que las políticas internas implementadas por parte del Gobierno Nacional para mitigar la crisis comercial actual no han saneado la problemática del sector comercial, ya que la aplicación de las salvaguardias han aumentado el valor de los productos importados y sumados a la apreciación del dólar, los precios en el vecino país siguen siendo más accesibles para los ecuatorianos. </a:t>
            </a:r>
            <a:endParaRPr lang="es-EC" sz="1600" dirty="0" smtClean="0">
              <a:solidFill>
                <a:schemeClr val="bg1"/>
              </a:solidFill>
            </a:endParaRP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En </a:t>
            </a:r>
            <a:r>
              <a:rPr lang="es-EC" sz="1600" dirty="0">
                <a:solidFill>
                  <a:schemeClr val="bg1"/>
                </a:solidFill>
              </a:rPr>
              <a:t>relación a la competitividad existe limitación de política monetaria del país ya que tiene que aceptar forzadamente las políticas de Estados Unidos, consecuentemente la apreciación del dólar a Ecuador ha ocasiona desventaja competitiva frente a Colombia en relación al </a:t>
            </a:r>
            <a:r>
              <a:rPr lang="es-EC" sz="1600" dirty="0" smtClean="0">
                <a:solidFill>
                  <a:schemeClr val="bg1"/>
                </a:solidFill>
              </a:rPr>
              <a:t>precio.</a:t>
            </a: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Luego </a:t>
            </a:r>
            <a:r>
              <a:rPr lang="es-EC" sz="1600" dirty="0">
                <a:solidFill>
                  <a:schemeClr val="bg1"/>
                </a:solidFill>
              </a:rPr>
              <a:t>de evaluar resultados se concluye que la salida de divisas no es el causal principal del comercio deprimido en Tulcán. </a:t>
            </a:r>
            <a:endParaRPr lang="es-EC" sz="1600" dirty="0" smtClean="0">
              <a:solidFill>
                <a:schemeClr val="bg1"/>
              </a:solidFill>
            </a:endParaRP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De </a:t>
            </a:r>
            <a:r>
              <a:rPr lang="es-EC" sz="1600" dirty="0">
                <a:solidFill>
                  <a:schemeClr val="bg1"/>
                </a:solidFill>
              </a:rPr>
              <a:t>acuerdo a la investigación se determina que la devaluación del Peso Colombiano, es el factor determinante para que el comercio de la ciudad de Tulcán se vea mermado.</a:t>
            </a:r>
            <a:endParaRPr lang="es-ES" sz="1600" dirty="0">
              <a:solidFill>
                <a:schemeClr val="bg1"/>
              </a:solidFill>
            </a:endParaRPr>
          </a:p>
        </p:txBody>
      </p:sp>
    </p:spTree>
    <p:extLst>
      <p:ext uri="{BB962C8B-B14F-4D97-AF65-F5344CB8AC3E}">
        <p14:creationId xmlns:p14="http://schemas.microsoft.com/office/powerpoint/2010/main" val="2330434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57383" y="816172"/>
            <a:ext cx="4499811" cy="400110"/>
          </a:xfrm>
          <a:prstGeom prst="rect">
            <a:avLst/>
          </a:prstGeom>
          <a:noFill/>
        </p:spPr>
        <p:txBody>
          <a:bodyPr wrap="square" rtlCol="0">
            <a:spAutoFit/>
          </a:bodyPr>
          <a:lstStyle/>
          <a:p>
            <a:r>
              <a:rPr lang="es-ES" sz="2000" b="1" dirty="0" smtClean="0">
                <a:solidFill>
                  <a:schemeClr val="bg1"/>
                </a:solidFill>
              </a:rPr>
              <a:t>RECOMENDACIONES</a:t>
            </a:r>
            <a:endParaRPr lang="es-ES" sz="2000" b="1" dirty="0">
              <a:solidFill>
                <a:schemeClr val="bg1"/>
              </a:solidFill>
            </a:endParaRPr>
          </a:p>
        </p:txBody>
      </p:sp>
      <p:sp>
        <p:nvSpPr>
          <p:cNvPr id="3" name="CuadroTexto 2"/>
          <p:cNvSpPr txBox="1"/>
          <p:nvPr/>
        </p:nvSpPr>
        <p:spPr>
          <a:xfrm>
            <a:off x="806116" y="1916089"/>
            <a:ext cx="10840452" cy="4770537"/>
          </a:xfrm>
          <a:prstGeom prst="rect">
            <a:avLst/>
          </a:prstGeom>
          <a:noFill/>
        </p:spPr>
        <p:txBody>
          <a:bodyPr wrap="square" rtlCol="0">
            <a:spAutoFit/>
          </a:bodyPr>
          <a:lstStyle/>
          <a:p>
            <a:pPr marL="285750" lvl="0" indent="-285750">
              <a:buFont typeface="Arial" panose="020B0604020202020204" pitchFamily="34" charset="0"/>
              <a:buChar char="•"/>
            </a:pPr>
            <a:r>
              <a:rPr lang="es-EC" sz="1600" dirty="0">
                <a:solidFill>
                  <a:schemeClr val="bg1"/>
                </a:solidFill>
              </a:rPr>
              <a:t>Considerar la propuesta estratégica elaborada en este estudio para mitigar los efectos negativos de la salida de divisas en el sector comercial con el fin de que cada negocio pueda aumentar la rentabilidad y disminuya la posibilidad de cierre de los mismos. </a:t>
            </a:r>
            <a:endParaRPr lang="es-EC" sz="1600" dirty="0" smtClean="0">
              <a:solidFill>
                <a:schemeClr val="bg1"/>
              </a:solidFill>
            </a:endParaRP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Tomar </a:t>
            </a:r>
            <a:r>
              <a:rPr lang="es-EC" sz="1600" dirty="0">
                <a:solidFill>
                  <a:schemeClr val="bg1"/>
                </a:solidFill>
              </a:rPr>
              <a:t>esta investigación como punto de partida para elaborar un plan de marketing que permita determinar las necesidades reales del mercado e impida la excesiva salida de divisas por la frontera norte. </a:t>
            </a:r>
            <a:endParaRPr lang="es-EC" sz="1600" dirty="0" smtClean="0">
              <a:solidFill>
                <a:schemeClr val="bg1"/>
              </a:solidFill>
            </a:endParaRP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Según </a:t>
            </a:r>
            <a:r>
              <a:rPr lang="es-EC" sz="1600" dirty="0">
                <a:solidFill>
                  <a:schemeClr val="bg1"/>
                </a:solidFill>
              </a:rPr>
              <a:t>los resultados obtenidos en esta investigación el Gobierno puede realizar un plan estricto de política económica enfocada a la disminución de la inflación con el propósito de igualar los precios de productos con monedas devaluadas. </a:t>
            </a:r>
            <a:endParaRPr lang="es-EC" sz="1600" dirty="0" smtClean="0">
              <a:solidFill>
                <a:schemeClr val="bg1"/>
              </a:solidFill>
            </a:endParaRPr>
          </a:p>
          <a:p>
            <a:pPr lvl="0"/>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Declaración </a:t>
            </a:r>
            <a:r>
              <a:rPr lang="es-EC" sz="1600" dirty="0">
                <a:solidFill>
                  <a:schemeClr val="bg1"/>
                </a:solidFill>
              </a:rPr>
              <a:t>de zona franca para la provincia del Carchi para incentivar importaciones a bajo precio que permitirán competir con eficiencia a los microempresarios frente a </a:t>
            </a:r>
            <a:r>
              <a:rPr lang="es-EC" sz="1600" dirty="0" smtClean="0">
                <a:solidFill>
                  <a:schemeClr val="bg1"/>
                </a:solidFill>
              </a:rPr>
              <a:t>Colombia.</a:t>
            </a:r>
          </a:p>
          <a:p>
            <a:pPr marL="285750" lvl="0" indent="-285750">
              <a:buFont typeface="Arial" panose="020B0604020202020204" pitchFamily="34" charset="0"/>
              <a:buChar char="•"/>
            </a:pPr>
            <a:endParaRPr lang="es-ES" sz="1600" dirty="0">
              <a:solidFill>
                <a:schemeClr val="bg1"/>
              </a:solidFill>
            </a:endParaRPr>
          </a:p>
          <a:p>
            <a:pPr marL="285750" lvl="0" indent="-285750">
              <a:buFont typeface="Arial" panose="020B0604020202020204" pitchFamily="34" charset="0"/>
              <a:buChar char="•"/>
            </a:pPr>
            <a:r>
              <a:rPr lang="es-EC" sz="1600" dirty="0" smtClean="0">
                <a:solidFill>
                  <a:schemeClr val="bg1"/>
                </a:solidFill>
              </a:rPr>
              <a:t>Se </a:t>
            </a:r>
            <a:r>
              <a:rPr lang="es-EC" sz="1600" dirty="0">
                <a:solidFill>
                  <a:schemeClr val="bg1"/>
                </a:solidFill>
              </a:rPr>
              <a:t>recomienda ampliar las relaciones binacionales, las mismas que permitirán generar alianzas </a:t>
            </a:r>
            <a:r>
              <a:rPr lang="es-EC" sz="1600" dirty="0" smtClean="0">
                <a:solidFill>
                  <a:schemeClr val="bg1"/>
                </a:solidFill>
              </a:rPr>
              <a:t>estratégicas </a:t>
            </a:r>
            <a:r>
              <a:rPr lang="es-EC" sz="1600" dirty="0">
                <a:solidFill>
                  <a:schemeClr val="bg1"/>
                </a:solidFill>
              </a:rPr>
              <a:t>con las empresas productoras y comercializadoras de Colombia, lo que permitirá mejorar la situación comercial de Tulcán.</a:t>
            </a:r>
            <a:endParaRPr lang="es-ES" sz="1600" dirty="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714318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77816" y="2967335"/>
            <a:ext cx="643637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4"/>
                </a:solidFill>
              </a:rPr>
              <a:t>MUCHAS GRACIAS</a:t>
            </a:r>
            <a:endParaRPr lang="es-ES" sz="5400" b="1" cap="none" spc="0" dirty="0">
              <a:ln/>
              <a:solidFill>
                <a:schemeClr val="accent4"/>
              </a:solidFill>
              <a:effectLst/>
            </a:endParaRPr>
          </a:p>
        </p:txBody>
      </p:sp>
    </p:spTree>
    <p:extLst>
      <p:ext uri="{BB962C8B-B14F-4D97-AF65-F5344CB8AC3E}">
        <p14:creationId xmlns:p14="http://schemas.microsoft.com/office/powerpoint/2010/main" val="2962907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1858" y="759655"/>
            <a:ext cx="184731" cy="369332"/>
          </a:xfrm>
          <a:prstGeom prst="rect">
            <a:avLst/>
          </a:prstGeom>
          <a:noFill/>
        </p:spPr>
        <p:txBody>
          <a:bodyPr wrap="none" rtlCol="0">
            <a:spAutoFit/>
          </a:bodyPr>
          <a:lstStyle/>
          <a:p>
            <a:endParaRPr lang="es-ES" dirty="0"/>
          </a:p>
        </p:txBody>
      </p:sp>
      <p:sp>
        <p:nvSpPr>
          <p:cNvPr id="3" name="Rectángulo 2"/>
          <p:cNvSpPr/>
          <p:nvPr/>
        </p:nvSpPr>
        <p:spPr>
          <a:xfrm>
            <a:off x="801858" y="1333703"/>
            <a:ext cx="10309769" cy="4893647"/>
          </a:xfrm>
          <a:prstGeom prst="rect">
            <a:avLst/>
          </a:prstGeom>
        </p:spPr>
        <p:txBody>
          <a:bodyPr wrap="square">
            <a:spAutoFit/>
          </a:bodyPr>
          <a:lstStyle/>
          <a:p>
            <a:pPr algn="just"/>
            <a:r>
              <a:rPr lang="es-EC" sz="2600" dirty="0" smtClean="0">
                <a:solidFill>
                  <a:schemeClr val="bg1"/>
                </a:solidFill>
                <a:effectLst/>
                <a:latin typeface="Times New Roman" panose="02020603050405020304" pitchFamily="18" charset="0"/>
                <a:ea typeface="Calibri" panose="020F0502020204030204" pitchFamily="34" charset="0"/>
              </a:rPr>
              <a:t>Tulcán </a:t>
            </a:r>
            <a:r>
              <a:rPr lang="es-EC" sz="2600" dirty="0" smtClean="0">
                <a:solidFill>
                  <a:schemeClr val="bg1"/>
                </a:solidFill>
                <a:latin typeface="Times New Roman" panose="02020603050405020304" pitchFamily="18" charset="0"/>
                <a:ea typeface="Calibri" panose="020F0502020204030204" pitchFamily="34" charset="0"/>
              </a:rPr>
              <a:t>se caracteriza por ser una ciudad comercial. El 40% de la población se dedica a actividades comerciales. </a:t>
            </a:r>
          </a:p>
          <a:p>
            <a:pPr algn="just"/>
            <a:endParaRPr lang="es-EC" sz="2600" dirty="0" smtClean="0">
              <a:solidFill>
                <a:schemeClr val="bg1"/>
              </a:solidFill>
              <a:effectLst/>
              <a:latin typeface="Times New Roman" panose="02020603050405020304" pitchFamily="18" charset="0"/>
              <a:ea typeface="Calibri Light" panose="020F0302020204030204" pitchFamily="34" charset="0"/>
            </a:endParaRPr>
          </a:p>
          <a:p>
            <a:pPr algn="just"/>
            <a:r>
              <a:rPr lang="es-EC" sz="2600" dirty="0" smtClean="0">
                <a:solidFill>
                  <a:schemeClr val="bg1"/>
                </a:solidFill>
                <a:effectLst/>
                <a:latin typeface="Times New Roman" panose="02020603050405020304" pitchFamily="18" charset="0"/>
                <a:ea typeface="Calibri Light" panose="020F0302020204030204" pitchFamily="34" charset="0"/>
              </a:rPr>
              <a:t>La devaluación del peso colombiano, ha dejado a los comerciantes con </a:t>
            </a:r>
            <a:r>
              <a:rPr lang="es-EC" sz="2600" dirty="0" smtClean="0">
                <a:solidFill>
                  <a:schemeClr val="bg1"/>
                </a:solidFill>
                <a:latin typeface="Times New Roman" panose="02020603050405020304" pitchFamily="18" charset="0"/>
                <a:ea typeface="Calibri Light" panose="020F0302020204030204" pitchFamily="34" charset="0"/>
              </a:rPr>
              <a:t>escasa </a:t>
            </a:r>
            <a:r>
              <a:rPr lang="es-EC" sz="2600" dirty="0" smtClean="0">
                <a:solidFill>
                  <a:schemeClr val="bg1"/>
                </a:solidFill>
                <a:effectLst/>
                <a:latin typeface="Times New Roman" panose="02020603050405020304" pitchFamily="18" charset="0"/>
                <a:ea typeface="Calibri Light" panose="020F0302020204030204" pitchFamily="34" charset="0"/>
              </a:rPr>
              <a:t>clientela</a:t>
            </a:r>
            <a:r>
              <a:rPr lang="es-EC" sz="2600" dirty="0" smtClean="0">
                <a:solidFill>
                  <a:schemeClr val="bg1"/>
                </a:solidFill>
                <a:latin typeface="Times New Roman" panose="02020603050405020304" pitchFamily="18" charset="0"/>
                <a:ea typeface="Calibri Light" panose="020F0302020204030204" pitchFamily="34" charset="0"/>
              </a:rPr>
              <a:t>. Ha desaparecido totalmente la presencial del cliente extranjero y la limitada clientela es local; </a:t>
            </a:r>
            <a:r>
              <a:rPr lang="es-EC" sz="2600" dirty="0" smtClean="0">
                <a:solidFill>
                  <a:schemeClr val="bg1"/>
                </a:solidFill>
                <a:effectLst/>
                <a:latin typeface="Times New Roman" panose="02020603050405020304" pitchFamily="18" charset="0"/>
                <a:ea typeface="Calibri Light" panose="020F0302020204030204" pitchFamily="34" charset="0"/>
              </a:rPr>
              <a:t>lo que ha ocasionado baja rentabilidad en sus negocios  y disminución de la adquisitiva de la población. </a:t>
            </a:r>
          </a:p>
          <a:p>
            <a:pPr algn="just"/>
            <a:endParaRPr lang="es-EC" sz="2600" dirty="0">
              <a:solidFill>
                <a:schemeClr val="bg1"/>
              </a:solidFill>
              <a:latin typeface="Times New Roman" panose="02020603050405020304" pitchFamily="18" charset="0"/>
              <a:ea typeface="Calibri Light" panose="020F0302020204030204" pitchFamily="34" charset="0"/>
            </a:endParaRPr>
          </a:p>
          <a:p>
            <a:pPr algn="just"/>
            <a:r>
              <a:rPr lang="es-EC" sz="2600" dirty="0" smtClean="0">
                <a:solidFill>
                  <a:schemeClr val="bg1"/>
                </a:solidFill>
                <a:effectLst/>
                <a:latin typeface="Times New Roman" panose="02020603050405020304" pitchFamily="18" charset="0"/>
                <a:ea typeface="Calibri Light" panose="020F0302020204030204" pitchFamily="34" charset="0"/>
              </a:rPr>
              <a:t>Atraídos por los bajos precios, miles de ecuatorianos cruzan la frontera para </a:t>
            </a:r>
            <a:r>
              <a:rPr lang="es-EC" sz="2600" dirty="0" smtClean="0">
                <a:solidFill>
                  <a:schemeClr val="bg1"/>
                </a:solidFill>
                <a:latin typeface="Times New Roman" panose="02020603050405020304" pitchFamily="18" charset="0"/>
                <a:ea typeface="Calibri Light" panose="020F0302020204030204" pitchFamily="34" charset="0"/>
              </a:rPr>
              <a:t>realizar sus compras en Colombia, </a:t>
            </a:r>
            <a:r>
              <a:rPr lang="es-EC" sz="2600" dirty="0" smtClean="0">
                <a:solidFill>
                  <a:schemeClr val="bg1"/>
                </a:solidFill>
                <a:effectLst/>
                <a:latin typeface="Times New Roman" panose="02020603050405020304" pitchFamily="18" charset="0"/>
                <a:ea typeface="Calibri Light" panose="020F0302020204030204" pitchFamily="34" charset="0"/>
              </a:rPr>
              <a:t>originando así una excesiva salida de divisas y una crisis comercial. </a:t>
            </a:r>
            <a:endParaRPr lang="es-ES" sz="2600" dirty="0">
              <a:solidFill>
                <a:schemeClr val="bg1"/>
              </a:solidFill>
            </a:endParaRPr>
          </a:p>
        </p:txBody>
      </p:sp>
      <p:sp>
        <p:nvSpPr>
          <p:cNvPr id="4" name="CuadroTexto 3"/>
          <p:cNvSpPr txBox="1"/>
          <p:nvPr/>
        </p:nvSpPr>
        <p:spPr>
          <a:xfrm>
            <a:off x="4203510" y="574989"/>
            <a:ext cx="4244454" cy="461665"/>
          </a:xfrm>
          <a:prstGeom prst="rect">
            <a:avLst/>
          </a:prstGeom>
          <a:noFill/>
        </p:spPr>
        <p:txBody>
          <a:bodyPr wrap="square" rtlCol="0">
            <a:spAutoFit/>
          </a:bodyPr>
          <a:lstStyle/>
          <a:p>
            <a:r>
              <a:rPr lang="es-ES" sz="2400" b="1" dirty="0" smtClean="0">
                <a:solidFill>
                  <a:schemeClr val="bg1"/>
                </a:solidFill>
                <a:latin typeface="Times New Roman" panose="02020603050405020304" pitchFamily="18" charset="0"/>
                <a:cs typeface="Times New Roman" panose="02020603050405020304" pitchFamily="18" charset="0"/>
              </a:rPr>
              <a:t>JUSTIFICACIÓN</a:t>
            </a:r>
            <a:endParaRPr lang="es-E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991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bg2">
                <a:tint val="97000"/>
                <a:hueMod val="88000"/>
                <a:satMod val="130000"/>
                <a:lumMod val="124000"/>
                <a:alpha val="13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2" name="Imagen 1" descr="C:\Users\milgab\Desktop\1.jpg"/>
          <p:cNvPicPr/>
          <p:nvPr/>
        </p:nvPicPr>
        <p:blipFill rotWithShape="1">
          <a:blip r:embed="rId2"/>
          <a:srcRect l="5861" t="4703" r="1990" b="15750"/>
          <a:stretch/>
        </p:blipFill>
        <p:spPr bwMode="auto">
          <a:xfrm>
            <a:off x="270645" y="1003425"/>
            <a:ext cx="11465169" cy="5542672"/>
          </a:xfrm>
          <a:prstGeom prst="rect">
            <a:avLst/>
          </a:prstGeom>
        </p:spPr>
      </p:pic>
      <p:sp>
        <p:nvSpPr>
          <p:cNvPr id="3" name="CuadroTexto 2"/>
          <p:cNvSpPr txBox="1"/>
          <p:nvPr/>
        </p:nvSpPr>
        <p:spPr>
          <a:xfrm>
            <a:off x="759655" y="393895"/>
            <a:ext cx="4529797" cy="461665"/>
          </a:xfrm>
          <a:prstGeom prst="rect">
            <a:avLst/>
          </a:prstGeom>
          <a:noFill/>
        </p:spPr>
        <p:txBody>
          <a:bodyPr wrap="square" rtlCol="0">
            <a:spAutoFit/>
          </a:bodyPr>
          <a:lstStyle/>
          <a:p>
            <a:r>
              <a:rPr lang="es-ES" sz="2400" b="1" dirty="0" smtClean="0">
                <a:solidFill>
                  <a:schemeClr val="bg1"/>
                </a:solidFill>
              </a:rPr>
              <a:t>PROBLEMÁTICA</a:t>
            </a:r>
            <a:endParaRPr lang="es-ES" sz="2400" b="1" dirty="0">
              <a:solidFill>
                <a:schemeClr val="bg1"/>
              </a:solidFill>
            </a:endParaRPr>
          </a:p>
        </p:txBody>
      </p:sp>
    </p:spTree>
    <p:extLst>
      <p:ext uri="{BB962C8B-B14F-4D97-AF65-F5344CB8AC3E}">
        <p14:creationId xmlns:p14="http://schemas.microsoft.com/office/powerpoint/2010/main" val="98203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643" y="666561"/>
            <a:ext cx="10231902" cy="6191439"/>
          </a:xfrm>
          <a:prstGeom prst="rect">
            <a:avLst/>
          </a:prstGeom>
        </p:spPr>
        <p:txBody>
          <a:bodyPr wrap="square">
            <a:spAutoFit/>
          </a:bodyPr>
          <a:lstStyle/>
          <a:p>
            <a:pPr>
              <a:lnSpc>
                <a:spcPct val="150000"/>
              </a:lnSpc>
              <a:spcBef>
                <a:spcPts val="200"/>
              </a:spcBef>
              <a:spcAft>
                <a:spcPts val="0"/>
              </a:spcAft>
            </a:pPr>
            <a:r>
              <a:rPr lang="es-EC" sz="2000" b="1" dirty="0" smtClea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t>Objetivo General</a:t>
            </a:r>
            <a:endParaRPr lang="es-ES" sz="2000" b="1" dirty="0" smtClean="0">
              <a:solidFill>
                <a:schemeClr val="bg1"/>
              </a:solidFill>
              <a:effectLst/>
              <a:latin typeface="Times New Roman" panose="02020603050405020304" pitchFamily="18" charset="0"/>
              <a:ea typeface="Calibri Light" panose="020F0302020204030204" pitchFamily="34" charset="0"/>
              <a:cs typeface="Calibri Light" panose="020F0302020204030204" pitchFamily="34" charset="0"/>
            </a:endParaRPr>
          </a:p>
          <a:p>
            <a:pPr algn="just">
              <a:lnSpc>
                <a:spcPct val="150000"/>
              </a:lnSpc>
              <a:spcAft>
                <a:spcPts val="800"/>
              </a:spcAft>
            </a:pPr>
            <a:r>
              <a:rPr lang="es-EC" sz="1600" dirty="0" smtClean="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Realizar un estudio de la Salida de Divisas para determinar los efectos financieros en el sector comercial de la ciudad de Tulcán, en el año 2016</a:t>
            </a:r>
          </a:p>
          <a:p>
            <a:pPr algn="just">
              <a:lnSpc>
                <a:spcPct val="150000"/>
              </a:lnSpc>
              <a:spcAft>
                <a:spcPts val="800"/>
              </a:spcAft>
            </a:pPr>
            <a:endParaRPr lang="es-ES"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200"/>
              </a:spcBef>
              <a:spcAft>
                <a:spcPts val="0"/>
              </a:spcAft>
            </a:pPr>
            <a:r>
              <a:rPr lang="es-EC" sz="2000" b="1" dirty="0" smtClea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t>Objetivos Específicos</a:t>
            </a:r>
            <a:endParaRPr lang="es-ES" sz="2000" b="1" dirty="0" smtClean="0">
              <a:solidFill>
                <a:schemeClr val="bg1"/>
              </a:solidFill>
              <a:effectLst/>
              <a:latin typeface="Times New Roman" panose="02020603050405020304" pitchFamily="18" charset="0"/>
              <a:ea typeface="Calibri Light" panose="020F0302020204030204" pitchFamily="34" charset="0"/>
              <a:cs typeface="Calibri Light" panose="020F0302020204030204" pitchFamily="34" charset="0"/>
            </a:endParaRPr>
          </a:p>
          <a:p>
            <a:pPr marL="342900" lvl="0" indent="-342900" algn="just">
              <a:lnSpc>
                <a:spcPct val="150000"/>
              </a:lnSpc>
              <a:spcAft>
                <a:spcPts val="0"/>
              </a:spcAft>
              <a:buSzPts val="1200"/>
              <a:buFont typeface="Symbol" panose="05050102010706020507" pitchFamily="18" charset="2"/>
              <a:buChar char=""/>
            </a:pPr>
            <a:r>
              <a:rPr lang="es-EC" sz="1600" dirty="0" smtClean="0">
                <a:solidFill>
                  <a:schemeClr val="bg1"/>
                </a:solidFill>
                <a:effectLst/>
                <a:latin typeface="Times New Roman" panose="02020603050405020304" pitchFamily="18" charset="0"/>
                <a:ea typeface="Calibri" panose="020F0502020204030204" pitchFamily="34" charset="0"/>
                <a:cs typeface="Symbol" panose="05050102010706020507" pitchFamily="18" charset="2"/>
              </a:rPr>
              <a:t>Identificar los efectos financieros en el sector comercial de la ciudad de Tulcán por la salida de divisas por la frontera norte del país. </a:t>
            </a:r>
          </a:p>
          <a:p>
            <a:pPr lvl="0" algn="just">
              <a:lnSpc>
                <a:spcPct val="150000"/>
              </a:lnSpc>
              <a:spcAft>
                <a:spcPts val="0"/>
              </a:spcAft>
              <a:buSzPts val="1200"/>
            </a:pPr>
            <a:endParaRPr lang="es-ES" sz="1400" dirty="0" smtClean="0">
              <a:solidFill>
                <a:schemeClr val="bg1"/>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50000"/>
              </a:lnSpc>
              <a:spcAft>
                <a:spcPts val="1000"/>
              </a:spcAft>
              <a:buSzPts val="1200"/>
              <a:buFont typeface="Symbol" panose="05050102010706020507" pitchFamily="18" charset="2"/>
              <a:buChar char=""/>
            </a:pPr>
            <a:r>
              <a:rPr lang="es-EC" sz="1600" dirty="0" smtClean="0">
                <a:solidFill>
                  <a:schemeClr val="bg1"/>
                </a:solidFill>
                <a:effectLst/>
                <a:latin typeface="Times New Roman" panose="02020603050405020304" pitchFamily="18" charset="0"/>
                <a:ea typeface="Calibri" panose="020F0502020204030204" pitchFamily="34" charset="0"/>
                <a:cs typeface="Symbol" panose="05050102010706020507" pitchFamily="18" charset="2"/>
              </a:rPr>
              <a:t>Analizar las políticas internas implementadas por el Gobierno Nacional con respecto a la Frontera norte para mitigar la crisis comercial actual. </a:t>
            </a:r>
          </a:p>
          <a:p>
            <a:pPr lvl="0" algn="just">
              <a:lnSpc>
                <a:spcPct val="150000"/>
              </a:lnSpc>
              <a:spcAft>
                <a:spcPts val="1000"/>
              </a:spcAft>
              <a:buSzPts val="1200"/>
            </a:pPr>
            <a:endParaRPr lang="es-ES" sz="1400" dirty="0" smtClean="0">
              <a:solidFill>
                <a:schemeClr val="bg1"/>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50000"/>
              </a:lnSpc>
              <a:spcAft>
                <a:spcPts val="1000"/>
              </a:spcAft>
              <a:buSzPts val="1200"/>
              <a:buFont typeface="Symbol" panose="05050102010706020507" pitchFamily="18" charset="2"/>
              <a:buChar char=""/>
            </a:pPr>
            <a:r>
              <a:rPr lang="es-EC" sz="1600" dirty="0" smtClean="0">
                <a:solidFill>
                  <a:schemeClr val="bg1"/>
                </a:solidFill>
                <a:effectLst/>
                <a:latin typeface="Times New Roman" panose="02020603050405020304" pitchFamily="18" charset="0"/>
                <a:ea typeface="Calibri" panose="020F0502020204030204" pitchFamily="34" charset="0"/>
                <a:cs typeface="Symbol" panose="05050102010706020507" pitchFamily="18" charset="2"/>
              </a:rPr>
              <a:t>Analizar el ambiente competitivo transfronterizo para los comerciantes de la ciudad de Tulcán</a:t>
            </a:r>
          </a:p>
          <a:p>
            <a:pPr lvl="0" algn="just">
              <a:lnSpc>
                <a:spcPct val="150000"/>
              </a:lnSpc>
              <a:spcAft>
                <a:spcPts val="1000"/>
              </a:spcAft>
              <a:buSzPts val="1200"/>
            </a:pPr>
            <a:endParaRPr lang="es-ES" sz="1400" dirty="0" smtClean="0">
              <a:solidFill>
                <a:schemeClr val="bg1"/>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50000"/>
              </a:lnSpc>
              <a:spcAft>
                <a:spcPts val="1000"/>
              </a:spcAft>
              <a:buSzPts val="1200"/>
              <a:buFont typeface="Symbol" panose="05050102010706020507" pitchFamily="18" charset="2"/>
              <a:buChar char=""/>
            </a:pPr>
            <a:r>
              <a:rPr lang="es-EC" sz="1600" dirty="0" smtClean="0">
                <a:solidFill>
                  <a:schemeClr val="bg1"/>
                </a:solidFill>
                <a:effectLst/>
                <a:latin typeface="Times New Roman" panose="02020603050405020304" pitchFamily="18" charset="0"/>
                <a:ea typeface="Calibri" panose="020F0502020204030204" pitchFamily="34" charset="0"/>
                <a:cs typeface="Symbol" panose="05050102010706020507" pitchFamily="18" charset="2"/>
              </a:rPr>
              <a:t>Generar una propuesta de mejora al sector comercial de Tulcán. </a:t>
            </a:r>
            <a:endParaRPr lang="es-ES" sz="1400" dirty="0">
              <a:solidFill>
                <a:schemeClr val="bg1"/>
              </a:solidFill>
              <a:effectLst/>
              <a:latin typeface="Calibri" panose="020F0502020204030204" pitchFamily="34" charset="0"/>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372322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2251" y="2965158"/>
            <a:ext cx="9992752" cy="1077218"/>
          </a:xfrm>
          <a:prstGeom prst="rect">
            <a:avLst/>
          </a:prstGeom>
        </p:spPr>
        <p:txBody>
          <a:bodyPr wrap="square">
            <a:spAutoFit/>
          </a:bodyPr>
          <a:lstStyle/>
          <a:p>
            <a:r>
              <a:rPr lang="es-EC" sz="3200" dirty="0" smtClean="0">
                <a:solidFill>
                  <a:srgbClr val="000000"/>
                </a:solidFill>
                <a:effectLst/>
                <a:latin typeface="Times New Roman" panose="02020603050405020304" pitchFamily="18" charset="0"/>
                <a:ea typeface="Calibri" panose="020F0502020204030204" pitchFamily="34" charset="0"/>
              </a:rPr>
              <a:t> ¿La salida de divisas afecto a las microempresas del sector comercial de la ciudad de Tulcán?</a:t>
            </a:r>
            <a:endParaRPr lang="es-ES" sz="3200" dirty="0"/>
          </a:p>
        </p:txBody>
      </p:sp>
      <p:sp>
        <p:nvSpPr>
          <p:cNvPr id="3" name="CuadroTexto 2"/>
          <p:cNvSpPr txBox="1"/>
          <p:nvPr/>
        </p:nvSpPr>
        <p:spPr>
          <a:xfrm>
            <a:off x="1308295" y="942535"/>
            <a:ext cx="3812345" cy="707886"/>
          </a:xfrm>
          <a:prstGeom prst="rect">
            <a:avLst/>
          </a:prstGeom>
          <a:noFill/>
        </p:spPr>
        <p:txBody>
          <a:bodyPr wrap="square" rtlCol="0">
            <a:spAutoFit/>
          </a:bodyPr>
          <a:lstStyle/>
          <a:p>
            <a:r>
              <a:rPr lang="es-ES" sz="4000" b="1" dirty="0" smtClean="0">
                <a:solidFill>
                  <a:schemeClr val="bg1"/>
                </a:solidFill>
              </a:rPr>
              <a:t>HIPÓTESIS</a:t>
            </a:r>
            <a:endParaRPr lang="es-ES" sz="4000" b="1" dirty="0">
              <a:solidFill>
                <a:schemeClr val="bg1"/>
              </a:solidFill>
            </a:endParaRPr>
          </a:p>
        </p:txBody>
      </p:sp>
    </p:spTree>
    <p:extLst>
      <p:ext uri="{BB962C8B-B14F-4D97-AF65-F5344CB8AC3E}">
        <p14:creationId xmlns:p14="http://schemas.microsoft.com/office/powerpoint/2010/main" val="1230825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691308909"/>
              </p:ext>
            </p:extLst>
          </p:nvPr>
        </p:nvGraphicFramePr>
        <p:xfrm>
          <a:off x="994770" y="573206"/>
          <a:ext cx="9336585" cy="532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96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86936" y="1209175"/>
                <a:ext cx="6096000" cy="4204292"/>
              </a:xfrm>
              <a:prstGeom prst="rect">
                <a:avLst/>
              </a:prstGeom>
            </p:spPr>
            <p:txBody>
              <a:bodyPr>
                <a:spAutoFit/>
              </a:bodyPr>
              <a:lstStyle/>
              <a:p>
                <a:pPr algn="just">
                  <a:lnSpc>
                    <a:spcPct val="150000"/>
                  </a:lnSpc>
                  <a:spcBef>
                    <a:spcPts val="600"/>
                  </a:spcBef>
                  <a:spcAft>
                    <a:spcPts val="600"/>
                  </a:spcAft>
                </a:pPr>
                <a:r>
                  <a:rPr lang="es-EC" sz="1600" dirty="0" smtClean="0">
                    <a:solidFill>
                      <a:schemeClr val="bg1"/>
                    </a:solidFill>
                    <a:latin typeface="Times New Roman" panose="02020603050405020304" pitchFamily="18" charset="0"/>
                    <a:ea typeface="Calibri" panose="020F0502020204030204" pitchFamily="34" charset="0"/>
                    <a:cs typeface="Calibri" panose="020F0502020204030204" pitchFamily="34" charset="0"/>
                  </a:rPr>
                  <a:t>N = tamaño de la población o Universo    N= 6110 microempresas</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spcAft>
                    <a:spcPts val="600"/>
                  </a:spcAft>
                </a:pPr>
                <a:r>
                  <a:rPr lang="es-EC" sz="16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p = probabilidad de ocurrencia </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spcAft>
                    <a:spcPts val="600"/>
                  </a:spcAft>
                </a:pPr>
                <a:r>
                  <a:rPr lang="es-EC" sz="16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q = probabilidad de no ocurrencia</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spcAft>
                    <a:spcPts val="600"/>
                  </a:spcAft>
                </a:pPr>
                <a:r>
                  <a:rPr lang="es-EC" sz="16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Z = nivel de confianza</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spcAft>
                    <a:spcPts val="600"/>
                  </a:spcAft>
                </a:pPr>
                <a:r>
                  <a:rPr lang="es-EC" sz="16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E = probabilidad de error</a:t>
                </a:r>
                <a:endParaRPr lang="es-E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spcAft>
                    <a:spcPts val="600"/>
                  </a:spcAft>
                </a:pPr>
                <a:r>
                  <a:rPr lang="es-EC" sz="16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n = tamaño de la </a:t>
                </a:r>
                <a:r>
                  <a:rPr lang="es-EC" sz="1600" dirty="0" smtClean="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muestra </a:t>
                </a:r>
                <a:endParaRPr lang="es-ES" sz="14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C" sz="2400" i="1" smtClean="0">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𝑛</m:t>
                      </m:r>
                      <m:r>
                        <a:rPr lang="es-EC" sz="2400" i="1" smtClean="0">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s-ES" sz="2400" i="1" smtClean="0">
                              <a:solidFill>
                                <a:schemeClr val="bg1"/>
                              </a:solidFill>
                              <a:effectLst/>
                              <a:latin typeface="Cambria Math" panose="02040503050406030204" pitchFamily="18" charset="0"/>
                            </a:rPr>
                          </m:ctrlPr>
                        </m:fPr>
                        <m:num>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𝑁</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s-ES" sz="2400" i="1">
                                  <a:solidFill>
                                    <a:schemeClr val="bg1"/>
                                  </a:solidFill>
                                  <a:effectLst/>
                                  <a:latin typeface="Cambria Math" panose="02040503050406030204" pitchFamily="18" charset="0"/>
                                </a:rPr>
                              </m:ctrlPr>
                            </m:sSupPr>
                            <m:e>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𝑍</m:t>
                              </m:r>
                            </m:e>
                            <m: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2</m:t>
                              </m:r>
                            </m:sup>
                          </m:s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𝑝</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𝑞</m:t>
                          </m:r>
                        </m:num>
                        <m:den>
                          <m:sSup>
                            <m:sSupPr>
                              <m:ctrlPr>
                                <a:rPr lang="es-ES" sz="2400" i="1">
                                  <a:solidFill>
                                    <a:schemeClr val="bg1"/>
                                  </a:solidFill>
                                  <a:effectLst/>
                                  <a:latin typeface="Cambria Math" panose="02040503050406030204" pitchFamily="18" charset="0"/>
                                </a:rPr>
                              </m:ctrlPr>
                            </m:sSupPr>
                            <m:e>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𝑒</m:t>
                              </m:r>
                            </m:e>
                            <m: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2</m:t>
                              </m:r>
                            </m:sup>
                          </m:s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d>
                            <m:dPr>
                              <m:ctrlPr>
                                <a:rPr lang="es-ES" sz="2400" i="1">
                                  <a:solidFill>
                                    <a:schemeClr val="bg1"/>
                                  </a:solidFill>
                                  <a:effectLst/>
                                  <a:latin typeface="Cambria Math" panose="02040503050406030204" pitchFamily="18" charset="0"/>
                                </a:rPr>
                              </m:ctrlPr>
                            </m:dPr>
                            <m:e>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𝑁</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−1</m:t>
                              </m:r>
                            </m:e>
                          </m:d>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s-ES" sz="2400" i="1">
                                  <a:solidFill>
                                    <a:schemeClr val="bg1"/>
                                  </a:solidFill>
                                  <a:effectLst/>
                                  <a:latin typeface="Cambria Math" panose="02040503050406030204" pitchFamily="18" charset="0"/>
                                </a:rPr>
                              </m:ctrlPr>
                            </m:sSupPr>
                            <m:e>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𝑍</m:t>
                              </m:r>
                            </m:e>
                            <m: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2</m:t>
                              </m:r>
                            </m:sup>
                          </m:sSup>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𝑝</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m:t>
                          </m:r>
                          <m:r>
                            <a:rPr lang="es-EC" sz="2400" i="1">
                              <a:solidFill>
                                <a:schemeClr val="bg1"/>
                              </a:solidFill>
                              <a:effectLst/>
                              <a:latin typeface="Cambria Math" panose="02040503050406030204" pitchFamily="18" charset="0"/>
                              <a:ea typeface="Calibri" panose="020F0502020204030204" pitchFamily="34" charset="0"/>
                              <a:cs typeface="Calibri" panose="020F0502020204030204" pitchFamily="34" charset="0"/>
                            </a:rPr>
                            <m:t>𝑞</m:t>
                          </m:r>
                        </m:den>
                      </m:f>
                    </m:oMath>
                  </m:oMathPara>
                </a14:m>
                <a:endParaRPr lang="es-EC" sz="1600" dirty="0" smtClean="0">
                  <a:solidFill>
                    <a:schemeClr val="bg1"/>
                  </a:solidFill>
                </a:endParaRPr>
              </a:p>
              <a:p>
                <a:endParaRPr lang="es-ES" sz="1600" dirty="0">
                  <a:solidFill>
                    <a:schemeClr val="bg1"/>
                  </a:solidFill>
                </a:endParaRPr>
              </a:p>
            </p:txBody>
          </p:sp>
        </mc:Choice>
        <mc:Fallback xmlns="">
          <p:sp>
            <p:nvSpPr>
              <p:cNvPr id="2" name="Rectángulo 1"/>
              <p:cNvSpPr>
                <a:spLocks noRot="1" noChangeAspect="1" noMove="1" noResize="1" noEditPoints="1" noAdjustHandles="1" noChangeArrowheads="1" noChangeShapeType="1" noTextEdit="1"/>
              </p:cNvSpPr>
              <p:nvPr/>
            </p:nvSpPr>
            <p:spPr>
              <a:xfrm>
                <a:off x="686936" y="1209175"/>
                <a:ext cx="6096000" cy="4204292"/>
              </a:xfrm>
              <a:prstGeom prst="rect">
                <a:avLst/>
              </a:prstGeom>
              <a:blipFill rotWithShape="0">
                <a:blip r:embed="rId2"/>
                <a:stretch>
                  <a:fillRect l="-600"/>
                </a:stretch>
              </a:blipFill>
            </p:spPr>
            <p:txBody>
              <a:bodyPr/>
              <a:lstStyle/>
              <a:p>
                <a:r>
                  <a:rPr lang="es-ES">
                    <a:noFill/>
                  </a:rPr>
                  <a:t> </a:t>
                </a:r>
              </a:p>
            </p:txBody>
          </p:sp>
        </mc:Fallback>
      </mc:AlternateContent>
      <p:pic>
        <p:nvPicPr>
          <p:cNvPr id="4" name="Imagen 3"/>
          <p:cNvPicPr>
            <a:picLocks noChangeAspect="1"/>
          </p:cNvPicPr>
          <p:nvPr/>
        </p:nvPicPr>
        <p:blipFill rotWithShape="1">
          <a:blip r:embed="rId3">
            <a:duotone>
              <a:prstClr val="black"/>
              <a:schemeClr val="accent4">
                <a:lumMod val="50000"/>
                <a:tint val="45000"/>
                <a:satMod val="400000"/>
              </a:schemeClr>
            </a:duotone>
          </a:blip>
          <a:srcRect l="22689" t="36013" r="42463" b="24764"/>
          <a:stretch/>
        </p:blipFill>
        <p:spPr>
          <a:xfrm>
            <a:off x="6509982" y="1454835"/>
            <a:ext cx="5529906" cy="3499303"/>
          </a:xfrm>
          <a:prstGeom prst="rect">
            <a:avLst/>
          </a:prstGeom>
        </p:spPr>
      </p:pic>
      <p:sp>
        <p:nvSpPr>
          <p:cNvPr id="5" name="CuadroTexto 4"/>
          <p:cNvSpPr txBox="1"/>
          <p:nvPr/>
        </p:nvSpPr>
        <p:spPr>
          <a:xfrm>
            <a:off x="3534769" y="5832780"/>
            <a:ext cx="5445458" cy="400110"/>
          </a:xfrm>
          <a:prstGeom prst="rect">
            <a:avLst/>
          </a:prstGeom>
          <a:noFill/>
        </p:spPr>
        <p:txBody>
          <a:bodyPr wrap="square" rtlCol="0">
            <a:spAutoFit/>
          </a:bodyPr>
          <a:lstStyle/>
          <a:p>
            <a:r>
              <a:rPr lang="es-ES" sz="2000" dirty="0" smtClean="0">
                <a:solidFill>
                  <a:schemeClr val="bg1"/>
                </a:solidFill>
              </a:rPr>
              <a:t>Encuesta dirigida a 361 microempresarios</a:t>
            </a:r>
            <a:endParaRPr lang="es-ES" sz="2000" dirty="0">
              <a:solidFill>
                <a:schemeClr val="bg1"/>
              </a:solidFill>
            </a:endParaRPr>
          </a:p>
        </p:txBody>
      </p:sp>
      <p:sp>
        <p:nvSpPr>
          <p:cNvPr id="3" name="CuadroTexto 2"/>
          <p:cNvSpPr txBox="1"/>
          <p:nvPr/>
        </p:nvSpPr>
        <p:spPr>
          <a:xfrm>
            <a:off x="4271749" y="380515"/>
            <a:ext cx="3835021" cy="369332"/>
          </a:xfrm>
          <a:prstGeom prst="rect">
            <a:avLst/>
          </a:prstGeom>
          <a:noFill/>
        </p:spPr>
        <p:txBody>
          <a:bodyPr wrap="square" rtlCol="0">
            <a:spAutoFit/>
          </a:bodyPr>
          <a:lstStyle/>
          <a:p>
            <a:pPr algn="ctr"/>
            <a:r>
              <a:rPr lang="es-ES" b="1" dirty="0" smtClean="0">
                <a:solidFill>
                  <a:schemeClr val="bg1"/>
                </a:solidFill>
              </a:rPr>
              <a:t>MUESTRA PARA LA ENCUESTA</a:t>
            </a:r>
            <a:endParaRPr lang="es-ES" b="1" dirty="0">
              <a:solidFill>
                <a:schemeClr val="bg1"/>
              </a:solidFill>
            </a:endParaRPr>
          </a:p>
        </p:txBody>
      </p:sp>
    </p:spTree>
    <p:extLst>
      <p:ext uri="{BB962C8B-B14F-4D97-AF65-F5344CB8AC3E}">
        <p14:creationId xmlns:p14="http://schemas.microsoft.com/office/powerpoint/2010/main" val="151979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64524" y="554715"/>
            <a:ext cx="1860446" cy="463397"/>
          </a:xfrm>
          <a:prstGeom prst="rect">
            <a:avLst/>
          </a:prstGeom>
        </p:spPr>
        <p:txBody>
          <a:bodyPr wrap="none">
            <a:spAutoFit/>
          </a:bodyPr>
          <a:lstStyle/>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Pregunta 1: Sexo</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2"/>
          <a:srcRect l="41642" t="49751" r="38321" b="29343"/>
          <a:stretch/>
        </p:blipFill>
        <p:spPr>
          <a:xfrm>
            <a:off x="2194916" y="1412854"/>
            <a:ext cx="5950424" cy="3490474"/>
          </a:xfrm>
          <a:prstGeom prst="rect">
            <a:avLst/>
          </a:prstGeom>
        </p:spPr>
      </p:pic>
      <p:sp>
        <p:nvSpPr>
          <p:cNvPr id="4" name="Rectángulo 3"/>
          <p:cNvSpPr/>
          <p:nvPr/>
        </p:nvSpPr>
        <p:spPr>
          <a:xfrm>
            <a:off x="1382973" y="5298070"/>
            <a:ext cx="9876429" cy="878895"/>
          </a:xfrm>
          <a:prstGeom prst="rect">
            <a:avLst/>
          </a:prstGeom>
        </p:spPr>
        <p:txBody>
          <a:bodyPr wrap="square">
            <a:spAutoFit/>
          </a:bodyPr>
          <a:lstStyle/>
          <a:p>
            <a:pPr algn="just">
              <a:lnSpc>
                <a:spcPct val="150000"/>
              </a:lnSpc>
              <a:spcAft>
                <a:spcPts val="800"/>
              </a:spcAft>
            </a:pPr>
            <a:r>
              <a:rPr lang="es-EC" b="1" dirty="0">
                <a:solidFill>
                  <a:schemeClr val="bg1"/>
                </a:solidFill>
                <a:latin typeface="Times New Roman" panose="02020603050405020304" pitchFamily="18" charset="0"/>
                <a:ea typeface="Calibri" panose="020F0502020204030204" pitchFamily="34" charset="0"/>
                <a:cs typeface="Calibri" panose="020F0502020204030204" pitchFamily="34" charset="0"/>
              </a:rPr>
              <a:t>Análisis: </a:t>
            </a:r>
            <a:r>
              <a:rPr lang="es-EC" dirty="0">
                <a:solidFill>
                  <a:schemeClr val="bg1"/>
                </a:solidFill>
                <a:latin typeface="Times New Roman" panose="02020603050405020304" pitchFamily="18" charset="0"/>
                <a:ea typeface="Calibri" panose="020F0502020204030204" pitchFamily="34" charset="0"/>
                <a:cs typeface="Calibri" panose="020F0502020204030204" pitchFamily="34" charset="0"/>
              </a:rPr>
              <a:t>De los 361 comerciantes encuestados, el 55,1% pertenece al sexo femenino y el 43,2% al sexo masculino y el 1.7% de los encuestados pertenecen al grupo GLBTI. </a:t>
            </a:r>
            <a:endParaRPr lang="es-E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2440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4695</TotalTime>
  <Words>1958</Words>
  <Application>Microsoft Office PowerPoint</Application>
  <PresentationFormat>Panorámica</PresentationFormat>
  <Paragraphs>204</Paragraphs>
  <Slides>29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Calibri</vt:lpstr>
      <vt:lpstr>Calibri Light</vt:lpstr>
      <vt:lpstr>Cambria Math</vt:lpstr>
      <vt:lpstr>Century Gothic</vt:lpstr>
      <vt:lpstr>Helvetica</vt:lpstr>
      <vt:lpstr>Symbol</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Milena Panchana</dc:creator>
  <cp:lastModifiedBy>Milena Panchana</cp:lastModifiedBy>
  <cp:revision>56</cp:revision>
  <dcterms:created xsi:type="dcterms:W3CDTF">2017-10-18T13:38:26Z</dcterms:created>
  <dcterms:modified xsi:type="dcterms:W3CDTF">2017-11-16T07:05:19Z</dcterms:modified>
</cp:coreProperties>
</file>