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7" r:id="rId3"/>
    <p:sldId id="260" r:id="rId4"/>
    <p:sldId id="258" r:id="rId5"/>
    <p:sldId id="259" r:id="rId6"/>
    <p:sldId id="292" r:id="rId7"/>
    <p:sldId id="261" r:id="rId8"/>
    <p:sldId id="262" r:id="rId9"/>
    <p:sldId id="263" r:id="rId10"/>
    <p:sldId id="293" r:id="rId11"/>
    <p:sldId id="264" r:id="rId12"/>
    <p:sldId id="265" r:id="rId13"/>
    <p:sldId id="266" r:id="rId14"/>
    <p:sldId id="294" r:id="rId15"/>
    <p:sldId id="267" r:id="rId16"/>
    <p:sldId id="269" r:id="rId17"/>
    <p:sldId id="270" r:id="rId18"/>
    <p:sldId id="268" r:id="rId19"/>
    <p:sldId id="271" r:id="rId20"/>
    <p:sldId id="272" r:id="rId21"/>
    <p:sldId id="273" r:id="rId22"/>
    <p:sldId id="274" r:id="rId23"/>
    <p:sldId id="275" r:id="rId24"/>
    <p:sldId id="295" r:id="rId25"/>
    <p:sldId id="296" r:id="rId26"/>
    <p:sldId id="297" r:id="rId27"/>
    <p:sldId id="276" r:id="rId28"/>
    <p:sldId id="277" r:id="rId29"/>
    <p:sldId id="278" r:id="rId30"/>
    <p:sldId id="298" r:id="rId31"/>
    <p:sldId id="299" r:id="rId32"/>
    <p:sldId id="300" r:id="rId33"/>
    <p:sldId id="301" r:id="rId34"/>
    <p:sldId id="302" r:id="rId35"/>
    <p:sldId id="279" r:id="rId36"/>
    <p:sldId id="280" r:id="rId37"/>
    <p:sldId id="281" r:id="rId38"/>
    <p:sldId id="282" r:id="rId39"/>
    <p:sldId id="303" r:id="rId40"/>
    <p:sldId id="283" r:id="rId41"/>
    <p:sldId id="284" r:id="rId42"/>
    <p:sldId id="285" r:id="rId43"/>
    <p:sldId id="286" r:id="rId44"/>
    <p:sldId id="287"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oleObject" Target="file:///D:\deberes\Tesis%20Archivo\Tesis%2019-29\Nestle\Tesis\Flujos%20Proyectados%20PYMES.xlsx" TargetMode="External"/><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eberes\Tesis%2019-29\Nestle\Tesis\Indices%20Financieros%20PY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
              <a:t>CEGR</a:t>
            </a:r>
            <a:r>
              <a:rPr lang="es-EC" sz="1800" b="1" i="0" u="none" strike="noStrike" baseline="0">
                <a:effectLst/>
                <a:latin typeface="+mn-lt"/>
              </a:rPr>
              <a:t>Á</a:t>
            </a:r>
            <a:r>
              <a:rPr lang="es-ES"/>
              <a:t>FICO</a:t>
            </a:r>
          </a:p>
        </c:rich>
      </c:tx>
      <c:layout/>
      <c:overlay val="0"/>
    </c:title>
    <c:autoTitleDeleted val="0"/>
    <c:plotArea>
      <c:layout/>
      <c:barChart>
        <c:barDir val="col"/>
        <c:grouping val="clustered"/>
        <c:varyColors val="0"/>
        <c:ser>
          <c:idx val="0"/>
          <c:order val="0"/>
          <c:tx>
            <c:strRef>
              <c:f>'Indices Financieros'!$D$3</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Financieros'!$C$4:$C$5</c:f>
              <c:strCache>
                <c:ptCount val="2"/>
                <c:pt idx="0">
                  <c:v>Razòn Corriente</c:v>
                </c:pt>
                <c:pt idx="1">
                  <c:v>Prueba Acida</c:v>
                </c:pt>
              </c:strCache>
            </c:strRef>
          </c:cat>
          <c:val>
            <c:numRef>
              <c:f>'Indices Financieros'!$D$4:$D$5</c:f>
              <c:numCache>
                <c:formatCode>0.00</c:formatCode>
                <c:ptCount val="2"/>
                <c:pt idx="0">
                  <c:v>0.79917045763346273</c:v>
                </c:pt>
                <c:pt idx="1">
                  <c:v>0.61067488455129459</c:v>
                </c:pt>
              </c:numCache>
            </c:numRef>
          </c:val>
        </c:ser>
        <c:ser>
          <c:idx val="1"/>
          <c:order val="1"/>
          <c:tx>
            <c:strRef>
              <c:f>'Indices Financieros'!$E$3</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Financieros'!$C$4:$C$5</c:f>
              <c:strCache>
                <c:ptCount val="2"/>
                <c:pt idx="0">
                  <c:v>Razòn Corriente</c:v>
                </c:pt>
                <c:pt idx="1">
                  <c:v>Prueba Acida</c:v>
                </c:pt>
              </c:strCache>
            </c:strRef>
          </c:cat>
          <c:val>
            <c:numRef>
              <c:f>'Indices Financieros'!$E$4:$E$5</c:f>
              <c:numCache>
                <c:formatCode>0.00</c:formatCode>
                <c:ptCount val="2"/>
                <c:pt idx="0">
                  <c:v>0.99911532807327874</c:v>
                </c:pt>
                <c:pt idx="1">
                  <c:v>0.77014288473447701</c:v>
                </c:pt>
              </c:numCache>
            </c:numRef>
          </c:val>
        </c:ser>
        <c:dLbls>
          <c:showLegendKey val="0"/>
          <c:showVal val="1"/>
          <c:showCatName val="0"/>
          <c:showSerName val="0"/>
          <c:showPercent val="0"/>
          <c:showBubbleSize val="0"/>
        </c:dLbls>
        <c:gapWidth val="150"/>
        <c:overlap val="-25"/>
        <c:axId val="142609744"/>
        <c:axId val="142610304"/>
      </c:barChart>
      <c:catAx>
        <c:axId val="142609744"/>
        <c:scaling>
          <c:orientation val="minMax"/>
        </c:scaling>
        <c:delete val="0"/>
        <c:axPos val="b"/>
        <c:numFmt formatCode="General" sourceLinked="0"/>
        <c:majorTickMark val="none"/>
        <c:minorTickMark val="none"/>
        <c:tickLblPos val="nextTo"/>
        <c:txPr>
          <a:bodyPr/>
          <a:lstStyle/>
          <a:p>
            <a:pPr>
              <a:defRPr b="1"/>
            </a:pPr>
            <a:endParaRPr lang="es-ES"/>
          </a:p>
        </c:txPr>
        <c:crossAx val="142610304"/>
        <c:crosses val="autoZero"/>
        <c:auto val="1"/>
        <c:lblAlgn val="ctr"/>
        <c:lblOffset val="100"/>
        <c:noMultiLvlLbl val="0"/>
      </c:catAx>
      <c:valAx>
        <c:axId val="142610304"/>
        <c:scaling>
          <c:orientation val="minMax"/>
        </c:scaling>
        <c:delete val="1"/>
        <c:axPos val="l"/>
        <c:numFmt formatCode="0.00" sourceLinked="1"/>
        <c:majorTickMark val="out"/>
        <c:minorTickMark val="none"/>
        <c:tickLblPos val="nextTo"/>
        <c:crossAx val="14260974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100" b="1"/>
              <a:t>SIN ESTRATEGIAS FINANCIERAS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1"/>
          <c:order val="0"/>
          <c:tx>
            <c:strRef>
              <c:f>'CEGRÀFICO E.R.'!$L$4</c:f>
              <c:strCache>
                <c:ptCount val="1"/>
                <c:pt idx="0">
                  <c:v>UTILIDAD</c:v>
                </c:pt>
              </c:strCache>
            </c:strRef>
          </c:tx>
          <c:spPr>
            <a:ln w="28575" cap="rnd">
              <a:solidFill>
                <a:schemeClr val="accent2"/>
              </a:solidFill>
              <a:round/>
            </a:ln>
            <a:effectLst/>
          </c:spPr>
          <c:marker>
            <c:symbol val="none"/>
          </c:marker>
          <c:cat>
            <c:numRef>
              <c:f>'CEGRÀFICO E.R.'!$J$5:$J$19</c:f>
              <c:numCache>
                <c:formatCode>General</c:formatCode>
                <c:ptCount val="7"/>
                <c:pt idx="0">
                  <c:v>2014</c:v>
                </c:pt>
                <c:pt idx="1">
                  <c:v>2015</c:v>
                </c:pt>
                <c:pt idx="2">
                  <c:v>2016</c:v>
                </c:pt>
                <c:pt idx="3">
                  <c:v>2017</c:v>
                </c:pt>
                <c:pt idx="4">
                  <c:v>2018</c:v>
                </c:pt>
                <c:pt idx="5">
                  <c:v>2019</c:v>
                </c:pt>
                <c:pt idx="6">
                  <c:v>2020</c:v>
                </c:pt>
              </c:numCache>
            </c:numRef>
          </c:cat>
          <c:val>
            <c:numRef>
              <c:f>'CEGRÀFICO E.R.'!$L$5:$L$19</c:f>
              <c:numCache>
                <c:formatCode>[$$-300A]\ #,##0.00</c:formatCode>
                <c:ptCount val="7"/>
                <c:pt idx="0">
                  <c:v>-124644.87999999995</c:v>
                </c:pt>
                <c:pt idx="1">
                  <c:v>12893.529999999766</c:v>
                </c:pt>
                <c:pt idx="2">
                  <c:v>-333069.27</c:v>
                </c:pt>
                <c:pt idx="3">
                  <c:v>-322543.90318008809</c:v>
                </c:pt>
                <c:pt idx="4">
                  <c:v>-257806.82518152311</c:v>
                </c:pt>
                <c:pt idx="5">
                  <c:v>-211955.4898278646</c:v>
                </c:pt>
                <c:pt idx="6">
                  <c:v>-179165.668046234</c:v>
                </c:pt>
              </c:numCache>
            </c:numRef>
          </c:val>
          <c:smooth val="0"/>
        </c:ser>
        <c:dLbls>
          <c:showLegendKey val="0"/>
          <c:showVal val="0"/>
          <c:showCatName val="0"/>
          <c:showSerName val="0"/>
          <c:showPercent val="0"/>
          <c:showBubbleSize val="0"/>
        </c:dLbls>
        <c:smooth val="0"/>
        <c:axId val="142991168"/>
        <c:axId val="142991728"/>
      </c:lineChart>
      <c:catAx>
        <c:axId val="14299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2991728"/>
        <c:crosses val="autoZero"/>
        <c:auto val="1"/>
        <c:lblAlgn val="ctr"/>
        <c:lblOffset val="100"/>
        <c:noMultiLvlLbl val="0"/>
      </c:catAx>
      <c:valAx>
        <c:axId val="142991728"/>
        <c:scaling>
          <c:orientation val="minMax"/>
        </c:scaling>
        <c:delete val="0"/>
        <c:axPos val="l"/>
        <c:majorGridlines>
          <c:spPr>
            <a:ln w="9525" cap="flat" cmpd="sng" algn="ctr">
              <a:solidFill>
                <a:schemeClr val="tx1">
                  <a:lumMod val="15000"/>
                  <a:lumOff val="85000"/>
                </a:schemeClr>
              </a:solidFill>
              <a:round/>
            </a:ln>
            <a:effectLst/>
          </c:spPr>
        </c:majorGridlines>
        <c:numFmt formatCode="[$$-300A]\ #,##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2991168"/>
        <c:crosses val="autoZero"/>
        <c:crossBetween val="between"/>
      </c:valAx>
      <c:spPr>
        <a:solidFill>
          <a:schemeClr val="bg1">
            <a:lumMod val="95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es-ES" sz="1200">
                <a:solidFill>
                  <a:schemeClr val="tx1"/>
                </a:solidFill>
              </a:rPr>
              <a:t>CON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es-ES"/>
        </a:p>
      </c:txPr>
    </c:title>
    <c:autoTitleDeleted val="0"/>
    <c:plotArea>
      <c:layout/>
      <c:lineChart>
        <c:grouping val="standard"/>
        <c:varyColors val="0"/>
        <c:ser>
          <c:idx val="0"/>
          <c:order val="0"/>
          <c:tx>
            <c:strRef>
              <c:f>'CEGRÀFICO E.R.'!$K$43</c:f>
              <c:strCache>
                <c:ptCount val="1"/>
                <c:pt idx="0">
                  <c:v>INGRESOS</c:v>
                </c:pt>
              </c:strCache>
            </c:strRef>
          </c:tx>
          <c:spPr>
            <a:ln w="38100" cap="flat" cmpd="dbl" algn="ctr">
              <a:solidFill>
                <a:schemeClr val="accent1"/>
              </a:solidFill>
              <a:miter lim="800000"/>
            </a:ln>
            <a:effectLst/>
          </c:spPr>
          <c:marker>
            <c:symbol val="none"/>
          </c:marker>
          <c:cat>
            <c:numRef>
              <c:f>'CEGRÀFICO E.R.'!$J$44:$J$58</c:f>
              <c:numCache>
                <c:formatCode>General</c:formatCode>
                <c:ptCount val="7"/>
                <c:pt idx="0">
                  <c:v>2014</c:v>
                </c:pt>
                <c:pt idx="1">
                  <c:v>2015</c:v>
                </c:pt>
                <c:pt idx="2">
                  <c:v>2016</c:v>
                </c:pt>
                <c:pt idx="3">
                  <c:v>2017</c:v>
                </c:pt>
                <c:pt idx="4">
                  <c:v>2018</c:v>
                </c:pt>
                <c:pt idx="5">
                  <c:v>2019</c:v>
                </c:pt>
                <c:pt idx="6">
                  <c:v>2020</c:v>
                </c:pt>
              </c:numCache>
            </c:numRef>
          </c:cat>
          <c:val>
            <c:numRef>
              <c:f>'CEGRÀFICO E.R.'!$K$44:$K$58</c:f>
              <c:numCache>
                <c:formatCode>[$$-300A]\ #,##0.00</c:formatCode>
                <c:ptCount val="7"/>
                <c:pt idx="0">
                  <c:v>3858667.22</c:v>
                </c:pt>
                <c:pt idx="1">
                  <c:v>3448176.61</c:v>
                </c:pt>
                <c:pt idx="2">
                  <c:v>2111923.17</c:v>
                </c:pt>
                <c:pt idx="3">
                  <c:v>2233638.56</c:v>
                </c:pt>
                <c:pt idx="4">
                  <c:v>1908812.7064347055</c:v>
                </c:pt>
                <c:pt idx="5">
                  <c:v>1631224.5022518707</c:v>
                </c:pt>
                <c:pt idx="6">
                  <c:v>1394004.4341578695</c:v>
                </c:pt>
              </c:numCache>
            </c:numRef>
          </c:val>
          <c:smooth val="0"/>
        </c:ser>
        <c:dLbls>
          <c:showLegendKey val="0"/>
          <c:showVal val="0"/>
          <c:showCatName val="0"/>
          <c:showSerName val="0"/>
          <c:showPercent val="0"/>
          <c:showBubbleSize val="0"/>
        </c:dLbls>
        <c:smooth val="0"/>
        <c:axId val="144180592"/>
        <c:axId val="144181152"/>
      </c:lineChart>
      <c:catAx>
        <c:axId val="144180592"/>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1152"/>
        <c:crosses val="autoZero"/>
        <c:auto val="1"/>
        <c:lblAlgn val="ctr"/>
        <c:lblOffset val="100"/>
        <c:noMultiLvlLbl val="0"/>
      </c:catAx>
      <c:valAx>
        <c:axId val="14418115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0592"/>
        <c:crosses val="autoZero"/>
        <c:crossBetween val="between"/>
      </c:valAx>
      <c:spPr>
        <a:solidFill>
          <a:schemeClr val="bg1">
            <a:lumMod val="95000"/>
          </a:schemeClr>
        </a:solidFill>
        <a:ln>
          <a:noFill/>
        </a:ln>
        <a:effectLst/>
      </c:spPr>
    </c:plotArea>
    <c:legend>
      <c:legendPos val="t"/>
      <c:legendEntry>
        <c:idx val="0"/>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Entry>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100" b="1"/>
              <a:t>SIN ESTRATEGIAS FINANCIERAS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strRef>
              <c:f>'CEGRÀFICO E.R.'!$K$4</c:f>
              <c:strCache>
                <c:ptCount val="1"/>
                <c:pt idx="0">
                  <c:v>INGRESOS</c:v>
                </c:pt>
              </c:strCache>
            </c:strRef>
          </c:tx>
          <c:spPr>
            <a:ln w="28575" cap="rnd">
              <a:solidFill>
                <a:schemeClr val="accent1"/>
              </a:solidFill>
              <a:round/>
            </a:ln>
            <a:effectLst/>
          </c:spPr>
          <c:marker>
            <c:symbol val="none"/>
          </c:marker>
          <c:cat>
            <c:numRef>
              <c:f>'CEGRÀFICO E.R.'!$J$5:$J$19</c:f>
              <c:numCache>
                <c:formatCode>General</c:formatCode>
                <c:ptCount val="7"/>
                <c:pt idx="0">
                  <c:v>2014</c:v>
                </c:pt>
                <c:pt idx="1">
                  <c:v>2015</c:v>
                </c:pt>
                <c:pt idx="2">
                  <c:v>2016</c:v>
                </c:pt>
                <c:pt idx="3">
                  <c:v>2017</c:v>
                </c:pt>
                <c:pt idx="4">
                  <c:v>2018</c:v>
                </c:pt>
                <c:pt idx="5">
                  <c:v>2019</c:v>
                </c:pt>
                <c:pt idx="6">
                  <c:v>2020</c:v>
                </c:pt>
              </c:numCache>
            </c:numRef>
          </c:cat>
          <c:val>
            <c:numRef>
              <c:f>'CEGRÀFICO E.R.'!$K$5:$K$19</c:f>
              <c:numCache>
                <c:formatCode>[$$-300A]\ #,##0.00</c:formatCode>
                <c:ptCount val="7"/>
                <c:pt idx="0">
                  <c:v>3858667.22</c:v>
                </c:pt>
                <c:pt idx="1">
                  <c:v>3448176.61</c:v>
                </c:pt>
                <c:pt idx="2">
                  <c:v>2111923.17</c:v>
                </c:pt>
                <c:pt idx="3">
                  <c:v>1590377.3010192649</c:v>
                </c:pt>
                <c:pt idx="4">
                  <c:v>1197628.7752917267</c:v>
                </c:pt>
                <c:pt idx="5">
                  <c:v>901870.69602132542</c:v>
                </c:pt>
                <c:pt idx="6">
                  <c:v>679150.97659862379</c:v>
                </c:pt>
              </c:numCache>
            </c:numRef>
          </c:val>
          <c:smooth val="0"/>
        </c:ser>
        <c:dLbls>
          <c:showLegendKey val="0"/>
          <c:showVal val="0"/>
          <c:showCatName val="0"/>
          <c:showSerName val="0"/>
          <c:showPercent val="0"/>
          <c:showBubbleSize val="0"/>
        </c:dLbls>
        <c:smooth val="0"/>
        <c:axId val="144183392"/>
        <c:axId val="144183952"/>
      </c:lineChart>
      <c:catAx>
        <c:axId val="14418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3952"/>
        <c:crosses val="autoZero"/>
        <c:auto val="1"/>
        <c:lblAlgn val="ctr"/>
        <c:lblOffset val="100"/>
        <c:noMultiLvlLbl val="0"/>
      </c:catAx>
      <c:valAx>
        <c:axId val="144183952"/>
        <c:scaling>
          <c:orientation val="minMax"/>
        </c:scaling>
        <c:delete val="0"/>
        <c:axPos val="l"/>
        <c:majorGridlines>
          <c:spPr>
            <a:ln w="9525" cap="flat" cmpd="sng" algn="ctr">
              <a:solidFill>
                <a:schemeClr val="tx1">
                  <a:lumMod val="15000"/>
                  <a:lumOff val="85000"/>
                </a:schemeClr>
              </a:solidFill>
              <a:round/>
            </a:ln>
            <a:effectLst/>
          </c:spPr>
        </c:majorGridlines>
        <c:numFmt formatCode="[$$-300A]\ #,##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3392"/>
        <c:crosses val="autoZero"/>
        <c:crossBetween val="between"/>
      </c:valAx>
      <c:spPr>
        <a:solidFill>
          <a:schemeClr val="bg1">
            <a:lumMod val="95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a:solidFill>
                  <a:schemeClr val="tx1"/>
                </a:solidFill>
              </a:rPr>
              <a:t>CON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1"/>
          <c:order val="0"/>
          <c:tx>
            <c:strRef>
              <c:f>'CEGRÀFICO E.R.'!$L$43</c:f>
              <c:strCache>
                <c:ptCount val="1"/>
                <c:pt idx="0">
                  <c:v>UTILIDAD</c:v>
                </c:pt>
              </c:strCache>
            </c:strRef>
          </c:tx>
          <c:spPr>
            <a:ln w="38100" cap="flat" cmpd="dbl" algn="ctr">
              <a:solidFill>
                <a:schemeClr val="accent2"/>
              </a:solidFill>
              <a:miter lim="800000"/>
            </a:ln>
            <a:effectLst/>
          </c:spPr>
          <c:marker>
            <c:symbol val="none"/>
          </c:marker>
          <c:cat>
            <c:numRef>
              <c:f>'CEGRÀFICO E.R.'!$J$44:$J$58</c:f>
              <c:numCache>
                <c:formatCode>General</c:formatCode>
                <c:ptCount val="7"/>
                <c:pt idx="0">
                  <c:v>2014</c:v>
                </c:pt>
                <c:pt idx="1">
                  <c:v>2015</c:v>
                </c:pt>
                <c:pt idx="2">
                  <c:v>2016</c:v>
                </c:pt>
                <c:pt idx="3">
                  <c:v>2017</c:v>
                </c:pt>
                <c:pt idx="4">
                  <c:v>2018</c:v>
                </c:pt>
                <c:pt idx="5">
                  <c:v>2019</c:v>
                </c:pt>
                <c:pt idx="6">
                  <c:v>2020</c:v>
                </c:pt>
              </c:numCache>
            </c:numRef>
          </c:cat>
          <c:val>
            <c:numRef>
              <c:f>'CEGRÀFICO E.R.'!$L$44:$L$58</c:f>
              <c:numCache>
                <c:formatCode>[$$-300A]\ #,##0.00</c:formatCode>
                <c:ptCount val="7"/>
                <c:pt idx="0">
                  <c:v>-124644.87999999995</c:v>
                </c:pt>
                <c:pt idx="1">
                  <c:v>12893.529999999766</c:v>
                </c:pt>
                <c:pt idx="2">
                  <c:v>-333069.27</c:v>
                </c:pt>
                <c:pt idx="3">
                  <c:v>-182601.87314191301</c:v>
                </c:pt>
                <c:pt idx="4">
                  <c:v>-160890.64246691111</c:v>
                </c:pt>
                <c:pt idx="5">
                  <c:v>-133354.00586305067</c:v>
                </c:pt>
                <c:pt idx="6">
                  <c:v>-113961.06129424978</c:v>
                </c:pt>
              </c:numCache>
            </c:numRef>
          </c:val>
          <c:smooth val="0"/>
        </c:ser>
        <c:dLbls>
          <c:showLegendKey val="0"/>
          <c:showVal val="0"/>
          <c:showCatName val="0"/>
          <c:showSerName val="0"/>
          <c:showPercent val="0"/>
          <c:showBubbleSize val="0"/>
        </c:dLbls>
        <c:smooth val="0"/>
        <c:axId val="144186192"/>
        <c:axId val="144186752"/>
      </c:lineChart>
      <c:catAx>
        <c:axId val="144186192"/>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6752"/>
        <c:crosses val="autoZero"/>
        <c:auto val="1"/>
        <c:lblAlgn val="ctr"/>
        <c:lblOffset val="100"/>
        <c:noMultiLvlLbl val="0"/>
      </c:catAx>
      <c:valAx>
        <c:axId val="14418675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6192"/>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a:solidFill>
                  <a:schemeClr val="tx1"/>
                </a:solidFill>
              </a:rPr>
              <a:t>SIN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0"/>
          <c:order val="0"/>
          <c:tx>
            <c:strRef>
              <c:f>'TERMOEK E.R.'!$K$4</c:f>
              <c:strCache>
                <c:ptCount val="1"/>
                <c:pt idx="0">
                  <c:v>INGRESOS</c:v>
                </c:pt>
              </c:strCache>
            </c:strRef>
          </c:tx>
          <c:spPr>
            <a:ln w="38100" cap="flat" cmpd="dbl" algn="ctr">
              <a:solidFill>
                <a:schemeClr val="accent1"/>
              </a:solidFill>
              <a:miter lim="800000"/>
            </a:ln>
            <a:effectLst/>
          </c:spPr>
          <c:marker>
            <c:symbol val="none"/>
          </c:marker>
          <c:cat>
            <c:numRef>
              <c:f>'TERMOEK E.R.'!$J$5:$J$19</c:f>
              <c:numCache>
                <c:formatCode>General</c:formatCode>
                <c:ptCount val="7"/>
                <c:pt idx="0">
                  <c:v>2014</c:v>
                </c:pt>
                <c:pt idx="1">
                  <c:v>2015</c:v>
                </c:pt>
                <c:pt idx="2">
                  <c:v>2016</c:v>
                </c:pt>
                <c:pt idx="3">
                  <c:v>2017</c:v>
                </c:pt>
                <c:pt idx="4">
                  <c:v>2018</c:v>
                </c:pt>
                <c:pt idx="5">
                  <c:v>2019</c:v>
                </c:pt>
                <c:pt idx="6">
                  <c:v>2020</c:v>
                </c:pt>
              </c:numCache>
            </c:numRef>
          </c:cat>
          <c:val>
            <c:numRef>
              <c:f>'TERMOEK E.R.'!$K$5:$K$19</c:f>
              <c:numCache>
                <c:formatCode>[$$-300A]\ #,##0.00</c:formatCode>
                <c:ptCount val="7"/>
                <c:pt idx="0">
                  <c:v>1215372.9000000001</c:v>
                </c:pt>
                <c:pt idx="1">
                  <c:v>1529881.71</c:v>
                </c:pt>
                <c:pt idx="2">
                  <c:v>1127859.4100000001</c:v>
                </c:pt>
                <c:pt idx="3">
                  <c:v>1125601.1964769643</c:v>
                </c:pt>
                <c:pt idx="4">
                  <c:v>1123347.5043758985</c:v>
                </c:pt>
                <c:pt idx="5">
                  <c:v>1121098.3246439581</c:v>
                </c:pt>
                <c:pt idx="6">
                  <c:v>1118853.6482464238</c:v>
                </c:pt>
              </c:numCache>
            </c:numRef>
          </c:val>
          <c:smooth val="0"/>
        </c:ser>
        <c:dLbls>
          <c:showLegendKey val="0"/>
          <c:showVal val="0"/>
          <c:showCatName val="0"/>
          <c:showSerName val="0"/>
          <c:showPercent val="0"/>
          <c:showBubbleSize val="0"/>
        </c:dLbls>
        <c:smooth val="0"/>
        <c:axId val="144188992"/>
        <c:axId val="144189552"/>
      </c:lineChart>
      <c:catAx>
        <c:axId val="144188992"/>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9552"/>
        <c:crosses val="autoZero"/>
        <c:auto val="1"/>
        <c:lblAlgn val="ctr"/>
        <c:lblOffset val="100"/>
        <c:noMultiLvlLbl val="0"/>
      </c:catAx>
      <c:valAx>
        <c:axId val="14418955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88992"/>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b="1">
                <a:solidFill>
                  <a:schemeClr val="tx1"/>
                </a:solidFill>
              </a:rPr>
              <a:t>SIN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1"/>
          <c:order val="0"/>
          <c:tx>
            <c:strRef>
              <c:f>'TERMOEK E.R.'!$L$4</c:f>
              <c:strCache>
                <c:ptCount val="1"/>
                <c:pt idx="0">
                  <c:v>UTILIDAD</c:v>
                </c:pt>
              </c:strCache>
            </c:strRef>
          </c:tx>
          <c:spPr>
            <a:ln w="38100" cap="flat" cmpd="dbl" algn="ctr">
              <a:solidFill>
                <a:schemeClr val="accent2"/>
              </a:solidFill>
              <a:miter lim="800000"/>
            </a:ln>
            <a:effectLst/>
          </c:spPr>
          <c:marker>
            <c:symbol val="none"/>
          </c:marker>
          <c:cat>
            <c:numRef>
              <c:f>'TERMOEK E.R.'!$J$5:$J$19</c:f>
              <c:numCache>
                <c:formatCode>General</c:formatCode>
                <c:ptCount val="7"/>
                <c:pt idx="0">
                  <c:v>2014</c:v>
                </c:pt>
                <c:pt idx="1">
                  <c:v>2015</c:v>
                </c:pt>
                <c:pt idx="2">
                  <c:v>2016</c:v>
                </c:pt>
                <c:pt idx="3">
                  <c:v>2017</c:v>
                </c:pt>
                <c:pt idx="4">
                  <c:v>2018</c:v>
                </c:pt>
                <c:pt idx="5">
                  <c:v>2019</c:v>
                </c:pt>
                <c:pt idx="6">
                  <c:v>2020</c:v>
                </c:pt>
              </c:numCache>
            </c:numRef>
          </c:cat>
          <c:val>
            <c:numRef>
              <c:f>'TERMOEK E.R.'!$L$5:$L$19</c:f>
              <c:numCache>
                <c:formatCode>[$$-300A]\ #,##0.00</c:formatCode>
                <c:ptCount val="7"/>
                <c:pt idx="0">
                  <c:v>119170.3800000003</c:v>
                </c:pt>
                <c:pt idx="1">
                  <c:v>136137.99999999994</c:v>
                </c:pt>
                <c:pt idx="2">
                  <c:v>-50677.789999999935</c:v>
                </c:pt>
                <c:pt idx="3">
                  <c:v>-50576.322326209265</c:v>
                </c:pt>
                <c:pt idx="4">
                  <c:v>-50475.05781220182</c:v>
                </c:pt>
                <c:pt idx="5">
                  <c:v>-50373.996051208422</c:v>
                </c:pt>
                <c:pt idx="6">
                  <c:v>-50273.136637274758</c:v>
                </c:pt>
              </c:numCache>
            </c:numRef>
          </c:val>
          <c:smooth val="0"/>
        </c:ser>
        <c:dLbls>
          <c:showLegendKey val="0"/>
          <c:showVal val="0"/>
          <c:showCatName val="0"/>
          <c:showSerName val="0"/>
          <c:showPercent val="0"/>
          <c:showBubbleSize val="0"/>
        </c:dLbls>
        <c:smooth val="0"/>
        <c:axId val="144191792"/>
        <c:axId val="144192352"/>
      </c:lineChart>
      <c:catAx>
        <c:axId val="144191792"/>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92352"/>
        <c:crosses val="autoZero"/>
        <c:auto val="1"/>
        <c:lblAlgn val="ctr"/>
        <c:lblOffset val="100"/>
        <c:noMultiLvlLbl val="0"/>
      </c:catAx>
      <c:valAx>
        <c:axId val="14419235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91792"/>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a:solidFill>
                  <a:schemeClr val="tx1"/>
                </a:solidFill>
              </a:rPr>
              <a:t>CON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0"/>
          <c:order val="0"/>
          <c:tx>
            <c:strRef>
              <c:f>'TERMOEK E.R.'!$K$40</c:f>
              <c:strCache>
                <c:ptCount val="1"/>
                <c:pt idx="0">
                  <c:v>INGRESOS</c:v>
                </c:pt>
              </c:strCache>
            </c:strRef>
          </c:tx>
          <c:spPr>
            <a:ln w="38100" cap="flat" cmpd="dbl" algn="ctr">
              <a:solidFill>
                <a:schemeClr val="accent1"/>
              </a:solidFill>
              <a:miter lim="800000"/>
            </a:ln>
            <a:effectLst/>
          </c:spPr>
          <c:marker>
            <c:symbol val="none"/>
          </c:marker>
          <c:cat>
            <c:numRef>
              <c:f>'TERMOEK E.R.'!$J$41:$J$55</c:f>
              <c:numCache>
                <c:formatCode>General</c:formatCode>
                <c:ptCount val="7"/>
                <c:pt idx="0">
                  <c:v>2014</c:v>
                </c:pt>
                <c:pt idx="1">
                  <c:v>2015</c:v>
                </c:pt>
                <c:pt idx="2">
                  <c:v>2016</c:v>
                </c:pt>
                <c:pt idx="3">
                  <c:v>2017</c:v>
                </c:pt>
                <c:pt idx="4">
                  <c:v>2018</c:v>
                </c:pt>
                <c:pt idx="5">
                  <c:v>2019</c:v>
                </c:pt>
                <c:pt idx="6">
                  <c:v>2020</c:v>
                </c:pt>
              </c:numCache>
            </c:numRef>
          </c:cat>
          <c:val>
            <c:numRef>
              <c:f>'TERMOEK E.R.'!$K$41:$K$55</c:f>
              <c:numCache>
                <c:formatCode>[$$-300A]\ #,##0.00</c:formatCode>
                <c:ptCount val="7"/>
                <c:pt idx="0">
                  <c:v>1215372.9000000001</c:v>
                </c:pt>
                <c:pt idx="1">
                  <c:v>1529881.71</c:v>
                </c:pt>
                <c:pt idx="2">
                  <c:v>1127859.4100000001</c:v>
                </c:pt>
                <c:pt idx="3">
                  <c:v>1353431.29</c:v>
                </c:pt>
                <c:pt idx="4">
                  <c:v>1441853.4710509074</c:v>
                </c:pt>
                <c:pt idx="5">
                  <c:v>1536052.4374913408</c:v>
                </c:pt>
                <c:pt idx="6">
                  <c:v>1636405.5974449185</c:v>
                </c:pt>
              </c:numCache>
            </c:numRef>
          </c:val>
          <c:smooth val="0"/>
        </c:ser>
        <c:dLbls>
          <c:showLegendKey val="0"/>
          <c:showVal val="0"/>
          <c:showCatName val="0"/>
          <c:showSerName val="0"/>
          <c:showPercent val="0"/>
          <c:showBubbleSize val="0"/>
        </c:dLbls>
        <c:smooth val="0"/>
        <c:axId val="144194592"/>
        <c:axId val="144195152"/>
      </c:lineChart>
      <c:catAx>
        <c:axId val="144194592"/>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95152"/>
        <c:crosses val="autoZero"/>
        <c:auto val="1"/>
        <c:lblAlgn val="ctr"/>
        <c:lblOffset val="100"/>
        <c:noMultiLvlLbl val="0"/>
      </c:catAx>
      <c:valAx>
        <c:axId val="14419515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4194592"/>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a:solidFill>
                  <a:schemeClr val="tx1"/>
                </a:solidFill>
              </a:rPr>
              <a:t>CON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1"/>
          <c:order val="0"/>
          <c:tx>
            <c:strRef>
              <c:f>'TERMOEK E.R.'!$L$40</c:f>
              <c:strCache>
                <c:ptCount val="1"/>
                <c:pt idx="0">
                  <c:v>UTILIDAD</c:v>
                </c:pt>
              </c:strCache>
            </c:strRef>
          </c:tx>
          <c:spPr>
            <a:ln w="38100" cap="flat" cmpd="dbl" algn="ctr">
              <a:solidFill>
                <a:schemeClr val="accent2"/>
              </a:solidFill>
              <a:miter lim="800000"/>
            </a:ln>
            <a:effectLst/>
          </c:spPr>
          <c:marker>
            <c:symbol val="none"/>
          </c:marker>
          <c:cat>
            <c:numRef>
              <c:f>'TERMOEK E.R.'!$J$41:$J$55</c:f>
              <c:numCache>
                <c:formatCode>General</c:formatCode>
                <c:ptCount val="7"/>
                <c:pt idx="0">
                  <c:v>2014</c:v>
                </c:pt>
                <c:pt idx="1">
                  <c:v>2015</c:v>
                </c:pt>
                <c:pt idx="2">
                  <c:v>2016</c:v>
                </c:pt>
                <c:pt idx="3">
                  <c:v>2017</c:v>
                </c:pt>
                <c:pt idx="4">
                  <c:v>2018</c:v>
                </c:pt>
                <c:pt idx="5">
                  <c:v>2019</c:v>
                </c:pt>
                <c:pt idx="6">
                  <c:v>2020</c:v>
                </c:pt>
              </c:numCache>
            </c:numRef>
          </c:cat>
          <c:val>
            <c:numRef>
              <c:f>'TERMOEK E.R.'!$L$41:$L$55</c:f>
              <c:numCache>
                <c:formatCode>[$$-300A]\ #,##0.00</c:formatCode>
                <c:ptCount val="7"/>
                <c:pt idx="0">
                  <c:v>119170.3800000003</c:v>
                </c:pt>
                <c:pt idx="1">
                  <c:v>136137.99999999994</c:v>
                </c:pt>
                <c:pt idx="2">
                  <c:v>-50677.789999999935</c:v>
                </c:pt>
                <c:pt idx="3">
                  <c:v>33658.195512857186</c:v>
                </c:pt>
                <c:pt idx="4">
                  <c:v>35857.147967610028</c:v>
                </c:pt>
                <c:pt idx="5">
                  <c:v>38199.762072210026</c:v>
                </c:pt>
                <c:pt idx="6">
                  <c:v>40695.423509186643</c:v>
                </c:pt>
              </c:numCache>
            </c:numRef>
          </c:val>
          <c:smooth val="0"/>
        </c:ser>
        <c:dLbls>
          <c:showLegendKey val="0"/>
          <c:showVal val="0"/>
          <c:showCatName val="0"/>
          <c:showSerName val="0"/>
          <c:showPercent val="0"/>
          <c:showBubbleSize val="0"/>
        </c:dLbls>
        <c:smooth val="0"/>
        <c:axId val="187991776"/>
        <c:axId val="187992336"/>
      </c:lineChart>
      <c:catAx>
        <c:axId val="18799177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7992336"/>
        <c:crosses val="autoZero"/>
        <c:auto val="1"/>
        <c:lblAlgn val="ctr"/>
        <c:lblOffset val="100"/>
        <c:noMultiLvlLbl val="0"/>
      </c:catAx>
      <c:valAx>
        <c:axId val="18799233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7991776"/>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a:solidFill>
                  <a:schemeClr val="tx1"/>
                </a:solidFill>
              </a:rPr>
              <a:t>CON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0"/>
          <c:order val="0"/>
          <c:tx>
            <c:strRef>
              <c:f>'CINTAS TEX. E.R.'!$K$40</c:f>
              <c:strCache>
                <c:ptCount val="1"/>
                <c:pt idx="0">
                  <c:v>INGRESOS</c:v>
                </c:pt>
              </c:strCache>
            </c:strRef>
          </c:tx>
          <c:spPr>
            <a:ln w="38100" cap="flat" cmpd="dbl" algn="ctr">
              <a:solidFill>
                <a:schemeClr val="accent1"/>
              </a:solidFill>
              <a:miter lim="800000"/>
            </a:ln>
            <a:effectLst/>
          </c:spPr>
          <c:marker>
            <c:symbol val="none"/>
          </c:marker>
          <c:cat>
            <c:numRef>
              <c:f>'CINTAS TEX. E.R.'!$J$41:$J$55</c:f>
              <c:numCache>
                <c:formatCode>General</c:formatCode>
                <c:ptCount val="7"/>
                <c:pt idx="0">
                  <c:v>2014</c:v>
                </c:pt>
                <c:pt idx="1">
                  <c:v>2015</c:v>
                </c:pt>
                <c:pt idx="2">
                  <c:v>2016</c:v>
                </c:pt>
                <c:pt idx="3">
                  <c:v>2017</c:v>
                </c:pt>
                <c:pt idx="4">
                  <c:v>2018</c:v>
                </c:pt>
                <c:pt idx="5">
                  <c:v>2019</c:v>
                </c:pt>
                <c:pt idx="6">
                  <c:v>2020</c:v>
                </c:pt>
              </c:numCache>
            </c:numRef>
          </c:cat>
          <c:val>
            <c:numRef>
              <c:f>'CINTAS TEX. E.R.'!$K$41:$K$55</c:f>
              <c:numCache>
                <c:formatCode>[$$-300A]\ #,##0.00</c:formatCode>
                <c:ptCount val="7"/>
                <c:pt idx="0">
                  <c:v>4510823.4399999995</c:v>
                </c:pt>
                <c:pt idx="1">
                  <c:v>4276403.57</c:v>
                </c:pt>
                <c:pt idx="2">
                  <c:v>4017494.52</c:v>
                </c:pt>
                <c:pt idx="3">
                  <c:v>4820993.42</c:v>
                </c:pt>
                <c:pt idx="4">
                  <c:v>4961586.5187544869</c:v>
                </c:pt>
                <c:pt idx="5">
                  <c:v>5106279.6893604286</c:v>
                </c:pt>
                <c:pt idx="6">
                  <c:v>5255192.5009100204</c:v>
                </c:pt>
              </c:numCache>
            </c:numRef>
          </c:val>
          <c:smooth val="0"/>
        </c:ser>
        <c:dLbls>
          <c:showLegendKey val="0"/>
          <c:showVal val="0"/>
          <c:showCatName val="0"/>
          <c:showSerName val="0"/>
          <c:showPercent val="0"/>
          <c:showBubbleSize val="0"/>
        </c:dLbls>
        <c:smooth val="0"/>
        <c:axId val="187994576"/>
        <c:axId val="187995136"/>
      </c:lineChart>
      <c:catAx>
        <c:axId val="18799457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7995136"/>
        <c:crosses val="autoZero"/>
        <c:auto val="1"/>
        <c:lblAlgn val="ctr"/>
        <c:lblOffset val="100"/>
        <c:noMultiLvlLbl val="0"/>
      </c:catAx>
      <c:valAx>
        <c:axId val="18799513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7994576"/>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a:solidFill>
                  <a:schemeClr val="tx1"/>
                </a:solidFill>
              </a:rPr>
              <a:t>CON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1"/>
          <c:order val="0"/>
          <c:tx>
            <c:strRef>
              <c:f>'CINTAS TEX. E.R.'!$L$40</c:f>
              <c:strCache>
                <c:ptCount val="1"/>
                <c:pt idx="0">
                  <c:v>UTILIDAD</c:v>
                </c:pt>
              </c:strCache>
            </c:strRef>
          </c:tx>
          <c:spPr>
            <a:ln w="38100" cap="flat" cmpd="dbl" algn="ctr">
              <a:solidFill>
                <a:schemeClr val="accent2"/>
              </a:solidFill>
              <a:miter lim="800000"/>
            </a:ln>
            <a:effectLst/>
          </c:spPr>
          <c:marker>
            <c:symbol val="none"/>
          </c:marker>
          <c:cat>
            <c:numRef>
              <c:f>'CINTAS TEX. E.R.'!$J$41:$J$55</c:f>
              <c:numCache>
                <c:formatCode>General</c:formatCode>
                <c:ptCount val="7"/>
                <c:pt idx="0">
                  <c:v>2014</c:v>
                </c:pt>
                <c:pt idx="1">
                  <c:v>2015</c:v>
                </c:pt>
                <c:pt idx="2">
                  <c:v>2016</c:v>
                </c:pt>
                <c:pt idx="3">
                  <c:v>2017</c:v>
                </c:pt>
                <c:pt idx="4">
                  <c:v>2018</c:v>
                </c:pt>
                <c:pt idx="5">
                  <c:v>2019</c:v>
                </c:pt>
                <c:pt idx="6">
                  <c:v>2020</c:v>
                </c:pt>
              </c:numCache>
            </c:numRef>
          </c:cat>
          <c:val>
            <c:numRef>
              <c:f>'CINTAS TEX. E.R.'!$L$41:$L$55</c:f>
              <c:numCache>
                <c:formatCode>[$$-300A]\ #,##0.00</c:formatCode>
                <c:ptCount val="7"/>
                <c:pt idx="0">
                  <c:v>35456.799999999348</c:v>
                </c:pt>
                <c:pt idx="1">
                  <c:v>7666.6400000003632</c:v>
                </c:pt>
                <c:pt idx="2">
                  <c:v>26264.100000000151</c:v>
                </c:pt>
                <c:pt idx="3">
                  <c:v>279052.50110117084</c:v>
                </c:pt>
                <c:pt idx="4">
                  <c:v>287190.42049393448</c:v>
                </c:pt>
                <c:pt idx="5">
                  <c:v>295565.66344331106</c:v>
                </c:pt>
                <c:pt idx="6">
                  <c:v>304185.15094074915</c:v>
                </c:pt>
              </c:numCache>
            </c:numRef>
          </c:val>
          <c:smooth val="0"/>
        </c:ser>
        <c:dLbls>
          <c:showLegendKey val="0"/>
          <c:showVal val="0"/>
          <c:showCatName val="0"/>
          <c:showSerName val="0"/>
          <c:showPercent val="0"/>
          <c:showBubbleSize val="0"/>
        </c:dLbls>
        <c:smooth val="0"/>
        <c:axId val="187997376"/>
        <c:axId val="187997936"/>
      </c:lineChart>
      <c:catAx>
        <c:axId val="18799737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7997936"/>
        <c:crosses val="autoZero"/>
        <c:auto val="1"/>
        <c:lblAlgn val="ctr"/>
        <c:lblOffset val="100"/>
        <c:noMultiLvlLbl val="0"/>
      </c:catAx>
      <c:valAx>
        <c:axId val="18799793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7997376"/>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sz="1800" b="1" i="1" u="none" strike="noStrike" baseline="0" dirty="0">
                <a:effectLst/>
              </a:rPr>
              <a:t>CEGRÁFICO</a:t>
            </a:r>
            <a:endParaRPr lang="es-ES" dirty="0"/>
          </a:p>
        </c:rich>
      </c:tx>
      <c:layout/>
      <c:overlay val="0"/>
    </c:title>
    <c:autoTitleDeleted val="0"/>
    <c:plotArea>
      <c:layout/>
      <c:lineChart>
        <c:grouping val="standard"/>
        <c:varyColors val="0"/>
        <c:ser>
          <c:idx val="0"/>
          <c:order val="0"/>
          <c:tx>
            <c:strRef>
              <c:f>'Indices Financieros'!$C$6</c:f>
              <c:strCache>
                <c:ptCount val="1"/>
                <c:pt idx="0">
                  <c:v>Capital de Trabajo</c:v>
                </c:pt>
              </c:strCache>
            </c:strRef>
          </c:tx>
          <c:marker>
            <c:symbol val="none"/>
          </c:marker>
          <c:dLbls>
            <c:dLbl>
              <c:idx val="1"/>
              <c:layout>
                <c:manualLayout>
                  <c:x val="-0.17499999999999999"/>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'Indices Financieros'!$D$3:$E$3</c:f>
              <c:numCache>
                <c:formatCode>General</c:formatCode>
                <c:ptCount val="2"/>
                <c:pt idx="0">
                  <c:v>2014</c:v>
                </c:pt>
                <c:pt idx="1">
                  <c:v>2015</c:v>
                </c:pt>
              </c:numCache>
            </c:numRef>
          </c:cat>
          <c:val>
            <c:numRef>
              <c:f>'Indices Financieros'!$D$6:$E$6</c:f>
              <c:numCache>
                <c:formatCode>0.00</c:formatCode>
                <c:ptCount val="2"/>
                <c:pt idx="0">
                  <c:v>-239285.56000000006</c:v>
                </c:pt>
                <c:pt idx="1">
                  <c:v>-870.09999999997672</c:v>
                </c:pt>
              </c:numCache>
            </c:numRef>
          </c:val>
          <c:smooth val="0"/>
        </c:ser>
        <c:dLbls>
          <c:showLegendKey val="0"/>
          <c:showVal val="1"/>
          <c:showCatName val="0"/>
          <c:showSerName val="0"/>
          <c:showPercent val="0"/>
          <c:showBubbleSize val="0"/>
        </c:dLbls>
        <c:smooth val="0"/>
        <c:axId val="142612544"/>
        <c:axId val="142613104"/>
      </c:lineChart>
      <c:catAx>
        <c:axId val="142612544"/>
        <c:scaling>
          <c:orientation val="minMax"/>
        </c:scaling>
        <c:delete val="0"/>
        <c:axPos val="b"/>
        <c:numFmt formatCode="General" sourceLinked="1"/>
        <c:majorTickMark val="none"/>
        <c:minorTickMark val="none"/>
        <c:tickLblPos val="nextTo"/>
        <c:txPr>
          <a:bodyPr/>
          <a:lstStyle/>
          <a:p>
            <a:pPr>
              <a:defRPr b="1"/>
            </a:pPr>
            <a:endParaRPr lang="es-ES"/>
          </a:p>
        </c:txPr>
        <c:crossAx val="142613104"/>
        <c:crosses val="autoZero"/>
        <c:auto val="1"/>
        <c:lblAlgn val="ctr"/>
        <c:lblOffset val="100"/>
        <c:noMultiLvlLbl val="0"/>
      </c:catAx>
      <c:valAx>
        <c:axId val="142613104"/>
        <c:scaling>
          <c:orientation val="minMax"/>
        </c:scaling>
        <c:delete val="1"/>
        <c:axPos val="l"/>
        <c:numFmt formatCode="0.00" sourceLinked="1"/>
        <c:majorTickMark val="out"/>
        <c:minorTickMark val="none"/>
        <c:tickLblPos val="nextTo"/>
        <c:crossAx val="14261254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b="1">
                <a:solidFill>
                  <a:schemeClr val="tx1"/>
                </a:solidFill>
              </a:rPr>
              <a:t>SIN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0"/>
          <c:order val="0"/>
          <c:tx>
            <c:strRef>
              <c:f>'CINTAS TEX. E.R.'!$K$4</c:f>
              <c:strCache>
                <c:ptCount val="1"/>
                <c:pt idx="0">
                  <c:v>INGRESOS</c:v>
                </c:pt>
              </c:strCache>
            </c:strRef>
          </c:tx>
          <c:spPr>
            <a:ln w="38100" cap="flat" cmpd="dbl" algn="ctr">
              <a:solidFill>
                <a:schemeClr val="accent1"/>
              </a:solidFill>
              <a:miter lim="800000"/>
            </a:ln>
            <a:effectLst/>
          </c:spPr>
          <c:marker>
            <c:symbol val="none"/>
          </c:marker>
          <c:cat>
            <c:numRef>
              <c:f>'CINTAS TEX. E.R.'!$J$5:$J$19</c:f>
              <c:numCache>
                <c:formatCode>General</c:formatCode>
                <c:ptCount val="7"/>
                <c:pt idx="0">
                  <c:v>2014</c:v>
                </c:pt>
                <c:pt idx="1">
                  <c:v>2015</c:v>
                </c:pt>
                <c:pt idx="2">
                  <c:v>2016</c:v>
                </c:pt>
                <c:pt idx="3">
                  <c:v>2017</c:v>
                </c:pt>
                <c:pt idx="4">
                  <c:v>2018</c:v>
                </c:pt>
                <c:pt idx="5">
                  <c:v>2019</c:v>
                </c:pt>
                <c:pt idx="6">
                  <c:v>2020</c:v>
                </c:pt>
              </c:numCache>
            </c:numRef>
          </c:cat>
          <c:val>
            <c:numRef>
              <c:f>'CINTAS TEX. E.R.'!$K$5:$K$19</c:f>
              <c:numCache>
                <c:formatCode>[$$-300A]\ #,##0.00</c:formatCode>
                <c:ptCount val="7"/>
                <c:pt idx="0">
                  <c:v>4510823.4399999995</c:v>
                </c:pt>
                <c:pt idx="1">
                  <c:v>4276403.57</c:v>
                </c:pt>
                <c:pt idx="2">
                  <c:v>4017494.52</c:v>
                </c:pt>
                <c:pt idx="3">
                  <c:v>3791486.4435889227</c:v>
                </c:pt>
                <c:pt idx="4">
                  <c:v>3578192.6721628923</c:v>
                </c:pt>
                <c:pt idx="5">
                  <c:v>3376897.9500822886</c:v>
                </c:pt>
                <c:pt idx="6">
                  <c:v>3186927.2591117858</c:v>
                </c:pt>
              </c:numCache>
            </c:numRef>
          </c:val>
          <c:smooth val="0"/>
        </c:ser>
        <c:dLbls>
          <c:showLegendKey val="0"/>
          <c:showVal val="0"/>
          <c:showCatName val="0"/>
          <c:showSerName val="0"/>
          <c:showPercent val="0"/>
          <c:showBubbleSize val="0"/>
        </c:dLbls>
        <c:smooth val="0"/>
        <c:axId val="188000176"/>
        <c:axId val="188000736"/>
      </c:lineChart>
      <c:catAx>
        <c:axId val="18800017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000736"/>
        <c:crosses val="autoZero"/>
        <c:auto val="1"/>
        <c:lblAlgn val="ctr"/>
        <c:lblOffset val="100"/>
        <c:noMultiLvlLbl val="0"/>
      </c:catAx>
      <c:valAx>
        <c:axId val="18800073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000176"/>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r>
              <a:rPr lang="es-ES" sz="1200">
                <a:solidFill>
                  <a:schemeClr val="tx1"/>
                </a:solidFill>
              </a:rPr>
              <a:t>SIN ESTRATEGIAS FINANCIERAS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solidFill>
              <a:latin typeface="+mn-lt"/>
              <a:ea typeface="+mn-ea"/>
              <a:cs typeface="+mn-cs"/>
            </a:defRPr>
          </a:pPr>
          <a:endParaRPr lang="es-ES"/>
        </a:p>
      </c:txPr>
    </c:title>
    <c:autoTitleDeleted val="0"/>
    <c:plotArea>
      <c:layout/>
      <c:lineChart>
        <c:grouping val="standard"/>
        <c:varyColors val="0"/>
        <c:ser>
          <c:idx val="1"/>
          <c:order val="0"/>
          <c:tx>
            <c:strRef>
              <c:f>'CINTAS TEX. E.R.'!$L$4</c:f>
              <c:strCache>
                <c:ptCount val="1"/>
                <c:pt idx="0">
                  <c:v>UTILIDAD</c:v>
                </c:pt>
              </c:strCache>
            </c:strRef>
          </c:tx>
          <c:spPr>
            <a:ln w="38100" cap="flat" cmpd="dbl" algn="ctr">
              <a:solidFill>
                <a:schemeClr val="accent2"/>
              </a:solidFill>
              <a:miter lim="800000"/>
            </a:ln>
            <a:effectLst/>
          </c:spPr>
          <c:marker>
            <c:symbol val="none"/>
          </c:marker>
          <c:cat>
            <c:numRef>
              <c:f>'CINTAS TEX. E.R.'!$J$5:$J$19</c:f>
              <c:numCache>
                <c:formatCode>General</c:formatCode>
                <c:ptCount val="7"/>
                <c:pt idx="0">
                  <c:v>2014</c:v>
                </c:pt>
                <c:pt idx="1">
                  <c:v>2015</c:v>
                </c:pt>
                <c:pt idx="2">
                  <c:v>2016</c:v>
                </c:pt>
                <c:pt idx="3">
                  <c:v>2017</c:v>
                </c:pt>
                <c:pt idx="4">
                  <c:v>2018</c:v>
                </c:pt>
                <c:pt idx="5">
                  <c:v>2019</c:v>
                </c:pt>
                <c:pt idx="6">
                  <c:v>2020</c:v>
                </c:pt>
              </c:numCache>
            </c:numRef>
          </c:cat>
          <c:val>
            <c:numRef>
              <c:f>'CINTAS TEX. E.R.'!$L$5:$L$19</c:f>
              <c:numCache>
                <c:formatCode>[$$-300A]\ #,##0.00</c:formatCode>
                <c:ptCount val="7"/>
                <c:pt idx="0">
                  <c:v>35456.799999999348</c:v>
                </c:pt>
                <c:pt idx="1">
                  <c:v>7666.6400000003632</c:v>
                </c:pt>
                <c:pt idx="2">
                  <c:v>26264.100000000151</c:v>
                </c:pt>
                <c:pt idx="3">
                  <c:v>24786.587413457048</c:v>
                </c:pt>
                <c:pt idx="4">
                  <c:v>23392.193739931798</c:v>
                </c:pt>
                <c:pt idx="5">
                  <c:v>22076.243043825205</c:v>
                </c:pt>
                <c:pt idx="6">
                  <c:v>20834.322438861476</c:v>
                </c:pt>
              </c:numCache>
            </c:numRef>
          </c:val>
          <c:smooth val="0"/>
        </c:ser>
        <c:dLbls>
          <c:showLegendKey val="0"/>
          <c:showVal val="0"/>
          <c:showCatName val="0"/>
          <c:showSerName val="0"/>
          <c:showPercent val="0"/>
          <c:showBubbleSize val="0"/>
        </c:dLbls>
        <c:smooth val="0"/>
        <c:axId val="188002976"/>
        <c:axId val="188003536"/>
      </c:lineChart>
      <c:catAx>
        <c:axId val="18800297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003536"/>
        <c:crosses val="autoZero"/>
        <c:auto val="1"/>
        <c:lblAlgn val="ctr"/>
        <c:lblOffset val="100"/>
        <c:noMultiLvlLbl val="0"/>
      </c:catAx>
      <c:valAx>
        <c:axId val="18800353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300A]\ #,##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002976"/>
        <c:crosses val="autoZero"/>
        <c:crossBetween val="between"/>
      </c:valAx>
      <c:spPr>
        <a:solidFill>
          <a:schemeClr val="bg1">
            <a:lumMod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sz="1800" b="1" i="1" u="none" strike="noStrike" baseline="0" dirty="0">
                <a:effectLst/>
              </a:rPr>
              <a:t>CEGRÁFICO</a:t>
            </a:r>
            <a:endParaRPr lang="es-ES" dirty="0"/>
          </a:p>
        </c:rich>
      </c:tx>
      <c:layout/>
      <c:overlay val="0"/>
    </c:title>
    <c:autoTitleDeleted val="0"/>
    <c:plotArea>
      <c:layout/>
      <c:barChart>
        <c:barDir val="col"/>
        <c:grouping val="clustered"/>
        <c:varyColors val="0"/>
        <c:ser>
          <c:idx val="0"/>
          <c:order val="0"/>
          <c:tx>
            <c:strRef>
              <c:f>'Indices Financieros'!$D$19</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Financieros'!$C$20:$C$21</c:f>
              <c:strCache>
                <c:ptCount val="2"/>
                <c:pt idx="0">
                  <c:v>Ìndice de Endeudamiento</c:v>
                </c:pt>
                <c:pt idx="1">
                  <c:v>Endeudamiento Patrimonial</c:v>
                </c:pt>
              </c:strCache>
            </c:strRef>
          </c:cat>
          <c:val>
            <c:numRef>
              <c:f>'Indices Financieros'!$D$20:$D$21</c:f>
              <c:numCache>
                <c:formatCode>0.00</c:formatCode>
                <c:ptCount val="2"/>
                <c:pt idx="0">
                  <c:v>0.63665765375600536</c:v>
                </c:pt>
                <c:pt idx="1">
                  <c:v>1.7522253057959596</c:v>
                </c:pt>
              </c:numCache>
            </c:numRef>
          </c:val>
        </c:ser>
        <c:ser>
          <c:idx val="1"/>
          <c:order val="1"/>
          <c:tx>
            <c:strRef>
              <c:f>'Indices Financieros'!$E$19</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Financieros'!$C$20:$C$21</c:f>
              <c:strCache>
                <c:ptCount val="2"/>
                <c:pt idx="0">
                  <c:v>Ìndice de Endeudamiento</c:v>
                </c:pt>
                <c:pt idx="1">
                  <c:v>Endeudamiento Patrimonial</c:v>
                </c:pt>
              </c:strCache>
            </c:strRef>
          </c:cat>
          <c:val>
            <c:numRef>
              <c:f>'Indices Financieros'!$E$20:$E$21</c:f>
              <c:numCache>
                <c:formatCode>0.00</c:formatCode>
                <c:ptCount val="2"/>
                <c:pt idx="0">
                  <c:v>0.64462633535435943</c:v>
                </c:pt>
                <c:pt idx="1">
                  <c:v>1.8139395219315018</c:v>
                </c:pt>
              </c:numCache>
            </c:numRef>
          </c:val>
        </c:ser>
        <c:dLbls>
          <c:showLegendKey val="0"/>
          <c:showVal val="1"/>
          <c:showCatName val="0"/>
          <c:showSerName val="0"/>
          <c:showPercent val="0"/>
          <c:showBubbleSize val="0"/>
        </c:dLbls>
        <c:gapWidth val="150"/>
        <c:overlap val="-25"/>
        <c:axId val="142615904"/>
        <c:axId val="142616464"/>
      </c:barChart>
      <c:catAx>
        <c:axId val="142615904"/>
        <c:scaling>
          <c:orientation val="minMax"/>
        </c:scaling>
        <c:delete val="0"/>
        <c:axPos val="b"/>
        <c:numFmt formatCode="General" sourceLinked="0"/>
        <c:majorTickMark val="none"/>
        <c:minorTickMark val="none"/>
        <c:tickLblPos val="nextTo"/>
        <c:txPr>
          <a:bodyPr/>
          <a:lstStyle/>
          <a:p>
            <a:pPr>
              <a:defRPr b="1"/>
            </a:pPr>
            <a:endParaRPr lang="es-ES"/>
          </a:p>
        </c:txPr>
        <c:crossAx val="142616464"/>
        <c:crosses val="autoZero"/>
        <c:auto val="1"/>
        <c:lblAlgn val="ctr"/>
        <c:lblOffset val="100"/>
        <c:noMultiLvlLbl val="0"/>
      </c:catAx>
      <c:valAx>
        <c:axId val="142616464"/>
        <c:scaling>
          <c:orientation val="minMax"/>
        </c:scaling>
        <c:delete val="1"/>
        <c:axPos val="l"/>
        <c:numFmt formatCode="0.00" sourceLinked="1"/>
        <c:majorTickMark val="out"/>
        <c:minorTickMark val="none"/>
        <c:tickLblPos val="nextTo"/>
        <c:crossAx val="14261590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
              <a:t>TERMOEK</a:t>
            </a:r>
          </a:p>
        </c:rich>
      </c:tx>
      <c:layout/>
      <c:overlay val="0"/>
    </c:title>
    <c:autoTitleDeleted val="0"/>
    <c:plotArea>
      <c:layout/>
      <c:barChart>
        <c:barDir val="col"/>
        <c:grouping val="clustered"/>
        <c:varyColors val="0"/>
        <c:ser>
          <c:idx val="0"/>
          <c:order val="0"/>
          <c:tx>
            <c:strRef>
              <c:f>'Indices Financieros'!$G$3</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Financieros'!$C$4:$C$5</c:f>
              <c:strCache>
                <c:ptCount val="2"/>
                <c:pt idx="0">
                  <c:v>Razòn Corriente</c:v>
                </c:pt>
                <c:pt idx="1">
                  <c:v>Prueba Acida</c:v>
                </c:pt>
              </c:strCache>
            </c:strRef>
          </c:cat>
          <c:val>
            <c:numRef>
              <c:f>'Indices Financieros'!$G$4:$G$5</c:f>
              <c:numCache>
                <c:formatCode>0.00</c:formatCode>
                <c:ptCount val="2"/>
                <c:pt idx="0">
                  <c:v>1.4512466301361588</c:v>
                </c:pt>
                <c:pt idx="1">
                  <c:v>1.0824168906571281</c:v>
                </c:pt>
              </c:numCache>
            </c:numRef>
          </c:val>
        </c:ser>
        <c:ser>
          <c:idx val="1"/>
          <c:order val="1"/>
          <c:tx>
            <c:strRef>
              <c:f>'Indices Financieros'!$H$3</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Financieros'!$C$4:$C$5</c:f>
              <c:strCache>
                <c:ptCount val="2"/>
                <c:pt idx="0">
                  <c:v>Razòn Corriente</c:v>
                </c:pt>
                <c:pt idx="1">
                  <c:v>Prueba Acida</c:v>
                </c:pt>
              </c:strCache>
            </c:strRef>
          </c:cat>
          <c:val>
            <c:numRef>
              <c:f>'Indices Financieros'!$H$4:$H$5</c:f>
              <c:numCache>
                <c:formatCode>0.00</c:formatCode>
                <c:ptCount val="2"/>
                <c:pt idx="0">
                  <c:v>1.4831268262606518</c:v>
                </c:pt>
                <c:pt idx="1">
                  <c:v>1.0167249131152853</c:v>
                </c:pt>
              </c:numCache>
            </c:numRef>
          </c:val>
        </c:ser>
        <c:dLbls>
          <c:showLegendKey val="0"/>
          <c:showVal val="1"/>
          <c:showCatName val="0"/>
          <c:showSerName val="0"/>
          <c:showPercent val="0"/>
          <c:showBubbleSize val="0"/>
        </c:dLbls>
        <c:gapWidth val="150"/>
        <c:overlap val="-25"/>
        <c:axId val="142619264"/>
        <c:axId val="142619824"/>
      </c:barChart>
      <c:catAx>
        <c:axId val="142619264"/>
        <c:scaling>
          <c:orientation val="minMax"/>
        </c:scaling>
        <c:delete val="0"/>
        <c:axPos val="b"/>
        <c:numFmt formatCode="General" sourceLinked="0"/>
        <c:majorTickMark val="none"/>
        <c:minorTickMark val="none"/>
        <c:tickLblPos val="nextTo"/>
        <c:txPr>
          <a:bodyPr/>
          <a:lstStyle/>
          <a:p>
            <a:pPr>
              <a:defRPr b="1"/>
            </a:pPr>
            <a:endParaRPr lang="es-ES"/>
          </a:p>
        </c:txPr>
        <c:crossAx val="142619824"/>
        <c:crosses val="autoZero"/>
        <c:auto val="1"/>
        <c:lblAlgn val="ctr"/>
        <c:lblOffset val="100"/>
        <c:noMultiLvlLbl val="0"/>
      </c:catAx>
      <c:valAx>
        <c:axId val="142619824"/>
        <c:scaling>
          <c:orientation val="minMax"/>
        </c:scaling>
        <c:delete val="1"/>
        <c:axPos val="l"/>
        <c:numFmt formatCode="0.00" sourceLinked="1"/>
        <c:majorTickMark val="out"/>
        <c:minorTickMark val="none"/>
        <c:tickLblPos val="nextTo"/>
        <c:crossAx val="14261926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
              <a:t>TERMOEK</a:t>
            </a:r>
          </a:p>
        </c:rich>
      </c:tx>
      <c:layout/>
      <c:overlay val="0"/>
    </c:title>
    <c:autoTitleDeleted val="0"/>
    <c:plotArea>
      <c:layout/>
      <c:lineChart>
        <c:grouping val="standard"/>
        <c:varyColors val="0"/>
        <c:ser>
          <c:idx val="0"/>
          <c:order val="0"/>
          <c:tx>
            <c:strRef>
              <c:f>'Indices Financieros'!$C$6</c:f>
              <c:strCache>
                <c:ptCount val="1"/>
                <c:pt idx="0">
                  <c:v>Capital de Trabajo</c:v>
                </c:pt>
              </c:strCache>
            </c:strRef>
          </c:tx>
          <c:marker>
            <c:symbol val="none"/>
          </c:marker>
          <c:dLbls>
            <c:dLbl>
              <c:idx val="0"/>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555555555555558E-3"/>
                  <c:y val="9.258894721493146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'Indices Financieros'!$D$3:$E$3</c:f>
              <c:numCache>
                <c:formatCode>General</c:formatCode>
                <c:ptCount val="2"/>
                <c:pt idx="0">
                  <c:v>2014</c:v>
                </c:pt>
                <c:pt idx="1">
                  <c:v>2015</c:v>
                </c:pt>
              </c:numCache>
            </c:numRef>
          </c:cat>
          <c:val>
            <c:numRef>
              <c:f>'Indices Financieros'!$G$6:$H$6</c:f>
              <c:numCache>
                <c:formatCode>0.00</c:formatCode>
                <c:ptCount val="2"/>
                <c:pt idx="0">
                  <c:v>169100.46000000002</c:v>
                </c:pt>
                <c:pt idx="1">
                  <c:v>176829.67000000004</c:v>
                </c:pt>
              </c:numCache>
            </c:numRef>
          </c:val>
          <c:smooth val="0"/>
        </c:ser>
        <c:dLbls>
          <c:showLegendKey val="0"/>
          <c:showVal val="1"/>
          <c:showCatName val="0"/>
          <c:showSerName val="0"/>
          <c:showPercent val="0"/>
          <c:showBubbleSize val="0"/>
        </c:dLbls>
        <c:smooth val="0"/>
        <c:axId val="142622064"/>
        <c:axId val="142622624"/>
      </c:lineChart>
      <c:catAx>
        <c:axId val="142622064"/>
        <c:scaling>
          <c:orientation val="minMax"/>
        </c:scaling>
        <c:delete val="0"/>
        <c:axPos val="b"/>
        <c:numFmt formatCode="General" sourceLinked="1"/>
        <c:majorTickMark val="none"/>
        <c:minorTickMark val="none"/>
        <c:tickLblPos val="nextTo"/>
        <c:txPr>
          <a:bodyPr/>
          <a:lstStyle/>
          <a:p>
            <a:pPr>
              <a:defRPr b="1"/>
            </a:pPr>
            <a:endParaRPr lang="es-ES"/>
          </a:p>
        </c:txPr>
        <c:crossAx val="142622624"/>
        <c:crosses val="autoZero"/>
        <c:auto val="1"/>
        <c:lblAlgn val="ctr"/>
        <c:lblOffset val="100"/>
        <c:noMultiLvlLbl val="0"/>
      </c:catAx>
      <c:valAx>
        <c:axId val="142622624"/>
        <c:scaling>
          <c:orientation val="minMax"/>
        </c:scaling>
        <c:delete val="1"/>
        <c:axPos val="l"/>
        <c:numFmt formatCode="0.00" sourceLinked="1"/>
        <c:majorTickMark val="out"/>
        <c:minorTickMark val="none"/>
        <c:tickLblPos val="nextTo"/>
        <c:crossAx val="14262206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
              <a:t>TERMOEK</a:t>
            </a:r>
          </a:p>
        </c:rich>
      </c:tx>
      <c:layout/>
      <c:overlay val="0"/>
    </c:title>
    <c:autoTitleDeleted val="0"/>
    <c:plotArea>
      <c:layout/>
      <c:barChart>
        <c:barDir val="col"/>
        <c:grouping val="clustered"/>
        <c:varyColors val="0"/>
        <c:ser>
          <c:idx val="0"/>
          <c:order val="0"/>
          <c:tx>
            <c:strRef>
              <c:f>'Indices Financieros'!$D$19</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Financieros'!$C$20:$C$21</c:f>
              <c:strCache>
                <c:ptCount val="2"/>
                <c:pt idx="0">
                  <c:v>Ìndice de Endeudamiento</c:v>
                </c:pt>
                <c:pt idx="1">
                  <c:v>Endeudamiento Patrimonial</c:v>
                </c:pt>
              </c:strCache>
            </c:strRef>
          </c:cat>
          <c:val>
            <c:numRef>
              <c:f>'Indices Financieros'!$G$20:$G$21</c:f>
              <c:numCache>
                <c:formatCode>0.00</c:formatCode>
                <c:ptCount val="2"/>
                <c:pt idx="0">
                  <c:v>0.71341273713588105</c:v>
                </c:pt>
                <c:pt idx="1">
                  <c:v>2.4893386049544532</c:v>
                </c:pt>
              </c:numCache>
            </c:numRef>
          </c:val>
        </c:ser>
        <c:ser>
          <c:idx val="1"/>
          <c:order val="1"/>
          <c:tx>
            <c:strRef>
              <c:f>'Indices Financieros'!$E$19</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Financieros'!$C$20:$C$21</c:f>
              <c:strCache>
                <c:ptCount val="2"/>
                <c:pt idx="0">
                  <c:v>Ìndice de Endeudamiento</c:v>
                </c:pt>
                <c:pt idx="1">
                  <c:v>Endeudamiento Patrimonial</c:v>
                </c:pt>
              </c:strCache>
            </c:strRef>
          </c:cat>
          <c:val>
            <c:numRef>
              <c:f>'Indices Financieros'!$H$20:$H$21</c:f>
              <c:numCache>
                <c:formatCode>0.00</c:formatCode>
                <c:ptCount val="2"/>
                <c:pt idx="0">
                  <c:v>0.62942612779239115</c:v>
                </c:pt>
                <c:pt idx="1">
                  <c:v>1.6985172862909337</c:v>
                </c:pt>
              </c:numCache>
            </c:numRef>
          </c:val>
        </c:ser>
        <c:dLbls>
          <c:showLegendKey val="0"/>
          <c:showVal val="1"/>
          <c:showCatName val="0"/>
          <c:showSerName val="0"/>
          <c:showPercent val="0"/>
          <c:showBubbleSize val="0"/>
        </c:dLbls>
        <c:gapWidth val="150"/>
        <c:overlap val="-25"/>
        <c:axId val="142978848"/>
        <c:axId val="142979408"/>
      </c:barChart>
      <c:catAx>
        <c:axId val="142978848"/>
        <c:scaling>
          <c:orientation val="minMax"/>
        </c:scaling>
        <c:delete val="0"/>
        <c:axPos val="b"/>
        <c:numFmt formatCode="General" sourceLinked="0"/>
        <c:majorTickMark val="none"/>
        <c:minorTickMark val="none"/>
        <c:tickLblPos val="nextTo"/>
        <c:txPr>
          <a:bodyPr/>
          <a:lstStyle/>
          <a:p>
            <a:pPr>
              <a:defRPr b="1"/>
            </a:pPr>
            <a:endParaRPr lang="es-ES"/>
          </a:p>
        </c:txPr>
        <c:crossAx val="142979408"/>
        <c:crosses val="autoZero"/>
        <c:auto val="1"/>
        <c:lblAlgn val="ctr"/>
        <c:lblOffset val="100"/>
        <c:noMultiLvlLbl val="0"/>
      </c:catAx>
      <c:valAx>
        <c:axId val="142979408"/>
        <c:scaling>
          <c:orientation val="minMax"/>
        </c:scaling>
        <c:delete val="1"/>
        <c:axPos val="l"/>
        <c:numFmt formatCode="0.00" sourceLinked="1"/>
        <c:majorTickMark val="out"/>
        <c:minorTickMark val="none"/>
        <c:tickLblPos val="nextTo"/>
        <c:crossAx val="14297884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
              <a:t>CINTAS TEXTILES S.A.</a:t>
            </a:r>
          </a:p>
        </c:rich>
      </c:tx>
      <c:layout/>
      <c:overlay val="0"/>
    </c:title>
    <c:autoTitleDeleted val="0"/>
    <c:plotArea>
      <c:layout/>
      <c:barChart>
        <c:barDir val="col"/>
        <c:grouping val="clustered"/>
        <c:varyColors val="0"/>
        <c:ser>
          <c:idx val="0"/>
          <c:order val="0"/>
          <c:tx>
            <c:strRef>
              <c:f>'Indices Financieros'!$J$3</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Financieros'!$C$4:$C$5</c:f>
              <c:strCache>
                <c:ptCount val="2"/>
                <c:pt idx="0">
                  <c:v>Razòn Corriente</c:v>
                </c:pt>
                <c:pt idx="1">
                  <c:v>Prueba Acida</c:v>
                </c:pt>
              </c:strCache>
            </c:strRef>
          </c:cat>
          <c:val>
            <c:numRef>
              <c:f>'Indices Financieros'!$J$4:$J$5</c:f>
              <c:numCache>
                <c:formatCode>0.00</c:formatCode>
                <c:ptCount val="2"/>
                <c:pt idx="0">
                  <c:v>0.96642994372884727</c:v>
                </c:pt>
                <c:pt idx="1">
                  <c:v>0.66202100615000492</c:v>
                </c:pt>
              </c:numCache>
            </c:numRef>
          </c:val>
        </c:ser>
        <c:ser>
          <c:idx val="1"/>
          <c:order val="1"/>
          <c:tx>
            <c:strRef>
              <c:f>'Indices Financieros'!$K$3</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Financieros'!$C$4:$C$5</c:f>
              <c:strCache>
                <c:ptCount val="2"/>
                <c:pt idx="0">
                  <c:v>Razòn Corriente</c:v>
                </c:pt>
                <c:pt idx="1">
                  <c:v>Prueba Acida</c:v>
                </c:pt>
              </c:strCache>
            </c:strRef>
          </c:cat>
          <c:val>
            <c:numRef>
              <c:f>'Indices Financieros'!$K$4:$K$5</c:f>
              <c:numCache>
                <c:formatCode>0.00</c:formatCode>
                <c:ptCount val="2"/>
                <c:pt idx="0">
                  <c:v>1.0708206202285855</c:v>
                </c:pt>
                <c:pt idx="1">
                  <c:v>0.66504501110933034</c:v>
                </c:pt>
              </c:numCache>
            </c:numRef>
          </c:val>
        </c:ser>
        <c:dLbls>
          <c:showLegendKey val="0"/>
          <c:showVal val="1"/>
          <c:showCatName val="0"/>
          <c:showSerName val="0"/>
          <c:showPercent val="0"/>
          <c:showBubbleSize val="0"/>
        </c:dLbls>
        <c:gapWidth val="150"/>
        <c:overlap val="-25"/>
        <c:axId val="142982768"/>
        <c:axId val="142983328"/>
      </c:barChart>
      <c:catAx>
        <c:axId val="142982768"/>
        <c:scaling>
          <c:orientation val="minMax"/>
        </c:scaling>
        <c:delete val="0"/>
        <c:axPos val="b"/>
        <c:numFmt formatCode="General" sourceLinked="0"/>
        <c:majorTickMark val="none"/>
        <c:minorTickMark val="none"/>
        <c:tickLblPos val="nextTo"/>
        <c:txPr>
          <a:bodyPr/>
          <a:lstStyle/>
          <a:p>
            <a:pPr>
              <a:defRPr b="1"/>
            </a:pPr>
            <a:endParaRPr lang="es-ES"/>
          </a:p>
        </c:txPr>
        <c:crossAx val="142983328"/>
        <c:crosses val="autoZero"/>
        <c:auto val="1"/>
        <c:lblAlgn val="ctr"/>
        <c:lblOffset val="100"/>
        <c:noMultiLvlLbl val="0"/>
      </c:catAx>
      <c:valAx>
        <c:axId val="142983328"/>
        <c:scaling>
          <c:orientation val="minMax"/>
        </c:scaling>
        <c:delete val="1"/>
        <c:axPos val="l"/>
        <c:numFmt formatCode="0.00" sourceLinked="1"/>
        <c:majorTickMark val="out"/>
        <c:minorTickMark val="none"/>
        <c:tickLblPos val="nextTo"/>
        <c:crossAx val="14298276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
              <a:t>CINTAS TEXTILES S.A.</a:t>
            </a:r>
          </a:p>
        </c:rich>
      </c:tx>
      <c:layout/>
      <c:overlay val="0"/>
    </c:title>
    <c:autoTitleDeleted val="0"/>
    <c:plotArea>
      <c:layout/>
      <c:lineChart>
        <c:grouping val="standard"/>
        <c:varyColors val="0"/>
        <c:ser>
          <c:idx val="0"/>
          <c:order val="0"/>
          <c:tx>
            <c:strRef>
              <c:f>'Indices Financieros'!$C$6</c:f>
              <c:strCache>
                <c:ptCount val="1"/>
                <c:pt idx="0">
                  <c:v>Capital de Trabajo</c:v>
                </c:pt>
              </c:strCache>
            </c:strRef>
          </c:tx>
          <c:marker>
            <c:symbol val="none"/>
          </c:marker>
          <c:dLbls>
            <c:dLbl>
              <c:idx val="0"/>
              <c:layout>
                <c:manualLayout>
                  <c:x val="3.2113037893384713E-3"/>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555555555555558E-3"/>
                  <c:y val="9.258894721493146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'Indices Financieros'!$D$3:$E$3</c:f>
              <c:numCache>
                <c:formatCode>General</c:formatCode>
                <c:ptCount val="2"/>
                <c:pt idx="0">
                  <c:v>2014</c:v>
                </c:pt>
                <c:pt idx="1">
                  <c:v>2015</c:v>
                </c:pt>
              </c:numCache>
            </c:numRef>
          </c:cat>
          <c:val>
            <c:numRef>
              <c:f>'Indices Financieros'!$J$6:$K$6</c:f>
              <c:numCache>
                <c:formatCode>0.00</c:formatCode>
                <c:ptCount val="2"/>
                <c:pt idx="0">
                  <c:v>-43810.799999999814</c:v>
                </c:pt>
                <c:pt idx="1">
                  <c:v>94606.370000000112</c:v>
                </c:pt>
              </c:numCache>
            </c:numRef>
          </c:val>
          <c:smooth val="0"/>
        </c:ser>
        <c:dLbls>
          <c:showLegendKey val="0"/>
          <c:showVal val="1"/>
          <c:showCatName val="0"/>
          <c:showSerName val="0"/>
          <c:showPercent val="0"/>
          <c:showBubbleSize val="0"/>
        </c:dLbls>
        <c:smooth val="0"/>
        <c:axId val="142985568"/>
        <c:axId val="142986128"/>
      </c:lineChart>
      <c:catAx>
        <c:axId val="142985568"/>
        <c:scaling>
          <c:orientation val="minMax"/>
        </c:scaling>
        <c:delete val="0"/>
        <c:axPos val="b"/>
        <c:numFmt formatCode="General" sourceLinked="1"/>
        <c:majorTickMark val="none"/>
        <c:minorTickMark val="none"/>
        <c:tickLblPos val="nextTo"/>
        <c:txPr>
          <a:bodyPr/>
          <a:lstStyle/>
          <a:p>
            <a:pPr>
              <a:defRPr b="1"/>
            </a:pPr>
            <a:endParaRPr lang="es-ES"/>
          </a:p>
        </c:txPr>
        <c:crossAx val="142986128"/>
        <c:crosses val="autoZero"/>
        <c:auto val="1"/>
        <c:lblAlgn val="ctr"/>
        <c:lblOffset val="100"/>
        <c:noMultiLvlLbl val="0"/>
      </c:catAx>
      <c:valAx>
        <c:axId val="142986128"/>
        <c:scaling>
          <c:orientation val="minMax"/>
        </c:scaling>
        <c:delete val="1"/>
        <c:axPos val="l"/>
        <c:numFmt formatCode="0.00" sourceLinked="1"/>
        <c:majorTickMark val="out"/>
        <c:minorTickMark val="none"/>
        <c:tickLblPos val="nextTo"/>
        <c:crossAx val="14298556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S"/>
              <a:t>CINTAS TEXTILES S.A.</a:t>
            </a:r>
          </a:p>
        </c:rich>
      </c:tx>
      <c:layout/>
      <c:overlay val="0"/>
    </c:title>
    <c:autoTitleDeleted val="0"/>
    <c:plotArea>
      <c:layout/>
      <c:barChart>
        <c:barDir val="col"/>
        <c:grouping val="clustered"/>
        <c:varyColors val="0"/>
        <c:ser>
          <c:idx val="0"/>
          <c:order val="0"/>
          <c:tx>
            <c:strRef>
              <c:f>'Indices Financieros'!$D$19</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Financieros'!$C$20:$C$21</c:f>
              <c:strCache>
                <c:ptCount val="2"/>
                <c:pt idx="0">
                  <c:v>Ìndice de Endeudamiento</c:v>
                </c:pt>
                <c:pt idx="1">
                  <c:v>Endeudamiento Patrimonial</c:v>
                </c:pt>
              </c:strCache>
            </c:strRef>
          </c:cat>
          <c:val>
            <c:numRef>
              <c:f>'Indices Financieros'!$J$20:$J$21</c:f>
              <c:numCache>
                <c:formatCode>0.00</c:formatCode>
                <c:ptCount val="2"/>
                <c:pt idx="0">
                  <c:v>0.86946914254022034</c:v>
                </c:pt>
                <c:pt idx="1">
                  <c:v>6.661023756839489</c:v>
                </c:pt>
              </c:numCache>
            </c:numRef>
          </c:val>
        </c:ser>
        <c:ser>
          <c:idx val="1"/>
          <c:order val="1"/>
          <c:tx>
            <c:strRef>
              <c:f>'Indices Financieros'!$E$19</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'Indices Financieros'!$C$20:$C$21</c:f>
              <c:strCache>
                <c:ptCount val="2"/>
                <c:pt idx="0">
                  <c:v>Ìndice de Endeudamiento</c:v>
                </c:pt>
                <c:pt idx="1">
                  <c:v>Endeudamiento Patrimonial</c:v>
                </c:pt>
              </c:strCache>
            </c:strRef>
          </c:cat>
          <c:val>
            <c:numRef>
              <c:f>'Indices Financieros'!$K$20:$K$21</c:f>
              <c:numCache>
                <c:formatCode>0.00</c:formatCode>
                <c:ptCount val="2"/>
                <c:pt idx="0">
                  <c:v>0.87746349269914115</c:v>
                </c:pt>
                <c:pt idx="1">
                  <c:v>7.1608332245405082</c:v>
                </c:pt>
              </c:numCache>
            </c:numRef>
          </c:val>
        </c:ser>
        <c:dLbls>
          <c:showLegendKey val="0"/>
          <c:showVal val="1"/>
          <c:showCatName val="0"/>
          <c:showSerName val="0"/>
          <c:showPercent val="0"/>
          <c:showBubbleSize val="0"/>
        </c:dLbls>
        <c:gapWidth val="150"/>
        <c:overlap val="-25"/>
        <c:axId val="142988368"/>
        <c:axId val="142988928"/>
      </c:barChart>
      <c:catAx>
        <c:axId val="142988368"/>
        <c:scaling>
          <c:orientation val="minMax"/>
        </c:scaling>
        <c:delete val="0"/>
        <c:axPos val="b"/>
        <c:numFmt formatCode="General" sourceLinked="0"/>
        <c:majorTickMark val="none"/>
        <c:minorTickMark val="none"/>
        <c:tickLblPos val="nextTo"/>
        <c:txPr>
          <a:bodyPr/>
          <a:lstStyle/>
          <a:p>
            <a:pPr>
              <a:defRPr b="1"/>
            </a:pPr>
            <a:endParaRPr lang="es-ES"/>
          </a:p>
        </c:txPr>
        <c:crossAx val="142988928"/>
        <c:crosses val="autoZero"/>
        <c:auto val="1"/>
        <c:lblAlgn val="ctr"/>
        <c:lblOffset val="100"/>
        <c:noMultiLvlLbl val="0"/>
      </c:catAx>
      <c:valAx>
        <c:axId val="142988928"/>
        <c:scaling>
          <c:orientation val="minMax"/>
        </c:scaling>
        <c:delete val="1"/>
        <c:axPos val="l"/>
        <c:numFmt formatCode="0.00" sourceLinked="1"/>
        <c:majorTickMark val="out"/>
        <c:minorTickMark val="none"/>
        <c:tickLblPos val="nextTo"/>
        <c:crossAx val="142988368"/>
        <c:crosses val="autoZero"/>
        <c:crossBetween val="between"/>
      </c:valAx>
    </c:plotArea>
    <c:legend>
      <c:legendPos val="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ED70B-BDA3-4085-B9D7-A2E1D2C8459A}"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S"/>
        </a:p>
      </dgm:t>
    </dgm:pt>
    <dgm:pt modelId="{4A89F963-83A8-468F-A57F-C36E53B0F451}">
      <dgm:prSet phldrT="[Texto]" custT="1"/>
      <dgm:spPr/>
      <dgm:t>
        <a:bodyPr/>
        <a:lstStyle/>
        <a:p>
          <a:r>
            <a:rPr lang="es-ES" sz="3200" dirty="0" smtClean="0"/>
            <a:t>Objetivo General</a:t>
          </a:r>
          <a:endParaRPr lang="es-ES" sz="3200" dirty="0"/>
        </a:p>
      </dgm:t>
    </dgm:pt>
    <dgm:pt modelId="{225253B4-7D7F-40B5-948F-035DEE2EFF64}" type="parTrans" cxnId="{4017C814-4BBE-402F-BB61-48FD83F982DF}">
      <dgm:prSet/>
      <dgm:spPr/>
      <dgm:t>
        <a:bodyPr/>
        <a:lstStyle/>
        <a:p>
          <a:endParaRPr lang="es-ES"/>
        </a:p>
      </dgm:t>
    </dgm:pt>
    <dgm:pt modelId="{2934B2E4-EA53-473B-887B-7EA120749A1B}" type="sibTrans" cxnId="{4017C814-4BBE-402F-BB61-48FD83F982DF}">
      <dgm:prSet/>
      <dgm:spPr/>
      <dgm:t>
        <a:bodyPr/>
        <a:lstStyle/>
        <a:p>
          <a:endParaRPr lang="es-ES"/>
        </a:p>
      </dgm:t>
    </dgm:pt>
    <dgm:pt modelId="{66D1EE43-A97F-4E17-A48C-DFBD268C67BB}">
      <dgm:prSet phldrT="[Texto]" custT="1"/>
      <dgm:spPr/>
      <dgm:t>
        <a:bodyPr/>
        <a:lstStyle/>
        <a:p>
          <a:pPr algn="just"/>
          <a:r>
            <a:rPr lang="es-EC" sz="1600" dirty="0" smtClean="0"/>
            <a:t>Determinar si el impacto financiero que generó el programa ecuamas fue favorable a Nestlé del Ecuador S.A. como empresa ancla  y a las PYMES como empresas participantes.</a:t>
          </a:r>
          <a:endParaRPr lang="es-ES" sz="1600" dirty="0"/>
        </a:p>
      </dgm:t>
    </dgm:pt>
    <dgm:pt modelId="{2E2833A8-FFD4-4031-B141-BCBCD5DD07EC}" type="parTrans" cxnId="{5E218E7F-909B-4CE1-8507-C6809141E314}">
      <dgm:prSet/>
      <dgm:spPr/>
      <dgm:t>
        <a:bodyPr/>
        <a:lstStyle/>
        <a:p>
          <a:endParaRPr lang="es-ES"/>
        </a:p>
      </dgm:t>
    </dgm:pt>
    <dgm:pt modelId="{4F25CDAC-D812-4185-9F8B-478245EAD089}" type="sibTrans" cxnId="{5E218E7F-909B-4CE1-8507-C6809141E314}">
      <dgm:prSet/>
      <dgm:spPr/>
      <dgm:t>
        <a:bodyPr/>
        <a:lstStyle/>
        <a:p>
          <a:endParaRPr lang="es-ES"/>
        </a:p>
      </dgm:t>
    </dgm:pt>
    <dgm:pt modelId="{9A556566-4720-4931-80B7-874053E004ED}" type="pres">
      <dgm:prSet presAssocID="{129ED70B-BDA3-4085-B9D7-A2E1D2C8459A}" presName="diagram" presStyleCnt="0">
        <dgm:presLayoutVars>
          <dgm:chPref val="1"/>
          <dgm:dir/>
          <dgm:animOne val="branch"/>
          <dgm:animLvl val="lvl"/>
          <dgm:resizeHandles/>
        </dgm:presLayoutVars>
      </dgm:prSet>
      <dgm:spPr/>
      <dgm:t>
        <a:bodyPr/>
        <a:lstStyle/>
        <a:p>
          <a:endParaRPr lang="es-ES"/>
        </a:p>
      </dgm:t>
    </dgm:pt>
    <dgm:pt modelId="{DDF64B8D-235B-42AD-AE50-082EE3314B56}" type="pres">
      <dgm:prSet presAssocID="{4A89F963-83A8-468F-A57F-C36E53B0F451}" presName="root" presStyleCnt="0"/>
      <dgm:spPr/>
    </dgm:pt>
    <dgm:pt modelId="{7D037021-0B0D-4108-BEA8-95292B5CB102}" type="pres">
      <dgm:prSet presAssocID="{4A89F963-83A8-468F-A57F-C36E53B0F451}" presName="rootComposite" presStyleCnt="0"/>
      <dgm:spPr/>
    </dgm:pt>
    <dgm:pt modelId="{647D073F-98C8-4395-9880-CCE0D61E166C}" type="pres">
      <dgm:prSet presAssocID="{4A89F963-83A8-468F-A57F-C36E53B0F451}" presName="rootText" presStyleLbl="node1" presStyleIdx="0" presStyleCnt="1" custScaleX="54411" custScaleY="44123"/>
      <dgm:spPr/>
      <dgm:t>
        <a:bodyPr/>
        <a:lstStyle/>
        <a:p>
          <a:endParaRPr lang="es-ES"/>
        </a:p>
      </dgm:t>
    </dgm:pt>
    <dgm:pt modelId="{095870E6-03E2-46B9-AD51-066B583B268B}" type="pres">
      <dgm:prSet presAssocID="{4A89F963-83A8-468F-A57F-C36E53B0F451}" presName="rootConnector" presStyleLbl="node1" presStyleIdx="0" presStyleCnt="1"/>
      <dgm:spPr/>
      <dgm:t>
        <a:bodyPr/>
        <a:lstStyle/>
        <a:p>
          <a:endParaRPr lang="es-ES"/>
        </a:p>
      </dgm:t>
    </dgm:pt>
    <dgm:pt modelId="{7A17B31B-6400-4FA1-93CD-AB6AF5A6DEB6}" type="pres">
      <dgm:prSet presAssocID="{4A89F963-83A8-468F-A57F-C36E53B0F451}" presName="childShape" presStyleCnt="0"/>
      <dgm:spPr/>
    </dgm:pt>
    <dgm:pt modelId="{30E46E74-1D05-4204-B26A-ED056000F3C9}" type="pres">
      <dgm:prSet presAssocID="{2E2833A8-FFD4-4031-B141-BCBCD5DD07EC}" presName="Name13" presStyleLbl="parChTrans1D2" presStyleIdx="0" presStyleCnt="1"/>
      <dgm:spPr/>
      <dgm:t>
        <a:bodyPr/>
        <a:lstStyle/>
        <a:p>
          <a:endParaRPr lang="es-ES"/>
        </a:p>
      </dgm:t>
    </dgm:pt>
    <dgm:pt modelId="{9DAC2EFA-01EA-40FF-823D-6B662C3B7228}" type="pres">
      <dgm:prSet presAssocID="{66D1EE43-A97F-4E17-A48C-DFBD268C67BB}" presName="childText" presStyleLbl="bgAcc1" presStyleIdx="0" presStyleCnt="1" custScaleX="93058" custScaleY="64260">
        <dgm:presLayoutVars>
          <dgm:bulletEnabled val="1"/>
        </dgm:presLayoutVars>
      </dgm:prSet>
      <dgm:spPr/>
      <dgm:t>
        <a:bodyPr/>
        <a:lstStyle/>
        <a:p>
          <a:endParaRPr lang="es-ES"/>
        </a:p>
      </dgm:t>
    </dgm:pt>
  </dgm:ptLst>
  <dgm:cxnLst>
    <dgm:cxn modelId="{FDB07FA6-B693-42D0-B609-735ADBAC8082}" type="presOf" srcId="{129ED70B-BDA3-4085-B9D7-A2E1D2C8459A}" destId="{9A556566-4720-4931-80B7-874053E004ED}" srcOrd="0" destOrd="0" presId="urn:microsoft.com/office/officeart/2005/8/layout/hierarchy3"/>
    <dgm:cxn modelId="{4017C814-4BBE-402F-BB61-48FD83F982DF}" srcId="{129ED70B-BDA3-4085-B9D7-A2E1D2C8459A}" destId="{4A89F963-83A8-468F-A57F-C36E53B0F451}" srcOrd="0" destOrd="0" parTransId="{225253B4-7D7F-40B5-948F-035DEE2EFF64}" sibTransId="{2934B2E4-EA53-473B-887B-7EA120749A1B}"/>
    <dgm:cxn modelId="{5E218E7F-909B-4CE1-8507-C6809141E314}" srcId="{4A89F963-83A8-468F-A57F-C36E53B0F451}" destId="{66D1EE43-A97F-4E17-A48C-DFBD268C67BB}" srcOrd="0" destOrd="0" parTransId="{2E2833A8-FFD4-4031-B141-BCBCD5DD07EC}" sibTransId="{4F25CDAC-D812-4185-9F8B-478245EAD089}"/>
    <dgm:cxn modelId="{22F59F08-E9E6-4F84-A8D3-080D9F039C2E}" type="presOf" srcId="{66D1EE43-A97F-4E17-A48C-DFBD268C67BB}" destId="{9DAC2EFA-01EA-40FF-823D-6B662C3B7228}" srcOrd="0" destOrd="0" presId="urn:microsoft.com/office/officeart/2005/8/layout/hierarchy3"/>
    <dgm:cxn modelId="{5AEAD78E-5A67-4AC1-A6E5-C14A2D32C5A3}" type="presOf" srcId="{2E2833A8-FFD4-4031-B141-BCBCD5DD07EC}" destId="{30E46E74-1D05-4204-B26A-ED056000F3C9}" srcOrd="0" destOrd="0" presId="urn:microsoft.com/office/officeart/2005/8/layout/hierarchy3"/>
    <dgm:cxn modelId="{52C5C236-CB81-41BF-AF37-B0272D3E62FE}" type="presOf" srcId="{4A89F963-83A8-468F-A57F-C36E53B0F451}" destId="{647D073F-98C8-4395-9880-CCE0D61E166C}" srcOrd="0" destOrd="0" presId="urn:microsoft.com/office/officeart/2005/8/layout/hierarchy3"/>
    <dgm:cxn modelId="{684934EE-1290-4F64-A3E3-407F69CAE2AE}" type="presOf" srcId="{4A89F963-83A8-468F-A57F-C36E53B0F451}" destId="{095870E6-03E2-46B9-AD51-066B583B268B}" srcOrd="1" destOrd="0" presId="urn:microsoft.com/office/officeart/2005/8/layout/hierarchy3"/>
    <dgm:cxn modelId="{0C40C0B5-2501-4E2F-B3DD-6E819FE97E0D}" type="presParOf" srcId="{9A556566-4720-4931-80B7-874053E004ED}" destId="{DDF64B8D-235B-42AD-AE50-082EE3314B56}" srcOrd="0" destOrd="0" presId="urn:microsoft.com/office/officeart/2005/8/layout/hierarchy3"/>
    <dgm:cxn modelId="{27A4E71A-8CBF-4108-9DE8-EFB22BD5263E}" type="presParOf" srcId="{DDF64B8D-235B-42AD-AE50-082EE3314B56}" destId="{7D037021-0B0D-4108-BEA8-95292B5CB102}" srcOrd="0" destOrd="0" presId="urn:microsoft.com/office/officeart/2005/8/layout/hierarchy3"/>
    <dgm:cxn modelId="{1447DC0F-C1F0-4EDA-9130-ED99875A1A8A}" type="presParOf" srcId="{7D037021-0B0D-4108-BEA8-95292B5CB102}" destId="{647D073F-98C8-4395-9880-CCE0D61E166C}" srcOrd="0" destOrd="0" presId="urn:microsoft.com/office/officeart/2005/8/layout/hierarchy3"/>
    <dgm:cxn modelId="{D2C4DA73-BC3C-4211-BF59-63E7799A854B}" type="presParOf" srcId="{7D037021-0B0D-4108-BEA8-95292B5CB102}" destId="{095870E6-03E2-46B9-AD51-066B583B268B}" srcOrd="1" destOrd="0" presId="urn:microsoft.com/office/officeart/2005/8/layout/hierarchy3"/>
    <dgm:cxn modelId="{9E3B7BDE-DD04-4F5E-ADBE-9AED1C9EE1F6}" type="presParOf" srcId="{DDF64B8D-235B-42AD-AE50-082EE3314B56}" destId="{7A17B31B-6400-4FA1-93CD-AB6AF5A6DEB6}" srcOrd="1" destOrd="0" presId="urn:microsoft.com/office/officeart/2005/8/layout/hierarchy3"/>
    <dgm:cxn modelId="{E385949E-0CC6-4456-B34E-B1AA272ED7A7}" type="presParOf" srcId="{7A17B31B-6400-4FA1-93CD-AB6AF5A6DEB6}" destId="{30E46E74-1D05-4204-B26A-ED056000F3C9}" srcOrd="0" destOrd="0" presId="urn:microsoft.com/office/officeart/2005/8/layout/hierarchy3"/>
    <dgm:cxn modelId="{F1B6237F-BB59-419B-B1C6-0A955733633C}" type="presParOf" srcId="{7A17B31B-6400-4FA1-93CD-AB6AF5A6DEB6}" destId="{9DAC2EFA-01EA-40FF-823D-6B662C3B72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5B9B05-BC11-4101-AE88-18CCD14E49F0}" type="doc">
      <dgm:prSet loTypeId="urn:microsoft.com/office/officeart/2005/8/layout/process2" loCatId="process" qsTypeId="urn:microsoft.com/office/officeart/2005/8/quickstyle/simple1" qsCatId="simple" csTypeId="urn:microsoft.com/office/officeart/2005/8/colors/accent1_1" csCatId="accent1" phldr="1"/>
      <dgm:spPr/>
    </dgm:pt>
    <dgm:pt modelId="{A27A566C-09F7-4294-9811-A18842498AE6}">
      <dgm:prSet phldrT="[Texto]" custT="1"/>
      <dgm:spPr/>
      <dgm:t>
        <a:bodyPr/>
        <a:lstStyle/>
        <a:p>
          <a:r>
            <a:rPr lang="es-ES" sz="1800" b="1" dirty="0" smtClean="0"/>
            <a:t>Población</a:t>
          </a:r>
          <a:endParaRPr lang="es-ES" sz="1800" dirty="0"/>
        </a:p>
      </dgm:t>
    </dgm:pt>
    <dgm:pt modelId="{E5F61141-D870-4848-84AE-8FFB5109F1FB}" type="parTrans" cxnId="{C5D86321-C301-4BED-9EAF-01462AA58A4C}">
      <dgm:prSet/>
      <dgm:spPr/>
      <dgm:t>
        <a:bodyPr/>
        <a:lstStyle/>
        <a:p>
          <a:endParaRPr lang="es-ES" sz="1200"/>
        </a:p>
      </dgm:t>
    </dgm:pt>
    <dgm:pt modelId="{A3938DB8-4F6A-453E-B43D-B6B900E6F02E}" type="sibTrans" cxnId="{C5D86321-C301-4BED-9EAF-01462AA58A4C}">
      <dgm:prSet custT="1"/>
      <dgm:spPr/>
      <dgm:t>
        <a:bodyPr/>
        <a:lstStyle/>
        <a:p>
          <a:endParaRPr lang="es-ES" sz="1200" dirty="0"/>
        </a:p>
      </dgm:t>
    </dgm:pt>
    <dgm:pt modelId="{E0765C1F-FA2F-474B-8BBB-9E2F67414D53}">
      <dgm:prSet phldrT="[Texto]" custT="1"/>
      <dgm:spPr/>
      <dgm:t>
        <a:bodyPr/>
        <a:lstStyle/>
        <a:p>
          <a:r>
            <a:rPr lang="es-ES" sz="1200" dirty="0" smtClean="0"/>
            <a:t>1 Empresa ancla, 8 Empresas grandes y 3 PYMES</a:t>
          </a:r>
          <a:endParaRPr lang="es-ES" sz="1200" dirty="0"/>
        </a:p>
      </dgm:t>
    </dgm:pt>
    <dgm:pt modelId="{6F3071BE-027D-46B6-822A-028C5EC3D5AD}" type="parTrans" cxnId="{14089B9B-8F69-4A0B-B06B-8B7CC8359724}">
      <dgm:prSet/>
      <dgm:spPr/>
      <dgm:t>
        <a:bodyPr/>
        <a:lstStyle/>
        <a:p>
          <a:endParaRPr lang="es-ES" sz="1200"/>
        </a:p>
      </dgm:t>
    </dgm:pt>
    <dgm:pt modelId="{24CC8FCF-62DD-4FA9-9A13-C5A7D1E1BD39}" type="sibTrans" cxnId="{14089B9B-8F69-4A0B-B06B-8B7CC8359724}">
      <dgm:prSet/>
      <dgm:spPr/>
      <dgm:t>
        <a:bodyPr/>
        <a:lstStyle/>
        <a:p>
          <a:endParaRPr lang="es-ES" sz="1200"/>
        </a:p>
      </dgm:t>
    </dgm:pt>
    <dgm:pt modelId="{DA68A719-95FD-487D-BE77-7E274B9D9F35}" type="pres">
      <dgm:prSet presAssocID="{845B9B05-BC11-4101-AE88-18CCD14E49F0}" presName="linearFlow" presStyleCnt="0">
        <dgm:presLayoutVars>
          <dgm:resizeHandles val="exact"/>
        </dgm:presLayoutVars>
      </dgm:prSet>
      <dgm:spPr/>
    </dgm:pt>
    <dgm:pt modelId="{0F4044BC-E8E7-45F7-BCBD-1C81CDE0042D}" type="pres">
      <dgm:prSet presAssocID="{A27A566C-09F7-4294-9811-A18842498AE6}" presName="node" presStyleLbl="node1" presStyleIdx="0" presStyleCnt="2" custLinFactNeighborX="71074" custLinFactNeighborY="-16265">
        <dgm:presLayoutVars>
          <dgm:bulletEnabled val="1"/>
        </dgm:presLayoutVars>
      </dgm:prSet>
      <dgm:spPr/>
      <dgm:t>
        <a:bodyPr/>
        <a:lstStyle/>
        <a:p>
          <a:endParaRPr lang="es-ES"/>
        </a:p>
      </dgm:t>
    </dgm:pt>
    <dgm:pt modelId="{3E6F586B-CC2F-4D31-8B66-A3B8C576E2DA}" type="pres">
      <dgm:prSet presAssocID="{A3938DB8-4F6A-453E-B43D-B6B900E6F02E}" presName="sibTrans" presStyleLbl="sibTrans2D1" presStyleIdx="0" presStyleCnt="1"/>
      <dgm:spPr/>
      <dgm:t>
        <a:bodyPr/>
        <a:lstStyle/>
        <a:p>
          <a:endParaRPr lang="es-ES"/>
        </a:p>
      </dgm:t>
    </dgm:pt>
    <dgm:pt modelId="{50EB3A22-AD9C-436F-AC2C-664242CCFC9F}" type="pres">
      <dgm:prSet presAssocID="{A3938DB8-4F6A-453E-B43D-B6B900E6F02E}" presName="connectorText" presStyleLbl="sibTrans2D1" presStyleIdx="0" presStyleCnt="1"/>
      <dgm:spPr/>
      <dgm:t>
        <a:bodyPr/>
        <a:lstStyle/>
        <a:p>
          <a:endParaRPr lang="es-ES"/>
        </a:p>
      </dgm:t>
    </dgm:pt>
    <dgm:pt modelId="{A4E43CDF-B148-42FD-8577-995A3BFA5E56}" type="pres">
      <dgm:prSet presAssocID="{E0765C1F-FA2F-474B-8BBB-9E2F67414D53}" presName="node" presStyleLbl="node1" presStyleIdx="1" presStyleCnt="2">
        <dgm:presLayoutVars>
          <dgm:bulletEnabled val="1"/>
        </dgm:presLayoutVars>
      </dgm:prSet>
      <dgm:spPr/>
      <dgm:t>
        <a:bodyPr/>
        <a:lstStyle/>
        <a:p>
          <a:endParaRPr lang="es-ES"/>
        </a:p>
      </dgm:t>
    </dgm:pt>
  </dgm:ptLst>
  <dgm:cxnLst>
    <dgm:cxn modelId="{92EEC8FB-AE1A-4F51-A33C-E2842F4A48D6}" type="presOf" srcId="{845B9B05-BC11-4101-AE88-18CCD14E49F0}" destId="{DA68A719-95FD-487D-BE77-7E274B9D9F35}" srcOrd="0" destOrd="0" presId="urn:microsoft.com/office/officeart/2005/8/layout/process2"/>
    <dgm:cxn modelId="{C5D86321-C301-4BED-9EAF-01462AA58A4C}" srcId="{845B9B05-BC11-4101-AE88-18CCD14E49F0}" destId="{A27A566C-09F7-4294-9811-A18842498AE6}" srcOrd="0" destOrd="0" parTransId="{E5F61141-D870-4848-84AE-8FFB5109F1FB}" sibTransId="{A3938DB8-4F6A-453E-B43D-B6B900E6F02E}"/>
    <dgm:cxn modelId="{148B77FA-3A07-446B-A5DE-D113493361FC}" type="presOf" srcId="{E0765C1F-FA2F-474B-8BBB-9E2F67414D53}" destId="{A4E43CDF-B148-42FD-8577-995A3BFA5E56}" srcOrd="0" destOrd="0" presId="urn:microsoft.com/office/officeart/2005/8/layout/process2"/>
    <dgm:cxn modelId="{F23E6F04-F856-4898-A3F4-C26A405118A3}" type="presOf" srcId="{A3938DB8-4F6A-453E-B43D-B6B900E6F02E}" destId="{50EB3A22-AD9C-436F-AC2C-664242CCFC9F}" srcOrd="1" destOrd="0" presId="urn:microsoft.com/office/officeart/2005/8/layout/process2"/>
    <dgm:cxn modelId="{26CACA70-9CC1-49DC-9116-1E1E80D340FE}" type="presOf" srcId="{A3938DB8-4F6A-453E-B43D-B6B900E6F02E}" destId="{3E6F586B-CC2F-4D31-8B66-A3B8C576E2DA}" srcOrd="0" destOrd="0" presId="urn:microsoft.com/office/officeart/2005/8/layout/process2"/>
    <dgm:cxn modelId="{3F23749D-1A5E-4468-B964-54F79653374F}" type="presOf" srcId="{A27A566C-09F7-4294-9811-A18842498AE6}" destId="{0F4044BC-E8E7-45F7-BCBD-1C81CDE0042D}" srcOrd="0" destOrd="0" presId="urn:microsoft.com/office/officeart/2005/8/layout/process2"/>
    <dgm:cxn modelId="{14089B9B-8F69-4A0B-B06B-8B7CC8359724}" srcId="{845B9B05-BC11-4101-AE88-18CCD14E49F0}" destId="{E0765C1F-FA2F-474B-8BBB-9E2F67414D53}" srcOrd="1" destOrd="0" parTransId="{6F3071BE-027D-46B6-822A-028C5EC3D5AD}" sibTransId="{24CC8FCF-62DD-4FA9-9A13-C5A7D1E1BD39}"/>
    <dgm:cxn modelId="{1FDE4B15-F116-4CF4-863A-2C7D32EFC7F2}" type="presParOf" srcId="{DA68A719-95FD-487D-BE77-7E274B9D9F35}" destId="{0F4044BC-E8E7-45F7-BCBD-1C81CDE0042D}" srcOrd="0" destOrd="0" presId="urn:microsoft.com/office/officeart/2005/8/layout/process2"/>
    <dgm:cxn modelId="{A838F764-A6C4-445C-8BE3-2A273959E458}" type="presParOf" srcId="{DA68A719-95FD-487D-BE77-7E274B9D9F35}" destId="{3E6F586B-CC2F-4D31-8B66-A3B8C576E2DA}" srcOrd="1" destOrd="0" presId="urn:microsoft.com/office/officeart/2005/8/layout/process2"/>
    <dgm:cxn modelId="{6C80C68D-6279-4F5E-A54F-B80CED182305}" type="presParOf" srcId="{3E6F586B-CC2F-4D31-8B66-A3B8C576E2DA}" destId="{50EB3A22-AD9C-436F-AC2C-664242CCFC9F}" srcOrd="0" destOrd="0" presId="urn:microsoft.com/office/officeart/2005/8/layout/process2"/>
    <dgm:cxn modelId="{CB64F639-7F86-49BF-8AA4-160A0ED731F1}" type="presParOf" srcId="{DA68A719-95FD-487D-BE77-7E274B9D9F35}" destId="{A4E43CDF-B148-42FD-8577-995A3BFA5E56}"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5B9B05-BC11-4101-AE88-18CCD14E49F0}" type="doc">
      <dgm:prSet loTypeId="urn:microsoft.com/office/officeart/2005/8/layout/process2" loCatId="process" qsTypeId="urn:microsoft.com/office/officeart/2005/8/quickstyle/simple1" qsCatId="simple" csTypeId="urn:microsoft.com/office/officeart/2005/8/colors/accent2_1" csCatId="accent2" phldr="1"/>
      <dgm:spPr/>
    </dgm:pt>
    <dgm:pt modelId="{A27A566C-09F7-4294-9811-A18842498AE6}">
      <dgm:prSet phldrT="[Texto]" custT="1"/>
      <dgm:spPr/>
      <dgm:t>
        <a:bodyPr/>
        <a:lstStyle/>
        <a:p>
          <a:r>
            <a:rPr lang="es-ES" sz="1800" b="1" dirty="0" smtClean="0"/>
            <a:t>Muestra</a:t>
          </a:r>
          <a:endParaRPr lang="es-ES" sz="1800" dirty="0"/>
        </a:p>
      </dgm:t>
    </dgm:pt>
    <dgm:pt modelId="{E5F61141-D870-4848-84AE-8FFB5109F1FB}" type="parTrans" cxnId="{C5D86321-C301-4BED-9EAF-01462AA58A4C}">
      <dgm:prSet/>
      <dgm:spPr/>
      <dgm:t>
        <a:bodyPr/>
        <a:lstStyle/>
        <a:p>
          <a:endParaRPr lang="es-ES" sz="1200"/>
        </a:p>
      </dgm:t>
    </dgm:pt>
    <dgm:pt modelId="{A3938DB8-4F6A-453E-B43D-B6B900E6F02E}" type="sibTrans" cxnId="{C5D86321-C301-4BED-9EAF-01462AA58A4C}">
      <dgm:prSet custT="1"/>
      <dgm:spPr/>
      <dgm:t>
        <a:bodyPr/>
        <a:lstStyle/>
        <a:p>
          <a:endParaRPr lang="es-ES" sz="1200" dirty="0"/>
        </a:p>
      </dgm:t>
    </dgm:pt>
    <dgm:pt modelId="{E0765C1F-FA2F-474B-8BBB-9E2F67414D53}">
      <dgm:prSet phldrT="[Texto]" custT="1"/>
      <dgm:spPr/>
      <dgm:t>
        <a:bodyPr/>
        <a:lstStyle/>
        <a:p>
          <a:r>
            <a:rPr lang="es-ES" sz="1200" dirty="0" smtClean="0"/>
            <a:t>PYMES participantes</a:t>
          </a:r>
          <a:endParaRPr lang="es-ES" sz="1200" dirty="0"/>
        </a:p>
      </dgm:t>
    </dgm:pt>
    <dgm:pt modelId="{6F3071BE-027D-46B6-822A-028C5EC3D5AD}" type="parTrans" cxnId="{14089B9B-8F69-4A0B-B06B-8B7CC8359724}">
      <dgm:prSet/>
      <dgm:spPr/>
      <dgm:t>
        <a:bodyPr/>
        <a:lstStyle/>
        <a:p>
          <a:endParaRPr lang="es-ES" sz="1200"/>
        </a:p>
      </dgm:t>
    </dgm:pt>
    <dgm:pt modelId="{24CC8FCF-62DD-4FA9-9A13-C5A7D1E1BD39}" type="sibTrans" cxnId="{14089B9B-8F69-4A0B-B06B-8B7CC8359724}">
      <dgm:prSet/>
      <dgm:spPr/>
      <dgm:t>
        <a:bodyPr/>
        <a:lstStyle/>
        <a:p>
          <a:endParaRPr lang="es-ES" sz="1200"/>
        </a:p>
      </dgm:t>
    </dgm:pt>
    <dgm:pt modelId="{DA68A719-95FD-487D-BE77-7E274B9D9F35}" type="pres">
      <dgm:prSet presAssocID="{845B9B05-BC11-4101-AE88-18CCD14E49F0}" presName="linearFlow" presStyleCnt="0">
        <dgm:presLayoutVars>
          <dgm:resizeHandles val="exact"/>
        </dgm:presLayoutVars>
      </dgm:prSet>
      <dgm:spPr/>
    </dgm:pt>
    <dgm:pt modelId="{0F4044BC-E8E7-45F7-BCBD-1C81CDE0042D}" type="pres">
      <dgm:prSet presAssocID="{A27A566C-09F7-4294-9811-A18842498AE6}" presName="node" presStyleLbl="node1" presStyleIdx="0" presStyleCnt="2">
        <dgm:presLayoutVars>
          <dgm:bulletEnabled val="1"/>
        </dgm:presLayoutVars>
      </dgm:prSet>
      <dgm:spPr/>
      <dgm:t>
        <a:bodyPr/>
        <a:lstStyle/>
        <a:p>
          <a:endParaRPr lang="es-ES"/>
        </a:p>
      </dgm:t>
    </dgm:pt>
    <dgm:pt modelId="{3E6F586B-CC2F-4D31-8B66-A3B8C576E2DA}" type="pres">
      <dgm:prSet presAssocID="{A3938DB8-4F6A-453E-B43D-B6B900E6F02E}" presName="sibTrans" presStyleLbl="sibTrans2D1" presStyleIdx="0" presStyleCnt="1"/>
      <dgm:spPr/>
      <dgm:t>
        <a:bodyPr/>
        <a:lstStyle/>
        <a:p>
          <a:endParaRPr lang="es-ES"/>
        </a:p>
      </dgm:t>
    </dgm:pt>
    <dgm:pt modelId="{50EB3A22-AD9C-436F-AC2C-664242CCFC9F}" type="pres">
      <dgm:prSet presAssocID="{A3938DB8-4F6A-453E-B43D-B6B900E6F02E}" presName="connectorText" presStyleLbl="sibTrans2D1" presStyleIdx="0" presStyleCnt="1"/>
      <dgm:spPr/>
      <dgm:t>
        <a:bodyPr/>
        <a:lstStyle/>
        <a:p>
          <a:endParaRPr lang="es-ES"/>
        </a:p>
      </dgm:t>
    </dgm:pt>
    <dgm:pt modelId="{A4E43CDF-B148-42FD-8577-995A3BFA5E56}" type="pres">
      <dgm:prSet presAssocID="{E0765C1F-FA2F-474B-8BBB-9E2F67414D53}" presName="node" presStyleLbl="node1" presStyleIdx="1" presStyleCnt="2">
        <dgm:presLayoutVars>
          <dgm:bulletEnabled val="1"/>
        </dgm:presLayoutVars>
      </dgm:prSet>
      <dgm:spPr/>
      <dgm:t>
        <a:bodyPr/>
        <a:lstStyle/>
        <a:p>
          <a:endParaRPr lang="es-ES"/>
        </a:p>
      </dgm:t>
    </dgm:pt>
  </dgm:ptLst>
  <dgm:cxnLst>
    <dgm:cxn modelId="{E4048E8E-E1D8-439E-84A6-8197A2F45D00}" type="presOf" srcId="{A27A566C-09F7-4294-9811-A18842498AE6}" destId="{0F4044BC-E8E7-45F7-BCBD-1C81CDE0042D}" srcOrd="0" destOrd="0" presId="urn:microsoft.com/office/officeart/2005/8/layout/process2"/>
    <dgm:cxn modelId="{C5D86321-C301-4BED-9EAF-01462AA58A4C}" srcId="{845B9B05-BC11-4101-AE88-18CCD14E49F0}" destId="{A27A566C-09F7-4294-9811-A18842498AE6}" srcOrd="0" destOrd="0" parTransId="{E5F61141-D870-4848-84AE-8FFB5109F1FB}" sibTransId="{A3938DB8-4F6A-453E-B43D-B6B900E6F02E}"/>
    <dgm:cxn modelId="{8526E4B1-8266-47F8-B08F-6EBE219CD6EA}" type="presOf" srcId="{845B9B05-BC11-4101-AE88-18CCD14E49F0}" destId="{DA68A719-95FD-487D-BE77-7E274B9D9F35}" srcOrd="0" destOrd="0" presId="urn:microsoft.com/office/officeart/2005/8/layout/process2"/>
    <dgm:cxn modelId="{14089B9B-8F69-4A0B-B06B-8B7CC8359724}" srcId="{845B9B05-BC11-4101-AE88-18CCD14E49F0}" destId="{E0765C1F-FA2F-474B-8BBB-9E2F67414D53}" srcOrd="1" destOrd="0" parTransId="{6F3071BE-027D-46B6-822A-028C5EC3D5AD}" sibTransId="{24CC8FCF-62DD-4FA9-9A13-C5A7D1E1BD39}"/>
    <dgm:cxn modelId="{609820A3-351C-4154-8F2B-321F8F2D30A5}" type="presOf" srcId="{A3938DB8-4F6A-453E-B43D-B6B900E6F02E}" destId="{50EB3A22-AD9C-436F-AC2C-664242CCFC9F}" srcOrd="1" destOrd="0" presId="urn:microsoft.com/office/officeart/2005/8/layout/process2"/>
    <dgm:cxn modelId="{5D531733-2735-4F6D-8B67-9941318CFDE0}" type="presOf" srcId="{A3938DB8-4F6A-453E-B43D-B6B900E6F02E}" destId="{3E6F586B-CC2F-4D31-8B66-A3B8C576E2DA}" srcOrd="0" destOrd="0" presId="urn:microsoft.com/office/officeart/2005/8/layout/process2"/>
    <dgm:cxn modelId="{8BC76C17-FFCE-455A-B53E-1FEE5122A74E}" type="presOf" srcId="{E0765C1F-FA2F-474B-8BBB-9E2F67414D53}" destId="{A4E43CDF-B148-42FD-8577-995A3BFA5E56}" srcOrd="0" destOrd="0" presId="urn:microsoft.com/office/officeart/2005/8/layout/process2"/>
    <dgm:cxn modelId="{A95CD0AC-A437-4480-9A51-9E3D48DBC4CF}" type="presParOf" srcId="{DA68A719-95FD-487D-BE77-7E274B9D9F35}" destId="{0F4044BC-E8E7-45F7-BCBD-1C81CDE0042D}" srcOrd="0" destOrd="0" presId="urn:microsoft.com/office/officeart/2005/8/layout/process2"/>
    <dgm:cxn modelId="{FC3E2F80-E2A0-421D-A7FA-925D7A745FFF}" type="presParOf" srcId="{DA68A719-95FD-487D-BE77-7E274B9D9F35}" destId="{3E6F586B-CC2F-4D31-8B66-A3B8C576E2DA}" srcOrd="1" destOrd="0" presId="urn:microsoft.com/office/officeart/2005/8/layout/process2"/>
    <dgm:cxn modelId="{27B539D6-4A7A-4007-B9AB-21DB319D284F}" type="presParOf" srcId="{3E6F586B-CC2F-4D31-8B66-A3B8C576E2DA}" destId="{50EB3A22-AD9C-436F-AC2C-664242CCFC9F}" srcOrd="0" destOrd="0" presId="urn:microsoft.com/office/officeart/2005/8/layout/process2"/>
    <dgm:cxn modelId="{CF95E454-C550-4A39-A8C5-A31A14BB39A1}" type="presParOf" srcId="{DA68A719-95FD-487D-BE77-7E274B9D9F35}" destId="{A4E43CDF-B148-42FD-8577-995A3BFA5E56}" srcOrd="2"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47B553-6914-4399-8635-9E0839864093}"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s-ES"/>
        </a:p>
      </dgm:t>
    </dgm:pt>
    <dgm:pt modelId="{27AD7388-F808-457D-AC07-CCDD7F81EFF5}">
      <dgm:prSet phldrT="[Texto]" custT="1"/>
      <dgm:spPr/>
      <dgm:t>
        <a:bodyPr/>
        <a:lstStyle/>
        <a:p>
          <a:r>
            <a:rPr lang="es-ES" sz="1200" b="1" dirty="0" smtClean="0">
              <a:solidFill>
                <a:schemeClr val="tx1"/>
              </a:solidFill>
              <a:latin typeface="+mn-lt"/>
              <a:cs typeface="Times New Roman" pitchFamily="18" charset="0"/>
            </a:rPr>
            <a:t>Abastecimiento Responsable</a:t>
          </a:r>
          <a:endParaRPr lang="es-ES" sz="1200" dirty="0">
            <a:solidFill>
              <a:schemeClr val="tx1"/>
            </a:solidFill>
            <a:latin typeface="+mn-lt"/>
          </a:endParaRPr>
        </a:p>
      </dgm:t>
    </dgm:pt>
    <dgm:pt modelId="{4EE92D0A-BCE8-4807-9ED8-494A280A603D}" type="parTrans" cxnId="{C3A06D49-B494-4030-9C48-2E32A9A5E2AF}">
      <dgm:prSet/>
      <dgm:spPr/>
      <dgm:t>
        <a:bodyPr/>
        <a:lstStyle/>
        <a:p>
          <a:endParaRPr lang="es-ES" sz="1200">
            <a:latin typeface="+mn-lt"/>
          </a:endParaRPr>
        </a:p>
      </dgm:t>
    </dgm:pt>
    <dgm:pt modelId="{8A64F6A0-7FBD-44EF-81CA-F09948FC4601}" type="sibTrans" cxnId="{C3A06D49-B494-4030-9C48-2E32A9A5E2AF}">
      <dgm:prSet/>
      <dgm:spPr/>
      <dgm:t>
        <a:bodyPr/>
        <a:lstStyle/>
        <a:p>
          <a:endParaRPr lang="es-ES" sz="1200">
            <a:latin typeface="+mn-lt"/>
          </a:endParaRPr>
        </a:p>
      </dgm:t>
    </dgm:pt>
    <dgm:pt modelId="{5BC7AC99-2878-49B2-9291-D0E5D258158C}">
      <dgm:prSet phldrT="[Texto]" custT="1"/>
      <dgm:spPr/>
      <dgm:t>
        <a:bodyPr/>
        <a:lstStyle/>
        <a:p>
          <a:pPr algn="just"/>
          <a:r>
            <a:rPr lang="es-ES" sz="1200" dirty="0" smtClean="0">
              <a:latin typeface="+mn-lt"/>
              <a:cs typeface="Times New Roman" pitchFamily="18" charset="0"/>
            </a:rPr>
            <a:t>Alianzas estratégicas con los proveedores </a:t>
          </a:r>
          <a:endParaRPr lang="es-ES" sz="1200" dirty="0">
            <a:latin typeface="+mn-lt"/>
          </a:endParaRPr>
        </a:p>
      </dgm:t>
    </dgm:pt>
    <dgm:pt modelId="{8C304E28-6CC1-496F-BA62-7787E2A8B837}" type="parTrans" cxnId="{CEF659EB-20EA-42C7-ACE7-1273291F99AE}">
      <dgm:prSet/>
      <dgm:spPr/>
      <dgm:t>
        <a:bodyPr/>
        <a:lstStyle/>
        <a:p>
          <a:endParaRPr lang="es-ES" sz="1200">
            <a:latin typeface="+mn-lt"/>
          </a:endParaRPr>
        </a:p>
      </dgm:t>
    </dgm:pt>
    <dgm:pt modelId="{23E637D9-3D47-4312-AC6A-823B86FBBB58}" type="sibTrans" cxnId="{CEF659EB-20EA-42C7-ACE7-1273291F99AE}">
      <dgm:prSet/>
      <dgm:spPr/>
      <dgm:t>
        <a:bodyPr/>
        <a:lstStyle/>
        <a:p>
          <a:endParaRPr lang="es-ES" sz="1200">
            <a:latin typeface="+mn-lt"/>
          </a:endParaRPr>
        </a:p>
      </dgm:t>
    </dgm:pt>
    <dgm:pt modelId="{E88B9032-BF1A-411D-9496-2821A916B1FE}">
      <dgm:prSet phldrT="[Texto]" custT="1"/>
      <dgm:spPr/>
      <dgm:t>
        <a:bodyPr/>
        <a:lstStyle/>
        <a:p>
          <a:r>
            <a:rPr lang="es-ES" sz="1200" b="1" dirty="0" smtClean="0">
              <a:solidFill>
                <a:schemeClr val="tx1"/>
              </a:solidFill>
              <a:latin typeface="+mn-lt"/>
              <a:cs typeface="Times New Roman" pitchFamily="18" charset="0"/>
            </a:rPr>
            <a:t>Expandir el desarrollo de  proveedores</a:t>
          </a:r>
          <a:endParaRPr lang="es-ES" sz="1200" dirty="0">
            <a:solidFill>
              <a:schemeClr val="tx1"/>
            </a:solidFill>
            <a:latin typeface="+mn-lt"/>
          </a:endParaRPr>
        </a:p>
      </dgm:t>
    </dgm:pt>
    <dgm:pt modelId="{B361707D-1CA4-4F24-B01D-83320674FC15}" type="parTrans" cxnId="{B3EEF3C8-B495-49FA-9532-ECD65725E050}">
      <dgm:prSet/>
      <dgm:spPr/>
      <dgm:t>
        <a:bodyPr/>
        <a:lstStyle/>
        <a:p>
          <a:endParaRPr lang="es-ES" sz="1200">
            <a:latin typeface="+mn-lt"/>
          </a:endParaRPr>
        </a:p>
      </dgm:t>
    </dgm:pt>
    <dgm:pt modelId="{C5889257-ADC7-4D21-B3FC-C8E8FDF710DC}" type="sibTrans" cxnId="{B3EEF3C8-B495-49FA-9532-ECD65725E050}">
      <dgm:prSet/>
      <dgm:spPr/>
      <dgm:t>
        <a:bodyPr/>
        <a:lstStyle/>
        <a:p>
          <a:endParaRPr lang="es-ES" sz="1200">
            <a:latin typeface="+mn-lt"/>
          </a:endParaRPr>
        </a:p>
      </dgm:t>
    </dgm:pt>
    <dgm:pt modelId="{C6A8E33D-B82F-45ED-B8A9-1E5E7068776D}">
      <dgm:prSet phldrT="[Texto]" custT="1"/>
      <dgm:spPr/>
      <dgm:t>
        <a:bodyPr/>
        <a:lstStyle/>
        <a:p>
          <a:pPr algn="just"/>
          <a:r>
            <a:rPr lang="es-ES" sz="1200" dirty="0" smtClean="0">
              <a:latin typeface="+mn-lt"/>
              <a:cs typeface="Times New Roman" pitchFamily="18" charset="0"/>
            </a:rPr>
            <a:t>Incrementar el total de proveedores locales</a:t>
          </a:r>
          <a:endParaRPr lang="es-ES" sz="1200" dirty="0">
            <a:latin typeface="+mn-lt"/>
          </a:endParaRPr>
        </a:p>
      </dgm:t>
    </dgm:pt>
    <dgm:pt modelId="{E140DB35-4286-4ADF-B8E1-DD7A06430D07}" type="parTrans" cxnId="{DAF4C5C1-DFB0-4CF0-8781-B6C61E812DA8}">
      <dgm:prSet/>
      <dgm:spPr/>
      <dgm:t>
        <a:bodyPr/>
        <a:lstStyle/>
        <a:p>
          <a:endParaRPr lang="es-ES" sz="1200">
            <a:latin typeface="+mn-lt"/>
          </a:endParaRPr>
        </a:p>
      </dgm:t>
    </dgm:pt>
    <dgm:pt modelId="{15F6BFD4-17AA-48DE-B16B-D60704A8A56F}" type="sibTrans" cxnId="{DAF4C5C1-DFB0-4CF0-8781-B6C61E812DA8}">
      <dgm:prSet/>
      <dgm:spPr/>
      <dgm:t>
        <a:bodyPr/>
        <a:lstStyle/>
        <a:p>
          <a:endParaRPr lang="es-ES" sz="1200">
            <a:latin typeface="+mn-lt"/>
          </a:endParaRPr>
        </a:p>
      </dgm:t>
    </dgm:pt>
    <dgm:pt modelId="{68A1D25B-A41A-455C-AF23-2FEBFED98C11}">
      <dgm:prSet phldrT="[Texto]" custT="1"/>
      <dgm:spPr/>
      <dgm:t>
        <a:bodyPr/>
        <a:lstStyle/>
        <a:p>
          <a:r>
            <a:rPr lang="es-ES" sz="1200" b="1" dirty="0" smtClean="0">
              <a:solidFill>
                <a:schemeClr val="tx1"/>
              </a:solidFill>
              <a:latin typeface="+mn-lt"/>
              <a:cs typeface="Times New Roman" pitchFamily="18" charset="0"/>
            </a:rPr>
            <a:t>Desarrollo de expertise local de la categoría</a:t>
          </a:r>
          <a:endParaRPr lang="es-ES" sz="1200" dirty="0">
            <a:solidFill>
              <a:schemeClr val="tx1"/>
            </a:solidFill>
            <a:latin typeface="+mn-lt"/>
          </a:endParaRPr>
        </a:p>
      </dgm:t>
    </dgm:pt>
    <dgm:pt modelId="{ECDDD4E0-D71B-47F8-84FE-4F6BB5A74EF2}" type="parTrans" cxnId="{0A13DEA6-7EF9-4795-87F4-543D16E4A825}">
      <dgm:prSet/>
      <dgm:spPr/>
      <dgm:t>
        <a:bodyPr/>
        <a:lstStyle/>
        <a:p>
          <a:endParaRPr lang="es-ES" sz="1200">
            <a:latin typeface="+mn-lt"/>
          </a:endParaRPr>
        </a:p>
      </dgm:t>
    </dgm:pt>
    <dgm:pt modelId="{CA13C1F8-C12D-42AD-87DB-2024ABE5FF32}" type="sibTrans" cxnId="{0A13DEA6-7EF9-4795-87F4-543D16E4A825}">
      <dgm:prSet/>
      <dgm:spPr/>
      <dgm:t>
        <a:bodyPr/>
        <a:lstStyle/>
        <a:p>
          <a:endParaRPr lang="es-ES" sz="1200">
            <a:latin typeface="+mn-lt"/>
          </a:endParaRPr>
        </a:p>
      </dgm:t>
    </dgm:pt>
    <dgm:pt modelId="{D6AFFDC5-5CFB-47F9-9074-4CBC87F788DB}">
      <dgm:prSet phldrT="[Texto]" custT="1"/>
      <dgm:spPr/>
      <dgm:t>
        <a:bodyPr/>
        <a:lstStyle/>
        <a:p>
          <a:pPr algn="just"/>
          <a:r>
            <a:rPr lang="es-ES" sz="1200" dirty="0" smtClean="0">
              <a:latin typeface="+mn-lt"/>
              <a:cs typeface="Times New Roman" pitchFamily="18" charset="0"/>
            </a:rPr>
            <a:t>Especialización de proveedores en sus categorías</a:t>
          </a:r>
          <a:endParaRPr lang="es-ES" sz="1200" dirty="0">
            <a:latin typeface="+mn-lt"/>
          </a:endParaRPr>
        </a:p>
      </dgm:t>
    </dgm:pt>
    <dgm:pt modelId="{BEA19D58-C8B1-4342-9B32-566BDD9CE1BB}" type="parTrans" cxnId="{D34D8998-A734-451B-ACF3-5F88ED57BAC5}">
      <dgm:prSet/>
      <dgm:spPr/>
      <dgm:t>
        <a:bodyPr/>
        <a:lstStyle/>
        <a:p>
          <a:endParaRPr lang="es-ES" sz="1200">
            <a:latin typeface="+mn-lt"/>
          </a:endParaRPr>
        </a:p>
      </dgm:t>
    </dgm:pt>
    <dgm:pt modelId="{548B9C94-1EB8-4C08-8C05-517F4F46ABFE}" type="sibTrans" cxnId="{D34D8998-A734-451B-ACF3-5F88ED57BAC5}">
      <dgm:prSet/>
      <dgm:spPr/>
      <dgm:t>
        <a:bodyPr/>
        <a:lstStyle/>
        <a:p>
          <a:endParaRPr lang="es-ES" sz="1200">
            <a:latin typeface="+mn-lt"/>
          </a:endParaRPr>
        </a:p>
      </dgm:t>
    </dgm:pt>
    <dgm:pt modelId="{DE88DD40-9504-4548-BF02-7698FF440358}" type="pres">
      <dgm:prSet presAssocID="{4147B553-6914-4399-8635-9E0839864093}" presName="rootnode" presStyleCnt="0">
        <dgm:presLayoutVars>
          <dgm:chMax/>
          <dgm:chPref/>
          <dgm:dir/>
          <dgm:animLvl val="lvl"/>
        </dgm:presLayoutVars>
      </dgm:prSet>
      <dgm:spPr/>
      <dgm:t>
        <a:bodyPr/>
        <a:lstStyle/>
        <a:p>
          <a:endParaRPr lang="es-ES"/>
        </a:p>
      </dgm:t>
    </dgm:pt>
    <dgm:pt modelId="{9E63A973-5A84-4339-85A5-0C07D542C904}" type="pres">
      <dgm:prSet presAssocID="{27AD7388-F808-457D-AC07-CCDD7F81EFF5}" presName="composite" presStyleCnt="0"/>
      <dgm:spPr/>
    </dgm:pt>
    <dgm:pt modelId="{C8749F8C-5A4D-4E2D-859C-DCA3A9664926}" type="pres">
      <dgm:prSet presAssocID="{27AD7388-F808-457D-AC07-CCDD7F81EFF5}" presName="bentUpArrow1" presStyleLbl="alignImgPlace1" presStyleIdx="0" presStyleCnt="2"/>
      <dgm:spPr/>
    </dgm:pt>
    <dgm:pt modelId="{E7F1FC6F-AC2D-4974-9E1F-A844562C9558}" type="pres">
      <dgm:prSet presAssocID="{27AD7388-F808-457D-AC07-CCDD7F81EFF5}" presName="ParentText" presStyleLbl="node1" presStyleIdx="0" presStyleCnt="3">
        <dgm:presLayoutVars>
          <dgm:chMax val="1"/>
          <dgm:chPref val="1"/>
          <dgm:bulletEnabled val="1"/>
        </dgm:presLayoutVars>
      </dgm:prSet>
      <dgm:spPr/>
      <dgm:t>
        <a:bodyPr/>
        <a:lstStyle/>
        <a:p>
          <a:endParaRPr lang="es-ES"/>
        </a:p>
      </dgm:t>
    </dgm:pt>
    <dgm:pt modelId="{374E72A9-B7CF-44FD-AEEF-334D26A56710}" type="pres">
      <dgm:prSet presAssocID="{27AD7388-F808-457D-AC07-CCDD7F81EFF5}" presName="ChildText" presStyleLbl="revTx" presStyleIdx="0" presStyleCnt="3" custScaleX="122887">
        <dgm:presLayoutVars>
          <dgm:chMax val="0"/>
          <dgm:chPref val="0"/>
          <dgm:bulletEnabled val="1"/>
        </dgm:presLayoutVars>
      </dgm:prSet>
      <dgm:spPr/>
      <dgm:t>
        <a:bodyPr/>
        <a:lstStyle/>
        <a:p>
          <a:endParaRPr lang="es-ES"/>
        </a:p>
      </dgm:t>
    </dgm:pt>
    <dgm:pt modelId="{4B6FC683-16D5-48C7-9576-D00C8AAB063A}" type="pres">
      <dgm:prSet presAssocID="{8A64F6A0-7FBD-44EF-81CA-F09948FC4601}" presName="sibTrans" presStyleCnt="0"/>
      <dgm:spPr/>
    </dgm:pt>
    <dgm:pt modelId="{52CB9B68-57F1-49ED-8C5A-B5CDF6DD5628}" type="pres">
      <dgm:prSet presAssocID="{E88B9032-BF1A-411D-9496-2821A916B1FE}" presName="composite" presStyleCnt="0"/>
      <dgm:spPr/>
    </dgm:pt>
    <dgm:pt modelId="{4C620BB0-30B6-4CB2-A07D-CFDA4F51D25E}" type="pres">
      <dgm:prSet presAssocID="{E88B9032-BF1A-411D-9496-2821A916B1FE}" presName="bentUpArrow1" presStyleLbl="alignImgPlace1" presStyleIdx="1" presStyleCnt="2"/>
      <dgm:spPr/>
    </dgm:pt>
    <dgm:pt modelId="{CAED550C-43A6-4562-B0A3-09DF9951C71A}" type="pres">
      <dgm:prSet presAssocID="{E88B9032-BF1A-411D-9496-2821A916B1FE}" presName="ParentText" presStyleLbl="node1" presStyleIdx="1" presStyleCnt="3">
        <dgm:presLayoutVars>
          <dgm:chMax val="1"/>
          <dgm:chPref val="1"/>
          <dgm:bulletEnabled val="1"/>
        </dgm:presLayoutVars>
      </dgm:prSet>
      <dgm:spPr/>
      <dgm:t>
        <a:bodyPr/>
        <a:lstStyle/>
        <a:p>
          <a:endParaRPr lang="es-ES"/>
        </a:p>
      </dgm:t>
    </dgm:pt>
    <dgm:pt modelId="{51B41D40-6998-44D4-80B2-6FD6114B0A5A}" type="pres">
      <dgm:prSet presAssocID="{E88B9032-BF1A-411D-9496-2821A916B1FE}" presName="ChildText" presStyleLbl="revTx" presStyleIdx="1" presStyleCnt="3" custScaleX="122523">
        <dgm:presLayoutVars>
          <dgm:chMax val="0"/>
          <dgm:chPref val="0"/>
          <dgm:bulletEnabled val="1"/>
        </dgm:presLayoutVars>
      </dgm:prSet>
      <dgm:spPr/>
      <dgm:t>
        <a:bodyPr/>
        <a:lstStyle/>
        <a:p>
          <a:endParaRPr lang="es-ES"/>
        </a:p>
      </dgm:t>
    </dgm:pt>
    <dgm:pt modelId="{03A5B2AE-3F16-450E-A15E-2F56D43D0C1C}" type="pres">
      <dgm:prSet presAssocID="{C5889257-ADC7-4D21-B3FC-C8E8FDF710DC}" presName="sibTrans" presStyleCnt="0"/>
      <dgm:spPr/>
    </dgm:pt>
    <dgm:pt modelId="{13D41E3A-72F3-4D93-8632-560ED6228A5D}" type="pres">
      <dgm:prSet presAssocID="{68A1D25B-A41A-455C-AF23-2FEBFED98C11}" presName="composite" presStyleCnt="0"/>
      <dgm:spPr/>
    </dgm:pt>
    <dgm:pt modelId="{B9EDD86E-B84B-434A-9E42-2415D71445C5}" type="pres">
      <dgm:prSet presAssocID="{68A1D25B-A41A-455C-AF23-2FEBFED98C11}" presName="ParentText" presStyleLbl="node1" presStyleIdx="2" presStyleCnt="3">
        <dgm:presLayoutVars>
          <dgm:chMax val="1"/>
          <dgm:chPref val="1"/>
          <dgm:bulletEnabled val="1"/>
        </dgm:presLayoutVars>
      </dgm:prSet>
      <dgm:spPr/>
      <dgm:t>
        <a:bodyPr/>
        <a:lstStyle/>
        <a:p>
          <a:endParaRPr lang="es-ES"/>
        </a:p>
      </dgm:t>
    </dgm:pt>
    <dgm:pt modelId="{DAEC5A3B-81D9-46EC-9D5B-3F053137B218}" type="pres">
      <dgm:prSet presAssocID="{68A1D25B-A41A-455C-AF23-2FEBFED98C11}" presName="FinalChildText" presStyleLbl="revTx" presStyleIdx="2" presStyleCnt="3" custScaleX="128911">
        <dgm:presLayoutVars>
          <dgm:chMax val="0"/>
          <dgm:chPref val="0"/>
          <dgm:bulletEnabled val="1"/>
        </dgm:presLayoutVars>
      </dgm:prSet>
      <dgm:spPr/>
      <dgm:t>
        <a:bodyPr/>
        <a:lstStyle/>
        <a:p>
          <a:endParaRPr lang="es-ES"/>
        </a:p>
      </dgm:t>
    </dgm:pt>
  </dgm:ptLst>
  <dgm:cxnLst>
    <dgm:cxn modelId="{89E70082-CFB7-4C9C-9C5B-5EA02E6FEF9F}" type="presOf" srcId="{E88B9032-BF1A-411D-9496-2821A916B1FE}" destId="{CAED550C-43A6-4562-B0A3-09DF9951C71A}" srcOrd="0" destOrd="0" presId="urn:microsoft.com/office/officeart/2005/8/layout/StepDownProcess"/>
    <dgm:cxn modelId="{D34D8998-A734-451B-ACF3-5F88ED57BAC5}" srcId="{68A1D25B-A41A-455C-AF23-2FEBFED98C11}" destId="{D6AFFDC5-5CFB-47F9-9074-4CBC87F788DB}" srcOrd="0" destOrd="0" parTransId="{BEA19D58-C8B1-4342-9B32-566BDD9CE1BB}" sibTransId="{548B9C94-1EB8-4C08-8C05-517F4F46ABFE}"/>
    <dgm:cxn modelId="{6E0797AB-8F28-496B-B27F-DE91113460E2}" type="presOf" srcId="{27AD7388-F808-457D-AC07-CCDD7F81EFF5}" destId="{E7F1FC6F-AC2D-4974-9E1F-A844562C9558}" srcOrd="0" destOrd="0" presId="urn:microsoft.com/office/officeart/2005/8/layout/StepDownProcess"/>
    <dgm:cxn modelId="{B3EEF3C8-B495-49FA-9532-ECD65725E050}" srcId="{4147B553-6914-4399-8635-9E0839864093}" destId="{E88B9032-BF1A-411D-9496-2821A916B1FE}" srcOrd="1" destOrd="0" parTransId="{B361707D-1CA4-4F24-B01D-83320674FC15}" sibTransId="{C5889257-ADC7-4D21-B3FC-C8E8FDF710DC}"/>
    <dgm:cxn modelId="{C3A06D49-B494-4030-9C48-2E32A9A5E2AF}" srcId="{4147B553-6914-4399-8635-9E0839864093}" destId="{27AD7388-F808-457D-AC07-CCDD7F81EFF5}" srcOrd="0" destOrd="0" parTransId="{4EE92D0A-BCE8-4807-9ED8-494A280A603D}" sibTransId="{8A64F6A0-7FBD-44EF-81CA-F09948FC4601}"/>
    <dgm:cxn modelId="{BA2C8179-6EC0-4B20-934C-835D41B8A3C8}" type="presOf" srcId="{68A1D25B-A41A-455C-AF23-2FEBFED98C11}" destId="{B9EDD86E-B84B-434A-9E42-2415D71445C5}" srcOrd="0" destOrd="0" presId="urn:microsoft.com/office/officeart/2005/8/layout/StepDownProcess"/>
    <dgm:cxn modelId="{0A13DEA6-7EF9-4795-87F4-543D16E4A825}" srcId="{4147B553-6914-4399-8635-9E0839864093}" destId="{68A1D25B-A41A-455C-AF23-2FEBFED98C11}" srcOrd="2" destOrd="0" parTransId="{ECDDD4E0-D71B-47F8-84FE-4F6BB5A74EF2}" sibTransId="{CA13C1F8-C12D-42AD-87DB-2024ABE5FF32}"/>
    <dgm:cxn modelId="{DAF4C5C1-DFB0-4CF0-8781-B6C61E812DA8}" srcId="{E88B9032-BF1A-411D-9496-2821A916B1FE}" destId="{C6A8E33D-B82F-45ED-B8A9-1E5E7068776D}" srcOrd="0" destOrd="0" parTransId="{E140DB35-4286-4ADF-B8E1-DD7A06430D07}" sibTransId="{15F6BFD4-17AA-48DE-B16B-D60704A8A56F}"/>
    <dgm:cxn modelId="{65089D01-B967-4275-BF05-8F08E27ED040}" type="presOf" srcId="{C6A8E33D-B82F-45ED-B8A9-1E5E7068776D}" destId="{51B41D40-6998-44D4-80B2-6FD6114B0A5A}" srcOrd="0" destOrd="0" presId="urn:microsoft.com/office/officeart/2005/8/layout/StepDownProcess"/>
    <dgm:cxn modelId="{7DCBFC7D-AD13-4A23-8BAD-0247DF4CFF26}" type="presOf" srcId="{5BC7AC99-2878-49B2-9291-D0E5D258158C}" destId="{374E72A9-B7CF-44FD-AEEF-334D26A56710}" srcOrd="0" destOrd="0" presId="urn:microsoft.com/office/officeart/2005/8/layout/StepDownProcess"/>
    <dgm:cxn modelId="{634F0F47-F633-4E78-ABAF-59BD1E16C7AB}" type="presOf" srcId="{4147B553-6914-4399-8635-9E0839864093}" destId="{DE88DD40-9504-4548-BF02-7698FF440358}" srcOrd="0" destOrd="0" presId="urn:microsoft.com/office/officeart/2005/8/layout/StepDownProcess"/>
    <dgm:cxn modelId="{CEF659EB-20EA-42C7-ACE7-1273291F99AE}" srcId="{27AD7388-F808-457D-AC07-CCDD7F81EFF5}" destId="{5BC7AC99-2878-49B2-9291-D0E5D258158C}" srcOrd="0" destOrd="0" parTransId="{8C304E28-6CC1-496F-BA62-7787E2A8B837}" sibTransId="{23E637D9-3D47-4312-AC6A-823B86FBBB58}"/>
    <dgm:cxn modelId="{9634A473-EA44-4AF7-9B05-25C1E80C09F7}" type="presOf" srcId="{D6AFFDC5-5CFB-47F9-9074-4CBC87F788DB}" destId="{DAEC5A3B-81D9-46EC-9D5B-3F053137B218}" srcOrd="0" destOrd="0" presId="urn:microsoft.com/office/officeart/2005/8/layout/StepDownProcess"/>
    <dgm:cxn modelId="{03D69DF3-4D9F-455B-89EE-B02A89BAE01F}" type="presParOf" srcId="{DE88DD40-9504-4548-BF02-7698FF440358}" destId="{9E63A973-5A84-4339-85A5-0C07D542C904}" srcOrd="0" destOrd="0" presId="urn:microsoft.com/office/officeart/2005/8/layout/StepDownProcess"/>
    <dgm:cxn modelId="{7D9C5151-C641-40D1-89C5-23796449429D}" type="presParOf" srcId="{9E63A973-5A84-4339-85A5-0C07D542C904}" destId="{C8749F8C-5A4D-4E2D-859C-DCA3A9664926}" srcOrd="0" destOrd="0" presId="urn:microsoft.com/office/officeart/2005/8/layout/StepDownProcess"/>
    <dgm:cxn modelId="{F3B1A6A9-62D2-4ED5-A64E-D9BA34363B75}" type="presParOf" srcId="{9E63A973-5A84-4339-85A5-0C07D542C904}" destId="{E7F1FC6F-AC2D-4974-9E1F-A844562C9558}" srcOrd="1" destOrd="0" presId="urn:microsoft.com/office/officeart/2005/8/layout/StepDownProcess"/>
    <dgm:cxn modelId="{6563278E-0F67-4F12-8895-2765AEBD9CC6}" type="presParOf" srcId="{9E63A973-5A84-4339-85A5-0C07D542C904}" destId="{374E72A9-B7CF-44FD-AEEF-334D26A56710}" srcOrd="2" destOrd="0" presId="urn:microsoft.com/office/officeart/2005/8/layout/StepDownProcess"/>
    <dgm:cxn modelId="{60D61A50-B17F-4F2B-9BE2-F8FB74F635AB}" type="presParOf" srcId="{DE88DD40-9504-4548-BF02-7698FF440358}" destId="{4B6FC683-16D5-48C7-9576-D00C8AAB063A}" srcOrd="1" destOrd="0" presId="urn:microsoft.com/office/officeart/2005/8/layout/StepDownProcess"/>
    <dgm:cxn modelId="{5864A2F6-98DD-4834-B836-5913520ECB00}" type="presParOf" srcId="{DE88DD40-9504-4548-BF02-7698FF440358}" destId="{52CB9B68-57F1-49ED-8C5A-B5CDF6DD5628}" srcOrd="2" destOrd="0" presId="urn:microsoft.com/office/officeart/2005/8/layout/StepDownProcess"/>
    <dgm:cxn modelId="{3BA4614A-0166-4F8D-9141-176B44F68145}" type="presParOf" srcId="{52CB9B68-57F1-49ED-8C5A-B5CDF6DD5628}" destId="{4C620BB0-30B6-4CB2-A07D-CFDA4F51D25E}" srcOrd="0" destOrd="0" presId="urn:microsoft.com/office/officeart/2005/8/layout/StepDownProcess"/>
    <dgm:cxn modelId="{9E046E9A-918D-47C9-B60A-F398F250BDF4}" type="presParOf" srcId="{52CB9B68-57F1-49ED-8C5A-B5CDF6DD5628}" destId="{CAED550C-43A6-4562-B0A3-09DF9951C71A}" srcOrd="1" destOrd="0" presId="urn:microsoft.com/office/officeart/2005/8/layout/StepDownProcess"/>
    <dgm:cxn modelId="{C54CCA3C-F4FA-41C6-BD5B-B727AC6D76E4}" type="presParOf" srcId="{52CB9B68-57F1-49ED-8C5A-B5CDF6DD5628}" destId="{51B41D40-6998-44D4-80B2-6FD6114B0A5A}" srcOrd="2" destOrd="0" presId="urn:microsoft.com/office/officeart/2005/8/layout/StepDownProcess"/>
    <dgm:cxn modelId="{8E6B642A-4DEA-4E80-81A5-9669176EDCDD}" type="presParOf" srcId="{DE88DD40-9504-4548-BF02-7698FF440358}" destId="{03A5B2AE-3F16-450E-A15E-2F56D43D0C1C}" srcOrd="3" destOrd="0" presId="urn:microsoft.com/office/officeart/2005/8/layout/StepDownProcess"/>
    <dgm:cxn modelId="{DBBA23AB-DF26-4999-A359-D30BB3CD6942}" type="presParOf" srcId="{DE88DD40-9504-4548-BF02-7698FF440358}" destId="{13D41E3A-72F3-4D93-8632-560ED6228A5D}" srcOrd="4" destOrd="0" presId="urn:microsoft.com/office/officeart/2005/8/layout/StepDownProcess"/>
    <dgm:cxn modelId="{37DE2F17-0229-4DCB-BB18-390194F5EBB0}" type="presParOf" srcId="{13D41E3A-72F3-4D93-8632-560ED6228A5D}" destId="{B9EDD86E-B84B-434A-9E42-2415D71445C5}" srcOrd="0" destOrd="0" presId="urn:microsoft.com/office/officeart/2005/8/layout/StepDownProcess"/>
    <dgm:cxn modelId="{70239EE3-0C67-4260-8845-171F70DB0265}" type="presParOf" srcId="{13D41E3A-72F3-4D93-8632-560ED6228A5D}" destId="{DAEC5A3B-81D9-46EC-9D5B-3F053137B218}"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F9A29C-8ACB-4900-AEB6-F8686D21D284}" type="doc">
      <dgm:prSet loTypeId="urn:microsoft.com/office/officeart/2005/8/layout/cycle6" loCatId="cycle" qsTypeId="urn:microsoft.com/office/officeart/2005/8/quickstyle/simple1" qsCatId="simple" csTypeId="urn:microsoft.com/office/officeart/2005/8/colors/accent2_1" csCatId="accent2" phldr="1"/>
      <dgm:spPr/>
      <dgm:t>
        <a:bodyPr/>
        <a:lstStyle/>
        <a:p>
          <a:endParaRPr lang="es-ES"/>
        </a:p>
      </dgm:t>
    </dgm:pt>
    <dgm:pt modelId="{41D70B42-6365-4360-8FA1-0C52938014EA}">
      <dgm:prSet phldrT="[Texto]" custT="1"/>
      <dgm:spPr/>
      <dgm:t>
        <a:bodyPr/>
        <a:lstStyle/>
        <a:p>
          <a:r>
            <a:rPr lang="es-ES" sz="900" b="1" dirty="0" smtClean="0"/>
            <a:t>Productora Cartonera S.A.</a:t>
          </a:r>
          <a:endParaRPr lang="es-ES" sz="900" b="1" dirty="0"/>
        </a:p>
      </dgm:t>
    </dgm:pt>
    <dgm:pt modelId="{F1EC8EA3-EF6A-4FD3-A15D-C470B2380DC1}" type="parTrans" cxnId="{CE125F2B-609E-46E0-9456-A167A142C9BD}">
      <dgm:prSet/>
      <dgm:spPr/>
      <dgm:t>
        <a:bodyPr/>
        <a:lstStyle/>
        <a:p>
          <a:endParaRPr lang="es-ES" sz="900" b="1"/>
        </a:p>
      </dgm:t>
    </dgm:pt>
    <dgm:pt modelId="{A2AA9359-4636-4ACB-84B5-8D26E4B08348}" type="sibTrans" cxnId="{CE125F2B-609E-46E0-9456-A167A142C9BD}">
      <dgm:prSet/>
      <dgm:spPr/>
      <dgm:t>
        <a:bodyPr/>
        <a:lstStyle/>
        <a:p>
          <a:endParaRPr lang="es-ES" sz="900" b="1"/>
        </a:p>
      </dgm:t>
    </dgm:pt>
    <dgm:pt modelId="{4EF06199-6067-4445-8AB2-A0096866241A}">
      <dgm:prSet phldrT="[Texto]" custT="1"/>
      <dgm:spPr/>
      <dgm:t>
        <a:bodyPr/>
        <a:lstStyle/>
        <a:p>
          <a:r>
            <a:rPr lang="es-ES" sz="900" b="1" dirty="0" smtClean="0"/>
            <a:t>Sismode Cía.. Ltda.</a:t>
          </a:r>
          <a:endParaRPr lang="es-ES" sz="900" b="1" dirty="0"/>
        </a:p>
      </dgm:t>
    </dgm:pt>
    <dgm:pt modelId="{D0E5582B-CECA-4E38-8831-DC7D6644A477}" type="parTrans" cxnId="{7298DF76-F7DF-4D11-A6D3-525D5CD995ED}">
      <dgm:prSet/>
      <dgm:spPr/>
      <dgm:t>
        <a:bodyPr/>
        <a:lstStyle/>
        <a:p>
          <a:endParaRPr lang="es-ES" sz="900" b="1"/>
        </a:p>
      </dgm:t>
    </dgm:pt>
    <dgm:pt modelId="{03820EB6-8D4E-4B0E-95F3-6063FEA7A025}" type="sibTrans" cxnId="{7298DF76-F7DF-4D11-A6D3-525D5CD995ED}">
      <dgm:prSet/>
      <dgm:spPr/>
      <dgm:t>
        <a:bodyPr/>
        <a:lstStyle/>
        <a:p>
          <a:endParaRPr lang="es-ES" sz="900" b="1"/>
        </a:p>
      </dgm:t>
    </dgm:pt>
    <dgm:pt modelId="{B5BB1201-7E99-4A46-80F6-D792FDACCD62}">
      <dgm:prSet phldrT="[Texto]" custT="1"/>
      <dgm:spPr/>
      <dgm:t>
        <a:bodyPr/>
        <a:lstStyle/>
        <a:p>
          <a:r>
            <a:rPr lang="es-ES" sz="900" b="1" dirty="0" smtClean="0"/>
            <a:t>Sigmaplast S.A.</a:t>
          </a:r>
          <a:endParaRPr lang="es-ES" sz="900" b="1" dirty="0"/>
        </a:p>
      </dgm:t>
    </dgm:pt>
    <dgm:pt modelId="{201E42D3-A23A-42CB-A1FE-1C5B9769A880}" type="parTrans" cxnId="{FC4AA4FC-3A1B-48F0-BB47-0B0D3B74C147}">
      <dgm:prSet/>
      <dgm:spPr/>
      <dgm:t>
        <a:bodyPr/>
        <a:lstStyle/>
        <a:p>
          <a:endParaRPr lang="es-ES" sz="900" b="1"/>
        </a:p>
      </dgm:t>
    </dgm:pt>
    <dgm:pt modelId="{ED14E61A-971D-4D73-9C5A-20B1B14E5023}" type="sibTrans" cxnId="{FC4AA4FC-3A1B-48F0-BB47-0B0D3B74C147}">
      <dgm:prSet/>
      <dgm:spPr/>
      <dgm:t>
        <a:bodyPr/>
        <a:lstStyle/>
        <a:p>
          <a:endParaRPr lang="es-ES" sz="900" b="1"/>
        </a:p>
      </dgm:t>
    </dgm:pt>
    <dgm:pt modelId="{E7CEFD8E-BC2D-41CC-8648-BCEBA7FC4D1D}">
      <dgm:prSet phldrT="[Texto]" custT="1"/>
      <dgm:spPr/>
      <dgm:t>
        <a:bodyPr/>
        <a:lstStyle/>
        <a:p>
          <a:r>
            <a:rPr lang="es-ES" sz="900" b="1" dirty="0" smtClean="0"/>
            <a:t>Plásticos Ecuatorianos S.A.</a:t>
          </a:r>
          <a:endParaRPr lang="es-ES" sz="900" b="1" dirty="0"/>
        </a:p>
      </dgm:t>
    </dgm:pt>
    <dgm:pt modelId="{7BD12AC7-D81F-4EE4-8346-22784EC78EBA}" type="parTrans" cxnId="{6491EEFC-E8DA-4860-9C98-B06E24C9CA44}">
      <dgm:prSet/>
      <dgm:spPr/>
      <dgm:t>
        <a:bodyPr/>
        <a:lstStyle/>
        <a:p>
          <a:endParaRPr lang="es-ES" sz="900" b="1"/>
        </a:p>
      </dgm:t>
    </dgm:pt>
    <dgm:pt modelId="{A8E340DD-A380-4DC7-A977-134E7A934E57}" type="sibTrans" cxnId="{6491EEFC-E8DA-4860-9C98-B06E24C9CA44}">
      <dgm:prSet/>
      <dgm:spPr/>
      <dgm:t>
        <a:bodyPr/>
        <a:lstStyle/>
        <a:p>
          <a:endParaRPr lang="es-ES" sz="900" b="1"/>
        </a:p>
      </dgm:t>
    </dgm:pt>
    <dgm:pt modelId="{19156846-97AB-4BF4-9034-C578173CD526}">
      <dgm:prSet phldrT="[Texto]" custT="1"/>
      <dgm:spPr/>
      <dgm:t>
        <a:bodyPr/>
        <a:lstStyle/>
        <a:p>
          <a:r>
            <a:rPr lang="es-ES" sz="900" b="1" dirty="0" smtClean="0"/>
            <a:t>Flexiplast S.A.</a:t>
          </a:r>
          <a:endParaRPr lang="es-ES" sz="900" b="1" dirty="0"/>
        </a:p>
      </dgm:t>
    </dgm:pt>
    <dgm:pt modelId="{8D65D4B0-4912-43B6-BC06-C675C07E8E3B}" type="parTrans" cxnId="{19BEADE8-8F6A-4C29-B33D-D101EDE96B10}">
      <dgm:prSet/>
      <dgm:spPr/>
      <dgm:t>
        <a:bodyPr/>
        <a:lstStyle/>
        <a:p>
          <a:endParaRPr lang="es-ES" sz="900" b="1"/>
        </a:p>
      </dgm:t>
    </dgm:pt>
    <dgm:pt modelId="{A45A582C-BAC8-433E-ABA2-79D45E8619C4}" type="sibTrans" cxnId="{19BEADE8-8F6A-4C29-B33D-D101EDE96B10}">
      <dgm:prSet/>
      <dgm:spPr/>
      <dgm:t>
        <a:bodyPr/>
        <a:lstStyle/>
        <a:p>
          <a:endParaRPr lang="es-ES" sz="900" b="1"/>
        </a:p>
      </dgm:t>
    </dgm:pt>
    <dgm:pt modelId="{7BB34A7A-8846-4AE8-B98F-CB2769707EFA}">
      <dgm:prSet phldrT="[Texto]" custT="1"/>
      <dgm:spPr/>
      <dgm:t>
        <a:bodyPr/>
        <a:lstStyle/>
        <a:p>
          <a:r>
            <a:rPr lang="es-ES" sz="900" b="1" dirty="0" smtClean="0"/>
            <a:t>Wael Alam Etiquetas InternacionalesS.A:</a:t>
          </a:r>
          <a:endParaRPr lang="es-ES" sz="900" b="1" dirty="0"/>
        </a:p>
      </dgm:t>
    </dgm:pt>
    <dgm:pt modelId="{C74FC0D3-10B2-47BC-9F4F-272B66BE50A1}" type="parTrans" cxnId="{10139F1B-C0C6-4DCF-9389-FFD8CF3104B3}">
      <dgm:prSet/>
      <dgm:spPr/>
      <dgm:t>
        <a:bodyPr/>
        <a:lstStyle/>
        <a:p>
          <a:endParaRPr lang="es-ES" sz="900" b="1"/>
        </a:p>
      </dgm:t>
    </dgm:pt>
    <dgm:pt modelId="{CD61E00C-785A-41DB-8405-E7CFB9A42609}" type="sibTrans" cxnId="{10139F1B-C0C6-4DCF-9389-FFD8CF3104B3}">
      <dgm:prSet/>
      <dgm:spPr/>
      <dgm:t>
        <a:bodyPr/>
        <a:lstStyle/>
        <a:p>
          <a:endParaRPr lang="es-ES" sz="900" b="1"/>
        </a:p>
      </dgm:t>
    </dgm:pt>
    <dgm:pt modelId="{1D03EB07-C293-4488-A273-1AB815E17C7A}">
      <dgm:prSet phldrT="[Texto]" custT="1"/>
      <dgm:spPr/>
      <dgm:t>
        <a:bodyPr/>
        <a:lstStyle/>
        <a:p>
          <a:r>
            <a:rPr lang="es-ES" sz="900" b="1" dirty="0" smtClean="0"/>
            <a:t>Imprenta Mariscal Cía.. Ltda.</a:t>
          </a:r>
          <a:endParaRPr lang="es-ES" sz="900" b="1" dirty="0"/>
        </a:p>
      </dgm:t>
    </dgm:pt>
    <dgm:pt modelId="{14F144E4-705E-4FA8-A579-68695496D04F}" type="parTrans" cxnId="{17CCFCDA-8EAD-4677-B205-57B71E75951D}">
      <dgm:prSet/>
      <dgm:spPr/>
      <dgm:t>
        <a:bodyPr/>
        <a:lstStyle/>
        <a:p>
          <a:endParaRPr lang="es-ES" sz="900" b="1"/>
        </a:p>
      </dgm:t>
    </dgm:pt>
    <dgm:pt modelId="{CD85EE42-7E79-49AC-8420-7215CEBA7765}" type="sibTrans" cxnId="{17CCFCDA-8EAD-4677-B205-57B71E75951D}">
      <dgm:prSet/>
      <dgm:spPr/>
      <dgm:t>
        <a:bodyPr/>
        <a:lstStyle/>
        <a:p>
          <a:endParaRPr lang="es-ES" sz="900" b="1"/>
        </a:p>
      </dgm:t>
    </dgm:pt>
    <dgm:pt modelId="{41B6B2AA-0370-48D2-B232-CA5AF1222877}">
      <dgm:prSet phldrT="[Texto]" custT="1"/>
      <dgm:spPr/>
      <dgm:t>
        <a:bodyPr/>
        <a:lstStyle/>
        <a:p>
          <a:r>
            <a:rPr lang="es-ES" sz="900" b="1" dirty="0" smtClean="0"/>
            <a:t>Plásticos Internacionales</a:t>
          </a:r>
          <a:endParaRPr lang="es-ES" sz="900" b="1" dirty="0"/>
        </a:p>
      </dgm:t>
    </dgm:pt>
    <dgm:pt modelId="{37A1467A-0438-4A74-BF77-95CBB84D4899}" type="parTrans" cxnId="{433F0C7F-604D-4A09-9823-A39E3C5EC0D3}">
      <dgm:prSet/>
      <dgm:spPr/>
      <dgm:t>
        <a:bodyPr/>
        <a:lstStyle/>
        <a:p>
          <a:endParaRPr lang="es-ES" sz="900" b="1"/>
        </a:p>
      </dgm:t>
    </dgm:pt>
    <dgm:pt modelId="{5A58D2E6-FE75-4522-AAAB-B9518D30427E}" type="sibTrans" cxnId="{433F0C7F-604D-4A09-9823-A39E3C5EC0D3}">
      <dgm:prSet/>
      <dgm:spPr/>
      <dgm:t>
        <a:bodyPr/>
        <a:lstStyle/>
        <a:p>
          <a:endParaRPr lang="es-ES" sz="900" b="1"/>
        </a:p>
      </dgm:t>
    </dgm:pt>
    <dgm:pt modelId="{87B865DD-9245-45BF-B424-B32BA9098E1F}" type="pres">
      <dgm:prSet presAssocID="{29F9A29C-8ACB-4900-AEB6-F8686D21D284}" presName="cycle" presStyleCnt="0">
        <dgm:presLayoutVars>
          <dgm:dir/>
          <dgm:resizeHandles val="exact"/>
        </dgm:presLayoutVars>
      </dgm:prSet>
      <dgm:spPr/>
      <dgm:t>
        <a:bodyPr/>
        <a:lstStyle/>
        <a:p>
          <a:endParaRPr lang="es-ES"/>
        </a:p>
      </dgm:t>
    </dgm:pt>
    <dgm:pt modelId="{9410D5B9-F542-43C0-81B5-2EF1A5BAFFCD}" type="pres">
      <dgm:prSet presAssocID="{41D70B42-6365-4360-8FA1-0C52938014EA}" presName="node" presStyleLbl="node1" presStyleIdx="0" presStyleCnt="8">
        <dgm:presLayoutVars>
          <dgm:bulletEnabled val="1"/>
        </dgm:presLayoutVars>
      </dgm:prSet>
      <dgm:spPr/>
      <dgm:t>
        <a:bodyPr/>
        <a:lstStyle/>
        <a:p>
          <a:endParaRPr lang="es-ES"/>
        </a:p>
      </dgm:t>
    </dgm:pt>
    <dgm:pt modelId="{2D37BE5E-3E04-44CF-80F2-DE59D4898D61}" type="pres">
      <dgm:prSet presAssocID="{41D70B42-6365-4360-8FA1-0C52938014EA}" presName="spNode" presStyleCnt="0"/>
      <dgm:spPr/>
    </dgm:pt>
    <dgm:pt modelId="{975DE0C9-DF83-4478-8011-58414121D98E}" type="pres">
      <dgm:prSet presAssocID="{A2AA9359-4636-4ACB-84B5-8D26E4B08348}" presName="sibTrans" presStyleLbl="sibTrans1D1" presStyleIdx="0" presStyleCnt="8"/>
      <dgm:spPr/>
      <dgm:t>
        <a:bodyPr/>
        <a:lstStyle/>
        <a:p>
          <a:endParaRPr lang="es-ES"/>
        </a:p>
      </dgm:t>
    </dgm:pt>
    <dgm:pt modelId="{652B75F0-2CF2-463D-A980-A69B163A93EE}" type="pres">
      <dgm:prSet presAssocID="{4EF06199-6067-4445-8AB2-A0096866241A}" presName="node" presStyleLbl="node1" presStyleIdx="1" presStyleCnt="8">
        <dgm:presLayoutVars>
          <dgm:bulletEnabled val="1"/>
        </dgm:presLayoutVars>
      </dgm:prSet>
      <dgm:spPr/>
      <dgm:t>
        <a:bodyPr/>
        <a:lstStyle/>
        <a:p>
          <a:endParaRPr lang="es-ES"/>
        </a:p>
      </dgm:t>
    </dgm:pt>
    <dgm:pt modelId="{5594C254-74CF-431D-AC60-F5211B873668}" type="pres">
      <dgm:prSet presAssocID="{4EF06199-6067-4445-8AB2-A0096866241A}" presName="spNode" presStyleCnt="0"/>
      <dgm:spPr/>
    </dgm:pt>
    <dgm:pt modelId="{05B4E721-A9EE-4F29-B303-234B61AC1137}" type="pres">
      <dgm:prSet presAssocID="{03820EB6-8D4E-4B0E-95F3-6063FEA7A025}" presName="sibTrans" presStyleLbl="sibTrans1D1" presStyleIdx="1" presStyleCnt="8"/>
      <dgm:spPr/>
      <dgm:t>
        <a:bodyPr/>
        <a:lstStyle/>
        <a:p>
          <a:endParaRPr lang="es-ES"/>
        </a:p>
      </dgm:t>
    </dgm:pt>
    <dgm:pt modelId="{7F796016-A0AB-4050-A8F4-3683AD38A76A}" type="pres">
      <dgm:prSet presAssocID="{7BB34A7A-8846-4AE8-B98F-CB2769707EFA}" presName="node" presStyleLbl="node1" presStyleIdx="2" presStyleCnt="8">
        <dgm:presLayoutVars>
          <dgm:bulletEnabled val="1"/>
        </dgm:presLayoutVars>
      </dgm:prSet>
      <dgm:spPr/>
      <dgm:t>
        <a:bodyPr/>
        <a:lstStyle/>
        <a:p>
          <a:endParaRPr lang="es-ES"/>
        </a:p>
      </dgm:t>
    </dgm:pt>
    <dgm:pt modelId="{0ED0993A-7485-40B8-AC2F-F759165F089F}" type="pres">
      <dgm:prSet presAssocID="{7BB34A7A-8846-4AE8-B98F-CB2769707EFA}" presName="spNode" presStyleCnt="0"/>
      <dgm:spPr/>
    </dgm:pt>
    <dgm:pt modelId="{CC4C36D7-DC3A-4579-A02E-63F12C340BB4}" type="pres">
      <dgm:prSet presAssocID="{CD61E00C-785A-41DB-8405-E7CFB9A42609}" presName="sibTrans" presStyleLbl="sibTrans1D1" presStyleIdx="2" presStyleCnt="8"/>
      <dgm:spPr/>
      <dgm:t>
        <a:bodyPr/>
        <a:lstStyle/>
        <a:p>
          <a:endParaRPr lang="es-ES"/>
        </a:p>
      </dgm:t>
    </dgm:pt>
    <dgm:pt modelId="{7A535B98-CBCA-4559-B28D-8D0AAB419A0D}" type="pres">
      <dgm:prSet presAssocID="{1D03EB07-C293-4488-A273-1AB815E17C7A}" presName="node" presStyleLbl="node1" presStyleIdx="3" presStyleCnt="8">
        <dgm:presLayoutVars>
          <dgm:bulletEnabled val="1"/>
        </dgm:presLayoutVars>
      </dgm:prSet>
      <dgm:spPr/>
      <dgm:t>
        <a:bodyPr/>
        <a:lstStyle/>
        <a:p>
          <a:endParaRPr lang="es-ES"/>
        </a:p>
      </dgm:t>
    </dgm:pt>
    <dgm:pt modelId="{25BF7B47-A8F8-4A42-BC20-CB0A8C9DC7FC}" type="pres">
      <dgm:prSet presAssocID="{1D03EB07-C293-4488-A273-1AB815E17C7A}" presName="spNode" presStyleCnt="0"/>
      <dgm:spPr/>
    </dgm:pt>
    <dgm:pt modelId="{05D7BF39-C741-428A-A92F-8BAA2054BE68}" type="pres">
      <dgm:prSet presAssocID="{CD85EE42-7E79-49AC-8420-7215CEBA7765}" presName="sibTrans" presStyleLbl="sibTrans1D1" presStyleIdx="3" presStyleCnt="8"/>
      <dgm:spPr/>
      <dgm:t>
        <a:bodyPr/>
        <a:lstStyle/>
        <a:p>
          <a:endParaRPr lang="es-ES"/>
        </a:p>
      </dgm:t>
    </dgm:pt>
    <dgm:pt modelId="{C41361D1-474A-4411-B628-354C61534A93}" type="pres">
      <dgm:prSet presAssocID="{41B6B2AA-0370-48D2-B232-CA5AF1222877}" presName="node" presStyleLbl="node1" presStyleIdx="4" presStyleCnt="8">
        <dgm:presLayoutVars>
          <dgm:bulletEnabled val="1"/>
        </dgm:presLayoutVars>
      </dgm:prSet>
      <dgm:spPr/>
      <dgm:t>
        <a:bodyPr/>
        <a:lstStyle/>
        <a:p>
          <a:endParaRPr lang="es-ES"/>
        </a:p>
      </dgm:t>
    </dgm:pt>
    <dgm:pt modelId="{07B6D5D4-33C9-434D-90C1-E6C53CCD7C3E}" type="pres">
      <dgm:prSet presAssocID="{41B6B2AA-0370-48D2-B232-CA5AF1222877}" presName="spNode" presStyleCnt="0"/>
      <dgm:spPr/>
    </dgm:pt>
    <dgm:pt modelId="{5A14E8D0-205D-486F-8916-5F2D0DA094A0}" type="pres">
      <dgm:prSet presAssocID="{5A58D2E6-FE75-4522-AAAB-B9518D30427E}" presName="sibTrans" presStyleLbl="sibTrans1D1" presStyleIdx="4" presStyleCnt="8"/>
      <dgm:spPr/>
      <dgm:t>
        <a:bodyPr/>
        <a:lstStyle/>
        <a:p>
          <a:endParaRPr lang="es-ES"/>
        </a:p>
      </dgm:t>
    </dgm:pt>
    <dgm:pt modelId="{D1CD944E-5D5C-450E-A786-3C2B39B74DB1}" type="pres">
      <dgm:prSet presAssocID="{B5BB1201-7E99-4A46-80F6-D792FDACCD62}" presName="node" presStyleLbl="node1" presStyleIdx="5" presStyleCnt="8">
        <dgm:presLayoutVars>
          <dgm:bulletEnabled val="1"/>
        </dgm:presLayoutVars>
      </dgm:prSet>
      <dgm:spPr/>
      <dgm:t>
        <a:bodyPr/>
        <a:lstStyle/>
        <a:p>
          <a:endParaRPr lang="es-ES"/>
        </a:p>
      </dgm:t>
    </dgm:pt>
    <dgm:pt modelId="{E40EB7FF-BBE6-4086-9575-74F850A64D6F}" type="pres">
      <dgm:prSet presAssocID="{B5BB1201-7E99-4A46-80F6-D792FDACCD62}" presName="spNode" presStyleCnt="0"/>
      <dgm:spPr/>
    </dgm:pt>
    <dgm:pt modelId="{E345484C-2D75-4039-A1D4-9F43F2BC0072}" type="pres">
      <dgm:prSet presAssocID="{ED14E61A-971D-4D73-9C5A-20B1B14E5023}" presName="sibTrans" presStyleLbl="sibTrans1D1" presStyleIdx="5" presStyleCnt="8"/>
      <dgm:spPr/>
      <dgm:t>
        <a:bodyPr/>
        <a:lstStyle/>
        <a:p>
          <a:endParaRPr lang="es-ES"/>
        </a:p>
      </dgm:t>
    </dgm:pt>
    <dgm:pt modelId="{94BD50C6-C209-49FE-8C31-5D97E52238ED}" type="pres">
      <dgm:prSet presAssocID="{E7CEFD8E-BC2D-41CC-8648-BCEBA7FC4D1D}" presName="node" presStyleLbl="node1" presStyleIdx="6" presStyleCnt="8">
        <dgm:presLayoutVars>
          <dgm:bulletEnabled val="1"/>
        </dgm:presLayoutVars>
      </dgm:prSet>
      <dgm:spPr/>
      <dgm:t>
        <a:bodyPr/>
        <a:lstStyle/>
        <a:p>
          <a:endParaRPr lang="es-ES"/>
        </a:p>
      </dgm:t>
    </dgm:pt>
    <dgm:pt modelId="{1F5BC1A7-2E20-453E-B623-2266278B364D}" type="pres">
      <dgm:prSet presAssocID="{E7CEFD8E-BC2D-41CC-8648-BCEBA7FC4D1D}" presName="spNode" presStyleCnt="0"/>
      <dgm:spPr/>
    </dgm:pt>
    <dgm:pt modelId="{3014D068-45E3-4B85-AF43-1AA613CF5FED}" type="pres">
      <dgm:prSet presAssocID="{A8E340DD-A380-4DC7-A977-134E7A934E57}" presName="sibTrans" presStyleLbl="sibTrans1D1" presStyleIdx="6" presStyleCnt="8"/>
      <dgm:spPr/>
      <dgm:t>
        <a:bodyPr/>
        <a:lstStyle/>
        <a:p>
          <a:endParaRPr lang="es-ES"/>
        </a:p>
      </dgm:t>
    </dgm:pt>
    <dgm:pt modelId="{D50551BC-F564-49CF-9EFA-4832FD330611}" type="pres">
      <dgm:prSet presAssocID="{19156846-97AB-4BF4-9034-C578173CD526}" presName="node" presStyleLbl="node1" presStyleIdx="7" presStyleCnt="8">
        <dgm:presLayoutVars>
          <dgm:bulletEnabled val="1"/>
        </dgm:presLayoutVars>
      </dgm:prSet>
      <dgm:spPr/>
      <dgm:t>
        <a:bodyPr/>
        <a:lstStyle/>
        <a:p>
          <a:endParaRPr lang="es-ES"/>
        </a:p>
      </dgm:t>
    </dgm:pt>
    <dgm:pt modelId="{90B848FB-D5AA-444E-B2B4-80D4D886927E}" type="pres">
      <dgm:prSet presAssocID="{19156846-97AB-4BF4-9034-C578173CD526}" presName="spNode" presStyleCnt="0"/>
      <dgm:spPr/>
    </dgm:pt>
    <dgm:pt modelId="{47DEB2D4-69A0-4766-8232-5BE0BC36294B}" type="pres">
      <dgm:prSet presAssocID="{A45A582C-BAC8-433E-ABA2-79D45E8619C4}" presName="sibTrans" presStyleLbl="sibTrans1D1" presStyleIdx="7" presStyleCnt="8"/>
      <dgm:spPr/>
      <dgm:t>
        <a:bodyPr/>
        <a:lstStyle/>
        <a:p>
          <a:endParaRPr lang="es-ES"/>
        </a:p>
      </dgm:t>
    </dgm:pt>
  </dgm:ptLst>
  <dgm:cxnLst>
    <dgm:cxn modelId="{025BBFCC-72B2-4EF9-BB03-AF00A86602A7}" type="presOf" srcId="{E7CEFD8E-BC2D-41CC-8648-BCEBA7FC4D1D}" destId="{94BD50C6-C209-49FE-8C31-5D97E52238ED}" srcOrd="0" destOrd="0" presId="urn:microsoft.com/office/officeart/2005/8/layout/cycle6"/>
    <dgm:cxn modelId="{17CCFCDA-8EAD-4677-B205-57B71E75951D}" srcId="{29F9A29C-8ACB-4900-AEB6-F8686D21D284}" destId="{1D03EB07-C293-4488-A273-1AB815E17C7A}" srcOrd="3" destOrd="0" parTransId="{14F144E4-705E-4FA8-A579-68695496D04F}" sibTransId="{CD85EE42-7E79-49AC-8420-7215CEBA7765}"/>
    <dgm:cxn modelId="{9A47FD06-823A-4305-89A5-355BF67EA786}" type="presOf" srcId="{B5BB1201-7E99-4A46-80F6-D792FDACCD62}" destId="{D1CD944E-5D5C-450E-A786-3C2B39B74DB1}" srcOrd="0" destOrd="0" presId="urn:microsoft.com/office/officeart/2005/8/layout/cycle6"/>
    <dgm:cxn modelId="{A406E8AC-E368-4E40-9A21-F40FACAA3C84}" type="presOf" srcId="{CD85EE42-7E79-49AC-8420-7215CEBA7765}" destId="{05D7BF39-C741-428A-A92F-8BAA2054BE68}" srcOrd="0" destOrd="0" presId="urn:microsoft.com/office/officeart/2005/8/layout/cycle6"/>
    <dgm:cxn modelId="{15363FB7-151B-4DA2-93E7-D321D5DBBF88}" type="presOf" srcId="{5A58D2E6-FE75-4522-AAAB-B9518D30427E}" destId="{5A14E8D0-205D-486F-8916-5F2D0DA094A0}" srcOrd="0" destOrd="0" presId="urn:microsoft.com/office/officeart/2005/8/layout/cycle6"/>
    <dgm:cxn modelId="{CE125F2B-609E-46E0-9456-A167A142C9BD}" srcId="{29F9A29C-8ACB-4900-AEB6-F8686D21D284}" destId="{41D70B42-6365-4360-8FA1-0C52938014EA}" srcOrd="0" destOrd="0" parTransId="{F1EC8EA3-EF6A-4FD3-A15D-C470B2380DC1}" sibTransId="{A2AA9359-4636-4ACB-84B5-8D26E4B08348}"/>
    <dgm:cxn modelId="{9E2292E8-C948-476A-8586-A002872BAEEF}" type="presOf" srcId="{19156846-97AB-4BF4-9034-C578173CD526}" destId="{D50551BC-F564-49CF-9EFA-4832FD330611}" srcOrd="0" destOrd="0" presId="urn:microsoft.com/office/officeart/2005/8/layout/cycle6"/>
    <dgm:cxn modelId="{7F79029B-F7C4-41AE-8BB8-19CF15D4DBFB}" type="presOf" srcId="{29F9A29C-8ACB-4900-AEB6-F8686D21D284}" destId="{87B865DD-9245-45BF-B424-B32BA9098E1F}" srcOrd="0" destOrd="0" presId="urn:microsoft.com/office/officeart/2005/8/layout/cycle6"/>
    <dgm:cxn modelId="{7298DF76-F7DF-4D11-A6D3-525D5CD995ED}" srcId="{29F9A29C-8ACB-4900-AEB6-F8686D21D284}" destId="{4EF06199-6067-4445-8AB2-A0096866241A}" srcOrd="1" destOrd="0" parTransId="{D0E5582B-CECA-4E38-8831-DC7D6644A477}" sibTransId="{03820EB6-8D4E-4B0E-95F3-6063FEA7A025}"/>
    <dgm:cxn modelId="{6DE504E3-7734-4706-B3C3-C2D3F6BA857E}" type="presOf" srcId="{A2AA9359-4636-4ACB-84B5-8D26E4B08348}" destId="{975DE0C9-DF83-4478-8011-58414121D98E}" srcOrd="0" destOrd="0" presId="urn:microsoft.com/office/officeart/2005/8/layout/cycle6"/>
    <dgm:cxn modelId="{B20B5EB7-7F0A-4759-AB7D-780869C5D3D0}" type="presOf" srcId="{1D03EB07-C293-4488-A273-1AB815E17C7A}" destId="{7A535B98-CBCA-4559-B28D-8D0AAB419A0D}" srcOrd="0" destOrd="0" presId="urn:microsoft.com/office/officeart/2005/8/layout/cycle6"/>
    <dgm:cxn modelId="{433F0C7F-604D-4A09-9823-A39E3C5EC0D3}" srcId="{29F9A29C-8ACB-4900-AEB6-F8686D21D284}" destId="{41B6B2AA-0370-48D2-B232-CA5AF1222877}" srcOrd="4" destOrd="0" parTransId="{37A1467A-0438-4A74-BF77-95CBB84D4899}" sibTransId="{5A58D2E6-FE75-4522-AAAB-B9518D30427E}"/>
    <dgm:cxn modelId="{73DD883B-67ED-4D2F-B710-5810868665FB}" type="presOf" srcId="{A8E340DD-A380-4DC7-A977-134E7A934E57}" destId="{3014D068-45E3-4B85-AF43-1AA613CF5FED}" srcOrd="0" destOrd="0" presId="urn:microsoft.com/office/officeart/2005/8/layout/cycle6"/>
    <dgm:cxn modelId="{19BEADE8-8F6A-4C29-B33D-D101EDE96B10}" srcId="{29F9A29C-8ACB-4900-AEB6-F8686D21D284}" destId="{19156846-97AB-4BF4-9034-C578173CD526}" srcOrd="7" destOrd="0" parTransId="{8D65D4B0-4912-43B6-BC06-C675C07E8E3B}" sibTransId="{A45A582C-BAC8-433E-ABA2-79D45E8619C4}"/>
    <dgm:cxn modelId="{6491EEFC-E8DA-4860-9C98-B06E24C9CA44}" srcId="{29F9A29C-8ACB-4900-AEB6-F8686D21D284}" destId="{E7CEFD8E-BC2D-41CC-8648-BCEBA7FC4D1D}" srcOrd="6" destOrd="0" parTransId="{7BD12AC7-D81F-4EE4-8346-22784EC78EBA}" sibTransId="{A8E340DD-A380-4DC7-A977-134E7A934E57}"/>
    <dgm:cxn modelId="{02E46BAF-36CC-4925-9564-5D061660B328}" type="presOf" srcId="{41D70B42-6365-4360-8FA1-0C52938014EA}" destId="{9410D5B9-F542-43C0-81B5-2EF1A5BAFFCD}" srcOrd="0" destOrd="0" presId="urn:microsoft.com/office/officeart/2005/8/layout/cycle6"/>
    <dgm:cxn modelId="{10139F1B-C0C6-4DCF-9389-FFD8CF3104B3}" srcId="{29F9A29C-8ACB-4900-AEB6-F8686D21D284}" destId="{7BB34A7A-8846-4AE8-B98F-CB2769707EFA}" srcOrd="2" destOrd="0" parTransId="{C74FC0D3-10B2-47BC-9F4F-272B66BE50A1}" sibTransId="{CD61E00C-785A-41DB-8405-E7CFB9A42609}"/>
    <dgm:cxn modelId="{359E6188-5403-43F7-929B-001C1D7FF982}" type="presOf" srcId="{CD61E00C-785A-41DB-8405-E7CFB9A42609}" destId="{CC4C36D7-DC3A-4579-A02E-63F12C340BB4}" srcOrd="0" destOrd="0" presId="urn:microsoft.com/office/officeart/2005/8/layout/cycle6"/>
    <dgm:cxn modelId="{F1CFC389-7451-47AE-B1F5-C9BC943B0BAF}" type="presOf" srcId="{03820EB6-8D4E-4B0E-95F3-6063FEA7A025}" destId="{05B4E721-A9EE-4F29-B303-234B61AC1137}" srcOrd="0" destOrd="0" presId="urn:microsoft.com/office/officeart/2005/8/layout/cycle6"/>
    <dgm:cxn modelId="{1170401F-C776-4EAE-BD5C-90D3141A26D5}" type="presOf" srcId="{4EF06199-6067-4445-8AB2-A0096866241A}" destId="{652B75F0-2CF2-463D-A980-A69B163A93EE}" srcOrd="0" destOrd="0" presId="urn:microsoft.com/office/officeart/2005/8/layout/cycle6"/>
    <dgm:cxn modelId="{9CF64DA7-6FE1-43A5-833B-807F9BD13CE4}" type="presOf" srcId="{41B6B2AA-0370-48D2-B232-CA5AF1222877}" destId="{C41361D1-474A-4411-B628-354C61534A93}" srcOrd="0" destOrd="0" presId="urn:microsoft.com/office/officeart/2005/8/layout/cycle6"/>
    <dgm:cxn modelId="{E95E4609-8868-4D76-9B11-4BA36972A365}" type="presOf" srcId="{A45A582C-BAC8-433E-ABA2-79D45E8619C4}" destId="{47DEB2D4-69A0-4766-8232-5BE0BC36294B}" srcOrd="0" destOrd="0" presId="urn:microsoft.com/office/officeart/2005/8/layout/cycle6"/>
    <dgm:cxn modelId="{FC4AA4FC-3A1B-48F0-BB47-0B0D3B74C147}" srcId="{29F9A29C-8ACB-4900-AEB6-F8686D21D284}" destId="{B5BB1201-7E99-4A46-80F6-D792FDACCD62}" srcOrd="5" destOrd="0" parTransId="{201E42D3-A23A-42CB-A1FE-1C5B9769A880}" sibTransId="{ED14E61A-971D-4D73-9C5A-20B1B14E5023}"/>
    <dgm:cxn modelId="{B54C2A20-0F9B-42B6-B594-93A5E486AC22}" type="presOf" srcId="{ED14E61A-971D-4D73-9C5A-20B1B14E5023}" destId="{E345484C-2D75-4039-A1D4-9F43F2BC0072}" srcOrd="0" destOrd="0" presId="urn:microsoft.com/office/officeart/2005/8/layout/cycle6"/>
    <dgm:cxn modelId="{74DD97AB-E8D3-459E-A787-864F4130584F}" type="presOf" srcId="{7BB34A7A-8846-4AE8-B98F-CB2769707EFA}" destId="{7F796016-A0AB-4050-A8F4-3683AD38A76A}" srcOrd="0" destOrd="0" presId="urn:microsoft.com/office/officeart/2005/8/layout/cycle6"/>
    <dgm:cxn modelId="{860690C3-4EBF-4C46-AD1C-97E2945457A1}" type="presParOf" srcId="{87B865DD-9245-45BF-B424-B32BA9098E1F}" destId="{9410D5B9-F542-43C0-81B5-2EF1A5BAFFCD}" srcOrd="0" destOrd="0" presId="urn:microsoft.com/office/officeart/2005/8/layout/cycle6"/>
    <dgm:cxn modelId="{2FEC201F-A5F3-4F5F-944A-57D88025D1DE}" type="presParOf" srcId="{87B865DD-9245-45BF-B424-B32BA9098E1F}" destId="{2D37BE5E-3E04-44CF-80F2-DE59D4898D61}" srcOrd="1" destOrd="0" presId="urn:microsoft.com/office/officeart/2005/8/layout/cycle6"/>
    <dgm:cxn modelId="{500BD7FE-695A-40F0-9F90-3CDF1670A4B3}" type="presParOf" srcId="{87B865DD-9245-45BF-B424-B32BA9098E1F}" destId="{975DE0C9-DF83-4478-8011-58414121D98E}" srcOrd="2" destOrd="0" presId="urn:microsoft.com/office/officeart/2005/8/layout/cycle6"/>
    <dgm:cxn modelId="{9D4978E9-AF6B-4C00-A79E-280D1D031E67}" type="presParOf" srcId="{87B865DD-9245-45BF-B424-B32BA9098E1F}" destId="{652B75F0-2CF2-463D-A980-A69B163A93EE}" srcOrd="3" destOrd="0" presId="urn:microsoft.com/office/officeart/2005/8/layout/cycle6"/>
    <dgm:cxn modelId="{3FF707EF-489A-4330-9C7A-7DBF603DA8F6}" type="presParOf" srcId="{87B865DD-9245-45BF-B424-B32BA9098E1F}" destId="{5594C254-74CF-431D-AC60-F5211B873668}" srcOrd="4" destOrd="0" presId="urn:microsoft.com/office/officeart/2005/8/layout/cycle6"/>
    <dgm:cxn modelId="{A8D565D5-2BB9-4211-AB4B-3BE07B14BD4A}" type="presParOf" srcId="{87B865DD-9245-45BF-B424-B32BA9098E1F}" destId="{05B4E721-A9EE-4F29-B303-234B61AC1137}" srcOrd="5" destOrd="0" presId="urn:microsoft.com/office/officeart/2005/8/layout/cycle6"/>
    <dgm:cxn modelId="{96DA4F25-80AB-4B5B-A74A-1478B0975DF8}" type="presParOf" srcId="{87B865DD-9245-45BF-B424-B32BA9098E1F}" destId="{7F796016-A0AB-4050-A8F4-3683AD38A76A}" srcOrd="6" destOrd="0" presId="urn:microsoft.com/office/officeart/2005/8/layout/cycle6"/>
    <dgm:cxn modelId="{6B1E5D19-FEAC-470B-93BD-6EC643D2E1CF}" type="presParOf" srcId="{87B865DD-9245-45BF-B424-B32BA9098E1F}" destId="{0ED0993A-7485-40B8-AC2F-F759165F089F}" srcOrd="7" destOrd="0" presId="urn:microsoft.com/office/officeart/2005/8/layout/cycle6"/>
    <dgm:cxn modelId="{E710132C-52A8-4A3E-981A-3B96BC0237AA}" type="presParOf" srcId="{87B865DD-9245-45BF-B424-B32BA9098E1F}" destId="{CC4C36D7-DC3A-4579-A02E-63F12C340BB4}" srcOrd="8" destOrd="0" presId="urn:microsoft.com/office/officeart/2005/8/layout/cycle6"/>
    <dgm:cxn modelId="{3699DC4A-D145-46AE-98C7-EF7CC84C5419}" type="presParOf" srcId="{87B865DD-9245-45BF-B424-B32BA9098E1F}" destId="{7A535B98-CBCA-4559-B28D-8D0AAB419A0D}" srcOrd="9" destOrd="0" presId="urn:microsoft.com/office/officeart/2005/8/layout/cycle6"/>
    <dgm:cxn modelId="{F5AF6046-5C5B-4CD6-AB05-F01CB79D9BBE}" type="presParOf" srcId="{87B865DD-9245-45BF-B424-B32BA9098E1F}" destId="{25BF7B47-A8F8-4A42-BC20-CB0A8C9DC7FC}" srcOrd="10" destOrd="0" presId="urn:microsoft.com/office/officeart/2005/8/layout/cycle6"/>
    <dgm:cxn modelId="{78FFEE7E-8E84-4A06-90AC-33EAD44A0BBF}" type="presParOf" srcId="{87B865DD-9245-45BF-B424-B32BA9098E1F}" destId="{05D7BF39-C741-428A-A92F-8BAA2054BE68}" srcOrd="11" destOrd="0" presId="urn:microsoft.com/office/officeart/2005/8/layout/cycle6"/>
    <dgm:cxn modelId="{C84881E1-9599-4454-807E-EB888D82F36A}" type="presParOf" srcId="{87B865DD-9245-45BF-B424-B32BA9098E1F}" destId="{C41361D1-474A-4411-B628-354C61534A93}" srcOrd="12" destOrd="0" presId="urn:microsoft.com/office/officeart/2005/8/layout/cycle6"/>
    <dgm:cxn modelId="{21187229-5238-4E70-A734-332C5A5769EC}" type="presParOf" srcId="{87B865DD-9245-45BF-B424-B32BA9098E1F}" destId="{07B6D5D4-33C9-434D-90C1-E6C53CCD7C3E}" srcOrd="13" destOrd="0" presId="urn:microsoft.com/office/officeart/2005/8/layout/cycle6"/>
    <dgm:cxn modelId="{CBD7B2FF-A811-49EC-B2C1-9E3C7960ED73}" type="presParOf" srcId="{87B865DD-9245-45BF-B424-B32BA9098E1F}" destId="{5A14E8D0-205D-486F-8916-5F2D0DA094A0}" srcOrd="14" destOrd="0" presId="urn:microsoft.com/office/officeart/2005/8/layout/cycle6"/>
    <dgm:cxn modelId="{EF12D0D8-433F-460E-9F9E-3983E55535CD}" type="presParOf" srcId="{87B865DD-9245-45BF-B424-B32BA9098E1F}" destId="{D1CD944E-5D5C-450E-A786-3C2B39B74DB1}" srcOrd="15" destOrd="0" presId="urn:microsoft.com/office/officeart/2005/8/layout/cycle6"/>
    <dgm:cxn modelId="{67804701-815D-4D0A-8272-278DF71C69B8}" type="presParOf" srcId="{87B865DD-9245-45BF-B424-B32BA9098E1F}" destId="{E40EB7FF-BBE6-4086-9575-74F850A64D6F}" srcOrd="16" destOrd="0" presId="urn:microsoft.com/office/officeart/2005/8/layout/cycle6"/>
    <dgm:cxn modelId="{90FFB01E-8AE0-4AE3-BE10-DE365FD96B78}" type="presParOf" srcId="{87B865DD-9245-45BF-B424-B32BA9098E1F}" destId="{E345484C-2D75-4039-A1D4-9F43F2BC0072}" srcOrd="17" destOrd="0" presId="urn:microsoft.com/office/officeart/2005/8/layout/cycle6"/>
    <dgm:cxn modelId="{BEC59A90-D5F8-4F67-A905-E638C0F3A610}" type="presParOf" srcId="{87B865DD-9245-45BF-B424-B32BA9098E1F}" destId="{94BD50C6-C209-49FE-8C31-5D97E52238ED}" srcOrd="18" destOrd="0" presId="urn:microsoft.com/office/officeart/2005/8/layout/cycle6"/>
    <dgm:cxn modelId="{A1A14A46-0EFF-478A-9E28-A26190B822C1}" type="presParOf" srcId="{87B865DD-9245-45BF-B424-B32BA9098E1F}" destId="{1F5BC1A7-2E20-453E-B623-2266278B364D}" srcOrd="19" destOrd="0" presId="urn:microsoft.com/office/officeart/2005/8/layout/cycle6"/>
    <dgm:cxn modelId="{BEA26C4C-26BA-4D7F-B366-0C22E34B0A6E}" type="presParOf" srcId="{87B865DD-9245-45BF-B424-B32BA9098E1F}" destId="{3014D068-45E3-4B85-AF43-1AA613CF5FED}" srcOrd="20" destOrd="0" presId="urn:microsoft.com/office/officeart/2005/8/layout/cycle6"/>
    <dgm:cxn modelId="{E7A743C8-9A29-4B01-93BF-242438410AD2}" type="presParOf" srcId="{87B865DD-9245-45BF-B424-B32BA9098E1F}" destId="{D50551BC-F564-49CF-9EFA-4832FD330611}" srcOrd="21" destOrd="0" presId="urn:microsoft.com/office/officeart/2005/8/layout/cycle6"/>
    <dgm:cxn modelId="{0D87DF82-6B87-4BDB-B938-7ABF15526084}" type="presParOf" srcId="{87B865DD-9245-45BF-B424-B32BA9098E1F}" destId="{90B848FB-D5AA-444E-B2B4-80D4D886927E}" srcOrd="22" destOrd="0" presId="urn:microsoft.com/office/officeart/2005/8/layout/cycle6"/>
    <dgm:cxn modelId="{B6E441C4-C10E-4D16-B2A9-600142939541}" type="presParOf" srcId="{87B865DD-9245-45BF-B424-B32BA9098E1F}" destId="{47DEB2D4-69A0-4766-8232-5BE0BC36294B}" srcOrd="23" destOrd="0" presId="urn:microsoft.com/office/officeart/2005/8/layout/cycle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AEE9CA-C95C-4112-B290-6AADFF093A7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A0D3FF8C-08AA-47E9-8B13-B2AA75E7247E}">
      <dgm:prSet phldrT="[Texto]"/>
      <dgm:spPr/>
      <dgm:t>
        <a:bodyPr/>
        <a:lstStyle/>
        <a:p>
          <a:pPr algn="just"/>
          <a:r>
            <a:rPr lang="es-EC" dirty="0" smtClean="0"/>
            <a:t>Acorde a la información obtenida a lo largo de esta investigación, se determinó que en nuestro país, la mayoría de las actividades comerciales se desarrollan a través de micro, pequeñas y medianas empresas, por tal razón, la creación de programas productivos enfocados en las PYMES contribuirán favorablemente al progreso de la matriz productiva.</a:t>
          </a:r>
          <a:endParaRPr lang="es-ES" dirty="0"/>
        </a:p>
      </dgm:t>
    </dgm:pt>
    <dgm:pt modelId="{304873F1-A6F8-4D14-B063-DBB34706EEF3}" type="parTrans" cxnId="{D14C21E8-6DDD-487B-964B-04FD7BC8E5FC}">
      <dgm:prSet/>
      <dgm:spPr/>
      <dgm:t>
        <a:bodyPr/>
        <a:lstStyle/>
        <a:p>
          <a:pPr algn="just"/>
          <a:endParaRPr lang="es-ES">
            <a:solidFill>
              <a:schemeClr val="tx1"/>
            </a:solidFill>
          </a:endParaRPr>
        </a:p>
      </dgm:t>
    </dgm:pt>
    <dgm:pt modelId="{7B61EAEF-8235-460B-A7DD-6FCE0D975D70}" type="sibTrans" cxnId="{D14C21E8-6DDD-487B-964B-04FD7BC8E5FC}">
      <dgm:prSet/>
      <dgm:spPr/>
      <dgm:t>
        <a:bodyPr/>
        <a:lstStyle/>
        <a:p>
          <a:pPr algn="just"/>
          <a:endParaRPr lang="es-ES">
            <a:solidFill>
              <a:schemeClr val="tx1"/>
            </a:solidFill>
          </a:endParaRPr>
        </a:p>
      </dgm:t>
    </dgm:pt>
    <dgm:pt modelId="{BA46B723-AA90-4529-9FF3-E57A29B8FCCB}">
      <dgm:prSet phldrT="[Texto]"/>
      <dgm:spPr/>
      <dgm:t>
        <a:bodyPr/>
        <a:lstStyle/>
        <a:p>
          <a:pPr algn="just"/>
          <a:r>
            <a:rPr lang="es-EC" smtClean="0"/>
            <a:t>Mediante el programa ecuamas, Nestlé del Ecuador S.A. propone establecer las bases que permitan desarrollar un modelo de negocio inclusivo, orientado a impulsar la competitividad de los pequeños productores. </a:t>
          </a:r>
          <a:endParaRPr lang="es-ES" dirty="0"/>
        </a:p>
      </dgm:t>
    </dgm:pt>
    <dgm:pt modelId="{E8E463FB-062D-4D14-B1F1-2AF5AD7411E3}" type="parTrans" cxnId="{29F2F9B6-EAB3-4736-95AF-39960766AEBD}">
      <dgm:prSet/>
      <dgm:spPr/>
      <dgm:t>
        <a:bodyPr/>
        <a:lstStyle/>
        <a:p>
          <a:pPr algn="just"/>
          <a:endParaRPr lang="es-ES">
            <a:solidFill>
              <a:schemeClr val="tx1"/>
            </a:solidFill>
          </a:endParaRPr>
        </a:p>
      </dgm:t>
    </dgm:pt>
    <dgm:pt modelId="{DA772D4C-84E6-43D0-9D16-FE7582A43BD3}" type="sibTrans" cxnId="{29F2F9B6-EAB3-4736-95AF-39960766AEBD}">
      <dgm:prSet/>
      <dgm:spPr/>
      <dgm:t>
        <a:bodyPr/>
        <a:lstStyle/>
        <a:p>
          <a:pPr algn="just"/>
          <a:endParaRPr lang="es-ES">
            <a:solidFill>
              <a:schemeClr val="tx1"/>
            </a:solidFill>
          </a:endParaRPr>
        </a:p>
      </dgm:t>
    </dgm:pt>
    <dgm:pt modelId="{DF01CAEF-E2AD-4AF6-A6C1-C0A6A5BE7668}">
      <dgm:prSet phldrT="[Texto]"/>
      <dgm:spPr/>
      <dgm:t>
        <a:bodyPr/>
        <a:lstStyle/>
        <a:p>
          <a:pPr algn="just"/>
          <a:r>
            <a:rPr lang="es-EC" smtClean="0"/>
            <a:t>Los resultados que obtuvo Nestlé del Ecuador S.A. del programa ecuamas, no fueron los esperados, pero se destaca como la empresa pionera de dar a conocer un modelo de negocio que se practica en otros países, el cual permite a las empresas grandes establecer relaciones duraderas con los pequeños productores. </a:t>
          </a:r>
          <a:endParaRPr lang="es-ES" dirty="0"/>
        </a:p>
      </dgm:t>
    </dgm:pt>
    <dgm:pt modelId="{E2AEB1C8-1988-4EA8-BBB1-1911D6EF4338}" type="parTrans" cxnId="{8FD3C2FC-D55B-43D5-A030-B7A012F7C2DA}">
      <dgm:prSet/>
      <dgm:spPr/>
      <dgm:t>
        <a:bodyPr/>
        <a:lstStyle/>
        <a:p>
          <a:pPr algn="just"/>
          <a:endParaRPr lang="es-ES">
            <a:solidFill>
              <a:schemeClr val="tx1"/>
            </a:solidFill>
          </a:endParaRPr>
        </a:p>
      </dgm:t>
    </dgm:pt>
    <dgm:pt modelId="{56AE782B-AFEA-46C6-A69B-393A1A90C408}" type="sibTrans" cxnId="{8FD3C2FC-D55B-43D5-A030-B7A012F7C2DA}">
      <dgm:prSet/>
      <dgm:spPr/>
      <dgm:t>
        <a:bodyPr/>
        <a:lstStyle/>
        <a:p>
          <a:pPr algn="just"/>
          <a:endParaRPr lang="es-ES">
            <a:solidFill>
              <a:schemeClr val="tx1"/>
            </a:solidFill>
          </a:endParaRPr>
        </a:p>
      </dgm:t>
    </dgm:pt>
    <dgm:pt modelId="{39E66136-1D81-4ADF-8BF1-4C1EA1F89A94}" type="pres">
      <dgm:prSet presAssocID="{9CAEE9CA-C95C-4112-B290-6AADFF093A71}" presName="Name0" presStyleCnt="0">
        <dgm:presLayoutVars>
          <dgm:chMax val="7"/>
          <dgm:chPref val="7"/>
          <dgm:dir/>
        </dgm:presLayoutVars>
      </dgm:prSet>
      <dgm:spPr/>
      <dgm:t>
        <a:bodyPr/>
        <a:lstStyle/>
        <a:p>
          <a:endParaRPr lang="es-ES"/>
        </a:p>
      </dgm:t>
    </dgm:pt>
    <dgm:pt modelId="{F06F76A3-F9E5-4C97-8754-F8A8207EB011}" type="pres">
      <dgm:prSet presAssocID="{9CAEE9CA-C95C-4112-B290-6AADFF093A71}" presName="Name1" presStyleCnt="0"/>
      <dgm:spPr/>
    </dgm:pt>
    <dgm:pt modelId="{E725518D-E499-4869-BEBB-571A0BCCF8E9}" type="pres">
      <dgm:prSet presAssocID="{9CAEE9CA-C95C-4112-B290-6AADFF093A71}" presName="cycle" presStyleCnt="0"/>
      <dgm:spPr/>
    </dgm:pt>
    <dgm:pt modelId="{6E53E9E1-B78C-4C41-A059-9C280981BFD1}" type="pres">
      <dgm:prSet presAssocID="{9CAEE9CA-C95C-4112-B290-6AADFF093A71}" presName="srcNode" presStyleLbl="node1" presStyleIdx="0" presStyleCnt="3"/>
      <dgm:spPr/>
    </dgm:pt>
    <dgm:pt modelId="{D718A994-115F-403F-ABAC-D74164F847B5}" type="pres">
      <dgm:prSet presAssocID="{9CAEE9CA-C95C-4112-B290-6AADFF093A71}" presName="conn" presStyleLbl="parChTrans1D2" presStyleIdx="0" presStyleCnt="1"/>
      <dgm:spPr/>
      <dgm:t>
        <a:bodyPr/>
        <a:lstStyle/>
        <a:p>
          <a:endParaRPr lang="es-ES"/>
        </a:p>
      </dgm:t>
    </dgm:pt>
    <dgm:pt modelId="{23BC3B0F-F392-4ABD-BD95-3F89A0E17F67}" type="pres">
      <dgm:prSet presAssocID="{9CAEE9CA-C95C-4112-B290-6AADFF093A71}" presName="extraNode" presStyleLbl="node1" presStyleIdx="0" presStyleCnt="3"/>
      <dgm:spPr/>
    </dgm:pt>
    <dgm:pt modelId="{B3C583E2-7DE4-47E2-87C5-D5C8352F56D5}" type="pres">
      <dgm:prSet presAssocID="{9CAEE9CA-C95C-4112-B290-6AADFF093A71}" presName="dstNode" presStyleLbl="node1" presStyleIdx="0" presStyleCnt="3"/>
      <dgm:spPr/>
    </dgm:pt>
    <dgm:pt modelId="{3B513C8C-A6A1-434F-91F8-EA7297F1745E}" type="pres">
      <dgm:prSet presAssocID="{A0D3FF8C-08AA-47E9-8B13-B2AA75E7247E}" presName="text_1" presStyleLbl="node1" presStyleIdx="0" presStyleCnt="3">
        <dgm:presLayoutVars>
          <dgm:bulletEnabled val="1"/>
        </dgm:presLayoutVars>
      </dgm:prSet>
      <dgm:spPr/>
      <dgm:t>
        <a:bodyPr/>
        <a:lstStyle/>
        <a:p>
          <a:endParaRPr lang="es-ES"/>
        </a:p>
      </dgm:t>
    </dgm:pt>
    <dgm:pt modelId="{5DC0C0BD-9E42-4CD4-850D-5900ED5DB507}" type="pres">
      <dgm:prSet presAssocID="{A0D3FF8C-08AA-47E9-8B13-B2AA75E7247E}" presName="accent_1" presStyleCnt="0"/>
      <dgm:spPr/>
    </dgm:pt>
    <dgm:pt modelId="{ABFCA91A-2CC1-4CB7-B013-FE21DCE4E454}" type="pres">
      <dgm:prSet presAssocID="{A0D3FF8C-08AA-47E9-8B13-B2AA75E7247E}" presName="accentRepeatNode" presStyleLbl="solidFgAcc1" presStyleIdx="0" presStyleCnt="3"/>
      <dgm:spPr/>
    </dgm:pt>
    <dgm:pt modelId="{EA197D03-7C6E-491E-B557-56246F70F46B}" type="pres">
      <dgm:prSet presAssocID="{BA46B723-AA90-4529-9FF3-E57A29B8FCCB}" presName="text_2" presStyleLbl="node1" presStyleIdx="1" presStyleCnt="3">
        <dgm:presLayoutVars>
          <dgm:bulletEnabled val="1"/>
        </dgm:presLayoutVars>
      </dgm:prSet>
      <dgm:spPr/>
      <dgm:t>
        <a:bodyPr/>
        <a:lstStyle/>
        <a:p>
          <a:endParaRPr lang="es-ES"/>
        </a:p>
      </dgm:t>
    </dgm:pt>
    <dgm:pt modelId="{D8A971FA-8871-459D-A9C7-DF67E85CA578}" type="pres">
      <dgm:prSet presAssocID="{BA46B723-AA90-4529-9FF3-E57A29B8FCCB}" presName="accent_2" presStyleCnt="0"/>
      <dgm:spPr/>
    </dgm:pt>
    <dgm:pt modelId="{338D8B66-727B-4EB1-AD18-6C5D033D5DE6}" type="pres">
      <dgm:prSet presAssocID="{BA46B723-AA90-4529-9FF3-E57A29B8FCCB}" presName="accentRepeatNode" presStyleLbl="solidFgAcc1" presStyleIdx="1" presStyleCnt="3"/>
      <dgm:spPr/>
    </dgm:pt>
    <dgm:pt modelId="{EFD9ED1F-4B30-42C0-8859-AAFBB29D9A25}" type="pres">
      <dgm:prSet presAssocID="{DF01CAEF-E2AD-4AF6-A6C1-C0A6A5BE7668}" presName="text_3" presStyleLbl="node1" presStyleIdx="2" presStyleCnt="3">
        <dgm:presLayoutVars>
          <dgm:bulletEnabled val="1"/>
        </dgm:presLayoutVars>
      </dgm:prSet>
      <dgm:spPr/>
      <dgm:t>
        <a:bodyPr/>
        <a:lstStyle/>
        <a:p>
          <a:endParaRPr lang="es-ES"/>
        </a:p>
      </dgm:t>
    </dgm:pt>
    <dgm:pt modelId="{C372ECC2-4A1D-4983-A001-80FE4303894C}" type="pres">
      <dgm:prSet presAssocID="{DF01CAEF-E2AD-4AF6-A6C1-C0A6A5BE7668}" presName="accent_3" presStyleCnt="0"/>
      <dgm:spPr/>
    </dgm:pt>
    <dgm:pt modelId="{20B90807-DA0E-4F37-AA9B-D747663CD863}" type="pres">
      <dgm:prSet presAssocID="{DF01CAEF-E2AD-4AF6-A6C1-C0A6A5BE7668}" presName="accentRepeatNode" presStyleLbl="solidFgAcc1" presStyleIdx="2" presStyleCnt="3"/>
      <dgm:spPr/>
    </dgm:pt>
  </dgm:ptLst>
  <dgm:cxnLst>
    <dgm:cxn modelId="{D14C21E8-6DDD-487B-964B-04FD7BC8E5FC}" srcId="{9CAEE9CA-C95C-4112-B290-6AADFF093A71}" destId="{A0D3FF8C-08AA-47E9-8B13-B2AA75E7247E}" srcOrd="0" destOrd="0" parTransId="{304873F1-A6F8-4D14-B063-DBB34706EEF3}" sibTransId="{7B61EAEF-8235-460B-A7DD-6FCE0D975D70}"/>
    <dgm:cxn modelId="{C15526A8-DDB8-4608-ABE2-DF97F7AAAAC1}" type="presOf" srcId="{9CAEE9CA-C95C-4112-B290-6AADFF093A71}" destId="{39E66136-1D81-4ADF-8BF1-4C1EA1F89A94}" srcOrd="0" destOrd="0" presId="urn:microsoft.com/office/officeart/2008/layout/VerticalCurvedList"/>
    <dgm:cxn modelId="{58C523D0-6FE7-430F-8CEF-4408FBA3E472}" type="presOf" srcId="{7B61EAEF-8235-460B-A7DD-6FCE0D975D70}" destId="{D718A994-115F-403F-ABAC-D74164F847B5}" srcOrd="0" destOrd="0" presId="urn:microsoft.com/office/officeart/2008/layout/VerticalCurvedList"/>
    <dgm:cxn modelId="{5C5099AF-6823-4C5F-A6C3-CD850C602A4B}" type="presOf" srcId="{A0D3FF8C-08AA-47E9-8B13-B2AA75E7247E}" destId="{3B513C8C-A6A1-434F-91F8-EA7297F1745E}" srcOrd="0" destOrd="0" presId="urn:microsoft.com/office/officeart/2008/layout/VerticalCurvedList"/>
    <dgm:cxn modelId="{99A59313-DC58-43F3-9E3C-029A638992B1}" type="presOf" srcId="{BA46B723-AA90-4529-9FF3-E57A29B8FCCB}" destId="{EA197D03-7C6E-491E-B557-56246F70F46B}" srcOrd="0" destOrd="0" presId="urn:microsoft.com/office/officeart/2008/layout/VerticalCurvedList"/>
    <dgm:cxn modelId="{29F2F9B6-EAB3-4736-95AF-39960766AEBD}" srcId="{9CAEE9CA-C95C-4112-B290-6AADFF093A71}" destId="{BA46B723-AA90-4529-9FF3-E57A29B8FCCB}" srcOrd="1" destOrd="0" parTransId="{E8E463FB-062D-4D14-B1F1-2AF5AD7411E3}" sibTransId="{DA772D4C-84E6-43D0-9D16-FE7582A43BD3}"/>
    <dgm:cxn modelId="{C73FD7CA-DD57-4984-A27F-D7CB049F629B}" type="presOf" srcId="{DF01CAEF-E2AD-4AF6-A6C1-C0A6A5BE7668}" destId="{EFD9ED1F-4B30-42C0-8859-AAFBB29D9A25}" srcOrd="0" destOrd="0" presId="urn:microsoft.com/office/officeart/2008/layout/VerticalCurvedList"/>
    <dgm:cxn modelId="{8FD3C2FC-D55B-43D5-A030-B7A012F7C2DA}" srcId="{9CAEE9CA-C95C-4112-B290-6AADFF093A71}" destId="{DF01CAEF-E2AD-4AF6-A6C1-C0A6A5BE7668}" srcOrd="2" destOrd="0" parTransId="{E2AEB1C8-1988-4EA8-BBB1-1911D6EF4338}" sibTransId="{56AE782B-AFEA-46C6-A69B-393A1A90C408}"/>
    <dgm:cxn modelId="{77C00A83-1C01-4006-91E8-5EB6FB230ADD}" type="presParOf" srcId="{39E66136-1D81-4ADF-8BF1-4C1EA1F89A94}" destId="{F06F76A3-F9E5-4C97-8754-F8A8207EB011}" srcOrd="0" destOrd="0" presId="urn:microsoft.com/office/officeart/2008/layout/VerticalCurvedList"/>
    <dgm:cxn modelId="{BC5C734F-A27D-4418-9D23-B5E9B1C2D30F}" type="presParOf" srcId="{F06F76A3-F9E5-4C97-8754-F8A8207EB011}" destId="{E725518D-E499-4869-BEBB-571A0BCCF8E9}" srcOrd="0" destOrd="0" presId="urn:microsoft.com/office/officeart/2008/layout/VerticalCurvedList"/>
    <dgm:cxn modelId="{C7EBEBE6-11A4-4E7B-90DA-415A47395DD2}" type="presParOf" srcId="{E725518D-E499-4869-BEBB-571A0BCCF8E9}" destId="{6E53E9E1-B78C-4C41-A059-9C280981BFD1}" srcOrd="0" destOrd="0" presId="urn:microsoft.com/office/officeart/2008/layout/VerticalCurvedList"/>
    <dgm:cxn modelId="{D83DBE37-0759-4381-97D9-026528EDBBC0}" type="presParOf" srcId="{E725518D-E499-4869-BEBB-571A0BCCF8E9}" destId="{D718A994-115F-403F-ABAC-D74164F847B5}" srcOrd="1" destOrd="0" presId="urn:microsoft.com/office/officeart/2008/layout/VerticalCurvedList"/>
    <dgm:cxn modelId="{C89A5E70-AFEA-4F0F-B43B-D143CFAD3B0A}" type="presParOf" srcId="{E725518D-E499-4869-BEBB-571A0BCCF8E9}" destId="{23BC3B0F-F392-4ABD-BD95-3F89A0E17F67}" srcOrd="2" destOrd="0" presId="urn:microsoft.com/office/officeart/2008/layout/VerticalCurvedList"/>
    <dgm:cxn modelId="{F0B54AF0-26B0-4E9E-874F-4565DCF88F0E}" type="presParOf" srcId="{E725518D-E499-4869-BEBB-571A0BCCF8E9}" destId="{B3C583E2-7DE4-47E2-87C5-D5C8352F56D5}" srcOrd="3" destOrd="0" presId="urn:microsoft.com/office/officeart/2008/layout/VerticalCurvedList"/>
    <dgm:cxn modelId="{9D2975E2-A1AF-4E93-97EA-96E3B7CBD657}" type="presParOf" srcId="{F06F76A3-F9E5-4C97-8754-F8A8207EB011}" destId="{3B513C8C-A6A1-434F-91F8-EA7297F1745E}" srcOrd="1" destOrd="0" presId="urn:microsoft.com/office/officeart/2008/layout/VerticalCurvedList"/>
    <dgm:cxn modelId="{DD80999D-76CD-4DAD-BA31-1573891C2821}" type="presParOf" srcId="{F06F76A3-F9E5-4C97-8754-F8A8207EB011}" destId="{5DC0C0BD-9E42-4CD4-850D-5900ED5DB507}" srcOrd="2" destOrd="0" presId="urn:microsoft.com/office/officeart/2008/layout/VerticalCurvedList"/>
    <dgm:cxn modelId="{66C4CCC9-6183-4424-92ED-1F79E066572E}" type="presParOf" srcId="{5DC0C0BD-9E42-4CD4-850D-5900ED5DB507}" destId="{ABFCA91A-2CC1-4CB7-B013-FE21DCE4E454}" srcOrd="0" destOrd="0" presId="urn:microsoft.com/office/officeart/2008/layout/VerticalCurvedList"/>
    <dgm:cxn modelId="{6C39CFC4-C0AC-4CC2-8F39-E791E76F4905}" type="presParOf" srcId="{F06F76A3-F9E5-4C97-8754-F8A8207EB011}" destId="{EA197D03-7C6E-491E-B557-56246F70F46B}" srcOrd="3" destOrd="0" presId="urn:microsoft.com/office/officeart/2008/layout/VerticalCurvedList"/>
    <dgm:cxn modelId="{1E89DDA8-8E8A-49D2-BDFA-D06BE27A2B76}" type="presParOf" srcId="{F06F76A3-F9E5-4C97-8754-F8A8207EB011}" destId="{D8A971FA-8871-459D-A9C7-DF67E85CA578}" srcOrd="4" destOrd="0" presId="urn:microsoft.com/office/officeart/2008/layout/VerticalCurvedList"/>
    <dgm:cxn modelId="{39D60E7A-BCFC-4DD1-869A-E0F97BF0C61B}" type="presParOf" srcId="{D8A971FA-8871-459D-A9C7-DF67E85CA578}" destId="{338D8B66-727B-4EB1-AD18-6C5D033D5DE6}" srcOrd="0" destOrd="0" presId="urn:microsoft.com/office/officeart/2008/layout/VerticalCurvedList"/>
    <dgm:cxn modelId="{1BEF343A-AAFA-42E7-B6DA-928D524572C8}" type="presParOf" srcId="{F06F76A3-F9E5-4C97-8754-F8A8207EB011}" destId="{EFD9ED1F-4B30-42C0-8859-AAFBB29D9A25}" srcOrd="5" destOrd="0" presId="urn:microsoft.com/office/officeart/2008/layout/VerticalCurvedList"/>
    <dgm:cxn modelId="{B7BD0F0E-8105-44E0-B1EA-EB66E697DAD1}" type="presParOf" srcId="{F06F76A3-F9E5-4C97-8754-F8A8207EB011}" destId="{C372ECC2-4A1D-4983-A001-80FE4303894C}" srcOrd="6" destOrd="0" presId="urn:microsoft.com/office/officeart/2008/layout/VerticalCurvedList"/>
    <dgm:cxn modelId="{F3DC80AB-DAAB-45C1-8115-25F357502FA8}" type="presParOf" srcId="{C372ECC2-4A1D-4983-A001-80FE4303894C}" destId="{20B90807-DA0E-4F37-AA9B-D747663CD8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DAA9EB-E5C3-4744-8381-1125291850D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4ED54AAF-CB1B-4D98-8B10-446CB6C4B170}">
      <dgm:prSet phldrT="[Texto]"/>
      <dgm:spPr/>
      <dgm:t>
        <a:bodyPr/>
        <a:lstStyle/>
        <a:p>
          <a:pPr algn="just"/>
          <a:r>
            <a:rPr lang="es-EC" smtClean="0"/>
            <a:t>Centro Gráfico “Cegráfico”, presentó un desarrollo económico a partir  del 2015, año en el que forma parte del programa ecuamas, dicho progreso económico se ve reflejado en sus indicadores financieros.</a:t>
          </a:r>
          <a:endParaRPr lang="es-ES" dirty="0"/>
        </a:p>
      </dgm:t>
    </dgm:pt>
    <dgm:pt modelId="{1DC4272D-B390-4878-AE81-F9CD933BF32F}" type="parTrans" cxnId="{D78D52E6-09EB-422D-970B-EAD40B14B45A}">
      <dgm:prSet/>
      <dgm:spPr/>
      <dgm:t>
        <a:bodyPr/>
        <a:lstStyle/>
        <a:p>
          <a:pPr algn="just"/>
          <a:endParaRPr lang="es-ES">
            <a:solidFill>
              <a:schemeClr val="tx1"/>
            </a:solidFill>
          </a:endParaRPr>
        </a:p>
      </dgm:t>
    </dgm:pt>
    <dgm:pt modelId="{38ADD317-5705-4591-836F-F62DE471C94F}" type="sibTrans" cxnId="{D78D52E6-09EB-422D-970B-EAD40B14B45A}">
      <dgm:prSet/>
      <dgm:spPr/>
      <dgm:t>
        <a:bodyPr/>
        <a:lstStyle/>
        <a:p>
          <a:pPr algn="just"/>
          <a:endParaRPr lang="es-ES">
            <a:solidFill>
              <a:schemeClr val="tx1"/>
            </a:solidFill>
          </a:endParaRPr>
        </a:p>
      </dgm:t>
    </dgm:pt>
    <dgm:pt modelId="{D118819E-1F8E-4298-AD38-CCD2FE638FE2}">
      <dgm:prSet phldrT="[Texto]"/>
      <dgm:spPr/>
      <dgm:t>
        <a:bodyPr/>
        <a:lstStyle/>
        <a:p>
          <a:pPr algn="just"/>
          <a:r>
            <a:rPr lang="es-EC" smtClean="0"/>
            <a:t>Termoencogibles y Empaques S.A. “Termoek”, se determinó que la participación en el programa propició a que exista una situación favorable respecto a su liquidez, debido a que la empresa generó más recursos que el periodo anterior para realizar operaciones a corto plazo.</a:t>
          </a:r>
          <a:endParaRPr lang="es-ES" dirty="0"/>
        </a:p>
      </dgm:t>
    </dgm:pt>
    <dgm:pt modelId="{DEC8CBEE-723E-4BF3-869A-2ADB692E6734}" type="parTrans" cxnId="{4B2C1118-4FE7-45EA-88BB-455C89890837}">
      <dgm:prSet/>
      <dgm:spPr/>
      <dgm:t>
        <a:bodyPr/>
        <a:lstStyle/>
        <a:p>
          <a:pPr algn="just"/>
          <a:endParaRPr lang="es-ES">
            <a:solidFill>
              <a:schemeClr val="tx1"/>
            </a:solidFill>
          </a:endParaRPr>
        </a:p>
      </dgm:t>
    </dgm:pt>
    <dgm:pt modelId="{1546A8FD-5495-4EED-94BF-4AE08FABB318}" type="sibTrans" cxnId="{4B2C1118-4FE7-45EA-88BB-455C89890837}">
      <dgm:prSet/>
      <dgm:spPr/>
      <dgm:t>
        <a:bodyPr/>
        <a:lstStyle/>
        <a:p>
          <a:pPr algn="just"/>
          <a:endParaRPr lang="es-ES">
            <a:solidFill>
              <a:schemeClr val="tx1"/>
            </a:solidFill>
          </a:endParaRPr>
        </a:p>
      </dgm:t>
    </dgm:pt>
    <dgm:pt modelId="{09490CC4-311A-4B69-8FAE-DB454FD9C24B}">
      <dgm:prSet phldrT="[Texto]"/>
      <dgm:spPr/>
      <dgm:t>
        <a:bodyPr/>
        <a:lstStyle/>
        <a:p>
          <a:pPr algn="just"/>
          <a:r>
            <a:rPr lang="es-EC" smtClean="0"/>
            <a:t>Cintas Textiles S.A. se estableció que la participación en el programa no fue la deseada, porque el rendimiento financiero esperado sobre la utilidad para los accionistas disminuyó en el último periodo. </a:t>
          </a:r>
          <a:endParaRPr lang="es-ES" dirty="0"/>
        </a:p>
      </dgm:t>
    </dgm:pt>
    <dgm:pt modelId="{77B73F80-5056-48BB-AD4A-CD2A48F36238}" type="parTrans" cxnId="{4F3CF998-31D5-4AF2-BCC7-E31F78798B76}">
      <dgm:prSet/>
      <dgm:spPr/>
      <dgm:t>
        <a:bodyPr/>
        <a:lstStyle/>
        <a:p>
          <a:pPr algn="just"/>
          <a:endParaRPr lang="es-ES">
            <a:solidFill>
              <a:schemeClr val="tx1"/>
            </a:solidFill>
          </a:endParaRPr>
        </a:p>
      </dgm:t>
    </dgm:pt>
    <dgm:pt modelId="{6816F4D2-D92B-4692-8CEC-37F19860F072}" type="sibTrans" cxnId="{4F3CF998-31D5-4AF2-BCC7-E31F78798B76}">
      <dgm:prSet/>
      <dgm:spPr/>
      <dgm:t>
        <a:bodyPr/>
        <a:lstStyle/>
        <a:p>
          <a:pPr algn="just"/>
          <a:endParaRPr lang="es-ES">
            <a:solidFill>
              <a:schemeClr val="tx1"/>
            </a:solidFill>
          </a:endParaRPr>
        </a:p>
      </dgm:t>
    </dgm:pt>
    <dgm:pt modelId="{04C035E0-AC49-401D-80B8-55CE5A301F6B}">
      <dgm:prSet phldrT="[Texto]"/>
      <dgm:spPr/>
      <dgm:t>
        <a:bodyPr/>
        <a:lstStyle/>
        <a:p>
          <a:pPr algn="just"/>
          <a:r>
            <a:rPr lang="es-EC" smtClean="0"/>
            <a:t>Una vez realizado el análisis financiero, se concluyó que los resultados generados de la participación del programa, están estrechamente ligados al giro del negocio de cada PYME.</a:t>
          </a:r>
          <a:endParaRPr lang="es-ES" dirty="0"/>
        </a:p>
      </dgm:t>
    </dgm:pt>
    <dgm:pt modelId="{738508D0-082F-4015-AEAB-AD70315A4453}" type="parTrans" cxnId="{5596CE53-9B72-4A6B-9574-9435AEDC3B2F}">
      <dgm:prSet/>
      <dgm:spPr/>
      <dgm:t>
        <a:bodyPr/>
        <a:lstStyle/>
        <a:p>
          <a:pPr algn="just"/>
          <a:endParaRPr lang="es-ES">
            <a:solidFill>
              <a:schemeClr val="tx1"/>
            </a:solidFill>
          </a:endParaRPr>
        </a:p>
      </dgm:t>
    </dgm:pt>
    <dgm:pt modelId="{CF2A2461-CE0C-45E3-BAA0-D97B007BC64E}" type="sibTrans" cxnId="{5596CE53-9B72-4A6B-9574-9435AEDC3B2F}">
      <dgm:prSet/>
      <dgm:spPr/>
      <dgm:t>
        <a:bodyPr/>
        <a:lstStyle/>
        <a:p>
          <a:pPr algn="just"/>
          <a:endParaRPr lang="es-ES">
            <a:solidFill>
              <a:schemeClr val="tx1"/>
            </a:solidFill>
          </a:endParaRPr>
        </a:p>
      </dgm:t>
    </dgm:pt>
    <dgm:pt modelId="{3A162FF6-B4A6-446A-8FF2-CF11985D2998}" type="pres">
      <dgm:prSet presAssocID="{91DAA9EB-E5C3-4744-8381-1125291850D1}" presName="Name0" presStyleCnt="0">
        <dgm:presLayoutVars>
          <dgm:chMax val="7"/>
          <dgm:chPref val="7"/>
          <dgm:dir/>
        </dgm:presLayoutVars>
      </dgm:prSet>
      <dgm:spPr/>
      <dgm:t>
        <a:bodyPr/>
        <a:lstStyle/>
        <a:p>
          <a:endParaRPr lang="es-ES"/>
        </a:p>
      </dgm:t>
    </dgm:pt>
    <dgm:pt modelId="{40D845F9-77CC-4B45-9048-6079E4D6472E}" type="pres">
      <dgm:prSet presAssocID="{91DAA9EB-E5C3-4744-8381-1125291850D1}" presName="Name1" presStyleCnt="0"/>
      <dgm:spPr/>
    </dgm:pt>
    <dgm:pt modelId="{CC704130-A242-496E-B8E3-A3D93EBED070}" type="pres">
      <dgm:prSet presAssocID="{91DAA9EB-E5C3-4744-8381-1125291850D1}" presName="cycle" presStyleCnt="0"/>
      <dgm:spPr/>
    </dgm:pt>
    <dgm:pt modelId="{5EDB385B-4A49-4128-8899-EE8858DAF0CB}" type="pres">
      <dgm:prSet presAssocID="{91DAA9EB-E5C3-4744-8381-1125291850D1}" presName="srcNode" presStyleLbl="node1" presStyleIdx="0" presStyleCnt="4"/>
      <dgm:spPr/>
    </dgm:pt>
    <dgm:pt modelId="{2396428B-9534-4B98-AB43-AB53AF7984CB}" type="pres">
      <dgm:prSet presAssocID="{91DAA9EB-E5C3-4744-8381-1125291850D1}" presName="conn" presStyleLbl="parChTrans1D2" presStyleIdx="0" presStyleCnt="1"/>
      <dgm:spPr/>
      <dgm:t>
        <a:bodyPr/>
        <a:lstStyle/>
        <a:p>
          <a:endParaRPr lang="es-ES"/>
        </a:p>
      </dgm:t>
    </dgm:pt>
    <dgm:pt modelId="{729636A2-A823-45F0-8A22-7A12699CA609}" type="pres">
      <dgm:prSet presAssocID="{91DAA9EB-E5C3-4744-8381-1125291850D1}" presName="extraNode" presStyleLbl="node1" presStyleIdx="0" presStyleCnt="4"/>
      <dgm:spPr/>
    </dgm:pt>
    <dgm:pt modelId="{D7A3E908-E0FA-4F39-AFE9-D98228D8B264}" type="pres">
      <dgm:prSet presAssocID="{91DAA9EB-E5C3-4744-8381-1125291850D1}" presName="dstNode" presStyleLbl="node1" presStyleIdx="0" presStyleCnt="4"/>
      <dgm:spPr/>
    </dgm:pt>
    <dgm:pt modelId="{3DDF8101-1082-429C-B6D7-C9C2238F6630}" type="pres">
      <dgm:prSet presAssocID="{4ED54AAF-CB1B-4D98-8B10-446CB6C4B170}" presName="text_1" presStyleLbl="node1" presStyleIdx="0" presStyleCnt="4">
        <dgm:presLayoutVars>
          <dgm:bulletEnabled val="1"/>
        </dgm:presLayoutVars>
      </dgm:prSet>
      <dgm:spPr/>
      <dgm:t>
        <a:bodyPr/>
        <a:lstStyle/>
        <a:p>
          <a:endParaRPr lang="es-ES"/>
        </a:p>
      </dgm:t>
    </dgm:pt>
    <dgm:pt modelId="{5E46A87C-E199-40ED-A8BC-57402CA67973}" type="pres">
      <dgm:prSet presAssocID="{4ED54AAF-CB1B-4D98-8B10-446CB6C4B170}" presName="accent_1" presStyleCnt="0"/>
      <dgm:spPr/>
    </dgm:pt>
    <dgm:pt modelId="{0433D6EF-9393-4B31-BCE9-A7BA8CC4427B}" type="pres">
      <dgm:prSet presAssocID="{4ED54AAF-CB1B-4D98-8B10-446CB6C4B170}" presName="accentRepeatNode" presStyleLbl="solidFgAcc1" presStyleIdx="0" presStyleCnt="4"/>
      <dgm:spPr/>
    </dgm:pt>
    <dgm:pt modelId="{C2EAFBE6-B0ED-479D-A396-59A65C1D7244}" type="pres">
      <dgm:prSet presAssocID="{D118819E-1F8E-4298-AD38-CCD2FE638FE2}" presName="text_2" presStyleLbl="node1" presStyleIdx="1" presStyleCnt="4">
        <dgm:presLayoutVars>
          <dgm:bulletEnabled val="1"/>
        </dgm:presLayoutVars>
      </dgm:prSet>
      <dgm:spPr/>
      <dgm:t>
        <a:bodyPr/>
        <a:lstStyle/>
        <a:p>
          <a:endParaRPr lang="es-ES"/>
        </a:p>
      </dgm:t>
    </dgm:pt>
    <dgm:pt modelId="{9E6D1C8F-1EE8-4BFD-94C8-59756FE0A1BA}" type="pres">
      <dgm:prSet presAssocID="{D118819E-1F8E-4298-AD38-CCD2FE638FE2}" presName="accent_2" presStyleCnt="0"/>
      <dgm:spPr/>
    </dgm:pt>
    <dgm:pt modelId="{268CFB40-1A0C-442F-8FFA-0B818D2FD38E}" type="pres">
      <dgm:prSet presAssocID="{D118819E-1F8E-4298-AD38-CCD2FE638FE2}" presName="accentRepeatNode" presStyleLbl="solidFgAcc1" presStyleIdx="1" presStyleCnt="4"/>
      <dgm:spPr/>
    </dgm:pt>
    <dgm:pt modelId="{EA44284D-4380-475D-A032-228CBD0EA96B}" type="pres">
      <dgm:prSet presAssocID="{09490CC4-311A-4B69-8FAE-DB454FD9C24B}" presName="text_3" presStyleLbl="node1" presStyleIdx="2" presStyleCnt="4">
        <dgm:presLayoutVars>
          <dgm:bulletEnabled val="1"/>
        </dgm:presLayoutVars>
      </dgm:prSet>
      <dgm:spPr/>
      <dgm:t>
        <a:bodyPr/>
        <a:lstStyle/>
        <a:p>
          <a:endParaRPr lang="es-ES"/>
        </a:p>
      </dgm:t>
    </dgm:pt>
    <dgm:pt modelId="{0F6F752C-4432-42A4-9992-568585678BBB}" type="pres">
      <dgm:prSet presAssocID="{09490CC4-311A-4B69-8FAE-DB454FD9C24B}" presName="accent_3" presStyleCnt="0"/>
      <dgm:spPr/>
    </dgm:pt>
    <dgm:pt modelId="{0E254CA4-BE35-46C2-B6C3-1FA53D8F0955}" type="pres">
      <dgm:prSet presAssocID="{09490CC4-311A-4B69-8FAE-DB454FD9C24B}" presName="accentRepeatNode" presStyleLbl="solidFgAcc1" presStyleIdx="2" presStyleCnt="4"/>
      <dgm:spPr/>
    </dgm:pt>
    <dgm:pt modelId="{094E81F1-28A7-4A55-9EA4-607BE936CD79}" type="pres">
      <dgm:prSet presAssocID="{04C035E0-AC49-401D-80B8-55CE5A301F6B}" presName="text_4" presStyleLbl="node1" presStyleIdx="3" presStyleCnt="4">
        <dgm:presLayoutVars>
          <dgm:bulletEnabled val="1"/>
        </dgm:presLayoutVars>
      </dgm:prSet>
      <dgm:spPr/>
      <dgm:t>
        <a:bodyPr/>
        <a:lstStyle/>
        <a:p>
          <a:endParaRPr lang="es-ES"/>
        </a:p>
      </dgm:t>
    </dgm:pt>
    <dgm:pt modelId="{6AC969EC-C0EC-4488-B78B-2E1D84895407}" type="pres">
      <dgm:prSet presAssocID="{04C035E0-AC49-401D-80B8-55CE5A301F6B}" presName="accent_4" presStyleCnt="0"/>
      <dgm:spPr/>
    </dgm:pt>
    <dgm:pt modelId="{47799977-FDE4-45E5-9673-62BCF62C660C}" type="pres">
      <dgm:prSet presAssocID="{04C035E0-AC49-401D-80B8-55CE5A301F6B}" presName="accentRepeatNode" presStyleLbl="solidFgAcc1" presStyleIdx="3" presStyleCnt="4"/>
      <dgm:spPr/>
    </dgm:pt>
  </dgm:ptLst>
  <dgm:cxnLst>
    <dgm:cxn modelId="{0AF3DD98-52F1-4C37-AF6F-D85E0C2060DB}" type="presOf" srcId="{D118819E-1F8E-4298-AD38-CCD2FE638FE2}" destId="{C2EAFBE6-B0ED-479D-A396-59A65C1D7244}" srcOrd="0" destOrd="0" presId="urn:microsoft.com/office/officeart/2008/layout/VerticalCurvedList"/>
    <dgm:cxn modelId="{CFD3B363-CF51-4F02-AEF3-EDF05909E835}" type="presOf" srcId="{4ED54AAF-CB1B-4D98-8B10-446CB6C4B170}" destId="{3DDF8101-1082-429C-B6D7-C9C2238F6630}" srcOrd="0" destOrd="0" presId="urn:microsoft.com/office/officeart/2008/layout/VerticalCurvedList"/>
    <dgm:cxn modelId="{AB4A5103-8841-4377-ABC5-D245B3ECD5E5}" type="presOf" srcId="{09490CC4-311A-4B69-8FAE-DB454FD9C24B}" destId="{EA44284D-4380-475D-A032-228CBD0EA96B}" srcOrd="0" destOrd="0" presId="urn:microsoft.com/office/officeart/2008/layout/VerticalCurvedList"/>
    <dgm:cxn modelId="{7A7C7C11-79F5-4791-89DD-06CB4DEF3F5D}" type="presOf" srcId="{38ADD317-5705-4591-836F-F62DE471C94F}" destId="{2396428B-9534-4B98-AB43-AB53AF7984CB}" srcOrd="0" destOrd="0" presId="urn:microsoft.com/office/officeart/2008/layout/VerticalCurvedList"/>
    <dgm:cxn modelId="{5596CE53-9B72-4A6B-9574-9435AEDC3B2F}" srcId="{91DAA9EB-E5C3-4744-8381-1125291850D1}" destId="{04C035E0-AC49-401D-80B8-55CE5A301F6B}" srcOrd="3" destOrd="0" parTransId="{738508D0-082F-4015-AEAB-AD70315A4453}" sibTransId="{CF2A2461-CE0C-45E3-BAA0-D97B007BC64E}"/>
    <dgm:cxn modelId="{D78D52E6-09EB-422D-970B-EAD40B14B45A}" srcId="{91DAA9EB-E5C3-4744-8381-1125291850D1}" destId="{4ED54AAF-CB1B-4D98-8B10-446CB6C4B170}" srcOrd="0" destOrd="0" parTransId="{1DC4272D-B390-4878-AE81-F9CD933BF32F}" sibTransId="{38ADD317-5705-4591-836F-F62DE471C94F}"/>
    <dgm:cxn modelId="{FECBE927-CAFF-4273-81E7-9A575DA234D0}" type="presOf" srcId="{91DAA9EB-E5C3-4744-8381-1125291850D1}" destId="{3A162FF6-B4A6-446A-8FF2-CF11985D2998}" srcOrd="0" destOrd="0" presId="urn:microsoft.com/office/officeart/2008/layout/VerticalCurvedList"/>
    <dgm:cxn modelId="{4F3CF998-31D5-4AF2-BCC7-E31F78798B76}" srcId="{91DAA9EB-E5C3-4744-8381-1125291850D1}" destId="{09490CC4-311A-4B69-8FAE-DB454FD9C24B}" srcOrd="2" destOrd="0" parTransId="{77B73F80-5056-48BB-AD4A-CD2A48F36238}" sibTransId="{6816F4D2-D92B-4692-8CEC-37F19860F072}"/>
    <dgm:cxn modelId="{4B2C1118-4FE7-45EA-88BB-455C89890837}" srcId="{91DAA9EB-E5C3-4744-8381-1125291850D1}" destId="{D118819E-1F8E-4298-AD38-CCD2FE638FE2}" srcOrd="1" destOrd="0" parTransId="{DEC8CBEE-723E-4BF3-869A-2ADB692E6734}" sibTransId="{1546A8FD-5495-4EED-94BF-4AE08FABB318}"/>
    <dgm:cxn modelId="{7793DDA0-2AE7-42BE-8DFA-B2A6B2D04E43}" type="presOf" srcId="{04C035E0-AC49-401D-80B8-55CE5A301F6B}" destId="{094E81F1-28A7-4A55-9EA4-607BE936CD79}" srcOrd="0" destOrd="0" presId="urn:microsoft.com/office/officeart/2008/layout/VerticalCurvedList"/>
    <dgm:cxn modelId="{2113AEAC-7F71-4358-B98B-980CB168CB31}" type="presParOf" srcId="{3A162FF6-B4A6-446A-8FF2-CF11985D2998}" destId="{40D845F9-77CC-4B45-9048-6079E4D6472E}" srcOrd="0" destOrd="0" presId="urn:microsoft.com/office/officeart/2008/layout/VerticalCurvedList"/>
    <dgm:cxn modelId="{499CD6F7-3B54-429E-AF16-4B8D0BB32A77}" type="presParOf" srcId="{40D845F9-77CC-4B45-9048-6079E4D6472E}" destId="{CC704130-A242-496E-B8E3-A3D93EBED070}" srcOrd="0" destOrd="0" presId="urn:microsoft.com/office/officeart/2008/layout/VerticalCurvedList"/>
    <dgm:cxn modelId="{D50FB26C-200C-4EB1-9E05-56E848C7BAB2}" type="presParOf" srcId="{CC704130-A242-496E-B8E3-A3D93EBED070}" destId="{5EDB385B-4A49-4128-8899-EE8858DAF0CB}" srcOrd="0" destOrd="0" presId="urn:microsoft.com/office/officeart/2008/layout/VerticalCurvedList"/>
    <dgm:cxn modelId="{F0C83DF3-7A37-4D8C-A5D4-43BFEA3663E2}" type="presParOf" srcId="{CC704130-A242-496E-B8E3-A3D93EBED070}" destId="{2396428B-9534-4B98-AB43-AB53AF7984CB}" srcOrd="1" destOrd="0" presId="urn:microsoft.com/office/officeart/2008/layout/VerticalCurvedList"/>
    <dgm:cxn modelId="{C42B9136-D0AB-43C7-B347-389EA618BDF6}" type="presParOf" srcId="{CC704130-A242-496E-B8E3-A3D93EBED070}" destId="{729636A2-A823-45F0-8A22-7A12699CA609}" srcOrd="2" destOrd="0" presId="urn:microsoft.com/office/officeart/2008/layout/VerticalCurvedList"/>
    <dgm:cxn modelId="{54AC0382-3616-485E-983A-2CB83C1C5469}" type="presParOf" srcId="{CC704130-A242-496E-B8E3-A3D93EBED070}" destId="{D7A3E908-E0FA-4F39-AFE9-D98228D8B264}" srcOrd="3" destOrd="0" presId="urn:microsoft.com/office/officeart/2008/layout/VerticalCurvedList"/>
    <dgm:cxn modelId="{4EE06885-25F1-4B8D-9758-0FDDBF680816}" type="presParOf" srcId="{40D845F9-77CC-4B45-9048-6079E4D6472E}" destId="{3DDF8101-1082-429C-B6D7-C9C2238F6630}" srcOrd="1" destOrd="0" presId="urn:microsoft.com/office/officeart/2008/layout/VerticalCurvedList"/>
    <dgm:cxn modelId="{EA6878F3-E775-4C1A-A16D-6CA44C2EF099}" type="presParOf" srcId="{40D845F9-77CC-4B45-9048-6079E4D6472E}" destId="{5E46A87C-E199-40ED-A8BC-57402CA67973}" srcOrd="2" destOrd="0" presId="urn:microsoft.com/office/officeart/2008/layout/VerticalCurvedList"/>
    <dgm:cxn modelId="{C59336F4-0666-4AC1-9D45-034BEF5560C9}" type="presParOf" srcId="{5E46A87C-E199-40ED-A8BC-57402CA67973}" destId="{0433D6EF-9393-4B31-BCE9-A7BA8CC4427B}" srcOrd="0" destOrd="0" presId="urn:microsoft.com/office/officeart/2008/layout/VerticalCurvedList"/>
    <dgm:cxn modelId="{F7FB6A20-BF84-4114-931C-0C8DE2E46587}" type="presParOf" srcId="{40D845F9-77CC-4B45-9048-6079E4D6472E}" destId="{C2EAFBE6-B0ED-479D-A396-59A65C1D7244}" srcOrd="3" destOrd="0" presId="urn:microsoft.com/office/officeart/2008/layout/VerticalCurvedList"/>
    <dgm:cxn modelId="{B76ECDEF-1F5B-468E-99AE-6F4371B618D2}" type="presParOf" srcId="{40D845F9-77CC-4B45-9048-6079E4D6472E}" destId="{9E6D1C8F-1EE8-4BFD-94C8-59756FE0A1BA}" srcOrd="4" destOrd="0" presId="urn:microsoft.com/office/officeart/2008/layout/VerticalCurvedList"/>
    <dgm:cxn modelId="{3F0AF6D9-31CC-4CFB-8970-1451667D4C1A}" type="presParOf" srcId="{9E6D1C8F-1EE8-4BFD-94C8-59756FE0A1BA}" destId="{268CFB40-1A0C-442F-8FFA-0B818D2FD38E}" srcOrd="0" destOrd="0" presId="urn:microsoft.com/office/officeart/2008/layout/VerticalCurvedList"/>
    <dgm:cxn modelId="{85B409D7-B22F-42AE-B074-1B7AD54FDE42}" type="presParOf" srcId="{40D845F9-77CC-4B45-9048-6079E4D6472E}" destId="{EA44284D-4380-475D-A032-228CBD0EA96B}" srcOrd="5" destOrd="0" presId="urn:microsoft.com/office/officeart/2008/layout/VerticalCurvedList"/>
    <dgm:cxn modelId="{8CC683B6-F1A2-4702-81F5-3BFE92BCF252}" type="presParOf" srcId="{40D845F9-77CC-4B45-9048-6079E4D6472E}" destId="{0F6F752C-4432-42A4-9992-568585678BBB}" srcOrd="6" destOrd="0" presId="urn:microsoft.com/office/officeart/2008/layout/VerticalCurvedList"/>
    <dgm:cxn modelId="{4A104905-61A6-4603-AA2E-5A3829706345}" type="presParOf" srcId="{0F6F752C-4432-42A4-9992-568585678BBB}" destId="{0E254CA4-BE35-46C2-B6C3-1FA53D8F0955}" srcOrd="0" destOrd="0" presId="urn:microsoft.com/office/officeart/2008/layout/VerticalCurvedList"/>
    <dgm:cxn modelId="{521BB01B-7AE7-46A4-8F20-498D7BDAF373}" type="presParOf" srcId="{40D845F9-77CC-4B45-9048-6079E4D6472E}" destId="{094E81F1-28A7-4A55-9EA4-607BE936CD79}" srcOrd="7" destOrd="0" presId="urn:microsoft.com/office/officeart/2008/layout/VerticalCurvedList"/>
    <dgm:cxn modelId="{4D1BD766-2E1F-4B6E-BBE5-3E95C9757FD9}" type="presParOf" srcId="{40D845F9-77CC-4B45-9048-6079E4D6472E}" destId="{6AC969EC-C0EC-4488-B78B-2E1D84895407}" srcOrd="8" destOrd="0" presId="urn:microsoft.com/office/officeart/2008/layout/VerticalCurvedList"/>
    <dgm:cxn modelId="{F3950481-EC3A-40D2-9583-75B85BE64F5D}" type="presParOf" srcId="{6AC969EC-C0EC-4488-B78B-2E1D84895407}" destId="{47799977-FDE4-45E5-9673-62BCF62C66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5264FB-62BF-4368-9EB3-C03BE2E2286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095BF1AA-1BFE-46AB-8DAB-B85F96380C76}">
      <dgm:prSet phldrT="[Texto]" custT="1"/>
      <dgm:spPr/>
      <dgm:t>
        <a:bodyPr/>
        <a:lstStyle/>
        <a:p>
          <a:pPr algn="just"/>
          <a:r>
            <a:rPr lang="es-EC" sz="1800" smtClean="0"/>
            <a:t>El gobierno por medio del Ministerio Coordinador de Producción, Empleo y Competitividad, dé a conocer la creación de acuerdos comerciales en los cuáles acceder a ellos resulte una oportunidad de crecimiento para las empresas. </a:t>
          </a:r>
          <a:endParaRPr lang="es-ES" sz="1800" dirty="0"/>
        </a:p>
      </dgm:t>
    </dgm:pt>
    <dgm:pt modelId="{861C01F0-1739-4C54-ADC6-139DEEEA0D1E}" type="parTrans" cxnId="{F6B2AA16-A2FC-4126-A8C0-EBF5B4127867}">
      <dgm:prSet/>
      <dgm:spPr/>
      <dgm:t>
        <a:bodyPr/>
        <a:lstStyle/>
        <a:p>
          <a:pPr algn="just"/>
          <a:endParaRPr lang="es-ES" sz="1600">
            <a:solidFill>
              <a:schemeClr val="tx1"/>
            </a:solidFill>
          </a:endParaRPr>
        </a:p>
      </dgm:t>
    </dgm:pt>
    <dgm:pt modelId="{41DFC1B2-B504-45F5-8356-1549444FBFD9}" type="sibTrans" cxnId="{F6B2AA16-A2FC-4126-A8C0-EBF5B4127867}">
      <dgm:prSet/>
      <dgm:spPr/>
      <dgm:t>
        <a:bodyPr/>
        <a:lstStyle/>
        <a:p>
          <a:pPr algn="just"/>
          <a:endParaRPr lang="es-ES" sz="1600">
            <a:solidFill>
              <a:schemeClr val="tx1"/>
            </a:solidFill>
          </a:endParaRPr>
        </a:p>
      </dgm:t>
    </dgm:pt>
    <dgm:pt modelId="{EBCD1091-68BE-4051-8EF4-2FB4FA20ACD0}">
      <dgm:prSet phldrT="[Texto]" custT="1"/>
      <dgm:spPr/>
      <dgm:t>
        <a:bodyPr/>
        <a:lstStyle/>
        <a:p>
          <a:pPr algn="just"/>
          <a:r>
            <a:rPr lang="es-EC" sz="1800" smtClean="0"/>
            <a:t>Las empresas consideradas grandes, tomen como ejemplo el programa ecuamas impulsado por Nestlé del Ecuador S.A. para que promuevan una cultura de desarrollo empresarial, orientado a una mayor participación de las PYMES dentro del mercado comercial.</a:t>
          </a:r>
          <a:endParaRPr lang="es-ES" sz="1800" dirty="0"/>
        </a:p>
      </dgm:t>
    </dgm:pt>
    <dgm:pt modelId="{9FF8CB4F-F3EB-4CA9-AF06-937072807B7A}" type="parTrans" cxnId="{021747F9-B967-4EE5-B1AB-FBC777E5A161}">
      <dgm:prSet/>
      <dgm:spPr/>
      <dgm:t>
        <a:bodyPr/>
        <a:lstStyle/>
        <a:p>
          <a:pPr algn="just"/>
          <a:endParaRPr lang="es-ES" sz="1600">
            <a:solidFill>
              <a:schemeClr val="tx1"/>
            </a:solidFill>
          </a:endParaRPr>
        </a:p>
      </dgm:t>
    </dgm:pt>
    <dgm:pt modelId="{62E32DA3-7AC8-44D9-91E7-BD38F74A550D}" type="sibTrans" cxnId="{021747F9-B967-4EE5-B1AB-FBC777E5A161}">
      <dgm:prSet/>
      <dgm:spPr/>
      <dgm:t>
        <a:bodyPr/>
        <a:lstStyle/>
        <a:p>
          <a:pPr algn="just"/>
          <a:endParaRPr lang="es-ES" sz="1600">
            <a:solidFill>
              <a:schemeClr val="tx1"/>
            </a:solidFill>
          </a:endParaRPr>
        </a:p>
      </dgm:t>
    </dgm:pt>
    <dgm:pt modelId="{0F97291F-3763-4ED9-98EC-22BC3DAF0E86}" type="pres">
      <dgm:prSet presAssocID="{805264FB-62BF-4368-9EB3-C03BE2E2286D}" presName="Name0" presStyleCnt="0">
        <dgm:presLayoutVars>
          <dgm:chMax val="7"/>
          <dgm:chPref val="7"/>
          <dgm:dir/>
        </dgm:presLayoutVars>
      </dgm:prSet>
      <dgm:spPr/>
      <dgm:t>
        <a:bodyPr/>
        <a:lstStyle/>
        <a:p>
          <a:endParaRPr lang="es-ES"/>
        </a:p>
      </dgm:t>
    </dgm:pt>
    <dgm:pt modelId="{3826507E-34BA-4126-BF75-4206BD2A4DB8}" type="pres">
      <dgm:prSet presAssocID="{805264FB-62BF-4368-9EB3-C03BE2E2286D}" presName="Name1" presStyleCnt="0"/>
      <dgm:spPr/>
    </dgm:pt>
    <dgm:pt modelId="{AEC18A8E-E455-4E82-88A1-88F3719836B7}" type="pres">
      <dgm:prSet presAssocID="{805264FB-62BF-4368-9EB3-C03BE2E2286D}" presName="cycle" presStyleCnt="0"/>
      <dgm:spPr/>
    </dgm:pt>
    <dgm:pt modelId="{EB0BC6C9-45CC-4BDF-8683-CEDC33FDD48B}" type="pres">
      <dgm:prSet presAssocID="{805264FB-62BF-4368-9EB3-C03BE2E2286D}" presName="srcNode" presStyleLbl="node1" presStyleIdx="0" presStyleCnt="2"/>
      <dgm:spPr/>
    </dgm:pt>
    <dgm:pt modelId="{582BA880-391D-4E24-881C-A89A284875E4}" type="pres">
      <dgm:prSet presAssocID="{805264FB-62BF-4368-9EB3-C03BE2E2286D}" presName="conn" presStyleLbl="parChTrans1D2" presStyleIdx="0" presStyleCnt="1"/>
      <dgm:spPr/>
      <dgm:t>
        <a:bodyPr/>
        <a:lstStyle/>
        <a:p>
          <a:endParaRPr lang="es-ES"/>
        </a:p>
      </dgm:t>
    </dgm:pt>
    <dgm:pt modelId="{EF22AAFD-1229-4458-883F-86142880A341}" type="pres">
      <dgm:prSet presAssocID="{805264FB-62BF-4368-9EB3-C03BE2E2286D}" presName="extraNode" presStyleLbl="node1" presStyleIdx="0" presStyleCnt="2"/>
      <dgm:spPr/>
    </dgm:pt>
    <dgm:pt modelId="{3E04657F-B399-41F0-BB6F-022E576D2790}" type="pres">
      <dgm:prSet presAssocID="{805264FB-62BF-4368-9EB3-C03BE2E2286D}" presName="dstNode" presStyleLbl="node1" presStyleIdx="0" presStyleCnt="2"/>
      <dgm:spPr/>
    </dgm:pt>
    <dgm:pt modelId="{9C031FFE-13D2-47CA-9D21-2797FB1C4B89}" type="pres">
      <dgm:prSet presAssocID="{095BF1AA-1BFE-46AB-8DAB-B85F96380C76}" presName="text_1" presStyleLbl="node1" presStyleIdx="0" presStyleCnt="2">
        <dgm:presLayoutVars>
          <dgm:bulletEnabled val="1"/>
        </dgm:presLayoutVars>
      </dgm:prSet>
      <dgm:spPr/>
      <dgm:t>
        <a:bodyPr/>
        <a:lstStyle/>
        <a:p>
          <a:endParaRPr lang="es-ES"/>
        </a:p>
      </dgm:t>
    </dgm:pt>
    <dgm:pt modelId="{177CE477-7E39-473D-BE90-ED26E766A73A}" type="pres">
      <dgm:prSet presAssocID="{095BF1AA-1BFE-46AB-8DAB-B85F96380C76}" presName="accent_1" presStyleCnt="0"/>
      <dgm:spPr/>
    </dgm:pt>
    <dgm:pt modelId="{5FB2BBF1-58BB-4BA3-9EBD-3A93DA8317FF}" type="pres">
      <dgm:prSet presAssocID="{095BF1AA-1BFE-46AB-8DAB-B85F96380C76}" presName="accentRepeatNode" presStyleLbl="solidFgAcc1" presStyleIdx="0" presStyleCnt="2"/>
      <dgm:spPr/>
    </dgm:pt>
    <dgm:pt modelId="{7B9FF05A-98C8-4928-8859-9FE0A7E59AA6}" type="pres">
      <dgm:prSet presAssocID="{EBCD1091-68BE-4051-8EF4-2FB4FA20ACD0}" presName="text_2" presStyleLbl="node1" presStyleIdx="1" presStyleCnt="2">
        <dgm:presLayoutVars>
          <dgm:bulletEnabled val="1"/>
        </dgm:presLayoutVars>
      </dgm:prSet>
      <dgm:spPr/>
      <dgm:t>
        <a:bodyPr/>
        <a:lstStyle/>
        <a:p>
          <a:endParaRPr lang="es-ES"/>
        </a:p>
      </dgm:t>
    </dgm:pt>
    <dgm:pt modelId="{EA339B93-6C4B-4780-8F1F-109095AE6F3A}" type="pres">
      <dgm:prSet presAssocID="{EBCD1091-68BE-4051-8EF4-2FB4FA20ACD0}" presName="accent_2" presStyleCnt="0"/>
      <dgm:spPr/>
    </dgm:pt>
    <dgm:pt modelId="{1F5C3B81-489A-4BDF-90D6-E3269271B602}" type="pres">
      <dgm:prSet presAssocID="{EBCD1091-68BE-4051-8EF4-2FB4FA20ACD0}" presName="accentRepeatNode" presStyleLbl="solidFgAcc1" presStyleIdx="1" presStyleCnt="2"/>
      <dgm:spPr/>
    </dgm:pt>
  </dgm:ptLst>
  <dgm:cxnLst>
    <dgm:cxn modelId="{7D9329F0-046F-42C0-A06A-B7DE4D4DF544}" type="presOf" srcId="{EBCD1091-68BE-4051-8EF4-2FB4FA20ACD0}" destId="{7B9FF05A-98C8-4928-8859-9FE0A7E59AA6}" srcOrd="0" destOrd="0" presId="urn:microsoft.com/office/officeart/2008/layout/VerticalCurvedList"/>
    <dgm:cxn modelId="{021747F9-B967-4EE5-B1AB-FBC777E5A161}" srcId="{805264FB-62BF-4368-9EB3-C03BE2E2286D}" destId="{EBCD1091-68BE-4051-8EF4-2FB4FA20ACD0}" srcOrd="1" destOrd="0" parTransId="{9FF8CB4F-F3EB-4CA9-AF06-937072807B7A}" sibTransId="{62E32DA3-7AC8-44D9-91E7-BD38F74A550D}"/>
    <dgm:cxn modelId="{F6B2AA16-A2FC-4126-A8C0-EBF5B4127867}" srcId="{805264FB-62BF-4368-9EB3-C03BE2E2286D}" destId="{095BF1AA-1BFE-46AB-8DAB-B85F96380C76}" srcOrd="0" destOrd="0" parTransId="{861C01F0-1739-4C54-ADC6-139DEEEA0D1E}" sibTransId="{41DFC1B2-B504-45F5-8356-1549444FBFD9}"/>
    <dgm:cxn modelId="{660C5B9A-CB64-47F1-945B-002721724196}" type="presOf" srcId="{805264FB-62BF-4368-9EB3-C03BE2E2286D}" destId="{0F97291F-3763-4ED9-98EC-22BC3DAF0E86}" srcOrd="0" destOrd="0" presId="urn:microsoft.com/office/officeart/2008/layout/VerticalCurvedList"/>
    <dgm:cxn modelId="{B42304B1-54B3-40A2-8CCA-88A0CA9F6B77}" type="presOf" srcId="{095BF1AA-1BFE-46AB-8DAB-B85F96380C76}" destId="{9C031FFE-13D2-47CA-9D21-2797FB1C4B89}" srcOrd="0" destOrd="0" presId="urn:microsoft.com/office/officeart/2008/layout/VerticalCurvedList"/>
    <dgm:cxn modelId="{A45C2875-4A4C-4EF9-9167-E09C249DCB6B}" type="presOf" srcId="{41DFC1B2-B504-45F5-8356-1549444FBFD9}" destId="{582BA880-391D-4E24-881C-A89A284875E4}" srcOrd="0" destOrd="0" presId="urn:microsoft.com/office/officeart/2008/layout/VerticalCurvedList"/>
    <dgm:cxn modelId="{E8E78A48-B62F-43F6-9363-DFD8E6B5E93D}" type="presParOf" srcId="{0F97291F-3763-4ED9-98EC-22BC3DAF0E86}" destId="{3826507E-34BA-4126-BF75-4206BD2A4DB8}" srcOrd="0" destOrd="0" presId="urn:microsoft.com/office/officeart/2008/layout/VerticalCurvedList"/>
    <dgm:cxn modelId="{9E4FF657-644E-4A07-8925-373A0986A190}" type="presParOf" srcId="{3826507E-34BA-4126-BF75-4206BD2A4DB8}" destId="{AEC18A8E-E455-4E82-88A1-88F3719836B7}" srcOrd="0" destOrd="0" presId="urn:microsoft.com/office/officeart/2008/layout/VerticalCurvedList"/>
    <dgm:cxn modelId="{715A147C-95F1-4EB7-A220-820E4DC5DBF4}" type="presParOf" srcId="{AEC18A8E-E455-4E82-88A1-88F3719836B7}" destId="{EB0BC6C9-45CC-4BDF-8683-CEDC33FDD48B}" srcOrd="0" destOrd="0" presId="urn:microsoft.com/office/officeart/2008/layout/VerticalCurvedList"/>
    <dgm:cxn modelId="{62FD8B7C-9181-4E7C-8101-AA091721C6F3}" type="presParOf" srcId="{AEC18A8E-E455-4E82-88A1-88F3719836B7}" destId="{582BA880-391D-4E24-881C-A89A284875E4}" srcOrd="1" destOrd="0" presId="urn:microsoft.com/office/officeart/2008/layout/VerticalCurvedList"/>
    <dgm:cxn modelId="{96C2FECC-0D89-4951-8413-21553E981583}" type="presParOf" srcId="{AEC18A8E-E455-4E82-88A1-88F3719836B7}" destId="{EF22AAFD-1229-4458-883F-86142880A341}" srcOrd="2" destOrd="0" presId="urn:microsoft.com/office/officeart/2008/layout/VerticalCurvedList"/>
    <dgm:cxn modelId="{07293A5E-54DA-43B7-B383-E4BC609E7E2C}" type="presParOf" srcId="{AEC18A8E-E455-4E82-88A1-88F3719836B7}" destId="{3E04657F-B399-41F0-BB6F-022E576D2790}" srcOrd="3" destOrd="0" presId="urn:microsoft.com/office/officeart/2008/layout/VerticalCurvedList"/>
    <dgm:cxn modelId="{AF3CBDA5-95E5-459B-B48C-E8BA48FBF19E}" type="presParOf" srcId="{3826507E-34BA-4126-BF75-4206BD2A4DB8}" destId="{9C031FFE-13D2-47CA-9D21-2797FB1C4B89}" srcOrd="1" destOrd="0" presId="urn:microsoft.com/office/officeart/2008/layout/VerticalCurvedList"/>
    <dgm:cxn modelId="{B8BBFBB8-2330-4E98-978B-57A98E96326F}" type="presParOf" srcId="{3826507E-34BA-4126-BF75-4206BD2A4DB8}" destId="{177CE477-7E39-473D-BE90-ED26E766A73A}" srcOrd="2" destOrd="0" presId="urn:microsoft.com/office/officeart/2008/layout/VerticalCurvedList"/>
    <dgm:cxn modelId="{490252AA-C1BB-4BEE-90FA-563EA8DCD630}" type="presParOf" srcId="{177CE477-7E39-473D-BE90-ED26E766A73A}" destId="{5FB2BBF1-58BB-4BA3-9EBD-3A93DA8317FF}" srcOrd="0" destOrd="0" presId="urn:microsoft.com/office/officeart/2008/layout/VerticalCurvedList"/>
    <dgm:cxn modelId="{780E8D36-3855-406A-AD4D-3D33CEB7AC04}" type="presParOf" srcId="{3826507E-34BA-4126-BF75-4206BD2A4DB8}" destId="{7B9FF05A-98C8-4928-8859-9FE0A7E59AA6}" srcOrd="3" destOrd="0" presId="urn:microsoft.com/office/officeart/2008/layout/VerticalCurvedList"/>
    <dgm:cxn modelId="{37D7F381-5A6A-408D-83DF-3F65127E6198}" type="presParOf" srcId="{3826507E-34BA-4126-BF75-4206BD2A4DB8}" destId="{EA339B93-6C4B-4780-8F1F-109095AE6F3A}" srcOrd="4" destOrd="0" presId="urn:microsoft.com/office/officeart/2008/layout/VerticalCurvedList"/>
    <dgm:cxn modelId="{165B9095-4FC3-4791-93F3-B29AFBD85CA0}" type="presParOf" srcId="{EA339B93-6C4B-4780-8F1F-109095AE6F3A}" destId="{1F5C3B81-489A-4BDF-90D6-E3269271B6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05264FB-62BF-4368-9EB3-C03BE2E2286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095BF1AA-1BFE-46AB-8DAB-B85F96380C76}">
      <dgm:prSet phldrT="[Texto]" custT="1"/>
      <dgm:spPr/>
      <dgm:t>
        <a:bodyPr/>
        <a:lstStyle/>
        <a:p>
          <a:pPr algn="just"/>
          <a:r>
            <a:rPr lang="es-EC" sz="1800" dirty="0" smtClean="0"/>
            <a:t>Nestlé del Ecuador S.A. mediante el programa ecuamas, ponga en conocimiento los parámetros necesarios que permitan a otras empresas, conocer las ventajas y barreras que se originan al momento de desarrollar un modelo de negocio inclusivo, para que los resultados planificados se generen en su totalidad.</a:t>
          </a:r>
          <a:endParaRPr lang="es-ES" sz="1800" dirty="0"/>
        </a:p>
      </dgm:t>
    </dgm:pt>
    <dgm:pt modelId="{861C01F0-1739-4C54-ADC6-139DEEEA0D1E}" type="parTrans" cxnId="{F6B2AA16-A2FC-4126-A8C0-EBF5B4127867}">
      <dgm:prSet/>
      <dgm:spPr/>
      <dgm:t>
        <a:bodyPr/>
        <a:lstStyle/>
        <a:p>
          <a:pPr algn="just"/>
          <a:endParaRPr lang="es-ES" sz="1600">
            <a:solidFill>
              <a:schemeClr val="tx1"/>
            </a:solidFill>
          </a:endParaRPr>
        </a:p>
      </dgm:t>
    </dgm:pt>
    <dgm:pt modelId="{41DFC1B2-B504-45F5-8356-1549444FBFD9}" type="sibTrans" cxnId="{F6B2AA16-A2FC-4126-A8C0-EBF5B4127867}">
      <dgm:prSet/>
      <dgm:spPr/>
      <dgm:t>
        <a:bodyPr/>
        <a:lstStyle/>
        <a:p>
          <a:pPr algn="just"/>
          <a:endParaRPr lang="es-ES" sz="1600">
            <a:solidFill>
              <a:schemeClr val="tx1"/>
            </a:solidFill>
          </a:endParaRPr>
        </a:p>
      </dgm:t>
    </dgm:pt>
    <dgm:pt modelId="{EBCD1091-68BE-4051-8EF4-2FB4FA20ACD0}">
      <dgm:prSet phldrT="[Texto]" custT="1"/>
      <dgm:spPr/>
      <dgm:t>
        <a:bodyPr/>
        <a:lstStyle/>
        <a:p>
          <a:pPr algn="just"/>
          <a:r>
            <a:rPr lang="es-EC" sz="1800" dirty="0" smtClean="0"/>
            <a:t>Las PYMES interesadas en  ser partícipes de programas económicos impulsados por el estado o por empresas grandes, primero deberían determinar sus fortalezas y debilidades financieras para que los resultados generados sean los esperados.</a:t>
          </a:r>
          <a:endParaRPr lang="es-ES" sz="1800" dirty="0"/>
        </a:p>
      </dgm:t>
    </dgm:pt>
    <dgm:pt modelId="{9FF8CB4F-F3EB-4CA9-AF06-937072807B7A}" type="parTrans" cxnId="{021747F9-B967-4EE5-B1AB-FBC777E5A161}">
      <dgm:prSet/>
      <dgm:spPr/>
      <dgm:t>
        <a:bodyPr/>
        <a:lstStyle/>
        <a:p>
          <a:pPr algn="just"/>
          <a:endParaRPr lang="es-ES" sz="1600">
            <a:solidFill>
              <a:schemeClr val="tx1"/>
            </a:solidFill>
          </a:endParaRPr>
        </a:p>
      </dgm:t>
    </dgm:pt>
    <dgm:pt modelId="{62E32DA3-7AC8-44D9-91E7-BD38F74A550D}" type="sibTrans" cxnId="{021747F9-B967-4EE5-B1AB-FBC777E5A161}">
      <dgm:prSet/>
      <dgm:spPr/>
      <dgm:t>
        <a:bodyPr/>
        <a:lstStyle/>
        <a:p>
          <a:pPr algn="just"/>
          <a:endParaRPr lang="es-ES" sz="1600">
            <a:solidFill>
              <a:schemeClr val="tx1"/>
            </a:solidFill>
          </a:endParaRPr>
        </a:p>
      </dgm:t>
    </dgm:pt>
    <dgm:pt modelId="{0F97291F-3763-4ED9-98EC-22BC3DAF0E86}" type="pres">
      <dgm:prSet presAssocID="{805264FB-62BF-4368-9EB3-C03BE2E2286D}" presName="Name0" presStyleCnt="0">
        <dgm:presLayoutVars>
          <dgm:chMax val="7"/>
          <dgm:chPref val="7"/>
          <dgm:dir/>
        </dgm:presLayoutVars>
      </dgm:prSet>
      <dgm:spPr/>
      <dgm:t>
        <a:bodyPr/>
        <a:lstStyle/>
        <a:p>
          <a:endParaRPr lang="es-ES"/>
        </a:p>
      </dgm:t>
    </dgm:pt>
    <dgm:pt modelId="{3826507E-34BA-4126-BF75-4206BD2A4DB8}" type="pres">
      <dgm:prSet presAssocID="{805264FB-62BF-4368-9EB3-C03BE2E2286D}" presName="Name1" presStyleCnt="0"/>
      <dgm:spPr/>
    </dgm:pt>
    <dgm:pt modelId="{AEC18A8E-E455-4E82-88A1-88F3719836B7}" type="pres">
      <dgm:prSet presAssocID="{805264FB-62BF-4368-9EB3-C03BE2E2286D}" presName="cycle" presStyleCnt="0"/>
      <dgm:spPr/>
    </dgm:pt>
    <dgm:pt modelId="{EB0BC6C9-45CC-4BDF-8683-CEDC33FDD48B}" type="pres">
      <dgm:prSet presAssocID="{805264FB-62BF-4368-9EB3-C03BE2E2286D}" presName="srcNode" presStyleLbl="node1" presStyleIdx="0" presStyleCnt="2"/>
      <dgm:spPr/>
    </dgm:pt>
    <dgm:pt modelId="{582BA880-391D-4E24-881C-A89A284875E4}" type="pres">
      <dgm:prSet presAssocID="{805264FB-62BF-4368-9EB3-C03BE2E2286D}" presName="conn" presStyleLbl="parChTrans1D2" presStyleIdx="0" presStyleCnt="1"/>
      <dgm:spPr/>
      <dgm:t>
        <a:bodyPr/>
        <a:lstStyle/>
        <a:p>
          <a:endParaRPr lang="es-ES"/>
        </a:p>
      </dgm:t>
    </dgm:pt>
    <dgm:pt modelId="{EF22AAFD-1229-4458-883F-86142880A341}" type="pres">
      <dgm:prSet presAssocID="{805264FB-62BF-4368-9EB3-C03BE2E2286D}" presName="extraNode" presStyleLbl="node1" presStyleIdx="0" presStyleCnt="2"/>
      <dgm:spPr/>
    </dgm:pt>
    <dgm:pt modelId="{3E04657F-B399-41F0-BB6F-022E576D2790}" type="pres">
      <dgm:prSet presAssocID="{805264FB-62BF-4368-9EB3-C03BE2E2286D}" presName="dstNode" presStyleLbl="node1" presStyleIdx="0" presStyleCnt="2"/>
      <dgm:spPr/>
    </dgm:pt>
    <dgm:pt modelId="{9C031FFE-13D2-47CA-9D21-2797FB1C4B89}" type="pres">
      <dgm:prSet presAssocID="{095BF1AA-1BFE-46AB-8DAB-B85F96380C76}" presName="text_1" presStyleLbl="node1" presStyleIdx="0" presStyleCnt="2">
        <dgm:presLayoutVars>
          <dgm:bulletEnabled val="1"/>
        </dgm:presLayoutVars>
      </dgm:prSet>
      <dgm:spPr/>
      <dgm:t>
        <a:bodyPr/>
        <a:lstStyle/>
        <a:p>
          <a:endParaRPr lang="es-ES"/>
        </a:p>
      </dgm:t>
    </dgm:pt>
    <dgm:pt modelId="{177CE477-7E39-473D-BE90-ED26E766A73A}" type="pres">
      <dgm:prSet presAssocID="{095BF1AA-1BFE-46AB-8DAB-B85F96380C76}" presName="accent_1" presStyleCnt="0"/>
      <dgm:spPr/>
    </dgm:pt>
    <dgm:pt modelId="{5FB2BBF1-58BB-4BA3-9EBD-3A93DA8317FF}" type="pres">
      <dgm:prSet presAssocID="{095BF1AA-1BFE-46AB-8DAB-B85F96380C76}" presName="accentRepeatNode" presStyleLbl="solidFgAcc1" presStyleIdx="0" presStyleCnt="2"/>
      <dgm:spPr/>
    </dgm:pt>
    <dgm:pt modelId="{7B9FF05A-98C8-4928-8859-9FE0A7E59AA6}" type="pres">
      <dgm:prSet presAssocID="{EBCD1091-68BE-4051-8EF4-2FB4FA20ACD0}" presName="text_2" presStyleLbl="node1" presStyleIdx="1" presStyleCnt="2">
        <dgm:presLayoutVars>
          <dgm:bulletEnabled val="1"/>
        </dgm:presLayoutVars>
      </dgm:prSet>
      <dgm:spPr/>
      <dgm:t>
        <a:bodyPr/>
        <a:lstStyle/>
        <a:p>
          <a:endParaRPr lang="es-ES"/>
        </a:p>
      </dgm:t>
    </dgm:pt>
    <dgm:pt modelId="{EA339B93-6C4B-4780-8F1F-109095AE6F3A}" type="pres">
      <dgm:prSet presAssocID="{EBCD1091-68BE-4051-8EF4-2FB4FA20ACD0}" presName="accent_2" presStyleCnt="0"/>
      <dgm:spPr/>
    </dgm:pt>
    <dgm:pt modelId="{1F5C3B81-489A-4BDF-90D6-E3269271B602}" type="pres">
      <dgm:prSet presAssocID="{EBCD1091-68BE-4051-8EF4-2FB4FA20ACD0}" presName="accentRepeatNode" presStyleLbl="solidFgAcc1" presStyleIdx="1" presStyleCnt="2"/>
      <dgm:spPr/>
    </dgm:pt>
  </dgm:ptLst>
  <dgm:cxnLst>
    <dgm:cxn modelId="{21BAC42F-98B9-4CB7-B5AD-4E40F3143F73}" type="presOf" srcId="{EBCD1091-68BE-4051-8EF4-2FB4FA20ACD0}" destId="{7B9FF05A-98C8-4928-8859-9FE0A7E59AA6}" srcOrd="0" destOrd="0" presId="urn:microsoft.com/office/officeart/2008/layout/VerticalCurvedList"/>
    <dgm:cxn modelId="{021747F9-B967-4EE5-B1AB-FBC777E5A161}" srcId="{805264FB-62BF-4368-9EB3-C03BE2E2286D}" destId="{EBCD1091-68BE-4051-8EF4-2FB4FA20ACD0}" srcOrd="1" destOrd="0" parTransId="{9FF8CB4F-F3EB-4CA9-AF06-937072807B7A}" sibTransId="{62E32DA3-7AC8-44D9-91E7-BD38F74A550D}"/>
    <dgm:cxn modelId="{F6B2AA16-A2FC-4126-A8C0-EBF5B4127867}" srcId="{805264FB-62BF-4368-9EB3-C03BE2E2286D}" destId="{095BF1AA-1BFE-46AB-8DAB-B85F96380C76}" srcOrd="0" destOrd="0" parTransId="{861C01F0-1739-4C54-ADC6-139DEEEA0D1E}" sibTransId="{41DFC1B2-B504-45F5-8356-1549444FBFD9}"/>
    <dgm:cxn modelId="{38867C5C-138B-435D-B25E-D52B0B32D15B}" type="presOf" srcId="{41DFC1B2-B504-45F5-8356-1549444FBFD9}" destId="{582BA880-391D-4E24-881C-A89A284875E4}" srcOrd="0" destOrd="0" presId="urn:microsoft.com/office/officeart/2008/layout/VerticalCurvedList"/>
    <dgm:cxn modelId="{965D572B-4C68-49FF-92CE-4B2527FB38D7}" type="presOf" srcId="{805264FB-62BF-4368-9EB3-C03BE2E2286D}" destId="{0F97291F-3763-4ED9-98EC-22BC3DAF0E86}" srcOrd="0" destOrd="0" presId="urn:microsoft.com/office/officeart/2008/layout/VerticalCurvedList"/>
    <dgm:cxn modelId="{824959E8-0142-4C4B-A54B-3F2D9A873DC8}" type="presOf" srcId="{095BF1AA-1BFE-46AB-8DAB-B85F96380C76}" destId="{9C031FFE-13D2-47CA-9D21-2797FB1C4B89}" srcOrd="0" destOrd="0" presId="urn:microsoft.com/office/officeart/2008/layout/VerticalCurvedList"/>
    <dgm:cxn modelId="{D062E133-D1B6-4278-8756-E1007FD4C489}" type="presParOf" srcId="{0F97291F-3763-4ED9-98EC-22BC3DAF0E86}" destId="{3826507E-34BA-4126-BF75-4206BD2A4DB8}" srcOrd="0" destOrd="0" presId="urn:microsoft.com/office/officeart/2008/layout/VerticalCurvedList"/>
    <dgm:cxn modelId="{DA1C08FD-2FB2-40D5-8B04-E5BF2CF02AE8}" type="presParOf" srcId="{3826507E-34BA-4126-BF75-4206BD2A4DB8}" destId="{AEC18A8E-E455-4E82-88A1-88F3719836B7}" srcOrd="0" destOrd="0" presId="urn:microsoft.com/office/officeart/2008/layout/VerticalCurvedList"/>
    <dgm:cxn modelId="{41774487-B642-498E-BCE3-6DC66B29399B}" type="presParOf" srcId="{AEC18A8E-E455-4E82-88A1-88F3719836B7}" destId="{EB0BC6C9-45CC-4BDF-8683-CEDC33FDD48B}" srcOrd="0" destOrd="0" presId="urn:microsoft.com/office/officeart/2008/layout/VerticalCurvedList"/>
    <dgm:cxn modelId="{AC4DF02C-0A05-4BC8-81C5-52A812635720}" type="presParOf" srcId="{AEC18A8E-E455-4E82-88A1-88F3719836B7}" destId="{582BA880-391D-4E24-881C-A89A284875E4}" srcOrd="1" destOrd="0" presId="urn:microsoft.com/office/officeart/2008/layout/VerticalCurvedList"/>
    <dgm:cxn modelId="{9CFCD169-A4D2-4233-A001-A3EF7012FE4E}" type="presParOf" srcId="{AEC18A8E-E455-4E82-88A1-88F3719836B7}" destId="{EF22AAFD-1229-4458-883F-86142880A341}" srcOrd="2" destOrd="0" presId="urn:microsoft.com/office/officeart/2008/layout/VerticalCurvedList"/>
    <dgm:cxn modelId="{9DBF5931-CD86-48DD-B423-4E1500E285C4}" type="presParOf" srcId="{AEC18A8E-E455-4E82-88A1-88F3719836B7}" destId="{3E04657F-B399-41F0-BB6F-022E576D2790}" srcOrd="3" destOrd="0" presId="urn:microsoft.com/office/officeart/2008/layout/VerticalCurvedList"/>
    <dgm:cxn modelId="{EA2FE16C-C68E-4E56-93A9-2DC493042D3C}" type="presParOf" srcId="{3826507E-34BA-4126-BF75-4206BD2A4DB8}" destId="{9C031FFE-13D2-47CA-9D21-2797FB1C4B89}" srcOrd="1" destOrd="0" presId="urn:microsoft.com/office/officeart/2008/layout/VerticalCurvedList"/>
    <dgm:cxn modelId="{AEAB905D-95A6-4693-AC8F-58C98004F5BE}" type="presParOf" srcId="{3826507E-34BA-4126-BF75-4206BD2A4DB8}" destId="{177CE477-7E39-473D-BE90-ED26E766A73A}" srcOrd="2" destOrd="0" presId="urn:microsoft.com/office/officeart/2008/layout/VerticalCurvedList"/>
    <dgm:cxn modelId="{F934C2BD-F53B-4FDC-9EB9-419AB4C3B59E}" type="presParOf" srcId="{177CE477-7E39-473D-BE90-ED26E766A73A}" destId="{5FB2BBF1-58BB-4BA3-9EBD-3A93DA8317FF}" srcOrd="0" destOrd="0" presId="urn:microsoft.com/office/officeart/2008/layout/VerticalCurvedList"/>
    <dgm:cxn modelId="{59647DB1-8D5E-4DFF-A83D-02DD06CCF66C}" type="presParOf" srcId="{3826507E-34BA-4126-BF75-4206BD2A4DB8}" destId="{7B9FF05A-98C8-4928-8859-9FE0A7E59AA6}" srcOrd="3" destOrd="0" presId="urn:microsoft.com/office/officeart/2008/layout/VerticalCurvedList"/>
    <dgm:cxn modelId="{2CC545B0-9373-445B-8996-2B368AFD9A39}" type="presParOf" srcId="{3826507E-34BA-4126-BF75-4206BD2A4DB8}" destId="{EA339B93-6C4B-4780-8F1F-109095AE6F3A}" srcOrd="4" destOrd="0" presId="urn:microsoft.com/office/officeart/2008/layout/VerticalCurvedList"/>
    <dgm:cxn modelId="{8BDD281C-32FF-46DA-B9CE-815B6A011D40}" type="presParOf" srcId="{EA339B93-6C4B-4780-8F1F-109095AE6F3A}" destId="{1F5C3B81-489A-4BDF-90D6-E3269271B6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13A84-BCBE-470B-8001-DE0538B246E2}"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ES"/>
        </a:p>
      </dgm:t>
    </dgm:pt>
    <dgm:pt modelId="{7A923919-EF88-4B11-BB2D-B37220738B08}">
      <dgm:prSet phldrT="[Texto]" custT="1"/>
      <dgm:spPr/>
      <dgm:t>
        <a:bodyPr/>
        <a:lstStyle/>
        <a:p>
          <a:r>
            <a:rPr lang="es-ES" sz="2800" dirty="0" smtClean="0"/>
            <a:t>Objetivos Específicos</a:t>
          </a:r>
          <a:endParaRPr lang="es-ES" sz="2800" dirty="0"/>
        </a:p>
      </dgm:t>
    </dgm:pt>
    <dgm:pt modelId="{918213D4-C8D2-46EE-AAA4-83975211BA08}" type="parTrans" cxnId="{62E1182A-903F-464B-9B1E-1CBD26E6CF75}">
      <dgm:prSet/>
      <dgm:spPr/>
      <dgm:t>
        <a:bodyPr/>
        <a:lstStyle/>
        <a:p>
          <a:endParaRPr lang="es-ES"/>
        </a:p>
      </dgm:t>
    </dgm:pt>
    <dgm:pt modelId="{C6148C21-5D6A-4D81-9E5F-A192FDD3E424}" type="sibTrans" cxnId="{62E1182A-903F-464B-9B1E-1CBD26E6CF75}">
      <dgm:prSet/>
      <dgm:spPr/>
      <dgm:t>
        <a:bodyPr/>
        <a:lstStyle/>
        <a:p>
          <a:endParaRPr lang="es-ES"/>
        </a:p>
      </dgm:t>
    </dgm:pt>
    <dgm:pt modelId="{B7B76490-F851-41AC-876E-A8BBA4D36695}">
      <dgm:prSet phldrT="[Texto]" custT="1"/>
      <dgm:spPr/>
      <dgm:t>
        <a:bodyPr/>
        <a:lstStyle/>
        <a:p>
          <a:pPr algn="just"/>
          <a:r>
            <a:rPr lang="es-EC" sz="1600" dirty="0" smtClean="0"/>
            <a:t>Describir el aporte que generan los negocios inclusivos a las grandes empresas y a los pequeños productores.</a:t>
          </a:r>
          <a:endParaRPr lang="es-ES" sz="1600" dirty="0"/>
        </a:p>
      </dgm:t>
    </dgm:pt>
    <dgm:pt modelId="{37034839-6EF8-465D-8609-0711211D5C58}" type="parTrans" cxnId="{6A113244-DBCF-45BA-8514-A7BA5ED007BF}">
      <dgm:prSet/>
      <dgm:spPr/>
      <dgm:t>
        <a:bodyPr/>
        <a:lstStyle/>
        <a:p>
          <a:endParaRPr lang="es-ES"/>
        </a:p>
      </dgm:t>
    </dgm:pt>
    <dgm:pt modelId="{09443B3E-3398-47BB-B0A9-67A68CF02A3D}" type="sibTrans" cxnId="{6A113244-DBCF-45BA-8514-A7BA5ED007BF}">
      <dgm:prSet/>
      <dgm:spPr/>
      <dgm:t>
        <a:bodyPr/>
        <a:lstStyle/>
        <a:p>
          <a:endParaRPr lang="es-ES"/>
        </a:p>
      </dgm:t>
    </dgm:pt>
    <dgm:pt modelId="{D2F53C56-F76A-4926-83B3-62D7725CA6FB}">
      <dgm:prSet custT="1"/>
      <dgm:spPr/>
      <dgm:t>
        <a:bodyPr/>
        <a:lstStyle/>
        <a:p>
          <a:pPr algn="just"/>
          <a:r>
            <a:rPr lang="es-EC" sz="1600" dirty="0" smtClean="0"/>
            <a:t>Analizar los resultados que obtuvo Nestlé del Ecuador S.A. a través de la aplicación del programa ecuamas.</a:t>
          </a:r>
          <a:endParaRPr lang="es-ES" sz="1600" dirty="0"/>
        </a:p>
      </dgm:t>
    </dgm:pt>
    <dgm:pt modelId="{6DA625A4-A3B8-4426-9549-6A37690B78FC}" type="parTrans" cxnId="{BF73FAFF-B8DE-4215-B5F4-ECEBF85C93DC}">
      <dgm:prSet/>
      <dgm:spPr/>
      <dgm:t>
        <a:bodyPr/>
        <a:lstStyle/>
        <a:p>
          <a:endParaRPr lang="es-ES"/>
        </a:p>
      </dgm:t>
    </dgm:pt>
    <dgm:pt modelId="{04E39331-E826-43B4-8346-1F63EB16026E}" type="sibTrans" cxnId="{BF73FAFF-B8DE-4215-B5F4-ECEBF85C93DC}">
      <dgm:prSet/>
      <dgm:spPr/>
      <dgm:t>
        <a:bodyPr/>
        <a:lstStyle/>
        <a:p>
          <a:endParaRPr lang="es-ES"/>
        </a:p>
      </dgm:t>
    </dgm:pt>
    <dgm:pt modelId="{40A1ED95-AB86-4C4F-A98B-8CDE3DC79FD7}">
      <dgm:prSet custT="1"/>
      <dgm:spPr/>
      <dgm:t>
        <a:bodyPr/>
        <a:lstStyle/>
        <a:p>
          <a:pPr algn="just"/>
          <a:r>
            <a:rPr lang="es-EC" sz="1600" dirty="0" smtClean="0"/>
            <a:t>Establecer la contribución que logró el programa ecuamas en las PYMES participantes.</a:t>
          </a:r>
          <a:endParaRPr lang="es-ES" sz="1600" dirty="0"/>
        </a:p>
      </dgm:t>
    </dgm:pt>
    <dgm:pt modelId="{87CCFE19-4372-4348-90CE-F13A87393EE9}" type="parTrans" cxnId="{EFE31889-6505-4171-AC1C-DA12DBBE3EFC}">
      <dgm:prSet/>
      <dgm:spPr/>
      <dgm:t>
        <a:bodyPr/>
        <a:lstStyle/>
        <a:p>
          <a:endParaRPr lang="es-ES"/>
        </a:p>
      </dgm:t>
    </dgm:pt>
    <dgm:pt modelId="{122A6DD5-8E8F-4781-BB90-D1BAEE8390BB}" type="sibTrans" cxnId="{EFE31889-6505-4171-AC1C-DA12DBBE3EFC}">
      <dgm:prSet/>
      <dgm:spPr/>
      <dgm:t>
        <a:bodyPr/>
        <a:lstStyle/>
        <a:p>
          <a:endParaRPr lang="es-ES"/>
        </a:p>
      </dgm:t>
    </dgm:pt>
    <dgm:pt modelId="{06FAC857-521D-4EDD-AE53-2A34D0BBD52B}" type="pres">
      <dgm:prSet presAssocID="{02413A84-BCBE-470B-8001-DE0538B246E2}" presName="diagram" presStyleCnt="0">
        <dgm:presLayoutVars>
          <dgm:chPref val="1"/>
          <dgm:dir/>
          <dgm:animOne val="branch"/>
          <dgm:animLvl val="lvl"/>
          <dgm:resizeHandles/>
        </dgm:presLayoutVars>
      </dgm:prSet>
      <dgm:spPr/>
      <dgm:t>
        <a:bodyPr/>
        <a:lstStyle/>
        <a:p>
          <a:endParaRPr lang="es-ES"/>
        </a:p>
      </dgm:t>
    </dgm:pt>
    <dgm:pt modelId="{E136BA87-C33F-49F4-B3F1-A4D316B9557B}" type="pres">
      <dgm:prSet presAssocID="{7A923919-EF88-4B11-BB2D-B37220738B08}" presName="root" presStyleCnt="0"/>
      <dgm:spPr/>
    </dgm:pt>
    <dgm:pt modelId="{35584536-83F1-4B30-A887-573329BC8051}" type="pres">
      <dgm:prSet presAssocID="{7A923919-EF88-4B11-BB2D-B37220738B08}" presName="rootComposite" presStyleCnt="0"/>
      <dgm:spPr/>
    </dgm:pt>
    <dgm:pt modelId="{D700073B-DAD9-4E0E-A85C-4F311EA97144}" type="pres">
      <dgm:prSet presAssocID="{7A923919-EF88-4B11-BB2D-B37220738B08}" presName="rootText" presStyleLbl="node1" presStyleIdx="0" presStyleCnt="1" custScaleX="96489" custScaleY="70338"/>
      <dgm:spPr/>
      <dgm:t>
        <a:bodyPr/>
        <a:lstStyle/>
        <a:p>
          <a:endParaRPr lang="es-ES"/>
        </a:p>
      </dgm:t>
    </dgm:pt>
    <dgm:pt modelId="{C4375A69-498B-4E6B-994C-4A523C109F2D}" type="pres">
      <dgm:prSet presAssocID="{7A923919-EF88-4B11-BB2D-B37220738B08}" presName="rootConnector" presStyleLbl="node1" presStyleIdx="0" presStyleCnt="1"/>
      <dgm:spPr/>
      <dgm:t>
        <a:bodyPr/>
        <a:lstStyle/>
        <a:p>
          <a:endParaRPr lang="es-ES"/>
        </a:p>
      </dgm:t>
    </dgm:pt>
    <dgm:pt modelId="{77B34EBD-2123-431A-9308-F7DF6D8D61FF}" type="pres">
      <dgm:prSet presAssocID="{7A923919-EF88-4B11-BB2D-B37220738B08}" presName="childShape" presStyleCnt="0"/>
      <dgm:spPr/>
    </dgm:pt>
    <dgm:pt modelId="{8FB75E13-68F8-4CD6-A690-552D6E7F53BF}" type="pres">
      <dgm:prSet presAssocID="{37034839-6EF8-465D-8609-0711211D5C58}" presName="Name13" presStyleLbl="parChTrans1D2" presStyleIdx="0" presStyleCnt="3"/>
      <dgm:spPr/>
      <dgm:t>
        <a:bodyPr/>
        <a:lstStyle/>
        <a:p>
          <a:endParaRPr lang="es-ES"/>
        </a:p>
      </dgm:t>
    </dgm:pt>
    <dgm:pt modelId="{3822A73D-E46E-4A3B-BCA6-C4FAA4871513}" type="pres">
      <dgm:prSet presAssocID="{B7B76490-F851-41AC-876E-A8BBA4D36695}" presName="childText" presStyleLbl="bgAcc1" presStyleIdx="0" presStyleCnt="3" custScaleX="169975" custScaleY="67208">
        <dgm:presLayoutVars>
          <dgm:bulletEnabled val="1"/>
        </dgm:presLayoutVars>
      </dgm:prSet>
      <dgm:spPr/>
      <dgm:t>
        <a:bodyPr/>
        <a:lstStyle/>
        <a:p>
          <a:endParaRPr lang="es-ES"/>
        </a:p>
      </dgm:t>
    </dgm:pt>
    <dgm:pt modelId="{481C22E4-A96B-4761-8403-6B36FA599190}" type="pres">
      <dgm:prSet presAssocID="{6DA625A4-A3B8-4426-9549-6A37690B78FC}" presName="Name13" presStyleLbl="parChTrans1D2" presStyleIdx="1" presStyleCnt="3"/>
      <dgm:spPr/>
      <dgm:t>
        <a:bodyPr/>
        <a:lstStyle/>
        <a:p>
          <a:endParaRPr lang="es-ES"/>
        </a:p>
      </dgm:t>
    </dgm:pt>
    <dgm:pt modelId="{D34E57F6-1B34-442C-9E7C-CCF5D5934A0A}" type="pres">
      <dgm:prSet presAssocID="{D2F53C56-F76A-4926-83B3-62D7725CA6FB}" presName="childText" presStyleLbl="bgAcc1" presStyleIdx="1" presStyleCnt="3" custScaleX="167152" custScaleY="62119">
        <dgm:presLayoutVars>
          <dgm:bulletEnabled val="1"/>
        </dgm:presLayoutVars>
      </dgm:prSet>
      <dgm:spPr/>
      <dgm:t>
        <a:bodyPr/>
        <a:lstStyle/>
        <a:p>
          <a:endParaRPr lang="es-ES"/>
        </a:p>
      </dgm:t>
    </dgm:pt>
    <dgm:pt modelId="{EAE14AD7-6D2E-4E51-B2AA-93A5F2F07140}" type="pres">
      <dgm:prSet presAssocID="{87CCFE19-4372-4348-90CE-F13A87393EE9}" presName="Name13" presStyleLbl="parChTrans1D2" presStyleIdx="2" presStyleCnt="3"/>
      <dgm:spPr/>
      <dgm:t>
        <a:bodyPr/>
        <a:lstStyle/>
        <a:p>
          <a:endParaRPr lang="es-ES"/>
        </a:p>
      </dgm:t>
    </dgm:pt>
    <dgm:pt modelId="{71B87810-FF2F-4AAD-86F1-CF30AEE904D7}" type="pres">
      <dgm:prSet presAssocID="{40A1ED95-AB86-4C4F-A98B-8CDE3DC79FD7}" presName="childText" presStyleLbl="bgAcc1" presStyleIdx="2" presStyleCnt="3" custScaleX="164328" custScaleY="50983">
        <dgm:presLayoutVars>
          <dgm:bulletEnabled val="1"/>
        </dgm:presLayoutVars>
      </dgm:prSet>
      <dgm:spPr/>
      <dgm:t>
        <a:bodyPr/>
        <a:lstStyle/>
        <a:p>
          <a:endParaRPr lang="es-ES"/>
        </a:p>
      </dgm:t>
    </dgm:pt>
  </dgm:ptLst>
  <dgm:cxnLst>
    <dgm:cxn modelId="{7E6E68D9-377D-477C-A079-5395F86FB279}" type="presOf" srcId="{37034839-6EF8-465D-8609-0711211D5C58}" destId="{8FB75E13-68F8-4CD6-A690-552D6E7F53BF}" srcOrd="0" destOrd="0" presId="urn:microsoft.com/office/officeart/2005/8/layout/hierarchy3"/>
    <dgm:cxn modelId="{6A113244-DBCF-45BA-8514-A7BA5ED007BF}" srcId="{7A923919-EF88-4B11-BB2D-B37220738B08}" destId="{B7B76490-F851-41AC-876E-A8BBA4D36695}" srcOrd="0" destOrd="0" parTransId="{37034839-6EF8-465D-8609-0711211D5C58}" sibTransId="{09443B3E-3398-47BB-B0A9-67A68CF02A3D}"/>
    <dgm:cxn modelId="{E054609A-1CCA-4DCA-BA74-B86C42F8BF83}" type="presOf" srcId="{87CCFE19-4372-4348-90CE-F13A87393EE9}" destId="{EAE14AD7-6D2E-4E51-B2AA-93A5F2F07140}" srcOrd="0" destOrd="0" presId="urn:microsoft.com/office/officeart/2005/8/layout/hierarchy3"/>
    <dgm:cxn modelId="{BF73FAFF-B8DE-4215-B5F4-ECEBF85C93DC}" srcId="{7A923919-EF88-4B11-BB2D-B37220738B08}" destId="{D2F53C56-F76A-4926-83B3-62D7725CA6FB}" srcOrd="1" destOrd="0" parTransId="{6DA625A4-A3B8-4426-9549-6A37690B78FC}" sibTransId="{04E39331-E826-43B4-8346-1F63EB16026E}"/>
    <dgm:cxn modelId="{62E1182A-903F-464B-9B1E-1CBD26E6CF75}" srcId="{02413A84-BCBE-470B-8001-DE0538B246E2}" destId="{7A923919-EF88-4B11-BB2D-B37220738B08}" srcOrd="0" destOrd="0" parTransId="{918213D4-C8D2-46EE-AAA4-83975211BA08}" sibTransId="{C6148C21-5D6A-4D81-9E5F-A192FDD3E424}"/>
    <dgm:cxn modelId="{CA10EEA1-D104-4EA7-B23C-4BCF279BB710}" type="presOf" srcId="{40A1ED95-AB86-4C4F-A98B-8CDE3DC79FD7}" destId="{71B87810-FF2F-4AAD-86F1-CF30AEE904D7}" srcOrd="0" destOrd="0" presId="urn:microsoft.com/office/officeart/2005/8/layout/hierarchy3"/>
    <dgm:cxn modelId="{EFE31889-6505-4171-AC1C-DA12DBBE3EFC}" srcId="{7A923919-EF88-4B11-BB2D-B37220738B08}" destId="{40A1ED95-AB86-4C4F-A98B-8CDE3DC79FD7}" srcOrd="2" destOrd="0" parTransId="{87CCFE19-4372-4348-90CE-F13A87393EE9}" sibTransId="{122A6DD5-8E8F-4781-BB90-D1BAEE8390BB}"/>
    <dgm:cxn modelId="{79FFDC4B-AEC8-4C83-ACC1-679761A946FA}" type="presOf" srcId="{6DA625A4-A3B8-4426-9549-6A37690B78FC}" destId="{481C22E4-A96B-4761-8403-6B36FA599190}" srcOrd="0" destOrd="0" presId="urn:microsoft.com/office/officeart/2005/8/layout/hierarchy3"/>
    <dgm:cxn modelId="{B7446A40-B2ED-4A7A-9443-D5E39E7AB145}" type="presOf" srcId="{02413A84-BCBE-470B-8001-DE0538B246E2}" destId="{06FAC857-521D-4EDD-AE53-2A34D0BBD52B}" srcOrd="0" destOrd="0" presId="urn:microsoft.com/office/officeart/2005/8/layout/hierarchy3"/>
    <dgm:cxn modelId="{A1E52CC5-3DCA-45EA-8F3B-AF0E3234B1E6}" type="presOf" srcId="{7A923919-EF88-4B11-BB2D-B37220738B08}" destId="{D700073B-DAD9-4E0E-A85C-4F311EA97144}" srcOrd="0" destOrd="0" presId="urn:microsoft.com/office/officeart/2005/8/layout/hierarchy3"/>
    <dgm:cxn modelId="{2CF8BB4A-03E9-4157-A35F-D8D1EB33376B}" type="presOf" srcId="{D2F53C56-F76A-4926-83B3-62D7725CA6FB}" destId="{D34E57F6-1B34-442C-9E7C-CCF5D5934A0A}" srcOrd="0" destOrd="0" presId="urn:microsoft.com/office/officeart/2005/8/layout/hierarchy3"/>
    <dgm:cxn modelId="{562592B9-4DEB-4DA3-A4AB-EB211B0B50B2}" type="presOf" srcId="{7A923919-EF88-4B11-BB2D-B37220738B08}" destId="{C4375A69-498B-4E6B-994C-4A523C109F2D}" srcOrd="1" destOrd="0" presId="urn:microsoft.com/office/officeart/2005/8/layout/hierarchy3"/>
    <dgm:cxn modelId="{E14BB765-3708-4B3B-99FE-FE94C57CBF5F}" type="presOf" srcId="{B7B76490-F851-41AC-876E-A8BBA4D36695}" destId="{3822A73D-E46E-4A3B-BCA6-C4FAA4871513}" srcOrd="0" destOrd="0" presId="urn:microsoft.com/office/officeart/2005/8/layout/hierarchy3"/>
    <dgm:cxn modelId="{AECB227D-A18F-4F7C-8510-2387BFF510C2}" type="presParOf" srcId="{06FAC857-521D-4EDD-AE53-2A34D0BBD52B}" destId="{E136BA87-C33F-49F4-B3F1-A4D316B9557B}" srcOrd="0" destOrd="0" presId="urn:microsoft.com/office/officeart/2005/8/layout/hierarchy3"/>
    <dgm:cxn modelId="{C792C422-A5AB-43E5-A37F-29034D8C13EA}" type="presParOf" srcId="{E136BA87-C33F-49F4-B3F1-A4D316B9557B}" destId="{35584536-83F1-4B30-A887-573329BC8051}" srcOrd="0" destOrd="0" presId="urn:microsoft.com/office/officeart/2005/8/layout/hierarchy3"/>
    <dgm:cxn modelId="{0797BC7A-60B5-4438-A9E8-C2D583B2C4DD}" type="presParOf" srcId="{35584536-83F1-4B30-A887-573329BC8051}" destId="{D700073B-DAD9-4E0E-A85C-4F311EA97144}" srcOrd="0" destOrd="0" presId="urn:microsoft.com/office/officeart/2005/8/layout/hierarchy3"/>
    <dgm:cxn modelId="{00AD39F1-76C2-4EA8-B064-B69006671C9B}" type="presParOf" srcId="{35584536-83F1-4B30-A887-573329BC8051}" destId="{C4375A69-498B-4E6B-994C-4A523C109F2D}" srcOrd="1" destOrd="0" presId="urn:microsoft.com/office/officeart/2005/8/layout/hierarchy3"/>
    <dgm:cxn modelId="{48084D8A-07AE-4D79-BE38-76A4A5217065}" type="presParOf" srcId="{E136BA87-C33F-49F4-B3F1-A4D316B9557B}" destId="{77B34EBD-2123-431A-9308-F7DF6D8D61FF}" srcOrd="1" destOrd="0" presId="urn:microsoft.com/office/officeart/2005/8/layout/hierarchy3"/>
    <dgm:cxn modelId="{407399CF-0D7C-44FA-AD70-5381FB8BC521}" type="presParOf" srcId="{77B34EBD-2123-431A-9308-F7DF6D8D61FF}" destId="{8FB75E13-68F8-4CD6-A690-552D6E7F53BF}" srcOrd="0" destOrd="0" presId="urn:microsoft.com/office/officeart/2005/8/layout/hierarchy3"/>
    <dgm:cxn modelId="{71175CC9-6DD1-402C-865F-2FA7D9A122B8}" type="presParOf" srcId="{77B34EBD-2123-431A-9308-F7DF6D8D61FF}" destId="{3822A73D-E46E-4A3B-BCA6-C4FAA4871513}" srcOrd="1" destOrd="0" presId="urn:microsoft.com/office/officeart/2005/8/layout/hierarchy3"/>
    <dgm:cxn modelId="{D0A88441-E09B-4A71-9723-470826796533}" type="presParOf" srcId="{77B34EBD-2123-431A-9308-F7DF6D8D61FF}" destId="{481C22E4-A96B-4761-8403-6B36FA599190}" srcOrd="2" destOrd="0" presId="urn:microsoft.com/office/officeart/2005/8/layout/hierarchy3"/>
    <dgm:cxn modelId="{EB05911D-50B3-43D0-A1B4-4B1E1BD0996F}" type="presParOf" srcId="{77B34EBD-2123-431A-9308-F7DF6D8D61FF}" destId="{D34E57F6-1B34-442C-9E7C-CCF5D5934A0A}" srcOrd="3" destOrd="0" presId="urn:microsoft.com/office/officeart/2005/8/layout/hierarchy3"/>
    <dgm:cxn modelId="{F43AAD86-1135-4BAC-B463-1520F3F3D3E1}" type="presParOf" srcId="{77B34EBD-2123-431A-9308-F7DF6D8D61FF}" destId="{EAE14AD7-6D2E-4E51-B2AA-93A5F2F07140}" srcOrd="4" destOrd="0" presId="urn:microsoft.com/office/officeart/2005/8/layout/hierarchy3"/>
    <dgm:cxn modelId="{D57FF867-C4A9-4851-B48E-235CAEE9107D}" type="presParOf" srcId="{77B34EBD-2123-431A-9308-F7DF6D8D61FF}" destId="{71B87810-FF2F-4AAD-86F1-CF30AEE904D7}" srcOrd="5"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0DDD6-3A96-4234-945A-6BA78DE9E2D6}"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S"/>
        </a:p>
      </dgm:t>
    </dgm:pt>
    <dgm:pt modelId="{E6B06AC7-0370-4FF8-9126-E5D7E56CDD0D}">
      <dgm:prSet phldrT="[Texto]" custT="1"/>
      <dgm:spPr/>
      <dgm:t>
        <a:bodyPr/>
        <a:lstStyle/>
        <a:p>
          <a:r>
            <a:rPr lang="es-ES" sz="1400" b="1" dirty="0" smtClean="0">
              <a:solidFill>
                <a:schemeClr val="tx1"/>
              </a:solidFill>
            </a:rPr>
            <a:t>Modalidades</a:t>
          </a:r>
          <a:endParaRPr lang="es-ES" sz="1400" b="1" dirty="0">
            <a:solidFill>
              <a:schemeClr val="tx1"/>
            </a:solidFill>
          </a:endParaRPr>
        </a:p>
      </dgm:t>
    </dgm:pt>
    <dgm:pt modelId="{BC634B18-C85C-44FF-9DDC-8C4EFB5BED70}" type="parTrans" cxnId="{16CDE453-F7CC-446C-B989-33AC1DDB831C}">
      <dgm:prSet/>
      <dgm:spPr/>
      <dgm:t>
        <a:bodyPr/>
        <a:lstStyle/>
        <a:p>
          <a:endParaRPr lang="es-ES" sz="1400"/>
        </a:p>
      </dgm:t>
    </dgm:pt>
    <dgm:pt modelId="{86A86065-47B2-4992-836C-B5B86930B3F9}" type="sibTrans" cxnId="{16CDE453-F7CC-446C-B989-33AC1DDB831C}">
      <dgm:prSet/>
      <dgm:spPr/>
      <dgm:t>
        <a:bodyPr/>
        <a:lstStyle/>
        <a:p>
          <a:endParaRPr lang="es-ES" sz="1400"/>
        </a:p>
      </dgm:t>
    </dgm:pt>
    <dgm:pt modelId="{F02BFB24-1888-49D2-86F1-612C884FBE79}">
      <dgm:prSet phldrT="[Texto]" custT="1"/>
      <dgm:spPr/>
      <dgm:t>
        <a:bodyPr/>
        <a:lstStyle/>
        <a:p>
          <a:pPr algn="just"/>
          <a:r>
            <a:rPr lang="es-EC" sz="1200" dirty="0" smtClean="0"/>
            <a:t>Como empresarios a pequeña escala que participan en la cadena productiva de las empresas, estas generan mayores ingresos y se incrementa la transferencia de habilidades.</a:t>
          </a:r>
          <a:endParaRPr lang="es-ES" sz="1200" dirty="0"/>
        </a:p>
      </dgm:t>
    </dgm:pt>
    <dgm:pt modelId="{0892CB50-5E8F-4BA8-A836-68C146205F32}" type="parTrans" cxnId="{C3D3D312-3024-4717-9A57-B979605D366F}">
      <dgm:prSet/>
      <dgm:spPr/>
      <dgm:t>
        <a:bodyPr/>
        <a:lstStyle/>
        <a:p>
          <a:endParaRPr lang="es-ES" sz="1400"/>
        </a:p>
      </dgm:t>
    </dgm:pt>
    <dgm:pt modelId="{C28042B8-D7F6-42BB-80F3-C9C770207914}" type="sibTrans" cxnId="{C3D3D312-3024-4717-9A57-B979605D366F}">
      <dgm:prSet/>
      <dgm:spPr/>
      <dgm:t>
        <a:bodyPr/>
        <a:lstStyle/>
        <a:p>
          <a:endParaRPr lang="es-ES" sz="1400"/>
        </a:p>
      </dgm:t>
    </dgm:pt>
    <dgm:pt modelId="{540CDA72-8D6E-455E-A9FA-CF03835C36D8}">
      <dgm:prSet phldrT="[Texto]" custT="1"/>
      <dgm:spPr/>
      <dgm:t>
        <a:bodyPr/>
        <a:lstStyle/>
        <a:p>
          <a:pPr algn="just"/>
          <a:r>
            <a:rPr lang="es-EC" sz="1200" dirty="0" smtClean="0"/>
            <a:t>Como consumidores cuando la empresa oferta en el mercado productos y servicios que satisfacen las necesidades de los pequeños productores y que son accesibles para ellos.</a:t>
          </a:r>
          <a:endParaRPr lang="es-ES" sz="1200" dirty="0"/>
        </a:p>
      </dgm:t>
    </dgm:pt>
    <dgm:pt modelId="{97F16BDB-7C08-49FE-8C76-C2E7A52E9238}" type="parTrans" cxnId="{CE178705-9348-42B2-8196-3089915B5C47}">
      <dgm:prSet/>
      <dgm:spPr/>
      <dgm:t>
        <a:bodyPr/>
        <a:lstStyle/>
        <a:p>
          <a:endParaRPr lang="es-ES" sz="1400"/>
        </a:p>
      </dgm:t>
    </dgm:pt>
    <dgm:pt modelId="{63EEBAFE-6783-4232-8417-E0981DC26B48}" type="sibTrans" cxnId="{CE178705-9348-42B2-8196-3089915B5C47}">
      <dgm:prSet/>
      <dgm:spPr/>
      <dgm:t>
        <a:bodyPr/>
        <a:lstStyle/>
        <a:p>
          <a:endParaRPr lang="es-ES" sz="1400"/>
        </a:p>
      </dgm:t>
    </dgm:pt>
    <dgm:pt modelId="{5DD73EED-C6D4-4EA6-9FE3-82626B95067A}" type="pres">
      <dgm:prSet presAssocID="{09D0DDD6-3A96-4234-945A-6BA78DE9E2D6}" presName="linearFlow" presStyleCnt="0">
        <dgm:presLayoutVars>
          <dgm:dir/>
          <dgm:animLvl val="lvl"/>
          <dgm:resizeHandles val="exact"/>
        </dgm:presLayoutVars>
      </dgm:prSet>
      <dgm:spPr/>
      <dgm:t>
        <a:bodyPr/>
        <a:lstStyle/>
        <a:p>
          <a:endParaRPr lang="es-ES"/>
        </a:p>
      </dgm:t>
    </dgm:pt>
    <dgm:pt modelId="{E5DC4328-7AF0-4B96-9004-065EAA1A29EC}" type="pres">
      <dgm:prSet presAssocID="{E6B06AC7-0370-4FF8-9126-E5D7E56CDD0D}" presName="composite" presStyleCnt="0"/>
      <dgm:spPr/>
    </dgm:pt>
    <dgm:pt modelId="{C4397FF4-1D9E-412D-8CD6-8736F95D2C1C}" type="pres">
      <dgm:prSet presAssocID="{E6B06AC7-0370-4FF8-9126-E5D7E56CDD0D}" presName="parentText" presStyleLbl="alignNode1" presStyleIdx="0" presStyleCnt="1" custScaleY="98005" custLinFactNeighborX="963" custLinFactNeighborY="-2507">
        <dgm:presLayoutVars>
          <dgm:chMax val="1"/>
          <dgm:bulletEnabled val="1"/>
        </dgm:presLayoutVars>
      </dgm:prSet>
      <dgm:spPr/>
      <dgm:t>
        <a:bodyPr/>
        <a:lstStyle/>
        <a:p>
          <a:endParaRPr lang="es-ES"/>
        </a:p>
      </dgm:t>
    </dgm:pt>
    <dgm:pt modelId="{525A9CE6-70BE-4B74-912C-825B59ACDED2}" type="pres">
      <dgm:prSet presAssocID="{E6B06AC7-0370-4FF8-9126-E5D7E56CDD0D}" presName="descendantText" presStyleLbl="alignAcc1" presStyleIdx="0" presStyleCnt="1" custScaleY="96352" custLinFactNeighborX="31325" custLinFactNeighborY="-22339">
        <dgm:presLayoutVars>
          <dgm:bulletEnabled val="1"/>
        </dgm:presLayoutVars>
      </dgm:prSet>
      <dgm:spPr/>
      <dgm:t>
        <a:bodyPr/>
        <a:lstStyle/>
        <a:p>
          <a:endParaRPr lang="es-ES"/>
        </a:p>
      </dgm:t>
    </dgm:pt>
  </dgm:ptLst>
  <dgm:cxnLst>
    <dgm:cxn modelId="{9FDEAE6D-A71F-4DC5-B173-810EB0D96E3C}" type="presOf" srcId="{E6B06AC7-0370-4FF8-9126-E5D7E56CDD0D}" destId="{C4397FF4-1D9E-412D-8CD6-8736F95D2C1C}" srcOrd="0" destOrd="0" presId="urn:microsoft.com/office/officeart/2005/8/layout/chevron2"/>
    <dgm:cxn modelId="{E38C0761-3D73-4085-A54F-453955968373}" type="presOf" srcId="{09D0DDD6-3A96-4234-945A-6BA78DE9E2D6}" destId="{5DD73EED-C6D4-4EA6-9FE3-82626B95067A}" srcOrd="0" destOrd="0" presId="urn:microsoft.com/office/officeart/2005/8/layout/chevron2"/>
    <dgm:cxn modelId="{C3D3D312-3024-4717-9A57-B979605D366F}" srcId="{E6B06AC7-0370-4FF8-9126-E5D7E56CDD0D}" destId="{F02BFB24-1888-49D2-86F1-612C884FBE79}" srcOrd="0" destOrd="0" parTransId="{0892CB50-5E8F-4BA8-A836-68C146205F32}" sibTransId="{C28042B8-D7F6-42BB-80F3-C9C770207914}"/>
    <dgm:cxn modelId="{CE178705-9348-42B2-8196-3089915B5C47}" srcId="{E6B06AC7-0370-4FF8-9126-E5D7E56CDD0D}" destId="{540CDA72-8D6E-455E-A9FA-CF03835C36D8}" srcOrd="1" destOrd="0" parTransId="{97F16BDB-7C08-49FE-8C76-C2E7A52E9238}" sibTransId="{63EEBAFE-6783-4232-8417-E0981DC26B48}"/>
    <dgm:cxn modelId="{2BFF2BBF-8509-4AD1-85C0-2629CB8C16BC}" type="presOf" srcId="{540CDA72-8D6E-455E-A9FA-CF03835C36D8}" destId="{525A9CE6-70BE-4B74-912C-825B59ACDED2}" srcOrd="0" destOrd="1" presId="urn:microsoft.com/office/officeart/2005/8/layout/chevron2"/>
    <dgm:cxn modelId="{CA30350E-4885-48D7-BB04-FCBBAC052BB0}" type="presOf" srcId="{F02BFB24-1888-49D2-86F1-612C884FBE79}" destId="{525A9CE6-70BE-4B74-912C-825B59ACDED2}" srcOrd="0" destOrd="0" presId="urn:microsoft.com/office/officeart/2005/8/layout/chevron2"/>
    <dgm:cxn modelId="{16CDE453-F7CC-446C-B989-33AC1DDB831C}" srcId="{09D0DDD6-3A96-4234-945A-6BA78DE9E2D6}" destId="{E6B06AC7-0370-4FF8-9126-E5D7E56CDD0D}" srcOrd="0" destOrd="0" parTransId="{BC634B18-C85C-44FF-9DDC-8C4EFB5BED70}" sibTransId="{86A86065-47B2-4992-836C-B5B86930B3F9}"/>
    <dgm:cxn modelId="{F1505A1F-E887-4897-A048-A2A5C6125444}" type="presParOf" srcId="{5DD73EED-C6D4-4EA6-9FE3-82626B95067A}" destId="{E5DC4328-7AF0-4B96-9004-065EAA1A29EC}" srcOrd="0" destOrd="0" presId="urn:microsoft.com/office/officeart/2005/8/layout/chevron2"/>
    <dgm:cxn modelId="{7101F9E0-48DD-4FDF-AE1E-0DC340CC47F2}" type="presParOf" srcId="{E5DC4328-7AF0-4B96-9004-065EAA1A29EC}" destId="{C4397FF4-1D9E-412D-8CD6-8736F95D2C1C}" srcOrd="0" destOrd="0" presId="urn:microsoft.com/office/officeart/2005/8/layout/chevron2"/>
    <dgm:cxn modelId="{F89EAA0D-73CD-4099-9543-3C2ADEFF056A}" type="presParOf" srcId="{E5DC4328-7AF0-4B96-9004-065EAA1A29EC}" destId="{525A9CE6-70BE-4B74-912C-825B59ACDED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6C2C4C-FA31-466E-AB7B-F4DD0369938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6EEDC73A-8CD4-4332-8305-FE4228C4B0B1}">
      <dgm:prSet phldrT="[Texto]" custT="1"/>
      <dgm:spPr/>
      <dgm:t>
        <a:bodyPr/>
        <a:lstStyle/>
        <a:p>
          <a:r>
            <a:rPr lang="es-EC" sz="1200" dirty="0" smtClean="0">
              <a:solidFill>
                <a:schemeClr val="tx1"/>
              </a:solidFill>
            </a:rPr>
            <a:t>Existencia de una brecha entre los conocimientos</a:t>
          </a:r>
          <a:endParaRPr lang="es-ES" sz="1200" dirty="0">
            <a:solidFill>
              <a:schemeClr val="tx1"/>
            </a:solidFill>
          </a:endParaRPr>
        </a:p>
      </dgm:t>
    </dgm:pt>
    <dgm:pt modelId="{E41B96BB-FCFD-4293-8288-876BF962E9BD}" type="parTrans" cxnId="{2DCCC0E2-9B8C-40F4-9967-8147284DB227}">
      <dgm:prSet/>
      <dgm:spPr/>
      <dgm:t>
        <a:bodyPr/>
        <a:lstStyle/>
        <a:p>
          <a:endParaRPr lang="es-ES">
            <a:solidFill>
              <a:schemeClr val="tx1"/>
            </a:solidFill>
          </a:endParaRPr>
        </a:p>
      </dgm:t>
    </dgm:pt>
    <dgm:pt modelId="{EB9F3577-ECFD-44FC-811C-C073A28F7243}" type="sibTrans" cxnId="{2DCCC0E2-9B8C-40F4-9967-8147284DB227}">
      <dgm:prSet/>
      <dgm:spPr/>
      <dgm:t>
        <a:bodyPr/>
        <a:lstStyle/>
        <a:p>
          <a:endParaRPr lang="es-ES">
            <a:solidFill>
              <a:schemeClr val="tx1"/>
            </a:solidFill>
          </a:endParaRPr>
        </a:p>
      </dgm:t>
    </dgm:pt>
    <dgm:pt modelId="{3CAEF3B8-DED7-4D60-9314-55D36FE7D999}">
      <dgm:prSet phldrT="[Texto]" custT="1"/>
      <dgm:spPr/>
      <dgm:t>
        <a:bodyPr/>
        <a:lstStyle/>
        <a:p>
          <a:r>
            <a:rPr lang="es-EC" sz="1200" dirty="0" smtClean="0">
              <a:solidFill>
                <a:schemeClr val="tx1"/>
              </a:solidFill>
            </a:rPr>
            <a:t>Las empresas ancla tienen que cumplir con estándares mundiales de calidad </a:t>
          </a:r>
          <a:endParaRPr lang="es-ES" sz="1200" dirty="0">
            <a:solidFill>
              <a:schemeClr val="tx1"/>
            </a:solidFill>
          </a:endParaRPr>
        </a:p>
      </dgm:t>
    </dgm:pt>
    <dgm:pt modelId="{C255BAD5-CA69-453A-B690-7481238E2E25}" type="parTrans" cxnId="{492EF0CD-4C02-4228-BD21-CEDE3566E694}">
      <dgm:prSet/>
      <dgm:spPr/>
      <dgm:t>
        <a:bodyPr/>
        <a:lstStyle/>
        <a:p>
          <a:endParaRPr lang="es-ES">
            <a:solidFill>
              <a:schemeClr val="tx1"/>
            </a:solidFill>
          </a:endParaRPr>
        </a:p>
      </dgm:t>
    </dgm:pt>
    <dgm:pt modelId="{C06B41E9-4DB0-4A0B-8061-C81A4B1C5261}" type="sibTrans" cxnId="{492EF0CD-4C02-4228-BD21-CEDE3566E694}">
      <dgm:prSet/>
      <dgm:spPr/>
      <dgm:t>
        <a:bodyPr/>
        <a:lstStyle/>
        <a:p>
          <a:endParaRPr lang="es-ES">
            <a:solidFill>
              <a:schemeClr val="tx1"/>
            </a:solidFill>
          </a:endParaRPr>
        </a:p>
      </dgm:t>
    </dgm:pt>
    <dgm:pt modelId="{8DB2CB89-64A7-4C32-A36C-D1556FACF726}">
      <dgm:prSet phldrT="[Texto]" custT="1"/>
      <dgm:spPr/>
      <dgm:t>
        <a:bodyPr/>
        <a:lstStyle/>
        <a:p>
          <a:r>
            <a:rPr lang="es-EC" sz="1200" dirty="0" smtClean="0">
              <a:solidFill>
                <a:schemeClr val="tx1"/>
              </a:solidFill>
            </a:rPr>
            <a:t>En muchas ocasiones los pequeños productores no cuentan con una capacitación técnica adecuada</a:t>
          </a:r>
          <a:endParaRPr lang="es-ES" sz="1200" dirty="0">
            <a:solidFill>
              <a:schemeClr val="tx1"/>
            </a:solidFill>
          </a:endParaRPr>
        </a:p>
      </dgm:t>
    </dgm:pt>
    <dgm:pt modelId="{DDF2603F-64F7-4D4F-AE9E-BA6472FC48DA}" type="parTrans" cxnId="{9634DE4E-6655-4BD0-AB4B-D19242D73DB3}">
      <dgm:prSet/>
      <dgm:spPr/>
      <dgm:t>
        <a:bodyPr/>
        <a:lstStyle/>
        <a:p>
          <a:endParaRPr lang="es-ES">
            <a:solidFill>
              <a:schemeClr val="tx1"/>
            </a:solidFill>
          </a:endParaRPr>
        </a:p>
      </dgm:t>
    </dgm:pt>
    <dgm:pt modelId="{B5EAF69F-8FAE-4C5D-8F5E-9F897BCAB212}" type="sibTrans" cxnId="{9634DE4E-6655-4BD0-AB4B-D19242D73DB3}">
      <dgm:prSet/>
      <dgm:spPr/>
      <dgm:t>
        <a:bodyPr/>
        <a:lstStyle/>
        <a:p>
          <a:endParaRPr lang="es-ES">
            <a:solidFill>
              <a:schemeClr val="tx1"/>
            </a:solidFill>
          </a:endParaRPr>
        </a:p>
      </dgm:t>
    </dgm:pt>
    <dgm:pt modelId="{7982E224-C9E6-4ABF-B435-DDA34753560F}">
      <dgm:prSet phldrT="[Texto]" custT="1"/>
      <dgm:spPr/>
      <dgm:t>
        <a:bodyPr/>
        <a:lstStyle/>
        <a:p>
          <a:r>
            <a:rPr lang="es-EC" sz="1200" dirty="0" smtClean="0">
              <a:solidFill>
                <a:schemeClr val="tx1"/>
              </a:solidFill>
            </a:rPr>
            <a:t>El nivel de adopción de las nuevas tecnologías por parte de los productores es bajo</a:t>
          </a:r>
          <a:endParaRPr lang="es-ES" sz="1200" dirty="0">
            <a:solidFill>
              <a:schemeClr val="tx1"/>
            </a:solidFill>
          </a:endParaRPr>
        </a:p>
      </dgm:t>
    </dgm:pt>
    <dgm:pt modelId="{4CB1964F-10E6-4F9E-8043-C5DFDD5218A4}" type="parTrans" cxnId="{FF0C493D-F19B-4DBB-A8FF-DCE29EBF9D0A}">
      <dgm:prSet/>
      <dgm:spPr/>
      <dgm:t>
        <a:bodyPr/>
        <a:lstStyle/>
        <a:p>
          <a:endParaRPr lang="es-ES">
            <a:solidFill>
              <a:schemeClr val="tx1"/>
            </a:solidFill>
          </a:endParaRPr>
        </a:p>
      </dgm:t>
    </dgm:pt>
    <dgm:pt modelId="{CC0CDF87-E6B2-4101-886E-AAAF170FC0B4}" type="sibTrans" cxnId="{FF0C493D-F19B-4DBB-A8FF-DCE29EBF9D0A}">
      <dgm:prSet/>
      <dgm:spPr/>
      <dgm:t>
        <a:bodyPr/>
        <a:lstStyle/>
        <a:p>
          <a:endParaRPr lang="es-ES">
            <a:solidFill>
              <a:schemeClr val="tx1"/>
            </a:solidFill>
          </a:endParaRPr>
        </a:p>
      </dgm:t>
    </dgm:pt>
    <dgm:pt modelId="{3761DEED-3C5D-48C9-B214-935F23FB72DC}" type="pres">
      <dgm:prSet presAssocID="{F26C2C4C-FA31-466E-AB7B-F4DD03699389}" presName="Name0" presStyleCnt="0">
        <dgm:presLayoutVars>
          <dgm:chMax val="7"/>
          <dgm:chPref val="7"/>
          <dgm:dir/>
        </dgm:presLayoutVars>
      </dgm:prSet>
      <dgm:spPr/>
      <dgm:t>
        <a:bodyPr/>
        <a:lstStyle/>
        <a:p>
          <a:endParaRPr lang="es-ES"/>
        </a:p>
      </dgm:t>
    </dgm:pt>
    <dgm:pt modelId="{4CAAFF4F-7CFA-4F4C-BFC1-F8C1B03FEFDA}" type="pres">
      <dgm:prSet presAssocID="{F26C2C4C-FA31-466E-AB7B-F4DD03699389}" presName="Name1" presStyleCnt="0"/>
      <dgm:spPr/>
    </dgm:pt>
    <dgm:pt modelId="{92FAAFB5-CB4E-4C15-A19B-1D4AFE3D80B4}" type="pres">
      <dgm:prSet presAssocID="{F26C2C4C-FA31-466E-AB7B-F4DD03699389}" presName="cycle" presStyleCnt="0"/>
      <dgm:spPr/>
    </dgm:pt>
    <dgm:pt modelId="{DA7AE893-2FE7-4E09-AA67-807C85049D37}" type="pres">
      <dgm:prSet presAssocID="{F26C2C4C-FA31-466E-AB7B-F4DD03699389}" presName="srcNode" presStyleLbl="node1" presStyleIdx="0" presStyleCnt="4"/>
      <dgm:spPr/>
    </dgm:pt>
    <dgm:pt modelId="{6600E863-F1A5-4A2C-8985-29A96B00EFA9}" type="pres">
      <dgm:prSet presAssocID="{F26C2C4C-FA31-466E-AB7B-F4DD03699389}" presName="conn" presStyleLbl="parChTrans1D2" presStyleIdx="0" presStyleCnt="1"/>
      <dgm:spPr/>
      <dgm:t>
        <a:bodyPr/>
        <a:lstStyle/>
        <a:p>
          <a:endParaRPr lang="es-ES"/>
        </a:p>
      </dgm:t>
    </dgm:pt>
    <dgm:pt modelId="{6D4B6628-97A4-42AD-A402-135C3CA46251}" type="pres">
      <dgm:prSet presAssocID="{F26C2C4C-FA31-466E-AB7B-F4DD03699389}" presName="extraNode" presStyleLbl="node1" presStyleIdx="0" presStyleCnt="4"/>
      <dgm:spPr/>
    </dgm:pt>
    <dgm:pt modelId="{46CEDB63-A761-459F-AE77-C388FD3F7F80}" type="pres">
      <dgm:prSet presAssocID="{F26C2C4C-FA31-466E-AB7B-F4DD03699389}" presName="dstNode" presStyleLbl="node1" presStyleIdx="0" presStyleCnt="4"/>
      <dgm:spPr/>
    </dgm:pt>
    <dgm:pt modelId="{1766018F-436D-4AEC-81E0-F4C4400C8AA0}" type="pres">
      <dgm:prSet presAssocID="{6EEDC73A-8CD4-4332-8305-FE4228C4B0B1}" presName="text_1" presStyleLbl="node1" presStyleIdx="0" presStyleCnt="4">
        <dgm:presLayoutVars>
          <dgm:bulletEnabled val="1"/>
        </dgm:presLayoutVars>
      </dgm:prSet>
      <dgm:spPr/>
      <dgm:t>
        <a:bodyPr/>
        <a:lstStyle/>
        <a:p>
          <a:endParaRPr lang="es-ES"/>
        </a:p>
      </dgm:t>
    </dgm:pt>
    <dgm:pt modelId="{A9C27178-F47D-4FB8-A00C-EBE33F45559A}" type="pres">
      <dgm:prSet presAssocID="{6EEDC73A-8CD4-4332-8305-FE4228C4B0B1}" presName="accent_1" presStyleCnt="0"/>
      <dgm:spPr/>
    </dgm:pt>
    <dgm:pt modelId="{5A9354C5-2CA0-4B78-BC76-7DA6691F9139}" type="pres">
      <dgm:prSet presAssocID="{6EEDC73A-8CD4-4332-8305-FE4228C4B0B1}" presName="accentRepeatNode" presStyleLbl="solidFgAcc1" presStyleIdx="0" presStyleCnt="4"/>
      <dgm:spPr/>
    </dgm:pt>
    <dgm:pt modelId="{0CCA9AEA-BAEB-4F27-B70D-482CEC007A24}" type="pres">
      <dgm:prSet presAssocID="{3CAEF3B8-DED7-4D60-9314-55D36FE7D999}" presName="text_2" presStyleLbl="node1" presStyleIdx="1" presStyleCnt="4">
        <dgm:presLayoutVars>
          <dgm:bulletEnabled val="1"/>
        </dgm:presLayoutVars>
      </dgm:prSet>
      <dgm:spPr/>
      <dgm:t>
        <a:bodyPr/>
        <a:lstStyle/>
        <a:p>
          <a:endParaRPr lang="es-ES"/>
        </a:p>
      </dgm:t>
    </dgm:pt>
    <dgm:pt modelId="{74A4883C-A215-4B38-8A14-4B35EBF81E9D}" type="pres">
      <dgm:prSet presAssocID="{3CAEF3B8-DED7-4D60-9314-55D36FE7D999}" presName="accent_2" presStyleCnt="0"/>
      <dgm:spPr/>
    </dgm:pt>
    <dgm:pt modelId="{33480DA7-6E99-47DA-B4FC-6083F19BED1A}" type="pres">
      <dgm:prSet presAssocID="{3CAEF3B8-DED7-4D60-9314-55D36FE7D999}" presName="accentRepeatNode" presStyleLbl="solidFgAcc1" presStyleIdx="1" presStyleCnt="4"/>
      <dgm:spPr/>
    </dgm:pt>
    <dgm:pt modelId="{73F3308D-BCD5-4CA7-BFFA-0108437E3DAD}" type="pres">
      <dgm:prSet presAssocID="{8DB2CB89-64A7-4C32-A36C-D1556FACF726}" presName="text_3" presStyleLbl="node1" presStyleIdx="2" presStyleCnt="4">
        <dgm:presLayoutVars>
          <dgm:bulletEnabled val="1"/>
        </dgm:presLayoutVars>
      </dgm:prSet>
      <dgm:spPr/>
      <dgm:t>
        <a:bodyPr/>
        <a:lstStyle/>
        <a:p>
          <a:endParaRPr lang="es-ES"/>
        </a:p>
      </dgm:t>
    </dgm:pt>
    <dgm:pt modelId="{B318C71E-6219-4A92-995C-EC433384B8E7}" type="pres">
      <dgm:prSet presAssocID="{8DB2CB89-64A7-4C32-A36C-D1556FACF726}" presName="accent_3" presStyleCnt="0"/>
      <dgm:spPr/>
    </dgm:pt>
    <dgm:pt modelId="{4B2DA231-1705-44D0-AF7D-1428D4237AF2}" type="pres">
      <dgm:prSet presAssocID="{8DB2CB89-64A7-4C32-A36C-D1556FACF726}" presName="accentRepeatNode" presStyleLbl="solidFgAcc1" presStyleIdx="2" presStyleCnt="4"/>
      <dgm:spPr/>
    </dgm:pt>
    <dgm:pt modelId="{538F1860-A9A8-4D2A-8EA8-CB8868AA2968}" type="pres">
      <dgm:prSet presAssocID="{7982E224-C9E6-4ABF-B435-DDA34753560F}" presName="text_4" presStyleLbl="node1" presStyleIdx="3" presStyleCnt="4">
        <dgm:presLayoutVars>
          <dgm:bulletEnabled val="1"/>
        </dgm:presLayoutVars>
      </dgm:prSet>
      <dgm:spPr/>
      <dgm:t>
        <a:bodyPr/>
        <a:lstStyle/>
        <a:p>
          <a:endParaRPr lang="es-ES"/>
        </a:p>
      </dgm:t>
    </dgm:pt>
    <dgm:pt modelId="{03DF6EEE-DE40-49B3-9496-A6E718942EBD}" type="pres">
      <dgm:prSet presAssocID="{7982E224-C9E6-4ABF-B435-DDA34753560F}" presName="accent_4" presStyleCnt="0"/>
      <dgm:spPr/>
    </dgm:pt>
    <dgm:pt modelId="{FFC2C606-53DC-492D-818E-596204056E96}" type="pres">
      <dgm:prSet presAssocID="{7982E224-C9E6-4ABF-B435-DDA34753560F}" presName="accentRepeatNode" presStyleLbl="solidFgAcc1" presStyleIdx="3" presStyleCnt="4"/>
      <dgm:spPr/>
    </dgm:pt>
  </dgm:ptLst>
  <dgm:cxnLst>
    <dgm:cxn modelId="{8CA299E0-2D9F-41F0-84CB-C0337DE09B6F}" type="presOf" srcId="{8DB2CB89-64A7-4C32-A36C-D1556FACF726}" destId="{73F3308D-BCD5-4CA7-BFFA-0108437E3DAD}" srcOrd="0" destOrd="0" presId="urn:microsoft.com/office/officeart/2008/layout/VerticalCurvedList"/>
    <dgm:cxn modelId="{3445ABE5-D957-4736-856F-AB866229A1F9}" type="presOf" srcId="{3CAEF3B8-DED7-4D60-9314-55D36FE7D999}" destId="{0CCA9AEA-BAEB-4F27-B70D-482CEC007A24}" srcOrd="0" destOrd="0" presId="urn:microsoft.com/office/officeart/2008/layout/VerticalCurvedList"/>
    <dgm:cxn modelId="{EAC5EF9C-BB38-4CF9-AF94-99E027A79AF6}" type="presOf" srcId="{F26C2C4C-FA31-466E-AB7B-F4DD03699389}" destId="{3761DEED-3C5D-48C9-B214-935F23FB72DC}" srcOrd="0" destOrd="0" presId="urn:microsoft.com/office/officeart/2008/layout/VerticalCurvedList"/>
    <dgm:cxn modelId="{492EF0CD-4C02-4228-BD21-CEDE3566E694}" srcId="{F26C2C4C-FA31-466E-AB7B-F4DD03699389}" destId="{3CAEF3B8-DED7-4D60-9314-55D36FE7D999}" srcOrd="1" destOrd="0" parTransId="{C255BAD5-CA69-453A-B690-7481238E2E25}" sibTransId="{C06B41E9-4DB0-4A0B-8061-C81A4B1C5261}"/>
    <dgm:cxn modelId="{D41AAD12-392C-4A6D-842E-FD849969CA3E}" type="presOf" srcId="{7982E224-C9E6-4ABF-B435-DDA34753560F}" destId="{538F1860-A9A8-4D2A-8EA8-CB8868AA2968}" srcOrd="0" destOrd="0" presId="urn:microsoft.com/office/officeart/2008/layout/VerticalCurvedList"/>
    <dgm:cxn modelId="{9634DE4E-6655-4BD0-AB4B-D19242D73DB3}" srcId="{F26C2C4C-FA31-466E-AB7B-F4DD03699389}" destId="{8DB2CB89-64A7-4C32-A36C-D1556FACF726}" srcOrd="2" destOrd="0" parTransId="{DDF2603F-64F7-4D4F-AE9E-BA6472FC48DA}" sibTransId="{B5EAF69F-8FAE-4C5D-8F5E-9F897BCAB212}"/>
    <dgm:cxn modelId="{4F9863CB-FC85-4E2F-AB78-B32A43B3ED09}" type="presOf" srcId="{EB9F3577-ECFD-44FC-811C-C073A28F7243}" destId="{6600E863-F1A5-4A2C-8985-29A96B00EFA9}" srcOrd="0" destOrd="0" presId="urn:microsoft.com/office/officeart/2008/layout/VerticalCurvedList"/>
    <dgm:cxn modelId="{FF0C493D-F19B-4DBB-A8FF-DCE29EBF9D0A}" srcId="{F26C2C4C-FA31-466E-AB7B-F4DD03699389}" destId="{7982E224-C9E6-4ABF-B435-DDA34753560F}" srcOrd="3" destOrd="0" parTransId="{4CB1964F-10E6-4F9E-8043-C5DFDD5218A4}" sibTransId="{CC0CDF87-E6B2-4101-886E-AAAF170FC0B4}"/>
    <dgm:cxn modelId="{1E848B9F-0AB2-4567-B538-7C5BCA1519FE}" type="presOf" srcId="{6EEDC73A-8CD4-4332-8305-FE4228C4B0B1}" destId="{1766018F-436D-4AEC-81E0-F4C4400C8AA0}" srcOrd="0" destOrd="0" presId="urn:microsoft.com/office/officeart/2008/layout/VerticalCurvedList"/>
    <dgm:cxn modelId="{2DCCC0E2-9B8C-40F4-9967-8147284DB227}" srcId="{F26C2C4C-FA31-466E-AB7B-F4DD03699389}" destId="{6EEDC73A-8CD4-4332-8305-FE4228C4B0B1}" srcOrd="0" destOrd="0" parTransId="{E41B96BB-FCFD-4293-8288-876BF962E9BD}" sibTransId="{EB9F3577-ECFD-44FC-811C-C073A28F7243}"/>
    <dgm:cxn modelId="{7B4CBA7A-9CB0-4EE6-8FB9-2778EEDD36ED}" type="presParOf" srcId="{3761DEED-3C5D-48C9-B214-935F23FB72DC}" destId="{4CAAFF4F-7CFA-4F4C-BFC1-F8C1B03FEFDA}" srcOrd="0" destOrd="0" presId="urn:microsoft.com/office/officeart/2008/layout/VerticalCurvedList"/>
    <dgm:cxn modelId="{AF9D63BF-F43C-474A-A104-6A916E732A41}" type="presParOf" srcId="{4CAAFF4F-7CFA-4F4C-BFC1-F8C1B03FEFDA}" destId="{92FAAFB5-CB4E-4C15-A19B-1D4AFE3D80B4}" srcOrd="0" destOrd="0" presId="urn:microsoft.com/office/officeart/2008/layout/VerticalCurvedList"/>
    <dgm:cxn modelId="{2C2B841E-3A85-4A9E-8C0F-F0D84D1BD2F7}" type="presParOf" srcId="{92FAAFB5-CB4E-4C15-A19B-1D4AFE3D80B4}" destId="{DA7AE893-2FE7-4E09-AA67-807C85049D37}" srcOrd="0" destOrd="0" presId="urn:microsoft.com/office/officeart/2008/layout/VerticalCurvedList"/>
    <dgm:cxn modelId="{4B56951C-BC19-49C2-9565-4A39946BC915}" type="presParOf" srcId="{92FAAFB5-CB4E-4C15-A19B-1D4AFE3D80B4}" destId="{6600E863-F1A5-4A2C-8985-29A96B00EFA9}" srcOrd="1" destOrd="0" presId="urn:microsoft.com/office/officeart/2008/layout/VerticalCurvedList"/>
    <dgm:cxn modelId="{6211BB11-037F-44FA-BBBA-3AE37879D9FD}" type="presParOf" srcId="{92FAAFB5-CB4E-4C15-A19B-1D4AFE3D80B4}" destId="{6D4B6628-97A4-42AD-A402-135C3CA46251}" srcOrd="2" destOrd="0" presId="urn:microsoft.com/office/officeart/2008/layout/VerticalCurvedList"/>
    <dgm:cxn modelId="{D415D366-FD54-46B2-862F-2991492487A7}" type="presParOf" srcId="{92FAAFB5-CB4E-4C15-A19B-1D4AFE3D80B4}" destId="{46CEDB63-A761-459F-AE77-C388FD3F7F80}" srcOrd="3" destOrd="0" presId="urn:microsoft.com/office/officeart/2008/layout/VerticalCurvedList"/>
    <dgm:cxn modelId="{C54731FC-916D-45C2-BDD7-62E5428FFB9E}" type="presParOf" srcId="{4CAAFF4F-7CFA-4F4C-BFC1-F8C1B03FEFDA}" destId="{1766018F-436D-4AEC-81E0-F4C4400C8AA0}" srcOrd="1" destOrd="0" presId="urn:microsoft.com/office/officeart/2008/layout/VerticalCurvedList"/>
    <dgm:cxn modelId="{AC38C463-C113-4CF3-8AD3-0A26D2D66FC5}" type="presParOf" srcId="{4CAAFF4F-7CFA-4F4C-BFC1-F8C1B03FEFDA}" destId="{A9C27178-F47D-4FB8-A00C-EBE33F45559A}" srcOrd="2" destOrd="0" presId="urn:microsoft.com/office/officeart/2008/layout/VerticalCurvedList"/>
    <dgm:cxn modelId="{2BD5E99A-3593-48C4-BFDF-1044A45FDBB1}" type="presParOf" srcId="{A9C27178-F47D-4FB8-A00C-EBE33F45559A}" destId="{5A9354C5-2CA0-4B78-BC76-7DA6691F9139}" srcOrd="0" destOrd="0" presId="urn:microsoft.com/office/officeart/2008/layout/VerticalCurvedList"/>
    <dgm:cxn modelId="{D133C165-A63A-4000-A6CC-7723EE3C92B3}" type="presParOf" srcId="{4CAAFF4F-7CFA-4F4C-BFC1-F8C1B03FEFDA}" destId="{0CCA9AEA-BAEB-4F27-B70D-482CEC007A24}" srcOrd="3" destOrd="0" presId="urn:microsoft.com/office/officeart/2008/layout/VerticalCurvedList"/>
    <dgm:cxn modelId="{70665CF1-00A9-4D8F-96D3-5FBC1C82E632}" type="presParOf" srcId="{4CAAFF4F-7CFA-4F4C-BFC1-F8C1B03FEFDA}" destId="{74A4883C-A215-4B38-8A14-4B35EBF81E9D}" srcOrd="4" destOrd="0" presId="urn:microsoft.com/office/officeart/2008/layout/VerticalCurvedList"/>
    <dgm:cxn modelId="{91187BD8-72C1-4D21-B9F1-D033879A41F0}" type="presParOf" srcId="{74A4883C-A215-4B38-8A14-4B35EBF81E9D}" destId="{33480DA7-6E99-47DA-B4FC-6083F19BED1A}" srcOrd="0" destOrd="0" presId="urn:microsoft.com/office/officeart/2008/layout/VerticalCurvedList"/>
    <dgm:cxn modelId="{8F0B42DF-89A9-4D8E-ACCD-CD4384C64817}" type="presParOf" srcId="{4CAAFF4F-7CFA-4F4C-BFC1-F8C1B03FEFDA}" destId="{73F3308D-BCD5-4CA7-BFFA-0108437E3DAD}" srcOrd="5" destOrd="0" presId="urn:microsoft.com/office/officeart/2008/layout/VerticalCurvedList"/>
    <dgm:cxn modelId="{277DD52A-7FBE-4D18-8AF2-CDDF954341CF}" type="presParOf" srcId="{4CAAFF4F-7CFA-4F4C-BFC1-F8C1B03FEFDA}" destId="{B318C71E-6219-4A92-995C-EC433384B8E7}" srcOrd="6" destOrd="0" presId="urn:microsoft.com/office/officeart/2008/layout/VerticalCurvedList"/>
    <dgm:cxn modelId="{A0271ECF-C1D0-4174-A578-745EC96806B0}" type="presParOf" srcId="{B318C71E-6219-4A92-995C-EC433384B8E7}" destId="{4B2DA231-1705-44D0-AF7D-1428D4237AF2}" srcOrd="0" destOrd="0" presId="urn:microsoft.com/office/officeart/2008/layout/VerticalCurvedList"/>
    <dgm:cxn modelId="{2457458D-807D-4F7A-9188-02CCA57FE816}" type="presParOf" srcId="{4CAAFF4F-7CFA-4F4C-BFC1-F8C1B03FEFDA}" destId="{538F1860-A9A8-4D2A-8EA8-CB8868AA2968}" srcOrd="7" destOrd="0" presId="urn:microsoft.com/office/officeart/2008/layout/VerticalCurvedList"/>
    <dgm:cxn modelId="{B9E70F76-98DD-4442-8660-FC2C3B193462}" type="presParOf" srcId="{4CAAFF4F-7CFA-4F4C-BFC1-F8C1B03FEFDA}" destId="{03DF6EEE-DE40-49B3-9496-A6E718942EBD}" srcOrd="8" destOrd="0" presId="urn:microsoft.com/office/officeart/2008/layout/VerticalCurvedList"/>
    <dgm:cxn modelId="{9327F1BD-CA9C-465F-8EB3-5C7F9948EDD9}" type="presParOf" srcId="{03DF6EEE-DE40-49B3-9496-A6E718942EBD}" destId="{FFC2C606-53DC-492D-818E-596204056E96}"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7D9362-2656-4593-BE3A-7213AAF08513}"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S"/>
        </a:p>
      </dgm:t>
    </dgm:pt>
    <dgm:pt modelId="{C910FB5C-7F1C-48F1-B12E-E4A55567A5CA}">
      <dgm:prSet phldrT="[Texto]" custT="1"/>
      <dgm:spPr/>
      <dgm:t>
        <a:bodyPr/>
        <a:lstStyle/>
        <a:p>
          <a:r>
            <a:rPr lang="es-ES" sz="1600" b="1" dirty="0" smtClean="0">
              <a:solidFill>
                <a:schemeClr val="tx1"/>
              </a:solidFill>
            </a:rPr>
            <a:t>Conexión entre lo global y lo local</a:t>
          </a:r>
          <a:endParaRPr lang="es-ES" sz="1600" b="1" dirty="0">
            <a:solidFill>
              <a:schemeClr val="tx1"/>
            </a:solidFill>
          </a:endParaRPr>
        </a:p>
      </dgm:t>
    </dgm:pt>
    <dgm:pt modelId="{1DDAE0F9-E28F-47A8-8B27-8A386B08E346}" type="parTrans" cxnId="{624354E0-C8BE-4946-BB1B-77FB64C83D57}">
      <dgm:prSet/>
      <dgm:spPr/>
      <dgm:t>
        <a:bodyPr/>
        <a:lstStyle/>
        <a:p>
          <a:endParaRPr lang="es-ES" sz="1200">
            <a:solidFill>
              <a:schemeClr val="tx1"/>
            </a:solidFill>
          </a:endParaRPr>
        </a:p>
      </dgm:t>
    </dgm:pt>
    <dgm:pt modelId="{1BDB5D44-7157-47EA-94B0-6A66B0B9C275}" type="sibTrans" cxnId="{624354E0-C8BE-4946-BB1B-77FB64C83D57}">
      <dgm:prSet/>
      <dgm:spPr/>
      <dgm:t>
        <a:bodyPr/>
        <a:lstStyle/>
        <a:p>
          <a:endParaRPr lang="es-ES" sz="1200">
            <a:solidFill>
              <a:schemeClr val="tx1"/>
            </a:solidFill>
          </a:endParaRPr>
        </a:p>
      </dgm:t>
    </dgm:pt>
    <dgm:pt modelId="{70958507-231D-4930-A9B6-E9CFBBA50CC4}">
      <dgm:prSet phldrT="[Texto]" custT="1"/>
      <dgm:spPr/>
      <dgm:t>
        <a:bodyPr/>
        <a:lstStyle/>
        <a:p>
          <a:r>
            <a:rPr lang="es-ES" sz="1200" dirty="0" smtClean="0">
              <a:solidFill>
                <a:schemeClr val="tx1"/>
              </a:solidFill>
              <a:latin typeface="+mn-lt"/>
              <a:cs typeface="Times New Roman" pitchFamily="18" charset="0"/>
            </a:rPr>
            <a:t>Disminuir el sector de la informalidad </a:t>
          </a:r>
          <a:endParaRPr lang="es-ES" sz="1200" dirty="0">
            <a:solidFill>
              <a:schemeClr val="tx1"/>
            </a:solidFill>
            <a:latin typeface="+mn-lt"/>
          </a:endParaRPr>
        </a:p>
      </dgm:t>
    </dgm:pt>
    <dgm:pt modelId="{652C180E-60AB-4885-A5D8-E1F9012A534C}" type="parTrans" cxnId="{9EB51D9F-4B28-42EC-B25C-19DFA152444D}">
      <dgm:prSet/>
      <dgm:spPr/>
      <dgm:t>
        <a:bodyPr/>
        <a:lstStyle/>
        <a:p>
          <a:endParaRPr lang="es-ES" sz="1200">
            <a:solidFill>
              <a:schemeClr val="tx1"/>
            </a:solidFill>
          </a:endParaRPr>
        </a:p>
      </dgm:t>
    </dgm:pt>
    <dgm:pt modelId="{0D0BF22D-D8E4-4FA4-8A6D-B4E4B30684CA}" type="sibTrans" cxnId="{9EB51D9F-4B28-42EC-B25C-19DFA152444D}">
      <dgm:prSet/>
      <dgm:spPr/>
      <dgm:t>
        <a:bodyPr/>
        <a:lstStyle/>
        <a:p>
          <a:endParaRPr lang="es-ES" sz="1200">
            <a:solidFill>
              <a:schemeClr val="tx1"/>
            </a:solidFill>
          </a:endParaRPr>
        </a:p>
      </dgm:t>
    </dgm:pt>
    <dgm:pt modelId="{BA5B518C-4EEB-40E9-85A6-9595236B02F1}">
      <dgm:prSet phldrT="[Texto]" custT="1"/>
      <dgm:spPr/>
      <dgm:t>
        <a:bodyPr/>
        <a:lstStyle/>
        <a:p>
          <a:r>
            <a:rPr lang="es-ES" sz="1600" b="1" dirty="0" smtClean="0">
              <a:solidFill>
                <a:schemeClr val="tx1"/>
              </a:solidFill>
            </a:rPr>
            <a:t>Innovación Paciente</a:t>
          </a:r>
          <a:endParaRPr lang="es-ES" sz="1600" b="1" dirty="0">
            <a:solidFill>
              <a:schemeClr val="tx1"/>
            </a:solidFill>
          </a:endParaRPr>
        </a:p>
      </dgm:t>
    </dgm:pt>
    <dgm:pt modelId="{40E0F5BC-839E-43A0-98AB-F89D4898C23E}" type="parTrans" cxnId="{F40D0532-C75F-4AAB-B444-1768B4062CB4}">
      <dgm:prSet/>
      <dgm:spPr/>
      <dgm:t>
        <a:bodyPr/>
        <a:lstStyle/>
        <a:p>
          <a:endParaRPr lang="es-ES" sz="1200">
            <a:solidFill>
              <a:schemeClr val="tx1"/>
            </a:solidFill>
          </a:endParaRPr>
        </a:p>
      </dgm:t>
    </dgm:pt>
    <dgm:pt modelId="{90E77B47-AD67-4469-86E5-ABEF32BCD366}" type="sibTrans" cxnId="{F40D0532-C75F-4AAB-B444-1768B4062CB4}">
      <dgm:prSet/>
      <dgm:spPr/>
      <dgm:t>
        <a:bodyPr/>
        <a:lstStyle/>
        <a:p>
          <a:endParaRPr lang="es-ES" sz="1200">
            <a:solidFill>
              <a:schemeClr val="tx1"/>
            </a:solidFill>
          </a:endParaRPr>
        </a:p>
      </dgm:t>
    </dgm:pt>
    <dgm:pt modelId="{0C19CFD0-8CE1-4573-A905-CD9E6BD482CB}">
      <dgm:prSet phldrT="[Texto]" custT="1"/>
      <dgm:spPr/>
      <dgm:t>
        <a:bodyPr/>
        <a:lstStyle/>
        <a:p>
          <a:r>
            <a:rPr lang="es-ES" sz="1200" dirty="0" smtClean="0">
              <a:solidFill>
                <a:schemeClr val="tx1"/>
              </a:solidFill>
              <a:latin typeface="+mn-lt"/>
              <a:cs typeface="Times New Roman" pitchFamily="18" charset="0"/>
            </a:rPr>
            <a:t>La estructura administrativa que posee ciertas empresas se deberán ir ajustando con el tiempo a este tipo de negocios </a:t>
          </a:r>
          <a:endParaRPr lang="es-ES" sz="1200" dirty="0">
            <a:solidFill>
              <a:schemeClr val="tx1"/>
            </a:solidFill>
            <a:latin typeface="+mn-lt"/>
          </a:endParaRPr>
        </a:p>
      </dgm:t>
    </dgm:pt>
    <dgm:pt modelId="{36EEB2FE-783A-4D19-BDE9-FFFAEB7DE82F}" type="parTrans" cxnId="{378186A2-C9E8-46E2-B92A-802637362A8D}">
      <dgm:prSet/>
      <dgm:spPr/>
      <dgm:t>
        <a:bodyPr/>
        <a:lstStyle/>
        <a:p>
          <a:endParaRPr lang="es-ES" sz="1200">
            <a:solidFill>
              <a:schemeClr val="tx1"/>
            </a:solidFill>
          </a:endParaRPr>
        </a:p>
      </dgm:t>
    </dgm:pt>
    <dgm:pt modelId="{8C744F94-DCD3-448C-9292-AF0D8133ACEB}" type="sibTrans" cxnId="{378186A2-C9E8-46E2-B92A-802637362A8D}">
      <dgm:prSet/>
      <dgm:spPr/>
      <dgm:t>
        <a:bodyPr/>
        <a:lstStyle/>
        <a:p>
          <a:endParaRPr lang="es-ES" sz="1200">
            <a:solidFill>
              <a:schemeClr val="tx1"/>
            </a:solidFill>
          </a:endParaRPr>
        </a:p>
      </dgm:t>
    </dgm:pt>
    <dgm:pt modelId="{5D8B7D75-8CDB-4971-8766-DD954FD9CCFD}">
      <dgm:prSet phldrT="[Texto]" custT="1"/>
      <dgm:spPr/>
      <dgm:t>
        <a:bodyPr/>
        <a:lstStyle/>
        <a:p>
          <a:r>
            <a:rPr lang="es-ES" sz="1200" dirty="0" smtClean="0">
              <a:solidFill>
                <a:schemeClr val="tx1"/>
              </a:solidFill>
            </a:rPr>
            <a:t>Los resultados a futuros sean favorables</a:t>
          </a:r>
          <a:endParaRPr lang="es-ES" sz="1200" dirty="0">
            <a:solidFill>
              <a:schemeClr val="tx1"/>
            </a:solidFill>
          </a:endParaRPr>
        </a:p>
      </dgm:t>
    </dgm:pt>
    <dgm:pt modelId="{27CCB468-9BDD-4962-ADC9-21A1C4E44FA7}" type="parTrans" cxnId="{826EDDD8-8146-4072-A855-6055B05B375C}">
      <dgm:prSet/>
      <dgm:spPr/>
      <dgm:t>
        <a:bodyPr/>
        <a:lstStyle/>
        <a:p>
          <a:endParaRPr lang="es-ES" sz="1200">
            <a:solidFill>
              <a:schemeClr val="tx1"/>
            </a:solidFill>
          </a:endParaRPr>
        </a:p>
      </dgm:t>
    </dgm:pt>
    <dgm:pt modelId="{53AE7A37-D4E0-4E9E-B495-A466B1DA6798}" type="sibTrans" cxnId="{826EDDD8-8146-4072-A855-6055B05B375C}">
      <dgm:prSet/>
      <dgm:spPr/>
      <dgm:t>
        <a:bodyPr/>
        <a:lstStyle/>
        <a:p>
          <a:endParaRPr lang="es-ES" sz="1200">
            <a:solidFill>
              <a:schemeClr val="tx1"/>
            </a:solidFill>
          </a:endParaRPr>
        </a:p>
      </dgm:t>
    </dgm:pt>
    <dgm:pt modelId="{737EB319-9755-4DB7-A44C-9D7EFBAE95E8}" type="pres">
      <dgm:prSet presAssocID="{757D9362-2656-4593-BE3A-7213AAF08513}" presName="diagram" presStyleCnt="0">
        <dgm:presLayoutVars>
          <dgm:chPref val="1"/>
          <dgm:dir/>
          <dgm:animOne val="branch"/>
          <dgm:animLvl val="lvl"/>
          <dgm:resizeHandles/>
        </dgm:presLayoutVars>
      </dgm:prSet>
      <dgm:spPr/>
      <dgm:t>
        <a:bodyPr/>
        <a:lstStyle/>
        <a:p>
          <a:endParaRPr lang="es-ES"/>
        </a:p>
      </dgm:t>
    </dgm:pt>
    <dgm:pt modelId="{03A385E3-C290-410A-BFE4-45104D2176DA}" type="pres">
      <dgm:prSet presAssocID="{C910FB5C-7F1C-48F1-B12E-E4A55567A5CA}" presName="root" presStyleCnt="0"/>
      <dgm:spPr/>
    </dgm:pt>
    <dgm:pt modelId="{1FED1E98-277C-45AC-B19A-7DF99CAD545A}" type="pres">
      <dgm:prSet presAssocID="{C910FB5C-7F1C-48F1-B12E-E4A55567A5CA}" presName="rootComposite" presStyleCnt="0"/>
      <dgm:spPr/>
    </dgm:pt>
    <dgm:pt modelId="{CB6A5CD0-45CE-495D-8A80-433B7C12863A}" type="pres">
      <dgm:prSet presAssocID="{C910FB5C-7F1C-48F1-B12E-E4A55567A5CA}" presName="rootText" presStyleLbl="node1" presStyleIdx="0" presStyleCnt="2"/>
      <dgm:spPr/>
      <dgm:t>
        <a:bodyPr/>
        <a:lstStyle/>
        <a:p>
          <a:endParaRPr lang="es-ES"/>
        </a:p>
      </dgm:t>
    </dgm:pt>
    <dgm:pt modelId="{C36D7F98-BD44-4879-A3DE-28DE73AF4A05}" type="pres">
      <dgm:prSet presAssocID="{C910FB5C-7F1C-48F1-B12E-E4A55567A5CA}" presName="rootConnector" presStyleLbl="node1" presStyleIdx="0" presStyleCnt="2"/>
      <dgm:spPr/>
      <dgm:t>
        <a:bodyPr/>
        <a:lstStyle/>
        <a:p>
          <a:endParaRPr lang="es-ES"/>
        </a:p>
      </dgm:t>
    </dgm:pt>
    <dgm:pt modelId="{CF120B98-1D59-45D0-9494-4598289C2C92}" type="pres">
      <dgm:prSet presAssocID="{C910FB5C-7F1C-48F1-B12E-E4A55567A5CA}" presName="childShape" presStyleCnt="0"/>
      <dgm:spPr/>
    </dgm:pt>
    <dgm:pt modelId="{84DA59DF-9508-4014-962C-2D5C7CB5C2D0}" type="pres">
      <dgm:prSet presAssocID="{652C180E-60AB-4885-A5D8-E1F9012A534C}" presName="Name13" presStyleLbl="parChTrans1D2" presStyleIdx="0" presStyleCnt="3"/>
      <dgm:spPr/>
      <dgm:t>
        <a:bodyPr/>
        <a:lstStyle/>
        <a:p>
          <a:endParaRPr lang="es-ES"/>
        </a:p>
      </dgm:t>
    </dgm:pt>
    <dgm:pt modelId="{01F09377-66AF-430E-9D22-C75D4A9CE86E}" type="pres">
      <dgm:prSet presAssocID="{70958507-231D-4930-A9B6-E9CFBBA50CC4}" presName="childText" presStyleLbl="bgAcc1" presStyleIdx="0" presStyleCnt="3">
        <dgm:presLayoutVars>
          <dgm:bulletEnabled val="1"/>
        </dgm:presLayoutVars>
      </dgm:prSet>
      <dgm:spPr/>
      <dgm:t>
        <a:bodyPr/>
        <a:lstStyle/>
        <a:p>
          <a:endParaRPr lang="es-ES"/>
        </a:p>
      </dgm:t>
    </dgm:pt>
    <dgm:pt modelId="{3651AA7C-9F8A-455C-A381-475FC3AC06B4}" type="pres">
      <dgm:prSet presAssocID="{BA5B518C-4EEB-40E9-85A6-9595236B02F1}" presName="root" presStyleCnt="0"/>
      <dgm:spPr/>
    </dgm:pt>
    <dgm:pt modelId="{5268DB3F-69AB-40DE-896D-7798C0616B1F}" type="pres">
      <dgm:prSet presAssocID="{BA5B518C-4EEB-40E9-85A6-9595236B02F1}" presName="rootComposite" presStyleCnt="0"/>
      <dgm:spPr/>
    </dgm:pt>
    <dgm:pt modelId="{55265A87-44FD-409D-9E0E-18F58B40E981}" type="pres">
      <dgm:prSet presAssocID="{BA5B518C-4EEB-40E9-85A6-9595236B02F1}" presName="rootText" presStyleLbl="node1" presStyleIdx="1" presStyleCnt="2"/>
      <dgm:spPr/>
      <dgm:t>
        <a:bodyPr/>
        <a:lstStyle/>
        <a:p>
          <a:endParaRPr lang="es-ES"/>
        </a:p>
      </dgm:t>
    </dgm:pt>
    <dgm:pt modelId="{C6E8CBA9-51F0-43BD-906B-CC39406C3407}" type="pres">
      <dgm:prSet presAssocID="{BA5B518C-4EEB-40E9-85A6-9595236B02F1}" presName="rootConnector" presStyleLbl="node1" presStyleIdx="1" presStyleCnt="2"/>
      <dgm:spPr/>
      <dgm:t>
        <a:bodyPr/>
        <a:lstStyle/>
        <a:p>
          <a:endParaRPr lang="es-ES"/>
        </a:p>
      </dgm:t>
    </dgm:pt>
    <dgm:pt modelId="{3DF7C790-E832-4853-B984-DA0F05F894A6}" type="pres">
      <dgm:prSet presAssocID="{BA5B518C-4EEB-40E9-85A6-9595236B02F1}" presName="childShape" presStyleCnt="0"/>
      <dgm:spPr/>
    </dgm:pt>
    <dgm:pt modelId="{5BD1457E-BD8C-4FB6-BDFA-16BCE0313F60}" type="pres">
      <dgm:prSet presAssocID="{36EEB2FE-783A-4D19-BDE9-FFFAEB7DE82F}" presName="Name13" presStyleLbl="parChTrans1D2" presStyleIdx="1" presStyleCnt="3"/>
      <dgm:spPr/>
      <dgm:t>
        <a:bodyPr/>
        <a:lstStyle/>
        <a:p>
          <a:endParaRPr lang="es-ES"/>
        </a:p>
      </dgm:t>
    </dgm:pt>
    <dgm:pt modelId="{F8CE4710-7C9B-4A05-8F34-2193F00B1A75}" type="pres">
      <dgm:prSet presAssocID="{0C19CFD0-8CE1-4573-A905-CD9E6BD482CB}" presName="childText" presStyleLbl="bgAcc1" presStyleIdx="1" presStyleCnt="3">
        <dgm:presLayoutVars>
          <dgm:bulletEnabled val="1"/>
        </dgm:presLayoutVars>
      </dgm:prSet>
      <dgm:spPr/>
      <dgm:t>
        <a:bodyPr/>
        <a:lstStyle/>
        <a:p>
          <a:endParaRPr lang="es-ES"/>
        </a:p>
      </dgm:t>
    </dgm:pt>
    <dgm:pt modelId="{8128FD4F-F88E-4B08-82FC-18B43E8B892B}" type="pres">
      <dgm:prSet presAssocID="{27CCB468-9BDD-4962-ADC9-21A1C4E44FA7}" presName="Name13" presStyleLbl="parChTrans1D2" presStyleIdx="2" presStyleCnt="3"/>
      <dgm:spPr/>
      <dgm:t>
        <a:bodyPr/>
        <a:lstStyle/>
        <a:p>
          <a:endParaRPr lang="es-ES"/>
        </a:p>
      </dgm:t>
    </dgm:pt>
    <dgm:pt modelId="{742DE6DE-A107-4612-98C8-86EC40276473}" type="pres">
      <dgm:prSet presAssocID="{5D8B7D75-8CDB-4971-8766-DD954FD9CCFD}" presName="childText" presStyleLbl="bgAcc1" presStyleIdx="2" presStyleCnt="3">
        <dgm:presLayoutVars>
          <dgm:bulletEnabled val="1"/>
        </dgm:presLayoutVars>
      </dgm:prSet>
      <dgm:spPr/>
      <dgm:t>
        <a:bodyPr/>
        <a:lstStyle/>
        <a:p>
          <a:endParaRPr lang="es-ES"/>
        </a:p>
      </dgm:t>
    </dgm:pt>
  </dgm:ptLst>
  <dgm:cxnLst>
    <dgm:cxn modelId="{5B42D56A-D041-471A-8AF1-A242A99857D2}" type="presOf" srcId="{C910FB5C-7F1C-48F1-B12E-E4A55567A5CA}" destId="{CB6A5CD0-45CE-495D-8A80-433B7C12863A}" srcOrd="0" destOrd="0" presId="urn:microsoft.com/office/officeart/2005/8/layout/hierarchy3"/>
    <dgm:cxn modelId="{7DE5B32A-AE90-4F78-B33E-DF1D19F4A2F3}" type="presOf" srcId="{652C180E-60AB-4885-A5D8-E1F9012A534C}" destId="{84DA59DF-9508-4014-962C-2D5C7CB5C2D0}" srcOrd="0" destOrd="0" presId="urn:microsoft.com/office/officeart/2005/8/layout/hierarchy3"/>
    <dgm:cxn modelId="{0428392E-05C8-4295-A8A5-2D0B8A8D8EBC}" type="presOf" srcId="{0C19CFD0-8CE1-4573-A905-CD9E6BD482CB}" destId="{F8CE4710-7C9B-4A05-8F34-2193F00B1A75}" srcOrd="0" destOrd="0" presId="urn:microsoft.com/office/officeart/2005/8/layout/hierarchy3"/>
    <dgm:cxn modelId="{F44C81DF-2A5F-414D-816A-D1A12E158CF1}" type="presOf" srcId="{36EEB2FE-783A-4D19-BDE9-FFFAEB7DE82F}" destId="{5BD1457E-BD8C-4FB6-BDFA-16BCE0313F60}" srcOrd="0" destOrd="0" presId="urn:microsoft.com/office/officeart/2005/8/layout/hierarchy3"/>
    <dgm:cxn modelId="{2A58390E-4CD8-4B5D-BE1E-7175D1D4B08F}" type="presOf" srcId="{27CCB468-9BDD-4962-ADC9-21A1C4E44FA7}" destId="{8128FD4F-F88E-4B08-82FC-18B43E8B892B}" srcOrd="0" destOrd="0" presId="urn:microsoft.com/office/officeart/2005/8/layout/hierarchy3"/>
    <dgm:cxn modelId="{624354E0-C8BE-4946-BB1B-77FB64C83D57}" srcId="{757D9362-2656-4593-BE3A-7213AAF08513}" destId="{C910FB5C-7F1C-48F1-B12E-E4A55567A5CA}" srcOrd="0" destOrd="0" parTransId="{1DDAE0F9-E28F-47A8-8B27-8A386B08E346}" sibTransId="{1BDB5D44-7157-47EA-94B0-6A66B0B9C275}"/>
    <dgm:cxn modelId="{9EB51D9F-4B28-42EC-B25C-19DFA152444D}" srcId="{C910FB5C-7F1C-48F1-B12E-E4A55567A5CA}" destId="{70958507-231D-4930-A9B6-E9CFBBA50CC4}" srcOrd="0" destOrd="0" parTransId="{652C180E-60AB-4885-A5D8-E1F9012A534C}" sibTransId="{0D0BF22D-D8E4-4FA4-8A6D-B4E4B30684CA}"/>
    <dgm:cxn modelId="{C91F101D-3BF9-43AA-BE9A-571F41A4F76C}" type="presOf" srcId="{BA5B518C-4EEB-40E9-85A6-9595236B02F1}" destId="{55265A87-44FD-409D-9E0E-18F58B40E981}" srcOrd="0" destOrd="0" presId="urn:microsoft.com/office/officeart/2005/8/layout/hierarchy3"/>
    <dgm:cxn modelId="{826EDDD8-8146-4072-A855-6055B05B375C}" srcId="{BA5B518C-4EEB-40E9-85A6-9595236B02F1}" destId="{5D8B7D75-8CDB-4971-8766-DD954FD9CCFD}" srcOrd="1" destOrd="0" parTransId="{27CCB468-9BDD-4962-ADC9-21A1C4E44FA7}" sibTransId="{53AE7A37-D4E0-4E9E-B495-A466B1DA6798}"/>
    <dgm:cxn modelId="{B8316103-9863-4B24-AF1B-0FB5178475CC}" type="presOf" srcId="{757D9362-2656-4593-BE3A-7213AAF08513}" destId="{737EB319-9755-4DB7-A44C-9D7EFBAE95E8}" srcOrd="0" destOrd="0" presId="urn:microsoft.com/office/officeart/2005/8/layout/hierarchy3"/>
    <dgm:cxn modelId="{33B3C608-587C-45D4-89E5-9C7473E2CFF5}" type="presOf" srcId="{BA5B518C-4EEB-40E9-85A6-9595236B02F1}" destId="{C6E8CBA9-51F0-43BD-906B-CC39406C3407}" srcOrd="1" destOrd="0" presId="urn:microsoft.com/office/officeart/2005/8/layout/hierarchy3"/>
    <dgm:cxn modelId="{F40D0532-C75F-4AAB-B444-1768B4062CB4}" srcId="{757D9362-2656-4593-BE3A-7213AAF08513}" destId="{BA5B518C-4EEB-40E9-85A6-9595236B02F1}" srcOrd="1" destOrd="0" parTransId="{40E0F5BC-839E-43A0-98AB-F89D4898C23E}" sibTransId="{90E77B47-AD67-4469-86E5-ABEF32BCD366}"/>
    <dgm:cxn modelId="{C7248205-0618-480F-A665-4706733BC592}" type="presOf" srcId="{70958507-231D-4930-A9B6-E9CFBBA50CC4}" destId="{01F09377-66AF-430E-9D22-C75D4A9CE86E}" srcOrd="0" destOrd="0" presId="urn:microsoft.com/office/officeart/2005/8/layout/hierarchy3"/>
    <dgm:cxn modelId="{8D12F40B-AC61-4422-B95F-EC9AF8EF91DC}" type="presOf" srcId="{C910FB5C-7F1C-48F1-B12E-E4A55567A5CA}" destId="{C36D7F98-BD44-4879-A3DE-28DE73AF4A05}" srcOrd="1" destOrd="0" presId="urn:microsoft.com/office/officeart/2005/8/layout/hierarchy3"/>
    <dgm:cxn modelId="{378186A2-C9E8-46E2-B92A-802637362A8D}" srcId="{BA5B518C-4EEB-40E9-85A6-9595236B02F1}" destId="{0C19CFD0-8CE1-4573-A905-CD9E6BD482CB}" srcOrd="0" destOrd="0" parTransId="{36EEB2FE-783A-4D19-BDE9-FFFAEB7DE82F}" sibTransId="{8C744F94-DCD3-448C-9292-AF0D8133ACEB}"/>
    <dgm:cxn modelId="{F4B812D2-2643-4100-9B68-61F06B42C1C3}" type="presOf" srcId="{5D8B7D75-8CDB-4971-8766-DD954FD9CCFD}" destId="{742DE6DE-A107-4612-98C8-86EC40276473}" srcOrd="0" destOrd="0" presId="urn:microsoft.com/office/officeart/2005/8/layout/hierarchy3"/>
    <dgm:cxn modelId="{C85659A9-2370-4574-8567-B5171F8B9393}" type="presParOf" srcId="{737EB319-9755-4DB7-A44C-9D7EFBAE95E8}" destId="{03A385E3-C290-410A-BFE4-45104D2176DA}" srcOrd="0" destOrd="0" presId="urn:microsoft.com/office/officeart/2005/8/layout/hierarchy3"/>
    <dgm:cxn modelId="{F91133A8-AC96-417E-850D-3C4CAB0A1D1B}" type="presParOf" srcId="{03A385E3-C290-410A-BFE4-45104D2176DA}" destId="{1FED1E98-277C-45AC-B19A-7DF99CAD545A}" srcOrd="0" destOrd="0" presId="urn:microsoft.com/office/officeart/2005/8/layout/hierarchy3"/>
    <dgm:cxn modelId="{D6D8E8A2-CEE3-4738-BEF6-2053781C418A}" type="presParOf" srcId="{1FED1E98-277C-45AC-B19A-7DF99CAD545A}" destId="{CB6A5CD0-45CE-495D-8A80-433B7C12863A}" srcOrd="0" destOrd="0" presId="urn:microsoft.com/office/officeart/2005/8/layout/hierarchy3"/>
    <dgm:cxn modelId="{A6B1DC9D-234C-4F85-9412-A4C06FA837DD}" type="presParOf" srcId="{1FED1E98-277C-45AC-B19A-7DF99CAD545A}" destId="{C36D7F98-BD44-4879-A3DE-28DE73AF4A05}" srcOrd="1" destOrd="0" presId="urn:microsoft.com/office/officeart/2005/8/layout/hierarchy3"/>
    <dgm:cxn modelId="{608C09CE-B14A-461E-A3D6-5DBD8B714ED5}" type="presParOf" srcId="{03A385E3-C290-410A-BFE4-45104D2176DA}" destId="{CF120B98-1D59-45D0-9494-4598289C2C92}" srcOrd="1" destOrd="0" presId="urn:microsoft.com/office/officeart/2005/8/layout/hierarchy3"/>
    <dgm:cxn modelId="{0D57B974-CF15-44AD-994B-5550C7AD5B1B}" type="presParOf" srcId="{CF120B98-1D59-45D0-9494-4598289C2C92}" destId="{84DA59DF-9508-4014-962C-2D5C7CB5C2D0}" srcOrd="0" destOrd="0" presId="urn:microsoft.com/office/officeart/2005/8/layout/hierarchy3"/>
    <dgm:cxn modelId="{D1C10C76-FB92-49B5-B6C9-8C5C0CDB8AA7}" type="presParOf" srcId="{CF120B98-1D59-45D0-9494-4598289C2C92}" destId="{01F09377-66AF-430E-9D22-C75D4A9CE86E}" srcOrd="1" destOrd="0" presId="urn:microsoft.com/office/officeart/2005/8/layout/hierarchy3"/>
    <dgm:cxn modelId="{F7445C89-2263-42F0-B424-D5207C113F9B}" type="presParOf" srcId="{737EB319-9755-4DB7-A44C-9D7EFBAE95E8}" destId="{3651AA7C-9F8A-455C-A381-475FC3AC06B4}" srcOrd="1" destOrd="0" presId="urn:microsoft.com/office/officeart/2005/8/layout/hierarchy3"/>
    <dgm:cxn modelId="{4B6B28D0-EDBD-4A9D-81C6-41100CA30631}" type="presParOf" srcId="{3651AA7C-9F8A-455C-A381-475FC3AC06B4}" destId="{5268DB3F-69AB-40DE-896D-7798C0616B1F}" srcOrd="0" destOrd="0" presId="urn:microsoft.com/office/officeart/2005/8/layout/hierarchy3"/>
    <dgm:cxn modelId="{F0529FC3-B293-42FC-BF20-CCC7BC04008D}" type="presParOf" srcId="{5268DB3F-69AB-40DE-896D-7798C0616B1F}" destId="{55265A87-44FD-409D-9E0E-18F58B40E981}" srcOrd="0" destOrd="0" presId="urn:microsoft.com/office/officeart/2005/8/layout/hierarchy3"/>
    <dgm:cxn modelId="{9BA3E8D0-77E5-46C4-AF4D-A8DF38173C60}" type="presParOf" srcId="{5268DB3F-69AB-40DE-896D-7798C0616B1F}" destId="{C6E8CBA9-51F0-43BD-906B-CC39406C3407}" srcOrd="1" destOrd="0" presId="urn:microsoft.com/office/officeart/2005/8/layout/hierarchy3"/>
    <dgm:cxn modelId="{DC2F5B32-16DF-4A0E-9966-F5C3AD76B0BF}" type="presParOf" srcId="{3651AA7C-9F8A-455C-A381-475FC3AC06B4}" destId="{3DF7C790-E832-4853-B984-DA0F05F894A6}" srcOrd="1" destOrd="0" presId="urn:microsoft.com/office/officeart/2005/8/layout/hierarchy3"/>
    <dgm:cxn modelId="{7DAA3791-B2BA-4F55-B612-14D1FCCA9D79}" type="presParOf" srcId="{3DF7C790-E832-4853-B984-DA0F05F894A6}" destId="{5BD1457E-BD8C-4FB6-BDFA-16BCE0313F60}" srcOrd="0" destOrd="0" presId="urn:microsoft.com/office/officeart/2005/8/layout/hierarchy3"/>
    <dgm:cxn modelId="{D9DE57CA-C860-498E-B616-D659983DDB25}" type="presParOf" srcId="{3DF7C790-E832-4853-B984-DA0F05F894A6}" destId="{F8CE4710-7C9B-4A05-8F34-2193F00B1A75}" srcOrd="1" destOrd="0" presId="urn:microsoft.com/office/officeart/2005/8/layout/hierarchy3"/>
    <dgm:cxn modelId="{BD028034-1857-44A5-B5F9-2A0431F15933}" type="presParOf" srcId="{3DF7C790-E832-4853-B984-DA0F05F894A6}" destId="{8128FD4F-F88E-4B08-82FC-18B43E8B892B}" srcOrd="2" destOrd="0" presId="urn:microsoft.com/office/officeart/2005/8/layout/hierarchy3"/>
    <dgm:cxn modelId="{50C07745-4321-4EA5-9975-C674E81819F9}" type="presParOf" srcId="{3DF7C790-E832-4853-B984-DA0F05F894A6}" destId="{742DE6DE-A107-4612-98C8-86EC4027647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F42137-66FF-496E-B8EB-3102780BBF24}"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S"/>
        </a:p>
      </dgm:t>
    </dgm:pt>
    <dgm:pt modelId="{5728B58E-4931-4628-B893-78AA17869E19}">
      <dgm:prSet phldrT="[Texto]" phldr="1" custT="1"/>
      <dgm:spPr/>
      <dgm:t>
        <a:bodyPr/>
        <a:lstStyle/>
        <a:p>
          <a:endParaRPr lang="es-ES" sz="2000" dirty="0"/>
        </a:p>
      </dgm:t>
    </dgm:pt>
    <dgm:pt modelId="{25BC165B-7FAF-4236-B5B1-7F54BD3B660B}" type="parTrans" cxnId="{168A3880-4A2E-4680-AF13-6622598A5EDA}">
      <dgm:prSet/>
      <dgm:spPr/>
      <dgm:t>
        <a:bodyPr/>
        <a:lstStyle/>
        <a:p>
          <a:endParaRPr lang="es-ES" sz="1200"/>
        </a:p>
      </dgm:t>
    </dgm:pt>
    <dgm:pt modelId="{BED433D8-BE92-48F4-819D-6497DFB67B91}" type="sibTrans" cxnId="{168A3880-4A2E-4680-AF13-6622598A5EDA}">
      <dgm:prSet/>
      <dgm:spPr/>
      <dgm:t>
        <a:bodyPr/>
        <a:lstStyle/>
        <a:p>
          <a:endParaRPr lang="es-ES" sz="1200"/>
        </a:p>
      </dgm:t>
    </dgm:pt>
    <dgm:pt modelId="{7B3FD52E-1EBD-40D7-899C-3C4B3490BB28}">
      <dgm:prSet phldrT="[Texto]" custT="1"/>
      <dgm:spPr/>
      <dgm:t>
        <a:bodyPr/>
        <a:lstStyle/>
        <a:p>
          <a:r>
            <a:rPr lang="es-EC" sz="1200" dirty="0" smtClean="0"/>
            <a:t>Tener acceso a los mercados que garanticen la factibilidad económica del negocio inclusivo</a:t>
          </a:r>
          <a:endParaRPr lang="es-ES" sz="1200" dirty="0"/>
        </a:p>
      </dgm:t>
    </dgm:pt>
    <dgm:pt modelId="{8EC8A4E1-FDE3-4B8B-AF61-A5BF06CC7370}" type="parTrans" cxnId="{55B8CAD1-F625-4AA8-9A1E-0537FF6117EE}">
      <dgm:prSet/>
      <dgm:spPr/>
      <dgm:t>
        <a:bodyPr/>
        <a:lstStyle/>
        <a:p>
          <a:endParaRPr lang="es-ES" sz="1200"/>
        </a:p>
      </dgm:t>
    </dgm:pt>
    <dgm:pt modelId="{DCD40990-9688-43EE-90DB-FD370B037F15}" type="sibTrans" cxnId="{55B8CAD1-F625-4AA8-9A1E-0537FF6117EE}">
      <dgm:prSet/>
      <dgm:spPr/>
      <dgm:t>
        <a:bodyPr/>
        <a:lstStyle/>
        <a:p>
          <a:endParaRPr lang="es-ES" sz="1200"/>
        </a:p>
      </dgm:t>
    </dgm:pt>
    <dgm:pt modelId="{3591007B-D184-43C6-9C28-41B9D11A6966}">
      <dgm:prSet phldrT="[Texto]" custT="1"/>
      <dgm:spPr/>
      <dgm:t>
        <a:bodyPr/>
        <a:lstStyle/>
        <a:p>
          <a:r>
            <a:rPr lang="es-EC" sz="1200" dirty="0" smtClean="0"/>
            <a:t>Contar con una capacidad de gestión consolidad que garantice el desarrollo y la sostenibilidad de la iniciativa</a:t>
          </a:r>
          <a:endParaRPr lang="es-ES" sz="1200" dirty="0"/>
        </a:p>
      </dgm:t>
    </dgm:pt>
    <dgm:pt modelId="{35853F81-2077-4C62-8E00-5B7E416BD859}" type="sibTrans" cxnId="{6E857028-6CA4-4AA3-9CDA-EE7E6CBACB7D}">
      <dgm:prSet/>
      <dgm:spPr/>
      <dgm:t>
        <a:bodyPr/>
        <a:lstStyle/>
        <a:p>
          <a:endParaRPr lang="es-ES" sz="1200"/>
        </a:p>
      </dgm:t>
    </dgm:pt>
    <dgm:pt modelId="{64A551FF-AB91-479A-B35A-8E0EA917BB09}" type="parTrans" cxnId="{6E857028-6CA4-4AA3-9CDA-EE7E6CBACB7D}">
      <dgm:prSet/>
      <dgm:spPr/>
      <dgm:t>
        <a:bodyPr/>
        <a:lstStyle/>
        <a:p>
          <a:endParaRPr lang="es-ES" sz="1200"/>
        </a:p>
      </dgm:t>
    </dgm:pt>
    <dgm:pt modelId="{18EDDD35-1AC3-4277-9D4A-447C32894377}">
      <dgm:prSet phldrT="[Texto]" phldr="1" custT="1"/>
      <dgm:spPr/>
      <dgm:t>
        <a:bodyPr/>
        <a:lstStyle/>
        <a:p>
          <a:endParaRPr lang="es-ES" sz="2000" dirty="0"/>
        </a:p>
      </dgm:t>
    </dgm:pt>
    <dgm:pt modelId="{2BE16197-9401-4BB9-8767-BE20778187A3}" type="sibTrans" cxnId="{9E186E22-EAF0-4CC8-A547-CFFD66496152}">
      <dgm:prSet/>
      <dgm:spPr/>
      <dgm:t>
        <a:bodyPr/>
        <a:lstStyle/>
        <a:p>
          <a:endParaRPr lang="es-ES" sz="1200"/>
        </a:p>
      </dgm:t>
    </dgm:pt>
    <dgm:pt modelId="{C8130917-F561-4F2D-82CE-B33849A9F78A}" type="parTrans" cxnId="{9E186E22-EAF0-4CC8-A547-CFFD66496152}">
      <dgm:prSet/>
      <dgm:spPr/>
      <dgm:t>
        <a:bodyPr/>
        <a:lstStyle/>
        <a:p>
          <a:endParaRPr lang="es-ES" sz="1200"/>
        </a:p>
      </dgm:t>
    </dgm:pt>
    <dgm:pt modelId="{794A7E42-9171-4E5A-8B60-0A315B144A7B}" type="pres">
      <dgm:prSet presAssocID="{81F42137-66FF-496E-B8EB-3102780BBF24}" presName="Name0" presStyleCnt="0">
        <dgm:presLayoutVars>
          <dgm:chMax/>
          <dgm:chPref/>
          <dgm:dir/>
        </dgm:presLayoutVars>
      </dgm:prSet>
      <dgm:spPr/>
      <dgm:t>
        <a:bodyPr/>
        <a:lstStyle/>
        <a:p>
          <a:endParaRPr lang="es-ES"/>
        </a:p>
      </dgm:t>
    </dgm:pt>
    <dgm:pt modelId="{FB2B75C5-4458-4C4B-910D-D6157FF35C21}" type="pres">
      <dgm:prSet presAssocID="{18EDDD35-1AC3-4277-9D4A-447C32894377}" presName="parenttextcomposite" presStyleCnt="0"/>
      <dgm:spPr/>
    </dgm:pt>
    <dgm:pt modelId="{33EF845D-3575-48C5-B58F-40F06855D76B}" type="pres">
      <dgm:prSet presAssocID="{18EDDD35-1AC3-4277-9D4A-447C32894377}" presName="parenttext" presStyleLbl="revTx" presStyleIdx="0" presStyleCnt="2">
        <dgm:presLayoutVars>
          <dgm:chMax/>
          <dgm:chPref val="2"/>
          <dgm:bulletEnabled val="1"/>
        </dgm:presLayoutVars>
      </dgm:prSet>
      <dgm:spPr/>
      <dgm:t>
        <a:bodyPr/>
        <a:lstStyle/>
        <a:p>
          <a:endParaRPr lang="es-ES"/>
        </a:p>
      </dgm:t>
    </dgm:pt>
    <dgm:pt modelId="{8301486F-B7F2-4D7D-B8A1-9978CC883A30}" type="pres">
      <dgm:prSet presAssocID="{18EDDD35-1AC3-4277-9D4A-447C32894377}" presName="composite" presStyleCnt="0"/>
      <dgm:spPr/>
    </dgm:pt>
    <dgm:pt modelId="{8B2B813A-4276-417E-9D10-B69A2254B2A9}" type="pres">
      <dgm:prSet presAssocID="{18EDDD35-1AC3-4277-9D4A-447C32894377}" presName="chevron1" presStyleLbl="alignNode1" presStyleIdx="0" presStyleCnt="14"/>
      <dgm:spPr/>
    </dgm:pt>
    <dgm:pt modelId="{7B862061-B4E7-44D5-B198-698567EEAEF6}" type="pres">
      <dgm:prSet presAssocID="{18EDDD35-1AC3-4277-9D4A-447C32894377}" presName="chevron2" presStyleLbl="alignNode1" presStyleIdx="1" presStyleCnt="14"/>
      <dgm:spPr/>
    </dgm:pt>
    <dgm:pt modelId="{CCAA56C0-BC7C-4A00-8B64-555C2EFC0C5E}" type="pres">
      <dgm:prSet presAssocID="{18EDDD35-1AC3-4277-9D4A-447C32894377}" presName="chevron3" presStyleLbl="alignNode1" presStyleIdx="2" presStyleCnt="14"/>
      <dgm:spPr/>
    </dgm:pt>
    <dgm:pt modelId="{6B6ECF94-FAF8-480A-989C-4CD2FED24A16}" type="pres">
      <dgm:prSet presAssocID="{18EDDD35-1AC3-4277-9D4A-447C32894377}" presName="chevron4" presStyleLbl="alignNode1" presStyleIdx="3" presStyleCnt="14"/>
      <dgm:spPr/>
    </dgm:pt>
    <dgm:pt modelId="{5F3B0CC8-D005-406A-B33D-C1B67586E00A}" type="pres">
      <dgm:prSet presAssocID="{18EDDD35-1AC3-4277-9D4A-447C32894377}" presName="chevron5" presStyleLbl="alignNode1" presStyleIdx="4" presStyleCnt="14"/>
      <dgm:spPr/>
    </dgm:pt>
    <dgm:pt modelId="{454A4CB4-5F4A-491A-8D95-C2270A5DA5D9}" type="pres">
      <dgm:prSet presAssocID="{18EDDD35-1AC3-4277-9D4A-447C32894377}" presName="chevron6" presStyleLbl="alignNode1" presStyleIdx="5" presStyleCnt="14"/>
      <dgm:spPr/>
    </dgm:pt>
    <dgm:pt modelId="{45AC04A1-9844-4169-8AC8-FAE33D13DB64}" type="pres">
      <dgm:prSet presAssocID="{18EDDD35-1AC3-4277-9D4A-447C32894377}" presName="chevron7" presStyleLbl="alignNode1" presStyleIdx="6" presStyleCnt="14"/>
      <dgm:spPr/>
    </dgm:pt>
    <dgm:pt modelId="{70DAAC9A-FD28-47A9-BBB9-7CB5DAC2AAD6}" type="pres">
      <dgm:prSet presAssocID="{18EDDD35-1AC3-4277-9D4A-447C32894377}" presName="childtext" presStyleLbl="solidFgAcc1" presStyleIdx="0" presStyleCnt="2">
        <dgm:presLayoutVars>
          <dgm:chMax/>
          <dgm:chPref val="0"/>
          <dgm:bulletEnabled val="1"/>
        </dgm:presLayoutVars>
      </dgm:prSet>
      <dgm:spPr/>
      <dgm:t>
        <a:bodyPr/>
        <a:lstStyle/>
        <a:p>
          <a:endParaRPr lang="es-ES"/>
        </a:p>
      </dgm:t>
    </dgm:pt>
    <dgm:pt modelId="{61A9FCFD-8C7B-4ED1-9B23-F81D4CD7AFCA}" type="pres">
      <dgm:prSet presAssocID="{2BE16197-9401-4BB9-8767-BE20778187A3}" presName="sibTrans" presStyleCnt="0"/>
      <dgm:spPr/>
    </dgm:pt>
    <dgm:pt modelId="{CCFBE3C1-9DA3-46D2-8D2D-F5A336BDE2E9}" type="pres">
      <dgm:prSet presAssocID="{5728B58E-4931-4628-B893-78AA17869E19}" presName="parenttextcomposite" presStyleCnt="0"/>
      <dgm:spPr/>
    </dgm:pt>
    <dgm:pt modelId="{5B1AA4E3-26E9-48C8-B762-74EE76261D25}" type="pres">
      <dgm:prSet presAssocID="{5728B58E-4931-4628-B893-78AA17869E19}" presName="parenttext" presStyleLbl="revTx" presStyleIdx="1" presStyleCnt="2">
        <dgm:presLayoutVars>
          <dgm:chMax/>
          <dgm:chPref val="2"/>
          <dgm:bulletEnabled val="1"/>
        </dgm:presLayoutVars>
      </dgm:prSet>
      <dgm:spPr/>
      <dgm:t>
        <a:bodyPr/>
        <a:lstStyle/>
        <a:p>
          <a:endParaRPr lang="es-ES"/>
        </a:p>
      </dgm:t>
    </dgm:pt>
    <dgm:pt modelId="{CB647451-BE91-47A8-AF17-5DE0F84B784E}" type="pres">
      <dgm:prSet presAssocID="{5728B58E-4931-4628-B893-78AA17869E19}" presName="composite" presStyleCnt="0"/>
      <dgm:spPr/>
    </dgm:pt>
    <dgm:pt modelId="{D4A287CA-A108-41A3-BFA0-BDB99C0E19B5}" type="pres">
      <dgm:prSet presAssocID="{5728B58E-4931-4628-B893-78AA17869E19}" presName="chevron1" presStyleLbl="alignNode1" presStyleIdx="7" presStyleCnt="14"/>
      <dgm:spPr/>
    </dgm:pt>
    <dgm:pt modelId="{31AD24BA-3D44-4AEA-8BB6-874CBB29B4AE}" type="pres">
      <dgm:prSet presAssocID="{5728B58E-4931-4628-B893-78AA17869E19}" presName="chevron2" presStyleLbl="alignNode1" presStyleIdx="8" presStyleCnt="14"/>
      <dgm:spPr/>
    </dgm:pt>
    <dgm:pt modelId="{31939E05-457D-46C1-AFAB-7202801F4451}" type="pres">
      <dgm:prSet presAssocID="{5728B58E-4931-4628-B893-78AA17869E19}" presName="chevron3" presStyleLbl="alignNode1" presStyleIdx="9" presStyleCnt="14"/>
      <dgm:spPr/>
    </dgm:pt>
    <dgm:pt modelId="{55D5DEEA-7156-4A23-B82C-23E444782A48}" type="pres">
      <dgm:prSet presAssocID="{5728B58E-4931-4628-B893-78AA17869E19}" presName="chevron4" presStyleLbl="alignNode1" presStyleIdx="10" presStyleCnt="14"/>
      <dgm:spPr/>
    </dgm:pt>
    <dgm:pt modelId="{40BBFF73-7E24-4708-9C10-7A06C3C44D3C}" type="pres">
      <dgm:prSet presAssocID="{5728B58E-4931-4628-B893-78AA17869E19}" presName="chevron5" presStyleLbl="alignNode1" presStyleIdx="11" presStyleCnt="14"/>
      <dgm:spPr/>
    </dgm:pt>
    <dgm:pt modelId="{2E6D9A9F-2950-4332-9771-D0955790C645}" type="pres">
      <dgm:prSet presAssocID="{5728B58E-4931-4628-B893-78AA17869E19}" presName="chevron6" presStyleLbl="alignNode1" presStyleIdx="12" presStyleCnt="14"/>
      <dgm:spPr/>
    </dgm:pt>
    <dgm:pt modelId="{94230B41-4888-46BB-8E01-6661B917309E}" type="pres">
      <dgm:prSet presAssocID="{5728B58E-4931-4628-B893-78AA17869E19}" presName="chevron7" presStyleLbl="alignNode1" presStyleIdx="13" presStyleCnt="14"/>
      <dgm:spPr/>
    </dgm:pt>
    <dgm:pt modelId="{954F987E-ED06-41C0-A26F-C60FA3E6F56D}" type="pres">
      <dgm:prSet presAssocID="{5728B58E-4931-4628-B893-78AA17869E19}" presName="childtext" presStyleLbl="solidFgAcc1" presStyleIdx="1" presStyleCnt="2">
        <dgm:presLayoutVars>
          <dgm:chMax/>
          <dgm:chPref val="0"/>
          <dgm:bulletEnabled val="1"/>
        </dgm:presLayoutVars>
      </dgm:prSet>
      <dgm:spPr/>
      <dgm:t>
        <a:bodyPr/>
        <a:lstStyle/>
        <a:p>
          <a:endParaRPr lang="es-ES"/>
        </a:p>
      </dgm:t>
    </dgm:pt>
  </dgm:ptLst>
  <dgm:cxnLst>
    <dgm:cxn modelId="{5F4717E0-F859-40AC-934F-2A92E91A56F3}" type="presOf" srcId="{5728B58E-4931-4628-B893-78AA17869E19}" destId="{5B1AA4E3-26E9-48C8-B762-74EE76261D25}" srcOrd="0" destOrd="0" presId="urn:microsoft.com/office/officeart/2008/layout/VerticalAccentList"/>
    <dgm:cxn modelId="{168A3880-4A2E-4680-AF13-6622598A5EDA}" srcId="{81F42137-66FF-496E-B8EB-3102780BBF24}" destId="{5728B58E-4931-4628-B893-78AA17869E19}" srcOrd="1" destOrd="0" parTransId="{25BC165B-7FAF-4236-B5B1-7F54BD3B660B}" sibTransId="{BED433D8-BE92-48F4-819D-6497DFB67B91}"/>
    <dgm:cxn modelId="{0F2970BC-A338-4358-83D2-D291D332F353}" type="presOf" srcId="{81F42137-66FF-496E-B8EB-3102780BBF24}" destId="{794A7E42-9171-4E5A-8B60-0A315B144A7B}" srcOrd="0" destOrd="0" presId="urn:microsoft.com/office/officeart/2008/layout/VerticalAccentList"/>
    <dgm:cxn modelId="{D8A7C55C-8808-486B-A48E-A7BB560056C9}" type="presOf" srcId="{18EDDD35-1AC3-4277-9D4A-447C32894377}" destId="{33EF845D-3575-48C5-B58F-40F06855D76B}" srcOrd="0" destOrd="0" presId="urn:microsoft.com/office/officeart/2008/layout/VerticalAccentList"/>
    <dgm:cxn modelId="{9E186E22-EAF0-4CC8-A547-CFFD66496152}" srcId="{81F42137-66FF-496E-B8EB-3102780BBF24}" destId="{18EDDD35-1AC3-4277-9D4A-447C32894377}" srcOrd="0" destOrd="0" parTransId="{C8130917-F561-4F2D-82CE-B33849A9F78A}" sibTransId="{2BE16197-9401-4BB9-8767-BE20778187A3}"/>
    <dgm:cxn modelId="{6E857028-6CA4-4AA3-9CDA-EE7E6CBACB7D}" srcId="{18EDDD35-1AC3-4277-9D4A-447C32894377}" destId="{3591007B-D184-43C6-9C28-41B9D11A6966}" srcOrd="0" destOrd="0" parTransId="{64A551FF-AB91-479A-B35A-8E0EA917BB09}" sibTransId="{35853F81-2077-4C62-8E00-5B7E416BD859}"/>
    <dgm:cxn modelId="{4A27A412-D714-4C4C-82DD-767085C2CCD3}" type="presOf" srcId="{3591007B-D184-43C6-9C28-41B9D11A6966}" destId="{70DAAC9A-FD28-47A9-BBB9-7CB5DAC2AAD6}" srcOrd="0" destOrd="0" presId="urn:microsoft.com/office/officeart/2008/layout/VerticalAccentList"/>
    <dgm:cxn modelId="{55B8CAD1-F625-4AA8-9A1E-0537FF6117EE}" srcId="{5728B58E-4931-4628-B893-78AA17869E19}" destId="{7B3FD52E-1EBD-40D7-899C-3C4B3490BB28}" srcOrd="0" destOrd="0" parTransId="{8EC8A4E1-FDE3-4B8B-AF61-A5BF06CC7370}" sibTransId="{DCD40990-9688-43EE-90DB-FD370B037F15}"/>
    <dgm:cxn modelId="{5C6C07B8-3129-4003-B84D-F4A5997FD868}" type="presOf" srcId="{7B3FD52E-1EBD-40D7-899C-3C4B3490BB28}" destId="{954F987E-ED06-41C0-A26F-C60FA3E6F56D}" srcOrd="0" destOrd="0" presId="urn:microsoft.com/office/officeart/2008/layout/VerticalAccentList"/>
    <dgm:cxn modelId="{020CFE5F-1C4F-44C8-8646-C5F7BCF6FAFE}" type="presParOf" srcId="{794A7E42-9171-4E5A-8B60-0A315B144A7B}" destId="{FB2B75C5-4458-4C4B-910D-D6157FF35C21}" srcOrd="0" destOrd="0" presId="urn:microsoft.com/office/officeart/2008/layout/VerticalAccentList"/>
    <dgm:cxn modelId="{865365B6-7B90-46FD-9400-C853403C14AA}" type="presParOf" srcId="{FB2B75C5-4458-4C4B-910D-D6157FF35C21}" destId="{33EF845D-3575-48C5-B58F-40F06855D76B}" srcOrd="0" destOrd="0" presId="urn:microsoft.com/office/officeart/2008/layout/VerticalAccentList"/>
    <dgm:cxn modelId="{AA652C3F-ADDE-424E-A6ED-A58458F24DAF}" type="presParOf" srcId="{794A7E42-9171-4E5A-8B60-0A315B144A7B}" destId="{8301486F-B7F2-4D7D-B8A1-9978CC883A30}" srcOrd="1" destOrd="0" presId="urn:microsoft.com/office/officeart/2008/layout/VerticalAccentList"/>
    <dgm:cxn modelId="{813A082D-CCB7-4C7E-9AC7-48DC9D014DC5}" type="presParOf" srcId="{8301486F-B7F2-4D7D-B8A1-9978CC883A30}" destId="{8B2B813A-4276-417E-9D10-B69A2254B2A9}" srcOrd="0" destOrd="0" presId="urn:microsoft.com/office/officeart/2008/layout/VerticalAccentList"/>
    <dgm:cxn modelId="{E76F0174-3549-4CD3-8A3F-673EB2A29E22}" type="presParOf" srcId="{8301486F-B7F2-4D7D-B8A1-9978CC883A30}" destId="{7B862061-B4E7-44D5-B198-698567EEAEF6}" srcOrd="1" destOrd="0" presId="urn:microsoft.com/office/officeart/2008/layout/VerticalAccentList"/>
    <dgm:cxn modelId="{1171D838-2199-4582-A3B3-AD6B379FBB10}" type="presParOf" srcId="{8301486F-B7F2-4D7D-B8A1-9978CC883A30}" destId="{CCAA56C0-BC7C-4A00-8B64-555C2EFC0C5E}" srcOrd="2" destOrd="0" presId="urn:microsoft.com/office/officeart/2008/layout/VerticalAccentList"/>
    <dgm:cxn modelId="{4C562E28-76E6-479F-B002-37323BDFBCF8}" type="presParOf" srcId="{8301486F-B7F2-4D7D-B8A1-9978CC883A30}" destId="{6B6ECF94-FAF8-480A-989C-4CD2FED24A16}" srcOrd="3" destOrd="0" presId="urn:microsoft.com/office/officeart/2008/layout/VerticalAccentList"/>
    <dgm:cxn modelId="{61A1266E-CB60-47C9-B652-1D869B96B427}" type="presParOf" srcId="{8301486F-B7F2-4D7D-B8A1-9978CC883A30}" destId="{5F3B0CC8-D005-406A-B33D-C1B67586E00A}" srcOrd="4" destOrd="0" presId="urn:microsoft.com/office/officeart/2008/layout/VerticalAccentList"/>
    <dgm:cxn modelId="{05AE28B1-D46E-43E8-BA2E-536F7B28629B}" type="presParOf" srcId="{8301486F-B7F2-4D7D-B8A1-9978CC883A30}" destId="{454A4CB4-5F4A-491A-8D95-C2270A5DA5D9}" srcOrd="5" destOrd="0" presId="urn:microsoft.com/office/officeart/2008/layout/VerticalAccentList"/>
    <dgm:cxn modelId="{F001B7E4-2E08-416C-BDB5-323F324C815E}" type="presParOf" srcId="{8301486F-B7F2-4D7D-B8A1-9978CC883A30}" destId="{45AC04A1-9844-4169-8AC8-FAE33D13DB64}" srcOrd="6" destOrd="0" presId="urn:microsoft.com/office/officeart/2008/layout/VerticalAccentList"/>
    <dgm:cxn modelId="{45CA4406-22E9-4D16-A568-54B95AFF63B5}" type="presParOf" srcId="{8301486F-B7F2-4D7D-B8A1-9978CC883A30}" destId="{70DAAC9A-FD28-47A9-BBB9-7CB5DAC2AAD6}" srcOrd="7" destOrd="0" presId="urn:microsoft.com/office/officeart/2008/layout/VerticalAccentList"/>
    <dgm:cxn modelId="{2E82E201-58C0-4317-AAAA-530C6C5C59D4}" type="presParOf" srcId="{794A7E42-9171-4E5A-8B60-0A315B144A7B}" destId="{61A9FCFD-8C7B-4ED1-9B23-F81D4CD7AFCA}" srcOrd="2" destOrd="0" presId="urn:microsoft.com/office/officeart/2008/layout/VerticalAccentList"/>
    <dgm:cxn modelId="{42025D6F-085F-4AC0-91A1-F03F9C77EF04}" type="presParOf" srcId="{794A7E42-9171-4E5A-8B60-0A315B144A7B}" destId="{CCFBE3C1-9DA3-46D2-8D2D-F5A336BDE2E9}" srcOrd="3" destOrd="0" presId="urn:microsoft.com/office/officeart/2008/layout/VerticalAccentList"/>
    <dgm:cxn modelId="{42201BB1-5F60-4BF4-8E4F-624610FB1AB1}" type="presParOf" srcId="{CCFBE3C1-9DA3-46D2-8D2D-F5A336BDE2E9}" destId="{5B1AA4E3-26E9-48C8-B762-74EE76261D25}" srcOrd="0" destOrd="0" presId="urn:microsoft.com/office/officeart/2008/layout/VerticalAccentList"/>
    <dgm:cxn modelId="{0740C6D1-BCB3-42B0-A129-A3331A3B76EC}" type="presParOf" srcId="{794A7E42-9171-4E5A-8B60-0A315B144A7B}" destId="{CB647451-BE91-47A8-AF17-5DE0F84B784E}" srcOrd="4" destOrd="0" presId="urn:microsoft.com/office/officeart/2008/layout/VerticalAccentList"/>
    <dgm:cxn modelId="{97821D4C-6789-46EA-8C05-21C2C0854388}" type="presParOf" srcId="{CB647451-BE91-47A8-AF17-5DE0F84B784E}" destId="{D4A287CA-A108-41A3-BFA0-BDB99C0E19B5}" srcOrd="0" destOrd="0" presId="urn:microsoft.com/office/officeart/2008/layout/VerticalAccentList"/>
    <dgm:cxn modelId="{CD6DAB9A-B930-4FE0-A6C7-9074BF6D1D0C}" type="presParOf" srcId="{CB647451-BE91-47A8-AF17-5DE0F84B784E}" destId="{31AD24BA-3D44-4AEA-8BB6-874CBB29B4AE}" srcOrd="1" destOrd="0" presId="urn:microsoft.com/office/officeart/2008/layout/VerticalAccentList"/>
    <dgm:cxn modelId="{8AC9B260-A2C6-461B-B3F8-8F6DF2215C59}" type="presParOf" srcId="{CB647451-BE91-47A8-AF17-5DE0F84B784E}" destId="{31939E05-457D-46C1-AFAB-7202801F4451}" srcOrd="2" destOrd="0" presId="urn:microsoft.com/office/officeart/2008/layout/VerticalAccentList"/>
    <dgm:cxn modelId="{17664781-8C39-41FA-86BD-53893FD7A97D}" type="presParOf" srcId="{CB647451-BE91-47A8-AF17-5DE0F84B784E}" destId="{55D5DEEA-7156-4A23-B82C-23E444782A48}" srcOrd="3" destOrd="0" presId="urn:microsoft.com/office/officeart/2008/layout/VerticalAccentList"/>
    <dgm:cxn modelId="{3884CC03-28A9-499B-9276-CC0BF8B32F17}" type="presParOf" srcId="{CB647451-BE91-47A8-AF17-5DE0F84B784E}" destId="{40BBFF73-7E24-4708-9C10-7A06C3C44D3C}" srcOrd="4" destOrd="0" presId="urn:microsoft.com/office/officeart/2008/layout/VerticalAccentList"/>
    <dgm:cxn modelId="{6BD352BF-DB09-49E4-8B99-A60141A5DC18}" type="presParOf" srcId="{CB647451-BE91-47A8-AF17-5DE0F84B784E}" destId="{2E6D9A9F-2950-4332-9771-D0955790C645}" srcOrd="5" destOrd="0" presId="urn:microsoft.com/office/officeart/2008/layout/VerticalAccentList"/>
    <dgm:cxn modelId="{C207A2EF-C7CD-4EB8-BC5D-DCCB709C1F3F}" type="presParOf" srcId="{CB647451-BE91-47A8-AF17-5DE0F84B784E}" destId="{94230B41-4888-46BB-8E01-6661B917309E}" srcOrd="6" destOrd="0" presId="urn:microsoft.com/office/officeart/2008/layout/VerticalAccentList"/>
    <dgm:cxn modelId="{4EF881FD-A907-4412-AFCE-E4B5282AC0B2}" type="presParOf" srcId="{CB647451-BE91-47A8-AF17-5DE0F84B784E}" destId="{954F987E-ED06-41C0-A26F-C60FA3E6F56D}"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3BE69B-F4A8-4929-87E0-E7B72C2A97A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s-ES"/>
        </a:p>
      </dgm:t>
    </dgm:pt>
    <dgm:pt modelId="{3EE71B07-FAA8-4D62-9B4F-8FBFFBBF9408}">
      <dgm:prSet phldrT="[Texto]" custT="1"/>
      <dgm:spPr/>
      <dgm:t>
        <a:bodyPr/>
        <a:lstStyle/>
        <a:p>
          <a:r>
            <a:rPr lang="es-EC" sz="1200" dirty="0" smtClean="0">
              <a:solidFill>
                <a:schemeClr val="tx1"/>
              </a:solidFill>
            </a:rPr>
            <a:t>Existe un vínculo directo</a:t>
          </a:r>
          <a:endParaRPr lang="es-ES" sz="1200" dirty="0">
            <a:solidFill>
              <a:schemeClr val="tx1"/>
            </a:solidFill>
          </a:endParaRPr>
        </a:p>
      </dgm:t>
    </dgm:pt>
    <dgm:pt modelId="{9A77E726-2A41-4595-9DD8-3944B9451337}" type="parTrans" cxnId="{056FF5B2-FCD2-4EC2-9576-BC9CCC06BEE4}">
      <dgm:prSet/>
      <dgm:spPr/>
      <dgm:t>
        <a:bodyPr/>
        <a:lstStyle/>
        <a:p>
          <a:endParaRPr lang="es-ES"/>
        </a:p>
      </dgm:t>
    </dgm:pt>
    <dgm:pt modelId="{083F996B-F4EA-4F11-8682-CFCAB04B915A}" type="sibTrans" cxnId="{056FF5B2-FCD2-4EC2-9576-BC9CCC06BEE4}">
      <dgm:prSet/>
      <dgm:spPr/>
      <dgm:t>
        <a:bodyPr/>
        <a:lstStyle/>
        <a:p>
          <a:endParaRPr lang="es-ES"/>
        </a:p>
      </dgm:t>
    </dgm:pt>
    <dgm:pt modelId="{38D50CC5-FCB4-4806-8102-A62CE7140790}">
      <dgm:prSet phldrT="[Texto]" custT="1"/>
      <dgm:spPr/>
      <dgm:t>
        <a:bodyPr/>
        <a:lstStyle/>
        <a:p>
          <a:r>
            <a:rPr lang="es-EC" sz="1200" dirty="0" smtClean="0">
              <a:solidFill>
                <a:schemeClr val="tx1"/>
              </a:solidFill>
            </a:rPr>
            <a:t>Los productores acceden a un mercado más estable</a:t>
          </a:r>
          <a:endParaRPr lang="es-ES" sz="1200" dirty="0">
            <a:solidFill>
              <a:schemeClr val="tx1"/>
            </a:solidFill>
          </a:endParaRPr>
        </a:p>
      </dgm:t>
    </dgm:pt>
    <dgm:pt modelId="{6B90F6A1-04F7-436A-AFCD-0E3C6F4F276F}" type="parTrans" cxnId="{08270C82-D70F-4D76-A2B4-5D4D663E4AF9}">
      <dgm:prSet/>
      <dgm:spPr/>
      <dgm:t>
        <a:bodyPr/>
        <a:lstStyle/>
        <a:p>
          <a:endParaRPr lang="es-ES"/>
        </a:p>
      </dgm:t>
    </dgm:pt>
    <dgm:pt modelId="{363BF223-403C-494D-92BF-BFA355E357E5}" type="sibTrans" cxnId="{08270C82-D70F-4D76-A2B4-5D4D663E4AF9}">
      <dgm:prSet/>
      <dgm:spPr/>
      <dgm:t>
        <a:bodyPr/>
        <a:lstStyle/>
        <a:p>
          <a:endParaRPr lang="es-ES"/>
        </a:p>
      </dgm:t>
    </dgm:pt>
    <dgm:pt modelId="{53D5AC68-F1D5-4EEB-8F03-C16AD6A87CD7}" type="pres">
      <dgm:prSet presAssocID="{423BE69B-F4A8-4929-87E0-E7B72C2A97A4}" presName="CompostProcess" presStyleCnt="0">
        <dgm:presLayoutVars>
          <dgm:dir/>
          <dgm:resizeHandles val="exact"/>
        </dgm:presLayoutVars>
      </dgm:prSet>
      <dgm:spPr/>
      <dgm:t>
        <a:bodyPr/>
        <a:lstStyle/>
        <a:p>
          <a:endParaRPr lang="es-ES"/>
        </a:p>
      </dgm:t>
    </dgm:pt>
    <dgm:pt modelId="{43A198E5-4D46-4B95-8727-B2D40E46A50B}" type="pres">
      <dgm:prSet presAssocID="{423BE69B-F4A8-4929-87E0-E7B72C2A97A4}" presName="arrow" presStyleLbl="bgShp" presStyleIdx="0" presStyleCnt="1" custScaleX="71911"/>
      <dgm:spPr/>
    </dgm:pt>
    <dgm:pt modelId="{1AD72D6F-9637-45B3-B038-AC7BBF53A603}" type="pres">
      <dgm:prSet presAssocID="{423BE69B-F4A8-4929-87E0-E7B72C2A97A4}" presName="linearProcess" presStyleCnt="0"/>
      <dgm:spPr/>
    </dgm:pt>
    <dgm:pt modelId="{65AD509F-6322-419C-B99E-F384E974C980}" type="pres">
      <dgm:prSet presAssocID="{3EE71B07-FAA8-4D62-9B4F-8FBFFBBF9408}" presName="textNode" presStyleLbl="node1" presStyleIdx="0" presStyleCnt="2" custScaleX="87789">
        <dgm:presLayoutVars>
          <dgm:bulletEnabled val="1"/>
        </dgm:presLayoutVars>
      </dgm:prSet>
      <dgm:spPr/>
      <dgm:t>
        <a:bodyPr/>
        <a:lstStyle/>
        <a:p>
          <a:endParaRPr lang="es-ES"/>
        </a:p>
      </dgm:t>
    </dgm:pt>
    <dgm:pt modelId="{BA6AA034-BE33-43E2-AA1F-9780452289DD}" type="pres">
      <dgm:prSet presAssocID="{083F996B-F4EA-4F11-8682-CFCAB04B915A}" presName="sibTrans" presStyleCnt="0"/>
      <dgm:spPr/>
    </dgm:pt>
    <dgm:pt modelId="{9C43133C-6C9A-4D06-A2D6-650F31499BC4}" type="pres">
      <dgm:prSet presAssocID="{38D50CC5-FCB4-4806-8102-A62CE7140790}" presName="textNode" presStyleLbl="node1" presStyleIdx="1" presStyleCnt="2" custScaleX="72587">
        <dgm:presLayoutVars>
          <dgm:bulletEnabled val="1"/>
        </dgm:presLayoutVars>
      </dgm:prSet>
      <dgm:spPr/>
      <dgm:t>
        <a:bodyPr/>
        <a:lstStyle/>
        <a:p>
          <a:endParaRPr lang="es-ES"/>
        </a:p>
      </dgm:t>
    </dgm:pt>
  </dgm:ptLst>
  <dgm:cxnLst>
    <dgm:cxn modelId="{82DEE8E4-94E7-4B0F-8921-D5709FA74BAF}" type="presOf" srcId="{38D50CC5-FCB4-4806-8102-A62CE7140790}" destId="{9C43133C-6C9A-4D06-A2D6-650F31499BC4}" srcOrd="0" destOrd="0" presId="urn:microsoft.com/office/officeart/2005/8/layout/hProcess9"/>
    <dgm:cxn modelId="{DB03B5A8-A5FF-4884-BDFE-70B8A4742F58}" type="presOf" srcId="{3EE71B07-FAA8-4D62-9B4F-8FBFFBBF9408}" destId="{65AD509F-6322-419C-B99E-F384E974C980}" srcOrd="0" destOrd="0" presId="urn:microsoft.com/office/officeart/2005/8/layout/hProcess9"/>
    <dgm:cxn modelId="{39A54791-8CA0-446C-85DF-65B492C2C6CB}" type="presOf" srcId="{423BE69B-F4A8-4929-87E0-E7B72C2A97A4}" destId="{53D5AC68-F1D5-4EEB-8F03-C16AD6A87CD7}" srcOrd="0" destOrd="0" presId="urn:microsoft.com/office/officeart/2005/8/layout/hProcess9"/>
    <dgm:cxn modelId="{08270C82-D70F-4D76-A2B4-5D4D663E4AF9}" srcId="{423BE69B-F4A8-4929-87E0-E7B72C2A97A4}" destId="{38D50CC5-FCB4-4806-8102-A62CE7140790}" srcOrd="1" destOrd="0" parTransId="{6B90F6A1-04F7-436A-AFCD-0E3C6F4F276F}" sibTransId="{363BF223-403C-494D-92BF-BFA355E357E5}"/>
    <dgm:cxn modelId="{056FF5B2-FCD2-4EC2-9576-BC9CCC06BEE4}" srcId="{423BE69B-F4A8-4929-87E0-E7B72C2A97A4}" destId="{3EE71B07-FAA8-4D62-9B4F-8FBFFBBF9408}" srcOrd="0" destOrd="0" parTransId="{9A77E726-2A41-4595-9DD8-3944B9451337}" sibTransId="{083F996B-F4EA-4F11-8682-CFCAB04B915A}"/>
    <dgm:cxn modelId="{A91230A3-F40C-471C-AC1D-E0E12DB05826}" type="presParOf" srcId="{53D5AC68-F1D5-4EEB-8F03-C16AD6A87CD7}" destId="{43A198E5-4D46-4B95-8727-B2D40E46A50B}" srcOrd="0" destOrd="0" presId="urn:microsoft.com/office/officeart/2005/8/layout/hProcess9"/>
    <dgm:cxn modelId="{32A288FC-8328-4B75-BE3C-88CC85003AE8}" type="presParOf" srcId="{53D5AC68-F1D5-4EEB-8F03-C16AD6A87CD7}" destId="{1AD72D6F-9637-45B3-B038-AC7BBF53A603}" srcOrd="1" destOrd="0" presId="urn:microsoft.com/office/officeart/2005/8/layout/hProcess9"/>
    <dgm:cxn modelId="{CE225F76-7784-4387-804C-4B4053211349}" type="presParOf" srcId="{1AD72D6F-9637-45B3-B038-AC7BBF53A603}" destId="{65AD509F-6322-419C-B99E-F384E974C980}" srcOrd="0" destOrd="0" presId="urn:microsoft.com/office/officeart/2005/8/layout/hProcess9"/>
    <dgm:cxn modelId="{B82C7A5F-BDF9-4284-BEFE-32CC883F6908}" type="presParOf" srcId="{1AD72D6F-9637-45B3-B038-AC7BBF53A603}" destId="{BA6AA034-BE33-43E2-AA1F-9780452289DD}" srcOrd="1" destOrd="0" presId="urn:microsoft.com/office/officeart/2005/8/layout/hProcess9"/>
    <dgm:cxn modelId="{EB2676BA-33FA-4B43-B436-2641D059BCB8}" type="presParOf" srcId="{1AD72D6F-9637-45B3-B038-AC7BBF53A603}" destId="{9C43133C-6C9A-4D06-A2D6-650F31499BC4}" srcOrd="2"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351342-0087-4ABD-AA21-792D320F474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0D5AB2D2-34F2-4E4F-A192-AC63B8AA34F9}">
      <dgm:prSet phldrT="[Texto]" custT="1"/>
      <dgm:spPr/>
      <dgm:t>
        <a:bodyPr/>
        <a:lstStyle/>
        <a:p>
          <a:r>
            <a:rPr lang="es-ES" sz="1600" b="1" dirty="0" smtClean="0">
              <a:solidFill>
                <a:schemeClr val="tx1"/>
              </a:solidFill>
            </a:rPr>
            <a:t>Enfoque</a:t>
          </a:r>
          <a:endParaRPr lang="es-ES" sz="1600" b="1" dirty="0">
            <a:solidFill>
              <a:schemeClr val="tx1"/>
            </a:solidFill>
          </a:endParaRPr>
        </a:p>
      </dgm:t>
    </dgm:pt>
    <dgm:pt modelId="{99163B94-547B-4CFE-BA45-7DE639F366C5}" type="parTrans" cxnId="{44A08DB2-86D7-4C9D-AB59-EB64A66F21AB}">
      <dgm:prSet/>
      <dgm:spPr/>
      <dgm:t>
        <a:bodyPr/>
        <a:lstStyle/>
        <a:p>
          <a:endParaRPr lang="es-ES" sz="1100"/>
        </a:p>
      </dgm:t>
    </dgm:pt>
    <dgm:pt modelId="{630F8968-7B5A-40D0-8BF3-30D20FD1EF41}" type="sibTrans" cxnId="{44A08DB2-86D7-4C9D-AB59-EB64A66F21AB}">
      <dgm:prSet/>
      <dgm:spPr/>
      <dgm:t>
        <a:bodyPr/>
        <a:lstStyle/>
        <a:p>
          <a:endParaRPr lang="es-ES" sz="1100"/>
        </a:p>
      </dgm:t>
    </dgm:pt>
    <dgm:pt modelId="{B1251D28-8895-43FC-8366-49D63B106BDC}">
      <dgm:prSet phldrT="[Texto]" custT="1"/>
      <dgm:spPr/>
      <dgm:t>
        <a:bodyPr/>
        <a:lstStyle/>
        <a:p>
          <a:pPr marL="171450" indent="0" defTabSz="800100">
            <a:lnSpc>
              <a:spcPct val="90000"/>
            </a:lnSpc>
            <a:spcBef>
              <a:spcPct val="0"/>
            </a:spcBef>
            <a:spcAft>
              <a:spcPct val="15000"/>
            </a:spcAft>
            <a:buNone/>
          </a:pPr>
          <a:endParaRPr lang="es-ES" sz="1100" b="1" dirty="0"/>
        </a:p>
      </dgm:t>
    </dgm:pt>
    <dgm:pt modelId="{FDD4188C-B136-4956-A00A-E8D67DF47C4D}" type="parTrans" cxnId="{03B78DE1-0CDC-485C-8A8C-208B9214EC5F}">
      <dgm:prSet/>
      <dgm:spPr/>
      <dgm:t>
        <a:bodyPr/>
        <a:lstStyle/>
        <a:p>
          <a:endParaRPr lang="es-ES" sz="1100"/>
        </a:p>
      </dgm:t>
    </dgm:pt>
    <dgm:pt modelId="{1053B736-67C2-46AC-9001-1FBC5442483E}" type="sibTrans" cxnId="{03B78DE1-0CDC-485C-8A8C-208B9214EC5F}">
      <dgm:prSet/>
      <dgm:spPr/>
      <dgm:t>
        <a:bodyPr/>
        <a:lstStyle/>
        <a:p>
          <a:endParaRPr lang="es-ES" sz="1100"/>
        </a:p>
      </dgm:t>
    </dgm:pt>
    <dgm:pt modelId="{189B7FC3-BF79-480E-887B-25B0DFB8ADFF}">
      <dgm:prSet phldrT="[Texto]" custT="1"/>
      <dgm:spPr/>
      <dgm:t>
        <a:bodyPr/>
        <a:lstStyle/>
        <a:p>
          <a:r>
            <a:rPr lang="es-ES" sz="1600" b="1" dirty="0" smtClean="0">
              <a:solidFill>
                <a:schemeClr val="tx1"/>
              </a:solidFill>
            </a:rPr>
            <a:t>Por su finalidad</a:t>
          </a:r>
          <a:endParaRPr lang="es-ES" sz="1600" b="1" dirty="0">
            <a:solidFill>
              <a:schemeClr val="tx1"/>
            </a:solidFill>
          </a:endParaRPr>
        </a:p>
      </dgm:t>
    </dgm:pt>
    <dgm:pt modelId="{0107B05B-C8DF-4F84-9358-6B290EF5B2D7}" type="parTrans" cxnId="{E0752CF0-984A-4A34-A866-BD767E6C60CB}">
      <dgm:prSet/>
      <dgm:spPr/>
      <dgm:t>
        <a:bodyPr/>
        <a:lstStyle/>
        <a:p>
          <a:endParaRPr lang="es-ES" sz="1100"/>
        </a:p>
      </dgm:t>
    </dgm:pt>
    <dgm:pt modelId="{14161BDA-8A3B-4CDE-9221-C52213E0153E}" type="sibTrans" cxnId="{E0752CF0-984A-4A34-A866-BD767E6C60CB}">
      <dgm:prSet/>
      <dgm:spPr/>
      <dgm:t>
        <a:bodyPr/>
        <a:lstStyle/>
        <a:p>
          <a:endParaRPr lang="es-ES" sz="1100"/>
        </a:p>
      </dgm:t>
    </dgm:pt>
    <dgm:pt modelId="{B0AB91BA-9D38-438E-B00A-B6C902BF21A8}">
      <dgm:prSet phldrT="[Texto]" custT="1"/>
      <dgm:spPr/>
      <dgm:t>
        <a:bodyPr/>
        <a:lstStyle/>
        <a:p>
          <a:r>
            <a:rPr lang="es-ES" sz="1100" b="1" dirty="0" smtClean="0"/>
            <a:t>Básica</a:t>
          </a:r>
          <a:endParaRPr lang="es-ES" sz="1100" b="1" dirty="0"/>
        </a:p>
      </dgm:t>
    </dgm:pt>
    <dgm:pt modelId="{A990A8EB-726B-40C2-B1A1-C8D706C53937}" type="parTrans" cxnId="{411CAE3A-E35C-4AE5-9FAC-669AA3F84113}">
      <dgm:prSet/>
      <dgm:spPr/>
      <dgm:t>
        <a:bodyPr/>
        <a:lstStyle/>
        <a:p>
          <a:endParaRPr lang="es-ES" sz="1100"/>
        </a:p>
      </dgm:t>
    </dgm:pt>
    <dgm:pt modelId="{0BCF0136-567B-4EB1-93B2-67B976636FA8}" type="sibTrans" cxnId="{411CAE3A-E35C-4AE5-9FAC-669AA3F84113}">
      <dgm:prSet/>
      <dgm:spPr/>
      <dgm:t>
        <a:bodyPr/>
        <a:lstStyle/>
        <a:p>
          <a:endParaRPr lang="es-ES" sz="1100"/>
        </a:p>
      </dgm:t>
    </dgm:pt>
    <dgm:pt modelId="{120CDD80-A1F5-4E32-A10E-587DAA4AC5BB}">
      <dgm:prSet phldrT="[Texto]" custT="1"/>
      <dgm:spPr/>
      <dgm:t>
        <a:bodyPr/>
        <a:lstStyle/>
        <a:p>
          <a:r>
            <a:rPr lang="es-EC" sz="1100" dirty="0" smtClean="0"/>
            <a:t>Busca recopilar toda la información posible que esté relacionada con la realidad que presenta el caso de estudio</a:t>
          </a:r>
          <a:endParaRPr lang="es-ES" sz="1100" dirty="0"/>
        </a:p>
      </dgm:t>
    </dgm:pt>
    <dgm:pt modelId="{0F132322-634F-4E69-AB65-C2CA025625F7}" type="parTrans" cxnId="{C588B69A-824E-4D29-B99D-5D88B5BAA2D2}">
      <dgm:prSet/>
      <dgm:spPr/>
      <dgm:t>
        <a:bodyPr/>
        <a:lstStyle/>
        <a:p>
          <a:endParaRPr lang="es-ES" sz="1100"/>
        </a:p>
      </dgm:t>
    </dgm:pt>
    <dgm:pt modelId="{F39E0617-A6D7-405D-87DD-8D6D94AEDD04}" type="sibTrans" cxnId="{C588B69A-824E-4D29-B99D-5D88B5BAA2D2}">
      <dgm:prSet/>
      <dgm:spPr/>
      <dgm:t>
        <a:bodyPr/>
        <a:lstStyle/>
        <a:p>
          <a:endParaRPr lang="es-ES" sz="1100"/>
        </a:p>
      </dgm:t>
    </dgm:pt>
    <dgm:pt modelId="{77E32860-1465-4D14-AC2E-1ABE42E58C8E}">
      <dgm:prSet phldrT="[Texto]" custT="1"/>
      <dgm:spPr/>
      <dgm:t>
        <a:bodyPr/>
        <a:lstStyle/>
        <a:p>
          <a:r>
            <a:rPr lang="es-ES" sz="1600" b="1" dirty="0" smtClean="0">
              <a:solidFill>
                <a:schemeClr val="tx1"/>
              </a:solidFill>
            </a:rPr>
            <a:t>Por las fuentes de información</a:t>
          </a:r>
          <a:endParaRPr lang="es-ES" sz="1600" b="1" dirty="0">
            <a:solidFill>
              <a:schemeClr val="tx1"/>
            </a:solidFill>
          </a:endParaRPr>
        </a:p>
      </dgm:t>
    </dgm:pt>
    <dgm:pt modelId="{993F544D-DCCB-4B5F-9EEE-25D81BA33A1C}" type="parTrans" cxnId="{94D1CB2F-4E52-424D-A38D-3089F201BF5B}">
      <dgm:prSet/>
      <dgm:spPr/>
      <dgm:t>
        <a:bodyPr/>
        <a:lstStyle/>
        <a:p>
          <a:endParaRPr lang="es-ES" sz="1100"/>
        </a:p>
      </dgm:t>
    </dgm:pt>
    <dgm:pt modelId="{36B16B33-B4ED-433D-844D-AA55D6D73DD5}" type="sibTrans" cxnId="{94D1CB2F-4E52-424D-A38D-3089F201BF5B}">
      <dgm:prSet/>
      <dgm:spPr/>
      <dgm:t>
        <a:bodyPr/>
        <a:lstStyle/>
        <a:p>
          <a:endParaRPr lang="es-ES" sz="1100"/>
        </a:p>
      </dgm:t>
    </dgm:pt>
    <dgm:pt modelId="{79C5FD7B-F9D3-4158-A8D7-733AC2278296}">
      <dgm:prSet phldrT="[Texto]" custT="1"/>
      <dgm:spPr/>
      <dgm:t>
        <a:bodyPr/>
        <a:lstStyle/>
        <a:p>
          <a:r>
            <a:rPr lang="es-ES" sz="1100" b="1" dirty="0" smtClean="0"/>
            <a:t>Documental</a:t>
          </a:r>
          <a:endParaRPr lang="es-ES" sz="1100" b="1" dirty="0"/>
        </a:p>
      </dgm:t>
    </dgm:pt>
    <dgm:pt modelId="{3BB66463-E38B-4166-B83E-87E2A7E2AFB1}" type="parTrans" cxnId="{6FBD4711-9BE6-45B1-89E7-5550B7102F98}">
      <dgm:prSet/>
      <dgm:spPr/>
      <dgm:t>
        <a:bodyPr/>
        <a:lstStyle/>
        <a:p>
          <a:endParaRPr lang="es-ES" sz="1100"/>
        </a:p>
      </dgm:t>
    </dgm:pt>
    <dgm:pt modelId="{A4320646-EEF2-4045-9DB1-630D3553E247}" type="sibTrans" cxnId="{6FBD4711-9BE6-45B1-89E7-5550B7102F98}">
      <dgm:prSet/>
      <dgm:spPr/>
      <dgm:t>
        <a:bodyPr/>
        <a:lstStyle/>
        <a:p>
          <a:endParaRPr lang="es-ES" sz="1100"/>
        </a:p>
      </dgm:t>
    </dgm:pt>
    <dgm:pt modelId="{75E7DD43-6A7E-47FC-BE5E-CA12AE9F2925}">
      <dgm:prSet phldrT="[Texto]" custT="1"/>
      <dgm:spPr/>
      <dgm:t>
        <a:bodyPr/>
        <a:lstStyle/>
        <a:p>
          <a:r>
            <a:rPr lang="es-EC" sz="1100" dirty="0" smtClean="0"/>
            <a:t>Permite observar las realidades del caso de estudio, respaldándose en diferentes tipos de documentos donde se indaga, interpreta, presenta datos e información sobre el tema investigado.</a:t>
          </a:r>
          <a:endParaRPr lang="es-ES" sz="1100" dirty="0"/>
        </a:p>
      </dgm:t>
    </dgm:pt>
    <dgm:pt modelId="{574AEE04-FE5F-48DF-9D8D-C866CF7D6351}" type="parTrans" cxnId="{C9AB330F-5206-4225-8E94-0F5A3DD6B1FB}">
      <dgm:prSet/>
      <dgm:spPr/>
      <dgm:t>
        <a:bodyPr/>
        <a:lstStyle/>
        <a:p>
          <a:endParaRPr lang="es-ES" sz="1100"/>
        </a:p>
      </dgm:t>
    </dgm:pt>
    <dgm:pt modelId="{EA34E6DF-5EA1-4019-AAB1-2A8B58469584}" type="sibTrans" cxnId="{C9AB330F-5206-4225-8E94-0F5A3DD6B1FB}">
      <dgm:prSet/>
      <dgm:spPr/>
      <dgm:t>
        <a:bodyPr/>
        <a:lstStyle/>
        <a:p>
          <a:endParaRPr lang="es-ES" sz="1100"/>
        </a:p>
      </dgm:t>
    </dgm:pt>
    <dgm:pt modelId="{F5E04343-CE5B-4FD5-8EF8-AF5D3511B9DD}">
      <dgm:prSet phldrT="[Texto]" custT="1"/>
      <dgm:spPr/>
      <dgm:t>
        <a:bodyPr/>
        <a:lstStyle/>
        <a:p>
          <a:r>
            <a:rPr lang="es-ES" sz="1600" b="1" dirty="0" smtClean="0">
              <a:solidFill>
                <a:schemeClr val="tx1"/>
              </a:solidFill>
            </a:rPr>
            <a:t>Por el alcance</a:t>
          </a:r>
          <a:endParaRPr lang="es-ES" sz="1600" b="1" dirty="0">
            <a:solidFill>
              <a:schemeClr val="tx1"/>
            </a:solidFill>
          </a:endParaRPr>
        </a:p>
      </dgm:t>
    </dgm:pt>
    <dgm:pt modelId="{D5FADBEE-F5A1-4FE8-B1C7-B8F04DD6A3CF}" type="parTrans" cxnId="{2498F58F-20AF-4765-B9CD-EA8A9DDC6DAD}">
      <dgm:prSet/>
      <dgm:spPr/>
      <dgm:t>
        <a:bodyPr/>
        <a:lstStyle/>
        <a:p>
          <a:endParaRPr lang="es-ES" sz="1100"/>
        </a:p>
      </dgm:t>
    </dgm:pt>
    <dgm:pt modelId="{27816174-54CD-4566-9B82-E57F03702355}" type="sibTrans" cxnId="{2498F58F-20AF-4765-B9CD-EA8A9DDC6DAD}">
      <dgm:prSet/>
      <dgm:spPr/>
      <dgm:t>
        <a:bodyPr/>
        <a:lstStyle/>
        <a:p>
          <a:endParaRPr lang="es-ES" sz="1100"/>
        </a:p>
      </dgm:t>
    </dgm:pt>
    <dgm:pt modelId="{225DA174-2B9B-4E48-94F0-FCD26BF0A159}">
      <dgm:prSet phldrT="[Texto]" custT="1"/>
      <dgm:spPr/>
      <dgm:t>
        <a:bodyPr/>
        <a:lstStyle/>
        <a:p>
          <a:r>
            <a:rPr lang="es-ES" sz="1100" b="1" dirty="0" smtClean="0"/>
            <a:t>Exploratorio</a:t>
          </a:r>
          <a:endParaRPr lang="es-ES" sz="1100" b="1" dirty="0"/>
        </a:p>
      </dgm:t>
    </dgm:pt>
    <dgm:pt modelId="{52C03466-1BFB-44BF-8B4A-DD231A26BFE8}" type="parTrans" cxnId="{FCB55281-41CB-49E7-8814-1C290ADF15AB}">
      <dgm:prSet/>
      <dgm:spPr/>
      <dgm:t>
        <a:bodyPr/>
        <a:lstStyle/>
        <a:p>
          <a:endParaRPr lang="es-ES" sz="1100"/>
        </a:p>
      </dgm:t>
    </dgm:pt>
    <dgm:pt modelId="{5A11BB83-3623-4A9F-8074-244DD03E87A9}" type="sibTrans" cxnId="{FCB55281-41CB-49E7-8814-1C290ADF15AB}">
      <dgm:prSet/>
      <dgm:spPr/>
      <dgm:t>
        <a:bodyPr/>
        <a:lstStyle/>
        <a:p>
          <a:endParaRPr lang="es-ES" sz="1100"/>
        </a:p>
      </dgm:t>
    </dgm:pt>
    <dgm:pt modelId="{4722FE62-2076-4723-A915-749833EF3064}">
      <dgm:prSet phldrT="[Texto]" custT="1"/>
      <dgm:spPr/>
      <dgm:t>
        <a:bodyPr/>
        <a:lstStyle/>
        <a:p>
          <a:r>
            <a:rPr lang="es-EC" sz="1100" dirty="0" smtClean="0"/>
            <a:t>Se determina este tipo de investigación cuando el tema a investigar no sea explorado en su totalidad</a:t>
          </a:r>
          <a:endParaRPr lang="es-ES" sz="1100" dirty="0"/>
        </a:p>
      </dgm:t>
    </dgm:pt>
    <dgm:pt modelId="{0256B20A-669D-4C47-8F28-8C64B0AF1DB5}" type="parTrans" cxnId="{10E9A0BB-51FE-4F4B-B69B-18DB36AD8464}">
      <dgm:prSet/>
      <dgm:spPr/>
      <dgm:t>
        <a:bodyPr/>
        <a:lstStyle/>
        <a:p>
          <a:endParaRPr lang="es-ES" sz="1100"/>
        </a:p>
      </dgm:t>
    </dgm:pt>
    <dgm:pt modelId="{57F5FB8F-8C99-4A50-A105-33EF40CBFA73}" type="sibTrans" cxnId="{10E9A0BB-51FE-4F4B-B69B-18DB36AD8464}">
      <dgm:prSet/>
      <dgm:spPr/>
      <dgm:t>
        <a:bodyPr/>
        <a:lstStyle/>
        <a:p>
          <a:endParaRPr lang="es-ES" sz="1100"/>
        </a:p>
      </dgm:t>
    </dgm:pt>
    <dgm:pt modelId="{2479EA2E-CE4E-4426-B4ED-787CD79A0400}">
      <dgm:prSet phldrT="[Texto]" custT="1"/>
      <dgm:spPr/>
      <dgm:t>
        <a:bodyPr/>
        <a:lstStyle/>
        <a:p>
          <a:r>
            <a:rPr lang="es-ES" sz="1600" b="1" dirty="0" smtClean="0">
              <a:solidFill>
                <a:schemeClr val="tx1"/>
              </a:solidFill>
            </a:rPr>
            <a:t>Hipótesis</a:t>
          </a:r>
          <a:endParaRPr lang="es-ES" sz="1600" b="1" dirty="0">
            <a:solidFill>
              <a:schemeClr val="tx1"/>
            </a:solidFill>
          </a:endParaRPr>
        </a:p>
      </dgm:t>
    </dgm:pt>
    <dgm:pt modelId="{AF1B0EC3-D0B9-4EF1-BEE4-158FFCD4DC8A}" type="parTrans" cxnId="{2E4F926D-07C7-40C1-A304-4471FA744B19}">
      <dgm:prSet/>
      <dgm:spPr/>
      <dgm:t>
        <a:bodyPr/>
        <a:lstStyle/>
        <a:p>
          <a:endParaRPr lang="es-ES" sz="1100"/>
        </a:p>
      </dgm:t>
    </dgm:pt>
    <dgm:pt modelId="{8FAB1D17-ACBE-40BA-9CFE-D6D74440D6C6}" type="sibTrans" cxnId="{2E4F926D-07C7-40C1-A304-4471FA744B19}">
      <dgm:prSet/>
      <dgm:spPr/>
      <dgm:t>
        <a:bodyPr/>
        <a:lstStyle/>
        <a:p>
          <a:endParaRPr lang="es-ES" sz="1100"/>
        </a:p>
      </dgm:t>
    </dgm:pt>
    <dgm:pt modelId="{0397BDA6-8787-4425-83F6-36F5EFB8D2D0}">
      <dgm:prSet phldrT="[Texto]" custT="1"/>
      <dgm:spPr/>
      <dgm:t>
        <a:bodyPr/>
        <a:lstStyle/>
        <a:p>
          <a:r>
            <a:rPr lang="es-EC" sz="1100" dirty="0" smtClean="0"/>
            <a:t>Los resultados generados del programa ecuamas impactan favorablemente en la gestión financiera de las PYMES participantes.</a:t>
          </a:r>
          <a:endParaRPr lang="es-ES" sz="1100" dirty="0"/>
        </a:p>
      </dgm:t>
    </dgm:pt>
    <dgm:pt modelId="{F0CF005A-EDB6-47F7-A05B-253623ABC6CA}" type="parTrans" cxnId="{447E3CEB-25E1-4C47-82B4-6B77BD67EC9B}">
      <dgm:prSet/>
      <dgm:spPr/>
      <dgm:t>
        <a:bodyPr/>
        <a:lstStyle/>
        <a:p>
          <a:endParaRPr lang="es-ES" sz="1100"/>
        </a:p>
      </dgm:t>
    </dgm:pt>
    <dgm:pt modelId="{5D34015D-D624-4FAF-A735-F505B5E186FB}" type="sibTrans" cxnId="{447E3CEB-25E1-4C47-82B4-6B77BD67EC9B}">
      <dgm:prSet/>
      <dgm:spPr/>
      <dgm:t>
        <a:bodyPr/>
        <a:lstStyle/>
        <a:p>
          <a:endParaRPr lang="es-ES" sz="1100"/>
        </a:p>
      </dgm:t>
    </dgm:pt>
    <dgm:pt modelId="{2ECF96F9-DF04-4BFC-B964-7147CD543DD3}">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100" dirty="0" smtClean="0"/>
            <a:t>Un análisis de carácter numérico el cual permita reflejar los datos más relevantes del estudio</a:t>
          </a:r>
          <a:endParaRPr lang="es-ES" sz="1100" b="1" dirty="0" smtClean="0"/>
        </a:p>
        <a:p>
          <a:pPr marL="0" marR="0" indent="0" defTabSz="914400" eaLnBrk="1" fontAlgn="auto" latinLnBrk="0" hangingPunct="1">
            <a:lnSpc>
              <a:spcPct val="100000"/>
            </a:lnSpc>
            <a:spcBef>
              <a:spcPts val="0"/>
            </a:spcBef>
            <a:spcAft>
              <a:spcPts val="0"/>
            </a:spcAft>
            <a:buClrTx/>
            <a:buSzTx/>
            <a:buFontTx/>
            <a:buNone/>
            <a:tabLst/>
            <a:defRPr/>
          </a:pPr>
          <a:endParaRPr lang="es-ES" sz="1100" dirty="0"/>
        </a:p>
      </dgm:t>
    </dgm:pt>
    <dgm:pt modelId="{D3959A95-EA4B-4C83-BCD0-A95A4609B53E}" type="parTrans" cxnId="{21091B5E-F0D3-43F8-8BA3-557603412EC8}">
      <dgm:prSet/>
      <dgm:spPr/>
      <dgm:t>
        <a:bodyPr/>
        <a:lstStyle/>
        <a:p>
          <a:endParaRPr lang="es-ES" sz="1100"/>
        </a:p>
      </dgm:t>
    </dgm:pt>
    <dgm:pt modelId="{4BCC72BD-5397-49EE-A720-6A7367D4458F}" type="sibTrans" cxnId="{21091B5E-F0D3-43F8-8BA3-557603412EC8}">
      <dgm:prSet/>
      <dgm:spPr/>
      <dgm:t>
        <a:bodyPr/>
        <a:lstStyle/>
        <a:p>
          <a:endParaRPr lang="es-ES" sz="1100"/>
        </a:p>
      </dgm:t>
    </dgm:pt>
    <dgm:pt modelId="{C0166412-3A81-4B2C-B05D-D5A9C15FF90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100" b="1" dirty="0" smtClean="0"/>
            <a:t>Cuantitativo</a:t>
          </a:r>
          <a:endParaRPr lang="es-ES" sz="1100" dirty="0"/>
        </a:p>
      </dgm:t>
    </dgm:pt>
    <dgm:pt modelId="{560BBECA-6546-4567-B164-4BB5760F00AA}" type="sibTrans" cxnId="{9BDA776E-EDB3-4CEC-810A-17976D0DD055}">
      <dgm:prSet/>
      <dgm:spPr/>
      <dgm:t>
        <a:bodyPr/>
        <a:lstStyle/>
        <a:p>
          <a:endParaRPr lang="es-ES" sz="1100"/>
        </a:p>
      </dgm:t>
    </dgm:pt>
    <dgm:pt modelId="{FA501E66-A282-46BE-959C-445EB209FE28}" type="parTrans" cxnId="{9BDA776E-EDB3-4CEC-810A-17976D0DD055}">
      <dgm:prSet/>
      <dgm:spPr/>
      <dgm:t>
        <a:bodyPr/>
        <a:lstStyle/>
        <a:p>
          <a:endParaRPr lang="es-ES" sz="1100"/>
        </a:p>
      </dgm:t>
    </dgm:pt>
    <dgm:pt modelId="{9E4D4D16-E5D5-49B6-91B7-5B90C0BB0B0F}" type="pres">
      <dgm:prSet presAssocID="{37351342-0087-4ABD-AA21-792D320F474C}" presName="Name0" presStyleCnt="0">
        <dgm:presLayoutVars>
          <dgm:dir/>
          <dgm:animLvl val="lvl"/>
          <dgm:resizeHandles val="exact"/>
        </dgm:presLayoutVars>
      </dgm:prSet>
      <dgm:spPr/>
      <dgm:t>
        <a:bodyPr/>
        <a:lstStyle/>
        <a:p>
          <a:endParaRPr lang="es-ES"/>
        </a:p>
      </dgm:t>
    </dgm:pt>
    <dgm:pt modelId="{3DA5308D-DC3A-42F6-B0B8-718F0BB6758F}" type="pres">
      <dgm:prSet presAssocID="{0D5AB2D2-34F2-4E4F-A192-AC63B8AA34F9}" presName="linNode" presStyleCnt="0"/>
      <dgm:spPr/>
    </dgm:pt>
    <dgm:pt modelId="{A972B6DF-208B-42D8-A4DC-159C8CEEA099}" type="pres">
      <dgm:prSet presAssocID="{0D5AB2D2-34F2-4E4F-A192-AC63B8AA34F9}" presName="parentText" presStyleLbl="node1" presStyleIdx="0" presStyleCnt="5">
        <dgm:presLayoutVars>
          <dgm:chMax val="1"/>
          <dgm:bulletEnabled val="1"/>
        </dgm:presLayoutVars>
      </dgm:prSet>
      <dgm:spPr/>
      <dgm:t>
        <a:bodyPr/>
        <a:lstStyle/>
        <a:p>
          <a:endParaRPr lang="es-ES"/>
        </a:p>
      </dgm:t>
    </dgm:pt>
    <dgm:pt modelId="{469DD506-5D6B-4FA8-9C0B-819478BDEAB4}" type="pres">
      <dgm:prSet presAssocID="{0D5AB2D2-34F2-4E4F-A192-AC63B8AA34F9}" presName="descendantText" presStyleLbl="alignAccFollowNode1" presStyleIdx="0" presStyleCnt="5">
        <dgm:presLayoutVars>
          <dgm:bulletEnabled val="1"/>
        </dgm:presLayoutVars>
      </dgm:prSet>
      <dgm:spPr/>
      <dgm:t>
        <a:bodyPr/>
        <a:lstStyle/>
        <a:p>
          <a:endParaRPr lang="es-ES"/>
        </a:p>
      </dgm:t>
    </dgm:pt>
    <dgm:pt modelId="{E649A057-AC65-47D1-8369-C8DCDE4AA7DA}" type="pres">
      <dgm:prSet presAssocID="{630F8968-7B5A-40D0-8BF3-30D20FD1EF41}" presName="sp" presStyleCnt="0"/>
      <dgm:spPr/>
    </dgm:pt>
    <dgm:pt modelId="{BCE8CCEF-21A6-436C-AED4-DEBBB239BB9E}" type="pres">
      <dgm:prSet presAssocID="{189B7FC3-BF79-480E-887B-25B0DFB8ADFF}" presName="linNode" presStyleCnt="0"/>
      <dgm:spPr/>
    </dgm:pt>
    <dgm:pt modelId="{378974B6-A0F7-46D2-B57C-7CAFA2114DE4}" type="pres">
      <dgm:prSet presAssocID="{189B7FC3-BF79-480E-887B-25B0DFB8ADFF}" presName="parentText" presStyleLbl="node1" presStyleIdx="1" presStyleCnt="5">
        <dgm:presLayoutVars>
          <dgm:chMax val="1"/>
          <dgm:bulletEnabled val="1"/>
        </dgm:presLayoutVars>
      </dgm:prSet>
      <dgm:spPr/>
      <dgm:t>
        <a:bodyPr/>
        <a:lstStyle/>
        <a:p>
          <a:endParaRPr lang="es-ES"/>
        </a:p>
      </dgm:t>
    </dgm:pt>
    <dgm:pt modelId="{9BC7C046-B358-4D50-8B29-0B3C3A57A041}" type="pres">
      <dgm:prSet presAssocID="{189B7FC3-BF79-480E-887B-25B0DFB8ADFF}" presName="descendantText" presStyleLbl="alignAccFollowNode1" presStyleIdx="1" presStyleCnt="5">
        <dgm:presLayoutVars>
          <dgm:bulletEnabled val="1"/>
        </dgm:presLayoutVars>
      </dgm:prSet>
      <dgm:spPr/>
      <dgm:t>
        <a:bodyPr/>
        <a:lstStyle/>
        <a:p>
          <a:endParaRPr lang="es-ES"/>
        </a:p>
      </dgm:t>
    </dgm:pt>
    <dgm:pt modelId="{EF3A4EE7-65A1-402F-A9C9-35A32356B2D9}" type="pres">
      <dgm:prSet presAssocID="{14161BDA-8A3B-4CDE-9221-C52213E0153E}" presName="sp" presStyleCnt="0"/>
      <dgm:spPr/>
    </dgm:pt>
    <dgm:pt modelId="{63D2724D-1C34-4174-A413-04299EE056C8}" type="pres">
      <dgm:prSet presAssocID="{77E32860-1465-4D14-AC2E-1ABE42E58C8E}" presName="linNode" presStyleCnt="0"/>
      <dgm:spPr/>
    </dgm:pt>
    <dgm:pt modelId="{6E432EEB-C82F-4980-868A-DECEB9CE1418}" type="pres">
      <dgm:prSet presAssocID="{77E32860-1465-4D14-AC2E-1ABE42E58C8E}" presName="parentText" presStyleLbl="node1" presStyleIdx="2" presStyleCnt="5">
        <dgm:presLayoutVars>
          <dgm:chMax val="1"/>
          <dgm:bulletEnabled val="1"/>
        </dgm:presLayoutVars>
      </dgm:prSet>
      <dgm:spPr/>
      <dgm:t>
        <a:bodyPr/>
        <a:lstStyle/>
        <a:p>
          <a:endParaRPr lang="es-ES"/>
        </a:p>
      </dgm:t>
    </dgm:pt>
    <dgm:pt modelId="{909F6957-DAC9-4964-9B3C-9EDEEF6CA066}" type="pres">
      <dgm:prSet presAssocID="{77E32860-1465-4D14-AC2E-1ABE42E58C8E}" presName="descendantText" presStyleLbl="alignAccFollowNode1" presStyleIdx="2" presStyleCnt="5">
        <dgm:presLayoutVars>
          <dgm:bulletEnabled val="1"/>
        </dgm:presLayoutVars>
      </dgm:prSet>
      <dgm:spPr/>
      <dgm:t>
        <a:bodyPr/>
        <a:lstStyle/>
        <a:p>
          <a:endParaRPr lang="es-ES"/>
        </a:p>
      </dgm:t>
    </dgm:pt>
    <dgm:pt modelId="{E6AFAA7D-0E86-4A41-A3E0-F65BBDDF8879}" type="pres">
      <dgm:prSet presAssocID="{36B16B33-B4ED-433D-844D-AA55D6D73DD5}" presName="sp" presStyleCnt="0"/>
      <dgm:spPr/>
    </dgm:pt>
    <dgm:pt modelId="{FCC06BBB-0762-4E88-8AF4-6F469D54652C}" type="pres">
      <dgm:prSet presAssocID="{F5E04343-CE5B-4FD5-8EF8-AF5D3511B9DD}" presName="linNode" presStyleCnt="0"/>
      <dgm:spPr/>
    </dgm:pt>
    <dgm:pt modelId="{69B63F1C-36F9-42D4-B022-A8542765697B}" type="pres">
      <dgm:prSet presAssocID="{F5E04343-CE5B-4FD5-8EF8-AF5D3511B9DD}" presName="parentText" presStyleLbl="node1" presStyleIdx="3" presStyleCnt="5">
        <dgm:presLayoutVars>
          <dgm:chMax val="1"/>
          <dgm:bulletEnabled val="1"/>
        </dgm:presLayoutVars>
      </dgm:prSet>
      <dgm:spPr/>
      <dgm:t>
        <a:bodyPr/>
        <a:lstStyle/>
        <a:p>
          <a:endParaRPr lang="es-ES"/>
        </a:p>
      </dgm:t>
    </dgm:pt>
    <dgm:pt modelId="{18E3B6F6-93DF-44B0-858A-48D416C0CA11}" type="pres">
      <dgm:prSet presAssocID="{F5E04343-CE5B-4FD5-8EF8-AF5D3511B9DD}" presName="descendantText" presStyleLbl="alignAccFollowNode1" presStyleIdx="3" presStyleCnt="5">
        <dgm:presLayoutVars>
          <dgm:bulletEnabled val="1"/>
        </dgm:presLayoutVars>
      </dgm:prSet>
      <dgm:spPr/>
      <dgm:t>
        <a:bodyPr/>
        <a:lstStyle/>
        <a:p>
          <a:endParaRPr lang="es-ES"/>
        </a:p>
      </dgm:t>
    </dgm:pt>
    <dgm:pt modelId="{044D2819-E397-48AF-B4E6-24899E3F83C6}" type="pres">
      <dgm:prSet presAssocID="{27816174-54CD-4566-9B82-E57F03702355}" presName="sp" presStyleCnt="0"/>
      <dgm:spPr/>
    </dgm:pt>
    <dgm:pt modelId="{22135F47-DE9F-48B4-8117-C61AF2CA4EB6}" type="pres">
      <dgm:prSet presAssocID="{2479EA2E-CE4E-4426-B4ED-787CD79A0400}" presName="linNode" presStyleCnt="0"/>
      <dgm:spPr/>
    </dgm:pt>
    <dgm:pt modelId="{41F3E64B-4CF7-4908-8BF3-0B48CC78FC57}" type="pres">
      <dgm:prSet presAssocID="{2479EA2E-CE4E-4426-B4ED-787CD79A0400}" presName="parentText" presStyleLbl="node1" presStyleIdx="4" presStyleCnt="5">
        <dgm:presLayoutVars>
          <dgm:chMax val="1"/>
          <dgm:bulletEnabled val="1"/>
        </dgm:presLayoutVars>
      </dgm:prSet>
      <dgm:spPr/>
      <dgm:t>
        <a:bodyPr/>
        <a:lstStyle/>
        <a:p>
          <a:endParaRPr lang="es-ES"/>
        </a:p>
      </dgm:t>
    </dgm:pt>
    <dgm:pt modelId="{0CAB913F-6E59-45A6-9B5C-CB360C0DA24D}" type="pres">
      <dgm:prSet presAssocID="{2479EA2E-CE4E-4426-B4ED-787CD79A0400}" presName="descendantText" presStyleLbl="alignAccFollowNode1" presStyleIdx="4" presStyleCnt="5">
        <dgm:presLayoutVars>
          <dgm:bulletEnabled val="1"/>
        </dgm:presLayoutVars>
      </dgm:prSet>
      <dgm:spPr/>
      <dgm:t>
        <a:bodyPr/>
        <a:lstStyle/>
        <a:p>
          <a:endParaRPr lang="es-ES"/>
        </a:p>
      </dgm:t>
    </dgm:pt>
  </dgm:ptLst>
  <dgm:cxnLst>
    <dgm:cxn modelId="{21091B5E-F0D3-43F8-8BA3-557603412EC8}" srcId="{0D5AB2D2-34F2-4E4F-A192-AC63B8AA34F9}" destId="{2ECF96F9-DF04-4BFC-B964-7147CD543DD3}" srcOrd="2" destOrd="0" parTransId="{D3959A95-EA4B-4C83-BCD0-A95A4609B53E}" sibTransId="{4BCC72BD-5397-49EE-A720-6A7367D4458F}"/>
    <dgm:cxn modelId="{C588B69A-824E-4D29-B99D-5D88B5BAA2D2}" srcId="{189B7FC3-BF79-480E-887B-25B0DFB8ADFF}" destId="{120CDD80-A1F5-4E32-A10E-587DAA4AC5BB}" srcOrd="1" destOrd="0" parTransId="{0F132322-634F-4E69-AB65-C2CA025625F7}" sibTransId="{F39E0617-A6D7-405D-87DD-8D6D94AEDD04}"/>
    <dgm:cxn modelId="{83C3EA54-34C5-4A56-BF5E-3748763EA36B}" type="presOf" srcId="{B1251D28-8895-43FC-8366-49D63B106BDC}" destId="{469DD506-5D6B-4FA8-9C0B-819478BDEAB4}" srcOrd="0" destOrd="0" presId="urn:microsoft.com/office/officeart/2005/8/layout/vList5"/>
    <dgm:cxn modelId="{E1A8CEB5-9FDB-4C8B-95FB-2587EC4F98D1}" type="presOf" srcId="{0397BDA6-8787-4425-83F6-36F5EFB8D2D0}" destId="{0CAB913F-6E59-45A6-9B5C-CB360C0DA24D}" srcOrd="0" destOrd="0" presId="urn:microsoft.com/office/officeart/2005/8/layout/vList5"/>
    <dgm:cxn modelId="{B6B6D9AC-0261-4321-9B21-BEC49C958DCB}" type="presOf" srcId="{4722FE62-2076-4723-A915-749833EF3064}" destId="{18E3B6F6-93DF-44B0-858A-48D416C0CA11}" srcOrd="0" destOrd="1" presId="urn:microsoft.com/office/officeart/2005/8/layout/vList5"/>
    <dgm:cxn modelId="{44A08DB2-86D7-4C9D-AB59-EB64A66F21AB}" srcId="{37351342-0087-4ABD-AA21-792D320F474C}" destId="{0D5AB2D2-34F2-4E4F-A192-AC63B8AA34F9}" srcOrd="0" destOrd="0" parTransId="{99163B94-547B-4CFE-BA45-7DE639F366C5}" sibTransId="{630F8968-7B5A-40D0-8BF3-30D20FD1EF41}"/>
    <dgm:cxn modelId="{2498F58F-20AF-4765-B9CD-EA8A9DDC6DAD}" srcId="{37351342-0087-4ABD-AA21-792D320F474C}" destId="{F5E04343-CE5B-4FD5-8EF8-AF5D3511B9DD}" srcOrd="3" destOrd="0" parTransId="{D5FADBEE-F5A1-4FE8-B1C7-B8F04DD6A3CF}" sibTransId="{27816174-54CD-4566-9B82-E57F03702355}"/>
    <dgm:cxn modelId="{31F4481A-1864-4125-84CE-1A7D7A90BF76}" type="presOf" srcId="{B0AB91BA-9D38-438E-B00A-B6C902BF21A8}" destId="{9BC7C046-B358-4D50-8B29-0B3C3A57A041}" srcOrd="0" destOrd="0" presId="urn:microsoft.com/office/officeart/2005/8/layout/vList5"/>
    <dgm:cxn modelId="{94D1CB2F-4E52-424D-A38D-3089F201BF5B}" srcId="{37351342-0087-4ABD-AA21-792D320F474C}" destId="{77E32860-1465-4D14-AC2E-1ABE42E58C8E}" srcOrd="2" destOrd="0" parTransId="{993F544D-DCCB-4B5F-9EEE-25D81BA33A1C}" sibTransId="{36B16B33-B4ED-433D-844D-AA55D6D73DD5}"/>
    <dgm:cxn modelId="{5691077F-07B8-46D2-A05E-A8B470269392}" type="presOf" srcId="{C0166412-3A81-4B2C-B05D-D5A9C15FF90F}" destId="{469DD506-5D6B-4FA8-9C0B-819478BDEAB4}" srcOrd="0" destOrd="1" presId="urn:microsoft.com/office/officeart/2005/8/layout/vList5"/>
    <dgm:cxn modelId="{6F56837D-7AA4-49DD-9B84-EFBA2D9E27C5}" type="presOf" srcId="{2ECF96F9-DF04-4BFC-B964-7147CD543DD3}" destId="{469DD506-5D6B-4FA8-9C0B-819478BDEAB4}" srcOrd="0" destOrd="2" presId="urn:microsoft.com/office/officeart/2005/8/layout/vList5"/>
    <dgm:cxn modelId="{873C78D1-5DFB-4CE3-B224-422E2B13CC16}" type="presOf" srcId="{2479EA2E-CE4E-4426-B4ED-787CD79A0400}" destId="{41F3E64B-4CF7-4908-8BF3-0B48CC78FC57}" srcOrd="0" destOrd="0" presId="urn:microsoft.com/office/officeart/2005/8/layout/vList5"/>
    <dgm:cxn modelId="{9BDA776E-EDB3-4CEC-810A-17976D0DD055}" srcId="{0D5AB2D2-34F2-4E4F-A192-AC63B8AA34F9}" destId="{C0166412-3A81-4B2C-B05D-D5A9C15FF90F}" srcOrd="1" destOrd="0" parTransId="{FA501E66-A282-46BE-959C-445EB209FE28}" sibTransId="{560BBECA-6546-4567-B164-4BB5760F00AA}"/>
    <dgm:cxn modelId="{10E9A0BB-51FE-4F4B-B69B-18DB36AD8464}" srcId="{F5E04343-CE5B-4FD5-8EF8-AF5D3511B9DD}" destId="{4722FE62-2076-4723-A915-749833EF3064}" srcOrd="1" destOrd="0" parTransId="{0256B20A-669D-4C47-8F28-8C64B0AF1DB5}" sibTransId="{57F5FB8F-8C99-4A50-A105-33EF40CBFA73}"/>
    <dgm:cxn modelId="{411CAE3A-E35C-4AE5-9FAC-669AA3F84113}" srcId="{189B7FC3-BF79-480E-887B-25B0DFB8ADFF}" destId="{B0AB91BA-9D38-438E-B00A-B6C902BF21A8}" srcOrd="0" destOrd="0" parTransId="{A990A8EB-726B-40C2-B1A1-C8D706C53937}" sibTransId="{0BCF0136-567B-4EB1-93B2-67B976636FA8}"/>
    <dgm:cxn modelId="{7D81A664-7477-4CA1-81B0-086FB7398E7D}" type="presOf" srcId="{225DA174-2B9B-4E48-94F0-FCD26BF0A159}" destId="{18E3B6F6-93DF-44B0-858A-48D416C0CA11}" srcOrd="0" destOrd="0" presId="urn:microsoft.com/office/officeart/2005/8/layout/vList5"/>
    <dgm:cxn modelId="{1B871358-5BA3-485F-A0EE-C39D150ED475}" type="presOf" srcId="{0D5AB2D2-34F2-4E4F-A192-AC63B8AA34F9}" destId="{A972B6DF-208B-42D8-A4DC-159C8CEEA099}" srcOrd="0" destOrd="0" presId="urn:microsoft.com/office/officeart/2005/8/layout/vList5"/>
    <dgm:cxn modelId="{C9AB330F-5206-4225-8E94-0F5A3DD6B1FB}" srcId="{77E32860-1465-4D14-AC2E-1ABE42E58C8E}" destId="{75E7DD43-6A7E-47FC-BE5E-CA12AE9F2925}" srcOrd="1" destOrd="0" parTransId="{574AEE04-FE5F-48DF-9D8D-C866CF7D6351}" sibTransId="{EA34E6DF-5EA1-4019-AAB1-2A8B58469584}"/>
    <dgm:cxn modelId="{447E3CEB-25E1-4C47-82B4-6B77BD67EC9B}" srcId="{2479EA2E-CE4E-4426-B4ED-787CD79A0400}" destId="{0397BDA6-8787-4425-83F6-36F5EFB8D2D0}" srcOrd="0" destOrd="0" parTransId="{F0CF005A-EDB6-47F7-A05B-253623ABC6CA}" sibTransId="{5D34015D-D624-4FAF-A735-F505B5E186FB}"/>
    <dgm:cxn modelId="{CE13FD11-B96F-42AA-BD33-EB4AF9CFB5DB}" type="presOf" srcId="{77E32860-1465-4D14-AC2E-1ABE42E58C8E}" destId="{6E432EEB-C82F-4980-868A-DECEB9CE1418}" srcOrd="0" destOrd="0" presId="urn:microsoft.com/office/officeart/2005/8/layout/vList5"/>
    <dgm:cxn modelId="{083544B8-5E85-4A32-A21A-761CCB883EFC}" type="presOf" srcId="{120CDD80-A1F5-4E32-A10E-587DAA4AC5BB}" destId="{9BC7C046-B358-4D50-8B29-0B3C3A57A041}" srcOrd="0" destOrd="1" presId="urn:microsoft.com/office/officeart/2005/8/layout/vList5"/>
    <dgm:cxn modelId="{5A165344-F24B-4C2F-AFD3-E873CA64BCF2}" type="presOf" srcId="{189B7FC3-BF79-480E-887B-25B0DFB8ADFF}" destId="{378974B6-A0F7-46D2-B57C-7CAFA2114DE4}" srcOrd="0" destOrd="0" presId="urn:microsoft.com/office/officeart/2005/8/layout/vList5"/>
    <dgm:cxn modelId="{75C67DD8-83E0-45A6-A08F-2AE1AE58763C}" type="presOf" srcId="{79C5FD7B-F9D3-4158-A8D7-733AC2278296}" destId="{909F6957-DAC9-4964-9B3C-9EDEEF6CA066}" srcOrd="0" destOrd="0" presId="urn:microsoft.com/office/officeart/2005/8/layout/vList5"/>
    <dgm:cxn modelId="{03B78DE1-0CDC-485C-8A8C-208B9214EC5F}" srcId="{0D5AB2D2-34F2-4E4F-A192-AC63B8AA34F9}" destId="{B1251D28-8895-43FC-8366-49D63B106BDC}" srcOrd="0" destOrd="0" parTransId="{FDD4188C-B136-4956-A00A-E8D67DF47C4D}" sibTransId="{1053B736-67C2-46AC-9001-1FBC5442483E}"/>
    <dgm:cxn modelId="{E005DE0A-1B3D-464B-B4D5-D8C57135F6B5}" type="presOf" srcId="{75E7DD43-6A7E-47FC-BE5E-CA12AE9F2925}" destId="{909F6957-DAC9-4964-9B3C-9EDEEF6CA066}" srcOrd="0" destOrd="1" presId="urn:microsoft.com/office/officeart/2005/8/layout/vList5"/>
    <dgm:cxn modelId="{2E4F926D-07C7-40C1-A304-4471FA744B19}" srcId="{37351342-0087-4ABD-AA21-792D320F474C}" destId="{2479EA2E-CE4E-4426-B4ED-787CD79A0400}" srcOrd="4" destOrd="0" parTransId="{AF1B0EC3-D0B9-4EF1-BEE4-158FFCD4DC8A}" sibTransId="{8FAB1D17-ACBE-40BA-9CFE-D6D74440D6C6}"/>
    <dgm:cxn modelId="{6FBD4711-9BE6-45B1-89E7-5550B7102F98}" srcId="{77E32860-1465-4D14-AC2E-1ABE42E58C8E}" destId="{79C5FD7B-F9D3-4158-A8D7-733AC2278296}" srcOrd="0" destOrd="0" parTransId="{3BB66463-E38B-4166-B83E-87E2A7E2AFB1}" sibTransId="{A4320646-EEF2-4045-9DB1-630D3553E247}"/>
    <dgm:cxn modelId="{E0752CF0-984A-4A34-A866-BD767E6C60CB}" srcId="{37351342-0087-4ABD-AA21-792D320F474C}" destId="{189B7FC3-BF79-480E-887B-25B0DFB8ADFF}" srcOrd="1" destOrd="0" parTransId="{0107B05B-C8DF-4F84-9358-6B290EF5B2D7}" sibTransId="{14161BDA-8A3B-4CDE-9221-C52213E0153E}"/>
    <dgm:cxn modelId="{7C56D284-EC15-4E74-BB3B-0BAD91BEE170}" type="presOf" srcId="{F5E04343-CE5B-4FD5-8EF8-AF5D3511B9DD}" destId="{69B63F1C-36F9-42D4-B022-A8542765697B}" srcOrd="0" destOrd="0" presId="urn:microsoft.com/office/officeart/2005/8/layout/vList5"/>
    <dgm:cxn modelId="{FCB55281-41CB-49E7-8814-1C290ADF15AB}" srcId="{F5E04343-CE5B-4FD5-8EF8-AF5D3511B9DD}" destId="{225DA174-2B9B-4E48-94F0-FCD26BF0A159}" srcOrd="0" destOrd="0" parTransId="{52C03466-1BFB-44BF-8B4A-DD231A26BFE8}" sibTransId="{5A11BB83-3623-4A9F-8074-244DD03E87A9}"/>
    <dgm:cxn modelId="{A64EE754-408D-4536-B367-806EE7C318B5}" type="presOf" srcId="{37351342-0087-4ABD-AA21-792D320F474C}" destId="{9E4D4D16-E5D5-49B6-91B7-5B90C0BB0B0F}" srcOrd="0" destOrd="0" presId="urn:microsoft.com/office/officeart/2005/8/layout/vList5"/>
    <dgm:cxn modelId="{743B7EC4-4F61-4714-8B1E-667C6C2A13EE}" type="presParOf" srcId="{9E4D4D16-E5D5-49B6-91B7-5B90C0BB0B0F}" destId="{3DA5308D-DC3A-42F6-B0B8-718F0BB6758F}" srcOrd="0" destOrd="0" presId="urn:microsoft.com/office/officeart/2005/8/layout/vList5"/>
    <dgm:cxn modelId="{C18E6C1C-9967-43C9-BE81-844857FEEDB8}" type="presParOf" srcId="{3DA5308D-DC3A-42F6-B0B8-718F0BB6758F}" destId="{A972B6DF-208B-42D8-A4DC-159C8CEEA099}" srcOrd="0" destOrd="0" presId="urn:microsoft.com/office/officeart/2005/8/layout/vList5"/>
    <dgm:cxn modelId="{24784ECA-D4C6-49EC-AEEA-4C1E98548177}" type="presParOf" srcId="{3DA5308D-DC3A-42F6-B0B8-718F0BB6758F}" destId="{469DD506-5D6B-4FA8-9C0B-819478BDEAB4}" srcOrd="1" destOrd="0" presId="urn:microsoft.com/office/officeart/2005/8/layout/vList5"/>
    <dgm:cxn modelId="{97E3EDFC-AB1F-41EB-AA88-59DB2A9085AB}" type="presParOf" srcId="{9E4D4D16-E5D5-49B6-91B7-5B90C0BB0B0F}" destId="{E649A057-AC65-47D1-8369-C8DCDE4AA7DA}" srcOrd="1" destOrd="0" presId="urn:microsoft.com/office/officeart/2005/8/layout/vList5"/>
    <dgm:cxn modelId="{A3DB3E52-2BE7-4C47-B290-CF244655598D}" type="presParOf" srcId="{9E4D4D16-E5D5-49B6-91B7-5B90C0BB0B0F}" destId="{BCE8CCEF-21A6-436C-AED4-DEBBB239BB9E}" srcOrd="2" destOrd="0" presId="urn:microsoft.com/office/officeart/2005/8/layout/vList5"/>
    <dgm:cxn modelId="{F1AD6FBC-C862-4070-B1A6-825E15823A7C}" type="presParOf" srcId="{BCE8CCEF-21A6-436C-AED4-DEBBB239BB9E}" destId="{378974B6-A0F7-46D2-B57C-7CAFA2114DE4}" srcOrd="0" destOrd="0" presId="urn:microsoft.com/office/officeart/2005/8/layout/vList5"/>
    <dgm:cxn modelId="{3DA12FA5-F11E-4813-829C-C91955B16409}" type="presParOf" srcId="{BCE8CCEF-21A6-436C-AED4-DEBBB239BB9E}" destId="{9BC7C046-B358-4D50-8B29-0B3C3A57A041}" srcOrd="1" destOrd="0" presId="urn:microsoft.com/office/officeart/2005/8/layout/vList5"/>
    <dgm:cxn modelId="{FEE09DD3-1B3F-4FFA-8F58-3B454EF31457}" type="presParOf" srcId="{9E4D4D16-E5D5-49B6-91B7-5B90C0BB0B0F}" destId="{EF3A4EE7-65A1-402F-A9C9-35A32356B2D9}" srcOrd="3" destOrd="0" presId="urn:microsoft.com/office/officeart/2005/8/layout/vList5"/>
    <dgm:cxn modelId="{493018D4-F629-4CB4-8965-CCEC374AF56B}" type="presParOf" srcId="{9E4D4D16-E5D5-49B6-91B7-5B90C0BB0B0F}" destId="{63D2724D-1C34-4174-A413-04299EE056C8}" srcOrd="4" destOrd="0" presId="urn:microsoft.com/office/officeart/2005/8/layout/vList5"/>
    <dgm:cxn modelId="{7B9909CA-3537-4F50-B655-8B5B4981541B}" type="presParOf" srcId="{63D2724D-1C34-4174-A413-04299EE056C8}" destId="{6E432EEB-C82F-4980-868A-DECEB9CE1418}" srcOrd="0" destOrd="0" presId="urn:microsoft.com/office/officeart/2005/8/layout/vList5"/>
    <dgm:cxn modelId="{1C4CB9E8-3D19-4902-9B48-7938E6D9238E}" type="presParOf" srcId="{63D2724D-1C34-4174-A413-04299EE056C8}" destId="{909F6957-DAC9-4964-9B3C-9EDEEF6CA066}" srcOrd="1" destOrd="0" presId="urn:microsoft.com/office/officeart/2005/8/layout/vList5"/>
    <dgm:cxn modelId="{76C0645F-C314-4895-B97B-929AEC3C1416}" type="presParOf" srcId="{9E4D4D16-E5D5-49B6-91B7-5B90C0BB0B0F}" destId="{E6AFAA7D-0E86-4A41-A3E0-F65BBDDF8879}" srcOrd="5" destOrd="0" presId="urn:microsoft.com/office/officeart/2005/8/layout/vList5"/>
    <dgm:cxn modelId="{A1A21FD3-A724-4B36-98DB-222128159360}" type="presParOf" srcId="{9E4D4D16-E5D5-49B6-91B7-5B90C0BB0B0F}" destId="{FCC06BBB-0762-4E88-8AF4-6F469D54652C}" srcOrd="6" destOrd="0" presId="urn:microsoft.com/office/officeart/2005/8/layout/vList5"/>
    <dgm:cxn modelId="{74BE66F0-77BD-4936-B276-2D0603596348}" type="presParOf" srcId="{FCC06BBB-0762-4E88-8AF4-6F469D54652C}" destId="{69B63F1C-36F9-42D4-B022-A8542765697B}" srcOrd="0" destOrd="0" presId="urn:microsoft.com/office/officeart/2005/8/layout/vList5"/>
    <dgm:cxn modelId="{A61051A7-9522-4E8F-8432-495C7C924A40}" type="presParOf" srcId="{FCC06BBB-0762-4E88-8AF4-6F469D54652C}" destId="{18E3B6F6-93DF-44B0-858A-48D416C0CA11}" srcOrd="1" destOrd="0" presId="urn:microsoft.com/office/officeart/2005/8/layout/vList5"/>
    <dgm:cxn modelId="{30285766-65A8-47A7-B7BE-54623EEB695B}" type="presParOf" srcId="{9E4D4D16-E5D5-49B6-91B7-5B90C0BB0B0F}" destId="{044D2819-E397-48AF-B4E6-24899E3F83C6}" srcOrd="7" destOrd="0" presId="urn:microsoft.com/office/officeart/2005/8/layout/vList5"/>
    <dgm:cxn modelId="{A8E7637C-F2E5-4498-9D07-B46FA14C52B6}" type="presParOf" srcId="{9E4D4D16-E5D5-49B6-91B7-5B90C0BB0B0F}" destId="{22135F47-DE9F-48B4-8117-C61AF2CA4EB6}" srcOrd="8" destOrd="0" presId="urn:microsoft.com/office/officeart/2005/8/layout/vList5"/>
    <dgm:cxn modelId="{50F300DC-E09B-4181-B8FA-B5B9863047AB}" type="presParOf" srcId="{22135F47-DE9F-48B4-8117-C61AF2CA4EB6}" destId="{41F3E64B-4CF7-4908-8BF3-0B48CC78FC57}" srcOrd="0" destOrd="0" presId="urn:microsoft.com/office/officeart/2005/8/layout/vList5"/>
    <dgm:cxn modelId="{1287BEB0-3CC0-4BD7-AB4A-D5B67C62A822}" type="presParOf" srcId="{22135F47-DE9F-48B4-8117-C61AF2CA4EB6}" destId="{0CAB913F-6E59-45A6-9B5C-CB360C0DA2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AE7166-44C4-4643-B96F-D6EFC23A19D0}"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ES"/>
        </a:p>
      </dgm:t>
    </dgm:pt>
    <dgm:pt modelId="{AB52F665-57ED-4669-98EC-A81E120440B2}">
      <dgm:prSet phldrT="[Texto]" custT="1"/>
      <dgm:spPr/>
      <dgm:t>
        <a:bodyPr/>
        <a:lstStyle/>
        <a:p>
          <a:r>
            <a:rPr lang="es-EC" sz="1400" b="1" dirty="0" smtClean="0">
              <a:solidFill>
                <a:schemeClr val="tx1"/>
              </a:solidFill>
            </a:rPr>
            <a:t>Base de Datos</a:t>
          </a:r>
          <a:endParaRPr lang="es-ES" sz="1400" b="1" dirty="0">
            <a:solidFill>
              <a:schemeClr val="tx1"/>
            </a:solidFill>
          </a:endParaRPr>
        </a:p>
      </dgm:t>
    </dgm:pt>
    <dgm:pt modelId="{784034F5-2C20-4B9B-B164-A5CFDEC7B158}" type="parTrans" cxnId="{7A9985C0-1468-4654-8262-7BC2175CFA11}">
      <dgm:prSet/>
      <dgm:spPr/>
      <dgm:t>
        <a:bodyPr/>
        <a:lstStyle/>
        <a:p>
          <a:endParaRPr lang="es-ES" sz="1400">
            <a:solidFill>
              <a:schemeClr val="tx1"/>
            </a:solidFill>
          </a:endParaRPr>
        </a:p>
      </dgm:t>
    </dgm:pt>
    <dgm:pt modelId="{D873E09A-9561-4FBE-9E21-90259E6DD422}" type="sibTrans" cxnId="{7A9985C0-1468-4654-8262-7BC2175CFA11}">
      <dgm:prSet custT="1"/>
      <dgm:spPr/>
      <dgm:t>
        <a:bodyPr/>
        <a:lstStyle/>
        <a:p>
          <a:endParaRPr lang="es-ES" sz="1400" dirty="0">
            <a:solidFill>
              <a:schemeClr val="tx1"/>
            </a:solidFill>
          </a:endParaRPr>
        </a:p>
      </dgm:t>
    </dgm:pt>
    <dgm:pt modelId="{BE28E66A-1604-4C6D-B39E-CE0D20547A29}">
      <dgm:prSet phldrT="[Texto]" custT="1"/>
      <dgm:spPr/>
      <dgm:t>
        <a:bodyPr/>
        <a:lstStyle/>
        <a:p>
          <a:r>
            <a:rPr lang="es-EC" sz="1400" b="1" dirty="0" smtClean="0">
              <a:solidFill>
                <a:schemeClr val="tx1"/>
              </a:solidFill>
            </a:rPr>
            <a:t>Memorias de Sostenibilidad</a:t>
          </a:r>
          <a:endParaRPr lang="es-ES" sz="1400" dirty="0">
            <a:solidFill>
              <a:schemeClr val="tx1"/>
            </a:solidFill>
          </a:endParaRPr>
        </a:p>
      </dgm:t>
    </dgm:pt>
    <dgm:pt modelId="{2A448C11-6FED-4F5D-ADFC-2476458DC0A4}" type="parTrans" cxnId="{56F4094B-5F5A-470B-91CD-CC38DD0D865B}">
      <dgm:prSet/>
      <dgm:spPr/>
      <dgm:t>
        <a:bodyPr/>
        <a:lstStyle/>
        <a:p>
          <a:endParaRPr lang="es-ES" sz="1400">
            <a:solidFill>
              <a:schemeClr val="tx1"/>
            </a:solidFill>
          </a:endParaRPr>
        </a:p>
      </dgm:t>
    </dgm:pt>
    <dgm:pt modelId="{63595EB7-8100-4716-8731-10E86516ECCC}" type="sibTrans" cxnId="{56F4094B-5F5A-470B-91CD-CC38DD0D865B}">
      <dgm:prSet custT="1"/>
      <dgm:spPr/>
      <dgm:t>
        <a:bodyPr/>
        <a:lstStyle/>
        <a:p>
          <a:endParaRPr lang="es-ES" sz="1400" dirty="0">
            <a:solidFill>
              <a:schemeClr val="tx1"/>
            </a:solidFill>
          </a:endParaRPr>
        </a:p>
      </dgm:t>
    </dgm:pt>
    <dgm:pt modelId="{48522D2F-4C41-4C22-83EF-E7EC97E03354}">
      <dgm:prSet phldrT="[Texto]" custT="1"/>
      <dgm:spPr/>
      <dgm:t>
        <a:bodyPr/>
        <a:lstStyle/>
        <a:p>
          <a:r>
            <a:rPr lang="es-EC" sz="1400" b="1" dirty="0" smtClean="0">
              <a:solidFill>
                <a:schemeClr val="tx1"/>
              </a:solidFill>
            </a:rPr>
            <a:t>Informes Financieros</a:t>
          </a:r>
          <a:endParaRPr lang="es-ES" sz="1400" dirty="0">
            <a:solidFill>
              <a:schemeClr val="tx1"/>
            </a:solidFill>
          </a:endParaRPr>
        </a:p>
      </dgm:t>
    </dgm:pt>
    <dgm:pt modelId="{B9FF76DA-8B53-4333-805B-ED2D0FFE48A2}" type="parTrans" cxnId="{025FCBB2-3105-4D11-A22D-D1DBFF37B207}">
      <dgm:prSet/>
      <dgm:spPr/>
      <dgm:t>
        <a:bodyPr/>
        <a:lstStyle/>
        <a:p>
          <a:endParaRPr lang="es-ES" sz="1400">
            <a:solidFill>
              <a:schemeClr val="tx1"/>
            </a:solidFill>
          </a:endParaRPr>
        </a:p>
      </dgm:t>
    </dgm:pt>
    <dgm:pt modelId="{E75FD31F-536E-4766-8E82-786F27F0A951}" type="sibTrans" cxnId="{025FCBB2-3105-4D11-A22D-D1DBFF37B207}">
      <dgm:prSet custT="1"/>
      <dgm:spPr/>
      <dgm:t>
        <a:bodyPr/>
        <a:lstStyle/>
        <a:p>
          <a:endParaRPr lang="es-ES" sz="1400" dirty="0">
            <a:solidFill>
              <a:schemeClr val="tx1"/>
            </a:solidFill>
          </a:endParaRPr>
        </a:p>
      </dgm:t>
    </dgm:pt>
    <dgm:pt modelId="{43FED688-380A-4823-A1C6-2FBB36EE10D2}" type="pres">
      <dgm:prSet presAssocID="{4DAE7166-44C4-4643-B96F-D6EFC23A19D0}" presName="Name0" presStyleCnt="0">
        <dgm:presLayoutVars>
          <dgm:dir/>
          <dgm:resizeHandles val="exact"/>
        </dgm:presLayoutVars>
      </dgm:prSet>
      <dgm:spPr/>
      <dgm:t>
        <a:bodyPr/>
        <a:lstStyle/>
        <a:p>
          <a:endParaRPr lang="es-ES"/>
        </a:p>
      </dgm:t>
    </dgm:pt>
    <dgm:pt modelId="{3A84D8F7-3636-484A-967F-798D8C65E13B}" type="pres">
      <dgm:prSet presAssocID="{AB52F665-57ED-4669-98EC-A81E120440B2}" presName="node" presStyleLbl="node1" presStyleIdx="0" presStyleCnt="3">
        <dgm:presLayoutVars>
          <dgm:bulletEnabled val="1"/>
        </dgm:presLayoutVars>
      </dgm:prSet>
      <dgm:spPr/>
      <dgm:t>
        <a:bodyPr/>
        <a:lstStyle/>
        <a:p>
          <a:endParaRPr lang="es-ES"/>
        </a:p>
      </dgm:t>
    </dgm:pt>
    <dgm:pt modelId="{216CD086-B50A-4E47-92B8-A867C625FBB2}" type="pres">
      <dgm:prSet presAssocID="{D873E09A-9561-4FBE-9E21-90259E6DD422}" presName="sibTrans" presStyleLbl="sibTrans2D1" presStyleIdx="0" presStyleCnt="3"/>
      <dgm:spPr/>
      <dgm:t>
        <a:bodyPr/>
        <a:lstStyle/>
        <a:p>
          <a:endParaRPr lang="es-ES"/>
        </a:p>
      </dgm:t>
    </dgm:pt>
    <dgm:pt modelId="{FEC49D41-99A4-4C3F-8954-892E11DAC89F}" type="pres">
      <dgm:prSet presAssocID="{D873E09A-9561-4FBE-9E21-90259E6DD422}" presName="connectorText" presStyleLbl="sibTrans2D1" presStyleIdx="0" presStyleCnt="3"/>
      <dgm:spPr/>
      <dgm:t>
        <a:bodyPr/>
        <a:lstStyle/>
        <a:p>
          <a:endParaRPr lang="es-ES"/>
        </a:p>
      </dgm:t>
    </dgm:pt>
    <dgm:pt modelId="{55049321-6A7C-4DD3-8332-FAD367FB1DFE}" type="pres">
      <dgm:prSet presAssocID="{BE28E66A-1604-4C6D-B39E-CE0D20547A29}" presName="node" presStyleLbl="node1" presStyleIdx="1" presStyleCnt="3">
        <dgm:presLayoutVars>
          <dgm:bulletEnabled val="1"/>
        </dgm:presLayoutVars>
      </dgm:prSet>
      <dgm:spPr/>
      <dgm:t>
        <a:bodyPr/>
        <a:lstStyle/>
        <a:p>
          <a:endParaRPr lang="es-ES"/>
        </a:p>
      </dgm:t>
    </dgm:pt>
    <dgm:pt modelId="{2A793D05-6392-4AAB-844C-93022202CC6F}" type="pres">
      <dgm:prSet presAssocID="{63595EB7-8100-4716-8731-10E86516ECCC}" presName="sibTrans" presStyleLbl="sibTrans2D1" presStyleIdx="1" presStyleCnt="3"/>
      <dgm:spPr/>
      <dgm:t>
        <a:bodyPr/>
        <a:lstStyle/>
        <a:p>
          <a:endParaRPr lang="es-ES"/>
        </a:p>
      </dgm:t>
    </dgm:pt>
    <dgm:pt modelId="{73D53622-9790-4898-8A00-14256650547D}" type="pres">
      <dgm:prSet presAssocID="{63595EB7-8100-4716-8731-10E86516ECCC}" presName="connectorText" presStyleLbl="sibTrans2D1" presStyleIdx="1" presStyleCnt="3"/>
      <dgm:spPr/>
      <dgm:t>
        <a:bodyPr/>
        <a:lstStyle/>
        <a:p>
          <a:endParaRPr lang="es-ES"/>
        </a:p>
      </dgm:t>
    </dgm:pt>
    <dgm:pt modelId="{3A77548F-FDE1-4094-956D-C424905BEDF7}" type="pres">
      <dgm:prSet presAssocID="{48522D2F-4C41-4C22-83EF-E7EC97E03354}" presName="node" presStyleLbl="node1" presStyleIdx="2" presStyleCnt="3">
        <dgm:presLayoutVars>
          <dgm:bulletEnabled val="1"/>
        </dgm:presLayoutVars>
      </dgm:prSet>
      <dgm:spPr/>
      <dgm:t>
        <a:bodyPr/>
        <a:lstStyle/>
        <a:p>
          <a:endParaRPr lang="es-ES"/>
        </a:p>
      </dgm:t>
    </dgm:pt>
    <dgm:pt modelId="{46BD612D-8913-44D0-9CEB-BE9D822279B5}" type="pres">
      <dgm:prSet presAssocID="{E75FD31F-536E-4766-8E82-786F27F0A951}" presName="sibTrans" presStyleLbl="sibTrans2D1" presStyleIdx="2" presStyleCnt="3"/>
      <dgm:spPr/>
      <dgm:t>
        <a:bodyPr/>
        <a:lstStyle/>
        <a:p>
          <a:endParaRPr lang="es-ES"/>
        </a:p>
      </dgm:t>
    </dgm:pt>
    <dgm:pt modelId="{C5DECD47-6DF5-4DF3-945D-00D9262C41FA}" type="pres">
      <dgm:prSet presAssocID="{E75FD31F-536E-4766-8E82-786F27F0A951}" presName="connectorText" presStyleLbl="sibTrans2D1" presStyleIdx="2" presStyleCnt="3"/>
      <dgm:spPr/>
      <dgm:t>
        <a:bodyPr/>
        <a:lstStyle/>
        <a:p>
          <a:endParaRPr lang="es-ES"/>
        </a:p>
      </dgm:t>
    </dgm:pt>
  </dgm:ptLst>
  <dgm:cxnLst>
    <dgm:cxn modelId="{56F4094B-5F5A-470B-91CD-CC38DD0D865B}" srcId="{4DAE7166-44C4-4643-B96F-D6EFC23A19D0}" destId="{BE28E66A-1604-4C6D-B39E-CE0D20547A29}" srcOrd="1" destOrd="0" parTransId="{2A448C11-6FED-4F5D-ADFC-2476458DC0A4}" sibTransId="{63595EB7-8100-4716-8731-10E86516ECCC}"/>
    <dgm:cxn modelId="{33CE6D3E-79D6-4757-9681-0867BC796DD2}" type="presOf" srcId="{E75FD31F-536E-4766-8E82-786F27F0A951}" destId="{46BD612D-8913-44D0-9CEB-BE9D822279B5}" srcOrd="0" destOrd="0" presId="urn:microsoft.com/office/officeart/2005/8/layout/cycle7"/>
    <dgm:cxn modelId="{025FCBB2-3105-4D11-A22D-D1DBFF37B207}" srcId="{4DAE7166-44C4-4643-B96F-D6EFC23A19D0}" destId="{48522D2F-4C41-4C22-83EF-E7EC97E03354}" srcOrd="2" destOrd="0" parTransId="{B9FF76DA-8B53-4333-805B-ED2D0FFE48A2}" sibTransId="{E75FD31F-536E-4766-8E82-786F27F0A951}"/>
    <dgm:cxn modelId="{294C1CD8-8974-48E6-BC55-70C026A97C9D}" type="presOf" srcId="{E75FD31F-536E-4766-8E82-786F27F0A951}" destId="{C5DECD47-6DF5-4DF3-945D-00D9262C41FA}" srcOrd="1" destOrd="0" presId="urn:microsoft.com/office/officeart/2005/8/layout/cycle7"/>
    <dgm:cxn modelId="{3A4FCB5D-FF33-4508-8F7C-884EDC645D43}" type="presOf" srcId="{4DAE7166-44C4-4643-B96F-D6EFC23A19D0}" destId="{43FED688-380A-4823-A1C6-2FBB36EE10D2}" srcOrd="0" destOrd="0" presId="urn:microsoft.com/office/officeart/2005/8/layout/cycle7"/>
    <dgm:cxn modelId="{AD017CDE-1E52-426E-A2AE-18964636DF5C}" type="presOf" srcId="{D873E09A-9561-4FBE-9E21-90259E6DD422}" destId="{216CD086-B50A-4E47-92B8-A867C625FBB2}" srcOrd="0" destOrd="0" presId="urn:microsoft.com/office/officeart/2005/8/layout/cycle7"/>
    <dgm:cxn modelId="{A2821BC7-C7EF-469D-A279-1C28D97B00D3}" type="presOf" srcId="{63595EB7-8100-4716-8731-10E86516ECCC}" destId="{73D53622-9790-4898-8A00-14256650547D}" srcOrd="1" destOrd="0" presId="urn:microsoft.com/office/officeart/2005/8/layout/cycle7"/>
    <dgm:cxn modelId="{F8626638-500F-4D79-9A86-7CBD9AF2263C}" type="presOf" srcId="{BE28E66A-1604-4C6D-B39E-CE0D20547A29}" destId="{55049321-6A7C-4DD3-8332-FAD367FB1DFE}" srcOrd="0" destOrd="0" presId="urn:microsoft.com/office/officeart/2005/8/layout/cycle7"/>
    <dgm:cxn modelId="{4A4D4C4D-6F19-4168-B0AA-F8B85C82378A}" type="presOf" srcId="{D873E09A-9561-4FBE-9E21-90259E6DD422}" destId="{FEC49D41-99A4-4C3F-8954-892E11DAC89F}" srcOrd="1" destOrd="0" presId="urn:microsoft.com/office/officeart/2005/8/layout/cycle7"/>
    <dgm:cxn modelId="{FBC02815-F959-4D51-A40E-FC3058B75DAA}" type="presOf" srcId="{48522D2F-4C41-4C22-83EF-E7EC97E03354}" destId="{3A77548F-FDE1-4094-956D-C424905BEDF7}" srcOrd="0" destOrd="0" presId="urn:microsoft.com/office/officeart/2005/8/layout/cycle7"/>
    <dgm:cxn modelId="{7A9985C0-1468-4654-8262-7BC2175CFA11}" srcId="{4DAE7166-44C4-4643-B96F-D6EFC23A19D0}" destId="{AB52F665-57ED-4669-98EC-A81E120440B2}" srcOrd="0" destOrd="0" parTransId="{784034F5-2C20-4B9B-B164-A5CFDEC7B158}" sibTransId="{D873E09A-9561-4FBE-9E21-90259E6DD422}"/>
    <dgm:cxn modelId="{775EA7AC-6723-4DAE-9587-648DC096E342}" type="presOf" srcId="{63595EB7-8100-4716-8731-10E86516ECCC}" destId="{2A793D05-6392-4AAB-844C-93022202CC6F}" srcOrd="0" destOrd="0" presId="urn:microsoft.com/office/officeart/2005/8/layout/cycle7"/>
    <dgm:cxn modelId="{2386CBE8-E6D4-4353-BA57-FEB7B8D6D089}" type="presOf" srcId="{AB52F665-57ED-4669-98EC-A81E120440B2}" destId="{3A84D8F7-3636-484A-967F-798D8C65E13B}" srcOrd="0" destOrd="0" presId="urn:microsoft.com/office/officeart/2005/8/layout/cycle7"/>
    <dgm:cxn modelId="{0483E683-AC5F-4665-9E98-0E5E464CDFC2}" type="presParOf" srcId="{43FED688-380A-4823-A1C6-2FBB36EE10D2}" destId="{3A84D8F7-3636-484A-967F-798D8C65E13B}" srcOrd="0" destOrd="0" presId="urn:microsoft.com/office/officeart/2005/8/layout/cycle7"/>
    <dgm:cxn modelId="{CF465D40-27AB-4915-A4F3-6DAAA887EE18}" type="presParOf" srcId="{43FED688-380A-4823-A1C6-2FBB36EE10D2}" destId="{216CD086-B50A-4E47-92B8-A867C625FBB2}" srcOrd="1" destOrd="0" presId="urn:microsoft.com/office/officeart/2005/8/layout/cycle7"/>
    <dgm:cxn modelId="{7AE89D5A-EE56-475E-9C0D-6E6B12F2F5A5}" type="presParOf" srcId="{216CD086-B50A-4E47-92B8-A867C625FBB2}" destId="{FEC49D41-99A4-4C3F-8954-892E11DAC89F}" srcOrd="0" destOrd="0" presId="urn:microsoft.com/office/officeart/2005/8/layout/cycle7"/>
    <dgm:cxn modelId="{9998FCA2-D773-4D2A-B0D6-43B5EFC5222D}" type="presParOf" srcId="{43FED688-380A-4823-A1C6-2FBB36EE10D2}" destId="{55049321-6A7C-4DD3-8332-FAD367FB1DFE}" srcOrd="2" destOrd="0" presId="urn:microsoft.com/office/officeart/2005/8/layout/cycle7"/>
    <dgm:cxn modelId="{2773DD6E-94E5-467F-8359-E94473415CBE}" type="presParOf" srcId="{43FED688-380A-4823-A1C6-2FBB36EE10D2}" destId="{2A793D05-6392-4AAB-844C-93022202CC6F}" srcOrd="3" destOrd="0" presId="urn:microsoft.com/office/officeart/2005/8/layout/cycle7"/>
    <dgm:cxn modelId="{A0189430-3717-4762-9A65-43AA0446844D}" type="presParOf" srcId="{2A793D05-6392-4AAB-844C-93022202CC6F}" destId="{73D53622-9790-4898-8A00-14256650547D}" srcOrd="0" destOrd="0" presId="urn:microsoft.com/office/officeart/2005/8/layout/cycle7"/>
    <dgm:cxn modelId="{EA7A6199-25BA-4C76-846D-2F317B177B00}" type="presParOf" srcId="{43FED688-380A-4823-A1C6-2FBB36EE10D2}" destId="{3A77548F-FDE1-4094-956D-C424905BEDF7}" srcOrd="4" destOrd="0" presId="urn:microsoft.com/office/officeart/2005/8/layout/cycle7"/>
    <dgm:cxn modelId="{E6972D51-0AAE-4C96-8BD2-6D282E5AA5E0}" type="presParOf" srcId="{43FED688-380A-4823-A1C6-2FBB36EE10D2}" destId="{46BD612D-8913-44D0-9CEB-BE9D822279B5}" srcOrd="5" destOrd="0" presId="urn:microsoft.com/office/officeart/2005/8/layout/cycle7"/>
    <dgm:cxn modelId="{FD8BB014-2711-41FD-B6E7-0F01B1996B71}" type="presParOf" srcId="{46BD612D-8913-44D0-9CEB-BE9D822279B5}" destId="{C5DECD47-6DF5-4DF3-945D-00D9262C41F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D073F-98C8-4395-9880-CCE0D61E166C}">
      <dsp:nvSpPr>
        <dsp:cNvPr id="0" name=""/>
        <dsp:cNvSpPr/>
      </dsp:nvSpPr>
      <dsp:spPr>
        <a:xfrm>
          <a:off x="331592" y="461027"/>
          <a:ext cx="2443237" cy="9906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Objetivo General</a:t>
          </a:r>
          <a:endParaRPr lang="es-ES" sz="3200" kern="1200" dirty="0"/>
        </a:p>
      </dsp:txBody>
      <dsp:txXfrm>
        <a:off x="360607" y="490042"/>
        <a:ext cx="2385207" cy="932605"/>
      </dsp:txXfrm>
    </dsp:sp>
    <dsp:sp modelId="{30E46E74-1D05-4204-B26A-ED056000F3C9}">
      <dsp:nvSpPr>
        <dsp:cNvPr id="0" name=""/>
        <dsp:cNvSpPr/>
      </dsp:nvSpPr>
      <dsp:spPr>
        <a:xfrm>
          <a:off x="575916" y="1451663"/>
          <a:ext cx="244323" cy="1282664"/>
        </a:xfrm>
        <a:custGeom>
          <a:avLst/>
          <a:gdLst/>
          <a:ahLst/>
          <a:cxnLst/>
          <a:rect l="0" t="0" r="0" b="0"/>
          <a:pathLst>
            <a:path>
              <a:moveTo>
                <a:pt x="0" y="0"/>
              </a:moveTo>
              <a:lnTo>
                <a:pt x="0" y="1282664"/>
              </a:lnTo>
              <a:lnTo>
                <a:pt x="244323" y="12826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AC2EFA-01EA-40FF-823D-6B662C3B7228}">
      <dsp:nvSpPr>
        <dsp:cNvPr id="0" name=""/>
        <dsp:cNvSpPr/>
      </dsp:nvSpPr>
      <dsp:spPr>
        <a:xfrm>
          <a:off x="820239" y="2012955"/>
          <a:ext cx="3342893" cy="14427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kern="1200" dirty="0" smtClean="0"/>
            <a:t>Determinar si el impacto financiero que generó el programa ecuamas fue favorable a Nestlé del Ecuador S.A. como empresa ancla  y a las PYMES como empresas participantes.</a:t>
          </a:r>
          <a:endParaRPr lang="es-ES" sz="1600" kern="1200" dirty="0"/>
        </a:p>
      </dsp:txBody>
      <dsp:txXfrm>
        <a:off x="862496" y="2055212"/>
        <a:ext cx="3258379" cy="13582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044BC-E8E7-45F7-BCBD-1C81CDE0042D}">
      <dsp:nvSpPr>
        <dsp:cNvPr id="0" name=""/>
        <dsp:cNvSpPr/>
      </dsp:nvSpPr>
      <dsp:spPr>
        <a:xfrm>
          <a:off x="0" y="0"/>
          <a:ext cx="1549431" cy="12934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Población</a:t>
          </a:r>
          <a:endParaRPr lang="es-ES" sz="1800" kern="1200" dirty="0"/>
        </a:p>
      </dsp:txBody>
      <dsp:txXfrm>
        <a:off x="37884" y="37884"/>
        <a:ext cx="1473663" cy="1217694"/>
      </dsp:txXfrm>
    </dsp:sp>
    <dsp:sp modelId="{3E6F586B-CC2F-4D31-8B66-A3B8C576E2DA}">
      <dsp:nvSpPr>
        <dsp:cNvPr id="0" name=""/>
        <dsp:cNvSpPr/>
      </dsp:nvSpPr>
      <dsp:spPr>
        <a:xfrm rot="5400000">
          <a:off x="532043" y="1325996"/>
          <a:ext cx="485344" cy="582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rot="-5400000">
        <a:off x="600099" y="1374353"/>
        <a:ext cx="349234" cy="339741"/>
      </dsp:txXfrm>
    </dsp:sp>
    <dsp:sp modelId="{A4E43CDF-B148-42FD-8577-995A3BFA5E56}">
      <dsp:nvSpPr>
        <dsp:cNvPr id="0" name=""/>
        <dsp:cNvSpPr/>
      </dsp:nvSpPr>
      <dsp:spPr>
        <a:xfrm>
          <a:off x="0" y="1940589"/>
          <a:ext cx="1549431" cy="12934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1 Empresa ancla, 8 Empresas grandes y 3 PYMES</a:t>
          </a:r>
          <a:endParaRPr lang="es-ES" sz="1200" kern="1200" dirty="0"/>
        </a:p>
      </dsp:txBody>
      <dsp:txXfrm>
        <a:off x="37884" y="1978473"/>
        <a:ext cx="1473663" cy="1217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044BC-E8E7-45F7-BCBD-1C81CDE0042D}">
      <dsp:nvSpPr>
        <dsp:cNvPr id="0" name=""/>
        <dsp:cNvSpPr/>
      </dsp:nvSpPr>
      <dsp:spPr>
        <a:xfrm>
          <a:off x="0" y="395"/>
          <a:ext cx="1461425" cy="129432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Muestra</a:t>
          </a:r>
          <a:endParaRPr lang="es-ES" sz="1800" kern="1200" dirty="0"/>
        </a:p>
      </dsp:txBody>
      <dsp:txXfrm>
        <a:off x="37909" y="38304"/>
        <a:ext cx="1385607" cy="1218503"/>
      </dsp:txXfrm>
    </dsp:sp>
    <dsp:sp modelId="{3E6F586B-CC2F-4D31-8B66-A3B8C576E2DA}">
      <dsp:nvSpPr>
        <dsp:cNvPr id="0" name=""/>
        <dsp:cNvSpPr/>
      </dsp:nvSpPr>
      <dsp:spPr>
        <a:xfrm rot="5400000">
          <a:off x="488027" y="1327074"/>
          <a:ext cx="485370" cy="58244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rot="-5400000">
        <a:off x="555980" y="1375611"/>
        <a:ext cx="349466" cy="339759"/>
      </dsp:txXfrm>
    </dsp:sp>
    <dsp:sp modelId="{A4E43CDF-B148-42FD-8577-995A3BFA5E56}">
      <dsp:nvSpPr>
        <dsp:cNvPr id="0" name=""/>
        <dsp:cNvSpPr/>
      </dsp:nvSpPr>
      <dsp:spPr>
        <a:xfrm>
          <a:off x="0" y="1941876"/>
          <a:ext cx="1461425" cy="129432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PYMES participantes</a:t>
          </a:r>
          <a:endParaRPr lang="es-ES" sz="1200" kern="1200" dirty="0"/>
        </a:p>
      </dsp:txBody>
      <dsp:txXfrm>
        <a:off x="37909" y="1979785"/>
        <a:ext cx="1385607" cy="12185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49F8C-5A4D-4E2D-859C-DCA3A9664926}">
      <dsp:nvSpPr>
        <dsp:cNvPr id="0" name=""/>
        <dsp:cNvSpPr/>
      </dsp:nvSpPr>
      <dsp:spPr>
        <a:xfrm rot="5400000">
          <a:off x="630081" y="878924"/>
          <a:ext cx="777332" cy="884965"/>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1FC6F-AC2D-4974-9E1F-A844562C9558}">
      <dsp:nvSpPr>
        <dsp:cNvPr id="0" name=""/>
        <dsp:cNvSpPr/>
      </dsp:nvSpPr>
      <dsp:spPr>
        <a:xfrm>
          <a:off x="424135" y="17235"/>
          <a:ext cx="1308570" cy="915957"/>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mn-lt"/>
              <a:cs typeface="Times New Roman" pitchFamily="18" charset="0"/>
            </a:rPr>
            <a:t>Abastecimiento Responsable</a:t>
          </a:r>
          <a:endParaRPr lang="es-ES" sz="1200" kern="1200" dirty="0">
            <a:solidFill>
              <a:schemeClr val="tx1"/>
            </a:solidFill>
            <a:latin typeface="+mn-lt"/>
          </a:endParaRPr>
        </a:p>
      </dsp:txBody>
      <dsp:txXfrm>
        <a:off x="468856" y="61956"/>
        <a:ext cx="1219128" cy="826515"/>
      </dsp:txXfrm>
    </dsp:sp>
    <dsp:sp modelId="{374E72A9-B7CF-44FD-AEEF-334D26A56710}">
      <dsp:nvSpPr>
        <dsp:cNvPr id="0" name=""/>
        <dsp:cNvSpPr/>
      </dsp:nvSpPr>
      <dsp:spPr>
        <a:xfrm>
          <a:off x="1623795" y="104592"/>
          <a:ext cx="1169552" cy="74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latin typeface="+mn-lt"/>
              <a:cs typeface="Times New Roman" pitchFamily="18" charset="0"/>
            </a:rPr>
            <a:t>Alianzas estratégicas con los proveedores </a:t>
          </a:r>
          <a:endParaRPr lang="es-ES" sz="1200" kern="1200" dirty="0">
            <a:latin typeface="+mn-lt"/>
          </a:endParaRPr>
        </a:p>
      </dsp:txBody>
      <dsp:txXfrm>
        <a:off x="1623795" y="104592"/>
        <a:ext cx="1169552" cy="740316"/>
      </dsp:txXfrm>
    </dsp:sp>
    <dsp:sp modelId="{4C620BB0-30B6-4CB2-A07D-CFDA4F51D25E}">
      <dsp:nvSpPr>
        <dsp:cNvPr id="0" name=""/>
        <dsp:cNvSpPr/>
      </dsp:nvSpPr>
      <dsp:spPr>
        <a:xfrm rot="5400000">
          <a:off x="1767303" y="1907846"/>
          <a:ext cx="777332" cy="884965"/>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D550C-43A6-4562-B0A3-09DF9951C71A}">
      <dsp:nvSpPr>
        <dsp:cNvPr id="0" name=""/>
        <dsp:cNvSpPr/>
      </dsp:nvSpPr>
      <dsp:spPr>
        <a:xfrm>
          <a:off x="1561357" y="1046157"/>
          <a:ext cx="1308570" cy="915957"/>
        </a:xfrm>
        <a:prstGeom prst="roundRect">
          <a:avLst>
            <a:gd name="adj" fmla="val 1667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mn-lt"/>
              <a:cs typeface="Times New Roman" pitchFamily="18" charset="0"/>
            </a:rPr>
            <a:t>Expandir el desarrollo de  proveedores</a:t>
          </a:r>
          <a:endParaRPr lang="es-ES" sz="1200" kern="1200" dirty="0">
            <a:solidFill>
              <a:schemeClr val="tx1"/>
            </a:solidFill>
            <a:latin typeface="+mn-lt"/>
          </a:endParaRPr>
        </a:p>
      </dsp:txBody>
      <dsp:txXfrm>
        <a:off x="1606078" y="1090878"/>
        <a:ext cx="1219128" cy="826515"/>
      </dsp:txXfrm>
    </dsp:sp>
    <dsp:sp modelId="{51B41D40-6998-44D4-80B2-6FD6114B0A5A}">
      <dsp:nvSpPr>
        <dsp:cNvPr id="0" name=""/>
        <dsp:cNvSpPr/>
      </dsp:nvSpPr>
      <dsp:spPr>
        <a:xfrm>
          <a:off x="2762748" y="1133514"/>
          <a:ext cx="1166087" cy="74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latin typeface="+mn-lt"/>
              <a:cs typeface="Times New Roman" pitchFamily="18" charset="0"/>
            </a:rPr>
            <a:t>Incrementar el total de proveedores locales</a:t>
          </a:r>
          <a:endParaRPr lang="es-ES" sz="1200" kern="1200" dirty="0">
            <a:latin typeface="+mn-lt"/>
          </a:endParaRPr>
        </a:p>
      </dsp:txBody>
      <dsp:txXfrm>
        <a:off x="2762748" y="1133514"/>
        <a:ext cx="1166087" cy="740316"/>
      </dsp:txXfrm>
    </dsp:sp>
    <dsp:sp modelId="{B9EDD86E-B84B-434A-9E42-2415D71445C5}">
      <dsp:nvSpPr>
        <dsp:cNvPr id="0" name=""/>
        <dsp:cNvSpPr/>
      </dsp:nvSpPr>
      <dsp:spPr>
        <a:xfrm>
          <a:off x="2698578" y="2075079"/>
          <a:ext cx="1308570" cy="915957"/>
        </a:xfrm>
        <a:prstGeom prst="roundRect">
          <a:avLst>
            <a:gd name="adj" fmla="val 166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mn-lt"/>
              <a:cs typeface="Times New Roman" pitchFamily="18" charset="0"/>
            </a:rPr>
            <a:t>Desarrollo de expertise local de la categoría</a:t>
          </a:r>
          <a:endParaRPr lang="es-ES" sz="1200" kern="1200" dirty="0">
            <a:solidFill>
              <a:schemeClr val="tx1"/>
            </a:solidFill>
            <a:latin typeface="+mn-lt"/>
          </a:endParaRPr>
        </a:p>
      </dsp:txBody>
      <dsp:txXfrm>
        <a:off x="2743299" y="2119800"/>
        <a:ext cx="1219128" cy="826515"/>
      </dsp:txXfrm>
    </dsp:sp>
    <dsp:sp modelId="{DAEC5A3B-81D9-46EC-9D5B-3F053137B218}">
      <dsp:nvSpPr>
        <dsp:cNvPr id="0" name=""/>
        <dsp:cNvSpPr/>
      </dsp:nvSpPr>
      <dsp:spPr>
        <a:xfrm>
          <a:off x="3869572" y="2162436"/>
          <a:ext cx="1226884" cy="74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latin typeface="+mn-lt"/>
              <a:cs typeface="Times New Roman" pitchFamily="18" charset="0"/>
            </a:rPr>
            <a:t>Especialización de proveedores en sus categorías</a:t>
          </a:r>
          <a:endParaRPr lang="es-ES" sz="1200" kern="1200" dirty="0">
            <a:latin typeface="+mn-lt"/>
          </a:endParaRPr>
        </a:p>
      </dsp:txBody>
      <dsp:txXfrm>
        <a:off x="3869572" y="2162436"/>
        <a:ext cx="1226884" cy="7403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0D5B9-F542-43C0-81B5-2EF1A5BAFFCD}">
      <dsp:nvSpPr>
        <dsp:cNvPr id="0" name=""/>
        <dsp:cNvSpPr/>
      </dsp:nvSpPr>
      <dsp:spPr>
        <a:xfrm>
          <a:off x="2019716" y="55319"/>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Productora Cartonera S.A.</a:t>
          </a:r>
          <a:endParaRPr lang="es-ES" sz="900" b="1" kern="1200" dirty="0"/>
        </a:p>
      </dsp:txBody>
      <dsp:txXfrm>
        <a:off x="2048071" y="83674"/>
        <a:ext cx="836927" cy="524154"/>
      </dsp:txXfrm>
    </dsp:sp>
    <dsp:sp modelId="{975DE0C9-DF83-4478-8011-58414121D98E}">
      <dsp:nvSpPr>
        <dsp:cNvPr id="0" name=""/>
        <dsp:cNvSpPr/>
      </dsp:nvSpPr>
      <dsp:spPr>
        <a:xfrm>
          <a:off x="449542" y="345751"/>
          <a:ext cx="4033985" cy="4033985"/>
        </a:xfrm>
        <a:custGeom>
          <a:avLst/>
          <a:gdLst/>
          <a:ahLst/>
          <a:cxnLst/>
          <a:rect l="0" t="0" r="0" b="0"/>
          <a:pathLst>
            <a:path>
              <a:moveTo>
                <a:pt x="2470257" y="51589"/>
              </a:moveTo>
              <a:arcTo wR="2016992" hR="2016992" stAng="16979195" swAng="110964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2B75F0-2CF2-463D-A980-A69B163A93EE}">
      <dsp:nvSpPr>
        <dsp:cNvPr id="0" name=""/>
        <dsp:cNvSpPr/>
      </dsp:nvSpPr>
      <dsp:spPr>
        <a:xfrm>
          <a:off x="3445945" y="646082"/>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Sismode Cía.. Ltda.</a:t>
          </a:r>
          <a:endParaRPr lang="es-ES" sz="900" b="1" kern="1200" dirty="0"/>
        </a:p>
      </dsp:txBody>
      <dsp:txXfrm>
        <a:off x="3474300" y="674437"/>
        <a:ext cx="836927" cy="524154"/>
      </dsp:txXfrm>
    </dsp:sp>
    <dsp:sp modelId="{05B4E721-A9EE-4F29-B303-234B61AC1137}">
      <dsp:nvSpPr>
        <dsp:cNvPr id="0" name=""/>
        <dsp:cNvSpPr/>
      </dsp:nvSpPr>
      <dsp:spPr>
        <a:xfrm>
          <a:off x="449542" y="345751"/>
          <a:ext cx="4033985" cy="4033985"/>
        </a:xfrm>
        <a:custGeom>
          <a:avLst/>
          <a:gdLst/>
          <a:ahLst/>
          <a:cxnLst/>
          <a:rect l="0" t="0" r="0" b="0"/>
          <a:pathLst>
            <a:path>
              <a:moveTo>
                <a:pt x="3688885" y="888703"/>
              </a:moveTo>
              <a:arcTo wR="2016992" hR="2016992" stAng="19559176" swAng="152862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796016-A0AB-4050-A8F4-3683AD38A76A}">
      <dsp:nvSpPr>
        <dsp:cNvPr id="0" name=""/>
        <dsp:cNvSpPr/>
      </dsp:nvSpPr>
      <dsp:spPr>
        <a:xfrm>
          <a:off x="4036709" y="2072311"/>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Wael Alam Etiquetas InternacionalesS.A:</a:t>
          </a:r>
          <a:endParaRPr lang="es-ES" sz="900" b="1" kern="1200" dirty="0"/>
        </a:p>
      </dsp:txBody>
      <dsp:txXfrm>
        <a:off x="4065064" y="2100666"/>
        <a:ext cx="836927" cy="524154"/>
      </dsp:txXfrm>
    </dsp:sp>
    <dsp:sp modelId="{CC4C36D7-DC3A-4579-A02E-63F12C340BB4}">
      <dsp:nvSpPr>
        <dsp:cNvPr id="0" name=""/>
        <dsp:cNvSpPr/>
      </dsp:nvSpPr>
      <dsp:spPr>
        <a:xfrm>
          <a:off x="449542" y="345751"/>
          <a:ext cx="4033985" cy="4033985"/>
        </a:xfrm>
        <a:custGeom>
          <a:avLst/>
          <a:gdLst/>
          <a:ahLst/>
          <a:cxnLst/>
          <a:rect l="0" t="0" r="0" b="0"/>
          <a:pathLst>
            <a:path>
              <a:moveTo>
                <a:pt x="4011639" y="2316399"/>
              </a:moveTo>
              <a:arcTo wR="2016992" hR="2016992" stAng="512199" swAng="152862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535B98-CBCA-4559-B28D-8D0AAB419A0D}">
      <dsp:nvSpPr>
        <dsp:cNvPr id="0" name=""/>
        <dsp:cNvSpPr/>
      </dsp:nvSpPr>
      <dsp:spPr>
        <a:xfrm>
          <a:off x="3445945" y="3498541"/>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Imprenta Mariscal Cía.. Ltda.</a:t>
          </a:r>
          <a:endParaRPr lang="es-ES" sz="900" b="1" kern="1200" dirty="0"/>
        </a:p>
      </dsp:txBody>
      <dsp:txXfrm>
        <a:off x="3474300" y="3526896"/>
        <a:ext cx="836927" cy="524154"/>
      </dsp:txXfrm>
    </dsp:sp>
    <dsp:sp modelId="{05D7BF39-C741-428A-A92F-8BAA2054BE68}">
      <dsp:nvSpPr>
        <dsp:cNvPr id="0" name=""/>
        <dsp:cNvSpPr/>
      </dsp:nvSpPr>
      <dsp:spPr>
        <a:xfrm>
          <a:off x="449542" y="345751"/>
          <a:ext cx="4033985" cy="4033985"/>
        </a:xfrm>
        <a:custGeom>
          <a:avLst/>
          <a:gdLst/>
          <a:ahLst/>
          <a:cxnLst/>
          <a:rect l="0" t="0" r="0" b="0"/>
          <a:pathLst>
            <a:path>
              <a:moveTo>
                <a:pt x="3070289" y="3737116"/>
              </a:moveTo>
              <a:arcTo wR="2016992" hR="2016992" stAng="3511158" swAng="110964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41361D1-474A-4411-B628-354C61534A93}">
      <dsp:nvSpPr>
        <dsp:cNvPr id="0" name=""/>
        <dsp:cNvSpPr/>
      </dsp:nvSpPr>
      <dsp:spPr>
        <a:xfrm>
          <a:off x="2019716" y="4089304"/>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Plásticos Internacionales</a:t>
          </a:r>
          <a:endParaRPr lang="es-ES" sz="900" b="1" kern="1200" dirty="0"/>
        </a:p>
      </dsp:txBody>
      <dsp:txXfrm>
        <a:off x="2048071" y="4117659"/>
        <a:ext cx="836927" cy="524154"/>
      </dsp:txXfrm>
    </dsp:sp>
    <dsp:sp modelId="{5A14E8D0-205D-486F-8916-5F2D0DA094A0}">
      <dsp:nvSpPr>
        <dsp:cNvPr id="0" name=""/>
        <dsp:cNvSpPr/>
      </dsp:nvSpPr>
      <dsp:spPr>
        <a:xfrm>
          <a:off x="449542" y="345751"/>
          <a:ext cx="4033985" cy="4033985"/>
        </a:xfrm>
        <a:custGeom>
          <a:avLst/>
          <a:gdLst/>
          <a:ahLst/>
          <a:cxnLst/>
          <a:rect l="0" t="0" r="0" b="0"/>
          <a:pathLst>
            <a:path>
              <a:moveTo>
                <a:pt x="1563728" y="3982396"/>
              </a:moveTo>
              <a:arcTo wR="2016992" hR="2016992" stAng="6179195" swAng="110964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CD944E-5D5C-450E-A786-3C2B39B74DB1}">
      <dsp:nvSpPr>
        <dsp:cNvPr id="0" name=""/>
        <dsp:cNvSpPr/>
      </dsp:nvSpPr>
      <dsp:spPr>
        <a:xfrm>
          <a:off x="593487" y="3498541"/>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Sigmaplast S.A.</a:t>
          </a:r>
          <a:endParaRPr lang="es-ES" sz="900" b="1" kern="1200" dirty="0"/>
        </a:p>
      </dsp:txBody>
      <dsp:txXfrm>
        <a:off x="621842" y="3526896"/>
        <a:ext cx="836927" cy="524154"/>
      </dsp:txXfrm>
    </dsp:sp>
    <dsp:sp modelId="{E345484C-2D75-4039-A1D4-9F43F2BC0072}">
      <dsp:nvSpPr>
        <dsp:cNvPr id="0" name=""/>
        <dsp:cNvSpPr/>
      </dsp:nvSpPr>
      <dsp:spPr>
        <a:xfrm>
          <a:off x="449542" y="345751"/>
          <a:ext cx="4033985" cy="4033985"/>
        </a:xfrm>
        <a:custGeom>
          <a:avLst/>
          <a:gdLst/>
          <a:ahLst/>
          <a:cxnLst/>
          <a:rect l="0" t="0" r="0" b="0"/>
          <a:pathLst>
            <a:path>
              <a:moveTo>
                <a:pt x="345100" y="3145281"/>
              </a:moveTo>
              <a:arcTo wR="2016992" hR="2016992" stAng="8759176" swAng="152862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BD50C6-C209-49FE-8C31-5D97E52238ED}">
      <dsp:nvSpPr>
        <dsp:cNvPr id="0" name=""/>
        <dsp:cNvSpPr/>
      </dsp:nvSpPr>
      <dsp:spPr>
        <a:xfrm>
          <a:off x="2723" y="2072311"/>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Plásticos Ecuatorianos S.A.</a:t>
          </a:r>
          <a:endParaRPr lang="es-ES" sz="900" b="1" kern="1200" dirty="0"/>
        </a:p>
      </dsp:txBody>
      <dsp:txXfrm>
        <a:off x="31078" y="2100666"/>
        <a:ext cx="836927" cy="524154"/>
      </dsp:txXfrm>
    </dsp:sp>
    <dsp:sp modelId="{3014D068-45E3-4B85-AF43-1AA613CF5FED}">
      <dsp:nvSpPr>
        <dsp:cNvPr id="0" name=""/>
        <dsp:cNvSpPr/>
      </dsp:nvSpPr>
      <dsp:spPr>
        <a:xfrm>
          <a:off x="449542" y="345751"/>
          <a:ext cx="4033985" cy="4033985"/>
        </a:xfrm>
        <a:custGeom>
          <a:avLst/>
          <a:gdLst/>
          <a:ahLst/>
          <a:cxnLst/>
          <a:rect l="0" t="0" r="0" b="0"/>
          <a:pathLst>
            <a:path>
              <a:moveTo>
                <a:pt x="22346" y="1717586"/>
              </a:moveTo>
              <a:arcTo wR="2016992" hR="2016992" stAng="11312199" swAng="152862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0551BC-F564-49CF-9EFA-4832FD330611}">
      <dsp:nvSpPr>
        <dsp:cNvPr id="0" name=""/>
        <dsp:cNvSpPr/>
      </dsp:nvSpPr>
      <dsp:spPr>
        <a:xfrm>
          <a:off x="593487" y="646082"/>
          <a:ext cx="893637" cy="58086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Flexiplast S.A.</a:t>
          </a:r>
          <a:endParaRPr lang="es-ES" sz="900" b="1" kern="1200" dirty="0"/>
        </a:p>
      </dsp:txBody>
      <dsp:txXfrm>
        <a:off x="621842" y="674437"/>
        <a:ext cx="836927" cy="524154"/>
      </dsp:txXfrm>
    </dsp:sp>
    <dsp:sp modelId="{47DEB2D4-69A0-4766-8232-5BE0BC36294B}">
      <dsp:nvSpPr>
        <dsp:cNvPr id="0" name=""/>
        <dsp:cNvSpPr/>
      </dsp:nvSpPr>
      <dsp:spPr>
        <a:xfrm>
          <a:off x="449542" y="345751"/>
          <a:ext cx="4033985" cy="4033985"/>
        </a:xfrm>
        <a:custGeom>
          <a:avLst/>
          <a:gdLst/>
          <a:ahLst/>
          <a:cxnLst/>
          <a:rect l="0" t="0" r="0" b="0"/>
          <a:pathLst>
            <a:path>
              <a:moveTo>
                <a:pt x="963696" y="296868"/>
              </a:moveTo>
              <a:arcTo wR="2016992" hR="2016992" stAng="14311158" swAng="110964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A994-115F-403F-ABAC-D74164F847B5}">
      <dsp:nvSpPr>
        <dsp:cNvPr id="0" name=""/>
        <dsp:cNvSpPr/>
      </dsp:nvSpPr>
      <dsp:spPr>
        <a:xfrm>
          <a:off x="-5186973" y="-794527"/>
          <a:ext cx="6177003" cy="6177003"/>
        </a:xfrm>
        <a:prstGeom prst="blockArc">
          <a:avLst>
            <a:gd name="adj1" fmla="val 18900000"/>
            <a:gd name="adj2" fmla="val 2700000"/>
            <a:gd name="adj3" fmla="val 35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513C8C-A6A1-434F-91F8-EA7297F1745E}">
      <dsp:nvSpPr>
        <dsp:cNvPr id="0" name=""/>
        <dsp:cNvSpPr/>
      </dsp:nvSpPr>
      <dsp:spPr>
        <a:xfrm>
          <a:off x="636807" y="458794"/>
          <a:ext cx="7715975" cy="9175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8337"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Acorde a la información obtenida a lo largo de esta investigación, se determinó que en nuestro país, la mayoría de las actividades comerciales se desarrollan a través de micro, pequeñas y medianas empresas, por tal razón, la creación de programas productivos enfocados en las PYMES contribuirán favorablemente al progreso de la matriz productiva.</a:t>
          </a:r>
          <a:endParaRPr lang="es-ES" sz="1500" kern="1200" dirty="0"/>
        </a:p>
      </dsp:txBody>
      <dsp:txXfrm>
        <a:off x="636807" y="458794"/>
        <a:ext cx="7715975" cy="917589"/>
      </dsp:txXfrm>
    </dsp:sp>
    <dsp:sp modelId="{ABFCA91A-2CC1-4CB7-B013-FE21DCE4E454}">
      <dsp:nvSpPr>
        <dsp:cNvPr id="0" name=""/>
        <dsp:cNvSpPr/>
      </dsp:nvSpPr>
      <dsp:spPr>
        <a:xfrm>
          <a:off x="63313" y="344096"/>
          <a:ext cx="1146987" cy="11469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197D03-7C6E-491E-B557-56246F70F46B}">
      <dsp:nvSpPr>
        <dsp:cNvPr id="0" name=""/>
        <dsp:cNvSpPr/>
      </dsp:nvSpPr>
      <dsp:spPr>
        <a:xfrm>
          <a:off x="970351" y="1835179"/>
          <a:ext cx="7382432" cy="9175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8337" tIns="38100" rIns="38100" bIns="38100" numCol="1" spcCol="1270" anchor="ctr" anchorCtr="0">
          <a:noAutofit/>
        </a:bodyPr>
        <a:lstStyle/>
        <a:p>
          <a:pPr lvl="0" algn="just" defTabSz="666750">
            <a:lnSpc>
              <a:spcPct val="90000"/>
            </a:lnSpc>
            <a:spcBef>
              <a:spcPct val="0"/>
            </a:spcBef>
            <a:spcAft>
              <a:spcPct val="35000"/>
            </a:spcAft>
          </a:pPr>
          <a:r>
            <a:rPr lang="es-EC" sz="1500" kern="1200" smtClean="0"/>
            <a:t>Mediante el programa ecuamas, Nestlé del Ecuador S.A. propone establecer las bases que permitan desarrollar un modelo de negocio inclusivo, orientado a impulsar la competitividad de los pequeños productores. </a:t>
          </a:r>
          <a:endParaRPr lang="es-ES" sz="1500" kern="1200" dirty="0"/>
        </a:p>
      </dsp:txBody>
      <dsp:txXfrm>
        <a:off x="970351" y="1835179"/>
        <a:ext cx="7382432" cy="917589"/>
      </dsp:txXfrm>
    </dsp:sp>
    <dsp:sp modelId="{338D8B66-727B-4EB1-AD18-6C5D033D5DE6}">
      <dsp:nvSpPr>
        <dsp:cNvPr id="0" name=""/>
        <dsp:cNvSpPr/>
      </dsp:nvSpPr>
      <dsp:spPr>
        <a:xfrm>
          <a:off x="396857" y="1720480"/>
          <a:ext cx="1146987" cy="11469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D9ED1F-4B30-42C0-8859-AAFBB29D9A25}">
      <dsp:nvSpPr>
        <dsp:cNvPr id="0" name=""/>
        <dsp:cNvSpPr/>
      </dsp:nvSpPr>
      <dsp:spPr>
        <a:xfrm>
          <a:off x="636807" y="3211564"/>
          <a:ext cx="7715975" cy="9175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8337" tIns="38100" rIns="38100" bIns="38100" numCol="1" spcCol="1270" anchor="ctr" anchorCtr="0">
          <a:noAutofit/>
        </a:bodyPr>
        <a:lstStyle/>
        <a:p>
          <a:pPr lvl="0" algn="just" defTabSz="666750">
            <a:lnSpc>
              <a:spcPct val="90000"/>
            </a:lnSpc>
            <a:spcBef>
              <a:spcPct val="0"/>
            </a:spcBef>
            <a:spcAft>
              <a:spcPct val="35000"/>
            </a:spcAft>
          </a:pPr>
          <a:r>
            <a:rPr lang="es-EC" sz="1500" kern="1200" smtClean="0"/>
            <a:t>Los resultados que obtuvo Nestlé del Ecuador S.A. del programa ecuamas, no fueron los esperados, pero se destaca como la empresa pionera de dar a conocer un modelo de negocio que se practica en otros países, el cual permite a las empresas grandes establecer relaciones duraderas con los pequeños productores. </a:t>
          </a:r>
          <a:endParaRPr lang="es-ES" sz="1500" kern="1200" dirty="0"/>
        </a:p>
      </dsp:txBody>
      <dsp:txXfrm>
        <a:off x="636807" y="3211564"/>
        <a:ext cx="7715975" cy="917589"/>
      </dsp:txXfrm>
    </dsp:sp>
    <dsp:sp modelId="{20B90807-DA0E-4F37-AA9B-D747663CD863}">
      <dsp:nvSpPr>
        <dsp:cNvPr id="0" name=""/>
        <dsp:cNvSpPr/>
      </dsp:nvSpPr>
      <dsp:spPr>
        <a:xfrm>
          <a:off x="63313" y="3096865"/>
          <a:ext cx="1146987" cy="11469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6428B-9534-4B98-AB43-AB53AF7984CB}">
      <dsp:nvSpPr>
        <dsp:cNvPr id="0" name=""/>
        <dsp:cNvSpPr/>
      </dsp:nvSpPr>
      <dsp:spPr>
        <a:xfrm>
          <a:off x="-5580387" y="-854313"/>
          <a:ext cx="6644173" cy="6644173"/>
        </a:xfrm>
        <a:prstGeom prst="blockArc">
          <a:avLst>
            <a:gd name="adj1" fmla="val 18900000"/>
            <a:gd name="adj2" fmla="val 2700000"/>
            <a:gd name="adj3" fmla="val 32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DF8101-1082-429C-B6D7-C9C2238F6630}">
      <dsp:nvSpPr>
        <dsp:cNvPr id="0" name=""/>
        <dsp:cNvSpPr/>
      </dsp:nvSpPr>
      <dsp:spPr>
        <a:xfrm>
          <a:off x="556875" y="379444"/>
          <a:ext cx="7555317" cy="75928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682" tIns="33020" rIns="33020" bIns="33020" numCol="1" spcCol="1270" anchor="ctr" anchorCtr="0">
          <a:noAutofit/>
        </a:bodyPr>
        <a:lstStyle/>
        <a:p>
          <a:pPr lvl="0" algn="just" defTabSz="577850">
            <a:lnSpc>
              <a:spcPct val="90000"/>
            </a:lnSpc>
            <a:spcBef>
              <a:spcPct val="0"/>
            </a:spcBef>
            <a:spcAft>
              <a:spcPct val="35000"/>
            </a:spcAft>
          </a:pPr>
          <a:r>
            <a:rPr lang="es-EC" sz="1300" kern="1200" smtClean="0"/>
            <a:t>Centro Gráfico “Cegráfico”, presentó un desarrollo económico a partir  del 2015, año en el que forma parte del programa ecuamas, dicho progreso económico se ve reflejado en sus indicadores financieros.</a:t>
          </a:r>
          <a:endParaRPr lang="es-ES" sz="1300" kern="1200" dirty="0"/>
        </a:p>
      </dsp:txBody>
      <dsp:txXfrm>
        <a:off x="556875" y="379444"/>
        <a:ext cx="7555317" cy="759284"/>
      </dsp:txXfrm>
    </dsp:sp>
    <dsp:sp modelId="{0433D6EF-9393-4B31-BCE9-A7BA8CC4427B}">
      <dsp:nvSpPr>
        <dsp:cNvPr id="0" name=""/>
        <dsp:cNvSpPr/>
      </dsp:nvSpPr>
      <dsp:spPr>
        <a:xfrm>
          <a:off x="82322" y="284534"/>
          <a:ext cx="949105" cy="9491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EAFBE6-B0ED-479D-A396-59A65C1D7244}">
      <dsp:nvSpPr>
        <dsp:cNvPr id="0" name=""/>
        <dsp:cNvSpPr/>
      </dsp:nvSpPr>
      <dsp:spPr>
        <a:xfrm>
          <a:off x="992190" y="1518568"/>
          <a:ext cx="7120002" cy="75928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682" tIns="33020" rIns="33020" bIns="33020" numCol="1" spcCol="1270" anchor="ctr" anchorCtr="0">
          <a:noAutofit/>
        </a:bodyPr>
        <a:lstStyle/>
        <a:p>
          <a:pPr lvl="0" algn="just" defTabSz="577850">
            <a:lnSpc>
              <a:spcPct val="90000"/>
            </a:lnSpc>
            <a:spcBef>
              <a:spcPct val="0"/>
            </a:spcBef>
            <a:spcAft>
              <a:spcPct val="35000"/>
            </a:spcAft>
          </a:pPr>
          <a:r>
            <a:rPr lang="es-EC" sz="1300" kern="1200" smtClean="0"/>
            <a:t>Termoencogibles y Empaques S.A. “Termoek”, se determinó que la participación en el programa propició a que exista una situación favorable respecto a su liquidez, debido a que la empresa generó más recursos que el periodo anterior para realizar operaciones a corto plazo.</a:t>
          </a:r>
          <a:endParaRPr lang="es-ES" sz="1300" kern="1200" dirty="0"/>
        </a:p>
      </dsp:txBody>
      <dsp:txXfrm>
        <a:off x="992190" y="1518568"/>
        <a:ext cx="7120002" cy="759284"/>
      </dsp:txXfrm>
    </dsp:sp>
    <dsp:sp modelId="{268CFB40-1A0C-442F-8FFA-0B818D2FD38E}">
      <dsp:nvSpPr>
        <dsp:cNvPr id="0" name=""/>
        <dsp:cNvSpPr/>
      </dsp:nvSpPr>
      <dsp:spPr>
        <a:xfrm>
          <a:off x="517637" y="1423658"/>
          <a:ext cx="949105" cy="9491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4284D-4380-475D-A032-228CBD0EA96B}">
      <dsp:nvSpPr>
        <dsp:cNvPr id="0" name=""/>
        <dsp:cNvSpPr/>
      </dsp:nvSpPr>
      <dsp:spPr>
        <a:xfrm>
          <a:off x="992190" y="2657692"/>
          <a:ext cx="7120002" cy="75928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682" tIns="33020" rIns="33020" bIns="33020" numCol="1" spcCol="1270" anchor="ctr" anchorCtr="0">
          <a:noAutofit/>
        </a:bodyPr>
        <a:lstStyle/>
        <a:p>
          <a:pPr lvl="0" algn="just" defTabSz="577850">
            <a:lnSpc>
              <a:spcPct val="90000"/>
            </a:lnSpc>
            <a:spcBef>
              <a:spcPct val="0"/>
            </a:spcBef>
            <a:spcAft>
              <a:spcPct val="35000"/>
            </a:spcAft>
          </a:pPr>
          <a:r>
            <a:rPr lang="es-EC" sz="1300" kern="1200" smtClean="0"/>
            <a:t>Cintas Textiles S.A. se estableció que la participación en el programa no fue la deseada, porque el rendimiento financiero esperado sobre la utilidad para los accionistas disminuyó en el último periodo. </a:t>
          </a:r>
          <a:endParaRPr lang="es-ES" sz="1300" kern="1200" dirty="0"/>
        </a:p>
      </dsp:txBody>
      <dsp:txXfrm>
        <a:off x="992190" y="2657692"/>
        <a:ext cx="7120002" cy="759284"/>
      </dsp:txXfrm>
    </dsp:sp>
    <dsp:sp modelId="{0E254CA4-BE35-46C2-B6C3-1FA53D8F0955}">
      <dsp:nvSpPr>
        <dsp:cNvPr id="0" name=""/>
        <dsp:cNvSpPr/>
      </dsp:nvSpPr>
      <dsp:spPr>
        <a:xfrm>
          <a:off x="517637" y="2562782"/>
          <a:ext cx="949105" cy="9491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4E81F1-28A7-4A55-9EA4-607BE936CD79}">
      <dsp:nvSpPr>
        <dsp:cNvPr id="0" name=""/>
        <dsp:cNvSpPr/>
      </dsp:nvSpPr>
      <dsp:spPr>
        <a:xfrm>
          <a:off x="556875" y="3796816"/>
          <a:ext cx="7555317" cy="75928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682" tIns="33020" rIns="33020" bIns="33020" numCol="1" spcCol="1270" anchor="ctr" anchorCtr="0">
          <a:noAutofit/>
        </a:bodyPr>
        <a:lstStyle/>
        <a:p>
          <a:pPr lvl="0" algn="just" defTabSz="577850">
            <a:lnSpc>
              <a:spcPct val="90000"/>
            </a:lnSpc>
            <a:spcBef>
              <a:spcPct val="0"/>
            </a:spcBef>
            <a:spcAft>
              <a:spcPct val="35000"/>
            </a:spcAft>
          </a:pPr>
          <a:r>
            <a:rPr lang="es-EC" sz="1300" kern="1200" smtClean="0"/>
            <a:t>Una vez realizado el análisis financiero, se concluyó que los resultados generados de la participación del programa, están estrechamente ligados al giro del negocio de cada PYME.</a:t>
          </a:r>
          <a:endParaRPr lang="es-ES" sz="1300" kern="1200" dirty="0"/>
        </a:p>
      </dsp:txBody>
      <dsp:txXfrm>
        <a:off x="556875" y="3796816"/>
        <a:ext cx="7555317" cy="759284"/>
      </dsp:txXfrm>
    </dsp:sp>
    <dsp:sp modelId="{47799977-FDE4-45E5-9673-62BCF62C660C}">
      <dsp:nvSpPr>
        <dsp:cNvPr id="0" name=""/>
        <dsp:cNvSpPr/>
      </dsp:nvSpPr>
      <dsp:spPr>
        <a:xfrm>
          <a:off x="82322" y="3701906"/>
          <a:ext cx="949105" cy="9491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A880-391D-4E24-881C-A89A284875E4}">
      <dsp:nvSpPr>
        <dsp:cNvPr id="0" name=""/>
        <dsp:cNvSpPr/>
      </dsp:nvSpPr>
      <dsp:spPr>
        <a:xfrm>
          <a:off x="-4622928" y="-713974"/>
          <a:ext cx="5547567" cy="5547567"/>
        </a:xfrm>
        <a:prstGeom prst="blockArc">
          <a:avLst>
            <a:gd name="adj1" fmla="val 18900000"/>
            <a:gd name="adj2" fmla="val 2700000"/>
            <a:gd name="adj3" fmla="val 38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031FFE-13D2-47CA-9D21-2797FB1C4B89}">
      <dsp:nvSpPr>
        <dsp:cNvPr id="0" name=""/>
        <dsp:cNvSpPr/>
      </dsp:nvSpPr>
      <dsp:spPr>
        <a:xfrm>
          <a:off x="757288" y="588528"/>
          <a:ext cx="7739749" cy="117689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59" tIns="45720" rIns="45720" bIns="45720" numCol="1" spcCol="1270" anchor="ctr" anchorCtr="0">
          <a:noAutofit/>
        </a:bodyPr>
        <a:lstStyle/>
        <a:p>
          <a:pPr lvl="0" algn="just" defTabSz="800100">
            <a:lnSpc>
              <a:spcPct val="90000"/>
            </a:lnSpc>
            <a:spcBef>
              <a:spcPct val="0"/>
            </a:spcBef>
            <a:spcAft>
              <a:spcPct val="35000"/>
            </a:spcAft>
          </a:pPr>
          <a:r>
            <a:rPr lang="es-EC" sz="1800" kern="1200" smtClean="0"/>
            <a:t>El gobierno por medio del Ministerio Coordinador de Producción, Empleo y Competitividad, dé a conocer la creación de acuerdos comerciales en los cuáles acceder a ellos resulte una oportunidad de crecimiento para las empresas. </a:t>
          </a:r>
          <a:endParaRPr lang="es-ES" sz="1800" kern="1200" dirty="0"/>
        </a:p>
      </dsp:txBody>
      <dsp:txXfrm>
        <a:off x="757288" y="588528"/>
        <a:ext cx="7739749" cy="1176892"/>
      </dsp:txXfrm>
    </dsp:sp>
    <dsp:sp modelId="{5FB2BBF1-58BB-4BA3-9EBD-3A93DA8317FF}">
      <dsp:nvSpPr>
        <dsp:cNvPr id="0" name=""/>
        <dsp:cNvSpPr/>
      </dsp:nvSpPr>
      <dsp:spPr>
        <a:xfrm>
          <a:off x="21730" y="441417"/>
          <a:ext cx="1471115" cy="14711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FF05A-98C8-4928-8859-9FE0A7E59AA6}">
      <dsp:nvSpPr>
        <dsp:cNvPr id="0" name=""/>
        <dsp:cNvSpPr/>
      </dsp:nvSpPr>
      <dsp:spPr>
        <a:xfrm>
          <a:off x="757288" y="2354197"/>
          <a:ext cx="7739749" cy="117689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59" tIns="45720" rIns="45720" bIns="45720" numCol="1" spcCol="1270" anchor="ctr" anchorCtr="0">
          <a:noAutofit/>
        </a:bodyPr>
        <a:lstStyle/>
        <a:p>
          <a:pPr lvl="0" algn="just" defTabSz="800100">
            <a:lnSpc>
              <a:spcPct val="90000"/>
            </a:lnSpc>
            <a:spcBef>
              <a:spcPct val="0"/>
            </a:spcBef>
            <a:spcAft>
              <a:spcPct val="35000"/>
            </a:spcAft>
          </a:pPr>
          <a:r>
            <a:rPr lang="es-EC" sz="1800" kern="1200" smtClean="0"/>
            <a:t>Las empresas consideradas grandes, tomen como ejemplo el programa ecuamas impulsado por Nestlé del Ecuador S.A. para que promuevan una cultura de desarrollo empresarial, orientado a una mayor participación de las PYMES dentro del mercado comercial.</a:t>
          </a:r>
          <a:endParaRPr lang="es-ES" sz="1800" kern="1200" dirty="0"/>
        </a:p>
      </dsp:txBody>
      <dsp:txXfrm>
        <a:off x="757288" y="2354197"/>
        <a:ext cx="7739749" cy="1176892"/>
      </dsp:txXfrm>
    </dsp:sp>
    <dsp:sp modelId="{1F5C3B81-489A-4BDF-90D6-E3269271B602}">
      <dsp:nvSpPr>
        <dsp:cNvPr id="0" name=""/>
        <dsp:cNvSpPr/>
      </dsp:nvSpPr>
      <dsp:spPr>
        <a:xfrm>
          <a:off x="21730" y="2207085"/>
          <a:ext cx="1471115" cy="14711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A880-391D-4E24-881C-A89A284875E4}">
      <dsp:nvSpPr>
        <dsp:cNvPr id="0" name=""/>
        <dsp:cNvSpPr/>
      </dsp:nvSpPr>
      <dsp:spPr>
        <a:xfrm>
          <a:off x="-4799967" y="-741141"/>
          <a:ext cx="5759851" cy="5759851"/>
        </a:xfrm>
        <a:prstGeom prst="blockArc">
          <a:avLst>
            <a:gd name="adj1" fmla="val 18900000"/>
            <a:gd name="adj2" fmla="val 27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031FFE-13D2-47CA-9D21-2797FB1C4B89}">
      <dsp:nvSpPr>
        <dsp:cNvPr id="0" name=""/>
        <dsp:cNvSpPr/>
      </dsp:nvSpPr>
      <dsp:spPr>
        <a:xfrm>
          <a:off x="786323" y="611093"/>
          <a:ext cx="7709880" cy="12220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9975"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t>Nestlé del Ecuador S.A. mediante el programa ecuamas, ponga en conocimiento los parámetros necesarios que permitan a otras empresas, conocer las ventajas y barreras que se originan al momento de desarrollar un modelo de negocio inclusivo, para que los resultados planificados se generen en su totalidad.</a:t>
          </a:r>
          <a:endParaRPr lang="es-ES" sz="1800" kern="1200" dirty="0"/>
        </a:p>
      </dsp:txBody>
      <dsp:txXfrm>
        <a:off x="786323" y="611093"/>
        <a:ext cx="7709880" cy="1222015"/>
      </dsp:txXfrm>
    </dsp:sp>
    <dsp:sp modelId="{5FB2BBF1-58BB-4BA3-9EBD-3A93DA8317FF}">
      <dsp:nvSpPr>
        <dsp:cNvPr id="0" name=""/>
        <dsp:cNvSpPr/>
      </dsp:nvSpPr>
      <dsp:spPr>
        <a:xfrm>
          <a:off x="22564" y="458341"/>
          <a:ext cx="1527519" cy="15275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FF05A-98C8-4928-8859-9FE0A7E59AA6}">
      <dsp:nvSpPr>
        <dsp:cNvPr id="0" name=""/>
        <dsp:cNvSpPr/>
      </dsp:nvSpPr>
      <dsp:spPr>
        <a:xfrm>
          <a:off x="786323" y="2444459"/>
          <a:ext cx="7709880" cy="12220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9975"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t>Las PYMES interesadas en  ser partícipes de programas económicos impulsados por el estado o por empresas grandes, primero deberían determinar sus fortalezas y debilidades financieras para que los resultados generados sean los esperados.</a:t>
          </a:r>
          <a:endParaRPr lang="es-ES" sz="1800" kern="1200" dirty="0"/>
        </a:p>
      </dsp:txBody>
      <dsp:txXfrm>
        <a:off x="786323" y="2444459"/>
        <a:ext cx="7709880" cy="1222015"/>
      </dsp:txXfrm>
    </dsp:sp>
    <dsp:sp modelId="{1F5C3B81-489A-4BDF-90D6-E3269271B602}">
      <dsp:nvSpPr>
        <dsp:cNvPr id="0" name=""/>
        <dsp:cNvSpPr/>
      </dsp:nvSpPr>
      <dsp:spPr>
        <a:xfrm>
          <a:off x="22564" y="2291707"/>
          <a:ext cx="1527519" cy="15275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073B-DAD9-4E0E-A85C-4F311EA97144}">
      <dsp:nvSpPr>
        <dsp:cNvPr id="0" name=""/>
        <dsp:cNvSpPr/>
      </dsp:nvSpPr>
      <dsp:spPr>
        <a:xfrm>
          <a:off x="1538" y="413637"/>
          <a:ext cx="2720845" cy="9917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Objetivos Específicos</a:t>
          </a:r>
          <a:endParaRPr lang="es-ES" sz="2800" kern="1200" dirty="0"/>
        </a:p>
      </dsp:txBody>
      <dsp:txXfrm>
        <a:off x="30584" y="442683"/>
        <a:ext cx="2662753" cy="933621"/>
      </dsp:txXfrm>
    </dsp:sp>
    <dsp:sp modelId="{8FB75E13-68F8-4CD6-A690-552D6E7F53BF}">
      <dsp:nvSpPr>
        <dsp:cNvPr id="0" name=""/>
        <dsp:cNvSpPr/>
      </dsp:nvSpPr>
      <dsp:spPr>
        <a:xfrm>
          <a:off x="273623" y="1405350"/>
          <a:ext cx="272084" cy="826272"/>
        </a:xfrm>
        <a:custGeom>
          <a:avLst/>
          <a:gdLst/>
          <a:ahLst/>
          <a:cxnLst/>
          <a:rect l="0" t="0" r="0" b="0"/>
          <a:pathLst>
            <a:path>
              <a:moveTo>
                <a:pt x="0" y="0"/>
              </a:moveTo>
              <a:lnTo>
                <a:pt x="0" y="826272"/>
              </a:lnTo>
              <a:lnTo>
                <a:pt x="272084" y="8262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22A73D-E46E-4A3B-BCA6-C4FAA4871513}">
      <dsp:nvSpPr>
        <dsp:cNvPr id="0" name=""/>
        <dsp:cNvSpPr/>
      </dsp:nvSpPr>
      <dsp:spPr>
        <a:xfrm>
          <a:off x="545707" y="1757831"/>
          <a:ext cx="3834432" cy="9475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kern="1200" dirty="0" smtClean="0"/>
            <a:t>Describir el aporte que generan los negocios inclusivos a las grandes empresas y a los pequeños productores.</a:t>
          </a:r>
          <a:endParaRPr lang="es-ES" sz="1600" kern="1200" dirty="0"/>
        </a:p>
      </dsp:txBody>
      <dsp:txXfrm>
        <a:off x="573461" y="1785585"/>
        <a:ext cx="3778924" cy="892074"/>
      </dsp:txXfrm>
    </dsp:sp>
    <dsp:sp modelId="{481C22E4-A96B-4761-8403-6B36FA599190}">
      <dsp:nvSpPr>
        <dsp:cNvPr id="0" name=""/>
        <dsp:cNvSpPr/>
      </dsp:nvSpPr>
      <dsp:spPr>
        <a:xfrm>
          <a:off x="273623" y="1405350"/>
          <a:ext cx="272084" cy="2090460"/>
        </a:xfrm>
        <a:custGeom>
          <a:avLst/>
          <a:gdLst/>
          <a:ahLst/>
          <a:cxnLst/>
          <a:rect l="0" t="0" r="0" b="0"/>
          <a:pathLst>
            <a:path>
              <a:moveTo>
                <a:pt x="0" y="0"/>
              </a:moveTo>
              <a:lnTo>
                <a:pt x="0" y="2090460"/>
              </a:lnTo>
              <a:lnTo>
                <a:pt x="272084" y="209046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E57F6-1B34-442C-9E7C-CCF5D5934A0A}">
      <dsp:nvSpPr>
        <dsp:cNvPr id="0" name=""/>
        <dsp:cNvSpPr/>
      </dsp:nvSpPr>
      <dsp:spPr>
        <a:xfrm>
          <a:off x="545707" y="3057895"/>
          <a:ext cx="3770748" cy="8758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kern="1200" dirty="0" smtClean="0"/>
            <a:t>Analizar los resultados que obtuvo Nestlé del Ecuador S.A. a través de la aplicación del programa ecuamas.</a:t>
          </a:r>
          <a:endParaRPr lang="es-ES" sz="1600" kern="1200" dirty="0"/>
        </a:p>
      </dsp:txBody>
      <dsp:txXfrm>
        <a:off x="571359" y="3083547"/>
        <a:ext cx="3719444" cy="824527"/>
      </dsp:txXfrm>
    </dsp:sp>
    <dsp:sp modelId="{EAE14AD7-6D2E-4E51-B2AA-93A5F2F07140}">
      <dsp:nvSpPr>
        <dsp:cNvPr id="0" name=""/>
        <dsp:cNvSpPr/>
      </dsp:nvSpPr>
      <dsp:spPr>
        <a:xfrm>
          <a:off x="273623" y="1405350"/>
          <a:ext cx="272084" cy="3240268"/>
        </a:xfrm>
        <a:custGeom>
          <a:avLst/>
          <a:gdLst/>
          <a:ahLst/>
          <a:cxnLst/>
          <a:rect l="0" t="0" r="0" b="0"/>
          <a:pathLst>
            <a:path>
              <a:moveTo>
                <a:pt x="0" y="0"/>
              </a:moveTo>
              <a:lnTo>
                <a:pt x="0" y="3240268"/>
              </a:lnTo>
              <a:lnTo>
                <a:pt x="272084" y="32402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B87810-FF2F-4AAD-86F1-CF30AEE904D7}">
      <dsp:nvSpPr>
        <dsp:cNvPr id="0" name=""/>
        <dsp:cNvSpPr/>
      </dsp:nvSpPr>
      <dsp:spPr>
        <a:xfrm>
          <a:off x="545707" y="4286207"/>
          <a:ext cx="3707042" cy="71882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kern="1200" dirty="0" smtClean="0"/>
            <a:t>Establecer la contribución que logró el programa ecuamas en las PYMES participantes.</a:t>
          </a:r>
          <a:endParaRPr lang="es-ES" sz="1600" kern="1200" dirty="0"/>
        </a:p>
      </dsp:txBody>
      <dsp:txXfrm>
        <a:off x="566761" y="4307261"/>
        <a:ext cx="3664934" cy="676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97FF4-1D9E-412D-8CD6-8736F95D2C1C}">
      <dsp:nvSpPr>
        <dsp:cNvPr id="0" name=""/>
        <dsp:cNvSpPr/>
      </dsp:nvSpPr>
      <dsp:spPr>
        <a:xfrm rot="5400000">
          <a:off x="-278271" y="292345"/>
          <a:ext cx="2046156" cy="146146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Modalidades</a:t>
          </a:r>
          <a:endParaRPr lang="es-ES" sz="1400" b="1" kern="1200" dirty="0">
            <a:solidFill>
              <a:schemeClr val="tx1"/>
            </a:solidFill>
          </a:endParaRPr>
        </a:p>
      </dsp:txBody>
      <dsp:txXfrm rot="-5400000">
        <a:off x="14075" y="730733"/>
        <a:ext cx="1461465" cy="584691"/>
      </dsp:txXfrm>
    </dsp:sp>
    <dsp:sp modelId="{525A9CE6-70BE-4B74-912C-825B59ACDED2}">
      <dsp:nvSpPr>
        <dsp:cNvPr id="0" name=""/>
        <dsp:cNvSpPr/>
      </dsp:nvSpPr>
      <dsp:spPr>
        <a:xfrm rot="5400000">
          <a:off x="2932765" y="-1471300"/>
          <a:ext cx="1307569" cy="425016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Como empresarios a pequeña escala que participan en la cadena productiva de las empresas, estas generan mayores ingresos y se incrementa la transferencia de habilidades.</a:t>
          </a:r>
          <a:endParaRPr lang="es-ES" sz="1200" kern="1200" dirty="0"/>
        </a:p>
        <a:p>
          <a:pPr marL="114300" lvl="1" indent="-114300" algn="just" defTabSz="533400">
            <a:lnSpc>
              <a:spcPct val="90000"/>
            </a:lnSpc>
            <a:spcBef>
              <a:spcPct val="0"/>
            </a:spcBef>
            <a:spcAft>
              <a:spcPct val="15000"/>
            </a:spcAft>
            <a:buChar char="••"/>
          </a:pPr>
          <a:r>
            <a:rPr lang="es-EC" sz="1200" kern="1200" dirty="0" smtClean="0"/>
            <a:t>Como consumidores cuando la empresa oferta en el mercado productos y servicios que satisfacen las necesidades de los pequeños productores y que son accesibles para ellos.</a:t>
          </a:r>
          <a:endParaRPr lang="es-ES" sz="1200" kern="1200" dirty="0"/>
        </a:p>
      </dsp:txBody>
      <dsp:txXfrm rot="-5400000">
        <a:off x="1461465" y="63830"/>
        <a:ext cx="4186339" cy="1179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0E863-F1A5-4A2C-8985-29A96B00EFA9}">
      <dsp:nvSpPr>
        <dsp:cNvPr id="0" name=""/>
        <dsp:cNvSpPr/>
      </dsp:nvSpPr>
      <dsp:spPr>
        <a:xfrm>
          <a:off x="-2531012" y="-390728"/>
          <a:ext cx="3021736" cy="3021736"/>
        </a:xfrm>
        <a:prstGeom prst="blockArc">
          <a:avLst>
            <a:gd name="adj1" fmla="val 18900000"/>
            <a:gd name="adj2" fmla="val 2700000"/>
            <a:gd name="adj3" fmla="val 71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66018F-436D-4AEC-81E0-F4C4400C8AA0}">
      <dsp:nvSpPr>
        <dsp:cNvPr id="0" name=""/>
        <dsp:cNvSpPr/>
      </dsp:nvSpPr>
      <dsp:spPr>
        <a:xfrm>
          <a:off x="257684" y="172232"/>
          <a:ext cx="3867297" cy="3446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2"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Existencia de una brecha entre los conocimientos</a:t>
          </a:r>
          <a:endParaRPr lang="es-ES" sz="1200" kern="1200" dirty="0">
            <a:solidFill>
              <a:schemeClr val="tx1"/>
            </a:solidFill>
          </a:endParaRPr>
        </a:p>
      </dsp:txBody>
      <dsp:txXfrm>
        <a:off x="257684" y="172232"/>
        <a:ext cx="3867297" cy="344644"/>
      </dsp:txXfrm>
    </dsp:sp>
    <dsp:sp modelId="{5A9354C5-2CA0-4B78-BC76-7DA6691F9139}">
      <dsp:nvSpPr>
        <dsp:cNvPr id="0" name=""/>
        <dsp:cNvSpPr/>
      </dsp:nvSpPr>
      <dsp:spPr>
        <a:xfrm>
          <a:off x="42281" y="129152"/>
          <a:ext cx="430805" cy="43080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A9AEA-BAEB-4F27-B70D-482CEC007A24}">
      <dsp:nvSpPr>
        <dsp:cNvPr id="0" name=""/>
        <dsp:cNvSpPr/>
      </dsp:nvSpPr>
      <dsp:spPr>
        <a:xfrm>
          <a:off x="455277" y="689289"/>
          <a:ext cx="3669704" cy="344644"/>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2"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Las empresas ancla tienen que cumplir con estándares mundiales de calidad </a:t>
          </a:r>
          <a:endParaRPr lang="es-ES" sz="1200" kern="1200" dirty="0">
            <a:solidFill>
              <a:schemeClr val="tx1"/>
            </a:solidFill>
          </a:endParaRPr>
        </a:p>
      </dsp:txBody>
      <dsp:txXfrm>
        <a:off x="455277" y="689289"/>
        <a:ext cx="3669704" cy="344644"/>
      </dsp:txXfrm>
    </dsp:sp>
    <dsp:sp modelId="{33480DA7-6E99-47DA-B4FC-6083F19BED1A}">
      <dsp:nvSpPr>
        <dsp:cNvPr id="0" name=""/>
        <dsp:cNvSpPr/>
      </dsp:nvSpPr>
      <dsp:spPr>
        <a:xfrm>
          <a:off x="239874" y="646208"/>
          <a:ext cx="430805" cy="430805"/>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3308D-BCD5-4CA7-BFFA-0108437E3DAD}">
      <dsp:nvSpPr>
        <dsp:cNvPr id="0" name=""/>
        <dsp:cNvSpPr/>
      </dsp:nvSpPr>
      <dsp:spPr>
        <a:xfrm>
          <a:off x="455277" y="1206345"/>
          <a:ext cx="3669704" cy="344644"/>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2"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En muchas ocasiones los pequeños productores no cuentan con una capacitación técnica adecuada</a:t>
          </a:r>
          <a:endParaRPr lang="es-ES" sz="1200" kern="1200" dirty="0">
            <a:solidFill>
              <a:schemeClr val="tx1"/>
            </a:solidFill>
          </a:endParaRPr>
        </a:p>
      </dsp:txBody>
      <dsp:txXfrm>
        <a:off x="455277" y="1206345"/>
        <a:ext cx="3669704" cy="344644"/>
      </dsp:txXfrm>
    </dsp:sp>
    <dsp:sp modelId="{4B2DA231-1705-44D0-AF7D-1428D4237AF2}">
      <dsp:nvSpPr>
        <dsp:cNvPr id="0" name=""/>
        <dsp:cNvSpPr/>
      </dsp:nvSpPr>
      <dsp:spPr>
        <a:xfrm>
          <a:off x="239874" y="1163265"/>
          <a:ext cx="430805" cy="430805"/>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F1860-A9A8-4D2A-8EA8-CB8868AA2968}">
      <dsp:nvSpPr>
        <dsp:cNvPr id="0" name=""/>
        <dsp:cNvSpPr/>
      </dsp:nvSpPr>
      <dsp:spPr>
        <a:xfrm>
          <a:off x="257684" y="1723402"/>
          <a:ext cx="3867297" cy="344644"/>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2"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El nivel de adopción de las nuevas tecnologías por parte de los productores es bajo</a:t>
          </a:r>
          <a:endParaRPr lang="es-ES" sz="1200" kern="1200" dirty="0">
            <a:solidFill>
              <a:schemeClr val="tx1"/>
            </a:solidFill>
          </a:endParaRPr>
        </a:p>
      </dsp:txBody>
      <dsp:txXfrm>
        <a:off x="257684" y="1723402"/>
        <a:ext cx="3867297" cy="344644"/>
      </dsp:txXfrm>
    </dsp:sp>
    <dsp:sp modelId="{FFC2C606-53DC-492D-818E-596204056E96}">
      <dsp:nvSpPr>
        <dsp:cNvPr id="0" name=""/>
        <dsp:cNvSpPr/>
      </dsp:nvSpPr>
      <dsp:spPr>
        <a:xfrm>
          <a:off x="42281" y="1680322"/>
          <a:ext cx="430805" cy="430805"/>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A5CD0-45CE-495D-8A80-433B7C12863A}">
      <dsp:nvSpPr>
        <dsp:cNvPr id="0" name=""/>
        <dsp:cNvSpPr/>
      </dsp:nvSpPr>
      <dsp:spPr>
        <a:xfrm>
          <a:off x="732493" y="518"/>
          <a:ext cx="2128392" cy="10641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Conexión entre lo global y lo local</a:t>
          </a:r>
          <a:endParaRPr lang="es-ES" sz="1600" b="1" kern="1200" dirty="0">
            <a:solidFill>
              <a:schemeClr val="tx1"/>
            </a:solidFill>
          </a:endParaRPr>
        </a:p>
      </dsp:txBody>
      <dsp:txXfrm>
        <a:off x="763662" y="31687"/>
        <a:ext cx="2066054" cy="1001858"/>
      </dsp:txXfrm>
    </dsp:sp>
    <dsp:sp modelId="{84DA59DF-9508-4014-962C-2D5C7CB5C2D0}">
      <dsp:nvSpPr>
        <dsp:cNvPr id="0" name=""/>
        <dsp:cNvSpPr/>
      </dsp:nvSpPr>
      <dsp:spPr>
        <a:xfrm>
          <a:off x="945333" y="1064714"/>
          <a:ext cx="212839" cy="798147"/>
        </a:xfrm>
        <a:custGeom>
          <a:avLst/>
          <a:gdLst/>
          <a:ahLst/>
          <a:cxnLst/>
          <a:rect l="0" t="0" r="0" b="0"/>
          <a:pathLst>
            <a:path>
              <a:moveTo>
                <a:pt x="0" y="0"/>
              </a:moveTo>
              <a:lnTo>
                <a:pt x="0" y="798147"/>
              </a:lnTo>
              <a:lnTo>
                <a:pt x="212839" y="79814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09377-66AF-430E-9D22-C75D4A9CE86E}">
      <dsp:nvSpPr>
        <dsp:cNvPr id="0" name=""/>
        <dsp:cNvSpPr/>
      </dsp:nvSpPr>
      <dsp:spPr>
        <a:xfrm>
          <a:off x="1158172" y="1330763"/>
          <a:ext cx="1702714" cy="10641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mn-lt"/>
              <a:cs typeface="Times New Roman" pitchFamily="18" charset="0"/>
            </a:rPr>
            <a:t>Disminuir el sector de la informalidad </a:t>
          </a:r>
          <a:endParaRPr lang="es-ES" sz="1200" kern="1200" dirty="0">
            <a:solidFill>
              <a:schemeClr val="tx1"/>
            </a:solidFill>
            <a:latin typeface="+mn-lt"/>
          </a:endParaRPr>
        </a:p>
      </dsp:txBody>
      <dsp:txXfrm>
        <a:off x="1189341" y="1361932"/>
        <a:ext cx="1640376" cy="1001858"/>
      </dsp:txXfrm>
    </dsp:sp>
    <dsp:sp modelId="{55265A87-44FD-409D-9E0E-18F58B40E981}">
      <dsp:nvSpPr>
        <dsp:cNvPr id="0" name=""/>
        <dsp:cNvSpPr/>
      </dsp:nvSpPr>
      <dsp:spPr>
        <a:xfrm>
          <a:off x="3392984" y="518"/>
          <a:ext cx="2128392" cy="10641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Innovación Paciente</a:t>
          </a:r>
          <a:endParaRPr lang="es-ES" sz="1600" b="1" kern="1200" dirty="0">
            <a:solidFill>
              <a:schemeClr val="tx1"/>
            </a:solidFill>
          </a:endParaRPr>
        </a:p>
      </dsp:txBody>
      <dsp:txXfrm>
        <a:off x="3424153" y="31687"/>
        <a:ext cx="2066054" cy="1001858"/>
      </dsp:txXfrm>
    </dsp:sp>
    <dsp:sp modelId="{5BD1457E-BD8C-4FB6-BDFA-16BCE0313F60}">
      <dsp:nvSpPr>
        <dsp:cNvPr id="0" name=""/>
        <dsp:cNvSpPr/>
      </dsp:nvSpPr>
      <dsp:spPr>
        <a:xfrm>
          <a:off x="3605823" y="1064714"/>
          <a:ext cx="212839" cy="798147"/>
        </a:xfrm>
        <a:custGeom>
          <a:avLst/>
          <a:gdLst/>
          <a:ahLst/>
          <a:cxnLst/>
          <a:rect l="0" t="0" r="0" b="0"/>
          <a:pathLst>
            <a:path>
              <a:moveTo>
                <a:pt x="0" y="0"/>
              </a:moveTo>
              <a:lnTo>
                <a:pt x="0" y="798147"/>
              </a:lnTo>
              <a:lnTo>
                <a:pt x="212839" y="79814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CE4710-7C9B-4A05-8F34-2193F00B1A75}">
      <dsp:nvSpPr>
        <dsp:cNvPr id="0" name=""/>
        <dsp:cNvSpPr/>
      </dsp:nvSpPr>
      <dsp:spPr>
        <a:xfrm>
          <a:off x="3818663" y="1330763"/>
          <a:ext cx="1702714" cy="106419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mn-lt"/>
              <a:cs typeface="Times New Roman" pitchFamily="18" charset="0"/>
            </a:rPr>
            <a:t>La estructura administrativa que posee ciertas empresas se deberán ir ajustando con el tiempo a este tipo de negocios </a:t>
          </a:r>
          <a:endParaRPr lang="es-ES" sz="1200" kern="1200" dirty="0">
            <a:solidFill>
              <a:schemeClr val="tx1"/>
            </a:solidFill>
            <a:latin typeface="+mn-lt"/>
          </a:endParaRPr>
        </a:p>
      </dsp:txBody>
      <dsp:txXfrm>
        <a:off x="3849832" y="1361932"/>
        <a:ext cx="1640376" cy="1001858"/>
      </dsp:txXfrm>
    </dsp:sp>
    <dsp:sp modelId="{8128FD4F-F88E-4B08-82FC-18B43E8B892B}">
      <dsp:nvSpPr>
        <dsp:cNvPr id="0" name=""/>
        <dsp:cNvSpPr/>
      </dsp:nvSpPr>
      <dsp:spPr>
        <a:xfrm>
          <a:off x="3605823" y="1064714"/>
          <a:ext cx="212839" cy="2128392"/>
        </a:xfrm>
        <a:custGeom>
          <a:avLst/>
          <a:gdLst/>
          <a:ahLst/>
          <a:cxnLst/>
          <a:rect l="0" t="0" r="0" b="0"/>
          <a:pathLst>
            <a:path>
              <a:moveTo>
                <a:pt x="0" y="0"/>
              </a:moveTo>
              <a:lnTo>
                <a:pt x="0" y="2128392"/>
              </a:lnTo>
              <a:lnTo>
                <a:pt x="212839" y="212839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2DE6DE-A107-4612-98C8-86EC40276473}">
      <dsp:nvSpPr>
        <dsp:cNvPr id="0" name=""/>
        <dsp:cNvSpPr/>
      </dsp:nvSpPr>
      <dsp:spPr>
        <a:xfrm>
          <a:off x="3818663" y="2661009"/>
          <a:ext cx="1702714" cy="10641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Los resultados a futuros sean favorables</a:t>
          </a:r>
          <a:endParaRPr lang="es-ES" sz="1200" kern="1200" dirty="0">
            <a:solidFill>
              <a:schemeClr val="tx1"/>
            </a:solidFill>
          </a:endParaRPr>
        </a:p>
      </dsp:txBody>
      <dsp:txXfrm>
        <a:off x="3849832" y="2692178"/>
        <a:ext cx="1640376" cy="1001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F845D-3575-48C5-B58F-40F06855D76B}">
      <dsp:nvSpPr>
        <dsp:cNvPr id="0" name=""/>
        <dsp:cNvSpPr/>
      </dsp:nvSpPr>
      <dsp:spPr>
        <a:xfrm>
          <a:off x="77133" y="159"/>
          <a:ext cx="3754149" cy="34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ES" sz="2000" kern="1200" dirty="0"/>
        </a:p>
      </dsp:txBody>
      <dsp:txXfrm>
        <a:off x="77133" y="159"/>
        <a:ext cx="3754149" cy="341286"/>
      </dsp:txXfrm>
    </dsp:sp>
    <dsp:sp modelId="{8B2B813A-4276-417E-9D10-B69A2254B2A9}">
      <dsp:nvSpPr>
        <dsp:cNvPr id="0" name=""/>
        <dsp:cNvSpPr/>
      </dsp:nvSpPr>
      <dsp:spPr>
        <a:xfrm>
          <a:off x="77133" y="341445"/>
          <a:ext cx="878470" cy="695212"/>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62061-B4E7-44D5-B198-698567EEAEF6}">
      <dsp:nvSpPr>
        <dsp:cNvPr id="0" name=""/>
        <dsp:cNvSpPr/>
      </dsp:nvSpPr>
      <dsp:spPr>
        <a:xfrm>
          <a:off x="604799" y="341445"/>
          <a:ext cx="878470" cy="695212"/>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A56C0-BC7C-4A00-8B64-555C2EFC0C5E}">
      <dsp:nvSpPr>
        <dsp:cNvPr id="0" name=""/>
        <dsp:cNvSpPr/>
      </dsp:nvSpPr>
      <dsp:spPr>
        <a:xfrm>
          <a:off x="1132883" y="341445"/>
          <a:ext cx="878470" cy="695212"/>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ECF94-FAF8-480A-989C-4CD2FED24A16}">
      <dsp:nvSpPr>
        <dsp:cNvPr id="0" name=""/>
        <dsp:cNvSpPr/>
      </dsp:nvSpPr>
      <dsp:spPr>
        <a:xfrm>
          <a:off x="1660549" y="341445"/>
          <a:ext cx="878470" cy="6952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B0CC8-D005-406A-B33D-C1B67586E00A}">
      <dsp:nvSpPr>
        <dsp:cNvPr id="0" name=""/>
        <dsp:cNvSpPr/>
      </dsp:nvSpPr>
      <dsp:spPr>
        <a:xfrm>
          <a:off x="2188633" y="341445"/>
          <a:ext cx="878470" cy="695212"/>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A4CB4-5F4A-491A-8D95-C2270A5DA5D9}">
      <dsp:nvSpPr>
        <dsp:cNvPr id="0" name=""/>
        <dsp:cNvSpPr/>
      </dsp:nvSpPr>
      <dsp:spPr>
        <a:xfrm>
          <a:off x="2716300" y="341445"/>
          <a:ext cx="878470" cy="695212"/>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C04A1-9844-4169-8AC8-FAE33D13DB64}">
      <dsp:nvSpPr>
        <dsp:cNvPr id="0" name=""/>
        <dsp:cNvSpPr/>
      </dsp:nvSpPr>
      <dsp:spPr>
        <a:xfrm>
          <a:off x="3244383" y="341445"/>
          <a:ext cx="878470" cy="695212"/>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AAC9A-FD28-47A9-BBB9-7CB5DAC2AAD6}">
      <dsp:nvSpPr>
        <dsp:cNvPr id="0" name=""/>
        <dsp:cNvSpPr/>
      </dsp:nvSpPr>
      <dsp:spPr>
        <a:xfrm>
          <a:off x="77133" y="410967"/>
          <a:ext cx="3802953" cy="556170"/>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Contar con una capacidad de gestión consolidad que garantice el desarrollo y la sostenibilidad de la iniciativa</a:t>
          </a:r>
          <a:endParaRPr lang="es-ES" sz="1200" kern="1200" dirty="0"/>
        </a:p>
      </dsp:txBody>
      <dsp:txXfrm>
        <a:off x="77133" y="410967"/>
        <a:ext cx="3802953" cy="556170"/>
      </dsp:txXfrm>
    </dsp:sp>
    <dsp:sp modelId="{5B1AA4E3-26E9-48C8-B762-74EE76261D25}">
      <dsp:nvSpPr>
        <dsp:cNvPr id="0" name=""/>
        <dsp:cNvSpPr/>
      </dsp:nvSpPr>
      <dsp:spPr>
        <a:xfrm>
          <a:off x="77133" y="1078676"/>
          <a:ext cx="3754149" cy="34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s-ES" sz="2000" kern="1200" dirty="0"/>
        </a:p>
      </dsp:txBody>
      <dsp:txXfrm>
        <a:off x="77133" y="1078676"/>
        <a:ext cx="3754149" cy="341286"/>
      </dsp:txXfrm>
    </dsp:sp>
    <dsp:sp modelId="{D4A287CA-A108-41A3-BFA0-BDB99C0E19B5}">
      <dsp:nvSpPr>
        <dsp:cNvPr id="0" name=""/>
        <dsp:cNvSpPr/>
      </dsp:nvSpPr>
      <dsp:spPr>
        <a:xfrm>
          <a:off x="77133" y="1419962"/>
          <a:ext cx="878470" cy="695212"/>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D24BA-3D44-4AEA-8BB6-874CBB29B4AE}">
      <dsp:nvSpPr>
        <dsp:cNvPr id="0" name=""/>
        <dsp:cNvSpPr/>
      </dsp:nvSpPr>
      <dsp:spPr>
        <a:xfrm>
          <a:off x="604799" y="1419962"/>
          <a:ext cx="878470" cy="6952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39E05-457D-46C1-AFAB-7202801F4451}">
      <dsp:nvSpPr>
        <dsp:cNvPr id="0" name=""/>
        <dsp:cNvSpPr/>
      </dsp:nvSpPr>
      <dsp:spPr>
        <a:xfrm>
          <a:off x="1132883" y="1419962"/>
          <a:ext cx="878470" cy="695212"/>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5DEEA-7156-4A23-B82C-23E444782A48}">
      <dsp:nvSpPr>
        <dsp:cNvPr id="0" name=""/>
        <dsp:cNvSpPr/>
      </dsp:nvSpPr>
      <dsp:spPr>
        <a:xfrm>
          <a:off x="1660549" y="1419962"/>
          <a:ext cx="878470" cy="695212"/>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BFF73-7E24-4708-9C10-7A06C3C44D3C}">
      <dsp:nvSpPr>
        <dsp:cNvPr id="0" name=""/>
        <dsp:cNvSpPr/>
      </dsp:nvSpPr>
      <dsp:spPr>
        <a:xfrm>
          <a:off x="2188633" y="1419962"/>
          <a:ext cx="878470" cy="695212"/>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D9A9F-2950-4332-9771-D0955790C645}">
      <dsp:nvSpPr>
        <dsp:cNvPr id="0" name=""/>
        <dsp:cNvSpPr/>
      </dsp:nvSpPr>
      <dsp:spPr>
        <a:xfrm>
          <a:off x="2716300" y="1419962"/>
          <a:ext cx="878470" cy="695212"/>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30B41-4888-46BB-8E01-6661B917309E}">
      <dsp:nvSpPr>
        <dsp:cNvPr id="0" name=""/>
        <dsp:cNvSpPr/>
      </dsp:nvSpPr>
      <dsp:spPr>
        <a:xfrm>
          <a:off x="3244383" y="1419962"/>
          <a:ext cx="878470" cy="6952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F987E-ED06-41C0-A26F-C60FA3E6F56D}">
      <dsp:nvSpPr>
        <dsp:cNvPr id="0" name=""/>
        <dsp:cNvSpPr/>
      </dsp:nvSpPr>
      <dsp:spPr>
        <a:xfrm>
          <a:off x="77133" y="1489483"/>
          <a:ext cx="3802953" cy="556170"/>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Tener acceso a los mercados que garanticen la factibilidad económica del negocio inclusivo</a:t>
          </a:r>
          <a:endParaRPr lang="es-ES" sz="1200" kern="1200" dirty="0"/>
        </a:p>
      </dsp:txBody>
      <dsp:txXfrm>
        <a:off x="77133" y="1489483"/>
        <a:ext cx="3802953" cy="556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98E5-4D46-4B95-8727-B2D40E46A50B}">
      <dsp:nvSpPr>
        <dsp:cNvPr id="0" name=""/>
        <dsp:cNvSpPr/>
      </dsp:nvSpPr>
      <dsp:spPr>
        <a:xfrm>
          <a:off x="1011106" y="0"/>
          <a:ext cx="3179533" cy="21580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D509F-6322-419C-B99E-F384E974C980}">
      <dsp:nvSpPr>
        <dsp:cNvPr id="0" name=""/>
        <dsp:cNvSpPr/>
      </dsp:nvSpPr>
      <dsp:spPr>
        <a:xfrm>
          <a:off x="1128232" y="647420"/>
          <a:ext cx="1469861" cy="8632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Existe un vínculo directo</a:t>
          </a:r>
          <a:endParaRPr lang="es-ES" sz="1200" kern="1200" dirty="0">
            <a:solidFill>
              <a:schemeClr val="tx1"/>
            </a:solidFill>
          </a:endParaRPr>
        </a:p>
      </dsp:txBody>
      <dsp:txXfrm>
        <a:off x="1170371" y="689559"/>
        <a:ext cx="1385583" cy="778948"/>
      </dsp:txXfrm>
    </dsp:sp>
    <dsp:sp modelId="{9C43133C-6C9A-4D06-A2D6-650F31499BC4}">
      <dsp:nvSpPr>
        <dsp:cNvPr id="0" name=""/>
        <dsp:cNvSpPr/>
      </dsp:nvSpPr>
      <dsp:spPr>
        <a:xfrm>
          <a:off x="2858181" y="647420"/>
          <a:ext cx="1215332" cy="86322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Los productores acceden a un mercado más estable</a:t>
          </a:r>
          <a:endParaRPr lang="es-ES" sz="1200" kern="1200" dirty="0">
            <a:solidFill>
              <a:schemeClr val="tx1"/>
            </a:solidFill>
          </a:endParaRPr>
        </a:p>
      </dsp:txBody>
      <dsp:txXfrm>
        <a:off x="2900320" y="689559"/>
        <a:ext cx="1131054" cy="778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DD506-5D6B-4FA8-9C0B-819478BDEAB4}">
      <dsp:nvSpPr>
        <dsp:cNvPr id="0" name=""/>
        <dsp:cNvSpPr/>
      </dsp:nvSpPr>
      <dsp:spPr>
        <a:xfrm rot="5400000">
          <a:off x="5586861" y="-2379652"/>
          <a:ext cx="635459" cy="555726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endParaRPr lang="es-ES" sz="11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sz="1100" b="1" kern="1200" dirty="0" smtClean="0"/>
            <a:t>Cuantitativo</a:t>
          </a:r>
          <a:endParaRPr lang="es-ES" sz="1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C" sz="1100" kern="1200" dirty="0" smtClean="0"/>
            <a:t>Un análisis de carácter numérico el cual permita reflejar los datos más relevantes del estudio</a:t>
          </a:r>
          <a:endParaRPr lang="es-ES" sz="1100" b="1"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endParaRPr lang="es-ES" sz="1100" kern="1200" dirty="0"/>
        </a:p>
      </dsp:txBody>
      <dsp:txXfrm rot="-5400000">
        <a:off x="3125960" y="112270"/>
        <a:ext cx="5526241" cy="573417"/>
      </dsp:txXfrm>
    </dsp:sp>
    <dsp:sp modelId="{A972B6DF-208B-42D8-A4DC-159C8CEEA099}">
      <dsp:nvSpPr>
        <dsp:cNvPr id="0" name=""/>
        <dsp:cNvSpPr/>
      </dsp:nvSpPr>
      <dsp:spPr>
        <a:xfrm>
          <a:off x="0" y="1816"/>
          <a:ext cx="3125960" cy="7943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Enfoque</a:t>
          </a:r>
          <a:endParaRPr lang="es-ES" sz="1600" b="1" kern="1200" dirty="0">
            <a:solidFill>
              <a:schemeClr val="tx1"/>
            </a:solidFill>
          </a:endParaRPr>
        </a:p>
      </dsp:txBody>
      <dsp:txXfrm>
        <a:off x="38776" y="40592"/>
        <a:ext cx="3048408" cy="716772"/>
      </dsp:txXfrm>
    </dsp:sp>
    <dsp:sp modelId="{9BC7C046-B358-4D50-8B29-0B3C3A57A041}">
      <dsp:nvSpPr>
        <dsp:cNvPr id="0" name=""/>
        <dsp:cNvSpPr/>
      </dsp:nvSpPr>
      <dsp:spPr>
        <a:xfrm rot="5400000">
          <a:off x="5586861" y="-1545612"/>
          <a:ext cx="635459" cy="5557262"/>
        </a:xfrm>
        <a:prstGeom prst="round2SameRect">
          <a:avLst/>
        </a:prstGeom>
        <a:solidFill>
          <a:schemeClr val="accent4">
            <a:tint val="40000"/>
            <a:alpha val="90000"/>
            <a:hueOff val="2878480"/>
            <a:satOff val="-15315"/>
            <a:lumOff val="-873"/>
            <a:alphaOff val="0"/>
          </a:schemeClr>
        </a:solidFill>
        <a:ln w="12700" cap="flat" cmpd="sng" algn="ctr">
          <a:solidFill>
            <a:schemeClr val="accent4">
              <a:tint val="40000"/>
              <a:alpha val="90000"/>
              <a:hueOff val="2878480"/>
              <a:satOff val="-15315"/>
              <a:lumOff val="-8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b="1" kern="1200" dirty="0" smtClean="0"/>
            <a:t>Básica</a:t>
          </a:r>
          <a:endParaRPr lang="es-ES" sz="1100" b="1" kern="1200" dirty="0"/>
        </a:p>
        <a:p>
          <a:pPr marL="57150" lvl="1" indent="-57150" algn="l" defTabSz="488950">
            <a:lnSpc>
              <a:spcPct val="90000"/>
            </a:lnSpc>
            <a:spcBef>
              <a:spcPct val="0"/>
            </a:spcBef>
            <a:spcAft>
              <a:spcPct val="15000"/>
            </a:spcAft>
            <a:buChar char="••"/>
          </a:pPr>
          <a:r>
            <a:rPr lang="es-EC" sz="1100" kern="1200" dirty="0" smtClean="0"/>
            <a:t>Busca recopilar toda la información posible que esté relacionada con la realidad que presenta el caso de estudio</a:t>
          </a:r>
          <a:endParaRPr lang="es-ES" sz="1100" kern="1200" dirty="0"/>
        </a:p>
      </dsp:txBody>
      <dsp:txXfrm rot="-5400000">
        <a:off x="3125960" y="946310"/>
        <a:ext cx="5526241" cy="573417"/>
      </dsp:txXfrm>
    </dsp:sp>
    <dsp:sp modelId="{378974B6-A0F7-46D2-B57C-7CAFA2114DE4}">
      <dsp:nvSpPr>
        <dsp:cNvPr id="0" name=""/>
        <dsp:cNvSpPr/>
      </dsp:nvSpPr>
      <dsp:spPr>
        <a:xfrm>
          <a:off x="0" y="835857"/>
          <a:ext cx="3125960" cy="794324"/>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Por su finalidad</a:t>
          </a:r>
          <a:endParaRPr lang="es-ES" sz="1600" b="1" kern="1200" dirty="0">
            <a:solidFill>
              <a:schemeClr val="tx1"/>
            </a:solidFill>
          </a:endParaRPr>
        </a:p>
      </dsp:txBody>
      <dsp:txXfrm>
        <a:off x="38776" y="874633"/>
        <a:ext cx="3048408" cy="716772"/>
      </dsp:txXfrm>
    </dsp:sp>
    <dsp:sp modelId="{909F6957-DAC9-4964-9B3C-9EDEEF6CA066}">
      <dsp:nvSpPr>
        <dsp:cNvPr id="0" name=""/>
        <dsp:cNvSpPr/>
      </dsp:nvSpPr>
      <dsp:spPr>
        <a:xfrm rot="5400000">
          <a:off x="5586861" y="-711571"/>
          <a:ext cx="635459" cy="5557262"/>
        </a:xfrm>
        <a:prstGeom prst="round2Same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b="1" kern="1200" dirty="0" smtClean="0"/>
            <a:t>Documental</a:t>
          </a:r>
          <a:endParaRPr lang="es-ES" sz="1100" b="1" kern="1200" dirty="0"/>
        </a:p>
        <a:p>
          <a:pPr marL="57150" lvl="1" indent="-57150" algn="l" defTabSz="488950">
            <a:lnSpc>
              <a:spcPct val="90000"/>
            </a:lnSpc>
            <a:spcBef>
              <a:spcPct val="0"/>
            </a:spcBef>
            <a:spcAft>
              <a:spcPct val="15000"/>
            </a:spcAft>
            <a:buChar char="••"/>
          </a:pPr>
          <a:r>
            <a:rPr lang="es-EC" sz="1100" kern="1200" dirty="0" smtClean="0"/>
            <a:t>Permite observar las realidades del caso de estudio, respaldándose en diferentes tipos de documentos donde se indaga, interpreta, presenta datos e información sobre el tema investigado.</a:t>
          </a:r>
          <a:endParaRPr lang="es-ES" sz="1100" kern="1200" dirty="0"/>
        </a:p>
      </dsp:txBody>
      <dsp:txXfrm rot="-5400000">
        <a:off x="3125960" y="1780351"/>
        <a:ext cx="5526241" cy="573417"/>
      </dsp:txXfrm>
    </dsp:sp>
    <dsp:sp modelId="{6E432EEB-C82F-4980-868A-DECEB9CE1418}">
      <dsp:nvSpPr>
        <dsp:cNvPr id="0" name=""/>
        <dsp:cNvSpPr/>
      </dsp:nvSpPr>
      <dsp:spPr>
        <a:xfrm>
          <a:off x="0" y="1669897"/>
          <a:ext cx="3125960" cy="794324"/>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Por las fuentes de información</a:t>
          </a:r>
          <a:endParaRPr lang="es-ES" sz="1600" b="1" kern="1200" dirty="0">
            <a:solidFill>
              <a:schemeClr val="tx1"/>
            </a:solidFill>
          </a:endParaRPr>
        </a:p>
      </dsp:txBody>
      <dsp:txXfrm>
        <a:off x="38776" y="1708673"/>
        <a:ext cx="3048408" cy="716772"/>
      </dsp:txXfrm>
    </dsp:sp>
    <dsp:sp modelId="{18E3B6F6-93DF-44B0-858A-48D416C0CA11}">
      <dsp:nvSpPr>
        <dsp:cNvPr id="0" name=""/>
        <dsp:cNvSpPr/>
      </dsp:nvSpPr>
      <dsp:spPr>
        <a:xfrm rot="5400000">
          <a:off x="5586861" y="122468"/>
          <a:ext cx="635459" cy="5557262"/>
        </a:xfrm>
        <a:prstGeom prst="round2SameRect">
          <a:avLst/>
        </a:prstGeom>
        <a:solidFill>
          <a:schemeClr val="accent4">
            <a:tint val="40000"/>
            <a:alpha val="90000"/>
            <a:hueOff val="8635439"/>
            <a:satOff val="-45946"/>
            <a:lumOff val="-2618"/>
            <a:alphaOff val="0"/>
          </a:schemeClr>
        </a:solidFill>
        <a:ln w="12700" cap="flat" cmpd="sng" algn="ctr">
          <a:solidFill>
            <a:schemeClr val="accent4">
              <a:tint val="40000"/>
              <a:alpha val="90000"/>
              <a:hueOff val="8635439"/>
              <a:satOff val="-45946"/>
              <a:lumOff val="-2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b="1" kern="1200" dirty="0" smtClean="0"/>
            <a:t>Exploratorio</a:t>
          </a:r>
          <a:endParaRPr lang="es-ES" sz="1100" b="1" kern="1200" dirty="0"/>
        </a:p>
        <a:p>
          <a:pPr marL="57150" lvl="1" indent="-57150" algn="l" defTabSz="488950">
            <a:lnSpc>
              <a:spcPct val="90000"/>
            </a:lnSpc>
            <a:spcBef>
              <a:spcPct val="0"/>
            </a:spcBef>
            <a:spcAft>
              <a:spcPct val="15000"/>
            </a:spcAft>
            <a:buChar char="••"/>
          </a:pPr>
          <a:r>
            <a:rPr lang="es-EC" sz="1100" kern="1200" dirty="0" smtClean="0"/>
            <a:t>Se determina este tipo de investigación cuando el tema a investigar no sea explorado en su totalidad</a:t>
          </a:r>
          <a:endParaRPr lang="es-ES" sz="1100" kern="1200" dirty="0"/>
        </a:p>
      </dsp:txBody>
      <dsp:txXfrm rot="-5400000">
        <a:off x="3125960" y="2614391"/>
        <a:ext cx="5526241" cy="573417"/>
      </dsp:txXfrm>
    </dsp:sp>
    <dsp:sp modelId="{69B63F1C-36F9-42D4-B022-A8542765697B}">
      <dsp:nvSpPr>
        <dsp:cNvPr id="0" name=""/>
        <dsp:cNvSpPr/>
      </dsp:nvSpPr>
      <dsp:spPr>
        <a:xfrm>
          <a:off x="0" y="2503937"/>
          <a:ext cx="3125960" cy="794324"/>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Por el alcance</a:t>
          </a:r>
          <a:endParaRPr lang="es-ES" sz="1600" b="1" kern="1200" dirty="0">
            <a:solidFill>
              <a:schemeClr val="tx1"/>
            </a:solidFill>
          </a:endParaRPr>
        </a:p>
      </dsp:txBody>
      <dsp:txXfrm>
        <a:off x="38776" y="2542713"/>
        <a:ext cx="3048408" cy="716772"/>
      </dsp:txXfrm>
    </dsp:sp>
    <dsp:sp modelId="{0CAB913F-6E59-45A6-9B5C-CB360C0DA24D}">
      <dsp:nvSpPr>
        <dsp:cNvPr id="0" name=""/>
        <dsp:cNvSpPr/>
      </dsp:nvSpPr>
      <dsp:spPr>
        <a:xfrm rot="5400000">
          <a:off x="5586861" y="956508"/>
          <a:ext cx="635459" cy="5557262"/>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Los resultados generados del programa ecuamas impactan favorablemente en la gestión financiera de las PYMES participantes.</a:t>
          </a:r>
          <a:endParaRPr lang="es-ES" sz="1100" kern="1200" dirty="0"/>
        </a:p>
      </dsp:txBody>
      <dsp:txXfrm rot="-5400000">
        <a:off x="3125960" y="3448431"/>
        <a:ext cx="5526241" cy="573417"/>
      </dsp:txXfrm>
    </dsp:sp>
    <dsp:sp modelId="{41F3E64B-4CF7-4908-8BF3-0B48CC78FC57}">
      <dsp:nvSpPr>
        <dsp:cNvPr id="0" name=""/>
        <dsp:cNvSpPr/>
      </dsp:nvSpPr>
      <dsp:spPr>
        <a:xfrm>
          <a:off x="0" y="3337978"/>
          <a:ext cx="3125960" cy="79432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Hipótesis</a:t>
          </a:r>
          <a:endParaRPr lang="es-ES" sz="1600" b="1" kern="1200" dirty="0">
            <a:solidFill>
              <a:schemeClr val="tx1"/>
            </a:solidFill>
          </a:endParaRPr>
        </a:p>
      </dsp:txBody>
      <dsp:txXfrm>
        <a:off x="38776" y="3376754"/>
        <a:ext cx="3048408" cy="7167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4D8F7-3636-484A-967F-798D8C65E13B}">
      <dsp:nvSpPr>
        <dsp:cNvPr id="0" name=""/>
        <dsp:cNvSpPr/>
      </dsp:nvSpPr>
      <dsp:spPr>
        <a:xfrm>
          <a:off x="1377031" y="246264"/>
          <a:ext cx="1666251" cy="8331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Base de Datos</a:t>
          </a:r>
          <a:endParaRPr lang="es-ES" sz="1400" b="1" kern="1200" dirty="0">
            <a:solidFill>
              <a:schemeClr val="tx1"/>
            </a:solidFill>
          </a:endParaRPr>
        </a:p>
      </dsp:txBody>
      <dsp:txXfrm>
        <a:off x="1401432" y="270665"/>
        <a:ext cx="1617449" cy="784323"/>
      </dsp:txXfrm>
    </dsp:sp>
    <dsp:sp modelId="{216CD086-B50A-4E47-92B8-A867C625FBB2}">
      <dsp:nvSpPr>
        <dsp:cNvPr id="0" name=""/>
        <dsp:cNvSpPr/>
      </dsp:nvSpPr>
      <dsp:spPr>
        <a:xfrm rot="3600000">
          <a:off x="2463561" y="1709535"/>
          <a:ext cx="870178" cy="29159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2551039" y="1767854"/>
        <a:ext cx="695222" cy="174956"/>
      </dsp:txXfrm>
    </dsp:sp>
    <dsp:sp modelId="{55049321-6A7C-4DD3-8332-FAD367FB1DFE}">
      <dsp:nvSpPr>
        <dsp:cNvPr id="0" name=""/>
        <dsp:cNvSpPr/>
      </dsp:nvSpPr>
      <dsp:spPr>
        <a:xfrm>
          <a:off x="2754018" y="2631276"/>
          <a:ext cx="1666251" cy="83312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Memorias de Sostenibilidad</a:t>
          </a:r>
          <a:endParaRPr lang="es-ES" sz="1400" kern="1200" dirty="0">
            <a:solidFill>
              <a:schemeClr val="tx1"/>
            </a:solidFill>
          </a:endParaRPr>
        </a:p>
      </dsp:txBody>
      <dsp:txXfrm>
        <a:off x="2778419" y="2655677"/>
        <a:ext cx="1617449" cy="784323"/>
      </dsp:txXfrm>
    </dsp:sp>
    <dsp:sp modelId="{2A793D05-6392-4AAB-844C-93022202CC6F}">
      <dsp:nvSpPr>
        <dsp:cNvPr id="0" name=""/>
        <dsp:cNvSpPr/>
      </dsp:nvSpPr>
      <dsp:spPr>
        <a:xfrm rot="10800000">
          <a:off x="1775068" y="2902041"/>
          <a:ext cx="870178" cy="291594"/>
        </a:xfrm>
        <a:prstGeom prst="lef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rot="10800000">
        <a:off x="1862546" y="2960360"/>
        <a:ext cx="695222" cy="174956"/>
      </dsp:txXfrm>
    </dsp:sp>
    <dsp:sp modelId="{3A77548F-FDE1-4094-956D-C424905BEDF7}">
      <dsp:nvSpPr>
        <dsp:cNvPr id="0" name=""/>
        <dsp:cNvSpPr/>
      </dsp:nvSpPr>
      <dsp:spPr>
        <a:xfrm>
          <a:off x="44" y="2631276"/>
          <a:ext cx="1666251" cy="83312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Informes Financieros</a:t>
          </a:r>
          <a:endParaRPr lang="es-ES" sz="1400" kern="1200" dirty="0">
            <a:solidFill>
              <a:schemeClr val="tx1"/>
            </a:solidFill>
          </a:endParaRPr>
        </a:p>
      </dsp:txBody>
      <dsp:txXfrm>
        <a:off x="24445" y="2655677"/>
        <a:ext cx="1617449" cy="784323"/>
      </dsp:txXfrm>
    </dsp:sp>
    <dsp:sp modelId="{46BD612D-8913-44D0-9CEB-BE9D822279B5}">
      <dsp:nvSpPr>
        <dsp:cNvPr id="0" name=""/>
        <dsp:cNvSpPr/>
      </dsp:nvSpPr>
      <dsp:spPr>
        <a:xfrm rot="18000000">
          <a:off x="1086574" y="1709535"/>
          <a:ext cx="870178" cy="291594"/>
        </a:xfrm>
        <a:prstGeom prst="lef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1174052" y="1767854"/>
        <a:ext cx="695222" cy="1749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317173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159278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25566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232341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62113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29235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63006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257931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391876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1623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AAF324-3B92-4DEA-A9E0-FFD479D132C0}" type="datetimeFigureOut">
              <a:rPr lang="es-ES" smtClean="0"/>
              <a:t>14/12/2017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0155040-2F45-4097-ABF8-2951A839BC50}" type="slidenum">
              <a:rPr lang="es-ES" smtClean="0"/>
              <a:t>‹Nº›</a:t>
            </a:fld>
            <a:endParaRPr lang="es-ES" dirty="0"/>
          </a:p>
        </p:txBody>
      </p:sp>
    </p:spTree>
    <p:extLst>
      <p:ext uri="{BB962C8B-B14F-4D97-AF65-F5344CB8AC3E}">
        <p14:creationId xmlns:p14="http://schemas.microsoft.com/office/powerpoint/2010/main" val="45620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AF324-3B92-4DEA-A9E0-FFD479D132C0}" type="datetimeFigureOut">
              <a:rPr lang="es-ES" smtClean="0"/>
              <a:t>14/12/2017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55040-2F45-4097-ABF8-2951A839BC50}" type="slidenum">
              <a:rPr lang="es-ES" smtClean="0"/>
              <a:t>‹Nº›</a:t>
            </a:fld>
            <a:endParaRPr lang="es-ES" dirty="0"/>
          </a:p>
        </p:txBody>
      </p:sp>
    </p:spTree>
    <p:extLst>
      <p:ext uri="{BB962C8B-B14F-4D97-AF65-F5344CB8AC3E}">
        <p14:creationId xmlns:p14="http://schemas.microsoft.com/office/powerpoint/2010/main" val="319633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diagramColors" Target="../diagrams/colors10.xml"/><Relationship Id="rId18" Type="http://schemas.openxmlformats.org/officeDocument/2006/relationships/diagramColors" Target="../diagrams/colors11.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QuickStyle" Target="../diagrams/quickStyle10.xml"/><Relationship Id="rId17" Type="http://schemas.openxmlformats.org/officeDocument/2006/relationships/diagramQuickStyle" Target="../diagrams/quickStyle11.xml"/><Relationship Id="rId2" Type="http://schemas.openxmlformats.org/officeDocument/2006/relationships/image" Target="../media/image1.png"/><Relationship Id="rId16" Type="http://schemas.openxmlformats.org/officeDocument/2006/relationships/diagramLayout" Target="../diagrams/layout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Layout" Target="../diagrams/layout10.xml"/><Relationship Id="rId5" Type="http://schemas.openxmlformats.org/officeDocument/2006/relationships/diagramQuickStyle" Target="../diagrams/quickStyle9.xml"/><Relationship Id="rId15" Type="http://schemas.openxmlformats.org/officeDocument/2006/relationships/diagramData" Target="../diagrams/data11.xml"/><Relationship Id="rId10" Type="http://schemas.openxmlformats.org/officeDocument/2006/relationships/diagramData" Target="../diagrams/data10.xml"/><Relationship Id="rId19" Type="http://schemas.microsoft.com/office/2007/relationships/diagramDrawing" Target="../diagrams/drawing11.xml"/><Relationship Id="rId4" Type="http://schemas.openxmlformats.org/officeDocument/2006/relationships/diagramLayout" Target="../diagrams/layout9.xml"/><Relationship Id="rId9" Type="http://schemas.openxmlformats.org/officeDocument/2006/relationships/image" Target="../media/image16.jpeg"/><Relationship Id="rId14"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image" Target="../media/image21.png"/><Relationship Id="rId3" Type="http://schemas.openxmlformats.org/officeDocument/2006/relationships/image" Target="../media/image4.jpeg"/><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image" Target="../media/image20.jpeg"/><Relationship Id="rId2" Type="http://schemas.openxmlformats.org/officeDocument/2006/relationships/image" Target="../media/image1.png"/><Relationship Id="rId16" Type="http://schemas.microsoft.com/office/2007/relationships/diagramDrawing" Target="../diagrams/drawing13.xml"/><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diagramDrawing" Target="../diagrams/drawing12.xml"/><Relationship Id="rId5" Type="http://schemas.openxmlformats.org/officeDocument/2006/relationships/image" Target="../media/image18.png"/><Relationship Id="rId15" Type="http://schemas.openxmlformats.org/officeDocument/2006/relationships/diagramColors" Target="../diagrams/colors13.xml"/><Relationship Id="rId10" Type="http://schemas.openxmlformats.org/officeDocument/2006/relationships/diagramColors" Target="../diagrams/colors12.xml"/><Relationship Id="rId19"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package" Target="../embeddings/Hoja_de_c_lculo_de_Microsoft_Excel1.xlsx"/><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package" Target="../embeddings/Hoja_de_c_lculo_de_Microsoft_Excel2.xlsx"/><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package" Target="../embeddings/Hoja_de_c_lculo_de_Microsoft_Excel3.xlsx"/><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emf"/><Relationship Id="rId5" Type="http://schemas.openxmlformats.org/officeDocument/2006/relationships/package" Target="../embeddings/Hoja_de_c_lculo_de_Microsoft_Excel4.xlsx"/><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package" Target="../embeddings/Hoja_de_c_lculo_de_Microsoft_Excel5.xlsx"/><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emf"/><Relationship Id="rId5" Type="http://schemas.openxmlformats.org/officeDocument/2006/relationships/package" Target="../embeddings/Hoja_de_c_lculo_de_Microsoft_Excel6.xlsx"/><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emf"/><Relationship Id="rId5" Type="http://schemas.openxmlformats.org/officeDocument/2006/relationships/package" Target="../embeddings/Hoja_de_c_lculo_de_Microsoft_Excel7.xlsx"/><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package" Target="../embeddings/Hoja_de_c_lculo_de_Microsoft_Excel8.xlsx"/></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package" Target="../embeddings/Hoja_de_c_lculo_de_Microsoft_Excel9.xlsx"/></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chart" Target="../charts/chart1.xml"/><Relationship Id="rId5" Type="http://schemas.openxmlformats.org/officeDocument/2006/relationships/image" Target="../media/image42.emf"/><Relationship Id="rId4" Type="http://schemas.openxmlformats.org/officeDocument/2006/relationships/package" Target="../embeddings/Hoja_de_c_lculo_de_Microsoft_Excel10.xlsx"/></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package" Target="../embeddings/Hoja_de_c_lculo_de_Microsoft_Excel11.xlsx"/></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5.emf"/><Relationship Id="rId5" Type="http://schemas.openxmlformats.org/officeDocument/2006/relationships/package" Target="../embeddings/Hoja_de_c_lculo_de_Microsoft_Excel12.xlsx"/><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chart" Target="../charts/chart4.xml"/><Relationship Id="rId5" Type="http://schemas.openxmlformats.org/officeDocument/2006/relationships/image" Target="../media/image46.emf"/><Relationship Id="rId4" Type="http://schemas.openxmlformats.org/officeDocument/2006/relationships/package" Target="../embeddings/Hoja_de_c_lculo_de_Microsoft_Excel13.xlsx"/></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package" Target="../embeddings/Hoja_de_c_lculo_de_Microsoft_Excel14.xlsx"/></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chart" Target="../charts/chart6.xml"/><Relationship Id="rId5" Type="http://schemas.openxmlformats.org/officeDocument/2006/relationships/image" Target="../media/image49.emf"/><Relationship Id="rId4" Type="http://schemas.openxmlformats.org/officeDocument/2006/relationships/package" Target="../embeddings/Hoja_de_c_lculo_de_Microsoft_Excel15.xlsx"/></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0.emf"/><Relationship Id="rId5" Type="http://schemas.openxmlformats.org/officeDocument/2006/relationships/package" Target="../embeddings/Hoja_de_c_lculo_de_Microsoft_Excel16.xlsx"/><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emf"/><Relationship Id="rId5" Type="http://schemas.openxmlformats.org/officeDocument/2006/relationships/package" Target="../embeddings/Hoja_de_c_lculo_de_Microsoft_Excel17.xlsx"/><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chart" Target="../charts/chart9.xml"/><Relationship Id="rId5" Type="http://schemas.openxmlformats.org/officeDocument/2006/relationships/image" Target="../media/image53.emf"/><Relationship Id="rId4" Type="http://schemas.openxmlformats.org/officeDocument/2006/relationships/package" Target="../embeddings/Hoja_de_c_lculo_de_Microsoft_Excel18.xlsx"/></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jpe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1.png"/><Relationship Id="rId7" Type="http://schemas.openxmlformats.org/officeDocument/2006/relationships/package" Target="../embeddings/Hoja_de_c_lculo_de_Microsoft_Excel20.xlsx"/><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chart" Target="../charts/chart10.xml"/><Relationship Id="rId11" Type="http://schemas.openxmlformats.org/officeDocument/2006/relationships/chart" Target="../charts/chart13.xml"/><Relationship Id="rId5" Type="http://schemas.openxmlformats.org/officeDocument/2006/relationships/image" Target="../media/image56.emf"/><Relationship Id="rId10" Type="http://schemas.openxmlformats.org/officeDocument/2006/relationships/chart" Target="../charts/chart12.xml"/><Relationship Id="rId4" Type="http://schemas.openxmlformats.org/officeDocument/2006/relationships/package" Target="../embeddings/Hoja_de_c_lculo_de_Microsoft_Excel19.xlsx"/><Relationship Id="rId9" Type="http://schemas.openxmlformats.org/officeDocument/2006/relationships/chart" Target="../charts/chart11.xml"/></Relationships>
</file>

<file path=ppt/slides/_rels/slide37.xml.rels><?xml version="1.0" encoding="UTF-8" standalone="yes"?>
<Relationships xmlns="http://schemas.openxmlformats.org/package/2006/relationships"><Relationship Id="rId8" Type="http://schemas.openxmlformats.org/officeDocument/2006/relationships/package" Target="../embeddings/Hoja_de_c_lculo_de_Microsoft_Excel22.xlsx"/><Relationship Id="rId3" Type="http://schemas.openxmlformats.org/officeDocument/2006/relationships/image" Target="../media/image1.png"/><Relationship Id="rId7" Type="http://schemas.openxmlformats.org/officeDocument/2006/relationships/chart" Target="../charts/chart15.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chart" Target="../charts/chart14.xml"/><Relationship Id="rId11" Type="http://schemas.openxmlformats.org/officeDocument/2006/relationships/chart" Target="../charts/chart17.xml"/><Relationship Id="rId5" Type="http://schemas.openxmlformats.org/officeDocument/2006/relationships/image" Target="../media/image58.emf"/><Relationship Id="rId10" Type="http://schemas.openxmlformats.org/officeDocument/2006/relationships/chart" Target="../charts/chart16.xml"/><Relationship Id="rId4" Type="http://schemas.openxmlformats.org/officeDocument/2006/relationships/package" Target="../embeddings/Hoja_de_c_lculo_de_Microsoft_Excel21.xlsx"/><Relationship Id="rId9" Type="http://schemas.openxmlformats.org/officeDocument/2006/relationships/image" Target="../media/image59.emf"/></Relationships>
</file>

<file path=ppt/slides/_rels/slide38.xml.rels><?xml version="1.0" encoding="UTF-8" standalone="yes"?>
<Relationships xmlns="http://schemas.openxmlformats.org/package/2006/relationships"><Relationship Id="rId8" Type="http://schemas.openxmlformats.org/officeDocument/2006/relationships/package" Target="../embeddings/Hoja_de_c_lculo_de_Microsoft_Excel24.xlsx"/><Relationship Id="rId3" Type="http://schemas.openxmlformats.org/officeDocument/2006/relationships/image" Target="../media/image1.png"/><Relationship Id="rId7" Type="http://schemas.openxmlformats.org/officeDocument/2006/relationships/chart" Target="../charts/chart19.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chart" Target="../charts/chart18.xml"/><Relationship Id="rId11" Type="http://schemas.openxmlformats.org/officeDocument/2006/relationships/chart" Target="../charts/chart21.xml"/><Relationship Id="rId5" Type="http://schemas.openxmlformats.org/officeDocument/2006/relationships/image" Target="../media/image60.emf"/><Relationship Id="rId10" Type="http://schemas.openxmlformats.org/officeDocument/2006/relationships/chart" Target="../charts/chart20.xml"/><Relationship Id="rId4" Type="http://schemas.openxmlformats.org/officeDocument/2006/relationships/package" Target="../embeddings/Hoja_de_c_lculo_de_Microsoft_Excel23.xlsx"/><Relationship Id="rId9" Type="http://schemas.openxmlformats.org/officeDocument/2006/relationships/image" Target="../media/image61.emf"/></Relationships>
</file>

<file path=ppt/slides/_rels/slide3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jpe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0.gi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2" name="Título 1"/>
          <p:cNvSpPr>
            <a:spLocks noGrp="1"/>
          </p:cNvSpPr>
          <p:nvPr>
            <p:ph type="title"/>
          </p:nvPr>
        </p:nvSpPr>
        <p:spPr>
          <a:xfrm>
            <a:off x="695459" y="1828799"/>
            <a:ext cx="11500531" cy="1473334"/>
          </a:xfrm>
        </p:spPr>
        <p:txBody>
          <a:bodyPr>
            <a:noAutofit/>
          </a:bodyPr>
          <a:lstStyle/>
          <a:p>
            <a:pPr algn="ctr"/>
            <a:r>
              <a:rPr lang="es-ES" sz="5000" dirty="0" smtClean="0">
                <a:latin typeface="FreesiaUPC" panose="020B0604020202020204" pitchFamily="34" charset="-34"/>
                <a:cs typeface="FreesiaUPC" panose="020B0604020202020204" pitchFamily="34" charset="-34"/>
              </a:rPr>
              <a:t>“</a:t>
            </a:r>
            <a:r>
              <a:rPr lang="es-ES" sz="5000" dirty="0" smtClean="0">
                <a:solidFill>
                  <a:schemeClr val="accent4">
                    <a:lumMod val="75000"/>
                  </a:schemeClr>
                </a:solidFill>
                <a:latin typeface="FreesiaUPC" panose="020B0604020202020204" pitchFamily="34" charset="-34"/>
                <a:cs typeface="FreesiaUPC" panose="020B0604020202020204" pitchFamily="34" charset="-34"/>
              </a:rPr>
              <a:t>Deja que tus sueños sean </a:t>
            </a:r>
            <a:r>
              <a:rPr lang="es-ES" sz="5000" dirty="0" smtClean="0">
                <a:solidFill>
                  <a:schemeClr val="accent4">
                    <a:lumMod val="75000"/>
                  </a:schemeClr>
                </a:solidFill>
                <a:latin typeface="FreesiaUPC" panose="020B0604020202020204" pitchFamily="34" charset="-34"/>
                <a:cs typeface="FreesiaUPC" panose="020B0604020202020204" pitchFamily="34" charset="-34"/>
              </a:rPr>
              <a:t>más </a:t>
            </a:r>
            <a:r>
              <a:rPr lang="es-ES" sz="5000" dirty="0" smtClean="0">
                <a:solidFill>
                  <a:schemeClr val="accent4">
                    <a:lumMod val="75000"/>
                  </a:schemeClr>
                </a:solidFill>
                <a:latin typeface="FreesiaUPC" panose="020B0604020202020204" pitchFamily="34" charset="-34"/>
                <a:cs typeface="FreesiaUPC" panose="020B0604020202020204" pitchFamily="34" charset="-34"/>
              </a:rPr>
              <a:t>grandes que tus miedos </a:t>
            </a:r>
            <a:br>
              <a:rPr lang="es-ES" sz="5000" dirty="0" smtClean="0">
                <a:solidFill>
                  <a:schemeClr val="accent4">
                    <a:lumMod val="75000"/>
                  </a:schemeClr>
                </a:solidFill>
                <a:latin typeface="FreesiaUPC" panose="020B0604020202020204" pitchFamily="34" charset="-34"/>
                <a:cs typeface="FreesiaUPC" panose="020B0604020202020204" pitchFamily="34" charset="-34"/>
              </a:rPr>
            </a:br>
            <a:r>
              <a:rPr lang="es-ES" sz="5000" dirty="0" smtClean="0">
                <a:solidFill>
                  <a:schemeClr val="accent4">
                    <a:lumMod val="75000"/>
                  </a:schemeClr>
                </a:solidFill>
                <a:latin typeface="FreesiaUPC" panose="020B0604020202020204" pitchFamily="34" charset="-34"/>
                <a:cs typeface="FreesiaUPC" panose="020B0604020202020204" pitchFamily="34" charset="-34"/>
              </a:rPr>
              <a:t>y que tus acciones sean </a:t>
            </a:r>
            <a:r>
              <a:rPr lang="es-ES" sz="5000" dirty="0" smtClean="0">
                <a:solidFill>
                  <a:schemeClr val="accent4">
                    <a:lumMod val="75000"/>
                  </a:schemeClr>
                </a:solidFill>
                <a:latin typeface="FreesiaUPC" panose="020B0604020202020204" pitchFamily="34" charset="-34"/>
                <a:cs typeface="FreesiaUPC" panose="020B0604020202020204" pitchFamily="34" charset="-34"/>
              </a:rPr>
              <a:t>más </a:t>
            </a:r>
            <a:r>
              <a:rPr lang="es-ES" sz="5000" dirty="0" smtClean="0">
                <a:solidFill>
                  <a:schemeClr val="accent4">
                    <a:lumMod val="75000"/>
                  </a:schemeClr>
                </a:solidFill>
                <a:latin typeface="FreesiaUPC" panose="020B0604020202020204" pitchFamily="34" charset="-34"/>
                <a:cs typeface="FreesiaUPC" panose="020B0604020202020204" pitchFamily="34" charset="-34"/>
              </a:rPr>
              <a:t>fuertes que tus palabras</a:t>
            </a:r>
            <a:r>
              <a:rPr lang="es-ES" sz="5000" dirty="0" smtClean="0">
                <a:latin typeface="FreesiaUPC" panose="020B0604020202020204" pitchFamily="34" charset="-34"/>
                <a:cs typeface="FreesiaUPC" panose="020B0604020202020204" pitchFamily="34" charset="-34"/>
              </a:rPr>
              <a:t>” </a:t>
            </a:r>
            <a:endParaRPr lang="es-ES" sz="5000" dirty="0">
              <a:latin typeface="FreesiaUPC" panose="020B0604020202020204" pitchFamily="34" charset="-34"/>
              <a:cs typeface="FreesiaUPC" panose="020B0604020202020204" pitchFamily="34" charset="-34"/>
            </a:endParaRPr>
          </a:p>
        </p:txBody>
      </p:sp>
      <p:sp>
        <p:nvSpPr>
          <p:cNvPr id="5" name="Título 1"/>
          <p:cNvSpPr txBox="1">
            <a:spLocks/>
          </p:cNvSpPr>
          <p:nvPr/>
        </p:nvSpPr>
        <p:spPr>
          <a:xfrm>
            <a:off x="8323357" y="3821805"/>
            <a:ext cx="2688080" cy="104318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smtClean="0">
                <a:latin typeface="Vivaldi" panose="03020602050506090804" pitchFamily="66" charset="0"/>
              </a:rPr>
              <a:t>Oscar Wilde</a:t>
            </a:r>
            <a:endParaRPr lang="es-ES" sz="4000" dirty="0">
              <a:latin typeface="Vivaldi" panose="03020602050506090804" pitchFamily="66" charset="0"/>
            </a:endParaRPr>
          </a:p>
        </p:txBody>
      </p:sp>
    </p:spTree>
    <p:extLst>
      <p:ext uri="{BB962C8B-B14F-4D97-AF65-F5344CB8AC3E}">
        <p14:creationId xmlns:p14="http://schemas.microsoft.com/office/powerpoint/2010/main" val="295920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913788" y="0"/>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III</a:t>
            </a:r>
            <a:endPar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4913788" y="1349944"/>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MARCO METODOLÒGICO</a:t>
            </a:r>
            <a:endPar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pic>
        <p:nvPicPr>
          <p:cNvPr id="2" name="Picture 2" descr="Resultado de imagen para metodologia gif con movimient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36151" y="2915676"/>
            <a:ext cx="2472250" cy="24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26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3" name="Rectángulo 2"/>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5" name="Rectángulo 4"/>
          <p:cNvSpPr/>
          <p:nvPr/>
        </p:nvSpPr>
        <p:spPr>
          <a:xfrm>
            <a:off x="8131128" y="324805"/>
            <a:ext cx="3689998"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b="1" dirty="0" smtClean="0">
                <a:ln/>
                <a:solidFill>
                  <a:schemeClr val="accent4"/>
                </a:solidFill>
              </a:rPr>
              <a:t>Metodología de la Investigación</a:t>
            </a:r>
            <a:endParaRPr lang="es-ES" b="1" dirty="0">
              <a:ln/>
              <a:solidFill>
                <a:schemeClr val="accent4"/>
              </a:solidFill>
            </a:endParaRPr>
          </a:p>
        </p:txBody>
      </p:sp>
      <p:graphicFrame>
        <p:nvGraphicFramePr>
          <p:cNvPr id="2" name="Diagrama 1"/>
          <p:cNvGraphicFramePr/>
          <p:nvPr>
            <p:extLst>
              <p:ext uri="{D42A27DB-BD31-4B8C-83A1-F6EECF244321}">
                <p14:modId xmlns:p14="http://schemas.microsoft.com/office/powerpoint/2010/main" val="252038016"/>
              </p:ext>
            </p:extLst>
          </p:nvPr>
        </p:nvGraphicFramePr>
        <p:xfrm>
          <a:off x="2701701" y="1242534"/>
          <a:ext cx="8683223" cy="4134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234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31128" y="324805"/>
            <a:ext cx="3689998"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b="1" dirty="0" smtClean="0">
                <a:ln/>
                <a:solidFill>
                  <a:schemeClr val="accent4"/>
                </a:solidFill>
              </a:rPr>
              <a:t>Metodología de la Investigación</a:t>
            </a:r>
            <a:endParaRPr lang="es-ES" b="1" dirty="0">
              <a:ln/>
              <a:solidFill>
                <a:schemeClr val="accent4"/>
              </a:solidFill>
            </a:endParaRPr>
          </a:p>
        </p:txBody>
      </p:sp>
      <p:sp>
        <p:nvSpPr>
          <p:cNvPr id="9" name="Rectángulo 8"/>
          <p:cNvSpPr/>
          <p:nvPr/>
        </p:nvSpPr>
        <p:spPr>
          <a:xfrm>
            <a:off x="3175835" y="3016876"/>
            <a:ext cx="1447681" cy="82424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b="1" dirty="0" smtClean="0"/>
              <a:t>Instrumentos para la recolección de la Información</a:t>
            </a:r>
            <a:endParaRPr lang="es-ES" sz="1200" b="1" dirty="0"/>
          </a:p>
        </p:txBody>
      </p:sp>
      <p:graphicFrame>
        <p:nvGraphicFramePr>
          <p:cNvPr id="8" name="Diagrama 7"/>
          <p:cNvGraphicFramePr/>
          <p:nvPr>
            <p:extLst>
              <p:ext uri="{D42A27DB-BD31-4B8C-83A1-F6EECF244321}">
                <p14:modId xmlns:p14="http://schemas.microsoft.com/office/powerpoint/2010/main" val="2364208061"/>
              </p:ext>
            </p:extLst>
          </p:nvPr>
        </p:nvGraphicFramePr>
        <p:xfrm>
          <a:off x="1671089" y="1161543"/>
          <a:ext cx="4420315" cy="371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4" descr="http://www.ekosnegocios.com/Negocios/images/fotos-articulos-temario/edicion162/Ecuamas-impulsa-la-competitividad.jpg"/>
          <p:cNvPicPr>
            <a:picLocks noChangeAspect="1" noChangeArrowheads="1"/>
          </p:cNvPicPr>
          <p:nvPr/>
        </p:nvPicPr>
        <p:blipFill rotWithShape="1">
          <a:blip r:embed="rId8">
            <a:extLst>
              <a:ext uri="{28A0092B-C50C-407E-A947-70E740481C1C}">
                <a14:useLocalDpi xmlns:a14="http://schemas.microsoft.com/office/drawing/2010/main" val="0"/>
              </a:ext>
            </a:extLst>
          </a:blip>
          <a:srcRect l="23163" r="30257" b="89463"/>
          <a:stretch/>
        </p:blipFill>
        <p:spPr bwMode="auto">
          <a:xfrm>
            <a:off x="7365355" y="4807995"/>
            <a:ext cx="1531545" cy="665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pym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275" t="3106" r="21704" b="3788"/>
          <a:stretch/>
        </p:blipFill>
        <p:spPr bwMode="auto">
          <a:xfrm>
            <a:off x="9976127" y="4634053"/>
            <a:ext cx="1339404" cy="839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a 13"/>
          <p:cNvGraphicFramePr/>
          <p:nvPr>
            <p:extLst>
              <p:ext uri="{D42A27DB-BD31-4B8C-83A1-F6EECF244321}">
                <p14:modId xmlns:p14="http://schemas.microsoft.com/office/powerpoint/2010/main" val="2452196434"/>
              </p:ext>
            </p:extLst>
          </p:nvPr>
        </p:nvGraphicFramePr>
        <p:xfrm>
          <a:off x="7356412" y="1245638"/>
          <a:ext cx="1549431" cy="323444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5" name="Diagrama 14"/>
          <p:cNvGraphicFramePr/>
          <p:nvPr>
            <p:extLst>
              <p:ext uri="{D42A27DB-BD31-4B8C-83A1-F6EECF244321}">
                <p14:modId xmlns:p14="http://schemas.microsoft.com/office/powerpoint/2010/main" val="3703621224"/>
              </p:ext>
            </p:extLst>
          </p:nvPr>
        </p:nvGraphicFramePr>
        <p:xfrm>
          <a:off x="9905054" y="1271013"/>
          <a:ext cx="1461425" cy="323659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4292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9" name="Rectángulo 8"/>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10" name="Rectángulo 9"/>
          <p:cNvSpPr/>
          <p:nvPr/>
        </p:nvSpPr>
        <p:spPr>
          <a:xfrm>
            <a:off x="8131128" y="324805"/>
            <a:ext cx="3689998"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b="1" dirty="0" smtClean="0">
                <a:ln/>
                <a:solidFill>
                  <a:schemeClr val="accent4"/>
                </a:solidFill>
              </a:rPr>
              <a:t>Programa Ecuamas</a:t>
            </a:r>
            <a:endParaRPr lang="es-ES" b="1" dirty="0">
              <a:ln/>
              <a:solidFill>
                <a:schemeClr val="accent4"/>
              </a:solidFill>
            </a:endParaRPr>
          </a:p>
        </p:txBody>
      </p:sp>
      <p:pic>
        <p:nvPicPr>
          <p:cNvPr id="12" name="Picture 4" descr="http://www.ekosnegocios.com/Negocios/images/fotos-articulos-temario/edicion162/Ecuamas-impulsa-la-competitividad.jpg"/>
          <p:cNvPicPr>
            <a:picLocks noChangeAspect="1" noChangeArrowheads="1"/>
          </p:cNvPicPr>
          <p:nvPr/>
        </p:nvPicPr>
        <p:blipFill rotWithShape="1">
          <a:blip r:embed="rId3">
            <a:extLst>
              <a:ext uri="{28A0092B-C50C-407E-A947-70E740481C1C}">
                <a14:useLocalDpi xmlns:a14="http://schemas.microsoft.com/office/drawing/2010/main" val="0"/>
              </a:ext>
            </a:extLst>
          </a:blip>
          <a:srcRect l="23163" r="30257" b="89463"/>
          <a:stretch/>
        </p:blipFill>
        <p:spPr bwMode="auto">
          <a:xfrm>
            <a:off x="8693836" y="2144476"/>
            <a:ext cx="2059860" cy="665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proveedores de servicios"/>
          <p:cNvPicPr>
            <a:picLocks noChangeAspect="1" noChangeArrowheads="1"/>
          </p:cNvPicPr>
          <p:nvPr/>
        </p:nvPicPr>
        <p:blipFill rotWithShape="1">
          <a:blip r:embed="rId4">
            <a:extLst>
              <a:ext uri="{28A0092B-C50C-407E-A947-70E740481C1C}">
                <a14:useLocalDpi xmlns:a14="http://schemas.microsoft.com/office/drawing/2010/main" val="0"/>
              </a:ext>
            </a:extLst>
          </a:blip>
          <a:srcRect t="13286" r="23858"/>
          <a:stretch/>
        </p:blipFill>
        <p:spPr bwMode="auto">
          <a:xfrm>
            <a:off x="3806985" y="1524000"/>
            <a:ext cx="1436655" cy="9470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438" y="1492606"/>
            <a:ext cx="947095" cy="9784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AutoShape 8" descr="Resultado de imagen para desarrollo de la industri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5" name="Imagen 14"/>
          <p:cNvPicPr>
            <a:picLocks noChangeAspect="1"/>
          </p:cNvPicPr>
          <p:nvPr/>
        </p:nvPicPr>
        <p:blipFill rotWithShape="1">
          <a:blip r:embed="rId6"/>
          <a:srcRect l="9186" t="37488" r="64979" b="18354"/>
          <a:stretch/>
        </p:blipFill>
        <p:spPr>
          <a:xfrm>
            <a:off x="2446205" y="1524000"/>
            <a:ext cx="942108" cy="947096"/>
          </a:xfrm>
          <a:prstGeom prst="rect">
            <a:avLst/>
          </a:prstGeom>
        </p:spPr>
      </p:pic>
      <p:sp>
        <p:nvSpPr>
          <p:cNvPr id="16" name="Cruz 15"/>
          <p:cNvSpPr/>
          <p:nvPr/>
        </p:nvSpPr>
        <p:spPr>
          <a:xfrm>
            <a:off x="2082230" y="1827107"/>
            <a:ext cx="309278" cy="325250"/>
          </a:xfrm>
          <a:prstGeom prst="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dirty="0"/>
          </a:p>
        </p:txBody>
      </p:sp>
      <p:sp>
        <p:nvSpPr>
          <p:cNvPr id="19" name="Cruz 18"/>
          <p:cNvSpPr/>
          <p:nvPr/>
        </p:nvSpPr>
        <p:spPr>
          <a:xfrm>
            <a:off x="3443010" y="1819226"/>
            <a:ext cx="309278" cy="325250"/>
          </a:xfrm>
          <a:prstGeom prst="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dirty="0"/>
          </a:p>
        </p:txBody>
      </p:sp>
      <p:sp>
        <p:nvSpPr>
          <p:cNvPr id="20" name="Rectángulo 19"/>
          <p:cNvSpPr/>
          <p:nvPr/>
        </p:nvSpPr>
        <p:spPr>
          <a:xfrm>
            <a:off x="1922115" y="996288"/>
            <a:ext cx="1990287"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Inicio</a:t>
            </a:r>
            <a:endParaRPr lang="es-ES" b="1" dirty="0"/>
          </a:p>
        </p:txBody>
      </p:sp>
      <p:graphicFrame>
        <p:nvGraphicFramePr>
          <p:cNvPr id="17" name="Diagrama 16"/>
          <p:cNvGraphicFramePr/>
          <p:nvPr>
            <p:extLst>
              <p:ext uri="{D42A27DB-BD31-4B8C-83A1-F6EECF244321}">
                <p14:modId xmlns:p14="http://schemas.microsoft.com/office/powerpoint/2010/main" val="2752482781"/>
              </p:ext>
            </p:extLst>
          </p:nvPr>
        </p:nvGraphicFramePr>
        <p:xfrm>
          <a:off x="1882671" y="2648728"/>
          <a:ext cx="5520592" cy="300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Rectángulo 21"/>
          <p:cNvSpPr/>
          <p:nvPr/>
        </p:nvSpPr>
        <p:spPr>
          <a:xfrm>
            <a:off x="2027533" y="4607526"/>
            <a:ext cx="1360780"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Ejes</a:t>
            </a:r>
            <a:endParaRPr lang="es-ES" b="1" dirty="0"/>
          </a:p>
        </p:txBody>
      </p:sp>
      <p:graphicFrame>
        <p:nvGraphicFramePr>
          <p:cNvPr id="18" name="Diagrama 17"/>
          <p:cNvGraphicFramePr/>
          <p:nvPr>
            <p:extLst>
              <p:ext uri="{D42A27DB-BD31-4B8C-83A1-F6EECF244321}">
                <p14:modId xmlns:p14="http://schemas.microsoft.com/office/powerpoint/2010/main" val="1653575422"/>
              </p:ext>
            </p:extLst>
          </p:nvPr>
        </p:nvGraphicFramePr>
        <p:xfrm>
          <a:off x="7258930" y="873455"/>
          <a:ext cx="4933070" cy="47254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Rectángulo 24"/>
          <p:cNvSpPr/>
          <p:nvPr/>
        </p:nvSpPr>
        <p:spPr>
          <a:xfrm>
            <a:off x="8561115" y="2810001"/>
            <a:ext cx="2325301" cy="8217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900" b="1" dirty="0" smtClean="0"/>
              <a:t>Termoek Termoencogibles y Empaques S.A.</a:t>
            </a:r>
          </a:p>
          <a:p>
            <a:pPr algn="ctr"/>
            <a:r>
              <a:rPr lang="es-ES" sz="900" b="1" dirty="0" smtClean="0"/>
              <a:t>Centro Gráfico Cegráfico S.A.</a:t>
            </a:r>
          </a:p>
          <a:p>
            <a:pPr algn="ctr"/>
            <a:r>
              <a:rPr lang="es-ES" sz="900" b="1" dirty="0" smtClean="0"/>
              <a:t>Cintas Textiles S.A.</a:t>
            </a:r>
            <a:endParaRPr lang="es-ES" sz="900" b="1" dirty="0"/>
          </a:p>
        </p:txBody>
      </p:sp>
      <p:pic>
        <p:nvPicPr>
          <p:cNvPr id="2058" name="Picture 10" descr="Resultado de imagen para plastic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31128" y="3631741"/>
            <a:ext cx="739906" cy="58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rotWithShape="1">
          <a:blip r:embed="rId18"/>
          <a:srcRect l="10077" t="34468" r="45975" b="17996"/>
          <a:stretch/>
        </p:blipFill>
        <p:spPr>
          <a:xfrm>
            <a:off x="8945677" y="3588318"/>
            <a:ext cx="778088" cy="627559"/>
          </a:xfrm>
          <a:prstGeom prst="rect">
            <a:avLst/>
          </a:prstGeom>
        </p:spPr>
      </p:pic>
      <p:pic>
        <p:nvPicPr>
          <p:cNvPr id="2062" name="Picture 14" descr="Resultado de imagen para empaque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44738" y="3626379"/>
            <a:ext cx="908958" cy="55143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n para imprent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53696" y="3578508"/>
            <a:ext cx="901699" cy="57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913788" y="0"/>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3670480" y="1349944"/>
            <a:ext cx="6761408"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ANÀLISIS DE LA GESTIÒN FINANCIERA</a:t>
            </a:r>
            <a:endPar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pic>
        <p:nvPicPr>
          <p:cNvPr id="26626"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7995" y="2901217"/>
            <a:ext cx="2322988" cy="232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2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pic>
        <p:nvPicPr>
          <p:cNvPr id="1028" name="Picture 4" descr="Resultado de imagen para nes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744" y="211793"/>
            <a:ext cx="1209583" cy="709755"/>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4633922" y="0"/>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22" name="Rectángulo 21"/>
          <p:cNvSpPr/>
          <p:nvPr/>
        </p:nvSpPr>
        <p:spPr>
          <a:xfrm>
            <a:off x="4633922" y="566670"/>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Vertical  del Balance General</a:t>
            </a:r>
            <a:endParaRPr lang="es-ES" sz="1400" b="1" dirty="0">
              <a:ln/>
              <a:solidFill>
                <a:schemeClr val="accent4"/>
              </a:solidFill>
            </a:endParaRPr>
          </a:p>
        </p:txBody>
      </p:sp>
      <p:pic>
        <p:nvPicPr>
          <p:cNvPr id="2" name="Imagen 1"/>
          <p:cNvPicPr>
            <a:picLocks noChangeAspect="1"/>
          </p:cNvPicPr>
          <p:nvPr/>
        </p:nvPicPr>
        <p:blipFill>
          <a:blip r:embed="rId4"/>
          <a:stretch>
            <a:fillRect/>
          </a:stretch>
        </p:blipFill>
        <p:spPr>
          <a:xfrm>
            <a:off x="7797718" y="1133340"/>
            <a:ext cx="4161819" cy="4320266"/>
          </a:xfrm>
          <a:prstGeom prst="rect">
            <a:avLst/>
          </a:prstGeom>
        </p:spPr>
      </p:pic>
      <p:sp>
        <p:nvSpPr>
          <p:cNvPr id="5" name="Rectángulo redondeado 4"/>
          <p:cNvSpPr/>
          <p:nvPr/>
        </p:nvSpPr>
        <p:spPr>
          <a:xfrm>
            <a:off x="2202286" y="1268867"/>
            <a:ext cx="5408313" cy="39985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dirty="0" smtClean="0"/>
              <a:t>El activo corriente representa un 75,05% en el año 2014 y decrece en 2015 llegando a un 73,61%</a:t>
            </a:r>
          </a:p>
          <a:p>
            <a:pPr algn="just"/>
            <a:endParaRPr lang="es-ES" sz="1400" dirty="0"/>
          </a:p>
          <a:p>
            <a:pPr algn="just"/>
            <a:r>
              <a:rPr lang="es-ES" sz="1400" dirty="0" smtClean="0"/>
              <a:t>Dentro del activo corriente en el año 2014 y 2015 el valor más representativo es el inventario.</a:t>
            </a:r>
          </a:p>
          <a:p>
            <a:pPr algn="just"/>
            <a:endParaRPr lang="es-ES" sz="1400" dirty="0" smtClean="0"/>
          </a:p>
          <a:p>
            <a:pPr algn="just"/>
            <a:r>
              <a:rPr lang="es-ES" sz="1400" dirty="0" smtClean="0"/>
              <a:t>El activo no corriente representa en el año 2014 el 24,95% y al año 2015 se incrementa a un 26,39%</a:t>
            </a:r>
          </a:p>
          <a:p>
            <a:pPr algn="just"/>
            <a:endParaRPr lang="es-ES" sz="1400" dirty="0"/>
          </a:p>
          <a:p>
            <a:pPr algn="just"/>
            <a:r>
              <a:rPr lang="es-ES" sz="1400" dirty="0" smtClean="0"/>
              <a:t>El pasivo para el año 2014 se determinó en un 84,54% para el año 2015 se incrementa a un 87,62%</a:t>
            </a:r>
          </a:p>
          <a:p>
            <a:pPr algn="just"/>
            <a:endParaRPr lang="es-ES" sz="1400" dirty="0"/>
          </a:p>
          <a:p>
            <a:pPr algn="just"/>
            <a:r>
              <a:rPr lang="es-ES" sz="1400" dirty="0" smtClean="0"/>
              <a:t>El pasivo corriente es el rubro más importante dentro del pasivo total en ambos periodos.</a:t>
            </a:r>
          </a:p>
          <a:p>
            <a:pPr algn="just"/>
            <a:endParaRPr lang="es-ES" sz="1400" dirty="0"/>
          </a:p>
          <a:p>
            <a:pPr algn="just"/>
            <a:r>
              <a:rPr lang="es-ES" sz="1400" dirty="0" smtClean="0"/>
              <a:t>El patrimonio total en el 2014 fue del 15,46% y en el 2015 disminuye a un 12,38%.</a:t>
            </a:r>
            <a:endParaRPr lang="es-ES" sz="1400" dirty="0"/>
          </a:p>
        </p:txBody>
      </p:sp>
    </p:spTree>
    <p:extLst>
      <p:ext uri="{BB962C8B-B14F-4D97-AF65-F5344CB8AC3E}">
        <p14:creationId xmlns:p14="http://schemas.microsoft.com/office/powerpoint/2010/main" val="27893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7" name="Rectángulo 6"/>
          <p:cNvSpPr/>
          <p:nvPr/>
        </p:nvSpPr>
        <p:spPr>
          <a:xfrm>
            <a:off x="4582406" y="11383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8" name="Rectángulo 7"/>
          <p:cNvSpPr/>
          <p:nvPr/>
        </p:nvSpPr>
        <p:spPr>
          <a:xfrm>
            <a:off x="4582406" y="680501"/>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Vertical del Balance General</a:t>
            </a:r>
            <a:endParaRPr lang="es-ES" sz="1400" b="1" dirty="0">
              <a:ln/>
              <a:solidFill>
                <a:schemeClr val="accent4"/>
              </a:solidFill>
            </a:endParaRPr>
          </a:p>
        </p:txBody>
      </p:sp>
      <p:pic>
        <p:nvPicPr>
          <p:cNvPr id="9" name="Picture 7" descr="Resultado de imagen para py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0171" y="774930"/>
            <a:ext cx="1714121" cy="6579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to 9"/>
          <p:cNvGraphicFramePr>
            <a:graphicFrameLocks noChangeAspect="1"/>
          </p:cNvGraphicFramePr>
          <p:nvPr>
            <p:extLst>
              <p:ext uri="{D42A27DB-BD31-4B8C-83A1-F6EECF244321}">
                <p14:modId xmlns:p14="http://schemas.microsoft.com/office/powerpoint/2010/main" val="1110988356"/>
              </p:ext>
            </p:extLst>
          </p:nvPr>
        </p:nvGraphicFramePr>
        <p:xfrm>
          <a:off x="6571110" y="1709737"/>
          <a:ext cx="5514975" cy="3438525"/>
        </p:xfrm>
        <a:graphic>
          <a:graphicData uri="http://schemas.openxmlformats.org/presentationml/2006/ole">
            <mc:AlternateContent xmlns:mc="http://schemas.openxmlformats.org/markup-compatibility/2006">
              <mc:Choice xmlns:v="urn:schemas-microsoft-com:vml" Requires="v">
                <p:oleObj spid="_x0000_s3110" name="Hoja de cálculo" r:id="rId5" imgW="5514892" imgH="3438414" progId="Excel.Sheet.12">
                  <p:embed/>
                </p:oleObj>
              </mc:Choice>
              <mc:Fallback>
                <p:oleObj name="Hoja de cálculo" r:id="rId5" imgW="5514892" imgH="3438414" progId="Excel.Sheet.12">
                  <p:embed/>
                  <p:pic>
                    <p:nvPicPr>
                      <p:cNvPr id="0" name=""/>
                      <p:cNvPicPr/>
                      <p:nvPr/>
                    </p:nvPicPr>
                    <p:blipFill>
                      <a:blip r:embed="rId6"/>
                      <a:stretch>
                        <a:fillRect/>
                      </a:stretch>
                    </p:blipFill>
                    <p:spPr>
                      <a:xfrm>
                        <a:off x="6571110" y="1709737"/>
                        <a:ext cx="5514975" cy="3438525"/>
                      </a:xfrm>
                      <a:prstGeom prst="rect">
                        <a:avLst/>
                      </a:prstGeom>
                    </p:spPr>
                  </p:pic>
                </p:oleObj>
              </mc:Fallback>
            </mc:AlternateContent>
          </a:graphicData>
        </a:graphic>
      </p:graphicFrame>
      <p:sp>
        <p:nvSpPr>
          <p:cNvPr id="11" name="Rectángulo redondeado 10"/>
          <p:cNvSpPr/>
          <p:nvPr/>
        </p:nvSpPr>
        <p:spPr>
          <a:xfrm>
            <a:off x="1326524" y="1578734"/>
            <a:ext cx="5134681" cy="3173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b="1" dirty="0" smtClean="0"/>
              <a:t>Cegráfico: </a:t>
            </a:r>
            <a:r>
              <a:rPr lang="es-ES" sz="1400" dirty="0" smtClean="0"/>
              <a:t>El activo no corriente representa un 74,79% en el año 2014 y decrece en 2015 llegando a un 73,07%. Este grupo representa en gran medida al activo total.</a:t>
            </a:r>
          </a:p>
          <a:p>
            <a:pPr algn="just"/>
            <a:endParaRPr lang="es-ES" sz="1400" dirty="0"/>
          </a:p>
          <a:p>
            <a:pPr algn="just"/>
            <a:r>
              <a:rPr lang="es-ES" sz="1400" b="1" dirty="0" smtClean="0"/>
              <a:t>Termoek: </a:t>
            </a:r>
            <a:r>
              <a:rPr lang="es-ES" sz="1400" dirty="0"/>
              <a:t>El activo corriente representa un </a:t>
            </a:r>
            <a:r>
              <a:rPr lang="es-ES" sz="1400" dirty="0" smtClean="0"/>
              <a:t>86,69% </a:t>
            </a:r>
            <a:r>
              <a:rPr lang="es-ES" sz="1400" dirty="0"/>
              <a:t>en el año 2014 y decrece en 2015 llegando a un </a:t>
            </a:r>
            <a:r>
              <a:rPr lang="es-ES" sz="1400" dirty="0" smtClean="0"/>
              <a:t>76,46%. Dentro </a:t>
            </a:r>
            <a:r>
              <a:rPr lang="es-ES" sz="1400" dirty="0"/>
              <a:t>del activo corriente en el año 2014 y 2015 el valor más representativo es el inventario</a:t>
            </a:r>
            <a:r>
              <a:rPr lang="es-ES" sz="1400" dirty="0" smtClean="0"/>
              <a:t>.</a:t>
            </a:r>
          </a:p>
          <a:p>
            <a:pPr algn="just"/>
            <a:endParaRPr lang="es-ES" sz="1400" dirty="0"/>
          </a:p>
          <a:p>
            <a:pPr algn="just"/>
            <a:r>
              <a:rPr lang="es-ES" sz="1400" b="1" dirty="0" smtClean="0"/>
              <a:t>Cintas Textiles: </a:t>
            </a:r>
            <a:r>
              <a:rPr lang="es-ES" sz="1400" dirty="0"/>
              <a:t>El </a:t>
            </a:r>
            <a:r>
              <a:rPr lang="es-ES" sz="1400" dirty="0" smtClean="0"/>
              <a:t>pasivo corriente </a:t>
            </a:r>
            <a:r>
              <a:rPr lang="es-ES" sz="1400" dirty="0"/>
              <a:t>representa un </a:t>
            </a:r>
            <a:r>
              <a:rPr lang="es-ES" sz="1400" dirty="0" smtClean="0"/>
              <a:t>83,39% </a:t>
            </a:r>
            <a:r>
              <a:rPr lang="es-ES" sz="1400" dirty="0"/>
              <a:t>en el año 2014 y decrece en 2015 llegando a un </a:t>
            </a:r>
            <a:r>
              <a:rPr lang="es-ES" sz="1400" dirty="0" smtClean="0"/>
              <a:t>77,23%. Dentro de este grupo para los años 2014 y 2015 las cuentas y documentos por pagar se constituyen en el valor más representativo.</a:t>
            </a:r>
            <a:endParaRPr lang="es-ES" sz="1400" b="1" dirty="0"/>
          </a:p>
          <a:p>
            <a:pPr algn="just"/>
            <a:endParaRPr lang="es-ES" sz="1400" b="1" dirty="0"/>
          </a:p>
        </p:txBody>
      </p:sp>
    </p:spTree>
    <p:extLst>
      <p:ext uri="{BB962C8B-B14F-4D97-AF65-F5344CB8AC3E}">
        <p14:creationId xmlns:p14="http://schemas.microsoft.com/office/powerpoint/2010/main" val="329105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pic>
        <p:nvPicPr>
          <p:cNvPr id="5" name="Picture 4" descr="Resultado de imagen para nes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5903" y="978794"/>
            <a:ext cx="1209583" cy="70975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655415" y="10586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7995308" y="18313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Vertical  del Estado de Resultados</a:t>
            </a:r>
            <a:endParaRPr lang="es-ES" sz="1400" b="1" dirty="0">
              <a:ln/>
              <a:solidFill>
                <a:schemeClr val="accent4"/>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083309315"/>
              </p:ext>
            </p:extLst>
          </p:nvPr>
        </p:nvGraphicFramePr>
        <p:xfrm>
          <a:off x="8109736" y="1868867"/>
          <a:ext cx="3031499" cy="3681106"/>
        </p:xfrm>
        <a:graphic>
          <a:graphicData uri="http://schemas.openxmlformats.org/presentationml/2006/ole">
            <mc:AlternateContent xmlns:mc="http://schemas.openxmlformats.org/markup-compatibility/2006">
              <mc:Choice xmlns:v="urn:schemas-microsoft-com:vml" Requires="v">
                <p:oleObj spid="_x0000_s4129" name="Hoja de cálculo" r:id="rId5" imgW="2800367" imgH="3400353" progId="Excel.Sheet.12">
                  <p:embed/>
                </p:oleObj>
              </mc:Choice>
              <mc:Fallback>
                <p:oleObj name="Hoja de cálculo" r:id="rId5" imgW="2800367" imgH="3400353" progId="Excel.Sheet.12">
                  <p:embed/>
                  <p:pic>
                    <p:nvPicPr>
                      <p:cNvPr id="0" name=""/>
                      <p:cNvPicPr/>
                      <p:nvPr/>
                    </p:nvPicPr>
                    <p:blipFill>
                      <a:blip r:embed="rId6"/>
                      <a:stretch>
                        <a:fillRect/>
                      </a:stretch>
                    </p:blipFill>
                    <p:spPr>
                      <a:xfrm>
                        <a:off x="8109736" y="1868867"/>
                        <a:ext cx="3031499" cy="3681106"/>
                      </a:xfrm>
                      <a:prstGeom prst="rect">
                        <a:avLst/>
                      </a:prstGeom>
                    </p:spPr>
                  </p:pic>
                </p:oleObj>
              </mc:Fallback>
            </mc:AlternateContent>
          </a:graphicData>
        </a:graphic>
      </p:graphicFrame>
      <p:sp>
        <p:nvSpPr>
          <p:cNvPr id="9" name="Rectángulo redondeado 8"/>
          <p:cNvSpPr/>
          <p:nvPr/>
        </p:nvSpPr>
        <p:spPr>
          <a:xfrm>
            <a:off x="2088074" y="1868867"/>
            <a:ext cx="5134681" cy="3173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dirty="0" smtClean="0"/>
              <a:t>Dentro de la composición de los costos y gastos, el costo de ventas es el rubro más alto en los dos periodos analizados. Con un 69,81% en el año 2014 el cual se incrementa a un 70,13% en el año 2015.</a:t>
            </a:r>
          </a:p>
          <a:p>
            <a:pPr algn="just"/>
            <a:endParaRPr lang="es-ES" sz="1400" dirty="0"/>
          </a:p>
          <a:p>
            <a:pPr algn="just"/>
            <a:r>
              <a:rPr lang="es-ES" sz="1400" dirty="0" smtClean="0"/>
              <a:t>Los gastos administrativos y de ventas representan el 20,53% del total de las ventas para el año 2014 y el 21,58% para el año 2015.</a:t>
            </a:r>
          </a:p>
          <a:p>
            <a:pPr algn="just"/>
            <a:endParaRPr lang="es-ES" sz="1400" dirty="0"/>
          </a:p>
          <a:p>
            <a:pPr algn="just"/>
            <a:r>
              <a:rPr lang="es-ES" sz="1400" dirty="0" smtClean="0"/>
              <a:t>Los gastos financieros representan un 2,54% y decrecen para el año 2015 al 1,56%.</a:t>
            </a:r>
            <a:endParaRPr lang="es-ES" sz="1400" dirty="0"/>
          </a:p>
          <a:p>
            <a:pPr algn="just"/>
            <a:endParaRPr lang="es-ES" sz="1400" b="1" dirty="0"/>
          </a:p>
        </p:txBody>
      </p:sp>
    </p:spTree>
    <p:extLst>
      <p:ext uri="{BB962C8B-B14F-4D97-AF65-F5344CB8AC3E}">
        <p14:creationId xmlns:p14="http://schemas.microsoft.com/office/powerpoint/2010/main" val="795989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14" name="Rectángulo 13"/>
          <p:cNvSpPr/>
          <p:nvPr/>
        </p:nvSpPr>
        <p:spPr>
          <a:xfrm>
            <a:off x="4582406" y="11383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15" name="Rectángulo 14"/>
          <p:cNvSpPr/>
          <p:nvPr/>
        </p:nvSpPr>
        <p:spPr>
          <a:xfrm>
            <a:off x="8043167" y="19110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Vertical del Estado de Resultados</a:t>
            </a:r>
            <a:endParaRPr lang="es-ES" sz="1400" b="1" dirty="0">
              <a:ln/>
              <a:solidFill>
                <a:schemeClr val="accent4"/>
              </a:solidFill>
            </a:endParaRPr>
          </a:p>
        </p:txBody>
      </p:sp>
      <p:pic>
        <p:nvPicPr>
          <p:cNvPr id="2055" name="Picture 7" descr="Resultado de imagen para py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2745" y="892440"/>
            <a:ext cx="1714121" cy="6579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to 2"/>
          <p:cNvGraphicFramePr>
            <a:graphicFrameLocks noChangeAspect="1"/>
          </p:cNvGraphicFramePr>
          <p:nvPr>
            <p:extLst>
              <p:ext uri="{D42A27DB-BD31-4B8C-83A1-F6EECF244321}">
                <p14:modId xmlns:p14="http://schemas.microsoft.com/office/powerpoint/2010/main" val="839439347"/>
              </p:ext>
            </p:extLst>
          </p:nvPr>
        </p:nvGraphicFramePr>
        <p:xfrm>
          <a:off x="6976155" y="1839598"/>
          <a:ext cx="5067300" cy="3571875"/>
        </p:xfrm>
        <a:graphic>
          <a:graphicData uri="http://schemas.openxmlformats.org/presentationml/2006/ole">
            <mc:AlternateContent xmlns:mc="http://schemas.openxmlformats.org/markup-compatibility/2006">
              <mc:Choice xmlns:v="urn:schemas-microsoft-com:vml" Requires="v">
                <p:oleObj spid="_x0000_s2090" name="Hoja de cálculo" r:id="rId5" imgW="5067330" imgH="3571761" progId="Excel.Sheet.12">
                  <p:embed/>
                </p:oleObj>
              </mc:Choice>
              <mc:Fallback>
                <p:oleObj name="Hoja de cálculo" r:id="rId5" imgW="5067330" imgH="3571761" progId="Excel.Sheet.12">
                  <p:embed/>
                  <p:pic>
                    <p:nvPicPr>
                      <p:cNvPr id="0" name=""/>
                      <p:cNvPicPr/>
                      <p:nvPr/>
                    </p:nvPicPr>
                    <p:blipFill>
                      <a:blip r:embed="rId6"/>
                      <a:stretch>
                        <a:fillRect/>
                      </a:stretch>
                    </p:blipFill>
                    <p:spPr>
                      <a:xfrm>
                        <a:off x="6976155" y="1839598"/>
                        <a:ext cx="5067300" cy="3571875"/>
                      </a:xfrm>
                      <a:prstGeom prst="rect">
                        <a:avLst/>
                      </a:prstGeom>
                    </p:spPr>
                  </p:pic>
                </p:oleObj>
              </mc:Fallback>
            </mc:AlternateContent>
          </a:graphicData>
        </a:graphic>
      </p:graphicFrame>
      <p:sp>
        <p:nvSpPr>
          <p:cNvPr id="9" name="Rectángulo redondeado 8"/>
          <p:cNvSpPr/>
          <p:nvPr/>
        </p:nvSpPr>
        <p:spPr>
          <a:xfrm>
            <a:off x="1688939" y="1842215"/>
            <a:ext cx="5134681" cy="3173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dirty="0" smtClean="0"/>
              <a:t>Dentro de la composición de los costos y gastos, el costo de ventas es el rubro más alto en los dos periodos analizados. Para Cegráfico con un 83,97% en el año 2014 el cual decrece a un 79,85% en el año 2015. Termoek </a:t>
            </a:r>
            <a:r>
              <a:rPr lang="es-ES" sz="1400" dirty="0"/>
              <a:t>con un </a:t>
            </a:r>
            <a:r>
              <a:rPr lang="es-ES" sz="1400" dirty="0" smtClean="0"/>
              <a:t>70,16% </a:t>
            </a:r>
            <a:r>
              <a:rPr lang="es-ES" sz="1400" dirty="0"/>
              <a:t>en el año 2014 </a:t>
            </a:r>
            <a:r>
              <a:rPr lang="es-ES" sz="1400" dirty="0" smtClean="0"/>
              <a:t>el cual se incrementa </a:t>
            </a:r>
            <a:r>
              <a:rPr lang="es-ES" sz="1400" dirty="0"/>
              <a:t>a un </a:t>
            </a:r>
            <a:r>
              <a:rPr lang="es-ES" sz="1400" dirty="0" smtClean="0"/>
              <a:t>71,44% </a:t>
            </a:r>
            <a:r>
              <a:rPr lang="es-ES" sz="1400" dirty="0"/>
              <a:t>en el año 2015. </a:t>
            </a:r>
            <a:r>
              <a:rPr lang="es-ES" sz="1400" dirty="0" smtClean="0"/>
              <a:t>Cintas Textiles </a:t>
            </a:r>
            <a:r>
              <a:rPr lang="es-ES" sz="1400" dirty="0"/>
              <a:t>con un </a:t>
            </a:r>
            <a:r>
              <a:rPr lang="es-ES" sz="1400" dirty="0" smtClean="0"/>
              <a:t>78,05% </a:t>
            </a:r>
            <a:r>
              <a:rPr lang="es-ES" sz="1400" dirty="0"/>
              <a:t>en el año 2014 el cual decrece a un </a:t>
            </a:r>
            <a:r>
              <a:rPr lang="es-ES" sz="1400" dirty="0" smtClean="0"/>
              <a:t>77,21% </a:t>
            </a:r>
            <a:r>
              <a:rPr lang="es-ES" sz="1400" dirty="0"/>
              <a:t>en el año 2015. </a:t>
            </a:r>
          </a:p>
          <a:p>
            <a:pPr algn="just"/>
            <a:endParaRPr lang="es-ES" sz="1400" dirty="0" smtClean="0"/>
          </a:p>
          <a:p>
            <a:pPr algn="just"/>
            <a:r>
              <a:rPr lang="es-ES" sz="1400" dirty="0" smtClean="0"/>
              <a:t>Los gastos administrativos y de ventas para los años 2014 y 2015 se incrementaron relativamente en las pymes.</a:t>
            </a:r>
          </a:p>
          <a:p>
            <a:pPr algn="just"/>
            <a:endParaRPr lang="es-ES" sz="1400" dirty="0"/>
          </a:p>
          <a:p>
            <a:pPr algn="just"/>
            <a:r>
              <a:rPr lang="es-ES" sz="1400" dirty="0" smtClean="0"/>
              <a:t>Los gastos financieros para los años 2014 y 2015 por el contrario decrecieron en las pymes.</a:t>
            </a:r>
            <a:endParaRPr lang="es-ES" sz="1400" dirty="0"/>
          </a:p>
          <a:p>
            <a:pPr algn="just"/>
            <a:endParaRPr lang="es-ES" sz="1400" b="1" dirty="0"/>
          </a:p>
        </p:txBody>
      </p:sp>
    </p:spTree>
    <p:extLst>
      <p:ext uri="{BB962C8B-B14F-4D97-AF65-F5344CB8AC3E}">
        <p14:creationId xmlns:p14="http://schemas.microsoft.com/office/powerpoint/2010/main" val="3001681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pic>
        <p:nvPicPr>
          <p:cNvPr id="5" name="Picture 4" descr="Resultado de imagen para nes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2092" y="978794"/>
            <a:ext cx="1031580" cy="60530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397141" y="14296"/>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4466496" y="566670"/>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Horizontal  del Balance General</a:t>
            </a:r>
            <a:endParaRPr lang="es-ES" sz="1400" b="1" dirty="0">
              <a:ln/>
              <a:solidFill>
                <a:schemeClr val="accent4"/>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1855162644"/>
              </p:ext>
            </p:extLst>
          </p:nvPr>
        </p:nvGraphicFramePr>
        <p:xfrm>
          <a:off x="7628088" y="1924050"/>
          <a:ext cx="4305300" cy="3009900"/>
        </p:xfrm>
        <a:graphic>
          <a:graphicData uri="http://schemas.openxmlformats.org/presentationml/2006/ole">
            <mc:AlternateContent xmlns:mc="http://schemas.openxmlformats.org/markup-compatibility/2006">
              <mc:Choice xmlns:v="urn:schemas-microsoft-com:vml" Requires="v">
                <p:oleObj spid="_x0000_s5155" name="Hoja de cálculo" r:id="rId5" imgW="4305287" imgH="3010029" progId="Excel.Sheet.12">
                  <p:embed/>
                </p:oleObj>
              </mc:Choice>
              <mc:Fallback>
                <p:oleObj name="Hoja de cálculo" r:id="rId5" imgW="4305287" imgH="3010029" progId="Excel.Sheet.12">
                  <p:embed/>
                  <p:pic>
                    <p:nvPicPr>
                      <p:cNvPr id="0" name=""/>
                      <p:cNvPicPr/>
                      <p:nvPr/>
                    </p:nvPicPr>
                    <p:blipFill>
                      <a:blip r:embed="rId6"/>
                      <a:stretch>
                        <a:fillRect/>
                      </a:stretch>
                    </p:blipFill>
                    <p:spPr>
                      <a:xfrm>
                        <a:off x="7628088" y="1924050"/>
                        <a:ext cx="4305300" cy="3009900"/>
                      </a:xfrm>
                      <a:prstGeom prst="rect">
                        <a:avLst/>
                      </a:prstGeom>
                    </p:spPr>
                  </p:pic>
                </p:oleObj>
              </mc:Fallback>
            </mc:AlternateContent>
          </a:graphicData>
        </a:graphic>
      </p:graphicFrame>
      <p:sp>
        <p:nvSpPr>
          <p:cNvPr id="9" name="Rectángulo redondeado 8"/>
          <p:cNvSpPr/>
          <p:nvPr/>
        </p:nvSpPr>
        <p:spPr>
          <a:xfrm>
            <a:off x="2264615" y="1924050"/>
            <a:ext cx="4638461" cy="28074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dirty="0" smtClean="0"/>
              <a:t>El activo total sufrió un incremento del 8,85% </a:t>
            </a:r>
            <a:r>
              <a:rPr lang="es-ES" sz="1400" dirty="0"/>
              <a:t>e</a:t>
            </a:r>
            <a:r>
              <a:rPr lang="es-ES" sz="1400" dirty="0" smtClean="0"/>
              <a:t>l valor de la propiedad planta y equipo creció en un 17,17% cerca de $8.205.820,05</a:t>
            </a:r>
          </a:p>
          <a:p>
            <a:pPr algn="just"/>
            <a:endParaRPr lang="es-ES" sz="1400" dirty="0"/>
          </a:p>
          <a:p>
            <a:pPr algn="just"/>
            <a:r>
              <a:rPr lang="es-ES" sz="1400" dirty="0" smtClean="0"/>
              <a:t>El pasivo total aument</a:t>
            </a:r>
            <a:r>
              <a:rPr lang="es-ES" sz="1400" dirty="0"/>
              <a:t>ó </a:t>
            </a:r>
            <a:r>
              <a:rPr lang="es-ES" sz="1400" dirty="0" smtClean="0"/>
              <a:t> en 12,81%  </a:t>
            </a:r>
            <a:r>
              <a:rPr lang="es-ES" sz="1400" dirty="0"/>
              <a:t>e</a:t>
            </a:r>
            <a:r>
              <a:rPr lang="es-ES" sz="1400" dirty="0" smtClean="0"/>
              <a:t>l incremento se refleja en el pasivo corriente en 17,37% dentro de este grupo el valor mas significativo fueron las cuentas y documentos por pagar.</a:t>
            </a:r>
          </a:p>
          <a:p>
            <a:pPr algn="just"/>
            <a:endParaRPr lang="es-ES" sz="1400" dirty="0"/>
          </a:p>
          <a:p>
            <a:pPr algn="just"/>
            <a:r>
              <a:rPr lang="es-ES" sz="1400" dirty="0" smtClean="0"/>
              <a:t>El patrimonio total decreció en -12,81%, las utilidades  disminuyeron en un -21,24% respecto al año anterior.</a:t>
            </a:r>
            <a:endParaRPr lang="es-ES" sz="1400" dirty="0"/>
          </a:p>
        </p:txBody>
      </p:sp>
    </p:spTree>
    <p:extLst>
      <p:ext uri="{BB962C8B-B14F-4D97-AF65-F5344CB8AC3E}">
        <p14:creationId xmlns:p14="http://schemas.microsoft.com/office/powerpoint/2010/main" val="1443044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2" name="Título 1"/>
          <p:cNvSpPr>
            <a:spLocks noGrp="1"/>
          </p:cNvSpPr>
          <p:nvPr>
            <p:ph type="title"/>
          </p:nvPr>
        </p:nvSpPr>
        <p:spPr>
          <a:xfrm>
            <a:off x="5164428" y="217819"/>
            <a:ext cx="5931794" cy="991673"/>
          </a:xfrm>
        </p:spPr>
        <p:txBody>
          <a:bodyPr>
            <a:normAutofit/>
          </a:bodyPr>
          <a:lstStyle/>
          <a:p>
            <a:pPr algn="ctr"/>
            <a:r>
              <a:rPr lang="es-ES" sz="2800" dirty="0" smtClean="0">
                <a:latin typeface="Times New Roman" panose="02020603050405020304" pitchFamily="18" charset="0"/>
                <a:cs typeface="Times New Roman" panose="02020603050405020304" pitchFamily="18" charset="0"/>
              </a:rPr>
              <a:t>Trabajo de titulación previo a la obtención del grado de:</a:t>
            </a:r>
            <a:endParaRPr lang="es-ES" sz="28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840195" y="1610159"/>
            <a:ext cx="10515600" cy="4351338"/>
          </a:xfrm>
        </p:spPr>
        <p:txBody>
          <a:bodyPr>
            <a:normAutofit/>
          </a:bodyPr>
          <a:lstStyle/>
          <a:p>
            <a:pPr marL="0" indent="0" algn="ctr">
              <a:buNone/>
            </a:pPr>
            <a:r>
              <a:rPr lang="es-ES" sz="2000" b="1" dirty="0" smtClean="0">
                <a:latin typeface="Times New Roman" panose="02020603050405020304" pitchFamily="18" charset="0"/>
                <a:cs typeface="Times New Roman" panose="02020603050405020304" pitchFamily="18" charset="0"/>
              </a:rPr>
              <a:t>INGENIERO EN FINANZAS, CONTADOR PÚBLICO-AUDITOR</a:t>
            </a:r>
          </a:p>
          <a:p>
            <a:pPr marL="0" indent="0" algn="ctr">
              <a:buNone/>
            </a:pPr>
            <a:endParaRPr lang="es-ES" sz="2000" dirty="0" smtClean="0">
              <a:latin typeface="Times New Roman" panose="02020603050405020304" pitchFamily="18" charset="0"/>
              <a:cs typeface="Times New Roman" panose="02020603050405020304" pitchFamily="18" charset="0"/>
            </a:endParaRPr>
          </a:p>
          <a:p>
            <a:pPr marL="0" indent="0" algn="ctr">
              <a:buNone/>
            </a:pPr>
            <a:r>
              <a:rPr lang="es-ES" sz="2000" i="1" dirty="0" smtClean="0">
                <a:latin typeface="Times New Roman" panose="02020603050405020304" pitchFamily="18" charset="0"/>
                <a:cs typeface="Times New Roman" panose="02020603050405020304" pitchFamily="18" charset="0"/>
              </a:rPr>
              <a:t>IMPACTO PROGRAMA ECUAMAS (CASO DE ESTUDIO NESTLÉ-PYMES)</a:t>
            </a:r>
          </a:p>
          <a:p>
            <a:pPr marL="0" indent="0" algn="ctr">
              <a:buNone/>
            </a:pPr>
            <a:endParaRPr lang="es-ES" sz="1800" dirty="0" smtClean="0">
              <a:latin typeface="Times New Roman" panose="02020603050405020304" pitchFamily="18" charset="0"/>
              <a:cs typeface="Times New Roman" panose="02020603050405020304" pitchFamily="18" charset="0"/>
            </a:endParaRPr>
          </a:p>
          <a:p>
            <a:pPr marL="0" indent="0" algn="ctr">
              <a:buNone/>
            </a:pPr>
            <a:r>
              <a:rPr lang="es-ES" sz="1800" dirty="0" smtClean="0">
                <a:latin typeface="Times New Roman" panose="02020603050405020304" pitchFamily="18" charset="0"/>
                <a:cs typeface="Times New Roman" panose="02020603050405020304" pitchFamily="18" charset="0"/>
              </a:rPr>
              <a:t>AUTOR:</a:t>
            </a:r>
          </a:p>
          <a:p>
            <a:pPr marL="0" indent="0" algn="ctr">
              <a:buNone/>
            </a:pPr>
            <a:r>
              <a:rPr lang="es-ES" sz="1800" dirty="0" smtClean="0">
                <a:latin typeface="Times New Roman" panose="02020603050405020304" pitchFamily="18" charset="0"/>
                <a:cs typeface="Times New Roman" panose="02020603050405020304" pitchFamily="18" charset="0"/>
              </a:rPr>
              <a:t>ANDRÉS HIDROVO</a:t>
            </a:r>
          </a:p>
          <a:p>
            <a:pPr marL="0" indent="0" algn="ctr">
              <a:buNone/>
            </a:pPr>
            <a:endParaRPr lang="es-ES" sz="1800" dirty="0" smtClean="0">
              <a:latin typeface="Times New Roman" panose="02020603050405020304" pitchFamily="18" charset="0"/>
              <a:cs typeface="Times New Roman" panose="02020603050405020304" pitchFamily="18" charset="0"/>
            </a:endParaRPr>
          </a:p>
          <a:p>
            <a:pPr marL="0" indent="0" algn="ctr">
              <a:buNone/>
            </a:pPr>
            <a:r>
              <a:rPr lang="es-ES" sz="1800" dirty="0" smtClean="0">
                <a:latin typeface="Times New Roman" panose="02020603050405020304" pitchFamily="18" charset="0"/>
                <a:cs typeface="Times New Roman" panose="02020603050405020304" pitchFamily="18" charset="0"/>
              </a:rPr>
              <a:t>DIRECTOR:</a:t>
            </a:r>
          </a:p>
          <a:p>
            <a:pPr marL="0" indent="0" algn="ctr">
              <a:buNone/>
            </a:pPr>
            <a:r>
              <a:rPr lang="es-ES" sz="1800" dirty="0" smtClean="0">
                <a:latin typeface="Times New Roman" panose="02020603050405020304" pitchFamily="18" charset="0"/>
                <a:cs typeface="Times New Roman" panose="02020603050405020304" pitchFamily="18" charset="0"/>
              </a:rPr>
              <a:t>ING. ÁLVARO CARRILLO</a:t>
            </a:r>
          </a:p>
          <a:p>
            <a:pPr marL="0" indent="0" algn="ctr">
              <a:buNone/>
            </a:pPr>
            <a:endParaRPr lang="es-ES" sz="1800" dirty="0" smtClean="0">
              <a:latin typeface="Times New Roman" panose="02020603050405020304" pitchFamily="18" charset="0"/>
              <a:cs typeface="Times New Roman" panose="02020603050405020304" pitchFamily="18" charset="0"/>
            </a:endParaRPr>
          </a:p>
          <a:p>
            <a:pPr marL="0" indent="0" algn="ctr">
              <a:buNone/>
            </a:pPr>
            <a:r>
              <a:rPr lang="es-ES" sz="1800" dirty="0" smtClean="0">
                <a:latin typeface="Times New Roman" panose="02020603050405020304" pitchFamily="18" charset="0"/>
                <a:cs typeface="Times New Roman" panose="02020603050405020304" pitchFamily="18" charset="0"/>
              </a:rPr>
              <a:t>DICIEMBRE 2017</a:t>
            </a:r>
            <a:endParaRPr lang="es-E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13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5095862" y="81073"/>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5071803" y="647743"/>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Horizontal del Balance General</a:t>
            </a:r>
            <a:endParaRPr lang="es-ES" sz="1400" b="1" dirty="0">
              <a:ln/>
              <a:solidFill>
                <a:schemeClr val="accent4"/>
              </a:solidFill>
            </a:endParaRPr>
          </a:p>
        </p:txBody>
      </p:sp>
      <p:pic>
        <p:nvPicPr>
          <p:cNvPr id="8" name="Picture 7" descr="Resultado de imagen para pym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92" r="20250"/>
          <a:stretch/>
        </p:blipFill>
        <p:spPr bwMode="auto">
          <a:xfrm>
            <a:off x="9566911" y="224698"/>
            <a:ext cx="1341495" cy="8460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10"/>
          <p:cNvSpPr/>
          <p:nvPr/>
        </p:nvSpPr>
        <p:spPr>
          <a:xfrm>
            <a:off x="963314" y="1626537"/>
            <a:ext cx="4776673" cy="37825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200" b="1" dirty="0" smtClean="0"/>
              <a:t>Cegráfico:</a:t>
            </a:r>
            <a:r>
              <a:rPr lang="es-ES" sz="1200" dirty="0"/>
              <a:t> </a:t>
            </a:r>
            <a:r>
              <a:rPr lang="es-ES" sz="1200" dirty="0" smtClean="0"/>
              <a:t>El </a:t>
            </a:r>
            <a:r>
              <a:rPr lang="es-ES" sz="1200" dirty="0"/>
              <a:t>activo total sufrió un </a:t>
            </a:r>
            <a:r>
              <a:rPr lang="es-ES" sz="1200" dirty="0" smtClean="0"/>
              <a:t>decremento en -3,39% </a:t>
            </a:r>
            <a:r>
              <a:rPr lang="es-ES" sz="1200" dirty="0"/>
              <a:t>el </a:t>
            </a:r>
            <a:r>
              <a:rPr lang="es-ES" sz="1200" dirty="0" smtClean="0"/>
              <a:t>porcentaje </a:t>
            </a:r>
            <a:r>
              <a:rPr lang="es-ES" sz="1200" dirty="0"/>
              <a:t>de la propiedad planta y equipo </a:t>
            </a:r>
            <a:r>
              <a:rPr lang="es-ES" sz="1200" dirty="0" smtClean="0"/>
              <a:t>disminuyeron </a:t>
            </a:r>
            <a:r>
              <a:rPr lang="es-ES" sz="1200" dirty="0"/>
              <a:t>en </a:t>
            </a:r>
            <a:r>
              <a:rPr lang="es-ES" sz="1200" dirty="0" smtClean="0"/>
              <a:t>-3,89% </a:t>
            </a:r>
            <a:r>
              <a:rPr lang="es-ES" sz="1200" dirty="0"/>
              <a:t>cerca de </a:t>
            </a:r>
            <a:r>
              <a:rPr lang="es-ES" sz="1200" dirty="0" smtClean="0"/>
              <a:t>$128.202,29 y los inventarios apenas se incrementaron en 0,27%. El </a:t>
            </a:r>
            <a:r>
              <a:rPr lang="es-ES" sz="1200" dirty="0"/>
              <a:t>pasivo total </a:t>
            </a:r>
            <a:r>
              <a:rPr lang="es-ES" sz="1200" dirty="0" smtClean="0"/>
              <a:t>decreció </a:t>
            </a:r>
            <a:r>
              <a:rPr lang="es-ES" sz="1200" dirty="0"/>
              <a:t>en </a:t>
            </a:r>
            <a:r>
              <a:rPr lang="es-ES" sz="1200" dirty="0" smtClean="0"/>
              <a:t>-2,18%  la disminución se refleja </a:t>
            </a:r>
            <a:r>
              <a:rPr lang="es-ES" sz="1200" dirty="0"/>
              <a:t>en el pasivo corriente en </a:t>
            </a:r>
            <a:r>
              <a:rPr lang="es-ES" sz="1200" dirty="0" smtClean="0"/>
              <a:t>-17,45%. El </a:t>
            </a:r>
            <a:r>
              <a:rPr lang="es-ES" sz="1200" dirty="0"/>
              <a:t>patrimonio </a:t>
            </a:r>
            <a:r>
              <a:rPr lang="es-ES" sz="1200" dirty="0" smtClean="0"/>
              <a:t>total, </a:t>
            </a:r>
            <a:r>
              <a:rPr lang="es-ES" sz="1200" dirty="0"/>
              <a:t>las utilidades  decrecieron en un </a:t>
            </a:r>
            <a:r>
              <a:rPr lang="es-ES" sz="1200" dirty="0" smtClean="0"/>
              <a:t>-86,53% en relación al año </a:t>
            </a:r>
            <a:r>
              <a:rPr lang="es-ES" sz="1200" dirty="0"/>
              <a:t>anterior.</a:t>
            </a:r>
          </a:p>
          <a:p>
            <a:pPr algn="just"/>
            <a:endParaRPr lang="es-ES" sz="1200" dirty="0" smtClean="0"/>
          </a:p>
          <a:p>
            <a:pPr algn="just"/>
            <a:r>
              <a:rPr lang="es-ES" sz="1200" b="1" dirty="0" smtClean="0"/>
              <a:t>Termoek:</a:t>
            </a:r>
            <a:r>
              <a:rPr lang="es-ES" sz="1200" dirty="0" smtClean="0"/>
              <a:t> </a:t>
            </a:r>
            <a:r>
              <a:rPr lang="es-ES" sz="1200" dirty="0"/>
              <a:t>El activo </a:t>
            </a:r>
            <a:r>
              <a:rPr lang="es-ES" sz="1200" dirty="0" smtClean="0"/>
              <a:t>total se incrementó en 13,17% </a:t>
            </a:r>
            <a:r>
              <a:rPr lang="es-ES" sz="1200" dirty="0"/>
              <a:t>el </a:t>
            </a:r>
            <a:r>
              <a:rPr lang="es-ES" sz="1200" dirty="0" smtClean="0"/>
              <a:t>porcentaje de </a:t>
            </a:r>
            <a:r>
              <a:rPr lang="es-ES" sz="1200" dirty="0"/>
              <a:t>propiedad planta y </a:t>
            </a:r>
            <a:r>
              <a:rPr lang="es-ES" sz="1200" dirty="0" smtClean="0"/>
              <a:t>equipo aumentó considerablemente en 103,31% </a:t>
            </a:r>
            <a:r>
              <a:rPr lang="es-ES" sz="1200" dirty="0"/>
              <a:t>cerca de </a:t>
            </a:r>
            <a:r>
              <a:rPr lang="es-ES" sz="1200" dirty="0" smtClean="0"/>
              <a:t>$81.231,62 El </a:t>
            </a:r>
            <a:r>
              <a:rPr lang="es-ES" sz="1200" dirty="0"/>
              <a:t>patrimonio total, las utilidades  </a:t>
            </a:r>
            <a:r>
              <a:rPr lang="es-ES" sz="1200" dirty="0" smtClean="0"/>
              <a:t>crecieron </a:t>
            </a:r>
            <a:r>
              <a:rPr lang="es-ES" sz="1200" dirty="0"/>
              <a:t>en un </a:t>
            </a:r>
            <a:r>
              <a:rPr lang="es-ES" sz="1200" dirty="0" smtClean="0"/>
              <a:t>25,99% respecto al periodo anterior</a:t>
            </a:r>
            <a:r>
              <a:rPr lang="es-ES" sz="1200" dirty="0"/>
              <a:t>.</a:t>
            </a:r>
          </a:p>
          <a:p>
            <a:pPr algn="just"/>
            <a:endParaRPr lang="es-ES" sz="1200" dirty="0" smtClean="0"/>
          </a:p>
          <a:p>
            <a:pPr algn="just"/>
            <a:r>
              <a:rPr lang="es-ES" sz="1200" b="1" dirty="0" smtClean="0"/>
              <a:t>Cintas Textiles:</a:t>
            </a:r>
            <a:r>
              <a:rPr lang="es-ES" sz="1200" dirty="0" smtClean="0"/>
              <a:t> </a:t>
            </a:r>
            <a:r>
              <a:rPr lang="es-ES" sz="1200" dirty="0"/>
              <a:t>El activo total </a:t>
            </a:r>
            <a:r>
              <a:rPr lang="es-ES" sz="1200" dirty="0" smtClean="0"/>
              <a:t>se incrementó en 10,52% </a:t>
            </a:r>
            <a:r>
              <a:rPr lang="es-ES" sz="1200" dirty="0"/>
              <a:t>el </a:t>
            </a:r>
            <a:r>
              <a:rPr lang="es-ES" sz="1200" dirty="0" smtClean="0"/>
              <a:t>porcentaje los inventarios aumentaron en 36,45% </a:t>
            </a:r>
            <a:r>
              <a:rPr lang="es-ES" sz="1200" dirty="0"/>
              <a:t>cerca de </a:t>
            </a:r>
            <a:r>
              <a:rPr lang="es-ES" sz="1200" dirty="0" smtClean="0"/>
              <a:t>$144.788,36. El </a:t>
            </a:r>
            <a:r>
              <a:rPr lang="es-ES" sz="1200" dirty="0"/>
              <a:t>pasivo total </a:t>
            </a:r>
            <a:r>
              <a:rPr lang="es-ES" sz="1200" dirty="0" smtClean="0"/>
              <a:t>aumentó </a:t>
            </a:r>
            <a:r>
              <a:rPr lang="es-ES" sz="1200" dirty="0"/>
              <a:t>en </a:t>
            </a:r>
            <a:r>
              <a:rPr lang="es-ES" sz="1200" dirty="0" smtClean="0"/>
              <a:t>11,54%  el incremento </a:t>
            </a:r>
            <a:r>
              <a:rPr lang="es-ES" sz="1200" dirty="0"/>
              <a:t>se </a:t>
            </a:r>
            <a:r>
              <a:rPr lang="es-ES" sz="1200" dirty="0" smtClean="0"/>
              <a:t>aprecia </a:t>
            </a:r>
            <a:r>
              <a:rPr lang="es-ES" sz="1200" dirty="0"/>
              <a:t>en </a:t>
            </a:r>
            <a:r>
              <a:rPr lang="es-ES" sz="1200" dirty="0" smtClean="0"/>
              <a:t>las cuentas y documentos por pagar en 4,05%. </a:t>
            </a:r>
            <a:r>
              <a:rPr lang="es-ES" sz="1200" dirty="0"/>
              <a:t>El patrimonio </a:t>
            </a:r>
            <a:r>
              <a:rPr lang="es-ES" sz="1200" dirty="0" smtClean="0"/>
              <a:t>total se incrementó en 3,75%, </a:t>
            </a:r>
            <a:r>
              <a:rPr lang="es-ES" sz="1200" dirty="0"/>
              <a:t>las utilidades  </a:t>
            </a:r>
            <a:r>
              <a:rPr lang="es-ES" sz="1200" dirty="0" smtClean="0"/>
              <a:t>crecieron </a:t>
            </a:r>
            <a:r>
              <a:rPr lang="es-ES" sz="1200" dirty="0"/>
              <a:t>en </a:t>
            </a:r>
            <a:r>
              <a:rPr lang="es-ES" sz="1200" dirty="0" smtClean="0"/>
              <a:t>376,96% </a:t>
            </a:r>
            <a:r>
              <a:rPr lang="es-ES" sz="1200" dirty="0"/>
              <a:t>más que el año anterior.</a:t>
            </a:r>
          </a:p>
          <a:p>
            <a:pPr algn="just"/>
            <a:endParaRPr lang="es-ES" sz="1200" dirty="0"/>
          </a:p>
        </p:txBody>
      </p:sp>
      <p:graphicFrame>
        <p:nvGraphicFramePr>
          <p:cNvPr id="12" name="Objeto 11"/>
          <p:cNvGraphicFramePr>
            <a:graphicFrameLocks noChangeAspect="1"/>
          </p:cNvGraphicFramePr>
          <p:nvPr>
            <p:extLst>
              <p:ext uri="{D42A27DB-BD31-4B8C-83A1-F6EECF244321}">
                <p14:modId xmlns:p14="http://schemas.microsoft.com/office/powerpoint/2010/main" val="3824392092"/>
              </p:ext>
            </p:extLst>
          </p:nvPr>
        </p:nvGraphicFramePr>
        <p:xfrm>
          <a:off x="5848551" y="1881187"/>
          <a:ext cx="6238875" cy="3095625"/>
        </p:xfrm>
        <a:graphic>
          <a:graphicData uri="http://schemas.openxmlformats.org/presentationml/2006/ole">
            <mc:AlternateContent xmlns:mc="http://schemas.openxmlformats.org/markup-compatibility/2006">
              <mc:Choice xmlns:v="urn:schemas-microsoft-com:vml" Requires="v">
                <p:oleObj spid="_x0000_s6179" name="Hoja de cálculo" r:id="rId5" imgW="6238873" imgH="3095598" progId="Excel.Sheet.12">
                  <p:embed/>
                </p:oleObj>
              </mc:Choice>
              <mc:Fallback>
                <p:oleObj name="Hoja de cálculo" r:id="rId5" imgW="6238873" imgH="3095598" progId="Excel.Sheet.12">
                  <p:embed/>
                  <p:pic>
                    <p:nvPicPr>
                      <p:cNvPr id="0" name=""/>
                      <p:cNvPicPr/>
                      <p:nvPr/>
                    </p:nvPicPr>
                    <p:blipFill>
                      <a:blip r:embed="rId6"/>
                      <a:stretch>
                        <a:fillRect/>
                      </a:stretch>
                    </p:blipFill>
                    <p:spPr>
                      <a:xfrm>
                        <a:off x="5848551" y="1881187"/>
                        <a:ext cx="6238875" cy="3095625"/>
                      </a:xfrm>
                      <a:prstGeom prst="rect">
                        <a:avLst/>
                      </a:prstGeom>
                    </p:spPr>
                  </p:pic>
                </p:oleObj>
              </mc:Fallback>
            </mc:AlternateContent>
          </a:graphicData>
        </a:graphic>
      </p:graphicFrame>
    </p:spTree>
    <p:extLst>
      <p:ext uri="{BB962C8B-B14F-4D97-AF65-F5344CB8AC3E}">
        <p14:creationId xmlns:p14="http://schemas.microsoft.com/office/powerpoint/2010/main" val="3427290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pic>
        <p:nvPicPr>
          <p:cNvPr id="5" name="Picture 4" descr="Resultado de imagen para nes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331" y="778392"/>
            <a:ext cx="1209583" cy="70975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655415" y="10586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7995308" y="18313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Horizontal  del Estado de Resultados</a:t>
            </a:r>
            <a:endParaRPr lang="es-ES" sz="1400" b="1" dirty="0">
              <a:ln/>
              <a:solidFill>
                <a:schemeClr val="accent4"/>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400917630"/>
              </p:ext>
            </p:extLst>
          </p:nvPr>
        </p:nvGraphicFramePr>
        <p:xfrm>
          <a:off x="7995308" y="1820355"/>
          <a:ext cx="3429000" cy="3419475"/>
        </p:xfrm>
        <a:graphic>
          <a:graphicData uri="http://schemas.openxmlformats.org/presentationml/2006/ole">
            <mc:AlternateContent xmlns:mc="http://schemas.openxmlformats.org/markup-compatibility/2006">
              <mc:Choice xmlns:v="urn:schemas-microsoft-com:vml" Requires="v">
                <p:oleObj spid="_x0000_s8223" name="Hoja de cálculo" r:id="rId5" imgW="3429059" imgH="3419519" progId="Excel.Sheet.12">
                  <p:embed/>
                </p:oleObj>
              </mc:Choice>
              <mc:Fallback>
                <p:oleObj name="Hoja de cálculo" r:id="rId5" imgW="3429059" imgH="3419519" progId="Excel.Sheet.12">
                  <p:embed/>
                  <p:pic>
                    <p:nvPicPr>
                      <p:cNvPr id="0" name=""/>
                      <p:cNvPicPr/>
                      <p:nvPr/>
                    </p:nvPicPr>
                    <p:blipFill>
                      <a:blip r:embed="rId6"/>
                      <a:stretch>
                        <a:fillRect/>
                      </a:stretch>
                    </p:blipFill>
                    <p:spPr>
                      <a:xfrm>
                        <a:off x="7995308" y="1820355"/>
                        <a:ext cx="3429000" cy="3419475"/>
                      </a:xfrm>
                      <a:prstGeom prst="rect">
                        <a:avLst/>
                      </a:prstGeom>
                    </p:spPr>
                  </p:pic>
                </p:oleObj>
              </mc:Fallback>
            </mc:AlternateContent>
          </a:graphicData>
        </a:graphic>
      </p:graphicFrame>
      <p:sp>
        <p:nvSpPr>
          <p:cNvPr id="8" name="Rectángulo redondeado 7"/>
          <p:cNvSpPr/>
          <p:nvPr/>
        </p:nvSpPr>
        <p:spPr>
          <a:xfrm>
            <a:off x="2047741" y="1820356"/>
            <a:ext cx="4855335" cy="29111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dirty="0" smtClean="0"/>
              <a:t>Se observa un incremento en las ventas del 1,76%</a:t>
            </a:r>
          </a:p>
          <a:p>
            <a:pPr algn="just"/>
            <a:endParaRPr lang="es-ES" sz="1400" dirty="0"/>
          </a:p>
          <a:p>
            <a:pPr algn="just"/>
            <a:r>
              <a:rPr lang="es-ES" sz="1400" dirty="0" smtClean="0"/>
              <a:t>De igual manera el costo de ventas registró un incremento del 2,21%</a:t>
            </a:r>
          </a:p>
          <a:p>
            <a:pPr algn="just"/>
            <a:endParaRPr lang="es-ES" sz="1400" dirty="0"/>
          </a:p>
          <a:p>
            <a:pPr algn="just"/>
            <a:r>
              <a:rPr lang="es-ES" sz="1400" dirty="0" smtClean="0"/>
              <a:t>Lo que generó  que la utilidad bruta se incremente únicamente en un 0,70% respecto al año anterior.</a:t>
            </a:r>
          </a:p>
          <a:p>
            <a:pPr algn="just"/>
            <a:endParaRPr lang="es-ES" sz="1400" dirty="0"/>
          </a:p>
          <a:p>
            <a:pPr algn="just"/>
            <a:r>
              <a:rPr lang="es-ES" sz="1400" dirty="0" smtClean="0"/>
              <a:t>Los gastos administrativos y de ventas se incrementaron en 6,93% y los gastos financieros decrecieron en -37,47%</a:t>
            </a:r>
          </a:p>
          <a:p>
            <a:pPr algn="just"/>
            <a:endParaRPr lang="es-ES" sz="1400" dirty="0"/>
          </a:p>
          <a:p>
            <a:pPr algn="just"/>
            <a:r>
              <a:rPr lang="es-ES" sz="1400" dirty="0" smtClean="0"/>
              <a:t>La utilidad neta registra un decremento del -3,66% con relación al año 2014</a:t>
            </a:r>
            <a:endParaRPr lang="es-ES" sz="1400" dirty="0"/>
          </a:p>
        </p:txBody>
      </p:sp>
    </p:spTree>
    <p:extLst>
      <p:ext uri="{BB962C8B-B14F-4D97-AF65-F5344CB8AC3E}">
        <p14:creationId xmlns:p14="http://schemas.microsoft.com/office/powerpoint/2010/main" val="3292743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582406" y="11383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043167" y="19110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Análisis  Horizontal del Estado de Resultados</a:t>
            </a:r>
            <a:endParaRPr lang="es-ES" sz="1400" b="1" dirty="0">
              <a:ln/>
              <a:solidFill>
                <a:schemeClr val="accent4"/>
              </a:solidFill>
            </a:endParaRPr>
          </a:p>
        </p:txBody>
      </p:sp>
      <p:pic>
        <p:nvPicPr>
          <p:cNvPr id="7" name="Picture 7" descr="Resultado de imagen para py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2745" y="892440"/>
            <a:ext cx="1714121" cy="6579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to 2"/>
          <p:cNvGraphicFramePr>
            <a:graphicFrameLocks noChangeAspect="1"/>
          </p:cNvGraphicFramePr>
          <p:nvPr>
            <p:extLst>
              <p:ext uri="{D42A27DB-BD31-4B8C-83A1-F6EECF244321}">
                <p14:modId xmlns:p14="http://schemas.microsoft.com/office/powerpoint/2010/main" val="2203974191"/>
              </p:ext>
            </p:extLst>
          </p:nvPr>
        </p:nvGraphicFramePr>
        <p:xfrm>
          <a:off x="6479137" y="1839598"/>
          <a:ext cx="5526101" cy="3389225"/>
        </p:xfrm>
        <a:graphic>
          <a:graphicData uri="http://schemas.openxmlformats.org/presentationml/2006/ole">
            <mc:AlternateContent xmlns:mc="http://schemas.openxmlformats.org/markup-compatibility/2006">
              <mc:Choice xmlns:v="urn:schemas-microsoft-com:vml" Requires="v">
                <p:oleObj spid="_x0000_s7201" name="Hoja de cálculo" r:id="rId5" imgW="6010234" imgH="3686213" progId="Excel.Sheet.12">
                  <p:embed/>
                </p:oleObj>
              </mc:Choice>
              <mc:Fallback>
                <p:oleObj name="Hoja de cálculo" r:id="rId5" imgW="6010234" imgH="3686213" progId="Excel.Sheet.12">
                  <p:embed/>
                  <p:pic>
                    <p:nvPicPr>
                      <p:cNvPr id="0" name=""/>
                      <p:cNvPicPr/>
                      <p:nvPr/>
                    </p:nvPicPr>
                    <p:blipFill>
                      <a:blip r:embed="rId6"/>
                      <a:stretch>
                        <a:fillRect/>
                      </a:stretch>
                    </p:blipFill>
                    <p:spPr>
                      <a:xfrm>
                        <a:off x="6479137" y="1839598"/>
                        <a:ext cx="5526101" cy="3389225"/>
                      </a:xfrm>
                      <a:prstGeom prst="rect">
                        <a:avLst/>
                      </a:prstGeom>
                    </p:spPr>
                  </p:pic>
                </p:oleObj>
              </mc:Fallback>
            </mc:AlternateContent>
          </a:graphicData>
        </a:graphic>
      </p:graphicFrame>
      <p:sp>
        <p:nvSpPr>
          <p:cNvPr id="9" name="Rectángulo redondeado 8"/>
          <p:cNvSpPr/>
          <p:nvPr/>
        </p:nvSpPr>
        <p:spPr>
          <a:xfrm>
            <a:off x="1459534" y="1550386"/>
            <a:ext cx="4638461" cy="3871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b="1" dirty="0"/>
              <a:t>Cegráfico:</a:t>
            </a:r>
            <a:r>
              <a:rPr lang="es-ES" sz="1400" dirty="0"/>
              <a:t> </a:t>
            </a:r>
            <a:r>
              <a:rPr lang="es-ES" sz="1400" dirty="0" smtClean="0"/>
              <a:t>Se observa un decremento en las ventas del -10,64%. El costo de ventas registró una disminución en  -15,02%, Lo que generó  que la utilidad bruta disminuya en un 10,98% respecto al año anterior.</a:t>
            </a:r>
          </a:p>
          <a:p>
            <a:pPr algn="just"/>
            <a:endParaRPr lang="es-ES" sz="1400" dirty="0" smtClean="0"/>
          </a:p>
          <a:p>
            <a:pPr algn="just"/>
            <a:r>
              <a:rPr lang="es-ES" sz="1400" b="1" dirty="0" smtClean="0"/>
              <a:t>Termoek: </a:t>
            </a:r>
            <a:r>
              <a:rPr lang="es-ES" sz="1400" dirty="0" smtClean="0"/>
              <a:t>Existe un incremento en las ventas del 25,88%. El costo de ventas registró un aumento en un 28,17%. La utilidad respecto al periodo anterior se incrementó en un 14,24%.</a:t>
            </a:r>
          </a:p>
          <a:p>
            <a:pPr algn="just"/>
            <a:endParaRPr lang="es-ES" sz="1400" b="1" dirty="0"/>
          </a:p>
          <a:p>
            <a:pPr algn="just"/>
            <a:r>
              <a:rPr lang="es-ES" sz="1400" b="1" dirty="0" smtClean="0"/>
              <a:t>Cintas Textiles: </a:t>
            </a:r>
            <a:r>
              <a:rPr lang="es-ES" sz="1400" dirty="0" smtClean="0"/>
              <a:t>Las ventas decrecieron en un 5,20%. El costo de ventas presentó una disminución de un 6,22%. La utilidad disminuyó en un 78,38% respecto al año anterior.</a:t>
            </a:r>
            <a:endParaRPr lang="es-ES" sz="1400" b="1" dirty="0"/>
          </a:p>
        </p:txBody>
      </p:sp>
    </p:spTree>
    <p:extLst>
      <p:ext uri="{BB962C8B-B14F-4D97-AF65-F5344CB8AC3E}">
        <p14:creationId xmlns:p14="http://schemas.microsoft.com/office/powerpoint/2010/main" val="3447112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582406" y="11383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043167" y="19110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Nestlé </a:t>
            </a:r>
            <a:endParaRPr lang="es-ES" sz="1400" b="1" dirty="0">
              <a:ln/>
              <a:solidFill>
                <a:schemeClr val="accent4"/>
              </a:solidFill>
            </a:endParaRPr>
          </a:p>
        </p:txBody>
      </p:sp>
      <p:sp>
        <p:nvSpPr>
          <p:cNvPr id="3" name="Rectángulo 2"/>
          <p:cNvSpPr/>
          <p:nvPr/>
        </p:nvSpPr>
        <p:spPr>
          <a:xfrm>
            <a:off x="1497457" y="1557385"/>
            <a:ext cx="5257383" cy="322875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600" b="1" dirty="0" smtClean="0"/>
          </a:p>
          <a:p>
            <a:pPr algn="ctr"/>
            <a:r>
              <a:rPr lang="es-ES" sz="1600" b="1" dirty="0" smtClean="0"/>
              <a:t>LIQUIDEZ</a:t>
            </a:r>
          </a:p>
          <a:p>
            <a:pPr algn="just"/>
            <a:endParaRPr lang="es-ES" sz="1600" dirty="0"/>
          </a:p>
          <a:p>
            <a:pPr algn="just"/>
            <a:r>
              <a:rPr lang="es-EC" sz="1200" b="1" dirty="0"/>
              <a:t>La razón </a:t>
            </a:r>
            <a:r>
              <a:rPr lang="es-EC" sz="1200" b="1" dirty="0" smtClean="0"/>
              <a:t>corriente </a:t>
            </a:r>
          </a:p>
          <a:p>
            <a:pPr algn="just"/>
            <a:r>
              <a:rPr lang="es-EC" sz="1200" dirty="0" smtClean="0"/>
              <a:t>Para el año </a:t>
            </a:r>
            <a:r>
              <a:rPr lang="es-EC" sz="1200" dirty="0"/>
              <a:t>2014 fue de 1,05 es decir la empresa cuenta con $1,05 en activo corriente para cubrir cada dólar de pasivo corriente. </a:t>
            </a:r>
            <a:r>
              <a:rPr lang="es-EC" sz="1200" dirty="0" smtClean="0"/>
              <a:t>Esta situación es desfavorable para el año 2015 ya que se reduce a $0,96.</a:t>
            </a:r>
          </a:p>
          <a:p>
            <a:pPr algn="just"/>
            <a:endParaRPr lang="es-ES" sz="1200" dirty="0" smtClean="0"/>
          </a:p>
          <a:p>
            <a:pPr algn="just"/>
            <a:r>
              <a:rPr lang="es-EC" sz="1200" b="1" dirty="0" smtClean="0"/>
              <a:t>La </a:t>
            </a:r>
            <a:r>
              <a:rPr lang="es-EC" sz="1200" b="1" dirty="0"/>
              <a:t>prueba ácida </a:t>
            </a:r>
            <a:endParaRPr lang="es-EC" sz="1200" b="1" dirty="0" smtClean="0"/>
          </a:p>
          <a:p>
            <a:pPr algn="just"/>
            <a:r>
              <a:rPr lang="es-EC" sz="1200" dirty="0" smtClean="0"/>
              <a:t>Determinó </a:t>
            </a:r>
            <a:r>
              <a:rPr lang="es-EC" sz="1200" dirty="0"/>
              <a:t>que para el año 2014 el activo se podía recuperar llegando al valor de $0,79 por cada dólar de obligación. Para el año 2015 se reduce al valor de $0,74 lo que motiva a pensar que la empresa va a tener que depender de sus inventarios para cubrir sus obligaciones a corto plazo.</a:t>
            </a:r>
            <a:endParaRPr lang="es-ES" sz="1200" dirty="0"/>
          </a:p>
          <a:p>
            <a:pPr algn="just"/>
            <a:endParaRPr lang="es-ES" sz="1600" dirty="0"/>
          </a:p>
        </p:txBody>
      </p:sp>
      <p:graphicFrame>
        <p:nvGraphicFramePr>
          <p:cNvPr id="8" name="Objeto 7"/>
          <p:cNvGraphicFramePr>
            <a:graphicFrameLocks noChangeAspect="1"/>
          </p:cNvGraphicFramePr>
          <p:nvPr>
            <p:extLst>
              <p:ext uri="{D42A27DB-BD31-4B8C-83A1-F6EECF244321}">
                <p14:modId xmlns:p14="http://schemas.microsoft.com/office/powerpoint/2010/main" val="4044272405"/>
              </p:ext>
            </p:extLst>
          </p:nvPr>
        </p:nvGraphicFramePr>
        <p:xfrm>
          <a:off x="8252296" y="994357"/>
          <a:ext cx="2724150" cy="781050"/>
        </p:xfrm>
        <a:graphic>
          <a:graphicData uri="http://schemas.openxmlformats.org/presentationml/2006/ole">
            <mc:AlternateContent xmlns:mc="http://schemas.openxmlformats.org/markup-compatibility/2006">
              <mc:Choice xmlns:v="urn:schemas-microsoft-com:vml" Requires="v">
                <p:oleObj spid="_x0000_s9239" name="Hoja de cálculo" r:id="rId4" imgW="2724243" imgH="780918" progId="Excel.Sheet.12">
                  <p:embed/>
                </p:oleObj>
              </mc:Choice>
              <mc:Fallback>
                <p:oleObj name="Hoja de cálculo" r:id="rId4" imgW="2724243" imgH="780918" progId="Excel.Sheet.12">
                  <p:embed/>
                  <p:pic>
                    <p:nvPicPr>
                      <p:cNvPr id="0" name=""/>
                      <p:cNvPicPr/>
                      <p:nvPr/>
                    </p:nvPicPr>
                    <p:blipFill>
                      <a:blip r:embed="rId5"/>
                      <a:stretch>
                        <a:fillRect/>
                      </a:stretch>
                    </p:blipFill>
                    <p:spPr>
                      <a:xfrm>
                        <a:off x="8252296" y="994357"/>
                        <a:ext cx="2724150" cy="781050"/>
                      </a:xfrm>
                      <a:prstGeom prst="rect">
                        <a:avLst/>
                      </a:prstGeom>
                    </p:spPr>
                  </p:pic>
                </p:oleObj>
              </mc:Fallback>
            </mc:AlternateContent>
          </a:graphicData>
        </a:graphic>
      </p:graphicFrame>
      <p:pic>
        <p:nvPicPr>
          <p:cNvPr id="9" name="Imagen 8"/>
          <p:cNvPicPr>
            <a:picLocks noChangeAspect="1"/>
          </p:cNvPicPr>
          <p:nvPr/>
        </p:nvPicPr>
        <p:blipFill>
          <a:blip r:embed="rId6"/>
          <a:stretch>
            <a:fillRect/>
          </a:stretch>
        </p:blipFill>
        <p:spPr>
          <a:xfrm>
            <a:off x="7809798" y="2166536"/>
            <a:ext cx="3609145" cy="2426418"/>
          </a:xfrm>
          <a:prstGeom prst="rect">
            <a:avLst/>
          </a:prstGeom>
        </p:spPr>
      </p:pic>
    </p:spTree>
    <p:extLst>
      <p:ext uri="{BB962C8B-B14F-4D97-AF65-F5344CB8AC3E}">
        <p14:creationId xmlns:p14="http://schemas.microsoft.com/office/powerpoint/2010/main" val="194235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582406" y="11383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236350" y="19110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Nestlé </a:t>
            </a:r>
            <a:endParaRPr lang="es-ES" sz="1400" b="1" dirty="0">
              <a:ln/>
              <a:solidFill>
                <a:schemeClr val="accent4"/>
              </a:solidFill>
            </a:endParaRPr>
          </a:p>
        </p:txBody>
      </p:sp>
      <p:sp>
        <p:nvSpPr>
          <p:cNvPr id="3" name="Rectángulo 2"/>
          <p:cNvSpPr/>
          <p:nvPr/>
        </p:nvSpPr>
        <p:spPr>
          <a:xfrm>
            <a:off x="1078480" y="1315108"/>
            <a:ext cx="6627804" cy="41460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100" b="1" dirty="0" smtClean="0"/>
              <a:t>RENTABILIDAD</a:t>
            </a:r>
          </a:p>
          <a:p>
            <a:pPr algn="just"/>
            <a:endParaRPr lang="es-ES" sz="1100" dirty="0"/>
          </a:p>
          <a:p>
            <a:r>
              <a:rPr lang="es-EC" sz="1100" b="1" dirty="0"/>
              <a:t>El margen bruto </a:t>
            </a:r>
            <a:endParaRPr lang="es-EC" sz="1100" b="1" dirty="0" smtClean="0"/>
          </a:p>
          <a:p>
            <a:r>
              <a:rPr lang="es-EC" sz="1100" dirty="0" smtClean="0"/>
              <a:t>Para </a:t>
            </a:r>
            <a:r>
              <a:rPr lang="es-EC" sz="1100" dirty="0"/>
              <a:t>el año 2014 y 2015 generó una rentabilidad del 0,30% de utilidad bruta con relación a las ventas, se podría </a:t>
            </a:r>
            <a:r>
              <a:rPr lang="es-EC" sz="1100" dirty="0" smtClean="0"/>
              <a:t>decir </a:t>
            </a:r>
            <a:r>
              <a:rPr lang="es-EC" sz="1100" dirty="0"/>
              <a:t>que la situación ha sido estable en los dos periodos</a:t>
            </a:r>
            <a:r>
              <a:rPr lang="es-EC" sz="1100" dirty="0" smtClean="0"/>
              <a:t>.</a:t>
            </a:r>
          </a:p>
          <a:p>
            <a:endParaRPr lang="es-ES" sz="1100" dirty="0"/>
          </a:p>
          <a:p>
            <a:r>
              <a:rPr lang="es-EC" sz="1100" b="1" dirty="0"/>
              <a:t>El margen operacional </a:t>
            </a:r>
            <a:endParaRPr lang="es-EC" sz="1100" b="1" dirty="0" smtClean="0"/>
          </a:p>
          <a:p>
            <a:r>
              <a:rPr lang="es-EC" sz="1100" dirty="0" smtClean="0"/>
              <a:t>Para año </a:t>
            </a:r>
            <a:r>
              <a:rPr lang="es-EC" sz="1100" dirty="0"/>
              <a:t>2014 se estableció en 0,10%. </a:t>
            </a:r>
            <a:r>
              <a:rPr lang="es-EC" sz="1100" dirty="0" smtClean="0"/>
              <a:t>En relación a las ventas del año 2015 la </a:t>
            </a:r>
            <a:r>
              <a:rPr lang="es-EC" sz="1100" dirty="0"/>
              <a:t>empresa generó una rentabilidad del 0,08</a:t>
            </a:r>
            <a:r>
              <a:rPr lang="es-EC" sz="1100" dirty="0" smtClean="0"/>
              <a:t>%, </a:t>
            </a:r>
            <a:r>
              <a:rPr lang="es-EC" sz="1100" dirty="0"/>
              <a:t>esta situación es desfavorable dado que disminuyó en el último periodo</a:t>
            </a:r>
            <a:r>
              <a:rPr lang="es-EC" sz="1100" dirty="0" smtClean="0"/>
              <a:t>.</a:t>
            </a:r>
          </a:p>
          <a:p>
            <a:endParaRPr lang="es-ES" sz="1100" dirty="0"/>
          </a:p>
          <a:p>
            <a:r>
              <a:rPr lang="es-EC" sz="1100" b="1" dirty="0"/>
              <a:t>El margen neto </a:t>
            </a:r>
            <a:endParaRPr lang="es-EC" sz="1100" b="1" dirty="0" smtClean="0"/>
          </a:p>
          <a:p>
            <a:r>
              <a:rPr lang="es-EC" sz="1100" dirty="0" smtClean="0"/>
              <a:t>Determinó </a:t>
            </a:r>
            <a:r>
              <a:rPr lang="es-EC" sz="1100" dirty="0"/>
              <a:t>que las ventas de la empresa para el año 2014  y  2015 generaron el 0,04% y 0,03% de utilidad respectivamente, esto sucedió porque los costos de ventas y producción, los gastos administrativos y ventas se incrementaron en el último periodo</a:t>
            </a:r>
            <a:r>
              <a:rPr lang="es-EC" sz="1100" dirty="0" smtClean="0"/>
              <a:t>.</a:t>
            </a:r>
          </a:p>
          <a:p>
            <a:endParaRPr lang="es-ES" sz="1100" dirty="0"/>
          </a:p>
          <a:p>
            <a:r>
              <a:rPr lang="es-EC" sz="1100" b="1" dirty="0"/>
              <a:t>El ROA </a:t>
            </a:r>
            <a:endParaRPr lang="es-EC" sz="1100" b="1" dirty="0" smtClean="0"/>
          </a:p>
          <a:p>
            <a:r>
              <a:rPr lang="es-EC" sz="1100" dirty="0" smtClean="0"/>
              <a:t>Para el </a:t>
            </a:r>
            <a:r>
              <a:rPr lang="es-EC" sz="1100" dirty="0"/>
              <a:t>año 2014 estableció que la utilidad neta representó el 0,11% del activo total, acorde al año 2015, dicho porcentaje decreció al 0,08% lo que significa que los activos en el último periodo resultaron menos productivos</a:t>
            </a:r>
            <a:r>
              <a:rPr lang="es-EC" sz="1100" dirty="0" smtClean="0"/>
              <a:t>.</a:t>
            </a:r>
          </a:p>
          <a:p>
            <a:endParaRPr lang="es-ES" sz="1100" dirty="0"/>
          </a:p>
          <a:p>
            <a:r>
              <a:rPr lang="es-EC" sz="1100" b="1" dirty="0"/>
              <a:t>El ROE </a:t>
            </a:r>
            <a:endParaRPr lang="es-EC" sz="1100" b="1" dirty="0" smtClean="0"/>
          </a:p>
          <a:p>
            <a:r>
              <a:rPr lang="es-EC" sz="1100" dirty="0" smtClean="0"/>
              <a:t>Estableció </a:t>
            </a:r>
            <a:r>
              <a:rPr lang="es-EC" sz="1100" dirty="0"/>
              <a:t>que el capital invertido por los accionistas de la empresa para el año 2014 y 2015 generaron el 12,52% y 9,72% de utilidad respectivamente, esta variación sucedió porque la utilidad neta decreció en el último periodo.</a:t>
            </a:r>
            <a:endParaRPr lang="es-ES" sz="1100" dirty="0"/>
          </a:p>
        </p:txBody>
      </p:sp>
      <p:pic>
        <p:nvPicPr>
          <p:cNvPr id="2" name="Imagen 1"/>
          <p:cNvPicPr>
            <a:picLocks noChangeAspect="1"/>
          </p:cNvPicPr>
          <p:nvPr/>
        </p:nvPicPr>
        <p:blipFill>
          <a:blip r:embed="rId3"/>
          <a:stretch>
            <a:fillRect/>
          </a:stretch>
        </p:blipFill>
        <p:spPr>
          <a:xfrm>
            <a:off x="8043167" y="794332"/>
            <a:ext cx="3645699" cy="1829250"/>
          </a:xfrm>
          <a:prstGeom prst="rect">
            <a:avLst/>
          </a:prstGeom>
        </p:spPr>
      </p:pic>
      <p:pic>
        <p:nvPicPr>
          <p:cNvPr id="7" name="Imagen 6"/>
          <p:cNvPicPr>
            <a:picLocks noChangeAspect="1"/>
          </p:cNvPicPr>
          <p:nvPr/>
        </p:nvPicPr>
        <p:blipFill>
          <a:blip r:embed="rId4"/>
          <a:stretch>
            <a:fillRect/>
          </a:stretch>
        </p:blipFill>
        <p:spPr>
          <a:xfrm>
            <a:off x="7853931" y="2816456"/>
            <a:ext cx="4194412" cy="2578832"/>
          </a:xfrm>
          <a:prstGeom prst="rect">
            <a:avLst/>
          </a:prstGeom>
        </p:spPr>
      </p:pic>
    </p:spTree>
    <p:extLst>
      <p:ext uri="{BB962C8B-B14F-4D97-AF65-F5344CB8AC3E}">
        <p14:creationId xmlns:p14="http://schemas.microsoft.com/office/powerpoint/2010/main" val="517253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582406" y="113831"/>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043167" y="19110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Nestlé </a:t>
            </a:r>
            <a:endParaRPr lang="es-ES" sz="1400" b="1" dirty="0">
              <a:ln/>
              <a:solidFill>
                <a:schemeClr val="accent4"/>
              </a:solidFill>
            </a:endParaRPr>
          </a:p>
        </p:txBody>
      </p:sp>
      <p:sp>
        <p:nvSpPr>
          <p:cNvPr id="3" name="Rectángulo 2"/>
          <p:cNvSpPr/>
          <p:nvPr/>
        </p:nvSpPr>
        <p:spPr>
          <a:xfrm>
            <a:off x="1519707" y="1727858"/>
            <a:ext cx="5303914" cy="31820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b="1" dirty="0" smtClean="0"/>
              <a:t>ENDEUDAMIENTO</a:t>
            </a:r>
          </a:p>
          <a:p>
            <a:pPr algn="just"/>
            <a:endParaRPr lang="es-ES" sz="1600" dirty="0"/>
          </a:p>
          <a:p>
            <a:pPr algn="just"/>
            <a:r>
              <a:rPr lang="es-EC" sz="1200" b="1" dirty="0" smtClean="0"/>
              <a:t>Índice </a:t>
            </a:r>
            <a:r>
              <a:rPr lang="es-EC" sz="1200" b="1" dirty="0"/>
              <a:t>de endeudamiento </a:t>
            </a:r>
            <a:endParaRPr lang="es-EC" sz="1200" b="1" dirty="0" smtClean="0"/>
          </a:p>
          <a:p>
            <a:pPr algn="just"/>
            <a:r>
              <a:rPr lang="es-EC" sz="1200" dirty="0" smtClean="0"/>
              <a:t>Para </a:t>
            </a:r>
            <a:r>
              <a:rPr lang="es-EC" sz="1200" dirty="0"/>
              <a:t>el año 2014 asciende a 0,85% y para el año 2015 incrementa al 0,88%, lo que significa que ha existido una alta participación de los acreedores en lo concerniente a la financiación de los activos de la empresa</a:t>
            </a:r>
            <a:r>
              <a:rPr lang="es-EC" sz="1200" dirty="0" smtClean="0"/>
              <a:t>.</a:t>
            </a:r>
          </a:p>
          <a:p>
            <a:pPr algn="just"/>
            <a:endParaRPr lang="es-ES" sz="1200" dirty="0"/>
          </a:p>
          <a:p>
            <a:pPr algn="just"/>
            <a:r>
              <a:rPr lang="es-EC" sz="1200" b="1" dirty="0" smtClean="0"/>
              <a:t>Endeudamiento </a:t>
            </a:r>
            <a:r>
              <a:rPr lang="es-EC" sz="1200" b="1" dirty="0"/>
              <a:t>patrimonial </a:t>
            </a:r>
            <a:endParaRPr lang="es-EC" sz="1200" b="1" dirty="0" smtClean="0"/>
          </a:p>
          <a:p>
            <a:pPr algn="just"/>
            <a:r>
              <a:rPr lang="es-EC" sz="1200" dirty="0" smtClean="0"/>
              <a:t>Para </a:t>
            </a:r>
            <a:r>
              <a:rPr lang="es-EC" sz="1200" dirty="0"/>
              <a:t>el año 2014 fue del 5,47% </a:t>
            </a:r>
            <a:r>
              <a:rPr lang="es-EC" sz="1200" dirty="0" smtClean="0"/>
              <a:t>y respecto al año 2015 dicho </a:t>
            </a:r>
            <a:r>
              <a:rPr lang="es-EC" sz="1200" dirty="0"/>
              <a:t>valor se incrementó al 7,08</a:t>
            </a:r>
            <a:r>
              <a:rPr lang="es-EC" sz="1200" dirty="0" smtClean="0"/>
              <a:t>%, </a:t>
            </a:r>
            <a:r>
              <a:rPr lang="es-EC" sz="1200" dirty="0"/>
              <a:t>ocasionando que en el último periodo el patrimonio de la empresa se comprometa </a:t>
            </a:r>
            <a:r>
              <a:rPr lang="es-EC" sz="1200" dirty="0" smtClean="0"/>
              <a:t>un poco </a:t>
            </a:r>
            <a:r>
              <a:rPr lang="es-EC" sz="1200" dirty="0"/>
              <a:t>más con los acreedores.</a:t>
            </a:r>
            <a:endParaRPr lang="es-ES" sz="1200" dirty="0"/>
          </a:p>
          <a:p>
            <a:pPr algn="just"/>
            <a:endParaRPr lang="es-ES" sz="1600" dirty="0"/>
          </a:p>
        </p:txBody>
      </p:sp>
      <p:graphicFrame>
        <p:nvGraphicFramePr>
          <p:cNvPr id="2" name="Objeto 1"/>
          <p:cNvGraphicFramePr>
            <a:graphicFrameLocks noChangeAspect="1"/>
          </p:cNvGraphicFramePr>
          <p:nvPr>
            <p:extLst>
              <p:ext uri="{D42A27DB-BD31-4B8C-83A1-F6EECF244321}">
                <p14:modId xmlns:p14="http://schemas.microsoft.com/office/powerpoint/2010/main" val="3847626687"/>
              </p:ext>
            </p:extLst>
          </p:nvPr>
        </p:nvGraphicFramePr>
        <p:xfrm>
          <a:off x="8147731" y="794332"/>
          <a:ext cx="2724150" cy="1162050"/>
        </p:xfrm>
        <a:graphic>
          <a:graphicData uri="http://schemas.openxmlformats.org/presentationml/2006/ole">
            <mc:AlternateContent xmlns:mc="http://schemas.openxmlformats.org/markup-compatibility/2006">
              <mc:Choice xmlns:v="urn:schemas-microsoft-com:vml" Requires="v">
                <p:oleObj spid="_x0000_s10265" name="Hoja de cálculo" r:id="rId4" imgW="2724243" imgH="1162064" progId="Excel.Sheet.12">
                  <p:embed/>
                </p:oleObj>
              </mc:Choice>
              <mc:Fallback>
                <p:oleObj name="Hoja de cálculo" r:id="rId4" imgW="2724243" imgH="1162064" progId="Excel.Sheet.12">
                  <p:embed/>
                  <p:pic>
                    <p:nvPicPr>
                      <p:cNvPr id="0" name=""/>
                      <p:cNvPicPr/>
                      <p:nvPr/>
                    </p:nvPicPr>
                    <p:blipFill>
                      <a:blip r:embed="rId5"/>
                      <a:stretch>
                        <a:fillRect/>
                      </a:stretch>
                    </p:blipFill>
                    <p:spPr>
                      <a:xfrm>
                        <a:off x="8147731" y="794332"/>
                        <a:ext cx="2724150" cy="1162050"/>
                      </a:xfrm>
                      <a:prstGeom prst="rect">
                        <a:avLst/>
                      </a:prstGeom>
                    </p:spPr>
                  </p:pic>
                </p:oleObj>
              </mc:Fallback>
            </mc:AlternateContent>
          </a:graphicData>
        </a:graphic>
      </p:graphicFrame>
      <p:pic>
        <p:nvPicPr>
          <p:cNvPr id="7" name="Imagen 6"/>
          <p:cNvPicPr>
            <a:picLocks noChangeAspect="1"/>
          </p:cNvPicPr>
          <p:nvPr/>
        </p:nvPicPr>
        <p:blipFill>
          <a:blip r:embed="rId6"/>
          <a:stretch>
            <a:fillRect/>
          </a:stretch>
        </p:blipFill>
        <p:spPr>
          <a:xfrm>
            <a:off x="7220559" y="2147486"/>
            <a:ext cx="4578493" cy="2749534"/>
          </a:xfrm>
          <a:prstGeom prst="rect">
            <a:avLst/>
          </a:prstGeom>
        </p:spPr>
      </p:pic>
    </p:spTree>
    <p:extLst>
      <p:ext uri="{BB962C8B-B14F-4D97-AF65-F5344CB8AC3E}">
        <p14:creationId xmlns:p14="http://schemas.microsoft.com/office/powerpoint/2010/main" val="12979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655415" y="146030"/>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043167" y="191104"/>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sp>
        <p:nvSpPr>
          <p:cNvPr id="14" name="Rectángulo 13"/>
          <p:cNvSpPr/>
          <p:nvPr/>
        </p:nvSpPr>
        <p:spPr>
          <a:xfrm>
            <a:off x="1674253" y="1493950"/>
            <a:ext cx="5360414" cy="408260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b="1" dirty="0" smtClean="0"/>
              <a:t>LIQUIDEZ</a:t>
            </a:r>
          </a:p>
          <a:p>
            <a:pPr algn="just"/>
            <a:endParaRPr lang="es-ES" sz="1600" dirty="0"/>
          </a:p>
          <a:p>
            <a:pPr algn="just"/>
            <a:r>
              <a:rPr lang="es-EC" sz="1200" b="1" dirty="0"/>
              <a:t>La razón corriente </a:t>
            </a:r>
            <a:endParaRPr lang="es-EC" sz="1200" b="1" dirty="0" smtClean="0"/>
          </a:p>
          <a:p>
            <a:pPr algn="just"/>
            <a:r>
              <a:rPr lang="es-EC" sz="1200" dirty="0" smtClean="0"/>
              <a:t>Para el </a:t>
            </a:r>
            <a:r>
              <a:rPr lang="es-EC" sz="1200" dirty="0"/>
              <a:t>año 2014 </a:t>
            </a:r>
            <a:r>
              <a:rPr lang="es-EC" sz="1200" dirty="0" smtClean="0"/>
              <a:t>la </a:t>
            </a:r>
            <a:r>
              <a:rPr lang="es-EC" sz="1200" dirty="0"/>
              <a:t>empresa cuenta con $0,80 en activo corriente para cubrir cada dólar de pasivo corriente. Dado que para el año 2015 existe un incremento a $1,00 esta situación se considera favorable, </a:t>
            </a:r>
            <a:r>
              <a:rPr lang="es-EC" sz="1200" dirty="0" smtClean="0"/>
              <a:t>porque la </a:t>
            </a:r>
            <a:r>
              <a:rPr lang="es-EC" sz="1200" dirty="0"/>
              <a:t>empresa posee más recursos en relación al periodo anterior para hacer frente a sus obligaciones</a:t>
            </a:r>
            <a:r>
              <a:rPr lang="es-EC" sz="1200" dirty="0" smtClean="0"/>
              <a:t>.</a:t>
            </a:r>
          </a:p>
          <a:p>
            <a:pPr algn="just"/>
            <a:endParaRPr lang="es-ES" sz="1200" dirty="0"/>
          </a:p>
          <a:p>
            <a:pPr algn="just"/>
            <a:r>
              <a:rPr lang="es-EC" sz="1200" b="1" dirty="0"/>
              <a:t>La prueba ácida </a:t>
            </a:r>
            <a:endParaRPr lang="es-EC" sz="1200" b="1" dirty="0" smtClean="0"/>
          </a:p>
          <a:p>
            <a:pPr algn="just"/>
            <a:r>
              <a:rPr lang="es-EC" sz="1200" dirty="0" smtClean="0"/>
              <a:t>Determinó </a:t>
            </a:r>
            <a:r>
              <a:rPr lang="es-EC" sz="1200" dirty="0"/>
              <a:t>que para el año 2014 el activo se podía recuperar llegando al valor de $0,61 por cada dólar de obligación. Para el año 2015 se incrementa al valor de $0,77 </a:t>
            </a:r>
            <a:r>
              <a:rPr lang="es-EC" sz="1200" dirty="0" smtClean="0"/>
              <a:t>esto motiva </a:t>
            </a:r>
            <a:r>
              <a:rPr lang="es-EC" sz="1200" dirty="0"/>
              <a:t>a pensar que la empresa </a:t>
            </a:r>
            <a:r>
              <a:rPr lang="es-EC" sz="1200" dirty="0" smtClean="0"/>
              <a:t>todavía no tenga </a:t>
            </a:r>
            <a:r>
              <a:rPr lang="es-EC" sz="1200" dirty="0"/>
              <a:t>que recurrir a sus inventarios para cubrir las obligaciones de corto plazo</a:t>
            </a:r>
            <a:r>
              <a:rPr lang="es-EC" sz="1200" dirty="0" smtClean="0"/>
              <a:t>.</a:t>
            </a:r>
          </a:p>
          <a:p>
            <a:pPr algn="just"/>
            <a:endParaRPr lang="es-EC" sz="1200" dirty="0"/>
          </a:p>
          <a:p>
            <a:pPr algn="just"/>
            <a:r>
              <a:rPr lang="es-EC" sz="1200" b="1" dirty="0"/>
              <a:t>El capital de trabajo </a:t>
            </a:r>
            <a:endParaRPr lang="es-EC" sz="1200" b="1" dirty="0" smtClean="0"/>
          </a:p>
          <a:p>
            <a:pPr algn="just"/>
            <a:r>
              <a:rPr lang="es-EC" sz="1200" dirty="0" smtClean="0"/>
              <a:t>Para </a:t>
            </a:r>
            <a:r>
              <a:rPr lang="es-EC" sz="1200" dirty="0"/>
              <a:t>el año 2014 ascendió a  -$239.285,56 porque los pasivos corrientes fueron superiores a los activos corrientes. Respecto al año 2015 de igual manera se aprecia un valor negativo de $870,10 que en comparación al periodo anterior fue </a:t>
            </a:r>
            <a:r>
              <a:rPr lang="es-EC" sz="1200" dirty="0" smtClean="0"/>
              <a:t>menor</a:t>
            </a:r>
            <a:endParaRPr lang="es-ES" sz="1600" dirty="0"/>
          </a:p>
        </p:txBody>
      </p:sp>
      <p:graphicFrame>
        <p:nvGraphicFramePr>
          <p:cNvPr id="3" name="Objeto 2"/>
          <p:cNvGraphicFramePr>
            <a:graphicFrameLocks noChangeAspect="1"/>
          </p:cNvGraphicFramePr>
          <p:nvPr>
            <p:extLst>
              <p:ext uri="{D42A27DB-BD31-4B8C-83A1-F6EECF244321}">
                <p14:modId xmlns:p14="http://schemas.microsoft.com/office/powerpoint/2010/main" val="458465681"/>
              </p:ext>
            </p:extLst>
          </p:nvPr>
        </p:nvGraphicFramePr>
        <p:xfrm>
          <a:off x="8181068" y="794332"/>
          <a:ext cx="2657475" cy="981075"/>
        </p:xfrm>
        <a:graphic>
          <a:graphicData uri="http://schemas.openxmlformats.org/presentationml/2006/ole">
            <mc:AlternateContent xmlns:mc="http://schemas.openxmlformats.org/markup-compatibility/2006">
              <mc:Choice xmlns:v="urn:schemas-microsoft-com:vml" Requires="v">
                <p:oleObj spid="_x0000_s11288" name="Hoja de cálculo" r:id="rId4" imgW="2657568" imgH="981209" progId="Excel.Sheet.12">
                  <p:embed/>
                </p:oleObj>
              </mc:Choice>
              <mc:Fallback>
                <p:oleObj name="Hoja de cálculo" r:id="rId4" imgW="2657568" imgH="981209" progId="Excel.Sheet.12">
                  <p:embed/>
                  <p:pic>
                    <p:nvPicPr>
                      <p:cNvPr id="0" name=""/>
                      <p:cNvPicPr/>
                      <p:nvPr/>
                    </p:nvPicPr>
                    <p:blipFill>
                      <a:blip r:embed="rId5"/>
                      <a:stretch>
                        <a:fillRect/>
                      </a:stretch>
                    </p:blipFill>
                    <p:spPr>
                      <a:xfrm>
                        <a:off x="8181068" y="794332"/>
                        <a:ext cx="2657475" cy="981075"/>
                      </a:xfrm>
                      <a:prstGeom prst="rect">
                        <a:avLst/>
                      </a:prstGeom>
                    </p:spPr>
                  </p:pic>
                </p:oleObj>
              </mc:Fallback>
            </mc:AlternateContent>
          </a:graphicData>
        </a:graphic>
      </p:graphicFrame>
      <p:graphicFrame>
        <p:nvGraphicFramePr>
          <p:cNvPr id="20" name="Gráfico 19"/>
          <p:cNvGraphicFramePr/>
          <p:nvPr>
            <p:extLst>
              <p:ext uri="{D42A27DB-BD31-4B8C-83A1-F6EECF244321}">
                <p14:modId xmlns:p14="http://schemas.microsoft.com/office/powerpoint/2010/main" val="1390814998"/>
              </p:ext>
            </p:extLst>
          </p:nvPr>
        </p:nvGraphicFramePr>
        <p:xfrm>
          <a:off x="7870109" y="1955264"/>
          <a:ext cx="3279392" cy="17753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áfico 20"/>
          <p:cNvGraphicFramePr/>
          <p:nvPr>
            <p:extLst>
              <p:ext uri="{D42A27DB-BD31-4B8C-83A1-F6EECF244321}">
                <p14:modId xmlns:p14="http://schemas.microsoft.com/office/powerpoint/2010/main" val="2255301072"/>
              </p:ext>
            </p:extLst>
          </p:nvPr>
        </p:nvGraphicFramePr>
        <p:xfrm>
          <a:off x="7858456" y="3814660"/>
          <a:ext cx="3294648" cy="19293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19462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655415" y="191104"/>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325596" y="268377"/>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sp>
        <p:nvSpPr>
          <p:cNvPr id="8" name="Rectángulo 7"/>
          <p:cNvSpPr/>
          <p:nvPr/>
        </p:nvSpPr>
        <p:spPr>
          <a:xfrm>
            <a:off x="1078480" y="1315108"/>
            <a:ext cx="6627804" cy="41460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100" b="1" dirty="0" smtClean="0"/>
              <a:t>RENTABILIDAD</a:t>
            </a:r>
          </a:p>
          <a:p>
            <a:pPr algn="just"/>
            <a:endParaRPr lang="es-ES" sz="1100" dirty="0"/>
          </a:p>
          <a:p>
            <a:pPr algn="just"/>
            <a:r>
              <a:rPr lang="es-EC" sz="1100" b="1" dirty="0"/>
              <a:t>El margen bruto </a:t>
            </a:r>
            <a:endParaRPr lang="es-EC" sz="1100" b="1" dirty="0" smtClean="0"/>
          </a:p>
          <a:p>
            <a:pPr algn="just"/>
            <a:r>
              <a:rPr lang="es-EC" sz="1100" dirty="0" smtClean="0"/>
              <a:t>Para </a:t>
            </a:r>
            <a:r>
              <a:rPr lang="es-EC" sz="1100" dirty="0"/>
              <a:t>el año 2014 y 2015 generó una rentabilidad del 0,16% y 0,20% respectivamente de utilidad bruta con relación a las ventas, se podría establecer que la situación ha mejorado en el último periodo. </a:t>
            </a:r>
            <a:endParaRPr lang="es-EC" sz="1100" dirty="0" smtClean="0"/>
          </a:p>
          <a:p>
            <a:pPr algn="just"/>
            <a:endParaRPr lang="es-ES" sz="1100" dirty="0"/>
          </a:p>
          <a:p>
            <a:pPr algn="just"/>
            <a:r>
              <a:rPr lang="es-EC" sz="1100" b="1" dirty="0"/>
              <a:t>El margen operacional </a:t>
            </a:r>
            <a:endParaRPr lang="es-EC" sz="1100" b="1" dirty="0" smtClean="0"/>
          </a:p>
          <a:p>
            <a:pPr algn="just"/>
            <a:r>
              <a:rPr lang="es-EC" sz="1100" dirty="0" smtClean="0"/>
              <a:t>El </a:t>
            </a:r>
            <a:r>
              <a:rPr lang="es-EC" sz="1100" dirty="0"/>
              <a:t>año 2014 se determinó en 0,01%. La empresa genera una rentabilidad del 0,03% de utilidad operacional en relación a las ventas del año 2015, esta situación se considera favorable dado que existe un aumentó en el último periodo</a:t>
            </a:r>
            <a:r>
              <a:rPr lang="es-EC" sz="1100" dirty="0" smtClean="0"/>
              <a:t>.</a:t>
            </a:r>
          </a:p>
          <a:p>
            <a:pPr algn="just"/>
            <a:endParaRPr lang="es-ES" sz="1100" dirty="0"/>
          </a:p>
          <a:p>
            <a:pPr algn="just"/>
            <a:r>
              <a:rPr lang="es-EC" sz="1100" b="1" dirty="0"/>
              <a:t>El margen neto </a:t>
            </a:r>
            <a:endParaRPr lang="es-EC" sz="1100" b="1" dirty="0" smtClean="0"/>
          </a:p>
          <a:p>
            <a:pPr algn="just"/>
            <a:r>
              <a:rPr lang="es-EC" sz="1100" dirty="0" smtClean="0"/>
              <a:t>Estableció que las </a:t>
            </a:r>
            <a:r>
              <a:rPr lang="es-EC" sz="1100" dirty="0"/>
              <a:t>ventas de la empresa para el año 2014  y  2015 generaron un valor negativo de -0,05% y -0,01% de utilidad respectivamente, significando que los ingresos generados por las ventas no sean los suficientes para cubrir los costos de ventas y producción, los gastos administrativos y ventas generados en el periodo</a:t>
            </a:r>
            <a:r>
              <a:rPr lang="es-EC" sz="1100" dirty="0" smtClean="0"/>
              <a:t>.</a:t>
            </a:r>
          </a:p>
          <a:p>
            <a:pPr algn="just"/>
            <a:endParaRPr lang="es-ES" sz="1100" b="1" dirty="0" smtClean="0"/>
          </a:p>
          <a:p>
            <a:pPr algn="just"/>
            <a:r>
              <a:rPr lang="es-EC" sz="1100" b="1" dirty="0" smtClean="0"/>
              <a:t>El ROA </a:t>
            </a:r>
          </a:p>
          <a:p>
            <a:pPr algn="just"/>
            <a:r>
              <a:rPr lang="es-EC" sz="1100" dirty="0" smtClean="0"/>
              <a:t>Para el año 2014 representó un valor negativo del 0,05% del activo total, respecto al año 2015 dicho porcentaje decreció al 0,01% lo que significa que los activos en el último periodo no produjeron lo esperado.</a:t>
            </a:r>
          </a:p>
          <a:p>
            <a:pPr algn="just"/>
            <a:endParaRPr lang="es-ES" sz="1100" dirty="0" smtClean="0"/>
          </a:p>
          <a:p>
            <a:pPr algn="just"/>
            <a:r>
              <a:rPr lang="es-EC" sz="1100" b="1" dirty="0" smtClean="0"/>
              <a:t>El </a:t>
            </a:r>
            <a:r>
              <a:rPr lang="es-EC" sz="1100" b="1" dirty="0"/>
              <a:t>ROE </a:t>
            </a:r>
            <a:endParaRPr lang="es-EC" sz="1100" b="1" dirty="0" smtClean="0"/>
          </a:p>
          <a:p>
            <a:pPr algn="just"/>
            <a:r>
              <a:rPr lang="es-EC" sz="1100" dirty="0"/>
              <a:t>E</a:t>
            </a:r>
            <a:r>
              <a:rPr lang="es-EC" sz="1100" dirty="0" smtClean="0"/>
              <a:t>stableció </a:t>
            </a:r>
            <a:r>
              <a:rPr lang="es-EC" sz="1100" dirty="0"/>
              <a:t>que el capital invertido por los accionistas de la empresa para el año 2014 y 2015 generaron un valor negativo de –0,13% y -0,02% de utilidad respectivamente, esta variación sucedió porque la utilidad neta decreció en el último periodo.</a:t>
            </a:r>
            <a:endParaRPr lang="es-ES" sz="1100" dirty="0"/>
          </a:p>
        </p:txBody>
      </p:sp>
      <p:graphicFrame>
        <p:nvGraphicFramePr>
          <p:cNvPr id="3" name="Objeto 2"/>
          <p:cNvGraphicFramePr>
            <a:graphicFrameLocks noChangeAspect="1"/>
          </p:cNvGraphicFramePr>
          <p:nvPr>
            <p:extLst>
              <p:ext uri="{D42A27DB-BD31-4B8C-83A1-F6EECF244321}">
                <p14:modId xmlns:p14="http://schemas.microsoft.com/office/powerpoint/2010/main" val="3913835197"/>
              </p:ext>
            </p:extLst>
          </p:nvPr>
        </p:nvGraphicFramePr>
        <p:xfrm>
          <a:off x="8463499" y="1315108"/>
          <a:ext cx="2657475" cy="1362075"/>
        </p:xfrm>
        <a:graphic>
          <a:graphicData uri="http://schemas.openxmlformats.org/presentationml/2006/ole">
            <mc:AlternateContent xmlns:mc="http://schemas.openxmlformats.org/markup-compatibility/2006">
              <mc:Choice xmlns:v="urn:schemas-microsoft-com:vml" Requires="v">
                <p:oleObj spid="_x0000_s12309" name="Hoja de cálculo" r:id="rId4" imgW="2657568" imgH="1362085" progId="Excel.Sheet.12">
                  <p:embed/>
                </p:oleObj>
              </mc:Choice>
              <mc:Fallback>
                <p:oleObj name="Hoja de cálculo" r:id="rId4" imgW="2657568" imgH="1362085" progId="Excel.Sheet.12">
                  <p:embed/>
                  <p:pic>
                    <p:nvPicPr>
                      <p:cNvPr id="0" name=""/>
                      <p:cNvPicPr/>
                      <p:nvPr/>
                    </p:nvPicPr>
                    <p:blipFill>
                      <a:blip r:embed="rId5"/>
                      <a:stretch>
                        <a:fillRect/>
                      </a:stretch>
                    </p:blipFill>
                    <p:spPr>
                      <a:xfrm>
                        <a:off x="8463499" y="1315108"/>
                        <a:ext cx="2657475" cy="1362075"/>
                      </a:xfrm>
                      <a:prstGeom prst="rect">
                        <a:avLst/>
                      </a:prstGeom>
                    </p:spPr>
                  </p:pic>
                </p:oleObj>
              </mc:Fallback>
            </mc:AlternateContent>
          </a:graphicData>
        </a:graphic>
      </p:graphicFrame>
      <p:pic>
        <p:nvPicPr>
          <p:cNvPr id="14" name="Imagen 13"/>
          <p:cNvPicPr>
            <a:picLocks noChangeAspect="1"/>
          </p:cNvPicPr>
          <p:nvPr/>
        </p:nvPicPr>
        <p:blipFill rotWithShape="1">
          <a:blip r:embed="rId6"/>
          <a:srcRect l="34411" t="34463" r="32627" b="29974"/>
          <a:stretch/>
        </p:blipFill>
        <p:spPr>
          <a:xfrm>
            <a:off x="7806804" y="2859611"/>
            <a:ext cx="4288665" cy="2601534"/>
          </a:xfrm>
          <a:prstGeom prst="rect">
            <a:avLst/>
          </a:prstGeom>
        </p:spPr>
      </p:pic>
    </p:spTree>
    <p:extLst>
      <p:ext uri="{BB962C8B-B14F-4D97-AF65-F5344CB8AC3E}">
        <p14:creationId xmlns:p14="http://schemas.microsoft.com/office/powerpoint/2010/main" val="2217294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3" name="Rectángulo 2"/>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5" name="Rectángulo 4"/>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sp>
        <p:nvSpPr>
          <p:cNvPr id="6" name="Rectángulo 5"/>
          <p:cNvSpPr/>
          <p:nvPr/>
        </p:nvSpPr>
        <p:spPr>
          <a:xfrm>
            <a:off x="1926847" y="1714979"/>
            <a:ext cx="4896774" cy="31820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smtClean="0"/>
              <a:t>ENDEUDAMIENTO</a:t>
            </a:r>
          </a:p>
          <a:p>
            <a:pPr algn="just"/>
            <a:endParaRPr lang="es-ES" dirty="0"/>
          </a:p>
          <a:p>
            <a:pPr algn="just"/>
            <a:r>
              <a:rPr lang="es-EC" sz="1400" b="1" dirty="0"/>
              <a:t>El índice de endeudamiento</a:t>
            </a:r>
            <a:r>
              <a:rPr lang="es-EC" sz="1400" dirty="0"/>
              <a:t> </a:t>
            </a:r>
            <a:endParaRPr lang="es-EC" sz="1400" dirty="0" smtClean="0"/>
          </a:p>
          <a:p>
            <a:pPr algn="just"/>
            <a:r>
              <a:rPr lang="es-EC" sz="1400" dirty="0"/>
              <a:t>P</a:t>
            </a:r>
            <a:r>
              <a:rPr lang="es-EC" sz="1400" dirty="0" smtClean="0"/>
              <a:t>ara </a:t>
            </a:r>
            <a:r>
              <a:rPr lang="es-EC" sz="1400" dirty="0"/>
              <a:t>el año 2014 y 2015 se encontraba en un 0,64% lo que significa que la participación de los acreedores se mantenga estable en lo concerniente a la financiación de los activos de la empresa</a:t>
            </a:r>
            <a:r>
              <a:rPr lang="es-EC" sz="1400" dirty="0" smtClean="0"/>
              <a:t>.</a:t>
            </a:r>
          </a:p>
          <a:p>
            <a:pPr algn="just"/>
            <a:endParaRPr lang="es-ES" sz="1400" dirty="0"/>
          </a:p>
          <a:p>
            <a:pPr algn="just"/>
            <a:r>
              <a:rPr lang="es-EC" sz="1400" b="1" dirty="0"/>
              <a:t>El endeudamiento patrimonial </a:t>
            </a:r>
            <a:endParaRPr lang="es-EC" sz="1400" b="1" dirty="0" smtClean="0"/>
          </a:p>
          <a:p>
            <a:pPr algn="just"/>
            <a:r>
              <a:rPr lang="es-EC" sz="1400" dirty="0" smtClean="0"/>
              <a:t>Para </a:t>
            </a:r>
            <a:r>
              <a:rPr lang="es-EC" sz="1400" dirty="0"/>
              <a:t>el año 2014 fue del 1,75% </a:t>
            </a:r>
            <a:r>
              <a:rPr lang="es-EC" sz="1400" dirty="0" smtClean="0"/>
              <a:t>dicho </a:t>
            </a:r>
            <a:r>
              <a:rPr lang="es-EC" sz="1400" dirty="0"/>
              <a:t>valor se incrementó al 1,81% correspondiente al año 2015, ocasionando que en el último periodo el patrimonio de la empresa se comprometa </a:t>
            </a:r>
            <a:r>
              <a:rPr lang="es-EC" sz="1400" dirty="0" smtClean="0"/>
              <a:t>un poco </a:t>
            </a:r>
            <a:r>
              <a:rPr lang="es-EC" sz="1400" dirty="0"/>
              <a:t>más con los acreedores.</a:t>
            </a:r>
            <a:endParaRPr lang="es-ES" sz="1400" dirty="0"/>
          </a:p>
          <a:p>
            <a:pPr algn="just"/>
            <a:endParaRPr lang="es-ES" dirty="0"/>
          </a:p>
        </p:txBody>
      </p:sp>
      <p:graphicFrame>
        <p:nvGraphicFramePr>
          <p:cNvPr id="7" name="Gráfico 6"/>
          <p:cNvGraphicFramePr/>
          <p:nvPr>
            <p:extLst>
              <p:ext uri="{D42A27DB-BD31-4B8C-83A1-F6EECF244321}">
                <p14:modId xmlns:p14="http://schemas.microsoft.com/office/powerpoint/2010/main" val="1981876138"/>
              </p:ext>
            </p:extLst>
          </p:nvPr>
        </p:nvGraphicFramePr>
        <p:xfrm>
          <a:off x="7287296" y="271422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812642176"/>
              </p:ext>
            </p:extLst>
          </p:nvPr>
        </p:nvGraphicFramePr>
        <p:xfrm>
          <a:off x="8325596" y="1133954"/>
          <a:ext cx="2657475" cy="1162050"/>
        </p:xfrm>
        <a:graphic>
          <a:graphicData uri="http://schemas.openxmlformats.org/presentationml/2006/ole">
            <mc:AlternateContent xmlns:mc="http://schemas.openxmlformats.org/markup-compatibility/2006">
              <mc:Choice xmlns:v="urn:schemas-microsoft-com:vml" Requires="v">
                <p:oleObj spid="_x0000_s13326" name="Hoja de cálculo" r:id="rId5" imgW="2657568" imgH="1162064" progId="Excel.Sheet.12">
                  <p:embed/>
                </p:oleObj>
              </mc:Choice>
              <mc:Fallback>
                <p:oleObj name="Hoja de cálculo" r:id="rId5" imgW="2657568" imgH="1162064" progId="Excel.Sheet.12">
                  <p:embed/>
                  <p:pic>
                    <p:nvPicPr>
                      <p:cNvPr id="0" name=""/>
                      <p:cNvPicPr/>
                      <p:nvPr/>
                    </p:nvPicPr>
                    <p:blipFill>
                      <a:blip r:embed="rId6"/>
                      <a:stretch>
                        <a:fillRect/>
                      </a:stretch>
                    </p:blipFill>
                    <p:spPr>
                      <a:xfrm>
                        <a:off x="8325596" y="1133954"/>
                        <a:ext cx="2657475" cy="1162050"/>
                      </a:xfrm>
                      <a:prstGeom prst="rect">
                        <a:avLst/>
                      </a:prstGeom>
                    </p:spPr>
                  </p:pic>
                </p:oleObj>
              </mc:Fallback>
            </mc:AlternateContent>
          </a:graphicData>
        </a:graphic>
      </p:graphicFrame>
    </p:spTree>
    <p:extLst>
      <p:ext uri="{BB962C8B-B14F-4D97-AF65-F5344CB8AC3E}">
        <p14:creationId xmlns:p14="http://schemas.microsoft.com/office/powerpoint/2010/main" val="68042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3" name="Rectángulo 2"/>
          <p:cNvSpPr/>
          <p:nvPr/>
        </p:nvSpPr>
        <p:spPr>
          <a:xfrm>
            <a:off x="1236372" y="1387698"/>
            <a:ext cx="5360414" cy="37252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600" b="1" dirty="0" smtClean="0"/>
          </a:p>
          <a:p>
            <a:pPr algn="ctr"/>
            <a:r>
              <a:rPr lang="es-ES" sz="1600" b="1" dirty="0" smtClean="0"/>
              <a:t>LIQUIDEZ</a:t>
            </a:r>
          </a:p>
          <a:p>
            <a:pPr algn="just"/>
            <a:endParaRPr lang="es-ES" sz="1600" dirty="0"/>
          </a:p>
          <a:p>
            <a:r>
              <a:rPr lang="es-EC" sz="1200" b="1" dirty="0"/>
              <a:t>La razón corriente </a:t>
            </a:r>
            <a:endParaRPr lang="es-EC" sz="1200" b="1" dirty="0" smtClean="0"/>
          </a:p>
          <a:p>
            <a:r>
              <a:rPr lang="es-EC" sz="1200" dirty="0" smtClean="0"/>
              <a:t>Correspondiente </a:t>
            </a:r>
            <a:r>
              <a:rPr lang="es-EC" sz="1200" dirty="0"/>
              <a:t>al año 2014 </a:t>
            </a:r>
            <a:r>
              <a:rPr lang="es-EC" sz="1200" dirty="0" smtClean="0"/>
              <a:t>la </a:t>
            </a:r>
            <a:r>
              <a:rPr lang="es-EC" sz="1200" dirty="0"/>
              <a:t>empresa cuenta con $1,45 en activo corriente para cubrir cada dólar de pasivo corriente. Para el año 2015 la situación es favorable debido a que el valor se incrementa a $1,48 </a:t>
            </a:r>
            <a:r>
              <a:rPr lang="es-EC" sz="1200" dirty="0" smtClean="0"/>
              <a:t>la </a:t>
            </a:r>
            <a:r>
              <a:rPr lang="es-EC" sz="1200" dirty="0"/>
              <a:t>empresa posee más recursos que el periodo anterior para hacer frente a sus obligaciones</a:t>
            </a:r>
            <a:r>
              <a:rPr lang="es-EC" sz="1200" dirty="0" smtClean="0"/>
              <a:t>.</a:t>
            </a:r>
          </a:p>
          <a:p>
            <a:endParaRPr lang="es-ES" sz="1200" dirty="0"/>
          </a:p>
          <a:p>
            <a:r>
              <a:rPr lang="es-EC" sz="1200" b="1" dirty="0"/>
              <a:t>La prueba ácida </a:t>
            </a:r>
            <a:endParaRPr lang="es-EC" sz="1200" b="1" dirty="0" smtClean="0"/>
          </a:p>
          <a:p>
            <a:r>
              <a:rPr lang="es-EC" sz="1200" dirty="0"/>
              <a:t>D</a:t>
            </a:r>
            <a:r>
              <a:rPr lang="es-EC" sz="1200" dirty="0" smtClean="0"/>
              <a:t>eterminó </a:t>
            </a:r>
            <a:r>
              <a:rPr lang="es-EC" sz="1200" dirty="0"/>
              <a:t>que para el año 2014 el activo se podía recuperar llegando al valor de $1,08 por cada dólar de obligación. Para el año 2015 se reduce al valor de $1,02 esta disminución no es desfavorable ya que el índice se encuentra dentro de los rangos establecidos</a:t>
            </a:r>
            <a:r>
              <a:rPr lang="es-EC" sz="1200" dirty="0" smtClean="0"/>
              <a:t>.</a:t>
            </a:r>
          </a:p>
          <a:p>
            <a:endParaRPr lang="es-EC" sz="1200" dirty="0"/>
          </a:p>
          <a:p>
            <a:r>
              <a:rPr lang="es-EC" sz="1200" b="1" dirty="0"/>
              <a:t>El capital de trabajo </a:t>
            </a:r>
            <a:endParaRPr lang="es-EC" sz="1200" b="1" dirty="0" smtClean="0"/>
          </a:p>
          <a:p>
            <a:r>
              <a:rPr lang="es-EC" sz="1200" dirty="0" smtClean="0"/>
              <a:t>Para </a:t>
            </a:r>
            <a:r>
              <a:rPr lang="es-EC" sz="1200" dirty="0"/>
              <a:t>el año 2014 se registra en $169.100,46 que en relación al año 2015 existe un incremento establecido en $176.829,67 esto se generó </a:t>
            </a:r>
            <a:r>
              <a:rPr lang="es-EC" sz="1200" dirty="0" smtClean="0"/>
              <a:t>porque se disminuyeron  las obligaciones </a:t>
            </a:r>
            <a:r>
              <a:rPr lang="es-EC" sz="1200" dirty="0"/>
              <a:t>con instituciones </a:t>
            </a:r>
            <a:r>
              <a:rPr lang="es-EC" sz="1200" dirty="0" smtClean="0"/>
              <a:t>financieras.</a:t>
            </a:r>
            <a:endParaRPr lang="es-ES" sz="1200" dirty="0"/>
          </a:p>
          <a:p>
            <a:endParaRPr lang="es-ES" sz="1200" dirty="0"/>
          </a:p>
          <a:p>
            <a:pPr algn="just"/>
            <a:endParaRPr lang="es-ES" sz="1600" dirty="0"/>
          </a:p>
        </p:txBody>
      </p:sp>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167390539"/>
              </p:ext>
            </p:extLst>
          </p:nvPr>
        </p:nvGraphicFramePr>
        <p:xfrm>
          <a:off x="8325594" y="897160"/>
          <a:ext cx="2657475" cy="981075"/>
        </p:xfrm>
        <a:graphic>
          <a:graphicData uri="http://schemas.openxmlformats.org/presentationml/2006/ole">
            <mc:AlternateContent xmlns:mc="http://schemas.openxmlformats.org/markup-compatibility/2006">
              <mc:Choice xmlns:v="urn:schemas-microsoft-com:vml" Requires="v">
                <p:oleObj spid="_x0000_s14351" name="Hoja de cálculo" r:id="rId4" imgW="2657568" imgH="981209" progId="Excel.Sheet.12">
                  <p:embed/>
                </p:oleObj>
              </mc:Choice>
              <mc:Fallback>
                <p:oleObj name="Hoja de cálculo" r:id="rId4" imgW="2657568" imgH="981209" progId="Excel.Sheet.12">
                  <p:embed/>
                  <p:pic>
                    <p:nvPicPr>
                      <p:cNvPr id="0" name=""/>
                      <p:cNvPicPr/>
                      <p:nvPr/>
                    </p:nvPicPr>
                    <p:blipFill>
                      <a:blip r:embed="rId5"/>
                      <a:stretch>
                        <a:fillRect/>
                      </a:stretch>
                    </p:blipFill>
                    <p:spPr>
                      <a:xfrm>
                        <a:off x="8325594" y="897160"/>
                        <a:ext cx="2657475" cy="981075"/>
                      </a:xfrm>
                      <a:prstGeom prst="rect">
                        <a:avLst/>
                      </a:prstGeom>
                    </p:spPr>
                  </p:pic>
                </p:oleObj>
              </mc:Fallback>
            </mc:AlternateContent>
          </a:graphicData>
        </a:graphic>
      </p:graphicFrame>
      <p:graphicFrame>
        <p:nvGraphicFramePr>
          <p:cNvPr id="8" name="Gráfico 7"/>
          <p:cNvGraphicFramePr/>
          <p:nvPr>
            <p:extLst>
              <p:ext uri="{D42A27DB-BD31-4B8C-83A1-F6EECF244321}">
                <p14:modId xmlns:p14="http://schemas.microsoft.com/office/powerpoint/2010/main" val="2980126879"/>
              </p:ext>
            </p:extLst>
          </p:nvPr>
        </p:nvGraphicFramePr>
        <p:xfrm>
          <a:off x="7951300" y="1952297"/>
          <a:ext cx="3406063" cy="18235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p:cNvGraphicFramePr/>
          <p:nvPr>
            <p:extLst>
              <p:ext uri="{D42A27DB-BD31-4B8C-83A1-F6EECF244321}">
                <p14:modId xmlns:p14="http://schemas.microsoft.com/office/powerpoint/2010/main" val="2352628258"/>
              </p:ext>
            </p:extLst>
          </p:nvPr>
        </p:nvGraphicFramePr>
        <p:xfrm>
          <a:off x="7935836" y="3921617"/>
          <a:ext cx="3393575" cy="201554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96820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913788" y="0"/>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a:t>
            </a:r>
            <a:endPar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pic>
        <p:nvPicPr>
          <p:cNvPr id="2050" name="Picture 2" descr="Resultado de imagen para generalidades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3245476"/>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913788" y="1349944"/>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GENERALIDADES</a:t>
            </a:r>
            <a:endPar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663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655415" y="191104"/>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481653" y="268377"/>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sp>
        <p:nvSpPr>
          <p:cNvPr id="8" name="Rectángulo 7"/>
          <p:cNvSpPr/>
          <p:nvPr/>
        </p:nvSpPr>
        <p:spPr>
          <a:xfrm>
            <a:off x="1078480" y="1315108"/>
            <a:ext cx="6627804" cy="41460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100" b="1" dirty="0" smtClean="0"/>
              <a:t>RENTABILIDAD</a:t>
            </a:r>
          </a:p>
          <a:p>
            <a:pPr algn="just"/>
            <a:endParaRPr lang="es-ES" sz="1100" b="1" dirty="0"/>
          </a:p>
          <a:p>
            <a:pPr algn="just"/>
            <a:r>
              <a:rPr lang="es-EC" sz="1100" b="1" dirty="0"/>
              <a:t>El margen bruto </a:t>
            </a:r>
            <a:endParaRPr lang="es-EC" sz="1100" b="1" dirty="0" smtClean="0"/>
          </a:p>
          <a:p>
            <a:pPr algn="just"/>
            <a:r>
              <a:rPr lang="es-EC" sz="1100" dirty="0" smtClean="0"/>
              <a:t>Para </a:t>
            </a:r>
            <a:r>
              <a:rPr lang="es-EC" sz="1100" dirty="0"/>
              <a:t>el año 2014 y 2015 generó una rentabilidad del 0,30% y 0,29% respectivamente de utilidad bruta con relación a las ventas, se podría establecer que la situación ha sido estable en los dos periodos</a:t>
            </a:r>
            <a:r>
              <a:rPr lang="es-EC" sz="1100" dirty="0" smtClean="0"/>
              <a:t>.</a:t>
            </a:r>
          </a:p>
          <a:p>
            <a:pPr algn="just"/>
            <a:endParaRPr lang="es-ES" sz="1100" dirty="0"/>
          </a:p>
          <a:p>
            <a:pPr algn="just"/>
            <a:r>
              <a:rPr lang="es-EC" sz="1100" b="1" dirty="0"/>
              <a:t>El margen operacional </a:t>
            </a:r>
            <a:endParaRPr lang="es-EC" sz="1100" b="1" dirty="0" smtClean="0"/>
          </a:p>
          <a:p>
            <a:pPr algn="just"/>
            <a:r>
              <a:rPr lang="es-EC" sz="1100" dirty="0" smtClean="0"/>
              <a:t>El </a:t>
            </a:r>
            <a:r>
              <a:rPr lang="es-EC" sz="1100" dirty="0"/>
              <a:t>año 2014 se determinó en 0,19%. </a:t>
            </a:r>
            <a:r>
              <a:rPr lang="es-EC" sz="1100" dirty="0" smtClean="0"/>
              <a:t>Respecto a las ventas del año 2015 la </a:t>
            </a:r>
            <a:r>
              <a:rPr lang="es-EC" sz="1100" dirty="0"/>
              <a:t>empresa genera una rentabilidad del 0,15% de utilidad </a:t>
            </a:r>
            <a:r>
              <a:rPr lang="es-EC" sz="1100" dirty="0" smtClean="0"/>
              <a:t>operacional, esta </a:t>
            </a:r>
            <a:r>
              <a:rPr lang="es-EC" sz="1100" dirty="0"/>
              <a:t>situación se considera desfavorable dado que disminuyó en el último periodo</a:t>
            </a:r>
            <a:r>
              <a:rPr lang="es-EC" sz="1100" dirty="0" smtClean="0"/>
              <a:t>.</a:t>
            </a:r>
          </a:p>
          <a:p>
            <a:pPr algn="just"/>
            <a:endParaRPr lang="es-ES" sz="1100" dirty="0"/>
          </a:p>
          <a:p>
            <a:pPr algn="just"/>
            <a:r>
              <a:rPr lang="es-EC" sz="1100" b="1" dirty="0"/>
              <a:t>El margen neto </a:t>
            </a:r>
            <a:endParaRPr lang="es-EC" sz="1100" b="1" dirty="0" smtClean="0"/>
          </a:p>
          <a:p>
            <a:pPr algn="just"/>
            <a:r>
              <a:rPr lang="es-EC" sz="1100" dirty="0" smtClean="0"/>
              <a:t>Estableció que </a:t>
            </a:r>
            <a:r>
              <a:rPr lang="es-EC" sz="1100" dirty="0"/>
              <a:t>las ventas de la empresa para el año 2014  y  2015 generaron el 0,13% y 0,10% de utilidad respectivamente, esto se originó porque los costos de ventas y producción, los gastos administrativos y ventas se incrementaron en el último periodo</a:t>
            </a:r>
            <a:r>
              <a:rPr lang="es-EC" sz="1100" dirty="0" smtClean="0"/>
              <a:t>.</a:t>
            </a:r>
          </a:p>
          <a:p>
            <a:pPr algn="just"/>
            <a:endParaRPr lang="es-ES" sz="1100" dirty="0"/>
          </a:p>
          <a:p>
            <a:pPr algn="just"/>
            <a:r>
              <a:rPr lang="es-EC" sz="1100" b="1" dirty="0"/>
              <a:t>El ROA </a:t>
            </a:r>
            <a:endParaRPr lang="es-EC" sz="1100" b="1" dirty="0" smtClean="0"/>
          </a:p>
          <a:p>
            <a:pPr algn="just"/>
            <a:r>
              <a:rPr lang="es-EC" sz="1100" dirty="0" smtClean="0"/>
              <a:t>Para </a:t>
            </a:r>
            <a:r>
              <a:rPr lang="es-EC" sz="1100" dirty="0"/>
              <a:t>e</a:t>
            </a:r>
            <a:r>
              <a:rPr lang="es-EC" sz="1100" dirty="0" smtClean="0"/>
              <a:t>l </a:t>
            </a:r>
            <a:r>
              <a:rPr lang="es-EC" sz="1100" dirty="0"/>
              <a:t>año </a:t>
            </a:r>
            <a:r>
              <a:rPr lang="es-EC" sz="1100" dirty="0" smtClean="0"/>
              <a:t>2014 </a:t>
            </a:r>
            <a:r>
              <a:rPr lang="es-EC" sz="1100" dirty="0"/>
              <a:t>determinó que la utilidad neta </a:t>
            </a:r>
            <a:r>
              <a:rPr lang="es-EC" sz="1100" dirty="0" smtClean="0"/>
              <a:t>representó </a:t>
            </a:r>
            <a:r>
              <a:rPr lang="es-EC" sz="1100" dirty="0"/>
              <a:t>el 0,25% del activo total, respecto al año 2015 dicho porcentaje decreció al 0,21% lo que significa que los activos en el último periodo resultaron menos productivos</a:t>
            </a:r>
            <a:r>
              <a:rPr lang="es-EC" sz="1100" dirty="0" smtClean="0"/>
              <a:t>.</a:t>
            </a:r>
          </a:p>
          <a:p>
            <a:pPr algn="just"/>
            <a:endParaRPr lang="es-ES" sz="1100" dirty="0"/>
          </a:p>
          <a:p>
            <a:pPr algn="just"/>
            <a:r>
              <a:rPr lang="es-EC" sz="1100" b="1" dirty="0"/>
              <a:t>El ROE </a:t>
            </a:r>
            <a:endParaRPr lang="es-EC" sz="1100" b="1" dirty="0" smtClean="0"/>
          </a:p>
          <a:p>
            <a:pPr algn="just"/>
            <a:r>
              <a:rPr lang="es-EC" sz="1100" dirty="0" smtClean="0"/>
              <a:t>Estableció </a:t>
            </a:r>
            <a:r>
              <a:rPr lang="es-EC" sz="1100" dirty="0"/>
              <a:t>que el capital invertido por los accionistas de la empresa para el año 2014 y 2015 generaron el 0,89% y 0,56% de utilidad respectivamente, esta variación sucedió porque la utilidad neta decreció en el último periodo.</a:t>
            </a:r>
            <a:endParaRPr lang="es-ES" sz="1100" dirty="0"/>
          </a:p>
        </p:txBody>
      </p:sp>
      <p:graphicFrame>
        <p:nvGraphicFramePr>
          <p:cNvPr id="7" name="Objeto 6"/>
          <p:cNvGraphicFramePr>
            <a:graphicFrameLocks noChangeAspect="1"/>
          </p:cNvGraphicFramePr>
          <p:nvPr>
            <p:extLst>
              <p:ext uri="{D42A27DB-BD31-4B8C-83A1-F6EECF244321}">
                <p14:modId xmlns:p14="http://schemas.microsoft.com/office/powerpoint/2010/main" val="3296182446"/>
              </p:ext>
            </p:extLst>
          </p:nvPr>
        </p:nvGraphicFramePr>
        <p:xfrm>
          <a:off x="8619556" y="1315108"/>
          <a:ext cx="2657475" cy="1362075"/>
        </p:xfrm>
        <a:graphic>
          <a:graphicData uri="http://schemas.openxmlformats.org/presentationml/2006/ole">
            <mc:AlternateContent xmlns:mc="http://schemas.openxmlformats.org/markup-compatibility/2006">
              <mc:Choice xmlns:v="urn:schemas-microsoft-com:vml" Requires="v">
                <p:oleObj spid="_x0000_s15375" name="Hoja de cálculo" r:id="rId4" imgW="2657568" imgH="1362085" progId="Excel.Sheet.12">
                  <p:embed/>
                </p:oleObj>
              </mc:Choice>
              <mc:Fallback>
                <p:oleObj name="Hoja de cálculo" r:id="rId4" imgW="2657568" imgH="1362085" progId="Excel.Sheet.12">
                  <p:embed/>
                  <p:pic>
                    <p:nvPicPr>
                      <p:cNvPr id="0" name=""/>
                      <p:cNvPicPr/>
                      <p:nvPr/>
                    </p:nvPicPr>
                    <p:blipFill>
                      <a:blip r:embed="rId5"/>
                      <a:stretch>
                        <a:fillRect/>
                      </a:stretch>
                    </p:blipFill>
                    <p:spPr>
                      <a:xfrm>
                        <a:off x="8619556" y="1315108"/>
                        <a:ext cx="2657475" cy="1362075"/>
                      </a:xfrm>
                      <a:prstGeom prst="rect">
                        <a:avLst/>
                      </a:prstGeom>
                    </p:spPr>
                  </p:pic>
                </p:oleObj>
              </mc:Fallback>
            </mc:AlternateContent>
          </a:graphicData>
        </a:graphic>
      </p:graphicFrame>
      <p:pic>
        <p:nvPicPr>
          <p:cNvPr id="9" name="Imagen 8"/>
          <p:cNvPicPr>
            <a:picLocks noChangeAspect="1"/>
          </p:cNvPicPr>
          <p:nvPr/>
        </p:nvPicPr>
        <p:blipFill rotWithShape="1">
          <a:blip r:embed="rId6"/>
          <a:srcRect l="35416" t="30414" r="32315" b="34551"/>
          <a:stretch/>
        </p:blipFill>
        <p:spPr>
          <a:xfrm>
            <a:off x="7849036" y="2898248"/>
            <a:ext cx="4198512" cy="2562897"/>
          </a:xfrm>
          <a:prstGeom prst="rect">
            <a:avLst/>
          </a:prstGeom>
        </p:spPr>
      </p:pic>
    </p:spTree>
    <p:extLst>
      <p:ext uri="{BB962C8B-B14F-4D97-AF65-F5344CB8AC3E}">
        <p14:creationId xmlns:p14="http://schemas.microsoft.com/office/powerpoint/2010/main" val="1273129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3" name="Rectángulo 2"/>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5" name="Rectángulo 4"/>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sp>
        <p:nvSpPr>
          <p:cNvPr id="6" name="Rectángulo 5"/>
          <p:cNvSpPr/>
          <p:nvPr/>
        </p:nvSpPr>
        <p:spPr>
          <a:xfrm>
            <a:off x="1287887" y="1714980"/>
            <a:ext cx="5535734" cy="27153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b="1" dirty="0" smtClean="0"/>
              <a:t>ENDEUDAMIENTO</a:t>
            </a:r>
          </a:p>
          <a:p>
            <a:pPr algn="just"/>
            <a:endParaRPr lang="es-ES" sz="1600" dirty="0"/>
          </a:p>
          <a:p>
            <a:pPr algn="just"/>
            <a:r>
              <a:rPr lang="es-EC" sz="1200" b="1" dirty="0"/>
              <a:t>El índice de endeudamiento </a:t>
            </a:r>
            <a:endParaRPr lang="es-EC" sz="1200" b="1" dirty="0" smtClean="0"/>
          </a:p>
          <a:p>
            <a:pPr algn="just"/>
            <a:r>
              <a:rPr lang="es-EC" sz="1200" dirty="0" smtClean="0"/>
              <a:t>Para </a:t>
            </a:r>
            <a:r>
              <a:rPr lang="es-EC" sz="1200" dirty="0"/>
              <a:t>el año 2014 se </a:t>
            </a:r>
            <a:r>
              <a:rPr lang="es-EC" sz="1200" dirty="0" smtClean="0"/>
              <a:t>encontró </a:t>
            </a:r>
            <a:r>
              <a:rPr lang="es-EC" sz="1200" dirty="0"/>
              <a:t>en un </a:t>
            </a:r>
            <a:r>
              <a:rPr lang="es-EC" sz="1200" dirty="0" smtClean="0"/>
              <a:t>0,71%. Respecto al año 2015 decrece al </a:t>
            </a:r>
            <a:r>
              <a:rPr lang="es-EC" sz="1200" dirty="0"/>
              <a:t>0,63</a:t>
            </a:r>
            <a:r>
              <a:rPr lang="es-EC" sz="1200" dirty="0" smtClean="0"/>
              <a:t>%, significando </a:t>
            </a:r>
            <a:r>
              <a:rPr lang="es-EC" sz="1200" dirty="0"/>
              <a:t>que se ha reducido de cierta manera la participación de los acreedores en lo concerniente a la financiación de los activos de la empresa.</a:t>
            </a:r>
            <a:endParaRPr lang="es-ES" sz="1200" dirty="0"/>
          </a:p>
          <a:p>
            <a:pPr algn="just"/>
            <a:endParaRPr lang="es-EC" sz="1200" dirty="0" smtClean="0"/>
          </a:p>
          <a:p>
            <a:pPr algn="just"/>
            <a:r>
              <a:rPr lang="es-EC" sz="1200" b="1" dirty="0" smtClean="0"/>
              <a:t>El </a:t>
            </a:r>
            <a:r>
              <a:rPr lang="es-EC" sz="1200" b="1" dirty="0"/>
              <a:t>Endeudamiento Patrimonial </a:t>
            </a:r>
            <a:endParaRPr lang="es-EC" sz="1200" b="1" dirty="0" smtClean="0"/>
          </a:p>
          <a:p>
            <a:pPr algn="just"/>
            <a:r>
              <a:rPr lang="es-EC" sz="1200" dirty="0"/>
              <a:t>P</a:t>
            </a:r>
            <a:r>
              <a:rPr lang="es-EC" sz="1200" dirty="0" smtClean="0"/>
              <a:t>ara </a:t>
            </a:r>
            <a:r>
              <a:rPr lang="es-EC" sz="1200" dirty="0"/>
              <a:t>el año 2014 fue del 2,49% </a:t>
            </a:r>
            <a:r>
              <a:rPr lang="es-EC" sz="1200" dirty="0" smtClean="0"/>
              <a:t>dicho </a:t>
            </a:r>
            <a:r>
              <a:rPr lang="es-EC" sz="1200" dirty="0"/>
              <a:t>valor decreció al 1,70% correspondiente al año 2015, ocasionando que en el último periodo el patrimonio de la empresa no posea un mayor compromiso con los acreedores.</a:t>
            </a:r>
            <a:endParaRPr lang="es-ES" sz="1200" dirty="0"/>
          </a:p>
          <a:p>
            <a:pPr algn="just"/>
            <a:endParaRPr lang="es-ES" sz="1600" dirty="0"/>
          </a:p>
        </p:txBody>
      </p:sp>
      <p:graphicFrame>
        <p:nvGraphicFramePr>
          <p:cNvPr id="9" name="Objeto 8"/>
          <p:cNvGraphicFramePr>
            <a:graphicFrameLocks noChangeAspect="1"/>
          </p:cNvGraphicFramePr>
          <p:nvPr>
            <p:extLst>
              <p:ext uri="{D42A27DB-BD31-4B8C-83A1-F6EECF244321}">
                <p14:modId xmlns:p14="http://schemas.microsoft.com/office/powerpoint/2010/main" val="2714060252"/>
              </p:ext>
            </p:extLst>
          </p:nvPr>
        </p:nvGraphicFramePr>
        <p:xfrm>
          <a:off x="8325594" y="975248"/>
          <a:ext cx="2657475" cy="1162050"/>
        </p:xfrm>
        <a:graphic>
          <a:graphicData uri="http://schemas.openxmlformats.org/presentationml/2006/ole">
            <mc:AlternateContent xmlns:mc="http://schemas.openxmlformats.org/markup-compatibility/2006">
              <mc:Choice xmlns:v="urn:schemas-microsoft-com:vml" Requires="v">
                <p:oleObj spid="_x0000_s16400" name="Hoja de cálculo" r:id="rId4" imgW="2657568" imgH="1162064" progId="Excel.Sheet.12">
                  <p:embed/>
                </p:oleObj>
              </mc:Choice>
              <mc:Fallback>
                <p:oleObj name="Hoja de cálculo" r:id="rId4" imgW="2657568" imgH="1162064" progId="Excel.Sheet.12">
                  <p:embed/>
                  <p:pic>
                    <p:nvPicPr>
                      <p:cNvPr id="0" name=""/>
                      <p:cNvPicPr/>
                      <p:nvPr/>
                    </p:nvPicPr>
                    <p:blipFill>
                      <a:blip r:embed="rId5"/>
                      <a:stretch>
                        <a:fillRect/>
                      </a:stretch>
                    </p:blipFill>
                    <p:spPr>
                      <a:xfrm>
                        <a:off x="8325594" y="975248"/>
                        <a:ext cx="2657475" cy="1162050"/>
                      </a:xfrm>
                      <a:prstGeom prst="rect">
                        <a:avLst/>
                      </a:prstGeom>
                    </p:spPr>
                  </p:pic>
                </p:oleObj>
              </mc:Fallback>
            </mc:AlternateContent>
          </a:graphicData>
        </a:graphic>
      </p:graphicFrame>
      <p:graphicFrame>
        <p:nvGraphicFramePr>
          <p:cNvPr id="10" name="Gráfico 9"/>
          <p:cNvGraphicFramePr/>
          <p:nvPr>
            <p:extLst>
              <p:ext uri="{D42A27DB-BD31-4B8C-83A1-F6EECF244321}">
                <p14:modId xmlns:p14="http://schemas.microsoft.com/office/powerpoint/2010/main" val="818290095"/>
              </p:ext>
            </p:extLst>
          </p:nvPr>
        </p:nvGraphicFramePr>
        <p:xfrm>
          <a:off x="7223805" y="2488454"/>
          <a:ext cx="4572000" cy="2857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33015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3" name="Rectángulo 2"/>
          <p:cNvSpPr/>
          <p:nvPr/>
        </p:nvSpPr>
        <p:spPr>
          <a:xfrm>
            <a:off x="1482590" y="1555124"/>
            <a:ext cx="5360414" cy="393127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s-ES" sz="1600" b="1" dirty="0" smtClean="0"/>
          </a:p>
          <a:p>
            <a:pPr algn="just"/>
            <a:endParaRPr lang="es-ES" sz="1600" b="1" dirty="0" smtClean="0"/>
          </a:p>
          <a:p>
            <a:pPr algn="ctr"/>
            <a:r>
              <a:rPr lang="es-ES" sz="1600" b="1" dirty="0" smtClean="0"/>
              <a:t>LIQUIDEZ</a:t>
            </a:r>
          </a:p>
          <a:p>
            <a:pPr algn="just"/>
            <a:endParaRPr lang="es-ES" sz="1600" dirty="0"/>
          </a:p>
          <a:p>
            <a:pPr algn="just"/>
            <a:r>
              <a:rPr lang="es-EC" sz="1200" b="1" dirty="0"/>
              <a:t>La razón corriente </a:t>
            </a:r>
            <a:endParaRPr lang="es-EC" sz="1200" b="1" dirty="0" smtClean="0"/>
          </a:p>
          <a:p>
            <a:pPr algn="just"/>
            <a:r>
              <a:rPr lang="es-EC" sz="1200" dirty="0" smtClean="0"/>
              <a:t>Para el año </a:t>
            </a:r>
            <a:r>
              <a:rPr lang="es-EC" sz="1200" dirty="0"/>
              <a:t>2014 </a:t>
            </a:r>
            <a:r>
              <a:rPr lang="es-EC" sz="1200" dirty="0" smtClean="0"/>
              <a:t>la </a:t>
            </a:r>
            <a:r>
              <a:rPr lang="es-EC" sz="1200" dirty="0"/>
              <a:t>empresa cuenta con $0,97 en activo corriente para cubrir cada dólar de pasivo corriente. Respecto al año 2015 la situación mejora obteniendo una razón corriente de $1,07 significando que  la empresa posee más recursos que el periodo anterior para hacer frente a sus obligaciones</a:t>
            </a:r>
            <a:r>
              <a:rPr lang="es-EC" sz="1200" dirty="0" smtClean="0"/>
              <a:t>.</a:t>
            </a:r>
          </a:p>
          <a:p>
            <a:pPr algn="just"/>
            <a:endParaRPr lang="es-ES" sz="1200" dirty="0"/>
          </a:p>
          <a:p>
            <a:pPr algn="just"/>
            <a:r>
              <a:rPr lang="es-EC" sz="1200" b="1" dirty="0"/>
              <a:t>La prueba ácida </a:t>
            </a:r>
            <a:endParaRPr lang="es-EC" sz="1200" b="1" dirty="0" smtClean="0"/>
          </a:p>
          <a:p>
            <a:pPr algn="just"/>
            <a:r>
              <a:rPr lang="es-EC" sz="1200" dirty="0" smtClean="0"/>
              <a:t>Estableció </a:t>
            </a:r>
            <a:r>
              <a:rPr lang="es-EC" sz="1200" dirty="0"/>
              <a:t>que para el año 2014 el activo se podía recuperar llegando al valor de $0,66 por cada dólar de obligación. Para el año 2015 se incrementa a $0,67 lo que motiva a pensar que la empresa tenga que recurrir a sus inventarios para cubrir las obligaciones de corto plazo.</a:t>
            </a:r>
            <a:endParaRPr lang="es-ES" sz="1200" dirty="0"/>
          </a:p>
          <a:p>
            <a:pPr algn="just"/>
            <a:endParaRPr lang="es-EC" sz="1200" dirty="0"/>
          </a:p>
          <a:p>
            <a:pPr algn="just"/>
            <a:r>
              <a:rPr lang="es-EC" sz="1200" b="1" dirty="0"/>
              <a:t>El capital de trabajo </a:t>
            </a:r>
            <a:endParaRPr lang="es-EC" sz="1200" b="1" dirty="0" smtClean="0"/>
          </a:p>
          <a:p>
            <a:pPr algn="just"/>
            <a:r>
              <a:rPr lang="es-EC" sz="1200" dirty="0" smtClean="0"/>
              <a:t>Para </a:t>
            </a:r>
            <a:r>
              <a:rPr lang="es-EC" sz="1200" dirty="0"/>
              <a:t>el año 2014 contempla un valor negativo de $43.810,80 que en relación al año 2015 se refleja un aumento en $94.606,37 esto se generó debido a un crecimiento notable en el activo corriente del periodo </a:t>
            </a:r>
            <a:r>
              <a:rPr lang="es-EC" sz="1200" dirty="0" smtClean="0"/>
              <a:t>2015</a:t>
            </a:r>
            <a:endParaRPr lang="es-ES" sz="1200" dirty="0"/>
          </a:p>
          <a:p>
            <a:pPr algn="just"/>
            <a:endParaRPr lang="es-ES" sz="1600" dirty="0"/>
          </a:p>
        </p:txBody>
      </p:sp>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graphicFrame>
        <p:nvGraphicFramePr>
          <p:cNvPr id="10" name="Gráfico 9"/>
          <p:cNvGraphicFramePr/>
          <p:nvPr>
            <p:extLst>
              <p:ext uri="{D42A27DB-BD31-4B8C-83A1-F6EECF244321}">
                <p14:modId xmlns:p14="http://schemas.microsoft.com/office/powerpoint/2010/main" val="3329109341"/>
              </p:ext>
            </p:extLst>
          </p:nvPr>
        </p:nvGraphicFramePr>
        <p:xfrm>
          <a:off x="7852870" y="1898641"/>
          <a:ext cx="3602922" cy="1877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194498950"/>
              </p:ext>
            </p:extLst>
          </p:nvPr>
        </p:nvGraphicFramePr>
        <p:xfrm>
          <a:off x="8325594" y="835047"/>
          <a:ext cx="2657475" cy="981075"/>
        </p:xfrm>
        <a:graphic>
          <a:graphicData uri="http://schemas.openxmlformats.org/presentationml/2006/ole">
            <mc:AlternateContent xmlns:mc="http://schemas.openxmlformats.org/markup-compatibility/2006">
              <mc:Choice xmlns:v="urn:schemas-microsoft-com:vml" Requires="v">
                <p:oleObj spid="_x0000_s17424" name="Hoja de cálculo" r:id="rId5" imgW="2657568" imgH="981209" progId="Excel.Sheet.12">
                  <p:embed/>
                </p:oleObj>
              </mc:Choice>
              <mc:Fallback>
                <p:oleObj name="Hoja de cálculo" r:id="rId5" imgW="2657568" imgH="981209" progId="Excel.Sheet.12">
                  <p:embed/>
                  <p:pic>
                    <p:nvPicPr>
                      <p:cNvPr id="0" name=""/>
                      <p:cNvPicPr/>
                      <p:nvPr/>
                    </p:nvPicPr>
                    <p:blipFill>
                      <a:blip r:embed="rId6"/>
                      <a:stretch>
                        <a:fillRect/>
                      </a:stretch>
                    </p:blipFill>
                    <p:spPr>
                      <a:xfrm>
                        <a:off x="8325594" y="835047"/>
                        <a:ext cx="2657475" cy="981075"/>
                      </a:xfrm>
                      <a:prstGeom prst="rect">
                        <a:avLst/>
                      </a:prstGeom>
                    </p:spPr>
                  </p:pic>
                </p:oleObj>
              </mc:Fallback>
            </mc:AlternateContent>
          </a:graphicData>
        </a:graphic>
      </p:graphicFrame>
      <p:graphicFrame>
        <p:nvGraphicFramePr>
          <p:cNvPr id="12" name="Gráfico 11"/>
          <p:cNvGraphicFramePr/>
          <p:nvPr>
            <p:extLst>
              <p:ext uri="{D42A27DB-BD31-4B8C-83A1-F6EECF244321}">
                <p14:modId xmlns:p14="http://schemas.microsoft.com/office/powerpoint/2010/main" val="3956896824"/>
              </p:ext>
            </p:extLst>
          </p:nvPr>
        </p:nvGraphicFramePr>
        <p:xfrm>
          <a:off x="7833159" y="3942204"/>
          <a:ext cx="3641917" cy="2128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47445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655415" y="191104"/>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481653" y="268377"/>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sp>
        <p:nvSpPr>
          <p:cNvPr id="8" name="Rectángulo 7"/>
          <p:cNvSpPr/>
          <p:nvPr/>
        </p:nvSpPr>
        <p:spPr>
          <a:xfrm>
            <a:off x="1078480" y="1315108"/>
            <a:ext cx="6627804" cy="41460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200" b="1" dirty="0" smtClean="0"/>
              <a:t>RENTABILIDAD</a:t>
            </a:r>
          </a:p>
          <a:p>
            <a:pPr algn="just"/>
            <a:endParaRPr lang="es-ES" sz="1100" b="1" dirty="0"/>
          </a:p>
          <a:p>
            <a:pPr algn="just"/>
            <a:r>
              <a:rPr lang="es-EC" sz="1100" b="1" dirty="0"/>
              <a:t>El margen bruto </a:t>
            </a:r>
            <a:endParaRPr lang="es-EC" sz="1100" b="1" dirty="0" smtClean="0"/>
          </a:p>
          <a:p>
            <a:pPr algn="just"/>
            <a:r>
              <a:rPr lang="es-EC" sz="1100" dirty="0" smtClean="0"/>
              <a:t>Para </a:t>
            </a:r>
            <a:r>
              <a:rPr lang="es-EC" sz="1100" dirty="0"/>
              <a:t>el año 2014 y 2015 generó una rentabilidad del 0,22% y 0,23% respectivamente de utilidad bruta con relación a las ventas, se podría establecer que la situación ha sido estable en los dos periodos</a:t>
            </a:r>
            <a:r>
              <a:rPr lang="es-EC" sz="1100" dirty="0" smtClean="0"/>
              <a:t>.</a:t>
            </a:r>
          </a:p>
          <a:p>
            <a:pPr algn="just"/>
            <a:endParaRPr lang="es-ES" sz="1100" b="1" dirty="0"/>
          </a:p>
          <a:p>
            <a:pPr algn="just"/>
            <a:r>
              <a:rPr lang="es-EC" sz="1100" b="1" dirty="0"/>
              <a:t>El margen operacional </a:t>
            </a:r>
            <a:endParaRPr lang="es-EC" sz="1100" b="1" dirty="0" smtClean="0"/>
          </a:p>
          <a:p>
            <a:pPr algn="just"/>
            <a:r>
              <a:rPr lang="es-EC" sz="1100" dirty="0" smtClean="0"/>
              <a:t>Año </a:t>
            </a:r>
            <a:r>
              <a:rPr lang="es-EC" sz="1100" dirty="0"/>
              <a:t>2014 se estableció en 0,12%. </a:t>
            </a:r>
            <a:r>
              <a:rPr lang="es-EC" sz="1100" dirty="0" smtClean="0"/>
              <a:t>En relación a las ventas la </a:t>
            </a:r>
            <a:r>
              <a:rPr lang="es-EC" sz="1100" dirty="0"/>
              <a:t>empresa genera una rentabilidad del 0,11% de utilidad </a:t>
            </a:r>
            <a:r>
              <a:rPr lang="es-EC" sz="1100" dirty="0" smtClean="0"/>
              <a:t>operacional,  </a:t>
            </a:r>
            <a:r>
              <a:rPr lang="es-EC" sz="1100" dirty="0"/>
              <a:t>situación </a:t>
            </a:r>
            <a:r>
              <a:rPr lang="es-EC" sz="1100" dirty="0" smtClean="0"/>
              <a:t>se ha presentado similar en relación al periodo anterior.</a:t>
            </a:r>
          </a:p>
          <a:p>
            <a:pPr algn="just"/>
            <a:endParaRPr lang="es-ES" sz="1100" dirty="0"/>
          </a:p>
          <a:p>
            <a:pPr algn="just"/>
            <a:r>
              <a:rPr lang="es-EC" sz="1100" b="1" dirty="0"/>
              <a:t>El margen neto </a:t>
            </a:r>
            <a:endParaRPr lang="es-EC" sz="1100" b="1" dirty="0" smtClean="0"/>
          </a:p>
          <a:p>
            <a:pPr algn="just"/>
            <a:r>
              <a:rPr lang="es-EC" sz="1100" dirty="0" smtClean="0"/>
              <a:t>Determinó </a:t>
            </a:r>
            <a:r>
              <a:rPr lang="es-EC" sz="1100" dirty="0"/>
              <a:t>que las ventas de la empresa para el año 2014  y  2015 generaron el 0,02% y 0,00% de utilidad respectivamente, esto se suscitó porque los gastos administrativos y ventas se incrementaron en el último periodo</a:t>
            </a:r>
            <a:r>
              <a:rPr lang="es-EC" sz="1100" dirty="0" smtClean="0"/>
              <a:t>.</a:t>
            </a:r>
          </a:p>
          <a:p>
            <a:pPr algn="just"/>
            <a:endParaRPr lang="es-ES" sz="1100" dirty="0"/>
          </a:p>
          <a:p>
            <a:pPr algn="just"/>
            <a:r>
              <a:rPr lang="es-EC" sz="1100" b="1" dirty="0"/>
              <a:t>El ROA</a:t>
            </a:r>
            <a:r>
              <a:rPr lang="es-EC" sz="1100" dirty="0"/>
              <a:t> </a:t>
            </a:r>
            <a:endParaRPr lang="es-EC" sz="1100" dirty="0" smtClean="0"/>
          </a:p>
          <a:p>
            <a:pPr algn="just"/>
            <a:r>
              <a:rPr lang="es-EC" sz="1100" dirty="0" smtClean="0"/>
              <a:t>Correspondiente </a:t>
            </a:r>
            <a:r>
              <a:rPr lang="es-EC" sz="1100" dirty="0"/>
              <a:t>al año 2014, se </a:t>
            </a:r>
            <a:r>
              <a:rPr lang="es-EC" sz="1100" dirty="0" smtClean="0"/>
              <a:t>estableció </a:t>
            </a:r>
            <a:r>
              <a:rPr lang="es-EC" sz="1100" dirty="0"/>
              <a:t>que la utilidad neta </a:t>
            </a:r>
            <a:r>
              <a:rPr lang="es-EC" sz="1100" dirty="0" smtClean="0"/>
              <a:t>representó </a:t>
            </a:r>
            <a:r>
              <a:rPr lang="es-EC" sz="1100" dirty="0"/>
              <a:t>el 0,05% del activo total, respecto al año 2015 dicho porcentaje decreció al 0,00% lo que significa que los activos en el último periodo resultaron menos productivos</a:t>
            </a:r>
            <a:r>
              <a:rPr lang="es-EC" sz="1100" dirty="0" smtClean="0"/>
              <a:t>.</a:t>
            </a:r>
          </a:p>
          <a:p>
            <a:pPr algn="just"/>
            <a:endParaRPr lang="es-ES" sz="1100" dirty="0"/>
          </a:p>
          <a:p>
            <a:pPr algn="just"/>
            <a:r>
              <a:rPr lang="es-EC" sz="1100" b="1" dirty="0"/>
              <a:t>El ROE </a:t>
            </a:r>
            <a:endParaRPr lang="es-EC" sz="1100" b="1" dirty="0" smtClean="0"/>
          </a:p>
          <a:p>
            <a:pPr algn="just"/>
            <a:r>
              <a:rPr lang="es-EC" sz="1100" dirty="0" smtClean="0"/>
              <a:t>El capital </a:t>
            </a:r>
            <a:r>
              <a:rPr lang="es-EC" sz="1100" dirty="0"/>
              <a:t>invertido por los accionistas de la empresa para el año 2014 y 2015 generaron el 0,38% y 0,03% de utilidad respectivamente, esta variación sucedió porque la utilidad neta decreció en el último periodo</a:t>
            </a:r>
            <a:endParaRPr lang="es-ES" sz="1100" dirty="0"/>
          </a:p>
        </p:txBody>
      </p:sp>
      <p:pic>
        <p:nvPicPr>
          <p:cNvPr id="2" name="Imagen 1"/>
          <p:cNvPicPr>
            <a:picLocks noChangeAspect="1"/>
          </p:cNvPicPr>
          <p:nvPr/>
        </p:nvPicPr>
        <p:blipFill>
          <a:blip r:embed="rId4"/>
          <a:stretch>
            <a:fillRect/>
          </a:stretch>
        </p:blipFill>
        <p:spPr>
          <a:xfrm>
            <a:off x="7863241" y="2951228"/>
            <a:ext cx="4175791" cy="2509917"/>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999464741"/>
              </p:ext>
            </p:extLst>
          </p:nvPr>
        </p:nvGraphicFramePr>
        <p:xfrm>
          <a:off x="8619554" y="1134827"/>
          <a:ext cx="2657475" cy="1362075"/>
        </p:xfrm>
        <a:graphic>
          <a:graphicData uri="http://schemas.openxmlformats.org/presentationml/2006/ole">
            <mc:AlternateContent xmlns:mc="http://schemas.openxmlformats.org/markup-compatibility/2006">
              <mc:Choice xmlns:v="urn:schemas-microsoft-com:vml" Requires="v">
                <p:oleObj spid="_x0000_s18448" name="Hoja de cálculo" r:id="rId5" imgW="2657568" imgH="1362085" progId="Excel.Sheet.12">
                  <p:embed/>
                </p:oleObj>
              </mc:Choice>
              <mc:Fallback>
                <p:oleObj name="Hoja de cálculo" r:id="rId5" imgW="2657568" imgH="1362085" progId="Excel.Sheet.12">
                  <p:embed/>
                  <p:pic>
                    <p:nvPicPr>
                      <p:cNvPr id="0" name=""/>
                      <p:cNvPicPr/>
                      <p:nvPr/>
                    </p:nvPicPr>
                    <p:blipFill>
                      <a:blip r:embed="rId6"/>
                      <a:stretch>
                        <a:fillRect/>
                      </a:stretch>
                    </p:blipFill>
                    <p:spPr>
                      <a:xfrm>
                        <a:off x="8619554" y="1134827"/>
                        <a:ext cx="2657475" cy="1362075"/>
                      </a:xfrm>
                      <a:prstGeom prst="rect">
                        <a:avLst/>
                      </a:prstGeom>
                    </p:spPr>
                  </p:pic>
                </p:oleObj>
              </mc:Fallback>
            </mc:AlternateContent>
          </a:graphicData>
        </a:graphic>
      </p:graphicFrame>
    </p:spTree>
    <p:extLst>
      <p:ext uri="{BB962C8B-B14F-4D97-AF65-F5344CB8AC3E}">
        <p14:creationId xmlns:p14="http://schemas.microsoft.com/office/powerpoint/2010/main" val="507071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3" name="Rectángulo 2"/>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5" name="Rectángulo 4"/>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Índices Financieros </a:t>
            </a:r>
          </a:p>
          <a:p>
            <a:pPr algn="ctr"/>
            <a:r>
              <a:rPr lang="es-ES" sz="1400" b="1" dirty="0" smtClean="0">
                <a:ln/>
                <a:solidFill>
                  <a:schemeClr val="accent4"/>
                </a:solidFill>
              </a:rPr>
              <a:t>PYMES</a:t>
            </a:r>
            <a:endParaRPr lang="es-ES" sz="1400" b="1" dirty="0">
              <a:ln/>
              <a:solidFill>
                <a:schemeClr val="accent4"/>
              </a:solidFill>
            </a:endParaRPr>
          </a:p>
        </p:txBody>
      </p:sp>
      <p:sp>
        <p:nvSpPr>
          <p:cNvPr id="6" name="Rectángulo 5"/>
          <p:cNvSpPr/>
          <p:nvPr/>
        </p:nvSpPr>
        <p:spPr>
          <a:xfrm>
            <a:off x="1275008" y="1714980"/>
            <a:ext cx="5548613" cy="25994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400" b="1" dirty="0" smtClean="0"/>
              <a:t>ENDEUDAMIENTO</a:t>
            </a:r>
          </a:p>
          <a:p>
            <a:pPr algn="just"/>
            <a:endParaRPr lang="es-ES" sz="1600" dirty="0"/>
          </a:p>
          <a:p>
            <a:pPr algn="just"/>
            <a:r>
              <a:rPr lang="es-EC" sz="1200" b="1" dirty="0"/>
              <a:t>El índice de endeudamiento </a:t>
            </a:r>
            <a:endParaRPr lang="es-EC" sz="1200" b="1" dirty="0" smtClean="0"/>
          </a:p>
          <a:p>
            <a:pPr algn="just"/>
            <a:r>
              <a:rPr lang="es-EC" sz="1200" dirty="0" smtClean="0"/>
              <a:t>Para </a:t>
            </a:r>
            <a:r>
              <a:rPr lang="es-EC" sz="1200" dirty="0"/>
              <a:t>el año 2014 se encontraba en un 0,87% y para el año 2015 existe un crecimiento del 0,88%, lo que significa que </a:t>
            </a:r>
            <a:r>
              <a:rPr lang="es-EC" sz="1200" dirty="0" smtClean="0"/>
              <a:t>la participación </a:t>
            </a:r>
            <a:r>
              <a:rPr lang="es-EC" sz="1200" dirty="0"/>
              <a:t>de los </a:t>
            </a:r>
            <a:r>
              <a:rPr lang="es-EC" sz="1200" dirty="0" smtClean="0"/>
              <a:t>acreedores ha sido un poco más </a:t>
            </a:r>
            <a:r>
              <a:rPr lang="es-EC" sz="1200" dirty="0"/>
              <a:t>en lo concerniente a la financiación de los activos de la empresa</a:t>
            </a:r>
            <a:r>
              <a:rPr lang="es-EC" sz="1200" dirty="0" smtClean="0"/>
              <a:t>.</a:t>
            </a:r>
          </a:p>
          <a:p>
            <a:pPr algn="just"/>
            <a:endParaRPr lang="es-ES" sz="1200" dirty="0"/>
          </a:p>
          <a:p>
            <a:pPr algn="just"/>
            <a:r>
              <a:rPr lang="es-EC" sz="1200" b="1" dirty="0"/>
              <a:t>El endeudamiento patrimonial </a:t>
            </a:r>
            <a:endParaRPr lang="es-EC" sz="1200" b="1" dirty="0" smtClean="0"/>
          </a:p>
          <a:p>
            <a:pPr algn="just"/>
            <a:r>
              <a:rPr lang="es-EC" sz="1200" dirty="0" smtClean="0"/>
              <a:t>Para </a:t>
            </a:r>
            <a:r>
              <a:rPr lang="es-EC" sz="1200" dirty="0"/>
              <a:t>el año 2014 fue del 6,66% </a:t>
            </a:r>
            <a:r>
              <a:rPr lang="es-EC" sz="1200" dirty="0" smtClean="0"/>
              <a:t>dicho </a:t>
            </a:r>
            <a:r>
              <a:rPr lang="es-EC" sz="1200" dirty="0"/>
              <a:t>valor se incrementó al 7,16% correspondiente al año 2015, ocasionando que en el último periodo el patrimonio de la empresa se comprometa aún más con los acreedores.</a:t>
            </a:r>
            <a:endParaRPr lang="es-ES" sz="1200" dirty="0"/>
          </a:p>
          <a:p>
            <a:pPr algn="just"/>
            <a:endParaRPr lang="es-ES" sz="1600" dirty="0"/>
          </a:p>
        </p:txBody>
      </p:sp>
      <p:graphicFrame>
        <p:nvGraphicFramePr>
          <p:cNvPr id="7" name="Objeto 6"/>
          <p:cNvGraphicFramePr>
            <a:graphicFrameLocks noChangeAspect="1"/>
          </p:cNvGraphicFramePr>
          <p:nvPr>
            <p:extLst>
              <p:ext uri="{D42A27DB-BD31-4B8C-83A1-F6EECF244321}">
                <p14:modId xmlns:p14="http://schemas.microsoft.com/office/powerpoint/2010/main" val="3124316828"/>
              </p:ext>
            </p:extLst>
          </p:nvPr>
        </p:nvGraphicFramePr>
        <p:xfrm>
          <a:off x="8325594" y="1249407"/>
          <a:ext cx="2657475" cy="1162050"/>
        </p:xfrm>
        <a:graphic>
          <a:graphicData uri="http://schemas.openxmlformats.org/presentationml/2006/ole">
            <mc:AlternateContent xmlns:mc="http://schemas.openxmlformats.org/markup-compatibility/2006">
              <mc:Choice xmlns:v="urn:schemas-microsoft-com:vml" Requires="v">
                <p:oleObj spid="_x0000_s19473" name="Hoja de cálculo" r:id="rId4" imgW="2657568" imgH="1162064" progId="Excel.Sheet.12">
                  <p:embed/>
                </p:oleObj>
              </mc:Choice>
              <mc:Fallback>
                <p:oleObj name="Hoja de cálculo" r:id="rId4" imgW="2657568" imgH="1162064" progId="Excel.Sheet.12">
                  <p:embed/>
                  <p:pic>
                    <p:nvPicPr>
                      <p:cNvPr id="0" name=""/>
                      <p:cNvPicPr/>
                      <p:nvPr/>
                    </p:nvPicPr>
                    <p:blipFill>
                      <a:blip r:embed="rId5"/>
                      <a:stretch>
                        <a:fillRect/>
                      </a:stretch>
                    </p:blipFill>
                    <p:spPr>
                      <a:xfrm>
                        <a:off x="8325594" y="1249407"/>
                        <a:ext cx="2657475" cy="1162050"/>
                      </a:xfrm>
                      <a:prstGeom prst="rect">
                        <a:avLst/>
                      </a:prstGeom>
                    </p:spPr>
                  </p:pic>
                </p:oleObj>
              </mc:Fallback>
            </mc:AlternateContent>
          </a:graphicData>
        </a:graphic>
      </p:graphicFrame>
      <p:graphicFrame>
        <p:nvGraphicFramePr>
          <p:cNvPr id="11" name="Gráfico 10"/>
          <p:cNvGraphicFramePr/>
          <p:nvPr>
            <p:extLst>
              <p:ext uri="{D42A27DB-BD31-4B8C-83A1-F6EECF244321}">
                <p14:modId xmlns:p14="http://schemas.microsoft.com/office/powerpoint/2010/main" val="2078530502"/>
              </p:ext>
            </p:extLst>
          </p:nvPr>
        </p:nvGraphicFramePr>
        <p:xfrm>
          <a:off x="7223805" y="2573541"/>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6371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Estrategias Financieras</a:t>
            </a:r>
          </a:p>
          <a:p>
            <a:pPr algn="ctr"/>
            <a:r>
              <a:rPr lang="es-ES" sz="1400" b="1" dirty="0" smtClean="0">
                <a:ln/>
                <a:solidFill>
                  <a:schemeClr val="accent4"/>
                </a:solidFill>
              </a:rPr>
              <a:t>PYMES</a:t>
            </a:r>
            <a:endParaRPr lang="es-ES" sz="1400" b="1" dirty="0">
              <a:ln/>
              <a:solidFill>
                <a:schemeClr val="accent4"/>
              </a:solidFill>
            </a:endParaRPr>
          </a:p>
        </p:txBody>
      </p:sp>
      <p:pic>
        <p:nvPicPr>
          <p:cNvPr id="11" name="Imagen 10"/>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Lst>
          </a:blip>
          <a:srcRect l="32546" t="44146" r="31325" b="27861"/>
          <a:stretch/>
        </p:blipFill>
        <p:spPr>
          <a:xfrm>
            <a:off x="4533208" y="975248"/>
            <a:ext cx="6014732" cy="2620117"/>
          </a:xfrm>
          <a:prstGeom prst="rect">
            <a:avLst/>
          </a:prstGeom>
        </p:spPr>
      </p:pic>
      <p:grpSp>
        <p:nvGrpSpPr>
          <p:cNvPr id="23" name="Grupo 22"/>
          <p:cNvGrpSpPr/>
          <p:nvPr/>
        </p:nvGrpSpPr>
        <p:grpSpPr>
          <a:xfrm>
            <a:off x="4533208" y="3595365"/>
            <a:ext cx="5295494" cy="2165623"/>
            <a:chOff x="0" y="0"/>
            <a:chExt cx="5422605" cy="2509062"/>
          </a:xfrm>
        </p:grpSpPr>
        <p:sp>
          <p:nvSpPr>
            <p:cNvPr id="24" name="Rectángulo 23"/>
            <p:cNvSpPr/>
            <p:nvPr/>
          </p:nvSpPr>
          <p:spPr>
            <a:xfrm>
              <a:off x="4019107" y="372139"/>
              <a:ext cx="1350335" cy="42530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Ahorristas</a:t>
              </a:r>
            </a:p>
          </p:txBody>
        </p:sp>
        <p:sp>
          <p:nvSpPr>
            <p:cNvPr id="25" name="Rectángulo 24"/>
            <p:cNvSpPr/>
            <p:nvPr/>
          </p:nvSpPr>
          <p:spPr>
            <a:xfrm>
              <a:off x="10633" y="382772"/>
              <a:ext cx="1382232" cy="44656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Demandantes de Crédito</a:t>
              </a:r>
            </a:p>
          </p:txBody>
        </p:sp>
        <p:sp>
          <p:nvSpPr>
            <p:cNvPr id="26" name="Elipse 25"/>
            <p:cNvSpPr/>
            <p:nvPr/>
          </p:nvSpPr>
          <p:spPr>
            <a:xfrm>
              <a:off x="1988289" y="297711"/>
              <a:ext cx="1403498" cy="595423"/>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a:effectLst/>
                  <a:ea typeface="Calibri" panose="020F0502020204030204" pitchFamily="34" charset="0"/>
                  <a:cs typeface="Times New Roman" panose="02020603050405020304" pitchFamily="18" charset="0"/>
                </a:rPr>
                <a:t>Instituciones Financieras</a:t>
              </a:r>
              <a:endParaRPr lang="es-ES" sz="1100">
                <a:effectLst/>
                <a:ea typeface="Calibri" panose="020F0502020204030204" pitchFamily="34" charset="0"/>
                <a:cs typeface="Times New Roman" panose="02020603050405020304" pitchFamily="18" charset="0"/>
              </a:endParaRPr>
            </a:p>
          </p:txBody>
        </p:sp>
        <p:sp>
          <p:nvSpPr>
            <p:cNvPr id="27" name="Flecha izquierda 26"/>
            <p:cNvSpPr/>
            <p:nvPr/>
          </p:nvSpPr>
          <p:spPr>
            <a:xfrm>
              <a:off x="1403498" y="393404"/>
              <a:ext cx="542261" cy="425302"/>
            </a:xfrm>
            <a:prstGeom prst="lef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8" name="Flecha izquierda 27"/>
            <p:cNvSpPr/>
            <p:nvPr/>
          </p:nvSpPr>
          <p:spPr>
            <a:xfrm>
              <a:off x="3423684" y="372139"/>
              <a:ext cx="542261" cy="425302"/>
            </a:xfrm>
            <a:prstGeom prst="lef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 name="Rectángulo 28"/>
            <p:cNvSpPr/>
            <p:nvPr/>
          </p:nvSpPr>
          <p:spPr>
            <a:xfrm>
              <a:off x="0" y="967563"/>
              <a:ext cx="5411972" cy="276447"/>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Crédito – Deuda / Corto Plazo</a:t>
              </a:r>
            </a:p>
          </p:txBody>
        </p:sp>
        <p:sp>
          <p:nvSpPr>
            <p:cNvPr id="30" name="Rectángulo 29"/>
            <p:cNvSpPr/>
            <p:nvPr/>
          </p:nvSpPr>
          <p:spPr>
            <a:xfrm>
              <a:off x="10633" y="0"/>
              <a:ext cx="5411972" cy="276447"/>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a:effectLst/>
                  <a:ea typeface="Calibri" panose="020F0502020204030204" pitchFamily="34" charset="0"/>
                  <a:cs typeface="Times New Roman" panose="02020603050405020304" pitchFamily="18" charset="0"/>
                </a:rPr>
                <a:t>Intermediación Financiera</a:t>
              </a:r>
              <a:endParaRPr lang="es-ES" sz="1100">
                <a:effectLst/>
                <a:ea typeface="Calibri" panose="020F0502020204030204" pitchFamily="34" charset="0"/>
                <a:cs typeface="Times New Roman" panose="02020603050405020304" pitchFamily="18" charset="0"/>
              </a:endParaRPr>
            </a:p>
          </p:txBody>
        </p:sp>
        <p:sp>
          <p:nvSpPr>
            <p:cNvPr id="31" name="Rectángulo 30"/>
            <p:cNvSpPr/>
            <p:nvPr/>
          </p:nvSpPr>
          <p:spPr>
            <a:xfrm>
              <a:off x="4019107" y="1637414"/>
              <a:ext cx="1350335" cy="42530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Inversionistas</a:t>
              </a:r>
            </a:p>
          </p:txBody>
        </p:sp>
        <p:sp>
          <p:nvSpPr>
            <p:cNvPr id="32" name="Rectángulo 31"/>
            <p:cNvSpPr/>
            <p:nvPr/>
          </p:nvSpPr>
          <p:spPr>
            <a:xfrm>
              <a:off x="10633" y="1648046"/>
              <a:ext cx="1381760" cy="44640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Emisores</a:t>
              </a:r>
            </a:p>
          </p:txBody>
        </p:sp>
        <p:sp>
          <p:nvSpPr>
            <p:cNvPr id="33" name="Elipse 32"/>
            <p:cNvSpPr/>
            <p:nvPr/>
          </p:nvSpPr>
          <p:spPr>
            <a:xfrm>
              <a:off x="1998921" y="1562986"/>
              <a:ext cx="1403350" cy="59499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a:effectLst/>
                  <a:ea typeface="Calibri" panose="020F0502020204030204" pitchFamily="34" charset="0"/>
                  <a:cs typeface="Times New Roman" panose="02020603050405020304" pitchFamily="18" charset="0"/>
                </a:rPr>
                <a:t>Mercado de Valores</a:t>
              </a:r>
              <a:endParaRPr lang="es-ES" sz="1100">
                <a:effectLst/>
                <a:ea typeface="Calibri" panose="020F0502020204030204" pitchFamily="34" charset="0"/>
                <a:cs typeface="Times New Roman" panose="02020603050405020304" pitchFamily="18" charset="0"/>
              </a:endParaRPr>
            </a:p>
          </p:txBody>
        </p:sp>
        <p:sp>
          <p:nvSpPr>
            <p:cNvPr id="34" name="Flecha izquierda 33"/>
            <p:cNvSpPr/>
            <p:nvPr/>
          </p:nvSpPr>
          <p:spPr>
            <a:xfrm rot="10800000">
              <a:off x="1435396" y="1679944"/>
              <a:ext cx="541655" cy="424815"/>
            </a:xfrm>
            <a:prstGeom prst="lef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5" name="Flecha izquierda 34"/>
            <p:cNvSpPr/>
            <p:nvPr/>
          </p:nvSpPr>
          <p:spPr>
            <a:xfrm>
              <a:off x="3423684" y="1648046"/>
              <a:ext cx="541655" cy="424815"/>
            </a:xfrm>
            <a:prstGeom prst="lef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6" name="Rectángulo 35"/>
            <p:cNvSpPr/>
            <p:nvPr/>
          </p:nvSpPr>
          <p:spPr>
            <a:xfrm>
              <a:off x="10633" y="2232837"/>
              <a:ext cx="5411470" cy="276225"/>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Activos Fijos Intangibles / Largo Plazo</a:t>
              </a:r>
            </a:p>
          </p:txBody>
        </p:sp>
        <p:sp>
          <p:nvSpPr>
            <p:cNvPr id="37" name="Rectángulo 36"/>
            <p:cNvSpPr/>
            <p:nvPr/>
          </p:nvSpPr>
          <p:spPr>
            <a:xfrm>
              <a:off x="10633" y="1265274"/>
              <a:ext cx="5411470" cy="276225"/>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a:effectLst/>
                  <a:ea typeface="Calibri" panose="020F0502020204030204" pitchFamily="34" charset="0"/>
                  <a:cs typeface="Times New Roman" panose="02020603050405020304" pitchFamily="18" charset="0"/>
                </a:rPr>
                <a:t>Desintermediación Financiera</a:t>
              </a:r>
              <a:endParaRPr lang="es-ES" sz="1100">
                <a:effectLst/>
                <a:ea typeface="Calibri" panose="020F0502020204030204" pitchFamily="34" charset="0"/>
                <a:cs typeface="Times New Roman" panose="02020603050405020304" pitchFamily="18" charset="0"/>
              </a:endParaRPr>
            </a:p>
          </p:txBody>
        </p:sp>
      </p:grpSp>
      <p:pic>
        <p:nvPicPr>
          <p:cNvPr id="27650" name="Picture 2" descr="Resultado de imagen para desarrollo economi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3553" y="1558730"/>
            <a:ext cx="2715513" cy="203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948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Proyecciones </a:t>
            </a:r>
            <a:r>
              <a:rPr lang="es-EC"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Cegráfico</a:t>
            </a:r>
            <a:endPar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2403805688"/>
              </p:ext>
            </p:extLst>
          </p:nvPr>
        </p:nvGraphicFramePr>
        <p:xfrm>
          <a:off x="1203887" y="1228309"/>
          <a:ext cx="2256765" cy="2051605"/>
        </p:xfrm>
        <a:graphic>
          <a:graphicData uri="http://schemas.openxmlformats.org/presentationml/2006/ole">
            <mc:AlternateContent xmlns:mc="http://schemas.openxmlformats.org/markup-compatibility/2006">
              <mc:Choice xmlns:v="urn:schemas-microsoft-com:vml" Requires="v">
                <p:oleObj spid="_x0000_s21531" name="Hoja de cálculo" r:id="rId4" imgW="1990814" imgH="1809635" progId="Excel.Sheet.12">
                  <p:embed/>
                </p:oleObj>
              </mc:Choice>
              <mc:Fallback>
                <p:oleObj name="Hoja de cálculo" r:id="rId4" imgW="1990814" imgH="1809635" progId="Excel.Sheet.12">
                  <p:embed/>
                  <p:pic>
                    <p:nvPicPr>
                      <p:cNvPr id="0" name=""/>
                      <p:cNvPicPr/>
                      <p:nvPr/>
                    </p:nvPicPr>
                    <p:blipFill>
                      <a:blip r:embed="rId5"/>
                      <a:stretch>
                        <a:fillRect/>
                      </a:stretch>
                    </p:blipFill>
                    <p:spPr>
                      <a:xfrm>
                        <a:off x="1203887" y="1228309"/>
                        <a:ext cx="2256765" cy="2051605"/>
                      </a:xfrm>
                      <a:prstGeom prst="rect">
                        <a:avLst/>
                      </a:prstGeom>
                    </p:spPr>
                  </p:pic>
                </p:oleObj>
              </mc:Fallback>
            </mc:AlternateContent>
          </a:graphicData>
        </a:graphic>
      </p:graphicFrame>
      <p:graphicFrame>
        <p:nvGraphicFramePr>
          <p:cNvPr id="11" name="Gráfico 10"/>
          <p:cNvGraphicFramePr>
            <a:graphicFrameLocks/>
          </p:cNvGraphicFramePr>
          <p:nvPr>
            <p:extLst>
              <p:ext uri="{D42A27DB-BD31-4B8C-83A1-F6EECF244321}">
                <p14:modId xmlns:p14="http://schemas.microsoft.com/office/powerpoint/2010/main" val="2535922908"/>
              </p:ext>
            </p:extLst>
          </p:nvPr>
        </p:nvGraphicFramePr>
        <p:xfrm>
          <a:off x="8187693" y="1228309"/>
          <a:ext cx="3810904" cy="2051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2460206421"/>
              </p:ext>
            </p:extLst>
          </p:nvPr>
        </p:nvGraphicFramePr>
        <p:xfrm>
          <a:off x="1203887" y="3482420"/>
          <a:ext cx="2256765" cy="2051605"/>
        </p:xfrm>
        <a:graphic>
          <a:graphicData uri="http://schemas.openxmlformats.org/presentationml/2006/ole">
            <mc:AlternateContent xmlns:mc="http://schemas.openxmlformats.org/markup-compatibility/2006">
              <mc:Choice xmlns:v="urn:schemas-microsoft-com:vml" Requires="v">
                <p:oleObj spid="_x0000_s21532" name="Hoja de cálculo" r:id="rId7" imgW="1990814" imgH="1809635" progId="Excel.Sheet.12">
                  <p:embed/>
                </p:oleObj>
              </mc:Choice>
              <mc:Fallback>
                <p:oleObj name="Hoja de cálculo" r:id="rId7" imgW="1990814" imgH="1809635" progId="Excel.Sheet.12">
                  <p:embed/>
                  <p:pic>
                    <p:nvPicPr>
                      <p:cNvPr id="0" name=""/>
                      <p:cNvPicPr/>
                      <p:nvPr/>
                    </p:nvPicPr>
                    <p:blipFill>
                      <a:blip r:embed="rId8"/>
                      <a:stretch>
                        <a:fillRect/>
                      </a:stretch>
                    </p:blipFill>
                    <p:spPr>
                      <a:xfrm>
                        <a:off x="1203887" y="3482420"/>
                        <a:ext cx="2256765" cy="2051605"/>
                      </a:xfrm>
                      <a:prstGeom prst="rect">
                        <a:avLst/>
                      </a:prstGeom>
                    </p:spPr>
                  </p:pic>
                </p:oleObj>
              </mc:Fallback>
            </mc:AlternateContent>
          </a:graphicData>
        </a:graphic>
      </p:graphicFrame>
      <p:graphicFrame>
        <p:nvGraphicFramePr>
          <p:cNvPr id="14" name="Gráfico 13"/>
          <p:cNvGraphicFramePr>
            <a:graphicFrameLocks/>
          </p:cNvGraphicFramePr>
          <p:nvPr>
            <p:extLst>
              <p:ext uri="{D42A27DB-BD31-4B8C-83A1-F6EECF244321}">
                <p14:modId xmlns:p14="http://schemas.microsoft.com/office/powerpoint/2010/main" val="1542010975"/>
              </p:ext>
            </p:extLst>
          </p:nvPr>
        </p:nvGraphicFramePr>
        <p:xfrm>
          <a:off x="3896751" y="3482419"/>
          <a:ext cx="3784209" cy="219037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Gráfico 14"/>
          <p:cNvGraphicFramePr>
            <a:graphicFrameLocks/>
          </p:cNvGraphicFramePr>
          <p:nvPr>
            <p:extLst>
              <p:ext uri="{D42A27DB-BD31-4B8C-83A1-F6EECF244321}">
                <p14:modId xmlns:p14="http://schemas.microsoft.com/office/powerpoint/2010/main" val="2993631228"/>
              </p:ext>
            </p:extLst>
          </p:nvPr>
        </p:nvGraphicFramePr>
        <p:xfrm>
          <a:off x="3840480" y="1228308"/>
          <a:ext cx="3868615" cy="206660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Gráfico 15"/>
          <p:cNvGraphicFramePr>
            <a:graphicFrameLocks/>
          </p:cNvGraphicFramePr>
          <p:nvPr>
            <p:extLst>
              <p:ext uri="{D42A27DB-BD31-4B8C-83A1-F6EECF244321}">
                <p14:modId xmlns:p14="http://schemas.microsoft.com/office/powerpoint/2010/main" val="387951160"/>
              </p:ext>
            </p:extLst>
          </p:nvPr>
        </p:nvGraphicFramePr>
        <p:xfrm>
          <a:off x="8187692" y="3429000"/>
          <a:ext cx="3752639" cy="222621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868620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Proyecciones </a:t>
            </a:r>
            <a:r>
              <a:rPr lang="es-EC" sz="1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Termoek</a:t>
            </a:r>
            <a:endPar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3177750427"/>
              </p:ext>
            </p:extLst>
          </p:nvPr>
        </p:nvGraphicFramePr>
        <p:xfrm>
          <a:off x="1486706" y="1158850"/>
          <a:ext cx="2888346" cy="2147058"/>
        </p:xfrm>
        <a:graphic>
          <a:graphicData uri="http://schemas.openxmlformats.org/presentationml/2006/ole">
            <mc:AlternateContent xmlns:mc="http://schemas.openxmlformats.org/markup-compatibility/2006">
              <mc:Choice xmlns:v="urn:schemas-microsoft-com:vml" Requires="v">
                <p:oleObj spid="_x0000_s22553" name="Hoja de cálculo" r:id="rId4" imgW="2409762" imgH="1695453" progId="Excel.Sheet.12">
                  <p:embed/>
                </p:oleObj>
              </mc:Choice>
              <mc:Fallback>
                <p:oleObj name="Hoja de cálculo" r:id="rId4" imgW="2409762" imgH="1695453" progId="Excel.Sheet.12">
                  <p:embed/>
                  <p:pic>
                    <p:nvPicPr>
                      <p:cNvPr id="0" name=""/>
                      <p:cNvPicPr/>
                      <p:nvPr/>
                    </p:nvPicPr>
                    <p:blipFill>
                      <a:blip r:embed="rId5"/>
                      <a:stretch>
                        <a:fillRect/>
                      </a:stretch>
                    </p:blipFill>
                    <p:spPr>
                      <a:xfrm>
                        <a:off x="1486706" y="1158850"/>
                        <a:ext cx="2888346" cy="2147058"/>
                      </a:xfrm>
                      <a:prstGeom prst="rect">
                        <a:avLst/>
                      </a:prstGeom>
                    </p:spPr>
                  </p:pic>
                </p:oleObj>
              </mc:Fallback>
            </mc:AlternateContent>
          </a:graphicData>
        </a:graphic>
      </p:graphicFrame>
      <p:graphicFrame>
        <p:nvGraphicFramePr>
          <p:cNvPr id="9" name="Gráfico 8"/>
          <p:cNvGraphicFramePr>
            <a:graphicFrameLocks/>
          </p:cNvGraphicFramePr>
          <p:nvPr>
            <p:extLst>
              <p:ext uri="{D42A27DB-BD31-4B8C-83A1-F6EECF244321}">
                <p14:modId xmlns:p14="http://schemas.microsoft.com/office/powerpoint/2010/main" val="2802193267"/>
              </p:ext>
            </p:extLst>
          </p:nvPr>
        </p:nvGraphicFramePr>
        <p:xfrm>
          <a:off x="4655416" y="1158850"/>
          <a:ext cx="3532278" cy="21751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p:cNvGraphicFramePr>
            <a:graphicFrameLocks/>
          </p:cNvGraphicFramePr>
          <p:nvPr>
            <p:extLst>
              <p:ext uri="{D42A27DB-BD31-4B8C-83A1-F6EECF244321}">
                <p14:modId xmlns:p14="http://schemas.microsoft.com/office/powerpoint/2010/main" val="3176344249"/>
              </p:ext>
            </p:extLst>
          </p:nvPr>
        </p:nvGraphicFramePr>
        <p:xfrm>
          <a:off x="8383354" y="1158850"/>
          <a:ext cx="3532278" cy="21470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2936054176"/>
              </p:ext>
            </p:extLst>
          </p:nvPr>
        </p:nvGraphicFramePr>
        <p:xfrm>
          <a:off x="1486706" y="3429000"/>
          <a:ext cx="2888346" cy="2169942"/>
        </p:xfrm>
        <a:graphic>
          <a:graphicData uri="http://schemas.openxmlformats.org/presentationml/2006/ole">
            <mc:AlternateContent xmlns:mc="http://schemas.openxmlformats.org/markup-compatibility/2006">
              <mc:Choice xmlns:v="urn:schemas-microsoft-com:vml" Requires="v">
                <p:oleObj spid="_x0000_s22554" name="Hoja de cálculo" r:id="rId8" imgW="2409762" imgH="1809635" progId="Excel.Sheet.12">
                  <p:embed/>
                </p:oleObj>
              </mc:Choice>
              <mc:Fallback>
                <p:oleObj name="Hoja de cálculo" r:id="rId8" imgW="2409762" imgH="1809635" progId="Excel.Sheet.12">
                  <p:embed/>
                  <p:pic>
                    <p:nvPicPr>
                      <p:cNvPr id="0" name=""/>
                      <p:cNvPicPr/>
                      <p:nvPr/>
                    </p:nvPicPr>
                    <p:blipFill>
                      <a:blip r:embed="rId9"/>
                      <a:stretch>
                        <a:fillRect/>
                      </a:stretch>
                    </p:blipFill>
                    <p:spPr>
                      <a:xfrm>
                        <a:off x="1486706" y="3429000"/>
                        <a:ext cx="2888346" cy="2169942"/>
                      </a:xfrm>
                      <a:prstGeom prst="rect">
                        <a:avLst/>
                      </a:prstGeom>
                    </p:spPr>
                  </p:pic>
                </p:oleObj>
              </mc:Fallback>
            </mc:AlternateContent>
          </a:graphicData>
        </a:graphic>
      </p:graphicFrame>
      <p:graphicFrame>
        <p:nvGraphicFramePr>
          <p:cNvPr id="12" name="Gráfico 11"/>
          <p:cNvGraphicFramePr>
            <a:graphicFrameLocks/>
          </p:cNvGraphicFramePr>
          <p:nvPr>
            <p:extLst>
              <p:ext uri="{D42A27DB-BD31-4B8C-83A1-F6EECF244321}">
                <p14:modId xmlns:p14="http://schemas.microsoft.com/office/powerpoint/2010/main" val="1130787766"/>
              </p:ext>
            </p:extLst>
          </p:nvPr>
        </p:nvGraphicFramePr>
        <p:xfrm>
          <a:off x="4655415" y="3429000"/>
          <a:ext cx="3532278" cy="216994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Gráfico 12"/>
          <p:cNvGraphicFramePr>
            <a:graphicFrameLocks/>
          </p:cNvGraphicFramePr>
          <p:nvPr>
            <p:extLst>
              <p:ext uri="{D42A27DB-BD31-4B8C-83A1-F6EECF244321}">
                <p14:modId xmlns:p14="http://schemas.microsoft.com/office/powerpoint/2010/main" val="271517128"/>
              </p:ext>
            </p:extLst>
          </p:nvPr>
        </p:nvGraphicFramePr>
        <p:xfrm>
          <a:off x="8398412" y="3429000"/>
          <a:ext cx="3510180" cy="216994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931296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12195990" cy="6858000"/>
          </a:xfrm>
          <a:prstGeom prst="rect">
            <a:avLst/>
          </a:prstGeom>
        </p:spPr>
      </p:pic>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87693" y="281562"/>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Proyecciones </a:t>
            </a:r>
            <a:r>
              <a:rPr lang="es-EC" sz="1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Cintas Textiles</a:t>
            </a:r>
            <a:endPar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3772122556"/>
              </p:ext>
            </p:extLst>
          </p:nvPr>
        </p:nvGraphicFramePr>
        <p:xfrm>
          <a:off x="1262502" y="3521342"/>
          <a:ext cx="2746790" cy="2076793"/>
        </p:xfrm>
        <a:graphic>
          <a:graphicData uri="http://schemas.openxmlformats.org/presentationml/2006/ole">
            <mc:AlternateContent xmlns:mc="http://schemas.openxmlformats.org/markup-compatibility/2006">
              <mc:Choice xmlns:v="urn:schemas-microsoft-com:vml" Requires="v">
                <p:oleObj spid="_x0000_s23576" name="Hoja de cálculo" r:id="rId4" imgW="2295577" imgH="1809635" progId="Excel.Sheet.12">
                  <p:embed/>
                </p:oleObj>
              </mc:Choice>
              <mc:Fallback>
                <p:oleObj name="Hoja de cálculo" r:id="rId4" imgW="2295577" imgH="1809635" progId="Excel.Sheet.12">
                  <p:embed/>
                  <p:pic>
                    <p:nvPicPr>
                      <p:cNvPr id="0" name=""/>
                      <p:cNvPicPr/>
                      <p:nvPr/>
                    </p:nvPicPr>
                    <p:blipFill>
                      <a:blip r:embed="rId5"/>
                      <a:stretch>
                        <a:fillRect/>
                      </a:stretch>
                    </p:blipFill>
                    <p:spPr>
                      <a:xfrm>
                        <a:off x="1262502" y="3521342"/>
                        <a:ext cx="2746790" cy="2076793"/>
                      </a:xfrm>
                      <a:prstGeom prst="rect">
                        <a:avLst/>
                      </a:prstGeom>
                    </p:spPr>
                  </p:pic>
                </p:oleObj>
              </mc:Fallback>
            </mc:AlternateContent>
          </a:graphicData>
        </a:graphic>
      </p:graphicFrame>
      <p:graphicFrame>
        <p:nvGraphicFramePr>
          <p:cNvPr id="9" name="Gráfico 8"/>
          <p:cNvGraphicFramePr>
            <a:graphicFrameLocks/>
          </p:cNvGraphicFramePr>
          <p:nvPr>
            <p:extLst>
              <p:ext uri="{D42A27DB-BD31-4B8C-83A1-F6EECF244321}">
                <p14:modId xmlns:p14="http://schemas.microsoft.com/office/powerpoint/2010/main" val="4275389289"/>
              </p:ext>
            </p:extLst>
          </p:nvPr>
        </p:nvGraphicFramePr>
        <p:xfrm>
          <a:off x="4147625" y="3520852"/>
          <a:ext cx="3828757" cy="20772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p:cNvGraphicFramePr>
            <a:graphicFrameLocks/>
          </p:cNvGraphicFramePr>
          <p:nvPr>
            <p:extLst>
              <p:ext uri="{D42A27DB-BD31-4B8C-83A1-F6EECF244321}">
                <p14:modId xmlns:p14="http://schemas.microsoft.com/office/powerpoint/2010/main" val="2236361813"/>
              </p:ext>
            </p:extLst>
          </p:nvPr>
        </p:nvGraphicFramePr>
        <p:xfrm>
          <a:off x="8187693" y="3521342"/>
          <a:ext cx="3800621" cy="20767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2455007330"/>
              </p:ext>
            </p:extLst>
          </p:nvPr>
        </p:nvGraphicFramePr>
        <p:xfrm>
          <a:off x="1262502" y="1097280"/>
          <a:ext cx="2746790" cy="2194560"/>
        </p:xfrm>
        <a:graphic>
          <a:graphicData uri="http://schemas.openxmlformats.org/presentationml/2006/ole">
            <mc:AlternateContent xmlns:mc="http://schemas.openxmlformats.org/markup-compatibility/2006">
              <mc:Choice xmlns:v="urn:schemas-microsoft-com:vml" Requires="v">
                <p:oleObj spid="_x0000_s23577" name="Hoja de cálculo" r:id="rId8" imgW="2295577" imgH="1809635" progId="Excel.Sheet.12">
                  <p:embed/>
                </p:oleObj>
              </mc:Choice>
              <mc:Fallback>
                <p:oleObj name="Hoja de cálculo" r:id="rId8" imgW="2295577" imgH="1809635" progId="Excel.Sheet.12">
                  <p:embed/>
                  <p:pic>
                    <p:nvPicPr>
                      <p:cNvPr id="0" name=""/>
                      <p:cNvPicPr/>
                      <p:nvPr/>
                    </p:nvPicPr>
                    <p:blipFill>
                      <a:blip r:embed="rId9"/>
                      <a:stretch>
                        <a:fillRect/>
                      </a:stretch>
                    </p:blipFill>
                    <p:spPr>
                      <a:xfrm>
                        <a:off x="1262502" y="1097280"/>
                        <a:ext cx="2746790" cy="2194560"/>
                      </a:xfrm>
                      <a:prstGeom prst="rect">
                        <a:avLst/>
                      </a:prstGeom>
                    </p:spPr>
                  </p:pic>
                </p:oleObj>
              </mc:Fallback>
            </mc:AlternateContent>
          </a:graphicData>
        </a:graphic>
      </p:graphicFrame>
      <p:graphicFrame>
        <p:nvGraphicFramePr>
          <p:cNvPr id="12" name="Gráfico 11"/>
          <p:cNvGraphicFramePr>
            <a:graphicFrameLocks/>
          </p:cNvGraphicFramePr>
          <p:nvPr>
            <p:extLst>
              <p:ext uri="{D42A27DB-BD31-4B8C-83A1-F6EECF244321}">
                <p14:modId xmlns:p14="http://schemas.microsoft.com/office/powerpoint/2010/main" val="2600473792"/>
              </p:ext>
            </p:extLst>
          </p:nvPr>
        </p:nvGraphicFramePr>
        <p:xfrm>
          <a:off x="4161692" y="1103424"/>
          <a:ext cx="3800622" cy="22306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Gráfico 12"/>
          <p:cNvGraphicFramePr>
            <a:graphicFrameLocks/>
          </p:cNvGraphicFramePr>
          <p:nvPr>
            <p:extLst>
              <p:ext uri="{D42A27DB-BD31-4B8C-83A1-F6EECF244321}">
                <p14:modId xmlns:p14="http://schemas.microsoft.com/office/powerpoint/2010/main" val="1199876784"/>
              </p:ext>
            </p:extLst>
          </p:nvPr>
        </p:nvGraphicFramePr>
        <p:xfrm>
          <a:off x="8187693" y="1083212"/>
          <a:ext cx="3767500" cy="223676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495773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913788" y="0"/>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V</a:t>
            </a:r>
            <a:endPar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3670480" y="1349944"/>
            <a:ext cx="6761408"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CONCLUSIONES Y RECOMENDACIONES</a:t>
            </a:r>
            <a:endPar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pic>
        <p:nvPicPr>
          <p:cNvPr id="28674"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7995" y="2625844"/>
            <a:ext cx="189547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5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pic>
        <p:nvPicPr>
          <p:cNvPr id="1026" name="Picture 2" descr="Resultado de imagen para planteamiento del problema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33477" y="2076103"/>
            <a:ext cx="1570194" cy="157019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5869853" y="1637674"/>
            <a:ext cx="1596466" cy="476518"/>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sz="1200" b="1" dirty="0" smtClean="0">
                <a:solidFill>
                  <a:schemeClr val="accent4">
                    <a:lumMod val="75000"/>
                  </a:schemeClr>
                </a:solidFill>
              </a:rPr>
              <a:t>Planteamiento del Problema</a:t>
            </a:r>
            <a:endParaRPr lang="es-ES" sz="1200" b="1" dirty="0">
              <a:solidFill>
                <a:schemeClr val="accent4">
                  <a:lumMod val="75000"/>
                </a:schemeClr>
              </a:solidFill>
            </a:endParaRPr>
          </a:p>
        </p:txBody>
      </p:sp>
      <p:sp>
        <p:nvSpPr>
          <p:cNvPr id="6" name="Rectángulo 5"/>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cxnSp>
        <p:nvCxnSpPr>
          <p:cNvPr id="8" name="Conector recto de flecha 7"/>
          <p:cNvCxnSpPr/>
          <p:nvPr/>
        </p:nvCxnSpPr>
        <p:spPr>
          <a:xfrm>
            <a:off x="6668086" y="3670341"/>
            <a:ext cx="0" cy="6198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28" name="Picture 4" descr="http://www.ekosnegocios.com/Negocios/images/fotos-articulos-temario/edicion162/Ecuamas-impulsa-la-competitividad.jpg"/>
          <p:cNvPicPr>
            <a:picLocks noChangeAspect="1" noChangeArrowheads="1"/>
          </p:cNvPicPr>
          <p:nvPr/>
        </p:nvPicPr>
        <p:blipFill rotWithShape="1">
          <a:blip r:embed="rId4">
            <a:extLst>
              <a:ext uri="{28A0092B-C50C-407E-A947-70E740481C1C}">
                <a14:useLocalDpi xmlns:a14="http://schemas.microsoft.com/office/drawing/2010/main" val="0"/>
              </a:ext>
            </a:extLst>
          </a:blip>
          <a:srcRect l="23163" r="30257" b="89463"/>
          <a:stretch/>
        </p:blipFill>
        <p:spPr bwMode="auto">
          <a:xfrm>
            <a:off x="5247251" y="4382992"/>
            <a:ext cx="2883877" cy="86516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p:cNvCxnSpPr/>
          <p:nvPr/>
        </p:nvCxnSpPr>
        <p:spPr>
          <a:xfrm flipH="1" flipV="1">
            <a:off x="5176911" y="2628799"/>
            <a:ext cx="761278" cy="1"/>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Conector recto 11"/>
          <p:cNvCxnSpPr/>
          <p:nvPr/>
        </p:nvCxnSpPr>
        <p:spPr>
          <a:xfrm>
            <a:off x="5176911" y="1552856"/>
            <a:ext cx="0" cy="1075943"/>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Conector recto de flecha 14"/>
          <p:cNvCxnSpPr/>
          <p:nvPr/>
        </p:nvCxnSpPr>
        <p:spPr>
          <a:xfrm flipH="1">
            <a:off x="4367995" y="1552856"/>
            <a:ext cx="80891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32" name="Picture 8" descr="Resultado de imagen para ministerio de coordinación de la producción empleo y competitividad"/>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80000"/>
                    </a14:imgEffect>
                  </a14:imgLayer>
                </a14:imgProps>
              </a:ext>
              <a:ext uri="{28A0092B-C50C-407E-A947-70E740481C1C}">
                <a14:useLocalDpi xmlns:a14="http://schemas.microsoft.com/office/drawing/2010/main" val="0"/>
              </a:ext>
            </a:extLst>
          </a:blip>
          <a:srcRect/>
          <a:stretch>
            <a:fillRect/>
          </a:stretch>
        </p:blipFill>
        <p:spPr bwMode="auto">
          <a:xfrm>
            <a:off x="1852412" y="1255336"/>
            <a:ext cx="2483654" cy="700943"/>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a:picLocks noChangeAspect="1"/>
          </p:cNvPicPr>
          <p:nvPr/>
        </p:nvPicPr>
        <p:blipFill rotWithShape="1">
          <a:blip r:embed="rId7"/>
          <a:srcRect l="13676" t="45433" r="50025" b="27259"/>
          <a:stretch/>
        </p:blipFill>
        <p:spPr>
          <a:xfrm>
            <a:off x="2164178" y="2153901"/>
            <a:ext cx="1976170" cy="835843"/>
          </a:xfrm>
          <a:prstGeom prst="rect">
            <a:avLst/>
          </a:prstGeom>
        </p:spPr>
      </p:pic>
      <p:cxnSp>
        <p:nvCxnSpPr>
          <p:cNvPr id="30" name="Conector recto de flecha 29"/>
          <p:cNvCxnSpPr/>
          <p:nvPr/>
        </p:nvCxnSpPr>
        <p:spPr>
          <a:xfrm>
            <a:off x="3253831" y="2989744"/>
            <a:ext cx="0" cy="25321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1" name="Imagen 30"/>
          <p:cNvPicPr>
            <a:picLocks noChangeAspect="1"/>
          </p:cNvPicPr>
          <p:nvPr/>
        </p:nvPicPr>
        <p:blipFill rotWithShape="1">
          <a:blip r:embed="rId8"/>
          <a:srcRect l="50190" t="32311" r="27535" b="48956"/>
          <a:stretch/>
        </p:blipFill>
        <p:spPr>
          <a:xfrm>
            <a:off x="2627366" y="3274314"/>
            <a:ext cx="1252930" cy="592429"/>
          </a:xfrm>
          <a:prstGeom prst="rect">
            <a:avLst/>
          </a:prstGeom>
        </p:spPr>
      </p:pic>
      <p:pic>
        <p:nvPicPr>
          <p:cNvPr id="34" name="Imagen 33"/>
          <p:cNvPicPr>
            <a:picLocks noChangeAspect="1"/>
          </p:cNvPicPr>
          <p:nvPr/>
        </p:nvPicPr>
        <p:blipFill rotWithShape="1">
          <a:blip r:embed="rId9">
            <a:extLst>
              <a:ext uri="{BEBA8EAE-BF5A-486C-A8C5-ECC9F3942E4B}">
                <a14:imgProps xmlns:a14="http://schemas.microsoft.com/office/drawing/2010/main">
                  <a14:imgLayer r:embed="rId10">
                    <a14:imgEffect>
                      <a14:sharpenSoften amount="30000"/>
                    </a14:imgEffect>
                  </a14:imgLayer>
                </a14:imgProps>
              </a:ext>
            </a:extLst>
          </a:blip>
          <a:srcRect l="26285" t="21778" r="27439" b="13222"/>
          <a:stretch/>
        </p:blipFill>
        <p:spPr>
          <a:xfrm>
            <a:off x="8686661" y="29948"/>
            <a:ext cx="3505339" cy="2768235"/>
          </a:xfrm>
          <a:prstGeom prst="rect">
            <a:avLst/>
          </a:prstGeom>
        </p:spPr>
      </p:pic>
      <p:cxnSp>
        <p:nvCxnSpPr>
          <p:cNvPr id="40" name="Conector recto 39"/>
          <p:cNvCxnSpPr/>
          <p:nvPr/>
        </p:nvCxnSpPr>
        <p:spPr>
          <a:xfrm flipH="1" flipV="1">
            <a:off x="7224223" y="2628875"/>
            <a:ext cx="761278" cy="1"/>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Conector recto 40"/>
          <p:cNvCxnSpPr/>
          <p:nvPr/>
        </p:nvCxnSpPr>
        <p:spPr>
          <a:xfrm flipH="1">
            <a:off x="7985500" y="1581380"/>
            <a:ext cx="1" cy="1047419"/>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Conector recto de flecha 35"/>
          <p:cNvCxnSpPr/>
          <p:nvPr/>
        </p:nvCxnSpPr>
        <p:spPr>
          <a:xfrm>
            <a:off x="7985500" y="1581380"/>
            <a:ext cx="60420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42" name="Picture 18" descr="Resultado de imagen para NESTLE DEL ECUADO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0697" b="19523"/>
          <a:stretch/>
        </p:blipFill>
        <p:spPr bwMode="auto">
          <a:xfrm>
            <a:off x="9513631" y="3360148"/>
            <a:ext cx="2276705" cy="949898"/>
          </a:xfrm>
          <a:prstGeom prst="rect">
            <a:avLst/>
          </a:prstGeom>
          <a:noFill/>
          <a:extLst>
            <a:ext uri="{909E8E84-426E-40DD-AFC4-6F175D3DCCD1}">
              <a14:hiddenFill xmlns:a14="http://schemas.microsoft.com/office/drawing/2010/main">
                <a:solidFill>
                  <a:srgbClr val="FFFFFF"/>
                </a:solidFill>
              </a14:hiddenFill>
            </a:ext>
          </a:extLst>
        </p:spPr>
      </p:pic>
      <p:sp>
        <p:nvSpPr>
          <p:cNvPr id="38" name="Rectángulo 37"/>
          <p:cNvSpPr/>
          <p:nvPr/>
        </p:nvSpPr>
        <p:spPr>
          <a:xfrm>
            <a:off x="9513631" y="4642337"/>
            <a:ext cx="2242385" cy="77679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8 empresas grandes y 3 pymes</a:t>
            </a:r>
            <a:endParaRPr lang="es-ES" dirty="0"/>
          </a:p>
        </p:txBody>
      </p:sp>
      <p:cxnSp>
        <p:nvCxnSpPr>
          <p:cNvPr id="47" name="Conector recto 46"/>
          <p:cNvCxnSpPr/>
          <p:nvPr/>
        </p:nvCxnSpPr>
        <p:spPr>
          <a:xfrm flipH="1" flipV="1">
            <a:off x="8140246" y="4803319"/>
            <a:ext cx="761278" cy="1"/>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Conector recto 47"/>
          <p:cNvCxnSpPr/>
          <p:nvPr/>
        </p:nvCxnSpPr>
        <p:spPr>
          <a:xfrm flipH="1">
            <a:off x="8924712" y="3984630"/>
            <a:ext cx="1" cy="1047419"/>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ector recto de flecha 48"/>
          <p:cNvCxnSpPr/>
          <p:nvPr/>
        </p:nvCxnSpPr>
        <p:spPr>
          <a:xfrm>
            <a:off x="8909426" y="3983718"/>
            <a:ext cx="60420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0" name="Conector recto de flecha 49"/>
          <p:cNvCxnSpPr/>
          <p:nvPr/>
        </p:nvCxnSpPr>
        <p:spPr>
          <a:xfrm>
            <a:off x="8909425" y="5008314"/>
            <a:ext cx="60420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Conector recto de flecha 32"/>
          <p:cNvCxnSpPr/>
          <p:nvPr/>
        </p:nvCxnSpPr>
        <p:spPr>
          <a:xfrm>
            <a:off x="3253831" y="1956279"/>
            <a:ext cx="0" cy="25321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0239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401642" y="345650"/>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CONCLUSIONES</a:t>
            </a:r>
            <a:endPar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7" name="Diagrama 6"/>
          <p:cNvGraphicFramePr/>
          <p:nvPr>
            <p:extLst>
              <p:ext uri="{D42A27DB-BD31-4B8C-83A1-F6EECF244321}">
                <p14:modId xmlns:p14="http://schemas.microsoft.com/office/powerpoint/2010/main" val="389913525"/>
              </p:ext>
            </p:extLst>
          </p:nvPr>
        </p:nvGraphicFramePr>
        <p:xfrm>
          <a:off x="3457035" y="968789"/>
          <a:ext cx="8416097" cy="4587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698" name="Picture 2" descr="Resultado de imagen para conclusiones"/>
          <p:cNvPicPr>
            <a:picLocks noChangeAspect="1" noChangeArrowheads="1"/>
          </p:cNvPicPr>
          <p:nvPr/>
        </p:nvPicPr>
        <p:blipFill rotWithShape="1">
          <a:blip r:embed="rId8">
            <a:extLst>
              <a:ext uri="{28A0092B-C50C-407E-A947-70E740481C1C}">
                <a14:useLocalDpi xmlns:a14="http://schemas.microsoft.com/office/drawing/2010/main" val="0"/>
              </a:ext>
            </a:extLst>
          </a:blip>
          <a:srcRect l="22424" t="5184" r="6601" b="6027"/>
          <a:stretch/>
        </p:blipFill>
        <p:spPr bwMode="auto">
          <a:xfrm>
            <a:off x="1455313" y="1584101"/>
            <a:ext cx="2034862" cy="253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07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graphicFrame>
        <p:nvGraphicFramePr>
          <p:cNvPr id="5" name="Diagrama 4"/>
          <p:cNvGraphicFramePr/>
          <p:nvPr>
            <p:extLst>
              <p:ext uri="{D42A27DB-BD31-4B8C-83A1-F6EECF244321}">
                <p14:modId xmlns:p14="http://schemas.microsoft.com/office/powerpoint/2010/main" val="2515196187"/>
              </p:ext>
            </p:extLst>
          </p:nvPr>
        </p:nvGraphicFramePr>
        <p:xfrm>
          <a:off x="3450001" y="835047"/>
          <a:ext cx="8181145" cy="4935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8401642" y="345650"/>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CONCLUSIONES</a:t>
            </a:r>
            <a:endPar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8" name="Picture 2" descr="Resultado de imagen para conclusiones"/>
          <p:cNvPicPr>
            <a:picLocks noChangeAspect="1" noChangeArrowheads="1"/>
          </p:cNvPicPr>
          <p:nvPr/>
        </p:nvPicPr>
        <p:blipFill rotWithShape="1">
          <a:blip r:embed="rId8">
            <a:extLst>
              <a:ext uri="{28A0092B-C50C-407E-A947-70E740481C1C}">
                <a14:useLocalDpi xmlns:a14="http://schemas.microsoft.com/office/drawing/2010/main" val="0"/>
              </a:ext>
            </a:extLst>
          </a:blip>
          <a:srcRect l="22424" t="5184" r="6601" b="6027"/>
          <a:stretch/>
        </p:blipFill>
        <p:spPr bwMode="auto">
          <a:xfrm>
            <a:off x="1455313" y="1584101"/>
            <a:ext cx="2034862" cy="253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74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401642" y="345650"/>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RECOMENDACIONES</a:t>
            </a:r>
            <a:endPar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7" name="Diagrama 6"/>
          <p:cNvGraphicFramePr/>
          <p:nvPr>
            <p:extLst>
              <p:ext uri="{D42A27DB-BD31-4B8C-83A1-F6EECF244321}">
                <p14:modId xmlns:p14="http://schemas.microsoft.com/office/powerpoint/2010/main" val="1015655839"/>
              </p:ext>
            </p:extLst>
          </p:nvPr>
        </p:nvGraphicFramePr>
        <p:xfrm>
          <a:off x="3407798" y="1180697"/>
          <a:ext cx="8518769" cy="4119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4" name="Picture 4"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l="8762" t="8210" r="8759" b="10277"/>
          <a:stretch/>
        </p:blipFill>
        <p:spPr bwMode="auto">
          <a:xfrm>
            <a:off x="1210615" y="2009104"/>
            <a:ext cx="1995676" cy="172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02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655415" y="268377"/>
            <a:ext cx="2885159" cy="5666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V</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401642" y="345650"/>
            <a:ext cx="2933279"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400" b="1" dirty="0" smtClean="0">
                <a:ln/>
                <a:solidFill>
                  <a:schemeClr val="accent4"/>
                </a:solidFill>
              </a:rPr>
              <a:t>RECOMENDACIONES</a:t>
            </a:r>
            <a:endPar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7" name="Diagrama 6"/>
          <p:cNvGraphicFramePr/>
          <p:nvPr>
            <p:extLst>
              <p:ext uri="{D42A27DB-BD31-4B8C-83A1-F6EECF244321}">
                <p14:modId xmlns:p14="http://schemas.microsoft.com/office/powerpoint/2010/main" val="232590004"/>
              </p:ext>
            </p:extLst>
          </p:nvPr>
        </p:nvGraphicFramePr>
        <p:xfrm>
          <a:off x="3407798" y="1180697"/>
          <a:ext cx="8518769" cy="4277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l="8762" t="8210" r="8759" b="10277"/>
          <a:stretch/>
        </p:blipFill>
        <p:spPr bwMode="auto">
          <a:xfrm>
            <a:off x="1210615" y="2009104"/>
            <a:ext cx="1995676" cy="172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11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pic>
        <p:nvPicPr>
          <p:cNvPr id="24578" name="Picture 2" descr="Resultado de imagen para gr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797" y="1047750"/>
            <a:ext cx="571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58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pic>
        <p:nvPicPr>
          <p:cNvPr id="1026" name="Picture 2" descr="Resultado de imagen para metodologia gif con movimient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60264" y="2972740"/>
            <a:ext cx="2105698" cy="21056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949997906"/>
              </p:ext>
            </p:extLst>
          </p:nvPr>
        </p:nvGraphicFramePr>
        <p:xfrm>
          <a:off x="1165538" y="672313"/>
          <a:ext cx="4494726" cy="3916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2473309998"/>
              </p:ext>
            </p:extLst>
          </p:nvPr>
        </p:nvGraphicFramePr>
        <p:xfrm>
          <a:off x="7660067" y="371937"/>
          <a:ext cx="4381679"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31683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913788" y="0"/>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a:t>
            </a:r>
            <a:endPar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4913788" y="1349944"/>
            <a:ext cx="4784003" cy="134994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MARCO TEÒRICO</a:t>
            </a:r>
            <a:endPar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pic>
        <p:nvPicPr>
          <p:cNvPr id="3074"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2431" y="2784963"/>
            <a:ext cx="3035685" cy="252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97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2" name="Rectángulo 1"/>
          <p:cNvSpPr/>
          <p:nvPr/>
        </p:nvSpPr>
        <p:spPr>
          <a:xfrm>
            <a:off x="8131128" y="324805"/>
            <a:ext cx="3689998"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b="1" dirty="0" smtClean="0">
                <a:ln/>
                <a:solidFill>
                  <a:schemeClr val="accent4"/>
                </a:solidFill>
              </a:rPr>
              <a:t>Negocios Inclusivos (NI)</a:t>
            </a:r>
            <a:endParaRPr lang="es-ES" b="1" dirty="0">
              <a:ln/>
              <a:solidFill>
                <a:schemeClr val="accent4"/>
              </a:solidFill>
            </a:endParaRPr>
          </a:p>
        </p:txBody>
      </p:sp>
      <p:graphicFrame>
        <p:nvGraphicFramePr>
          <p:cNvPr id="7" name="Diagrama 6"/>
          <p:cNvGraphicFramePr/>
          <p:nvPr>
            <p:extLst>
              <p:ext uri="{D42A27DB-BD31-4B8C-83A1-F6EECF244321}">
                <p14:modId xmlns:p14="http://schemas.microsoft.com/office/powerpoint/2010/main" val="611271193"/>
              </p:ext>
            </p:extLst>
          </p:nvPr>
        </p:nvGraphicFramePr>
        <p:xfrm>
          <a:off x="6316396" y="3724637"/>
          <a:ext cx="5711635" cy="2087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906079357"/>
              </p:ext>
            </p:extLst>
          </p:nvPr>
        </p:nvGraphicFramePr>
        <p:xfrm>
          <a:off x="6962629" y="965341"/>
          <a:ext cx="4991100" cy="2514600"/>
        </p:xfrm>
        <a:graphic>
          <a:graphicData uri="http://schemas.openxmlformats.org/drawingml/2006/table">
            <a:tbl>
              <a:tblPr firstRow="1" firstCol="1" bandRow="1">
                <a:tableStyleId>{7E9639D4-E3E2-4D34-9284-5A2195B3D0D7}</a:tableStyleId>
              </a:tblPr>
              <a:tblGrid>
                <a:gridCol w="2502535"/>
                <a:gridCol w="2488565"/>
              </a:tblGrid>
              <a:tr h="0">
                <a:tc>
                  <a:txBody>
                    <a:bodyPr/>
                    <a:lstStyle/>
                    <a:p>
                      <a:pPr marL="180340" indent="450215" algn="l">
                        <a:lnSpc>
                          <a:spcPct val="150000"/>
                        </a:lnSpc>
                        <a:spcAft>
                          <a:spcPts val="0"/>
                        </a:spcAft>
                      </a:pPr>
                      <a:r>
                        <a:rPr lang="es-ES" sz="1400" dirty="0" smtClean="0">
                          <a:solidFill>
                            <a:schemeClr val="tx1"/>
                          </a:solidFill>
                          <a:effectLst/>
                        </a:rPr>
                        <a:t>Empresa</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marL="180340" indent="450215" algn="l">
                        <a:lnSpc>
                          <a:spcPct val="150000"/>
                        </a:lnSpc>
                        <a:spcAft>
                          <a:spcPts val="0"/>
                        </a:spcAft>
                      </a:pPr>
                      <a:r>
                        <a:rPr lang="es-ES" sz="1400" dirty="0" smtClean="0">
                          <a:solidFill>
                            <a:schemeClr val="tx1"/>
                          </a:solidFill>
                          <a:effectLst/>
                        </a:rPr>
                        <a:t>Pequeño Productores</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40000"/>
                        <a:lumOff val="60000"/>
                      </a:schemeClr>
                    </a:solidFill>
                  </a:tcPr>
                </a:tc>
              </a:tr>
              <a:tr h="1061085">
                <a:tc>
                  <a:txBody>
                    <a:bodyPr/>
                    <a:lstStyle/>
                    <a:p>
                      <a:pPr marL="342900" lvl="0" indent="-342900" algn="just">
                        <a:lnSpc>
                          <a:spcPct val="150000"/>
                        </a:lnSpc>
                        <a:spcAft>
                          <a:spcPts val="0"/>
                        </a:spcAft>
                        <a:buFont typeface="Wingdings" panose="05000000000000000000" pitchFamily="2" charset="2"/>
                        <a:buChar char=""/>
                      </a:pPr>
                      <a:r>
                        <a:rPr lang="es-EC" sz="1200" b="0" dirty="0" smtClean="0">
                          <a:effectLst/>
                        </a:rPr>
                        <a:t>Control </a:t>
                      </a:r>
                      <a:r>
                        <a:rPr lang="es-EC" sz="1200" b="0" dirty="0">
                          <a:effectLst/>
                        </a:rPr>
                        <a:t>de calidad de la materia prima</a:t>
                      </a:r>
                      <a:endParaRPr lang="es-ES" sz="1800" b="0" dirty="0">
                        <a:effectLst/>
                      </a:endParaRPr>
                    </a:p>
                    <a:p>
                      <a:pPr marL="342900" lvl="0" indent="-342900" algn="just">
                        <a:lnSpc>
                          <a:spcPct val="150000"/>
                        </a:lnSpc>
                        <a:spcAft>
                          <a:spcPts val="0"/>
                        </a:spcAft>
                        <a:buFont typeface="Wingdings" panose="05000000000000000000" pitchFamily="2" charset="2"/>
                        <a:buChar char=""/>
                      </a:pPr>
                      <a:r>
                        <a:rPr lang="es-EC" sz="1200" b="0" dirty="0" smtClean="0">
                          <a:effectLst/>
                        </a:rPr>
                        <a:t>Acceso </a:t>
                      </a:r>
                      <a:r>
                        <a:rPr lang="es-EC" sz="1200" b="0" dirty="0">
                          <a:effectLst/>
                        </a:rPr>
                        <a:t>al conocimiento y a redes locales</a:t>
                      </a:r>
                      <a:endParaRPr lang="es-ES" sz="1800" b="0" dirty="0">
                        <a:effectLst/>
                      </a:endParaRPr>
                    </a:p>
                    <a:p>
                      <a:pPr marL="342900" lvl="0" indent="-342900" algn="just">
                        <a:lnSpc>
                          <a:spcPct val="150000"/>
                        </a:lnSpc>
                        <a:spcAft>
                          <a:spcPts val="0"/>
                        </a:spcAft>
                        <a:buFont typeface="Wingdings" panose="05000000000000000000" pitchFamily="2" charset="2"/>
                        <a:buChar char=""/>
                      </a:pPr>
                      <a:r>
                        <a:rPr lang="es-EC" sz="1200" b="0" dirty="0">
                          <a:effectLst/>
                        </a:rPr>
                        <a:t>Mejores relaciones con el gobierno</a:t>
                      </a:r>
                      <a:endParaRPr lang="es-ES" sz="1800" b="0" dirty="0">
                        <a:effectLst/>
                      </a:endParaRPr>
                    </a:p>
                    <a:p>
                      <a:pPr marL="342900" lvl="0" indent="-342900" algn="just">
                        <a:lnSpc>
                          <a:spcPct val="150000"/>
                        </a:lnSpc>
                        <a:spcAft>
                          <a:spcPts val="0"/>
                        </a:spcAft>
                        <a:buFont typeface="Wingdings" panose="05000000000000000000" pitchFamily="2" charset="2"/>
                        <a:buChar char=""/>
                      </a:pPr>
                      <a:r>
                        <a:rPr lang="es-EC" sz="1200" b="0" dirty="0" smtClean="0">
                          <a:effectLst/>
                        </a:rPr>
                        <a:t>Acceso </a:t>
                      </a:r>
                      <a:r>
                        <a:rPr lang="es-EC" sz="1200" b="0" dirty="0">
                          <a:effectLst/>
                        </a:rPr>
                        <a:t>a un nuevo mercado </a:t>
                      </a:r>
                      <a:endParaRPr lang="es-ES" sz="1800" b="0" dirty="0">
                        <a:effectLst/>
                      </a:endParaRPr>
                    </a:p>
                    <a:p>
                      <a:pPr marL="342900" lvl="0" indent="-342900" algn="just">
                        <a:lnSpc>
                          <a:spcPct val="150000"/>
                        </a:lnSpc>
                        <a:spcAft>
                          <a:spcPts val="0"/>
                        </a:spcAft>
                        <a:buFont typeface="Wingdings" panose="05000000000000000000" pitchFamily="2" charset="2"/>
                        <a:buChar char=""/>
                      </a:pPr>
                      <a:r>
                        <a:rPr lang="es-EC" sz="1200" b="0" dirty="0">
                          <a:effectLst/>
                        </a:rPr>
                        <a:t>Incremento en los </a:t>
                      </a:r>
                      <a:r>
                        <a:rPr lang="es-EC" sz="1200" b="0" dirty="0" smtClean="0">
                          <a:effectLst/>
                        </a:rPr>
                        <a:t>ingresos</a:t>
                      </a:r>
                      <a:endParaRPr lang="es-ES" sz="1800" b="0" dirty="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342900" lvl="0" indent="-342900" algn="just">
                        <a:lnSpc>
                          <a:spcPct val="150000"/>
                        </a:lnSpc>
                        <a:spcAft>
                          <a:spcPts val="0"/>
                        </a:spcAft>
                        <a:buFont typeface="Wingdings" panose="05000000000000000000" pitchFamily="2" charset="2"/>
                        <a:buChar char=""/>
                      </a:pPr>
                      <a:r>
                        <a:rPr lang="es-EC" sz="1200" dirty="0" smtClean="0">
                          <a:effectLst/>
                        </a:rPr>
                        <a:t>Ventas </a:t>
                      </a:r>
                      <a:r>
                        <a:rPr lang="es-EC" sz="1200" dirty="0">
                          <a:effectLst/>
                        </a:rPr>
                        <a:t>aseguradas</a:t>
                      </a:r>
                      <a:endParaRPr lang="es-ES" sz="1800" dirty="0">
                        <a:effectLst/>
                      </a:endParaRPr>
                    </a:p>
                    <a:p>
                      <a:pPr marL="342900" lvl="0" indent="-342900" algn="just">
                        <a:lnSpc>
                          <a:spcPct val="150000"/>
                        </a:lnSpc>
                        <a:spcAft>
                          <a:spcPts val="0"/>
                        </a:spcAft>
                        <a:buFont typeface="Wingdings" panose="05000000000000000000" pitchFamily="2" charset="2"/>
                        <a:buChar char=""/>
                      </a:pPr>
                      <a:r>
                        <a:rPr lang="es-EC" sz="1200" dirty="0" smtClean="0">
                          <a:effectLst/>
                        </a:rPr>
                        <a:t>Capacitación </a:t>
                      </a:r>
                      <a:r>
                        <a:rPr lang="es-EC" sz="1200" dirty="0">
                          <a:effectLst/>
                        </a:rPr>
                        <a:t>y asistencia técnica</a:t>
                      </a:r>
                      <a:endParaRPr lang="es-ES" sz="1800" dirty="0">
                        <a:effectLst/>
                      </a:endParaRPr>
                    </a:p>
                    <a:p>
                      <a:pPr marL="342900" lvl="0" indent="-342900" algn="just">
                        <a:lnSpc>
                          <a:spcPct val="150000"/>
                        </a:lnSpc>
                        <a:spcAft>
                          <a:spcPts val="0"/>
                        </a:spcAft>
                        <a:buFont typeface="Wingdings" panose="05000000000000000000" pitchFamily="2" charset="2"/>
                        <a:buChar char=""/>
                      </a:pPr>
                      <a:r>
                        <a:rPr lang="es-EC" sz="1200" dirty="0">
                          <a:effectLst/>
                        </a:rPr>
                        <a:t>Transferencia de conocimientos y de tecnología</a:t>
                      </a:r>
                      <a:endParaRPr lang="es-ES" sz="1800" dirty="0">
                        <a:effectLst/>
                      </a:endParaRPr>
                    </a:p>
                    <a:p>
                      <a:pPr marL="342900" lvl="0" indent="-342900" algn="just">
                        <a:lnSpc>
                          <a:spcPct val="150000"/>
                        </a:lnSpc>
                        <a:spcAft>
                          <a:spcPts val="0"/>
                        </a:spcAft>
                        <a:buFont typeface="Wingdings" panose="05000000000000000000" pitchFamily="2" charset="2"/>
                        <a:buChar char=""/>
                      </a:pPr>
                      <a:r>
                        <a:rPr lang="es-EC" sz="1200" dirty="0">
                          <a:effectLst/>
                        </a:rPr>
                        <a:t>Acceso al financiamiento</a:t>
                      </a:r>
                      <a:endParaRPr lang="es-ES" sz="1800" dirty="0">
                        <a:effectLst/>
                      </a:endParaRPr>
                    </a:p>
                    <a:p>
                      <a:pPr marL="342900" lvl="0" indent="-342900" algn="just">
                        <a:lnSpc>
                          <a:spcPct val="150000"/>
                        </a:lnSpc>
                        <a:spcAft>
                          <a:spcPts val="0"/>
                        </a:spcAft>
                        <a:buFont typeface="Wingdings" panose="05000000000000000000" pitchFamily="2" charset="2"/>
                        <a:buChar char=""/>
                      </a:pPr>
                      <a:r>
                        <a:rPr lang="es-EC" sz="1200" dirty="0">
                          <a:effectLst/>
                        </a:rPr>
                        <a:t>Participación en un </a:t>
                      </a:r>
                      <a:r>
                        <a:rPr lang="es-EC" sz="1200" dirty="0" smtClean="0">
                          <a:effectLst/>
                        </a:rPr>
                        <a:t>ambiente empresarial positivo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10" name="Rectángulo 9"/>
          <p:cNvSpPr/>
          <p:nvPr/>
        </p:nvSpPr>
        <p:spPr>
          <a:xfrm rot="16200000">
            <a:off x="5887622" y="1956033"/>
            <a:ext cx="1738648"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Beneficios</a:t>
            </a:r>
            <a:endParaRPr lang="es-ES" b="1" dirty="0"/>
          </a:p>
        </p:txBody>
      </p:sp>
      <p:graphicFrame>
        <p:nvGraphicFramePr>
          <p:cNvPr id="11" name="Diagrama 10"/>
          <p:cNvGraphicFramePr/>
          <p:nvPr>
            <p:extLst>
              <p:ext uri="{D42A27DB-BD31-4B8C-83A1-F6EECF244321}">
                <p14:modId xmlns:p14="http://schemas.microsoft.com/office/powerpoint/2010/main" val="3538906085"/>
              </p:ext>
            </p:extLst>
          </p:nvPr>
        </p:nvGraphicFramePr>
        <p:xfrm>
          <a:off x="2165031" y="1898400"/>
          <a:ext cx="4151365" cy="224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ángulo 11"/>
          <p:cNvSpPr/>
          <p:nvPr/>
        </p:nvSpPr>
        <p:spPr>
          <a:xfrm rot="16200000">
            <a:off x="891841" y="2825357"/>
            <a:ext cx="1738648"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Barreras</a:t>
            </a:r>
            <a:endParaRPr lang="es-ES" b="1" dirty="0"/>
          </a:p>
        </p:txBody>
      </p:sp>
    </p:spTree>
    <p:extLst>
      <p:ext uri="{BB962C8B-B14F-4D97-AF65-F5344CB8AC3E}">
        <p14:creationId xmlns:p14="http://schemas.microsoft.com/office/powerpoint/2010/main" val="4152319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6" name="Rectángulo 5"/>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7" name="Rectángulo 6"/>
          <p:cNvSpPr/>
          <p:nvPr/>
        </p:nvSpPr>
        <p:spPr>
          <a:xfrm>
            <a:off x="8131128" y="324805"/>
            <a:ext cx="3689998"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b="1" dirty="0" smtClean="0">
                <a:ln/>
                <a:solidFill>
                  <a:schemeClr val="accent4"/>
                </a:solidFill>
              </a:rPr>
              <a:t>Negocios Inclusivos (NI)</a:t>
            </a:r>
            <a:endParaRPr lang="es-ES" b="1" dirty="0">
              <a:ln/>
              <a:solidFill>
                <a:schemeClr val="accent4"/>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3636753489"/>
              </p:ext>
            </p:extLst>
          </p:nvPr>
        </p:nvGraphicFramePr>
        <p:xfrm>
          <a:off x="1553698" y="1521524"/>
          <a:ext cx="4143717" cy="2484120"/>
        </p:xfrm>
        <a:graphic>
          <a:graphicData uri="http://schemas.openxmlformats.org/drawingml/2006/table">
            <a:tbl>
              <a:tblPr firstRow="1" bandRow="1">
                <a:tableStyleId>{7E9639D4-E3E2-4D34-9284-5A2195B3D0D7}</a:tableStyleId>
              </a:tblPr>
              <a:tblGrid>
                <a:gridCol w="1892886"/>
                <a:gridCol w="2250831"/>
              </a:tblGrid>
              <a:tr h="370840">
                <a:tc>
                  <a:txBody>
                    <a:bodyPr/>
                    <a:lstStyle/>
                    <a:p>
                      <a:pPr algn="ctr"/>
                      <a:r>
                        <a:rPr lang="es-ES" sz="1600" dirty="0" smtClean="0">
                          <a:solidFill>
                            <a:schemeClr val="tx1"/>
                          </a:solidFill>
                        </a:rPr>
                        <a:t>Actores</a:t>
                      </a:r>
                      <a:endParaRPr lang="es-ES" sz="1600" dirty="0">
                        <a:solidFill>
                          <a:schemeClr val="tx1"/>
                        </a:solidFill>
                      </a:endParaRPr>
                    </a:p>
                  </a:txBody>
                  <a:tcPr>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r>
                        <a:rPr lang="es-ES" sz="1600" dirty="0" smtClean="0">
                          <a:solidFill>
                            <a:schemeClr val="tx1"/>
                          </a:solidFill>
                        </a:rPr>
                        <a:t>Recursos que Aporta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solidFill>
                      <a:srgbClr val="92D050"/>
                    </a:solidFill>
                  </a:tcPr>
                </a:tc>
              </a:tr>
              <a:tr h="370840">
                <a:tc>
                  <a:txBody>
                    <a:bodyPr/>
                    <a:lstStyle/>
                    <a:p>
                      <a:r>
                        <a:rPr lang="es-ES" sz="1200" dirty="0" smtClean="0"/>
                        <a:t>Organismos de Cooperación Internacional</a:t>
                      </a:r>
                      <a:endParaRPr lang="es-ES" sz="1200" dirty="0"/>
                    </a:p>
                  </a:txBody>
                  <a:tcPr>
                    <a:lnR w="12700" cap="flat" cmpd="sng" algn="ctr">
                      <a:solidFill>
                        <a:schemeClr val="tx1"/>
                      </a:solidFill>
                      <a:prstDash val="solid"/>
                      <a:round/>
                      <a:headEnd type="none" w="med" len="med"/>
                      <a:tailEnd type="none" w="med" len="med"/>
                    </a:lnR>
                  </a:tcPr>
                </a:tc>
                <a:tc>
                  <a:txBody>
                    <a:bodyPr/>
                    <a:lstStyle/>
                    <a:p>
                      <a:r>
                        <a:rPr lang="es-ES" sz="1200" dirty="0" smtClean="0"/>
                        <a:t>Financiación de proyectos de creación y mejora</a:t>
                      </a:r>
                      <a:endParaRPr lang="es-ES" sz="1200" dirty="0"/>
                    </a:p>
                  </a:txBody>
                  <a:tcPr>
                    <a:lnL w="12700" cap="flat" cmpd="sng" algn="ctr">
                      <a:solidFill>
                        <a:schemeClr val="tx1"/>
                      </a:solidFill>
                      <a:prstDash val="solid"/>
                      <a:round/>
                      <a:headEnd type="none" w="med" len="med"/>
                      <a:tailEnd type="none" w="med" len="med"/>
                    </a:lnL>
                  </a:tcPr>
                </a:tc>
              </a:tr>
              <a:tr h="370840">
                <a:tc>
                  <a:txBody>
                    <a:bodyPr/>
                    <a:lstStyle/>
                    <a:p>
                      <a:r>
                        <a:rPr lang="es-ES" sz="1200" dirty="0" smtClean="0"/>
                        <a:t>ONGs</a:t>
                      </a:r>
                      <a:endParaRPr lang="es-ES" sz="1200" dirty="0"/>
                    </a:p>
                  </a:txBody>
                  <a:tcPr>
                    <a:lnR w="12700" cap="flat" cmpd="sng" algn="ctr">
                      <a:solidFill>
                        <a:schemeClr val="tx1"/>
                      </a:solidFill>
                      <a:prstDash val="solid"/>
                      <a:round/>
                      <a:headEnd type="none" w="med" len="med"/>
                      <a:tailEnd type="none" w="med" len="med"/>
                    </a:lnR>
                  </a:tcPr>
                </a:tc>
                <a:tc>
                  <a:txBody>
                    <a:bodyPr/>
                    <a:lstStyle/>
                    <a:p>
                      <a:r>
                        <a:rPr lang="es-ES" sz="1200" dirty="0" smtClean="0"/>
                        <a:t>Acompañamiento socio-cultural</a:t>
                      </a:r>
                      <a:endParaRPr lang="es-ES" sz="1200" dirty="0"/>
                    </a:p>
                  </a:txBody>
                  <a:tcPr>
                    <a:lnL w="12700" cap="flat" cmpd="sng" algn="ctr">
                      <a:solidFill>
                        <a:schemeClr val="tx1"/>
                      </a:solidFill>
                      <a:prstDash val="solid"/>
                      <a:round/>
                      <a:headEnd type="none" w="med" len="med"/>
                      <a:tailEnd type="none" w="med" len="med"/>
                    </a:lnL>
                  </a:tcPr>
                </a:tc>
              </a:tr>
              <a:tr h="370840">
                <a:tc>
                  <a:txBody>
                    <a:bodyPr/>
                    <a:lstStyle/>
                    <a:p>
                      <a:r>
                        <a:rPr lang="es-ES" sz="1200" dirty="0" smtClean="0"/>
                        <a:t>Estado (ministerios)</a:t>
                      </a:r>
                      <a:endParaRPr lang="es-ES" sz="1200" dirty="0"/>
                    </a:p>
                  </a:txBody>
                  <a:tcPr>
                    <a:lnR w="12700" cap="flat" cmpd="sng" algn="ctr">
                      <a:solidFill>
                        <a:schemeClr val="tx1"/>
                      </a:solidFill>
                      <a:prstDash val="solid"/>
                      <a:round/>
                      <a:headEnd type="none" w="med" len="med"/>
                      <a:tailEnd type="none" w="med" len="med"/>
                    </a:lnR>
                  </a:tcPr>
                </a:tc>
                <a:tc>
                  <a:txBody>
                    <a:bodyPr/>
                    <a:lstStyle/>
                    <a:p>
                      <a:r>
                        <a:rPr lang="es-ES" sz="1200" dirty="0" smtClean="0"/>
                        <a:t>Aporte de fondos</a:t>
                      </a:r>
                      <a:r>
                        <a:rPr lang="es-ES" sz="1200" baseline="0" dirty="0" smtClean="0"/>
                        <a:t> para asistencia técnica</a:t>
                      </a:r>
                      <a:endParaRPr lang="es-ES" sz="1200" dirty="0"/>
                    </a:p>
                  </a:txBody>
                  <a:tcPr>
                    <a:lnL w="12700" cap="flat" cmpd="sng" algn="ctr">
                      <a:solidFill>
                        <a:schemeClr val="tx1"/>
                      </a:solidFill>
                      <a:prstDash val="solid"/>
                      <a:round/>
                      <a:headEnd type="none" w="med" len="med"/>
                      <a:tailEnd type="none" w="med" len="med"/>
                    </a:lnL>
                  </a:tcPr>
                </a:tc>
              </a:tr>
              <a:tr h="370840">
                <a:tc>
                  <a:txBody>
                    <a:bodyPr/>
                    <a:lstStyle/>
                    <a:p>
                      <a:r>
                        <a:rPr lang="es-ES" sz="1200" dirty="0" smtClean="0"/>
                        <a:t>Gobiernos Locales</a:t>
                      </a:r>
                    </a:p>
                  </a:txBody>
                  <a:tcPr>
                    <a:lnR w="12700" cap="flat" cmpd="sng" algn="ctr">
                      <a:solidFill>
                        <a:schemeClr val="tx1"/>
                      </a:solidFill>
                      <a:prstDash val="solid"/>
                      <a:round/>
                      <a:headEnd type="none" w="med" len="med"/>
                      <a:tailEnd type="none" w="med" len="med"/>
                    </a:lnR>
                  </a:tcPr>
                </a:tc>
                <a:tc>
                  <a:txBody>
                    <a:bodyPr/>
                    <a:lstStyle/>
                    <a:p>
                      <a:r>
                        <a:rPr lang="es-ES" sz="1200" dirty="0" smtClean="0"/>
                        <a:t>Organización</a:t>
                      </a:r>
                      <a:r>
                        <a:rPr lang="es-ES" sz="1200" baseline="0" dirty="0" smtClean="0"/>
                        <a:t> de Ferias</a:t>
                      </a:r>
                      <a:endParaRPr lang="es-ES" sz="1200" dirty="0"/>
                    </a:p>
                  </a:txBody>
                  <a:tcPr>
                    <a:lnL w="12700" cap="flat" cmpd="sng" algn="ctr">
                      <a:solidFill>
                        <a:schemeClr val="tx1"/>
                      </a:solidFill>
                      <a:prstDash val="solid"/>
                      <a:round/>
                      <a:headEnd type="none" w="med" len="med"/>
                      <a:tailEnd type="none" w="med" len="med"/>
                    </a:lnL>
                  </a:tcPr>
                </a:tc>
              </a:tr>
              <a:tr h="370840">
                <a:tc>
                  <a:txBody>
                    <a:bodyPr/>
                    <a:lstStyle/>
                    <a:p>
                      <a:r>
                        <a:rPr lang="es-ES" sz="1200" dirty="0" smtClean="0"/>
                        <a:t>Empresas</a:t>
                      </a:r>
                      <a:endParaRPr lang="es-ES" sz="1200" dirty="0"/>
                    </a:p>
                  </a:txBody>
                  <a:tcPr>
                    <a:lnR w="12700" cap="flat" cmpd="sng" algn="ctr">
                      <a:solidFill>
                        <a:schemeClr val="tx1"/>
                      </a:solidFill>
                      <a:prstDash val="solid"/>
                      <a:round/>
                      <a:headEnd type="none" w="med" len="med"/>
                      <a:tailEnd type="none" w="med" len="med"/>
                    </a:lnR>
                  </a:tcPr>
                </a:tc>
                <a:tc>
                  <a:txBody>
                    <a:bodyPr/>
                    <a:lstStyle/>
                    <a:p>
                      <a:r>
                        <a:rPr lang="es-ES" sz="1200" dirty="0" smtClean="0"/>
                        <a:t>Transferencia de conocimiento y tecnología</a:t>
                      </a:r>
                      <a:endParaRPr lang="es-ES" sz="1200" dirty="0"/>
                    </a:p>
                  </a:txBody>
                  <a:tcPr>
                    <a:lnL w="12700" cap="flat" cmpd="sng" algn="ctr">
                      <a:solidFill>
                        <a:schemeClr val="tx1"/>
                      </a:solidFill>
                      <a:prstDash val="solid"/>
                      <a:round/>
                      <a:headEnd type="none" w="med" len="med"/>
                      <a:tailEnd type="none" w="med" len="med"/>
                    </a:lnL>
                  </a:tcPr>
                </a:tc>
              </a:tr>
            </a:tbl>
          </a:graphicData>
        </a:graphic>
      </p:graphicFrame>
      <p:sp>
        <p:nvSpPr>
          <p:cNvPr id="12" name="Rectángulo 11"/>
          <p:cNvSpPr/>
          <p:nvPr/>
        </p:nvSpPr>
        <p:spPr>
          <a:xfrm>
            <a:off x="2623915" y="1061735"/>
            <a:ext cx="1990287"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Actores Partícipes</a:t>
            </a:r>
            <a:endParaRPr lang="es-ES" b="1" dirty="0"/>
          </a:p>
        </p:txBody>
      </p:sp>
      <p:graphicFrame>
        <p:nvGraphicFramePr>
          <p:cNvPr id="13" name="Diagrama 12"/>
          <p:cNvGraphicFramePr/>
          <p:nvPr>
            <p:extLst>
              <p:ext uri="{D42A27DB-BD31-4B8C-83A1-F6EECF244321}">
                <p14:modId xmlns:p14="http://schemas.microsoft.com/office/powerpoint/2010/main" val="1164844218"/>
              </p:ext>
            </p:extLst>
          </p:nvPr>
        </p:nvGraphicFramePr>
        <p:xfrm>
          <a:off x="5938129" y="1448101"/>
          <a:ext cx="6253871" cy="3725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p:cNvSpPr/>
          <p:nvPr/>
        </p:nvSpPr>
        <p:spPr>
          <a:xfrm>
            <a:off x="8131128" y="1061734"/>
            <a:ext cx="1990287"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Puntos a Tratar</a:t>
            </a:r>
            <a:endParaRPr lang="es-ES" b="1" dirty="0"/>
          </a:p>
        </p:txBody>
      </p:sp>
      <p:pic>
        <p:nvPicPr>
          <p:cNvPr id="24578" name="Picture 2" descr="Resultado de imagen para innovac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7995" y="4004459"/>
            <a:ext cx="2968969" cy="158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9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5990" cy="6858000"/>
          </a:xfrm>
          <a:prstGeom prst="rect">
            <a:avLst/>
          </a:prstGeom>
        </p:spPr>
      </p:pic>
      <p:sp>
        <p:nvSpPr>
          <p:cNvPr id="5" name="Rectángulo 4"/>
          <p:cNvSpPr/>
          <p:nvPr/>
        </p:nvSpPr>
        <p:spPr>
          <a:xfrm>
            <a:off x="4501664" y="144006"/>
            <a:ext cx="3629464" cy="77372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CAPITULO II</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Rectángulo 5"/>
          <p:cNvSpPr/>
          <p:nvPr/>
        </p:nvSpPr>
        <p:spPr>
          <a:xfrm>
            <a:off x="8131128" y="324805"/>
            <a:ext cx="3689998" cy="412124"/>
          </a:xfrm>
          <a:prstGeom prst="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b="1" dirty="0" smtClean="0">
                <a:ln/>
                <a:solidFill>
                  <a:schemeClr val="accent4"/>
                </a:solidFill>
              </a:rPr>
              <a:t>Empresa Ancla</a:t>
            </a:r>
            <a:endParaRPr lang="es-ES" b="1" dirty="0">
              <a:ln/>
              <a:solidFill>
                <a:schemeClr val="accent4"/>
              </a:solidFill>
            </a:endParaRPr>
          </a:p>
        </p:txBody>
      </p:sp>
      <p:graphicFrame>
        <p:nvGraphicFramePr>
          <p:cNvPr id="7" name="Diagrama 6"/>
          <p:cNvGraphicFramePr/>
          <p:nvPr>
            <p:extLst>
              <p:ext uri="{D42A27DB-BD31-4B8C-83A1-F6EECF244321}">
                <p14:modId xmlns:p14="http://schemas.microsoft.com/office/powerpoint/2010/main" val="1800099030"/>
              </p:ext>
            </p:extLst>
          </p:nvPr>
        </p:nvGraphicFramePr>
        <p:xfrm>
          <a:off x="1362644" y="1086353"/>
          <a:ext cx="4199988" cy="211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2274312" y="1006639"/>
            <a:ext cx="1990287"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Condiciones</a:t>
            </a:r>
            <a:endParaRPr lang="es-ES" b="1" dirty="0"/>
          </a:p>
        </p:txBody>
      </p:sp>
      <p:pic>
        <p:nvPicPr>
          <p:cNvPr id="9" name="Imagen 8"/>
          <p:cNvPicPr>
            <a:picLocks noChangeAspect="1"/>
          </p:cNvPicPr>
          <p:nvPr/>
        </p:nvPicPr>
        <p:blipFill>
          <a:blip r:embed="rId8"/>
          <a:stretch>
            <a:fillRect/>
          </a:stretch>
        </p:blipFill>
        <p:spPr>
          <a:xfrm>
            <a:off x="6952626" y="2676915"/>
            <a:ext cx="4895850" cy="2790825"/>
          </a:xfrm>
          <a:prstGeom prst="rect">
            <a:avLst/>
          </a:prstGeom>
        </p:spPr>
      </p:pic>
      <p:sp>
        <p:nvSpPr>
          <p:cNvPr id="11" name="Rectángulo 10"/>
          <p:cNvSpPr/>
          <p:nvPr/>
        </p:nvSpPr>
        <p:spPr>
          <a:xfrm rot="16200000">
            <a:off x="5890119" y="4085059"/>
            <a:ext cx="1738648"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Rol</a:t>
            </a:r>
            <a:endParaRPr lang="es-ES" b="1" dirty="0"/>
          </a:p>
        </p:txBody>
      </p:sp>
      <p:graphicFrame>
        <p:nvGraphicFramePr>
          <p:cNvPr id="12" name="Diagrama 11"/>
          <p:cNvGraphicFramePr/>
          <p:nvPr>
            <p:extLst>
              <p:ext uri="{D42A27DB-BD31-4B8C-83A1-F6EECF244321}">
                <p14:modId xmlns:p14="http://schemas.microsoft.com/office/powerpoint/2010/main" val="607029794"/>
              </p:ext>
            </p:extLst>
          </p:nvPr>
        </p:nvGraphicFramePr>
        <p:xfrm>
          <a:off x="1348666" y="3429000"/>
          <a:ext cx="5201746" cy="21580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Rectángulo 12"/>
          <p:cNvSpPr/>
          <p:nvPr/>
        </p:nvSpPr>
        <p:spPr>
          <a:xfrm>
            <a:off x="2688026" y="5081374"/>
            <a:ext cx="1576574" cy="3863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Ventajas</a:t>
            </a:r>
            <a:endParaRPr lang="es-ES" b="1" dirty="0"/>
          </a:p>
        </p:txBody>
      </p:sp>
      <p:pic>
        <p:nvPicPr>
          <p:cNvPr id="25602" name="Picture 2" descr="Resultado de imagen para clus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32543" y="917728"/>
            <a:ext cx="2188580" cy="17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4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4136</Words>
  <Application>Microsoft Office PowerPoint</Application>
  <PresentationFormat>Panorámica</PresentationFormat>
  <Paragraphs>434</Paragraphs>
  <Slides>44</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4" baseType="lpstr">
      <vt:lpstr>Arial</vt:lpstr>
      <vt:lpstr>Calibri</vt:lpstr>
      <vt:lpstr>Calibri Light</vt:lpstr>
      <vt:lpstr>FreesiaUPC</vt:lpstr>
      <vt:lpstr>Lucida Handwriting</vt:lpstr>
      <vt:lpstr>Times New Roman</vt:lpstr>
      <vt:lpstr>Vivaldi</vt:lpstr>
      <vt:lpstr>Wingdings</vt:lpstr>
      <vt:lpstr>Tema de Office</vt:lpstr>
      <vt:lpstr>Hoja de cálculo</vt:lpstr>
      <vt:lpstr>“Deja que tus sueños sean más grandes que tus miedos  y que tus acciones sean más fuertes que tus palabras” </vt:lpstr>
      <vt:lpstr>Trabajo de titulación previo a la obtención del grado 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 3420</dc:creator>
  <cp:lastModifiedBy>DELL 3420</cp:lastModifiedBy>
  <cp:revision>97</cp:revision>
  <dcterms:created xsi:type="dcterms:W3CDTF">2017-12-05T23:46:46Z</dcterms:created>
  <dcterms:modified xsi:type="dcterms:W3CDTF">2017-12-14T15:50:13Z</dcterms:modified>
</cp:coreProperties>
</file>