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sldIdLst>
    <p:sldId id="260" r:id="rId3"/>
    <p:sldId id="263" r:id="rId4"/>
    <p:sldId id="275" r:id="rId5"/>
    <p:sldId id="257" r:id="rId6"/>
    <p:sldId id="258" r:id="rId7"/>
    <p:sldId id="264" r:id="rId8"/>
    <p:sldId id="265" r:id="rId9"/>
    <p:sldId id="276" r:id="rId10"/>
    <p:sldId id="269" r:id="rId11"/>
    <p:sldId id="291" r:id="rId12"/>
    <p:sldId id="266" r:id="rId13"/>
    <p:sldId id="267" r:id="rId14"/>
    <p:sldId id="268" r:id="rId15"/>
    <p:sldId id="270" r:id="rId16"/>
    <p:sldId id="271" r:id="rId17"/>
    <p:sldId id="272" r:id="rId18"/>
    <p:sldId id="277" r:id="rId19"/>
    <p:sldId id="273" r:id="rId20"/>
    <p:sldId id="274" r:id="rId21"/>
    <p:sldId id="278" r:id="rId22"/>
    <p:sldId id="279" r:id="rId23"/>
    <p:sldId id="280" r:id="rId24"/>
    <p:sldId id="281" r:id="rId25"/>
    <p:sldId id="282" r:id="rId26"/>
    <p:sldId id="283" r:id="rId27"/>
    <p:sldId id="284" r:id="rId28"/>
    <p:sldId id="285" r:id="rId29"/>
    <p:sldId id="286" r:id="rId30"/>
    <p:sldId id="287" r:id="rId31"/>
    <p:sldId id="289" r:id="rId32"/>
    <p:sldId id="288" r:id="rId33"/>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6" autoAdjust="0"/>
    <p:restoredTop sz="94660"/>
  </p:normalViewPr>
  <p:slideViewPr>
    <p:cSldViewPr snapToGrid="0">
      <p:cViewPr varScale="1">
        <p:scale>
          <a:sx n="74" d="100"/>
          <a:sy n="74" d="100"/>
        </p:scale>
        <p:origin x="57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arolina\SkyDrive\Documentos\Perfil%20Tesis\Calculo%20cortante%20Edificio%20Silva%20Nu&#241;ez%20%20%20microzonificacion.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US"/>
              <a:t>Espectro Sísmico de Diseño </a:t>
            </a:r>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s-ES"/>
        </a:p>
      </c:txPr>
    </c:title>
    <c:autoTitleDeleted val="0"/>
    <c:plotArea>
      <c:layout/>
      <c:scatterChart>
        <c:scatterStyle val="smoothMarker"/>
        <c:varyColors val="0"/>
        <c:ser>
          <c:idx val="0"/>
          <c:order val="0"/>
          <c:tx>
            <c:v>E. elástico</c:v>
          </c:tx>
          <c:spPr>
            <a:ln w="22225" cap="rnd">
              <a:solidFill>
                <a:schemeClr val="accent1"/>
              </a:solidFill>
              <a:round/>
            </a:ln>
            <a:effectLst/>
          </c:spPr>
          <c:marker>
            <c:symbol val="none"/>
          </c:marker>
          <c:xVal>
            <c:numRef>
              <c:f>'ESPECTRO DE DISEÑO'!$K$65:$K$134</c:f>
              <c:numCache>
                <c:formatCode>General</c:formatCode>
                <c:ptCount val="70"/>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0.25</c:v>
                </c:pt>
                <c:pt idx="22">
                  <c:v>0.3</c:v>
                </c:pt>
                <c:pt idx="23">
                  <c:v>0.35</c:v>
                </c:pt>
                <c:pt idx="24">
                  <c:v>0.4</c:v>
                </c:pt>
                <c:pt idx="25">
                  <c:v>0.45</c:v>
                </c:pt>
                <c:pt idx="26">
                  <c:v>0.5</c:v>
                </c:pt>
                <c:pt idx="27">
                  <c:v>0.55000000000000004</c:v>
                </c:pt>
                <c:pt idx="28">
                  <c:v>0.6</c:v>
                </c:pt>
                <c:pt idx="29">
                  <c:v>0.61</c:v>
                </c:pt>
                <c:pt idx="30">
                  <c:v>0.62</c:v>
                </c:pt>
                <c:pt idx="31">
                  <c:v>0.63</c:v>
                </c:pt>
                <c:pt idx="32">
                  <c:v>0.64</c:v>
                </c:pt>
                <c:pt idx="33">
                  <c:v>0.65</c:v>
                </c:pt>
                <c:pt idx="34">
                  <c:v>0.66</c:v>
                </c:pt>
                <c:pt idx="35">
                  <c:v>0.67</c:v>
                </c:pt>
                <c:pt idx="36">
                  <c:v>0.68</c:v>
                </c:pt>
                <c:pt idx="37">
                  <c:v>0.69</c:v>
                </c:pt>
                <c:pt idx="38">
                  <c:v>0.7</c:v>
                </c:pt>
                <c:pt idx="39">
                  <c:v>0.71</c:v>
                </c:pt>
                <c:pt idx="40">
                  <c:v>0.72</c:v>
                </c:pt>
                <c:pt idx="41">
                  <c:v>0.73</c:v>
                </c:pt>
                <c:pt idx="42">
                  <c:v>0.74</c:v>
                </c:pt>
                <c:pt idx="43">
                  <c:v>0.75</c:v>
                </c:pt>
                <c:pt idx="44">
                  <c:v>0.76</c:v>
                </c:pt>
                <c:pt idx="45">
                  <c:v>0.77</c:v>
                </c:pt>
                <c:pt idx="46">
                  <c:v>0.78</c:v>
                </c:pt>
                <c:pt idx="47">
                  <c:v>0.79</c:v>
                </c:pt>
                <c:pt idx="48">
                  <c:v>0.8</c:v>
                </c:pt>
                <c:pt idx="49">
                  <c:v>0.85</c:v>
                </c:pt>
                <c:pt idx="50">
                  <c:v>0.9</c:v>
                </c:pt>
                <c:pt idx="51">
                  <c:v>1</c:v>
                </c:pt>
                <c:pt idx="52">
                  <c:v>1.5</c:v>
                </c:pt>
                <c:pt idx="53">
                  <c:v>2</c:v>
                </c:pt>
                <c:pt idx="54">
                  <c:v>2.5</c:v>
                </c:pt>
                <c:pt idx="55">
                  <c:v>3</c:v>
                </c:pt>
                <c:pt idx="56">
                  <c:v>3.5</c:v>
                </c:pt>
                <c:pt idx="57">
                  <c:v>4</c:v>
                </c:pt>
                <c:pt idx="58">
                  <c:v>4.5</c:v>
                </c:pt>
                <c:pt idx="59">
                  <c:v>5</c:v>
                </c:pt>
                <c:pt idx="60">
                  <c:v>5.5</c:v>
                </c:pt>
                <c:pt idx="61">
                  <c:v>6</c:v>
                </c:pt>
                <c:pt idx="62">
                  <c:v>6.5</c:v>
                </c:pt>
                <c:pt idx="63">
                  <c:v>7</c:v>
                </c:pt>
                <c:pt idx="64">
                  <c:v>7.5</c:v>
                </c:pt>
                <c:pt idx="65">
                  <c:v>8</c:v>
                </c:pt>
                <c:pt idx="66">
                  <c:v>8.5</c:v>
                </c:pt>
                <c:pt idx="67">
                  <c:v>9</c:v>
                </c:pt>
                <c:pt idx="68">
                  <c:v>9.5</c:v>
                </c:pt>
                <c:pt idx="69">
                  <c:v>10</c:v>
                </c:pt>
              </c:numCache>
            </c:numRef>
          </c:xVal>
          <c:yVal>
            <c:numRef>
              <c:f>'ESPECTRO DE DISEÑO'!$L$65:$L$134</c:f>
              <c:numCache>
                <c:formatCode>0.00</c:formatCode>
                <c:ptCount val="70"/>
                <c:pt idx="0">
                  <c:v>0.502</c:v>
                </c:pt>
                <c:pt idx="1">
                  <c:v>0.57449094655004851</c:v>
                </c:pt>
                <c:pt idx="2">
                  <c:v>0.64698189310009713</c:v>
                </c:pt>
                <c:pt idx="3">
                  <c:v>0.71947283965014575</c:v>
                </c:pt>
                <c:pt idx="4">
                  <c:v>0.79196378620019436</c:v>
                </c:pt>
                <c:pt idx="5">
                  <c:v>0.86445473275024287</c:v>
                </c:pt>
                <c:pt idx="6">
                  <c:v>0.93694567930029138</c:v>
                </c:pt>
                <c:pt idx="7">
                  <c:v>1.00943662585034</c:v>
                </c:pt>
                <c:pt idx="8">
                  <c:v>1.0819275724003887</c:v>
                </c:pt>
                <c:pt idx="9">
                  <c:v>1.154418518950437</c:v>
                </c:pt>
                <c:pt idx="10">
                  <c:v>1.2269094655004857</c:v>
                </c:pt>
                <c:pt idx="11">
                  <c:v>1.2449599999999998</c:v>
                </c:pt>
                <c:pt idx="12">
                  <c:v>1.2449599999999998</c:v>
                </c:pt>
                <c:pt idx="13">
                  <c:v>1.2449599999999998</c:v>
                </c:pt>
                <c:pt idx="14">
                  <c:v>1.2449599999999998</c:v>
                </c:pt>
                <c:pt idx="15">
                  <c:v>1.2449599999999998</c:v>
                </c:pt>
                <c:pt idx="16">
                  <c:v>1.2449599999999998</c:v>
                </c:pt>
                <c:pt idx="17">
                  <c:v>1.2449599999999998</c:v>
                </c:pt>
                <c:pt idx="18">
                  <c:v>1.2449599999999998</c:v>
                </c:pt>
                <c:pt idx="19">
                  <c:v>1.2449599999999998</c:v>
                </c:pt>
                <c:pt idx="20">
                  <c:v>1.2449599999999998</c:v>
                </c:pt>
                <c:pt idx="21">
                  <c:v>1.2449599999999998</c:v>
                </c:pt>
                <c:pt idx="22">
                  <c:v>1.2449599999999998</c:v>
                </c:pt>
                <c:pt idx="23">
                  <c:v>1.2449599999999998</c:v>
                </c:pt>
                <c:pt idx="24">
                  <c:v>1.2449599999999998</c:v>
                </c:pt>
                <c:pt idx="25">
                  <c:v>1.2449599999999998</c:v>
                </c:pt>
                <c:pt idx="26">
                  <c:v>1.2449599999999998</c:v>
                </c:pt>
                <c:pt idx="27">
                  <c:v>1.2449599999999998</c:v>
                </c:pt>
                <c:pt idx="28">
                  <c:v>1.1696300000000002</c:v>
                </c:pt>
                <c:pt idx="29">
                  <c:v>1.1504557377049183</c:v>
                </c:pt>
                <c:pt idx="30">
                  <c:v>1.1319000000000001</c:v>
                </c:pt>
                <c:pt idx="31">
                  <c:v>1.1139333333333337</c:v>
                </c:pt>
                <c:pt idx="32">
                  <c:v>1.0965281250000001</c:v>
                </c:pt>
                <c:pt idx="33">
                  <c:v>1.0796584615384617</c:v>
                </c:pt>
                <c:pt idx="34">
                  <c:v>1.0633000000000001</c:v>
                </c:pt>
                <c:pt idx="35">
                  <c:v>1.0474298507462689</c:v>
                </c:pt>
                <c:pt idx="36">
                  <c:v>1.0320264705882354</c:v>
                </c:pt>
                <c:pt idx="37">
                  <c:v>1.0170695652173916</c:v>
                </c:pt>
                <c:pt idx="38">
                  <c:v>1.0025400000000002</c:v>
                </c:pt>
                <c:pt idx="39">
                  <c:v>0.98841971830985942</c:v>
                </c:pt>
                <c:pt idx="40">
                  <c:v>0.97469166666666696</c:v>
                </c:pt>
                <c:pt idx="41">
                  <c:v>0.96133972602739759</c:v>
                </c:pt>
                <c:pt idx="42">
                  <c:v>0.94834864864864887</c:v>
                </c:pt>
                <c:pt idx="43">
                  <c:v>0.9357040000000002</c:v>
                </c:pt>
                <c:pt idx="44">
                  <c:v>0.92339210526315818</c:v>
                </c:pt>
                <c:pt idx="45">
                  <c:v>0.91140000000000021</c:v>
                </c:pt>
                <c:pt idx="46">
                  <c:v>0.89971538461538469</c:v>
                </c:pt>
                <c:pt idx="47">
                  <c:v>0.88832658227848116</c:v>
                </c:pt>
                <c:pt idx="48">
                  <c:v>0.87722250000000013</c:v>
                </c:pt>
                <c:pt idx="49">
                  <c:v>0.82562117647058841</c:v>
                </c:pt>
                <c:pt idx="50">
                  <c:v>0.77975333333333352</c:v>
                </c:pt>
                <c:pt idx="51">
                  <c:v>0.70177800000000012</c:v>
                </c:pt>
                <c:pt idx="52">
                  <c:v>0.4678520000000001</c:v>
                </c:pt>
                <c:pt idx="53">
                  <c:v>0.35088900000000006</c:v>
                </c:pt>
                <c:pt idx="54">
                  <c:v>0.28071120000000005</c:v>
                </c:pt>
                <c:pt idx="55">
                  <c:v>0.23392600000000005</c:v>
                </c:pt>
                <c:pt idx="56">
                  <c:v>0.20050800000000005</c:v>
                </c:pt>
                <c:pt idx="57">
                  <c:v>0.17544450000000003</c:v>
                </c:pt>
                <c:pt idx="58">
                  <c:v>0.15595066666666671</c:v>
                </c:pt>
                <c:pt idx="59">
                  <c:v>0.14035560000000002</c:v>
                </c:pt>
                <c:pt idx="60">
                  <c:v>0.12759600000000001</c:v>
                </c:pt>
                <c:pt idx="61">
                  <c:v>0.11696300000000003</c:v>
                </c:pt>
                <c:pt idx="62">
                  <c:v>0.10796584615384618</c:v>
                </c:pt>
                <c:pt idx="63">
                  <c:v>0.10025400000000002</c:v>
                </c:pt>
                <c:pt idx="64">
                  <c:v>9.3570400000000026E-2</c:v>
                </c:pt>
                <c:pt idx="65">
                  <c:v>8.7722250000000015E-2</c:v>
                </c:pt>
                <c:pt idx="66">
                  <c:v>8.2562117647058841E-2</c:v>
                </c:pt>
                <c:pt idx="67">
                  <c:v>7.7975333333333355E-2</c:v>
                </c:pt>
                <c:pt idx="68">
                  <c:v>7.3871368421052644E-2</c:v>
                </c:pt>
                <c:pt idx="69">
                  <c:v>7.0177800000000012E-2</c:v>
                </c:pt>
              </c:numCache>
            </c:numRef>
          </c:yVal>
          <c:smooth val="1"/>
        </c:ser>
        <c:ser>
          <c:idx val="1"/>
          <c:order val="1"/>
          <c:tx>
            <c:v>E. inelástico</c:v>
          </c:tx>
          <c:spPr>
            <a:ln w="22225" cap="rnd">
              <a:solidFill>
                <a:schemeClr val="accent2"/>
              </a:solidFill>
              <a:round/>
            </a:ln>
            <a:effectLst/>
          </c:spPr>
          <c:marker>
            <c:symbol val="none"/>
          </c:marker>
          <c:xVal>
            <c:numRef>
              <c:f>'ESPECTRO DE DISEÑO'!$N$65:$N$134</c:f>
              <c:numCache>
                <c:formatCode>General</c:formatCode>
                <c:ptCount val="70"/>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0.25</c:v>
                </c:pt>
                <c:pt idx="22">
                  <c:v>0.3</c:v>
                </c:pt>
                <c:pt idx="23">
                  <c:v>0.35</c:v>
                </c:pt>
                <c:pt idx="24">
                  <c:v>0.4</c:v>
                </c:pt>
                <c:pt idx="25">
                  <c:v>0.45</c:v>
                </c:pt>
                <c:pt idx="26">
                  <c:v>0.5</c:v>
                </c:pt>
                <c:pt idx="27">
                  <c:v>0.55000000000000004</c:v>
                </c:pt>
                <c:pt idx="28">
                  <c:v>0.6</c:v>
                </c:pt>
                <c:pt idx="29">
                  <c:v>0.61</c:v>
                </c:pt>
                <c:pt idx="30">
                  <c:v>0.62</c:v>
                </c:pt>
                <c:pt idx="31">
                  <c:v>0.63</c:v>
                </c:pt>
                <c:pt idx="32">
                  <c:v>0.64</c:v>
                </c:pt>
                <c:pt idx="33">
                  <c:v>0.65</c:v>
                </c:pt>
                <c:pt idx="34">
                  <c:v>0.66</c:v>
                </c:pt>
                <c:pt idx="35">
                  <c:v>0.67</c:v>
                </c:pt>
                <c:pt idx="36">
                  <c:v>0.68</c:v>
                </c:pt>
                <c:pt idx="37">
                  <c:v>0.69</c:v>
                </c:pt>
                <c:pt idx="38">
                  <c:v>0.7</c:v>
                </c:pt>
                <c:pt idx="39">
                  <c:v>0.71</c:v>
                </c:pt>
                <c:pt idx="40">
                  <c:v>0.72</c:v>
                </c:pt>
                <c:pt idx="41">
                  <c:v>0.73</c:v>
                </c:pt>
                <c:pt idx="42">
                  <c:v>0.74</c:v>
                </c:pt>
                <c:pt idx="43">
                  <c:v>0.75</c:v>
                </c:pt>
                <c:pt idx="44">
                  <c:v>0.76</c:v>
                </c:pt>
                <c:pt idx="45">
                  <c:v>0.77</c:v>
                </c:pt>
                <c:pt idx="46">
                  <c:v>0.78</c:v>
                </c:pt>
                <c:pt idx="47">
                  <c:v>0.79</c:v>
                </c:pt>
                <c:pt idx="48">
                  <c:v>0.8</c:v>
                </c:pt>
                <c:pt idx="49">
                  <c:v>0.85</c:v>
                </c:pt>
                <c:pt idx="50">
                  <c:v>0.9</c:v>
                </c:pt>
                <c:pt idx="51">
                  <c:v>1</c:v>
                </c:pt>
                <c:pt idx="52">
                  <c:v>1.5</c:v>
                </c:pt>
                <c:pt idx="53">
                  <c:v>2</c:v>
                </c:pt>
                <c:pt idx="54">
                  <c:v>2.5</c:v>
                </c:pt>
                <c:pt idx="55">
                  <c:v>3</c:v>
                </c:pt>
                <c:pt idx="56">
                  <c:v>3.5</c:v>
                </c:pt>
                <c:pt idx="57">
                  <c:v>4</c:v>
                </c:pt>
                <c:pt idx="58">
                  <c:v>4.5</c:v>
                </c:pt>
                <c:pt idx="59">
                  <c:v>5</c:v>
                </c:pt>
                <c:pt idx="60">
                  <c:v>5.5</c:v>
                </c:pt>
                <c:pt idx="61">
                  <c:v>6</c:v>
                </c:pt>
                <c:pt idx="62">
                  <c:v>6.5</c:v>
                </c:pt>
                <c:pt idx="63">
                  <c:v>7</c:v>
                </c:pt>
                <c:pt idx="64">
                  <c:v>7.5</c:v>
                </c:pt>
                <c:pt idx="65">
                  <c:v>8</c:v>
                </c:pt>
                <c:pt idx="66">
                  <c:v>8.5</c:v>
                </c:pt>
                <c:pt idx="67">
                  <c:v>9</c:v>
                </c:pt>
                <c:pt idx="68">
                  <c:v>9.5</c:v>
                </c:pt>
                <c:pt idx="69">
                  <c:v>10</c:v>
                </c:pt>
              </c:numCache>
            </c:numRef>
          </c:xVal>
          <c:yVal>
            <c:numRef>
              <c:f>'ESPECTRO DE DISEÑO'!$O$65:$O$134</c:f>
              <c:numCache>
                <c:formatCode>0.00</c:formatCode>
                <c:ptCount val="70"/>
                <c:pt idx="0">
                  <c:v>7.1714285714285717E-2</c:v>
                </c:pt>
                <c:pt idx="1">
                  <c:v>8.2070135221435497E-2</c:v>
                </c:pt>
                <c:pt idx="2">
                  <c:v>9.2425984728585306E-2</c:v>
                </c:pt>
                <c:pt idx="3">
                  <c:v>0.1027818342357351</c:v>
                </c:pt>
                <c:pt idx="4">
                  <c:v>0.11313768374288491</c:v>
                </c:pt>
                <c:pt idx="5">
                  <c:v>0.12349353325003469</c:v>
                </c:pt>
                <c:pt idx="6">
                  <c:v>0.13384938275718447</c:v>
                </c:pt>
                <c:pt idx="7">
                  <c:v>0.14420523226433429</c:v>
                </c:pt>
                <c:pt idx="8">
                  <c:v>0.15456108177148412</c:v>
                </c:pt>
                <c:pt idx="9">
                  <c:v>0.16491693127863385</c:v>
                </c:pt>
                <c:pt idx="10">
                  <c:v>0.17527278078578368</c:v>
                </c:pt>
                <c:pt idx="11">
                  <c:v>0.17785142857142855</c:v>
                </c:pt>
                <c:pt idx="12">
                  <c:v>0.17785142857142855</c:v>
                </c:pt>
                <c:pt idx="13">
                  <c:v>0.17785142857142855</c:v>
                </c:pt>
                <c:pt idx="14">
                  <c:v>0.17785142857142855</c:v>
                </c:pt>
                <c:pt idx="15">
                  <c:v>0.17785142857142855</c:v>
                </c:pt>
                <c:pt idx="16">
                  <c:v>0.17785142857142855</c:v>
                </c:pt>
                <c:pt idx="17">
                  <c:v>0.17785142857142855</c:v>
                </c:pt>
                <c:pt idx="18">
                  <c:v>0.17785142857142855</c:v>
                </c:pt>
                <c:pt idx="19">
                  <c:v>0.17785142857142855</c:v>
                </c:pt>
                <c:pt idx="20">
                  <c:v>0.17785142857142855</c:v>
                </c:pt>
                <c:pt idx="21">
                  <c:v>0.17785142857142855</c:v>
                </c:pt>
                <c:pt idx="22">
                  <c:v>0.17785142857142855</c:v>
                </c:pt>
                <c:pt idx="23">
                  <c:v>0.17785142857142855</c:v>
                </c:pt>
                <c:pt idx="24">
                  <c:v>0.17785142857142855</c:v>
                </c:pt>
                <c:pt idx="25">
                  <c:v>0.17785142857142855</c:v>
                </c:pt>
                <c:pt idx="26">
                  <c:v>0.17785142857142855</c:v>
                </c:pt>
                <c:pt idx="27">
                  <c:v>0.17785142857142855</c:v>
                </c:pt>
                <c:pt idx="28">
                  <c:v>0.16709000000000002</c:v>
                </c:pt>
                <c:pt idx="29">
                  <c:v>0.16435081967213119</c:v>
                </c:pt>
                <c:pt idx="30">
                  <c:v>0.16170000000000001</c:v>
                </c:pt>
                <c:pt idx="31">
                  <c:v>0.15913333333333338</c:v>
                </c:pt>
                <c:pt idx="32">
                  <c:v>0.15664687500000002</c:v>
                </c:pt>
                <c:pt idx="33">
                  <c:v>0.1542369230769231</c:v>
                </c:pt>
                <c:pt idx="34">
                  <c:v>0.15190000000000001</c:v>
                </c:pt>
                <c:pt idx="35">
                  <c:v>0.14963283582089557</c:v>
                </c:pt>
                <c:pt idx="36">
                  <c:v>0.14743235294117649</c:v>
                </c:pt>
                <c:pt idx="37">
                  <c:v>0.14529565217391308</c:v>
                </c:pt>
                <c:pt idx="38">
                  <c:v>0.14322000000000004</c:v>
                </c:pt>
                <c:pt idx="39">
                  <c:v>0.14120281690140848</c:v>
                </c:pt>
                <c:pt idx="40">
                  <c:v>0.13924166666666671</c:v>
                </c:pt>
                <c:pt idx="41">
                  <c:v>0.13733424657534252</c:v>
                </c:pt>
                <c:pt idx="42">
                  <c:v>0.13547837837837842</c:v>
                </c:pt>
                <c:pt idx="43">
                  <c:v>0.13367200000000004</c:v>
                </c:pt>
                <c:pt idx="44">
                  <c:v>0.13191315789473687</c:v>
                </c:pt>
                <c:pt idx="45">
                  <c:v>0.13020000000000004</c:v>
                </c:pt>
                <c:pt idx="46">
                  <c:v>0.12853076923076925</c:v>
                </c:pt>
                <c:pt idx="47">
                  <c:v>0.12690379746835445</c:v>
                </c:pt>
                <c:pt idx="48">
                  <c:v>0.12531750000000003</c:v>
                </c:pt>
                <c:pt idx="49">
                  <c:v>0.11794588235294121</c:v>
                </c:pt>
                <c:pt idx="50">
                  <c:v>0.11139333333333336</c:v>
                </c:pt>
                <c:pt idx="51">
                  <c:v>0.10025400000000002</c:v>
                </c:pt>
                <c:pt idx="52">
                  <c:v>6.683600000000002E-2</c:v>
                </c:pt>
                <c:pt idx="53">
                  <c:v>5.0127000000000012E-2</c:v>
                </c:pt>
                <c:pt idx="54">
                  <c:v>4.0101600000000008E-2</c:v>
                </c:pt>
                <c:pt idx="55">
                  <c:v>3.341800000000001E-2</c:v>
                </c:pt>
                <c:pt idx="56">
                  <c:v>2.8644000000000006E-2</c:v>
                </c:pt>
                <c:pt idx="57">
                  <c:v>2.5063500000000006E-2</c:v>
                </c:pt>
                <c:pt idx="58">
                  <c:v>2.2278666666666672E-2</c:v>
                </c:pt>
                <c:pt idx="59">
                  <c:v>2.0050800000000004E-2</c:v>
                </c:pt>
                <c:pt idx="60">
                  <c:v>1.8228000000000001E-2</c:v>
                </c:pt>
                <c:pt idx="61">
                  <c:v>1.6709000000000005E-2</c:v>
                </c:pt>
                <c:pt idx="62">
                  <c:v>1.542369230769231E-2</c:v>
                </c:pt>
                <c:pt idx="63">
                  <c:v>1.4322000000000003E-2</c:v>
                </c:pt>
                <c:pt idx="64">
                  <c:v>1.3367200000000004E-2</c:v>
                </c:pt>
                <c:pt idx="65">
                  <c:v>1.2531750000000003E-2</c:v>
                </c:pt>
                <c:pt idx="66">
                  <c:v>1.1794588235294121E-2</c:v>
                </c:pt>
                <c:pt idx="67">
                  <c:v>1.1139333333333336E-2</c:v>
                </c:pt>
                <c:pt idx="68">
                  <c:v>1.0553052631578949E-2</c:v>
                </c:pt>
                <c:pt idx="69">
                  <c:v>1.0025400000000002E-2</c:v>
                </c:pt>
              </c:numCache>
            </c:numRef>
          </c:yVal>
          <c:smooth val="1"/>
        </c:ser>
        <c:dLbls>
          <c:showLegendKey val="0"/>
          <c:showVal val="0"/>
          <c:showCatName val="0"/>
          <c:showSerName val="0"/>
          <c:showPercent val="0"/>
          <c:showBubbleSize val="0"/>
        </c:dLbls>
        <c:axId val="67934752"/>
        <c:axId val="67935312"/>
      </c:scatterChart>
      <c:valAx>
        <c:axId val="679347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C"/>
                  <a:t>T (seg.)</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0.0"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67935312"/>
        <c:crosses val="autoZero"/>
        <c:crossBetween val="midCat"/>
        <c:majorUnit val="1"/>
      </c:valAx>
      <c:valAx>
        <c:axId val="67935312"/>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C"/>
                  <a:t>Sa (g)</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0.0"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67934752"/>
        <c:crosses val="autoZero"/>
        <c:crossBetween val="midCat"/>
        <c:majorUnit val="0.1"/>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D0094DD1-0CF3-43B6-AC17-E9E5767793F1}" type="datetimeFigureOut">
              <a:rPr lang="es-EC" smtClean="0"/>
              <a:t>18/12/2017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438DD89D-E4AF-41C3-966E-DB977C9FEB91}" type="slidenum">
              <a:rPr lang="es-EC" smtClean="0"/>
              <a:t>‹Nº›</a:t>
            </a:fld>
            <a:endParaRPr lang="es-EC"/>
          </a:p>
        </p:txBody>
      </p:sp>
    </p:spTree>
    <p:extLst>
      <p:ext uri="{BB962C8B-B14F-4D97-AF65-F5344CB8AC3E}">
        <p14:creationId xmlns:p14="http://schemas.microsoft.com/office/powerpoint/2010/main" val="554181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D0094DD1-0CF3-43B6-AC17-E9E5767793F1}" type="datetimeFigureOut">
              <a:rPr lang="es-EC" smtClean="0"/>
              <a:t>18/12/2017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438DD89D-E4AF-41C3-966E-DB977C9FEB91}" type="slidenum">
              <a:rPr lang="es-EC" smtClean="0"/>
              <a:t>‹Nº›</a:t>
            </a:fld>
            <a:endParaRPr lang="es-EC"/>
          </a:p>
        </p:txBody>
      </p:sp>
    </p:spTree>
    <p:extLst>
      <p:ext uri="{BB962C8B-B14F-4D97-AF65-F5344CB8AC3E}">
        <p14:creationId xmlns:p14="http://schemas.microsoft.com/office/powerpoint/2010/main" val="4208062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D0094DD1-0CF3-43B6-AC17-E9E5767793F1}" type="datetimeFigureOut">
              <a:rPr lang="es-EC" smtClean="0"/>
              <a:t>18/12/2017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438DD89D-E4AF-41C3-966E-DB977C9FEB91}" type="slidenum">
              <a:rPr lang="es-EC" smtClean="0"/>
              <a:t>‹Nº›</a:t>
            </a:fld>
            <a:endParaRPr lang="es-EC"/>
          </a:p>
        </p:txBody>
      </p:sp>
    </p:spTree>
    <p:extLst>
      <p:ext uri="{BB962C8B-B14F-4D97-AF65-F5344CB8AC3E}">
        <p14:creationId xmlns:p14="http://schemas.microsoft.com/office/powerpoint/2010/main" val="2637404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1" y="1130300"/>
            <a:ext cx="10143067" cy="4127500"/>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n-US" dirty="0"/>
          </a:p>
        </p:txBody>
      </p:sp>
      <p:sp>
        <p:nvSpPr>
          <p:cNvPr id="4" name="Date Placeholder 3"/>
          <p:cNvSpPr>
            <a:spLocks noGrp="1"/>
          </p:cNvSpPr>
          <p:nvPr>
            <p:ph type="dt" sz="half" idx="10"/>
          </p:nvPr>
        </p:nvSpPr>
        <p:spPr/>
        <p:txBody>
          <a:bodyPr/>
          <a:lstStyle/>
          <a:p>
            <a:fld id="{F6249B34-9780-43F3-807A-ABAA0D7C523D}" type="datetimeFigureOut">
              <a:rPr lang="es-EC" smtClean="0"/>
              <a:t>18/12/2017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A745FF5-85E7-44FB-BA6C-21F3DA7B9E3F}" type="slidenum">
              <a:rPr lang="es-EC" smtClean="0"/>
              <a:t>‹Nº›</a:t>
            </a:fld>
            <a:endParaRPr lang="es-EC"/>
          </a:p>
        </p:txBody>
      </p:sp>
    </p:spTree>
    <p:extLst>
      <p:ext uri="{BB962C8B-B14F-4D97-AF65-F5344CB8AC3E}">
        <p14:creationId xmlns:p14="http://schemas.microsoft.com/office/powerpoint/2010/main" val="3141449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1" y="1130300"/>
            <a:ext cx="10143067" cy="4127500"/>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n-US" dirty="0"/>
          </a:p>
        </p:txBody>
      </p:sp>
      <p:sp>
        <p:nvSpPr>
          <p:cNvPr id="4" name="Date Placeholder 3"/>
          <p:cNvSpPr>
            <a:spLocks noGrp="1"/>
          </p:cNvSpPr>
          <p:nvPr>
            <p:ph type="dt" sz="half" idx="10"/>
          </p:nvPr>
        </p:nvSpPr>
        <p:spPr/>
        <p:txBody>
          <a:bodyPr/>
          <a:lstStyle/>
          <a:p>
            <a:fld id="{F6249B34-9780-43F3-807A-ABAA0D7C523D}" type="datetimeFigureOut">
              <a:rPr lang="es-EC" smtClean="0">
                <a:solidFill>
                  <a:prstClr val="black">
                    <a:tint val="75000"/>
                  </a:prstClr>
                </a:solidFill>
              </a:rPr>
              <a:pPr/>
              <a:t>18/12/2017</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593609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23467" y="0"/>
            <a:ext cx="6350000" cy="584200"/>
          </a:xfrm>
        </p:spPr>
        <p:txBody>
          <a:bodyPr>
            <a:noAutofit/>
          </a:bodyPr>
          <a:lstStyle>
            <a:lvl1pPr>
              <a:defRPr sz="3200" b="1">
                <a:solidFill>
                  <a:schemeClr val="tx1"/>
                </a:solidFill>
                <a:latin typeface="Arial" panose="020B0604020202020204" pitchFamily="34" charset="0"/>
                <a:cs typeface="Arial" panose="020B0604020202020204" pitchFamily="34" charset="0"/>
              </a:defRPr>
            </a:lvl1pPr>
          </a:lstStyle>
          <a:p>
            <a:r>
              <a:rPr lang="es-ES" dirty="0"/>
              <a:t>HAGA CLIC</a:t>
            </a:r>
            <a:endParaRPr lang="en-US" dirty="0"/>
          </a:p>
        </p:txBody>
      </p:sp>
      <p:sp>
        <p:nvSpPr>
          <p:cNvPr id="3" name="Content Placeholder 2"/>
          <p:cNvSpPr>
            <a:spLocks noGrp="1"/>
          </p:cNvSpPr>
          <p:nvPr>
            <p:ph idx="1"/>
          </p:nvPr>
        </p:nvSpPr>
        <p:spPr>
          <a:xfrm>
            <a:off x="838201" y="746127"/>
            <a:ext cx="11082867" cy="524827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extLst>
      <p:ext uri="{BB962C8B-B14F-4D97-AF65-F5344CB8AC3E}">
        <p14:creationId xmlns:p14="http://schemas.microsoft.com/office/powerpoint/2010/main" val="505672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atin typeface="Arial" panose="020B0604020202020204" pitchFamily="34" charset="0"/>
                <a:cs typeface="Arial" panose="020B0604020202020204" pitchFamily="34" charset="0"/>
              </a:defRPr>
            </a:lvl1p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el estilo de texto del patrón</a:t>
            </a:r>
          </a:p>
        </p:txBody>
      </p:sp>
      <p:sp>
        <p:nvSpPr>
          <p:cNvPr id="4" name="Date Placeholder 3"/>
          <p:cNvSpPr>
            <a:spLocks noGrp="1"/>
          </p:cNvSpPr>
          <p:nvPr>
            <p:ph type="dt" sz="half" idx="10"/>
          </p:nvPr>
        </p:nvSpPr>
        <p:spPr/>
        <p:txBody>
          <a:bodyPr/>
          <a:lstStyle/>
          <a:p>
            <a:fld id="{F6249B34-9780-43F3-807A-ABAA0D7C523D}" type="datetimeFigureOut">
              <a:rPr lang="es-EC" smtClean="0">
                <a:solidFill>
                  <a:prstClr val="black">
                    <a:tint val="75000"/>
                  </a:prstClr>
                </a:solidFill>
              </a:rPr>
              <a:pPr/>
              <a:t>18/12/2017</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369941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6249B34-9780-43F3-807A-ABAA0D7C523D}" type="datetimeFigureOut">
              <a:rPr lang="es-EC" smtClean="0">
                <a:solidFill>
                  <a:prstClr val="black">
                    <a:tint val="75000"/>
                  </a:prstClr>
                </a:solidFill>
              </a:rPr>
              <a:pPr/>
              <a:t>18/12/2017</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4083716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2"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6249B34-9780-43F3-807A-ABAA0D7C523D}" type="datetimeFigureOut">
              <a:rPr lang="es-EC" smtClean="0">
                <a:solidFill>
                  <a:prstClr val="black">
                    <a:tint val="75000"/>
                  </a:prstClr>
                </a:solidFill>
              </a:rPr>
              <a:pPr/>
              <a:t>18/12/2017</a:t>
            </a:fld>
            <a:endParaRPr lang="es-EC">
              <a:solidFill>
                <a:prstClr val="black">
                  <a:tint val="75000"/>
                </a:prstClr>
              </a:solidFill>
            </a:endParaRPr>
          </a:p>
        </p:txBody>
      </p:sp>
      <p:sp>
        <p:nvSpPr>
          <p:cNvPr id="8" name="Footer Placeholder 7"/>
          <p:cNvSpPr>
            <a:spLocks noGrp="1"/>
          </p:cNvSpPr>
          <p:nvPr>
            <p:ph type="ftr" sz="quarter" idx="11"/>
          </p:nvPr>
        </p:nvSpPr>
        <p:spPr/>
        <p:txBody>
          <a:bodyPr/>
          <a:lstStyle/>
          <a:p>
            <a:endParaRPr lang="es-EC">
              <a:solidFill>
                <a:prstClr val="black">
                  <a:tint val="75000"/>
                </a:prstClr>
              </a:solidFill>
            </a:endParaRPr>
          </a:p>
        </p:txBody>
      </p:sp>
      <p:sp>
        <p:nvSpPr>
          <p:cNvPr id="9" name="Slide Number Placeholder 8"/>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702712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6249B34-9780-43F3-807A-ABAA0D7C523D}" type="datetimeFigureOut">
              <a:rPr lang="es-EC" smtClean="0">
                <a:solidFill>
                  <a:prstClr val="black">
                    <a:tint val="75000"/>
                  </a:prstClr>
                </a:solidFill>
              </a:rPr>
              <a:pPr/>
              <a:t>18/12/2017</a:t>
            </a:fld>
            <a:endParaRPr lang="es-EC">
              <a:solidFill>
                <a:prstClr val="black">
                  <a:tint val="75000"/>
                </a:prstClr>
              </a:solidFill>
            </a:endParaRPr>
          </a:p>
        </p:txBody>
      </p:sp>
      <p:sp>
        <p:nvSpPr>
          <p:cNvPr id="4" name="Footer Placeholder 3"/>
          <p:cNvSpPr>
            <a:spLocks noGrp="1"/>
          </p:cNvSpPr>
          <p:nvPr>
            <p:ph type="ftr" sz="quarter" idx="11"/>
          </p:nvPr>
        </p:nvSpPr>
        <p:spPr/>
        <p:txBody>
          <a:bodyPr/>
          <a:lstStyle/>
          <a:p>
            <a:endParaRPr lang="es-EC">
              <a:solidFill>
                <a:prstClr val="black">
                  <a:tint val="75000"/>
                </a:prstClr>
              </a:solidFill>
            </a:endParaRPr>
          </a:p>
        </p:txBody>
      </p:sp>
      <p:sp>
        <p:nvSpPr>
          <p:cNvPr id="5" name="Slide Number Placeholder 4"/>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2046658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249B34-9780-43F3-807A-ABAA0D7C523D}" type="datetimeFigureOut">
              <a:rPr lang="es-EC" smtClean="0">
                <a:solidFill>
                  <a:prstClr val="black">
                    <a:tint val="75000"/>
                  </a:prstClr>
                </a:solidFill>
              </a:rPr>
              <a:pPr/>
              <a:t>18/12/2017</a:t>
            </a:fld>
            <a:endParaRPr lang="es-EC">
              <a:solidFill>
                <a:prstClr val="black">
                  <a:tint val="75000"/>
                </a:prstClr>
              </a:solidFill>
            </a:endParaRPr>
          </a:p>
        </p:txBody>
      </p:sp>
      <p:sp>
        <p:nvSpPr>
          <p:cNvPr id="3" name="Footer Placeholder 2"/>
          <p:cNvSpPr>
            <a:spLocks noGrp="1"/>
          </p:cNvSpPr>
          <p:nvPr>
            <p:ph type="ftr" sz="quarter" idx="11"/>
          </p:nvPr>
        </p:nvSpPr>
        <p:spPr/>
        <p:txBody>
          <a:bodyPr/>
          <a:lstStyle/>
          <a:p>
            <a:endParaRPr lang="es-EC">
              <a:solidFill>
                <a:prstClr val="black">
                  <a:tint val="75000"/>
                </a:prstClr>
              </a:solidFill>
            </a:endParaRPr>
          </a:p>
        </p:txBody>
      </p:sp>
      <p:sp>
        <p:nvSpPr>
          <p:cNvPr id="4" name="Slide Number Placeholder 3"/>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489987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D0094DD1-0CF3-43B6-AC17-E9E5767793F1}" type="datetimeFigureOut">
              <a:rPr lang="es-EC" smtClean="0"/>
              <a:t>18/12/2017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438DD89D-E4AF-41C3-966E-DB977C9FEB91}" type="slidenum">
              <a:rPr lang="es-EC" smtClean="0"/>
              <a:t>‹Nº›</a:t>
            </a:fld>
            <a:endParaRPr lang="es-EC"/>
          </a:p>
        </p:txBody>
      </p:sp>
    </p:spTree>
    <p:extLst>
      <p:ext uri="{BB962C8B-B14F-4D97-AF65-F5344CB8AC3E}">
        <p14:creationId xmlns:p14="http://schemas.microsoft.com/office/powerpoint/2010/main" val="3967529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F6249B34-9780-43F3-807A-ABAA0D7C523D}" type="datetimeFigureOut">
              <a:rPr lang="es-EC" smtClean="0">
                <a:solidFill>
                  <a:prstClr val="black">
                    <a:tint val="75000"/>
                  </a:prstClr>
                </a:solidFill>
              </a:rPr>
              <a:pPr/>
              <a:t>18/12/2017</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730327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F6249B34-9780-43F3-807A-ABAA0D7C523D}" type="datetimeFigureOut">
              <a:rPr lang="es-EC" smtClean="0">
                <a:solidFill>
                  <a:prstClr val="black">
                    <a:tint val="75000"/>
                  </a:prstClr>
                </a:solidFill>
              </a:rPr>
              <a:pPr/>
              <a:t>18/12/2017</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317722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6249B34-9780-43F3-807A-ABAA0D7C523D}" type="datetimeFigureOut">
              <a:rPr lang="es-EC" smtClean="0">
                <a:solidFill>
                  <a:prstClr val="black">
                    <a:tint val="75000"/>
                  </a:prstClr>
                </a:solidFill>
              </a:rPr>
              <a:pPr/>
              <a:t>18/12/2017</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684819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6249B34-9780-43F3-807A-ABAA0D7C523D}" type="datetimeFigureOut">
              <a:rPr lang="es-EC" smtClean="0">
                <a:solidFill>
                  <a:prstClr val="black">
                    <a:tint val="75000"/>
                  </a:prstClr>
                </a:solidFill>
              </a:rPr>
              <a:pPr/>
              <a:t>18/12/2017</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688722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D0094DD1-0CF3-43B6-AC17-E9E5767793F1}" type="datetimeFigureOut">
              <a:rPr lang="es-EC" smtClean="0"/>
              <a:t>18/12/2017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438DD89D-E4AF-41C3-966E-DB977C9FEB91}" type="slidenum">
              <a:rPr lang="es-EC" smtClean="0"/>
              <a:t>‹Nº›</a:t>
            </a:fld>
            <a:endParaRPr lang="es-EC"/>
          </a:p>
        </p:txBody>
      </p:sp>
    </p:spTree>
    <p:extLst>
      <p:ext uri="{BB962C8B-B14F-4D97-AF65-F5344CB8AC3E}">
        <p14:creationId xmlns:p14="http://schemas.microsoft.com/office/powerpoint/2010/main" val="1500377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D0094DD1-0CF3-43B6-AC17-E9E5767793F1}" type="datetimeFigureOut">
              <a:rPr lang="es-EC" smtClean="0"/>
              <a:t>18/12/2017</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438DD89D-E4AF-41C3-966E-DB977C9FEB91}" type="slidenum">
              <a:rPr lang="es-EC" smtClean="0"/>
              <a:t>‹Nº›</a:t>
            </a:fld>
            <a:endParaRPr lang="es-EC"/>
          </a:p>
        </p:txBody>
      </p:sp>
    </p:spTree>
    <p:extLst>
      <p:ext uri="{BB962C8B-B14F-4D97-AF65-F5344CB8AC3E}">
        <p14:creationId xmlns:p14="http://schemas.microsoft.com/office/powerpoint/2010/main" val="2299684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D0094DD1-0CF3-43B6-AC17-E9E5767793F1}" type="datetimeFigureOut">
              <a:rPr lang="es-EC" smtClean="0"/>
              <a:t>18/12/2017</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438DD89D-E4AF-41C3-966E-DB977C9FEB91}" type="slidenum">
              <a:rPr lang="es-EC" smtClean="0"/>
              <a:t>‹Nº›</a:t>
            </a:fld>
            <a:endParaRPr lang="es-EC"/>
          </a:p>
        </p:txBody>
      </p:sp>
    </p:spTree>
    <p:extLst>
      <p:ext uri="{BB962C8B-B14F-4D97-AF65-F5344CB8AC3E}">
        <p14:creationId xmlns:p14="http://schemas.microsoft.com/office/powerpoint/2010/main" val="3544880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D0094DD1-0CF3-43B6-AC17-E9E5767793F1}" type="datetimeFigureOut">
              <a:rPr lang="es-EC" smtClean="0"/>
              <a:t>18/12/2017</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438DD89D-E4AF-41C3-966E-DB977C9FEB91}" type="slidenum">
              <a:rPr lang="es-EC" smtClean="0"/>
              <a:t>‹Nº›</a:t>
            </a:fld>
            <a:endParaRPr lang="es-EC"/>
          </a:p>
        </p:txBody>
      </p:sp>
    </p:spTree>
    <p:extLst>
      <p:ext uri="{BB962C8B-B14F-4D97-AF65-F5344CB8AC3E}">
        <p14:creationId xmlns:p14="http://schemas.microsoft.com/office/powerpoint/2010/main" val="1659792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0094DD1-0CF3-43B6-AC17-E9E5767793F1}" type="datetimeFigureOut">
              <a:rPr lang="es-EC" smtClean="0"/>
              <a:t>18/12/2017</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438DD89D-E4AF-41C3-966E-DB977C9FEB91}" type="slidenum">
              <a:rPr lang="es-EC" smtClean="0"/>
              <a:t>‹Nº›</a:t>
            </a:fld>
            <a:endParaRPr lang="es-EC"/>
          </a:p>
        </p:txBody>
      </p:sp>
    </p:spTree>
    <p:extLst>
      <p:ext uri="{BB962C8B-B14F-4D97-AF65-F5344CB8AC3E}">
        <p14:creationId xmlns:p14="http://schemas.microsoft.com/office/powerpoint/2010/main" val="4002228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D0094DD1-0CF3-43B6-AC17-E9E5767793F1}" type="datetimeFigureOut">
              <a:rPr lang="es-EC" smtClean="0"/>
              <a:t>18/12/2017</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438DD89D-E4AF-41C3-966E-DB977C9FEB91}" type="slidenum">
              <a:rPr lang="es-EC" smtClean="0"/>
              <a:t>‹Nº›</a:t>
            </a:fld>
            <a:endParaRPr lang="es-EC"/>
          </a:p>
        </p:txBody>
      </p:sp>
    </p:spTree>
    <p:extLst>
      <p:ext uri="{BB962C8B-B14F-4D97-AF65-F5344CB8AC3E}">
        <p14:creationId xmlns:p14="http://schemas.microsoft.com/office/powerpoint/2010/main" val="2875963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D0094DD1-0CF3-43B6-AC17-E9E5767793F1}" type="datetimeFigureOut">
              <a:rPr lang="es-EC" smtClean="0"/>
              <a:t>18/12/2017</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438DD89D-E4AF-41C3-966E-DB977C9FEB91}" type="slidenum">
              <a:rPr lang="es-EC" smtClean="0"/>
              <a:t>‹Nº›</a:t>
            </a:fld>
            <a:endParaRPr lang="es-EC"/>
          </a:p>
        </p:txBody>
      </p:sp>
    </p:spTree>
    <p:extLst>
      <p:ext uri="{BB962C8B-B14F-4D97-AF65-F5344CB8AC3E}">
        <p14:creationId xmlns:p14="http://schemas.microsoft.com/office/powerpoint/2010/main" val="1753658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094DD1-0CF3-43B6-AC17-E9E5767793F1}" type="datetimeFigureOut">
              <a:rPr lang="es-EC" smtClean="0"/>
              <a:t>18/12/2017</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8DD89D-E4AF-41C3-966E-DB977C9FEB91}" type="slidenum">
              <a:rPr lang="es-EC" smtClean="0"/>
              <a:t>‹Nº›</a:t>
            </a:fld>
            <a:endParaRPr lang="es-EC"/>
          </a:p>
        </p:txBody>
      </p:sp>
    </p:spTree>
    <p:extLst>
      <p:ext uri="{BB962C8B-B14F-4D97-AF65-F5344CB8AC3E}">
        <p14:creationId xmlns:p14="http://schemas.microsoft.com/office/powerpoint/2010/main" val="3760427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249B34-9780-43F3-807A-ABAA0D7C523D}" type="datetimeFigureOut">
              <a:rPr lang="es-EC" smtClean="0">
                <a:solidFill>
                  <a:prstClr val="black">
                    <a:tint val="75000"/>
                  </a:prstClr>
                </a:solidFill>
              </a:rPr>
              <a:pPr/>
              <a:t>18/12/2017</a:t>
            </a:fld>
            <a:endParaRPr lang="es-EC">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2641381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7.tmp"/><Relationship Id="rId7" Type="http://schemas.openxmlformats.org/officeDocument/2006/relationships/image" Target="../media/image21.tmp"/><Relationship Id="rId2" Type="http://schemas.openxmlformats.org/officeDocument/2006/relationships/image" Target="../media/image16.tmp"/><Relationship Id="rId1" Type="http://schemas.openxmlformats.org/officeDocument/2006/relationships/slideLayout" Target="../slideLayouts/slideLayout14.xml"/><Relationship Id="rId6" Type="http://schemas.openxmlformats.org/officeDocument/2006/relationships/image" Target="../media/image20.tmp"/><Relationship Id="rId5" Type="http://schemas.openxmlformats.org/officeDocument/2006/relationships/image" Target="../media/image19.tmp"/><Relationship Id="rId4" Type="http://schemas.openxmlformats.org/officeDocument/2006/relationships/image" Target="../media/image18.tmp"/></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mp4"/><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tmp"/><Relationship Id="rId5" Type="http://schemas.openxmlformats.org/officeDocument/2006/relationships/slideLayout" Target="../slideLayouts/slideLayout14.xml"/><Relationship Id="rId4" Type="http://schemas.openxmlformats.org/officeDocument/2006/relationships/video" Target="../media/media2.mp4"/><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34.png"/><Relationship Id="rId1" Type="http://schemas.openxmlformats.org/officeDocument/2006/relationships/slideLayout" Target="../slideLayouts/slideLayout14.xml"/><Relationship Id="rId4" Type="http://schemas.openxmlformats.org/officeDocument/2006/relationships/image" Target="../media/image26.tm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image" Target="../media/image27.tmp"/><Relationship Id="rId1" Type="http://schemas.openxmlformats.org/officeDocument/2006/relationships/slideLayout" Target="../slideLayouts/slideLayout14.xml"/><Relationship Id="rId4" Type="http://schemas.openxmlformats.org/officeDocument/2006/relationships/image" Target="../media/image29.tmp"/></Relationships>
</file>

<file path=ppt/slides/_rels/slide18.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30.tmp"/><Relationship Id="rId1" Type="http://schemas.openxmlformats.org/officeDocument/2006/relationships/slideLayout" Target="../slideLayouts/slideLayout14.xml"/><Relationship Id="rId5" Type="http://schemas.openxmlformats.org/officeDocument/2006/relationships/image" Target="../media/image33.tmp"/><Relationship Id="rId4" Type="http://schemas.openxmlformats.org/officeDocument/2006/relationships/image" Target="../media/image32.tmp"/></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4.mp4"/><Relationship Id="rId7" Type="http://schemas.openxmlformats.org/officeDocument/2006/relationships/slideLayout" Target="../slideLayouts/slideLayout1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video" Target="../media/media5.mp4"/><Relationship Id="rId11" Type="http://schemas.openxmlformats.org/officeDocument/2006/relationships/image" Target="../media/image38.png"/><Relationship Id="rId5" Type="http://schemas.microsoft.com/office/2007/relationships/media" Target="../media/media5.mp4"/><Relationship Id="rId10" Type="http://schemas.openxmlformats.org/officeDocument/2006/relationships/image" Target="../media/image37.png"/><Relationship Id="rId4" Type="http://schemas.openxmlformats.org/officeDocument/2006/relationships/video" Target="../media/media4.mp4"/><Relationship Id="rId9" Type="http://schemas.openxmlformats.org/officeDocument/2006/relationships/image" Target="../media/image36.tm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0.tmp"/><Relationship Id="rId7" Type="http://schemas.openxmlformats.org/officeDocument/2006/relationships/image" Target="../media/image53.png"/><Relationship Id="rId2" Type="http://schemas.openxmlformats.org/officeDocument/2006/relationships/image" Target="../media/image39.tmp"/><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44.tmp"/><Relationship Id="rId2" Type="http://schemas.openxmlformats.org/officeDocument/2006/relationships/image" Target="../media/image41.png"/><Relationship Id="rId1" Type="http://schemas.openxmlformats.org/officeDocument/2006/relationships/slideLayout" Target="../slideLayouts/slideLayout14.xml"/><Relationship Id="rId6" Type="http://schemas.openxmlformats.org/officeDocument/2006/relationships/image" Target="../media/image43.tmp"/><Relationship Id="rId5" Type="http://schemas.openxmlformats.org/officeDocument/2006/relationships/image" Target="../media/image57.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tmp"/><Relationship Id="rId1" Type="http://schemas.openxmlformats.org/officeDocument/2006/relationships/slideLayout" Target="../slideLayouts/slideLayout14.xml"/><Relationship Id="rId5" Type="http://schemas.openxmlformats.org/officeDocument/2006/relationships/image" Target="../media/image47.tmp"/><Relationship Id="rId4" Type="http://schemas.openxmlformats.org/officeDocument/2006/relationships/image" Target="../media/image46.tmp"/></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64.png"/><Relationship Id="rId1" Type="http://schemas.openxmlformats.org/officeDocument/2006/relationships/slideLayout" Target="../slideLayouts/slideLayout14.xml"/><Relationship Id="rId5" Type="http://schemas.openxmlformats.org/officeDocument/2006/relationships/image" Target="../media/image49.tmp"/><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14.xml"/><Relationship Id="rId6" Type="http://schemas.openxmlformats.org/officeDocument/2006/relationships/image" Target="../media/image72.png"/><Relationship Id="rId11" Type="http://schemas.openxmlformats.org/officeDocument/2006/relationships/image" Target="../media/image52.tmp"/><Relationship Id="rId5" Type="http://schemas.openxmlformats.org/officeDocument/2006/relationships/image" Target="../media/image71.png"/><Relationship Id="rId10" Type="http://schemas.openxmlformats.org/officeDocument/2006/relationships/image" Target="../media/image51.tmp"/><Relationship Id="rId4" Type="http://schemas.openxmlformats.org/officeDocument/2006/relationships/image" Target="../media/image70.png"/><Relationship Id="rId9" Type="http://schemas.openxmlformats.org/officeDocument/2006/relationships/image" Target="../media/image50.tmp"/></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tmp"/><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image" Target="../media/image80.png"/><Relationship Id="rId1" Type="http://schemas.openxmlformats.org/officeDocument/2006/relationships/slideLayout" Target="../slideLayouts/slideLayout14.xml"/><Relationship Id="rId4" Type="http://schemas.openxmlformats.org/officeDocument/2006/relationships/image" Target="../media/image56.tmp"/></Relationships>
</file>

<file path=ppt/slides/_rels/slide2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57.tmp"/><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14.xml"/><Relationship Id="rId6" Type="http://schemas.openxmlformats.org/officeDocument/2006/relationships/image" Target="../media/image87.png"/><Relationship Id="rId5" Type="http://schemas.openxmlformats.org/officeDocument/2006/relationships/image" Target="../media/image58.png"/><Relationship Id="rId4" Type="http://schemas.openxmlformats.org/officeDocument/2006/relationships/image" Target="../media/image85.png"/><Relationship Id="rId9" Type="http://schemas.openxmlformats.org/officeDocument/2006/relationships/image" Target="../media/image90.png"/></Relationships>
</file>

<file path=ppt/slides/_rels/slide29.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image" Target="../media/image59.tmp"/><Relationship Id="rId1" Type="http://schemas.openxmlformats.org/officeDocument/2006/relationships/slideLayout" Target="../slideLayouts/slideLayout14.xml"/><Relationship Id="rId6" Type="http://schemas.openxmlformats.org/officeDocument/2006/relationships/image" Target="../media/image63.tmp"/><Relationship Id="rId5" Type="http://schemas.openxmlformats.org/officeDocument/2006/relationships/image" Target="../media/image62.png"/><Relationship Id="rId4" Type="http://schemas.openxmlformats.org/officeDocument/2006/relationships/image" Target="../media/image61.tmp"/></Relationships>
</file>

<file path=ppt/slides/_rels/slide3.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4.tmp"/><Relationship Id="rId1" Type="http://schemas.openxmlformats.org/officeDocument/2006/relationships/slideLayout" Target="../slideLayouts/slideLayout14.xml"/><Relationship Id="rId5" Type="http://schemas.openxmlformats.org/officeDocument/2006/relationships/image" Target="../media/image7.tmp"/><Relationship Id="rId4" Type="http://schemas.openxmlformats.org/officeDocument/2006/relationships/image" Target="../media/image6.tmp"/></Relationships>
</file>

<file path=ppt/slides/_rels/slide30.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image" Target="../media/image64.tmp"/><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8.tmp"/><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tmp"/><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4.xml"/><Relationship Id="rId6" Type="http://schemas.openxmlformats.org/officeDocument/2006/relationships/image" Target="../media/image14.tmp"/><Relationship Id="rId5" Type="http://schemas.openxmlformats.org/officeDocument/2006/relationships/image" Target="../media/image13.tmp"/><Relationship Id="rId10" Type="http://schemas.openxmlformats.org/officeDocument/2006/relationships/image" Target="../media/image15.tmp"/><Relationship Id="rId4" Type="http://schemas.openxmlformats.org/officeDocument/2006/relationships/image" Target="../media/image12.tmp"/><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2435" y="278359"/>
            <a:ext cx="1403685" cy="1263317"/>
          </a:xfrm>
          <a:prstGeom prst="rect">
            <a:avLst/>
          </a:prstGeom>
        </p:spPr>
      </p:pic>
      <p:sp>
        <p:nvSpPr>
          <p:cNvPr id="4" name="Rectangle 14"/>
          <p:cNvSpPr>
            <a:spLocks noChangeArrowheads="1"/>
          </p:cNvSpPr>
          <p:nvPr/>
        </p:nvSpPr>
        <p:spPr bwMode="auto">
          <a:xfrm>
            <a:off x="1777282" y="495511"/>
            <a:ext cx="9569003" cy="5192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 typeface="Arial" panose="020B0604020202020204" pitchFamily="34" charset="0"/>
              <a:buNone/>
            </a:pPr>
            <a:endParaRPr lang="es-EC" altLang="es-EC" sz="2000" dirty="0"/>
          </a:p>
          <a:p>
            <a:pPr algn="ctr">
              <a:buFont typeface="Arial" panose="020B0604020202020204" pitchFamily="34" charset="0"/>
              <a:buNone/>
            </a:pPr>
            <a:r>
              <a:rPr lang="es-EC" altLang="es-EC" sz="1800" b="1" dirty="0">
                <a:latin typeface="Arial" panose="020B0604020202020204" pitchFamily="34" charset="0"/>
                <a:cs typeface="Arial" panose="020B0604020202020204" pitchFamily="34" charset="0"/>
              </a:rPr>
              <a:t>DEPARTAMENTO DE CIENCIAS DE LA TIERRA Y LA CONSTRUCCIÓN </a:t>
            </a:r>
          </a:p>
          <a:p>
            <a:pPr algn="ctr">
              <a:buFont typeface="Arial" panose="020B0604020202020204" pitchFamily="34" charset="0"/>
              <a:buNone/>
            </a:pPr>
            <a:endParaRPr lang="es-EC" altLang="es-EC" sz="1800" b="1" dirty="0">
              <a:latin typeface="Arial" panose="020B0604020202020204" pitchFamily="34" charset="0"/>
              <a:cs typeface="Arial" panose="020B0604020202020204" pitchFamily="34" charset="0"/>
            </a:endParaRPr>
          </a:p>
          <a:p>
            <a:pPr algn="ctr" eaLnBrk="1" hangingPunct="1">
              <a:spcBef>
                <a:spcPct val="0"/>
              </a:spcBef>
              <a:buFontTx/>
              <a:buNone/>
            </a:pPr>
            <a:r>
              <a:rPr lang="es-ES" altLang="es-EC" sz="1800" b="1" dirty="0">
                <a:latin typeface="Arial" panose="020B0604020202020204" pitchFamily="34" charset="0"/>
                <a:cs typeface="Arial" panose="020B0604020202020204" pitchFamily="34" charset="0"/>
              </a:rPr>
              <a:t>CARRERA DE INGENIERÍA CIVIL</a:t>
            </a:r>
          </a:p>
          <a:p>
            <a:pPr algn="ctr" eaLnBrk="1" hangingPunct="1">
              <a:spcBef>
                <a:spcPct val="0"/>
              </a:spcBef>
              <a:buFontTx/>
              <a:buNone/>
            </a:pPr>
            <a:endParaRPr lang="es-ES" altLang="es-EC" sz="1800" b="1" dirty="0">
              <a:latin typeface="Arial" panose="020B0604020202020204" pitchFamily="34" charset="0"/>
              <a:cs typeface="Arial" panose="020B0604020202020204" pitchFamily="34" charset="0"/>
            </a:endParaRPr>
          </a:p>
          <a:p>
            <a:pPr algn="ctr" eaLnBrk="1" hangingPunct="1">
              <a:spcBef>
                <a:spcPct val="0"/>
              </a:spcBef>
              <a:buFontTx/>
              <a:buNone/>
            </a:pPr>
            <a:r>
              <a:rPr lang="es-EC" altLang="es-EC" sz="1800" b="1" dirty="0">
                <a:latin typeface="Arial" panose="020B0604020202020204" pitchFamily="34" charset="0"/>
                <a:cs typeface="Arial" panose="020B0604020202020204" pitchFamily="34" charset="0"/>
              </a:rPr>
              <a:t>TRABAJO DE TITULACIÓN PREVIO LA OBTENCIÓN DEL TÍTULO DE INGENIERO CIVIL</a:t>
            </a:r>
            <a:endParaRPr lang="es-ES" altLang="es-EC" sz="1800" b="1" dirty="0">
              <a:latin typeface="Arial" panose="020B0604020202020204" pitchFamily="34" charset="0"/>
              <a:cs typeface="Arial" panose="020B0604020202020204" pitchFamily="34" charset="0"/>
            </a:endParaRPr>
          </a:p>
          <a:p>
            <a:pPr algn="ctr" eaLnBrk="1" hangingPunct="1">
              <a:spcBef>
                <a:spcPct val="0"/>
              </a:spcBef>
              <a:buFontTx/>
              <a:buNone/>
            </a:pPr>
            <a:endParaRPr lang="es-ES" altLang="es-EC" sz="1800" dirty="0">
              <a:latin typeface="Arial" panose="020B0604020202020204" pitchFamily="34" charset="0"/>
              <a:cs typeface="Arial" panose="020B0604020202020204" pitchFamily="34" charset="0"/>
            </a:endParaRPr>
          </a:p>
          <a:p>
            <a:pPr algn="ctr">
              <a:spcBef>
                <a:spcPct val="0"/>
              </a:spcBef>
              <a:buNone/>
            </a:pPr>
            <a:r>
              <a:rPr lang="es-ES" altLang="es-EC" sz="1800" b="1" dirty="0">
                <a:latin typeface="Arial" panose="020B0604020202020204" pitchFamily="34" charset="0"/>
                <a:cs typeface="Arial" panose="020B0604020202020204" pitchFamily="34" charset="0"/>
              </a:rPr>
              <a:t>TEMA: </a:t>
            </a:r>
            <a:r>
              <a:rPr lang="es-ES" altLang="es-EC" sz="1800" dirty="0" smtClean="0">
                <a:latin typeface="Arial" panose="020B0604020202020204" pitchFamily="34" charset="0"/>
                <a:cs typeface="Arial" panose="020B0604020202020204" pitchFamily="34" charset="0"/>
              </a:rPr>
              <a:t>“</a:t>
            </a:r>
            <a:r>
              <a:rPr lang="es-EC" altLang="es-EC" sz="1800" dirty="0">
                <a:latin typeface="Arial" panose="020B0604020202020204" pitchFamily="34" charset="0"/>
                <a:cs typeface="Arial" panose="020B0604020202020204" pitchFamily="34" charset="0"/>
              </a:rPr>
              <a:t>ANÁLISIS Y DISEÑO SISMORESISTENTE DEL REFORZAMIENTO ESTRUCTURAL PARA EL EDIFICIO </a:t>
            </a:r>
            <a:r>
              <a:rPr lang="es-EC" altLang="es-EC" sz="1800" dirty="0" smtClean="0">
                <a:latin typeface="Arial" panose="020B0604020202020204" pitchFamily="34" charset="0"/>
                <a:cs typeface="Arial" panose="020B0604020202020204" pitchFamily="34" charset="0"/>
              </a:rPr>
              <a:t>SILVA NUÑEZ </a:t>
            </a:r>
            <a:r>
              <a:rPr lang="es-EC" altLang="es-EC" sz="1800" dirty="0">
                <a:latin typeface="Arial" panose="020B0604020202020204" pitchFamily="34" charset="0"/>
                <a:cs typeface="Arial" panose="020B0604020202020204" pitchFamily="34" charset="0"/>
              </a:rPr>
              <a:t>SEGÚN LA NORMA ECUATORIANA DE LA CONSTRUCCIÓN </a:t>
            </a:r>
            <a:r>
              <a:rPr lang="es-EC" altLang="es-EC" sz="1800" dirty="0" smtClean="0">
                <a:latin typeface="Arial" panose="020B0604020202020204" pitchFamily="34" charset="0"/>
                <a:cs typeface="Arial" panose="020B0604020202020204" pitchFamily="34" charset="0"/>
              </a:rPr>
              <a:t>NEC-15</a:t>
            </a:r>
            <a:r>
              <a:rPr lang="es-ES" altLang="es-EC" sz="1800" dirty="0">
                <a:latin typeface="Arial" panose="020B0604020202020204" pitchFamily="34" charset="0"/>
                <a:cs typeface="Arial" panose="020B0604020202020204" pitchFamily="34" charset="0"/>
              </a:rPr>
              <a:t>”</a:t>
            </a:r>
          </a:p>
          <a:p>
            <a:pPr algn="ctr" eaLnBrk="1" hangingPunct="1">
              <a:spcBef>
                <a:spcPct val="0"/>
              </a:spcBef>
              <a:buFontTx/>
              <a:buNone/>
            </a:pPr>
            <a:endParaRPr lang="es-ES" altLang="es-EC" sz="1800" dirty="0">
              <a:latin typeface="Arial" panose="020B0604020202020204" pitchFamily="34" charset="0"/>
              <a:cs typeface="Arial" panose="020B0604020202020204" pitchFamily="34" charset="0"/>
            </a:endParaRPr>
          </a:p>
          <a:p>
            <a:pPr algn="ctr" eaLnBrk="1" hangingPunct="1">
              <a:spcBef>
                <a:spcPct val="0"/>
              </a:spcBef>
              <a:buFontTx/>
              <a:buNone/>
            </a:pPr>
            <a:r>
              <a:rPr lang="es-EC" altLang="es-EC" sz="1800" b="1" dirty="0">
                <a:latin typeface="Arial" panose="020B0604020202020204" pitchFamily="34" charset="0"/>
                <a:cs typeface="Arial" panose="020B0604020202020204" pitchFamily="34" charset="0"/>
              </a:rPr>
              <a:t>AUTOR:</a:t>
            </a:r>
            <a:r>
              <a:rPr lang="pt-BR" altLang="es-EC" sz="1800" dirty="0">
                <a:latin typeface="Arial" panose="020B0604020202020204" pitchFamily="34" charset="0"/>
                <a:cs typeface="Arial" panose="020B0604020202020204" pitchFamily="34" charset="0"/>
              </a:rPr>
              <a:t> SANTAMARIA MORALES DIANA </a:t>
            </a:r>
            <a:r>
              <a:rPr lang="pt-BR" altLang="es-EC" sz="1800" dirty="0" smtClean="0">
                <a:latin typeface="Arial" panose="020B0604020202020204" pitchFamily="34" charset="0"/>
                <a:cs typeface="Arial" panose="020B0604020202020204" pitchFamily="34" charset="0"/>
              </a:rPr>
              <a:t>CAROLINA</a:t>
            </a:r>
            <a:endParaRPr lang="pt-BR" altLang="es-EC" sz="1800" dirty="0">
              <a:latin typeface="Arial" panose="020B0604020202020204" pitchFamily="34" charset="0"/>
              <a:cs typeface="Arial" panose="020B0604020202020204" pitchFamily="34" charset="0"/>
            </a:endParaRPr>
          </a:p>
          <a:p>
            <a:pPr algn="ctr">
              <a:buFont typeface="Arial" panose="020B0604020202020204" pitchFamily="34" charset="0"/>
              <a:buNone/>
            </a:pPr>
            <a:r>
              <a:rPr lang="es-EC" altLang="es-EC" sz="1800" b="1" dirty="0">
                <a:latin typeface="Arial" panose="020B0604020202020204" pitchFamily="34" charset="0"/>
                <a:cs typeface="Arial" panose="020B0604020202020204" pitchFamily="34" charset="0"/>
              </a:rPr>
              <a:t>     DIRECTOR: </a:t>
            </a:r>
            <a:r>
              <a:rPr lang="es-EC" altLang="es-EC" sz="1800" dirty="0">
                <a:latin typeface="Arial" panose="020B0604020202020204" pitchFamily="34" charset="0"/>
                <a:cs typeface="Arial" panose="020B0604020202020204" pitchFamily="34" charset="0"/>
              </a:rPr>
              <a:t>ING. PEÑAHERRERA GALLEGOS ESTUARDO JAVIER.</a:t>
            </a:r>
          </a:p>
          <a:p>
            <a:pPr algn="ctr">
              <a:buFont typeface="Arial" panose="020B0604020202020204" pitchFamily="34" charset="0"/>
              <a:buNone/>
            </a:pPr>
            <a:endParaRPr lang="es-EC" altLang="es-EC" sz="1800" b="1" dirty="0">
              <a:latin typeface="Arial" panose="020B0604020202020204" pitchFamily="34" charset="0"/>
              <a:cs typeface="Arial" panose="020B0604020202020204" pitchFamily="34" charset="0"/>
            </a:endParaRPr>
          </a:p>
          <a:p>
            <a:pPr algn="ctr">
              <a:spcBef>
                <a:spcPct val="0"/>
              </a:spcBef>
              <a:buFontTx/>
              <a:buNone/>
            </a:pPr>
            <a:r>
              <a:rPr lang="es-EC" altLang="es-EC" sz="1800" dirty="0">
                <a:latin typeface="Arial" panose="020B0604020202020204" pitchFamily="34" charset="0"/>
                <a:cs typeface="Arial" panose="020B0604020202020204" pitchFamily="34" charset="0"/>
              </a:rPr>
              <a:t>SANGOLQUÍ</a:t>
            </a:r>
          </a:p>
          <a:p>
            <a:pPr algn="ctr">
              <a:spcBef>
                <a:spcPct val="0"/>
              </a:spcBef>
              <a:buFontTx/>
              <a:buNone/>
            </a:pPr>
            <a:r>
              <a:rPr lang="es-EC" altLang="es-EC" sz="1800" dirty="0">
                <a:latin typeface="Arial" panose="020B0604020202020204" pitchFamily="34" charset="0"/>
                <a:cs typeface="Arial" panose="020B0604020202020204" pitchFamily="34" charset="0"/>
              </a:rPr>
              <a:t> 2017</a:t>
            </a:r>
            <a:r>
              <a:rPr lang="es-EC" altLang="es-EC" sz="1400" b="1" u="sng" dirty="0">
                <a:latin typeface="Arial" panose="020B0604020202020204" pitchFamily="34" charset="0"/>
              </a:rPr>
              <a:t/>
            </a:r>
            <a:br>
              <a:rPr lang="es-EC" altLang="es-EC" sz="1400" b="1" u="sng" dirty="0">
                <a:latin typeface="Arial" panose="020B0604020202020204" pitchFamily="34" charset="0"/>
              </a:rPr>
            </a:br>
            <a:endParaRPr lang="es-EC" altLang="es-EC" sz="900" b="1" dirty="0">
              <a:latin typeface="Arial" panose="020B0604020202020204" pitchFamily="34" charset="0"/>
            </a:endParaRPr>
          </a:p>
        </p:txBody>
      </p:sp>
    </p:spTree>
    <p:extLst>
      <p:ext uri="{BB962C8B-B14F-4D97-AF65-F5344CB8AC3E}">
        <p14:creationId xmlns:p14="http://schemas.microsoft.com/office/powerpoint/2010/main" val="845629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23467" y="-44239"/>
            <a:ext cx="6350000" cy="584200"/>
          </a:xfrm>
        </p:spPr>
        <p:txBody>
          <a:bodyPr/>
          <a:lstStyle/>
          <a:p>
            <a:endParaRPr lang="es-EC"/>
          </a:p>
        </p:txBody>
      </p:sp>
      <p:graphicFrame>
        <p:nvGraphicFramePr>
          <p:cNvPr id="4" name="Tabla 3"/>
          <p:cNvGraphicFramePr>
            <a:graphicFrameLocks noGrp="1"/>
          </p:cNvGraphicFramePr>
          <p:nvPr>
            <p:extLst/>
          </p:nvPr>
        </p:nvGraphicFramePr>
        <p:xfrm>
          <a:off x="261335" y="2247242"/>
          <a:ext cx="4508884" cy="3840480"/>
        </p:xfrm>
        <a:graphic>
          <a:graphicData uri="http://schemas.openxmlformats.org/drawingml/2006/table">
            <a:tbl>
              <a:tblPr firstRow="1" firstCol="1" bandRow="1">
                <a:tableStyleId>{93296810-A885-4BE3-A3E7-6D5BEEA58F35}</a:tableStyleId>
              </a:tblPr>
              <a:tblGrid>
                <a:gridCol w="1715721"/>
                <a:gridCol w="910814"/>
                <a:gridCol w="971535"/>
                <a:gridCol w="910814"/>
              </a:tblGrid>
              <a:tr h="302282">
                <a:tc>
                  <a:txBody>
                    <a:bodyPr/>
                    <a:lstStyle/>
                    <a:p>
                      <a:pPr algn="ctr">
                        <a:lnSpc>
                          <a:spcPct val="150000"/>
                        </a:lnSpc>
                        <a:spcAft>
                          <a:spcPts val="0"/>
                        </a:spcAft>
                      </a:pPr>
                      <a:r>
                        <a:rPr lang="es-EC" sz="1400" dirty="0">
                          <a:effectLst/>
                        </a:rPr>
                        <a:t>Parámetro </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Valor</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Parámetro </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Valor</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604564">
                <a:tc>
                  <a:txBody>
                    <a:bodyPr/>
                    <a:lstStyle/>
                    <a:p>
                      <a:pPr algn="ctr">
                        <a:lnSpc>
                          <a:spcPct val="150000"/>
                        </a:lnSpc>
                        <a:spcAft>
                          <a:spcPts val="0"/>
                        </a:spcAft>
                      </a:pPr>
                      <a:r>
                        <a:rPr lang="es-EC" sz="1400" dirty="0">
                          <a:effectLst/>
                        </a:rPr>
                        <a:t>Tipo de perfil de suelo </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D</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f P</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0,90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02282">
                <a:tc>
                  <a:txBody>
                    <a:bodyPr/>
                    <a:lstStyle/>
                    <a:p>
                      <a:pPr algn="ctr">
                        <a:lnSpc>
                          <a:spcPct val="150000"/>
                        </a:lnSpc>
                        <a:spcAft>
                          <a:spcPts val="0"/>
                        </a:spcAft>
                      </a:pPr>
                      <a:r>
                        <a:rPr lang="es-EC" sz="1400">
                          <a:effectLst/>
                        </a:rPr>
                        <a:t>Factor de zona </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V</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effectLst/>
                        </a:rPr>
                        <a:t>f E</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1,00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02282">
                <a:tc>
                  <a:txBody>
                    <a:bodyPr/>
                    <a:lstStyle/>
                    <a:p>
                      <a:pPr algn="ctr">
                        <a:lnSpc>
                          <a:spcPct val="150000"/>
                        </a:lnSpc>
                        <a:spcAft>
                          <a:spcPts val="0"/>
                        </a:spcAft>
                      </a:pPr>
                      <a:r>
                        <a:rPr lang="es-EC" sz="1400">
                          <a:effectLst/>
                        </a:rPr>
                        <a:t>Fa</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1,20</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err="1">
                          <a:effectLst/>
                        </a:rPr>
                        <a:t>Ct</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effectLst/>
                        </a:rPr>
                        <a:t>0,06</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02282">
                <a:tc>
                  <a:txBody>
                    <a:bodyPr/>
                    <a:lstStyle/>
                    <a:p>
                      <a:pPr algn="ctr">
                        <a:lnSpc>
                          <a:spcPct val="150000"/>
                        </a:lnSpc>
                        <a:spcAft>
                          <a:spcPts val="0"/>
                        </a:spcAft>
                      </a:pPr>
                      <a:r>
                        <a:rPr lang="es-EC" sz="1400">
                          <a:effectLst/>
                        </a:rPr>
                        <a:t>Fd</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1,19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effectLst/>
                        </a:rPr>
                        <a:t>a</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effectLst/>
                        </a:rPr>
                        <a:t>0,75</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02282">
                <a:tc>
                  <a:txBody>
                    <a:bodyPr/>
                    <a:lstStyle/>
                    <a:p>
                      <a:pPr algn="ctr">
                        <a:lnSpc>
                          <a:spcPct val="150000"/>
                        </a:lnSpc>
                        <a:spcAft>
                          <a:spcPts val="0"/>
                        </a:spcAft>
                      </a:pPr>
                      <a:r>
                        <a:rPr lang="es-EC" sz="1400">
                          <a:effectLst/>
                        </a:rPr>
                        <a:t>Fs</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1,28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effectLst/>
                        </a:rPr>
                        <a:t>R</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smtClean="0">
                          <a:effectLst/>
                        </a:rPr>
                        <a:t>7</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02282">
                <a:tc>
                  <a:txBody>
                    <a:bodyPr/>
                    <a:lstStyle/>
                    <a:p>
                      <a:pPr algn="ctr">
                        <a:lnSpc>
                          <a:spcPct val="150000"/>
                        </a:lnSpc>
                        <a:spcAft>
                          <a:spcPts val="0"/>
                        </a:spcAft>
                      </a:pPr>
                      <a:r>
                        <a:rPr lang="es-EC" sz="1400">
                          <a:effectLst/>
                        </a:rPr>
                        <a:t>h</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2,28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hn</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effectLst/>
                        </a:rPr>
                        <a:t>27,36</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02282">
                <a:tc>
                  <a:txBody>
                    <a:bodyPr/>
                    <a:lstStyle/>
                    <a:p>
                      <a:pPr algn="ctr">
                        <a:lnSpc>
                          <a:spcPct val="150000"/>
                        </a:lnSpc>
                        <a:spcAft>
                          <a:spcPts val="0"/>
                        </a:spcAft>
                      </a:pPr>
                      <a:r>
                        <a:rPr lang="es-EC" sz="1400">
                          <a:effectLst/>
                        </a:rPr>
                        <a:t>r</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1,00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effectLst/>
                        </a:rPr>
                        <a:t>T</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effectLst/>
                        </a:rPr>
                        <a:t>0,66</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02282">
                <a:tc>
                  <a:txBody>
                    <a:bodyPr/>
                    <a:lstStyle/>
                    <a:p>
                      <a:pPr algn="ctr">
                        <a:lnSpc>
                          <a:spcPct val="150000"/>
                        </a:lnSpc>
                        <a:spcAft>
                          <a:spcPts val="0"/>
                        </a:spcAft>
                      </a:pPr>
                      <a:r>
                        <a:rPr lang="es-EC" sz="1400">
                          <a:effectLst/>
                        </a:rPr>
                        <a:t>To</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0,13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Sa</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effectLst/>
                        </a:rPr>
                        <a:t>1,19</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02282">
                <a:tc>
                  <a:txBody>
                    <a:bodyPr/>
                    <a:lstStyle/>
                    <a:p>
                      <a:pPr algn="ctr">
                        <a:lnSpc>
                          <a:spcPct val="150000"/>
                        </a:lnSpc>
                        <a:spcAft>
                          <a:spcPts val="0"/>
                        </a:spcAft>
                      </a:pPr>
                      <a:r>
                        <a:rPr lang="es-EC" sz="1400">
                          <a:effectLst/>
                        </a:rPr>
                        <a:t>Tc</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0,70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V (%)</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solidFill>
                            <a:srgbClr val="FF0000"/>
                          </a:solidFill>
                          <a:effectLst/>
                        </a:rPr>
                        <a:t>0,189 W</a:t>
                      </a:r>
                      <a:endParaRPr lang="es-EC" sz="1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302282">
                <a:tc>
                  <a:txBody>
                    <a:bodyPr/>
                    <a:lstStyle/>
                    <a:p>
                      <a:pPr algn="ctr">
                        <a:lnSpc>
                          <a:spcPct val="150000"/>
                        </a:lnSpc>
                        <a:spcAft>
                          <a:spcPts val="0"/>
                        </a:spcAft>
                      </a:pPr>
                      <a:r>
                        <a:rPr lang="es-EC" sz="1400">
                          <a:effectLst/>
                        </a:rPr>
                        <a:t>I</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1,00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 </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effectLst/>
                        </a:rPr>
                        <a:t> </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5" name="Tabla 4"/>
          <p:cNvGraphicFramePr>
            <a:graphicFrameLocks noGrp="1"/>
          </p:cNvGraphicFramePr>
          <p:nvPr>
            <p:extLst/>
          </p:nvPr>
        </p:nvGraphicFramePr>
        <p:xfrm>
          <a:off x="7522634" y="2247242"/>
          <a:ext cx="4550833" cy="3840480"/>
        </p:xfrm>
        <a:graphic>
          <a:graphicData uri="http://schemas.openxmlformats.org/drawingml/2006/table">
            <a:tbl>
              <a:tblPr firstRow="1" firstCol="1" bandRow="1">
                <a:tableStyleId>{93296810-A885-4BE3-A3E7-6D5BEEA58F35}</a:tableStyleId>
              </a:tblPr>
              <a:tblGrid>
                <a:gridCol w="1386088"/>
                <a:gridCol w="1264576"/>
                <a:gridCol w="980709"/>
                <a:gridCol w="919460"/>
              </a:tblGrid>
              <a:tr h="296388">
                <a:tc>
                  <a:txBody>
                    <a:bodyPr/>
                    <a:lstStyle/>
                    <a:p>
                      <a:pPr algn="ctr">
                        <a:lnSpc>
                          <a:spcPct val="150000"/>
                        </a:lnSpc>
                        <a:spcAft>
                          <a:spcPts val="0"/>
                        </a:spcAft>
                      </a:pPr>
                      <a:r>
                        <a:rPr lang="es-EC" sz="1400" dirty="0">
                          <a:effectLst/>
                        </a:rPr>
                        <a:t>Parámetro </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Valor</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Parámetro </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Valor</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592776">
                <a:tc>
                  <a:txBody>
                    <a:bodyPr/>
                    <a:lstStyle/>
                    <a:p>
                      <a:pPr algn="ctr">
                        <a:lnSpc>
                          <a:spcPct val="150000"/>
                        </a:lnSpc>
                        <a:spcAft>
                          <a:spcPts val="0"/>
                        </a:spcAft>
                      </a:pPr>
                      <a:r>
                        <a:rPr lang="es-EC" sz="1400" dirty="0">
                          <a:effectLst/>
                        </a:rPr>
                        <a:t>Tipo de perfil de suelo </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D</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effectLst/>
                        </a:rPr>
                        <a:t>f P</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0,90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96388">
                <a:tc>
                  <a:txBody>
                    <a:bodyPr/>
                    <a:lstStyle/>
                    <a:p>
                      <a:pPr algn="ctr">
                        <a:lnSpc>
                          <a:spcPct val="150000"/>
                        </a:lnSpc>
                        <a:spcAft>
                          <a:spcPts val="0"/>
                        </a:spcAft>
                      </a:pPr>
                      <a:r>
                        <a:rPr lang="es-EC" sz="1400" dirty="0">
                          <a:effectLst/>
                        </a:rPr>
                        <a:t>Factor de zona </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V</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f E</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1,00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96388">
                <a:tc>
                  <a:txBody>
                    <a:bodyPr/>
                    <a:lstStyle/>
                    <a:p>
                      <a:pPr algn="ctr">
                        <a:lnSpc>
                          <a:spcPct val="150000"/>
                        </a:lnSpc>
                        <a:spcAft>
                          <a:spcPts val="0"/>
                        </a:spcAft>
                      </a:pPr>
                      <a:r>
                        <a:rPr lang="es-EC" sz="1400">
                          <a:effectLst/>
                        </a:rPr>
                        <a:t>Fa</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effectLst/>
                        </a:rPr>
                        <a:t>1,255</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Ct</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0,06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96388">
                <a:tc>
                  <a:txBody>
                    <a:bodyPr/>
                    <a:lstStyle/>
                    <a:p>
                      <a:pPr algn="ctr">
                        <a:lnSpc>
                          <a:spcPct val="150000"/>
                        </a:lnSpc>
                        <a:spcAft>
                          <a:spcPts val="0"/>
                        </a:spcAft>
                      </a:pPr>
                      <a:r>
                        <a:rPr lang="es-EC" sz="1400">
                          <a:effectLst/>
                        </a:rPr>
                        <a:t>Fd</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1,105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effectLst/>
                        </a:rPr>
                        <a:t>a</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0,75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96388">
                <a:tc>
                  <a:txBody>
                    <a:bodyPr/>
                    <a:lstStyle/>
                    <a:p>
                      <a:pPr algn="ctr">
                        <a:lnSpc>
                          <a:spcPct val="150000"/>
                        </a:lnSpc>
                        <a:spcAft>
                          <a:spcPts val="0"/>
                        </a:spcAft>
                      </a:pPr>
                      <a:r>
                        <a:rPr lang="es-EC" sz="1400">
                          <a:effectLst/>
                        </a:rPr>
                        <a:t>Fs</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1,255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effectLst/>
                        </a:rPr>
                        <a:t>R</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smtClean="0">
                          <a:effectLst/>
                        </a:rPr>
                        <a:t>7</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96388">
                <a:tc>
                  <a:txBody>
                    <a:bodyPr/>
                    <a:lstStyle/>
                    <a:p>
                      <a:pPr algn="ctr">
                        <a:lnSpc>
                          <a:spcPct val="150000"/>
                        </a:lnSpc>
                        <a:spcAft>
                          <a:spcPts val="0"/>
                        </a:spcAft>
                      </a:pPr>
                      <a:r>
                        <a:rPr lang="es-EC" sz="1400">
                          <a:effectLst/>
                        </a:rPr>
                        <a:t>h</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2,28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err="1">
                          <a:effectLst/>
                        </a:rPr>
                        <a:t>hn</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27,36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96388">
                <a:tc>
                  <a:txBody>
                    <a:bodyPr/>
                    <a:lstStyle/>
                    <a:p>
                      <a:pPr algn="ctr">
                        <a:lnSpc>
                          <a:spcPct val="150000"/>
                        </a:lnSpc>
                        <a:spcAft>
                          <a:spcPts val="0"/>
                        </a:spcAft>
                      </a:pPr>
                      <a:r>
                        <a:rPr lang="es-EC" sz="1400">
                          <a:effectLst/>
                        </a:rPr>
                        <a:t>r</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1,00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T</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effectLst/>
                        </a:rPr>
                        <a:t>0,66</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96388">
                <a:tc>
                  <a:txBody>
                    <a:bodyPr/>
                    <a:lstStyle/>
                    <a:p>
                      <a:pPr algn="ctr">
                        <a:lnSpc>
                          <a:spcPct val="150000"/>
                        </a:lnSpc>
                        <a:spcAft>
                          <a:spcPts val="0"/>
                        </a:spcAft>
                      </a:pPr>
                      <a:r>
                        <a:rPr lang="es-EC" sz="1400">
                          <a:effectLst/>
                        </a:rPr>
                        <a:t>To</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0,10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Sa</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effectLst/>
                        </a:rPr>
                        <a:t>1,07</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96388">
                <a:tc>
                  <a:txBody>
                    <a:bodyPr/>
                    <a:lstStyle/>
                    <a:p>
                      <a:pPr algn="ctr">
                        <a:lnSpc>
                          <a:spcPct val="150000"/>
                        </a:lnSpc>
                        <a:spcAft>
                          <a:spcPts val="0"/>
                        </a:spcAft>
                      </a:pPr>
                      <a:r>
                        <a:rPr lang="es-EC" sz="1400">
                          <a:effectLst/>
                        </a:rPr>
                        <a:t>Tc</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effectLst/>
                        </a:rPr>
                        <a:t>0,56</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V (%)</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solidFill>
                            <a:srgbClr val="FF0000"/>
                          </a:solidFill>
                          <a:effectLst/>
                        </a:rPr>
                        <a:t>0,169 W</a:t>
                      </a:r>
                      <a:endParaRPr lang="es-EC" sz="1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296388">
                <a:tc>
                  <a:txBody>
                    <a:bodyPr/>
                    <a:lstStyle/>
                    <a:p>
                      <a:pPr algn="ctr">
                        <a:lnSpc>
                          <a:spcPct val="150000"/>
                        </a:lnSpc>
                        <a:spcAft>
                          <a:spcPts val="0"/>
                        </a:spcAft>
                      </a:pPr>
                      <a:r>
                        <a:rPr lang="es-EC" sz="1400" dirty="0">
                          <a:effectLst/>
                        </a:rPr>
                        <a:t>I</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effectLst/>
                        </a:rPr>
                        <a:t>1,00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effectLst/>
                        </a:rPr>
                        <a:t> </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solidFill>
                            <a:srgbClr val="FF0000"/>
                          </a:solidFill>
                          <a:effectLst/>
                        </a:rPr>
                        <a:t> </a:t>
                      </a:r>
                      <a:endParaRPr lang="es-EC" sz="1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6" name="Rectángulo 5"/>
          <p:cNvSpPr/>
          <p:nvPr/>
        </p:nvSpPr>
        <p:spPr>
          <a:xfrm>
            <a:off x="8453372" y="1600910"/>
            <a:ext cx="3096640" cy="646331"/>
          </a:xfrm>
          <a:prstGeom prst="rect">
            <a:avLst/>
          </a:prstGeom>
        </p:spPr>
        <p:txBody>
          <a:bodyPr wrap="square">
            <a:spAutoFit/>
          </a:bodyPr>
          <a:lstStyle/>
          <a:p>
            <a:pPr algn="ctr">
              <a:spcAft>
                <a:spcPts val="1000"/>
              </a:spcAft>
            </a:pPr>
            <a:r>
              <a:rPr lang="es-EC" dirty="0" smtClean="0">
                <a:latin typeface="Arial" panose="020B0604020202020204" pitchFamily="34" charset="0"/>
                <a:ea typeface="Calibri" panose="020F0502020204030204" pitchFamily="34" charset="0"/>
              </a:rPr>
              <a:t>Parámetros espectro Microzonificación </a:t>
            </a:r>
            <a:endParaRPr lang="es-EC" dirty="0">
              <a:latin typeface="Arial" panose="020B0604020202020204" pitchFamily="34" charset="0"/>
              <a:ea typeface="Calibri" panose="020F0502020204030204" pitchFamily="34" charset="0"/>
            </a:endParaRPr>
          </a:p>
        </p:txBody>
      </p:sp>
      <p:sp>
        <p:nvSpPr>
          <p:cNvPr id="7" name="Rectángulo 6"/>
          <p:cNvSpPr/>
          <p:nvPr/>
        </p:nvSpPr>
        <p:spPr>
          <a:xfrm>
            <a:off x="1032596" y="1600909"/>
            <a:ext cx="2666234" cy="646331"/>
          </a:xfrm>
          <a:prstGeom prst="rect">
            <a:avLst/>
          </a:prstGeom>
        </p:spPr>
        <p:txBody>
          <a:bodyPr wrap="square">
            <a:spAutoFit/>
          </a:bodyPr>
          <a:lstStyle/>
          <a:p>
            <a:pPr algn="ctr">
              <a:spcAft>
                <a:spcPts val="1000"/>
              </a:spcAft>
            </a:pPr>
            <a:r>
              <a:rPr lang="es-EC" dirty="0" smtClean="0">
                <a:latin typeface="Arial" panose="020B0604020202020204" pitchFamily="34" charset="0"/>
                <a:ea typeface="Calibri" panose="020F0502020204030204" pitchFamily="34" charset="0"/>
              </a:rPr>
              <a:t>Parámetros espectro NEC-15</a:t>
            </a:r>
            <a:endParaRPr lang="es-EC" dirty="0">
              <a:latin typeface="Arial" panose="020B0604020202020204" pitchFamily="34" charset="0"/>
              <a:ea typeface="Calibri" panose="020F0502020204030204" pitchFamily="34" charset="0"/>
            </a:endParaRPr>
          </a:p>
        </p:txBody>
      </p:sp>
      <p:sp>
        <p:nvSpPr>
          <p:cNvPr id="9" name="Título 1"/>
          <p:cNvSpPr txBox="1">
            <a:spLocks/>
          </p:cNvSpPr>
          <p:nvPr/>
        </p:nvSpPr>
        <p:spPr>
          <a:xfrm>
            <a:off x="2547442" y="778335"/>
            <a:ext cx="5279774" cy="584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2000" dirty="0" smtClean="0">
                <a:latin typeface="Arial" panose="020B0604020202020204" pitchFamily="34" charset="0"/>
                <a:cs typeface="Arial" panose="020B0604020202020204" pitchFamily="34" charset="0"/>
              </a:rPr>
              <a:t>Comparación de espectros </a:t>
            </a:r>
            <a:endParaRPr lang="es-EC" sz="2000" dirty="0">
              <a:latin typeface="Arial" panose="020B0604020202020204" pitchFamily="34" charset="0"/>
              <a:cs typeface="Arial" panose="020B0604020202020204" pitchFamily="34" charset="0"/>
            </a:endParaRPr>
          </a:p>
        </p:txBody>
      </p:sp>
      <p:graphicFrame>
        <p:nvGraphicFramePr>
          <p:cNvPr id="10" name="Gráfico 9"/>
          <p:cNvGraphicFramePr/>
          <p:nvPr/>
        </p:nvGraphicFramePr>
        <p:xfrm>
          <a:off x="4706364" y="2430836"/>
          <a:ext cx="2816270" cy="38227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396370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p:nvPr/>
        </p:nvPicPr>
        <p:blipFill>
          <a:blip r:embed="rId2" cstate="print">
            <a:extLst>
              <a:ext uri="{28A0092B-C50C-407E-A947-70E740481C1C}">
                <a14:useLocalDpi xmlns:a14="http://schemas.microsoft.com/office/drawing/2010/main" val="0"/>
              </a:ext>
            </a:extLst>
          </a:blip>
          <a:stretch>
            <a:fillRect/>
          </a:stretch>
        </p:blipFill>
        <p:spPr>
          <a:xfrm>
            <a:off x="701752" y="1174218"/>
            <a:ext cx="2685390" cy="1800000"/>
          </a:xfrm>
          <a:prstGeom prst="rect">
            <a:avLst/>
          </a:prstGeom>
        </p:spPr>
      </p:pic>
      <p:pic>
        <p:nvPicPr>
          <p:cNvPr id="11" name="Imagen 10"/>
          <p:cNvPicPr/>
          <p:nvPr/>
        </p:nvPicPr>
        <p:blipFill>
          <a:blip r:embed="rId3" cstate="print">
            <a:extLst>
              <a:ext uri="{28A0092B-C50C-407E-A947-70E740481C1C}">
                <a14:useLocalDpi xmlns:a14="http://schemas.microsoft.com/office/drawing/2010/main" val="0"/>
              </a:ext>
            </a:extLst>
          </a:blip>
          <a:stretch>
            <a:fillRect/>
          </a:stretch>
        </p:blipFill>
        <p:spPr>
          <a:xfrm>
            <a:off x="4458340" y="1174218"/>
            <a:ext cx="2721154" cy="1800000"/>
          </a:xfrm>
          <a:prstGeom prst="rect">
            <a:avLst/>
          </a:prstGeom>
        </p:spPr>
      </p:pic>
      <p:pic>
        <p:nvPicPr>
          <p:cNvPr id="12" name="Imagen 11"/>
          <p:cNvPicPr/>
          <p:nvPr/>
        </p:nvPicPr>
        <p:blipFill>
          <a:blip r:embed="rId4" cstate="print">
            <a:extLst>
              <a:ext uri="{28A0092B-C50C-407E-A947-70E740481C1C}">
                <a14:useLocalDpi xmlns:a14="http://schemas.microsoft.com/office/drawing/2010/main" val="0"/>
              </a:ext>
            </a:extLst>
          </a:blip>
          <a:stretch>
            <a:fillRect/>
          </a:stretch>
        </p:blipFill>
        <p:spPr>
          <a:xfrm>
            <a:off x="8250692" y="1139784"/>
            <a:ext cx="2883106" cy="2007541"/>
          </a:xfrm>
          <a:prstGeom prst="rect">
            <a:avLst/>
          </a:prstGeom>
        </p:spPr>
      </p:pic>
      <p:pic>
        <p:nvPicPr>
          <p:cNvPr id="13" name="Imagen 12"/>
          <p:cNvPicPr/>
          <p:nvPr/>
        </p:nvPicPr>
        <p:blipFill>
          <a:blip r:embed="rId5" cstate="print">
            <a:extLst>
              <a:ext uri="{28A0092B-C50C-407E-A947-70E740481C1C}">
                <a14:useLocalDpi xmlns:a14="http://schemas.microsoft.com/office/drawing/2010/main" val="0"/>
              </a:ext>
            </a:extLst>
          </a:blip>
          <a:stretch>
            <a:fillRect/>
          </a:stretch>
        </p:blipFill>
        <p:spPr>
          <a:xfrm>
            <a:off x="483043" y="3630587"/>
            <a:ext cx="3122809" cy="1969775"/>
          </a:xfrm>
          <a:prstGeom prst="rect">
            <a:avLst/>
          </a:prstGeom>
        </p:spPr>
      </p:pic>
      <p:pic>
        <p:nvPicPr>
          <p:cNvPr id="14" name="Imagen 13"/>
          <p:cNvPicPr/>
          <p:nvPr/>
        </p:nvPicPr>
        <p:blipFill>
          <a:blip r:embed="rId6" cstate="print">
            <a:extLst>
              <a:ext uri="{28A0092B-C50C-407E-A947-70E740481C1C}">
                <a14:useLocalDpi xmlns:a14="http://schemas.microsoft.com/office/drawing/2010/main" val="0"/>
              </a:ext>
            </a:extLst>
          </a:blip>
          <a:stretch>
            <a:fillRect/>
          </a:stretch>
        </p:blipFill>
        <p:spPr>
          <a:xfrm>
            <a:off x="4078756" y="3598068"/>
            <a:ext cx="3287047" cy="1969775"/>
          </a:xfrm>
          <a:prstGeom prst="rect">
            <a:avLst/>
          </a:prstGeom>
        </p:spPr>
      </p:pic>
      <p:pic>
        <p:nvPicPr>
          <p:cNvPr id="15" name="Imagen 14"/>
          <p:cNvPicPr/>
          <p:nvPr/>
        </p:nvPicPr>
        <p:blipFill>
          <a:blip r:embed="rId7" cstate="print">
            <a:extLst>
              <a:ext uri="{28A0092B-C50C-407E-A947-70E740481C1C}">
                <a14:useLocalDpi xmlns:a14="http://schemas.microsoft.com/office/drawing/2010/main" val="0"/>
              </a:ext>
            </a:extLst>
          </a:blip>
          <a:stretch>
            <a:fillRect/>
          </a:stretch>
        </p:blipFill>
        <p:spPr>
          <a:xfrm>
            <a:off x="7928925" y="3576248"/>
            <a:ext cx="3481824" cy="1970223"/>
          </a:xfrm>
          <a:prstGeom prst="rect">
            <a:avLst/>
          </a:prstGeom>
        </p:spPr>
      </p:pic>
      <p:sp>
        <p:nvSpPr>
          <p:cNvPr id="17" name="Rectángulo 16"/>
          <p:cNvSpPr/>
          <p:nvPr/>
        </p:nvSpPr>
        <p:spPr>
          <a:xfrm>
            <a:off x="1053599" y="2967622"/>
            <a:ext cx="2441235" cy="369332"/>
          </a:xfrm>
          <a:prstGeom prst="rect">
            <a:avLst/>
          </a:prstGeom>
        </p:spPr>
        <p:txBody>
          <a:bodyPr wrap="square">
            <a:spAutoFit/>
          </a:bodyPr>
          <a:lstStyle/>
          <a:p>
            <a:pPr algn="ctr">
              <a:spcAft>
                <a:spcPts val="1000"/>
              </a:spcAft>
            </a:pPr>
            <a:r>
              <a:rPr lang="es-EC" dirty="0">
                <a:latin typeface="Arial" panose="020B0604020202020204" pitchFamily="34" charset="0"/>
                <a:ea typeface="Calibri" panose="020F0502020204030204" pitchFamily="34" charset="0"/>
              </a:rPr>
              <a:t>Planta nivel -2.88 m</a:t>
            </a:r>
          </a:p>
        </p:txBody>
      </p:sp>
      <p:sp>
        <p:nvSpPr>
          <p:cNvPr id="18" name="Rectángulo 17"/>
          <p:cNvSpPr/>
          <p:nvPr/>
        </p:nvSpPr>
        <p:spPr>
          <a:xfrm>
            <a:off x="4741791" y="2924623"/>
            <a:ext cx="2330220" cy="369332"/>
          </a:xfrm>
          <a:prstGeom prst="rect">
            <a:avLst/>
          </a:prstGeom>
        </p:spPr>
        <p:txBody>
          <a:bodyPr wrap="square">
            <a:spAutoFit/>
          </a:bodyPr>
          <a:lstStyle/>
          <a:p>
            <a:pPr algn="ctr">
              <a:spcAft>
                <a:spcPts val="1000"/>
              </a:spcAft>
            </a:pPr>
            <a:r>
              <a:rPr lang="es-EC" dirty="0">
                <a:latin typeface="Arial" panose="020B0604020202020204" pitchFamily="34" charset="0"/>
                <a:ea typeface="Calibri" panose="020F0502020204030204" pitchFamily="34" charset="0"/>
              </a:rPr>
              <a:t>Planta nivel 0.00 m </a:t>
            </a:r>
          </a:p>
        </p:txBody>
      </p:sp>
      <p:sp>
        <p:nvSpPr>
          <p:cNvPr id="19" name="Rectángulo 18"/>
          <p:cNvSpPr/>
          <p:nvPr/>
        </p:nvSpPr>
        <p:spPr>
          <a:xfrm>
            <a:off x="8638407" y="2910625"/>
            <a:ext cx="2345514"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Planta nivel +0.72 m </a:t>
            </a:r>
            <a:endParaRPr lang="es-EC" dirty="0"/>
          </a:p>
        </p:txBody>
      </p:sp>
      <p:sp>
        <p:nvSpPr>
          <p:cNvPr id="20" name="Rectángulo 19"/>
          <p:cNvSpPr/>
          <p:nvPr/>
        </p:nvSpPr>
        <p:spPr>
          <a:xfrm>
            <a:off x="1053599" y="5600362"/>
            <a:ext cx="2345514"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Planta nivel +4.32 m </a:t>
            </a:r>
            <a:endParaRPr lang="es-EC" dirty="0"/>
          </a:p>
        </p:txBody>
      </p:sp>
      <p:sp>
        <p:nvSpPr>
          <p:cNvPr id="21" name="Rectángulo 20"/>
          <p:cNvSpPr/>
          <p:nvPr/>
        </p:nvSpPr>
        <p:spPr>
          <a:xfrm>
            <a:off x="4682848" y="5571616"/>
            <a:ext cx="2345514"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Planta nivel +7.20 m </a:t>
            </a:r>
            <a:endParaRPr lang="es-EC" dirty="0"/>
          </a:p>
        </p:txBody>
      </p:sp>
      <p:sp>
        <p:nvSpPr>
          <p:cNvPr id="22" name="Rectángulo 21"/>
          <p:cNvSpPr/>
          <p:nvPr/>
        </p:nvSpPr>
        <p:spPr>
          <a:xfrm>
            <a:off x="8105358" y="5546471"/>
            <a:ext cx="3743332"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Planta tipo nivel +10.08 m a 27.36 </a:t>
            </a:r>
            <a:endParaRPr lang="es-EC" dirty="0"/>
          </a:p>
        </p:txBody>
      </p:sp>
      <p:sp>
        <p:nvSpPr>
          <p:cNvPr id="23" name="Título 1"/>
          <p:cNvSpPr txBox="1">
            <a:spLocks/>
          </p:cNvSpPr>
          <p:nvPr/>
        </p:nvSpPr>
        <p:spPr>
          <a:xfrm>
            <a:off x="-1149578" y="590018"/>
            <a:ext cx="5279774" cy="584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2000" b="1" i="1" dirty="0">
                <a:latin typeface="Arial" panose="020B0604020202020204" pitchFamily="34" charset="0"/>
                <a:cs typeface="Arial" panose="020B0604020202020204" pitchFamily="34" charset="0"/>
              </a:rPr>
              <a:t>8</a:t>
            </a:r>
            <a:r>
              <a:rPr lang="es-ES" sz="2000" b="1" i="1" dirty="0" smtClean="0">
                <a:latin typeface="Arial" panose="020B0604020202020204" pitchFamily="34" charset="0"/>
                <a:cs typeface="Arial" panose="020B0604020202020204" pitchFamily="34" charset="0"/>
              </a:rPr>
              <a:t>. MODELO MATEMÁTICO</a:t>
            </a:r>
            <a:endParaRPr lang="es-EC" sz="20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87403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p:nvPr/>
        </p:nvPicPr>
        <p:blipFill rotWithShape="1">
          <a:blip r:embed="rId6">
            <a:extLst>
              <a:ext uri="{28A0092B-C50C-407E-A947-70E740481C1C}">
                <a14:useLocalDpi xmlns:a14="http://schemas.microsoft.com/office/drawing/2010/main" val="0"/>
              </a:ext>
            </a:extLst>
          </a:blip>
          <a:srcRect b="4338"/>
          <a:stretch/>
        </p:blipFill>
        <p:spPr bwMode="auto">
          <a:xfrm>
            <a:off x="1030754" y="1447050"/>
            <a:ext cx="3011855" cy="2620843"/>
          </a:xfrm>
          <a:prstGeom prst="rect">
            <a:avLst/>
          </a:prstGeom>
          <a:ln>
            <a:noFill/>
          </a:ln>
          <a:extLst>
            <a:ext uri="{53640926-AAD7-44D8-BBD7-CCE9431645EC}">
              <a14:shadowObscured xmlns:a14="http://schemas.microsoft.com/office/drawing/2010/main"/>
            </a:ext>
          </a:extLst>
        </p:spPr>
      </p:pic>
      <p:sp>
        <p:nvSpPr>
          <p:cNvPr id="9" name="Rectángulo 8"/>
          <p:cNvSpPr/>
          <p:nvPr/>
        </p:nvSpPr>
        <p:spPr>
          <a:xfrm>
            <a:off x="1895051" y="4085498"/>
            <a:ext cx="2185214" cy="369332"/>
          </a:xfrm>
          <a:prstGeom prst="rect">
            <a:avLst/>
          </a:prstGeom>
        </p:spPr>
        <p:txBody>
          <a:bodyPr wrap="none">
            <a:spAutoFit/>
          </a:bodyPr>
          <a:lstStyle/>
          <a:p>
            <a:r>
              <a:rPr lang="es-EC" dirty="0" smtClean="0">
                <a:latin typeface="Arial" panose="020B0604020202020204" pitchFamily="34" charset="0"/>
                <a:ea typeface="Calibri" panose="020F0502020204030204" pitchFamily="34" charset="0"/>
              </a:rPr>
              <a:t>Modos de vibración</a:t>
            </a:r>
            <a:endParaRPr lang="es-EC" dirty="0"/>
          </a:p>
        </p:txBody>
      </p:sp>
      <p:sp>
        <p:nvSpPr>
          <p:cNvPr id="11" name="Rectángulo 10"/>
          <p:cNvSpPr/>
          <p:nvPr/>
        </p:nvSpPr>
        <p:spPr>
          <a:xfrm>
            <a:off x="1758573" y="1136404"/>
            <a:ext cx="2159566" cy="369332"/>
          </a:xfrm>
          <a:prstGeom prst="rect">
            <a:avLst/>
          </a:prstGeom>
        </p:spPr>
        <p:txBody>
          <a:bodyPr wrap="none">
            <a:spAutoFit/>
          </a:bodyPr>
          <a:lstStyle/>
          <a:p>
            <a:r>
              <a:rPr lang="es-EC" dirty="0" smtClean="0">
                <a:latin typeface="Arial" panose="020B0604020202020204" pitchFamily="34" charset="0"/>
                <a:ea typeface="Calibri" panose="020F0502020204030204" pitchFamily="34" charset="0"/>
              </a:rPr>
              <a:t>Modelo del edificio </a:t>
            </a:r>
            <a:endParaRPr lang="es-EC" dirty="0"/>
          </a:p>
        </p:txBody>
      </p:sp>
      <p:pic>
        <p:nvPicPr>
          <p:cNvPr id="12" name="09C50D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413177" y="718096"/>
            <a:ext cx="2619534" cy="2813997"/>
          </a:xfrm>
          <a:prstGeom prst="rect">
            <a:avLst/>
          </a:prstGeom>
        </p:spPr>
      </p:pic>
      <p:pic>
        <p:nvPicPr>
          <p:cNvPr id="13" name="E9C3BE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7576059" y="3620278"/>
            <a:ext cx="4202545" cy="2286000"/>
          </a:xfrm>
          <a:prstGeom prst="rect">
            <a:avLst/>
          </a:prstGeom>
        </p:spPr>
      </p:pic>
      <p:graphicFrame>
        <p:nvGraphicFramePr>
          <p:cNvPr id="15" name="Tabla 14"/>
          <p:cNvGraphicFramePr>
            <a:graphicFrameLocks noGrp="1"/>
          </p:cNvGraphicFramePr>
          <p:nvPr>
            <p:extLst>
              <p:ext uri="{D42A27DB-BD31-4B8C-83A1-F6EECF244321}">
                <p14:modId xmlns:p14="http://schemas.microsoft.com/office/powerpoint/2010/main" val="1022122774"/>
              </p:ext>
            </p:extLst>
          </p:nvPr>
        </p:nvGraphicFramePr>
        <p:xfrm>
          <a:off x="900699" y="4486794"/>
          <a:ext cx="4173918" cy="1665390"/>
        </p:xfrm>
        <a:graphic>
          <a:graphicData uri="http://schemas.openxmlformats.org/drawingml/2006/table">
            <a:tbl>
              <a:tblPr firstRow="1" firstCol="1" bandRow="1">
                <a:tableStyleId>{93296810-A885-4BE3-A3E7-6D5BEEA58F35}</a:tableStyleId>
              </a:tblPr>
              <a:tblGrid>
                <a:gridCol w="596274"/>
                <a:gridCol w="596274"/>
                <a:gridCol w="596274"/>
                <a:gridCol w="596274"/>
                <a:gridCol w="596274"/>
                <a:gridCol w="596274"/>
                <a:gridCol w="596274"/>
              </a:tblGrid>
              <a:tr h="333078">
                <a:tc rowSpan="2">
                  <a:txBody>
                    <a:bodyPr/>
                    <a:lstStyle/>
                    <a:p>
                      <a:pPr algn="ctr">
                        <a:lnSpc>
                          <a:spcPct val="107000"/>
                        </a:lnSpc>
                        <a:spcAft>
                          <a:spcPts val="0"/>
                        </a:spcAft>
                      </a:pPr>
                      <a:r>
                        <a:rPr lang="es-EC" sz="1100" dirty="0" smtClean="0">
                          <a:effectLst/>
                        </a:rPr>
                        <a:t>Modo de vibrar</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smtClean="0">
                          <a:effectLst/>
                        </a:rPr>
                        <a:t>Periodo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100">
                          <a:effectLst/>
                        </a:rPr>
                        <a:t>UX</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100">
                          <a:effectLst/>
                        </a:rPr>
                        <a:t>UY</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100" dirty="0">
                          <a:effectLst/>
                        </a:rPr>
                        <a:t>RX</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100">
                          <a:effectLst/>
                        </a:rPr>
                        <a:t>RY</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100">
                          <a:effectLst/>
                        </a:rPr>
                        <a:t>RZ</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33078">
                <a:tc vMerge="1">
                  <a:txBody>
                    <a:bodyPr/>
                    <a:lstStyle/>
                    <a:p>
                      <a:endParaRPr lang="es-EC"/>
                    </a:p>
                  </a:txBody>
                  <a:tcPr/>
                </a:tc>
                <a:tc>
                  <a:txBody>
                    <a:bodyPr/>
                    <a:lstStyle/>
                    <a:p>
                      <a:pPr algn="ctr">
                        <a:lnSpc>
                          <a:spcPct val="107000"/>
                        </a:lnSpc>
                        <a:spcAft>
                          <a:spcPts val="0"/>
                        </a:spcAft>
                      </a:pPr>
                      <a:r>
                        <a:rPr lang="es-EC" sz="1100" dirty="0" err="1" smtClean="0">
                          <a:effectLst/>
                        </a:rPr>
                        <a:t>seg</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333078">
                <a:tc>
                  <a:txBody>
                    <a:bodyPr/>
                    <a:lstStyle/>
                    <a:p>
                      <a:pPr algn="ctr">
                        <a:lnSpc>
                          <a:spcPct val="107000"/>
                        </a:lnSpc>
                        <a:spcAft>
                          <a:spcPts val="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solidFill>
                            <a:srgbClr val="FF0000"/>
                          </a:solidFill>
                          <a:effectLst/>
                        </a:rPr>
                        <a:t>1,78</a:t>
                      </a:r>
                      <a:endParaRPr lang="es-EC"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5,70%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rPr>
                        <a:t>0,32%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rPr>
                        <a:t>0,38%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6,97%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solidFill>
                            <a:srgbClr val="FF0000"/>
                          </a:solidFill>
                          <a:effectLst/>
                        </a:rPr>
                        <a:t>32,45%</a:t>
                      </a:r>
                      <a:endParaRPr lang="es-EC"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33078">
                <a:tc>
                  <a:txBody>
                    <a:bodyPr/>
                    <a:lstStyle/>
                    <a:p>
                      <a:pPr algn="ctr">
                        <a:lnSpc>
                          <a:spcPct val="107000"/>
                        </a:lnSpc>
                        <a:spcAft>
                          <a:spcPts val="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1,321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0,32%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47,89%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solidFill>
                            <a:srgbClr val="FF0000"/>
                          </a:solidFill>
                          <a:effectLst/>
                        </a:rPr>
                        <a:t>50,82%</a:t>
                      </a:r>
                      <a:endParaRPr lang="es-EC"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rPr>
                        <a:t>0,29%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0,59%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33078">
                <a:tc>
                  <a:txBody>
                    <a:bodyPr/>
                    <a:lstStyle/>
                    <a:p>
                      <a:pPr algn="ctr">
                        <a:lnSpc>
                          <a:spcPct val="107000"/>
                        </a:lnSpc>
                        <a:spcAft>
                          <a:spcPts val="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1,229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42,11%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rPr>
                        <a:t>0,62%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rPr>
                        <a:t>0,68%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solidFill>
                            <a:srgbClr val="FF0000"/>
                          </a:solidFill>
                          <a:effectLst/>
                        </a:rPr>
                        <a:t>45,23%</a:t>
                      </a:r>
                      <a:endParaRPr lang="es-EC"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rPr>
                        <a:t>5,03%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mc:AlternateContent xmlns:mc="http://schemas.openxmlformats.org/markup-compatibility/2006" xmlns:a14="http://schemas.microsoft.com/office/drawing/2010/main">
        <mc:Choice Requires="a14">
          <p:sp>
            <p:nvSpPr>
              <p:cNvPr id="2" name="Rectángulo 1"/>
              <p:cNvSpPr/>
              <p:nvPr/>
            </p:nvSpPr>
            <p:spPr>
              <a:xfrm>
                <a:off x="4115910" y="1947890"/>
                <a:ext cx="2773831" cy="1754326"/>
              </a:xfrm>
              <a:prstGeom prst="rect">
                <a:avLst/>
              </a:prstGeom>
            </p:spPr>
            <p:txBody>
              <a:bodyPr wrap="square">
                <a:spAutoFit/>
              </a:bodyPr>
              <a:lstStyle/>
              <a:p>
                <a:pPr marL="900430" indent="-671830" algn="just">
                  <a:lnSpc>
                    <a:spcPct val="150000"/>
                  </a:lnSpc>
                  <a:spcAft>
                    <a:spcPts val="0"/>
                  </a:spcAft>
                </a:pPr>
                <a14:m>
                  <m:oMath xmlns:m="http://schemas.openxmlformats.org/officeDocument/2006/math">
                    <m:r>
                      <a:rPr lang="es-EC" i="1" smtClean="0">
                        <a:latin typeface="Cambria Math" panose="02040503050406030204" pitchFamily="18" charset="0"/>
                        <a:ea typeface="Calibri" panose="020F0502020204030204" pitchFamily="34" charset="0"/>
                        <a:cs typeface="Arial" panose="020B0604020202020204" pitchFamily="34" charset="0"/>
                      </a:rPr>
                      <m:t>0.5 </m:t>
                    </m:r>
                    <m:r>
                      <a:rPr lang="es-EC" i="1" smtClean="0">
                        <a:latin typeface="Cambria Math" panose="02040503050406030204" pitchFamily="18" charset="0"/>
                        <a:ea typeface="Calibri" panose="020F0502020204030204" pitchFamily="34" charset="0"/>
                        <a:cs typeface="Arial" panose="020B0604020202020204" pitchFamily="34" charset="0"/>
                      </a:rPr>
                      <m:t>𝐼𝑔</m:t>
                    </m:r>
                  </m:oMath>
                </a14:m>
                <a:r>
                  <a:rPr lang="es-EC" dirty="0">
                    <a:effectLst/>
                    <a:latin typeface="Arial" panose="020B0604020202020204" pitchFamily="34" charset="0"/>
                    <a:ea typeface="Times New Roman" panose="02020603050405020304" pitchFamily="18" charset="0"/>
                    <a:cs typeface="Arial" panose="020B0604020202020204" pitchFamily="34" charset="0"/>
                  </a:rPr>
                  <a:t>	</a:t>
                </a:r>
                <a:r>
                  <a:rPr lang="es-EC" dirty="0" smtClean="0">
                    <a:effectLst/>
                    <a:latin typeface="Arial" panose="020B0604020202020204" pitchFamily="34" charset="0"/>
                    <a:ea typeface="Times New Roman" panose="02020603050405020304" pitchFamily="18" charset="0"/>
                    <a:cs typeface="Arial" panose="020B0604020202020204" pitchFamily="34" charset="0"/>
                  </a:rPr>
                  <a:t> </a:t>
                </a:r>
                <a:r>
                  <a:rPr lang="es-EC" dirty="0">
                    <a:effectLst/>
                    <a:latin typeface="Arial" panose="020B0604020202020204" pitchFamily="34" charset="0"/>
                    <a:ea typeface="Times New Roman" panose="02020603050405020304" pitchFamily="18" charset="0"/>
                    <a:cs typeface="Arial" panose="020B0604020202020204" pitchFamily="34" charset="0"/>
                  </a:rPr>
                  <a:t>vigas </a:t>
                </a:r>
                <a:endParaRPr lang="es-EC" dirty="0" smtClean="0">
                  <a:latin typeface="Arial" panose="020B0604020202020204" pitchFamily="34" charset="0"/>
                  <a:ea typeface="Times New Roman" panose="02020603050405020304" pitchFamily="18" charset="0"/>
                  <a:cs typeface="Arial" panose="020B0604020202020204" pitchFamily="34" charset="0"/>
                </a:endParaRPr>
              </a:p>
              <a:p>
                <a:pPr marL="900430" indent="-671830" algn="just">
                  <a:lnSpc>
                    <a:spcPct val="150000"/>
                  </a:lnSpc>
                  <a:spcAft>
                    <a:spcPts val="0"/>
                  </a:spcAft>
                </a:pPr>
                <a14:m>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0.8 </m:t>
                    </m:r>
                    <m:r>
                      <a:rPr lang="es-EC" i="1">
                        <a:effectLst/>
                        <a:latin typeface="Cambria Math" panose="02040503050406030204" pitchFamily="18" charset="0"/>
                        <a:ea typeface="Calibri" panose="020F0502020204030204" pitchFamily="34" charset="0"/>
                        <a:cs typeface="Arial" panose="020B0604020202020204" pitchFamily="34" charset="0"/>
                      </a:rPr>
                      <m:t>𝐼𝑔</m:t>
                    </m:r>
                    <m:r>
                      <a:rPr lang="es-EC" b="0" i="0" smtClean="0">
                        <a:effectLst/>
                        <a:latin typeface="Cambria Math" panose="02040503050406030204" pitchFamily="18" charset="0"/>
                        <a:ea typeface="Calibri" panose="020F0502020204030204" pitchFamily="34" charset="0"/>
                        <a:cs typeface="Arial" panose="020B0604020202020204" pitchFamily="34" charset="0"/>
                      </a:rPr>
                      <m:t> </m:t>
                    </m:r>
                  </m:oMath>
                </a14:m>
                <a:r>
                  <a:rPr lang="es-EC" dirty="0" smtClean="0">
                    <a:effectLst/>
                    <a:latin typeface="Arial" panose="020B0604020202020204" pitchFamily="34" charset="0"/>
                    <a:ea typeface="Times New Roman" panose="02020603050405020304" pitchFamily="18" charset="0"/>
                    <a:cs typeface="Arial" panose="020B0604020202020204" pitchFamily="34" charset="0"/>
                  </a:rPr>
                  <a:t> columnas</a:t>
                </a:r>
              </a:p>
              <a:p>
                <a:pPr marL="900430" indent="-671830" algn="just">
                  <a:lnSpc>
                    <a:spcPct val="150000"/>
                  </a:lnSpc>
                </a:pPr>
                <a14:m>
                  <m:oMath xmlns:m="http://schemas.openxmlformats.org/officeDocument/2006/math">
                    <m:r>
                      <a:rPr lang="es-EC" i="1">
                        <a:latin typeface="Cambria Math" panose="02040503050406030204" pitchFamily="18" charset="0"/>
                        <a:ea typeface="Calibri" panose="020F0502020204030204" pitchFamily="34" charset="0"/>
                        <a:cs typeface="Arial" panose="020B0604020202020204" pitchFamily="34" charset="0"/>
                      </a:rPr>
                      <m:t>0.6 </m:t>
                    </m:r>
                    <m:r>
                      <a:rPr lang="es-EC" i="1">
                        <a:latin typeface="Cambria Math" panose="02040503050406030204" pitchFamily="18" charset="0"/>
                        <a:ea typeface="Calibri" panose="020F0502020204030204" pitchFamily="34" charset="0"/>
                        <a:cs typeface="Arial" panose="020B0604020202020204" pitchFamily="34" charset="0"/>
                      </a:rPr>
                      <m:t>𝐼𝑔</m:t>
                    </m:r>
                  </m:oMath>
                </a14:m>
                <a:r>
                  <a:rPr lang="es-EC" dirty="0">
                    <a:latin typeface="Arial" panose="020B0604020202020204" pitchFamily="34" charset="0"/>
                    <a:ea typeface="Times New Roman" panose="02020603050405020304" pitchFamily="18" charset="0"/>
                    <a:cs typeface="Arial" panose="020B0604020202020204" pitchFamily="34" charset="0"/>
                  </a:rPr>
                  <a:t>	 muros</a:t>
                </a:r>
                <a:endParaRPr lang="es-EC" dirty="0"/>
              </a:p>
              <a:p>
                <a:pPr marL="900430" indent="-671830" algn="just">
                  <a:lnSpc>
                    <a:spcPct val="150000"/>
                  </a:lnSpc>
                  <a:spcAft>
                    <a:spcPts val="0"/>
                  </a:spcAft>
                </a:pPr>
                <a:endParaRPr lang="es-EC" dirty="0"/>
              </a:p>
            </p:txBody>
          </p:sp>
        </mc:Choice>
        <mc:Fallback xmlns="">
          <p:sp>
            <p:nvSpPr>
              <p:cNvPr id="2" name="Rectángulo 1"/>
              <p:cNvSpPr>
                <a:spLocks noRot="1" noChangeAspect="1" noMove="1" noResize="1" noEditPoints="1" noAdjustHandles="1" noChangeArrowheads="1" noChangeShapeType="1" noTextEdit="1"/>
              </p:cNvSpPr>
              <p:nvPr/>
            </p:nvSpPr>
            <p:spPr>
              <a:xfrm>
                <a:off x="4115910" y="1947890"/>
                <a:ext cx="2773831" cy="1754326"/>
              </a:xfrm>
              <a:prstGeom prst="rect">
                <a:avLst/>
              </a:prstGeom>
              <a:blipFill rotWithShape="0">
                <a:blip r:embed="rId9"/>
                <a:stretch>
                  <a:fillRect/>
                </a:stretch>
              </a:blipFill>
            </p:spPr>
            <p:txBody>
              <a:bodyPr/>
              <a:lstStyle/>
              <a:p>
                <a:r>
                  <a:rPr lang="es-EC">
                    <a:noFill/>
                  </a:rPr>
                  <a:t> </a:t>
                </a:r>
              </a:p>
            </p:txBody>
          </p:sp>
        </mc:Fallback>
      </mc:AlternateContent>
      <p:sp>
        <p:nvSpPr>
          <p:cNvPr id="10" name="Título 1"/>
          <p:cNvSpPr txBox="1">
            <a:spLocks/>
          </p:cNvSpPr>
          <p:nvPr/>
        </p:nvSpPr>
        <p:spPr>
          <a:xfrm>
            <a:off x="-270416" y="561948"/>
            <a:ext cx="7650010" cy="584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2000" b="1" i="1" dirty="0">
                <a:latin typeface="Arial" panose="020B0604020202020204" pitchFamily="34" charset="0"/>
                <a:cs typeface="Arial" panose="020B0604020202020204" pitchFamily="34" charset="0"/>
              </a:rPr>
              <a:t>9</a:t>
            </a:r>
            <a:r>
              <a:rPr lang="es-ES" sz="2000" b="1" i="1" dirty="0" smtClean="0">
                <a:latin typeface="Arial" panose="020B0604020202020204" pitchFamily="34" charset="0"/>
                <a:cs typeface="Arial" panose="020B0604020202020204" pitchFamily="34" charset="0"/>
              </a:rPr>
              <a:t>. ANÁLISIS MODAL DE LA  ESTRUCTURA EXISTENTE </a:t>
            </a:r>
            <a:endParaRPr lang="es-EC" sz="20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61612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video>
              <p:cMediaNode vol="80000">
                <p:cTn id="13" fill="hold" display="0">
                  <p:stCondLst>
                    <p:cond delay="indefinite"/>
                  </p:stCondLst>
                </p:cTn>
                <p:tgtEl>
                  <p:spTgt spid="1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767228832"/>
              </p:ext>
            </p:extLst>
          </p:nvPr>
        </p:nvGraphicFramePr>
        <p:xfrm>
          <a:off x="1474333" y="1167682"/>
          <a:ext cx="3762958" cy="4945370"/>
        </p:xfrm>
        <a:graphic>
          <a:graphicData uri="http://schemas.openxmlformats.org/drawingml/2006/table">
            <a:tbl>
              <a:tblPr firstRow="1" firstCol="1" bandRow="1">
                <a:tableStyleId>{93296810-A885-4BE3-A3E7-6D5BEEA58F35}</a:tableStyleId>
              </a:tblPr>
              <a:tblGrid>
                <a:gridCol w="272783"/>
                <a:gridCol w="1133341"/>
                <a:gridCol w="1223493"/>
                <a:gridCol w="1133341"/>
              </a:tblGrid>
              <a:tr h="213619">
                <a:tc rowSpan="2" gridSpan="2">
                  <a:txBody>
                    <a:bodyPr/>
                    <a:lstStyle/>
                    <a:p>
                      <a:pPr algn="ctr">
                        <a:lnSpc>
                          <a:spcPct val="150000"/>
                        </a:lnSpc>
                        <a:spcAft>
                          <a:spcPts val="0"/>
                        </a:spcAft>
                      </a:pPr>
                      <a:r>
                        <a:rPr lang="es-EC" sz="1400" dirty="0">
                          <a:effectLst/>
                        </a:rPr>
                        <a:t>Nivel</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nchor="ctr"/>
                </a:tc>
                <a:tc rowSpan="2" hMerge="1">
                  <a:txBody>
                    <a:bodyPr/>
                    <a:lstStyle/>
                    <a:p>
                      <a:endParaRPr lang="es-EC"/>
                    </a:p>
                  </a:txBody>
                  <a:tcPr/>
                </a:tc>
                <a:tc gridSpan="2">
                  <a:txBody>
                    <a:bodyPr/>
                    <a:lstStyle/>
                    <a:p>
                      <a:pPr algn="ctr">
                        <a:lnSpc>
                          <a:spcPct val="150000"/>
                        </a:lnSpc>
                        <a:spcAft>
                          <a:spcPts val="0"/>
                        </a:spcAft>
                      </a:pPr>
                      <a:r>
                        <a:rPr lang="es-EC" sz="1200" dirty="0">
                          <a:effectLst/>
                        </a:rPr>
                        <a:t>Porcentaje</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nchor="ctr"/>
                </a:tc>
                <a:tc hMerge="1">
                  <a:txBody>
                    <a:bodyPr/>
                    <a:lstStyle/>
                    <a:p>
                      <a:endParaRPr lang="es-EC"/>
                    </a:p>
                  </a:txBody>
                  <a:tcPr/>
                </a:tc>
              </a:tr>
              <a:tr h="358897">
                <a:tc gridSpan="2" vMerge="1">
                  <a:txBody>
                    <a:bodyPr/>
                    <a:lstStyle/>
                    <a:p>
                      <a:endParaRPr lang="es-EC"/>
                    </a:p>
                  </a:txBody>
                  <a:tcPr/>
                </a:tc>
                <a:tc hMerge="1" vMerge="1">
                  <a:txBody>
                    <a:bodyPr/>
                    <a:lstStyle/>
                    <a:p>
                      <a:endParaRPr lang="es-EC"/>
                    </a:p>
                  </a:txBody>
                  <a:tcPr/>
                </a:tc>
                <a:tc>
                  <a:txBody>
                    <a:bodyPr/>
                    <a:lstStyle/>
                    <a:p>
                      <a:pPr algn="ctr">
                        <a:lnSpc>
                          <a:spcPct val="150000"/>
                        </a:lnSpc>
                        <a:spcAft>
                          <a:spcPts val="0"/>
                        </a:spcAft>
                      </a:pPr>
                      <a:r>
                        <a:rPr lang="es-EC" sz="1400" dirty="0">
                          <a:effectLst/>
                        </a:rPr>
                        <a:t>Deriva X</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nchor="ctr"/>
                </a:tc>
                <a:tc>
                  <a:txBody>
                    <a:bodyPr/>
                    <a:lstStyle/>
                    <a:p>
                      <a:pPr algn="ctr">
                        <a:lnSpc>
                          <a:spcPct val="150000"/>
                        </a:lnSpc>
                        <a:spcAft>
                          <a:spcPts val="0"/>
                        </a:spcAft>
                      </a:pPr>
                      <a:r>
                        <a:rPr lang="es-EC" sz="1400" dirty="0">
                          <a:effectLst/>
                        </a:rPr>
                        <a:t>Deriva Y</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nchor="ctr"/>
                </a:tc>
              </a:tr>
              <a:tr h="358897">
                <a:tc>
                  <a:txBody>
                    <a:bodyPr/>
                    <a:lstStyle/>
                    <a:p>
                      <a:pPr algn="just">
                        <a:lnSpc>
                          <a:spcPct val="150000"/>
                        </a:lnSpc>
                        <a:spcAft>
                          <a:spcPts val="0"/>
                        </a:spcAft>
                      </a:pPr>
                      <a:r>
                        <a:rPr lang="es-EC" sz="1400" dirty="0">
                          <a:effectLst/>
                        </a:rPr>
                        <a:t>-</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a:effectLst/>
                        </a:rPr>
                        <a:t>2,88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dirty="0">
                          <a:effectLst/>
                        </a:rPr>
                        <a:t>0,032%</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dirty="0">
                          <a:effectLst/>
                        </a:rPr>
                        <a:t>0,014%</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r>
              <a:tr h="358897">
                <a:tc>
                  <a:txBody>
                    <a:bodyPr/>
                    <a:lstStyle/>
                    <a:p>
                      <a:pPr algn="just">
                        <a:lnSpc>
                          <a:spcPct val="150000"/>
                        </a:lnSpc>
                        <a:spcAft>
                          <a:spcPts val="0"/>
                        </a:spcAft>
                      </a:pPr>
                      <a:r>
                        <a:rPr lang="es-EC" sz="1400">
                          <a:effectLst/>
                        </a:rPr>
                        <a:t>±</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a:effectLst/>
                        </a:rPr>
                        <a:t>0,00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dirty="0">
                          <a:effectLst/>
                        </a:rPr>
                        <a:t>0,381%</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dirty="0">
                          <a:effectLst/>
                        </a:rPr>
                        <a:t>0,068%</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r>
              <a:tr h="358897">
                <a:tc>
                  <a:txBody>
                    <a:bodyPr/>
                    <a:lstStyle/>
                    <a:p>
                      <a:pPr algn="just">
                        <a:lnSpc>
                          <a:spcPct val="150000"/>
                        </a:lnSpc>
                        <a:spcAft>
                          <a:spcPts val="0"/>
                        </a:spcAft>
                      </a:pPr>
                      <a:r>
                        <a:rPr lang="es-EC" sz="1400">
                          <a:effectLst/>
                        </a:rPr>
                        <a:t>+</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a:effectLst/>
                        </a:rPr>
                        <a:t>0,72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a:effectLst/>
                        </a:rPr>
                        <a:t>1,088%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dirty="0">
                          <a:effectLst/>
                        </a:rPr>
                        <a:t>2,097%</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r>
              <a:tr h="358897">
                <a:tc>
                  <a:txBody>
                    <a:bodyPr/>
                    <a:lstStyle/>
                    <a:p>
                      <a:pPr algn="just">
                        <a:lnSpc>
                          <a:spcPct val="150000"/>
                        </a:lnSpc>
                        <a:spcAft>
                          <a:spcPts val="0"/>
                        </a:spcAft>
                      </a:pPr>
                      <a:r>
                        <a:rPr lang="es-EC" sz="1400">
                          <a:effectLst/>
                        </a:rPr>
                        <a:t>+</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a:effectLst/>
                        </a:rPr>
                        <a:t>4,32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a:effectLst/>
                        </a:rPr>
                        <a:t>1,355%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dirty="0">
                          <a:effectLst/>
                        </a:rPr>
                        <a:t>1,819%</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r>
              <a:tr h="358897">
                <a:tc>
                  <a:txBody>
                    <a:bodyPr/>
                    <a:lstStyle/>
                    <a:p>
                      <a:pPr algn="just">
                        <a:lnSpc>
                          <a:spcPct val="150000"/>
                        </a:lnSpc>
                        <a:spcAft>
                          <a:spcPts val="0"/>
                        </a:spcAft>
                      </a:pPr>
                      <a:r>
                        <a:rPr lang="es-EC" sz="1400">
                          <a:effectLst/>
                        </a:rPr>
                        <a:t>+</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a:effectLst/>
                        </a:rPr>
                        <a:t>7,20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dirty="0">
                          <a:solidFill>
                            <a:srgbClr val="FF0000"/>
                          </a:solidFill>
                          <a:effectLst/>
                        </a:rPr>
                        <a:t>2,673%</a:t>
                      </a:r>
                      <a:endParaRPr lang="es-EC" sz="1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dirty="0">
                          <a:solidFill>
                            <a:srgbClr val="FF0000"/>
                          </a:solidFill>
                          <a:effectLst/>
                        </a:rPr>
                        <a:t>2,704%</a:t>
                      </a:r>
                      <a:endParaRPr lang="es-EC" sz="1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r>
              <a:tr h="364286">
                <a:tc>
                  <a:txBody>
                    <a:bodyPr/>
                    <a:lstStyle/>
                    <a:p>
                      <a:pPr algn="just">
                        <a:lnSpc>
                          <a:spcPct val="150000"/>
                        </a:lnSpc>
                        <a:spcAft>
                          <a:spcPts val="0"/>
                        </a:spcAft>
                      </a:pPr>
                      <a:r>
                        <a:rPr lang="es-EC" sz="1400">
                          <a:effectLst/>
                        </a:rPr>
                        <a:t>+</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a:effectLst/>
                        </a:rPr>
                        <a:t>10,08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marL="450215" indent="-450215" algn="ctr">
                        <a:lnSpc>
                          <a:spcPct val="150000"/>
                        </a:lnSpc>
                        <a:spcAft>
                          <a:spcPts val="0"/>
                        </a:spcAft>
                      </a:pPr>
                      <a:r>
                        <a:rPr lang="es-EC" sz="1400">
                          <a:solidFill>
                            <a:srgbClr val="FF0000"/>
                          </a:solidFill>
                          <a:effectLst/>
                        </a:rPr>
                        <a:t>4,342%</a:t>
                      </a:r>
                      <a:endParaRPr lang="es-EC" sz="140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dirty="0">
                          <a:solidFill>
                            <a:srgbClr val="FF0000"/>
                          </a:solidFill>
                          <a:effectLst/>
                        </a:rPr>
                        <a:t>3,712%</a:t>
                      </a:r>
                      <a:endParaRPr lang="es-EC" sz="1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r>
              <a:tr h="358897">
                <a:tc>
                  <a:txBody>
                    <a:bodyPr/>
                    <a:lstStyle/>
                    <a:p>
                      <a:pPr algn="just">
                        <a:lnSpc>
                          <a:spcPct val="150000"/>
                        </a:lnSpc>
                        <a:spcAft>
                          <a:spcPts val="0"/>
                        </a:spcAft>
                      </a:pPr>
                      <a:r>
                        <a:rPr lang="es-EC" sz="1400">
                          <a:effectLst/>
                        </a:rPr>
                        <a:t>+</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a:effectLst/>
                        </a:rPr>
                        <a:t>12,96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a:solidFill>
                            <a:srgbClr val="FF0000"/>
                          </a:solidFill>
                          <a:effectLst/>
                        </a:rPr>
                        <a:t>4,342%</a:t>
                      </a:r>
                      <a:endParaRPr lang="es-EC" sz="140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dirty="0">
                          <a:solidFill>
                            <a:srgbClr val="FF0000"/>
                          </a:solidFill>
                          <a:effectLst/>
                        </a:rPr>
                        <a:t>4,321%</a:t>
                      </a:r>
                      <a:endParaRPr lang="es-EC" sz="1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r>
              <a:tr h="358897">
                <a:tc>
                  <a:txBody>
                    <a:bodyPr/>
                    <a:lstStyle/>
                    <a:p>
                      <a:pPr algn="just">
                        <a:lnSpc>
                          <a:spcPct val="150000"/>
                        </a:lnSpc>
                        <a:spcAft>
                          <a:spcPts val="0"/>
                        </a:spcAft>
                      </a:pPr>
                      <a:r>
                        <a:rPr lang="es-EC" sz="1400">
                          <a:effectLst/>
                        </a:rPr>
                        <a:t>+</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a:effectLst/>
                        </a:rPr>
                        <a:t>15,84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a:solidFill>
                            <a:srgbClr val="FF0000"/>
                          </a:solidFill>
                          <a:effectLst/>
                        </a:rPr>
                        <a:t>5,193%</a:t>
                      </a:r>
                      <a:endParaRPr lang="es-EC" sz="140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dirty="0">
                          <a:solidFill>
                            <a:srgbClr val="FF0000"/>
                          </a:solidFill>
                          <a:effectLst/>
                        </a:rPr>
                        <a:t>4,621%</a:t>
                      </a:r>
                      <a:endParaRPr lang="es-EC" sz="1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r>
              <a:tr h="358897">
                <a:tc>
                  <a:txBody>
                    <a:bodyPr/>
                    <a:lstStyle/>
                    <a:p>
                      <a:pPr algn="just">
                        <a:lnSpc>
                          <a:spcPct val="150000"/>
                        </a:lnSpc>
                        <a:spcAft>
                          <a:spcPts val="0"/>
                        </a:spcAft>
                      </a:pPr>
                      <a:r>
                        <a:rPr lang="es-EC" sz="1400">
                          <a:effectLst/>
                        </a:rPr>
                        <a:t>+</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a:effectLst/>
                        </a:rPr>
                        <a:t>18,72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a:solidFill>
                            <a:srgbClr val="FF0000"/>
                          </a:solidFill>
                          <a:effectLst/>
                        </a:rPr>
                        <a:t>4,875%</a:t>
                      </a:r>
                      <a:endParaRPr lang="es-EC" sz="140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dirty="0">
                          <a:solidFill>
                            <a:srgbClr val="FF0000"/>
                          </a:solidFill>
                          <a:effectLst/>
                        </a:rPr>
                        <a:t>4,726%</a:t>
                      </a:r>
                      <a:endParaRPr lang="es-EC" sz="1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r>
              <a:tr h="358897">
                <a:tc>
                  <a:txBody>
                    <a:bodyPr/>
                    <a:lstStyle/>
                    <a:p>
                      <a:pPr algn="just">
                        <a:lnSpc>
                          <a:spcPct val="150000"/>
                        </a:lnSpc>
                        <a:spcAft>
                          <a:spcPts val="0"/>
                        </a:spcAft>
                      </a:pPr>
                      <a:r>
                        <a:rPr lang="es-EC" sz="1400">
                          <a:effectLst/>
                        </a:rPr>
                        <a:t>+</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a:effectLst/>
                        </a:rPr>
                        <a:t>21,60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a:solidFill>
                            <a:srgbClr val="FF0000"/>
                          </a:solidFill>
                          <a:effectLst/>
                        </a:rPr>
                        <a:t>4,328%</a:t>
                      </a:r>
                      <a:endParaRPr lang="es-EC" sz="140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dirty="0">
                          <a:solidFill>
                            <a:srgbClr val="FF0000"/>
                          </a:solidFill>
                          <a:effectLst/>
                        </a:rPr>
                        <a:t>4,690%</a:t>
                      </a:r>
                      <a:endParaRPr lang="es-EC" sz="1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r>
              <a:tr h="358897">
                <a:tc>
                  <a:txBody>
                    <a:bodyPr/>
                    <a:lstStyle/>
                    <a:p>
                      <a:pPr algn="just">
                        <a:lnSpc>
                          <a:spcPct val="150000"/>
                        </a:lnSpc>
                        <a:spcAft>
                          <a:spcPts val="0"/>
                        </a:spcAft>
                      </a:pPr>
                      <a:r>
                        <a:rPr lang="es-EC" sz="1400">
                          <a:effectLst/>
                        </a:rPr>
                        <a:t>+</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a:effectLst/>
                        </a:rPr>
                        <a:t>24,36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a:solidFill>
                            <a:srgbClr val="FF0000"/>
                          </a:solidFill>
                          <a:effectLst/>
                        </a:rPr>
                        <a:t>3,688%</a:t>
                      </a:r>
                      <a:endParaRPr lang="es-EC" sz="140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dirty="0">
                          <a:solidFill>
                            <a:srgbClr val="FF0000"/>
                          </a:solidFill>
                          <a:effectLst/>
                        </a:rPr>
                        <a:t>4,567%</a:t>
                      </a:r>
                      <a:endParaRPr lang="es-EC" sz="1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r>
              <a:tr h="358897">
                <a:tc>
                  <a:txBody>
                    <a:bodyPr/>
                    <a:lstStyle/>
                    <a:p>
                      <a:pPr algn="just">
                        <a:lnSpc>
                          <a:spcPct val="150000"/>
                        </a:lnSpc>
                        <a:spcAft>
                          <a:spcPts val="0"/>
                        </a:spcAft>
                      </a:pPr>
                      <a:r>
                        <a:rPr lang="es-EC" sz="1400">
                          <a:effectLst/>
                        </a:rPr>
                        <a:t>+</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a:effectLst/>
                        </a:rPr>
                        <a:t>27,36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dirty="0">
                          <a:solidFill>
                            <a:srgbClr val="FF0000"/>
                          </a:solidFill>
                          <a:effectLst/>
                        </a:rPr>
                        <a:t>3,097%</a:t>
                      </a:r>
                      <a:endParaRPr lang="es-EC" sz="1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c>
                  <a:txBody>
                    <a:bodyPr/>
                    <a:lstStyle/>
                    <a:p>
                      <a:pPr algn="ctr">
                        <a:lnSpc>
                          <a:spcPct val="150000"/>
                        </a:lnSpc>
                        <a:spcAft>
                          <a:spcPts val="0"/>
                        </a:spcAft>
                      </a:pPr>
                      <a:r>
                        <a:rPr lang="es-EC" sz="1400" dirty="0">
                          <a:solidFill>
                            <a:srgbClr val="FF0000"/>
                          </a:solidFill>
                          <a:effectLst/>
                        </a:rPr>
                        <a:t>4,401%</a:t>
                      </a:r>
                      <a:endParaRPr lang="es-EC" sz="1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595" marR="48595" marT="0" marB="0"/>
                </a:tc>
              </a:tr>
            </a:tbl>
          </a:graphicData>
        </a:graphic>
      </p:graphicFrame>
      <p:sp>
        <p:nvSpPr>
          <p:cNvPr id="8" name="Rectángulo 7"/>
          <p:cNvSpPr/>
          <p:nvPr/>
        </p:nvSpPr>
        <p:spPr>
          <a:xfrm>
            <a:off x="5940764" y="2749729"/>
            <a:ext cx="4493538" cy="1200329"/>
          </a:xfrm>
          <a:prstGeom prst="rect">
            <a:avLst/>
          </a:prstGeom>
        </p:spPr>
        <p:txBody>
          <a:bodyPr wrap="none">
            <a:spAutoFit/>
          </a:bodyPr>
          <a:lstStyle/>
          <a:p>
            <a:r>
              <a:rPr lang="es-EC" dirty="0" smtClean="0">
                <a:latin typeface="Arial" panose="020B0604020202020204" pitchFamily="34" charset="0"/>
              </a:rPr>
              <a:t>Deriva máxima </a:t>
            </a:r>
          </a:p>
          <a:p>
            <a:endParaRPr lang="es-EC" dirty="0" smtClean="0">
              <a:latin typeface="Arial" panose="020B0604020202020204" pitchFamily="34" charset="0"/>
            </a:endParaRPr>
          </a:p>
          <a:p>
            <a:r>
              <a:rPr lang="es-EC" dirty="0" smtClean="0">
                <a:latin typeface="Arial" panose="020B0604020202020204" pitchFamily="34" charset="0"/>
              </a:rPr>
              <a:t>Sismo X =  5.19% &gt; 2.00% (</a:t>
            </a:r>
            <a:r>
              <a:rPr lang="es-EC" dirty="0" smtClean="0">
                <a:solidFill>
                  <a:srgbClr val="FF0000"/>
                </a:solidFill>
                <a:latin typeface="Arial" panose="020B0604020202020204" pitchFamily="34" charset="0"/>
              </a:rPr>
              <a:t>NO CUMPLE</a:t>
            </a:r>
            <a:r>
              <a:rPr lang="es-EC" dirty="0" smtClean="0">
                <a:latin typeface="Arial" panose="020B0604020202020204" pitchFamily="34" charset="0"/>
              </a:rPr>
              <a:t>)</a:t>
            </a:r>
          </a:p>
          <a:p>
            <a:r>
              <a:rPr lang="es-EC" dirty="0" smtClean="0">
                <a:latin typeface="Arial" panose="020B0604020202020204" pitchFamily="34" charset="0"/>
              </a:rPr>
              <a:t>Sismo Y =  4.72% &gt; 2.00% (</a:t>
            </a:r>
            <a:r>
              <a:rPr lang="es-EC" dirty="0" smtClean="0">
                <a:solidFill>
                  <a:srgbClr val="FF0000"/>
                </a:solidFill>
                <a:latin typeface="Arial" panose="020B0604020202020204" pitchFamily="34" charset="0"/>
              </a:rPr>
              <a:t>NO CUMPLE</a:t>
            </a:r>
            <a:r>
              <a:rPr lang="es-EC" dirty="0" smtClean="0">
                <a:latin typeface="Arial" panose="020B0604020202020204" pitchFamily="34" charset="0"/>
              </a:rPr>
              <a:t>)</a:t>
            </a:r>
            <a:endParaRPr lang="es-EC" dirty="0"/>
          </a:p>
        </p:txBody>
      </p:sp>
      <p:sp>
        <p:nvSpPr>
          <p:cNvPr id="10" name="Título 1"/>
          <p:cNvSpPr txBox="1">
            <a:spLocks/>
          </p:cNvSpPr>
          <p:nvPr/>
        </p:nvSpPr>
        <p:spPr>
          <a:xfrm>
            <a:off x="-1652116" y="584200"/>
            <a:ext cx="5279774" cy="584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2000" dirty="0" smtClean="0">
                <a:latin typeface="Arial" panose="020B0604020202020204" pitchFamily="34" charset="0"/>
                <a:cs typeface="Arial" panose="020B0604020202020204" pitchFamily="34" charset="0"/>
              </a:rPr>
              <a:t>Control de derivas </a:t>
            </a:r>
            <a:endParaRPr lang="es-EC"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8703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4" name="Título 1"/>
          <p:cNvSpPr txBox="1">
            <a:spLocks/>
          </p:cNvSpPr>
          <p:nvPr/>
        </p:nvSpPr>
        <p:spPr>
          <a:xfrm>
            <a:off x="138515" y="907256"/>
            <a:ext cx="9837998" cy="6098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2000" b="1" i="1" dirty="0" smtClean="0">
                <a:latin typeface="Arial" panose="020B0604020202020204" pitchFamily="34" charset="0"/>
                <a:cs typeface="Arial" panose="020B0604020202020204" pitchFamily="34" charset="0"/>
              </a:rPr>
              <a:t>10. INSPECCIÓN DE SERVICIABILIDAD DE ELEMENTOS  ESTRUCTURALES </a:t>
            </a:r>
            <a:endParaRPr lang="es-EC" sz="2000" b="1" i="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ángulo 4"/>
              <p:cNvSpPr/>
              <p:nvPr/>
            </p:nvSpPr>
            <p:spPr>
              <a:xfrm>
                <a:off x="636700" y="1388337"/>
                <a:ext cx="10938456" cy="3525004"/>
              </a:xfrm>
              <a:prstGeom prst="rect">
                <a:avLst/>
              </a:prstGeom>
            </p:spPr>
            <p:txBody>
              <a:bodyPr wrap="square">
                <a:spAutoFit/>
              </a:bodyPr>
              <a:lstStyle/>
              <a:p>
                <a:pPr marL="342900" indent="-342900" algn="just">
                  <a:lnSpc>
                    <a:spcPct val="150000"/>
                  </a:lnSpc>
                  <a:buFont typeface="Symbol" panose="05050102010706020507" pitchFamily="18" charset="2"/>
                  <a:buChar char=""/>
                </a:pPr>
                <a:r>
                  <a:rPr lang="es-EC" sz="2000" dirty="0" smtClean="0">
                    <a:latin typeface="Arial" panose="020B0604020202020204" pitchFamily="34" charset="0"/>
                    <a:ea typeface="Calibri" panose="020F0502020204030204" pitchFamily="34" charset="0"/>
                    <a:cs typeface="Arial" panose="020B0604020202020204" pitchFamily="34" charset="0"/>
                  </a:rPr>
                  <a:t>Losas unidireccionales 	 </a:t>
                </a:r>
                <a14:m>
                  <m:oMath xmlns:m="http://schemas.openxmlformats.org/officeDocument/2006/math">
                    <m:f>
                      <m:fPr>
                        <m:ctrlPr>
                          <a:rPr lang="es-EC" sz="2000" i="1">
                            <a:latin typeface="Cambria Math" panose="02040503050406030204" pitchFamily="18" charset="0"/>
                          </a:rPr>
                        </m:ctrlPr>
                      </m:fPr>
                      <m:num>
                        <m:r>
                          <a:rPr lang="es-EC" sz="2000" i="1">
                            <a:latin typeface="Cambria Math" panose="02040503050406030204" pitchFamily="18" charset="0"/>
                          </a:rPr>
                          <m:t>𝐿𝑛</m:t>
                        </m:r>
                      </m:num>
                      <m:den>
                        <m:r>
                          <a:rPr lang="es-EC" sz="2000" i="1">
                            <a:latin typeface="Cambria Math" panose="02040503050406030204" pitchFamily="18" charset="0"/>
                          </a:rPr>
                          <m:t>28</m:t>
                        </m:r>
                      </m:den>
                    </m:f>
                    <m:r>
                      <a:rPr lang="es-EC" sz="2000" i="1">
                        <a:latin typeface="Cambria Math" panose="02040503050406030204" pitchFamily="18" charset="0"/>
                      </a:rPr>
                      <m:t>=</m:t>
                    </m:r>
                    <m:f>
                      <m:fPr>
                        <m:ctrlPr>
                          <a:rPr lang="es-EC" sz="2000" i="1">
                            <a:latin typeface="Cambria Math" panose="02040503050406030204" pitchFamily="18" charset="0"/>
                          </a:rPr>
                        </m:ctrlPr>
                      </m:fPr>
                      <m:num>
                        <m:r>
                          <a:rPr lang="es-EC" sz="2000" i="1">
                            <a:latin typeface="Cambria Math" panose="02040503050406030204" pitchFamily="18" charset="0"/>
                          </a:rPr>
                          <m:t>5.90</m:t>
                        </m:r>
                      </m:num>
                      <m:den>
                        <m:r>
                          <a:rPr lang="es-EC" sz="2000" i="1">
                            <a:latin typeface="Cambria Math" panose="02040503050406030204" pitchFamily="18" charset="0"/>
                          </a:rPr>
                          <m:t>28</m:t>
                        </m:r>
                      </m:den>
                    </m:f>
                    <m:r>
                      <a:rPr lang="es-EC" sz="2000" i="1">
                        <a:latin typeface="Cambria Math" panose="02040503050406030204" pitchFamily="18" charset="0"/>
                      </a:rPr>
                      <m:t>=0.21 </m:t>
                    </m:r>
                    <m:r>
                      <a:rPr lang="es-EC" sz="2000" i="1">
                        <a:latin typeface="Cambria Math" panose="02040503050406030204" pitchFamily="18" charset="0"/>
                      </a:rPr>
                      <m:t>𝑚</m:t>
                    </m:r>
                  </m:oMath>
                </a14:m>
                <a:r>
                  <a:rPr lang="es-EC" sz="2000" dirty="0" smtClean="0">
                    <a:latin typeface="Arial" panose="020B0604020202020204" pitchFamily="34" charset="0"/>
                    <a:ea typeface="Calibri" panose="020F0502020204030204" pitchFamily="34" charset="0"/>
                    <a:cs typeface="Arial" panose="020B0604020202020204" pitchFamily="34" charset="0"/>
                  </a:rPr>
                  <a:t> &gt; 0.25 m </a:t>
                </a:r>
                <a:endParaRPr lang="es-EC" sz="20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sz="2000" dirty="0">
                    <a:latin typeface="Arial" panose="020B0604020202020204" pitchFamily="34" charset="0"/>
                    <a:ea typeface="Calibri" panose="020F0502020204030204" pitchFamily="34" charset="0"/>
                    <a:cs typeface="Arial" panose="020B0604020202020204" pitchFamily="34" charset="0"/>
                  </a:rPr>
                  <a:t>Vigas </a:t>
                </a:r>
                <a:endParaRPr lang="es-EC" sz="2000" dirty="0" smtClean="0">
                  <a:latin typeface="Arial" panose="020B0604020202020204" pitchFamily="34" charset="0"/>
                  <a:ea typeface="Calibri" panose="020F0502020204030204" pitchFamily="34" charset="0"/>
                  <a:cs typeface="Arial" panose="020B0604020202020204" pitchFamily="34" charset="0"/>
                </a:endParaRPr>
              </a:p>
              <a:p>
                <a:pPr marL="800100" lvl="1" indent="-342900" algn="just">
                  <a:lnSpc>
                    <a:spcPct val="150000"/>
                  </a:lnSpc>
                  <a:buFont typeface="Symbol" panose="05050102010706020507" pitchFamily="18" charset="2"/>
                  <a:buChar char=""/>
                </a:pPr>
                <a:r>
                  <a:rPr lang="es-EC" sz="2000" dirty="0" smtClean="0">
                    <a:latin typeface="Arial" panose="020B0604020202020204" pitchFamily="34" charset="0"/>
                    <a:ea typeface="Calibri" panose="020F0502020204030204" pitchFamily="34" charset="0"/>
                    <a:cs typeface="Arial" panose="020B0604020202020204" pitchFamily="34" charset="0"/>
                  </a:rPr>
                  <a:t>Cuantía máximo		</a:t>
                </a:r>
                <a14:m>
                  <m:oMath xmlns:m="http://schemas.openxmlformats.org/officeDocument/2006/math">
                    <m:sSub>
                      <m:sSubPr>
                        <m:ctrlPr>
                          <a:rPr lang="es-EC" sz="2000" i="1">
                            <a:latin typeface="Cambria Math" panose="02040503050406030204" pitchFamily="18" charset="0"/>
                          </a:rPr>
                        </m:ctrlPr>
                      </m:sSubPr>
                      <m:e>
                        <m:r>
                          <a:rPr lang="es-EC" sz="2000" i="1">
                            <a:latin typeface="Cambria Math" panose="02040503050406030204" pitchFamily="18" charset="0"/>
                          </a:rPr>
                          <m:t>𝜌</m:t>
                        </m:r>
                      </m:e>
                      <m:sub>
                        <m:r>
                          <a:rPr lang="es-EC" sz="2000" i="1">
                            <a:latin typeface="Cambria Math" panose="02040503050406030204" pitchFamily="18" charset="0"/>
                          </a:rPr>
                          <m:t>𝑚𝑎𝑥</m:t>
                        </m:r>
                      </m:sub>
                    </m:sSub>
                    <m:r>
                      <a:rPr lang="es-EC" sz="2000" i="1">
                        <a:latin typeface="Cambria Math" panose="02040503050406030204" pitchFamily="18" charset="0"/>
                      </a:rPr>
                      <m:t>=0.0106</m:t>
                    </m:r>
                  </m:oMath>
                </a14:m>
                <a:r>
                  <a:rPr lang="es-EC" sz="2000" dirty="0" smtClean="0">
                    <a:latin typeface="Arial" panose="020B0604020202020204" pitchFamily="34" charset="0"/>
                    <a:ea typeface="Calibri" panose="020F0502020204030204" pitchFamily="34" charset="0"/>
                    <a:cs typeface="Arial" panose="020B0604020202020204" pitchFamily="34" charset="0"/>
                  </a:rPr>
                  <a:t>  (</a:t>
                </a:r>
                <a:r>
                  <a:rPr lang="es-EC" sz="2000" dirty="0"/>
                  <a:t>19.93 </a:t>
                </a:r>
                <a:r>
                  <a:rPr lang="es-EC" sz="2000" dirty="0" smtClean="0"/>
                  <a:t>cm²</a:t>
                </a:r>
                <a:r>
                  <a:rPr lang="es-EC" sz="2000" dirty="0" smtClean="0">
                    <a:latin typeface="Arial" panose="020B0604020202020204" pitchFamily="34" charset="0"/>
                    <a:ea typeface="Calibri" panose="020F0502020204030204" pitchFamily="34" charset="0"/>
                    <a:cs typeface="Arial" panose="020B0604020202020204" pitchFamily="34" charset="0"/>
                  </a:rPr>
                  <a:t> ) </a:t>
                </a:r>
              </a:p>
              <a:p>
                <a:pPr marL="800100" lvl="1" indent="-342900" algn="just">
                  <a:lnSpc>
                    <a:spcPct val="150000"/>
                  </a:lnSpc>
                  <a:buFont typeface="Symbol" panose="05050102010706020507" pitchFamily="18" charset="2"/>
                  <a:buChar char=""/>
                </a:pPr>
                <a:r>
                  <a:rPr lang="es-EC" sz="2000" dirty="0" smtClean="0">
                    <a:latin typeface="Arial" panose="020B0604020202020204" pitchFamily="34" charset="0"/>
                    <a:ea typeface="Calibri" panose="020F0502020204030204" pitchFamily="34" charset="0"/>
                    <a:cs typeface="Arial" panose="020B0604020202020204" pitchFamily="34" charset="0"/>
                  </a:rPr>
                  <a:t>Cuantía  mínima 		</a:t>
                </a:r>
                <a14:m>
                  <m:oMath xmlns:m="http://schemas.openxmlformats.org/officeDocument/2006/math">
                    <m:sSub>
                      <m:sSubPr>
                        <m:ctrlPr>
                          <a:rPr lang="es-EC" sz="2000" i="1">
                            <a:latin typeface="Cambria Math" panose="02040503050406030204" pitchFamily="18" charset="0"/>
                          </a:rPr>
                        </m:ctrlPr>
                      </m:sSubPr>
                      <m:e>
                        <m:r>
                          <a:rPr lang="es-EC" sz="2000" i="1">
                            <a:latin typeface="Cambria Math" panose="02040503050406030204" pitchFamily="18" charset="0"/>
                          </a:rPr>
                          <m:t>𝜌</m:t>
                        </m:r>
                      </m:e>
                      <m:sub>
                        <m:r>
                          <a:rPr lang="es-EC" sz="2000" i="1">
                            <a:latin typeface="Cambria Math" panose="02040503050406030204" pitchFamily="18" charset="0"/>
                          </a:rPr>
                          <m:t>𝑚𝑎𝑥</m:t>
                        </m:r>
                      </m:sub>
                    </m:sSub>
                    <m:r>
                      <a:rPr lang="es-EC" sz="2000" i="1">
                        <a:latin typeface="Cambria Math" panose="02040503050406030204" pitchFamily="18" charset="0"/>
                      </a:rPr>
                      <m:t>=0.0</m:t>
                    </m:r>
                    <m:r>
                      <a:rPr lang="es-EC" sz="2000" b="0" i="1" smtClean="0">
                        <a:latin typeface="Cambria Math" panose="02040503050406030204" pitchFamily="18" charset="0"/>
                      </a:rPr>
                      <m:t>033 (</m:t>
                    </m:r>
                    <m:r>
                      <a:rPr lang="es-EC" sz="2000" i="1">
                        <a:latin typeface="Cambria Math" panose="02040503050406030204" pitchFamily="18" charset="0"/>
                      </a:rPr>
                      <m:t>6.28 </m:t>
                    </m:r>
                    <m:r>
                      <a:rPr lang="es-EC" sz="2000" i="1">
                        <a:latin typeface="Cambria Math" panose="02040503050406030204" pitchFamily="18" charset="0"/>
                      </a:rPr>
                      <m:t>𝑐</m:t>
                    </m:r>
                    <m:sSup>
                      <m:sSupPr>
                        <m:ctrlPr>
                          <a:rPr lang="es-EC" sz="2000" i="1">
                            <a:latin typeface="Cambria Math" panose="02040503050406030204" pitchFamily="18" charset="0"/>
                          </a:rPr>
                        </m:ctrlPr>
                      </m:sSupPr>
                      <m:e>
                        <m:r>
                          <a:rPr lang="es-EC" sz="2000" i="1">
                            <a:latin typeface="Cambria Math" panose="02040503050406030204" pitchFamily="18" charset="0"/>
                          </a:rPr>
                          <m:t>𝑚</m:t>
                        </m:r>
                      </m:e>
                      <m:sup>
                        <m:r>
                          <a:rPr lang="es-EC" sz="2000" i="1">
                            <a:latin typeface="Cambria Math" panose="02040503050406030204" pitchFamily="18" charset="0"/>
                          </a:rPr>
                          <m:t>2</m:t>
                        </m:r>
                      </m:sup>
                    </m:sSup>
                    <m:r>
                      <a:rPr lang="es-EC" sz="2000" b="0" i="1" smtClean="0">
                        <a:latin typeface="Cambria Math" panose="02040503050406030204" pitchFamily="18" charset="0"/>
                      </a:rPr>
                      <m:t>)</m:t>
                    </m:r>
                  </m:oMath>
                </a14:m>
                <a:endParaRPr lang="es-EC" sz="2000" dirty="0" smtClean="0">
                  <a:latin typeface="Arial" panose="020B0604020202020204" pitchFamily="34" charset="0"/>
                  <a:ea typeface="Calibri" panose="020F0502020204030204" pitchFamily="34" charset="0"/>
                  <a:cs typeface="Arial" panose="020B0604020202020204" pitchFamily="34" charset="0"/>
                </a:endParaRPr>
              </a:p>
              <a:p>
                <a:pPr marL="800100" lvl="1" indent="-342900" algn="just">
                  <a:lnSpc>
                    <a:spcPct val="150000"/>
                  </a:lnSpc>
                  <a:buFont typeface="Symbol" panose="05050102010706020507" pitchFamily="18" charset="2"/>
                  <a:buChar char=""/>
                </a:pPr>
                <a:r>
                  <a:rPr lang="es-EC" sz="2000" dirty="0" smtClean="0">
                    <a:latin typeface="Arial" panose="020B0604020202020204" pitchFamily="34" charset="0"/>
                    <a:ea typeface="Calibri" panose="020F0502020204030204" pitchFamily="34" charset="0"/>
                    <a:cs typeface="Arial" panose="020B0604020202020204" pitchFamily="34" charset="0"/>
                  </a:rPr>
                  <a:t>Corte en vigas 			</a:t>
                </a:r>
                <a14:m>
                  <m:oMath xmlns:m="http://schemas.openxmlformats.org/officeDocument/2006/math">
                    <m:sSub>
                      <m:sSubPr>
                        <m:ctrlPr>
                          <a:rPr lang="es-EC" sz="2000" i="1">
                            <a:latin typeface="Cambria Math" panose="02040503050406030204" pitchFamily="18" charset="0"/>
                          </a:rPr>
                        </m:ctrlPr>
                      </m:sSubPr>
                      <m:e>
                        <m:r>
                          <a:rPr lang="es-EC" sz="2000" i="1">
                            <a:latin typeface="Cambria Math" panose="02040503050406030204" pitchFamily="18" charset="0"/>
                          </a:rPr>
                          <m:t>𝑉</m:t>
                        </m:r>
                      </m:e>
                      <m:sub>
                        <m:r>
                          <a:rPr lang="es-EC" sz="2000" i="1">
                            <a:latin typeface="Cambria Math" panose="02040503050406030204" pitchFamily="18" charset="0"/>
                          </a:rPr>
                          <m:t>𝑢</m:t>
                        </m:r>
                      </m:sub>
                    </m:sSub>
                    <m:r>
                      <a:rPr lang="es-EC" sz="2000" i="1">
                        <a:latin typeface="Cambria Math" panose="02040503050406030204" pitchFamily="18" charset="0"/>
                      </a:rPr>
                      <m:t>≤∅ </m:t>
                    </m:r>
                    <m:sSub>
                      <m:sSubPr>
                        <m:ctrlPr>
                          <a:rPr lang="es-EC" sz="2000" i="1">
                            <a:latin typeface="Cambria Math" panose="02040503050406030204" pitchFamily="18" charset="0"/>
                          </a:rPr>
                        </m:ctrlPr>
                      </m:sSubPr>
                      <m:e>
                        <m:r>
                          <a:rPr lang="es-EC" sz="2000" i="1" smtClean="0">
                            <a:latin typeface="Cambria Math" panose="02040503050406030204" pitchFamily="18" charset="0"/>
                          </a:rPr>
                          <m:t>𝑉</m:t>
                        </m:r>
                      </m:e>
                      <m:sub>
                        <m:r>
                          <a:rPr lang="es-EC" sz="2000" i="1">
                            <a:latin typeface="Cambria Math" panose="02040503050406030204" pitchFamily="18" charset="0"/>
                          </a:rPr>
                          <m:t>𝑛</m:t>
                        </m:r>
                      </m:sub>
                    </m:sSub>
                    <m:r>
                      <a:rPr lang="es-EC" sz="2000" i="1">
                        <a:latin typeface="Cambria Math" panose="02040503050406030204" pitchFamily="18" charset="0"/>
                      </a:rPr>
                      <m:t>  </m:t>
                    </m:r>
                  </m:oMath>
                </a14:m>
                <a:endParaRPr lang="es-EC" sz="2000" dirty="0" smtClean="0">
                  <a:latin typeface="Arial" panose="020B0604020202020204" pitchFamily="34" charset="0"/>
                </a:endParaRPr>
              </a:p>
              <a:p>
                <a:pPr lvl="0" algn="just">
                  <a:lnSpc>
                    <a:spcPct val="150000"/>
                  </a:lnSpc>
                  <a:spcAft>
                    <a:spcPts val="0"/>
                  </a:spcAft>
                </a:pPr>
                <a:r>
                  <a:rPr lang="es-EC" sz="2000" dirty="0" smtClean="0"/>
                  <a:t>				     </a:t>
                </a:r>
                <a14:m>
                  <m:oMath xmlns:m="http://schemas.openxmlformats.org/officeDocument/2006/math">
                    <m:r>
                      <a:rPr lang="es-EC" sz="2000" b="0" i="1" smtClean="0">
                        <a:latin typeface="Cambria Math" panose="02040503050406030204" pitchFamily="18" charset="0"/>
                      </a:rPr>
                      <m:t>25.90 </m:t>
                    </m:r>
                    <m:r>
                      <a:rPr lang="es-EC" sz="2000" b="0" i="1" smtClean="0">
                        <a:latin typeface="Cambria Math" panose="02040503050406030204" pitchFamily="18" charset="0"/>
                      </a:rPr>
                      <m:t>𝑇𝑛</m:t>
                    </m:r>
                    <m:r>
                      <a:rPr lang="es-EC" sz="2000" i="1">
                        <a:latin typeface="Cambria Math" panose="02040503050406030204" pitchFamily="18" charset="0"/>
                      </a:rPr>
                      <m:t>≤</m:t>
                    </m:r>
                    <m:r>
                      <a:rPr lang="es-EC" sz="2000" b="0" i="1" smtClean="0">
                        <a:latin typeface="Cambria Math" panose="02040503050406030204" pitchFamily="18" charset="0"/>
                      </a:rPr>
                      <m:t>31.89 </m:t>
                    </m:r>
                    <m:r>
                      <a:rPr lang="es-EC" sz="2000" b="0" i="1" smtClean="0">
                        <a:latin typeface="Cambria Math" panose="02040503050406030204" pitchFamily="18" charset="0"/>
                      </a:rPr>
                      <m:t>𝑇𝑛</m:t>
                    </m:r>
                  </m:oMath>
                </a14:m>
                <a:r>
                  <a:rPr lang="es-EC" sz="2000" dirty="0" smtClean="0">
                    <a:latin typeface="Arial" panose="020B0604020202020204" pitchFamily="34" charset="0"/>
                    <a:ea typeface="Calibri" panose="020F0502020204030204" pitchFamily="34" charset="0"/>
                    <a:cs typeface="Arial" panose="020B0604020202020204" pitchFamily="34" charset="0"/>
                  </a:rPr>
                  <a:t> </a:t>
                </a:r>
              </a:p>
              <a:p>
                <a:pPr lvl="0" algn="just">
                  <a:lnSpc>
                    <a:spcPct val="150000"/>
                  </a:lnSpc>
                  <a:spcAft>
                    <a:spcPts val="0"/>
                  </a:spcAft>
                </a:pPr>
                <a:endParaRPr lang="es-EC" sz="2000" dirty="0">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636700" y="1388337"/>
                <a:ext cx="10938456" cy="3525004"/>
              </a:xfrm>
              <a:prstGeom prst="rect">
                <a:avLst/>
              </a:prstGeom>
              <a:blipFill rotWithShape="0">
                <a:blip r:embed="rId2"/>
                <a:stretch>
                  <a:fillRect l="-613"/>
                </a:stretch>
              </a:blipFill>
            </p:spPr>
            <p:txBody>
              <a:bodyPr/>
              <a:lstStyle/>
              <a:p>
                <a:r>
                  <a:rPr lang="es-EC">
                    <a:noFill/>
                  </a:rPr>
                  <a:t> </a:t>
                </a:r>
              </a:p>
            </p:txBody>
          </p:sp>
        </mc:Fallback>
      </mc:AlternateContent>
      <p:pic>
        <p:nvPicPr>
          <p:cNvPr id="6" name="Imagen 5"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351" y="4357493"/>
            <a:ext cx="9768297" cy="1784054"/>
          </a:xfrm>
          <a:prstGeom prst="rect">
            <a:avLst/>
          </a:prstGeom>
        </p:spPr>
      </p:pic>
      <p:pic>
        <p:nvPicPr>
          <p:cNvPr id="7" name="Imagen 6"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2273" y="1998206"/>
            <a:ext cx="4335080" cy="2242777"/>
          </a:xfrm>
          <a:prstGeom prst="rect">
            <a:avLst/>
          </a:prstGeom>
        </p:spPr>
      </p:pic>
    </p:spTree>
    <p:extLst>
      <p:ext uri="{BB962C8B-B14F-4D97-AF65-F5344CB8AC3E}">
        <p14:creationId xmlns:p14="http://schemas.microsoft.com/office/powerpoint/2010/main" val="16648954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68" name="Rectángulo 67"/>
          <p:cNvSpPr/>
          <p:nvPr/>
        </p:nvSpPr>
        <p:spPr>
          <a:xfrm>
            <a:off x="704858" y="723741"/>
            <a:ext cx="5030544" cy="496996"/>
          </a:xfrm>
          <a:prstGeom prst="rect">
            <a:avLst/>
          </a:prstGeom>
        </p:spPr>
        <p:txBody>
          <a:bodyPr wrap="none">
            <a:spAutoFit/>
          </a:bodyPr>
          <a:lstStyle/>
          <a:p>
            <a:pPr marL="342900" lvl="0" indent="-342900" algn="just">
              <a:lnSpc>
                <a:spcPct val="150000"/>
              </a:lnSpc>
              <a:spcAft>
                <a:spcPts val="0"/>
              </a:spcAft>
              <a:buFont typeface="Arial" panose="020B0604020202020204" pitchFamily="34" charset="0"/>
              <a:buChar char="•"/>
            </a:pPr>
            <a:r>
              <a:rPr lang="es-EC" sz="2000" dirty="0" smtClean="0">
                <a:latin typeface="Arial" panose="020B0604020202020204" pitchFamily="34" charset="0"/>
                <a:ea typeface="Calibri" panose="020F0502020204030204" pitchFamily="34" charset="0"/>
                <a:cs typeface="Arial" panose="020B0604020202020204" pitchFamily="34" charset="0"/>
              </a:rPr>
              <a:t>Cuantía mínima y máxima en columnas</a:t>
            </a:r>
            <a:endParaRPr lang="es-EC" sz="2000" dirty="0">
              <a:latin typeface="Arial" panose="020B0604020202020204" pitchFamily="34" charset="0"/>
              <a:ea typeface="Calibri" panose="020F0502020204030204" pitchFamily="34" charset="0"/>
              <a:cs typeface="Arial" panose="020B0604020202020204" pitchFamily="34" charset="0"/>
            </a:endParaRPr>
          </a:p>
        </p:txBody>
      </p:sp>
      <p:graphicFrame>
        <p:nvGraphicFramePr>
          <p:cNvPr id="72" name="Tabla 71"/>
          <p:cNvGraphicFramePr>
            <a:graphicFrameLocks noGrp="1"/>
          </p:cNvGraphicFramePr>
          <p:nvPr>
            <p:extLst>
              <p:ext uri="{D42A27DB-BD31-4B8C-83A1-F6EECF244321}">
                <p14:modId xmlns:p14="http://schemas.microsoft.com/office/powerpoint/2010/main" val="1730128148"/>
              </p:ext>
            </p:extLst>
          </p:nvPr>
        </p:nvGraphicFramePr>
        <p:xfrm>
          <a:off x="1279525" y="1370616"/>
          <a:ext cx="9663177" cy="4624350"/>
        </p:xfrm>
        <a:graphic>
          <a:graphicData uri="http://schemas.openxmlformats.org/drawingml/2006/table">
            <a:tbl>
              <a:tblPr firstRow="1" firstCol="1" bandRow="1">
                <a:tableStyleId>{93296810-A885-4BE3-A3E7-6D5BEEA58F35}</a:tableStyleId>
              </a:tblPr>
              <a:tblGrid>
                <a:gridCol w="999888"/>
                <a:gridCol w="919813"/>
                <a:gridCol w="1048137"/>
                <a:gridCol w="1048137"/>
                <a:gridCol w="1048137"/>
                <a:gridCol w="919813"/>
                <a:gridCol w="919813"/>
                <a:gridCol w="919813"/>
                <a:gridCol w="919813"/>
                <a:gridCol w="919813"/>
              </a:tblGrid>
              <a:tr h="219366">
                <a:tc rowSpan="2">
                  <a:txBody>
                    <a:bodyPr/>
                    <a:lstStyle/>
                    <a:p>
                      <a:pPr algn="ctr">
                        <a:lnSpc>
                          <a:spcPct val="107000"/>
                        </a:lnSpc>
                        <a:spcAft>
                          <a:spcPts val="0"/>
                        </a:spcAft>
                      </a:pPr>
                      <a:r>
                        <a:rPr lang="es-EC" sz="1400" dirty="0">
                          <a:effectLst/>
                        </a:rPr>
                        <a:t>Nivel</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9">
                  <a:txBody>
                    <a:bodyPr/>
                    <a:lstStyle/>
                    <a:p>
                      <a:pPr algn="ctr">
                        <a:lnSpc>
                          <a:spcPct val="107000"/>
                        </a:lnSpc>
                        <a:spcAft>
                          <a:spcPts val="0"/>
                        </a:spcAft>
                      </a:pPr>
                      <a:r>
                        <a:rPr lang="es-EC" sz="1400">
                          <a:effectLst/>
                        </a:rPr>
                        <a:t>Ubicación</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737370">
                <a:tc vMerge="1">
                  <a:txBody>
                    <a:bodyPr/>
                    <a:lstStyle/>
                    <a:p>
                      <a:endParaRPr lang="es-EC"/>
                    </a:p>
                  </a:txBody>
                  <a:tcPr/>
                </a:tc>
                <a:tc>
                  <a:txBody>
                    <a:bodyPr/>
                    <a:lstStyle/>
                    <a:p>
                      <a:pPr algn="ctr">
                        <a:lnSpc>
                          <a:spcPct val="107000"/>
                        </a:lnSpc>
                        <a:spcAft>
                          <a:spcPts val="0"/>
                        </a:spcAft>
                      </a:pPr>
                      <a:r>
                        <a:rPr lang="es-EC" sz="1400" dirty="0">
                          <a:effectLst/>
                        </a:rPr>
                        <a:t>B2- BX</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C2-C5-E2-E5-F2-F5-H2-H5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D2-D5-G2-G5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D3-D4'-E3-E4'-F3-F4'-H3-H4'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D4-G4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h2-h3-h4-h5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E'4''-F'4''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E'2-F'2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BW-BZ</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9366">
                <a:tc rowSpan="2">
                  <a:txBody>
                    <a:bodyPr/>
                    <a:lstStyle/>
                    <a:p>
                      <a:pPr algn="ctr">
                        <a:lnSpc>
                          <a:spcPct val="107000"/>
                        </a:lnSpc>
                        <a:spcAft>
                          <a:spcPts val="0"/>
                        </a:spcAft>
                      </a:pPr>
                      <a:r>
                        <a:rPr lang="es-EC" sz="1400">
                          <a:effectLst/>
                        </a:rPr>
                        <a:t>+27,36   +24,48       +21,60    +18,72      +15,84    +12,98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50x50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50x80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40x80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40x40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50x30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147584">
                <a:tc vMerge="1">
                  <a:txBody>
                    <a:bodyPr/>
                    <a:lstStyle/>
                    <a:p>
                      <a:endParaRPr lang="es-EC"/>
                    </a:p>
                  </a:txBody>
                  <a:tcPr/>
                </a:tc>
                <a:tc>
                  <a:txBody>
                    <a:bodyPr/>
                    <a:lstStyle/>
                    <a:p>
                      <a:pPr algn="ctr">
                        <a:lnSpc>
                          <a:spcPct val="107000"/>
                        </a:lnSpc>
                        <a:spcAft>
                          <a:spcPts val="0"/>
                        </a:spcAft>
                      </a:pPr>
                      <a:r>
                        <a:rPr lang="es-EC" sz="1400">
                          <a:effectLst/>
                        </a:rPr>
                        <a:t>1,57%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1,23%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1,11%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1,01%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1,26%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25459">
                <a:tc rowSpan="2">
                  <a:txBody>
                    <a:bodyPr/>
                    <a:lstStyle/>
                    <a:p>
                      <a:pPr algn="ctr">
                        <a:lnSpc>
                          <a:spcPct val="107000"/>
                        </a:lnSpc>
                        <a:spcAft>
                          <a:spcPts val="0"/>
                        </a:spcAft>
                      </a:pPr>
                      <a:r>
                        <a:rPr lang="es-EC" sz="1400">
                          <a:effectLst/>
                        </a:rPr>
                        <a:t>+10,08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50x50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50x80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40x80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40x40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50x30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9366">
                <a:tc vMerge="1">
                  <a:txBody>
                    <a:bodyPr/>
                    <a:lstStyle/>
                    <a:p>
                      <a:endParaRPr lang="es-EC"/>
                    </a:p>
                  </a:txBody>
                  <a:tcPr/>
                </a:tc>
                <a:tc>
                  <a:txBody>
                    <a:bodyPr/>
                    <a:lstStyle/>
                    <a:p>
                      <a:pPr algn="ctr">
                        <a:lnSpc>
                          <a:spcPct val="107000"/>
                        </a:lnSpc>
                        <a:spcAft>
                          <a:spcPts val="0"/>
                        </a:spcAft>
                      </a:pPr>
                      <a:r>
                        <a:rPr lang="es-EC" sz="1400">
                          <a:effectLst/>
                        </a:rPr>
                        <a:t>1,57%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1,23%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1,11%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1,01%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1,26%</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9366">
                <a:tc rowSpan="2">
                  <a:txBody>
                    <a:bodyPr/>
                    <a:lstStyle/>
                    <a:p>
                      <a:pPr algn="ctr">
                        <a:lnSpc>
                          <a:spcPct val="107000"/>
                        </a:lnSpc>
                        <a:spcAft>
                          <a:spcPts val="0"/>
                        </a:spcAft>
                      </a:pPr>
                      <a:r>
                        <a:rPr lang="es-EC" sz="1400">
                          <a:effectLst/>
                        </a:rPr>
                        <a:t>+7,2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50x50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50x80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40x120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40x120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80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40x40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40x40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50x30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40x40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9366">
                <a:tc vMerge="1">
                  <a:txBody>
                    <a:bodyPr/>
                    <a:lstStyle/>
                    <a:p>
                      <a:endParaRPr lang="es-EC"/>
                    </a:p>
                  </a:txBody>
                  <a:tcPr/>
                </a:tc>
                <a:tc>
                  <a:txBody>
                    <a:bodyPr/>
                    <a:lstStyle/>
                    <a:p>
                      <a:pPr algn="ctr">
                        <a:lnSpc>
                          <a:spcPct val="107000"/>
                        </a:lnSpc>
                        <a:spcAft>
                          <a:spcPts val="0"/>
                        </a:spcAft>
                      </a:pPr>
                      <a:r>
                        <a:rPr lang="es-EC" sz="1400">
                          <a:effectLst/>
                        </a:rPr>
                        <a:t>1,57%</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1,23%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1,01%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1,01%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1,01%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1,26%</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1,01%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9366">
                <a:tc rowSpan="2">
                  <a:txBody>
                    <a:bodyPr/>
                    <a:lstStyle/>
                    <a:p>
                      <a:pPr algn="ctr">
                        <a:lnSpc>
                          <a:spcPct val="107000"/>
                        </a:lnSpc>
                        <a:spcAft>
                          <a:spcPts val="0"/>
                        </a:spcAft>
                      </a:pPr>
                      <a:r>
                        <a:rPr lang="es-EC" sz="1400">
                          <a:effectLst/>
                        </a:rPr>
                        <a:t>+4,32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60x60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60x80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40x120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40x120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80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40x40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40x40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40x40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9366">
                <a:tc vMerge="1">
                  <a:txBody>
                    <a:bodyPr/>
                    <a:lstStyle/>
                    <a:p>
                      <a:endParaRPr lang="es-EC"/>
                    </a:p>
                  </a:txBody>
                  <a:tcPr/>
                </a:tc>
                <a:tc>
                  <a:txBody>
                    <a:bodyPr/>
                    <a:lstStyle/>
                    <a:p>
                      <a:pPr algn="ctr">
                        <a:lnSpc>
                          <a:spcPct val="107000"/>
                        </a:lnSpc>
                        <a:spcAft>
                          <a:spcPts val="0"/>
                        </a:spcAft>
                      </a:pPr>
                      <a:r>
                        <a:rPr lang="es-EC" sz="1400">
                          <a:effectLst/>
                        </a:rPr>
                        <a:t>1,09%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1,02%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1,01%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1,01%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1,01%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1,01%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9366">
                <a:tc rowSpan="2">
                  <a:txBody>
                    <a:bodyPr/>
                    <a:lstStyle/>
                    <a:p>
                      <a:pPr algn="ctr">
                        <a:lnSpc>
                          <a:spcPct val="107000"/>
                        </a:lnSpc>
                        <a:spcAft>
                          <a:spcPts val="0"/>
                        </a:spcAft>
                      </a:pPr>
                      <a:r>
                        <a:rPr lang="es-EC" sz="1400">
                          <a:effectLst/>
                        </a:rPr>
                        <a:t>+0,72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60x60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60x80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40x120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40x120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80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40x40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40x40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40x40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9366">
                <a:tc vMerge="1">
                  <a:txBody>
                    <a:bodyPr/>
                    <a:lstStyle/>
                    <a:p>
                      <a:endParaRPr lang="es-EC"/>
                    </a:p>
                  </a:txBody>
                  <a:tcPr/>
                </a:tc>
                <a:tc>
                  <a:txBody>
                    <a:bodyPr/>
                    <a:lstStyle/>
                    <a:p>
                      <a:pPr algn="ctr">
                        <a:lnSpc>
                          <a:spcPct val="107000"/>
                        </a:lnSpc>
                        <a:spcAft>
                          <a:spcPts val="0"/>
                        </a:spcAft>
                      </a:pPr>
                      <a:r>
                        <a:rPr lang="es-EC" sz="1400">
                          <a:effectLst/>
                        </a:rPr>
                        <a:t>1,09%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1,02%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1,01%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1,01%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1,01%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1,01%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9366">
                <a:tc rowSpan="2">
                  <a:txBody>
                    <a:bodyPr/>
                    <a:lstStyle/>
                    <a:p>
                      <a:pPr algn="ctr">
                        <a:lnSpc>
                          <a:spcPct val="107000"/>
                        </a:lnSpc>
                        <a:spcAft>
                          <a:spcPts val="0"/>
                        </a:spcAft>
                      </a:pPr>
                      <a:r>
                        <a:rPr lang="es-EC" sz="1400">
                          <a:effectLst/>
                        </a:rPr>
                        <a:t>-2,88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60x60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60x80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40x120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40x120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80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40x40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40x40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9366">
                <a:tc vMerge="1">
                  <a:txBody>
                    <a:bodyPr/>
                    <a:lstStyle/>
                    <a:p>
                      <a:endParaRPr lang="es-EC"/>
                    </a:p>
                  </a:txBody>
                  <a:tcPr/>
                </a:tc>
                <a:tc>
                  <a:txBody>
                    <a:bodyPr/>
                    <a:lstStyle/>
                    <a:p>
                      <a:pPr algn="ctr">
                        <a:lnSpc>
                          <a:spcPct val="107000"/>
                        </a:lnSpc>
                        <a:spcAft>
                          <a:spcPts val="0"/>
                        </a:spcAft>
                      </a:pPr>
                      <a:r>
                        <a:rPr lang="es-EC" sz="1400">
                          <a:effectLst/>
                        </a:rPr>
                        <a:t>1,09%</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1,02%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1,00%</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1,01%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a:effectLst/>
                        </a:rPr>
                        <a:t>1,01%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a:effectLst/>
                        </a:rPr>
                        <a:t>1,01%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2518893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2346191237"/>
              </p:ext>
            </p:extLst>
          </p:nvPr>
        </p:nvGraphicFramePr>
        <p:xfrm>
          <a:off x="116983" y="804258"/>
          <a:ext cx="9915659" cy="2337900"/>
        </p:xfrm>
        <a:graphic>
          <a:graphicData uri="http://schemas.openxmlformats.org/drawingml/2006/table">
            <a:tbl>
              <a:tblPr firstRow="1" firstCol="1" bandRow="1">
                <a:tableStyleId>{93296810-A885-4BE3-A3E7-6D5BEEA58F35}</a:tableStyleId>
              </a:tblPr>
              <a:tblGrid>
                <a:gridCol w="758780"/>
                <a:gridCol w="721217"/>
                <a:gridCol w="708338"/>
                <a:gridCol w="953037"/>
                <a:gridCol w="772732"/>
                <a:gridCol w="927279"/>
                <a:gridCol w="850006"/>
                <a:gridCol w="1159098"/>
                <a:gridCol w="798491"/>
                <a:gridCol w="579549"/>
                <a:gridCol w="772732"/>
                <a:gridCol w="914400"/>
              </a:tblGrid>
              <a:tr h="113769">
                <a:tc rowSpan="2">
                  <a:txBody>
                    <a:bodyPr/>
                    <a:lstStyle/>
                    <a:p>
                      <a:pPr algn="ctr">
                        <a:lnSpc>
                          <a:spcPct val="107000"/>
                        </a:lnSpc>
                        <a:spcAft>
                          <a:spcPts val="0"/>
                        </a:spcAft>
                      </a:pPr>
                      <a:r>
                        <a:rPr lang="es-EC" sz="1200" dirty="0" err="1">
                          <a:effectLst/>
                        </a:rPr>
                        <a:t>bch</a:t>
                      </a:r>
                      <a:r>
                        <a:rPr lang="es-EC" sz="1200" dirty="0">
                          <a:effectLst/>
                        </a:rPr>
                        <a:t>                  (cm)</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rowSpan="2">
                  <a:txBody>
                    <a:bodyPr/>
                    <a:lstStyle/>
                    <a:p>
                      <a:pPr algn="ctr">
                        <a:lnSpc>
                          <a:spcPct val="107000"/>
                        </a:lnSpc>
                        <a:spcAft>
                          <a:spcPts val="0"/>
                        </a:spcAft>
                      </a:pPr>
                      <a:r>
                        <a:rPr lang="es-EC" sz="1200" dirty="0" err="1">
                          <a:effectLst/>
                        </a:rPr>
                        <a:t>bcv</a:t>
                      </a:r>
                      <a:r>
                        <a:rPr lang="es-EC" sz="1200" dirty="0">
                          <a:effectLst/>
                        </a:rPr>
                        <a:t>                     (cm)</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gridSpan="2">
                  <a:txBody>
                    <a:bodyPr/>
                    <a:lstStyle/>
                    <a:p>
                      <a:pPr algn="ctr">
                        <a:lnSpc>
                          <a:spcPct val="107000"/>
                        </a:lnSpc>
                        <a:spcAft>
                          <a:spcPts val="0"/>
                        </a:spcAft>
                      </a:pPr>
                      <a:r>
                        <a:rPr lang="es-EC" sz="1200" dirty="0">
                          <a:effectLst/>
                        </a:rPr>
                        <a:t>Refuerzo X (cm2)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hMerge="1">
                  <a:txBody>
                    <a:bodyPr/>
                    <a:lstStyle/>
                    <a:p>
                      <a:endParaRPr lang="es-EC"/>
                    </a:p>
                  </a:txBody>
                  <a:tcPr/>
                </a:tc>
                <a:tc gridSpan="2">
                  <a:txBody>
                    <a:bodyPr/>
                    <a:lstStyle/>
                    <a:p>
                      <a:pPr algn="ctr">
                        <a:lnSpc>
                          <a:spcPct val="107000"/>
                        </a:lnSpc>
                        <a:spcAft>
                          <a:spcPts val="0"/>
                        </a:spcAft>
                      </a:pPr>
                      <a:r>
                        <a:rPr lang="es-EC" sz="1200">
                          <a:effectLst/>
                        </a:rPr>
                        <a:t>Refuerzo Y (cm2)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hMerge="1">
                  <a:txBody>
                    <a:bodyPr/>
                    <a:lstStyle/>
                    <a:p>
                      <a:endParaRPr lang="es-EC"/>
                    </a:p>
                  </a:txBody>
                  <a:tcPr/>
                </a:tc>
                <a:tc gridSpan="3">
                  <a:txBody>
                    <a:bodyPr/>
                    <a:lstStyle/>
                    <a:p>
                      <a:pPr algn="ctr">
                        <a:lnSpc>
                          <a:spcPct val="107000"/>
                        </a:lnSpc>
                        <a:spcAft>
                          <a:spcPts val="0"/>
                        </a:spcAft>
                      </a:pPr>
                      <a:r>
                        <a:rPr lang="es-EC" sz="1200">
                          <a:effectLst/>
                        </a:rPr>
                        <a:t>Refuerzo X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200">
                          <a:effectLst/>
                        </a:rPr>
                        <a:t>Refuerzo Y</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hMerge="1">
                  <a:txBody>
                    <a:bodyPr/>
                    <a:lstStyle/>
                    <a:p>
                      <a:endParaRPr lang="es-EC"/>
                    </a:p>
                  </a:txBody>
                  <a:tcPr/>
                </a:tc>
                <a:tc hMerge="1">
                  <a:txBody>
                    <a:bodyPr/>
                    <a:lstStyle/>
                    <a:p>
                      <a:endParaRPr lang="es-EC"/>
                    </a:p>
                  </a:txBody>
                  <a:tcPr/>
                </a:tc>
              </a:tr>
              <a:tr h="433807">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200" dirty="0">
                          <a:effectLst/>
                        </a:rPr>
                        <a:t>Ash1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a:effectLst/>
                        </a:rPr>
                        <a:t>Ash2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a:effectLst/>
                        </a:rPr>
                        <a:t>Ash1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smtClean="0">
                          <a:effectLst/>
                        </a:rPr>
                        <a:t>Ash2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a:effectLst/>
                        </a:rPr>
                        <a:t>Ramas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a:effectLst/>
                        </a:rPr>
                        <a:t>Refuerzo existente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err="1">
                          <a:effectLst/>
                        </a:rPr>
                        <a:t>Obs</a:t>
                      </a:r>
                      <a:r>
                        <a:rPr lang="es-EC" sz="1200" dirty="0">
                          <a:effectLst/>
                        </a:rPr>
                        <a:t>.</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Ramas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a:effectLst/>
                        </a:rPr>
                        <a:t>Refuerzo existente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Obs.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r>
              <a:tr h="216097">
                <a:tc>
                  <a:txBody>
                    <a:bodyPr/>
                    <a:lstStyle/>
                    <a:p>
                      <a:pPr algn="ctr">
                        <a:lnSpc>
                          <a:spcPct val="107000"/>
                        </a:lnSpc>
                        <a:spcAft>
                          <a:spcPts val="0"/>
                        </a:spcAft>
                      </a:pPr>
                      <a:r>
                        <a:rPr lang="es-EC" sz="1200">
                          <a:effectLst/>
                        </a:rPr>
                        <a:t>60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60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2,58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a:effectLst/>
                        </a:rPr>
                        <a:t>2,34</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a:effectLst/>
                        </a:rPr>
                        <a:t>2,58</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a:effectLst/>
                        </a:rPr>
                        <a:t>2,34</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a:effectLst/>
                        </a:rPr>
                        <a:t>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1,57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a:solidFill>
                            <a:srgbClr val="FF0000"/>
                          </a:solidFill>
                          <a:effectLst/>
                        </a:rPr>
                        <a:t>no cumple</a:t>
                      </a:r>
                      <a:endParaRPr lang="es-EC"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1,57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a:solidFill>
                            <a:srgbClr val="FF0000"/>
                          </a:solidFill>
                          <a:effectLst/>
                        </a:rPr>
                        <a:t>no cumple</a:t>
                      </a:r>
                      <a:endParaRPr lang="es-EC"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r>
              <a:tr h="113769">
                <a:tc>
                  <a:txBody>
                    <a:bodyPr/>
                    <a:lstStyle/>
                    <a:p>
                      <a:pPr algn="ctr">
                        <a:lnSpc>
                          <a:spcPct val="107000"/>
                        </a:lnSpc>
                        <a:spcAft>
                          <a:spcPts val="0"/>
                        </a:spcAft>
                      </a:pPr>
                      <a:r>
                        <a:rPr lang="es-EC" sz="1200">
                          <a:effectLst/>
                        </a:rPr>
                        <a:t>50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50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2,63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1,89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2,63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a:effectLst/>
                        </a:rPr>
                        <a:t>1,89</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a:effectLst/>
                        </a:rPr>
                        <a:t>4</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a:effectLst/>
                        </a:rPr>
                        <a:t>3,14</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cumple</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3,14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cumple</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r>
              <a:tr h="216097">
                <a:tc>
                  <a:txBody>
                    <a:bodyPr/>
                    <a:lstStyle/>
                    <a:p>
                      <a:pPr algn="ctr">
                        <a:lnSpc>
                          <a:spcPct val="107000"/>
                        </a:lnSpc>
                        <a:spcAft>
                          <a:spcPts val="0"/>
                        </a:spcAft>
                      </a:pPr>
                      <a:r>
                        <a:rPr lang="es-EC" sz="1200">
                          <a:effectLst/>
                        </a:rPr>
                        <a:t>60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80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2,20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2,34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3,05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3,24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a:effectLst/>
                        </a:rPr>
                        <a:t>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a:effectLst/>
                        </a:rPr>
                        <a:t>1,57</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a:solidFill>
                            <a:srgbClr val="FF0000"/>
                          </a:solidFill>
                          <a:effectLst/>
                        </a:rPr>
                        <a:t>no cumple</a:t>
                      </a:r>
                      <a:endParaRPr lang="es-EC"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1,57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a:solidFill>
                            <a:srgbClr val="FF0000"/>
                          </a:solidFill>
                          <a:effectLst/>
                        </a:rPr>
                        <a:t>no cumple</a:t>
                      </a:r>
                      <a:endParaRPr lang="es-EC"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r>
              <a:tr h="216097">
                <a:tc>
                  <a:txBody>
                    <a:bodyPr/>
                    <a:lstStyle/>
                    <a:p>
                      <a:pPr algn="ctr">
                        <a:lnSpc>
                          <a:spcPct val="107000"/>
                        </a:lnSpc>
                        <a:spcAft>
                          <a:spcPts val="0"/>
                        </a:spcAft>
                      </a:pPr>
                      <a:r>
                        <a:rPr lang="es-EC" sz="1200" dirty="0">
                          <a:effectLst/>
                        </a:rPr>
                        <a:t>50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80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2,03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1,89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3,49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3,24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2,36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a:effectLst/>
                        </a:rPr>
                        <a:t>cumple</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a:effectLst/>
                        </a:rPr>
                        <a:t>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a:effectLst/>
                        </a:rPr>
                        <a:t>1,57</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a:solidFill>
                            <a:srgbClr val="FF0000"/>
                          </a:solidFill>
                          <a:effectLst/>
                        </a:rPr>
                        <a:t>no cumple</a:t>
                      </a:r>
                      <a:endParaRPr lang="es-EC"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r>
              <a:tr h="216097">
                <a:tc>
                  <a:txBody>
                    <a:bodyPr/>
                    <a:lstStyle/>
                    <a:p>
                      <a:pPr algn="ctr">
                        <a:lnSpc>
                          <a:spcPct val="107000"/>
                        </a:lnSpc>
                        <a:spcAft>
                          <a:spcPts val="0"/>
                        </a:spcAft>
                      </a:pPr>
                      <a:r>
                        <a:rPr lang="es-EC" sz="1200">
                          <a:effectLst/>
                        </a:rPr>
                        <a:t>40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120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1,63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1,44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5,70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5,04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1,57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a:solidFill>
                            <a:srgbClr val="FF0000"/>
                          </a:solidFill>
                          <a:effectLst/>
                        </a:rPr>
                        <a:t>no cumple</a:t>
                      </a:r>
                      <a:endParaRPr lang="es-EC"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a:effectLst/>
                        </a:rPr>
                        <a:t>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a:effectLst/>
                        </a:rPr>
                        <a:t>1,57</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a:solidFill>
                            <a:srgbClr val="FF0000"/>
                          </a:solidFill>
                          <a:effectLst/>
                        </a:rPr>
                        <a:t>no cumple</a:t>
                      </a:r>
                      <a:endParaRPr lang="es-EC"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r>
              <a:tr h="216097">
                <a:tc>
                  <a:txBody>
                    <a:bodyPr/>
                    <a:lstStyle/>
                    <a:p>
                      <a:pPr algn="ctr">
                        <a:lnSpc>
                          <a:spcPct val="107000"/>
                        </a:lnSpc>
                        <a:spcAft>
                          <a:spcPts val="0"/>
                        </a:spcAft>
                      </a:pPr>
                      <a:r>
                        <a:rPr lang="es-EC" sz="1200">
                          <a:effectLst/>
                        </a:rPr>
                        <a:t>40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120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1,63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1,44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5,70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5,04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3,93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cumple</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1,57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a:solidFill>
                            <a:srgbClr val="FF0000"/>
                          </a:solidFill>
                          <a:effectLst/>
                        </a:rPr>
                        <a:t>no cumple</a:t>
                      </a:r>
                      <a:endParaRPr lang="es-EC"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r>
              <a:tr h="216097">
                <a:tc>
                  <a:txBody>
                    <a:bodyPr/>
                    <a:lstStyle/>
                    <a:p>
                      <a:pPr algn="ctr">
                        <a:lnSpc>
                          <a:spcPct val="107000"/>
                        </a:lnSpc>
                        <a:spcAft>
                          <a:spcPts val="0"/>
                        </a:spcAft>
                      </a:pPr>
                      <a:r>
                        <a:rPr lang="es-EC" sz="1200">
                          <a:effectLst/>
                        </a:rPr>
                        <a:t>40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80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1,87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1,44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4,20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3,24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3,14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cumple</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1,57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a:solidFill>
                            <a:srgbClr val="FF0000"/>
                          </a:solidFill>
                          <a:effectLst/>
                        </a:rPr>
                        <a:t>no cumple</a:t>
                      </a:r>
                      <a:endParaRPr lang="es-EC"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r>
              <a:tr h="216097">
                <a:tc>
                  <a:txBody>
                    <a:bodyPr/>
                    <a:lstStyle/>
                    <a:p>
                      <a:pPr algn="ctr">
                        <a:lnSpc>
                          <a:spcPct val="107000"/>
                        </a:lnSpc>
                        <a:spcAft>
                          <a:spcPts val="0"/>
                        </a:spcAft>
                      </a:pPr>
                      <a:r>
                        <a:rPr lang="es-EC" sz="1200">
                          <a:effectLst/>
                        </a:rPr>
                        <a:t>40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40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2,70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a:effectLst/>
                        </a:rPr>
                        <a:t>1,44</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2,70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1,44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1,57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a:solidFill>
                            <a:srgbClr val="FF0000"/>
                          </a:solidFill>
                          <a:effectLst/>
                        </a:rPr>
                        <a:t>no cumple</a:t>
                      </a:r>
                      <a:endParaRPr lang="es-EC"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a:effectLst/>
                        </a:rPr>
                        <a:t>1,57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c>
                  <a:txBody>
                    <a:bodyPr/>
                    <a:lstStyle/>
                    <a:p>
                      <a:pPr algn="ctr">
                        <a:lnSpc>
                          <a:spcPct val="107000"/>
                        </a:lnSpc>
                        <a:spcAft>
                          <a:spcPts val="0"/>
                        </a:spcAft>
                      </a:pPr>
                      <a:r>
                        <a:rPr lang="es-EC" sz="1200" dirty="0">
                          <a:solidFill>
                            <a:srgbClr val="FF0000"/>
                          </a:solidFill>
                          <a:effectLst/>
                        </a:rPr>
                        <a:t>no cumple</a:t>
                      </a:r>
                      <a:endParaRPr lang="es-EC"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494" marR="66494" marT="0" marB="0"/>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2273092475"/>
              </p:ext>
            </p:extLst>
          </p:nvPr>
        </p:nvGraphicFramePr>
        <p:xfrm>
          <a:off x="116982" y="3344944"/>
          <a:ext cx="9915659" cy="2790520"/>
        </p:xfrm>
        <a:graphic>
          <a:graphicData uri="http://schemas.openxmlformats.org/drawingml/2006/table">
            <a:tbl>
              <a:tblPr firstRow="1" firstCol="1" bandRow="1">
                <a:tableStyleId>{93296810-A885-4BE3-A3E7-6D5BEEA58F35}</a:tableStyleId>
              </a:tblPr>
              <a:tblGrid>
                <a:gridCol w="750532"/>
                <a:gridCol w="691643"/>
                <a:gridCol w="719447"/>
                <a:gridCol w="802148"/>
                <a:gridCol w="892646"/>
                <a:gridCol w="786063"/>
                <a:gridCol w="572892"/>
                <a:gridCol w="903207"/>
                <a:gridCol w="1052524"/>
                <a:gridCol w="706124"/>
                <a:gridCol w="1025878"/>
                <a:gridCol w="1012555"/>
              </a:tblGrid>
              <a:tr h="133883">
                <a:tc rowSpan="2">
                  <a:txBody>
                    <a:bodyPr/>
                    <a:lstStyle/>
                    <a:p>
                      <a:pPr algn="ctr">
                        <a:lnSpc>
                          <a:spcPct val="107000"/>
                        </a:lnSpc>
                        <a:spcAft>
                          <a:spcPts val="0"/>
                        </a:spcAft>
                      </a:pPr>
                      <a:r>
                        <a:rPr lang="es-EC" sz="1200" dirty="0" err="1">
                          <a:effectLst/>
                        </a:rPr>
                        <a:t>bch</a:t>
                      </a:r>
                      <a:r>
                        <a:rPr lang="es-EC" sz="1200" dirty="0">
                          <a:effectLst/>
                        </a:rPr>
                        <a:t>                  (cm)</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rowSpan="2">
                  <a:txBody>
                    <a:bodyPr/>
                    <a:lstStyle/>
                    <a:p>
                      <a:pPr algn="ctr">
                        <a:lnSpc>
                          <a:spcPct val="107000"/>
                        </a:lnSpc>
                        <a:spcAft>
                          <a:spcPts val="0"/>
                        </a:spcAft>
                      </a:pPr>
                      <a:r>
                        <a:rPr lang="es-EC" sz="1200" dirty="0" err="1">
                          <a:effectLst/>
                        </a:rPr>
                        <a:t>bcv</a:t>
                      </a:r>
                      <a:r>
                        <a:rPr lang="es-EC" sz="1200" dirty="0">
                          <a:effectLst/>
                        </a:rPr>
                        <a:t>                     (cm)</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gridSpan="2">
                  <a:txBody>
                    <a:bodyPr/>
                    <a:lstStyle/>
                    <a:p>
                      <a:pPr algn="ctr">
                        <a:lnSpc>
                          <a:spcPct val="107000"/>
                        </a:lnSpc>
                        <a:spcAft>
                          <a:spcPts val="0"/>
                        </a:spcAft>
                      </a:pPr>
                      <a:r>
                        <a:rPr lang="es-EC" sz="1200" dirty="0">
                          <a:effectLst/>
                        </a:rPr>
                        <a:t>Refuerzo X (cm2)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hMerge="1">
                  <a:txBody>
                    <a:bodyPr/>
                    <a:lstStyle/>
                    <a:p>
                      <a:endParaRPr lang="es-EC"/>
                    </a:p>
                  </a:txBody>
                  <a:tcPr/>
                </a:tc>
                <a:tc gridSpan="2">
                  <a:txBody>
                    <a:bodyPr/>
                    <a:lstStyle/>
                    <a:p>
                      <a:pPr algn="ctr">
                        <a:lnSpc>
                          <a:spcPct val="107000"/>
                        </a:lnSpc>
                        <a:spcAft>
                          <a:spcPts val="0"/>
                        </a:spcAft>
                      </a:pPr>
                      <a:r>
                        <a:rPr lang="es-EC" sz="1200">
                          <a:effectLst/>
                        </a:rPr>
                        <a:t>Refuerzo Y (cm2)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hMerge="1">
                  <a:txBody>
                    <a:bodyPr/>
                    <a:lstStyle/>
                    <a:p>
                      <a:endParaRPr lang="es-EC"/>
                    </a:p>
                  </a:txBody>
                  <a:tcPr/>
                </a:tc>
                <a:tc gridSpan="3">
                  <a:txBody>
                    <a:bodyPr/>
                    <a:lstStyle/>
                    <a:p>
                      <a:pPr algn="ctr">
                        <a:lnSpc>
                          <a:spcPct val="107000"/>
                        </a:lnSpc>
                        <a:spcAft>
                          <a:spcPts val="0"/>
                        </a:spcAft>
                      </a:pPr>
                      <a:r>
                        <a:rPr lang="es-EC" sz="1200">
                          <a:effectLst/>
                        </a:rPr>
                        <a:t>Refuerzo X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hMerge="1">
                  <a:txBody>
                    <a:bodyPr/>
                    <a:lstStyle/>
                    <a:p>
                      <a:endParaRPr lang="es-EC"/>
                    </a:p>
                  </a:txBody>
                  <a:tcPr/>
                </a:tc>
                <a:tc hMerge="1">
                  <a:txBody>
                    <a:bodyPr/>
                    <a:lstStyle/>
                    <a:p>
                      <a:endParaRPr lang="es-EC"/>
                    </a:p>
                  </a:txBody>
                  <a:tcPr/>
                </a:tc>
                <a:tc gridSpan="3">
                  <a:txBody>
                    <a:bodyPr/>
                    <a:lstStyle/>
                    <a:p>
                      <a:pPr algn="ctr">
                        <a:lnSpc>
                          <a:spcPct val="107000"/>
                        </a:lnSpc>
                        <a:spcAft>
                          <a:spcPts val="0"/>
                        </a:spcAft>
                      </a:pPr>
                      <a:r>
                        <a:rPr lang="es-EC" sz="1200">
                          <a:effectLst/>
                        </a:rPr>
                        <a:t>Refuerzo Y</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hMerge="1">
                  <a:txBody>
                    <a:bodyPr/>
                    <a:lstStyle/>
                    <a:p>
                      <a:endParaRPr lang="es-EC"/>
                    </a:p>
                  </a:txBody>
                  <a:tcPr/>
                </a:tc>
                <a:tc hMerge="1">
                  <a:txBody>
                    <a:bodyPr/>
                    <a:lstStyle/>
                    <a:p>
                      <a:endParaRPr lang="es-EC"/>
                    </a:p>
                  </a:txBody>
                  <a:tcPr/>
                </a:tc>
              </a:tr>
              <a:tr h="416813">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C" sz="1200" dirty="0">
                          <a:effectLst/>
                        </a:rPr>
                        <a:t>Ash1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effectLst/>
                        </a:rPr>
                        <a:t>Ash2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effectLst/>
                        </a:rPr>
                        <a:t>Ash1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smtClean="0">
                          <a:effectLst/>
                        </a:rPr>
                        <a:t>Ash2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effectLst/>
                        </a:rPr>
                        <a:t>Ramas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effectLst/>
                        </a:rPr>
                        <a:t>Refuerzo existente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Obs.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Ramas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effectLst/>
                        </a:rPr>
                        <a:t>Refuerzo existente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Obs.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r>
              <a:tr h="272250">
                <a:tc>
                  <a:txBody>
                    <a:bodyPr/>
                    <a:lstStyle/>
                    <a:p>
                      <a:pPr algn="ctr">
                        <a:lnSpc>
                          <a:spcPct val="107000"/>
                        </a:lnSpc>
                        <a:spcAft>
                          <a:spcPts val="0"/>
                        </a:spcAft>
                      </a:pPr>
                      <a:r>
                        <a:rPr lang="es-EC" sz="1200">
                          <a:effectLst/>
                        </a:rPr>
                        <a:t>60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60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10,34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9,36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effectLst/>
                        </a:rPr>
                        <a:t>10,34</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effectLst/>
                        </a:rPr>
                        <a:t>9,36</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1,57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solidFill>
                            <a:srgbClr val="FF0000"/>
                          </a:solidFill>
                          <a:effectLst/>
                        </a:rPr>
                        <a:t>no cumple</a:t>
                      </a:r>
                      <a:endParaRPr lang="es-EC"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1,57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solidFill>
                            <a:srgbClr val="FF0000"/>
                          </a:solidFill>
                          <a:effectLst/>
                        </a:rPr>
                        <a:t>no cumple</a:t>
                      </a:r>
                      <a:endParaRPr lang="es-EC"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r>
              <a:tr h="272250">
                <a:tc>
                  <a:txBody>
                    <a:bodyPr/>
                    <a:lstStyle/>
                    <a:p>
                      <a:pPr algn="ctr">
                        <a:lnSpc>
                          <a:spcPct val="107000"/>
                        </a:lnSpc>
                        <a:spcAft>
                          <a:spcPts val="0"/>
                        </a:spcAft>
                      </a:pPr>
                      <a:r>
                        <a:rPr lang="es-EC" sz="1200">
                          <a:effectLst/>
                        </a:rPr>
                        <a:t>50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50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10,51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7,56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10,51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effectLst/>
                        </a:rPr>
                        <a:t>7,56</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effectLst/>
                        </a:rPr>
                        <a:t>4</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effectLst/>
                        </a:rPr>
                        <a:t>3,14</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solidFill>
                            <a:srgbClr val="FF0000"/>
                          </a:solidFill>
                          <a:effectLst/>
                        </a:rPr>
                        <a:t>no cumple</a:t>
                      </a:r>
                      <a:endParaRPr lang="es-EC"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3,14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solidFill>
                            <a:srgbClr val="FF0000"/>
                          </a:solidFill>
                          <a:effectLst/>
                        </a:rPr>
                        <a:t>no cumple</a:t>
                      </a:r>
                      <a:endParaRPr lang="es-EC"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r>
              <a:tr h="272250">
                <a:tc>
                  <a:txBody>
                    <a:bodyPr/>
                    <a:lstStyle/>
                    <a:p>
                      <a:pPr algn="ctr">
                        <a:lnSpc>
                          <a:spcPct val="107000"/>
                        </a:lnSpc>
                        <a:spcAft>
                          <a:spcPts val="0"/>
                        </a:spcAft>
                      </a:pPr>
                      <a:r>
                        <a:rPr lang="es-EC" sz="1200">
                          <a:effectLst/>
                        </a:rPr>
                        <a:t>60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80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8,80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9,36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12,18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12,96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effectLst/>
                        </a:rPr>
                        <a:t>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effectLst/>
                        </a:rPr>
                        <a:t>1,57</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solidFill>
                            <a:srgbClr val="FF0000"/>
                          </a:solidFill>
                          <a:effectLst/>
                        </a:rPr>
                        <a:t>no cumple</a:t>
                      </a:r>
                      <a:endParaRPr lang="es-EC"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1,57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solidFill>
                            <a:srgbClr val="FF0000"/>
                          </a:solidFill>
                          <a:effectLst/>
                        </a:rPr>
                        <a:t>no cumple</a:t>
                      </a:r>
                      <a:endParaRPr lang="es-EC"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r>
              <a:tr h="272250">
                <a:tc>
                  <a:txBody>
                    <a:bodyPr/>
                    <a:lstStyle/>
                    <a:p>
                      <a:pPr algn="ctr">
                        <a:lnSpc>
                          <a:spcPct val="107000"/>
                        </a:lnSpc>
                        <a:spcAft>
                          <a:spcPts val="0"/>
                        </a:spcAft>
                      </a:pPr>
                      <a:r>
                        <a:rPr lang="es-EC" sz="1200">
                          <a:effectLst/>
                        </a:rPr>
                        <a:t>50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80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8,13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7,56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13,94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12,96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effectLst/>
                        </a:rPr>
                        <a:t>2,36</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solidFill>
                            <a:srgbClr val="FF0000"/>
                          </a:solidFill>
                          <a:effectLst/>
                        </a:rPr>
                        <a:t>no cumple</a:t>
                      </a:r>
                      <a:endParaRPr lang="es-EC"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effectLst/>
                        </a:rPr>
                        <a:t>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effectLst/>
                        </a:rPr>
                        <a:t>1,57</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solidFill>
                            <a:srgbClr val="FF0000"/>
                          </a:solidFill>
                          <a:effectLst/>
                        </a:rPr>
                        <a:t>no cumple</a:t>
                      </a:r>
                      <a:endParaRPr lang="es-EC"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r>
              <a:tr h="272250">
                <a:tc>
                  <a:txBody>
                    <a:bodyPr/>
                    <a:lstStyle/>
                    <a:p>
                      <a:pPr algn="ctr">
                        <a:lnSpc>
                          <a:spcPct val="107000"/>
                        </a:lnSpc>
                        <a:spcAft>
                          <a:spcPts val="0"/>
                        </a:spcAft>
                      </a:pPr>
                      <a:r>
                        <a:rPr lang="es-EC" sz="1200">
                          <a:effectLst/>
                        </a:rPr>
                        <a:t>40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120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6,51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5,76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22,80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20,16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1,57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solidFill>
                            <a:srgbClr val="FF0000"/>
                          </a:solidFill>
                          <a:effectLst/>
                        </a:rPr>
                        <a:t>no cumple</a:t>
                      </a:r>
                      <a:endParaRPr lang="es-EC"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effectLst/>
                        </a:rPr>
                        <a:t>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effectLst/>
                        </a:rPr>
                        <a:t>1,57</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solidFill>
                            <a:srgbClr val="FF0000"/>
                          </a:solidFill>
                          <a:effectLst/>
                        </a:rPr>
                        <a:t>no cumple</a:t>
                      </a:r>
                      <a:endParaRPr lang="es-EC"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r>
              <a:tr h="272250">
                <a:tc>
                  <a:txBody>
                    <a:bodyPr/>
                    <a:lstStyle/>
                    <a:p>
                      <a:pPr algn="ctr">
                        <a:lnSpc>
                          <a:spcPct val="107000"/>
                        </a:lnSpc>
                        <a:spcAft>
                          <a:spcPts val="0"/>
                        </a:spcAft>
                      </a:pPr>
                      <a:r>
                        <a:rPr lang="es-EC" sz="1200">
                          <a:effectLst/>
                        </a:rPr>
                        <a:t>40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120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6,51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5,76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22,80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20,16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3,93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solidFill>
                            <a:srgbClr val="FF0000"/>
                          </a:solidFill>
                          <a:effectLst/>
                        </a:rPr>
                        <a:t>no cumple</a:t>
                      </a:r>
                      <a:endParaRPr lang="es-EC"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effectLst/>
                        </a:rPr>
                        <a:t>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effectLst/>
                        </a:rPr>
                        <a:t>1,57</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solidFill>
                            <a:srgbClr val="FF0000"/>
                          </a:solidFill>
                          <a:effectLst/>
                        </a:rPr>
                        <a:t>no cumple</a:t>
                      </a:r>
                      <a:endParaRPr lang="es-EC"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r>
              <a:tr h="272250">
                <a:tc>
                  <a:txBody>
                    <a:bodyPr/>
                    <a:lstStyle/>
                    <a:p>
                      <a:pPr algn="ctr">
                        <a:lnSpc>
                          <a:spcPct val="107000"/>
                        </a:lnSpc>
                        <a:spcAft>
                          <a:spcPts val="0"/>
                        </a:spcAft>
                      </a:pPr>
                      <a:r>
                        <a:rPr lang="es-EC" sz="1200">
                          <a:effectLst/>
                        </a:rPr>
                        <a:t>40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80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7,47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5,76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16,80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12,96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3,14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solidFill>
                            <a:srgbClr val="FF0000"/>
                          </a:solidFill>
                          <a:effectLst/>
                        </a:rPr>
                        <a:t>no cumple</a:t>
                      </a:r>
                      <a:endParaRPr lang="es-EC"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effectLst/>
                        </a:rPr>
                        <a:t>1,57</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solidFill>
                            <a:srgbClr val="FF0000"/>
                          </a:solidFill>
                          <a:effectLst/>
                        </a:rPr>
                        <a:t>no cumple</a:t>
                      </a:r>
                      <a:endParaRPr lang="es-EC"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r>
              <a:tr h="272250">
                <a:tc>
                  <a:txBody>
                    <a:bodyPr/>
                    <a:lstStyle/>
                    <a:p>
                      <a:pPr algn="ctr">
                        <a:lnSpc>
                          <a:spcPct val="107000"/>
                        </a:lnSpc>
                        <a:spcAft>
                          <a:spcPts val="0"/>
                        </a:spcAft>
                      </a:pPr>
                      <a:r>
                        <a:rPr lang="es-EC" sz="1200">
                          <a:effectLst/>
                        </a:rPr>
                        <a:t>40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40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10,80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5,76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10,80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5,76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1,57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solidFill>
                            <a:srgbClr val="FF0000"/>
                          </a:solidFill>
                          <a:effectLst/>
                        </a:rPr>
                        <a:t>no cumple</a:t>
                      </a:r>
                      <a:endParaRPr lang="es-EC"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a:effectLst/>
                        </a:rPr>
                        <a:t>1,57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c>
                  <a:txBody>
                    <a:bodyPr/>
                    <a:lstStyle/>
                    <a:p>
                      <a:pPr algn="ctr">
                        <a:lnSpc>
                          <a:spcPct val="107000"/>
                        </a:lnSpc>
                        <a:spcAft>
                          <a:spcPts val="0"/>
                        </a:spcAft>
                      </a:pPr>
                      <a:r>
                        <a:rPr lang="es-EC" sz="1200" dirty="0">
                          <a:solidFill>
                            <a:srgbClr val="FF0000"/>
                          </a:solidFill>
                          <a:effectLst/>
                        </a:rPr>
                        <a:t>no cumple</a:t>
                      </a:r>
                      <a:endParaRPr lang="es-EC"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094" marR="63094" marT="0" marB="0" anchor="ctr"/>
                </a:tc>
              </a:tr>
            </a:tbl>
          </a:graphicData>
        </a:graphic>
      </p:graphicFrame>
      <p:sp>
        <p:nvSpPr>
          <p:cNvPr id="9" name="Rectángulo 8"/>
          <p:cNvSpPr/>
          <p:nvPr/>
        </p:nvSpPr>
        <p:spPr>
          <a:xfrm>
            <a:off x="10149289" y="2270124"/>
            <a:ext cx="1924178" cy="1015663"/>
          </a:xfrm>
          <a:prstGeom prst="rect">
            <a:avLst/>
          </a:prstGeom>
        </p:spPr>
        <p:txBody>
          <a:bodyPr wrap="square">
            <a:spAutoFit/>
          </a:bodyPr>
          <a:lstStyle/>
          <a:p>
            <a:pPr lvl="0" algn="ctr">
              <a:lnSpc>
                <a:spcPct val="150000"/>
              </a:lnSpc>
              <a:spcAft>
                <a:spcPts val="0"/>
              </a:spcAft>
            </a:pPr>
            <a:r>
              <a:rPr lang="es-EC" sz="2000" dirty="0" smtClean="0">
                <a:latin typeface="Arial" panose="020B0604020202020204" pitchFamily="34" charset="0"/>
                <a:ea typeface="Calibri" panose="020F0502020204030204" pitchFamily="34" charset="0"/>
                <a:cs typeface="Arial" panose="020B0604020202020204" pitchFamily="34" charset="0"/>
              </a:rPr>
              <a:t>Espaciamiento 10 cm </a:t>
            </a:r>
            <a:endParaRPr lang="es-EC" sz="2000" dirty="0">
              <a:latin typeface="Arial" panose="020B0604020202020204" pitchFamily="34" charset="0"/>
              <a:ea typeface="Calibri" panose="020F0502020204030204" pitchFamily="34" charset="0"/>
              <a:cs typeface="Arial" panose="020B0604020202020204" pitchFamily="34" charset="0"/>
            </a:endParaRPr>
          </a:p>
        </p:txBody>
      </p:sp>
      <p:sp>
        <p:nvSpPr>
          <p:cNvPr id="10" name="Rectángulo 9"/>
          <p:cNvSpPr/>
          <p:nvPr/>
        </p:nvSpPr>
        <p:spPr>
          <a:xfrm>
            <a:off x="10175045" y="5039971"/>
            <a:ext cx="1898421" cy="1015663"/>
          </a:xfrm>
          <a:prstGeom prst="rect">
            <a:avLst/>
          </a:prstGeom>
        </p:spPr>
        <p:txBody>
          <a:bodyPr wrap="square">
            <a:spAutoFit/>
          </a:bodyPr>
          <a:lstStyle/>
          <a:p>
            <a:pPr lvl="0" algn="ctr">
              <a:lnSpc>
                <a:spcPct val="150000"/>
              </a:lnSpc>
              <a:spcAft>
                <a:spcPts val="0"/>
              </a:spcAft>
            </a:pPr>
            <a:r>
              <a:rPr lang="es-EC" sz="2000" dirty="0" smtClean="0">
                <a:latin typeface="Arial" panose="020B0604020202020204" pitchFamily="34" charset="0"/>
                <a:ea typeface="Calibri" panose="020F0502020204030204" pitchFamily="34" charset="0"/>
                <a:cs typeface="Arial" panose="020B0604020202020204" pitchFamily="34" charset="0"/>
              </a:rPr>
              <a:t>Espaciamiento 40 cm </a:t>
            </a:r>
            <a:endParaRPr lang="es-EC" sz="2000" dirty="0">
              <a:latin typeface="Arial" panose="020B0604020202020204" pitchFamily="34" charset="0"/>
              <a:ea typeface="Calibri" panose="020F0502020204030204" pitchFamily="34" charset="0"/>
              <a:cs typeface="Arial" panose="020B0604020202020204" pitchFamily="34" charset="0"/>
            </a:endParaRPr>
          </a:p>
        </p:txBody>
      </p:sp>
      <p:sp>
        <p:nvSpPr>
          <p:cNvPr id="11" name="Rectángulo 10"/>
          <p:cNvSpPr/>
          <p:nvPr/>
        </p:nvSpPr>
        <p:spPr>
          <a:xfrm>
            <a:off x="9999098" y="656521"/>
            <a:ext cx="2192902" cy="958660"/>
          </a:xfrm>
          <a:prstGeom prst="rect">
            <a:avLst/>
          </a:prstGeom>
        </p:spPr>
        <p:txBody>
          <a:bodyPr wrap="square">
            <a:spAutoFit/>
          </a:bodyPr>
          <a:lstStyle/>
          <a:p>
            <a:pPr marL="342900" lvl="0" indent="-342900" algn="ctr">
              <a:lnSpc>
                <a:spcPct val="150000"/>
              </a:lnSpc>
              <a:spcAft>
                <a:spcPts val="0"/>
              </a:spcAft>
              <a:buFont typeface="Arial" panose="020B0604020202020204" pitchFamily="34" charset="0"/>
              <a:buChar char="•"/>
            </a:pPr>
            <a:r>
              <a:rPr lang="es-EC" sz="2000" dirty="0" smtClean="0">
                <a:latin typeface="Arial" panose="020B0604020202020204" pitchFamily="34" charset="0"/>
                <a:ea typeface="Calibri" panose="020F0502020204030204" pitchFamily="34" charset="0"/>
                <a:cs typeface="Arial" panose="020B0604020202020204" pitchFamily="34" charset="0"/>
              </a:rPr>
              <a:t>Confinamiento en columnas</a:t>
            </a:r>
            <a:endParaRPr lang="es-EC" sz="2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173709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a:xfrm>
            <a:off x="772929" y="1190600"/>
            <a:ext cx="4339703" cy="5248275"/>
          </a:xfrm>
        </p:spPr>
        <p:txBody>
          <a:bodyPr>
            <a:normAutofit fontScale="25000" lnSpcReduction="20000"/>
          </a:bodyPr>
          <a:lstStyle/>
          <a:p>
            <a:pPr marL="0" indent="0">
              <a:buNone/>
            </a:pPr>
            <a:r>
              <a:rPr lang="es-EC" dirty="0"/>
              <a:t> </a:t>
            </a:r>
            <a:endParaRPr lang="es-EC" sz="4000" dirty="0"/>
          </a:p>
          <a:p>
            <a:pPr algn="just"/>
            <a:r>
              <a:rPr lang="es-EC" sz="6400" dirty="0"/>
              <a:t>Modos de vibración </a:t>
            </a:r>
          </a:p>
          <a:p>
            <a:pPr marL="0" indent="0" algn="just">
              <a:buNone/>
            </a:pPr>
            <a:r>
              <a:rPr lang="es-EC" sz="6400" dirty="0" smtClean="0"/>
              <a:t>Del </a:t>
            </a:r>
            <a:r>
              <a:rPr lang="es-EC" sz="6400" dirty="0"/>
              <a:t>análisis modal espectral </a:t>
            </a:r>
            <a:r>
              <a:rPr lang="es-EC" sz="6400" dirty="0" smtClean="0"/>
              <a:t>la </a:t>
            </a:r>
            <a:r>
              <a:rPr lang="es-EC" sz="6400" dirty="0"/>
              <a:t>torsión es la principal respuesta dinámica del edificio ante un </a:t>
            </a:r>
            <a:r>
              <a:rPr lang="es-EC" sz="6400" dirty="0" smtClean="0"/>
              <a:t>sismo (colapso de la estructura)</a:t>
            </a:r>
            <a:endParaRPr lang="es-EC" sz="6400" dirty="0"/>
          </a:p>
          <a:p>
            <a:pPr algn="just"/>
            <a:r>
              <a:rPr lang="es-EC" sz="6400" dirty="0"/>
              <a:t>Periodo fundamental de la estructura </a:t>
            </a:r>
          </a:p>
          <a:p>
            <a:pPr marL="0" indent="0" algn="just">
              <a:buNone/>
            </a:pPr>
            <a:r>
              <a:rPr lang="es-EC" sz="6400" dirty="0"/>
              <a:t>El período dinámico </a:t>
            </a:r>
            <a:r>
              <a:rPr lang="es-EC" sz="6400" dirty="0" smtClean="0"/>
              <a:t>&gt; </a:t>
            </a:r>
            <a:r>
              <a:rPr lang="es-EC" sz="6400" dirty="0"/>
              <a:t>30% al periodo </a:t>
            </a:r>
            <a:r>
              <a:rPr lang="es-EC" sz="6400" dirty="0" smtClean="0"/>
              <a:t>estático. Esto </a:t>
            </a:r>
            <a:r>
              <a:rPr lang="es-EC" sz="6400" dirty="0"/>
              <a:t>afirma que el edificio no es lo suficientemente rígido. </a:t>
            </a:r>
          </a:p>
          <a:p>
            <a:pPr algn="just"/>
            <a:r>
              <a:rPr lang="es-EC" sz="6400" dirty="0"/>
              <a:t>Control de derivas</a:t>
            </a:r>
          </a:p>
          <a:p>
            <a:pPr marL="0" indent="0" algn="just">
              <a:buNone/>
            </a:pPr>
            <a:r>
              <a:rPr lang="es-EC" sz="6400" dirty="0" smtClean="0"/>
              <a:t>Sobrepasa </a:t>
            </a:r>
            <a:r>
              <a:rPr lang="es-EC" sz="6400" dirty="0"/>
              <a:t>el límite establecido, es decir el 2</a:t>
            </a:r>
            <a:r>
              <a:rPr lang="es-EC" sz="6400" dirty="0" smtClean="0"/>
              <a:t>%.Los </a:t>
            </a:r>
            <a:r>
              <a:rPr lang="es-EC" sz="6400" dirty="0"/>
              <a:t>desplazamientos del edificio son excesivamente altos</a:t>
            </a:r>
            <a:r>
              <a:rPr lang="es-EC" sz="6400" dirty="0" smtClean="0"/>
              <a:t>.</a:t>
            </a:r>
            <a:endParaRPr lang="es-EC" sz="6400" dirty="0"/>
          </a:p>
          <a:p>
            <a:pPr algn="just"/>
            <a:r>
              <a:rPr lang="es-EC" sz="6400" dirty="0"/>
              <a:t>Columna corta </a:t>
            </a:r>
          </a:p>
          <a:p>
            <a:pPr marL="0" indent="0" algn="just">
              <a:buNone/>
            </a:pPr>
            <a:r>
              <a:rPr lang="es-EC" sz="6400" dirty="0" smtClean="0"/>
              <a:t>En los </a:t>
            </a:r>
            <a:r>
              <a:rPr lang="es-EC" sz="6400" dirty="0"/>
              <a:t>niveles ±0.00 y +0.72 debido a la presencia al desnivel de las losas de estas plantas </a:t>
            </a:r>
          </a:p>
          <a:p>
            <a:pPr algn="just"/>
            <a:r>
              <a:rPr lang="es-EC" sz="6400" dirty="0"/>
              <a:t> </a:t>
            </a:r>
            <a:r>
              <a:rPr lang="es-EC" sz="6400" dirty="0" smtClean="0"/>
              <a:t>Continuidad </a:t>
            </a:r>
            <a:r>
              <a:rPr lang="es-EC" sz="6400" dirty="0"/>
              <a:t>de columnas y muros  </a:t>
            </a:r>
          </a:p>
          <a:p>
            <a:pPr marL="0" indent="0" algn="just">
              <a:buNone/>
            </a:pPr>
            <a:r>
              <a:rPr lang="es-EC" sz="6400" dirty="0"/>
              <a:t>La continuidad de las columnas  C4, E3, F3, H3, C4’, E4’, F4’ y H4</a:t>
            </a:r>
            <a:r>
              <a:rPr lang="es-EC" sz="6400" dirty="0" smtClean="0"/>
              <a:t>’;  </a:t>
            </a:r>
            <a:r>
              <a:rPr lang="es-EC" sz="6400" dirty="0"/>
              <a:t>del muro  ubicado en el eje </a:t>
            </a:r>
            <a:r>
              <a:rPr lang="es-EC" sz="6400" dirty="0" smtClean="0"/>
              <a:t>2</a:t>
            </a:r>
            <a:r>
              <a:rPr lang="es-EC" sz="6400" dirty="0"/>
              <a:t> </a:t>
            </a:r>
            <a:r>
              <a:rPr lang="es-EC" sz="6400" dirty="0" smtClean="0"/>
              <a:t>q son </a:t>
            </a:r>
            <a:r>
              <a:rPr lang="es-EC" sz="6400" dirty="0"/>
              <a:t>parte del cajón de </a:t>
            </a:r>
            <a:r>
              <a:rPr lang="es-EC" sz="6400" dirty="0" smtClean="0"/>
              <a:t>gradas </a:t>
            </a:r>
            <a:r>
              <a:rPr lang="es-EC" sz="6400" dirty="0"/>
              <a:t>se ve interrumpido desde en nivel +10,08 metros</a:t>
            </a:r>
            <a:r>
              <a:rPr lang="es-EC" sz="6400" dirty="0" smtClean="0"/>
              <a:t>.</a:t>
            </a:r>
            <a:endParaRPr lang="es-EC" sz="6400" dirty="0"/>
          </a:p>
          <a:p>
            <a:pPr marL="0" indent="0">
              <a:buNone/>
            </a:pPr>
            <a:endParaRPr lang="es-EC" dirty="0"/>
          </a:p>
        </p:txBody>
      </p:sp>
      <p:sp>
        <p:nvSpPr>
          <p:cNvPr id="4" name="Título 1"/>
          <p:cNvSpPr txBox="1">
            <a:spLocks/>
          </p:cNvSpPr>
          <p:nvPr/>
        </p:nvSpPr>
        <p:spPr>
          <a:xfrm>
            <a:off x="772929" y="754165"/>
            <a:ext cx="5152406" cy="60986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000" b="1" i="1" dirty="0" smtClean="0">
                <a:latin typeface="Arial" panose="020B0604020202020204" pitchFamily="34" charset="0"/>
                <a:cs typeface="Arial" panose="020B0604020202020204" pitchFamily="34" charset="0"/>
              </a:rPr>
              <a:t>11. PROBLEMAS  EDIFICIO  SILVA NÚÑEZ </a:t>
            </a:r>
            <a:endParaRPr lang="es-EC" sz="2000" b="1" i="1" dirty="0">
              <a:latin typeface="Arial" panose="020B0604020202020204" pitchFamily="34" charset="0"/>
              <a:cs typeface="Arial" panose="020B0604020202020204" pitchFamily="34" charset="0"/>
            </a:endParaRPr>
          </a:p>
        </p:txBody>
      </p:sp>
      <p:pic>
        <p:nvPicPr>
          <p:cNvPr id="5" name="Imagen 4"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458" y="734571"/>
            <a:ext cx="2234866" cy="2541101"/>
          </a:xfrm>
          <a:prstGeom prst="rect">
            <a:avLst/>
          </a:prstGeom>
        </p:spPr>
      </p:pic>
      <p:pic>
        <p:nvPicPr>
          <p:cNvPr id="6" name="Imagen 5"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0021" y="3426041"/>
            <a:ext cx="3381521" cy="2576093"/>
          </a:xfrm>
          <a:prstGeom prst="rect">
            <a:avLst/>
          </a:prstGeom>
        </p:spPr>
      </p:pic>
      <p:sp>
        <p:nvSpPr>
          <p:cNvPr id="8" name="Elipse 7"/>
          <p:cNvSpPr/>
          <p:nvPr/>
        </p:nvSpPr>
        <p:spPr>
          <a:xfrm>
            <a:off x="5443186" y="2603365"/>
            <a:ext cx="2125133" cy="33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Elipse 8"/>
          <p:cNvSpPr/>
          <p:nvPr/>
        </p:nvSpPr>
        <p:spPr>
          <a:xfrm>
            <a:off x="9226891" y="4936344"/>
            <a:ext cx="2921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Elipse 9"/>
          <p:cNvSpPr/>
          <p:nvPr/>
        </p:nvSpPr>
        <p:spPr>
          <a:xfrm>
            <a:off x="8207229" y="5105400"/>
            <a:ext cx="517671" cy="8967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1" name="Imagen 10"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3878" y="982905"/>
            <a:ext cx="3903994" cy="2044431"/>
          </a:xfrm>
          <a:prstGeom prst="rect">
            <a:avLst/>
          </a:prstGeom>
        </p:spPr>
      </p:pic>
      <p:sp>
        <p:nvSpPr>
          <p:cNvPr id="12" name="Elipse 11"/>
          <p:cNvSpPr/>
          <p:nvPr/>
        </p:nvSpPr>
        <p:spPr>
          <a:xfrm>
            <a:off x="9372941" y="1981111"/>
            <a:ext cx="317159" cy="2173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Elipse 12"/>
          <p:cNvSpPr/>
          <p:nvPr/>
        </p:nvSpPr>
        <p:spPr>
          <a:xfrm>
            <a:off x="10948980" y="1752990"/>
            <a:ext cx="317159" cy="2173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Elipse 13"/>
          <p:cNvSpPr/>
          <p:nvPr/>
        </p:nvSpPr>
        <p:spPr>
          <a:xfrm>
            <a:off x="10599206" y="1970370"/>
            <a:ext cx="317159" cy="2173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Elipse 15"/>
          <p:cNvSpPr/>
          <p:nvPr/>
        </p:nvSpPr>
        <p:spPr>
          <a:xfrm>
            <a:off x="9003076" y="2121701"/>
            <a:ext cx="317159" cy="2173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Elipse 16"/>
          <p:cNvSpPr/>
          <p:nvPr/>
        </p:nvSpPr>
        <p:spPr>
          <a:xfrm>
            <a:off x="9003076" y="1752990"/>
            <a:ext cx="317159" cy="2173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Elipse 17"/>
          <p:cNvSpPr/>
          <p:nvPr/>
        </p:nvSpPr>
        <p:spPr>
          <a:xfrm>
            <a:off x="10929760" y="2140386"/>
            <a:ext cx="317159" cy="2286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Rectángulo 18"/>
          <p:cNvSpPr/>
          <p:nvPr/>
        </p:nvSpPr>
        <p:spPr>
          <a:xfrm>
            <a:off x="5336858" y="3262060"/>
            <a:ext cx="1291892" cy="307777"/>
          </a:xfrm>
          <a:prstGeom prst="rect">
            <a:avLst/>
          </a:prstGeom>
        </p:spPr>
        <p:txBody>
          <a:bodyPr wrap="none">
            <a:spAutoFit/>
          </a:bodyPr>
          <a:lstStyle/>
          <a:p>
            <a:pPr algn="just"/>
            <a:r>
              <a:rPr lang="es-EC" sz="1400" dirty="0" smtClean="0"/>
              <a:t>Columna corta </a:t>
            </a:r>
            <a:endParaRPr lang="es-EC" sz="1400" dirty="0"/>
          </a:p>
        </p:txBody>
      </p:sp>
      <p:sp>
        <p:nvSpPr>
          <p:cNvPr id="20" name="Rectángulo 19"/>
          <p:cNvSpPr/>
          <p:nvPr/>
        </p:nvSpPr>
        <p:spPr>
          <a:xfrm>
            <a:off x="10264548" y="4184817"/>
            <a:ext cx="1308327" cy="523220"/>
          </a:xfrm>
          <a:prstGeom prst="rect">
            <a:avLst/>
          </a:prstGeom>
        </p:spPr>
        <p:txBody>
          <a:bodyPr wrap="square">
            <a:spAutoFit/>
          </a:bodyPr>
          <a:lstStyle/>
          <a:p>
            <a:pPr algn="ctr"/>
            <a:r>
              <a:rPr lang="es-EC" sz="1400" dirty="0" smtClean="0"/>
              <a:t>Discontinuidad muro</a:t>
            </a:r>
            <a:endParaRPr lang="es-EC" sz="1400" dirty="0"/>
          </a:p>
        </p:txBody>
      </p:sp>
      <p:cxnSp>
        <p:nvCxnSpPr>
          <p:cNvPr id="22" name="Conector recto de flecha 21"/>
          <p:cNvCxnSpPr/>
          <p:nvPr/>
        </p:nvCxnSpPr>
        <p:spPr>
          <a:xfrm flipV="1">
            <a:off x="5934075" y="2933565"/>
            <a:ext cx="190500" cy="4375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p:cNvCxnSpPr/>
          <p:nvPr/>
        </p:nvCxnSpPr>
        <p:spPr>
          <a:xfrm flipH="1">
            <a:off x="8724900" y="4371975"/>
            <a:ext cx="1647825" cy="7334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Rectángulo 27"/>
          <p:cNvSpPr/>
          <p:nvPr/>
        </p:nvSpPr>
        <p:spPr>
          <a:xfrm>
            <a:off x="10323102" y="3408211"/>
            <a:ext cx="1308327" cy="523220"/>
          </a:xfrm>
          <a:prstGeom prst="rect">
            <a:avLst/>
          </a:prstGeom>
        </p:spPr>
        <p:txBody>
          <a:bodyPr wrap="square">
            <a:spAutoFit/>
          </a:bodyPr>
          <a:lstStyle/>
          <a:p>
            <a:pPr algn="ctr"/>
            <a:r>
              <a:rPr lang="es-EC" sz="1400" dirty="0" smtClean="0"/>
              <a:t>Discontinuidad columnas</a:t>
            </a:r>
            <a:endParaRPr lang="es-EC" sz="1400" dirty="0"/>
          </a:p>
        </p:txBody>
      </p:sp>
      <p:cxnSp>
        <p:nvCxnSpPr>
          <p:cNvPr id="30" name="Conector recto de flecha 29"/>
          <p:cNvCxnSpPr/>
          <p:nvPr/>
        </p:nvCxnSpPr>
        <p:spPr>
          <a:xfrm flipH="1" flipV="1">
            <a:off x="9263211" y="2329587"/>
            <a:ext cx="1149350" cy="11574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01099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dirty="0"/>
          </a:p>
        </p:txBody>
      </p:sp>
      <p:sp>
        <p:nvSpPr>
          <p:cNvPr id="5" name="Título 1"/>
          <p:cNvSpPr txBox="1">
            <a:spLocks/>
          </p:cNvSpPr>
          <p:nvPr/>
        </p:nvSpPr>
        <p:spPr>
          <a:xfrm>
            <a:off x="45088" y="544093"/>
            <a:ext cx="9329897" cy="6098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2000" b="1" i="1" dirty="0" smtClean="0">
                <a:latin typeface="Arial" panose="020B0604020202020204" pitchFamily="34" charset="0"/>
                <a:cs typeface="Arial" panose="020B0604020202020204" pitchFamily="34" charset="0"/>
              </a:rPr>
              <a:t>12. PRESENTACIÒN DE LA PROPUESTA DE REFORZAMIENTO (GLOBAL) </a:t>
            </a:r>
            <a:endParaRPr lang="es-EC" sz="2000" b="1" i="1" dirty="0">
              <a:latin typeface="Arial" panose="020B0604020202020204" pitchFamily="34" charset="0"/>
              <a:cs typeface="Arial" panose="020B0604020202020204" pitchFamily="34" charset="0"/>
            </a:endParaRPr>
          </a:p>
        </p:txBody>
      </p:sp>
      <p:pic>
        <p:nvPicPr>
          <p:cNvPr id="7" name="Imagen 6"/>
          <p:cNvPicPr/>
          <p:nvPr/>
        </p:nvPicPr>
        <p:blipFill>
          <a:blip r:embed="rId2">
            <a:extLst>
              <a:ext uri="{28A0092B-C50C-407E-A947-70E740481C1C}">
                <a14:useLocalDpi xmlns:a14="http://schemas.microsoft.com/office/drawing/2010/main" val="0"/>
              </a:ext>
            </a:extLst>
          </a:blip>
          <a:stretch>
            <a:fillRect/>
          </a:stretch>
        </p:blipFill>
        <p:spPr>
          <a:xfrm>
            <a:off x="1650516" y="1104951"/>
            <a:ext cx="3878159" cy="2020453"/>
          </a:xfrm>
          <a:prstGeom prst="rect">
            <a:avLst/>
          </a:prstGeom>
        </p:spPr>
      </p:pic>
      <p:pic>
        <p:nvPicPr>
          <p:cNvPr id="8" name="Imagen 7"/>
          <p:cNvPicPr/>
          <p:nvPr/>
        </p:nvPicPr>
        <p:blipFill>
          <a:blip r:embed="rId3">
            <a:extLst>
              <a:ext uri="{28A0092B-C50C-407E-A947-70E740481C1C}">
                <a14:useLocalDpi xmlns:a14="http://schemas.microsoft.com/office/drawing/2010/main" val="0"/>
              </a:ext>
            </a:extLst>
          </a:blip>
          <a:stretch>
            <a:fillRect/>
          </a:stretch>
        </p:blipFill>
        <p:spPr>
          <a:xfrm>
            <a:off x="7620164" y="1123504"/>
            <a:ext cx="3509643" cy="2203861"/>
          </a:xfrm>
          <a:prstGeom prst="rect">
            <a:avLst/>
          </a:prstGeom>
        </p:spPr>
      </p:pic>
      <p:pic>
        <p:nvPicPr>
          <p:cNvPr id="9" name="Imagen 8"/>
          <p:cNvPicPr/>
          <p:nvPr/>
        </p:nvPicPr>
        <p:blipFill>
          <a:blip r:embed="rId4">
            <a:extLst>
              <a:ext uri="{28A0092B-C50C-407E-A947-70E740481C1C}">
                <a14:useLocalDpi xmlns:a14="http://schemas.microsoft.com/office/drawing/2010/main" val="0"/>
              </a:ext>
            </a:extLst>
          </a:blip>
          <a:stretch>
            <a:fillRect/>
          </a:stretch>
        </p:blipFill>
        <p:spPr>
          <a:xfrm>
            <a:off x="2491693" y="3235120"/>
            <a:ext cx="2435480" cy="2745685"/>
          </a:xfrm>
          <a:prstGeom prst="rect">
            <a:avLst/>
          </a:prstGeom>
        </p:spPr>
      </p:pic>
      <p:pic>
        <p:nvPicPr>
          <p:cNvPr id="10" name="Imagen 9"/>
          <p:cNvPicPr/>
          <p:nvPr/>
        </p:nvPicPr>
        <p:blipFill>
          <a:blip r:embed="rId5">
            <a:extLst>
              <a:ext uri="{28A0092B-C50C-407E-A947-70E740481C1C}">
                <a14:useLocalDpi xmlns:a14="http://schemas.microsoft.com/office/drawing/2010/main" val="0"/>
              </a:ext>
            </a:extLst>
          </a:blip>
          <a:stretch>
            <a:fillRect/>
          </a:stretch>
        </p:blipFill>
        <p:spPr>
          <a:xfrm>
            <a:off x="8327116" y="3378218"/>
            <a:ext cx="2095738" cy="2604018"/>
          </a:xfrm>
          <a:prstGeom prst="rect">
            <a:avLst/>
          </a:prstGeom>
        </p:spPr>
      </p:pic>
      <p:sp>
        <p:nvSpPr>
          <p:cNvPr id="12" name="Rectángulo 11"/>
          <p:cNvSpPr/>
          <p:nvPr/>
        </p:nvSpPr>
        <p:spPr>
          <a:xfrm>
            <a:off x="130249" y="1870937"/>
            <a:ext cx="1727789" cy="507831"/>
          </a:xfrm>
          <a:prstGeom prst="rect">
            <a:avLst/>
          </a:prstGeom>
        </p:spPr>
        <p:txBody>
          <a:bodyPr wrap="square">
            <a:spAutoFit/>
          </a:bodyPr>
          <a:lstStyle/>
          <a:p>
            <a:pPr lvl="0" algn="ctr">
              <a:lnSpc>
                <a:spcPct val="150000"/>
              </a:lnSpc>
              <a:spcAft>
                <a:spcPts val="0"/>
              </a:spcAft>
            </a:pPr>
            <a:r>
              <a:rPr lang="es-EC" sz="1600" dirty="0" smtClean="0">
                <a:latin typeface="Arial" panose="020B0604020202020204" pitchFamily="34" charset="0"/>
                <a:ea typeface="Calibri" panose="020F0502020204030204" pitchFamily="34" charset="0"/>
                <a:cs typeface="Arial" panose="020B0604020202020204" pitchFamily="34" charset="0"/>
              </a:rPr>
              <a:t>Muros</a:t>
            </a:r>
            <a:r>
              <a:rPr lang="es-EC" dirty="0" smtClean="0">
                <a:latin typeface="Arial" panose="020B0604020202020204" pitchFamily="34" charset="0"/>
                <a:ea typeface="Calibri" panose="020F0502020204030204" pitchFamily="34" charset="0"/>
                <a:cs typeface="Arial" panose="020B0604020202020204" pitchFamily="34" charset="0"/>
              </a:rPr>
              <a:t> </a:t>
            </a:r>
            <a:endParaRPr lang="es-EC" dirty="0">
              <a:latin typeface="Arial" panose="020B0604020202020204" pitchFamily="34" charset="0"/>
              <a:ea typeface="Calibri" panose="020F0502020204030204" pitchFamily="34" charset="0"/>
              <a:cs typeface="Arial" panose="020B0604020202020204" pitchFamily="34" charset="0"/>
            </a:endParaRPr>
          </a:p>
        </p:txBody>
      </p:sp>
      <p:sp>
        <p:nvSpPr>
          <p:cNvPr id="13" name="Rectángulo 12"/>
          <p:cNvSpPr/>
          <p:nvPr/>
        </p:nvSpPr>
        <p:spPr>
          <a:xfrm>
            <a:off x="172862" y="4051582"/>
            <a:ext cx="1727789" cy="785343"/>
          </a:xfrm>
          <a:prstGeom prst="rect">
            <a:avLst/>
          </a:prstGeom>
        </p:spPr>
        <p:txBody>
          <a:bodyPr wrap="square">
            <a:spAutoFit/>
          </a:bodyPr>
          <a:lstStyle/>
          <a:p>
            <a:pPr lvl="0" algn="ctr">
              <a:lnSpc>
                <a:spcPct val="150000"/>
              </a:lnSpc>
              <a:spcAft>
                <a:spcPts val="0"/>
              </a:spcAft>
            </a:pPr>
            <a:r>
              <a:rPr lang="es-EC" sz="1600" dirty="0" smtClean="0">
                <a:latin typeface="Arial" panose="020B0604020202020204" pitchFamily="34" charset="0"/>
                <a:ea typeface="Calibri" panose="020F0502020204030204" pitchFamily="34" charset="0"/>
                <a:cs typeface="Arial" panose="020B0604020202020204" pitchFamily="34" charset="0"/>
              </a:rPr>
              <a:t>Diagonales tipo cruz en pórtico 5   </a:t>
            </a:r>
            <a:endParaRPr lang="es-EC" sz="1600" dirty="0">
              <a:latin typeface="Arial" panose="020B0604020202020204" pitchFamily="34" charset="0"/>
              <a:ea typeface="Calibri" panose="020F0502020204030204" pitchFamily="34" charset="0"/>
              <a:cs typeface="Arial" panose="020B0604020202020204" pitchFamily="34" charset="0"/>
            </a:endParaRPr>
          </a:p>
        </p:txBody>
      </p:sp>
      <p:sp>
        <p:nvSpPr>
          <p:cNvPr id="14" name="Rectángulo 13"/>
          <p:cNvSpPr/>
          <p:nvPr/>
        </p:nvSpPr>
        <p:spPr>
          <a:xfrm>
            <a:off x="5901004" y="1625269"/>
            <a:ext cx="1727789" cy="830997"/>
          </a:xfrm>
          <a:prstGeom prst="rect">
            <a:avLst/>
          </a:prstGeom>
        </p:spPr>
        <p:txBody>
          <a:bodyPr wrap="square">
            <a:spAutoFit/>
          </a:bodyPr>
          <a:lstStyle/>
          <a:p>
            <a:pPr lvl="0" algn="ctr">
              <a:lnSpc>
                <a:spcPct val="150000"/>
              </a:lnSpc>
              <a:spcAft>
                <a:spcPts val="0"/>
              </a:spcAft>
            </a:pPr>
            <a:r>
              <a:rPr lang="es-EC" sz="1600" dirty="0" smtClean="0">
                <a:latin typeface="Arial" panose="020B0604020202020204" pitchFamily="34" charset="0"/>
                <a:ea typeface="Calibri" panose="020F0502020204030204" pitchFamily="34" charset="0"/>
                <a:cs typeface="Arial" panose="020B0604020202020204" pitchFamily="34" charset="0"/>
              </a:rPr>
              <a:t>Diagonales tipo cruz en pórtico 2  </a:t>
            </a:r>
            <a:endParaRPr lang="es-EC" sz="1600" dirty="0">
              <a:latin typeface="Arial" panose="020B0604020202020204" pitchFamily="34" charset="0"/>
              <a:ea typeface="Calibri" panose="020F0502020204030204" pitchFamily="34" charset="0"/>
              <a:cs typeface="Arial" panose="020B0604020202020204" pitchFamily="34" charset="0"/>
            </a:endParaRPr>
          </a:p>
        </p:txBody>
      </p:sp>
      <p:sp>
        <p:nvSpPr>
          <p:cNvPr id="15" name="Rectángulo 14"/>
          <p:cNvSpPr/>
          <p:nvPr/>
        </p:nvSpPr>
        <p:spPr>
          <a:xfrm>
            <a:off x="5901004" y="4071299"/>
            <a:ext cx="2070525" cy="1200329"/>
          </a:xfrm>
          <a:prstGeom prst="rect">
            <a:avLst/>
          </a:prstGeom>
        </p:spPr>
        <p:txBody>
          <a:bodyPr wrap="square">
            <a:spAutoFit/>
          </a:bodyPr>
          <a:lstStyle/>
          <a:p>
            <a:pPr lvl="0" algn="ctr">
              <a:lnSpc>
                <a:spcPct val="150000"/>
              </a:lnSpc>
              <a:spcAft>
                <a:spcPts val="0"/>
              </a:spcAft>
            </a:pPr>
            <a:r>
              <a:rPr lang="es-EC" sz="1600" dirty="0">
                <a:latin typeface="Arial" panose="020B0604020202020204" pitchFamily="34" charset="0"/>
                <a:ea typeface="Calibri" panose="020F0502020204030204" pitchFamily="34" charset="0"/>
                <a:cs typeface="Arial" panose="020B0604020202020204" pitchFamily="34" charset="0"/>
              </a:rPr>
              <a:t>D</a:t>
            </a:r>
            <a:r>
              <a:rPr lang="es-EC" sz="1600" dirty="0" smtClean="0">
                <a:latin typeface="Arial" panose="020B0604020202020204" pitchFamily="34" charset="0"/>
                <a:ea typeface="Calibri" panose="020F0502020204030204" pitchFamily="34" charset="0"/>
                <a:cs typeface="Arial" panose="020B0604020202020204" pitchFamily="34" charset="0"/>
              </a:rPr>
              <a:t>iagonales tipo </a:t>
            </a:r>
            <a:r>
              <a:rPr lang="es-EC" sz="1600" dirty="0" err="1" smtClean="0">
                <a:latin typeface="Arial" panose="020B0604020202020204" pitchFamily="34" charset="0"/>
                <a:ea typeface="Calibri" panose="020F0502020204030204" pitchFamily="34" charset="0"/>
                <a:cs typeface="Arial" panose="020B0604020202020204" pitchFamily="34" charset="0"/>
              </a:rPr>
              <a:t>Chevron</a:t>
            </a:r>
            <a:r>
              <a:rPr lang="es-EC" sz="1600" dirty="0" smtClean="0">
                <a:latin typeface="Arial" panose="020B0604020202020204" pitchFamily="34" charset="0"/>
                <a:ea typeface="Calibri" panose="020F0502020204030204" pitchFamily="34" charset="0"/>
                <a:cs typeface="Arial" panose="020B0604020202020204" pitchFamily="34" charset="0"/>
              </a:rPr>
              <a:t> en pórtico D </a:t>
            </a:r>
            <a:r>
              <a:rPr lang="es-EC" sz="1600" dirty="0">
                <a:latin typeface="Arial" panose="020B0604020202020204" pitchFamily="34" charset="0"/>
                <a:ea typeface="Calibri" panose="020F0502020204030204" pitchFamily="34" charset="0"/>
                <a:cs typeface="Arial" panose="020B0604020202020204" pitchFamily="34" charset="0"/>
              </a:rPr>
              <a:t>y</a:t>
            </a:r>
            <a:r>
              <a:rPr lang="es-EC" sz="1600" dirty="0" smtClean="0">
                <a:latin typeface="Arial" panose="020B0604020202020204" pitchFamily="34" charset="0"/>
                <a:ea typeface="Calibri" panose="020F0502020204030204" pitchFamily="34" charset="0"/>
                <a:cs typeface="Arial" panose="020B0604020202020204" pitchFamily="34" charset="0"/>
              </a:rPr>
              <a:t> G    </a:t>
            </a:r>
            <a:endParaRPr lang="es-EC" sz="16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546304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5" name="B2CD7EB">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8"/>
          <a:stretch>
            <a:fillRect/>
          </a:stretch>
        </p:blipFill>
        <p:spPr>
          <a:xfrm>
            <a:off x="6454050" y="670985"/>
            <a:ext cx="2801203" cy="2824269"/>
          </a:xfrm>
        </p:spPr>
      </p:pic>
      <p:pic>
        <p:nvPicPr>
          <p:cNvPr id="4" name="Imagen 3"/>
          <p:cNvPicPr/>
          <p:nvPr/>
        </p:nvPicPr>
        <p:blipFill>
          <a:blip r:embed="rId9">
            <a:extLst>
              <a:ext uri="{28A0092B-C50C-407E-A947-70E740481C1C}">
                <a14:useLocalDpi xmlns:a14="http://schemas.microsoft.com/office/drawing/2010/main" val="0"/>
              </a:ext>
            </a:extLst>
          </a:blip>
          <a:stretch>
            <a:fillRect/>
          </a:stretch>
        </p:blipFill>
        <p:spPr>
          <a:xfrm>
            <a:off x="1366495" y="1431341"/>
            <a:ext cx="3262930" cy="2691005"/>
          </a:xfrm>
          <a:prstGeom prst="rect">
            <a:avLst/>
          </a:prstGeom>
        </p:spPr>
      </p:pic>
      <p:pic>
        <p:nvPicPr>
          <p:cNvPr id="6" name="830B287">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6718034" y="3542127"/>
            <a:ext cx="5020664" cy="2518746"/>
          </a:xfrm>
          <a:prstGeom prst="rect">
            <a:avLst/>
          </a:prstGeom>
        </p:spPr>
      </p:pic>
      <p:pic>
        <p:nvPicPr>
          <p:cNvPr id="8" name="C305527">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9228366" y="624112"/>
            <a:ext cx="2845101" cy="2706575"/>
          </a:xfrm>
          <a:prstGeom prst="rect">
            <a:avLst/>
          </a:prstGeom>
        </p:spPr>
      </p:pic>
      <p:sp>
        <p:nvSpPr>
          <p:cNvPr id="9" name="Título 1"/>
          <p:cNvSpPr txBox="1">
            <a:spLocks/>
          </p:cNvSpPr>
          <p:nvPr/>
        </p:nvSpPr>
        <p:spPr>
          <a:xfrm>
            <a:off x="-888398" y="567026"/>
            <a:ext cx="8284942" cy="6098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2000" b="1" i="1" dirty="0" smtClean="0">
                <a:latin typeface="Arial" panose="020B0604020202020204" pitchFamily="34" charset="0"/>
                <a:cs typeface="Arial" panose="020B0604020202020204" pitchFamily="34" charset="0"/>
              </a:rPr>
              <a:t>13. ANÁLISIS MODAL DE LA ESTRUCTURA REFORZADA</a:t>
            </a:r>
            <a:endParaRPr lang="es-EC" sz="2000" b="1" i="1" dirty="0">
              <a:latin typeface="Arial" panose="020B0604020202020204" pitchFamily="34" charset="0"/>
              <a:cs typeface="Arial" panose="020B0604020202020204" pitchFamily="34" charset="0"/>
            </a:endParaRPr>
          </a:p>
        </p:txBody>
      </p:sp>
      <p:graphicFrame>
        <p:nvGraphicFramePr>
          <p:cNvPr id="10" name="Tabla 9"/>
          <p:cNvGraphicFramePr>
            <a:graphicFrameLocks noGrp="1"/>
          </p:cNvGraphicFramePr>
          <p:nvPr>
            <p:extLst>
              <p:ext uri="{D42A27DB-BD31-4B8C-83A1-F6EECF244321}">
                <p14:modId xmlns:p14="http://schemas.microsoft.com/office/powerpoint/2010/main" val="1603401387"/>
              </p:ext>
            </p:extLst>
          </p:nvPr>
        </p:nvGraphicFramePr>
        <p:xfrm>
          <a:off x="632804" y="4532932"/>
          <a:ext cx="5242538" cy="1632666"/>
        </p:xfrm>
        <a:graphic>
          <a:graphicData uri="http://schemas.openxmlformats.org/drawingml/2006/table">
            <a:tbl>
              <a:tblPr firstRow="1" firstCol="1" bandRow="1">
                <a:tableStyleId>{93296810-A885-4BE3-A3E7-6D5BEEA58F35}</a:tableStyleId>
              </a:tblPr>
              <a:tblGrid>
                <a:gridCol w="748934"/>
                <a:gridCol w="748934"/>
                <a:gridCol w="748934"/>
                <a:gridCol w="748934"/>
                <a:gridCol w="748934"/>
                <a:gridCol w="748934"/>
                <a:gridCol w="748934"/>
              </a:tblGrid>
              <a:tr h="267693">
                <a:tc rowSpan="2">
                  <a:txBody>
                    <a:bodyPr/>
                    <a:lstStyle/>
                    <a:p>
                      <a:pPr algn="ctr">
                        <a:lnSpc>
                          <a:spcPct val="107000"/>
                        </a:lnSpc>
                        <a:spcAft>
                          <a:spcPts val="0"/>
                        </a:spcAft>
                      </a:pPr>
                      <a:r>
                        <a:rPr lang="es-EC" sz="1400" dirty="0">
                          <a:effectLst/>
                        </a:rPr>
                        <a:t>Modal</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dirty="0" smtClean="0">
                          <a:effectLst/>
                        </a:rPr>
                        <a:t>Periodo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400" dirty="0">
                          <a:effectLst/>
                        </a:rPr>
                        <a:t>UX</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400">
                          <a:effectLst/>
                        </a:rPr>
                        <a:t>UY</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400">
                          <a:effectLst/>
                        </a:rPr>
                        <a:t>RX</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400">
                          <a:effectLst/>
                        </a:rPr>
                        <a:t>RY</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400">
                          <a:effectLst/>
                        </a:rPr>
                        <a:t>RZ</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67693">
                <a:tc vMerge="1">
                  <a:txBody>
                    <a:bodyPr/>
                    <a:lstStyle/>
                    <a:p>
                      <a:endParaRPr lang="es-EC"/>
                    </a:p>
                  </a:txBody>
                  <a:tcPr/>
                </a:tc>
                <a:tc>
                  <a:txBody>
                    <a:bodyPr/>
                    <a:lstStyle/>
                    <a:p>
                      <a:pPr algn="ctr">
                        <a:lnSpc>
                          <a:spcPct val="107000"/>
                        </a:lnSpc>
                        <a:spcAft>
                          <a:spcPts val="0"/>
                        </a:spcAft>
                      </a:pPr>
                      <a:r>
                        <a:rPr lang="es-EC" sz="1400" dirty="0" err="1">
                          <a:effectLst/>
                        </a:rPr>
                        <a:t>seg</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267693">
                <a:tc>
                  <a:txBody>
                    <a:bodyPr/>
                    <a:lstStyle/>
                    <a:p>
                      <a:pPr algn="r">
                        <a:lnSpc>
                          <a:spcPct val="107000"/>
                        </a:lnSpc>
                        <a:spcAft>
                          <a:spcPts val="0"/>
                        </a:spcAft>
                      </a:pPr>
                      <a:r>
                        <a:rPr lang="es-EC" sz="1400">
                          <a:effectLst/>
                        </a:rPr>
                        <a:t>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s-EC" sz="1600" b="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0,865</a:t>
                      </a:r>
                      <a:endParaRPr lang="es-EC" sz="1600" b="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s-EC" sz="1400" b="0" dirty="0">
                          <a:effectLst/>
                        </a:rPr>
                        <a:t>3,20%</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s-EC" sz="1400" b="0" dirty="0">
                          <a:solidFill>
                            <a:srgbClr val="FF0000"/>
                          </a:solidFill>
                          <a:effectLst/>
                        </a:rPr>
                        <a:t>48,12%</a:t>
                      </a:r>
                      <a:endParaRPr lang="es-EC" sz="14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s-EC" sz="1400" b="0" dirty="0">
                          <a:solidFill>
                            <a:srgbClr val="FF0000"/>
                          </a:solidFill>
                          <a:effectLst/>
                        </a:rPr>
                        <a:t>45,35%</a:t>
                      </a:r>
                      <a:endParaRPr lang="es-EC" sz="14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s-EC" sz="1400" b="0" dirty="0">
                          <a:effectLst/>
                        </a:rPr>
                        <a:t>3,04%</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s-EC" sz="1400" b="0">
                          <a:effectLst/>
                        </a:rPr>
                        <a:t>0,84%</a:t>
                      </a:r>
                      <a:endParaRPr lang="es-EC"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67693">
                <a:tc>
                  <a:txBody>
                    <a:bodyPr/>
                    <a:lstStyle/>
                    <a:p>
                      <a:pPr algn="r">
                        <a:lnSpc>
                          <a:spcPct val="107000"/>
                        </a:lnSpc>
                        <a:spcAft>
                          <a:spcPts val="0"/>
                        </a:spcAft>
                      </a:pPr>
                      <a:r>
                        <a:rPr lang="es-EC" sz="1400">
                          <a:effectLst/>
                        </a:rPr>
                        <a:t>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s-EC" sz="16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0,844</a:t>
                      </a:r>
                      <a:endParaRPr lang="es-EC" sz="16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s-EC" sz="1400" b="0" dirty="0">
                          <a:solidFill>
                            <a:srgbClr val="FF0000"/>
                          </a:solidFill>
                          <a:effectLst/>
                        </a:rPr>
                        <a:t>45,25%</a:t>
                      </a:r>
                      <a:endParaRPr lang="es-EC" sz="14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s-EC" sz="1400" b="0" dirty="0">
                          <a:effectLst/>
                        </a:rPr>
                        <a:t>2,18%</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s-EC" sz="1400" b="0" dirty="0">
                          <a:effectLst/>
                        </a:rPr>
                        <a:t>2,24%</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s-EC" sz="1400" b="0" dirty="0">
                          <a:solidFill>
                            <a:srgbClr val="FF0000"/>
                          </a:solidFill>
                          <a:effectLst/>
                        </a:rPr>
                        <a:t>46,38%</a:t>
                      </a:r>
                      <a:endParaRPr lang="es-EC" sz="14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s-EC" sz="1400" b="0">
                          <a:effectLst/>
                        </a:rPr>
                        <a:t>2,03%</a:t>
                      </a:r>
                      <a:endParaRPr lang="es-EC"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67693">
                <a:tc>
                  <a:txBody>
                    <a:bodyPr/>
                    <a:lstStyle/>
                    <a:p>
                      <a:pPr algn="r">
                        <a:lnSpc>
                          <a:spcPct val="107000"/>
                        </a:lnSpc>
                        <a:spcAft>
                          <a:spcPts val="0"/>
                        </a:spcAft>
                      </a:pPr>
                      <a:r>
                        <a:rPr lang="es-EC" sz="1400">
                          <a:effectLst/>
                        </a:rPr>
                        <a:t>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50000"/>
                        </a:lnSpc>
                        <a:spcAft>
                          <a:spcPts val="0"/>
                        </a:spcAft>
                      </a:pPr>
                      <a:r>
                        <a:rPr lang="es-EC" sz="16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0,749</a:t>
                      </a:r>
                      <a:endParaRPr lang="es-EC" sz="16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s-EC" sz="1400" b="0">
                          <a:effectLst/>
                        </a:rPr>
                        <a:t>1,99%</a:t>
                      </a:r>
                      <a:endParaRPr lang="es-EC"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s-EC" sz="1400" b="0">
                          <a:effectLst/>
                        </a:rPr>
                        <a:t>2,24%</a:t>
                      </a:r>
                      <a:endParaRPr lang="es-EC"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s-EC" sz="1400" b="0" dirty="0">
                          <a:effectLst/>
                        </a:rPr>
                        <a:t>1,87%</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s-EC" sz="1400" b="0" dirty="0">
                          <a:effectLst/>
                        </a:rPr>
                        <a:t>1,85%</a:t>
                      </a:r>
                      <a:endParaRPr lang="es-EC"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s-EC" sz="1400" b="0" dirty="0">
                          <a:solidFill>
                            <a:srgbClr val="FF0000"/>
                          </a:solidFill>
                          <a:effectLst/>
                        </a:rPr>
                        <a:t>38,21%</a:t>
                      </a:r>
                      <a:endParaRPr lang="es-EC" sz="14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11" name="Rectángulo 10"/>
          <p:cNvSpPr/>
          <p:nvPr/>
        </p:nvSpPr>
        <p:spPr>
          <a:xfrm>
            <a:off x="2058874" y="1023752"/>
            <a:ext cx="2108269" cy="369332"/>
          </a:xfrm>
          <a:prstGeom prst="rect">
            <a:avLst/>
          </a:prstGeom>
        </p:spPr>
        <p:txBody>
          <a:bodyPr wrap="none">
            <a:spAutoFit/>
          </a:bodyPr>
          <a:lstStyle/>
          <a:p>
            <a:r>
              <a:rPr lang="es-EC" dirty="0" smtClean="0">
                <a:latin typeface="Arial" panose="020B0604020202020204" pitchFamily="34" charset="0"/>
                <a:ea typeface="Calibri" panose="020F0502020204030204" pitchFamily="34" charset="0"/>
              </a:rPr>
              <a:t>Modelo reforzado  </a:t>
            </a:r>
            <a:endParaRPr lang="es-EC" dirty="0"/>
          </a:p>
        </p:txBody>
      </p:sp>
      <p:sp>
        <p:nvSpPr>
          <p:cNvPr id="12" name="Rectángulo 11"/>
          <p:cNvSpPr/>
          <p:nvPr/>
        </p:nvSpPr>
        <p:spPr>
          <a:xfrm>
            <a:off x="2058874" y="4197215"/>
            <a:ext cx="2249334" cy="369332"/>
          </a:xfrm>
          <a:prstGeom prst="rect">
            <a:avLst/>
          </a:prstGeom>
        </p:spPr>
        <p:txBody>
          <a:bodyPr wrap="none">
            <a:spAutoFit/>
          </a:bodyPr>
          <a:lstStyle/>
          <a:p>
            <a:r>
              <a:rPr lang="es-EC" dirty="0" smtClean="0">
                <a:latin typeface="Arial" panose="020B0604020202020204" pitchFamily="34" charset="0"/>
                <a:ea typeface="Calibri" panose="020F0502020204030204" pitchFamily="34" charset="0"/>
              </a:rPr>
              <a:t>Modos de vibración </a:t>
            </a:r>
            <a:endParaRPr lang="es-EC" dirty="0"/>
          </a:p>
        </p:txBody>
      </p:sp>
    </p:spTree>
    <p:extLst>
      <p:ext uri="{BB962C8B-B14F-4D97-AF65-F5344CB8AC3E}">
        <p14:creationId xmlns:p14="http://schemas.microsoft.com/office/powerpoint/2010/main" val="42011446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video>
              <p:cMediaNode vol="80000">
                <p:cTn id="19" fill="hold" display="0">
                  <p:stCondLst>
                    <p:cond delay="indefinite"/>
                  </p:stCondLst>
                </p:cTn>
                <p:tgtEl>
                  <p:spTgt spid="8"/>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001672" y="584201"/>
            <a:ext cx="8311487" cy="4108817"/>
          </a:xfrm>
          <a:prstGeom prst="rect">
            <a:avLst/>
          </a:prstGeom>
        </p:spPr>
        <p:txBody>
          <a:bodyPr wrap="square">
            <a:spAutoFit/>
          </a:bodyPr>
          <a:lstStyle/>
          <a:p>
            <a:pPr algn="just">
              <a:lnSpc>
                <a:spcPct val="150000"/>
              </a:lnSpc>
            </a:pPr>
            <a:r>
              <a:rPr lang="es-EC" sz="2800" dirty="0">
                <a:solidFill>
                  <a:prstClr val="black"/>
                </a:solidFill>
                <a:latin typeface="Calibri Light" panose="020F0302020204030204"/>
                <a:ea typeface="Calibri" panose="020F0502020204030204" pitchFamily="34" charset="0"/>
                <a:cs typeface="Arial" panose="020B0604020202020204" pitchFamily="34" charset="0"/>
              </a:rPr>
              <a:t>	</a:t>
            </a:r>
          </a:p>
          <a:p>
            <a:pPr algn="just">
              <a:lnSpc>
                <a:spcPct val="150000"/>
              </a:lnSpc>
            </a:pPr>
            <a:endParaRPr lang="es-EC" sz="2800" dirty="0">
              <a:solidFill>
                <a:prstClr val="black"/>
              </a:solidFill>
              <a:latin typeface="Calibri Light" panose="020F0302020204030204"/>
              <a:cs typeface="Arial" panose="020B0604020202020204" pitchFamily="34" charset="0"/>
            </a:endParaRPr>
          </a:p>
          <a:p>
            <a:pPr algn="just">
              <a:lnSpc>
                <a:spcPct val="150000"/>
              </a:lnSpc>
            </a:pPr>
            <a:endParaRPr lang="es-EC" sz="2800" dirty="0">
              <a:solidFill>
                <a:prstClr val="black"/>
              </a:solidFill>
              <a:latin typeface="Calibri Light" panose="020F0302020204030204"/>
              <a:cs typeface="Arial" panose="020B0604020202020204" pitchFamily="34" charset="0"/>
            </a:endParaRPr>
          </a:p>
          <a:p>
            <a:pPr algn="just">
              <a:lnSpc>
                <a:spcPct val="150000"/>
              </a:lnSpc>
            </a:pPr>
            <a:endParaRPr lang="es-EC" sz="2800" dirty="0">
              <a:solidFill>
                <a:prstClr val="black"/>
              </a:solidFill>
              <a:latin typeface="Calibri Light" panose="020F0302020204030204"/>
              <a:cs typeface="Arial" panose="020B0604020202020204" pitchFamily="34" charset="0"/>
            </a:endParaRPr>
          </a:p>
          <a:p>
            <a:pPr algn="just">
              <a:lnSpc>
                <a:spcPct val="150000"/>
              </a:lnSpc>
            </a:pPr>
            <a:endParaRPr lang="es-EC" sz="2000" dirty="0">
              <a:solidFill>
                <a:prstClr val="black"/>
              </a:solidFill>
              <a:latin typeface="Calibri Light" panose="020F0302020204030204"/>
              <a:cs typeface="Arial" panose="020B0604020202020204" pitchFamily="34" charset="0"/>
            </a:endParaRPr>
          </a:p>
          <a:p>
            <a:pPr algn="just">
              <a:lnSpc>
                <a:spcPct val="150000"/>
              </a:lnSpc>
            </a:pPr>
            <a:endParaRPr lang="es-EC" sz="2000" dirty="0">
              <a:solidFill>
                <a:prstClr val="black"/>
              </a:solidFill>
              <a:latin typeface="Calibri Light" panose="020F0302020204030204"/>
              <a:cs typeface="Arial" panose="020B0604020202020204" pitchFamily="34" charset="0"/>
            </a:endParaRPr>
          </a:p>
          <a:p>
            <a:pPr algn="just">
              <a:lnSpc>
                <a:spcPct val="150000"/>
              </a:lnSpc>
            </a:pPr>
            <a:endParaRPr lang="es-EC"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Marcador de contenido 2"/>
          <p:cNvSpPr>
            <a:spLocks noGrp="1"/>
          </p:cNvSpPr>
          <p:nvPr>
            <p:ph idx="1"/>
          </p:nvPr>
        </p:nvSpPr>
        <p:spPr>
          <a:xfrm>
            <a:off x="899615" y="1724902"/>
            <a:ext cx="10515600" cy="4351338"/>
          </a:xfrm>
        </p:spPr>
        <p:txBody>
          <a:bodyPr/>
          <a:lstStyle/>
          <a:p>
            <a:r>
              <a:rPr lang="es-EC" sz="2000" dirty="0" smtClean="0"/>
              <a:t>Justificación </a:t>
            </a:r>
          </a:p>
          <a:p>
            <a:r>
              <a:rPr lang="es-EC" sz="2000" dirty="0" smtClean="0"/>
              <a:t>Objetivos: general y específico </a:t>
            </a:r>
          </a:p>
          <a:p>
            <a:r>
              <a:rPr lang="es-EC" sz="2000" dirty="0" smtClean="0"/>
              <a:t>Características generales y estructurales del edificio </a:t>
            </a:r>
          </a:p>
          <a:p>
            <a:r>
              <a:rPr lang="es-EC" sz="2000" dirty="0" smtClean="0"/>
              <a:t>Presentación y análisis del modelo en actuales condiciones</a:t>
            </a:r>
          </a:p>
          <a:p>
            <a:r>
              <a:rPr lang="es-EC" sz="2000" dirty="0" smtClean="0"/>
              <a:t>Propuesta del reforzamiento para el edificio Silva Núñez </a:t>
            </a:r>
          </a:p>
          <a:p>
            <a:r>
              <a:rPr lang="es-EC" sz="2000" dirty="0" smtClean="0"/>
              <a:t>Presentación y análisis del modelo incluido la propuesta de reforzamiento</a:t>
            </a:r>
          </a:p>
          <a:p>
            <a:r>
              <a:rPr lang="es-EC" sz="2000" dirty="0" smtClean="0"/>
              <a:t>Diseño de la propuesta de reforzamiento  </a:t>
            </a:r>
          </a:p>
          <a:p>
            <a:r>
              <a:rPr lang="es-EC" sz="2000" dirty="0" smtClean="0"/>
              <a:t>Metodología  de la propuesta de reforzamiento</a:t>
            </a:r>
          </a:p>
          <a:p>
            <a:r>
              <a:rPr lang="es-EC" sz="2000" dirty="0" smtClean="0"/>
              <a:t>Conclusiones y recomendaciones </a:t>
            </a:r>
            <a:endParaRPr lang="es-EC" sz="2000" dirty="0"/>
          </a:p>
        </p:txBody>
      </p:sp>
      <p:sp>
        <p:nvSpPr>
          <p:cNvPr id="5" name="Título 1"/>
          <p:cNvSpPr txBox="1">
            <a:spLocks/>
          </p:cNvSpPr>
          <p:nvPr/>
        </p:nvSpPr>
        <p:spPr>
          <a:xfrm>
            <a:off x="-323857" y="669743"/>
            <a:ext cx="2967121" cy="584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lgn="r"/>
            <a:r>
              <a:rPr lang="es-ES" sz="2000" i="1" dirty="0" smtClean="0"/>
              <a:t>1. CONTIENIDO </a:t>
            </a:r>
            <a:endParaRPr lang="es-EC" sz="2000" i="1" dirty="0"/>
          </a:p>
        </p:txBody>
      </p:sp>
      <p:sp>
        <p:nvSpPr>
          <p:cNvPr id="4" name="Título 3"/>
          <p:cNvSpPr>
            <a:spLocks noGrp="1"/>
          </p:cNvSpPr>
          <p:nvPr>
            <p:ph type="title"/>
          </p:nvPr>
        </p:nvSpPr>
        <p:spPr/>
        <p:txBody>
          <a:bodyPr/>
          <a:lstStyle/>
          <a:p>
            <a:endParaRPr lang="es-EC"/>
          </a:p>
        </p:txBody>
      </p:sp>
    </p:spTree>
    <p:extLst>
      <p:ext uri="{BB962C8B-B14F-4D97-AF65-F5344CB8AC3E}">
        <p14:creationId xmlns:p14="http://schemas.microsoft.com/office/powerpoint/2010/main" val="12338026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graphicFrame>
        <p:nvGraphicFramePr>
          <p:cNvPr id="5" name="Tabla 4"/>
          <p:cNvGraphicFramePr>
            <a:graphicFrameLocks noGrp="1"/>
          </p:cNvGraphicFramePr>
          <p:nvPr>
            <p:extLst>
              <p:ext uri="{D42A27DB-BD31-4B8C-83A1-F6EECF244321}">
                <p14:modId xmlns:p14="http://schemas.microsoft.com/office/powerpoint/2010/main" val="592777881"/>
              </p:ext>
            </p:extLst>
          </p:nvPr>
        </p:nvGraphicFramePr>
        <p:xfrm>
          <a:off x="1916623" y="1289361"/>
          <a:ext cx="2999373" cy="4605405"/>
        </p:xfrm>
        <a:graphic>
          <a:graphicData uri="http://schemas.openxmlformats.org/drawingml/2006/table">
            <a:tbl>
              <a:tblPr firstRow="1" firstCol="1" bandRow="1">
                <a:tableStyleId>{93296810-A885-4BE3-A3E7-6D5BEEA58F35}</a:tableStyleId>
              </a:tblPr>
              <a:tblGrid>
                <a:gridCol w="483064"/>
                <a:gridCol w="1054623"/>
                <a:gridCol w="730843"/>
                <a:gridCol w="730843"/>
              </a:tblGrid>
              <a:tr h="220271">
                <a:tc rowSpan="2" gridSpan="2">
                  <a:txBody>
                    <a:bodyPr/>
                    <a:lstStyle/>
                    <a:p>
                      <a:pPr algn="ctr">
                        <a:lnSpc>
                          <a:spcPct val="150000"/>
                        </a:lnSpc>
                        <a:spcAft>
                          <a:spcPts val="0"/>
                        </a:spcAft>
                      </a:pPr>
                      <a:r>
                        <a:rPr lang="es-EC" sz="1400" dirty="0">
                          <a:effectLst/>
                        </a:rPr>
                        <a:t>Nivel</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nchor="ctr"/>
                </a:tc>
                <a:tc rowSpan="2" hMerge="1">
                  <a:txBody>
                    <a:bodyPr/>
                    <a:lstStyle/>
                    <a:p>
                      <a:endParaRPr lang="es-EC"/>
                    </a:p>
                  </a:txBody>
                  <a:tcPr/>
                </a:tc>
                <a:tc gridSpan="2">
                  <a:txBody>
                    <a:bodyPr/>
                    <a:lstStyle/>
                    <a:p>
                      <a:pPr algn="ctr">
                        <a:lnSpc>
                          <a:spcPct val="150000"/>
                        </a:lnSpc>
                        <a:spcAft>
                          <a:spcPts val="0"/>
                        </a:spcAft>
                      </a:pPr>
                      <a:r>
                        <a:rPr lang="es-EC" sz="900" dirty="0">
                          <a:effectLst/>
                        </a:rPr>
                        <a:t>Porcentaje</a:t>
                      </a:r>
                      <a:endParaRPr lang="es-EC" sz="900" dirty="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nchor="ctr"/>
                </a:tc>
                <a:tc hMerge="1">
                  <a:txBody>
                    <a:bodyPr/>
                    <a:lstStyle/>
                    <a:p>
                      <a:endParaRPr lang="es-EC"/>
                    </a:p>
                  </a:txBody>
                  <a:tcPr/>
                </a:tc>
              </a:tr>
              <a:tr h="337318">
                <a:tc gridSpan="2" vMerge="1">
                  <a:txBody>
                    <a:bodyPr/>
                    <a:lstStyle/>
                    <a:p>
                      <a:endParaRPr lang="es-EC"/>
                    </a:p>
                  </a:txBody>
                  <a:tcPr/>
                </a:tc>
                <a:tc hMerge="1" vMerge="1">
                  <a:txBody>
                    <a:bodyPr/>
                    <a:lstStyle/>
                    <a:p>
                      <a:endParaRPr lang="es-EC"/>
                    </a:p>
                  </a:txBody>
                  <a:tcPr/>
                </a:tc>
                <a:tc>
                  <a:txBody>
                    <a:bodyPr/>
                    <a:lstStyle/>
                    <a:p>
                      <a:pPr algn="ctr">
                        <a:lnSpc>
                          <a:spcPct val="150000"/>
                        </a:lnSpc>
                        <a:spcAft>
                          <a:spcPts val="0"/>
                        </a:spcAft>
                      </a:pPr>
                      <a:r>
                        <a:rPr lang="es-EC" sz="1400">
                          <a:effectLst/>
                        </a:rPr>
                        <a:t>Deriva X</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nchor="ctr"/>
                </a:tc>
                <a:tc>
                  <a:txBody>
                    <a:bodyPr/>
                    <a:lstStyle/>
                    <a:p>
                      <a:pPr algn="ctr">
                        <a:lnSpc>
                          <a:spcPct val="150000"/>
                        </a:lnSpc>
                        <a:spcAft>
                          <a:spcPts val="0"/>
                        </a:spcAft>
                      </a:pPr>
                      <a:r>
                        <a:rPr lang="es-EC" sz="1400" dirty="0">
                          <a:effectLst/>
                        </a:rPr>
                        <a:t>Deriva Y</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nchor="ctr"/>
                </a:tc>
              </a:tr>
              <a:tr h="337318">
                <a:tc>
                  <a:txBody>
                    <a:bodyPr/>
                    <a:lstStyle/>
                    <a:p>
                      <a:pPr algn="just">
                        <a:lnSpc>
                          <a:spcPct val="150000"/>
                        </a:lnSpc>
                        <a:spcAft>
                          <a:spcPts val="0"/>
                        </a:spcAft>
                      </a:pPr>
                      <a:r>
                        <a:rPr lang="es-EC" sz="900">
                          <a:effectLst/>
                        </a:rPr>
                        <a:t>-</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dirty="0">
                          <a:effectLst/>
                        </a:rPr>
                        <a:t>2,88</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dirty="0">
                          <a:effectLst/>
                        </a:rPr>
                        <a:t>0,028%</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a:effectLst/>
                        </a:rPr>
                        <a:t>0,078%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r>
              <a:tr h="337318">
                <a:tc>
                  <a:txBody>
                    <a:bodyPr/>
                    <a:lstStyle/>
                    <a:p>
                      <a:pPr algn="just">
                        <a:lnSpc>
                          <a:spcPct val="150000"/>
                        </a:lnSpc>
                        <a:spcAft>
                          <a:spcPts val="0"/>
                        </a:spcAft>
                      </a:pPr>
                      <a:r>
                        <a:rPr lang="es-EC" sz="900">
                          <a:effectLst/>
                        </a:rPr>
                        <a:t>±</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a:effectLst/>
                        </a:rPr>
                        <a:t>0,00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dirty="0">
                          <a:effectLst/>
                        </a:rPr>
                        <a:t>0,183%</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dirty="0">
                          <a:effectLst/>
                        </a:rPr>
                        <a:t>0,324%</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r>
              <a:tr h="337318">
                <a:tc>
                  <a:txBody>
                    <a:bodyPr/>
                    <a:lstStyle/>
                    <a:p>
                      <a:pPr algn="just">
                        <a:lnSpc>
                          <a:spcPct val="150000"/>
                        </a:lnSpc>
                        <a:spcAft>
                          <a:spcPts val="0"/>
                        </a:spcAft>
                      </a:pPr>
                      <a:r>
                        <a:rPr lang="es-EC" sz="900">
                          <a:effectLst/>
                        </a:rPr>
                        <a:t>+</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a:effectLst/>
                        </a:rPr>
                        <a:t>0,72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dirty="0">
                          <a:effectLst/>
                        </a:rPr>
                        <a:t>0,631%</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dirty="0">
                          <a:effectLst/>
                        </a:rPr>
                        <a:t>1,412%</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r>
              <a:tr h="337318">
                <a:tc>
                  <a:txBody>
                    <a:bodyPr/>
                    <a:lstStyle/>
                    <a:p>
                      <a:pPr algn="just">
                        <a:lnSpc>
                          <a:spcPct val="150000"/>
                        </a:lnSpc>
                        <a:spcAft>
                          <a:spcPts val="0"/>
                        </a:spcAft>
                      </a:pPr>
                      <a:r>
                        <a:rPr lang="es-EC" sz="900">
                          <a:effectLst/>
                        </a:rPr>
                        <a:t>+</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a:effectLst/>
                        </a:rPr>
                        <a:t>4,32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a:effectLst/>
                        </a:rPr>
                        <a:t>0,668%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dirty="0">
                          <a:effectLst/>
                        </a:rPr>
                        <a:t>0,786%</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r>
              <a:tr h="337318">
                <a:tc>
                  <a:txBody>
                    <a:bodyPr/>
                    <a:lstStyle/>
                    <a:p>
                      <a:pPr algn="just">
                        <a:lnSpc>
                          <a:spcPct val="150000"/>
                        </a:lnSpc>
                        <a:spcAft>
                          <a:spcPts val="0"/>
                        </a:spcAft>
                      </a:pPr>
                      <a:r>
                        <a:rPr lang="es-EC" sz="900">
                          <a:effectLst/>
                        </a:rPr>
                        <a:t>+</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a:effectLst/>
                        </a:rPr>
                        <a:t>7,20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a:effectLst/>
                        </a:rPr>
                        <a:t>1,098%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dirty="0">
                          <a:effectLst/>
                        </a:rPr>
                        <a:t>1,075%</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r>
              <a:tr h="337318">
                <a:tc>
                  <a:txBody>
                    <a:bodyPr/>
                    <a:lstStyle/>
                    <a:p>
                      <a:pPr algn="just">
                        <a:lnSpc>
                          <a:spcPct val="150000"/>
                        </a:lnSpc>
                        <a:spcAft>
                          <a:spcPts val="0"/>
                        </a:spcAft>
                      </a:pPr>
                      <a:r>
                        <a:rPr lang="es-EC" sz="900">
                          <a:effectLst/>
                        </a:rPr>
                        <a:t>+</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a:effectLst/>
                        </a:rPr>
                        <a:t>10,08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a:effectLst/>
                        </a:rPr>
                        <a:t>1,309%</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dirty="0">
                          <a:effectLst/>
                        </a:rPr>
                        <a:t>1,284%</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r>
              <a:tr h="337318">
                <a:tc>
                  <a:txBody>
                    <a:bodyPr/>
                    <a:lstStyle/>
                    <a:p>
                      <a:pPr algn="just">
                        <a:lnSpc>
                          <a:spcPct val="150000"/>
                        </a:lnSpc>
                        <a:spcAft>
                          <a:spcPts val="0"/>
                        </a:spcAft>
                      </a:pPr>
                      <a:r>
                        <a:rPr lang="es-EC" sz="900">
                          <a:effectLst/>
                        </a:rPr>
                        <a:t>+</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a:effectLst/>
                        </a:rPr>
                        <a:t>12,96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a:effectLst/>
                        </a:rPr>
                        <a:t>1,407%</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dirty="0">
                          <a:effectLst/>
                        </a:rPr>
                        <a:t>1,430%</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r>
              <a:tr h="337318">
                <a:tc>
                  <a:txBody>
                    <a:bodyPr/>
                    <a:lstStyle/>
                    <a:p>
                      <a:pPr algn="just">
                        <a:lnSpc>
                          <a:spcPct val="150000"/>
                        </a:lnSpc>
                        <a:spcAft>
                          <a:spcPts val="0"/>
                        </a:spcAft>
                      </a:pPr>
                      <a:r>
                        <a:rPr lang="es-EC" sz="900">
                          <a:effectLst/>
                        </a:rPr>
                        <a:t>+</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a:effectLst/>
                        </a:rPr>
                        <a:t>15,84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a:effectLst/>
                        </a:rPr>
                        <a:t>1,448%</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dirty="0">
                          <a:effectLst/>
                        </a:rPr>
                        <a:t>1,519%</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r>
              <a:tr h="337318">
                <a:tc>
                  <a:txBody>
                    <a:bodyPr/>
                    <a:lstStyle/>
                    <a:p>
                      <a:pPr algn="just">
                        <a:lnSpc>
                          <a:spcPct val="150000"/>
                        </a:lnSpc>
                        <a:spcAft>
                          <a:spcPts val="0"/>
                        </a:spcAft>
                      </a:pPr>
                      <a:r>
                        <a:rPr lang="es-EC" sz="900">
                          <a:effectLst/>
                        </a:rPr>
                        <a:t>+</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a:effectLst/>
                        </a:rPr>
                        <a:t>18,72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a:effectLst/>
                        </a:rPr>
                        <a:t>1,450%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dirty="0">
                          <a:effectLst/>
                        </a:rPr>
                        <a:t>1,559%</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r>
              <a:tr h="337318">
                <a:tc>
                  <a:txBody>
                    <a:bodyPr/>
                    <a:lstStyle/>
                    <a:p>
                      <a:pPr algn="just">
                        <a:lnSpc>
                          <a:spcPct val="150000"/>
                        </a:lnSpc>
                        <a:spcAft>
                          <a:spcPts val="0"/>
                        </a:spcAft>
                      </a:pPr>
                      <a:r>
                        <a:rPr lang="es-EC" sz="900">
                          <a:effectLst/>
                        </a:rPr>
                        <a:t>+</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a:effectLst/>
                        </a:rPr>
                        <a:t>21,60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a:effectLst/>
                        </a:rPr>
                        <a:t>1,386%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dirty="0">
                          <a:effectLst/>
                        </a:rPr>
                        <a:t>1,562%</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r>
              <a:tr h="337318">
                <a:tc>
                  <a:txBody>
                    <a:bodyPr/>
                    <a:lstStyle/>
                    <a:p>
                      <a:pPr algn="just">
                        <a:lnSpc>
                          <a:spcPct val="150000"/>
                        </a:lnSpc>
                        <a:spcAft>
                          <a:spcPts val="0"/>
                        </a:spcAft>
                      </a:pPr>
                      <a:r>
                        <a:rPr lang="es-EC" sz="900">
                          <a:effectLst/>
                        </a:rPr>
                        <a:t>+</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a:effectLst/>
                        </a:rPr>
                        <a:t>24,36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a:effectLst/>
                        </a:rPr>
                        <a:t>1,315%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dirty="0">
                          <a:effectLst/>
                        </a:rPr>
                        <a:t>1,544%</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r>
              <a:tr h="337318">
                <a:tc>
                  <a:txBody>
                    <a:bodyPr/>
                    <a:lstStyle/>
                    <a:p>
                      <a:pPr algn="just">
                        <a:lnSpc>
                          <a:spcPct val="150000"/>
                        </a:lnSpc>
                        <a:spcAft>
                          <a:spcPts val="0"/>
                        </a:spcAft>
                      </a:pPr>
                      <a:r>
                        <a:rPr lang="es-EC" sz="900" dirty="0">
                          <a:effectLst/>
                        </a:rPr>
                        <a:t>+</a:t>
                      </a:r>
                      <a:endParaRPr lang="es-EC" sz="900" dirty="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a:effectLst/>
                        </a:rPr>
                        <a:t>27,36</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dirty="0">
                          <a:effectLst/>
                        </a:rPr>
                        <a:t>1,236%</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c>
                  <a:txBody>
                    <a:bodyPr/>
                    <a:lstStyle/>
                    <a:p>
                      <a:pPr algn="ctr">
                        <a:lnSpc>
                          <a:spcPct val="150000"/>
                        </a:lnSpc>
                        <a:spcAft>
                          <a:spcPts val="0"/>
                        </a:spcAft>
                      </a:pPr>
                      <a:r>
                        <a:rPr lang="es-EC" sz="1400" dirty="0">
                          <a:effectLst/>
                        </a:rPr>
                        <a:t>1,515%</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0290" marR="40290" marT="0" marB="0"/>
                </a:tc>
              </a:tr>
            </a:tbl>
          </a:graphicData>
        </a:graphic>
      </p:graphicFrame>
      <p:sp>
        <p:nvSpPr>
          <p:cNvPr id="6" name="Rectángulo 5"/>
          <p:cNvSpPr/>
          <p:nvPr/>
        </p:nvSpPr>
        <p:spPr>
          <a:xfrm>
            <a:off x="6249856" y="2865639"/>
            <a:ext cx="3280510" cy="1200329"/>
          </a:xfrm>
          <a:prstGeom prst="rect">
            <a:avLst/>
          </a:prstGeom>
        </p:spPr>
        <p:txBody>
          <a:bodyPr wrap="square">
            <a:spAutoFit/>
          </a:bodyPr>
          <a:lstStyle/>
          <a:p>
            <a:r>
              <a:rPr lang="es-EC" dirty="0" smtClean="0">
                <a:latin typeface="Arial" panose="020B0604020202020204" pitchFamily="34" charset="0"/>
              </a:rPr>
              <a:t>Deriva máxima </a:t>
            </a:r>
          </a:p>
          <a:p>
            <a:endParaRPr lang="es-EC" dirty="0" smtClean="0">
              <a:latin typeface="Arial" panose="020B0604020202020204" pitchFamily="34" charset="0"/>
            </a:endParaRPr>
          </a:p>
          <a:p>
            <a:r>
              <a:rPr lang="es-EC" dirty="0" smtClean="0">
                <a:latin typeface="Arial" panose="020B0604020202020204" pitchFamily="34" charset="0"/>
              </a:rPr>
              <a:t>Sismo X =  1.45% vs 5.19 % </a:t>
            </a:r>
            <a:r>
              <a:rPr lang="es-EC" dirty="0">
                <a:latin typeface="Arial" panose="020B0604020202020204" pitchFamily="34" charset="0"/>
              </a:rPr>
              <a:t>S</a:t>
            </a:r>
            <a:r>
              <a:rPr lang="es-EC" dirty="0" smtClean="0">
                <a:latin typeface="Arial" panose="020B0604020202020204" pitchFamily="34" charset="0"/>
              </a:rPr>
              <a:t>ismo Y =  1.56% vs 4.72%</a:t>
            </a:r>
            <a:endParaRPr lang="es-EC" dirty="0"/>
          </a:p>
        </p:txBody>
      </p:sp>
      <p:sp>
        <p:nvSpPr>
          <p:cNvPr id="7" name="Rectángulo 6"/>
          <p:cNvSpPr/>
          <p:nvPr/>
        </p:nvSpPr>
        <p:spPr>
          <a:xfrm>
            <a:off x="9437601" y="3512545"/>
            <a:ext cx="2217274" cy="369332"/>
          </a:xfrm>
          <a:prstGeom prst="rect">
            <a:avLst/>
          </a:prstGeom>
        </p:spPr>
        <p:txBody>
          <a:bodyPr wrap="none">
            <a:spAutoFit/>
          </a:bodyPr>
          <a:lstStyle/>
          <a:p>
            <a:r>
              <a:rPr lang="es-EC" dirty="0">
                <a:latin typeface="Arial" panose="020B0604020202020204" pitchFamily="34" charset="0"/>
              </a:rPr>
              <a:t>&lt; 2.00% (CUMPLE)</a:t>
            </a:r>
          </a:p>
        </p:txBody>
      </p:sp>
      <p:sp>
        <p:nvSpPr>
          <p:cNvPr id="8" name="Título 1"/>
          <p:cNvSpPr txBox="1">
            <a:spLocks/>
          </p:cNvSpPr>
          <p:nvPr/>
        </p:nvSpPr>
        <p:spPr>
          <a:xfrm>
            <a:off x="-2352420" y="679492"/>
            <a:ext cx="8284942" cy="6098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2000" dirty="0" smtClean="0">
                <a:latin typeface="Arial" panose="020B0604020202020204" pitchFamily="34" charset="0"/>
                <a:cs typeface="Arial" panose="020B0604020202020204" pitchFamily="34" charset="0"/>
              </a:rPr>
              <a:t>Control derivas de la estructura reforzada </a:t>
            </a:r>
            <a:endParaRPr lang="es-EC"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32707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dirty="0"/>
          </a:p>
        </p:txBody>
      </p:sp>
      <p:sp>
        <p:nvSpPr>
          <p:cNvPr id="5" name="Título 1"/>
          <p:cNvSpPr txBox="1">
            <a:spLocks/>
          </p:cNvSpPr>
          <p:nvPr/>
        </p:nvSpPr>
        <p:spPr>
          <a:xfrm>
            <a:off x="911740" y="1396314"/>
            <a:ext cx="6157795" cy="4806778"/>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buFont typeface="Arial" panose="020B0604020202020204" pitchFamily="34" charset="0"/>
              <a:buChar char="•"/>
            </a:pPr>
            <a:r>
              <a:rPr lang="es-ES" sz="2200" dirty="0" smtClean="0">
                <a:latin typeface="Arial" panose="020B0604020202020204" pitchFamily="34" charset="0"/>
                <a:cs typeface="Arial" panose="020B0604020202020204" pitchFamily="34" charset="0"/>
              </a:rPr>
              <a:t>Diseño de muros</a:t>
            </a:r>
          </a:p>
          <a:p>
            <a:pPr algn="just"/>
            <a:endParaRPr lang="es-ES" sz="2200" dirty="0" smtClean="0">
              <a:latin typeface="Arial" panose="020B0604020202020204" pitchFamily="34" charset="0"/>
              <a:cs typeface="Arial" panose="020B0604020202020204" pitchFamily="34" charset="0"/>
            </a:endParaRPr>
          </a:p>
          <a:p>
            <a:pPr algn="just"/>
            <a:r>
              <a:rPr lang="es-ES" sz="2200" dirty="0" smtClean="0">
                <a:latin typeface="Arial" panose="020B0604020202020204" pitchFamily="34" charset="0"/>
                <a:cs typeface="Arial" panose="020B0604020202020204" pitchFamily="34" charset="0"/>
              </a:rPr>
              <a:t>Combinaciones donde se provocan las mayores fuerzas axiales, cortante y momento  </a:t>
            </a:r>
          </a:p>
          <a:p>
            <a:pPr algn="just"/>
            <a:endParaRPr lang="es-ES" sz="2200" dirty="0" smtClean="0">
              <a:latin typeface="Arial" panose="020B0604020202020204" pitchFamily="34" charset="0"/>
              <a:cs typeface="Arial" panose="020B0604020202020204" pitchFamily="34" charset="0"/>
            </a:endParaRPr>
          </a:p>
          <a:p>
            <a:pPr algn="just"/>
            <a:r>
              <a:rPr lang="es-ES" sz="2200" dirty="0" smtClean="0">
                <a:latin typeface="Arial" panose="020B0604020202020204" pitchFamily="34" charset="0"/>
                <a:cs typeface="Arial" panose="020B0604020202020204" pitchFamily="34" charset="0"/>
              </a:rPr>
              <a:t>Cortante ultimo de diseño </a:t>
            </a:r>
          </a:p>
          <a:p>
            <a:pPr algn="just"/>
            <a:endParaRPr lang="es-ES" sz="2200" dirty="0" smtClean="0">
              <a:latin typeface="Arial" panose="020B0604020202020204" pitchFamily="34" charset="0"/>
              <a:cs typeface="Arial" panose="020B0604020202020204" pitchFamily="34" charset="0"/>
            </a:endParaRPr>
          </a:p>
          <a:p>
            <a:pPr algn="just"/>
            <a:r>
              <a:rPr lang="es-ES" sz="2200" dirty="0" smtClean="0">
                <a:latin typeface="Arial" panose="020B0604020202020204" pitchFamily="34" charset="0"/>
                <a:cs typeface="Arial" panose="020B0604020202020204" pitchFamily="34" charset="0"/>
              </a:rPr>
              <a:t>Cortante máximo admisible vs. Cortante ultimo de diseño </a:t>
            </a:r>
          </a:p>
          <a:p>
            <a:pPr algn="just"/>
            <a:r>
              <a:rPr lang="es-ES" sz="2200" dirty="0" smtClean="0">
                <a:latin typeface="Arial" panose="020B0604020202020204" pitchFamily="34" charset="0"/>
                <a:cs typeface="Arial" panose="020B0604020202020204" pitchFamily="34" charset="0"/>
              </a:rPr>
              <a:t> </a:t>
            </a:r>
          </a:p>
          <a:p>
            <a:pPr algn="just"/>
            <a:r>
              <a:rPr lang="es-ES" sz="2200" dirty="0" smtClean="0">
                <a:latin typeface="Arial" panose="020B0604020202020204" pitchFamily="34" charset="0"/>
                <a:cs typeface="Arial" panose="020B0604020202020204" pitchFamily="34" charset="0"/>
              </a:rPr>
              <a:t>					</a:t>
            </a:r>
          </a:p>
          <a:p>
            <a:pPr algn="just"/>
            <a:r>
              <a:rPr lang="es-ES" sz="2200" dirty="0" smtClean="0">
                <a:latin typeface="Arial" panose="020B0604020202020204" pitchFamily="34" charset="0"/>
                <a:cs typeface="Arial" panose="020B0604020202020204" pitchFamily="34" charset="0"/>
              </a:rPr>
              <a:t>Diseño de la pantalla: armadura longitudinal y transversal</a:t>
            </a:r>
          </a:p>
          <a:p>
            <a:pPr algn="just"/>
            <a:r>
              <a:rPr lang="es-ES" sz="2200" dirty="0" smtClean="0">
                <a:latin typeface="Arial" panose="020B0604020202020204" pitchFamily="34" charset="0"/>
                <a:cs typeface="Arial" panose="020B0604020202020204" pitchFamily="34" charset="0"/>
              </a:rPr>
              <a:t> </a:t>
            </a:r>
          </a:p>
          <a:p>
            <a:pPr algn="just"/>
            <a:endParaRPr lang="es-ES" sz="2200" dirty="0" smtClean="0">
              <a:latin typeface="Arial" panose="020B0604020202020204" pitchFamily="34" charset="0"/>
              <a:cs typeface="Arial" panose="020B0604020202020204" pitchFamily="34" charset="0"/>
            </a:endParaRPr>
          </a:p>
          <a:p>
            <a:pPr algn="just"/>
            <a:endParaRPr lang="es-ES" sz="2200" dirty="0" smtClean="0">
              <a:latin typeface="Arial" panose="020B0604020202020204" pitchFamily="34" charset="0"/>
              <a:cs typeface="Arial" panose="020B0604020202020204" pitchFamily="34" charset="0"/>
            </a:endParaRPr>
          </a:p>
          <a:p>
            <a:pPr algn="just"/>
            <a:r>
              <a:rPr lang="es-ES" sz="2200" dirty="0" smtClean="0">
                <a:latin typeface="Arial" panose="020B0604020202020204" pitchFamily="34" charset="0"/>
                <a:cs typeface="Arial" panose="020B0604020202020204" pitchFamily="34" charset="0"/>
              </a:rPr>
              <a:t>Revisión de necesidad de cabezales </a:t>
            </a:r>
          </a:p>
          <a:p>
            <a:pPr algn="just"/>
            <a:endParaRPr lang="es-ES" sz="2200" dirty="0" smtClean="0">
              <a:latin typeface="Arial" panose="020B0604020202020204" pitchFamily="34" charset="0"/>
              <a:cs typeface="Arial" panose="020B0604020202020204" pitchFamily="34" charset="0"/>
            </a:endParaRPr>
          </a:p>
          <a:p>
            <a:pPr algn="just"/>
            <a:r>
              <a:rPr lang="es-ES" sz="2200" dirty="0" smtClean="0">
                <a:latin typeface="Arial" panose="020B0604020202020204" pitchFamily="34" charset="0"/>
                <a:cs typeface="Arial" panose="020B0604020202020204" pitchFamily="34" charset="0"/>
              </a:rPr>
              <a:t>Diseño de cabezales </a:t>
            </a:r>
          </a:p>
          <a:p>
            <a:pPr algn="just"/>
            <a:endParaRPr lang="es-ES" sz="2000" dirty="0" smtClean="0">
              <a:latin typeface="Arial" panose="020B0604020202020204" pitchFamily="34" charset="0"/>
              <a:cs typeface="Arial" panose="020B0604020202020204" pitchFamily="34" charset="0"/>
            </a:endParaRPr>
          </a:p>
          <a:p>
            <a:pPr algn="just"/>
            <a:endParaRPr lang="es-ES" sz="2000" dirty="0" smtClean="0">
              <a:latin typeface="Arial" panose="020B0604020202020204" pitchFamily="34" charset="0"/>
              <a:cs typeface="Arial" panose="020B0604020202020204" pitchFamily="34" charset="0"/>
            </a:endParaRPr>
          </a:p>
          <a:p>
            <a:pPr algn="just"/>
            <a:r>
              <a:rPr lang="es-ES" sz="2000" dirty="0" smtClean="0">
                <a:latin typeface="Arial" panose="020B0604020202020204" pitchFamily="34" charset="0"/>
                <a:cs typeface="Arial" panose="020B0604020202020204" pitchFamily="34" charset="0"/>
              </a:rPr>
              <a:t> </a:t>
            </a:r>
            <a:endParaRPr lang="es-EC" sz="2000" dirty="0">
              <a:latin typeface="Arial" panose="020B0604020202020204" pitchFamily="34" charset="0"/>
              <a:cs typeface="Arial" panose="020B0604020202020204" pitchFamily="34" charset="0"/>
            </a:endParaRPr>
          </a:p>
        </p:txBody>
      </p:sp>
      <p:sp>
        <p:nvSpPr>
          <p:cNvPr id="6" name="Título 1"/>
          <p:cNvSpPr txBox="1">
            <a:spLocks/>
          </p:cNvSpPr>
          <p:nvPr/>
        </p:nvSpPr>
        <p:spPr>
          <a:xfrm>
            <a:off x="-1044101" y="877040"/>
            <a:ext cx="8284942" cy="6098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2000" b="1" i="1" dirty="0" smtClean="0">
                <a:latin typeface="Arial" panose="020B0604020202020204" pitchFamily="34" charset="0"/>
                <a:cs typeface="Arial" panose="020B0604020202020204" pitchFamily="34" charset="0"/>
              </a:rPr>
              <a:t>14. DISEÑO DE LA PROPUESTA DE REFORZAMIENTO </a:t>
            </a:r>
            <a:endParaRPr lang="es-EC" sz="2000" b="1" i="1" dirty="0">
              <a:latin typeface="Arial" panose="020B0604020202020204" pitchFamily="34" charset="0"/>
              <a:cs typeface="Arial" panose="020B0604020202020204" pitchFamily="34" charset="0"/>
            </a:endParaRPr>
          </a:p>
        </p:txBody>
      </p:sp>
      <p:pic>
        <p:nvPicPr>
          <p:cNvPr id="8" name="Imagen 7"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0841" y="3443222"/>
            <a:ext cx="4579513" cy="2650905"/>
          </a:xfrm>
          <a:prstGeom prst="rect">
            <a:avLst/>
          </a:prstGeom>
        </p:spPr>
      </p:pic>
      <p:pic>
        <p:nvPicPr>
          <p:cNvPr id="9" name="Imagen 8"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0841" y="1181974"/>
            <a:ext cx="4932296" cy="2394000"/>
          </a:xfrm>
          <a:prstGeom prst="rect">
            <a:avLst/>
          </a:prstGeom>
        </p:spPr>
      </p:pic>
      <mc:AlternateContent xmlns:mc="http://schemas.openxmlformats.org/markup-compatibility/2006" xmlns:a14="http://schemas.microsoft.com/office/drawing/2010/main">
        <mc:Choice Requires="a14">
          <p:sp>
            <p:nvSpPr>
              <p:cNvPr id="10" name="Rectángulo 9"/>
              <p:cNvSpPr/>
              <p:nvPr/>
            </p:nvSpPr>
            <p:spPr>
              <a:xfrm>
                <a:off x="4114204" y="2427502"/>
                <a:ext cx="238212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𝑢</m:t>
                          </m:r>
                        </m:sub>
                      </m:sSub>
                      <m:r>
                        <a:rPr lang="es-EC" i="1">
                          <a:latin typeface="Cambria Math" panose="02040503050406030204" pitchFamily="18" charset="0"/>
                        </a:rPr>
                        <m:t>𝑑𝑖𝑠𝑒</m:t>
                      </m:r>
                      <m:r>
                        <a:rPr lang="es-EC" i="0">
                          <a:latin typeface="Cambria Math" panose="02040503050406030204" pitchFamily="18" charset="0"/>
                        </a:rPr>
                        <m:t>ñ</m:t>
                      </m:r>
                      <m:r>
                        <a:rPr lang="es-EC" i="1">
                          <a:latin typeface="Cambria Math" panose="02040503050406030204" pitchFamily="18" charset="0"/>
                        </a:rPr>
                        <m:t>𝑜</m:t>
                      </m:r>
                      <m:r>
                        <a:rPr lang="es-EC" i="0">
                          <a:latin typeface="Cambria Math" panose="02040503050406030204" pitchFamily="18" charset="0"/>
                        </a:rPr>
                        <m:t>=  </m:t>
                      </m:r>
                      <m:sSub>
                        <m:sSubPr>
                          <m:ctrlPr>
                            <a:rPr lang="es-EC" i="1">
                              <a:latin typeface="Cambria Math" panose="02040503050406030204" pitchFamily="18" charset="0"/>
                            </a:rPr>
                          </m:ctrlPr>
                        </m:sSubPr>
                        <m:e>
                          <m:r>
                            <a:rPr lang="es-EC" i="0">
                              <a:latin typeface="Cambria Math" panose="02040503050406030204" pitchFamily="18" charset="0"/>
                            </a:rPr>
                            <m:t>∅</m:t>
                          </m:r>
                        </m:e>
                        <m:sub>
                          <m:r>
                            <a:rPr lang="es-EC" i="0">
                              <a:latin typeface="Cambria Math" panose="02040503050406030204" pitchFamily="18" charset="0"/>
                            </a:rPr>
                            <m:t>0</m:t>
                          </m:r>
                        </m:sub>
                      </m:sSub>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𝑊</m:t>
                          </m:r>
                        </m:e>
                        <m:sub>
                          <m:r>
                            <a:rPr lang="es-EC" i="1">
                              <a:latin typeface="Cambria Math" panose="02040503050406030204" pitchFamily="18" charset="0"/>
                            </a:rPr>
                            <m:t>𝑣</m:t>
                          </m:r>
                        </m:sub>
                      </m:sSub>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𝑢</m:t>
                          </m:r>
                        </m:sub>
                      </m:sSub>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4114204" y="2427502"/>
                <a:ext cx="2382126" cy="369332"/>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2706728" y="3282025"/>
                <a:ext cx="179113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a:latin typeface="Cambria Math" panose="02040503050406030204" pitchFamily="18" charset="0"/>
                            </a:rPr>
                            <m:t>∅</m:t>
                          </m:r>
                          <m:r>
                            <a:rPr lang="es-EC" i="1">
                              <a:latin typeface="Cambria Math" panose="02040503050406030204" pitchFamily="18" charset="0"/>
                            </a:rPr>
                            <m:t>𝑉</m:t>
                          </m:r>
                        </m:e>
                        <m:sub>
                          <m:r>
                            <a:rPr lang="es-EC" i="1">
                              <a:latin typeface="Cambria Math" panose="02040503050406030204" pitchFamily="18" charset="0"/>
                            </a:rPr>
                            <m:t>𝑛</m:t>
                          </m:r>
                        </m:sub>
                      </m:sSub>
                      <m:r>
                        <a:rPr lang="es-EC" i="0">
                          <a:latin typeface="Cambria Math" panose="02040503050406030204" pitchFamily="18" charset="0"/>
                        </a:rPr>
                        <m:t>&gt;</m:t>
                      </m:r>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𝑢</m:t>
                          </m:r>
                        </m:sub>
                      </m:sSub>
                      <m:r>
                        <a:rPr lang="es-EC" i="1">
                          <a:latin typeface="Cambria Math" panose="02040503050406030204" pitchFamily="18" charset="0"/>
                        </a:rPr>
                        <m:t>𝑑𝑖𝑠𝑒</m:t>
                      </m:r>
                      <m:r>
                        <a:rPr lang="es-EC" i="0">
                          <a:latin typeface="Cambria Math" panose="02040503050406030204" pitchFamily="18" charset="0"/>
                        </a:rPr>
                        <m:t>ñ</m:t>
                      </m:r>
                      <m:r>
                        <a:rPr lang="es-EC" i="1">
                          <a:latin typeface="Cambria Math" panose="02040503050406030204" pitchFamily="18" charset="0"/>
                        </a:rPr>
                        <m:t>𝑜</m:t>
                      </m:r>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2706728" y="3282025"/>
                <a:ext cx="1791131" cy="369332"/>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1984549" y="4045749"/>
                <a:ext cx="2513310" cy="738664"/>
              </a:xfrm>
              <a:prstGeom prst="rect">
                <a:avLst/>
              </a:prstGeom>
            </p:spPr>
            <p:txBody>
              <a:bodyPr wrap="square">
                <a:spAutoFit/>
              </a:bodyPr>
              <a:lstStyle/>
              <a:p>
                <a:pPr marL="742950" lvl="1" indent="-285750" algn="just">
                  <a:lnSpc>
                    <a:spcPct val="150000"/>
                  </a:lnSpc>
                  <a:spcAft>
                    <a:spcPts val="0"/>
                  </a:spcAft>
                  <a:buFont typeface="Courier New" panose="02070309020205020404" pitchFamily="49" charset="0"/>
                  <a:buChar char="o"/>
                </a:pPr>
                <a14:m>
                  <m:oMath xmlns:m="http://schemas.openxmlformats.org/officeDocument/2006/math">
                    <m:sSub>
                      <m:sSubPr>
                        <m:ctrlPr>
                          <a:rPr lang="es-EC" sz="1400" i="1">
                            <a:latin typeface="Cambria Math" panose="02040503050406030204" pitchFamily="18" charset="0"/>
                            <a:ea typeface="Calibri" panose="020F0502020204030204" pitchFamily="34" charset="0"/>
                            <a:cs typeface="Arial" panose="020B0604020202020204" pitchFamily="34" charset="0"/>
                          </a:rPr>
                        </m:ctrlPr>
                      </m:sSubPr>
                      <m:e>
                        <m:r>
                          <a:rPr lang="es-EC" sz="1400" i="1">
                            <a:effectLst/>
                            <a:latin typeface="Cambria Math" panose="02040503050406030204" pitchFamily="18" charset="0"/>
                            <a:ea typeface="Calibri" panose="020F0502020204030204" pitchFamily="34" charset="0"/>
                            <a:cs typeface="Arial" panose="020B0604020202020204" pitchFamily="34" charset="0"/>
                          </a:rPr>
                          <m:t>𝜌</m:t>
                        </m:r>
                      </m:e>
                      <m:sub>
                        <m:r>
                          <a:rPr lang="es-EC" sz="1400" i="1">
                            <a:effectLst/>
                            <a:latin typeface="Cambria Math" panose="02040503050406030204" pitchFamily="18" charset="0"/>
                            <a:ea typeface="Calibri" panose="020F0502020204030204" pitchFamily="34" charset="0"/>
                            <a:cs typeface="Arial" panose="020B0604020202020204" pitchFamily="34" charset="0"/>
                          </a:rPr>
                          <m:t>h</m:t>
                        </m:r>
                      </m:sub>
                    </m:sSub>
                    <m:r>
                      <a:rPr lang="es-EC" sz="1400" i="1">
                        <a:effectLst/>
                        <a:latin typeface="Cambria Math" panose="02040503050406030204" pitchFamily="18" charset="0"/>
                        <a:ea typeface="Calibri" panose="020F0502020204030204" pitchFamily="34" charset="0"/>
                        <a:cs typeface="Arial" panose="020B0604020202020204" pitchFamily="34" charset="0"/>
                      </a:rPr>
                      <m:t>≥0.0025</m:t>
                    </m:r>
                  </m:oMath>
                </a14:m>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p>
                <a:pPr marL="742950" lvl="1" indent="-285750" algn="just">
                  <a:lnSpc>
                    <a:spcPct val="150000"/>
                  </a:lnSpc>
                  <a:spcAft>
                    <a:spcPts val="0"/>
                  </a:spcAft>
                  <a:buFont typeface="Courier New" panose="02070309020205020404" pitchFamily="49" charset="0"/>
                  <a:buChar char="o"/>
                </a:pPr>
                <a14:m>
                  <m:oMath xmlns:m="http://schemas.openxmlformats.org/officeDocument/2006/math">
                    <m:sSub>
                      <m:sSubPr>
                        <m:ctrlPr>
                          <a:rPr lang="es-EC" sz="1400" i="1">
                            <a:effectLst/>
                            <a:latin typeface="Cambria Math" panose="02040503050406030204" pitchFamily="18" charset="0"/>
                            <a:ea typeface="Calibri" panose="020F0502020204030204" pitchFamily="34" charset="0"/>
                            <a:cs typeface="Arial" panose="020B0604020202020204" pitchFamily="34" charset="0"/>
                          </a:rPr>
                        </m:ctrlPr>
                      </m:sSubPr>
                      <m:e>
                        <m:r>
                          <a:rPr lang="es-EC" sz="1400" i="1">
                            <a:effectLst/>
                            <a:latin typeface="Cambria Math" panose="02040503050406030204" pitchFamily="18" charset="0"/>
                            <a:ea typeface="Calibri" panose="020F0502020204030204" pitchFamily="34" charset="0"/>
                            <a:cs typeface="Arial" panose="020B0604020202020204" pitchFamily="34" charset="0"/>
                          </a:rPr>
                          <m:t>𝜌</m:t>
                        </m:r>
                      </m:e>
                      <m:sub>
                        <m:r>
                          <a:rPr lang="es-EC" sz="1400" i="1">
                            <a:effectLst/>
                            <a:latin typeface="Cambria Math" panose="02040503050406030204" pitchFamily="18" charset="0"/>
                            <a:ea typeface="Calibri" panose="020F0502020204030204" pitchFamily="34" charset="0"/>
                            <a:cs typeface="Arial" panose="020B0604020202020204" pitchFamily="34" charset="0"/>
                          </a:rPr>
                          <m:t>𝑣</m:t>
                        </m:r>
                      </m:sub>
                    </m:sSub>
                    <m:r>
                      <a:rPr lang="es-EC" sz="1400" i="1">
                        <a:effectLst/>
                        <a:latin typeface="Cambria Math" panose="02040503050406030204" pitchFamily="18" charset="0"/>
                        <a:ea typeface="Calibri" panose="020F0502020204030204" pitchFamily="34" charset="0"/>
                        <a:cs typeface="Arial" panose="020B0604020202020204" pitchFamily="34" charset="0"/>
                      </a:rPr>
                      <m:t>≥0.0025</m:t>
                    </m:r>
                  </m:oMath>
                </a14:m>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2" name="Rectángulo 11"/>
              <p:cNvSpPr>
                <a:spLocks noRot="1" noChangeAspect="1" noMove="1" noResize="1" noEditPoints="1" noAdjustHandles="1" noChangeArrowheads="1" noChangeShapeType="1" noTextEdit="1"/>
              </p:cNvSpPr>
              <p:nvPr/>
            </p:nvSpPr>
            <p:spPr>
              <a:xfrm>
                <a:off x="1984549" y="4045749"/>
                <a:ext cx="2513310" cy="738664"/>
              </a:xfrm>
              <a:prstGeom prst="rect">
                <a:avLst/>
              </a:prstGeom>
              <a:blipFill rotWithShape="0">
                <a:blip r:embed="rId6"/>
                <a:stretch>
                  <a:fillRect b="-3306"/>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5305267" y="4768674"/>
                <a:ext cx="171136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𝑃𝑛</m:t>
                      </m:r>
                      <m:r>
                        <a:rPr lang="es-EC" i="0">
                          <a:latin typeface="Cambria Math" panose="02040503050406030204" pitchFamily="18" charset="0"/>
                        </a:rPr>
                        <m:t> </m:t>
                      </m:r>
                      <m:r>
                        <a:rPr lang="es-EC" i="1">
                          <a:latin typeface="Cambria Math" panose="02040503050406030204" pitchFamily="18" charset="0"/>
                        </a:rPr>
                        <m:t>𝑚𝑎𝑥</m:t>
                      </m:r>
                      <m:r>
                        <a:rPr lang="es-EC" i="0">
                          <a:latin typeface="Cambria Math" panose="02040503050406030204" pitchFamily="18" charset="0"/>
                        </a:rPr>
                        <m:t>&gt;</m:t>
                      </m:r>
                      <m:r>
                        <a:rPr lang="es-EC" i="1">
                          <a:latin typeface="Cambria Math" panose="02040503050406030204" pitchFamily="18" charset="0"/>
                        </a:rPr>
                        <m:t>𝑃𝑢𝑐</m:t>
                      </m:r>
                    </m:oMath>
                  </m:oMathPara>
                </a14:m>
                <a:endParaRPr lang="es-EC" dirty="0"/>
              </a:p>
            </p:txBody>
          </p:sp>
        </mc:Choice>
        <mc:Fallback xmlns="">
          <p:sp>
            <p:nvSpPr>
              <p:cNvPr id="13" name="Rectángulo 12"/>
              <p:cNvSpPr>
                <a:spLocks noRot="1" noChangeAspect="1" noMove="1" noResize="1" noEditPoints="1" noAdjustHandles="1" noChangeArrowheads="1" noChangeShapeType="1" noTextEdit="1"/>
              </p:cNvSpPr>
              <p:nvPr/>
            </p:nvSpPr>
            <p:spPr>
              <a:xfrm>
                <a:off x="5305267" y="4768674"/>
                <a:ext cx="1711366" cy="369332"/>
              </a:xfrm>
              <a:prstGeom prst="rect">
                <a:avLst/>
              </a:prstGeom>
              <a:blipFill rotWithShape="0">
                <a:blip r:embed="rId7"/>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4278909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mc:AlternateContent xmlns:mc="http://schemas.openxmlformats.org/markup-compatibility/2006" xmlns:a14="http://schemas.microsoft.com/office/drawing/2010/main">
        <mc:Choice Requires="a14">
          <p:sp>
            <p:nvSpPr>
              <p:cNvPr id="6" name="Título 1"/>
              <p:cNvSpPr txBox="1">
                <a:spLocks/>
              </p:cNvSpPr>
              <p:nvPr/>
            </p:nvSpPr>
            <p:spPr>
              <a:xfrm>
                <a:off x="879598" y="548447"/>
                <a:ext cx="7967840" cy="561934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buFont typeface="Arial" panose="020B0604020202020204" pitchFamily="34" charset="0"/>
                  <a:buChar char="•"/>
                </a:pPr>
                <a:r>
                  <a:rPr lang="es-ES" sz="2200" dirty="0" smtClean="0">
                    <a:latin typeface="Arial" panose="020B0604020202020204" pitchFamily="34" charset="0"/>
                    <a:cs typeface="Arial" panose="020B0604020202020204" pitchFamily="34" charset="0"/>
                  </a:rPr>
                  <a:t>Diseño de diagonales (</a:t>
                </a:r>
                <a:r>
                  <a:rPr lang="es-EC" sz="2400" dirty="0">
                    <a:latin typeface="Arial" panose="020B0604020202020204" pitchFamily="34" charset="0"/>
                    <a:cs typeface="Arial" panose="020B0604020202020204" pitchFamily="34" charset="0"/>
                  </a:rPr>
                  <a:t>ANSI/AICS 360-10</a:t>
                </a:r>
                <a:r>
                  <a:rPr lang="es-ES" sz="2200" dirty="0" smtClean="0">
                    <a:latin typeface="Arial" panose="020B0604020202020204" pitchFamily="34" charset="0"/>
                    <a:cs typeface="Arial" panose="020B0604020202020204" pitchFamily="34" charset="0"/>
                  </a:rPr>
                  <a:t>)</a:t>
                </a:r>
              </a:p>
              <a:p>
                <a:pPr algn="just"/>
                <a:endParaRPr lang="es-ES" sz="2200" dirty="0" smtClean="0">
                  <a:latin typeface="Arial" panose="020B0604020202020204" pitchFamily="34" charset="0"/>
                  <a:cs typeface="Arial" panose="020B0604020202020204" pitchFamily="34" charset="0"/>
                </a:endParaRPr>
              </a:p>
              <a:p>
                <a:pPr algn="just"/>
                <a:r>
                  <a:rPr lang="es-ES" sz="2000" dirty="0" smtClean="0">
                    <a:latin typeface="Arial" panose="020B0604020202020204" pitchFamily="34" charset="0"/>
                    <a:cs typeface="Arial" panose="020B0604020202020204" pitchFamily="34" charset="0"/>
                  </a:rPr>
                  <a:t>Diseño a tensión		</a:t>
                </a:r>
                <a14:m>
                  <m:oMath xmlns:m="http://schemas.openxmlformats.org/officeDocument/2006/math">
                    <m:sSub>
                      <m:sSubPr>
                        <m:ctrlPr>
                          <a:rPr lang="es-EC" sz="2000" i="1">
                            <a:latin typeface="Cambria Math" panose="02040503050406030204" pitchFamily="18" charset="0"/>
                          </a:rPr>
                        </m:ctrlPr>
                      </m:sSubPr>
                      <m:e>
                        <m:r>
                          <a:rPr lang="es-EC" sz="2000" i="1">
                            <a:latin typeface="Cambria Math" panose="02040503050406030204" pitchFamily="18" charset="0"/>
                          </a:rPr>
                          <m:t>𝐹</m:t>
                        </m:r>
                      </m:e>
                      <m:sub>
                        <m:r>
                          <a:rPr lang="es-EC" sz="2000" b="0" i="1" smtClean="0">
                            <a:latin typeface="Cambria Math" panose="02040503050406030204" pitchFamily="18" charset="0"/>
                          </a:rPr>
                          <m:t>𝑎</m:t>
                        </m:r>
                      </m:sub>
                    </m:sSub>
                    <m:r>
                      <a:rPr lang="es-EC" sz="2000" b="0" i="1" smtClean="0">
                        <a:latin typeface="Cambria Math" panose="02040503050406030204" pitchFamily="18" charset="0"/>
                      </a:rPr>
                      <m:t>&lt;</m:t>
                    </m:r>
                    <m:sSub>
                      <m:sSubPr>
                        <m:ctrlPr>
                          <a:rPr lang="es-EC" sz="2000" i="1">
                            <a:latin typeface="Cambria Math" panose="02040503050406030204" pitchFamily="18" charset="0"/>
                          </a:rPr>
                        </m:ctrlPr>
                      </m:sSubPr>
                      <m:e>
                        <m:r>
                          <a:rPr lang="es-EC" sz="2000" i="1">
                            <a:latin typeface="Cambria Math" panose="02040503050406030204" pitchFamily="18" charset="0"/>
                          </a:rPr>
                          <m:t>𝐹</m:t>
                        </m:r>
                      </m:e>
                      <m:sub>
                        <m:r>
                          <a:rPr lang="es-EC" sz="2000" i="1">
                            <a:latin typeface="Cambria Math" panose="02040503050406030204" pitchFamily="18" charset="0"/>
                          </a:rPr>
                          <m:t>𝑛</m:t>
                        </m:r>
                      </m:sub>
                    </m:sSub>
                    <m:r>
                      <a:rPr lang="es-EC" sz="2000" i="1">
                        <a:latin typeface="Cambria Math" panose="02040503050406030204" pitchFamily="18" charset="0"/>
                      </a:rPr>
                      <m:t>=0.6 </m:t>
                    </m:r>
                    <m:sSub>
                      <m:sSubPr>
                        <m:ctrlPr>
                          <a:rPr lang="es-EC" sz="2000" i="1">
                            <a:latin typeface="Cambria Math" panose="02040503050406030204" pitchFamily="18" charset="0"/>
                          </a:rPr>
                        </m:ctrlPr>
                      </m:sSubPr>
                      <m:e>
                        <m:r>
                          <a:rPr lang="es-EC" sz="2000" i="1">
                            <a:latin typeface="Cambria Math" panose="02040503050406030204" pitchFamily="18" charset="0"/>
                          </a:rPr>
                          <m:t>𝐹</m:t>
                        </m:r>
                      </m:e>
                      <m:sub>
                        <m:r>
                          <a:rPr lang="es-EC" sz="2000" i="1">
                            <a:latin typeface="Cambria Math" panose="02040503050406030204" pitchFamily="18" charset="0"/>
                          </a:rPr>
                          <m:t>𝑦</m:t>
                        </m:r>
                        <m:r>
                          <a:rPr lang="es-EC" sz="2000" i="1">
                            <a:latin typeface="Cambria Math" panose="02040503050406030204" pitchFamily="18" charset="0"/>
                          </a:rPr>
                          <m:t> </m:t>
                        </m:r>
                      </m:sub>
                    </m:sSub>
                  </m:oMath>
                </a14:m>
                <a:endParaRPr lang="es-EC" sz="2000" dirty="0" smtClean="0">
                  <a:latin typeface="Arial" panose="020B0604020202020204" pitchFamily="34" charset="0"/>
                  <a:cs typeface="Arial" panose="020B0604020202020204" pitchFamily="34" charset="0"/>
                </a:endParaRPr>
              </a:p>
              <a:p>
                <a:pPr algn="just"/>
                <a:r>
                  <a:rPr lang="es-EC" sz="2000" dirty="0" smtClean="0"/>
                  <a:t>                                              </a:t>
                </a:r>
                <a14:m>
                  <m:oMath xmlns:m="http://schemas.openxmlformats.org/officeDocument/2006/math">
                    <m:r>
                      <a:rPr lang="es-EC" sz="2000" i="1">
                        <a:latin typeface="Cambria Math" panose="02040503050406030204" pitchFamily="18" charset="0"/>
                      </a:rPr>
                      <m:t>2294.36</m:t>
                    </m:r>
                    <m:f>
                      <m:fPr>
                        <m:ctrlPr>
                          <a:rPr lang="es-EC" sz="2000" b="0" i="1" smtClean="0">
                            <a:latin typeface="Cambria Math" panose="02040503050406030204" pitchFamily="18" charset="0"/>
                          </a:rPr>
                        </m:ctrlPr>
                      </m:fPr>
                      <m:num>
                        <m:r>
                          <a:rPr lang="es-EC" sz="2000" b="0" i="1" smtClean="0">
                            <a:latin typeface="Cambria Math" panose="02040503050406030204" pitchFamily="18" charset="0"/>
                          </a:rPr>
                          <m:t>𝐾𝑔</m:t>
                        </m:r>
                      </m:num>
                      <m:den>
                        <m:r>
                          <a:rPr lang="es-EC" sz="2000" b="0" i="1" smtClean="0">
                            <a:latin typeface="Cambria Math" panose="02040503050406030204" pitchFamily="18" charset="0"/>
                          </a:rPr>
                          <m:t>𝑐𝑚</m:t>
                        </m:r>
                        <m:r>
                          <a:rPr lang="es-EC" sz="2000" b="0" i="1" smtClean="0">
                            <a:latin typeface="Cambria Math" panose="02040503050406030204" pitchFamily="18" charset="0"/>
                          </a:rPr>
                          <m:t>2</m:t>
                        </m:r>
                      </m:den>
                    </m:f>
                    <m:r>
                      <a:rPr lang="es-EC" sz="2000" i="1">
                        <a:latin typeface="Cambria Math" panose="02040503050406030204" pitchFamily="18" charset="0"/>
                      </a:rPr>
                      <m:t>&gt;1222.22</m:t>
                    </m:r>
                    <m:f>
                      <m:fPr>
                        <m:ctrlPr>
                          <a:rPr lang="es-EC" sz="2000" b="0" i="1" smtClean="0">
                            <a:latin typeface="Cambria Math" panose="02040503050406030204" pitchFamily="18" charset="0"/>
                          </a:rPr>
                        </m:ctrlPr>
                      </m:fPr>
                      <m:num>
                        <m:r>
                          <a:rPr lang="es-EC" sz="2000" b="0" i="1" smtClean="0">
                            <a:latin typeface="Cambria Math" panose="02040503050406030204" pitchFamily="18" charset="0"/>
                          </a:rPr>
                          <m:t>𝐾𝑔</m:t>
                        </m:r>
                      </m:num>
                      <m:den>
                        <m:r>
                          <a:rPr lang="es-EC" sz="2000" b="0" i="1" smtClean="0">
                            <a:latin typeface="Cambria Math" panose="02040503050406030204" pitchFamily="18" charset="0"/>
                          </a:rPr>
                          <m:t>𝑐𝑚</m:t>
                        </m:r>
                        <m:r>
                          <a:rPr lang="es-EC" sz="2000" b="0" i="1" smtClean="0">
                            <a:latin typeface="Cambria Math" panose="02040503050406030204" pitchFamily="18" charset="0"/>
                          </a:rPr>
                          <m:t>2</m:t>
                        </m:r>
                      </m:den>
                    </m:f>
                    <m:r>
                      <a:rPr lang="es-EC" sz="2000" i="1">
                        <a:latin typeface="Cambria Math" panose="02040503050406030204" pitchFamily="18" charset="0"/>
                      </a:rPr>
                      <m:t> (</m:t>
                    </m:r>
                    <m:r>
                      <a:rPr lang="es-EC" sz="2000" i="1">
                        <a:latin typeface="Cambria Math" panose="02040503050406030204" pitchFamily="18" charset="0"/>
                      </a:rPr>
                      <m:t>𝐶𝑈𝑀𝑃𝐿𝐸</m:t>
                    </m:r>
                    <m:r>
                      <a:rPr lang="es-EC" sz="2000" i="1">
                        <a:latin typeface="Cambria Math" panose="02040503050406030204" pitchFamily="18" charset="0"/>
                      </a:rPr>
                      <m:t>)</m:t>
                    </m:r>
                  </m:oMath>
                </a14:m>
                <a:endParaRPr lang="es-EC" sz="2000" dirty="0">
                  <a:latin typeface="Arial" panose="020B0604020202020204" pitchFamily="34" charset="0"/>
                  <a:cs typeface="Arial" panose="020B0604020202020204" pitchFamily="34" charset="0"/>
                </a:endParaRPr>
              </a:p>
              <a:p>
                <a:pPr algn="just"/>
                <a:r>
                  <a:rPr lang="es-ES" sz="2000" dirty="0" smtClean="0">
                    <a:latin typeface="Arial" panose="020B0604020202020204" pitchFamily="34" charset="0"/>
                    <a:cs typeface="Arial" panose="020B0604020202020204" pitchFamily="34" charset="0"/>
                  </a:rPr>
                  <a:t> </a:t>
                </a:r>
              </a:p>
              <a:p>
                <a:pPr algn="just"/>
                <a:r>
                  <a:rPr lang="es-ES" sz="2000" dirty="0" smtClean="0">
                    <a:latin typeface="Arial" panose="020B0604020202020204" pitchFamily="34" charset="0"/>
                    <a:cs typeface="Arial" panose="020B0604020202020204" pitchFamily="34" charset="0"/>
                  </a:rPr>
                  <a:t>Diseño a compresión: relación de esbeltez y pandeo a flexión </a:t>
                </a:r>
              </a:p>
              <a:p>
                <a:pPr algn="just"/>
                <a:endParaRPr lang="es-ES" sz="2000" dirty="0" smtClean="0">
                  <a:latin typeface="Arial" panose="020B0604020202020204" pitchFamily="34" charset="0"/>
                  <a:cs typeface="Arial" panose="020B0604020202020204" pitchFamily="34" charset="0"/>
                </a:endParaRPr>
              </a:p>
              <a:p>
                <a:pPr algn="just"/>
                <a:endParaRPr lang="es-ES" sz="2000" dirty="0">
                  <a:latin typeface="Arial" panose="020B0604020202020204" pitchFamily="34" charset="0"/>
                  <a:cs typeface="Arial" panose="020B0604020202020204" pitchFamily="34" charset="0"/>
                </a:endParaRPr>
              </a:p>
              <a:p>
                <a:pPr algn="just"/>
                <a:endParaRPr lang="es-ES" sz="2000" dirty="0" smtClean="0">
                  <a:latin typeface="Arial" panose="020B0604020202020204" pitchFamily="34" charset="0"/>
                  <a:cs typeface="Arial" panose="020B0604020202020204" pitchFamily="34" charset="0"/>
                </a:endParaRPr>
              </a:p>
              <a:p>
                <a:pPr algn="just"/>
                <a:endParaRPr lang="es-ES" sz="2000" dirty="0" smtClean="0">
                  <a:latin typeface="Arial" panose="020B0604020202020204" pitchFamily="34" charset="0"/>
                  <a:cs typeface="Arial" panose="020B0604020202020204" pitchFamily="34" charset="0"/>
                </a:endParaRPr>
              </a:p>
              <a:p>
                <a:pPr algn="just"/>
                <a:endParaRPr lang="es-ES" sz="2000" dirty="0" smtClean="0">
                  <a:latin typeface="Arial" panose="020B0604020202020204" pitchFamily="34" charset="0"/>
                  <a:cs typeface="Arial" panose="020B0604020202020204" pitchFamily="34" charset="0"/>
                </a:endParaRPr>
              </a:p>
              <a:p>
                <a:pPr algn="just"/>
                <a:endParaRPr lang="es-ES" sz="2000" dirty="0" smtClean="0">
                  <a:latin typeface="Arial" panose="020B0604020202020204" pitchFamily="34" charset="0"/>
                  <a:cs typeface="Arial" panose="020B0604020202020204" pitchFamily="34" charset="0"/>
                </a:endParaRPr>
              </a:p>
              <a:p>
                <a:pPr algn="just"/>
                <a:endParaRPr lang="es-ES" sz="2000" dirty="0" smtClean="0">
                  <a:latin typeface="Arial" panose="020B0604020202020204" pitchFamily="34" charset="0"/>
                  <a:cs typeface="Arial" panose="020B0604020202020204" pitchFamily="34" charset="0"/>
                </a:endParaRPr>
              </a:p>
              <a:p>
                <a:pPr algn="just"/>
                <a:r>
                  <a:rPr lang="es-ES" sz="2000" dirty="0" smtClean="0">
                    <a:latin typeface="Arial" panose="020B0604020202020204" pitchFamily="34" charset="0"/>
                    <a:cs typeface="Arial" panose="020B0604020202020204" pitchFamily="34" charset="0"/>
                  </a:rPr>
                  <a:t>Conexiones: </a:t>
                </a:r>
              </a:p>
              <a:p>
                <a:pPr algn="just"/>
                <a:r>
                  <a:rPr lang="es-ES" sz="2000" dirty="0" smtClean="0">
                    <a:latin typeface="Arial" panose="020B0604020202020204" pitchFamily="34" charset="0"/>
                    <a:cs typeface="Arial" panose="020B0604020202020204" pitchFamily="34" charset="0"/>
                  </a:rPr>
                  <a:t>	Diseño placa </a:t>
                </a:r>
                <a:r>
                  <a:rPr lang="es-ES" sz="2000" dirty="0" err="1" smtClean="0">
                    <a:latin typeface="Arial" panose="020B0604020202020204" pitchFamily="34" charset="0"/>
                    <a:cs typeface="Arial" panose="020B0604020202020204" pitchFamily="34" charset="0"/>
                  </a:rPr>
                  <a:t>Gusset</a:t>
                </a:r>
                <a:r>
                  <a:rPr lang="es-ES" sz="2000" dirty="0" smtClean="0">
                    <a:latin typeface="Arial" panose="020B0604020202020204" pitchFamily="34" charset="0"/>
                    <a:cs typeface="Arial" panose="020B0604020202020204" pitchFamily="34" charset="0"/>
                  </a:rPr>
                  <a:t>: </a:t>
                </a:r>
              </a:p>
              <a:p>
                <a:pPr algn="just"/>
                <a:r>
                  <a:rPr lang="es-EC" sz="2000" dirty="0" smtClean="0">
                    <a:latin typeface="Arial" panose="020B0604020202020204" pitchFamily="34" charset="0"/>
                    <a:cs typeface="Arial" panose="020B0604020202020204" pitchFamily="34" charset="0"/>
                  </a:rPr>
                  <a:t>		Resistencia </a:t>
                </a:r>
                <a:r>
                  <a:rPr lang="es-EC" sz="2000" dirty="0">
                    <a:latin typeface="Arial" panose="020B0604020202020204" pitchFamily="34" charset="0"/>
                    <a:cs typeface="Arial" panose="020B0604020202020204" pitchFamily="34" charset="0"/>
                  </a:rPr>
                  <a:t>a tensión </a:t>
                </a:r>
              </a:p>
              <a:p>
                <a:pPr algn="just"/>
                <a:r>
                  <a:rPr lang="es-EC" sz="2000" dirty="0" smtClean="0">
                    <a:latin typeface="Arial" panose="020B0604020202020204" pitchFamily="34" charset="0"/>
                    <a:cs typeface="Arial" panose="020B0604020202020204" pitchFamily="34" charset="0"/>
                  </a:rPr>
                  <a:t>		Resistencia </a:t>
                </a:r>
                <a:r>
                  <a:rPr lang="es-EC" sz="2000" dirty="0">
                    <a:latin typeface="Arial" panose="020B0604020202020204" pitchFamily="34" charset="0"/>
                    <a:cs typeface="Arial" panose="020B0604020202020204" pitchFamily="34" charset="0"/>
                  </a:rPr>
                  <a:t>a cortante vertical </a:t>
                </a:r>
              </a:p>
              <a:p>
                <a:pPr algn="just"/>
                <a:r>
                  <a:rPr lang="es-EC" sz="2000" dirty="0" smtClean="0">
                    <a:latin typeface="Arial" panose="020B0604020202020204" pitchFamily="34" charset="0"/>
                    <a:cs typeface="Arial" panose="020B0604020202020204" pitchFamily="34" charset="0"/>
                  </a:rPr>
                  <a:t>		Resistencia </a:t>
                </a:r>
                <a:r>
                  <a:rPr lang="es-EC" sz="2000" dirty="0">
                    <a:latin typeface="Arial" panose="020B0604020202020204" pitchFamily="34" charset="0"/>
                    <a:cs typeface="Arial" panose="020B0604020202020204" pitchFamily="34" charset="0"/>
                  </a:rPr>
                  <a:t>bloque de corte </a:t>
                </a:r>
              </a:p>
              <a:p>
                <a:pPr algn="just"/>
                <a:r>
                  <a:rPr lang="es-EC" sz="2000" dirty="0" smtClean="0">
                    <a:latin typeface="Arial" panose="020B0604020202020204" pitchFamily="34" charset="0"/>
                    <a:cs typeface="Arial" panose="020B0604020202020204" pitchFamily="34" charset="0"/>
                  </a:rPr>
                  <a:t>		Resistencia </a:t>
                </a:r>
                <a:r>
                  <a:rPr lang="es-EC" sz="2000" dirty="0">
                    <a:latin typeface="Arial" panose="020B0604020202020204" pitchFamily="34" charset="0"/>
                    <a:cs typeface="Arial" panose="020B0604020202020204" pitchFamily="34" charset="0"/>
                  </a:rPr>
                  <a:t>a la compresión </a:t>
                </a:r>
                <a:endParaRPr lang="es-EC" sz="2000" dirty="0" smtClean="0">
                  <a:latin typeface="Arial" panose="020B0604020202020204" pitchFamily="34" charset="0"/>
                  <a:cs typeface="Arial" panose="020B0604020202020204" pitchFamily="34" charset="0"/>
                </a:endParaRPr>
              </a:p>
              <a:p>
                <a:pPr algn="just"/>
                <a:r>
                  <a:rPr lang="es-EC" sz="2000" dirty="0">
                    <a:latin typeface="Arial" panose="020B0604020202020204" pitchFamily="34" charset="0"/>
                    <a:cs typeface="Arial" panose="020B0604020202020204" pitchFamily="34" charset="0"/>
                  </a:rPr>
                  <a:t>Soldadura de placa </a:t>
                </a:r>
                <a:r>
                  <a:rPr lang="es-EC" sz="2000" dirty="0" err="1">
                    <a:latin typeface="Arial" panose="020B0604020202020204" pitchFamily="34" charset="0"/>
                    <a:cs typeface="Arial" panose="020B0604020202020204" pitchFamily="34" charset="0"/>
                  </a:rPr>
                  <a:t>Gusset</a:t>
                </a:r>
                <a:r>
                  <a:rPr lang="es-EC" sz="2000" dirty="0">
                    <a:latin typeface="Arial" panose="020B0604020202020204" pitchFamily="34" charset="0"/>
                    <a:cs typeface="Arial" panose="020B0604020202020204" pitchFamily="34" charset="0"/>
                  </a:rPr>
                  <a:t> al perfil </a:t>
                </a:r>
              </a:p>
            </p:txBody>
          </p:sp>
        </mc:Choice>
        <mc:Fallback xmlns="">
          <p:sp>
            <p:nvSpPr>
              <p:cNvPr id="6" name="Título 1"/>
              <p:cNvSpPr txBox="1">
                <a:spLocks noRot="1" noChangeAspect="1" noMove="1" noResize="1" noEditPoints="1" noAdjustHandles="1" noChangeArrowheads="1" noChangeShapeType="1" noTextEdit="1"/>
              </p:cNvSpPr>
              <p:nvPr/>
            </p:nvSpPr>
            <p:spPr>
              <a:xfrm>
                <a:off x="879598" y="548447"/>
                <a:ext cx="7967840" cy="5619343"/>
              </a:xfrm>
              <a:prstGeom prst="rect">
                <a:avLst/>
              </a:prstGeom>
              <a:blipFill rotWithShape="0">
                <a:blip r:embed="rId2"/>
                <a:stretch>
                  <a:fillRect l="-842"/>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graphicFrame>
            <p:nvGraphicFramePr>
              <p:cNvPr id="8" name="Tabla 7"/>
              <p:cNvGraphicFramePr>
                <a:graphicFrameLocks noGrp="1"/>
              </p:cNvGraphicFramePr>
              <p:nvPr>
                <p:extLst>
                  <p:ext uri="{D42A27DB-BD31-4B8C-83A1-F6EECF244321}">
                    <p14:modId xmlns:p14="http://schemas.microsoft.com/office/powerpoint/2010/main" val="1627384153"/>
                  </p:ext>
                </p:extLst>
              </p:nvPr>
            </p:nvGraphicFramePr>
            <p:xfrm>
              <a:off x="4857079" y="2837080"/>
              <a:ext cx="2598333" cy="1280160"/>
            </p:xfrm>
            <a:graphic>
              <a:graphicData uri="http://schemas.openxmlformats.org/drawingml/2006/table">
                <a:tbl>
                  <a:tblPr firstRow="1" firstCol="1" bandRow="1">
                    <a:tableStyleId>{93296810-A885-4BE3-A3E7-6D5BEEA58F35}</a:tableStyleId>
                  </a:tblPr>
                  <a:tblGrid>
                    <a:gridCol w="1168882"/>
                    <a:gridCol w="1429451"/>
                  </a:tblGrid>
                  <a:tr h="569030">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
                                  <m:fPr>
                                    <m:ctrlPr>
                                      <a:rPr lang="es-EC" sz="1400" i="1">
                                        <a:effectLst/>
                                        <a:latin typeface="Cambria Math" panose="02040503050406030204" pitchFamily="18" charset="0"/>
                                      </a:rPr>
                                    </m:ctrlPr>
                                  </m:fPr>
                                  <m:num>
                                    <m:r>
                                      <a:rPr lang="es-EC" sz="1400">
                                        <a:effectLst/>
                                        <a:latin typeface="Cambria Math" panose="02040503050406030204" pitchFamily="18" charset="0"/>
                                      </a:rPr>
                                      <m:t>𝑲</m:t>
                                    </m:r>
                                    <m:r>
                                      <a:rPr lang="es-EC" sz="1400">
                                        <a:effectLst/>
                                        <a:latin typeface="Cambria Math" panose="02040503050406030204" pitchFamily="18" charset="0"/>
                                      </a:rPr>
                                      <m:t> </m:t>
                                    </m:r>
                                    <m:r>
                                      <a:rPr lang="es-EC" sz="1400">
                                        <a:effectLst/>
                                        <a:latin typeface="Cambria Math" panose="02040503050406030204" pitchFamily="18" charset="0"/>
                                      </a:rPr>
                                      <m:t>𝑳</m:t>
                                    </m:r>
                                  </m:num>
                                  <m:den>
                                    <m:r>
                                      <a:rPr lang="es-EC" sz="1400">
                                        <a:effectLst/>
                                        <a:latin typeface="Cambria Math" panose="02040503050406030204" pitchFamily="18" charset="0"/>
                                      </a:rPr>
                                      <m:t>𝒓</m:t>
                                    </m:r>
                                  </m:den>
                                </m:f>
                              </m:oMath>
                            </m:oMathPara>
                          </a14:m>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14:m>
                            <m:oMath xmlns:m="http://schemas.openxmlformats.org/officeDocument/2006/math">
                              <m:r>
                                <a:rPr lang="es-EC" sz="1400">
                                  <a:effectLst/>
                                  <a:latin typeface="Cambria Math" panose="02040503050406030204" pitchFamily="18" charset="0"/>
                                </a:rPr>
                                <m:t>∅</m:t>
                              </m:r>
                              <m:sSub>
                                <m:sSubPr>
                                  <m:ctrlPr>
                                    <a:rPr lang="es-EC" sz="1400" i="1">
                                      <a:effectLst/>
                                      <a:latin typeface="Cambria Math" panose="02040503050406030204" pitchFamily="18" charset="0"/>
                                    </a:rPr>
                                  </m:ctrlPr>
                                </m:sSubPr>
                                <m:e>
                                  <m:r>
                                    <a:rPr lang="es-EC" sz="1400">
                                      <a:effectLst/>
                                      <a:latin typeface="Cambria Math" panose="02040503050406030204" pitchFamily="18" charset="0"/>
                                    </a:rPr>
                                    <m:t> </m:t>
                                  </m:r>
                                  <m:r>
                                    <a:rPr lang="es-EC" sz="1400">
                                      <a:effectLst/>
                                      <a:latin typeface="Cambria Math" panose="02040503050406030204" pitchFamily="18" charset="0"/>
                                    </a:rPr>
                                    <m:t>𝑷</m:t>
                                  </m:r>
                                </m:e>
                                <m:sub>
                                  <m:r>
                                    <a:rPr lang="es-EC" sz="1400">
                                      <a:effectLst/>
                                      <a:latin typeface="Cambria Math" panose="02040503050406030204" pitchFamily="18" charset="0"/>
                                    </a:rPr>
                                    <m:t>𝒏</m:t>
                                  </m:r>
                                </m:sub>
                              </m:sSub>
                            </m:oMath>
                          </a14:m>
                          <a:r>
                            <a:rPr lang="es-EC" sz="1400" dirty="0">
                              <a:effectLst/>
                            </a:rPr>
                            <a:t> </a:t>
                          </a:r>
                        </a:p>
                        <a:p>
                          <a:pPr algn="ctr">
                            <a:lnSpc>
                              <a:spcPct val="150000"/>
                            </a:lnSpc>
                            <a:spcAft>
                              <a:spcPts val="0"/>
                            </a:spcAft>
                          </a:pPr>
                          <a:r>
                            <a:rPr lang="es-EC" sz="1400" dirty="0">
                              <a:effectLst/>
                            </a:rPr>
                            <a:t>Kg</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211789">
                    <a:tc>
                      <a:txBody>
                        <a:bodyPr/>
                        <a:lstStyle/>
                        <a:p>
                          <a:pPr algn="ctr">
                            <a:lnSpc>
                              <a:spcPct val="150000"/>
                            </a:lnSpc>
                            <a:spcAft>
                              <a:spcPts val="0"/>
                            </a:spcAft>
                          </a:pPr>
                          <a:r>
                            <a:rPr lang="es-EC" sz="1400">
                              <a:effectLst/>
                            </a:rPr>
                            <a:t>48,33</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400" dirty="0">
                              <a:effectLst/>
                            </a:rPr>
                            <a:t>195496,68</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211789">
                    <a:tc>
                      <a:txBody>
                        <a:bodyPr/>
                        <a:lstStyle/>
                        <a:p>
                          <a:pPr algn="ctr">
                            <a:lnSpc>
                              <a:spcPct val="150000"/>
                            </a:lnSpc>
                            <a:spcAft>
                              <a:spcPts val="0"/>
                            </a:spcAft>
                          </a:pPr>
                          <a:r>
                            <a:rPr lang="es-EC" sz="1400" dirty="0">
                              <a:effectLst/>
                            </a:rPr>
                            <a:t>40,06</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400" dirty="0">
                              <a:effectLst/>
                            </a:rPr>
                            <a:t>207202,81</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bl>
              </a:graphicData>
            </a:graphic>
          </p:graphicFrame>
        </mc:Choice>
        <mc:Fallback xmlns="">
          <p:graphicFrame>
            <p:nvGraphicFramePr>
              <p:cNvPr id="8" name="Tabla 7"/>
              <p:cNvGraphicFramePr>
                <a:graphicFrameLocks noGrp="1"/>
              </p:cNvGraphicFramePr>
              <p:nvPr>
                <p:extLst>
                  <p:ext uri="{D42A27DB-BD31-4B8C-83A1-F6EECF244321}">
                    <p14:modId xmlns:p14="http://schemas.microsoft.com/office/powerpoint/2010/main" val="1627384153"/>
                  </p:ext>
                </p:extLst>
              </p:nvPr>
            </p:nvGraphicFramePr>
            <p:xfrm>
              <a:off x="4857079" y="2837080"/>
              <a:ext cx="2598333" cy="1245680"/>
            </p:xfrm>
            <a:graphic>
              <a:graphicData uri="http://schemas.openxmlformats.org/drawingml/2006/table">
                <a:tbl>
                  <a:tblPr firstRow="1" firstCol="1" bandRow="1">
                    <a:tableStyleId>{93296810-A885-4BE3-A3E7-6D5BEEA58F35}</a:tableStyleId>
                  </a:tblPr>
                  <a:tblGrid>
                    <a:gridCol w="1168882"/>
                    <a:gridCol w="1429451"/>
                  </a:tblGrid>
                  <a:tr h="605600">
                    <a:tc>
                      <a:txBody>
                        <a:bodyPr/>
                        <a:lstStyle/>
                        <a:p>
                          <a:endParaRPr lang="es-EC"/>
                        </a:p>
                      </a:txBody>
                      <a:tcPr marL="68580" marR="68580" marT="0" marB="0" anchor="ctr">
                        <a:blipFill rotWithShape="0">
                          <a:blip r:embed="rId3"/>
                          <a:stretch>
                            <a:fillRect l="-518" t="-1000" r="-123834" b="-117000"/>
                          </a:stretch>
                        </a:blipFill>
                      </a:tcPr>
                    </a:tc>
                    <a:tc>
                      <a:txBody>
                        <a:bodyPr/>
                        <a:lstStyle/>
                        <a:p>
                          <a:endParaRPr lang="es-EC"/>
                        </a:p>
                      </a:txBody>
                      <a:tcPr marL="68580" marR="68580" marT="0" marB="0" anchor="ctr">
                        <a:blipFill rotWithShape="0">
                          <a:blip r:embed="rId3"/>
                          <a:stretch>
                            <a:fillRect l="-82553" t="-1000" r="-1702" b="-117000"/>
                          </a:stretch>
                        </a:blipFill>
                      </a:tcPr>
                    </a:tc>
                  </a:tr>
                  <a:tr h="320040">
                    <a:tc>
                      <a:txBody>
                        <a:bodyPr/>
                        <a:lstStyle/>
                        <a:p>
                          <a:pPr algn="ctr">
                            <a:lnSpc>
                              <a:spcPct val="150000"/>
                            </a:lnSpc>
                            <a:spcAft>
                              <a:spcPts val="0"/>
                            </a:spcAft>
                          </a:pPr>
                          <a:r>
                            <a:rPr lang="es-EC" sz="1400">
                              <a:effectLst/>
                            </a:rPr>
                            <a:t>48,33</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400" dirty="0">
                              <a:effectLst/>
                            </a:rPr>
                            <a:t>195496,68</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320040">
                    <a:tc>
                      <a:txBody>
                        <a:bodyPr/>
                        <a:lstStyle/>
                        <a:p>
                          <a:pPr algn="ctr">
                            <a:lnSpc>
                              <a:spcPct val="150000"/>
                            </a:lnSpc>
                            <a:spcAft>
                              <a:spcPts val="0"/>
                            </a:spcAft>
                          </a:pPr>
                          <a:r>
                            <a:rPr lang="es-EC" sz="1400" dirty="0">
                              <a:effectLst/>
                            </a:rPr>
                            <a:t>40,06</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400" dirty="0">
                              <a:effectLst/>
                            </a:rPr>
                            <a:t>207202,81</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bl>
              </a:graphicData>
            </a:graphic>
          </p:graphicFrame>
        </mc:Fallback>
      </mc:AlternateContent>
      <p:pic>
        <p:nvPicPr>
          <p:cNvPr id="13" name="Imagen 12"/>
          <p:cNvPicPr/>
          <p:nvPr/>
        </p:nvPicPr>
        <p:blipFill>
          <a:blip r:embed="rId4" cstate="print">
            <a:extLst>
              <a:ext uri="{28A0092B-C50C-407E-A947-70E740481C1C}">
                <a14:useLocalDpi xmlns:a14="http://schemas.microsoft.com/office/drawing/2010/main" val="0"/>
              </a:ext>
            </a:extLst>
          </a:blip>
          <a:stretch>
            <a:fillRect/>
          </a:stretch>
        </p:blipFill>
        <p:spPr>
          <a:xfrm>
            <a:off x="1240367" y="2570205"/>
            <a:ext cx="3255943" cy="1591782"/>
          </a:xfrm>
          <a:prstGeom prst="rect">
            <a:avLst/>
          </a:prstGeom>
        </p:spPr>
      </p:pic>
      <p:sp>
        <p:nvSpPr>
          <p:cNvPr id="14" name="Rectángulo 13"/>
          <p:cNvSpPr/>
          <p:nvPr/>
        </p:nvSpPr>
        <p:spPr>
          <a:xfrm>
            <a:off x="8497781" y="3244208"/>
            <a:ext cx="2779607" cy="369332"/>
          </a:xfrm>
          <a:prstGeom prst="rect">
            <a:avLst/>
          </a:prstGeom>
        </p:spPr>
        <p:txBody>
          <a:bodyPr wrap="none">
            <a:spAutoFit/>
          </a:bodyPr>
          <a:lstStyle/>
          <a:p>
            <a:r>
              <a:rPr lang="es-EC" dirty="0" smtClean="0">
                <a:latin typeface="Arial" panose="020B0604020202020204" pitchFamily="34" charset="0"/>
                <a:ea typeface="Calibri" panose="020F0502020204030204" pitchFamily="34" charset="0"/>
                <a:cs typeface="Arial" panose="020B0604020202020204" pitchFamily="34" charset="0"/>
              </a:rPr>
              <a:t>83.16 </a:t>
            </a:r>
            <a:r>
              <a:rPr lang="es-EC" dirty="0" err="1" smtClean="0">
                <a:latin typeface="Arial" panose="020B0604020202020204" pitchFamily="34" charset="0"/>
                <a:ea typeface="Calibri" panose="020F0502020204030204" pitchFamily="34" charset="0"/>
                <a:cs typeface="Arial" panose="020B0604020202020204" pitchFamily="34" charset="0"/>
              </a:rPr>
              <a:t>Tn</a:t>
            </a:r>
            <a:r>
              <a:rPr lang="es-EC" dirty="0" smtClean="0">
                <a:latin typeface="Arial" panose="020B0604020202020204" pitchFamily="34" charset="0"/>
                <a:ea typeface="Calibri" panose="020F0502020204030204" pitchFamily="34" charset="0"/>
                <a:cs typeface="Arial" panose="020B0604020202020204" pitchFamily="34" charset="0"/>
              </a:rPr>
              <a:t> Vs. </a:t>
            </a:r>
            <a:r>
              <a:rPr lang="es-EC" dirty="0" smtClean="0">
                <a:latin typeface="Arial" panose="020B0604020202020204" pitchFamily="34" charset="0"/>
                <a:cs typeface="Arial" panose="020B0604020202020204" pitchFamily="34" charset="0"/>
              </a:rPr>
              <a:t>207.202 </a:t>
            </a:r>
            <a:r>
              <a:rPr lang="es-EC" dirty="0" err="1" smtClean="0">
                <a:latin typeface="Arial" panose="020B0604020202020204" pitchFamily="34" charset="0"/>
                <a:cs typeface="Arial" panose="020B0604020202020204" pitchFamily="34" charset="0"/>
              </a:rPr>
              <a:t>Tn</a:t>
            </a:r>
            <a:r>
              <a:rPr lang="es-EC" dirty="0" smtClean="0">
                <a:latin typeface="Arial" panose="020B0604020202020204" pitchFamily="34" charset="0"/>
                <a:cs typeface="Arial" panose="020B0604020202020204" pitchFamily="34" charset="0"/>
              </a:rPr>
              <a:t> </a:t>
            </a:r>
            <a:endParaRPr lang="es-EC"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Rectángulo 14"/>
              <p:cNvSpPr/>
              <p:nvPr/>
            </p:nvSpPr>
            <p:spPr>
              <a:xfrm>
                <a:off x="9405752" y="2690090"/>
                <a:ext cx="963662" cy="484172"/>
              </a:xfrm>
              <a:prstGeom prst="rect">
                <a:avLst/>
              </a:prstGeom>
            </p:spPr>
            <p:txBody>
              <a:bodyPr wrap="none">
                <a:spAutoFit/>
              </a:bodyPr>
              <a:lstStyle/>
              <a:p>
                <a14:m>
                  <m:oMath xmlns:m="http://schemas.openxmlformats.org/officeDocument/2006/math">
                    <m:f>
                      <m:fPr>
                        <m:ctrlPr>
                          <a:rPr lang="es-EC" i="1">
                            <a:latin typeface="Cambria Math" panose="02040503050406030204" pitchFamily="18" charset="0"/>
                          </a:rPr>
                        </m:ctrlPr>
                      </m:fPr>
                      <m:num>
                        <m:r>
                          <a:rPr lang="es-EC" i="1">
                            <a:latin typeface="Cambria Math" panose="02040503050406030204" pitchFamily="18" charset="0"/>
                          </a:rPr>
                          <m:t>𝐾</m:t>
                        </m:r>
                        <m:r>
                          <a:rPr lang="es-EC" i="0">
                            <a:latin typeface="Cambria Math" panose="02040503050406030204" pitchFamily="18" charset="0"/>
                          </a:rPr>
                          <m:t> </m:t>
                        </m:r>
                        <m:r>
                          <a:rPr lang="es-EC" i="1">
                            <a:latin typeface="Cambria Math" panose="02040503050406030204" pitchFamily="18" charset="0"/>
                          </a:rPr>
                          <m:t>𝐿</m:t>
                        </m:r>
                      </m:num>
                      <m:den>
                        <m:r>
                          <a:rPr lang="es-EC" i="1">
                            <a:latin typeface="Cambria Math" panose="02040503050406030204" pitchFamily="18" charset="0"/>
                          </a:rPr>
                          <m:t>𝑟</m:t>
                        </m:r>
                      </m:den>
                    </m:f>
                  </m:oMath>
                </a14:m>
                <a:r>
                  <a:rPr lang="es-EC" dirty="0" smtClean="0">
                    <a:latin typeface="Arial" panose="020B0604020202020204" pitchFamily="34" charset="0"/>
                    <a:cs typeface="Arial" panose="020B0604020202020204" pitchFamily="34" charset="0"/>
                  </a:rPr>
                  <a:t>&lt;150</a:t>
                </a:r>
                <a:endParaRPr lang="es-EC" dirty="0">
                  <a:latin typeface="Arial" panose="020B0604020202020204" pitchFamily="34" charset="0"/>
                  <a:cs typeface="Arial" panose="020B0604020202020204" pitchFamily="34" charset="0"/>
                </a:endParaRPr>
              </a:p>
            </p:txBody>
          </p:sp>
        </mc:Choice>
        <mc:Fallback xmlns="">
          <p:sp>
            <p:nvSpPr>
              <p:cNvPr id="15" name="Rectángulo 14"/>
              <p:cNvSpPr>
                <a:spLocks noRot="1" noChangeAspect="1" noMove="1" noResize="1" noEditPoints="1" noAdjustHandles="1" noChangeArrowheads="1" noChangeShapeType="1" noTextEdit="1"/>
              </p:cNvSpPr>
              <p:nvPr/>
            </p:nvSpPr>
            <p:spPr>
              <a:xfrm>
                <a:off x="9405752" y="2690090"/>
                <a:ext cx="963662" cy="484172"/>
              </a:xfrm>
              <a:prstGeom prst="rect">
                <a:avLst/>
              </a:prstGeom>
              <a:blipFill rotWithShape="0">
                <a:blip r:embed="rId5"/>
                <a:stretch>
                  <a:fillRect r="-4430" b="-6250"/>
                </a:stretch>
              </a:blipFill>
            </p:spPr>
            <p:txBody>
              <a:bodyPr/>
              <a:lstStyle/>
              <a:p>
                <a:r>
                  <a:rPr lang="es-EC">
                    <a:noFill/>
                  </a:rPr>
                  <a:t> </a:t>
                </a:r>
              </a:p>
            </p:txBody>
          </p:sp>
        </mc:Fallback>
      </mc:AlternateContent>
      <p:pic>
        <p:nvPicPr>
          <p:cNvPr id="16" name="Imagen 15"/>
          <p:cNvPicPr/>
          <p:nvPr/>
        </p:nvPicPr>
        <p:blipFill>
          <a:blip r:embed="rId6">
            <a:extLst>
              <a:ext uri="{28A0092B-C50C-407E-A947-70E740481C1C}">
                <a14:useLocalDpi xmlns:a14="http://schemas.microsoft.com/office/drawing/2010/main" val="0"/>
              </a:ext>
            </a:extLst>
          </a:blip>
          <a:stretch>
            <a:fillRect/>
          </a:stretch>
        </p:blipFill>
        <p:spPr>
          <a:xfrm>
            <a:off x="7722339" y="4161987"/>
            <a:ext cx="1899285" cy="1799590"/>
          </a:xfrm>
          <a:prstGeom prst="rect">
            <a:avLst/>
          </a:prstGeom>
        </p:spPr>
      </p:pic>
      <p:pic>
        <p:nvPicPr>
          <p:cNvPr id="17" name="Imagen 16"/>
          <p:cNvPicPr/>
          <p:nvPr/>
        </p:nvPicPr>
        <p:blipFill>
          <a:blip r:embed="rId7">
            <a:extLst>
              <a:ext uri="{28A0092B-C50C-407E-A947-70E740481C1C}">
                <a14:useLocalDpi xmlns:a14="http://schemas.microsoft.com/office/drawing/2010/main" val="0"/>
              </a:ext>
            </a:extLst>
          </a:blip>
          <a:stretch>
            <a:fillRect/>
          </a:stretch>
        </p:blipFill>
        <p:spPr>
          <a:xfrm>
            <a:off x="9771674" y="4111156"/>
            <a:ext cx="2071671" cy="1906261"/>
          </a:xfrm>
          <a:prstGeom prst="rect">
            <a:avLst/>
          </a:prstGeom>
        </p:spPr>
      </p:pic>
      <p:sp>
        <p:nvSpPr>
          <p:cNvPr id="18" name="Rectángulo 17"/>
          <p:cNvSpPr/>
          <p:nvPr/>
        </p:nvSpPr>
        <p:spPr>
          <a:xfrm>
            <a:off x="8410256" y="1591038"/>
            <a:ext cx="2954655" cy="646331"/>
          </a:xfrm>
          <a:prstGeom prst="rect">
            <a:avLst/>
          </a:prstGeom>
        </p:spPr>
        <p:txBody>
          <a:bodyPr wrap="none">
            <a:spAutoFit/>
          </a:bodyPr>
          <a:lstStyle/>
          <a:p>
            <a:pPr algn="ctr"/>
            <a:r>
              <a:rPr lang="es-EC" dirty="0" smtClean="0">
                <a:latin typeface="Arial" panose="020B0604020202020204" pitchFamily="34" charset="0"/>
                <a:ea typeface="Calibri" panose="020F0502020204030204" pitchFamily="34" charset="0"/>
              </a:rPr>
              <a:t>ACERO EN DIAGONALES</a:t>
            </a:r>
          </a:p>
          <a:p>
            <a:pPr algn="ctr"/>
            <a:r>
              <a:rPr lang="es-EC" dirty="0" smtClean="0">
                <a:latin typeface="Arial" panose="020B0604020202020204" pitchFamily="34" charset="0"/>
                <a:ea typeface="Calibri" panose="020F0502020204030204" pitchFamily="34" charset="0"/>
              </a:rPr>
              <a:t>A </a:t>
            </a:r>
            <a:r>
              <a:rPr lang="es-EC" dirty="0">
                <a:latin typeface="Arial" panose="020B0604020202020204" pitchFamily="34" charset="0"/>
                <a:ea typeface="Calibri" panose="020F0502020204030204" pitchFamily="34" charset="0"/>
              </a:rPr>
              <a:t>572 Gr. 50</a:t>
            </a:r>
            <a:endParaRPr lang="es-EC" dirty="0"/>
          </a:p>
        </p:txBody>
      </p:sp>
    </p:spTree>
    <p:extLst>
      <p:ext uri="{BB962C8B-B14F-4D97-AF65-F5344CB8AC3E}">
        <p14:creationId xmlns:p14="http://schemas.microsoft.com/office/powerpoint/2010/main" val="29693981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p:nvPr/>
        </p:nvPicPr>
        <p:blipFill>
          <a:blip r:embed="rId2">
            <a:extLst>
              <a:ext uri="{28A0092B-C50C-407E-A947-70E740481C1C}">
                <a14:useLocalDpi xmlns:a14="http://schemas.microsoft.com/office/drawing/2010/main" val="0"/>
              </a:ext>
            </a:extLst>
          </a:blip>
          <a:stretch>
            <a:fillRect/>
          </a:stretch>
        </p:blipFill>
        <p:spPr>
          <a:xfrm>
            <a:off x="5073291" y="1659238"/>
            <a:ext cx="2391410" cy="2159635"/>
          </a:xfrm>
          <a:prstGeom prst="rect">
            <a:avLst/>
          </a:prstGeom>
        </p:spPr>
      </p:pic>
      <p:sp>
        <p:nvSpPr>
          <p:cNvPr id="2" name="Título 1"/>
          <p:cNvSpPr>
            <a:spLocks noGrp="1"/>
          </p:cNvSpPr>
          <p:nvPr>
            <p:ph type="title"/>
          </p:nvPr>
        </p:nvSpPr>
        <p:spPr/>
        <p:txBody>
          <a:bodyPr/>
          <a:lstStyle/>
          <a:p>
            <a:endParaRPr lang="es-EC"/>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393484" y="703897"/>
                <a:ext cx="6373968" cy="5248275"/>
              </a:xfrm>
            </p:spPr>
            <p:txBody>
              <a:bodyPr>
                <a:normAutofit/>
              </a:bodyPr>
              <a:lstStyle/>
              <a:p>
                <a:pPr marL="0" indent="0" algn="just">
                  <a:buNone/>
                </a:pPr>
                <a:r>
                  <a:rPr lang="es-EC" sz="2000" dirty="0" smtClean="0"/>
                  <a:t>Diseño de pernos </a:t>
                </a:r>
              </a:p>
              <a:p>
                <a:pPr lvl="1" algn="just">
                  <a:buFont typeface="Courier New" panose="02070309020205020404" pitchFamily="49" charset="0"/>
                  <a:buChar char="o"/>
                </a:pPr>
                <a:r>
                  <a:rPr lang="es-EC" sz="2000" dirty="0"/>
                  <a:t>Resistencia a  tensión de corte </a:t>
                </a:r>
              </a:p>
              <a:p>
                <a:pPr lvl="1" algn="just">
                  <a:buFont typeface="Courier New" panose="02070309020205020404" pitchFamily="49" charset="0"/>
                  <a:buChar char="o"/>
                </a:pPr>
                <a:r>
                  <a:rPr lang="es-EC" sz="2000" dirty="0"/>
                  <a:t>Resistencia al aplastamiento de perforaciones de pernos  </a:t>
                </a:r>
                <a:endParaRPr lang="es-EC" sz="2000" dirty="0" smtClean="0"/>
              </a:p>
              <a:p>
                <a:pPr marL="0" indent="0" algn="just">
                  <a:buNone/>
                </a:pPr>
                <a:r>
                  <a:rPr lang="es-EC" sz="2000" dirty="0" smtClean="0"/>
                  <a:t>Anclaje al concreto (</a:t>
                </a:r>
                <a:r>
                  <a:rPr lang="es-EC" sz="2000" dirty="0" err="1" smtClean="0"/>
                  <a:t>Cap</a:t>
                </a:r>
                <a:r>
                  <a:rPr lang="es-EC" sz="2000" dirty="0" smtClean="0"/>
                  <a:t> 7 ACI </a:t>
                </a:r>
                <a:r>
                  <a:rPr lang="es-EC" sz="2000" dirty="0"/>
                  <a:t>318-14 </a:t>
                </a:r>
                <a:r>
                  <a:rPr lang="es-EC" sz="2000" dirty="0" smtClean="0"/>
                  <a:t>)</a:t>
                </a:r>
              </a:p>
              <a:p>
                <a:pPr marL="0" indent="0">
                  <a:buNone/>
                </a:pPr>
                <a:r>
                  <a:rPr lang="es-EC" sz="2000" dirty="0"/>
                  <a:t> </a:t>
                </a:r>
              </a:p>
              <a:p>
                <a:pPr marL="0" indent="0">
                  <a:buNone/>
                </a:pPr>
                <a14:m>
                  <m:oMathPara xmlns:m="http://schemas.openxmlformats.org/officeDocument/2006/math">
                    <m:oMathParaPr>
                      <m:jc m:val="centerGroup"/>
                    </m:oMathParaPr>
                    <m:oMath xmlns:m="http://schemas.openxmlformats.org/officeDocument/2006/math">
                      <m:sSub>
                        <m:sSubPr>
                          <m:ctrlPr>
                            <a:rPr lang="es-EC" sz="2000" i="1">
                              <a:latin typeface="Cambria Math" panose="02040503050406030204" pitchFamily="18" charset="0"/>
                            </a:rPr>
                          </m:ctrlPr>
                        </m:sSubPr>
                        <m:e>
                          <m:r>
                            <a:rPr lang="es-EC" sz="2000" i="1">
                              <a:latin typeface="Cambria Math" panose="02040503050406030204" pitchFamily="18" charset="0"/>
                            </a:rPr>
                            <m:t>∅</m:t>
                          </m:r>
                          <m:r>
                            <a:rPr lang="es-EC" sz="2000" i="1">
                              <a:latin typeface="Cambria Math" panose="02040503050406030204" pitchFamily="18" charset="0"/>
                            </a:rPr>
                            <m:t>𝑁</m:t>
                          </m:r>
                        </m:e>
                        <m:sub>
                          <m:r>
                            <a:rPr lang="es-EC" sz="2000" i="1">
                              <a:latin typeface="Cambria Math" panose="02040503050406030204" pitchFamily="18" charset="0"/>
                            </a:rPr>
                            <m:t>𝑐𝑏𝑔</m:t>
                          </m:r>
                        </m:sub>
                      </m:sSub>
                      <m:r>
                        <a:rPr lang="es-EC" sz="2000" i="1">
                          <a:latin typeface="Cambria Math" panose="02040503050406030204" pitchFamily="18" charset="0"/>
                        </a:rPr>
                        <m:t>≥</m:t>
                      </m:r>
                      <m:sSub>
                        <m:sSubPr>
                          <m:ctrlPr>
                            <a:rPr lang="es-EC" sz="2000" i="1">
                              <a:latin typeface="Cambria Math" panose="02040503050406030204" pitchFamily="18" charset="0"/>
                            </a:rPr>
                          </m:ctrlPr>
                        </m:sSubPr>
                        <m:e>
                          <m:r>
                            <a:rPr lang="es-EC" sz="2000" i="1">
                              <a:latin typeface="Cambria Math" panose="02040503050406030204" pitchFamily="18" charset="0"/>
                            </a:rPr>
                            <m:t>𝑁</m:t>
                          </m:r>
                        </m:e>
                        <m:sub>
                          <m:r>
                            <a:rPr lang="es-EC" sz="2000" i="1">
                              <a:latin typeface="Cambria Math" panose="02040503050406030204" pitchFamily="18" charset="0"/>
                            </a:rPr>
                            <m:t>𝑢𝑎</m:t>
                          </m:r>
                          <m:r>
                            <a:rPr lang="es-EC" sz="2000" i="1">
                              <a:latin typeface="Cambria Math" panose="02040503050406030204" pitchFamily="18" charset="0"/>
                            </a:rPr>
                            <m:t>,</m:t>
                          </m:r>
                          <m:r>
                            <a:rPr lang="es-EC" sz="2000" i="1">
                              <a:latin typeface="Cambria Math" panose="02040503050406030204" pitchFamily="18" charset="0"/>
                            </a:rPr>
                            <m:t>𝑔</m:t>
                          </m:r>
                        </m:sub>
                      </m:sSub>
                    </m:oMath>
                  </m:oMathPara>
                </a14:m>
                <a:endParaRPr lang="es-EC" sz="2000" dirty="0"/>
              </a:p>
              <a:p>
                <a:pPr marL="0" indent="0">
                  <a:buNone/>
                </a:pPr>
                <a14:m>
                  <m:oMathPara xmlns:m="http://schemas.openxmlformats.org/officeDocument/2006/math">
                    <m:oMathParaPr>
                      <m:jc m:val="centerGroup"/>
                    </m:oMathParaPr>
                    <m:oMath xmlns:m="http://schemas.openxmlformats.org/officeDocument/2006/math">
                      <m:sSub>
                        <m:sSubPr>
                          <m:ctrlPr>
                            <a:rPr lang="es-EC" sz="2000" i="1">
                              <a:latin typeface="Cambria Math" panose="02040503050406030204" pitchFamily="18" charset="0"/>
                            </a:rPr>
                          </m:ctrlPr>
                        </m:sSubPr>
                        <m:e>
                          <m:r>
                            <a:rPr lang="es-EC" sz="2000" i="1">
                              <a:latin typeface="Cambria Math" panose="02040503050406030204" pitchFamily="18" charset="0"/>
                            </a:rPr>
                            <m:t>𝑁</m:t>
                          </m:r>
                        </m:e>
                        <m:sub>
                          <m:r>
                            <a:rPr lang="es-EC" sz="2000" i="1">
                              <a:latin typeface="Cambria Math" panose="02040503050406030204" pitchFamily="18" charset="0"/>
                            </a:rPr>
                            <m:t>𝑐𝑏𝑔</m:t>
                          </m:r>
                        </m:sub>
                      </m:sSub>
                      <m:r>
                        <a:rPr lang="es-EC" sz="2000" i="1">
                          <a:latin typeface="Cambria Math" panose="02040503050406030204" pitchFamily="18" charset="0"/>
                        </a:rPr>
                        <m:t>= </m:t>
                      </m:r>
                      <m:f>
                        <m:fPr>
                          <m:ctrlPr>
                            <a:rPr lang="es-EC" sz="2000" i="1">
                              <a:latin typeface="Cambria Math" panose="02040503050406030204" pitchFamily="18" charset="0"/>
                            </a:rPr>
                          </m:ctrlPr>
                        </m:fPr>
                        <m:num>
                          <m:sSub>
                            <m:sSubPr>
                              <m:ctrlPr>
                                <a:rPr lang="es-EC" sz="2000" i="1">
                                  <a:latin typeface="Cambria Math" panose="02040503050406030204" pitchFamily="18" charset="0"/>
                                </a:rPr>
                              </m:ctrlPr>
                            </m:sSubPr>
                            <m:e>
                              <m:r>
                                <a:rPr lang="es-EC" sz="2000" i="1">
                                  <a:latin typeface="Cambria Math" panose="02040503050406030204" pitchFamily="18" charset="0"/>
                                </a:rPr>
                                <m:t>𝐴</m:t>
                              </m:r>
                            </m:e>
                            <m:sub>
                              <m:r>
                                <a:rPr lang="es-EC" sz="2000" i="1">
                                  <a:latin typeface="Cambria Math" panose="02040503050406030204" pitchFamily="18" charset="0"/>
                                </a:rPr>
                                <m:t>𝑁𝑐</m:t>
                              </m:r>
                            </m:sub>
                          </m:sSub>
                        </m:num>
                        <m:den>
                          <m:sSub>
                            <m:sSubPr>
                              <m:ctrlPr>
                                <a:rPr lang="es-EC" sz="2000" i="1">
                                  <a:latin typeface="Cambria Math" panose="02040503050406030204" pitchFamily="18" charset="0"/>
                                </a:rPr>
                              </m:ctrlPr>
                            </m:sSubPr>
                            <m:e>
                              <m:r>
                                <a:rPr lang="es-EC" sz="2000" i="1">
                                  <a:latin typeface="Cambria Math" panose="02040503050406030204" pitchFamily="18" charset="0"/>
                                </a:rPr>
                                <m:t>𝐴</m:t>
                              </m:r>
                            </m:e>
                            <m:sub>
                              <m:r>
                                <a:rPr lang="es-EC" sz="2000" i="1">
                                  <a:latin typeface="Cambria Math" panose="02040503050406030204" pitchFamily="18" charset="0"/>
                                </a:rPr>
                                <m:t>𝑁𝑐𝑜</m:t>
                              </m:r>
                            </m:sub>
                          </m:sSub>
                        </m:den>
                      </m:f>
                      <m:sSub>
                        <m:sSubPr>
                          <m:ctrlPr>
                            <a:rPr lang="es-EC" sz="2000" i="1">
                              <a:latin typeface="Cambria Math" panose="02040503050406030204" pitchFamily="18" charset="0"/>
                            </a:rPr>
                          </m:ctrlPr>
                        </m:sSubPr>
                        <m:e>
                          <m:r>
                            <a:rPr lang="es-EC" sz="2000" i="1">
                              <a:latin typeface="Cambria Math" panose="02040503050406030204" pitchFamily="18" charset="0"/>
                              <a:sym typeface="Symbol" panose="05050102010706020507" pitchFamily="18" charset="2"/>
                            </a:rPr>
                            <m:t></m:t>
                          </m:r>
                        </m:e>
                        <m:sub>
                          <m:r>
                            <a:rPr lang="es-EC" sz="2000" i="1">
                              <a:latin typeface="Cambria Math" panose="02040503050406030204" pitchFamily="18" charset="0"/>
                            </a:rPr>
                            <m:t>𝑒𝑐</m:t>
                          </m:r>
                          <m:r>
                            <a:rPr lang="es-EC" sz="2000" i="1">
                              <a:latin typeface="Cambria Math" panose="02040503050406030204" pitchFamily="18" charset="0"/>
                            </a:rPr>
                            <m:t>,</m:t>
                          </m:r>
                          <m:r>
                            <a:rPr lang="es-EC" sz="2000" i="1">
                              <a:latin typeface="Cambria Math" panose="02040503050406030204" pitchFamily="18" charset="0"/>
                            </a:rPr>
                            <m:t>𝑁</m:t>
                          </m:r>
                          <m:r>
                            <a:rPr lang="es-EC" sz="2000" i="1">
                              <a:latin typeface="Cambria Math" panose="02040503050406030204" pitchFamily="18" charset="0"/>
                            </a:rPr>
                            <m:t> </m:t>
                          </m:r>
                        </m:sub>
                      </m:sSub>
                      <m:sSub>
                        <m:sSubPr>
                          <m:ctrlPr>
                            <a:rPr lang="es-EC" sz="2000" i="1">
                              <a:latin typeface="Cambria Math" panose="02040503050406030204" pitchFamily="18" charset="0"/>
                            </a:rPr>
                          </m:ctrlPr>
                        </m:sSubPr>
                        <m:e>
                          <m:r>
                            <a:rPr lang="es-EC" sz="2000" i="1">
                              <a:latin typeface="Cambria Math" panose="02040503050406030204" pitchFamily="18" charset="0"/>
                            </a:rPr>
                            <m:t> </m:t>
                          </m:r>
                        </m:e>
                        <m:sub>
                          <m:r>
                            <a:rPr lang="es-EC" sz="2000" i="1">
                              <a:latin typeface="Cambria Math" panose="02040503050406030204" pitchFamily="18" charset="0"/>
                              <a:sym typeface="Symbol" panose="05050102010706020507" pitchFamily="18" charset="2"/>
                            </a:rPr>
                            <m:t></m:t>
                          </m:r>
                          <m:r>
                            <a:rPr lang="es-EC" sz="2000" i="1">
                              <a:latin typeface="Cambria Math" panose="02040503050406030204" pitchFamily="18" charset="0"/>
                            </a:rPr>
                            <m:t>𝑒𝑑</m:t>
                          </m:r>
                          <m:r>
                            <a:rPr lang="es-EC" sz="2000" i="1">
                              <a:latin typeface="Cambria Math" panose="02040503050406030204" pitchFamily="18" charset="0"/>
                            </a:rPr>
                            <m:t>,</m:t>
                          </m:r>
                          <m:r>
                            <a:rPr lang="es-EC" sz="2000" i="1">
                              <a:latin typeface="Cambria Math" panose="02040503050406030204" pitchFamily="18" charset="0"/>
                            </a:rPr>
                            <m:t>𝑁</m:t>
                          </m:r>
                          <m:r>
                            <a:rPr lang="es-EC" sz="2000" i="1">
                              <a:latin typeface="Cambria Math" panose="02040503050406030204" pitchFamily="18" charset="0"/>
                            </a:rPr>
                            <m:t> </m:t>
                          </m:r>
                        </m:sub>
                      </m:sSub>
                      <m:sSub>
                        <m:sSubPr>
                          <m:ctrlPr>
                            <a:rPr lang="es-EC" sz="2000" i="1">
                              <a:latin typeface="Cambria Math" panose="02040503050406030204" pitchFamily="18" charset="0"/>
                            </a:rPr>
                          </m:ctrlPr>
                        </m:sSubPr>
                        <m:e>
                          <m:r>
                            <a:rPr lang="es-EC" sz="2000" i="1">
                              <a:latin typeface="Cambria Math" panose="02040503050406030204" pitchFamily="18" charset="0"/>
                              <a:sym typeface="Symbol" panose="05050102010706020507" pitchFamily="18" charset="2"/>
                            </a:rPr>
                            <m:t></m:t>
                          </m:r>
                        </m:e>
                        <m:sub>
                          <m:r>
                            <a:rPr lang="es-EC" sz="2000" i="1">
                              <a:latin typeface="Cambria Math" panose="02040503050406030204" pitchFamily="18" charset="0"/>
                            </a:rPr>
                            <m:t>𝑐</m:t>
                          </m:r>
                          <m:r>
                            <a:rPr lang="es-EC" sz="2000" i="1">
                              <a:latin typeface="Cambria Math" panose="02040503050406030204" pitchFamily="18" charset="0"/>
                            </a:rPr>
                            <m:t>,</m:t>
                          </m:r>
                          <m:r>
                            <a:rPr lang="es-EC" sz="2000" i="1">
                              <a:latin typeface="Cambria Math" panose="02040503050406030204" pitchFamily="18" charset="0"/>
                            </a:rPr>
                            <m:t>𝑁</m:t>
                          </m:r>
                        </m:sub>
                      </m:sSub>
                      <m:r>
                        <a:rPr lang="es-EC" sz="2000" i="1">
                          <a:latin typeface="Cambria Math" panose="02040503050406030204" pitchFamily="18" charset="0"/>
                        </a:rPr>
                        <m:t> </m:t>
                      </m:r>
                      <m:sSub>
                        <m:sSubPr>
                          <m:ctrlPr>
                            <a:rPr lang="es-EC" sz="2000" i="1">
                              <a:latin typeface="Cambria Math" panose="02040503050406030204" pitchFamily="18" charset="0"/>
                            </a:rPr>
                          </m:ctrlPr>
                        </m:sSubPr>
                        <m:e>
                          <m:r>
                            <a:rPr lang="es-EC" sz="2000" i="1">
                              <a:latin typeface="Cambria Math" panose="02040503050406030204" pitchFamily="18" charset="0"/>
                              <a:sym typeface="Symbol" panose="05050102010706020507" pitchFamily="18" charset="2"/>
                            </a:rPr>
                            <m:t></m:t>
                          </m:r>
                        </m:e>
                        <m:sub>
                          <m:r>
                            <a:rPr lang="es-EC" sz="2000" i="1">
                              <a:latin typeface="Cambria Math" panose="02040503050406030204" pitchFamily="18" charset="0"/>
                            </a:rPr>
                            <m:t>𝑐𝑝</m:t>
                          </m:r>
                          <m:r>
                            <a:rPr lang="es-EC" sz="2000" i="1">
                              <a:latin typeface="Cambria Math" panose="02040503050406030204" pitchFamily="18" charset="0"/>
                            </a:rPr>
                            <m:t>,</m:t>
                          </m:r>
                          <m:r>
                            <a:rPr lang="es-EC" sz="2000" i="1">
                              <a:latin typeface="Cambria Math" panose="02040503050406030204" pitchFamily="18" charset="0"/>
                            </a:rPr>
                            <m:t>𝑁</m:t>
                          </m:r>
                          <m:r>
                            <a:rPr lang="es-EC" sz="2000" i="1">
                              <a:latin typeface="Cambria Math" panose="02040503050406030204" pitchFamily="18" charset="0"/>
                            </a:rPr>
                            <m:t> </m:t>
                          </m:r>
                        </m:sub>
                      </m:sSub>
                      <m:sSub>
                        <m:sSubPr>
                          <m:ctrlPr>
                            <a:rPr lang="es-EC" sz="2000" i="1">
                              <a:latin typeface="Cambria Math" panose="02040503050406030204" pitchFamily="18" charset="0"/>
                            </a:rPr>
                          </m:ctrlPr>
                        </m:sSubPr>
                        <m:e>
                          <m:r>
                            <a:rPr lang="es-EC" sz="2000" i="1">
                              <a:latin typeface="Cambria Math" panose="02040503050406030204" pitchFamily="18" charset="0"/>
                            </a:rPr>
                            <m:t>𝑁</m:t>
                          </m:r>
                        </m:e>
                        <m:sub>
                          <m:r>
                            <a:rPr lang="es-EC" sz="2000" i="1">
                              <a:latin typeface="Cambria Math" panose="02040503050406030204" pitchFamily="18" charset="0"/>
                            </a:rPr>
                            <m:t>𝑏</m:t>
                          </m:r>
                        </m:sub>
                      </m:sSub>
                    </m:oMath>
                  </m:oMathPara>
                </a14:m>
                <a:endParaRPr lang="es-EC" sz="2000" dirty="0" smtClean="0"/>
              </a:p>
              <a:p>
                <a:pPr marL="0" indent="0" algn="just">
                  <a:buNone/>
                </a:pPr>
                <a:r>
                  <a:rPr lang="es-EC" sz="2000" dirty="0" smtClean="0"/>
                  <a:t>De </a:t>
                </a:r>
                <a:r>
                  <a:rPr lang="es-EC" sz="2000" dirty="0"/>
                  <a:t>todas las resistencias requeridas para los anclajes, la resistencia al arrancamiento del concreto por tracción es la falla más probable que se puede considerar para el diseño de la </a:t>
                </a:r>
                <a:r>
                  <a:rPr lang="es-EC" sz="2000" dirty="0" smtClean="0"/>
                  <a:t>conexión </a:t>
                </a:r>
                <a:r>
                  <a:rPr lang="es-EC" sz="2000" dirty="0"/>
                  <a:t>debido a que en el modelo realizado las riostras fueron consideradas únicamente para transmitir fuerzas axiales</a:t>
                </a:r>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393484" y="703897"/>
                <a:ext cx="6373968" cy="5248275"/>
              </a:xfrm>
              <a:blipFill rotWithShape="0">
                <a:blip r:embed="rId3"/>
                <a:stretch>
                  <a:fillRect l="-1053" t="-1045" r="-957"/>
                </a:stretch>
              </a:blipFill>
            </p:spPr>
            <p:txBody>
              <a:bodyPr/>
              <a:lstStyle/>
              <a:p>
                <a:r>
                  <a:rPr lang="es-ES">
                    <a:noFill/>
                  </a:rPr>
                  <a:t> </a:t>
                </a:r>
              </a:p>
            </p:txBody>
          </p:sp>
        </mc:Fallback>
      </mc:AlternateContent>
      <p:pic>
        <p:nvPicPr>
          <p:cNvPr id="4" name="Imagen 3"/>
          <p:cNvPicPr/>
          <p:nvPr/>
        </p:nvPicPr>
        <p:blipFill>
          <a:blip r:embed="rId4" cstate="print">
            <a:extLst>
              <a:ext uri="{28A0092B-C50C-407E-A947-70E740481C1C}">
                <a14:useLocalDpi xmlns:a14="http://schemas.microsoft.com/office/drawing/2010/main" val="0"/>
              </a:ext>
            </a:extLst>
          </a:blip>
          <a:stretch>
            <a:fillRect/>
          </a:stretch>
        </p:blipFill>
        <p:spPr>
          <a:xfrm>
            <a:off x="7699478" y="1000121"/>
            <a:ext cx="4411061" cy="2268956"/>
          </a:xfrm>
          <a:prstGeom prst="rect">
            <a:avLst/>
          </a:prstGeom>
        </p:spPr>
      </p:pic>
      <p:pic>
        <p:nvPicPr>
          <p:cNvPr id="7" name="Imagen 6"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8228" y="3485310"/>
            <a:ext cx="4529555" cy="2166513"/>
          </a:xfrm>
          <a:prstGeom prst="rect">
            <a:avLst/>
          </a:prstGeom>
        </p:spPr>
      </p:pic>
      <p:sp>
        <p:nvSpPr>
          <p:cNvPr id="9" name="Rectángulo 8"/>
          <p:cNvSpPr/>
          <p:nvPr/>
        </p:nvSpPr>
        <p:spPr>
          <a:xfrm>
            <a:off x="2609657" y="703897"/>
            <a:ext cx="877163" cy="369332"/>
          </a:xfrm>
          <a:prstGeom prst="rect">
            <a:avLst/>
          </a:prstGeom>
        </p:spPr>
        <p:txBody>
          <a:bodyPr wrap="none">
            <a:spAutoFit/>
          </a:bodyPr>
          <a:lstStyle/>
          <a:p>
            <a:r>
              <a:rPr lang="es-EC" dirty="0" smtClean="0">
                <a:latin typeface="Arial" panose="020B0604020202020204" pitchFamily="34" charset="0"/>
                <a:ea typeface="Times New Roman" panose="02020603050405020304" pitchFamily="18" charset="0"/>
              </a:rPr>
              <a:t>(A325)</a:t>
            </a:r>
            <a:endParaRPr lang="es-EC" dirty="0"/>
          </a:p>
        </p:txBody>
      </p:sp>
    </p:spTree>
    <p:extLst>
      <p:ext uri="{BB962C8B-B14F-4D97-AF65-F5344CB8AC3E}">
        <p14:creationId xmlns:p14="http://schemas.microsoft.com/office/powerpoint/2010/main" val="28564086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596901" y="758827"/>
                <a:ext cx="9842499" cy="5540373"/>
              </a:xfrm>
            </p:spPr>
            <p:txBody>
              <a:bodyPr>
                <a:normAutofit/>
              </a:bodyPr>
              <a:lstStyle/>
              <a:p>
                <a:r>
                  <a:rPr lang="es-EC" sz="2000" dirty="0" smtClean="0"/>
                  <a:t>Reforzamiento de columnas a corte con FRP (</a:t>
                </a:r>
                <a:r>
                  <a:rPr lang="es-EC" sz="2000" dirty="0"/>
                  <a:t>el ejemplo 15.7 del  ACI </a:t>
                </a:r>
                <a:r>
                  <a:rPr lang="es-EC" sz="2000" dirty="0" smtClean="0"/>
                  <a:t>440.2R-08)</a:t>
                </a:r>
              </a:p>
              <a:p>
                <a:pPr marL="0" indent="0">
                  <a:buNone/>
                </a:pPr>
                <a:endParaRPr lang="es-EC" sz="2000" dirty="0"/>
              </a:p>
              <a:p>
                <a:pPr marL="0" indent="0">
                  <a:buNone/>
                </a:pPr>
                <a:endParaRPr lang="es-EC" sz="2000" dirty="0"/>
              </a:p>
              <a:p>
                <a:pPr marL="0" indent="0">
                  <a:buNone/>
                </a:pPr>
                <a:r>
                  <a:rPr lang="es-EC" sz="2000" dirty="0" smtClean="0"/>
                  <a:t>Paso </a:t>
                </a:r>
                <a:r>
                  <a:rPr lang="es-EC" sz="2000" dirty="0"/>
                  <a:t>1: Diseño de las propiedades del material </a:t>
                </a:r>
                <a:endParaRPr lang="es-EC" sz="2000" dirty="0" smtClean="0"/>
              </a:p>
              <a:p>
                <a:pPr marL="0" indent="0">
                  <a:buNone/>
                </a:pPr>
                <a14:m>
                  <m:oMathPara xmlns:m="http://schemas.openxmlformats.org/officeDocument/2006/math">
                    <m:oMathParaPr>
                      <m:jc m:val="centerGroup"/>
                    </m:oMathParaPr>
                    <m:oMath xmlns:m="http://schemas.openxmlformats.org/officeDocument/2006/math">
                      <m:sSub>
                        <m:sSubPr>
                          <m:ctrlPr>
                            <a:rPr lang="es-EC" sz="2000" i="1">
                              <a:latin typeface="Cambria Math" panose="02040503050406030204" pitchFamily="18" charset="0"/>
                            </a:rPr>
                          </m:ctrlPr>
                        </m:sSubPr>
                        <m:e>
                          <m:r>
                            <a:rPr lang="es-EC" sz="2000" i="1">
                              <a:latin typeface="Cambria Math" panose="02040503050406030204" pitchFamily="18" charset="0"/>
                            </a:rPr>
                            <m:t>𝑓</m:t>
                          </m:r>
                        </m:e>
                        <m:sub>
                          <m:r>
                            <a:rPr lang="es-EC" sz="2000" i="1">
                              <a:latin typeface="Cambria Math" panose="02040503050406030204" pitchFamily="18" charset="0"/>
                            </a:rPr>
                            <m:t>𝑓𝑢</m:t>
                          </m:r>
                        </m:sub>
                      </m:sSub>
                      <m:r>
                        <a:rPr lang="es-EC" sz="2000" i="1">
                          <a:latin typeface="Cambria Math" panose="02040503050406030204" pitchFamily="18" charset="0"/>
                        </a:rPr>
                        <m:t>= </m:t>
                      </m:r>
                      <m:sSub>
                        <m:sSubPr>
                          <m:ctrlPr>
                            <a:rPr lang="es-EC" sz="2000" i="1">
                              <a:latin typeface="Cambria Math" panose="02040503050406030204" pitchFamily="18" charset="0"/>
                            </a:rPr>
                          </m:ctrlPr>
                        </m:sSubPr>
                        <m:e>
                          <m:r>
                            <a:rPr lang="es-EC" sz="2000" i="1">
                              <a:latin typeface="Cambria Math" panose="02040503050406030204" pitchFamily="18" charset="0"/>
                            </a:rPr>
                            <m:t>𝐶</m:t>
                          </m:r>
                        </m:e>
                        <m:sub>
                          <m:r>
                            <a:rPr lang="es-EC" sz="2000" i="1">
                              <a:latin typeface="Cambria Math" panose="02040503050406030204" pitchFamily="18" charset="0"/>
                            </a:rPr>
                            <m:t>𝐸</m:t>
                          </m:r>
                        </m:sub>
                      </m:sSub>
                      <m:r>
                        <a:rPr lang="es-EC" sz="2000" i="1">
                          <a:latin typeface="Cambria Math" panose="02040503050406030204" pitchFamily="18" charset="0"/>
                        </a:rPr>
                        <m:t> </m:t>
                      </m:r>
                      <m:sSup>
                        <m:sSupPr>
                          <m:ctrlPr>
                            <a:rPr lang="es-EC" sz="2000" i="1">
                              <a:latin typeface="Cambria Math" panose="02040503050406030204" pitchFamily="18" charset="0"/>
                            </a:rPr>
                          </m:ctrlPr>
                        </m:sSupPr>
                        <m:e>
                          <m:sSub>
                            <m:sSubPr>
                              <m:ctrlPr>
                                <a:rPr lang="es-EC" sz="2000" i="1">
                                  <a:latin typeface="Cambria Math" panose="02040503050406030204" pitchFamily="18" charset="0"/>
                                </a:rPr>
                              </m:ctrlPr>
                            </m:sSubPr>
                            <m:e>
                              <m:r>
                                <a:rPr lang="es-EC" sz="2000" i="1">
                                  <a:latin typeface="Cambria Math" panose="02040503050406030204" pitchFamily="18" charset="0"/>
                                </a:rPr>
                                <m:t>𝑓</m:t>
                              </m:r>
                            </m:e>
                            <m:sub>
                              <m:r>
                                <a:rPr lang="es-EC" sz="2000" i="1">
                                  <a:latin typeface="Cambria Math" panose="02040503050406030204" pitchFamily="18" charset="0"/>
                                </a:rPr>
                                <m:t>𝑓𝑢</m:t>
                              </m:r>
                            </m:sub>
                          </m:sSub>
                        </m:e>
                        <m:sup>
                          <m:r>
                            <a:rPr lang="es-EC" sz="2000" i="1">
                              <a:latin typeface="Cambria Math" panose="02040503050406030204" pitchFamily="18" charset="0"/>
                            </a:rPr>
                            <m:t>∗</m:t>
                          </m:r>
                        </m:sup>
                      </m:sSup>
                      <m:r>
                        <a:rPr lang="es-EC" sz="2000" b="0" i="1" smtClean="0">
                          <a:latin typeface="Cambria Math" panose="02040503050406030204" pitchFamily="18" charset="0"/>
                        </a:rPr>
                        <m:t>=3610 </m:t>
                      </m:r>
                      <m:r>
                        <a:rPr lang="es-EC" sz="2000" b="0" i="1" smtClean="0">
                          <a:latin typeface="Cambria Math" panose="02040503050406030204" pitchFamily="18" charset="0"/>
                        </a:rPr>
                        <m:t>𝑁</m:t>
                      </m:r>
                      <m:r>
                        <a:rPr lang="es-EC" sz="2000" b="0" i="1" smtClean="0">
                          <a:latin typeface="Cambria Math" panose="02040503050406030204" pitchFamily="18" charset="0"/>
                        </a:rPr>
                        <m:t>/</m:t>
                      </m:r>
                      <m:r>
                        <a:rPr lang="es-EC" sz="2000" b="0" i="1" smtClean="0">
                          <a:latin typeface="Cambria Math" panose="02040503050406030204" pitchFamily="18" charset="0"/>
                        </a:rPr>
                        <m:t>𝑚</m:t>
                      </m:r>
                      <m:sSup>
                        <m:sSupPr>
                          <m:ctrlPr>
                            <a:rPr lang="es-EC" sz="2000" b="0" i="1" smtClean="0">
                              <a:latin typeface="Cambria Math" panose="02040503050406030204" pitchFamily="18" charset="0"/>
                            </a:rPr>
                          </m:ctrlPr>
                        </m:sSupPr>
                        <m:e>
                          <m:r>
                            <a:rPr lang="es-EC" sz="2000" b="0" i="1" smtClean="0">
                              <a:latin typeface="Cambria Math" panose="02040503050406030204" pitchFamily="18" charset="0"/>
                            </a:rPr>
                            <m:t>𝑚</m:t>
                          </m:r>
                        </m:e>
                        <m:sup>
                          <m:r>
                            <a:rPr lang="es-EC" sz="2000" b="0" i="1" smtClean="0">
                              <a:latin typeface="Cambria Math" panose="02040503050406030204" pitchFamily="18" charset="0"/>
                            </a:rPr>
                            <m:t>2</m:t>
                          </m:r>
                        </m:sup>
                      </m:sSup>
                    </m:oMath>
                  </m:oMathPara>
                </a14:m>
                <a:endParaRPr lang="es-EC" sz="2000" dirty="0" smtClean="0"/>
              </a:p>
              <a:p>
                <a:pPr marL="0" indent="0">
                  <a:buNone/>
                </a:pPr>
                <a14:m>
                  <m:oMathPara xmlns:m="http://schemas.openxmlformats.org/officeDocument/2006/math">
                    <m:oMathParaPr>
                      <m:jc m:val="centerGroup"/>
                    </m:oMathParaPr>
                    <m:oMath xmlns:m="http://schemas.openxmlformats.org/officeDocument/2006/math">
                      <m:sSub>
                        <m:sSubPr>
                          <m:ctrlPr>
                            <a:rPr lang="es-EC" sz="2000" i="1">
                              <a:latin typeface="Cambria Math" panose="02040503050406030204" pitchFamily="18" charset="0"/>
                            </a:rPr>
                          </m:ctrlPr>
                        </m:sSubPr>
                        <m:e>
                          <m:r>
                            <a:rPr lang="es-EC" sz="2000" i="1">
                              <a:latin typeface="Cambria Math" panose="02040503050406030204" pitchFamily="18" charset="0"/>
                            </a:rPr>
                            <m:t>𝜀</m:t>
                          </m:r>
                        </m:e>
                        <m:sub>
                          <m:r>
                            <a:rPr lang="es-EC" sz="2000" i="1">
                              <a:latin typeface="Cambria Math" panose="02040503050406030204" pitchFamily="18" charset="0"/>
                            </a:rPr>
                            <m:t>𝑓𝑢</m:t>
                          </m:r>
                        </m:sub>
                      </m:sSub>
                      <m:r>
                        <a:rPr lang="es-EC" sz="2000" i="1">
                          <a:latin typeface="Cambria Math" panose="02040503050406030204" pitchFamily="18" charset="0"/>
                        </a:rPr>
                        <m:t>= </m:t>
                      </m:r>
                      <m:sSub>
                        <m:sSubPr>
                          <m:ctrlPr>
                            <a:rPr lang="es-EC" sz="2000" i="1">
                              <a:latin typeface="Cambria Math" panose="02040503050406030204" pitchFamily="18" charset="0"/>
                            </a:rPr>
                          </m:ctrlPr>
                        </m:sSubPr>
                        <m:e>
                          <m:r>
                            <a:rPr lang="es-EC" sz="2000" i="1">
                              <a:latin typeface="Cambria Math" panose="02040503050406030204" pitchFamily="18" charset="0"/>
                            </a:rPr>
                            <m:t>𝐶</m:t>
                          </m:r>
                        </m:e>
                        <m:sub>
                          <m:r>
                            <a:rPr lang="es-EC" sz="2000" i="1">
                              <a:latin typeface="Cambria Math" panose="02040503050406030204" pitchFamily="18" charset="0"/>
                            </a:rPr>
                            <m:t>𝐸</m:t>
                          </m:r>
                        </m:sub>
                      </m:sSub>
                      <m:r>
                        <a:rPr lang="es-EC" sz="2000" i="1">
                          <a:latin typeface="Cambria Math" panose="02040503050406030204" pitchFamily="18" charset="0"/>
                        </a:rPr>
                        <m:t> </m:t>
                      </m:r>
                      <m:sSup>
                        <m:sSupPr>
                          <m:ctrlPr>
                            <a:rPr lang="es-EC" sz="2000" i="1">
                              <a:latin typeface="Cambria Math" panose="02040503050406030204" pitchFamily="18" charset="0"/>
                            </a:rPr>
                          </m:ctrlPr>
                        </m:sSupPr>
                        <m:e>
                          <m:sSub>
                            <m:sSubPr>
                              <m:ctrlPr>
                                <a:rPr lang="es-EC" sz="2000" i="1">
                                  <a:latin typeface="Cambria Math" panose="02040503050406030204" pitchFamily="18" charset="0"/>
                                </a:rPr>
                              </m:ctrlPr>
                            </m:sSubPr>
                            <m:e>
                              <m:r>
                                <a:rPr lang="es-EC" sz="2000" i="1">
                                  <a:latin typeface="Cambria Math" panose="02040503050406030204" pitchFamily="18" charset="0"/>
                                </a:rPr>
                                <m:t>𝜀</m:t>
                              </m:r>
                            </m:e>
                            <m:sub>
                              <m:r>
                                <a:rPr lang="es-EC" sz="2000" i="1">
                                  <a:latin typeface="Cambria Math" panose="02040503050406030204" pitchFamily="18" charset="0"/>
                                </a:rPr>
                                <m:t>𝑓𝑢</m:t>
                              </m:r>
                            </m:sub>
                          </m:sSub>
                        </m:e>
                        <m:sup>
                          <m:r>
                            <a:rPr lang="es-EC" sz="2000" i="1">
                              <a:latin typeface="Cambria Math" panose="02040503050406030204" pitchFamily="18" charset="0"/>
                            </a:rPr>
                            <m:t>∗</m:t>
                          </m:r>
                        </m:sup>
                      </m:sSup>
                      <m:r>
                        <a:rPr lang="es-EC" sz="2000" b="0" i="1" smtClean="0">
                          <a:latin typeface="Cambria Math" panose="02040503050406030204" pitchFamily="18" charset="0"/>
                        </a:rPr>
                        <m:t>=0.01425</m:t>
                      </m:r>
                    </m:oMath>
                  </m:oMathPara>
                </a14:m>
                <a:endParaRPr lang="es-EC" sz="2000" dirty="0"/>
              </a:p>
              <a:p>
                <a:pPr marL="0" indent="0">
                  <a:buNone/>
                </a:pPr>
                <a:r>
                  <a:rPr lang="es-EC" sz="2000" dirty="0"/>
                  <a:t>Paso 2: Deformación unitaria efectiva del </a:t>
                </a:r>
                <a:r>
                  <a:rPr lang="es-EC" sz="2000" dirty="0" smtClean="0"/>
                  <a:t>FRP</a:t>
                </a:r>
                <a:endParaRPr lang="es-EC" sz="2000" dirty="0"/>
              </a:p>
              <a:p>
                <a:pPr marL="0" indent="0">
                  <a:buNone/>
                </a:pPr>
                <a14:m>
                  <m:oMathPara xmlns:m="http://schemas.openxmlformats.org/officeDocument/2006/math">
                    <m:oMathParaPr>
                      <m:jc m:val="centerGroup"/>
                    </m:oMathParaPr>
                    <m:oMath xmlns:m="http://schemas.openxmlformats.org/officeDocument/2006/math">
                      <m:sSub>
                        <m:sSubPr>
                          <m:ctrlPr>
                            <a:rPr lang="es-EC" sz="2000" i="1">
                              <a:latin typeface="Cambria Math" panose="02040503050406030204" pitchFamily="18" charset="0"/>
                            </a:rPr>
                          </m:ctrlPr>
                        </m:sSubPr>
                        <m:e>
                          <m:r>
                            <a:rPr lang="es-EC" sz="2000" i="1">
                              <a:latin typeface="Cambria Math" panose="02040503050406030204" pitchFamily="18" charset="0"/>
                            </a:rPr>
                            <m:t>𝜀</m:t>
                          </m:r>
                        </m:e>
                        <m:sub>
                          <m:r>
                            <a:rPr lang="es-EC" sz="2000" i="1">
                              <a:latin typeface="Cambria Math" panose="02040503050406030204" pitchFamily="18" charset="0"/>
                            </a:rPr>
                            <m:t>𝑓𝑒</m:t>
                          </m:r>
                        </m:sub>
                      </m:sSub>
                      <m:r>
                        <a:rPr lang="es-EC" sz="2000" i="1">
                          <a:latin typeface="Cambria Math" panose="02040503050406030204" pitchFamily="18" charset="0"/>
                        </a:rPr>
                        <m:t>=0.004≤0.75 </m:t>
                      </m:r>
                      <m:sSub>
                        <m:sSubPr>
                          <m:ctrlPr>
                            <a:rPr lang="es-EC" sz="2000" i="1">
                              <a:latin typeface="Cambria Math" panose="02040503050406030204" pitchFamily="18" charset="0"/>
                            </a:rPr>
                          </m:ctrlPr>
                        </m:sSubPr>
                        <m:e>
                          <m:r>
                            <a:rPr lang="es-EC" sz="2000" i="1">
                              <a:latin typeface="Cambria Math" panose="02040503050406030204" pitchFamily="18" charset="0"/>
                            </a:rPr>
                            <m:t>𝜀</m:t>
                          </m:r>
                        </m:e>
                        <m:sub>
                          <m:r>
                            <a:rPr lang="es-EC" sz="2000" i="1">
                              <a:latin typeface="Cambria Math" panose="02040503050406030204" pitchFamily="18" charset="0"/>
                            </a:rPr>
                            <m:t>𝑓𝑢</m:t>
                          </m:r>
                        </m:sub>
                      </m:sSub>
                    </m:oMath>
                  </m:oMathPara>
                </a14:m>
                <a:endParaRPr lang="es-EC" sz="2000" dirty="0"/>
              </a:p>
              <a:p>
                <a:pPr marL="0" indent="0">
                  <a:buNone/>
                </a:pPr>
                <a14:m>
                  <m:oMathPara xmlns:m="http://schemas.openxmlformats.org/officeDocument/2006/math">
                    <m:oMathParaPr>
                      <m:jc m:val="centerGroup"/>
                    </m:oMathParaPr>
                    <m:oMath xmlns:m="http://schemas.openxmlformats.org/officeDocument/2006/math">
                      <m:sSub>
                        <m:sSubPr>
                          <m:ctrlPr>
                            <a:rPr lang="es-EC" sz="2000" i="1">
                              <a:latin typeface="Cambria Math" panose="02040503050406030204" pitchFamily="18" charset="0"/>
                            </a:rPr>
                          </m:ctrlPr>
                        </m:sSubPr>
                        <m:e>
                          <m:r>
                            <a:rPr lang="es-EC" sz="2000" i="1">
                              <a:latin typeface="Cambria Math" panose="02040503050406030204" pitchFamily="18" charset="0"/>
                            </a:rPr>
                            <m:t>𝜀</m:t>
                          </m:r>
                        </m:e>
                        <m:sub>
                          <m:r>
                            <a:rPr lang="es-EC" sz="2000" i="1">
                              <a:latin typeface="Cambria Math" panose="02040503050406030204" pitchFamily="18" charset="0"/>
                            </a:rPr>
                            <m:t>𝑓𝑒</m:t>
                          </m:r>
                        </m:sub>
                      </m:sSub>
                      <m:r>
                        <a:rPr lang="es-EC" sz="2000" i="1">
                          <a:latin typeface="Cambria Math" panose="02040503050406030204" pitchFamily="18" charset="0"/>
                        </a:rPr>
                        <m:t>=0.004≤0.75 ×0.01425</m:t>
                      </m:r>
                    </m:oMath>
                  </m:oMathPara>
                </a14:m>
                <a:endParaRPr lang="es-EC" sz="2000" dirty="0" smtClean="0"/>
              </a:p>
              <a:p>
                <a:pPr marL="0" indent="0">
                  <a:buNone/>
                </a:pPr>
                <a:r>
                  <a:rPr lang="es-EC" sz="2000" dirty="0"/>
                  <a:t>Paso 3: Contribución del FRP a cortante </a:t>
                </a:r>
                <a:endParaRPr lang="es-EC" sz="2000" dirty="0" smtClean="0"/>
              </a:p>
              <a:p>
                <a:pPr marL="0" indent="0">
                  <a:buNone/>
                </a:pPr>
                <a14:m>
                  <m:oMathPara xmlns:m="http://schemas.openxmlformats.org/officeDocument/2006/math">
                    <m:oMathParaPr>
                      <m:jc m:val="centerGroup"/>
                    </m:oMathParaPr>
                    <m:oMath xmlns:m="http://schemas.openxmlformats.org/officeDocument/2006/math">
                      <m:sSub>
                        <m:sSubPr>
                          <m:ctrlPr>
                            <a:rPr lang="es-EC" sz="2000" i="1">
                              <a:latin typeface="Cambria Math" panose="02040503050406030204" pitchFamily="18" charset="0"/>
                            </a:rPr>
                          </m:ctrlPr>
                        </m:sSubPr>
                        <m:e>
                          <m:r>
                            <a:rPr lang="es-EC" sz="2000" i="1">
                              <a:latin typeface="Cambria Math" panose="02040503050406030204" pitchFamily="18" charset="0"/>
                            </a:rPr>
                            <m:t>𝐴</m:t>
                          </m:r>
                        </m:e>
                        <m:sub>
                          <m:r>
                            <a:rPr lang="es-EC" sz="2000" i="1">
                              <a:latin typeface="Cambria Math" panose="02040503050406030204" pitchFamily="18" charset="0"/>
                            </a:rPr>
                            <m:t>𝑓</m:t>
                          </m:r>
                          <m:r>
                            <a:rPr lang="es-EC" sz="2000" i="1">
                              <a:latin typeface="Cambria Math" panose="02040503050406030204" pitchFamily="18" charset="0"/>
                            </a:rPr>
                            <m:t> </m:t>
                          </m:r>
                          <m:r>
                            <a:rPr lang="es-EC" sz="2000" i="1">
                              <a:latin typeface="Cambria Math" panose="02040503050406030204" pitchFamily="18" charset="0"/>
                            </a:rPr>
                            <m:t>𝑟𝑒𝑞𝑑</m:t>
                          </m:r>
                        </m:sub>
                      </m:sSub>
                      <m:r>
                        <a:rPr lang="es-EC" sz="2000" i="1">
                          <a:latin typeface="Cambria Math" panose="02040503050406030204" pitchFamily="18" charset="0"/>
                        </a:rPr>
                        <m:t>=</m:t>
                      </m:r>
                      <m:f>
                        <m:fPr>
                          <m:ctrlPr>
                            <a:rPr lang="es-EC" sz="2000" i="1">
                              <a:latin typeface="Cambria Math" panose="02040503050406030204" pitchFamily="18" charset="0"/>
                            </a:rPr>
                          </m:ctrlPr>
                        </m:fPr>
                        <m:num>
                          <m:sSub>
                            <m:sSubPr>
                              <m:ctrlPr>
                                <a:rPr lang="es-EC" sz="2000" i="1">
                                  <a:latin typeface="Cambria Math" panose="02040503050406030204" pitchFamily="18" charset="0"/>
                                </a:rPr>
                              </m:ctrlPr>
                            </m:sSubPr>
                            <m:e>
                              <m:r>
                                <a:rPr lang="es-EC" sz="2000" i="1">
                                  <a:latin typeface="Cambria Math" panose="02040503050406030204" pitchFamily="18" charset="0"/>
                                </a:rPr>
                                <m:t>𝑉</m:t>
                              </m:r>
                            </m:e>
                            <m:sub>
                              <m:r>
                                <a:rPr lang="es-EC" sz="2000" i="1">
                                  <a:latin typeface="Cambria Math" panose="02040503050406030204" pitchFamily="18" charset="0"/>
                                </a:rPr>
                                <m:t>𝑓</m:t>
                              </m:r>
                              <m:r>
                                <a:rPr lang="es-EC" sz="2000" i="1">
                                  <a:latin typeface="Cambria Math" panose="02040503050406030204" pitchFamily="18" charset="0"/>
                                </a:rPr>
                                <m:t> </m:t>
                              </m:r>
                              <m:r>
                                <a:rPr lang="es-EC" sz="2000" i="1">
                                  <a:latin typeface="Cambria Math" panose="02040503050406030204" pitchFamily="18" charset="0"/>
                                </a:rPr>
                                <m:t>𝑟𝑒𝑞𝑑</m:t>
                              </m:r>
                            </m:sub>
                          </m:sSub>
                          <m:r>
                            <a:rPr lang="es-EC" sz="2000" i="1">
                              <a:latin typeface="Cambria Math" panose="02040503050406030204" pitchFamily="18" charset="0"/>
                            </a:rPr>
                            <m:t>  </m:t>
                          </m:r>
                          <m:sSub>
                            <m:sSubPr>
                              <m:ctrlPr>
                                <a:rPr lang="es-EC" sz="2000" i="1">
                                  <a:latin typeface="Cambria Math" panose="02040503050406030204" pitchFamily="18" charset="0"/>
                                </a:rPr>
                              </m:ctrlPr>
                            </m:sSubPr>
                            <m:e>
                              <m:r>
                                <a:rPr lang="es-EC" sz="2000" i="1">
                                  <a:latin typeface="Cambria Math" panose="02040503050406030204" pitchFamily="18" charset="0"/>
                                </a:rPr>
                                <m:t>𝑆</m:t>
                              </m:r>
                            </m:e>
                            <m:sub>
                              <m:r>
                                <a:rPr lang="es-EC" sz="2000" i="1">
                                  <a:latin typeface="Cambria Math" panose="02040503050406030204" pitchFamily="18" charset="0"/>
                                </a:rPr>
                                <m:t>𝑓</m:t>
                              </m:r>
                            </m:sub>
                          </m:sSub>
                        </m:num>
                        <m:den>
                          <m:eqArr>
                            <m:eqArrPr>
                              <m:ctrlPr>
                                <a:rPr lang="es-EC" sz="2000" i="1">
                                  <a:latin typeface="Cambria Math" panose="02040503050406030204" pitchFamily="18" charset="0"/>
                                </a:rPr>
                              </m:ctrlPr>
                            </m:eqArrPr>
                            <m:e>
                              <m:sSub>
                                <m:sSubPr>
                                  <m:ctrlPr>
                                    <a:rPr lang="es-EC" sz="2000" i="1">
                                      <a:latin typeface="Cambria Math" panose="02040503050406030204" pitchFamily="18" charset="0"/>
                                    </a:rPr>
                                  </m:ctrlPr>
                                </m:sSubPr>
                                <m:e>
                                  <m:r>
                                    <a:rPr lang="es-EC" sz="2000" i="1">
                                      <a:latin typeface="Cambria Math" panose="02040503050406030204" pitchFamily="18" charset="0"/>
                                    </a:rPr>
                                    <m:t>𝜀</m:t>
                                  </m:r>
                                </m:e>
                                <m:sub>
                                  <m:r>
                                    <a:rPr lang="es-EC" sz="2000" i="1">
                                      <a:latin typeface="Cambria Math" panose="02040503050406030204" pitchFamily="18" charset="0"/>
                                    </a:rPr>
                                    <m:t>𝑓𝑒</m:t>
                                  </m:r>
                                </m:sub>
                              </m:sSub>
                              <m:r>
                                <a:rPr lang="es-EC" sz="2000" i="1">
                                  <a:latin typeface="Cambria Math" panose="02040503050406030204" pitchFamily="18" charset="0"/>
                                </a:rPr>
                                <m:t> </m:t>
                              </m:r>
                              <m:sSub>
                                <m:sSubPr>
                                  <m:ctrlPr>
                                    <a:rPr lang="es-EC" sz="2000" i="1">
                                      <a:latin typeface="Cambria Math" panose="02040503050406030204" pitchFamily="18" charset="0"/>
                                    </a:rPr>
                                  </m:ctrlPr>
                                </m:sSubPr>
                                <m:e>
                                  <m:r>
                                    <a:rPr lang="es-EC" sz="2000" i="1">
                                      <a:latin typeface="Cambria Math" panose="02040503050406030204" pitchFamily="18" charset="0"/>
                                    </a:rPr>
                                    <m:t>𝐸</m:t>
                                  </m:r>
                                </m:e>
                                <m:sub>
                                  <m:r>
                                    <a:rPr lang="es-EC" sz="2000" i="1">
                                      <a:latin typeface="Cambria Math" panose="02040503050406030204" pitchFamily="18" charset="0"/>
                                    </a:rPr>
                                    <m:t>𝑓</m:t>
                                  </m:r>
                                </m:sub>
                              </m:sSub>
                              <m:d>
                                <m:dPr>
                                  <m:ctrlPr>
                                    <a:rPr lang="es-EC" sz="2000" i="1">
                                      <a:latin typeface="Cambria Math" panose="02040503050406030204" pitchFamily="18" charset="0"/>
                                    </a:rPr>
                                  </m:ctrlPr>
                                </m:dPr>
                                <m:e>
                                  <m:func>
                                    <m:funcPr>
                                      <m:ctrlPr>
                                        <a:rPr lang="es-EC" sz="2000" i="1">
                                          <a:latin typeface="Cambria Math" panose="02040503050406030204" pitchFamily="18" charset="0"/>
                                        </a:rPr>
                                      </m:ctrlPr>
                                    </m:funcPr>
                                    <m:fName>
                                      <m:r>
                                        <m:rPr>
                                          <m:sty m:val="p"/>
                                        </m:rPr>
                                        <a:rPr lang="es-EC" sz="2000">
                                          <a:latin typeface="Cambria Math" panose="02040503050406030204" pitchFamily="18" charset="0"/>
                                        </a:rPr>
                                        <m:t>sin</m:t>
                                      </m:r>
                                    </m:fName>
                                    <m:e>
                                      <m:r>
                                        <a:rPr lang="es-EC" sz="2000" i="1">
                                          <a:latin typeface="Cambria Math" panose="02040503050406030204" pitchFamily="18" charset="0"/>
                                        </a:rPr>
                                        <m:t>∝</m:t>
                                      </m:r>
                                    </m:e>
                                  </m:func>
                                  <m:r>
                                    <a:rPr lang="es-EC" sz="2000" i="1">
                                      <a:latin typeface="Cambria Math" panose="02040503050406030204" pitchFamily="18" charset="0"/>
                                    </a:rPr>
                                    <m:t>+</m:t>
                                  </m:r>
                                  <m:r>
                                    <a:rPr lang="es-EC" sz="2000" i="1">
                                      <a:latin typeface="Cambria Math" panose="02040503050406030204" pitchFamily="18" charset="0"/>
                                    </a:rPr>
                                    <m:t>𝑐𝑜𝑠</m:t>
                                  </m:r>
                                  <m:r>
                                    <a:rPr lang="es-EC" sz="2000" i="1">
                                      <a:latin typeface="Cambria Math" panose="02040503050406030204" pitchFamily="18" charset="0"/>
                                    </a:rPr>
                                    <m:t>∝</m:t>
                                  </m:r>
                                </m:e>
                              </m:d>
                              <m:sSub>
                                <m:sSubPr>
                                  <m:ctrlPr>
                                    <a:rPr lang="es-EC" sz="2000" i="1">
                                      <a:latin typeface="Cambria Math" panose="02040503050406030204" pitchFamily="18" charset="0"/>
                                    </a:rPr>
                                  </m:ctrlPr>
                                </m:sSubPr>
                                <m:e>
                                  <m:r>
                                    <a:rPr lang="es-EC" sz="2000" i="1">
                                      <a:latin typeface="Cambria Math" panose="02040503050406030204" pitchFamily="18" charset="0"/>
                                    </a:rPr>
                                    <m:t> </m:t>
                                  </m:r>
                                  <m:r>
                                    <a:rPr lang="es-EC" sz="2000" i="1">
                                      <a:latin typeface="Cambria Math" panose="02040503050406030204" pitchFamily="18" charset="0"/>
                                    </a:rPr>
                                    <m:t>𝑑</m:t>
                                  </m:r>
                                </m:e>
                                <m:sub>
                                  <m:r>
                                    <a:rPr lang="es-EC" sz="2000" i="1">
                                      <a:latin typeface="Cambria Math" panose="02040503050406030204" pitchFamily="18" charset="0"/>
                                    </a:rPr>
                                    <m:t>𝑓</m:t>
                                  </m:r>
                                </m:sub>
                              </m:sSub>
                            </m:e>
                            <m:e>
                              <m:r>
                                <a:rPr lang="es-EC" sz="2000" i="1">
                                  <a:latin typeface="Cambria Math" panose="02040503050406030204" pitchFamily="18" charset="0"/>
                                </a:rPr>
                                <m:t>𝑛</m:t>
                              </m:r>
                              <m:r>
                                <a:rPr lang="es-EC" sz="2000" i="1">
                                  <a:latin typeface="Cambria Math" panose="02040503050406030204" pitchFamily="18" charset="0"/>
                                </a:rPr>
                                <m:t>=</m:t>
                              </m:r>
                              <m:f>
                                <m:fPr>
                                  <m:ctrlPr>
                                    <a:rPr lang="es-EC" sz="2000" i="1">
                                      <a:latin typeface="Cambria Math" panose="02040503050406030204" pitchFamily="18" charset="0"/>
                                    </a:rPr>
                                  </m:ctrlPr>
                                </m:fPr>
                                <m:num>
                                  <m:sSub>
                                    <m:sSubPr>
                                      <m:ctrlPr>
                                        <a:rPr lang="es-EC" sz="2000" i="1">
                                          <a:latin typeface="Cambria Math" panose="02040503050406030204" pitchFamily="18" charset="0"/>
                                        </a:rPr>
                                      </m:ctrlPr>
                                    </m:sSubPr>
                                    <m:e>
                                      <m:r>
                                        <a:rPr lang="es-EC" sz="2000" i="1">
                                          <a:latin typeface="Cambria Math" panose="02040503050406030204" pitchFamily="18" charset="0"/>
                                        </a:rPr>
                                        <m:t>𝐴</m:t>
                                      </m:r>
                                    </m:e>
                                    <m:sub>
                                      <m:r>
                                        <a:rPr lang="es-EC" sz="2000" i="1">
                                          <a:latin typeface="Cambria Math" panose="02040503050406030204" pitchFamily="18" charset="0"/>
                                        </a:rPr>
                                        <m:t>𝑓</m:t>
                                      </m:r>
                                      <m:r>
                                        <a:rPr lang="es-EC" sz="2000" i="1">
                                          <a:latin typeface="Cambria Math" panose="02040503050406030204" pitchFamily="18" charset="0"/>
                                        </a:rPr>
                                        <m:t> </m:t>
                                      </m:r>
                                      <m:r>
                                        <a:rPr lang="es-EC" sz="2000" i="1">
                                          <a:latin typeface="Cambria Math" panose="02040503050406030204" pitchFamily="18" charset="0"/>
                                        </a:rPr>
                                        <m:t>𝑟𝑒𝑞𝑑</m:t>
                                      </m:r>
                                    </m:sub>
                                  </m:sSub>
                                </m:num>
                                <m:den>
                                  <m:r>
                                    <a:rPr lang="es-EC" sz="2000" i="1">
                                      <a:latin typeface="Cambria Math" panose="02040503050406030204" pitchFamily="18" charset="0"/>
                                    </a:rPr>
                                    <m:t>2 </m:t>
                                  </m:r>
                                  <m:sSub>
                                    <m:sSubPr>
                                      <m:ctrlPr>
                                        <a:rPr lang="es-EC" sz="2000" i="1">
                                          <a:latin typeface="Cambria Math" panose="02040503050406030204" pitchFamily="18" charset="0"/>
                                        </a:rPr>
                                      </m:ctrlPr>
                                    </m:sSubPr>
                                    <m:e>
                                      <m:r>
                                        <a:rPr lang="es-EC" sz="2000" i="1">
                                          <a:latin typeface="Cambria Math" panose="02040503050406030204" pitchFamily="18" charset="0"/>
                                        </a:rPr>
                                        <m:t>𝑡</m:t>
                                      </m:r>
                                    </m:e>
                                    <m:sub>
                                      <m:r>
                                        <a:rPr lang="es-EC" sz="2000" i="1">
                                          <a:latin typeface="Cambria Math" panose="02040503050406030204" pitchFamily="18" charset="0"/>
                                        </a:rPr>
                                        <m:t>𝑓</m:t>
                                      </m:r>
                                    </m:sub>
                                  </m:sSub>
                                  <m:r>
                                    <a:rPr lang="es-EC" sz="2000" i="1">
                                      <a:latin typeface="Cambria Math" panose="02040503050406030204" pitchFamily="18" charset="0"/>
                                    </a:rPr>
                                    <m:t> </m:t>
                                  </m:r>
                                  <m:sSub>
                                    <m:sSubPr>
                                      <m:ctrlPr>
                                        <a:rPr lang="es-EC" sz="2000" i="1">
                                          <a:latin typeface="Cambria Math" panose="02040503050406030204" pitchFamily="18" charset="0"/>
                                        </a:rPr>
                                      </m:ctrlPr>
                                    </m:sSubPr>
                                    <m:e>
                                      <m:r>
                                        <a:rPr lang="es-EC" sz="2000" i="1">
                                          <a:latin typeface="Cambria Math" panose="02040503050406030204" pitchFamily="18" charset="0"/>
                                        </a:rPr>
                                        <m:t>𝑤</m:t>
                                      </m:r>
                                    </m:e>
                                    <m:sub>
                                      <m:r>
                                        <a:rPr lang="es-EC" sz="2000" i="1">
                                          <a:latin typeface="Cambria Math" panose="02040503050406030204" pitchFamily="18" charset="0"/>
                                        </a:rPr>
                                        <m:t>𝑓</m:t>
                                      </m:r>
                                    </m:sub>
                                  </m:sSub>
                                </m:den>
                              </m:f>
                              <m:r>
                                <m:rPr>
                                  <m:nor/>
                                </m:rPr>
                                <a:rPr lang="es-EC" sz="2000"/>
                                <m:t> </m:t>
                              </m:r>
                            </m:e>
                            <m:e>
                              <m:r>
                                <a:rPr lang="es-EC" sz="2000" i="1">
                                  <a:latin typeface="Cambria Math" panose="02040503050406030204" pitchFamily="18" charset="0"/>
                                </a:rPr>
                                <m:t>𝑛</m:t>
                              </m:r>
                              <m:r>
                                <a:rPr lang="es-EC" sz="2000" i="1">
                                  <a:latin typeface="Cambria Math" panose="02040503050406030204" pitchFamily="18" charset="0"/>
                                </a:rPr>
                                <m:t>=0.14</m:t>
                              </m:r>
                              <m:r>
                                <m:rPr>
                                  <m:nor/>
                                </m:rPr>
                                <a:rPr lang="es-EC" sz="2000"/>
                                <m:t> </m:t>
                              </m:r>
                            </m:e>
                          </m:eqArr>
                        </m:den>
                      </m:f>
                    </m:oMath>
                  </m:oMathPara>
                </a14:m>
                <a:endParaRPr lang="es-EC" sz="2000" dirty="0"/>
              </a:p>
              <a:p>
                <a:pPr marL="0" indent="0">
                  <a:buNone/>
                </a:pPr>
                <a:endParaRPr lang="es-EC" sz="2000" dirty="0"/>
              </a:p>
              <a:p>
                <a:pPr marL="0" indent="0">
                  <a:buNone/>
                </a:pPr>
                <a:endParaRPr lang="es-EC" sz="2000" dirty="0"/>
              </a:p>
              <a:p>
                <a:pPr marL="0" indent="0">
                  <a:buNone/>
                </a:pPr>
                <a:endParaRPr lang="es-EC" sz="2000"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596901" y="758827"/>
                <a:ext cx="9842499" cy="5540373"/>
              </a:xfrm>
              <a:blipFill rotWithShape="0">
                <a:blip r:embed="rId2"/>
                <a:stretch>
                  <a:fillRect l="-681" t="-990"/>
                </a:stretch>
              </a:blipFill>
            </p:spPr>
            <p:txBody>
              <a:bodyPr/>
              <a:lstStyle/>
              <a:p>
                <a:r>
                  <a:rPr lang="es-EC">
                    <a:noFill/>
                  </a:rPr>
                  <a:t> </a:t>
                </a:r>
              </a:p>
            </p:txBody>
          </p:sp>
        </mc:Fallback>
      </mc:AlternateContent>
      <p:pic>
        <p:nvPicPr>
          <p:cNvPr id="4" name="Imagen 3" descr="Resultado de imagen para columnas con frp"/>
          <p:cNvPicPr/>
          <p:nvPr/>
        </p:nvPicPr>
        <p:blipFill rotWithShape="1">
          <a:blip r:embed="rId3">
            <a:extLst>
              <a:ext uri="{28A0092B-C50C-407E-A947-70E740481C1C}">
                <a14:useLocalDpi xmlns:a14="http://schemas.microsoft.com/office/drawing/2010/main" val="0"/>
              </a:ext>
            </a:extLst>
          </a:blip>
          <a:srcRect l="13313" t="22026" r="61565" b="8136"/>
          <a:stretch/>
        </p:blipFill>
        <p:spPr bwMode="auto">
          <a:xfrm>
            <a:off x="9416642" y="3228876"/>
            <a:ext cx="1086010" cy="2802133"/>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graphicFrame>
            <p:nvGraphicFramePr>
              <p:cNvPr id="5" name="Tabla 4"/>
              <p:cNvGraphicFramePr>
                <a:graphicFrameLocks noGrp="1"/>
              </p:cNvGraphicFramePr>
              <p:nvPr>
                <p:extLst>
                  <p:ext uri="{D42A27DB-BD31-4B8C-83A1-F6EECF244321}">
                    <p14:modId xmlns:p14="http://schemas.microsoft.com/office/powerpoint/2010/main" val="711993607"/>
                  </p:ext>
                </p:extLst>
              </p:nvPr>
            </p:nvGraphicFramePr>
            <p:xfrm>
              <a:off x="7652542" y="1120581"/>
              <a:ext cx="4360705" cy="1860042"/>
            </p:xfrm>
            <a:graphic>
              <a:graphicData uri="http://schemas.openxmlformats.org/drawingml/2006/table">
                <a:tbl>
                  <a:tblPr firstRow="1" firstCol="1" bandRow="1">
                    <a:tableStyleId>{93296810-A885-4BE3-A3E7-6D5BEEA58F35}</a:tableStyleId>
                  </a:tblPr>
                  <a:tblGrid>
                    <a:gridCol w="1840411"/>
                    <a:gridCol w="831194"/>
                    <a:gridCol w="850900"/>
                    <a:gridCol w="838200"/>
                  </a:tblGrid>
                  <a:tr h="179178">
                    <a:tc>
                      <a:txBody>
                        <a:bodyPr/>
                        <a:lstStyle/>
                        <a:p>
                          <a:pPr algn="ctr">
                            <a:lnSpc>
                              <a:spcPct val="150000"/>
                            </a:lnSpc>
                            <a:spcAft>
                              <a:spcPts val="0"/>
                            </a:spcAft>
                          </a:pPr>
                          <a:r>
                            <a:rPr lang="es-EC" sz="1200" dirty="0">
                              <a:effectLst/>
                              <a:latin typeface="Arial" panose="020B0604020202020204" pitchFamily="34" charset="0"/>
                              <a:cs typeface="Arial" panose="020B0604020202020204" pitchFamily="34" charset="0"/>
                            </a:rPr>
                            <a:t>Propiedades</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200">
                              <a:effectLst/>
                              <a:latin typeface="Arial" panose="020B0604020202020204" pitchFamily="34" charset="0"/>
                              <a:cs typeface="Arial" panose="020B0604020202020204" pitchFamily="34" charset="0"/>
                            </a:rPr>
                            <a:t>Símbolo</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200">
                              <a:effectLst/>
                              <a:latin typeface="Arial" panose="020B0604020202020204" pitchFamily="34" charset="0"/>
                              <a:cs typeface="Arial" panose="020B0604020202020204" pitchFamily="34" charset="0"/>
                            </a:rPr>
                            <a:t>Unidad</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200">
                              <a:effectLst/>
                              <a:latin typeface="Arial" panose="020B0604020202020204" pitchFamily="34" charset="0"/>
                              <a:cs typeface="Arial" panose="020B0604020202020204" pitchFamily="34" charset="0"/>
                            </a:rPr>
                            <a:t>Valor</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261031">
                    <a:tc>
                      <a:txBody>
                        <a:bodyPr/>
                        <a:lstStyle/>
                        <a:p>
                          <a:pPr algn="ctr">
                            <a:lnSpc>
                              <a:spcPct val="150000"/>
                            </a:lnSpc>
                            <a:spcAft>
                              <a:spcPts val="0"/>
                            </a:spcAft>
                          </a:pPr>
                          <a:r>
                            <a:rPr lang="es-EC" sz="1200">
                              <a:effectLst/>
                              <a:latin typeface="Arial" panose="020B0604020202020204" pitchFamily="34" charset="0"/>
                              <a:cs typeface="Arial" panose="020B0604020202020204" pitchFamily="34" charset="0"/>
                            </a:rPr>
                            <a:t>Espesor</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400" i="1">
                                        <a:effectLst/>
                                        <a:latin typeface="Cambria Math" panose="02040503050406030204" pitchFamily="18" charset="0"/>
                                      </a:rPr>
                                    </m:ctrlPr>
                                  </m:sSubPr>
                                  <m:e>
                                    <m:r>
                                      <a:rPr lang="es-EC" sz="1400">
                                        <a:effectLst/>
                                        <a:latin typeface="Cambria Math" panose="02040503050406030204" pitchFamily="18" charset="0"/>
                                      </a:rPr>
                                      <m:t>𝑡</m:t>
                                    </m:r>
                                  </m:e>
                                  <m:sub>
                                    <m:r>
                                      <a:rPr lang="es-EC" sz="1400">
                                        <a:effectLst/>
                                        <a:latin typeface="Cambria Math" panose="02040503050406030204" pitchFamily="18" charset="0"/>
                                      </a:rPr>
                                      <m:t>𝑓</m:t>
                                    </m:r>
                                    <m:r>
                                      <a:rPr lang="es-EC" sz="1400">
                                        <a:effectLst/>
                                        <a:latin typeface="Cambria Math" panose="02040503050406030204" pitchFamily="18" charset="0"/>
                                      </a:rPr>
                                      <m:t> </m:t>
                                    </m:r>
                                  </m:sub>
                                </m:sSub>
                              </m:oMath>
                            </m:oMathPara>
                          </a14:m>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200">
                              <a:effectLst/>
                              <a:latin typeface="Arial" panose="020B0604020202020204" pitchFamily="34" charset="0"/>
                              <a:cs typeface="Arial" panose="020B0604020202020204" pitchFamily="34" charset="0"/>
                            </a:rPr>
                            <a:t>mm</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200">
                              <a:effectLst/>
                              <a:latin typeface="Arial" panose="020B0604020202020204" pitchFamily="34" charset="0"/>
                              <a:cs typeface="Arial" panose="020B0604020202020204" pitchFamily="34" charset="0"/>
                            </a:rPr>
                            <a:t>0,337</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383575">
                    <a:tc>
                      <a:txBody>
                        <a:bodyPr/>
                        <a:lstStyle/>
                        <a:p>
                          <a:pPr algn="ctr">
                            <a:lnSpc>
                              <a:spcPct val="150000"/>
                            </a:lnSpc>
                            <a:spcAft>
                              <a:spcPts val="0"/>
                            </a:spcAft>
                          </a:pPr>
                          <a:r>
                            <a:rPr lang="es-EC" sz="1200">
                              <a:effectLst/>
                              <a:latin typeface="Arial" panose="020B0604020202020204" pitchFamily="34" charset="0"/>
                              <a:cs typeface="Arial" panose="020B0604020202020204" pitchFamily="34" charset="0"/>
                            </a:rPr>
                            <a:t>Resistencia a la tracción</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sSup>
                                  <m:sSupPr>
                                    <m:ctrlPr>
                                      <a:rPr lang="es-EC" sz="1400" i="1">
                                        <a:effectLst/>
                                        <a:latin typeface="Cambria Math" panose="02040503050406030204" pitchFamily="18" charset="0"/>
                                      </a:rPr>
                                    </m:ctrlPr>
                                  </m:sSupPr>
                                  <m:e>
                                    <m:sSub>
                                      <m:sSubPr>
                                        <m:ctrlPr>
                                          <a:rPr lang="es-EC" sz="1400" i="1">
                                            <a:effectLst/>
                                            <a:latin typeface="Cambria Math" panose="02040503050406030204" pitchFamily="18" charset="0"/>
                                          </a:rPr>
                                        </m:ctrlPr>
                                      </m:sSubPr>
                                      <m:e>
                                        <m:r>
                                          <a:rPr lang="es-EC" sz="1400">
                                            <a:effectLst/>
                                            <a:latin typeface="Cambria Math" panose="02040503050406030204" pitchFamily="18" charset="0"/>
                                          </a:rPr>
                                          <m:t>𝑓</m:t>
                                        </m:r>
                                      </m:e>
                                      <m:sub>
                                        <m:r>
                                          <a:rPr lang="es-EC" sz="1400">
                                            <a:effectLst/>
                                            <a:latin typeface="Cambria Math" panose="02040503050406030204" pitchFamily="18" charset="0"/>
                                          </a:rPr>
                                          <m:t>𝑓𝑢</m:t>
                                        </m:r>
                                      </m:sub>
                                    </m:sSub>
                                  </m:e>
                                  <m:sup>
                                    <m:r>
                                      <a:rPr lang="es-EC" sz="1400">
                                        <a:effectLst/>
                                        <a:latin typeface="Cambria Math" panose="02040503050406030204" pitchFamily="18" charset="0"/>
                                      </a:rPr>
                                      <m:t>∗</m:t>
                                    </m:r>
                                  </m:sup>
                                </m:sSup>
                              </m:oMath>
                            </m:oMathPara>
                          </a14:m>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200" dirty="0">
                              <a:effectLst/>
                              <a:latin typeface="Arial" panose="020B0604020202020204" pitchFamily="34" charset="0"/>
                              <a:cs typeface="Arial" panose="020B0604020202020204" pitchFamily="34" charset="0"/>
                            </a:rPr>
                            <a:t>N/mm2</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200">
                              <a:effectLst/>
                              <a:latin typeface="Arial" panose="020B0604020202020204" pitchFamily="34" charset="0"/>
                              <a:cs typeface="Arial" panose="020B0604020202020204" pitchFamily="34" charset="0"/>
                            </a:rPr>
                            <a:t>3800</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261031">
                    <a:tc>
                      <a:txBody>
                        <a:bodyPr/>
                        <a:lstStyle/>
                        <a:p>
                          <a:pPr algn="ctr">
                            <a:lnSpc>
                              <a:spcPct val="150000"/>
                            </a:lnSpc>
                            <a:spcAft>
                              <a:spcPts val="0"/>
                            </a:spcAft>
                          </a:pPr>
                          <a:r>
                            <a:rPr lang="es-EC" sz="1200">
                              <a:effectLst/>
                              <a:latin typeface="Arial" panose="020B0604020202020204" pitchFamily="34" charset="0"/>
                              <a:cs typeface="Arial" panose="020B0604020202020204" pitchFamily="34" charset="0"/>
                            </a:rPr>
                            <a:t>Esfuerzo a la ruptura</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sSup>
                                  <m:sSupPr>
                                    <m:ctrlPr>
                                      <a:rPr lang="es-EC" sz="1400" i="1">
                                        <a:effectLst/>
                                        <a:latin typeface="Cambria Math" panose="02040503050406030204" pitchFamily="18" charset="0"/>
                                      </a:rPr>
                                    </m:ctrlPr>
                                  </m:sSupPr>
                                  <m:e>
                                    <m:sSub>
                                      <m:sSubPr>
                                        <m:ctrlPr>
                                          <a:rPr lang="es-EC" sz="1400" i="1">
                                            <a:effectLst/>
                                            <a:latin typeface="Cambria Math" panose="02040503050406030204" pitchFamily="18" charset="0"/>
                                          </a:rPr>
                                        </m:ctrlPr>
                                      </m:sSubPr>
                                      <m:e>
                                        <m:r>
                                          <a:rPr lang="es-EC" sz="1400">
                                            <a:effectLst/>
                                            <a:latin typeface="Cambria Math" panose="02040503050406030204" pitchFamily="18" charset="0"/>
                                          </a:rPr>
                                          <m:t>𝜀</m:t>
                                        </m:r>
                                      </m:e>
                                      <m:sub>
                                        <m:r>
                                          <a:rPr lang="es-EC" sz="1400">
                                            <a:effectLst/>
                                            <a:latin typeface="Cambria Math" panose="02040503050406030204" pitchFamily="18" charset="0"/>
                                          </a:rPr>
                                          <m:t>𝑓𝑢</m:t>
                                        </m:r>
                                      </m:sub>
                                    </m:sSub>
                                  </m:e>
                                  <m:sup>
                                    <m:r>
                                      <a:rPr lang="es-EC" sz="1400">
                                        <a:effectLst/>
                                        <a:latin typeface="Cambria Math" panose="02040503050406030204" pitchFamily="18" charset="0"/>
                                      </a:rPr>
                                      <m:t>∗</m:t>
                                    </m:r>
                                  </m:sup>
                                </m:sSup>
                              </m:oMath>
                            </m:oMathPara>
                          </a14:m>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200" dirty="0">
                              <a:effectLst/>
                              <a:latin typeface="Arial" panose="020B0604020202020204" pitchFamily="34" charset="0"/>
                              <a:cs typeface="Arial" panose="020B0604020202020204" pitchFamily="34" charset="0"/>
                            </a:rPr>
                            <a:t>mm/mm</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200" dirty="0">
                              <a:effectLst/>
                              <a:latin typeface="Arial" panose="020B0604020202020204" pitchFamily="34" charset="0"/>
                              <a:cs typeface="Arial" panose="020B0604020202020204" pitchFamily="34" charset="0"/>
                            </a:rPr>
                            <a:t>0,0155</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261031">
                    <a:tc>
                      <a:txBody>
                        <a:bodyPr/>
                        <a:lstStyle/>
                        <a:p>
                          <a:pPr algn="ctr">
                            <a:lnSpc>
                              <a:spcPct val="150000"/>
                            </a:lnSpc>
                            <a:spcAft>
                              <a:spcPts val="0"/>
                            </a:spcAft>
                          </a:pPr>
                          <a:r>
                            <a:rPr lang="es-EC" sz="1200">
                              <a:effectLst/>
                              <a:latin typeface="Arial" panose="020B0604020202020204" pitchFamily="34" charset="0"/>
                              <a:cs typeface="Arial" panose="020B0604020202020204" pitchFamily="34" charset="0"/>
                            </a:rPr>
                            <a:t>Módulo de elasticidad</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400" i="1">
                                        <a:effectLst/>
                                        <a:latin typeface="Cambria Math" panose="02040503050406030204" pitchFamily="18" charset="0"/>
                                      </a:rPr>
                                    </m:ctrlPr>
                                  </m:sSubPr>
                                  <m:e>
                                    <m:r>
                                      <a:rPr lang="es-EC" sz="1400">
                                        <a:effectLst/>
                                        <a:latin typeface="Cambria Math" panose="02040503050406030204" pitchFamily="18" charset="0"/>
                                      </a:rPr>
                                      <m:t>𝐸</m:t>
                                    </m:r>
                                  </m:e>
                                  <m:sub>
                                    <m:r>
                                      <a:rPr lang="es-EC" sz="1400">
                                        <a:effectLst/>
                                        <a:latin typeface="Cambria Math" panose="02040503050406030204" pitchFamily="18" charset="0"/>
                                      </a:rPr>
                                      <m:t>𝑓</m:t>
                                    </m:r>
                                  </m:sub>
                                </m:sSub>
                              </m:oMath>
                            </m:oMathPara>
                          </a14:m>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200" dirty="0">
                              <a:effectLst/>
                              <a:latin typeface="Arial" panose="020B0604020202020204" pitchFamily="34" charset="0"/>
                              <a:cs typeface="Arial" panose="020B0604020202020204" pitchFamily="34" charset="0"/>
                            </a:rPr>
                            <a:t>N/mm2</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200" dirty="0">
                              <a:effectLst/>
                              <a:latin typeface="Arial" panose="020B0604020202020204" pitchFamily="34" charset="0"/>
                              <a:cs typeface="Arial" panose="020B0604020202020204" pitchFamily="34" charset="0"/>
                            </a:rPr>
                            <a:t>242000</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bl>
              </a:graphicData>
            </a:graphic>
          </p:graphicFrame>
        </mc:Choice>
        <mc:Fallback xmlns="">
          <p:graphicFrame>
            <p:nvGraphicFramePr>
              <p:cNvPr id="5" name="Tabla 4"/>
              <p:cNvGraphicFramePr>
                <a:graphicFrameLocks noGrp="1"/>
              </p:cNvGraphicFramePr>
              <p:nvPr>
                <p:extLst>
                  <p:ext uri="{D42A27DB-BD31-4B8C-83A1-F6EECF244321}">
                    <p14:modId xmlns:p14="http://schemas.microsoft.com/office/powerpoint/2010/main" val="711993607"/>
                  </p:ext>
                </p:extLst>
              </p:nvPr>
            </p:nvGraphicFramePr>
            <p:xfrm>
              <a:off x="7652542" y="1120581"/>
              <a:ext cx="4360705" cy="1840105"/>
            </p:xfrm>
            <a:graphic>
              <a:graphicData uri="http://schemas.openxmlformats.org/drawingml/2006/table">
                <a:tbl>
                  <a:tblPr firstRow="1" firstCol="1" bandRow="1">
                    <a:tableStyleId>{93296810-A885-4BE3-A3E7-6D5BEEA58F35}</a:tableStyleId>
                  </a:tblPr>
                  <a:tblGrid>
                    <a:gridCol w="1840411"/>
                    <a:gridCol w="831194"/>
                    <a:gridCol w="850900"/>
                    <a:gridCol w="838200"/>
                  </a:tblGrid>
                  <a:tr h="274320">
                    <a:tc>
                      <a:txBody>
                        <a:bodyPr/>
                        <a:lstStyle/>
                        <a:p>
                          <a:pPr algn="ctr">
                            <a:lnSpc>
                              <a:spcPct val="150000"/>
                            </a:lnSpc>
                            <a:spcAft>
                              <a:spcPts val="0"/>
                            </a:spcAft>
                          </a:pPr>
                          <a:r>
                            <a:rPr lang="es-EC" sz="1200" dirty="0">
                              <a:effectLst/>
                              <a:latin typeface="Arial" panose="020B0604020202020204" pitchFamily="34" charset="0"/>
                              <a:cs typeface="Arial" panose="020B0604020202020204" pitchFamily="34" charset="0"/>
                            </a:rPr>
                            <a:t>Propiedades</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200">
                              <a:effectLst/>
                              <a:latin typeface="Arial" panose="020B0604020202020204" pitchFamily="34" charset="0"/>
                              <a:cs typeface="Arial" panose="020B0604020202020204" pitchFamily="34" charset="0"/>
                            </a:rPr>
                            <a:t>Símbolo</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200">
                              <a:effectLst/>
                              <a:latin typeface="Arial" panose="020B0604020202020204" pitchFamily="34" charset="0"/>
                              <a:cs typeface="Arial" panose="020B0604020202020204" pitchFamily="34" charset="0"/>
                            </a:rPr>
                            <a:t>Unidad</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200">
                              <a:effectLst/>
                              <a:latin typeface="Arial" panose="020B0604020202020204" pitchFamily="34" charset="0"/>
                              <a:cs typeface="Arial" panose="020B0604020202020204" pitchFamily="34" charset="0"/>
                            </a:rPr>
                            <a:t>Valor</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350330">
                    <a:tc>
                      <a:txBody>
                        <a:bodyPr/>
                        <a:lstStyle/>
                        <a:p>
                          <a:pPr algn="ctr">
                            <a:lnSpc>
                              <a:spcPct val="150000"/>
                            </a:lnSpc>
                            <a:spcAft>
                              <a:spcPts val="0"/>
                            </a:spcAft>
                          </a:pPr>
                          <a:r>
                            <a:rPr lang="es-EC" sz="1200">
                              <a:effectLst/>
                              <a:latin typeface="Arial" panose="020B0604020202020204" pitchFamily="34" charset="0"/>
                              <a:cs typeface="Arial" panose="020B0604020202020204" pitchFamily="34" charset="0"/>
                            </a:rPr>
                            <a:t>Espesor</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endParaRPr lang="es-EC"/>
                        </a:p>
                      </a:txBody>
                      <a:tcPr marL="68580" marR="68580" marT="0" marB="0" anchor="ctr">
                        <a:blipFill rotWithShape="0">
                          <a:blip r:embed="rId4"/>
                          <a:stretch>
                            <a:fillRect l="-221168" t="-79310" r="-205109" b="-355172"/>
                          </a:stretch>
                        </a:blipFill>
                      </a:tcPr>
                    </a:tc>
                    <a:tc>
                      <a:txBody>
                        <a:bodyPr/>
                        <a:lstStyle/>
                        <a:p>
                          <a:pPr algn="ctr">
                            <a:lnSpc>
                              <a:spcPct val="150000"/>
                            </a:lnSpc>
                            <a:spcAft>
                              <a:spcPts val="0"/>
                            </a:spcAft>
                          </a:pPr>
                          <a:r>
                            <a:rPr lang="es-EC" sz="1200">
                              <a:effectLst/>
                              <a:latin typeface="Arial" panose="020B0604020202020204" pitchFamily="34" charset="0"/>
                              <a:cs typeface="Arial" panose="020B0604020202020204" pitchFamily="34" charset="0"/>
                            </a:rPr>
                            <a:t>mm</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200">
                              <a:effectLst/>
                              <a:latin typeface="Arial" panose="020B0604020202020204" pitchFamily="34" charset="0"/>
                              <a:cs typeface="Arial" panose="020B0604020202020204" pitchFamily="34" charset="0"/>
                            </a:rPr>
                            <a:t>0,337</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514795">
                    <a:tc>
                      <a:txBody>
                        <a:bodyPr/>
                        <a:lstStyle/>
                        <a:p>
                          <a:pPr algn="ctr">
                            <a:lnSpc>
                              <a:spcPct val="150000"/>
                            </a:lnSpc>
                            <a:spcAft>
                              <a:spcPts val="0"/>
                            </a:spcAft>
                          </a:pPr>
                          <a:r>
                            <a:rPr lang="es-EC" sz="1200">
                              <a:effectLst/>
                              <a:latin typeface="Arial" panose="020B0604020202020204" pitchFamily="34" charset="0"/>
                              <a:cs typeface="Arial" panose="020B0604020202020204" pitchFamily="34" charset="0"/>
                            </a:rPr>
                            <a:t>Resistencia a la tracción</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endParaRPr lang="es-EC"/>
                        </a:p>
                      </a:txBody>
                      <a:tcPr marL="68580" marR="68580" marT="0" marB="0" anchor="ctr">
                        <a:blipFill rotWithShape="0">
                          <a:blip r:embed="rId4"/>
                          <a:stretch>
                            <a:fillRect l="-221168" t="-122353" r="-205109" b="-142353"/>
                          </a:stretch>
                        </a:blipFill>
                      </a:tcPr>
                    </a:tc>
                    <a:tc>
                      <a:txBody>
                        <a:bodyPr/>
                        <a:lstStyle/>
                        <a:p>
                          <a:pPr algn="ctr">
                            <a:lnSpc>
                              <a:spcPct val="150000"/>
                            </a:lnSpc>
                            <a:spcAft>
                              <a:spcPts val="0"/>
                            </a:spcAft>
                          </a:pPr>
                          <a:r>
                            <a:rPr lang="es-EC" sz="1200" dirty="0">
                              <a:effectLst/>
                              <a:latin typeface="Arial" panose="020B0604020202020204" pitchFamily="34" charset="0"/>
                              <a:cs typeface="Arial" panose="020B0604020202020204" pitchFamily="34" charset="0"/>
                            </a:rPr>
                            <a:t>N/mm2</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200">
                              <a:effectLst/>
                              <a:latin typeface="Arial" panose="020B0604020202020204" pitchFamily="34" charset="0"/>
                              <a:cs typeface="Arial" panose="020B0604020202020204" pitchFamily="34" charset="0"/>
                            </a:rPr>
                            <a:t>3800</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350330">
                    <a:tc>
                      <a:txBody>
                        <a:bodyPr/>
                        <a:lstStyle/>
                        <a:p>
                          <a:pPr algn="ctr">
                            <a:lnSpc>
                              <a:spcPct val="150000"/>
                            </a:lnSpc>
                            <a:spcAft>
                              <a:spcPts val="0"/>
                            </a:spcAft>
                          </a:pPr>
                          <a:r>
                            <a:rPr lang="es-EC" sz="1200">
                              <a:effectLst/>
                              <a:latin typeface="Arial" panose="020B0604020202020204" pitchFamily="34" charset="0"/>
                              <a:cs typeface="Arial" panose="020B0604020202020204" pitchFamily="34" charset="0"/>
                            </a:rPr>
                            <a:t>Esfuerzo a la ruptura</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endParaRPr lang="es-EC"/>
                        </a:p>
                      </a:txBody>
                      <a:tcPr marL="68580" marR="68580" marT="0" marB="0" anchor="ctr">
                        <a:blipFill rotWithShape="0">
                          <a:blip r:embed="rId4"/>
                          <a:stretch>
                            <a:fillRect l="-221168" t="-331579" r="-205109" b="-112281"/>
                          </a:stretch>
                        </a:blipFill>
                      </a:tcPr>
                    </a:tc>
                    <a:tc>
                      <a:txBody>
                        <a:bodyPr/>
                        <a:lstStyle/>
                        <a:p>
                          <a:pPr algn="ctr">
                            <a:lnSpc>
                              <a:spcPct val="150000"/>
                            </a:lnSpc>
                            <a:spcAft>
                              <a:spcPts val="0"/>
                            </a:spcAft>
                          </a:pPr>
                          <a:r>
                            <a:rPr lang="es-EC" sz="1200" dirty="0">
                              <a:effectLst/>
                              <a:latin typeface="Arial" panose="020B0604020202020204" pitchFamily="34" charset="0"/>
                              <a:cs typeface="Arial" panose="020B0604020202020204" pitchFamily="34" charset="0"/>
                            </a:rPr>
                            <a:t>mm/mm</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200" dirty="0">
                              <a:effectLst/>
                              <a:latin typeface="Arial" panose="020B0604020202020204" pitchFamily="34" charset="0"/>
                              <a:cs typeface="Arial" panose="020B0604020202020204" pitchFamily="34" charset="0"/>
                            </a:rPr>
                            <a:t>0,0155</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350330">
                    <a:tc>
                      <a:txBody>
                        <a:bodyPr/>
                        <a:lstStyle/>
                        <a:p>
                          <a:pPr algn="ctr">
                            <a:lnSpc>
                              <a:spcPct val="150000"/>
                            </a:lnSpc>
                            <a:spcAft>
                              <a:spcPts val="0"/>
                            </a:spcAft>
                          </a:pPr>
                          <a:r>
                            <a:rPr lang="es-EC" sz="1200">
                              <a:effectLst/>
                              <a:latin typeface="Arial" panose="020B0604020202020204" pitchFamily="34" charset="0"/>
                              <a:cs typeface="Arial" panose="020B0604020202020204" pitchFamily="34" charset="0"/>
                            </a:rPr>
                            <a:t>Módulo de elasticidad</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endParaRPr lang="es-EC"/>
                        </a:p>
                      </a:txBody>
                      <a:tcPr marL="68580" marR="68580" marT="0" marB="0" anchor="ctr">
                        <a:blipFill rotWithShape="0">
                          <a:blip r:embed="rId4"/>
                          <a:stretch>
                            <a:fillRect l="-221168" t="-424138" r="-205109" b="-10345"/>
                          </a:stretch>
                        </a:blipFill>
                      </a:tcPr>
                    </a:tc>
                    <a:tc>
                      <a:txBody>
                        <a:bodyPr/>
                        <a:lstStyle/>
                        <a:p>
                          <a:pPr algn="ctr">
                            <a:lnSpc>
                              <a:spcPct val="150000"/>
                            </a:lnSpc>
                            <a:spcAft>
                              <a:spcPts val="0"/>
                            </a:spcAft>
                          </a:pPr>
                          <a:r>
                            <a:rPr lang="es-EC" sz="1200" dirty="0">
                              <a:effectLst/>
                              <a:latin typeface="Arial" panose="020B0604020202020204" pitchFamily="34" charset="0"/>
                              <a:cs typeface="Arial" panose="020B0604020202020204" pitchFamily="34" charset="0"/>
                            </a:rPr>
                            <a:t>N/mm2</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200" dirty="0">
                              <a:effectLst/>
                              <a:latin typeface="Arial" panose="020B0604020202020204" pitchFamily="34" charset="0"/>
                              <a:cs typeface="Arial" panose="020B0604020202020204" pitchFamily="34" charset="0"/>
                            </a:rPr>
                            <a:t>242000</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bl>
              </a:graphicData>
            </a:graphic>
          </p:graphicFrame>
        </mc:Fallback>
      </mc:AlternateContent>
      <p:pic>
        <p:nvPicPr>
          <p:cNvPr id="6" name="Imagen 5"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575" y="1126105"/>
            <a:ext cx="4439270" cy="914528"/>
          </a:xfrm>
          <a:prstGeom prst="rect">
            <a:avLst/>
          </a:prstGeom>
        </p:spPr>
      </p:pic>
    </p:spTree>
    <p:extLst>
      <p:ext uri="{BB962C8B-B14F-4D97-AF65-F5344CB8AC3E}">
        <p14:creationId xmlns:p14="http://schemas.microsoft.com/office/powerpoint/2010/main" val="21052852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391728" y="657672"/>
                <a:ext cx="7619999" cy="5248275"/>
              </a:xfrm>
            </p:spPr>
            <p:txBody>
              <a:bodyPr>
                <a:normAutofit/>
              </a:bodyPr>
              <a:lstStyle/>
              <a:p>
                <a:r>
                  <a:rPr lang="es-EC" sz="2000" dirty="0" smtClean="0"/>
                  <a:t>Conexión Viga-Columna (</a:t>
                </a:r>
                <a:r>
                  <a:rPr lang="es-EC" sz="2000" dirty="0"/>
                  <a:t>ACI 352RD-02 </a:t>
                </a:r>
                <a:r>
                  <a:rPr lang="es-EC" sz="2000" dirty="0" smtClean="0"/>
                  <a:t>)</a:t>
                </a:r>
              </a:p>
              <a:p>
                <a:pPr marL="0" indent="0">
                  <a:buNone/>
                </a:pPr>
                <a:r>
                  <a:rPr lang="es-EC" sz="2000" dirty="0"/>
                  <a:t>Control de deterioro de adherencia </a:t>
                </a:r>
              </a:p>
              <a:p>
                <a:pPr marL="0" indent="0">
                  <a:buNone/>
                </a:pPr>
                <a:r>
                  <a:rPr lang="es-EC" sz="2000" dirty="0" smtClean="0"/>
                  <a:t>				</a:t>
                </a:r>
                <a14:m>
                  <m:oMath xmlns:m="http://schemas.openxmlformats.org/officeDocument/2006/math">
                    <m:sSub>
                      <m:sSubPr>
                        <m:ctrlPr>
                          <a:rPr lang="es-EC" sz="2000" i="1">
                            <a:latin typeface="Cambria Math" panose="02040503050406030204" pitchFamily="18" charset="0"/>
                          </a:rPr>
                        </m:ctrlPr>
                      </m:sSubPr>
                      <m:e>
                        <m:r>
                          <a:rPr lang="es-EC" sz="2000" i="1">
                            <a:latin typeface="Cambria Math" panose="02040503050406030204" pitchFamily="18" charset="0"/>
                          </a:rPr>
                          <m:t>h</m:t>
                        </m:r>
                      </m:e>
                      <m:sub>
                        <m:r>
                          <a:rPr lang="es-EC" sz="2000" i="1">
                            <a:latin typeface="Cambria Math" panose="02040503050406030204" pitchFamily="18" charset="0"/>
                          </a:rPr>
                          <m:t>𝑐</m:t>
                        </m:r>
                      </m:sub>
                    </m:sSub>
                    <m:r>
                      <a:rPr lang="es-EC" sz="2000" i="1">
                        <a:latin typeface="Cambria Math" panose="02040503050406030204" pitchFamily="18" charset="0"/>
                      </a:rPr>
                      <m:t>≥20</m:t>
                    </m:r>
                    <m:sSub>
                      <m:sSubPr>
                        <m:ctrlPr>
                          <a:rPr lang="es-EC" sz="2000" i="1">
                            <a:latin typeface="Cambria Math" panose="02040503050406030204" pitchFamily="18" charset="0"/>
                          </a:rPr>
                        </m:ctrlPr>
                      </m:sSubPr>
                      <m:e>
                        <m:r>
                          <a:rPr lang="es-EC" sz="2000" i="1">
                            <a:latin typeface="Cambria Math" panose="02040503050406030204" pitchFamily="18" charset="0"/>
                          </a:rPr>
                          <m:t> ∅</m:t>
                        </m:r>
                      </m:e>
                      <m:sub>
                        <m:r>
                          <a:rPr lang="es-EC" sz="2000" i="1">
                            <a:latin typeface="Cambria Math" panose="02040503050406030204" pitchFamily="18" charset="0"/>
                          </a:rPr>
                          <m:t>𝑣</m:t>
                        </m:r>
                      </m:sub>
                    </m:sSub>
                  </m:oMath>
                </a14:m>
                <a:r>
                  <a:rPr lang="es-EC" sz="2000" dirty="0" smtClean="0"/>
                  <a:t>; </a:t>
                </a:r>
                <a14:m>
                  <m:oMath xmlns:m="http://schemas.openxmlformats.org/officeDocument/2006/math">
                    <m:sSub>
                      <m:sSubPr>
                        <m:ctrlPr>
                          <a:rPr lang="es-EC" sz="2000" i="1">
                            <a:latin typeface="Cambria Math" panose="02040503050406030204" pitchFamily="18" charset="0"/>
                          </a:rPr>
                        </m:ctrlPr>
                      </m:sSubPr>
                      <m:e>
                        <m:r>
                          <a:rPr lang="es-EC" sz="2000" i="1">
                            <a:latin typeface="Cambria Math" panose="02040503050406030204" pitchFamily="18" charset="0"/>
                          </a:rPr>
                          <m:t>h</m:t>
                        </m:r>
                      </m:e>
                      <m:sub>
                        <m:r>
                          <a:rPr lang="es-EC" sz="2000" i="1">
                            <a:latin typeface="Cambria Math" panose="02040503050406030204" pitchFamily="18" charset="0"/>
                          </a:rPr>
                          <m:t>𝑣</m:t>
                        </m:r>
                      </m:sub>
                    </m:sSub>
                    <m:r>
                      <a:rPr lang="es-EC" sz="2000" i="1">
                        <a:latin typeface="Cambria Math" panose="02040503050406030204" pitchFamily="18" charset="0"/>
                      </a:rPr>
                      <m:t>≥20</m:t>
                    </m:r>
                    <m:sSub>
                      <m:sSubPr>
                        <m:ctrlPr>
                          <a:rPr lang="es-EC" sz="2000" i="1">
                            <a:latin typeface="Cambria Math" panose="02040503050406030204" pitchFamily="18" charset="0"/>
                          </a:rPr>
                        </m:ctrlPr>
                      </m:sSubPr>
                      <m:e>
                        <m:r>
                          <a:rPr lang="es-EC" sz="2000" i="1">
                            <a:latin typeface="Cambria Math" panose="02040503050406030204" pitchFamily="18" charset="0"/>
                          </a:rPr>
                          <m:t> ∅</m:t>
                        </m:r>
                      </m:e>
                      <m:sub>
                        <m:r>
                          <a:rPr lang="es-EC" sz="2000" i="1">
                            <a:latin typeface="Cambria Math" panose="02040503050406030204" pitchFamily="18" charset="0"/>
                          </a:rPr>
                          <m:t>𝑐</m:t>
                        </m:r>
                      </m:sub>
                    </m:sSub>
                  </m:oMath>
                </a14:m>
                <a:endParaRPr lang="es-EC" sz="2000" dirty="0" smtClean="0"/>
              </a:p>
              <a:p>
                <a:pPr marL="0" indent="0" algn="r">
                  <a:buNone/>
                </a:pPr>
                <a14:m>
                  <m:oMath xmlns:m="http://schemas.openxmlformats.org/officeDocument/2006/math">
                    <m:r>
                      <a:rPr lang="es-EC" sz="2000" i="1">
                        <a:latin typeface="Cambria Math" panose="02040503050406030204" pitchFamily="18" charset="0"/>
                      </a:rPr>
                      <m:t>800 </m:t>
                    </m:r>
                    <m:r>
                      <a:rPr lang="es-EC" sz="2000" i="1">
                        <a:latin typeface="Cambria Math" panose="02040503050406030204" pitchFamily="18" charset="0"/>
                      </a:rPr>
                      <m:t>𝑚𝑚</m:t>
                    </m:r>
                    <m:r>
                      <a:rPr lang="es-EC" sz="2000" i="1">
                        <a:latin typeface="Cambria Math" panose="02040503050406030204" pitchFamily="18" charset="0"/>
                      </a:rPr>
                      <m:t>≥20 </m:t>
                    </m:r>
                    <m:d>
                      <m:dPr>
                        <m:ctrlPr>
                          <a:rPr lang="es-EC" sz="2000" i="1">
                            <a:latin typeface="Cambria Math" panose="02040503050406030204" pitchFamily="18" charset="0"/>
                          </a:rPr>
                        </m:ctrlPr>
                      </m:dPr>
                      <m:e>
                        <m:r>
                          <a:rPr lang="es-EC" sz="2000" i="1">
                            <a:latin typeface="Cambria Math" panose="02040503050406030204" pitchFamily="18" charset="0"/>
                          </a:rPr>
                          <m:t>32 </m:t>
                        </m:r>
                        <m:r>
                          <a:rPr lang="es-EC" sz="2000" i="1">
                            <a:latin typeface="Cambria Math" panose="02040503050406030204" pitchFamily="18" charset="0"/>
                          </a:rPr>
                          <m:t>𝑚𝑚</m:t>
                        </m:r>
                      </m:e>
                    </m:d>
                  </m:oMath>
                </a14:m>
                <a:r>
                  <a:rPr lang="es-EC" sz="2000" dirty="0" smtClean="0"/>
                  <a:t>;</a:t>
                </a:r>
                <a:r>
                  <a:rPr lang="es-EC" sz="2000" dirty="0"/>
                  <a:t> </a:t>
                </a:r>
                <a14:m>
                  <m:oMath xmlns:m="http://schemas.openxmlformats.org/officeDocument/2006/math">
                    <m:r>
                      <a:rPr lang="es-EC" sz="2000" i="1">
                        <a:latin typeface="Cambria Math" panose="02040503050406030204" pitchFamily="18" charset="0"/>
                      </a:rPr>
                      <m:t>500 </m:t>
                    </m:r>
                    <m:r>
                      <a:rPr lang="es-EC" sz="2000" i="1">
                        <a:latin typeface="Cambria Math" panose="02040503050406030204" pitchFamily="18" charset="0"/>
                      </a:rPr>
                      <m:t>𝑚𝑚</m:t>
                    </m:r>
                    <m:r>
                      <a:rPr lang="es-EC" sz="2000" i="1">
                        <a:latin typeface="Cambria Math" panose="02040503050406030204" pitchFamily="18" charset="0"/>
                      </a:rPr>
                      <m:t>≥20 (25 </m:t>
                    </m:r>
                    <m:r>
                      <a:rPr lang="es-EC" sz="2000" i="1">
                        <a:latin typeface="Cambria Math" panose="02040503050406030204" pitchFamily="18" charset="0"/>
                      </a:rPr>
                      <m:t>𝑚𝑚</m:t>
                    </m:r>
                    <m:r>
                      <a:rPr lang="es-EC" sz="2000" i="1">
                        <a:latin typeface="Cambria Math" panose="02040503050406030204" pitchFamily="18" charset="0"/>
                      </a:rPr>
                      <m:t>)</m:t>
                    </m:r>
                  </m:oMath>
                </a14:m>
                <a:endParaRPr lang="es-EC" sz="2000" dirty="0"/>
              </a:p>
              <a:p>
                <a:pPr marL="0" indent="0">
                  <a:buNone/>
                </a:pPr>
                <a:endParaRPr lang="es-EC" sz="2000" dirty="0"/>
              </a:p>
              <a:p>
                <a:pPr marL="0" indent="0">
                  <a:buNone/>
                </a:pPr>
                <a:r>
                  <a:rPr lang="es-EC" sz="2000" dirty="0"/>
                  <a:t>Resistencia al cortante horizontal </a:t>
                </a:r>
              </a:p>
              <a:p>
                <a:pPr marL="0" indent="0">
                  <a:buNone/>
                </a:pPr>
                <a:endParaRPr lang="es-EC" sz="2000" dirty="0"/>
              </a:p>
              <a:p>
                <a:pPr marL="0" indent="0">
                  <a:buNone/>
                </a:pPr>
                <a:endParaRPr lang="es-EC" sz="2000" dirty="0" smtClean="0"/>
              </a:p>
              <a:p>
                <a:pPr marL="0" indent="0">
                  <a:buNone/>
                </a:pPr>
                <a:endParaRPr lang="es-EC" sz="2000" dirty="0"/>
              </a:p>
              <a:p>
                <a:pPr marL="0" indent="0">
                  <a:buNone/>
                </a:pPr>
                <a:endParaRPr lang="es-EC" sz="2000" dirty="0" smtClean="0"/>
              </a:p>
              <a:p>
                <a:pPr marL="0" indent="0">
                  <a:buNone/>
                </a:pPr>
                <a:r>
                  <a:rPr lang="es-EC" sz="2000" dirty="0" smtClean="0"/>
                  <a:t>Cortante </a:t>
                </a:r>
                <a:r>
                  <a:rPr lang="es-EC" sz="2000" dirty="0"/>
                  <a:t>resistido por el nudo</a:t>
                </a:r>
              </a:p>
              <a:p>
                <a:pPr marL="0" indent="0">
                  <a:buNone/>
                </a:pPr>
                <a:endParaRPr lang="es-EC" sz="2000" dirty="0"/>
              </a:p>
              <a:p>
                <a:pPr marL="0" indent="0">
                  <a:buNone/>
                </a:pPr>
                <a:endParaRPr lang="es-EC" sz="2000"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391728" y="657672"/>
                <a:ext cx="7619999" cy="5248275"/>
              </a:xfrm>
              <a:blipFill rotWithShape="0">
                <a:blip r:embed="rId2"/>
                <a:stretch>
                  <a:fillRect l="-800" t="-1161" r="-40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4283537" y="2381315"/>
                <a:ext cx="3281539"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𝑀</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𝐴𝑠</m:t>
                          </m:r>
                        </m:e>
                        <m:sub>
                          <m:r>
                            <a:rPr lang="es-EC" i="0">
                              <a:latin typeface="Cambria Math" panose="02040503050406030204" pitchFamily="18" charset="0"/>
                            </a:rPr>
                            <m:t>1</m:t>
                          </m:r>
                        </m:sub>
                      </m:sSub>
                      <m:r>
                        <a:rPr lang="es-EC" i="0">
                          <a:latin typeface="Cambria Math" panose="02040503050406030204" pitchFamily="18" charset="0"/>
                        </a:rPr>
                        <m:t> </m:t>
                      </m:r>
                      <m:r>
                        <a:rPr lang="es-EC" i="1">
                          <a:latin typeface="Cambria Math" panose="02040503050406030204" pitchFamily="18" charset="0"/>
                        </a:rPr>
                        <m:t>𝛼</m:t>
                      </m:r>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𝑓</m:t>
                          </m:r>
                        </m:e>
                        <m:sub>
                          <m:r>
                            <a:rPr lang="es-EC" i="1">
                              <a:latin typeface="Cambria Math" panose="02040503050406030204" pitchFamily="18" charset="0"/>
                            </a:rPr>
                            <m:t>𝑦</m:t>
                          </m:r>
                        </m:sub>
                      </m:sSub>
                      <m:r>
                        <a:rPr lang="es-EC" i="0">
                          <a:latin typeface="Cambria Math" panose="02040503050406030204" pitchFamily="18" charset="0"/>
                        </a:rPr>
                        <m:t> </m:t>
                      </m:r>
                      <m:d>
                        <m:dPr>
                          <m:ctrlPr>
                            <a:rPr lang="es-EC" i="1">
                              <a:latin typeface="Cambria Math" panose="02040503050406030204" pitchFamily="18" charset="0"/>
                            </a:rPr>
                          </m:ctrlPr>
                        </m:dPr>
                        <m:e>
                          <m:r>
                            <a:rPr lang="es-EC" i="1">
                              <a:latin typeface="Cambria Math" panose="02040503050406030204" pitchFamily="18" charset="0"/>
                            </a:rPr>
                            <m:t>𝑑</m:t>
                          </m:r>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𝐴𝑠</m:t>
                                  </m:r>
                                </m:e>
                                <m:sub>
                                  <m:r>
                                    <a:rPr lang="es-EC" i="0">
                                      <a:latin typeface="Cambria Math" panose="02040503050406030204" pitchFamily="18" charset="0"/>
                                    </a:rPr>
                                    <m:t>1</m:t>
                                  </m:r>
                                </m:sub>
                              </m:sSub>
                              <m:r>
                                <a:rPr lang="es-EC" i="0">
                                  <a:latin typeface="Cambria Math" panose="02040503050406030204" pitchFamily="18" charset="0"/>
                                </a:rPr>
                                <m:t> </m:t>
                              </m:r>
                              <m:r>
                                <a:rPr lang="es-EC" i="1">
                                  <a:latin typeface="Cambria Math" panose="02040503050406030204" pitchFamily="18" charset="0"/>
                                </a:rPr>
                                <m:t>𝛼</m:t>
                              </m:r>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𝑓</m:t>
                                  </m:r>
                                </m:e>
                                <m:sub>
                                  <m:r>
                                    <a:rPr lang="es-EC" i="1">
                                      <a:latin typeface="Cambria Math" panose="02040503050406030204" pitchFamily="18" charset="0"/>
                                    </a:rPr>
                                    <m:t>𝑦</m:t>
                                  </m:r>
                                </m:sub>
                              </m:sSub>
                              <m:r>
                                <a:rPr lang="es-EC" i="0">
                                  <a:latin typeface="Cambria Math" panose="02040503050406030204" pitchFamily="18" charset="0"/>
                                </a:rPr>
                                <m:t> </m:t>
                              </m:r>
                            </m:num>
                            <m:den>
                              <m:r>
                                <a:rPr lang="es-EC" i="0">
                                  <a:latin typeface="Cambria Math" panose="02040503050406030204" pitchFamily="18" charset="0"/>
                                </a:rPr>
                                <m:t>1.7 </m:t>
                              </m:r>
                              <m:r>
                                <a:rPr lang="es-EC" i="1">
                                  <a:latin typeface="Cambria Math" panose="02040503050406030204" pitchFamily="18" charset="0"/>
                                </a:rPr>
                                <m:t>𝑓</m:t>
                              </m:r>
                              <m:r>
                                <a:rPr lang="es-EC" i="0">
                                  <a:latin typeface="Cambria Math" panose="02040503050406030204" pitchFamily="18" charset="0"/>
                                </a:rPr>
                                <m:t>´</m:t>
                              </m:r>
                              <m:r>
                                <a:rPr lang="es-EC" i="1">
                                  <a:latin typeface="Cambria Math" panose="02040503050406030204" pitchFamily="18" charset="0"/>
                                </a:rPr>
                                <m:t>𝑐</m:t>
                              </m:r>
                              <m:r>
                                <a:rPr lang="es-EC" i="0">
                                  <a:latin typeface="Cambria Math" panose="02040503050406030204" pitchFamily="18" charset="0"/>
                                </a:rPr>
                                <m:t> </m:t>
                              </m:r>
                              <m:r>
                                <a:rPr lang="es-EC" i="1">
                                  <a:latin typeface="Cambria Math" panose="02040503050406030204" pitchFamily="18" charset="0"/>
                                </a:rPr>
                                <m:t>𝑏𝑣</m:t>
                              </m:r>
                            </m:den>
                          </m:f>
                        </m:e>
                      </m:d>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4283537" y="2381315"/>
                <a:ext cx="3281539" cy="714683"/>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4283537" y="3118345"/>
                <a:ext cx="1654171"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𝑢</m:t>
                          </m:r>
                        </m:sub>
                      </m:sSub>
                      <m:r>
                        <a:rPr lang="es-EC" i="0">
                          <a:latin typeface="Cambria Math" panose="02040503050406030204" pitchFamily="18" charset="0"/>
                        </a:rPr>
                        <m:t>= </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0">
                                  <a:latin typeface="Cambria Math" panose="02040503050406030204" pitchFamily="18" charset="0"/>
                                </a:rPr>
                                <m:t>1</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0">
                                  <a:latin typeface="Cambria Math" panose="02040503050406030204" pitchFamily="18" charset="0"/>
                                </a:rPr>
                                <m:t>2</m:t>
                              </m:r>
                            </m:sub>
                          </m:sSub>
                        </m:num>
                        <m:den>
                          <m:r>
                            <a:rPr lang="es-EC" i="1">
                              <a:latin typeface="Cambria Math" panose="02040503050406030204" pitchFamily="18" charset="0"/>
                            </a:rPr>
                            <m:t>𝐻</m:t>
                          </m:r>
                        </m:den>
                      </m:f>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4283537" y="3118345"/>
                <a:ext cx="1654171" cy="609077"/>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4266033" y="3796765"/>
                <a:ext cx="2096663"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𝑗</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𝑇</m:t>
                          </m:r>
                        </m:e>
                        <m:sub>
                          <m:r>
                            <a:rPr lang="es-EC" i="0">
                              <a:latin typeface="Cambria Math" panose="02040503050406030204" pitchFamily="18" charset="0"/>
                            </a:rPr>
                            <m:t>1</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𝐶</m:t>
                          </m:r>
                        </m:e>
                        <m:sub>
                          <m:r>
                            <a:rPr lang="es-EC" i="0">
                              <a:latin typeface="Cambria Math" panose="02040503050406030204" pitchFamily="18" charset="0"/>
                            </a:rPr>
                            <m:t>2</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𝑐𝑜𝑙</m:t>
                          </m:r>
                        </m:sub>
                      </m:sSub>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4266033" y="3796765"/>
                <a:ext cx="2096663" cy="391646"/>
              </a:xfrm>
              <a:prstGeom prst="rect">
                <a:avLst/>
              </a:prstGeom>
              <a:blipFill rotWithShape="0">
                <a:blip r:embed="rId5"/>
                <a:stretch>
                  <a:fillRect b="-781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5821811" y="4418201"/>
                <a:ext cx="1081770"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a:latin typeface="Cambria Math" panose="02040503050406030204" pitchFamily="18" charset="0"/>
                            </a:rPr>
                            <m:t>∅</m:t>
                          </m:r>
                          <m:r>
                            <a:rPr lang="es-EC" i="1">
                              <a:latin typeface="Cambria Math" panose="02040503050406030204" pitchFamily="18" charset="0"/>
                            </a:rPr>
                            <m:t>𝑉</m:t>
                          </m:r>
                        </m:e>
                        <m:sub>
                          <m:r>
                            <a:rPr lang="es-EC" i="1">
                              <a:latin typeface="Cambria Math" panose="02040503050406030204" pitchFamily="18" charset="0"/>
                            </a:rPr>
                            <m:t>𝑛</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𝑗</m:t>
                          </m:r>
                        </m:sub>
                      </m:sSub>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5821811" y="4418201"/>
                <a:ext cx="1081770" cy="391646"/>
              </a:xfrm>
              <a:prstGeom prst="rect">
                <a:avLst/>
              </a:prstGeom>
              <a:blipFill rotWithShape="0">
                <a:blip r:embed="rId6"/>
                <a:stretch>
                  <a:fillRect b="-781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4283537" y="5442409"/>
                <a:ext cx="41583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s-EC" i="1">
                              <a:latin typeface="Cambria Math" panose="02040503050406030204" pitchFamily="18" charset="0"/>
                            </a:rPr>
                          </m:ctrlPr>
                        </m:dPr>
                        <m:e>
                          <m:r>
                            <a:rPr lang="es-EC">
                              <a:latin typeface="Cambria Math" panose="02040503050406030204" pitchFamily="18" charset="0"/>
                            </a:rPr>
                            <m:t>184.32</m:t>
                          </m:r>
                          <m:r>
                            <a:rPr lang="es-EC" i="0">
                              <a:latin typeface="Cambria Math" panose="02040503050406030204" pitchFamily="18" charset="0"/>
                            </a:rPr>
                            <m:t>  </m:t>
                          </m:r>
                          <m:r>
                            <a:rPr lang="es-EC" i="1">
                              <a:latin typeface="Cambria Math" panose="02040503050406030204" pitchFamily="18" charset="0"/>
                            </a:rPr>
                            <m:t>𝑇𝑛</m:t>
                          </m:r>
                          <m:r>
                            <a:rPr lang="es-EC" i="0">
                              <a:latin typeface="Cambria Math" panose="02040503050406030204" pitchFamily="18" charset="0"/>
                            </a:rPr>
                            <m:t>≥297.30 </m:t>
                          </m:r>
                          <m:r>
                            <a:rPr lang="es-EC" i="1">
                              <a:latin typeface="Cambria Math" panose="02040503050406030204" pitchFamily="18" charset="0"/>
                            </a:rPr>
                            <m:t>𝑇𝑛</m:t>
                          </m:r>
                          <m:r>
                            <a:rPr lang="es-EC" i="0">
                              <a:latin typeface="Cambria Math" panose="02040503050406030204" pitchFamily="18" charset="0"/>
                            </a:rPr>
                            <m:t> (</m:t>
                          </m:r>
                          <m:r>
                            <a:rPr lang="es-EC" i="1">
                              <a:latin typeface="Cambria Math" panose="02040503050406030204" pitchFamily="18" charset="0"/>
                            </a:rPr>
                            <m:t>𝑁𝑂</m:t>
                          </m:r>
                          <m:r>
                            <a:rPr lang="es-EC" i="0">
                              <a:latin typeface="Cambria Math" panose="02040503050406030204" pitchFamily="18" charset="0"/>
                            </a:rPr>
                            <m:t> </m:t>
                          </m:r>
                          <m:r>
                            <a:rPr lang="es-EC" i="1">
                              <a:latin typeface="Cambria Math" panose="02040503050406030204" pitchFamily="18" charset="0"/>
                            </a:rPr>
                            <m:t>𝐶𝑈𝑀𝑃𝐿𝐸</m:t>
                          </m:r>
                        </m:e>
                      </m:d>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4283537" y="5442409"/>
                <a:ext cx="4158318" cy="369332"/>
              </a:xfrm>
              <a:prstGeom prst="rect">
                <a:avLst/>
              </a:prstGeom>
              <a:blipFill rotWithShape="0">
                <a:blip r:embed="rId7"/>
                <a:stretch>
                  <a:fillRect t="-121667" r="-11730" b="-18833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5525675" y="4854540"/>
                <a:ext cx="1877245" cy="4374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𝑛</m:t>
                          </m:r>
                        </m:sub>
                      </m:sSub>
                      <m:r>
                        <a:rPr lang="es-EC" i="0">
                          <a:latin typeface="Cambria Math" panose="02040503050406030204" pitchFamily="18" charset="0"/>
                        </a:rPr>
                        <m:t>=</m:t>
                      </m:r>
                      <m:r>
                        <a:rPr lang="es-EC" i="1">
                          <a:latin typeface="Cambria Math" panose="02040503050406030204" pitchFamily="18" charset="0"/>
                        </a:rPr>
                        <m:t>𝛾</m:t>
                      </m:r>
                      <m:rad>
                        <m:radPr>
                          <m:degHide m:val="on"/>
                          <m:ctrlPr>
                            <a:rPr lang="es-EC" i="1">
                              <a:latin typeface="Cambria Math" panose="02040503050406030204" pitchFamily="18" charset="0"/>
                            </a:rPr>
                          </m:ctrlPr>
                        </m:radPr>
                        <m:deg/>
                        <m:e>
                          <m:r>
                            <a:rPr lang="es-EC" i="1">
                              <a:latin typeface="Cambria Math" panose="02040503050406030204" pitchFamily="18" charset="0"/>
                            </a:rPr>
                            <m:t>𝑓</m:t>
                          </m:r>
                          <m:r>
                            <a:rPr lang="es-EC" i="0">
                              <a:latin typeface="Cambria Math" panose="02040503050406030204" pitchFamily="18" charset="0"/>
                            </a:rPr>
                            <m:t>´</m:t>
                          </m:r>
                          <m:r>
                            <a:rPr lang="es-EC" i="1">
                              <a:latin typeface="Cambria Math" panose="02040503050406030204" pitchFamily="18" charset="0"/>
                            </a:rPr>
                            <m:t>𝑐</m:t>
                          </m:r>
                        </m:e>
                      </m:rad>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𝑏</m:t>
                          </m:r>
                        </m:e>
                        <m:sub>
                          <m:r>
                            <a:rPr lang="es-EC" i="1">
                              <a:latin typeface="Cambria Math" panose="02040503050406030204" pitchFamily="18" charset="0"/>
                            </a:rPr>
                            <m:t>𝑗</m:t>
                          </m:r>
                        </m:sub>
                      </m:sSub>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h</m:t>
                          </m:r>
                        </m:e>
                        <m:sub>
                          <m:r>
                            <a:rPr lang="es-EC" i="1">
                              <a:latin typeface="Cambria Math" panose="02040503050406030204" pitchFamily="18" charset="0"/>
                            </a:rPr>
                            <m:t>𝑐</m:t>
                          </m:r>
                        </m:sub>
                      </m:sSub>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5525675" y="4854540"/>
                <a:ext cx="1877245" cy="437492"/>
              </a:xfrm>
              <a:prstGeom prst="rect">
                <a:avLst/>
              </a:prstGeom>
              <a:blipFill rotWithShape="0">
                <a:blip r:embed="rId8"/>
                <a:stretch>
                  <a:fillRect b="-6944"/>
                </a:stretch>
              </a:blipFill>
            </p:spPr>
            <p:txBody>
              <a:bodyPr/>
              <a:lstStyle/>
              <a:p>
                <a:r>
                  <a:rPr lang="es-EC">
                    <a:noFill/>
                  </a:rPr>
                  <a:t> </a:t>
                </a:r>
              </a:p>
            </p:txBody>
          </p:sp>
        </mc:Fallback>
      </mc:AlternateContent>
      <p:pic>
        <p:nvPicPr>
          <p:cNvPr id="10" name="Imagen 9"/>
          <p:cNvPicPr/>
          <p:nvPr/>
        </p:nvPicPr>
        <p:blipFill>
          <a:blip r:embed="rId9">
            <a:extLst>
              <a:ext uri="{28A0092B-C50C-407E-A947-70E740481C1C}">
                <a14:useLocalDpi xmlns:a14="http://schemas.microsoft.com/office/drawing/2010/main" val="0"/>
              </a:ext>
            </a:extLst>
          </a:blip>
          <a:stretch>
            <a:fillRect/>
          </a:stretch>
        </p:blipFill>
        <p:spPr>
          <a:xfrm>
            <a:off x="8950589" y="746127"/>
            <a:ext cx="2935443" cy="3143222"/>
          </a:xfrm>
          <a:prstGeom prst="rect">
            <a:avLst/>
          </a:prstGeom>
        </p:spPr>
      </p:pic>
      <p:pic>
        <p:nvPicPr>
          <p:cNvPr id="11" name="Imagen 10"/>
          <p:cNvPicPr/>
          <p:nvPr/>
        </p:nvPicPr>
        <p:blipFill>
          <a:blip r:embed="rId10">
            <a:extLst>
              <a:ext uri="{28A0092B-C50C-407E-A947-70E740481C1C}">
                <a14:useLocalDpi xmlns:a14="http://schemas.microsoft.com/office/drawing/2010/main" val="0"/>
              </a:ext>
            </a:extLst>
          </a:blip>
          <a:stretch>
            <a:fillRect/>
          </a:stretch>
        </p:blipFill>
        <p:spPr>
          <a:xfrm>
            <a:off x="9504862" y="3889349"/>
            <a:ext cx="1826895" cy="1954585"/>
          </a:xfrm>
          <a:prstGeom prst="rect">
            <a:avLst/>
          </a:prstGeom>
        </p:spPr>
      </p:pic>
      <p:pic>
        <p:nvPicPr>
          <p:cNvPr id="12" name="Imagen 11" descr="Recorte de pantalla"/>
          <p:cNvPicPr>
            <a:picLocks noChangeAspect="1"/>
          </p:cNvPicPr>
          <p:nvPr/>
        </p:nvPicPr>
        <p:blipFill rotWithShape="1">
          <a:blip r:embed="rId11">
            <a:extLst>
              <a:ext uri="{28A0092B-C50C-407E-A947-70E740481C1C}">
                <a14:useLocalDpi xmlns:a14="http://schemas.microsoft.com/office/drawing/2010/main" val="0"/>
              </a:ext>
            </a:extLst>
          </a:blip>
          <a:srcRect t="28142" b="51206"/>
          <a:stretch/>
        </p:blipFill>
        <p:spPr>
          <a:xfrm>
            <a:off x="5714399" y="669202"/>
            <a:ext cx="3072571" cy="814067"/>
          </a:xfrm>
          <a:prstGeom prst="rect">
            <a:avLst/>
          </a:prstGeom>
        </p:spPr>
      </p:pic>
    </p:spTree>
    <p:extLst>
      <p:ext uri="{BB962C8B-B14F-4D97-AF65-F5344CB8AC3E}">
        <p14:creationId xmlns:p14="http://schemas.microsoft.com/office/powerpoint/2010/main" val="7338736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87447" y="1588755"/>
            <a:ext cx="5895853" cy="3211845"/>
          </a:xfrm>
          <a:prstGeom prst="rect">
            <a:avLst/>
          </a:prstGeom>
        </p:spPr>
      </p:pic>
      <mc:AlternateContent xmlns:mc="http://schemas.openxmlformats.org/markup-compatibility/2006">
        <mc:Choice xmlns:a14="http://schemas.microsoft.com/office/drawing/2010/main" Requires="a14">
          <p:sp>
            <p:nvSpPr>
              <p:cNvPr id="5" name="Rectángulo 4"/>
              <p:cNvSpPr/>
              <p:nvPr/>
            </p:nvSpPr>
            <p:spPr>
              <a:xfrm>
                <a:off x="6189134" y="1728455"/>
                <a:ext cx="5884333" cy="3535968"/>
              </a:xfrm>
              <a:prstGeom prst="rect">
                <a:avLst/>
              </a:prstGeom>
            </p:spPr>
            <p:txBody>
              <a:bodyPr wrap="square">
                <a:spAutoFit/>
              </a:bodyPr>
              <a:lstStyle/>
              <a:p>
                <a:pPr algn="just"/>
                <a:r>
                  <a:rPr lang="es-EC" sz="2000" dirty="0" smtClean="0">
                    <a:latin typeface="Arial" panose="020B0604020202020204" pitchFamily="34" charset="0"/>
                    <a:cs typeface="Arial" panose="020B0604020202020204" pitchFamily="34" charset="0"/>
                  </a:rPr>
                  <a:t>Se </a:t>
                </a:r>
                <a:r>
                  <a:rPr lang="es-EC" sz="2000" dirty="0">
                    <a:latin typeface="Arial" panose="020B0604020202020204" pitchFamily="34" charset="0"/>
                    <a:cs typeface="Arial" panose="020B0604020202020204" pitchFamily="34" charset="0"/>
                  </a:rPr>
                  <a:t>realiza este procedimiento con la filosofía de que la cuantía de refuerzo que reporta el </a:t>
                </a:r>
                <a:r>
                  <a:rPr lang="es-EC" sz="2000" dirty="0" smtClean="0">
                    <a:latin typeface="Arial" panose="020B0604020202020204" pitchFamily="34" charset="0"/>
                    <a:cs typeface="Arial" panose="020B0604020202020204" pitchFamily="34" charset="0"/>
                  </a:rPr>
                  <a:t>programa, </a:t>
                </a:r>
                <a:r>
                  <a:rPr lang="es-EC" sz="2000" dirty="0">
                    <a:latin typeface="Arial" panose="020B0604020202020204" pitchFamily="34" charset="0"/>
                    <a:cs typeface="Arial" panose="020B0604020202020204" pitchFamily="34" charset="0"/>
                  </a:rPr>
                  <a:t>es suficiente y necesario para la viga en estudio, es decir, el armado existente de la sección  no entra en su  total funcionalidad, por lo que podríamos decir que </a:t>
                </a:r>
                <a:r>
                  <a:rPr lang="es-EC" sz="2000">
                    <a:latin typeface="Arial" panose="020B0604020202020204" pitchFamily="34" charset="0"/>
                    <a:cs typeface="Arial" panose="020B0604020202020204" pitchFamily="34" charset="0"/>
                  </a:rPr>
                  <a:t>esta </a:t>
                </a:r>
                <a:r>
                  <a:rPr lang="es-EC" sz="2000" smtClean="0">
                    <a:latin typeface="Arial" panose="020B0604020202020204" pitchFamily="34" charset="0"/>
                    <a:cs typeface="Arial" panose="020B0604020202020204" pitchFamily="34" charset="0"/>
                  </a:rPr>
                  <a:t>siendo </a:t>
                </a:r>
                <a:r>
                  <a:rPr lang="es-EC" sz="2000" dirty="0" smtClean="0">
                    <a:latin typeface="Arial" panose="020B0604020202020204" pitchFamily="34" charset="0"/>
                    <a:cs typeface="Arial" panose="020B0604020202020204" pitchFamily="34" charset="0"/>
                  </a:rPr>
                  <a:t>subutilizado</a:t>
                </a:r>
              </a:p>
              <a:p>
                <a:pPr algn="ctr"/>
                <a:r>
                  <a:rPr lang="es-EC" sz="2000" dirty="0" smtClean="0"/>
                  <a:t> </a:t>
                </a:r>
              </a:p>
              <a:p>
                <a:pPr algn="ctr"/>
                <a14:m>
                  <m:oMath xmlns:m="http://schemas.openxmlformats.org/officeDocument/2006/math">
                    <m:sSub>
                      <m:sSubPr>
                        <m:ctrlPr>
                          <a:rPr lang="es-EC" sz="2000" i="1">
                            <a:latin typeface="Cambria Math" panose="02040503050406030204" pitchFamily="18" charset="0"/>
                          </a:rPr>
                        </m:ctrlPr>
                      </m:sSubPr>
                      <m:e>
                        <m:r>
                          <a:rPr lang="es-EC" sz="2000" i="1">
                            <a:latin typeface="Cambria Math" panose="02040503050406030204" pitchFamily="18" charset="0"/>
                          </a:rPr>
                          <m:t>𝑉</m:t>
                        </m:r>
                      </m:e>
                      <m:sub>
                        <m:r>
                          <a:rPr lang="es-EC" sz="2000" i="1">
                            <a:latin typeface="Cambria Math" panose="02040503050406030204" pitchFamily="18" charset="0"/>
                          </a:rPr>
                          <m:t>𝑗</m:t>
                        </m:r>
                      </m:sub>
                    </m:sSub>
                  </m:oMath>
                </a14:m>
                <a:r>
                  <a:rPr lang="es-EC" sz="2000" dirty="0"/>
                  <a:t> =</a:t>
                </a:r>
                <a:r>
                  <a:rPr lang="es-EC" sz="2000" dirty="0" smtClean="0"/>
                  <a:t> </a:t>
                </a:r>
                <a:r>
                  <a:rPr lang="es-EC" sz="2000" dirty="0"/>
                  <a:t>122.03 </a:t>
                </a:r>
                <a:r>
                  <a:rPr lang="es-EC" sz="2000" dirty="0" err="1"/>
                  <a:t>Tn</a:t>
                </a:r>
                <a:r>
                  <a:rPr lang="es-EC" sz="2000" dirty="0"/>
                  <a:t> </a:t>
                </a:r>
                <a:endParaRPr lang="es-EC" sz="2000" dirty="0" smtClean="0"/>
              </a:p>
              <a:p>
                <a:pPr algn="ctr"/>
                <a:r>
                  <a:rPr lang="es-EC" sz="2000" dirty="0" smtClean="0"/>
                  <a:t> </a:t>
                </a:r>
                <a14:m>
                  <m:oMath xmlns:m="http://schemas.openxmlformats.org/officeDocument/2006/math">
                    <m:sSub>
                      <m:sSubPr>
                        <m:ctrlPr>
                          <a:rPr lang="es-EC" sz="2000" i="1">
                            <a:latin typeface="Cambria Math" panose="02040503050406030204" pitchFamily="18" charset="0"/>
                          </a:rPr>
                        </m:ctrlPr>
                      </m:sSubPr>
                      <m:e>
                        <m:r>
                          <a:rPr lang="es-EC" sz="2000" i="1">
                            <a:latin typeface="Cambria Math" panose="02040503050406030204" pitchFamily="18" charset="0"/>
                          </a:rPr>
                          <m:t>∅</m:t>
                        </m:r>
                        <m:r>
                          <a:rPr lang="es-EC" sz="2000" i="1">
                            <a:latin typeface="Cambria Math" panose="02040503050406030204" pitchFamily="18" charset="0"/>
                          </a:rPr>
                          <m:t>𝑉</m:t>
                        </m:r>
                      </m:e>
                      <m:sub>
                        <m:r>
                          <a:rPr lang="es-EC" sz="2000" i="1">
                            <a:latin typeface="Cambria Math" panose="02040503050406030204" pitchFamily="18" charset="0"/>
                          </a:rPr>
                          <m:t>𝑛</m:t>
                        </m:r>
                      </m:sub>
                    </m:sSub>
                  </m:oMath>
                </a14:m>
                <a:r>
                  <a:rPr lang="es-EC" sz="2000" dirty="0"/>
                  <a:t> </a:t>
                </a:r>
                <a:r>
                  <a:rPr lang="es-EC" sz="2000" dirty="0" smtClean="0"/>
                  <a:t>= </a:t>
                </a:r>
                <a:r>
                  <a:rPr lang="es-EC" sz="2000" dirty="0"/>
                  <a:t>184.33 </a:t>
                </a:r>
                <a:r>
                  <a:rPr lang="es-EC" sz="2000" dirty="0" err="1" smtClean="0"/>
                  <a:t>Tn</a:t>
                </a:r>
                <a:endParaRPr lang="es-EC" sz="2000" dirty="0" smtClean="0"/>
              </a:p>
              <a:p>
                <a:pPr algn="ctr"/>
                <a:endParaRPr lang="es-EC" sz="2000" dirty="0" smtClean="0"/>
              </a:p>
              <a:p>
                <a:pPr algn="ctr"/>
                <a:r>
                  <a:rPr lang="es-EC" sz="2000" dirty="0"/>
                  <a:t>(</a:t>
                </a:r>
                <a14:m>
                  <m:oMath xmlns:m="http://schemas.openxmlformats.org/officeDocument/2006/math">
                    <m:sSub>
                      <m:sSubPr>
                        <m:ctrlPr>
                          <a:rPr lang="es-EC" sz="2000" i="1">
                            <a:latin typeface="Cambria Math" panose="02040503050406030204" pitchFamily="18" charset="0"/>
                          </a:rPr>
                        </m:ctrlPr>
                      </m:sSubPr>
                      <m:e>
                        <m:r>
                          <a:rPr lang="es-EC" sz="2000" i="1">
                            <a:latin typeface="Cambria Math" panose="02040503050406030204" pitchFamily="18" charset="0"/>
                          </a:rPr>
                          <m:t>∅</m:t>
                        </m:r>
                        <m:r>
                          <a:rPr lang="es-EC" sz="2000" i="1">
                            <a:latin typeface="Cambria Math" panose="02040503050406030204" pitchFamily="18" charset="0"/>
                          </a:rPr>
                          <m:t>𝑉</m:t>
                        </m:r>
                      </m:e>
                      <m:sub>
                        <m:r>
                          <a:rPr lang="es-EC" sz="2000" i="1">
                            <a:latin typeface="Cambria Math" panose="02040503050406030204" pitchFamily="18" charset="0"/>
                          </a:rPr>
                          <m:t>𝑛</m:t>
                        </m:r>
                      </m:sub>
                    </m:sSub>
                    <m:r>
                      <a:rPr lang="es-EC" sz="2000" i="1">
                        <a:latin typeface="Cambria Math" panose="02040503050406030204" pitchFamily="18" charset="0"/>
                      </a:rPr>
                      <m:t>≥</m:t>
                    </m:r>
                    <m:sSub>
                      <m:sSubPr>
                        <m:ctrlPr>
                          <a:rPr lang="es-EC" sz="2000" i="1">
                            <a:latin typeface="Cambria Math" panose="02040503050406030204" pitchFamily="18" charset="0"/>
                          </a:rPr>
                        </m:ctrlPr>
                      </m:sSubPr>
                      <m:e>
                        <m:r>
                          <a:rPr lang="es-EC" sz="2000" i="1">
                            <a:latin typeface="Cambria Math" panose="02040503050406030204" pitchFamily="18" charset="0"/>
                          </a:rPr>
                          <m:t>𝑉</m:t>
                        </m:r>
                      </m:e>
                      <m:sub>
                        <m:r>
                          <a:rPr lang="es-EC" sz="2000" i="1">
                            <a:latin typeface="Cambria Math" panose="02040503050406030204" pitchFamily="18" charset="0"/>
                          </a:rPr>
                          <m:t>𝑗</m:t>
                        </m:r>
                      </m:sub>
                    </m:sSub>
                  </m:oMath>
                </a14:m>
                <a:r>
                  <a:rPr lang="es-EC" sz="2000" dirty="0"/>
                  <a:t>). </a:t>
                </a:r>
                <a:endParaRPr lang="es-EC" sz="2000" dirty="0">
                  <a:latin typeface="Arial" panose="020B0604020202020204" pitchFamily="34" charset="0"/>
                  <a:cs typeface="Arial" panose="020B0604020202020204" pitchFamily="34" charset="0"/>
                </a:endParaRPr>
              </a:p>
            </p:txBody>
          </p:sp>
        </mc:Choice>
        <mc:Fallback>
          <p:sp>
            <p:nvSpPr>
              <p:cNvPr id="5" name="Rectángulo 4"/>
              <p:cNvSpPr>
                <a:spLocks noRot="1" noChangeAspect="1" noMove="1" noResize="1" noEditPoints="1" noAdjustHandles="1" noChangeArrowheads="1" noChangeShapeType="1" noTextEdit="1"/>
              </p:cNvSpPr>
              <p:nvPr/>
            </p:nvSpPr>
            <p:spPr>
              <a:xfrm>
                <a:off x="6189134" y="1728455"/>
                <a:ext cx="5884333" cy="3535968"/>
              </a:xfrm>
              <a:prstGeom prst="rect">
                <a:avLst/>
              </a:prstGeom>
              <a:blipFill rotWithShape="0">
                <a:blip r:embed="rId3"/>
                <a:stretch>
                  <a:fillRect l="-1035" t="-862" r="-1035" b="-1379"/>
                </a:stretch>
              </a:blipFill>
            </p:spPr>
            <p:txBody>
              <a:bodyPr/>
              <a:lstStyle/>
              <a:p>
                <a:r>
                  <a:rPr lang="es-ES">
                    <a:noFill/>
                  </a:rPr>
                  <a:t> </a:t>
                </a:r>
              </a:p>
            </p:txBody>
          </p:sp>
        </mc:Fallback>
      </mc:AlternateContent>
    </p:spTree>
    <p:extLst>
      <p:ext uri="{BB962C8B-B14F-4D97-AF65-F5344CB8AC3E}">
        <p14:creationId xmlns:p14="http://schemas.microsoft.com/office/powerpoint/2010/main" val="1247733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838201" y="746127"/>
                <a:ext cx="5041899" cy="5248275"/>
              </a:xfrm>
            </p:spPr>
            <p:txBody>
              <a:bodyPr>
                <a:normAutofit/>
              </a:bodyPr>
              <a:lstStyle/>
              <a:p>
                <a:r>
                  <a:rPr lang="es-EC" sz="2000" dirty="0" smtClean="0"/>
                  <a:t>Refuerzo en vigas</a:t>
                </a:r>
              </a:p>
              <a:p>
                <a:pPr marL="0" indent="0">
                  <a:buNone/>
                </a:pPr>
                <a:r>
                  <a:rPr lang="es-EC" sz="2000" dirty="0" smtClean="0"/>
                  <a:t>El programa refleja valores de acero de refuerzo en vigas mayores a los refuerzo existentes  </a:t>
                </a:r>
              </a:p>
              <a:p>
                <a:pPr marL="0" indent="0">
                  <a:buNone/>
                </a:pPr>
                <a:r>
                  <a:rPr lang="es-EC" sz="2000" dirty="0" smtClean="0"/>
                  <a:t>Se calcula los momentos de capacidad de la sección existente </a:t>
                </a:r>
              </a:p>
              <a:p>
                <a:pPr marL="0" indent="0">
                  <a:buNone/>
                </a:pPr>
                <a:endParaRPr lang="es-EC" sz="2000" dirty="0" smtClean="0"/>
              </a:p>
              <a:p>
                <a:pPr marL="0" indent="0">
                  <a:buNone/>
                </a:pPr>
                <a14:m>
                  <m:oMathPara xmlns:m="http://schemas.openxmlformats.org/officeDocument/2006/math">
                    <m:oMathParaPr>
                      <m:jc m:val="centerGroup"/>
                    </m:oMathParaPr>
                    <m:oMath xmlns:m="http://schemas.openxmlformats.org/officeDocument/2006/math">
                      <m:sSub>
                        <m:sSubPr>
                          <m:ctrlPr>
                            <a:rPr lang="es-EC" sz="2000" i="1">
                              <a:latin typeface="Cambria Math" panose="02040503050406030204" pitchFamily="18" charset="0"/>
                            </a:rPr>
                          </m:ctrlPr>
                        </m:sSubPr>
                        <m:e>
                          <m:r>
                            <a:rPr lang="es-EC" sz="2000" i="1">
                              <a:latin typeface="Cambria Math" panose="02040503050406030204" pitchFamily="18" charset="0"/>
                            </a:rPr>
                            <m:t>𝑀</m:t>
                          </m:r>
                        </m:e>
                        <m:sub>
                          <m:r>
                            <a:rPr lang="es-EC" sz="2000" i="1">
                              <a:latin typeface="Cambria Math" panose="02040503050406030204" pitchFamily="18" charset="0"/>
                            </a:rPr>
                            <m:t>𝑝𝑟</m:t>
                          </m:r>
                          <m:r>
                            <a:rPr lang="es-EC" sz="2000" i="1">
                              <a:latin typeface="Cambria Math" panose="02040503050406030204" pitchFamily="18" charset="0"/>
                            </a:rPr>
                            <m:t>(+)</m:t>
                          </m:r>
                        </m:sub>
                      </m:sSub>
                      <m:r>
                        <a:rPr lang="es-EC" sz="2000" i="1">
                          <a:latin typeface="Cambria Math" panose="02040503050406030204" pitchFamily="18" charset="0"/>
                        </a:rPr>
                        <m:t>=13.82 </m:t>
                      </m:r>
                      <m:r>
                        <a:rPr lang="es-EC" sz="2000" i="1">
                          <a:latin typeface="Cambria Math" panose="02040503050406030204" pitchFamily="18" charset="0"/>
                        </a:rPr>
                        <m:t>𝑇𝑛</m:t>
                      </m:r>
                      <m:r>
                        <a:rPr lang="es-EC" sz="2000" i="1">
                          <a:latin typeface="Cambria Math" panose="02040503050406030204" pitchFamily="18" charset="0"/>
                        </a:rPr>
                        <m:t>−</m:t>
                      </m:r>
                      <m:r>
                        <a:rPr lang="es-EC" sz="2000" i="1">
                          <a:latin typeface="Cambria Math" panose="02040503050406030204" pitchFamily="18" charset="0"/>
                        </a:rPr>
                        <m:t>𝑚</m:t>
                      </m:r>
                    </m:oMath>
                  </m:oMathPara>
                </a14:m>
                <a:endParaRPr lang="es-EC" sz="2000" dirty="0"/>
              </a:p>
              <a:p>
                <a:pPr marL="0" indent="0">
                  <a:buNone/>
                </a:pPr>
                <a14:m>
                  <m:oMathPara xmlns:m="http://schemas.openxmlformats.org/officeDocument/2006/math">
                    <m:oMathParaPr>
                      <m:jc m:val="centerGroup"/>
                    </m:oMathParaPr>
                    <m:oMath xmlns:m="http://schemas.openxmlformats.org/officeDocument/2006/math">
                      <m:sSub>
                        <m:sSubPr>
                          <m:ctrlPr>
                            <a:rPr lang="es-EC" sz="2000" i="1">
                              <a:latin typeface="Cambria Math" panose="02040503050406030204" pitchFamily="18" charset="0"/>
                            </a:rPr>
                          </m:ctrlPr>
                        </m:sSubPr>
                        <m:e>
                          <m:r>
                            <a:rPr lang="es-EC" sz="2000" i="1">
                              <a:latin typeface="Cambria Math" panose="02040503050406030204" pitchFamily="18" charset="0"/>
                            </a:rPr>
                            <m:t>𝑀</m:t>
                          </m:r>
                        </m:e>
                        <m:sub>
                          <m:r>
                            <a:rPr lang="es-EC" sz="2000" i="1">
                              <a:latin typeface="Cambria Math" panose="02040503050406030204" pitchFamily="18" charset="0"/>
                            </a:rPr>
                            <m:t>𝑝𝑟</m:t>
                          </m:r>
                          <m:r>
                            <a:rPr lang="es-EC" sz="2000" i="1">
                              <a:latin typeface="Cambria Math" panose="02040503050406030204" pitchFamily="18" charset="0"/>
                            </a:rPr>
                            <m:t> (−)</m:t>
                          </m:r>
                        </m:sub>
                      </m:sSub>
                      <m:r>
                        <a:rPr lang="es-EC" sz="2000" i="1">
                          <a:latin typeface="Cambria Math" panose="02040503050406030204" pitchFamily="18" charset="0"/>
                        </a:rPr>
                        <m:t>=25.61 </m:t>
                      </m:r>
                      <m:r>
                        <a:rPr lang="es-EC" sz="2000" i="1">
                          <a:latin typeface="Cambria Math" panose="02040503050406030204" pitchFamily="18" charset="0"/>
                        </a:rPr>
                        <m:t>𝑇𝑛</m:t>
                      </m:r>
                      <m:r>
                        <a:rPr lang="es-EC" sz="2000" i="1">
                          <a:latin typeface="Cambria Math" panose="02040503050406030204" pitchFamily="18" charset="0"/>
                        </a:rPr>
                        <m:t>−</m:t>
                      </m:r>
                      <m:r>
                        <a:rPr lang="es-EC" sz="2000" i="1">
                          <a:latin typeface="Cambria Math" panose="02040503050406030204" pitchFamily="18" charset="0"/>
                        </a:rPr>
                        <m:t>𝑚</m:t>
                      </m:r>
                    </m:oMath>
                  </m:oMathPara>
                </a14:m>
                <a:endParaRPr lang="es-EC" sz="2000" dirty="0"/>
              </a:p>
              <a:p>
                <a:pPr marL="0" indent="0">
                  <a:buNone/>
                </a:pPr>
                <a:r>
                  <a:rPr lang="es-EC" sz="2000" dirty="0" smtClean="0"/>
                  <a:t>Momentos de demanda </a:t>
                </a:r>
              </a:p>
              <a:p>
                <a:pPr marL="0" indent="0" algn="ctr">
                  <a:buNone/>
                </a:pPr>
                <a:r>
                  <a:rPr lang="es-EC" sz="2000" dirty="0" smtClean="0"/>
                  <a:t> </a:t>
                </a:r>
                <a14:m>
                  <m:oMath xmlns:m="http://schemas.openxmlformats.org/officeDocument/2006/math">
                    <m:sSub>
                      <m:sSubPr>
                        <m:ctrlPr>
                          <a:rPr lang="es-EC" sz="2000" i="1">
                            <a:latin typeface="Cambria Math" panose="02040503050406030204" pitchFamily="18" charset="0"/>
                          </a:rPr>
                        </m:ctrlPr>
                      </m:sSubPr>
                      <m:e>
                        <m:r>
                          <a:rPr lang="es-EC" sz="2000" i="1">
                            <a:latin typeface="Cambria Math" panose="02040503050406030204" pitchFamily="18" charset="0"/>
                          </a:rPr>
                          <m:t>𝑀</m:t>
                        </m:r>
                      </m:e>
                      <m:sub>
                        <m:r>
                          <a:rPr lang="es-EC" sz="2000" i="1">
                            <a:latin typeface="Cambria Math" panose="02040503050406030204" pitchFamily="18" charset="0"/>
                          </a:rPr>
                          <m:t>𝑝𝑟</m:t>
                        </m:r>
                        <m:r>
                          <a:rPr lang="es-EC" sz="2000" i="1">
                            <a:latin typeface="Cambria Math" panose="02040503050406030204" pitchFamily="18" charset="0"/>
                          </a:rPr>
                          <m:t>(+)</m:t>
                        </m:r>
                      </m:sub>
                    </m:sSub>
                    <m:r>
                      <a:rPr lang="es-EC" sz="2000" i="1">
                        <a:latin typeface="Cambria Math" panose="02040503050406030204" pitchFamily="18" charset="0"/>
                      </a:rPr>
                      <m:t>=</m:t>
                    </m:r>
                  </m:oMath>
                </a14:m>
                <a:r>
                  <a:rPr lang="es-EC" sz="2000" dirty="0" smtClean="0"/>
                  <a:t>26.04 </a:t>
                </a:r>
                <a14:m>
                  <m:oMath xmlns:m="http://schemas.openxmlformats.org/officeDocument/2006/math">
                    <m:r>
                      <a:rPr lang="es-EC" sz="2000" i="1">
                        <a:latin typeface="Cambria Math" panose="02040503050406030204" pitchFamily="18" charset="0"/>
                      </a:rPr>
                      <m:t>𝑇𝑛</m:t>
                    </m:r>
                    <m:r>
                      <a:rPr lang="es-EC" sz="2000" i="1">
                        <a:latin typeface="Cambria Math" panose="02040503050406030204" pitchFamily="18" charset="0"/>
                      </a:rPr>
                      <m:t>−</m:t>
                    </m:r>
                    <m:r>
                      <a:rPr lang="es-EC" sz="2000" i="1">
                        <a:latin typeface="Cambria Math" panose="02040503050406030204" pitchFamily="18" charset="0"/>
                      </a:rPr>
                      <m:t>𝑚</m:t>
                    </m:r>
                  </m:oMath>
                </a14:m>
                <a:endParaRPr lang="es-EC" sz="2000" dirty="0"/>
              </a:p>
              <a:p>
                <a:pPr marL="0" indent="0" algn="ctr">
                  <a:buNone/>
                </a:pPr>
                <a14:m>
                  <m:oMath xmlns:m="http://schemas.openxmlformats.org/officeDocument/2006/math">
                    <m:sSub>
                      <m:sSubPr>
                        <m:ctrlPr>
                          <a:rPr lang="es-EC" sz="2000" i="1">
                            <a:latin typeface="Cambria Math" panose="02040503050406030204" pitchFamily="18" charset="0"/>
                          </a:rPr>
                        </m:ctrlPr>
                      </m:sSubPr>
                      <m:e>
                        <m:r>
                          <a:rPr lang="es-EC" sz="2000" i="1">
                            <a:latin typeface="Cambria Math" panose="02040503050406030204" pitchFamily="18" charset="0"/>
                          </a:rPr>
                          <m:t>𝑀</m:t>
                        </m:r>
                      </m:e>
                      <m:sub>
                        <m:r>
                          <a:rPr lang="es-EC" sz="2000" i="1">
                            <a:latin typeface="Cambria Math" panose="02040503050406030204" pitchFamily="18" charset="0"/>
                          </a:rPr>
                          <m:t>𝑝𝑟</m:t>
                        </m:r>
                        <m:r>
                          <a:rPr lang="es-EC" sz="2000" i="1">
                            <a:latin typeface="Cambria Math" panose="02040503050406030204" pitchFamily="18" charset="0"/>
                          </a:rPr>
                          <m:t> (−)</m:t>
                        </m:r>
                      </m:sub>
                    </m:sSub>
                    <m:r>
                      <a:rPr lang="es-EC" sz="2000" i="1">
                        <a:latin typeface="Cambria Math" panose="02040503050406030204" pitchFamily="18" charset="0"/>
                      </a:rPr>
                      <m:t>=</m:t>
                    </m:r>
                    <m:r>
                      <m:rPr>
                        <m:nor/>
                      </m:rPr>
                      <a:rPr lang="es-EC" sz="2000" dirty="0"/>
                      <m:t>37.25</m:t>
                    </m:r>
                  </m:oMath>
                </a14:m>
                <a:r>
                  <a:rPr lang="es-EC" sz="2000" dirty="0" smtClean="0"/>
                  <a:t> </a:t>
                </a:r>
                <a14:m>
                  <m:oMath xmlns:m="http://schemas.openxmlformats.org/officeDocument/2006/math">
                    <m:r>
                      <a:rPr lang="es-EC" sz="2000" i="1">
                        <a:latin typeface="Cambria Math" panose="02040503050406030204" pitchFamily="18" charset="0"/>
                      </a:rPr>
                      <m:t>𝑇𝑛</m:t>
                    </m:r>
                    <m:r>
                      <a:rPr lang="es-EC" sz="2000" i="1">
                        <a:latin typeface="Cambria Math" panose="02040503050406030204" pitchFamily="18" charset="0"/>
                      </a:rPr>
                      <m:t>−</m:t>
                    </m:r>
                    <m:r>
                      <a:rPr lang="es-EC" sz="2000" i="1">
                        <a:latin typeface="Cambria Math" panose="02040503050406030204" pitchFamily="18" charset="0"/>
                      </a:rPr>
                      <m:t>𝑚</m:t>
                    </m:r>
                  </m:oMath>
                </a14:m>
                <a:endParaRPr lang="es-EC" sz="2000" dirty="0"/>
              </a:p>
              <a:p>
                <a:pPr marL="0" indent="0" algn="ctr">
                  <a:buNone/>
                </a:pPr>
                <a:r>
                  <a:rPr lang="es-EC" sz="2000" dirty="0" smtClean="0"/>
                  <a:t>Falta de acero longitudinal </a:t>
                </a:r>
              </a:p>
              <a:p>
                <a:pPr marL="0" indent="0" algn="ctr">
                  <a:buNone/>
                </a:pPr>
                <a:r>
                  <a:rPr lang="es-EC" sz="2000" dirty="0" smtClean="0">
                    <a:solidFill>
                      <a:srgbClr val="FF0000"/>
                    </a:solidFill>
                  </a:rPr>
                  <a:t>Necesita reforzamiento</a:t>
                </a:r>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838201" y="746127"/>
                <a:ext cx="5041899" cy="5248275"/>
              </a:xfrm>
              <a:blipFill rotWithShape="0">
                <a:blip r:embed="rId2"/>
                <a:stretch>
                  <a:fillRect l="-1330" t="-1045" r="-605"/>
                </a:stretch>
              </a:blipFill>
            </p:spPr>
            <p:txBody>
              <a:bodyPr/>
              <a:lstStyle/>
              <a:p>
                <a:r>
                  <a:rPr lang="es-EC">
                    <a:noFill/>
                  </a:rPr>
                  <a:t> </a:t>
                </a:r>
              </a:p>
            </p:txBody>
          </p:sp>
        </mc:Fallback>
      </mc:AlternateContent>
      <p:pic>
        <p:nvPicPr>
          <p:cNvPr id="4" name="Imagen 3" descr="Recorte de pantalla"/>
          <p:cNvPicPr>
            <a:picLocks noChangeAspect="1"/>
          </p:cNvPicPr>
          <p:nvPr/>
        </p:nvPicPr>
        <p:blipFill rotWithShape="1">
          <a:blip r:embed="rId3">
            <a:extLst>
              <a:ext uri="{28A0092B-C50C-407E-A947-70E740481C1C}">
                <a14:useLocalDpi xmlns:a14="http://schemas.microsoft.com/office/drawing/2010/main" val="0"/>
              </a:ext>
            </a:extLst>
          </a:blip>
          <a:srcRect t="10579"/>
          <a:stretch/>
        </p:blipFill>
        <p:spPr>
          <a:xfrm>
            <a:off x="7302878" y="700232"/>
            <a:ext cx="3191177" cy="2388456"/>
          </a:xfrm>
          <a:prstGeom prst="rect">
            <a:avLst/>
          </a:prstGeom>
        </p:spPr>
      </p:pic>
      <p:sp>
        <p:nvSpPr>
          <p:cNvPr id="5" name="Elipse 4"/>
          <p:cNvSpPr/>
          <p:nvPr/>
        </p:nvSpPr>
        <p:spPr>
          <a:xfrm>
            <a:off x="7488387" y="1149016"/>
            <a:ext cx="897467" cy="4445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Elipse 5"/>
          <p:cNvSpPr/>
          <p:nvPr/>
        </p:nvSpPr>
        <p:spPr>
          <a:xfrm>
            <a:off x="9359899" y="1125280"/>
            <a:ext cx="897467"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Rectángulo 6"/>
          <p:cNvSpPr/>
          <p:nvPr/>
        </p:nvSpPr>
        <p:spPr>
          <a:xfrm>
            <a:off x="6041344" y="4555176"/>
            <a:ext cx="6096000" cy="1477328"/>
          </a:xfrm>
          <a:prstGeom prst="rect">
            <a:avLst/>
          </a:prstGeom>
        </p:spPr>
        <p:txBody>
          <a:bodyPr>
            <a:spAutoFit/>
          </a:bodyPr>
          <a:lstStyle/>
          <a:p>
            <a:pPr algn="just"/>
            <a:r>
              <a:rPr lang="es-EC" dirty="0" smtClean="0">
                <a:latin typeface="Arial" panose="020B0604020202020204" pitchFamily="34" charset="0"/>
                <a:ea typeface="Times New Roman" panose="02020603050405020304" pitchFamily="18" charset="0"/>
              </a:rPr>
              <a:t>Sección transformada</a:t>
            </a:r>
            <a:r>
              <a:rPr lang="es-EC" dirty="0">
                <a:latin typeface="Arial" panose="020B0604020202020204" pitchFamily="34" charset="0"/>
                <a:ea typeface="Times New Roman" panose="02020603050405020304" pitchFamily="18" charset="0"/>
              </a:rPr>
              <a:t>:</a:t>
            </a:r>
            <a:r>
              <a:rPr lang="es-EC" dirty="0" smtClean="0">
                <a:latin typeface="Arial" panose="020B0604020202020204" pitchFamily="34" charset="0"/>
                <a:ea typeface="Times New Roman" panose="02020603050405020304" pitchFamily="18" charset="0"/>
              </a:rPr>
              <a:t> </a:t>
            </a:r>
            <a:r>
              <a:rPr lang="es-EC" dirty="0">
                <a:latin typeface="Arial" panose="020B0604020202020204" pitchFamily="34" charset="0"/>
                <a:ea typeface="Times New Roman" panose="02020603050405020304" pitchFamily="18" charset="0"/>
              </a:rPr>
              <a:t>consiste en convertir el concreto en una cantidad de acero, asegurando que dicha sección tenga las mismas deformaciones que las del </a:t>
            </a:r>
            <a:r>
              <a:rPr lang="es-EC" dirty="0" smtClean="0">
                <a:latin typeface="Arial" panose="020B0604020202020204" pitchFamily="34" charset="0"/>
                <a:ea typeface="Times New Roman" panose="02020603050405020304" pitchFamily="18" charset="0"/>
              </a:rPr>
              <a:t>concreto, </a:t>
            </a:r>
            <a:r>
              <a:rPr lang="es-EC" dirty="0">
                <a:latin typeface="Arial" panose="020B0604020202020204" pitchFamily="34" charset="0"/>
                <a:ea typeface="Times New Roman" panose="02020603050405020304" pitchFamily="18" charset="0"/>
              </a:rPr>
              <a:t>siempre y cuando los elementos se encuentren adecuadamente unidos ente </a:t>
            </a:r>
            <a:r>
              <a:rPr lang="es-EC" dirty="0" smtClean="0">
                <a:latin typeface="Arial" panose="020B0604020202020204" pitchFamily="34" charset="0"/>
                <a:ea typeface="Times New Roman" panose="02020603050405020304" pitchFamily="18" charset="0"/>
              </a:rPr>
              <a:t>sí.</a:t>
            </a:r>
            <a:endParaRPr lang="es-EC" dirty="0"/>
          </a:p>
        </p:txBody>
      </p:sp>
      <p:pic>
        <p:nvPicPr>
          <p:cNvPr id="8" name="Imagen 7"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7344" y="3204720"/>
            <a:ext cx="2954488" cy="1314376"/>
          </a:xfrm>
          <a:prstGeom prst="rect">
            <a:avLst/>
          </a:prstGeom>
        </p:spPr>
      </p:pic>
    </p:spTree>
    <p:extLst>
      <p:ext uri="{BB962C8B-B14F-4D97-AF65-F5344CB8AC3E}">
        <p14:creationId xmlns:p14="http://schemas.microsoft.com/office/powerpoint/2010/main" val="22072037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838201" y="746127"/>
                <a:ext cx="5638799" cy="5248275"/>
              </a:xfrm>
            </p:spPr>
            <p:txBody>
              <a:bodyPr>
                <a:normAutofit/>
              </a:bodyPr>
              <a:lstStyle/>
              <a:p>
                <a:pPr marL="457200" indent="-457200">
                  <a:buAutoNum type="arabicPeriod"/>
                </a:pPr>
                <a:r>
                  <a:rPr lang="es-EC" sz="2000" dirty="0" smtClean="0"/>
                  <a:t>Se obtiene la </a:t>
                </a:r>
                <a:r>
                  <a:rPr lang="es-EC" sz="2000" dirty="0"/>
                  <a:t>relación </a:t>
                </a:r>
                <a:r>
                  <a:rPr lang="es-EC" sz="2000" dirty="0" smtClean="0"/>
                  <a:t>modular 	</a:t>
                </a:r>
                <a14:m>
                  <m:oMath xmlns:m="http://schemas.openxmlformats.org/officeDocument/2006/math">
                    <m:r>
                      <a:rPr lang="es-EC" sz="2000" i="1">
                        <a:latin typeface="Cambria Math" panose="02040503050406030204" pitchFamily="18" charset="0"/>
                      </a:rPr>
                      <m:t>𝑛</m:t>
                    </m:r>
                    <m:r>
                      <a:rPr lang="es-EC" sz="2000" i="1">
                        <a:latin typeface="Cambria Math" panose="02040503050406030204" pitchFamily="18" charset="0"/>
                      </a:rPr>
                      <m:t>=</m:t>
                    </m:r>
                    <m:f>
                      <m:fPr>
                        <m:ctrlPr>
                          <a:rPr lang="es-EC" sz="2000" i="1">
                            <a:latin typeface="Cambria Math" panose="02040503050406030204" pitchFamily="18" charset="0"/>
                          </a:rPr>
                        </m:ctrlPr>
                      </m:fPr>
                      <m:num>
                        <m:r>
                          <a:rPr lang="es-EC" sz="2000" i="1">
                            <a:latin typeface="Cambria Math" panose="02040503050406030204" pitchFamily="18" charset="0"/>
                          </a:rPr>
                          <m:t>𝐸𝑠</m:t>
                        </m:r>
                      </m:num>
                      <m:den>
                        <m:r>
                          <a:rPr lang="es-EC" sz="2000" i="1">
                            <a:latin typeface="Cambria Math" panose="02040503050406030204" pitchFamily="18" charset="0"/>
                          </a:rPr>
                          <m:t>𝐸𝑐</m:t>
                        </m:r>
                      </m:den>
                    </m:f>
                  </m:oMath>
                </a14:m>
                <a:endParaRPr lang="es-EC" sz="2000" dirty="0" smtClean="0"/>
              </a:p>
              <a:p>
                <a:pPr marL="457200" indent="-457200" algn="just">
                  <a:buFont typeface="Arial" panose="020B0604020202020204" pitchFamily="34" charset="0"/>
                  <a:buAutoNum type="arabicPeriod"/>
                </a:pPr>
                <a:r>
                  <a:rPr lang="es-EC" sz="2000" dirty="0"/>
                  <a:t>S</a:t>
                </a:r>
                <a:r>
                  <a:rPr lang="es-EC" sz="2000" dirty="0" smtClean="0"/>
                  <a:t>e </a:t>
                </a:r>
                <a:r>
                  <a:rPr lang="es-EC" sz="2000" dirty="0"/>
                  <a:t>transforma el área de concreto a acero, la forma más conveniente es dividiendo el ancho de la viga entre la relación modular y dejar la altura sin cambio </a:t>
                </a:r>
                <a:r>
                  <a:rPr lang="es-EC" sz="2000" dirty="0" smtClean="0"/>
                  <a:t>alguno</a:t>
                </a:r>
              </a:p>
              <a:p>
                <a:pPr marL="457200" indent="-457200" algn="just">
                  <a:buFont typeface="Arial" panose="020B0604020202020204" pitchFamily="34" charset="0"/>
                  <a:buAutoNum type="arabicPeriod"/>
                </a:pPr>
                <a:r>
                  <a:rPr lang="es-EC" sz="2000" dirty="0" smtClean="0"/>
                  <a:t>Posteriormente se localiza el eje neutro de la sección compuesta, para obtener el momento de inercia. </a:t>
                </a:r>
              </a:p>
              <a:p>
                <a:pPr marL="457200" indent="-457200" algn="just">
                  <a:buFont typeface="Arial" panose="020B0604020202020204" pitchFamily="34" charset="0"/>
                  <a:buAutoNum type="arabicPeriod"/>
                </a:pPr>
                <a:endParaRPr lang="es-EC" sz="2000" dirty="0"/>
              </a:p>
              <a:p>
                <a:pPr marL="457200" indent="-457200" algn="just">
                  <a:buFont typeface="Arial" panose="020B0604020202020204" pitchFamily="34" charset="0"/>
                  <a:buAutoNum type="arabicPeriod"/>
                </a:pPr>
                <a:endParaRPr lang="es-EC" sz="2000" dirty="0" smtClean="0"/>
              </a:p>
              <a:p>
                <a:pPr marL="457200" indent="-457200" algn="just">
                  <a:buFont typeface="Arial" panose="020B0604020202020204" pitchFamily="34" charset="0"/>
                  <a:buAutoNum type="arabicPeriod"/>
                </a:pPr>
                <a:r>
                  <a:rPr lang="es-EC" sz="2000" dirty="0"/>
                  <a:t>S</a:t>
                </a:r>
                <a:r>
                  <a:rPr lang="es-EC" sz="2000" dirty="0" smtClean="0"/>
                  <a:t>e </a:t>
                </a:r>
                <a:r>
                  <a:rPr lang="es-EC" sz="2000" dirty="0"/>
                  <a:t>procede a calcular los esfuerzos de flexión</a:t>
                </a:r>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838201" y="746127"/>
                <a:ext cx="5638799" cy="5248275"/>
              </a:xfrm>
              <a:blipFill rotWithShape="0">
                <a:blip r:embed="rId2"/>
                <a:stretch>
                  <a:fillRect l="-973" r="-1081"/>
                </a:stretch>
              </a:blipFill>
            </p:spPr>
            <p:txBody>
              <a:bodyPr/>
              <a:lstStyle/>
              <a:p>
                <a:r>
                  <a:rPr lang="es-EC">
                    <a:noFill/>
                  </a:rPr>
                  <a:t> </a:t>
                </a:r>
              </a:p>
            </p:txBody>
          </p:sp>
        </mc:Fallback>
      </mc:AlternateContent>
      <p:pic>
        <p:nvPicPr>
          <p:cNvPr id="4" name="Imagen 3"/>
          <p:cNvPicPr/>
          <p:nvPr/>
        </p:nvPicPr>
        <p:blipFill>
          <a:blip r:embed="rId3">
            <a:extLst>
              <a:ext uri="{28A0092B-C50C-407E-A947-70E740481C1C}">
                <a14:useLocalDpi xmlns:a14="http://schemas.microsoft.com/office/drawing/2010/main" val="0"/>
              </a:ext>
            </a:extLst>
          </a:blip>
          <a:stretch>
            <a:fillRect/>
          </a:stretch>
        </p:blipFill>
        <p:spPr>
          <a:xfrm>
            <a:off x="8398906" y="992905"/>
            <a:ext cx="2752725" cy="2159635"/>
          </a:xfrm>
          <a:prstGeom prst="rect">
            <a:avLst/>
          </a:prstGeom>
        </p:spPr>
      </p:pic>
      <mc:AlternateContent xmlns:mc="http://schemas.openxmlformats.org/markup-compatibility/2006" xmlns:a14="http://schemas.microsoft.com/office/drawing/2010/main">
        <mc:Choice Requires="a14">
          <p:sp>
            <p:nvSpPr>
              <p:cNvPr id="5" name="Rectángulo 4"/>
              <p:cNvSpPr/>
              <p:nvPr/>
            </p:nvSpPr>
            <p:spPr>
              <a:xfrm>
                <a:off x="2525140" y="3370264"/>
                <a:ext cx="2554860" cy="76309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𝐼</m:t>
                          </m:r>
                        </m:e>
                        <m:sub>
                          <m:r>
                            <a:rPr lang="es-EC" i="1">
                              <a:latin typeface="Cambria Math" panose="02040503050406030204" pitchFamily="18" charset="0"/>
                            </a:rPr>
                            <m:t>𝐺</m:t>
                          </m:r>
                        </m:sub>
                      </m:sSub>
                      <m:r>
                        <a:rPr lang="es-EC" i="0">
                          <a:latin typeface="Cambria Math" panose="02040503050406030204" pitchFamily="18" charset="0"/>
                        </a:rPr>
                        <m:t>= </m:t>
                      </m:r>
                      <m:nary>
                        <m:naryPr>
                          <m:chr m:val="∑"/>
                          <m:subHide m:val="on"/>
                          <m:supHide m:val="on"/>
                          <m:ctrlPr>
                            <a:rPr lang="es-EC" i="1">
                              <a:latin typeface="Cambria Math" panose="02040503050406030204" pitchFamily="18" charset="0"/>
                            </a:rPr>
                          </m:ctrlPr>
                        </m:naryPr>
                        <m:sub/>
                        <m:sup/>
                        <m:e>
                          <m:sSub>
                            <m:sSubPr>
                              <m:ctrlPr>
                                <a:rPr lang="es-EC" i="1">
                                  <a:latin typeface="Cambria Math" panose="02040503050406030204" pitchFamily="18" charset="0"/>
                                </a:rPr>
                              </m:ctrlPr>
                            </m:sSubPr>
                            <m:e>
                              <m:r>
                                <a:rPr lang="es-EC" i="1">
                                  <a:latin typeface="Cambria Math" panose="02040503050406030204" pitchFamily="18" charset="0"/>
                                </a:rPr>
                                <m:t>𝐼</m:t>
                              </m:r>
                            </m:e>
                            <m:sub>
                              <m:r>
                                <a:rPr lang="es-EC" i="1">
                                  <a:latin typeface="Cambria Math" panose="02040503050406030204" pitchFamily="18" charset="0"/>
                                </a:rPr>
                                <m:t>𝑜</m:t>
                              </m:r>
                            </m:sub>
                          </m:sSub>
                          <m:r>
                            <a:rPr lang="es-EC" i="0">
                              <a:latin typeface="Cambria Math" panose="02040503050406030204" pitchFamily="18" charset="0"/>
                            </a:rPr>
                            <m:t>+ </m:t>
                          </m:r>
                          <m:nary>
                            <m:naryPr>
                              <m:chr m:val="∑"/>
                              <m:subHide m:val="on"/>
                              <m:supHide m:val="on"/>
                              <m:ctrlPr>
                                <a:rPr lang="es-EC" i="1">
                                  <a:latin typeface="Cambria Math" panose="02040503050406030204" pitchFamily="18" charset="0"/>
                                </a:rPr>
                              </m:ctrlPr>
                            </m:naryPr>
                            <m:sub/>
                            <m:sup/>
                            <m:e>
                              <m:r>
                                <a:rPr lang="es-EC" i="1">
                                  <a:latin typeface="Cambria Math" panose="02040503050406030204" pitchFamily="18" charset="0"/>
                                </a:rPr>
                                <m:t>𝐴</m:t>
                              </m:r>
                              <m:r>
                                <a:rPr lang="es-EC" i="0">
                                  <a:latin typeface="Cambria Math" panose="02040503050406030204" pitchFamily="18" charset="0"/>
                                </a:rPr>
                                <m:t> </m:t>
                              </m:r>
                              <m:sSup>
                                <m:sSupPr>
                                  <m:ctrlPr>
                                    <a:rPr lang="es-EC" i="1">
                                      <a:latin typeface="Cambria Math" panose="02040503050406030204" pitchFamily="18" charset="0"/>
                                    </a:rPr>
                                  </m:ctrlPr>
                                </m:sSupPr>
                                <m:e>
                                  <m:r>
                                    <a:rPr lang="es-EC" i="1">
                                      <a:latin typeface="Cambria Math" panose="02040503050406030204" pitchFamily="18" charset="0"/>
                                    </a:rPr>
                                    <m:t>𝑑</m:t>
                                  </m:r>
                                </m:e>
                                <m:sup>
                                  <m:r>
                                    <a:rPr lang="es-EC" i="0">
                                      <a:latin typeface="Cambria Math" panose="02040503050406030204" pitchFamily="18" charset="0"/>
                                    </a:rPr>
                                    <m:t>2</m:t>
                                  </m:r>
                                </m:sup>
                              </m:sSup>
                            </m:e>
                          </m:nary>
                        </m:e>
                      </m:nary>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2525140" y="3370264"/>
                <a:ext cx="2554860" cy="763094"/>
              </a:xfrm>
              <a:prstGeom prst="rect">
                <a:avLst/>
              </a:prstGeom>
              <a:blipFill rotWithShape="0">
                <a:blip r:embed="rId4"/>
                <a:stretch>
                  <a:fillRect/>
                </a:stretch>
              </a:blipFill>
            </p:spPr>
            <p:txBody>
              <a:bodyPr/>
              <a:lstStyle/>
              <a:p>
                <a:r>
                  <a:rPr lang="es-EC">
                    <a:noFill/>
                  </a:rPr>
                  <a:t> </a:t>
                </a:r>
              </a:p>
            </p:txBody>
          </p:sp>
        </mc:Fallback>
      </mc:AlternateContent>
      <p:pic>
        <p:nvPicPr>
          <p:cNvPr id="6" name="Imagen 5"/>
          <p:cNvPicPr/>
          <p:nvPr/>
        </p:nvPicPr>
        <p:blipFill rotWithShape="1">
          <a:blip r:embed="rId5"/>
          <a:srcRect l="51129" t="27901" r="14235" b="20634"/>
          <a:stretch/>
        </p:blipFill>
        <p:spPr bwMode="auto">
          <a:xfrm>
            <a:off x="8398906" y="3561245"/>
            <a:ext cx="2585720" cy="2159635"/>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7" name="Rectángulo 6"/>
              <p:cNvSpPr/>
              <p:nvPr/>
            </p:nvSpPr>
            <p:spPr>
              <a:xfrm>
                <a:off x="1256334" y="5067196"/>
                <a:ext cx="2625014" cy="519886"/>
              </a:xfrm>
              <a:prstGeom prst="rect">
                <a:avLst/>
              </a:prstGeom>
            </p:spPr>
            <p:txBody>
              <a:bodyPr wrap="none">
                <a:spAutoFit/>
              </a:bodyPr>
              <a:lstStyle/>
              <a:p>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𝑠𝑎</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𝑀𝑠</m:t>
                        </m:r>
                      </m:num>
                      <m:den>
                        <m:sSub>
                          <m:sSubPr>
                            <m:ctrlPr>
                              <a:rPr lang="es-EC" i="1">
                                <a:latin typeface="Cambria Math" panose="02040503050406030204" pitchFamily="18" charset="0"/>
                              </a:rPr>
                            </m:ctrlPr>
                          </m:sSubPr>
                          <m:e>
                            <m:r>
                              <a:rPr lang="es-EC" i="1">
                                <a:latin typeface="Cambria Math" panose="02040503050406030204" pitchFamily="18" charset="0"/>
                              </a:rPr>
                              <m:t>𝑊</m:t>
                            </m:r>
                          </m:e>
                          <m:sub>
                            <m:r>
                              <a:rPr lang="es-EC" i="1">
                                <a:latin typeface="Cambria Math" panose="02040503050406030204" pitchFamily="18" charset="0"/>
                              </a:rPr>
                              <m:t>𝑠</m:t>
                            </m:r>
                          </m:sub>
                        </m:sSub>
                      </m:den>
                    </m:f>
                  </m:oMath>
                </a14:m>
                <a:r>
                  <a:rPr lang="es-EC" dirty="0" smtClean="0"/>
                  <a:t>= 751.62 </a:t>
                </a:r>
                <a:r>
                  <a:rPr lang="es-EC" dirty="0"/>
                  <a:t>Kg/cm2</a:t>
                </a:r>
              </a:p>
            </p:txBody>
          </p:sp>
        </mc:Choice>
        <mc:Fallback xmlns="">
          <p:sp>
            <p:nvSpPr>
              <p:cNvPr id="7" name="Rectángulo 6"/>
              <p:cNvSpPr>
                <a:spLocks noRot="1" noChangeAspect="1" noMove="1" noResize="1" noEditPoints="1" noAdjustHandles="1" noChangeArrowheads="1" noChangeShapeType="1" noTextEdit="1"/>
              </p:cNvSpPr>
              <p:nvPr/>
            </p:nvSpPr>
            <p:spPr>
              <a:xfrm>
                <a:off x="1256334" y="5067196"/>
                <a:ext cx="2625014" cy="519886"/>
              </a:xfrm>
              <a:prstGeom prst="rect">
                <a:avLst/>
              </a:prstGeom>
              <a:blipFill rotWithShape="0">
                <a:blip r:embed="rId6"/>
                <a:stretch>
                  <a:fillRect r="-116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1192834" y="5681315"/>
                <a:ext cx="4351961" cy="808491"/>
              </a:xfrm>
              <a:prstGeom prst="rect">
                <a:avLst/>
              </a:prstGeom>
            </p:spPr>
            <p:txBody>
              <a:bodyPr wrap="none">
                <a:spAutoFit/>
              </a:bodyPr>
              <a:lstStyle/>
              <a:p>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𝑖h</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𝑀𝑖</m:t>
                        </m:r>
                      </m:num>
                      <m:den>
                        <m:sSub>
                          <m:sSubPr>
                            <m:ctrlPr>
                              <a:rPr lang="es-EC" i="1">
                                <a:latin typeface="Cambria Math" panose="02040503050406030204" pitchFamily="18" charset="0"/>
                              </a:rPr>
                            </m:ctrlPr>
                          </m:sSubPr>
                          <m:e>
                            <m:r>
                              <a:rPr lang="es-EC" i="1">
                                <a:latin typeface="Cambria Math" panose="02040503050406030204" pitchFamily="18" charset="0"/>
                              </a:rPr>
                              <m:t>𝑊</m:t>
                            </m:r>
                          </m:e>
                          <m:sub>
                            <m:r>
                              <a:rPr lang="es-EC" i="1">
                                <a:latin typeface="Cambria Math" panose="02040503050406030204" pitchFamily="18" charset="0"/>
                              </a:rPr>
                              <m:t>𝑖</m:t>
                            </m:r>
                          </m:sub>
                        </m:sSub>
                      </m:den>
                    </m:f>
                  </m:oMath>
                </a14:m>
                <a:r>
                  <a:rPr lang="es-EC" dirty="0" smtClean="0"/>
                  <a:t>=1117.7.35 </a:t>
                </a:r>
                <a:r>
                  <a:rPr lang="es-EC" dirty="0"/>
                  <a:t>/ 9.14= 122.24  Kg/cm2 </a:t>
                </a:r>
              </a:p>
              <a:p>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1192834" y="5681315"/>
                <a:ext cx="4351961" cy="808491"/>
              </a:xfrm>
              <a:prstGeom prst="rect">
                <a:avLst/>
              </a:prstGeom>
              <a:blipFill rotWithShape="0">
                <a:blip r:embed="rId7"/>
                <a:stretch>
                  <a:fillRect r="-14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5463106" y="5101436"/>
                <a:ext cx="2864054" cy="485646"/>
              </a:xfrm>
              <a:prstGeom prst="rect">
                <a:avLst/>
              </a:prstGeom>
            </p:spPr>
            <p:txBody>
              <a:bodyPr wrap="none">
                <a:spAutoFit/>
              </a:bodyPr>
              <a:lstStyle/>
              <a:p>
                <a:r>
                  <a:rPr lang="es-EC" dirty="0" smtClean="0">
                    <a:latin typeface="Arial" panose="020B0604020202020204" pitchFamily="34" charset="0"/>
                    <a:ea typeface="Calibri" panose="020F0502020204030204" pitchFamily="34" charset="0"/>
                    <a:cs typeface="Times New Roman" panose="02020603050405020304" pitchFamily="18" charset="0"/>
                  </a:rPr>
                  <a:t>&lt;	0.6 </a:t>
                </a:r>
                <a:r>
                  <a:rPr lang="es-EC" dirty="0">
                    <a:latin typeface="Arial" panose="020B0604020202020204" pitchFamily="34" charset="0"/>
                    <a:ea typeface="Calibri" panose="020F0502020204030204" pitchFamily="34" charset="0"/>
                    <a:cs typeface="Times New Roman" panose="02020603050405020304" pitchFamily="18" charset="0"/>
                  </a:rPr>
                  <a:t>Fy =1518 </a:t>
                </a:r>
                <a14:m>
                  <m:oMath xmlns:m="http://schemas.openxmlformats.org/officeDocument/2006/math">
                    <m:f>
                      <m:fPr>
                        <m:ctrlPr>
                          <a:rPr lang="es-EC" i="1">
                            <a:effectLst/>
                            <a:latin typeface="Cambria Math" panose="020405030504060302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𝐾𝑔</m:t>
                        </m:r>
                      </m:num>
                      <m:den>
                        <m:r>
                          <a:rPr lang="es-EC"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s-EC" i="1">
                                <a:effectLst/>
                                <a:latin typeface="Cambria Math" panose="02040503050406030204" pitchFamily="18" charset="0"/>
                              </a:rPr>
                            </m:ctrlPr>
                          </m:sSupPr>
                          <m:e>
                            <m:r>
                              <a:rPr lang="es-EC" i="1">
                                <a:effectLst/>
                                <a:latin typeface="Cambria Math" panose="02040503050406030204" pitchFamily="18" charset="0"/>
                                <a:ea typeface="Calibri" panose="020F0502020204030204" pitchFamily="34" charset="0"/>
                                <a:cs typeface="Times New Roman" panose="02020603050405020304" pitchFamily="18" charset="0"/>
                              </a:rPr>
                              <m:t>𝑚</m:t>
                            </m:r>
                          </m:e>
                          <m:sup>
                            <m:r>
                              <a:rPr lang="es-EC">
                                <a:effectLst/>
                                <a:latin typeface="Cambria Math" panose="02040503050406030204" pitchFamily="18" charset="0"/>
                                <a:ea typeface="Calibri" panose="020F0502020204030204" pitchFamily="34" charset="0"/>
                                <a:cs typeface="Times New Roman" panose="02020603050405020304" pitchFamily="18" charset="0"/>
                              </a:rPr>
                              <m:t>2</m:t>
                            </m:r>
                          </m:sup>
                        </m:sSup>
                      </m:den>
                    </m:f>
                  </m:oMath>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5463106" y="5101436"/>
                <a:ext cx="2864054" cy="485646"/>
              </a:xfrm>
              <a:prstGeom prst="rect">
                <a:avLst/>
              </a:prstGeom>
              <a:blipFill rotWithShape="0">
                <a:blip r:embed="rId8"/>
                <a:stretch>
                  <a:fillRect l="-1702" b="-625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5505705" y="5690848"/>
                <a:ext cx="2726196" cy="485646"/>
              </a:xfrm>
              <a:prstGeom prst="rect">
                <a:avLst/>
              </a:prstGeom>
            </p:spPr>
            <p:txBody>
              <a:bodyPr wrap="none">
                <a:spAutoFit/>
              </a:bodyPr>
              <a:lstStyle/>
              <a:p>
                <a:r>
                  <a:rPr lang="es-EC" dirty="0" smtClean="0">
                    <a:latin typeface="Arial" panose="020B0604020202020204" pitchFamily="34" charset="0"/>
                    <a:ea typeface="Calibri" panose="020F0502020204030204" pitchFamily="34" charset="0"/>
                    <a:cs typeface="Times New Roman" panose="02020603050405020304" pitchFamily="18" charset="0"/>
                  </a:rPr>
                  <a:t>&lt;	0.6 </a:t>
                </a:r>
                <a:r>
                  <a:rPr lang="es-EC" dirty="0" err="1">
                    <a:latin typeface="Arial" panose="020B0604020202020204" pitchFamily="34" charset="0"/>
                    <a:ea typeface="Calibri" panose="020F0502020204030204" pitchFamily="34" charset="0"/>
                    <a:cs typeface="Times New Roman" panose="02020603050405020304" pitchFamily="18" charset="0"/>
                  </a:rPr>
                  <a:t>f´c</a:t>
                </a:r>
                <a:r>
                  <a:rPr lang="es-EC" dirty="0">
                    <a:latin typeface="Arial" panose="020B0604020202020204" pitchFamily="34" charset="0"/>
                    <a:ea typeface="Calibri" panose="020F0502020204030204" pitchFamily="34" charset="0"/>
                    <a:cs typeface="Times New Roman" panose="02020603050405020304" pitchFamily="18" charset="0"/>
                  </a:rPr>
                  <a:t> =126 </a:t>
                </a:r>
                <a14:m>
                  <m:oMath xmlns:m="http://schemas.openxmlformats.org/officeDocument/2006/math">
                    <m:f>
                      <m:fPr>
                        <m:ctrlPr>
                          <a:rPr lang="es-EC" i="1">
                            <a:effectLst/>
                            <a:latin typeface="Cambria Math" panose="020405030504060302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𝐾𝑔</m:t>
                        </m:r>
                      </m:num>
                      <m:den>
                        <m:r>
                          <a:rPr lang="es-EC"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s-EC" i="1">
                                <a:effectLst/>
                                <a:latin typeface="Cambria Math" panose="02040503050406030204" pitchFamily="18" charset="0"/>
                              </a:rPr>
                            </m:ctrlPr>
                          </m:sSupPr>
                          <m:e>
                            <m:r>
                              <a:rPr lang="es-EC" i="1">
                                <a:effectLst/>
                                <a:latin typeface="Cambria Math" panose="02040503050406030204" pitchFamily="18" charset="0"/>
                                <a:ea typeface="Calibri" panose="020F0502020204030204" pitchFamily="34" charset="0"/>
                                <a:cs typeface="Times New Roman" panose="02020603050405020304" pitchFamily="18" charset="0"/>
                              </a:rPr>
                              <m:t>𝑚</m:t>
                            </m:r>
                          </m:e>
                          <m:sup>
                            <m:r>
                              <a:rPr lang="es-EC">
                                <a:effectLst/>
                                <a:latin typeface="Cambria Math" panose="02040503050406030204" pitchFamily="18" charset="0"/>
                                <a:ea typeface="Calibri" panose="020F0502020204030204" pitchFamily="34" charset="0"/>
                                <a:cs typeface="Times New Roman" panose="02020603050405020304" pitchFamily="18" charset="0"/>
                              </a:rPr>
                              <m:t>2</m:t>
                            </m:r>
                          </m:sup>
                        </m:sSup>
                      </m:den>
                    </m:f>
                  </m:oMath>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5505705" y="5690848"/>
                <a:ext cx="2726196" cy="485646"/>
              </a:xfrm>
              <a:prstGeom prst="rect">
                <a:avLst/>
              </a:prstGeom>
              <a:blipFill rotWithShape="0">
                <a:blip r:embed="rId9"/>
                <a:stretch>
                  <a:fillRect l="-1790" b="-8861"/>
                </a:stretch>
              </a:blipFill>
            </p:spPr>
            <p:txBody>
              <a:bodyPr/>
              <a:lstStyle/>
              <a:p>
                <a:r>
                  <a:rPr lang="es-EC">
                    <a:noFill/>
                  </a:rPr>
                  <a:t> </a:t>
                </a:r>
              </a:p>
            </p:txBody>
          </p:sp>
        </mc:Fallback>
      </mc:AlternateContent>
    </p:spTree>
    <p:extLst>
      <p:ext uri="{BB962C8B-B14F-4D97-AF65-F5344CB8AC3E}">
        <p14:creationId xmlns:p14="http://schemas.microsoft.com/office/powerpoint/2010/main" val="31522878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4" name="Título 1"/>
          <p:cNvSpPr txBox="1">
            <a:spLocks/>
          </p:cNvSpPr>
          <p:nvPr/>
        </p:nvSpPr>
        <p:spPr>
          <a:xfrm>
            <a:off x="-116052" y="754210"/>
            <a:ext cx="8284942" cy="6098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2000" b="1" i="1" dirty="0" smtClean="0">
                <a:latin typeface="Arial" panose="020B0604020202020204" pitchFamily="34" charset="0"/>
                <a:cs typeface="Arial" panose="020B0604020202020204" pitchFamily="34" charset="0"/>
              </a:rPr>
              <a:t>15. </a:t>
            </a:r>
            <a:r>
              <a:rPr lang="es-EC" sz="2000" b="1" i="1" dirty="0" smtClean="0">
                <a:latin typeface="Arial" panose="020B0604020202020204" pitchFamily="34" charset="0"/>
                <a:cs typeface="Arial" panose="020B0604020202020204" pitchFamily="34" charset="0"/>
              </a:rPr>
              <a:t>METODOLOGÍA PARA PROPUESTA DE REFORZAMIENTO</a:t>
            </a:r>
            <a:endParaRPr lang="es-EC" sz="2000" b="1" i="1" dirty="0">
              <a:latin typeface="Arial" panose="020B0604020202020204" pitchFamily="34" charset="0"/>
              <a:cs typeface="Arial" panose="020B0604020202020204" pitchFamily="34" charset="0"/>
            </a:endParaRPr>
          </a:p>
        </p:txBody>
      </p:sp>
      <p:pic>
        <p:nvPicPr>
          <p:cNvPr id="6" name="Imagen 5"/>
          <p:cNvPicPr/>
          <p:nvPr/>
        </p:nvPicPr>
        <p:blipFill rotWithShape="1">
          <a:blip r:embed="rId2">
            <a:extLst>
              <a:ext uri="{28A0092B-C50C-407E-A947-70E740481C1C}">
                <a14:useLocalDpi xmlns:a14="http://schemas.microsoft.com/office/drawing/2010/main" val="0"/>
              </a:ext>
            </a:extLst>
          </a:blip>
          <a:srcRect l="5520" r="1598"/>
          <a:stretch/>
        </p:blipFill>
        <p:spPr bwMode="auto">
          <a:xfrm>
            <a:off x="662114" y="1479396"/>
            <a:ext cx="3236595" cy="2159635"/>
          </a:xfrm>
          <a:prstGeom prst="rect">
            <a:avLst/>
          </a:prstGeom>
          <a:ln>
            <a:noFill/>
          </a:ln>
          <a:extLst>
            <a:ext uri="{53640926-AAD7-44D8-BBD7-CCE9431645EC}">
              <a14:shadowObscured xmlns:a14="http://schemas.microsoft.com/office/drawing/2010/main"/>
            </a:ext>
          </a:extLst>
        </p:spPr>
      </p:pic>
      <p:pic>
        <p:nvPicPr>
          <p:cNvPr id="7" name="Imagen 6"/>
          <p:cNvPicPr/>
          <p:nvPr/>
        </p:nvPicPr>
        <p:blipFill>
          <a:blip r:embed="rId3">
            <a:extLst>
              <a:ext uri="{28A0092B-C50C-407E-A947-70E740481C1C}">
                <a14:useLocalDpi xmlns:a14="http://schemas.microsoft.com/office/drawing/2010/main" val="0"/>
              </a:ext>
            </a:extLst>
          </a:blip>
          <a:stretch>
            <a:fillRect/>
          </a:stretch>
        </p:blipFill>
        <p:spPr>
          <a:xfrm>
            <a:off x="4026419" y="1479396"/>
            <a:ext cx="2517775" cy="2159635"/>
          </a:xfrm>
          <a:prstGeom prst="rect">
            <a:avLst/>
          </a:prstGeom>
        </p:spPr>
      </p:pic>
      <p:pic>
        <p:nvPicPr>
          <p:cNvPr id="8" name="Imagen 7"/>
          <p:cNvPicPr/>
          <p:nvPr/>
        </p:nvPicPr>
        <p:blipFill>
          <a:blip r:embed="rId4">
            <a:extLst>
              <a:ext uri="{28A0092B-C50C-407E-A947-70E740481C1C}">
                <a14:useLocalDpi xmlns:a14="http://schemas.microsoft.com/office/drawing/2010/main" val="0"/>
              </a:ext>
            </a:extLst>
          </a:blip>
          <a:stretch>
            <a:fillRect/>
          </a:stretch>
        </p:blipFill>
        <p:spPr>
          <a:xfrm>
            <a:off x="1457769" y="3990685"/>
            <a:ext cx="4881880" cy="1799590"/>
          </a:xfrm>
          <a:prstGeom prst="rect">
            <a:avLst/>
          </a:prstGeom>
        </p:spPr>
      </p:pic>
      <p:pic>
        <p:nvPicPr>
          <p:cNvPr id="9" name="Imagen 8"/>
          <p:cNvPicPr/>
          <p:nvPr/>
        </p:nvPicPr>
        <p:blipFill rotWithShape="1">
          <a:blip r:embed="rId5"/>
          <a:srcRect l="2276" t="8904" r="18768" b="9331"/>
          <a:stretch/>
        </p:blipFill>
        <p:spPr bwMode="auto">
          <a:xfrm>
            <a:off x="7910318" y="1534089"/>
            <a:ext cx="3144369" cy="1782317"/>
          </a:xfrm>
          <a:prstGeom prst="rect">
            <a:avLst/>
          </a:prstGeom>
          <a:ln>
            <a:noFill/>
          </a:ln>
          <a:extLst>
            <a:ext uri="{53640926-AAD7-44D8-BBD7-CCE9431645EC}">
              <a14:shadowObscured xmlns:a14="http://schemas.microsoft.com/office/drawing/2010/main"/>
            </a:ext>
          </a:extLst>
        </p:spPr>
      </p:pic>
      <p:pic>
        <p:nvPicPr>
          <p:cNvPr id="10" name="Imagen 9"/>
          <p:cNvPicPr/>
          <p:nvPr/>
        </p:nvPicPr>
        <p:blipFill>
          <a:blip r:embed="rId6">
            <a:extLst>
              <a:ext uri="{28A0092B-C50C-407E-A947-70E740481C1C}">
                <a14:useLocalDpi xmlns:a14="http://schemas.microsoft.com/office/drawing/2010/main" val="0"/>
              </a:ext>
            </a:extLst>
          </a:blip>
          <a:stretch>
            <a:fillRect/>
          </a:stretch>
        </p:blipFill>
        <p:spPr>
          <a:xfrm>
            <a:off x="8407090" y="3459242"/>
            <a:ext cx="2190750" cy="2562225"/>
          </a:xfrm>
          <a:prstGeom prst="rect">
            <a:avLst/>
          </a:prstGeom>
        </p:spPr>
      </p:pic>
    </p:spTree>
    <p:extLst>
      <p:ext uri="{BB962C8B-B14F-4D97-AF65-F5344CB8AC3E}">
        <p14:creationId xmlns:p14="http://schemas.microsoft.com/office/powerpoint/2010/main" val="3852646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a:xfrm>
            <a:off x="279401" y="920052"/>
            <a:ext cx="5173979" cy="5248275"/>
          </a:xfrm>
        </p:spPr>
        <p:txBody>
          <a:bodyPr>
            <a:noAutofit/>
          </a:bodyPr>
          <a:lstStyle/>
          <a:p>
            <a:pPr marL="0" indent="0" algn="just">
              <a:buNone/>
            </a:pPr>
            <a:r>
              <a:rPr lang="es-EC" sz="2000" dirty="0" smtClean="0"/>
              <a:t>Por los efectos negativos del sismo (16 de abril 2016), hay la necesidad de concientizar al resto del país  de tener control en la construcción de edificaciones, además de prevenir que los edificios ya construidos colapsen (reforzamiento estructural)</a:t>
            </a:r>
          </a:p>
          <a:p>
            <a:pPr marL="0" indent="0" algn="just">
              <a:buNone/>
            </a:pPr>
            <a:r>
              <a:rPr lang="es-EC" sz="2000" dirty="0" smtClean="0"/>
              <a:t>El código de la construcción CEC- 77 propone un capitulo de peligro sísmico que en la actualidad no es suficiente</a:t>
            </a:r>
          </a:p>
          <a:p>
            <a:pPr marL="0" indent="0" algn="just">
              <a:buNone/>
            </a:pPr>
            <a:r>
              <a:rPr lang="es-EC" sz="2000" dirty="0" smtClean="0"/>
              <a:t>La sismicidad que existe es alta, convierte a la estructura en vulnerable   </a:t>
            </a:r>
          </a:p>
          <a:p>
            <a:pPr marL="0" indent="0" algn="just">
              <a:buNone/>
            </a:pPr>
            <a:r>
              <a:rPr lang="es-EC" sz="2000" dirty="0" smtClean="0"/>
              <a:t>Beneficios</a:t>
            </a:r>
          </a:p>
          <a:p>
            <a:pPr algn="just"/>
            <a:r>
              <a:rPr lang="es-EC" sz="2000" dirty="0"/>
              <a:t>	</a:t>
            </a:r>
            <a:r>
              <a:rPr lang="es-EC" sz="2000" dirty="0" smtClean="0"/>
              <a:t>Mejora el comportamiento de 	edificio</a:t>
            </a:r>
          </a:p>
          <a:p>
            <a:pPr algn="just"/>
            <a:r>
              <a:rPr lang="es-EC" sz="2000" dirty="0" smtClean="0"/>
              <a:t>	Prevención de perdida  de vidas y 	daños materiales </a:t>
            </a:r>
            <a:endParaRPr lang="es-EC" sz="2000" dirty="0"/>
          </a:p>
        </p:txBody>
      </p:sp>
      <p:pic>
        <p:nvPicPr>
          <p:cNvPr id="5" name="Imagen 4"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3183" y="660950"/>
            <a:ext cx="3628817" cy="5222651"/>
          </a:xfrm>
          <a:prstGeom prst="rect">
            <a:avLst/>
          </a:prstGeom>
        </p:spPr>
      </p:pic>
      <p:pic>
        <p:nvPicPr>
          <p:cNvPr id="6" name="Imagen 5"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3380" y="622574"/>
            <a:ext cx="2506545" cy="1863841"/>
          </a:xfrm>
          <a:prstGeom prst="rect">
            <a:avLst/>
          </a:prstGeom>
        </p:spPr>
      </p:pic>
      <p:pic>
        <p:nvPicPr>
          <p:cNvPr id="7" name="Imagen 6"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3380" y="4685546"/>
            <a:ext cx="2660428" cy="1523310"/>
          </a:xfrm>
          <a:prstGeom prst="rect">
            <a:avLst/>
          </a:prstGeom>
        </p:spPr>
      </p:pic>
      <p:pic>
        <p:nvPicPr>
          <p:cNvPr id="8" name="Imagen 7"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4466" y="2524789"/>
            <a:ext cx="2470316" cy="2122383"/>
          </a:xfrm>
          <a:prstGeom prst="rect">
            <a:avLst/>
          </a:prstGeom>
        </p:spPr>
      </p:pic>
      <p:sp>
        <p:nvSpPr>
          <p:cNvPr id="10" name="Título 1"/>
          <p:cNvSpPr txBox="1">
            <a:spLocks/>
          </p:cNvSpPr>
          <p:nvPr/>
        </p:nvSpPr>
        <p:spPr>
          <a:xfrm>
            <a:off x="-323857" y="504760"/>
            <a:ext cx="2967121" cy="584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lgn="r"/>
            <a:r>
              <a:rPr lang="es-ES" sz="2000" i="1" dirty="0"/>
              <a:t>2</a:t>
            </a:r>
            <a:r>
              <a:rPr lang="es-ES" sz="2000" i="1" dirty="0" smtClean="0"/>
              <a:t>. JUSTIFICACIÓN </a:t>
            </a:r>
            <a:endParaRPr lang="es-EC" sz="2000" i="1" dirty="0"/>
          </a:p>
        </p:txBody>
      </p:sp>
    </p:spTree>
    <p:extLst>
      <p:ext uri="{BB962C8B-B14F-4D97-AF65-F5344CB8AC3E}">
        <p14:creationId xmlns:p14="http://schemas.microsoft.com/office/powerpoint/2010/main" val="27044616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4" name="Marcador de contenido 3" descr="Recorte de pantalla"/>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092" y="1333874"/>
            <a:ext cx="5588276" cy="3957598"/>
          </a:xfrm>
        </p:spPr>
      </p:pic>
      <p:pic>
        <p:nvPicPr>
          <p:cNvPr id="5" name="Imagen 4"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284" y="1333874"/>
            <a:ext cx="5547029" cy="3953055"/>
          </a:xfrm>
          <a:prstGeom prst="rect">
            <a:avLst/>
          </a:prstGeom>
        </p:spPr>
      </p:pic>
      <p:sp>
        <p:nvSpPr>
          <p:cNvPr id="6" name="Título 1"/>
          <p:cNvSpPr txBox="1">
            <a:spLocks/>
          </p:cNvSpPr>
          <p:nvPr/>
        </p:nvSpPr>
        <p:spPr>
          <a:xfrm>
            <a:off x="-4483335" y="724005"/>
            <a:ext cx="8284942" cy="6098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2000" b="1" i="1" dirty="0" smtClean="0">
                <a:latin typeface="Arial" panose="020B0604020202020204" pitchFamily="34" charset="0"/>
                <a:cs typeface="Arial" panose="020B0604020202020204" pitchFamily="34" charset="0"/>
              </a:rPr>
              <a:t>15. </a:t>
            </a:r>
            <a:r>
              <a:rPr lang="es-EC" sz="2000" b="1" i="1" dirty="0" smtClean="0">
                <a:latin typeface="Arial" panose="020B0604020202020204" pitchFamily="34" charset="0"/>
                <a:cs typeface="Arial" panose="020B0604020202020204" pitchFamily="34" charset="0"/>
              </a:rPr>
              <a:t>PLANOS DE DETALLE</a:t>
            </a:r>
            <a:endParaRPr lang="es-EC" sz="20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98379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4" name="Título 1"/>
          <p:cNvSpPr txBox="1">
            <a:spLocks/>
          </p:cNvSpPr>
          <p:nvPr/>
        </p:nvSpPr>
        <p:spPr>
          <a:xfrm>
            <a:off x="-2067682" y="669259"/>
            <a:ext cx="8284942" cy="6098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2000" b="1" i="1" dirty="0" smtClean="0">
                <a:latin typeface="Arial" panose="020B0604020202020204" pitchFamily="34" charset="0"/>
                <a:cs typeface="Arial" panose="020B0604020202020204" pitchFamily="34" charset="0"/>
              </a:rPr>
              <a:t>15. </a:t>
            </a:r>
            <a:r>
              <a:rPr lang="es-EC" sz="2000" b="1" i="1" dirty="0" smtClean="0">
                <a:latin typeface="Arial" panose="020B0604020202020204" pitchFamily="34" charset="0"/>
                <a:cs typeface="Arial" panose="020B0604020202020204" pitchFamily="34" charset="0"/>
              </a:rPr>
              <a:t>CONCLUCIONES Y RECOMENDACIONES </a:t>
            </a:r>
            <a:endParaRPr lang="es-EC" sz="2000" b="1" i="1" dirty="0">
              <a:latin typeface="Arial" panose="020B0604020202020204" pitchFamily="34" charset="0"/>
              <a:cs typeface="Arial" panose="020B0604020202020204" pitchFamily="34" charset="0"/>
            </a:endParaRPr>
          </a:p>
        </p:txBody>
      </p:sp>
      <p:sp>
        <p:nvSpPr>
          <p:cNvPr id="5" name="Rectángulo 4"/>
          <p:cNvSpPr/>
          <p:nvPr/>
        </p:nvSpPr>
        <p:spPr>
          <a:xfrm>
            <a:off x="692191" y="1104880"/>
            <a:ext cx="11050137" cy="5534849"/>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sz="2000" dirty="0">
                <a:latin typeface="Arial" panose="020B0604020202020204" pitchFamily="34" charset="0"/>
                <a:ea typeface="Calibri" panose="020F0502020204030204" pitchFamily="34" charset="0"/>
                <a:cs typeface="Arial" panose="020B0604020202020204" pitchFamily="34" charset="0"/>
              </a:rPr>
              <a:t>No se puede descartar la posibilidad de ocurrencia un evento sísmico </a:t>
            </a:r>
            <a:r>
              <a:rPr lang="es-EC" sz="2000" dirty="0" smtClean="0">
                <a:latin typeface="Arial" panose="020B0604020202020204" pitchFamily="34" charset="0"/>
                <a:ea typeface="Calibri" panose="020F0502020204030204" pitchFamily="34" charset="0"/>
                <a:cs typeface="Arial" panose="020B0604020202020204" pitchFamily="34" charset="0"/>
              </a:rPr>
              <a:t>en </a:t>
            </a:r>
            <a:r>
              <a:rPr lang="es-EC" sz="2000" dirty="0">
                <a:latin typeface="Arial" panose="020B0604020202020204" pitchFamily="34" charset="0"/>
                <a:ea typeface="Calibri" panose="020F0502020204030204" pitchFamily="34" charset="0"/>
                <a:cs typeface="Arial" panose="020B0604020202020204" pitchFamily="34" charset="0"/>
              </a:rPr>
              <a:t>Quito. La rehabilitación del edificio salvaguardaría la integridad de quienes lo ocupan y brindaría un mejor desempeño a la estructura</a:t>
            </a:r>
            <a:r>
              <a:rPr lang="es-EC" sz="2000" dirty="0" smtClean="0">
                <a:latin typeface="Arial" panose="020B0604020202020204" pitchFamily="34" charset="0"/>
                <a:ea typeface="Calibri" panose="020F0502020204030204" pitchFamily="34" charset="0"/>
                <a:cs typeface="Arial" panose="020B0604020202020204" pitchFamily="34" charset="0"/>
              </a:rPr>
              <a:t>.</a:t>
            </a:r>
          </a:p>
          <a:p>
            <a:pPr marL="342900" lvl="0" indent="-342900" algn="just">
              <a:lnSpc>
                <a:spcPct val="150000"/>
              </a:lnSpc>
              <a:spcAft>
                <a:spcPts val="0"/>
              </a:spcAft>
              <a:buFont typeface="Symbol" panose="05050102010706020507" pitchFamily="18" charset="2"/>
              <a:buChar char=""/>
            </a:pPr>
            <a:r>
              <a:rPr lang="es-EC" sz="2000" dirty="0">
                <a:latin typeface="Arial" panose="020B0604020202020204" pitchFamily="34" charset="0"/>
                <a:cs typeface="Arial" panose="020B0604020202020204" pitchFamily="34" charset="0"/>
              </a:rPr>
              <a:t>El reforzamiento que se plantea para el edificio Silva Núñez se lo hizo pensando en las factibilidades del proceso </a:t>
            </a:r>
            <a:r>
              <a:rPr lang="es-EC" sz="2000" dirty="0" smtClean="0">
                <a:latin typeface="Arial" panose="020B0604020202020204" pitchFamily="34" charset="0"/>
                <a:cs typeface="Arial" panose="020B0604020202020204" pitchFamily="34" charset="0"/>
              </a:rPr>
              <a:t>constructivo.</a:t>
            </a:r>
          </a:p>
          <a:p>
            <a:pPr marL="342900" indent="-342900" algn="just">
              <a:lnSpc>
                <a:spcPct val="150000"/>
              </a:lnSpc>
              <a:buFont typeface="Symbol" panose="05050102010706020507" pitchFamily="18" charset="2"/>
              <a:buChar char=""/>
            </a:pPr>
            <a:r>
              <a:rPr lang="es-EC" sz="2000" dirty="0">
                <a:latin typeface="Arial" panose="020B0604020202020204" pitchFamily="34" charset="0"/>
                <a:cs typeface="Arial" panose="020B0604020202020204" pitchFamily="34" charset="0"/>
              </a:rPr>
              <a:t>El edificio Silva Núñez fue construido en el año de 1993, donde el </a:t>
            </a:r>
            <a:r>
              <a:rPr lang="es-EC" sz="2000" dirty="0" smtClean="0">
                <a:latin typeface="Arial" panose="020B0604020202020204" pitchFamily="34" charset="0"/>
                <a:cs typeface="Arial" panose="020B0604020202020204" pitchFamily="34" charset="0"/>
              </a:rPr>
              <a:t>CEC-77 tenía </a:t>
            </a:r>
            <a:r>
              <a:rPr lang="es-EC" sz="2000" dirty="0">
                <a:latin typeface="Arial" panose="020B0604020202020204" pitchFamily="34" charset="0"/>
                <a:cs typeface="Arial" panose="020B0604020202020204" pitchFamily="34" charset="0"/>
              </a:rPr>
              <a:t>una sección dirigía al peligro sísmico bastante desactualizado y menos riguroso </a:t>
            </a:r>
            <a:r>
              <a:rPr lang="es-EC" sz="2000" dirty="0" smtClean="0">
                <a:latin typeface="Arial" panose="020B0604020202020204" pitchFamily="34" charset="0"/>
                <a:cs typeface="Arial" panose="020B0604020202020204" pitchFamily="34" charset="0"/>
              </a:rPr>
              <a:t>a la </a:t>
            </a:r>
            <a:r>
              <a:rPr lang="es-EC" sz="2000" dirty="0">
                <a:latin typeface="Arial" panose="020B0604020202020204" pitchFamily="34" charset="0"/>
                <a:cs typeface="Arial" panose="020B0604020202020204" pitchFamily="34" charset="0"/>
              </a:rPr>
              <a:t>Norma Ecuatoriana de la Construcción NEC-15. Motivo por el cual la estructura en estudio y demás contemporáneas deben ser intervenidas mediante técnicas de </a:t>
            </a:r>
            <a:r>
              <a:rPr lang="es-EC" sz="2000" dirty="0" smtClean="0">
                <a:latin typeface="Arial" panose="020B0604020202020204" pitchFamily="34" charset="0"/>
                <a:cs typeface="Arial" panose="020B0604020202020204" pitchFamily="34" charset="0"/>
              </a:rPr>
              <a:t>reforzamiento</a:t>
            </a:r>
            <a:r>
              <a:rPr lang="es-EC" sz="2000" dirty="0">
                <a:latin typeface="Arial" panose="020B0604020202020204" pitchFamily="34" charset="0"/>
                <a:cs typeface="Arial" panose="020B0604020202020204" pitchFamily="34" charset="0"/>
              </a:rPr>
              <a:t>.</a:t>
            </a:r>
            <a:endParaRPr lang="es-EC" sz="2000" dirty="0" smtClean="0">
              <a:latin typeface="Arial" panose="020B0604020202020204" pitchFamily="34" charset="0"/>
              <a:cs typeface="Arial" panose="020B0604020202020204" pitchFamily="34" charset="0"/>
            </a:endParaRPr>
          </a:p>
          <a:p>
            <a:pPr marL="342900" indent="-342900" algn="just">
              <a:lnSpc>
                <a:spcPct val="150000"/>
              </a:lnSpc>
              <a:buFont typeface="Symbol" panose="05050102010706020507" pitchFamily="18" charset="2"/>
              <a:buChar char=""/>
            </a:pPr>
            <a:r>
              <a:rPr lang="es-EC" sz="2000" dirty="0" smtClean="0">
                <a:latin typeface="Arial" panose="020B0604020202020204" pitchFamily="34" charset="0"/>
                <a:cs typeface="Arial" panose="020B0604020202020204" pitchFamily="34" charset="0"/>
              </a:rPr>
              <a:t>Se </a:t>
            </a:r>
            <a:r>
              <a:rPr lang="es-EC" sz="2000" dirty="0">
                <a:latin typeface="Arial" panose="020B0604020202020204" pitchFamily="34" charset="0"/>
                <a:cs typeface="Arial" panose="020B0604020202020204" pitchFamily="34" charset="0"/>
              </a:rPr>
              <a:t>recomienda que al reforzar una estructura en el que decide introducir muros y/o diagonales, estos elementos deben ocupar vanos completos en todo lo alto de la estructura. </a:t>
            </a:r>
          </a:p>
          <a:p>
            <a:pPr marL="342900" lvl="0" indent="-342900" algn="just">
              <a:lnSpc>
                <a:spcPct val="150000"/>
              </a:lnSpc>
              <a:spcAft>
                <a:spcPts val="0"/>
              </a:spcAft>
              <a:buFont typeface="Symbol" panose="05050102010706020507" pitchFamily="18" charset="2"/>
              <a:buChar char=""/>
            </a:pPr>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28730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97467" y="1077711"/>
            <a:ext cx="11082867" cy="5248275"/>
          </a:xfrm>
        </p:spPr>
        <p:txBody>
          <a:bodyPr>
            <a:normAutofit/>
          </a:bodyPr>
          <a:lstStyle/>
          <a:p>
            <a:pPr lvl="2" algn="just"/>
            <a:endParaRPr lang="es-EC" sz="2200" b="1" i="1" dirty="0" smtClean="0">
              <a:latin typeface="Arial" panose="020B0604020202020204" pitchFamily="34" charset="0"/>
              <a:cs typeface="Arial" panose="020B0604020202020204" pitchFamily="34" charset="0"/>
            </a:endParaRPr>
          </a:p>
          <a:p>
            <a:pPr lvl="2" algn="just"/>
            <a:r>
              <a:rPr lang="es-EC" i="1" dirty="0" smtClean="0">
                <a:latin typeface="Arial" panose="020B0604020202020204" pitchFamily="34" charset="0"/>
                <a:cs typeface="Arial" panose="020B0604020202020204" pitchFamily="34" charset="0"/>
              </a:rPr>
              <a:t>Objetivo </a:t>
            </a:r>
            <a:r>
              <a:rPr lang="es-EC" i="1" dirty="0">
                <a:latin typeface="Arial" panose="020B0604020202020204" pitchFamily="34" charset="0"/>
                <a:cs typeface="Arial" panose="020B0604020202020204" pitchFamily="34" charset="0"/>
              </a:rPr>
              <a:t>general </a:t>
            </a:r>
            <a:endParaRPr lang="es-EC" dirty="0">
              <a:latin typeface="Arial" panose="020B0604020202020204" pitchFamily="34" charset="0"/>
              <a:cs typeface="Arial" panose="020B0604020202020204" pitchFamily="34" charset="0"/>
            </a:endParaRPr>
          </a:p>
          <a:p>
            <a:pPr lvl="1" algn="just"/>
            <a:r>
              <a:rPr lang="es-EC" sz="2000" dirty="0">
                <a:latin typeface="Arial" panose="020B0604020202020204" pitchFamily="34" charset="0"/>
                <a:cs typeface="Arial" panose="020B0604020202020204" pitchFamily="34" charset="0"/>
              </a:rPr>
              <a:t>Realizar el análisis sísmico y diseño de la propuesta del sistema de reforzamiento estructural que cumpla con los parámetros de  </a:t>
            </a:r>
            <a:r>
              <a:rPr lang="es-EC" sz="2000" dirty="0" err="1">
                <a:latin typeface="Arial" panose="020B0604020202020204" pitchFamily="34" charset="0"/>
                <a:cs typeface="Arial" panose="020B0604020202020204" pitchFamily="34" charset="0"/>
              </a:rPr>
              <a:t>sismoresistencia</a:t>
            </a:r>
            <a:r>
              <a:rPr lang="es-EC" sz="2000" dirty="0">
                <a:latin typeface="Arial" panose="020B0604020202020204" pitchFamily="34" charset="0"/>
                <a:cs typeface="Arial" panose="020B0604020202020204" pitchFamily="34" charset="0"/>
              </a:rPr>
              <a:t> actuales propuestos en la Norma Ecuatoriana de la Construcción  NEC-15.</a:t>
            </a:r>
          </a:p>
          <a:p>
            <a:pPr marL="0" indent="0" algn="just">
              <a:buNone/>
            </a:pPr>
            <a:endParaRPr lang="es-EC" sz="2000" dirty="0">
              <a:latin typeface="Arial" panose="020B0604020202020204" pitchFamily="34" charset="0"/>
              <a:cs typeface="Arial" panose="020B0604020202020204" pitchFamily="34" charset="0"/>
            </a:endParaRPr>
          </a:p>
          <a:p>
            <a:pPr lvl="2" algn="just"/>
            <a:r>
              <a:rPr lang="es-EC" i="1" dirty="0">
                <a:latin typeface="Arial" panose="020B0604020202020204" pitchFamily="34" charset="0"/>
                <a:cs typeface="Arial" panose="020B0604020202020204" pitchFamily="34" charset="0"/>
              </a:rPr>
              <a:t>Objetivos específicos </a:t>
            </a:r>
            <a:endParaRPr lang="es-EC" dirty="0">
              <a:latin typeface="Arial" panose="020B0604020202020204" pitchFamily="34" charset="0"/>
              <a:cs typeface="Arial" panose="020B0604020202020204" pitchFamily="34" charset="0"/>
            </a:endParaRPr>
          </a:p>
          <a:p>
            <a:pPr lvl="1" algn="just"/>
            <a:r>
              <a:rPr lang="es-EC" sz="2000" dirty="0">
                <a:latin typeface="Arial" panose="020B0604020202020204" pitchFamily="34" charset="0"/>
                <a:cs typeface="Arial" panose="020B0604020202020204" pitchFamily="34" charset="0"/>
              </a:rPr>
              <a:t>Realizar  un  análisis sísmico del edificio  en  sus actuales condiciones.</a:t>
            </a:r>
          </a:p>
          <a:p>
            <a:pPr lvl="1" algn="just"/>
            <a:r>
              <a:rPr lang="es-EC" sz="2000" dirty="0">
                <a:latin typeface="Arial" panose="020B0604020202020204" pitchFamily="34" charset="0"/>
                <a:cs typeface="Arial" panose="020B0604020202020204" pitchFamily="34" charset="0"/>
              </a:rPr>
              <a:t>Proponer una  alternativa de reforzamiento  estructural de acuerdo a la evaluación de los  resultados  obtenidos  después del análisis  sísmico. </a:t>
            </a:r>
          </a:p>
          <a:p>
            <a:pPr lvl="1" algn="just"/>
            <a:r>
              <a:rPr lang="es-EC" sz="2000" dirty="0">
                <a:latin typeface="Arial" panose="020B0604020202020204" pitchFamily="34" charset="0"/>
                <a:cs typeface="Arial" panose="020B0604020202020204" pitchFamily="34" charset="0"/>
              </a:rPr>
              <a:t>Plantear el modelo analítico de la estructura reforzada estructuralmente  y diseñar sus elementos con la aplicación de la  Norma Ecuatoriana de la Construcción NEC-15.</a:t>
            </a:r>
          </a:p>
          <a:p>
            <a:pPr lvl="1" algn="just"/>
            <a:r>
              <a:rPr lang="es-EC" sz="2000" dirty="0">
                <a:latin typeface="Arial" panose="020B0604020202020204" pitchFamily="34" charset="0"/>
                <a:cs typeface="Arial" panose="020B0604020202020204" pitchFamily="34" charset="0"/>
              </a:rPr>
              <a:t>Presentar planos de detalle del reforzamiento estructural.</a:t>
            </a:r>
          </a:p>
          <a:p>
            <a:endParaRPr lang="es-EC" dirty="0"/>
          </a:p>
        </p:txBody>
      </p:sp>
      <p:sp>
        <p:nvSpPr>
          <p:cNvPr id="4" name="Título 1"/>
          <p:cNvSpPr>
            <a:spLocks noGrp="1"/>
          </p:cNvSpPr>
          <p:nvPr>
            <p:ph type="title"/>
          </p:nvPr>
        </p:nvSpPr>
        <p:spPr>
          <a:xfrm>
            <a:off x="-437317" y="785611"/>
            <a:ext cx="2967121" cy="584200"/>
          </a:xfrm>
        </p:spPr>
        <p:txBody>
          <a:bodyPr/>
          <a:lstStyle/>
          <a:p>
            <a:pPr algn="r"/>
            <a:r>
              <a:rPr lang="es-ES" sz="2000" i="1" dirty="0"/>
              <a:t>3</a:t>
            </a:r>
            <a:r>
              <a:rPr lang="es-ES" sz="2000" i="1" dirty="0" smtClean="0"/>
              <a:t>. OBJETIVOS </a:t>
            </a:r>
            <a:endParaRPr lang="es-EC" sz="2000" i="1" dirty="0"/>
          </a:p>
        </p:txBody>
      </p:sp>
    </p:spTree>
    <p:extLst>
      <p:ext uri="{BB962C8B-B14F-4D97-AF65-F5344CB8AC3E}">
        <p14:creationId xmlns:p14="http://schemas.microsoft.com/office/powerpoint/2010/main" val="34773316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7483394" y="2228044"/>
            <a:ext cx="4275787" cy="3728440"/>
          </a:xfrm>
          <a:prstGeom prst="rect">
            <a:avLst/>
          </a:prstGeom>
        </p:spPr>
      </p:pic>
      <p:pic>
        <p:nvPicPr>
          <p:cNvPr id="5" name="Imagen 4" descr="Recorte de pantalla"/>
          <p:cNvPicPr>
            <a:picLocks noChangeAspect="1"/>
          </p:cNvPicPr>
          <p:nvPr/>
        </p:nvPicPr>
        <p:blipFill rotWithShape="1">
          <a:blip r:embed="rId3">
            <a:extLst>
              <a:ext uri="{28A0092B-C50C-407E-A947-70E740481C1C}">
                <a14:useLocalDpi xmlns:a14="http://schemas.microsoft.com/office/drawing/2010/main" val="0"/>
              </a:ext>
            </a:extLst>
          </a:blip>
          <a:srcRect r="22646"/>
          <a:stretch/>
        </p:blipFill>
        <p:spPr>
          <a:xfrm>
            <a:off x="399244" y="2228044"/>
            <a:ext cx="6852242" cy="3728440"/>
          </a:xfrm>
          <a:prstGeom prst="rect">
            <a:avLst/>
          </a:prstGeom>
        </p:spPr>
      </p:pic>
      <p:sp>
        <p:nvSpPr>
          <p:cNvPr id="6" name="Título 1"/>
          <p:cNvSpPr txBox="1">
            <a:spLocks/>
          </p:cNvSpPr>
          <p:nvPr/>
        </p:nvSpPr>
        <p:spPr>
          <a:xfrm>
            <a:off x="786685" y="1086341"/>
            <a:ext cx="4802746" cy="11417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dirty="0" smtClean="0"/>
              <a:t>Ciudad: Quito</a:t>
            </a:r>
          </a:p>
          <a:p>
            <a:r>
              <a:rPr lang="es-EC" sz="2000" dirty="0" smtClean="0"/>
              <a:t> </a:t>
            </a:r>
          </a:p>
          <a:p>
            <a:r>
              <a:rPr lang="es-EC" sz="2000" dirty="0" smtClean="0"/>
              <a:t>Dirección: Naciones Unidas </a:t>
            </a:r>
            <a:r>
              <a:rPr lang="es-EC" sz="2000" dirty="0"/>
              <a:t>y </a:t>
            </a:r>
            <a:r>
              <a:rPr lang="es-EC" sz="2000" dirty="0" err="1"/>
              <a:t>Shyris</a:t>
            </a:r>
            <a:r>
              <a:rPr lang="es-EC" sz="2000" dirty="0"/>
              <a:t> esquina</a:t>
            </a:r>
            <a:r>
              <a:rPr lang="es-EC" sz="2000" dirty="0" smtClean="0"/>
              <a:t> </a:t>
            </a:r>
            <a:endParaRPr lang="es-EC" sz="2000" dirty="0"/>
          </a:p>
        </p:txBody>
      </p:sp>
      <p:sp>
        <p:nvSpPr>
          <p:cNvPr id="7" name="Título 1"/>
          <p:cNvSpPr txBox="1">
            <a:spLocks/>
          </p:cNvSpPr>
          <p:nvPr/>
        </p:nvSpPr>
        <p:spPr>
          <a:xfrm>
            <a:off x="-529968" y="739950"/>
            <a:ext cx="2967121" cy="584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2000" b="1" i="1" dirty="0">
                <a:latin typeface="Arial" panose="020B0604020202020204" pitchFamily="34" charset="0"/>
                <a:cs typeface="Arial" panose="020B0604020202020204" pitchFamily="34" charset="0"/>
              </a:rPr>
              <a:t>4</a:t>
            </a:r>
            <a:r>
              <a:rPr lang="es-ES" sz="2000" b="1" i="1" dirty="0" smtClean="0">
                <a:latin typeface="Arial" panose="020B0604020202020204" pitchFamily="34" charset="0"/>
                <a:cs typeface="Arial" panose="020B0604020202020204" pitchFamily="34" charset="0"/>
              </a:rPr>
              <a:t>. UBICACIÓN </a:t>
            </a:r>
            <a:endParaRPr lang="es-EC" sz="20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69355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856746" y="787395"/>
            <a:ext cx="7776162" cy="584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2000" b="1" i="1" dirty="0">
                <a:latin typeface="Arial" panose="020B0604020202020204" pitchFamily="34" charset="0"/>
                <a:cs typeface="Arial" panose="020B0604020202020204" pitchFamily="34" charset="0"/>
              </a:rPr>
              <a:t>5</a:t>
            </a:r>
            <a:r>
              <a:rPr lang="es-ES" sz="2000" b="1" i="1" dirty="0" smtClean="0">
                <a:latin typeface="Arial" panose="020B0604020202020204" pitchFamily="34" charset="0"/>
                <a:cs typeface="Arial" panose="020B0604020202020204" pitchFamily="34" charset="0"/>
              </a:rPr>
              <a:t>. CARACTERISTICAS GENERALES DEL EDIFICO  </a:t>
            </a:r>
            <a:endParaRPr lang="es-EC" sz="2000" b="1" i="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ángulo 6"/>
              <p:cNvSpPr/>
              <p:nvPr/>
            </p:nvSpPr>
            <p:spPr>
              <a:xfrm>
                <a:off x="824833" y="1720205"/>
                <a:ext cx="7121432" cy="3170099"/>
              </a:xfrm>
              <a:prstGeom prst="rect">
                <a:avLst/>
              </a:prstGeom>
            </p:spPr>
            <p:txBody>
              <a:bodyPr wrap="square">
                <a:spAutoFit/>
              </a:bodyPr>
              <a:lstStyle/>
              <a:p>
                <a:pPr marL="342900" indent="-342900">
                  <a:buFont typeface="Arial" panose="020B0604020202020204" pitchFamily="34" charset="0"/>
                  <a:buChar char="•"/>
                </a:pPr>
                <a:r>
                  <a:rPr lang="es-EC" sz="2000" dirty="0" smtClean="0">
                    <a:latin typeface="Arial" panose="020B0604020202020204" pitchFamily="34" charset="0"/>
                    <a:ea typeface="Calibri" panose="020F0502020204030204" pitchFamily="34" charset="0"/>
                    <a:cs typeface="Arial" panose="020B0604020202020204" pitchFamily="34" charset="0"/>
                  </a:rPr>
                  <a:t>5234 </a:t>
                </a:r>
                <a14:m>
                  <m:oMath xmlns:m="http://schemas.openxmlformats.org/officeDocument/2006/math">
                    <m:sSup>
                      <m:sSupPr>
                        <m:ctrlPr>
                          <a:rPr lang="es-EC" sz="2000" i="1" dirty="0" smtClean="0">
                            <a:latin typeface="Cambria Math" panose="02040503050406030204" pitchFamily="18" charset="0"/>
                          </a:rPr>
                        </m:ctrlPr>
                      </m:sSupPr>
                      <m:e>
                        <m:r>
                          <a:rPr lang="es-EC" sz="2000" b="0" i="1" dirty="0" smtClean="0">
                            <a:latin typeface="Cambria Math" panose="02040503050406030204" pitchFamily="18" charset="0"/>
                          </a:rPr>
                          <m:t>𝑚</m:t>
                        </m:r>
                      </m:e>
                      <m:sup>
                        <m:r>
                          <a:rPr lang="es-EC" sz="2000" b="0" i="1" dirty="0" smtClean="0">
                            <a:latin typeface="Cambria Math" panose="02040503050406030204" pitchFamily="18" charset="0"/>
                          </a:rPr>
                          <m:t>2</m:t>
                        </m:r>
                      </m:sup>
                    </m:sSup>
                  </m:oMath>
                </a14:m>
                <a:r>
                  <a:rPr lang="es-EC" sz="2000" dirty="0" smtClean="0">
                    <a:latin typeface="Arial" panose="020B0604020202020204" pitchFamily="34" charset="0"/>
                    <a:ea typeface="Calibri" panose="020F0502020204030204" pitchFamily="34" charset="0"/>
                    <a:cs typeface="Arial" panose="020B0604020202020204" pitchFamily="34" charset="0"/>
                  </a:rPr>
                  <a:t> de construcción</a:t>
                </a:r>
              </a:p>
              <a:p>
                <a:pPr marL="342900" indent="-342900">
                  <a:buFont typeface="Arial" panose="020B0604020202020204" pitchFamily="34" charset="0"/>
                  <a:buChar char="•"/>
                </a:pPr>
                <a:r>
                  <a:rPr lang="es-EC" sz="2000" dirty="0" smtClean="0">
                    <a:latin typeface="Arial" panose="020B0604020202020204" pitchFamily="34" charset="0"/>
                    <a:ea typeface="Calibri" panose="020F0502020204030204" pitchFamily="34" charset="0"/>
                    <a:cs typeface="Arial" panose="020B0604020202020204" pitchFamily="34" charset="0"/>
                  </a:rPr>
                  <a:t>Distribuidos en: </a:t>
                </a:r>
              </a:p>
              <a:p>
                <a:pPr marL="1257300" lvl="2" indent="-342900">
                  <a:buFont typeface="Courier New" panose="02070309020205020404" pitchFamily="49" charset="0"/>
                  <a:buChar char="o"/>
                </a:pPr>
                <a:r>
                  <a:rPr lang="es-EC" sz="2000" dirty="0" smtClean="0">
                    <a:latin typeface="Arial" panose="020B0604020202020204" pitchFamily="34" charset="0"/>
                    <a:ea typeface="Calibri" panose="020F0502020204030204" pitchFamily="34" charset="0"/>
                    <a:cs typeface="Arial" panose="020B0604020202020204" pitchFamily="34" charset="0"/>
                  </a:rPr>
                  <a:t>2 subsuelos </a:t>
                </a:r>
              </a:p>
              <a:p>
                <a:pPr marL="1257300" lvl="2" indent="-342900">
                  <a:buFont typeface="Courier New" panose="02070309020205020404" pitchFamily="49" charset="0"/>
                  <a:buChar char="o"/>
                </a:pPr>
                <a:r>
                  <a:rPr lang="es-EC" sz="2000" dirty="0" smtClean="0">
                    <a:latin typeface="Arial" panose="020B0604020202020204" pitchFamily="34" charset="0"/>
                    <a:ea typeface="Calibri" panose="020F0502020204030204" pitchFamily="34" charset="0"/>
                    <a:cs typeface="Arial" panose="020B0604020202020204" pitchFamily="34" charset="0"/>
                  </a:rPr>
                  <a:t>Planta baja (zona comercial)</a:t>
                </a:r>
              </a:p>
              <a:p>
                <a:pPr marL="1257300" lvl="2" indent="-342900">
                  <a:buFont typeface="Courier New" panose="02070309020205020404" pitchFamily="49" charset="0"/>
                  <a:buChar char="o"/>
                </a:pPr>
                <a:r>
                  <a:rPr lang="es-EC" sz="2000" dirty="0" smtClean="0">
                    <a:latin typeface="Arial" panose="020B0604020202020204" pitchFamily="34" charset="0"/>
                    <a:ea typeface="Calibri" panose="020F0502020204030204" pitchFamily="34" charset="0"/>
                    <a:cs typeface="Arial" panose="020B0604020202020204" pitchFamily="34" charset="0"/>
                  </a:rPr>
                  <a:t>Mezanine </a:t>
                </a:r>
              </a:p>
              <a:p>
                <a:pPr marL="1257300" lvl="2" indent="-342900">
                  <a:buFont typeface="Courier New" panose="02070309020205020404" pitchFamily="49" charset="0"/>
                  <a:buChar char="o"/>
                </a:pPr>
                <a:r>
                  <a:rPr lang="es-EC" sz="2000" dirty="0" smtClean="0">
                    <a:latin typeface="Arial" panose="020B0604020202020204" pitchFamily="34" charset="0"/>
                    <a:ea typeface="Calibri" panose="020F0502020204030204" pitchFamily="34" charset="0"/>
                    <a:cs typeface="Arial" panose="020B0604020202020204" pitchFamily="34" charset="0"/>
                  </a:rPr>
                  <a:t>8 plantas altas (oficinas) </a:t>
                </a:r>
              </a:p>
              <a:p>
                <a:pPr marL="1257300" lvl="2" indent="-342900">
                  <a:buFont typeface="Courier New" panose="02070309020205020404" pitchFamily="49" charset="0"/>
                  <a:buChar char="o"/>
                </a:pPr>
                <a:r>
                  <a:rPr lang="es-EC" sz="2000" dirty="0" smtClean="0">
                    <a:latin typeface="Arial" panose="020B0604020202020204" pitchFamily="34" charset="0"/>
                    <a:cs typeface="Arial" panose="020B0604020202020204" pitchFamily="34" charset="0"/>
                  </a:rPr>
                  <a:t>1 planta para cuarto de maquinas y </a:t>
                </a:r>
                <a:r>
                  <a:rPr lang="es-EC" sz="2000" dirty="0" err="1" smtClean="0">
                    <a:latin typeface="Arial" panose="020B0604020202020204" pitchFamily="34" charset="0"/>
                    <a:cs typeface="Arial" panose="020B0604020202020204" pitchFamily="34" charset="0"/>
                  </a:rPr>
                  <a:t>tapagrada</a:t>
                </a:r>
                <a:endParaRPr lang="es-EC"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s-EC" sz="2000" dirty="0" smtClean="0">
                    <a:latin typeface="Arial" panose="020B0604020202020204" pitchFamily="34" charset="0"/>
                    <a:cs typeface="Arial" panose="020B0604020202020204" pitchFamily="34" charset="0"/>
                  </a:rPr>
                  <a:t>Altura entrepiso de 3.60 m y 2.88 m </a:t>
                </a:r>
              </a:p>
              <a:p>
                <a:pPr marL="342900" indent="-342900">
                  <a:buFont typeface="Arial" panose="020B0604020202020204" pitchFamily="34" charset="0"/>
                  <a:buChar char="•"/>
                </a:pPr>
                <a:r>
                  <a:rPr lang="es-EC" sz="2000" dirty="0" smtClean="0">
                    <a:latin typeface="Arial" panose="020B0604020202020204" pitchFamily="34" charset="0"/>
                    <a:cs typeface="Arial" panose="020B0604020202020204" pitchFamily="34" charset="0"/>
                  </a:rPr>
                  <a:t>Área de planta tipo 425.80 </a:t>
                </a:r>
                <a14:m>
                  <m:oMath xmlns:m="http://schemas.openxmlformats.org/officeDocument/2006/math">
                    <m:sSup>
                      <m:sSupPr>
                        <m:ctrlPr>
                          <a:rPr lang="es-EC" sz="2000" i="1" dirty="0">
                            <a:latin typeface="Cambria Math" panose="02040503050406030204" pitchFamily="18" charset="0"/>
                          </a:rPr>
                        </m:ctrlPr>
                      </m:sSupPr>
                      <m:e>
                        <m:r>
                          <a:rPr lang="es-EC" sz="2000" b="0" i="1" dirty="0">
                            <a:latin typeface="Cambria Math" panose="02040503050406030204" pitchFamily="18" charset="0"/>
                          </a:rPr>
                          <m:t>𝑚</m:t>
                        </m:r>
                      </m:e>
                      <m:sup>
                        <m:r>
                          <a:rPr lang="es-EC" sz="2000" b="0" i="1" dirty="0">
                            <a:latin typeface="Cambria Math" panose="02040503050406030204" pitchFamily="18" charset="0"/>
                          </a:rPr>
                          <m:t>2</m:t>
                        </m:r>
                      </m:sup>
                    </m:sSup>
                  </m:oMath>
                </a14:m>
                <a:r>
                  <a:rPr lang="es-EC" sz="2000" dirty="0" smtClean="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s-EC" sz="2000" dirty="0">
                    <a:latin typeface="Arial" panose="020B0604020202020204" pitchFamily="34" charset="0"/>
                    <a:cs typeface="Arial" panose="020B0604020202020204" pitchFamily="34" charset="0"/>
                  </a:rPr>
                  <a:t>Área </a:t>
                </a:r>
                <a:r>
                  <a:rPr lang="es-EC" sz="2000" dirty="0" smtClean="0">
                    <a:latin typeface="Arial" panose="020B0604020202020204" pitchFamily="34" charset="0"/>
                    <a:cs typeface="Arial" panose="020B0604020202020204" pitchFamily="34" charset="0"/>
                  </a:rPr>
                  <a:t>de subsuelos 720 </a:t>
                </a:r>
                <a14:m>
                  <m:oMath xmlns:m="http://schemas.openxmlformats.org/officeDocument/2006/math">
                    <m:sSup>
                      <m:sSupPr>
                        <m:ctrlPr>
                          <a:rPr lang="es-EC" sz="2000" i="1" dirty="0">
                            <a:latin typeface="Cambria Math" panose="02040503050406030204" pitchFamily="18" charset="0"/>
                          </a:rPr>
                        </m:ctrlPr>
                      </m:sSupPr>
                      <m:e>
                        <m:r>
                          <a:rPr lang="es-EC" sz="2000" b="0" i="1" dirty="0">
                            <a:latin typeface="Cambria Math" panose="02040503050406030204" pitchFamily="18" charset="0"/>
                          </a:rPr>
                          <m:t>𝑚</m:t>
                        </m:r>
                      </m:e>
                      <m:sup>
                        <m:r>
                          <a:rPr lang="es-EC" sz="2000" b="0" i="1" dirty="0">
                            <a:latin typeface="Cambria Math" panose="02040503050406030204" pitchFamily="18" charset="0"/>
                          </a:rPr>
                          <m:t>2</m:t>
                        </m:r>
                      </m:sup>
                    </m:sSup>
                  </m:oMath>
                </a14:m>
                <a:endParaRPr lang="es-EC" sz="2000" dirty="0">
                  <a:latin typeface="Arial" panose="020B0604020202020204" pitchFamily="34" charset="0"/>
                  <a:cs typeface="Arial" panose="020B0604020202020204" pitchFamily="34"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824833" y="1720205"/>
                <a:ext cx="7121432" cy="3170099"/>
              </a:xfrm>
              <a:prstGeom prst="rect">
                <a:avLst/>
              </a:prstGeom>
              <a:blipFill rotWithShape="0">
                <a:blip r:embed="rId2"/>
                <a:stretch>
                  <a:fillRect l="-770" t="-769" b="-2692"/>
                </a:stretch>
              </a:blipFill>
            </p:spPr>
            <p:txBody>
              <a:bodyPr/>
              <a:lstStyle/>
              <a:p>
                <a:r>
                  <a:rPr lang="es-EC">
                    <a:noFill/>
                  </a:rPr>
                  <a:t> </a:t>
                </a:r>
              </a:p>
            </p:txBody>
          </p:sp>
        </mc:Fallback>
      </mc:AlternateContent>
    </p:spTree>
    <p:extLst>
      <p:ext uri="{BB962C8B-B14F-4D97-AF65-F5344CB8AC3E}">
        <p14:creationId xmlns:p14="http://schemas.microsoft.com/office/powerpoint/2010/main" val="7491844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264745" y="4421347"/>
            <a:ext cx="5279774" cy="584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2400" b="1" i="1" dirty="0" smtClean="0"/>
              <a:t> MATERIALES</a:t>
            </a:r>
            <a:endParaRPr lang="es-EC" sz="2400" b="1" i="1" dirty="0"/>
          </a:p>
        </p:txBody>
      </p:sp>
      <p:sp>
        <p:nvSpPr>
          <p:cNvPr id="5" name="Rectángulo 4"/>
          <p:cNvSpPr/>
          <p:nvPr/>
        </p:nvSpPr>
        <p:spPr>
          <a:xfrm>
            <a:off x="1002943" y="1271431"/>
            <a:ext cx="6096000" cy="3323987"/>
          </a:xfrm>
          <a:prstGeom prst="rect">
            <a:avLst/>
          </a:prstGeom>
        </p:spPr>
        <p:txBody>
          <a:bodyPr>
            <a:spAutoFit/>
          </a:bodyPr>
          <a:lstStyle/>
          <a:p>
            <a:pPr marL="342900" lvl="0" indent="-342900" algn="just">
              <a:lnSpc>
                <a:spcPct val="150000"/>
              </a:lnSpc>
              <a:spcAft>
                <a:spcPts val="0"/>
              </a:spcAft>
              <a:buFont typeface="Symbol" panose="05050102010706020507" pitchFamily="18" charset="2"/>
              <a:buChar char=""/>
            </a:pPr>
            <a:r>
              <a:rPr lang="es-EC" sz="2000" dirty="0">
                <a:latin typeface="Arial" panose="020B0604020202020204" pitchFamily="34" charset="0"/>
                <a:ea typeface="Calibri" panose="020F0502020204030204" pitchFamily="34" charset="0"/>
                <a:cs typeface="Arial" panose="020B0604020202020204" pitchFamily="34" charset="0"/>
              </a:rPr>
              <a:t>Losas unidireccionales alivianadas </a:t>
            </a:r>
            <a:endParaRPr lang="es-EC" sz="20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sz="2000" dirty="0">
                <a:latin typeface="Arial" panose="020B0604020202020204" pitchFamily="34" charset="0"/>
                <a:ea typeface="Calibri" panose="020F0502020204030204" pitchFamily="34" charset="0"/>
                <a:cs typeface="Arial" panose="020B0604020202020204" pitchFamily="34" charset="0"/>
              </a:rPr>
              <a:t>Vigas </a:t>
            </a:r>
            <a:r>
              <a:rPr lang="es-EC" sz="2000" dirty="0" smtClean="0">
                <a:latin typeface="Arial" panose="020B0604020202020204" pitchFamily="34" charset="0"/>
                <a:ea typeface="Calibri" panose="020F0502020204030204" pitchFamily="34" charset="0"/>
                <a:cs typeface="Arial" panose="020B0604020202020204" pitchFamily="34" charset="0"/>
              </a:rPr>
              <a:t>descolgadas (40x50 cm) </a:t>
            </a:r>
            <a:endParaRPr lang="es-EC" sz="20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sz="2000" dirty="0">
                <a:latin typeface="Arial" panose="020B0604020202020204" pitchFamily="34" charset="0"/>
                <a:ea typeface="Calibri" panose="020F0502020204030204" pitchFamily="34" charset="0"/>
                <a:cs typeface="Arial" panose="020B0604020202020204" pitchFamily="34" charset="0"/>
              </a:rPr>
              <a:t>Columnas cuadradas, rectangulares y </a:t>
            </a:r>
            <a:r>
              <a:rPr lang="es-EC" sz="2000" dirty="0" smtClean="0">
                <a:latin typeface="Arial" panose="020B0604020202020204" pitchFamily="34" charset="0"/>
                <a:ea typeface="Calibri" panose="020F0502020204030204" pitchFamily="34" charset="0"/>
                <a:cs typeface="Arial" panose="020B0604020202020204" pitchFamily="34" charset="0"/>
              </a:rPr>
              <a:t>circulares (</a:t>
            </a:r>
            <a:r>
              <a:rPr lang="es-EC" sz="2000" dirty="0">
                <a:latin typeface="Arial" panose="020B0604020202020204" pitchFamily="34" charset="0"/>
                <a:ea typeface="Calibri" panose="020F0502020204030204" pitchFamily="34" charset="0"/>
                <a:cs typeface="Arial" panose="020B0604020202020204" pitchFamily="34" charset="0"/>
              </a:rPr>
              <a:t>40x40 60x60 </a:t>
            </a:r>
            <a:r>
              <a:rPr lang="es-EC" sz="2000" dirty="0" smtClean="0">
                <a:latin typeface="Arial" panose="020B0604020202020204" pitchFamily="34" charset="0"/>
                <a:ea typeface="Calibri" panose="020F0502020204030204" pitchFamily="34" charset="0"/>
                <a:cs typeface="Arial" panose="020B0604020202020204" pitchFamily="34" charset="0"/>
              </a:rPr>
              <a:t> 60x80  40x120  D= 80cm) </a:t>
            </a:r>
            <a:endParaRPr lang="es-EC" sz="20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sz="2000" dirty="0">
                <a:latin typeface="Arial" panose="020B0604020202020204" pitchFamily="34" charset="0"/>
                <a:ea typeface="Calibri" panose="020F0502020204030204" pitchFamily="34" charset="0"/>
                <a:cs typeface="Arial" panose="020B0604020202020204" pitchFamily="34" charset="0"/>
              </a:rPr>
              <a:t>Muros de sótano </a:t>
            </a:r>
            <a:endParaRPr lang="es-EC" sz="20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sz="2000" dirty="0">
                <a:latin typeface="Arial" panose="020B0604020202020204" pitchFamily="34" charset="0"/>
                <a:ea typeface="Calibri" panose="020F0502020204030204" pitchFamily="34" charset="0"/>
                <a:cs typeface="Arial" panose="020B0604020202020204" pitchFamily="34" charset="0"/>
              </a:rPr>
              <a:t>Muros de corte</a:t>
            </a:r>
            <a:endParaRPr lang="es-EC" sz="20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sz="2000" dirty="0">
                <a:latin typeface="Arial" panose="020B0604020202020204" pitchFamily="34" charset="0"/>
                <a:ea typeface="Calibri" panose="020F0502020204030204" pitchFamily="34" charset="0"/>
                <a:cs typeface="Arial" panose="020B0604020202020204" pitchFamily="34" charset="0"/>
              </a:rPr>
              <a:t>Vigas de cimentación  </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7" name="Imagen 6"/>
          <p:cNvPicPr/>
          <p:nvPr/>
        </p:nvPicPr>
        <p:blipFill>
          <a:blip r:embed="rId2">
            <a:extLst>
              <a:ext uri="{28A0092B-C50C-407E-A947-70E740481C1C}">
                <a14:useLocalDpi xmlns:a14="http://schemas.microsoft.com/office/drawing/2010/main" val="0"/>
              </a:ext>
            </a:extLst>
          </a:blip>
          <a:stretch>
            <a:fillRect/>
          </a:stretch>
        </p:blipFill>
        <p:spPr>
          <a:xfrm>
            <a:off x="8354545" y="1539879"/>
            <a:ext cx="2686495" cy="3465668"/>
          </a:xfrm>
          <a:prstGeom prst="rect">
            <a:avLst/>
          </a:prstGeom>
        </p:spPr>
      </p:pic>
      <p:sp>
        <p:nvSpPr>
          <p:cNvPr id="8" name="Título 1"/>
          <p:cNvSpPr txBox="1">
            <a:spLocks/>
          </p:cNvSpPr>
          <p:nvPr/>
        </p:nvSpPr>
        <p:spPr>
          <a:xfrm>
            <a:off x="-490980" y="839631"/>
            <a:ext cx="5279774" cy="584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2000" b="1" i="1" dirty="0">
                <a:latin typeface="Arial" panose="020B0604020202020204" pitchFamily="34" charset="0"/>
                <a:cs typeface="Arial" panose="020B0604020202020204" pitchFamily="34" charset="0"/>
              </a:rPr>
              <a:t>6</a:t>
            </a:r>
            <a:r>
              <a:rPr lang="es-ES" sz="2000" b="1" i="1" dirty="0" smtClean="0">
                <a:latin typeface="Arial" panose="020B0604020202020204" pitchFamily="34" charset="0"/>
                <a:cs typeface="Arial" panose="020B0604020202020204" pitchFamily="34" charset="0"/>
              </a:rPr>
              <a:t>. DESCRIPCIÓN ESTRUCTURAL </a:t>
            </a:r>
            <a:endParaRPr lang="es-EC" sz="2000" b="1" i="1" dirty="0">
              <a:latin typeface="Arial" panose="020B0604020202020204" pitchFamily="34" charset="0"/>
              <a:cs typeface="Arial" panose="020B0604020202020204" pitchFamily="34" charset="0"/>
            </a:endParaRPr>
          </a:p>
        </p:txBody>
      </p:sp>
      <p:sp>
        <p:nvSpPr>
          <p:cNvPr id="9" name="Rectángulo 8"/>
          <p:cNvSpPr/>
          <p:nvPr/>
        </p:nvSpPr>
        <p:spPr>
          <a:xfrm>
            <a:off x="1002943" y="4778720"/>
            <a:ext cx="6096000" cy="496996"/>
          </a:xfrm>
          <a:prstGeom prst="rect">
            <a:avLst/>
          </a:prstGeom>
        </p:spPr>
        <p:txBody>
          <a:bodyPr>
            <a:spAutoFit/>
          </a:bodyPr>
          <a:lstStyle/>
          <a:p>
            <a:pPr marL="342900" lvl="0" indent="-342900" algn="just">
              <a:lnSpc>
                <a:spcPct val="150000"/>
              </a:lnSpc>
              <a:spcAft>
                <a:spcPts val="0"/>
              </a:spcAft>
              <a:buFont typeface="Symbol" panose="05050102010706020507" pitchFamily="18" charset="2"/>
              <a:buChar char=""/>
            </a:pPr>
            <a:r>
              <a:rPr lang="es-EC" sz="2000" dirty="0" smtClean="0">
                <a:latin typeface="Arial" panose="020B0604020202020204" pitchFamily="34" charset="0"/>
                <a:ea typeface="Calibri" panose="020F0502020204030204" pitchFamily="34" charset="0"/>
                <a:cs typeface="Arial" panose="020B0604020202020204" pitchFamily="34" charset="0"/>
              </a:rPr>
              <a:t>Hormigón 210 Kg/cm2</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Rectángulo 9"/>
          <p:cNvSpPr/>
          <p:nvPr/>
        </p:nvSpPr>
        <p:spPr>
          <a:xfrm>
            <a:off x="1002943" y="5262986"/>
            <a:ext cx="6096000" cy="553998"/>
          </a:xfrm>
          <a:prstGeom prst="rect">
            <a:avLst/>
          </a:prstGeom>
        </p:spPr>
        <p:txBody>
          <a:bodyPr>
            <a:spAutoFit/>
          </a:bodyPr>
          <a:lstStyle/>
          <a:p>
            <a:pPr marL="342900" lvl="0" indent="-342900" algn="just">
              <a:lnSpc>
                <a:spcPct val="150000"/>
              </a:lnSpc>
              <a:spcAft>
                <a:spcPts val="0"/>
              </a:spcAft>
              <a:buFont typeface="Symbol" panose="05050102010706020507" pitchFamily="18" charset="2"/>
              <a:buChar char=""/>
            </a:pPr>
            <a:r>
              <a:rPr lang="es-EC" sz="2000" dirty="0" smtClean="0">
                <a:latin typeface="Arial" panose="020B0604020202020204" pitchFamily="34" charset="0"/>
                <a:ea typeface="Calibri" panose="020F0502020204030204" pitchFamily="34" charset="0"/>
                <a:cs typeface="Arial" panose="020B0604020202020204" pitchFamily="34" charset="0"/>
              </a:rPr>
              <a:t>Acero en varillas 4200 Kg/cm2</a:t>
            </a:r>
            <a:endParaRPr lang="es-EC" sz="20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32622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graphicFrame>
        <p:nvGraphicFramePr>
          <p:cNvPr id="4" name="Tabla 3"/>
          <p:cNvGraphicFramePr>
            <a:graphicFrameLocks noGrp="1"/>
          </p:cNvGraphicFramePr>
          <p:nvPr>
            <p:extLst>
              <p:ext uri="{D42A27DB-BD31-4B8C-83A1-F6EECF244321}">
                <p14:modId xmlns:p14="http://schemas.microsoft.com/office/powerpoint/2010/main" val="501594522"/>
              </p:ext>
            </p:extLst>
          </p:nvPr>
        </p:nvGraphicFramePr>
        <p:xfrm>
          <a:off x="3806054" y="1561718"/>
          <a:ext cx="4376516" cy="4499325"/>
        </p:xfrm>
        <a:graphic>
          <a:graphicData uri="http://schemas.openxmlformats.org/drawingml/2006/table">
            <a:tbl>
              <a:tblPr firstRow="1" firstCol="1" bandRow="1">
                <a:tableStyleId>{93296810-A885-4BE3-A3E7-6D5BEEA58F35}</a:tableStyleId>
              </a:tblPr>
              <a:tblGrid>
                <a:gridCol w="1257483"/>
                <a:gridCol w="1429933"/>
                <a:gridCol w="952500"/>
                <a:gridCol w="736600"/>
              </a:tblGrid>
              <a:tr h="491306">
                <a:tc>
                  <a:txBody>
                    <a:bodyPr/>
                    <a:lstStyle/>
                    <a:p>
                      <a:pPr algn="ctr">
                        <a:lnSpc>
                          <a:spcPct val="150000"/>
                        </a:lnSpc>
                        <a:spcAft>
                          <a:spcPts val="0"/>
                        </a:spcAft>
                      </a:pPr>
                      <a:r>
                        <a:rPr lang="es-EC" sz="1200" dirty="0" smtClean="0">
                          <a:effectLst/>
                        </a:rPr>
                        <a:t>NIVEL (m)</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a:txBody>
                    <a:bodyPr/>
                    <a:lstStyle/>
                    <a:p>
                      <a:pPr algn="ctr">
                        <a:lnSpc>
                          <a:spcPct val="150000"/>
                        </a:lnSpc>
                        <a:spcAft>
                          <a:spcPts val="0"/>
                        </a:spcAft>
                      </a:pPr>
                      <a:r>
                        <a:rPr lang="es-EC" sz="1200" dirty="0" smtClean="0">
                          <a:effectLst/>
                        </a:rPr>
                        <a:t>Elementos </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a:txBody>
                    <a:bodyPr/>
                    <a:lstStyle/>
                    <a:p>
                      <a:pPr algn="ctr">
                        <a:lnSpc>
                          <a:spcPct val="150000"/>
                        </a:lnSpc>
                        <a:spcAft>
                          <a:spcPts val="0"/>
                        </a:spcAft>
                      </a:pPr>
                      <a:r>
                        <a:rPr lang="es-EC" sz="1200" dirty="0" smtClean="0">
                          <a:effectLst/>
                        </a:rPr>
                        <a:t>Carga     (T/m²)</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a:txBody>
                    <a:bodyPr/>
                    <a:lstStyle/>
                    <a:p>
                      <a:pPr algn="ctr">
                        <a:lnSpc>
                          <a:spcPct val="150000"/>
                        </a:lnSpc>
                        <a:spcAft>
                          <a:spcPts val="0"/>
                        </a:spcAft>
                      </a:pPr>
                      <a:r>
                        <a:rPr lang="es-EC" sz="1200" dirty="0">
                          <a:effectLst/>
                        </a:rPr>
                        <a:t>Total (T/m²)</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r>
              <a:tr h="241850">
                <a:tc rowSpan="3">
                  <a:txBody>
                    <a:bodyPr/>
                    <a:lstStyle/>
                    <a:p>
                      <a:pPr algn="ctr">
                        <a:lnSpc>
                          <a:spcPct val="150000"/>
                        </a:lnSpc>
                        <a:spcAft>
                          <a:spcPts val="0"/>
                        </a:spcAft>
                      </a:pPr>
                      <a:r>
                        <a:rPr lang="es-EC" sz="1200" dirty="0">
                          <a:effectLst/>
                        </a:rPr>
                        <a:t>-2,88</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a:txBody>
                    <a:bodyPr/>
                    <a:lstStyle/>
                    <a:p>
                      <a:pPr algn="ctr">
                        <a:lnSpc>
                          <a:spcPct val="150000"/>
                        </a:lnSpc>
                        <a:spcAft>
                          <a:spcPts val="0"/>
                        </a:spcAft>
                      </a:pPr>
                      <a:r>
                        <a:rPr lang="es-EC" sz="1200" dirty="0" err="1">
                          <a:effectLst/>
                        </a:rPr>
                        <a:t>Masillado</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a:txBody>
                    <a:bodyPr/>
                    <a:lstStyle/>
                    <a:p>
                      <a:pPr algn="ctr">
                        <a:lnSpc>
                          <a:spcPct val="150000"/>
                        </a:lnSpc>
                        <a:spcAft>
                          <a:spcPts val="0"/>
                        </a:spcAft>
                      </a:pPr>
                      <a:r>
                        <a:rPr lang="es-EC" sz="1200">
                          <a:effectLst/>
                        </a:rPr>
                        <a:t>0,04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rowSpan="3">
                  <a:txBody>
                    <a:bodyPr/>
                    <a:lstStyle/>
                    <a:p>
                      <a:pPr algn="ctr">
                        <a:lnSpc>
                          <a:spcPct val="150000"/>
                        </a:lnSpc>
                        <a:spcAft>
                          <a:spcPts val="0"/>
                        </a:spcAft>
                      </a:pPr>
                      <a:r>
                        <a:rPr lang="es-EC" sz="1200">
                          <a:effectLst/>
                        </a:rPr>
                        <a:t>0,10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r>
              <a:tr h="241850">
                <a:tc vMerge="1">
                  <a:txBody>
                    <a:bodyPr/>
                    <a:lstStyle/>
                    <a:p>
                      <a:endParaRPr lang="es-EC"/>
                    </a:p>
                  </a:txBody>
                  <a:tcPr/>
                </a:tc>
                <a:tc>
                  <a:txBody>
                    <a:bodyPr/>
                    <a:lstStyle/>
                    <a:p>
                      <a:pPr algn="ctr">
                        <a:lnSpc>
                          <a:spcPct val="150000"/>
                        </a:lnSpc>
                        <a:spcAft>
                          <a:spcPts val="0"/>
                        </a:spcAft>
                      </a:pPr>
                      <a:r>
                        <a:rPr lang="es-EC" sz="1200" dirty="0">
                          <a:effectLst/>
                        </a:rPr>
                        <a:t>Enlucido</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a:txBody>
                    <a:bodyPr/>
                    <a:lstStyle/>
                    <a:p>
                      <a:pPr algn="ctr">
                        <a:lnSpc>
                          <a:spcPct val="150000"/>
                        </a:lnSpc>
                        <a:spcAft>
                          <a:spcPts val="0"/>
                        </a:spcAft>
                      </a:pPr>
                      <a:r>
                        <a:rPr lang="es-EC" sz="1200">
                          <a:effectLst/>
                        </a:rPr>
                        <a:t>0,04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vMerge="1">
                  <a:txBody>
                    <a:bodyPr/>
                    <a:lstStyle/>
                    <a:p>
                      <a:endParaRPr lang="es-EC"/>
                    </a:p>
                  </a:txBody>
                  <a:tcPr/>
                </a:tc>
              </a:tr>
              <a:tr h="241850">
                <a:tc vMerge="1">
                  <a:txBody>
                    <a:bodyPr/>
                    <a:lstStyle/>
                    <a:p>
                      <a:endParaRPr lang="es-EC"/>
                    </a:p>
                  </a:txBody>
                  <a:tcPr/>
                </a:tc>
                <a:tc>
                  <a:txBody>
                    <a:bodyPr/>
                    <a:lstStyle/>
                    <a:p>
                      <a:pPr algn="ctr">
                        <a:lnSpc>
                          <a:spcPct val="150000"/>
                        </a:lnSpc>
                        <a:spcAft>
                          <a:spcPts val="0"/>
                        </a:spcAft>
                      </a:pPr>
                      <a:r>
                        <a:rPr lang="es-EC" sz="1200" dirty="0">
                          <a:effectLst/>
                        </a:rPr>
                        <a:t>Instalaciones</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a:txBody>
                    <a:bodyPr/>
                    <a:lstStyle/>
                    <a:p>
                      <a:pPr algn="ctr">
                        <a:lnSpc>
                          <a:spcPct val="150000"/>
                        </a:lnSpc>
                        <a:spcAft>
                          <a:spcPts val="0"/>
                        </a:spcAft>
                      </a:pPr>
                      <a:r>
                        <a:rPr lang="es-EC" sz="1200" dirty="0">
                          <a:effectLst/>
                        </a:rPr>
                        <a:t>0,02</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vMerge="1">
                  <a:txBody>
                    <a:bodyPr/>
                    <a:lstStyle/>
                    <a:p>
                      <a:endParaRPr lang="es-EC"/>
                    </a:p>
                  </a:txBody>
                  <a:tcPr/>
                </a:tc>
              </a:tr>
              <a:tr h="241850">
                <a:tc rowSpan="5">
                  <a:txBody>
                    <a:bodyPr/>
                    <a:lstStyle/>
                    <a:p>
                      <a:pPr algn="ctr">
                        <a:lnSpc>
                          <a:spcPct val="150000"/>
                        </a:lnSpc>
                        <a:spcAft>
                          <a:spcPts val="0"/>
                        </a:spcAft>
                      </a:pPr>
                      <a:r>
                        <a:rPr lang="es-EC" sz="1200">
                          <a:effectLst/>
                        </a:rPr>
                        <a:t>±0.00 / +0.72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a:txBody>
                    <a:bodyPr/>
                    <a:lstStyle/>
                    <a:p>
                      <a:pPr algn="ctr">
                        <a:lnSpc>
                          <a:spcPct val="150000"/>
                        </a:lnSpc>
                        <a:spcAft>
                          <a:spcPts val="0"/>
                        </a:spcAft>
                      </a:pPr>
                      <a:r>
                        <a:rPr lang="es-EC" sz="1200" dirty="0" err="1">
                          <a:effectLst/>
                        </a:rPr>
                        <a:t>Masillado</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a:txBody>
                    <a:bodyPr/>
                    <a:lstStyle/>
                    <a:p>
                      <a:pPr algn="ctr">
                        <a:lnSpc>
                          <a:spcPct val="150000"/>
                        </a:lnSpc>
                        <a:spcAft>
                          <a:spcPts val="0"/>
                        </a:spcAft>
                      </a:pPr>
                      <a:r>
                        <a:rPr lang="es-EC" sz="1200" dirty="0">
                          <a:effectLst/>
                        </a:rPr>
                        <a:t>0,04</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rowSpan="5">
                  <a:txBody>
                    <a:bodyPr/>
                    <a:lstStyle/>
                    <a:p>
                      <a:pPr algn="ctr">
                        <a:lnSpc>
                          <a:spcPct val="150000"/>
                        </a:lnSpc>
                        <a:spcAft>
                          <a:spcPts val="0"/>
                        </a:spcAft>
                      </a:pPr>
                      <a:r>
                        <a:rPr lang="es-EC" sz="1200">
                          <a:effectLst/>
                        </a:rPr>
                        <a:t>0,24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r>
              <a:tr h="241850">
                <a:tc vMerge="1">
                  <a:txBody>
                    <a:bodyPr/>
                    <a:lstStyle/>
                    <a:p>
                      <a:endParaRPr lang="es-EC"/>
                    </a:p>
                  </a:txBody>
                  <a:tcPr/>
                </a:tc>
                <a:tc>
                  <a:txBody>
                    <a:bodyPr/>
                    <a:lstStyle/>
                    <a:p>
                      <a:pPr algn="ctr">
                        <a:lnSpc>
                          <a:spcPct val="150000"/>
                        </a:lnSpc>
                        <a:spcAft>
                          <a:spcPts val="0"/>
                        </a:spcAft>
                      </a:pPr>
                      <a:r>
                        <a:rPr lang="es-EC" sz="1200" dirty="0">
                          <a:effectLst/>
                        </a:rPr>
                        <a:t>Enlucido</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a:txBody>
                    <a:bodyPr/>
                    <a:lstStyle/>
                    <a:p>
                      <a:pPr algn="ctr">
                        <a:lnSpc>
                          <a:spcPct val="150000"/>
                        </a:lnSpc>
                        <a:spcAft>
                          <a:spcPts val="0"/>
                        </a:spcAft>
                      </a:pPr>
                      <a:r>
                        <a:rPr lang="es-EC" sz="1200" dirty="0">
                          <a:effectLst/>
                        </a:rPr>
                        <a:t>0,04</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vMerge="1">
                  <a:txBody>
                    <a:bodyPr/>
                    <a:lstStyle/>
                    <a:p>
                      <a:endParaRPr lang="es-EC"/>
                    </a:p>
                  </a:txBody>
                  <a:tcPr/>
                </a:tc>
              </a:tr>
              <a:tr h="241850">
                <a:tc vMerge="1">
                  <a:txBody>
                    <a:bodyPr/>
                    <a:lstStyle/>
                    <a:p>
                      <a:endParaRPr lang="es-EC"/>
                    </a:p>
                  </a:txBody>
                  <a:tcPr/>
                </a:tc>
                <a:tc>
                  <a:txBody>
                    <a:bodyPr/>
                    <a:lstStyle/>
                    <a:p>
                      <a:pPr algn="ctr">
                        <a:lnSpc>
                          <a:spcPct val="150000"/>
                        </a:lnSpc>
                        <a:spcAft>
                          <a:spcPts val="0"/>
                        </a:spcAft>
                      </a:pPr>
                      <a:r>
                        <a:rPr lang="es-EC" sz="1200" dirty="0">
                          <a:effectLst/>
                        </a:rPr>
                        <a:t>Instalaciones</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a:txBody>
                    <a:bodyPr/>
                    <a:lstStyle/>
                    <a:p>
                      <a:pPr algn="ctr">
                        <a:lnSpc>
                          <a:spcPct val="150000"/>
                        </a:lnSpc>
                        <a:spcAft>
                          <a:spcPts val="0"/>
                        </a:spcAft>
                      </a:pPr>
                      <a:r>
                        <a:rPr lang="es-EC" sz="1200" dirty="0">
                          <a:effectLst/>
                        </a:rPr>
                        <a:t>0,02</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vMerge="1">
                  <a:txBody>
                    <a:bodyPr/>
                    <a:lstStyle/>
                    <a:p>
                      <a:endParaRPr lang="es-EC"/>
                    </a:p>
                  </a:txBody>
                  <a:tcPr/>
                </a:tc>
              </a:tr>
              <a:tr h="241850">
                <a:tc vMerge="1">
                  <a:txBody>
                    <a:bodyPr/>
                    <a:lstStyle/>
                    <a:p>
                      <a:endParaRPr lang="es-EC"/>
                    </a:p>
                  </a:txBody>
                  <a:tcPr/>
                </a:tc>
                <a:tc>
                  <a:txBody>
                    <a:bodyPr/>
                    <a:lstStyle/>
                    <a:p>
                      <a:pPr algn="ctr">
                        <a:lnSpc>
                          <a:spcPct val="150000"/>
                        </a:lnSpc>
                        <a:spcAft>
                          <a:spcPts val="0"/>
                        </a:spcAft>
                      </a:pPr>
                      <a:r>
                        <a:rPr lang="es-EC" sz="1200" dirty="0">
                          <a:effectLst/>
                        </a:rPr>
                        <a:t>Paredes</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a:txBody>
                    <a:bodyPr/>
                    <a:lstStyle/>
                    <a:p>
                      <a:pPr algn="ctr">
                        <a:lnSpc>
                          <a:spcPct val="150000"/>
                        </a:lnSpc>
                        <a:spcAft>
                          <a:spcPts val="0"/>
                        </a:spcAft>
                      </a:pPr>
                      <a:r>
                        <a:rPr lang="es-EC" sz="1200" dirty="0">
                          <a:effectLst/>
                        </a:rPr>
                        <a:t>0,10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vMerge="1">
                  <a:txBody>
                    <a:bodyPr/>
                    <a:lstStyle/>
                    <a:p>
                      <a:endParaRPr lang="es-EC"/>
                    </a:p>
                  </a:txBody>
                  <a:tcPr/>
                </a:tc>
              </a:tr>
              <a:tr h="241850">
                <a:tc vMerge="1">
                  <a:txBody>
                    <a:bodyPr/>
                    <a:lstStyle/>
                    <a:p>
                      <a:endParaRPr lang="es-EC"/>
                    </a:p>
                  </a:txBody>
                  <a:tcPr/>
                </a:tc>
                <a:tc>
                  <a:txBody>
                    <a:bodyPr/>
                    <a:lstStyle/>
                    <a:p>
                      <a:pPr algn="ctr">
                        <a:lnSpc>
                          <a:spcPct val="150000"/>
                        </a:lnSpc>
                        <a:spcAft>
                          <a:spcPts val="0"/>
                        </a:spcAft>
                      </a:pPr>
                      <a:r>
                        <a:rPr lang="es-EC" sz="1200">
                          <a:effectLst/>
                        </a:rPr>
                        <a:t>Acabados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a:txBody>
                    <a:bodyPr/>
                    <a:lstStyle/>
                    <a:p>
                      <a:pPr algn="ctr">
                        <a:lnSpc>
                          <a:spcPct val="150000"/>
                        </a:lnSpc>
                        <a:spcAft>
                          <a:spcPts val="0"/>
                        </a:spcAft>
                      </a:pPr>
                      <a:r>
                        <a:rPr lang="es-EC" sz="1200" dirty="0">
                          <a:effectLst/>
                        </a:rPr>
                        <a:t>0,04</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vMerge="1">
                  <a:txBody>
                    <a:bodyPr/>
                    <a:lstStyle/>
                    <a:p>
                      <a:endParaRPr lang="es-EC"/>
                    </a:p>
                  </a:txBody>
                  <a:tcPr/>
                </a:tc>
              </a:tr>
              <a:tr h="241850">
                <a:tc rowSpan="6">
                  <a:txBody>
                    <a:bodyPr/>
                    <a:lstStyle/>
                    <a:p>
                      <a:pPr algn="ctr">
                        <a:lnSpc>
                          <a:spcPct val="150000"/>
                        </a:lnSpc>
                        <a:spcAft>
                          <a:spcPts val="0"/>
                        </a:spcAft>
                      </a:pPr>
                      <a:r>
                        <a:rPr lang="es-EC" sz="1200" dirty="0">
                          <a:effectLst/>
                        </a:rPr>
                        <a:t>+4.32 </a:t>
                      </a:r>
                      <a:r>
                        <a:rPr lang="es-EC" sz="1200" dirty="0" smtClean="0">
                          <a:effectLst/>
                        </a:rPr>
                        <a:t>+</a:t>
                      </a:r>
                      <a:r>
                        <a:rPr lang="es-EC" sz="1200" dirty="0">
                          <a:effectLst/>
                        </a:rPr>
                        <a:t>7.20</a:t>
                      </a:r>
                    </a:p>
                    <a:p>
                      <a:pPr algn="ctr">
                        <a:lnSpc>
                          <a:spcPct val="150000"/>
                        </a:lnSpc>
                        <a:spcAft>
                          <a:spcPts val="0"/>
                        </a:spcAft>
                      </a:pPr>
                      <a:r>
                        <a:rPr lang="es-EC" sz="1200" dirty="0">
                          <a:effectLst/>
                        </a:rPr>
                        <a:t> +</a:t>
                      </a:r>
                      <a:r>
                        <a:rPr lang="es-EC" sz="1200" dirty="0" smtClean="0">
                          <a:effectLst/>
                        </a:rPr>
                        <a:t>10.08+12,96 </a:t>
                      </a:r>
                      <a:endParaRPr lang="es-EC" sz="1200" dirty="0">
                        <a:effectLst/>
                      </a:endParaRPr>
                    </a:p>
                    <a:p>
                      <a:pPr algn="ctr">
                        <a:lnSpc>
                          <a:spcPct val="150000"/>
                        </a:lnSpc>
                        <a:spcAft>
                          <a:spcPts val="0"/>
                        </a:spcAft>
                      </a:pPr>
                      <a:r>
                        <a:rPr lang="es-EC" sz="1200" dirty="0">
                          <a:effectLst/>
                        </a:rPr>
                        <a:t> +15.84 </a:t>
                      </a:r>
                      <a:r>
                        <a:rPr lang="es-EC" sz="1200" dirty="0" smtClean="0">
                          <a:effectLst/>
                        </a:rPr>
                        <a:t> </a:t>
                      </a:r>
                      <a:r>
                        <a:rPr lang="es-EC" sz="1200" dirty="0">
                          <a:effectLst/>
                        </a:rPr>
                        <a:t>+18.72</a:t>
                      </a:r>
                    </a:p>
                    <a:p>
                      <a:pPr algn="ctr">
                        <a:lnSpc>
                          <a:spcPct val="150000"/>
                        </a:lnSpc>
                        <a:spcAft>
                          <a:spcPts val="0"/>
                        </a:spcAft>
                      </a:pPr>
                      <a:r>
                        <a:rPr lang="es-EC" sz="1200" dirty="0">
                          <a:effectLst/>
                        </a:rPr>
                        <a:t>+21.60 </a:t>
                      </a:r>
                      <a:r>
                        <a:rPr lang="es-EC" sz="1200" dirty="0" smtClean="0">
                          <a:effectLst/>
                        </a:rPr>
                        <a:t>+24.36+27.36</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a:txBody>
                    <a:bodyPr/>
                    <a:lstStyle/>
                    <a:p>
                      <a:pPr algn="ctr">
                        <a:lnSpc>
                          <a:spcPct val="150000"/>
                        </a:lnSpc>
                        <a:spcAft>
                          <a:spcPts val="0"/>
                        </a:spcAft>
                      </a:pPr>
                      <a:r>
                        <a:rPr lang="es-EC" sz="1200">
                          <a:effectLst/>
                        </a:rPr>
                        <a:t>Masillado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a:txBody>
                    <a:bodyPr/>
                    <a:lstStyle/>
                    <a:p>
                      <a:pPr algn="ctr">
                        <a:lnSpc>
                          <a:spcPct val="150000"/>
                        </a:lnSpc>
                        <a:spcAft>
                          <a:spcPts val="0"/>
                        </a:spcAft>
                      </a:pPr>
                      <a:r>
                        <a:rPr lang="es-EC" sz="1200" dirty="0">
                          <a:effectLst/>
                        </a:rPr>
                        <a:t>0,04</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rowSpan="6">
                  <a:txBody>
                    <a:bodyPr/>
                    <a:lstStyle/>
                    <a:p>
                      <a:pPr algn="ctr">
                        <a:lnSpc>
                          <a:spcPct val="150000"/>
                        </a:lnSpc>
                        <a:spcAft>
                          <a:spcPts val="0"/>
                        </a:spcAft>
                      </a:pPr>
                      <a:r>
                        <a:rPr lang="es-EC" sz="1200">
                          <a:effectLst/>
                        </a:rPr>
                        <a:t>0,25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r>
              <a:tr h="241850">
                <a:tc vMerge="1">
                  <a:txBody>
                    <a:bodyPr/>
                    <a:lstStyle/>
                    <a:p>
                      <a:endParaRPr lang="es-EC"/>
                    </a:p>
                  </a:txBody>
                  <a:tcPr/>
                </a:tc>
                <a:tc>
                  <a:txBody>
                    <a:bodyPr/>
                    <a:lstStyle/>
                    <a:p>
                      <a:pPr algn="ctr">
                        <a:lnSpc>
                          <a:spcPct val="150000"/>
                        </a:lnSpc>
                        <a:spcAft>
                          <a:spcPts val="0"/>
                        </a:spcAft>
                      </a:pPr>
                      <a:r>
                        <a:rPr lang="es-EC" sz="1200">
                          <a:effectLst/>
                        </a:rPr>
                        <a:t>Enlucido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a:txBody>
                    <a:bodyPr/>
                    <a:lstStyle/>
                    <a:p>
                      <a:pPr algn="ctr">
                        <a:lnSpc>
                          <a:spcPct val="150000"/>
                        </a:lnSpc>
                        <a:spcAft>
                          <a:spcPts val="0"/>
                        </a:spcAft>
                      </a:pPr>
                      <a:r>
                        <a:rPr lang="es-EC" sz="1200" dirty="0">
                          <a:effectLst/>
                        </a:rPr>
                        <a:t>0,04</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vMerge="1">
                  <a:txBody>
                    <a:bodyPr/>
                    <a:lstStyle/>
                    <a:p>
                      <a:endParaRPr lang="es-EC"/>
                    </a:p>
                  </a:txBody>
                  <a:tcPr/>
                </a:tc>
              </a:tr>
              <a:tr h="241850">
                <a:tc vMerge="1">
                  <a:txBody>
                    <a:bodyPr/>
                    <a:lstStyle/>
                    <a:p>
                      <a:endParaRPr lang="es-EC"/>
                    </a:p>
                  </a:txBody>
                  <a:tcPr/>
                </a:tc>
                <a:tc>
                  <a:txBody>
                    <a:bodyPr/>
                    <a:lstStyle/>
                    <a:p>
                      <a:pPr algn="ctr">
                        <a:lnSpc>
                          <a:spcPct val="150000"/>
                        </a:lnSpc>
                        <a:spcAft>
                          <a:spcPts val="0"/>
                        </a:spcAft>
                      </a:pPr>
                      <a:r>
                        <a:rPr lang="es-EC" sz="1200">
                          <a:effectLst/>
                        </a:rPr>
                        <a:t>Instalaciones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a:txBody>
                    <a:bodyPr/>
                    <a:lstStyle/>
                    <a:p>
                      <a:pPr algn="ctr">
                        <a:lnSpc>
                          <a:spcPct val="150000"/>
                        </a:lnSpc>
                        <a:spcAft>
                          <a:spcPts val="0"/>
                        </a:spcAft>
                      </a:pPr>
                      <a:r>
                        <a:rPr lang="es-EC" sz="1200" dirty="0">
                          <a:effectLst/>
                        </a:rPr>
                        <a:t>0,01</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vMerge="1">
                  <a:txBody>
                    <a:bodyPr/>
                    <a:lstStyle/>
                    <a:p>
                      <a:endParaRPr lang="es-EC"/>
                    </a:p>
                  </a:txBody>
                  <a:tcPr/>
                </a:tc>
              </a:tr>
              <a:tr h="241850">
                <a:tc vMerge="1">
                  <a:txBody>
                    <a:bodyPr/>
                    <a:lstStyle/>
                    <a:p>
                      <a:endParaRPr lang="es-EC"/>
                    </a:p>
                  </a:txBody>
                  <a:tcPr/>
                </a:tc>
                <a:tc>
                  <a:txBody>
                    <a:bodyPr/>
                    <a:lstStyle/>
                    <a:p>
                      <a:pPr algn="ctr">
                        <a:lnSpc>
                          <a:spcPct val="150000"/>
                        </a:lnSpc>
                        <a:spcAft>
                          <a:spcPts val="0"/>
                        </a:spcAft>
                      </a:pPr>
                      <a:r>
                        <a:rPr lang="es-EC" sz="1200">
                          <a:effectLst/>
                        </a:rPr>
                        <a:t>Paredes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a:txBody>
                    <a:bodyPr/>
                    <a:lstStyle/>
                    <a:p>
                      <a:pPr algn="ctr">
                        <a:lnSpc>
                          <a:spcPct val="150000"/>
                        </a:lnSpc>
                        <a:spcAft>
                          <a:spcPts val="0"/>
                        </a:spcAft>
                      </a:pPr>
                      <a:r>
                        <a:rPr lang="es-EC" sz="1200" dirty="0">
                          <a:effectLst/>
                        </a:rPr>
                        <a:t>0,10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vMerge="1">
                  <a:txBody>
                    <a:bodyPr/>
                    <a:lstStyle/>
                    <a:p>
                      <a:endParaRPr lang="es-EC"/>
                    </a:p>
                  </a:txBody>
                  <a:tcPr/>
                </a:tc>
              </a:tr>
              <a:tr h="241850">
                <a:tc vMerge="1">
                  <a:txBody>
                    <a:bodyPr/>
                    <a:lstStyle/>
                    <a:p>
                      <a:endParaRPr lang="es-EC"/>
                    </a:p>
                  </a:txBody>
                  <a:tcPr/>
                </a:tc>
                <a:tc>
                  <a:txBody>
                    <a:bodyPr/>
                    <a:lstStyle/>
                    <a:p>
                      <a:pPr algn="ctr">
                        <a:lnSpc>
                          <a:spcPct val="150000"/>
                        </a:lnSpc>
                        <a:spcAft>
                          <a:spcPts val="0"/>
                        </a:spcAft>
                      </a:pPr>
                      <a:r>
                        <a:rPr lang="es-EC" sz="1200">
                          <a:effectLst/>
                        </a:rPr>
                        <a:t>Acabados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a:txBody>
                    <a:bodyPr/>
                    <a:lstStyle/>
                    <a:p>
                      <a:pPr algn="ctr">
                        <a:lnSpc>
                          <a:spcPct val="150000"/>
                        </a:lnSpc>
                        <a:spcAft>
                          <a:spcPts val="0"/>
                        </a:spcAft>
                      </a:pPr>
                      <a:r>
                        <a:rPr lang="es-EC" sz="1200" dirty="0">
                          <a:effectLst/>
                        </a:rPr>
                        <a:t>0,04</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vMerge="1">
                  <a:txBody>
                    <a:bodyPr/>
                    <a:lstStyle/>
                    <a:p>
                      <a:endParaRPr lang="es-EC"/>
                    </a:p>
                  </a:txBody>
                  <a:tcPr/>
                </a:tc>
              </a:tr>
              <a:tr h="797903">
                <a:tc vMerge="1">
                  <a:txBody>
                    <a:bodyPr/>
                    <a:lstStyle/>
                    <a:p>
                      <a:endParaRPr lang="es-EC"/>
                    </a:p>
                  </a:txBody>
                  <a:tcPr/>
                </a:tc>
                <a:tc>
                  <a:txBody>
                    <a:bodyPr/>
                    <a:lstStyle/>
                    <a:p>
                      <a:pPr algn="ctr">
                        <a:lnSpc>
                          <a:spcPct val="150000"/>
                        </a:lnSpc>
                        <a:spcAft>
                          <a:spcPts val="0"/>
                        </a:spcAft>
                      </a:pPr>
                      <a:r>
                        <a:rPr lang="es-EC" sz="1200" dirty="0">
                          <a:effectLst/>
                        </a:rPr>
                        <a:t>Divisiones interiores</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a:txBody>
                    <a:bodyPr/>
                    <a:lstStyle/>
                    <a:p>
                      <a:pPr algn="ctr">
                        <a:lnSpc>
                          <a:spcPct val="150000"/>
                        </a:lnSpc>
                        <a:spcAft>
                          <a:spcPts val="0"/>
                        </a:spcAft>
                      </a:pPr>
                      <a:r>
                        <a:rPr lang="es-EC" sz="1200" dirty="0">
                          <a:effectLst/>
                        </a:rPr>
                        <a:t>0,02</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57254" marR="57254" marT="0" marB="0" anchor="ctr"/>
                </a:tc>
                <a:tc vMerge="1">
                  <a:txBody>
                    <a:bodyPr/>
                    <a:lstStyle/>
                    <a:p>
                      <a:endParaRPr lang="es-EC"/>
                    </a:p>
                  </a:txBody>
                  <a:tcP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00303544"/>
              </p:ext>
            </p:extLst>
          </p:nvPr>
        </p:nvGraphicFramePr>
        <p:xfrm>
          <a:off x="8579202" y="2970054"/>
          <a:ext cx="3160395" cy="1097280"/>
        </p:xfrm>
        <a:graphic>
          <a:graphicData uri="http://schemas.openxmlformats.org/drawingml/2006/table">
            <a:tbl>
              <a:tblPr firstRow="1" firstCol="1" bandRow="1">
                <a:tableStyleId>{93296810-A885-4BE3-A3E7-6D5BEEA58F35}</a:tableStyleId>
              </a:tblPr>
              <a:tblGrid>
                <a:gridCol w="1389380"/>
                <a:gridCol w="1771015"/>
              </a:tblGrid>
              <a:tr h="199390">
                <a:tc>
                  <a:txBody>
                    <a:bodyPr/>
                    <a:lstStyle/>
                    <a:p>
                      <a:pPr algn="ctr">
                        <a:lnSpc>
                          <a:spcPct val="150000"/>
                        </a:lnSpc>
                        <a:spcAft>
                          <a:spcPts val="0"/>
                        </a:spcAft>
                      </a:pPr>
                      <a:r>
                        <a:rPr lang="es-EC" sz="1200" dirty="0">
                          <a:effectLst/>
                        </a:rPr>
                        <a:t>Ocupación o Uso</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Carga uniforme (T/m²)</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9390">
                <a:tc>
                  <a:txBody>
                    <a:bodyPr/>
                    <a:lstStyle/>
                    <a:p>
                      <a:pPr algn="ctr">
                        <a:lnSpc>
                          <a:spcPct val="150000"/>
                        </a:lnSpc>
                        <a:spcAft>
                          <a:spcPts val="0"/>
                        </a:spcAft>
                      </a:pPr>
                      <a:r>
                        <a:rPr lang="es-EC" sz="1200" dirty="0">
                          <a:effectLst/>
                        </a:rPr>
                        <a:t>Oficinas</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0,24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9390">
                <a:tc>
                  <a:txBody>
                    <a:bodyPr/>
                    <a:lstStyle/>
                    <a:p>
                      <a:pPr algn="ctr">
                        <a:lnSpc>
                          <a:spcPct val="150000"/>
                        </a:lnSpc>
                        <a:spcAft>
                          <a:spcPts val="0"/>
                        </a:spcAft>
                      </a:pPr>
                      <a:r>
                        <a:rPr lang="es-EC" sz="1200">
                          <a:effectLst/>
                        </a:rPr>
                        <a:t>Estacionamiento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a:effectLst/>
                        </a:rPr>
                        <a:t>0,50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99390">
                <a:tc>
                  <a:txBody>
                    <a:bodyPr/>
                    <a:lstStyle/>
                    <a:p>
                      <a:pPr algn="ctr">
                        <a:lnSpc>
                          <a:spcPct val="150000"/>
                        </a:lnSpc>
                        <a:spcAft>
                          <a:spcPts val="0"/>
                        </a:spcAft>
                      </a:pPr>
                      <a:r>
                        <a:rPr lang="es-EC" sz="1200">
                          <a:effectLst/>
                        </a:rPr>
                        <a:t>Cubierta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00" dirty="0">
                          <a:effectLst/>
                        </a:rPr>
                        <a:t>0,10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6" name="Marcador de contenido 2"/>
          <p:cNvSpPr txBox="1">
            <a:spLocks/>
          </p:cNvSpPr>
          <p:nvPr/>
        </p:nvSpPr>
        <p:spPr>
          <a:xfrm>
            <a:off x="9431867" y="2398554"/>
            <a:ext cx="1680633" cy="409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2000" dirty="0" smtClean="0"/>
              <a:t>Carga viva</a:t>
            </a:r>
          </a:p>
          <a:p>
            <a:pPr marL="0" indent="0">
              <a:buFont typeface="Arial" panose="020B0604020202020204" pitchFamily="34" charset="0"/>
              <a:buNone/>
            </a:pPr>
            <a:endParaRPr lang="es-EC" sz="2000" dirty="0"/>
          </a:p>
        </p:txBody>
      </p:sp>
      <p:sp>
        <p:nvSpPr>
          <p:cNvPr id="7" name="Marcador de contenido 2"/>
          <p:cNvSpPr txBox="1">
            <a:spLocks/>
          </p:cNvSpPr>
          <p:nvPr/>
        </p:nvSpPr>
        <p:spPr>
          <a:xfrm>
            <a:off x="5170245" y="1014222"/>
            <a:ext cx="1680633" cy="409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2000" dirty="0" smtClean="0"/>
              <a:t>Sobrecarga</a:t>
            </a:r>
          </a:p>
          <a:p>
            <a:pPr marL="0" indent="0">
              <a:buFont typeface="Arial" panose="020B0604020202020204" pitchFamily="34" charset="0"/>
              <a:buNone/>
            </a:pPr>
            <a:endParaRPr lang="es-EC" sz="2000" dirty="0"/>
          </a:p>
        </p:txBody>
      </p:sp>
      <p:sp>
        <p:nvSpPr>
          <p:cNvPr id="8" name="Marcador de contenido 2"/>
          <p:cNvSpPr txBox="1">
            <a:spLocks/>
          </p:cNvSpPr>
          <p:nvPr/>
        </p:nvSpPr>
        <p:spPr>
          <a:xfrm>
            <a:off x="958675" y="2666763"/>
            <a:ext cx="1598083" cy="15857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sz="2000" dirty="0" smtClean="0"/>
              <a:t>Carga muerta</a:t>
            </a:r>
          </a:p>
          <a:p>
            <a:pPr marL="0" indent="0" algn="ctr">
              <a:buNone/>
            </a:pPr>
            <a:endParaRPr lang="es-EC" sz="2000" dirty="0" smtClean="0"/>
          </a:p>
          <a:p>
            <a:pPr marL="0" indent="0" algn="ctr">
              <a:buNone/>
            </a:pPr>
            <a:r>
              <a:rPr lang="es-EC" sz="2000" dirty="0" smtClean="0"/>
              <a:t>(Programa)</a:t>
            </a:r>
            <a:endParaRPr lang="es-EC" sz="2000" dirty="0"/>
          </a:p>
        </p:txBody>
      </p:sp>
      <p:sp>
        <p:nvSpPr>
          <p:cNvPr id="9" name="Título 1"/>
          <p:cNvSpPr txBox="1">
            <a:spLocks/>
          </p:cNvSpPr>
          <p:nvPr/>
        </p:nvSpPr>
        <p:spPr>
          <a:xfrm>
            <a:off x="-1456891" y="634809"/>
            <a:ext cx="5279774" cy="584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2000" b="1" i="1" dirty="0">
                <a:latin typeface="Arial" panose="020B0604020202020204" pitchFamily="34" charset="0"/>
                <a:cs typeface="Arial" panose="020B0604020202020204" pitchFamily="34" charset="0"/>
              </a:rPr>
              <a:t>7</a:t>
            </a:r>
            <a:r>
              <a:rPr lang="es-ES" sz="2000" b="1" i="1" dirty="0" smtClean="0">
                <a:latin typeface="Arial" panose="020B0604020202020204" pitchFamily="34" charset="0"/>
                <a:cs typeface="Arial" panose="020B0604020202020204" pitchFamily="34" charset="0"/>
              </a:rPr>
              <a:t>. ANÁLISIS DE CARGAS </a:t>
            </a:r>
            <a:endParaRPr lang="es-EC" sz="20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420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23467" y="-44239"/>
            <a:ext cx="6350000" cy="584200"/>
          </a:xfrm>
        </p:spPr>
        <p:txBody>
          <a:bodyPr/>
          <a:lstStyle/>
          <a:p>
            <a:endParaRPr lang="es-EC"/>
          </a:p>
        </p:txBody>
      </p:sp>
      <p:sp>
        <p:nvSpPr>
          <p:cNvPr id="9" name="Título 1"/>
          <p:cNvSpPr txBox="1">
            <a:spLocks/>
          </p:cNvSpPr>
          <p:nvPr/>
        </p:nvSpPr>
        <p:spPr>
          <a:xfrm>
            <a:off x="-3183097" y="724608"/>
            <a:ext cx="5279774" cy="584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2000" dirty="0" smtClean="0">
                <a:latin typeface="Arial" panose="020B0604020202020204" pitchFamily="34" charset="0"/>
                <a:cs typeface="Arial" panose="020B0604020202020204" pitchFamily="34" charset="0"/>
              </a:rPr>
              <a:t>Carga sísmica </a:t>
            </a:r>
            <a:endParaRPr lang="es-EC"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Rectángulo 10"/>
              <p:cNvSpPr/>
              <p:nvPr/>
            </p:nvSpPr>
            <p:spPr>
              <a:xfrm>
                <a:off x="4475370" y="876500"/>
                <a:ext cx="2121991" cy="6751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𝑉</m:t>
                      </m:r>
                      <m:r>
                        <a:rPr lang="es-EC" i="0">
                          <a:latin typeface="Cambria Math" panose="02040503050406030204" pitchFamily="18" charset="0"/>
                        </a:rPr>
                        <m:t>=</m:t>
                      </m:r>
                      <m:f>
                        <m:fPr>
                          <m:ctrlPr>
                            <a:rPr lang="es-EC" i="1">
                              <a:latin typeface="Cambria Math" panose="02040503050406030204" pitchFamily="18" charset="0"/>
                            </a:rPr>
                          </m:ctrlPr>
                        </m:fPr>
                        <m:num>
                          <m:d>
                            <m:dPr>
                              <m:begChr m:val=""/>
                              <m:ctrlPr>
                                <a:rPr lang="es-EC" i="1">
                                  <a:latin typeface="Cambria Math" panose="02040503050406030204" pitchFamily="18" charset="0"/>
                                </a:rPr>
                              </m:ctrlPr>
                            </m:dPr>
                            <m:e>
                              <m:r>
                                <a:rPr lang="es-EC" i="1">
                                  <a:latin typeface="Cambria Math" panose="02040503050406030204" pitchFamily="18" charset="0"/>
                                </a:rPr>
                                <m:t>𝐼</m:t>
                              </m:r>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𝑎</m:t>
                                  </m:r>
                                  <m:r>
                                    <a:rPr lang="es-EC" i="0">
                                      <a:latin typeface="Cambria Math" panose="02040503050406030204" pitchFamily="18" charset="0"/>
                                    </a:rPr>
                                    <m:t> </m:t>
                                  </m:r>
                                </m:sub>
                              </m:sSub>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𝑇</m:t>
                                  </m:r>
                                </m:e>
                                <m:sub>
                                  <m:r>
                                    <a:rPr lang="es-EC" i="1">
                                      <a:latin typeface="Cambria Math" panose="02040503050406030204" pitchFamily="18" charset="0"/>
                                    </a:rPr>
                                    <m:t>𝑎</m:t>
                                  </m:r>
                                </m:sub>
                              </m:sSub>
                            </m:e>
                          </m:d>
                        </m:num>
                        <m:den>
                          <m:r>
                            <a:rPr lang="es-EC" i="1">
                              <a:latin typeface="Cambria Math" panose="02040503050406030204" pitchFamily="18" charset="0"/>
                            </a:rPr>
                            <m:t>𝑅</m:t>
                          </m:r>
                          <m:r>
                            <a:rPr lang="es-EC" i="0">
                              <a:latin typeface="Cambria Math" panose="02040503050406030204" pitchFamily="18" charset="0"/>
                            </a:rPr>
                            <m:t> </m:t>
                          </m:r>
                          <m:sSub>
                            <m:sSubPr>
                              <m:ctrlPr>
                                <a:rPr lang="es-EC" i="1">
                                  <a:latin typeface="Cambria Math" panose="02040503050406030204" pitchFamily="18" charset="0"/>
                                </a:rPr>
                              </m:ctrlPr>
                            </m:sSubPr>
                            <m:e>
                              <m:r>
                                <a:rPr lang="es-EC" i="0">
                                  <a:latin typeface="Cambria Math" panose="02040503050406030204" pitchFamily="18" charset="0"/>
                                </a:rPr>
                                <m:t>∅</m:t>
                              </m:r>
                            </m:e>
                            <m:sub>
                              <m:r>
                                <a:rPr lang="es-EC" i="1">
                                  <a:latin typeface="Cambria Math" panose="02040503050406030204" pitchFamily="18" charset="0"/>
                                </a:rPr>
                                <m:t>𝑃</m:t>
                              </m:r>
                            </m:sub>
                          </m:sSub>
                          <m:r>
                            <a:rPr lang="es-EC" i="0">
                              <a:latin typeface="Cambria Math" panose="02040503050406030204" pitchFamily="18" charset="0"/>
                            </a:rPr>
                            <m:t> </m:t>
                          </m:r>
                          <m:sSub>
                            <m:sSubPr>
                              <m:ctrlPr>
                                <a:rPr lang="es-EC" i="1">
                                  <a:latin typeface="Cambria Math" panose="02040503050406030204" pitchFamily="18" charset="0"/>
                                </a:rPr>
                              </m:ctrlPr>
                            </m:sSubPr>
                            <m:e>
                              <m:r>
                                <a:rPr lang="es-EC" i="0">
                                  <a:latin typeface="Cambria Math" panose="02040503050406030204" pitchFamily="18" charset="0"/>
                                </a:rPr>
                                <m:t>∅</m:t>
                              </m:r>
                            </m:e>
                            <m:sub>
                              <m:r>
                                <a:rPr lang="es-EC" i="1">
                                  <a:latin typeface="Cambria Math" panose="02040503050406030204" pitchFamily="18" charset="0"/>
                                </a:rPr>
                                <m:t>𝐸</m:t>
                              </m:r>
                            </m:sub>
                          </m:sSub>
                        </m:den>
                      </m:f>
                      <m:r>
                        <a:rPr lang="es-EC" i="0">
                          <a:latin typeface="Cambria Math" panose="02040503050406030204" pitchFamily="18" charset="0"/>
                        </a:rPr>
                        <m:t>× </m:t>
                      </m:r>
                      <m:r>
                        <a:rPr lang="es-EC" i="1">
                          <a:latin typeface="Cambria Math" panose="02040503050406030204" pitchFamily="18" charset="0"/>
                        </a:rPr>
                        <m:t>𝑊</m:t>
                      </m:r>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4475370" y="876500"/>
                <a:ext cx="2121991" cy="675185"/>
              </a:xfrm>
              <a:prstGeom prst="rect">
                <a:avLst/>
              </a:prstGeom>
              <a:blipFill rotWithShape="0">
                <a:blip r:embed="rId2"/>
                <a:stretch>
                  <a:fillRect/>
                </a:stretch>
              </a:blipFill>
            </p:spPr>
            <p:txBody>
              <a:bodyPr/>
              <a:lstStyle/>
              <a:p>
                <a:r>
                  <a:rPr lang="es-EC">
                    <a:noFill/>
                  </a:rPr>
                  <a:t> </a:t>
                </a:r>
              </a:p>
            </p:txBody>
          </p:sp>
        </mc:Fallback>
      </mc:AlternateContent>
      <p:pic>
        <p:nvPicPr>
          <p:cNvPr id="15" name="Marcador de contenido 3" descr="Recorte de pantalla"/>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7104" y="1308808"/>
            <a:ext cx="3939145" cy="2908819"/>
          </a:xfrm>
        </p:spPr>
      </p:pic>
      <p:sp>
        <p:nvSpPr>
          <p:cNvPr id="16" name="Triángulo isósceles 15"/>
          <p:cNvSpPr/>
          <p:nvPr/>
        </p:nvSpPr>
        <p:spPr>
          <a:xfrm>
            <a:off x="2536449" y="2023308"/>
            <a:ext cx="73401" cy="45719"/>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7" name="Imagen 16"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04" y="4470637"/>
            <a:ext cx="3939145" cy="922979"/>
          </a:xfrm>
          <a:prstGeom prst="rect">
            <a:avLst/>
          </a:prstGeom>
        </p:spPr>
      </p:pic>
      <p:sp>
        <p:nvSpPr>
          <p:cNvPr id="18" name="Elipse 17"/>
          <p:cNvSpPr/>
          <p:nvPr/>
        </p:nvSpPr>
        <p:spPr>
          <a:xfrm>
            <a:off x="2869283" y="4470637"/>
            <a:ext cx="431800" cy="7325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9" name="Imagen 18"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2071" y="3551759"/>
            <a:ext cx="2086266" cy="2172003"/>
          </a:xfrm>
          <a:prstGeom prst="rect">
            <a:avLst/>
          </a:prstGeom>
        </p:spPr>
      </p:pic>
      <p:pic>
        <p:nvPicPr>
          <p:cNvPr id="20" name="Imagen 19"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5645" y="3591957"/>
            <a:ext cx="5939294" cy="2221832"/>
          </a:xfrm>
          <a:prstGeom prst="rect">
            <a:avLst/>
          </a:prstGeom>
        </p:spPr>
      </p:pic>
      <p:sp>
        <p:nvSpPr>
          <p:cNvPr id="21" name="Elipse 20"/>
          <p:cNvSpPr/>
          <p:nvPr/>
        </p:nvSpPr>
        <p:spPr>
          <a:xfrm>
            <a:off x="9626600" y="4387846"/>
            <a:ext cx="228600" cy="342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22" name="Rectángulo 21"/>
              <p:cNvSpPr/>
              <p:nvPr/>
            </p:nvSpPr>
            <p:spPr>
              <a:xfrm>
                <a:off x="4475370" y="2179941"/>
                <a:ext cx="3508653" cy="6488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𝑎</m:t>
                          </m:r>
                        </m:sub>
                      </m:sSub>
                      <m:r>
                        <a:rPr lang="es-EC" i="0">
                          <a:latin typeface="Cambria Math" panose="02040503050406030204" pitchFamily="18" charset="0"/>
                        </a:rPr>
                        <m:t>=  </m:t>
                      </m:r>
                      <m:r>
                        <a:rPr lang="es-EC" i="1">
                          <a:latin typeface="Cambria Math" panose="02040503050406030204" pitchFamily="18" charset="0"/>
                        </a:rPr>
                        <m:t>𝑍</m:t>
                      </m:r>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𝑎</m:t>
                          </m:r>
                        </m:sub>
                      </m:sSub>
                      <m:r>
                        <a:rPr lang="es-EC" i="0">
                          <a:latin typeface="Cambria Math" panose="02040503050406030204" pitchFamily="18" charset="0"/>
                        </a:rPr>
                        <m:t> </m:t>
                      </m:r>
                      <m:sSup>
                        <m:sSupPr>
                          <m:ctrlPr>
                            <a:rPr lang="es-EC" i="1">
                              <a:latin typeface="Cambria Math" panose="02040503050406030204" pitchFamily="18" charset="0"/>
                            </a:rPr>
                          </m:ctrlPr>
                        </m:sSupPr>
                        <m:e>
                          <m:d>
                            <m:dPr>
                              <m:ctrlPr>
                                <a:rPr lang="es-EC" i="1">
                                  <a:latin typeface="Cambria Math" panose="02040503050406030204" pitchFamily="18" charset="0"/>
                                </a:rPr>
                              </m:ctrlPr>
                            </m:dPr>
                            <m:e>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𝑇</m:t>
                                      </m:r>
                                    </m:e>
                                    <m:sub>
                                      <m:r>
                                        <a:rPr lang="es-EC" i="1">
                                          <a:latin typeface="Cambria Math" panose="02040503050406030204" pitchFamily="18" charset="0"/>
                                        </a:rPr>
                                        <m:t>𝑐</m:t>
                                      </m:r>
                                    </m:sub>
                                  </m:sSub>
                                </m:num>
                                <m:den>
                                  <m:r>
                                    <a:rPr lang="es-EC" i="1">
                                      <a:latin typeface="Cambria Math" panose="02040503050406030204" pitchFamily="18" charset="0"/>
                                    </a:rPr>
                                    <m:t>𝑇</m:t>
                                  </m:r>
                                </m:den>
                              </m:f>
                            </m:e>
                          </m:d>
                        </m:e>
                        <m:sup>
                          <m:r>
                            <a:rPr lang="es-EC" i="1">
                              <a:latin typeface="Cambria Math" panose="02040503050406030204" pitchFamily="18" charset="0"/>
                            </a:rPr>
                            <m:t>𝑟</m:t>
                          </m:r>
                        </m:sup>
                      </m:sSup>
                      <m:r>
                        <a:rPr lang="es-EC" i="0">
                          <a:latin typeface="Cambria Math" panose="02040503050406030204" pitchFamily="18" charset="0"/>
                        </a:rPr>
                        <m:t>       </m:t>
                      </m:r>
                      <m:r>
                        <a:rPr lang="es-EC" i="1">
                          <a:latin typeface="Cambria Math" panose="02040503050406030204" pitchFamily="18" charset="0"/>
                        </a:rPr>
                        <m:t>𝑝𝑎𝑟𝑎</m:t>
                      </m:r>
                      <m:r>
                        <a:rPr lang="es-EC" i="0">
                          <a:latin typeface="Cambria Math" panose="02040503050406030204" pitchFamily="18" charset="0"/>
                        </a:rPr>
                        <m:t> </m:t>
                      </m:r>
                      <m:r>
                        <a:rPr lang="es-EC" i="1">
                          <a:latin typeface="Cambria Math" panose="02040503050406030204" pitchFamily="18" charset="0"/>
                        </a:rPr>
                        <m:t>𝑇</m:t>
                      </m:r>
                      <m:r>
                        <a:rPr lang="es-EC" i="0">
                          <a:latin typeface="Cambria Math" panose="02040503050406030204" pitchFamily="18" charset="0"/>
                        </a:rPr>
                        <m:t>&gt;</m:t>
                      </m:r>
                      <m:sSub>
                        <m:sSubPr>
                          <m:ctrlPr>
                            <a:rPr lang="es-EC" i="1">
                              <a:latin typeface="Cambria Math" panose="02040503050406030204" pitchFamily="18" charset="0"/>
                            </a:rPr>
                          </m:ctrlPr>
                        </m:sSubPr>
                        <m:e>
                          <m:r>
                            <a:rPr lang="es-EC" i="1">
                              <a:latin typeface="Cambria Math" panose="02040503050406030204" pitchFamily="18" charset="0"/>
                            </a:rPr>
                            <m:t>𝑇</m:t>
                          </m:r>
                        </m:e>
                        <m:sub>
                          <m:r>
                            <a:rPr lang="es-EC" i="1">
                              <a:latin typeface="Cambria Math" panose="02040503050406030204" pitchFamily="18" charset="0"/>
                            </a:rPr>
                            <m:t>𝑐</m:t>
                          </m:r>
                        </m:sub>
                      </m:sSub>
                    </m:oMath>
                  </m:oMathPara>
                </a14:m>
                <a:endParaRPr lang="es-EC" dirty="0"/>
              </a:p>
            </p:txBody>
          </p:sp>
        </mc:Choice>
        <mc:Fallback xmlns="">
          <p:sp>
            <p:nvSpPr>
              <p:cNvPr id="22" name="Rectángulo 21"/>
              <p:cNvSpPr>
                <a:spLocks noRot="1" noChangeAspect="1" noMove="1" noResize="1" noEditPoints="1" noAdjustHandles="1" noChangeArrowheads="1" noChangeShapeType="1" noTextEdit="1"/>
              </p:cNvSpPr>
              <p:nvPr/>
            </p:nvSpPr>
            <p:spPr>
              <a:xfrm>
                <a:off x="4475370" y="2179941"/>
                <a:ext cx="3508653" cy="648896"/>
              </a:xfrm>
              <a:prstGeom prst="rect">
                <a:avLst/>
              </a:prstGeom>
              <a:blipFill rotWithShape="0">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3" name="Rectángulo 22"/>
              <p:cNvSpPr/>
              <p:nvPr/>
            </p:nvSpPr>
            <p:spPr>
              <a:xfrm>
                <a:off x="4448564" y="1671340"/>
                <a:ext cx="320536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𝑎</m:t>
                          </m:r>
                        </m:sub>
                      </m:sSub>
                      <m:r>
                        <a:rPr lang="es-EC" i="0">
                          <a:latin typeface="Cambria Math" panose="02040503050406030204" pitchFamily="18" charset="0"/>
                        </a:rPr>
                        <m:t>=</m:t>
                      </m:r>
                      <m:r>
                        <a:rPr lang="es-EC" i="1" smtClean="0">
                          <a:latin typeface="Cambria Math" panose="02040503050406030204" pitchFamily="18" charset="0"/>
                          <a:sym typeface="Symbol" panose="05050102010706020507" pitchFamily="18" charset="2"/>
                        </a:rPr>
                        <m:t></m:t>
                      </m:r>
                      <m:r>
                        <a:rPr lang="es-EC" i="0">
                          <a:latin typeface="Cambria Math" panose="02040503050406030204" pitchFamily="18" charset="0"/>
                        </a:rPr>
                        <m:t>  </m:t>
                      </m:r>
                      <m:r>
                        <a:rPr lang="es-EC" i="1">
                          <a:latin typeface="Cambria Math" panose="02040503050406030204" pitchFamily="18" charset="0"/>
                        </a:rPr>
                        <m:t>𝑍</m:t>
                      </m:r>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1">
                              <a:latin typeface="Cambria Math" panose="02040503050406030204" pitchFamily="18" charset="0"/>
                            </a:rPr>
                            <m:t>𝑎</m:t>
                          </m:r>
                        </m:sub>
                      </m:sSub>
                      <m:r>
                        <a:rPr lang="es-EC" i="0">
                          <a:latin typeface="Cambria Math" panose="02040503050406030204" pitchFamily="18" charset="0"/>
                        </a:rPr>
                        <m:t> </m:t>
                      </m:r>
                      <m:r>
                        <a:rPr lang="es-EC" b="0" i="1" smtClean="0">
                          <a:latin typeface="Cambria Math" panose="02040503050406030204" pitchFamily="18" charset="0"/>
                        </a:rPr>
                        <m:t>   </m:t>
                      </m:r>
                      <m:r>
                        <a:rPr lang="es-EC" i="1">
                          <a:latin typeface="Cambria Math" panose="02040503050406030204" pitchFamily="18" charset="0"/>
                        </a:rPr>
                        <m:t>𝑝𝑎𝑟𝑎</m:t>
                      </m:r>
                      <m:r>
                        <a:rPr lang="es-EC" i="0">
                          <a:latin typeface="Cambria Math" panose="02040503050406030204" pitchFamily="18" charset="0"/>
                        </a:rPr>
                        <m:t> </m:t>
                      </m:r>
                      <m:r>
                        <a:rPr lang="es-EC" b="0" i="1" smtClean="0">
                          <a:latin typeface="Cambria Math" panose="02040503050406030204" pitchFamily="18" charset="0"/>
                        </a:rPr>
                        <m:t>0</m:t>
                      </m:r>
                      <m:r>
                        <a:rPr lang="es-EC" b="0" i="1" smtClean="0">
                          <a:latin typeface="Cambria Math" panose="02040503050406030204" pitchFamily="18" charset="0"/>
                          <a:ea typeface="Cambria Math" panose="02040503050406030204" pitchFamily="18" charset="0"/>
                        </a:rPr>
                        <m:t>≤</m:t>
                      </m:r>
                      <m:r>
                        <a:rPr lang="es-EC" i="1">
                          <a:latin typeface="Cambria Math" panose="02040503050406030204" pitchFamily="18" charset="0"/>
                        </a:rPr>
                        <m:t>𝑇</m:t>
                      </m:r>
                      <m:r>
                        <a:rPr lang="es-EC" smtClean="0">
                          <a:latin typeface="Cambria Math" panose="02040503050406030204" pitchFamily="18" charset="0"/>
                          <a:ea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𝑇</m:t>
                          </m:r>
                        </m:e>
                        <m:sub>
                          <m:r>
                            <a:rPr lang="es-EC" i="1">
                              <a:latin typeface="Cambria Math" panose="02040503050406030204" pitchFamily="18" charset="0"/>
                            </a:rPr>
                            <m:t>𝑐</m:t>
                          </m:r>
                        </m:sub>
                      </m:sSub>
                    </m:oMath>
                  </m:oMathPara>
                </a14:m>
                <a:endParaRPr lang="es-EC" dirty="0"/>
              </a:p>
            </p:txBody>
          </p:sp>
        </mc:Choice>
        <mc:Fallback xmlns="">
          <p:sp>
            <p:nvSpPr>
              <p:cNvPr id="23" name="Rectángulo 22"/>
              <p:cNvSpPr>
                <a:spLocks noRot="1" noChangeAspect="1" noMove="1" noResize="1" noEditPoints="1" noAdjustHandles="1" noChangeArrowheads="1" noChangeShapeType="1" noTextEdit="1"/>
              </p:cNvSpPr>
              <p:nvPr/>
            </p:nvSpPr>
            <p:spPr>
              <a:xfrm>
                <a:off x="4448564" y="1671340"/>
                <a:ext cx="3205365" cy="369332"/>
              </a:xfrm>
              <a:prstGeom prst="rect">
                <a:avLst/>
              </a:prstGeom>
              <a:blipFill rotWithShape="0">
                <a:blip r:embed="rId8"/>
                <a:stretch>
                  <a:fillRect b="-655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4" name="Rectángulo 23"/>
              <p:cNvSpPr/>
              <p:nvPr/>
            </p:nvSpPr>
            <p:spPr>
              <a:xfrm>
                <a:off x="4574729" y="2968106"/>
                <a:ext cx="1321772" cy="3707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𝑇</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𝐶</m:t>
                          </m:r>
                        </m:e>
                        <m:sub>
                          <m:r>
                            <a:rPr lang="es-EC" i="1">
                              <a:latin typeface="Cambria Math" panose="02040503050406030204" pitchFamily="18" charset="0"/>
                            </a:rPr>
                            <m:t>𝑡</m:t>
                          </m:r>
                        </m:sub>
                      </m:sSub>
                      <m:r>
                        <a:rPr lang="es-EC" i="0">
                          <a:latin typeface="Cambria Math" panose="02040503050406030204" pitchFamily="18" charset="0"/>
                        </a:rPr>
                        <m:t> </m:t>
                      </m:r>
                      <m:sSup>
                        <m:sSupPr>
                          <m:ctrlPr>
                            <a:rPr lang="es-EC" i="1">
                              <a:latin typeface="Cambria Math" panose="02040503050406030204" pitchFamily="18" charset="0"/>
                            </a:rPr>
                          </m:ctrlPr>
                        </m:sSupPr>
                        <m:e>
                          <m:sSub>
                            <m:sSubPr>
                              <m:ctrlPr>
                                <a:rPr lang="es-EC" i="1">
                                  <a:latin typeface="Cambria Math" panose="02040503050406030204" pitchFamily="18" charset="0"/>
                                </a:rPr>
                              </m:ctrlPr>
                            </m:sSubPr>
                            <m:e>
                              <m:r>
                                <a:rPr lang="es-EC" i="1">
                                  <a:latin typeface="Cambria Math" panose="02040503050406030204" pitchFamily="18" charset="0"/>
                                </a:rPr>
                                <m:t>h</m:t>
                              </m:r>
                            </m:e>
                            <m:sub>
                              <m:r>
                                <a:rPr lang="es-EC" i="1">
                                  <a:latin typeface="Cambria Math" panose="02040503050406030204" pitchFamily="18" charset="0"/>
                                </a:rPr>
                                <m:t>𝑛</m:t>
                              </m:r>
                            </m:sub>
                          </m:sSub>
                        </m:e>
                        <m:sup>
                          <m:r>
                            <a:rPr lang="es-EC" i="1">
                              <a:latin typeface="Cambria Math" panose="02040503050406030204" pitchFamily="18" charset="0"/>
                            </a:rPr>
                            <m:t>𝛼</m:t>
                          </m:r>
                        </m:sup>
                      </m:sSup>
                    </m:oMath>
                  </m:oMathPara>
                </a14:m>
                <a:endParaRPr lang="es-EC" dirty="0"/>
              </a:p>
            </p:txBody>
          </p:sp>
        </mc:Choice>
        <mc:Fallback xmlns="">
          <p:sp>
            <p:nvSpPr>
              <p:cNvPr id="24" name="Rectángulo 23"/>
              <p:cNvSpPr>
                <a:spLocks noRot="1" noChangeAspect="1" noMove="1" noResize="1" noEditPoints="1" noAdjustHandles="1" noChangeArrowheads="1" noChangeShapeType="1" noTextEdit="1"/>
              </p:cNvSpPr>
              <p:nvPr/>
            </p:nvSpPr>
            <p:spPr>
              <a:xfrm>
                <a:off x="4574729" y="2968106"/>
                <a:ext cx="1321772" cy="370743"/>
              </a:xfrm>
              <a:prstGeom prst="rect">
                <a:avLst/>
              </a:prstGeom>
              <a:blipFill rotWithShape="0">
                <a:blip r:embed="rId9"/>
                <a:stretch>
                  <a:fillRect/>
                </a:stretch>
              </a:blipFill>
            </p:spPr>
            <p:txBody>
              <a:bodyPr/>
              <a:lstStyle/>
              <a:p>
                <a:r>
                  <a:rPr lang="es-EC">
                    <a:noFill/>
                  </a:rPr>
                  <a:t> </a:t>
                </a:r>
              </a:p>
            </p:txBody>
          </p:sp>
        </mc:Fallback>
      </mc:AlternateContent>
      <p:pic>
        <p:nvPicPr>
          <p:cNvPr id="25" name="Imagen 24"/>
          <p:cNvPicPr/>
          <p:nvPr/>
        </p:nvPicPr>
        <p:blipFill>
          <a:blip r:embed="rId10">
            <a:extLst>
              <a:ext uri="{28A0092B-C50C-407E-A947-70E740481C1C}">
                <a14:useLocalDpi xmlns:a14="http://schemas.microsoft.com/office/drawing/2010/main" val="0"/>
              </a:ext>
            </a:extLst>
          </a:blip>
          <a:stretch>
            <a:fillRect/>
          </a:stretch>
        </p:blipFill>
        <p:spPr>
          <a:xfrm>
            <a:off x="7873682" y="600404"/>
            <a:ext cx="4162062" cy="3011799"/>
          </a:xfrm>
          <a:prstGeom prst="rect">
            <a:avLst/>
          </a:prstGeom>
        </p:spPr>
      </p:pic>
      <p:cxnSp>
        <p:nvCxnSpPr>
          <p:cNvPr id="30" name="Conector recto 29"/>
          <p:cNvCxnSpPr/>
          <p:nvPr/>
        </p:nvCxnSpPr>
        <p:spPr>
          <a:xfrm flipH="1">
            <a:off x="11044362" y="1407381"/>
            <a:ext cx="7951" cy="20434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22227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5530</TotalTime>
  <Words>1948</Words>
  <Application>Microsoft Office PowerPoint</Application>
  <PresentationFormat>Panorámica</PresentationFormat>
  <Paragraphs>943</Paragraphs>
  <Slides>31</Slides>
  <Notes>0</Notes>
  <HiddenSlides>0</HiddenSlides>
  <MMClips>5</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31</vt:i4>
      </vt:variant>
    </vt:vector>
  </HeadingPairs>
  <TitlesOfParts>
    <vt:vector size="40" baseType="lpstr">
      <vt:lpstr>Arial</vt:lpstr>
      <vt:lpstr>Calibri</vt:lpstr>
      <vt:lpstr>Calibri Light</vt:lpstr>
      <vt:lpstr>Cambria Math</vt:lpstr>
      <vt:lpstr>Courier New</vt:lpstr>
      <vt:lpstr>Symbol</vt:lpstr>
      <vt:lpstr>Times New Roman</vt:lpstr>
      <vt:lpstr>Tema de Office</vt:lpstr>
      <vt:lpstr>1_Tema de Office</vt:lpstr>
      <vt:lpstr>Presentación de PowerPoint</vt:lpstr>
      <vt:lpstr>Presentación de PowerPoint</vt:lpstr>
      <vt:lpstr>Presentación de PowerPoint</vt:lpstr>
      <vt:lpstr>3. OBJETIVOS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Carolina Santamaria</dc:creator>
  <cp:lastModifiedBy>USUARIO</cp:lastModifiedBy>
  <cp:revision>43</cp:revision>
  <dcterms:created xsi:type="dcterms:W3CDTF">2017-11-28T17:58:50Z</dcterms:created>
  <dcterms:modified xsi:type="dcterms:W3CDTF">2017-12-18T14:03:18Z</dcterms:modified>
</cp:coreProperties>
</file>