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7" r:id="rId5"/>
    <p:sldId id="268" r:id="rId6"/>
    <p:sldId id="269" r:id="rId7"/>
    <p:sldId id="270" r:id="rId8"/>
    <p:sldId id="266" r:id="rId9"/>
    <p:sldId id="271" r:id="rId10"/>
    <p:sldId id="286" r:id="rId11"/>
    <p:sldId id="265" r:id="rId12"/>
    <p:sldId id="260" r:id="rId13"/>
    <p:sldId id="272" r:id="rId14"/>
    <p:sldId id="274" r:id="rId15"/>
    <p:sldId id="275" r:id="rId16"/>
    <p:sldId id="277" r:id="rId17"/>
    <p:sldId id="278" r:id="rId18"/>
    <p:sldId id="279" r:id="rId19"/>
    <p:sldId id="280" r:id="rId20"/>
    <p:sldId id="281" r:id="rId21"/>
    <p:sldId id="282" r:id="rId22"/>
    <p:sldId id="283" r:id="rId23"/>
    <p:sldId id="284" r:id="rId24"/>
    <p:sldId id="288" r:id="rId25"/>
    <p:sldId id="303" r:id="rId26"/>
    <p:sldId id="287" r:id="rId27"/>
    <p:sldId id="289" r:id="rId28"/>
    <p:sldId id="290" r:id="rId29"/>
    <p:sldId id="295" r:id="rId30"/>
    <p:sldId id="293" r:id="rId31"/>
    <p:sldId id="297" r:id="rId32"/>
    <p:sldId id="296" r:id="rId33"/>
    <p:sldId id="300" r:id="rId34"/>
    <p:sldId id="298" r:id="rId35"/>
    <p:sldId id="299" r:id="rId36"/>
    <p:sldId id="301" r:id="rId37"/>
    <p:sldId id="285" r:id="rId38"/>
    <p:sldId id="302" r:id="rId39"/>
    <p:sldId id="305" r:id="rId40"/>
    <p:sldId id="304" r:id="rId41"/>
    <p:sldId id="307" r:id="rId42"/>
    <p:sldId id="308" r:id="rId43"/>
    <p:sldId id="309" r:id="rId44"/>
    <p:sldId id="310" r:id="rId45"/>
    <p:sldId id="311" r:id="rId46"/>
    <p:sldId id="312" r:id="rId47"/>
    <p:sldId id="313" r:id="rId48"/>
    <p:sldId id="314" r:id="rId49"/>
    <p:sldId id="315" r:id="rId50"/>
    <p:sldId id="316" r:id="rId51"/>
    <p:sldId id="326" r:id="rId52"/>
    <p:sldId id="261" r:id="rId53"/>
    <p:sldId id="323" r:id="rId54"/>
    <p:sldId id="324" r:id="rId55"/>
    <p:sldId id="325" r:id="rId56"/>
    <p:sldId id="262" r:id="rId57"/>
    <p:sldId id="318" r:id="rId58"/>
    <p:sldId id="319" r:id="rId59"/>
    <p:sldId id="320" r:id="rId60"/>
    <p:sldId id="321" r:id="rId61"/>
    <p:sldId id="322" r:id="rId62"/>
    <p:sldId id="263" r:id="rId63"/>
    <p:sldId id="264" r:id="rId6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134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uanPa\Dropbox\TESIS\TESIS%20CAPITULOS\Grafica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JuanPa\Dropbox\TESIS\TESIS%20CAPITULOS\Grafica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JuanPa\Dropbox\TESIS\TESIS%20CAPITULOS\Grafica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JuanPa\Dropbox\TESIS\TESIS%20CAPITULOS\Grafica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JuanPa\Dropbox\TESIS\TESIS%20CAPITULOS\Grafica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JuanPa\Dropbox\TESIS\TESIS%20CAPITULOS\Grafica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JuanPa\Dropbox\TESIS\TESIS%20CAPITULOS\Grafica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JuanPa\Dropbox\TESIS\TESIS%20CAPITULOS\Graficas.xlsx"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uanPa\Dropbox\TESIS\TESIS%20CAPITULOS\Grafica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uanPa\Dropbox\TESIS\TESIS%20CAPITULOS\Grafica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uanPa\Dropbox\TESIS\TESIS%20CAPITULOS\Grafica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uanPa\Dropbox\TESIS\TESIS%20CAPITULOS\Grafica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uanPa\Dropbox\TESIS\TESIS%20CAPITULOS\Grafica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JuanPa\Dropbox\TESIS\TESIS%20CAPITULOS\Grafica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JuanPa\Dropbox\TESIS\TESIS%20CAPITULOS\Grafica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JuanPa\Dropbox\TESIS\TESIS%20CAPITULOS\Grafica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cap="none" spc="20" baseline="0">
                <a:solidFill>
                  <a:schemeClr val="tx1">
                    <a:lumMod val="50000"/>
                    <a:lumOff val="50000"/>
                  </a:schemeClr>
                </a:solidFill>
                <a:latin typeface="+mn-lt"/>
                <a:ea typeface="+mn-ea"/>
                <a:cs typeface="+mn-cs"/>
              </a:defRPr>
            </a:pPr>
            <a:r>
              <a:rPr lang="es-EC" sz="1200" b="1" i="0" u="none" strike="noStrike" kern="1200" cap="all" spc="120" normalizeH="0" baseline="0" dirty="0">
                <a:solidFill>
                  <a:prstClr val="black">
                    <a:lumMod val="65000"/>
                    <a:lumOff val="35000"/>
                  </a:prstClr>
                </a:solidFill>
                <a:latin typeface="+mn-lt"/>
                <a:ea typeface="+mn-ea"/>
                <a:cs typeface="+mn-cs"/>
              </a:rPr>
              <a:t>Proximidad Robots-Fuentes</a:t>
            </a:r>
          </a:p>
        </c:rich>
      </c:tx>
      <c:overlay val="0"/>
      <c:spPr>
        <a:noFill/>
        <a:ln>
          <a:noFill/>
        </a:ln>
        <a:effectLst/>
      </c:spPr>
      <c:txPr>
        <a:bodyPr rot="0" spcFirstLastPara="1" vertOverflow="ellipsis" vert="horz" wrap="square" anchor="ctr" anchorCtr="1"/>
        <a:lstStyle/>
        <a:p>
          <a:pPr>
            <a:defRPr sz="1200" b="0" i="0" u="none" strike="noStrike" kern="1200" cap="none" spc="20" baseline="0">
              <a:solidFill>
                <a:schemeClr val="tx1">
                  <a:lumMod val="50000"/>
                  <a:lumOff val="50000"/>
                </a:schemeClr>
              </a:solidFill>
              <a:latin typeface="+mn-lt"/>
              <a:ea typeface="+mn-ea"/>
              <a:cs typeface="+mn-cs"/>
            </a:defRPr>
          </a:pPr>
          <a:endParaRPr lang="es-EC"/>
        </a:p>
      </c:txPr>
    </c:title>
    <c:autoTitleDeleted val="0"/>
    <c:plotArea>
      <c:layout/>
      <c:barChart>
        <c:barDir val="col"/>
        <c:grouping val="clustered"/>
        <c:varyColors val="0"/>
        <c:ser>
          <c:idx val="1"/>
          <c:order val="0"/>
          <c:tx>
            <c:strRef>
              <c:f>Aleatorio!$B$6</c:f>
              <c:strCache>
                <c:ptCount val="1"/>
                <c:pt idx="0">
                  <c:v>Robot 0</c:v>
                </c:pt>
              </c:strCache>
            </c:strRef>
          </c:tx>
          <c:spPr>
            <a:solidFill>
              <a:schemeClr val="accent1"/>
            </a:solidFill>
            <a:ln w="9525" cap="flat" cmpd="sng" algn="ctr">
              <a:solidFill>
                <a:schemeClr val="accent1"/>
              </a:solidFill>
              <a:round/>
            </a:ln>
            <a:effectLst/>
          </c:spPr>
          <c:invertIfNegative val="0"/>
          <c:cat>
            <c:multiLvlStrRef>
              <c:f>Aleatorio!$C$3:$F$4</c:f>
              <c:multiLvlStrCache>
                <c:ptCount val="4"/>
                <c:lvl>
                  <c:pt idx="0">
                    <c:v>Real</c:v>
                  </c:pt>
                  <c:pt idx="1">
                    <c:v>Simulación</c:v>
                  </c:pt>
                  <c:pt idx="2">
                    <c:v>Real</c:v>
                  </c:pt>
                  <c:pt idx="3">
                    <c:v>Simulación</c:v>
                  </c:pt>
                </c:lvl>
                <c:lvl>
                  <c:pt idx="0">
                    <c:v>Presencia de obstáculos</c:v>
                  </c:pt>
                  <c:pt idx="2">
                    <c:v>Sin presencia de obstáculos</c:v>
                  </c:pt>
                </c:lvl>
              </c:multiLvlStrCache>
            </c:multiLvlStrRef>
          </c:cat>
          <c:val>
            <c:numRef>
              <c:f>Aleatorio!$C$6:$F$6</c:f>
              <c:numCache>
                <c:formatCode>General</c:formatCode>
                <c:ptCount val="4"/>
                <c:pt idx="0">
                  <c:v>22.1</c:v>
                </c:pt>
                <c:pt idx="1">
                  <c:v>18.399999999999999</c:v>
                </c:pt>
                <c:pt idx="2" formatCode="0.00">
                  <c:v>1.5</c:v>
                </c:pt>
                <c:pt idx="3" formatCode="0.00">
                  <c:v>1</c:v>
                </c:pt>
              </c:numCache>
            </c:numRef>
          </c:val>
          <c:extLst>
            <c:ext xmlns:c16="http://schemas.microsoft.com/office/drawing/2014/chart" uri="{C3380CC4-5D6E-409C-BE32-E72D297353CC}">
              <c16:uniqueId val="{00000000-267F-4C7D-A10D-7F45F51D4D3A}"/>
            </c:ext>
          </c:extLst>
        </c:ser>
        <c:ser>
          <c:idx val="2"/>
          <c:order val="1"/>
          <c:tx>
            <c:strRef>
              <c:f>Aleatorio!$B$7</c:f>
              <c:strCache>
                <c:ptCount val="1"/>
                <c:pt idx="0">
                  <c:v>Robot 1</c:v>
                </c:pt>
              </c:strCache>
            </c:strRef>
          </c:tx>
          <c:spPr>
            <a:solidFill>
              <a:schemeClr val="accent2"/>
            </a:solidFill>
            <a:ln w="9525" cap="flat" cmpd="sng" algn="ctr">
              <a:solidFill>
                <a:schemeClr val="accent3">
                  <a:shade val="95000"/>
                </a:schemeClr>
              </a:solidFill>
              <a:round/>
            </a:ln>
            <a:effectLst/>
          </c:spPr>
          <c:invertIfNegative val="0"/>
          <c:cat>
            <c:multiLvlStrRef>
              <c:f>Aleatorio!$C$3:$F$4</c:f>
              <c:multiLvlStrCache>
                <c:ptCount val="4"/>
                <c:lvl>
                  <c:pt idx="0">
                    <c:v>Real</c:v>
                  </c:pt>
                  <c:pt idx="1">
                    <c:v>Simulación</c:v>
                  </c:pt>
                  <c:pt idx="2">
                    <c:v>Real</c:v>
                  </c:pt>
                  <c:pt idx="3">
                    <c:v>Simulación</c:v>
                  </c:pt>
                </c:lvl>
                <c:lvl>
                  <c:pt idx="0">
                    <c:v>Presencia de obstáculos</c:v>
                  </c:pt>
                  <c:pt idx="2">
                    <c:v>Sin presencia de obstáculos</c:v>
                  </c:pt>
                </c:lvl>
              </c:multiLvlStrCache>
            </c:multiLvlStrRef>
          </c:cat>
          <c:val>
            <c:numRef>
              <c:f>Aleatorio!$C$7:$F$7</c:f>
              <c:numCache>
                <c:formatCode>General</c:formatCode>
                <c:ptCount val="4"/>
                <c:pt idx="0">
                  <c:v>16</c:v>
                </c:pt>
                <c:pt idx="1">
                  <c:v>1</c:v>
                </c:pt>
                <c:pt idx="2" formatCode="0.00">
                  <c:v>9.6</c:v>
                </c:pt>
                <c:pt idx="3" formatCode="0.00">
                  <c:v>0</c:v>
                </c:pt>
              </c:numCache>
            </c:numRef>
          </c:val>
          <c:extLst>
            <c:ext xmlns:c16="http://schemas.microsoft.com/office/drawing/2014/chart" uri="{C3380CC4-5D6E-409C-BE32-E72D297353CC}">
              <c16:uniqueId val="{00000001-267F-4C7D-A10D-7F45F51D4D3A}"/>
            </c:ext>
          </c:extLst>
        </c:ser>
        <c:ser>
          <c:idx val="3"/>
          <c:order val="2"/>
          <c:tx>
            <c:strRef>
              <c:f>Aleatorio!$B$8</c:f>
              <c:strCache>
                <c:ptCount val="1"/>
                <c:pt idx="0">
                  <c:v>Robot 2</c:v>
                </c:pt>
              </c:strCache>
            </c:strRef>
          </c:tx>
          <c:spPr>
            <a:solidFill>
              <a:schemeClr val="bg1">
                <a:lumMod val="65000"/>
              </a:schemeClr>
            </a:solidFill>
            <a:ln w="9525" cap="flat" cmpd="sng" algn="ctr">
              <a:solidFill>
                <a:schemeClr val="bg2">
                  <a:lumMod val="90000"/>
                </a:schemeClr>
              </a:solidFill>
              <a:round/>
            </a:ln>
            <a:effectLst/>
          </c:spPr>
          <c:invertIfNegative val="0"/>
          <c:cat>
            <c:multiLvlStrRef>
              <c:f>Aleatorio!$C$3:$F$4</c:f>
              <c:multiLvlStrCache>
                <c:ptCount val="4"/>
                <c:lvl>
                  <c:pt idx="0">
                    <c:v>Real</c:v>
                  </c:pt>
                  <c:pt idx="1">
                    <c:v>Simulación</c:v>
                  </c:pt>
                  <c:pt idx="2">
                    <c:v>Real</c:v>
                  </c:pt>
                  <c:pt idx="3">
                    <c:v>Simulación</c:v>
                  </c:pt>
                </c:lvl>
                <c:lvl>
                  <c:pt idx="0">
                    <c:v>Presencia de obstáculos</c:v>
                  </c:pt>
                  <c:pt idx="2">
                    <c:v>Sin presencia de obstáculos</c:v>
                  </c:pt>
                </c:lvl>
              </c:multiLvlStrCache>
            </c:multiLvlStrRef>
          </c:cat>
          <c:val>
            <c:numRef>
              <c:f>Aleatorio!$C$8:$F$8</c:f>
              <c:numCache>
                <c:formatCode>General</c:formatCode>
                <c:ptCount val="4"/>
                <c:pt idx="0">
                  <c:v>14</c:v>
                </c:pt>
                <c:pt idx="1">
                  <c:v>45</c:v>
                </c:pt>
                <c:pt idx="2" formatCode="0.00">
                  <c:v>14.9</c:v>
                </c:pt>
                <c:pt idx="3" formatCode="0.00">
                  <c:v>14.6</c:v>
                </c:pt>
              </c:numCache>
            </c:numRef>
          </c:val>
          <c:extLst>
            <c:ext xmlns:c16="http://schemas.microsoft.com/office/drawing/2014/chart" uri="{C3380CC4-5D6E-409C-BE32-E72D297353CC}">
              <c16:uniqueId val="{00000002-267F-4C7D-A10D-7F45F51D4D3A}"/>
            </c:ext>
          </c:extLst>
        </c:ser>
        <c:dLbls>
          <c:showLegendKey val="0"/>
          <c:showVal val="0"/>
          <c:showCatName val="0"/>
          <c:showSerName val="0"/>
          <c:showPercent val="0"/>
          <c:showBubbleSize val="0"/>
        </c:dLbls>
        <c:gapWidth val="100"/>
        <c:overlap val="-24"/>
        <c:axId val="757958160"/>
        <c:axId val="757941840"/>
      </c:barChart>
      <c:catAx>
        <c:axId val="7579581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EC"/>
          </a:p>
        </c:txPr>
        <c:crossAx val="757941840"/>
        <c:crosses val="autoZero"/>
        <c:auto val="1"/>
        <c:lblAlgn val="ctr"/>
        <c:lblOffset val="100"/>
        <c:noMultiLvlLbl val="0"/>
      </c:catAx>
      <c:valAx>
        <c:axId val="757941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s-EC"/>
                  <a:t>centímetros</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EC"/>
          </a:p>
        </c:txPr>
        <c:crossAx val="757958160"/>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mn-lt"/>
                <a:ea typeface="+mn-ea"/>
                <a:cs typeface="+mn-cs"/>
              </a:defRPr>
            </a:pPr>
            <a:endParaRPr lang="es-EC"/>
          </a:p>
        </c:txPr>
      </c:dTable>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dirty="0"/>
              <a:t>Distancia del Robot a la Fuente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manualLayout>
          <c:layoutTarget val="inner"/>
          <c:xMode val="edge"/>
          <c:yMode val="edge"/>
          <c:x val="8.4803149606299214E-2"/>
          <c:y val="0.17171296296296298"/>
          <c:w val="0.89019685039370078"/>
          <c:h val="0.46649642752989212"/>
        </c:manualLayout>
      </c:layout>
      <c:barChart>
        <c:barDir val="col"/>
        <c:grouping val="clustered"/>
        <c:varyColors val="0"/>
        <c:ser>
          <c:idx val="0"/>
          <c:order val="0"/>
          <c:tx>
            <c:strRef>
              <c:f>Hoja1!$J$3</c:f>
              <c:strCache>
                <c:ptCount val="1"/>
                <c:pt idx="0">
                  <c:v>Aleatorio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Hoja1!$I$5:$I$7</c:f>
              <c:strCache>
                <c:ptCount val="3"/>
                <c:pt idx="0">
                  <c:v>Robot 0</c:v>
                </c:pt>
                <c:pt idx="1">
                  <c:v>Robot 1</c:v>
                </c:pt>
                <c:pt idx="2">
                  <c:v>Robot 2</c:v>
                </c:pt>
              </c:strCache>
            </c:strRef>
          </c:cat>
          <c:val>
            <c:numRef>
              <c:f>Hoja1!$K$5:$K$7</c:f>
              <c:numCache>
                <c:formatCode>General</c:formatCode>
                <c:ptCount val="3"/>
                <c:pt idx="0">
                  <c:v>5</c:v>
                </c:pt>
                <c:pt idx="1">
                  <c:v>45</c:v>
                </c:pt>
                <c:pt idx="2">
                  <c:v>78</c:v>
                </c:pt>
              </c:numCache>
            </c:numRef>
          </c:val>
          <c:extLst>
            <c:ext xmlns:c16="http://schemas.microsoft.com/office/drawing/2014/chart" uri="{C3380CC4-5D6E-409C-BE32-E72D297353CC}">
              <c16:uniqueId val="{00000000-C5CD-4B7F-9487-1D9EFFE4F8AA}"/>
            </c:ext>
          </c:extLst>
        </c:ser>
        <c:ser>
          <c:idx val="1"/>
          <c:order val="1"/>
          <c:tx>
            <c:strRef>
              <c:f>Hoja1!$M$3</c:f>
              <c:strCache>
                <c:ptCount val="1"/>
                <c:pt idx="0">
                  <c:v>Odor Tracking 2WD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Hoja1!$I$5:$I$7</c:f>
              <c:strCache>
                <c:ptCount val="3"/>
                <c:pt idx="0">
                  <c:v>Robot 0</c:v>
                </c:pt>
                <c:pt idx="1">
                  <c:v>Robot 1</c:v>
                </c:pt>
                <c:pt idx="2">
                  <c:v>Robot 2</c:v>
                </c:pt>
              </c:strCache>
            </c:strRef>
          </c:cat>
          <c:val>
            <c:numRef>
              <c:f>Hoja1!$N$5:$N$7</c:f>
              <c:numCache>
                <c:formatCode>General</c:formatCode>
                <c:ptCount val="3"/>
                <c:pt idx="0">
                  <c:v>18</c:v>
                </c:pt>
                <c:pt idx="1">
                  <c:v>48</c:v>
                </c:pt>
                <c:pt idx="2">
                  <c:v>0</c:v>
                </c:pt>
              </c:numCache>
            </c:numRef>
          </c:val>
          <c:extLst>
            <c:ext xmlns:c16="http://schemas.microsoft.com/office/drawing/2014/chart" uri="{C3380CC4-5D6E-409C-BE32-E72D297353CC}">
              <c16:uniqueId val="{00000001-C5CD-4B7F-9487-1D9EFFE4F8AA}"/>
            </c:ext>
          </c:extLst>
        </c:ser>
        <c:dLbls>
          <c:dLblPos val="inEnd"/>
          <c:showLegendKey val="0"/>
          <c:showVal val="1"/>
          <c:showCatName val="0"/>
          <c:showSerName val="0"/>
          <c:showPercent val="0"/>
          <c:showBubbleSize val="0"/>
        </c:dLbls>
        <c:gapWidth val="100"/>
        <c:overlap val="-24"/>
        <c:axId val="757951088"/>
        <c:axId val="757950544"/>
      </c:barChart>
      <c:catAx>
        <c:axId val="7579510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757950544"/>
        <c:crosses val="autoZero"/>
        <c:auto val="1"/>
        <c:lblAlgn val="ctr"/>
        <c:lblOffset val="100"/>
        <c:noMultiLvlLbl val="0"/>
      </c:catAx>
      <c:valAx>
        <c:axId val="757950544"/>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Centímetros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757951088"/>
        <c:crosses val="autoZero"/>
        <c:crossBetween val="between"/>
      </c:valAx>
      <c:spPr>
        <a:noFill/>
        <a:ln>
          <a:noFill/>
        </a:ln>
        <a:effectLst/>
      </c:spPr>
    </c:plotArea>
    <c:legend>
      <c:legendPos val="b"/>
      <c:layout>
        <c:manualLayout>
          <c:xMode val="edge"/>
          <c:yMode val="edge"/>
          <c:x val="0.3020230912694355"/>
          <c:y val="0.80150408282298047"/>
          <c:w val="0.37121664986681863"/>
          <c:h val="8.36437081052600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a:t>Distancia del Robot a la Fuente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manualLayout>
          <c:layoutTarget val="inner"/>
          <c:xMode val="edge"/>
          <c:yMode val="edge"/>
          <c:x val="8.4803149606299214E-2"/>
          <c:y val="0.17171296296296298"/>
          <c:w val="0.89019685039370078"/>
          <c:h val="0.46649642752989212"/>
        </c:manualLayout>
      </c:layout>
      <c:barChart>
        <c:barDir val="col"/>
        <c:grouping val="clustered"/>
        <c:varyColors val="0"/>
        <c:ser>
          <c:idx val="0"/>
          <c:order val="0"/>
          <c:tx>
            <c:strRef>
              <c:f>Hoja2!$C$1</c:f>
              <c:strCache>
                <c:ptCount val="1"/>
                <c:pt idx="0">
                  <c:v>Aleatorio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Hoja1!$I$5:$I$7</c:f>
              <c:strCache>
                <c:ptCount val="3"/>
                <c:pt idx="0">
                  <c:v>Robot 0</c:v>
                </c:pt>
                <c:pt idx="1">
                  <c:v>Robot 1</c:v>
                </c:pt>
                <c:pt idx="2">
                  <c:v>Robot 2</c:v>
                </c:pt>
              </c:strCache>
            </c:strRef>
          </c:cat>
          <c:val>
            <c:numRef>
              <c:f>Hoja2!$D$3:$D$5</c:f>
              <c:numCache>
                <c:formatCode>General</c:formatCode>
                <c:ptCount val="3"/>
                <c:pt idx="0">
                  <c:v>89</c:v>
                </c:pt>
                <c:pt idx="1">
                  <c:v>48</c:v>
                </c:pt>
                <c:pt idx="2">
                  <c:v>90</c:v>
                </c:pt>
              </c:numCache>
            </c:numRef>
          </c:val>
          <c:extLst>
            <c:ext xmlns:c16="http://schemas.microsoft.com/office/drawing/2014/chart" uri="{C3380CC4-5D6E-409C-BE32-E72D297353CC}">
              <c16:uniqueId val="{00000000-3C79-4434-8887-79960FA0C849}"/>
            </c:ext>
          </c:extLst>
        </c:ser>
        <c:ser>
          <c:idx val="1"/>
          <c:order val="1"/>
          <c:tx>
            <c:strRef>
              <c:f>Hoja2!$F$1</c:f>
              <c:strCache>
                <c:ptCount val="1"/>
                <c:pt idx="0">
                  <c:v>Odor Tracking 2WD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Hoja1!$I$5:$I$7</c:f>
              <c:strCache>
                <c:ptCount val="3"/>
                <c:pt idx="0">
                  <c:v>Robot 0</c:v>
                </c:pt>
                <c:pt idx="1">
                  <c:v>Robot 1</c:v>
                </c:pt>
                <c:pt idx="2">
                  <c:v>Robot 2</c:v>
                </c:pt>
              </c:strCache>
            </c:strRef>
          </c:cat>
          <c:val>
            <c:numRef>
              <c:f>Hoja2!$G$3:$G$5</c:f>
              <c:numCache>
                <c:formatCode>General</c:formatCode>
                <c:ptCount val="3"/>
                <c:pt idx="0">
                  <c:v>45</c:v>
                </c:pt>
                <c:pt idx="1">
                  <c:v>5</c:v>
                </c:pt>
                <c:pt idx="2">
                  <c:v>5</c:v>
                </c:pt>
              </c:numCache>
            </c:numRef>
          </c:val>
          <c:extLst>
            <c:ext xmlns:c16="http://schemas.microsoft.com/office/drawing/2014/chart" uri="{C3380CC4-5D6E-409C-BE32-E72D297353CC}">
              <c16:uniqueId val="{00000001-3C79-4434-8887-79960FA0C849}"/>
            </c:ext>
          </c:extLst>
        </c:ser>
        <c:dLbls>
          <c:dLblPos val="inEnd"/>
          <c:showLegendKey val="0"/>
          <c:showVal val="1"/>
          <c:showCatName val="0"/>
          <c:showSerName val="0"/>
          <c:showPercent val="0"/>
          <c:showBubbleSize val="0"/>
        </c:dLbls>
        <c:gapWidth val="100"/>
        <c:overlap val="-24"/>
        <c:axId val="757951088"/>
        <c:axId val="757950544"/>
      </c:barChart>
      <c:catAx>
        <c:axId val="7579510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757950544"/>
        <c:crosses val="autoZero"/>
        <c:auto val="1"/>
        <c:lblAlgn val="ctr"/>
        <c:lblOffset val="100"/>
        <c:noMultiLvlLbl val="0"/>
      </c:catAx>
      <c:valAx>
        <c:axId val="757950544"/>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Centímetros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757951088"/>
        <c:crosses val="autoZero"/>
        <c:crossBetween val="between"/>
      </c:valAx>
      <c:spPr>
        <a:noFill/>
        <a:ln>
          <a:noFill/>
        </a:ln>
        <a:effectLst/>
      </c:spPr>
    </c:plotArea>
    <c:legend>
      <c:legendPos val="b"/>
      <c:layout>
        <c:manualLayout>
          <c:xMode val="edge"/>
          <c:yMode val="edge"/>
          <c:x val="0.3020230912694355"/>
          <c:y val="0.80150408282298047"/>
          <c:w val="0.37121664986681863"/>
          <c:h val="8.36437081052600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sz="1600"/>
              <a:t>Número de Fuentes Localizadas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manualLayout>
          <c:layoutTarget val="inner"/>
          <c:xMode val="edge"/>
          <c:yMode val="edge"/>
          <c:x val="0.1518422223546777"/>
          <c:y val="0.17171296296296298"/>
          <c:w val="0.8231577831439354"/>
          <c:h val="0.46649642752989212"/>
        </c:manualLayout>
      </c:layout>
      <c:barChart>
        <c:barDir val="col"/>
        <c:grouping val="clustered"/>
        <c:varyColors val="0"/>
        <c:ser>
          <c:idx val="0"/>
          <c:order val="0"/>
          <c:tx>
            <c:strRef>
              <c:f>Hoja2!$C$1</c:f>
              <c:strCache>
                <c:ptCount val="1"/>
                <c:pt idx="0">
                  <c:v>Aleatorio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Hoja1!$I$5:$I$7</c:f>
              <c:strCache>
                <c:ptCount val="3"/>
                <c:pt idx="0">
                  <c:v>Robot 0</c:v>
                </c:pt>
                <c:pt idx="1">
                  <c:v>Robot 1</c:v>
                </c:pt>
                <c:pt idx="2">
                  <c:v>Robot 2</c:v>
                </c:pt>
              </c:strCache>
            </c:strRef>
          </c:cat>
          <c:val>
            <c:numRef>
              <c:f>Hoja2!$C$7:$C$9</c:f>
              <c:numCache>
                <c:formatCode>General</c:formatCode>
                <c:ptCount val="3"/>
                <c:pt idx="0">
                  <c:v>7</c:v>
                </c:pt>
                <c:pt idx="1">
                  <c:v>5</c:v>
                </c:pt>
                <c:pt idx="2">
                  <c:v>8</c:v>
                </c:pt>
              </c:numCache>
            </c:numRef>
          </c:val>
          <c:extLst>
            <c:ext xmlns:c16="http://schemas.microsoft.com/office/drawing/2014/chart" uri="{C3380CC4-5D6E-409C-BE32-E72D297353CC}">
              <c16:uniqueId val="{00000000-F5C3-47B5-9BB8-11524B625C6D}"/>
            </c:ext>
          </c:extLst>
        </c:ser>
        <c:ser>
          <c:idx val="1"/>
          <c:order val="1"/>
          <c:tx>
            <c:strRef>
              <c:f>Hoja2!$F$1</c:f>
              <c:strCache>
                <c:ptCount val="1"/>
                <c:pt idx="0">
                  <c:v>Odor Tracking 2WD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Hoja1!$I$5:$I$7</c:f>
              <c:strCache>
                <c:ptCount val="3"/>
                <c:pt idx="0">
                  <c:v>Robot 0</c:v>
                </c:pt>
                <c:pt idx="1">
                  <c:v>Robot 1</c:v>
                </c:pt>
                <c:pt idx="2">
                  <c:v>Robot 2</c:v>
                </c:pt>
              </c:strCache>
            </c:strRef>
          </c:cat>
          <c:val>
            <c:numRef>
              <c:f>Hoja2!$F$7:$F$9</c:f>
              <c:numCache>
                <c:formatCode>General</c:formatCode>
                <c:ptCount val="3"/>
                <c:pt idx="0">
                  <c:v>7</c:v>
                </c:pt>
                <c:pt idx="1">
                  <c:v>10</c:v>
                </c:pt>
                <c:pt idx="2">
                  <c:v>10</c:v>
                </c:pt>
              </c:numCache>
            </c:numRef>
          </c:val>
          <c:extLst>
            <c:ext xmlns:c16="http://schemas.microsoft.com/office/drawing/2014/chart" uri="{C3380CC4-5D6E-409C-BE32-E72D297353CC}">
              <c16:uniqueId val="{00000001-F5C3-47B5-9BB8-11524B625C6D}"/>
            </c:ext>
          </c:extLst>
        </c:ser>
        <c:dLbls>
          <c:dLblPos val="inEnd"/>
          <c:showLegendKey val="0"/>
          <c:showVal val="1"/>
          <c:showCatName val="0"/>
          <c:showSerName val="0"/>
          <c:showPercent val="0"/>
          <c:showBubbleSize val="0"/>
        </c:dLbls>
        <c:gapWidth val="100"/>
        <c:overlap val="-24"/>
        <c:axId val="757937488"/>
        <c:axId val="757938032"/>
      </c:barChart>
      <c:catAx>
        <c:axId val="7579374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757938032"/>
        <c:crosses val="autoZero"/>
        <c:auto val="1"/>
        <c:lblAlgn val="ctr"/>
        <c:lblOffset val="100"/>
        <c:noMultiLvlLbl val="0"/>
      </c:catAx>
      <c:valAx>
        <c:axId val="75793803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2"/>
                    </a:solidFill>
                    <a:latin typeface="+mn-lt"/>
                    <a:ea typeface="+mn-ea"/>
                    <a:cs typeface="+mn-cs"/>
                  </a:defRPr>
                </a:pPr>
                <a:r>
                  <a:rPr lang="es-EC" sz="1050" dirty="0"/>
                  <a:t>FUENTES ENCONTRADAS</a:t>
                </a:r>
              </a:p>
            </c:rich>
          </c:tx>
          <c:layout>
            <c:manualLayout>
              <c:xMode val="edge"/>
              <c:yMode val="edge"/>
              <c:x val="2.1804640433589841E-2"/>
              <c:y val="0.19052125436933318"/>
            </c:manualLayout>
          </c:layout>
          <c:overlay val="0"/>
          <c:spPr>
            <a:noFill/>
            <a:ln>
              <a:noFill/>
            </a:ln>
            <a:effectLst/>
          </c:spPr>
          <c:txPr>
            <a:bodyPr rot="-5400000" spcFirstLastPara="1" vertOverflow="ellipsis" vert="horz" wrap="square" anchor="ctr" anchorCtr="1"/>
            <a:lstStyle/>
            <a:p>
              <a:pPr>
                <a:defRPr sz="105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757937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sz="1600" dirty="0"/>
              <a:t>Eficacia del Algoritmo</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manualLayout>
          <c:layoutTarget val="inner"/>
          <c:xMode val="edge"/>
          <c:yMode val="edge"/>
          <c:x val="0.26303902698404963"/>
          <c:y val="0.16245370370370371"/>
          <c:w val="0.51294237360590211"/>
          <c:h val="0.46649642752989212"/>
        </c:manualLayout>
      </c:layout>
      <c:barChart>
        <c:barDir val="bar"/>
        <c:grouping val="clustered"/>
        <c:varyColors val="0"/>
        <c:ser>
          <c:idx val="0"/>
          <c:order val="0"/>
          <c:tx>
            <c:strRef>
              <c:f>Hoja1!$J$3</c:f>
              <c:strCache>
                <c:ptCount val="1"/>
                <c:pt idx="0">
                  <c:v>Aleatorio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Hoja1!$I$12:$I$13</c:f>
              <c:strCache>
                <c:ptCount val="2"/>
                <c:pt idx="0">
                  <c:v>Total</c:v>
                </c:pt>
                <c:pt idx="1">
                  <c:v>%</c:v>
                </c:pt>
              </c:strCache>
            </c:strRef>
          </c:cat>
          <c:val>
            <c:numRef>
              <c:f>Hoja1!$J$13</c:f>
              <c:numCache>
                <c:formatCode>0.00%</c:formatCode>
                <c:ptCount val="1"/>
                <c:pt idx="0">
                  <c:v>0.8</c:v>
                </c:pt>
              </c:numCache>
            </c:numRef>
          </c:val>
          <c:extLst>
            <c:ext xmlns:c16="http://schemas.microsoft.com/office/drawing/2014/chart" uri="{C3380CC4-5D6E-409C-BE32-E72D297353CC}">
              <c16:uniqueId val="{00000000-BC2C-4375-9514-A44815B44C4D}"/>
            </c:ext>
          </c:extLst>
        </c:ser>
        <c:ser>
          <c:idx val="1"/>
          <c:order val="1"/>
          <c:tx>
            <c:strRef>
              <c:f>Hoja1!$M$3</c:f>
              <c:strCache>
                <c:ptCount val="1"/>
                <c:pt idx="0">
                  <c:v>Odor Tracking 2WD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Hoja1!$I$12:$I$13</c:f>
              <c:strCache>
                <c:ptCount val="2"/>
                <c:pt idx="0">
                  <c:v>Total</c:v>
                </c:pt>
                <c:pt idx="1">
                  <c:v>%</c:v>
                </c:pt>
              </c:strCache>
            </c:strRef>
          </c:cat>
          <c:val>
            <c:numRef>
              <c:f>Hoja1!$M$13</c:f>
              <c:numCache>
                <c:formatCode>0.00%</c:formatCode>
                <c:ptCount val="1"/>
                <c:pt idx="0">
                  <c:v>0.86670000000000003</c:v>
                </c:pt>
              </c:numCache>
            </c:numRef>
          </c:val>
          <c:extLst>
            <c:ext xmlns:c16="http://schemas.microsoft.com/office/drawing/2014/chart" uri="{C3380CC4-5D6E-409C-BE32-E72D297353CC}">
              <c16:uniqueId val="{00000001-BC2C-4375-9514-A44815B44C4D}"/>
            </c:ext>
          </c:extLst>
        </c:ser>
        <c:dLbls>
          <c:dLblPos val="inEnd"/>
          <c:showLegendKey val="0"/>
          <c:showVal val="1"/>
          <c:showCatName val="0"/>
          <c:showSerName val="0"/>
          <c:showPercent val="0"/>
          <c:showBubbleSize val="0"/>
        </c:dLbls>
        <c:gapWidth val="100"/>
        <c:axId val="757946192"/>
        <c:axId val="757947280"/>
      </c:barChart>
      <c:catAx>
        <c:axId val="757946192"/>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757947280"/>
        <c:crosses val="autoZero"/>
        <c:auto val="1"/>
        <c:lblAlgn val="ctr"/>
        <c:lblOffset val="100"/>
        <c:noMultiLvlLbl val="0"/>
      </c:catAx>
      <c:valAx>
        <c:axId val="757947280"/>
        <c:scaling>
          <c:orientation val="minMax"/>
          <c:min val="0"/>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2"/>
                    </a:solidFill>
                    <a:latin typeface="+mn-lt"/>
                    <a:ea typeface="+mn-ea"/>
                    <a:cs typeface="+mn-cs"/>
                  </a:defRPr>
                </a:pPr>
                <a:r>
                  <a:rPr lang="es-EC" sz="1000"/>
                  <a:t>PORCENTAJE</a:t>
                </a:r>
              </a:p>
            </c:rich>
          </c:tx>
          <c:layout>
            <c:manualLayout>
              <c:xMode val="edge"/>
              <c:yMode val="edge"/>
              <c:x val="4.1675144553896315E-2"/>
              <c:y val="0.22902376786235054"/>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2"/>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757946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sz="1600"/>
              <a:t>Tiempo de experimento</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manualLayout>
          <c:layoutTarget val="inner"/>
          <c:xMode val="edge"/>
          <c:yMode val="edge"/>
          <c:x val="0.24627359699119655"/>
          <c:y val="0.18097222222222226"/>
          <c:w val="0.54537315426758881"/>
          <c:h val="0.46649642752989212"/>
        </c:manualLayout>
      </c:layout>
      <c:barChart>
        <c:barDir val="bar"/>
        <c:grouping val="clustered"/>
        <c:varyColors val="0"/>
        <c:ser>
          <c:idx val="0"/>
          <c:order val="0"/>
          <c:tx>
            <c:strRef>
              <c:f>Hoja1!$J$3</c:f>
              <c:strCache>
                <c:ptCount val="1"/>
                <c:pt idx="0">
                  <c:v>Aleatorio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Hoja1!$I$12:$I$13</c:f>
              <c:strCache>
                <c:ptCount val="2"/>
                <c:pt idx="0">
                  <c:v>Total</c:v>
                </c:pt>
                <c:pt idx="1">
                  <c:v>%</c:v>
                </c:pt>
              </c:strCache>
            </c:strRef>
          </c:cat>
          <c:val>
            <c:numRef>
              <c:f>Hoja1!$K$8</c:f>
              <c:numCache>
                <c:formatCode>General</c:formatCode>
                <c:ptCount val="1"/>
                <c:pt idx="0">
                  <c:v>360</c:v>
                </c:pt>
              </c:numCache>
            </c:numRef>
          </c:val>
          <c:extLst>
            <c:ext xmlns:c16="http://schemas.microsoft.com/office/drawing/2014/chart" uri="{C3380CC4-5D6E-409C-BE32-E72D297353CC}">
              <c16:uniqueId val="{00000000-B87D-44A3-8243-C82B8FC22F20}"/>
            </c:ext>
          </c:extLst>
        </c:ser>
        <c:ser>
          <c:idx val="1"/>
          <c:order val="1"/>
          <c:tx>
            <c:strRef>
              <c:f>Hoja1!$M$3</c:f>
              <c:strCache>
                <c:ptCount val="1"/>
                <c:pt idx="0">
                  <c:v>Odor Tracking 2WD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Hoja1!$I$12:$I$13</c:f>
              <c:strCache>
                <c:ptCount val="2"/>
                <c:pt idx="0">
                  <c:v>Total</c:v>
                </c:pt>
                <c:pt idx="1">
                  <c:v>%</c:v>
                </c:pt>
              </c:strCache>
            </c:strRef>
          </c:cat>
          <c:val>
            <c:numRef>
              <c:f>Hoja1!$N$8</c:f>
              <c:numCache>
                <c:formatCode>General</c:formatCode>
                <c:ptCount val="1"/>
                <c:pt idx="0">
                  <c:v>300</c:v>
                </c:pt>
              </c:numCache>
            </c:numRef>
          </c:val>
          <c:extLst>
            <c:ext xmlns:c16="http://schemas.microsoft.com/office/drawing/2014/chart" uri="{C3380CC4-5D6E-409C-BE32-E72D297353CC}">
              <c16:uniqueId val="{00000001-B87D-44A3-8243-C82B8FC22F20}"/>
            </c:ext>
          </c:extLst>
        </c:ser>
        <c:dLbls>
          <c:dLblPos val="inEnd"/>
          <c:showLegendKey val="0"/>
          <c:showVal val="1"/>
          <c:showCatName val="0"/>
          <c:showSerName val="0"/>
          <c:showPercent val="0"/>
          <c:showBubbleSize val="0"/>
        </c:dLbls>
        <c:gapWidth val="100"/>
        <c:axId val="757946192"/>
        <c:axId val="757947280"/>
      </c:barChart>
      <c:catAx>
        <c:axId val="757946192"/>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757947280"/>
        <c:crosses val="autoZero"/>
        <c:auto val="1"/>
        <c:lblAlgn val="ctr"/>
        <c:lblOffset val="100"/>
        <c:noMultiLvlLbl val="0"/>
      </c:catAx>
      <c:valAx>
        <c:axId val="757947280"/>
        <c:scaling>
          <c:orientation val="minMax"/>
          <c:min val="0"/>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2"/>
                    </a:solidFill>
                    <a:latin typeface="+mn-lt"/>
                    <a:ea typeface="+mn-ea"/>
                    <a:cs typeface="+mn-cs"/>
                  </a:defRPr>
                </a:pPr>
                <a:r>
                  <a:rPr lang="es-EC" sz="1000"/>
                  <a:t>SEGUNDOS</a:t>
                </a:r>
              </a:p>
            </c:rich>
          </c:tx>
          <c:layout>
            <c:manualLayout>
              <c:xMode val="edge"/>
              <c:yMode val="edge"/>
              <c:x val="5.3833509479696257E-2"/>
              <c:y val="0.28477199822856641"/>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757946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sz="1600"/>
              <a:t>Tiempo de experimento</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manualLayout>
          <c:layoutTarget val="inner"/>
          <c:xMode val="edge"/>
          <c:yMode val="edge"/>
          <c:x val="0.26258097737782776"/>
          <c:y val="0.21800925925925929"/>
          <c:w val="0.47114930633670793"/>
          <c:h val="0.46649642752989212"/>
        </c:manualLayout>
      </c:layout>
      <c:barChart>
        <c:barDir val="bar"/>
        <c:grouping val="clustered"/>
        <c:varyColors val="0"/>
        <c:ser>
          <c:idx val="0"/>
          <c:order val="0"/>
          <c:tx>
            <c:strRef>
              <c:f>Hoja2!$C$1</c:f>
              <c:strCache>
                <c:ptCount val="1"/>
                <c:pt idx="0">
                  <c:v>Aleatorio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Hoja1!$I$12:$I$13</c:f>
              <c:strCache>
                <c:ptCount val="2"/>
                <c:pt idx="0">
                  <c:v>Total</c:v>
                </c:pt>
                <c:pt idx="1">
                  <c:v>%</c:v>
                </c:pt>
              </c:strCache>
            </c:strRef>
          </c:cat>
          <c:val>
            <c:numRef>
              <c:f>Hoja2!$C$6</c:f>
              <c:numCache>
                <c:formatCode>General</c:formatCode>
                <c:ptCount val="1"/>
                <c:pt idx="0">
                  <c:v>300</c:v>
                </c:pt>
              </c:numCache>
            </c:numRef>
          </c:val>
          <c:extLst>
            <c:ext xmlns:c16="http://schemas.microsoft.com/office/drawing/2014/chart" uri="{C3380CC4-5D6E-409C-BE32-E72D297353CC}">
              <c16:uniqueId val="{00000000-B3A1-423B-B1A4-FB9D81719510}"/>
            </c:ext>
          </c:extLst>
        </c:ser>
        <c:ser>
          <c:idx val="1"/>
          <c:order val="1"/>
          <c:tx>
            <c:strRef>
              <c:f>Hoja2!$F$1</c:f>
              <c:strCache>
                <c:ptCount val="1"/>
                <c:pt idx="0">
                  <c:v>Odor Tracking 2WD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Hoja1!$I$12:$I$13</c:f>
              <c:strCache>
                <c:ptCount val="2"/>
                <c:pt idx="0">
                  <c:v>Total</c:v>
                </c:pt>
                <c:pt idx="1">
                  <c:v>%</c:v>
                </c:pt>
              </c:strCache>
            </c:strRef>
          </c:cat>
          <c:val>
            <c:numRef>
              <c:f>Hoja2!$F$6</c:f>
              <c:numCache>
                <c:formatCode>General</c:formatCode>
                <c:ptCount val="1"/>
                <c:pt idx="0">
                  <c:v>153</c:v>
                </c:pt>
              </c:numCache>
            </c:numRef>
          </c:val>
          <c:extLst>
            <c:ext xmlns:c16="http://schemas.microsoft.com/office/drawing/2014/chart" uri="{C3380CC4-5D6E-409C-BE32-E72D297353CC}">
              <c16:uniqueId val="{00000001-B3A1-423B-B1A4-FB9D81719510}"/>
            </c:ext>
          </c:extLst>
        </c:ser>
        <c:dLbls>
          <c:dLblPos val="inEnd"/>
          <c:showLegendKey val="0"/>
          <c:showVal val="1"/>
          <c:showCatName val="0"/>
          <c:showSerName val="0"/>
          <c:showPercent val="0"/>
          <c:showBubbleSize val="0"/>
        </c:dLbls>
        <c:gapWidth val="100"/>
        <c:axId val="757946192"/>
        <c:axId val="757947280"/>
      </c:barChart>
      <c:catAx>
        <c:axId val="757946192"/>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757947280"/>
        <c:crosses val="autoZero"/>
        <c:auto val="1"/>
        <c:lblAlgn val="ctr"/>
        <c:lblOffset val="100"/>
        <c:noMultiLvlLbl val="0"/>
      </c:catAx>
      <c:valAx>
        <c:axId val="757947280"/>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s-EC"/>
                  <a:t>SEGUNDOS</a:t>
                </a:r>
              </a:p>
            </c:rich>
          </c:tx>
          <c:layout>
            <c:manualLayout>
              <c:xMode val="edge"/>
              <c:yMode val="edge"/>
              <c:x val="0.12440064991876015"/>
              <c:y val="0.28430154564012833"/>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757946192"/>
        <c:crosses val="autoZero"/>
        <c:crossBetween val="between"/>
        <c:majorUnit val="200"/>
      </c:valAx>
      <c:spPr>
        <a:noFill/>
        <a:ln>
          <a:noFill/>
        </a:ln>
        <a:effectLst/>
      </c:spPr>
    </c:plotArea>
    <c:legend>
      <c:legendPos val="b"/>
      <c:layout>
        <c:manualLayout>
          <c:xMode val="edge"/>
          <c:yMode val="edge"/>
          <c:x val="0.2364106486689164"/>
          <c:y val="0.80803732866724975"/>
          <c:w val="0.50686104236970375"/>
          <c:h val="9.474044911052785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sz="1600"/>
              <a:t>Eficacia del Algoritmo</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manualLayout>
          <c:layoutTarget val="inner"/>
          <c:xMode val="edge"/>
          <c:yMode val="edge"/>
          <c:x val="0.23046762904636919"/>
          <c:y val="0.18097222222222226"/>
          <c:w val="0.57686329833770777"/>
          <c:h val="0.46649642752989212"/>
        </c:manualLayout>
      </c:layout>
      <c:barChart>
        <c:barDir val="bar"/>
        <c:grouping val="clustered"/>
        <c:varyColors val="0"/>
        <c:ser>
          <c:idx val="0"/>
          <c:order val="0"/>
          <c:tx>
            <c:strRef>
              <c:f>Hoja2!$C$1</c:f>
              <c:strCache>
                <c:ptCount val="1"/>
                <c:pt idx="0">
                  <c:v>Aleatorio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Hoja1!$I$12:$I$13</c:f>
              <c:strCache>
                <c:ptCount val="2"/>
                <c:pt idx="0">
                  <c:v>Total</c:v>
                </c:pt>
                <c:pt idx="1">
                  <c:v>%</c:v>
                </c:pt>
              </c:strCache>
            </c:strRef>
          </c:cat>
          <c:val>
            <c:numRef>
              <c:f>Hoja2!$C$11</c:f>
              <c:numCache>
                <c:formatCode>0.00%</c:formatCode>
                <c:ptCount val="1"/>
                <c:pt idx="0">
                  <c:v>0.66669999999999996</c:v>
                </c:pt>
              </c:numCache>
            </c:numRef>
          </c:val>
          <c:extLst>
            <c:ext xmlns:c16="http://schemas.microsoft.com/office/drawing/2014/chart" uri="{C3380CC4-5D6E-409C-BE32-E72D297353CC}">
              <c16:uniqueId val="{00000000-E7FB-4FFF-B2FA-865D7B37F7AB}"/>
            </c:ext>
          </c:extLst>
        </c:ser>
        <c:ser>
          <c:idx val="1"/>
          <c:order val="1"/>
          <c:tx>
            <c:strRef>
              <c:f>Hoja2!$F$1</c:f>
              <c:strCache>
                <c:ptCount val="1"/>
                <c:pt idx="0">
                  <c:v>Odor Tracking 2WD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Hoja1!$I$12:$I$13</c:f>
              <c:strCache>
                <c:ptCount val="2"/>
                <c:pt idx="0">
                  <c:v>Total</c:v>
                </c:pt>
                <c:pt idx="1">
                  <c:v>%</c:v>
                </c:pt>
              </c:strCache>
            </c:strRef>
          </c:cat>
          <c:val>
            <c:numRef>
              <c:f>Hoja2!$F$11</c:f>
              <c:numCache>
                <c:formatCode>0.00%</c:formatCode>
                <c:ptCount val="1"/>
                <c:pt idx="0">
                  <c:v>0.9</c:v>
                </c:pt>
              </c:numCache>
            </c:numRef>
          </c:val>
          <c:extLst>
            <c:ext xmlns:c16="http://schemas.microsoft.com/office/drawing/2014/chart" uri="{C3380CC4-5D6E-409C-BE32-E72D297353CC}">
              <c16:uniqueId val="{00000001-E7FB-4FFF-B2FA-865D7B37F7AB}"/>
            </c:ext>
          </c:extLst>
        </c:ser>
        <c:dLbls>
          <c:dLblPos val="inEnd"/>
          <c:showLegendKey val="0"/>
          <c:showVal val="1"/>
          <c:showCatName val="0"/>
          <c:showSerName val="0"/>
          <c:showPercent val="0"/>
          <c:showBubbleSize val="0"/>
        </c:dLbls>
        <c:gapWidth val="100"/>
        <c:axId val="757946192"/>
        <c:axId val="757947280"/>
      </c:barChart>
      <c:catAx>
        <c:axId val="757946192"/>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757947280"/>
        <c:crosses val="autoZero"/>
        <c:auto val="1"/>
        <c:lblAlgn val="ctr"/>
        <c:lblOffset val="100"/>
        <c:noMultiLvlLbl val="0"/>
      </c:catAx>
      <c:valAx>
        <c:axId val="757947280"/>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s-EC"/>
                  <a:t>PORCENTAJE</a:t>
                </a:r>
              </a:p>
            </c:rich>
          </c:tx>
          <c:layout>
            <c:manualLayout>
              <c:xMode val="edge"/>
              <c:yMode val="edge"/>
              <c:x val="3.0597112860892381E-2"/>
              <c:y val="0.2885145086030913"/>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757946192"/>
        <c:crosses val="autoZero"/>
        <c:crossBetween val="between"/>
        <c:majorUnit val="0.5"/>
      </c:valAx>
      <c:spPr>
        <a:noFill/>
        <a:ln>
          <a:noFill/>
        </a:ln>
        <a:effectLst/>
      </c:spPr>
    </c:plotArea>
    <c:legend>
      <c:legendPos val="b"/>
      <c:layout>
        <c:manualLayout>
          <c:xMode val="edge"/>
          <c:yMode val="edge"/>
          <c:x val="0.19781036745406827"/>
          <c:y val="0.77100029163021289"/>
          <c:w val="0.55437926509186353"/>
          <c:h val="9.474044911052785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r>
              <a:rPr lang="es-EC" sz="1200"/>
              <a:t>Fuentes Localizadas</a:t>
            </a:r>
          </a:p>
        </c:rich>
      </c:tx>
      <c:overlay val="0"/>
      <c:spPr>
        <a:noFill/>
        <a:ln>
          <a:noFill/>
        </a:ln>
        <a:effectLst/>
      </c:spPr>
      <c:txPr>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0.1382913629604349"/>
          <c:y val="0.20152777777777778"/>
          <c:w val="0.82042896727692316"/>
          <c:h val="0.46918270632837561"/>
        </c:manualLayout>
      </c:layout>
      <c:barChart>
        <c:barDir val="col"/>
        <c:grouping val="clustered"/>
        <c:varyColors val="0"/>
        <c:ser>
          <c:idx val="0"/>
          <c:order val="0"/>
          <c:tx>
            <c:strRef>
              <c:f>Aleatorio!$B$10</c:f>
              <c:strCache>
                <c:ptCount val="1"/>
                <c:pt idx="0">
                  <c:v>Robot 0</c:v>
                </c:pt>
              </c:strCache>
            </c:strRef>
          </c:tx>
          <c:spPr>
            <a:solidFill>
              <a:schemeClr val="accent1"/>
            </a:solidFill>
            <a:ln>
              <a:noFill/>
            </a:ln>
            <a:effectLst/>
          </c:spPr>
          <c:invertIfNegative val="0"/>
          <c:cat>
            <c:multiLvlStrRef>
              <c:f>Aleatorio!$C$3:$F$4</c:f>
              <c:multiLvlStrCache>
                <c:ptCount val="4"/>
                <c:lvl>
                  <c:pt idx="0">
                    <c:v>Real</c:v>
                  </c:pt>
                  <c:pt idx="1">
                    <c:v>Simulación</c:v>
                  </c:pt>
                  <c:pt idx="2">
                    <c:v>Real</c:v>
                  </c:pt>
                  <c:pt idx="3">
                    <c:v>Simulación</c:v>
                  </c:pt>
                </c:lvl>
                <c:lvl>
                  <c:pt idx="0">
                    <c:v>Presencia de obstáculos</c:v>
                  </c:pt>
                  <c:pt idx="2">
                    <c:v>Sin presencia de obstáculos</c:v>
                  </c:pt>
                </c:lvl>
              </c:multiLvlStrCache>
            </c:multiLvlStrRef>
          </c:cat>
          <c:val>
            <c:numRef>
              <c:f>Aleatorio!$C$10:$F$10</c:f>
              <c:numCache>
                <c:formatCode>General</c:formatCode>
                <c:ptCount val="4"/>
                <c:pt idx="0">
                  <c:v>7</c:v>
                </c:pt>
                <c:pt idx="1">
                  <c:v>7</c:v>
                </c:pt>
                <c:pt idx="2">
                  <c:v>10</c:v>
                </c:pt>
                <c:pt idx="3">
                  <c:v>7</c:v>
                </c:pt>
              </c:numCache>
            </c:numRef>
          </c:val>
          <c:extLst>
            <c:ext xmlns:c16="http://schemas.microsoft.com/office/drawing/2014/chart" uri="{C3380CC4-5D6E-409C-BE32-E72D297353CC}">
              <c16:uniqueId val="{00000000-42F8-4A4A-BECD-43D4F8A356BB}"/>
            </c:ext>
          </c:extLst>
        </c:ser>
        <c:ser>
          <c:idx val="1"/>
          <c:order val="1"/>
          <c:tx>
            <c:strRef>
              <c:f>Aleatorio!$B$11</c:f>
              <c:strCache>
                <c:ptCount val="1"/>
                <c:pt idx="0">
                  <c:v>Robot 1</c:v>
                </c:pt>
              </c:strCache>
            </c:strRef>
          </c:tx>
          <c:spPr>
            <a:solidFill>
              <a:schemeClr val="accent2"/>
            </a:solidFill>
            <a:ln>
              <a:noFill/>
            </a:ln>
            <a:effectLst/>
          </c:spPr>
          <c:invertIfNegative val="0"/>
          <c:cat>
            <c:multiLvlStrRef>
              <c:f>Aleatorio!$C$3:$F$4</c:f>
              <c:multiLvlStrCache>
                <c:ptCount val="4"/>
                <c:lvl>
                  <c:pt idx="0">
                    <c:v>Real</c:v>
                  </c:pt>
                  <c:pt idx="1">
                    <c:v>Simulación</c:v>
                  </c:pt>
                  <c:pt idx="2">
                    <c:v>Real</c:v>
                  </c:pt>
                  <c:pt idx="3">
                    <c:v>Simulación</c:v>
                  </c:pt>
                </c:lvl>
                <c:lvl>
                  <c:pt idx="0">
                    <c:v>Presencia de obstáculos</c:v>
                  </c:pt>
                  <c:pt idx="2">
                    <c:v>Sin presencia de obstáculos</c:v>
                  </c:pt>
                </c:lvl>
              </c:multiLvlStrCache>
            </c:multiLvlStrRef>
          </c:cat>
          <c:val>
            <c:numRef>
              <c:f>Aleatorio!$C$11:$F$11</c:f>
              <c:numCache>
                <c:formatCode>General</c:formatCode>
                <c:ptCount val="4"/>
                <c:pt idx="0">
                  <c:v>5</c:v>
                </c:pt>
                <c:pt idx="1">
                  <c:v>10</c:v>
                </c:pt>
                <c:pt idx="2">
                  <c:v>7</c:v>
                </c:pt>
                <c:pt idx="3">
                  <c:v>10</c:v>
                </c:pt>
              </c:numCache>
            </c:numRef>
          </c:val>
          <c:extLst>
            <c:ext xmlns:c16="http://schemas.microsoft.com/office/drawing/2014/chart" uri="{C3380CC4-5D6E-409C-BE32-E72D297353CC}">
              <c16:uniqueId val="{00000001-42F8-4A4A-BECD-43D4F8A356BB}"/>
            </c:ext>
          </c:extLst>
        </c:ser>
        <c:ser>
          <c:idx val="2"/>
          <c:order val="2"/>
          <c:tx>
            <c:strRef>
              <c:f>Aleatorio!$B$12</c:f>
              <c:strCache>
                <c:ptCount val="1"/>
                <c:pt idx="0">
                  <c:v>Robot 2</c:v>
                </c:pt>
              </c:strCache>
            </c:strRef>
          </c:tx>
          <c:spPr>
            <a:solidFill>
              <a:schemeClr val="accent3"/>
            </a:solidFill>
            <a:ln>
              <a:noFill/>
            </a:ln>
            <a:effectLst/>
          </c:spPr>
          <c:invertIfNegative val="0"/>
          <c:cat>
            <c:multiLvlStrRef>
              <c:f>Aleatorio!$C$3:$F$4</c:f>
              <c:multiLvlStrCache>
                <c:ptCount val="4"/>
                <c:lvl>
                  <c:pt idx="0">
                    <c:v>Real</c:v>
                  </c:pt>
                  <c:pt idx="1">
                    <c:v>Simulación</c:v>
                  </c:pt>
                  <c:pt idx="2">
                    <c:v>Real</c:v>
                  </c:pt>
                  <c:pt idx="3">
                    <c:v>Simulación</c:v>
                  </c:pt>
                </c:lvl>
                <c:lvl>
                  <c:pt idx="0">
                    <c:v>Presencia de obstáculos</c:v>
                  </c:pt>
                  <c:pt idx="2">
                    <c:v>Sin presencia de obstáculos</c:v>
                  </c:pt>
                </c:lvl>
              </c:multiLvlStrCache>
            </c:multiLvlStrRef>
          </c:cat>
          <c:val>
            <c:numRef>
              <c:f>Aleatorio!$C$12:$F$12</c:f>
              <c:numCache>
                <c:formatCode>General</c:formatCode>
                <c:ptCount val="4"/>
                <c:pt idx="0">
                  <c:v>8</c:v>
                </c:pt>
                <c:pt idx="1">
                  <c:v>4</c:v>
                </c:pt>
                <c:pt idx="2">
                  <c:v>7</c:v>
                </c:pt>
                <c:pt idx="3">
                  <c:v>5</c:v>
                </c:pt>
              </c:numCache>
            </c:numRef>
          </c:val>
          <c:extLst>
            <c:ext xmlns:c16="http://schemas.microsoft.com/office/drawing/2014/chart" uri="{C3380CC4-5D6E-409C-BE32-E72D297353CC}">
              <c16:uniqueId val="{00000002-42F8-4A4A-BECD-43D4F8A356BB}"/>
            </c:ext>
          </c:extLst>
        </c:ser>
        <c:dLbls>
          <c:showLegendKey val="0"/>
          <c:showVal val="0"/>
          <c:showCatName val="0"/>
          <c:showSerName val="0"/>
          <c:showPercent val="0"/>
          <c:showBubbleSize val="0"/>
        </c:dLbls>
        <c:gapWidth val="150"/>
        <c:axId val="757935312"/>
        <c:axId val="757935856"/>
      </c:barChart>
      <c:catAx>
        <c:axId val="757935312"/>
        <c:scaling>
          <c:orientation val="minMax"/>
        </c:scaling>
        <c:delete val="1"/>
        <c:axPos val="b"/>
        <c:numFmt formatCode="General" sourceLinked="1"/>
        <c:majorTickMark val="none"/>
        <c:minorTickMark val="none"/>
        <c:tickLblPos val="nextTo"/>
        <c:crossAx val="757935856"/>
        <c:crosses val="autoZero"/>
        <c:auto val="1"/>
        <c:lblAlgn val="ctr"/>
        <c:lblOffset val="100"/>
        <c:noMultiLvlLbl val="0"/>
      </c:catAx>
      <c:valAx>
        <c:axId val="7579358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dirty="0" smtClean="0"/>
                  <a:t>NÚMERO DE FUENTES ENCONTRADAS</a:t>
                </a:r>
                <a:endParaRPr lang="es-EC" dirty="0"/>
              </a:p>
            </c:rich>
          </c:tx>
          <c:layout>
            <c:manualLayout>
              <c:xMode val="edge"/>
              <c:yMode val="edge"/>
              <c:x val="5.3270276199995123E-2"/>
              <c:y val="6.7268518518518519E-2"/>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57935312"/>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C"/>
          </a:p>
        </c:txPr>
      </c:dTable>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r>
              <a:rPr lang="es-EC" sz="1200" noProof="0" dirty="0" smtClean="0"/>
              <a:t>Búsqueda y Detección</a:t>
            </a:r>
            <a:endParaRPr lang="es-EC" sz="1200" noProof="0" dirty="0"/>
          </a:p>
        </c:rich>
      </c:tx>
      <c:overlay val="0"/>
      <c:spPr>
        <a:noFill/>
        <a:ln>
          <a:noFill/>
        </a:ln>
        <a:effectLst/>
      </c:spPr>
      <c:txPr>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Aleatorio!$B$9</c:f>
              <c:strCache>
                <c:ptCount val="1"/>
                <c:pt idx="0">
                  <c:v>Todos los Robots</c:v>
                </c:pt>
              </c:strCache>
            </c:strRef>
          </c:tx>
          <c:spPr>
            <a:solidFill>
              <a:schemeClr val="accent1"/>
            </a:solidFill>
            <a:ln>
              <a:noFill/>
            </a:ln>
            <a:effectLst/>
          </c:spPr>
          <c:invertIfNegative val="0"/>
          <c:dPt>
            <c:idx val="1"/>
            <c:invertIfNegative val="0"/>
            <c:bubble3D val="0"/>
            <c:spPr>
              <a:solidFill>
                <a:schemeClr val="accent6"/>
              </a:solidFill>
              <a:ln>
                <a:noFill/>
              </a:ln>
              <a:effectLst/>
            </c:spPr>
            <c:extLst>
              <c:ext xmlns:c16="http://schemas.microsoft.com/office/drawing/2014/chart" uri="{C3380CC4-5D6E-409C-BE32-E72D297353CC}">
                <c16:uniqueId val="{00000001-8C2A-4A55-8D97-E833697049F2}"/>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2-8C2A-4A55-8D97-E833697049F2}"/>
              </c:ext>
            </c:extLst>
          </c:dPt>
          <c:cat>
            <c:multiLvlStrRef>
              <c:f>Aleatorio!$C$3:$F$4</c:f>
              <c:multiLvlStrCache>
                <c:ptCount val="4"/>
                <c:lvl>
                  <c:pt idx="0">
                    <c:v>Real</c:v>
                  </c:pt>
                  <c:pt idx="1">
                    <c:v>Simulación</c:v>
                  </c:pt>
                  <c:pt idx="2">
                    <c:v>Real</c:v>
                  </c:pt>
                  <c:pt idx="3">
                    <c:v>Simulación</c:v>
                  </c:pt>
                </c:lvl>
                <c:lvl>
                  <c:pt idx="0">
                    <c:v>Presencia de obstáculos</c:v>
                  </c:pt>
                  <c:pt idx="2">
                    <c:v>Sin presencia de obstáculos</c:v>
                  </c:pt>
                </c:lvl>
              </c:multiLvlStrCache>
            </c:multiLvlStrRef>
          </c:cat>
          <c:val>
            <c:numRef>
              <c:f>Aleatorio!$C$9:$F$9</c:f>
              <c:numCache>
                <c:formatCode>General</c:formatCode>
                <c:ptCount val="4"/>
                <c:pt idx="0">
                  <c:v>300</c:v>
                </c:pt>
                <c:pt idx="1">
                  <c:v>1022</c:v>
                </c:pt>
                <c:pt idx="2">
                  <c:v>279</c:v>
                </c:pt>
                <c:pt idx="3">
                  <c:v>887</c:v>
                </c:pt>
              </c:numCache>
            </c:numRef>
          </c:val>
          <c:extLst>
            <c:ext xmlns:c16="http://schemas.microsoft.com/office/drawing/2014/chart" uri="{C3380CC4-5D6E-409C-BE32-E72D297353CC}">
              <c16:uniqueId val="{00000000-8C2A-4A55-8D97-E833697049F2}"/>
            </c:ext>
          </c:extLst>
        </c:ser>
        <c:dLbls>
          <c:showLegendKey val="0"/>
          <c:showVal val="0"/>
          <c:showCatName val="0"/>
          <c:showSerName val="0"/>
          <c:showPercent val="0"/>
          <c:showBubbleSize val="0"/>
        </c:dLbls>
        <c:gapWidth val="150"/>
        <c:axId val="757955984"/>
        <c:axId val="757949456"/>
      </c:barChart>
      <c:catAx>
        <c:axId val="757955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EC"/>
          </a:p>
        </c:txPr>
        <c:crossAx val="757949456"/>
        <c:crosses val="autoZero"/>
        <c:auto val="1"/>
        <c:lblAlgn val="ctr"/>
        <c:lblOffset val="100"/>
        <c:noMultiLvlLbl val="0"/>
      </c:catAx>
      <c:valAx>
        <c:axId val="757949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a:t>Segundos</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57955984"/>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C"/>
          </a:p>
        </c:txPr>
      </c:dTable>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r>
              <a:rPr lang="en-US" sz="1200"/>
              <a:t>Eficacia del Algoritmo</a:t>
            </a:r>
          </a:p>
        </c:rich>
      </c:tx>
      <c:overlay val="0"/>
      <c:spPr>
        <a:noFill/>
        <a:ln>
          <a:noFill/>
        </a:ln>
        <a:effectLst/>
      </c:spPr>
      <c:txPr>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Aleatorio!$B$14</c:f>
              <c:strCache>
                <c:ptCount val="1"/>
                <c:pt idx="0">
                  <c:v>Porcentaje</c:v>
                </c:pt>
              </c:strCache>
            </c:strRef>
          </c:tx>
          <c:spPr>
            <a:solidFill>
              <a:schemeClr val="accent1"/>
            </a:solidFill>
            <a:ln>
              <a:noFill/>
            </a:ln>
            <a:effectLst/>
          </c:spPr>
          <c:invertIfNegative val="0"/>
          <c:dPt>
            <c:idx val="1"/>
            <c:invertIfNegative val="0"/>
            <c:bubble3D val="0"/>
            <c:spPr>
              <a:solidFill>
                <a:schemeClr val="accent6"/>
              </a:solidFill>
              <a:ln>
                <a:noFill/>
              </a:ln>
              <a:effectLst/>
            </c:spPr>
            <c:extLst>
              <c:ext xmlns:c16="http://schemas.microsoft.com/office/drawing/2014/chart" uri="{C3380CC4-5D6E-409C-BE32-E72D297353CC}">
                <c16:uniqueId val="{00000001-E682-45B0-BD2E-4FF9D243BC62}"/>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2-E682-45B0-BD2E-4FF9D243BC62}"/>
              </c:ext>
            </c:extLst>
          </c:dPt>
          <c:cat>
            <c:multiLvlStrRef>
              <c:f>Aleatorio!$C$3:$F$4</c:f>
              <c:multiLvlStrCache>
                <c:ptCount val="4"/>
                <c:lvl>
                  <c:pt idx="0">
                    <c:v>Real</c:v>
                  </c:pt>
                  <c:pt idx="1">
                    <c:v>Simulación</c:v>
                  </c:pt>
                  <c:pt idx="2">
                    <c:v>Real</c:v>
                  </c:pt>
                  <c:pt idx="3">
                    <c:v>Simulación</c:v>
                  </c:pt>
                </c:lvl>
                <c:lvl>
                  <c:pt idx="0">
                    <c:v>Presencia de obstáculos</c:v>
                  </c:pt>
                  <c:pt idx="2">
                    <c:v>Sin presencia de obstáculos</c:v>
                  </c:pt>
                </c:lvl>
              </c:multiLvlStrCache>
            </c:multiLvlStrRef>
          </c:cat>
          <c:val>
            <c:numRef>
              <c:f>Aleatorio!$C$14:$F$14</c:f>
              <c:numCache>
                <c:formatCode>0.00</c:formatCode>
                <c:ptCount val="4"/>
                <c:pt idx="0">
                  <c:v>66.67</c:v>
                </c:pt>
                <c:pt idx="1">
                  <c:v>70</c:v>
                </c:pt>
                <c:pt idx="2">
                  <c:v>80</c:v>
                </c:pt>
                <c:pt idx="3">
                  <c:v>73.33</c:v>
                </c:pt>
              </c:numCache>
            </c:numRef>
          </c:val>
          <c:extLst>
            <c:ext xmlns:c16="http://schemas.microsoft.com/office/drawing/2014/chart" uri="{C3380CC4-5D6E-409C-BE32-E72D297353CC}">
              <c16:uniqueId val="{00000000-E682-45B0-BD2E-4FF9D243BC62}"/>
            </c:ext>
          </c:extLst>
        </c:ser>
        <c:dLbls>
          <c:showLegendKey val="0"/>
          <c:showVal val="0"/>
          <c:showCatName val="0"/>
          <c:showSerName val="0"/>
          <c:showPercent val="0"/>
          <c:showBubbleSize val="0"/>
        </c:dLbls>
        <c:gapWidth val="150"/>
        <c:axId val="284209648"/>
        <c:axId val="284210192"/>
      </c:barChart>
      <c:catAx>
        <c:axId val="284209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EC"/>
          </a:p>
        </c:txPr>
        <c:crossAx val="284210192"/>
        <c:crosses val="autoZero"/>
        <c:auto val="1"/>
        <c:lblAlgn val="ctr"/>
        <c:lblOffset val="100"/>
        <c:noMultiLvlLbl val="0"/>
      </c:catAx>
      <c:valAx>
        <c:axId val="284210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a:t>Porcentaje</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84209648"/>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C"/>
          </a:p>
        </c:txPr>
      </c:dTable>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cap="all" spc="120" normalizeH="0" baseline="0">
                <a:solidFill>
                  <a:schemeClr val="tx1">
                    <a:lumMod val="65000"/>
                    <a:lumOff val="35000"/>
                  </a:schemeClr>
                </a:solidFill>
                <a:latin typeface="+mn-lt"/>
                <a:ea typeface="+mn-ea"/>
                <a:cs typeface="+mn-cs"/>
              </a:defRPr>
            </a:pPr>
            <a:r>
              <a:rPr lang="es-EC" sz="1100" b="1" i="0" cap="all" baseline="0">
                <a:effectLst/>
              </a:rPr>
              <a:t>Proximidad Robots-Fuentes</a:t>
            </a:r>
            <a:endParaRPr lang="es-EC" sz="1100">
              <a:effectLst/>
            </a:endParaRPr>
          </a:p>
        </c:rich>
      </c:tx>
      <c:overlay val="0"/>
      <c:spPr>
        <a:noFill/>
        <a:ln>
          <a:noFill/>
        </a:ln>
        <a:effectLst/>
      </c:spPr>
      <c:txPr>
        <a:bodyPr rot="0" spcFirstLastPara="1" vertOverflow="ellipsis" vert="horz" wrap="square" anchor="ctr" anchorCtr="1"/>
        <a:lstStyle/>
        <a:p>
          <a:pPr>
            <a:defRPr sz="1100" b="1" i="0" u="none" strike="noStrike" kern="1200" cap="all" spc="120" normalizeH="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Guiado!$B$6</c:f>
              <c:strCache>
                <c:ptCount val="1"/>
                <c:pt idx="0">
                  <c:v>Robot 0</c:v>
                </c:pt>
              </c:strCache>
            </c:strRef>
          </c:tx>
          <c:spPr>
            <a:solidFill>
              <a:schemeClr val="accent1"/>
            </a:solidFill>
            <a:ln>
              <a:noFill/>
            </a:ln>
            <a:effectLst/>
          </c:spPr>
          <c:invertIfNegative val="0"/>
          <c:cat>
            <c:multiLvlStrRef>
              <c:f>Guiado!$C$3:$F$4</c:f>
              <c:multiLvlStrCache>
                <c:ptCount val="4"/>
                <c:lvl>
                  <c:pt idx="0">
                    <c:v>Real</c:v>
                  </c:pt>
                  <c:pt idx="1">
                    <c:v>Simulación</c:v>
                  </c:pt>
                  <c:pt idx="2">
                    <c:v>Real</c:v>
                  </c:pt>
                  <c:pt idx="3">
                    <c:v>Simulación</c:v>
                  </c:pt>
                </c:lvl>
                <c:lvl>
                  <c:pt idx="0">
                    <c:v>Presencia de obstáculos</c:v>
                  </c:pt>
                  <c:pt idx="2">
                    <c:v>Sin presencia de obstáculos</c:v>
                  </c:pt>
                </c:lvl>
              </c:multiLvlStrCache>
            </c:multiLvlStrRef>
          </c:cat>
          <c:val>
            <c:numRef>
              <c:f>Guiado!$C$6:$F$6</c:f>
              <c:numCache>
                <c:formatCode>0.00</c:formatCode>
                <c:ptCount val="4"/>
                <c:pt idx="0">
                  <c:v>10.9</c:v>
                </c:pt>
                <c:pt idx="1">
                  <c:v>7</c:v>
                </c:pt>
                <c:pt idx="2">
                  <c:v>3.8</c:v>
                </c:pt>
                <c:pt idx="3">
                  <c:v>2</c:v>
                </c:pt>
              </c:numCache>
            </c:numRef>
          </c:val>
          <c:extLst>
            <c:ext xmlns:c16="http://schemas.microsoft.com/office/drawing/2014/chart" uri="{C3380CC4-5D6E-409C-BE32-E72D297353CC}">
              <c16:uniqueId val="{00000000-05F1-4C1D-A8CF-ACDC6C5266A8}"/>
            </c:ext>
          </c:extLst>
        </c:ser>
        <c:ser>
          <c:idx val="1"/>
          <c:order val="1"/>
          <c:tx>
            <c:strRef>
              <c:f>Guiado!$B$7</c:f>
              <c:strCache>
                <c:ptCount val="1"/>
                <c:pt idx="0">
                  <c:v>Robot 1</c:v>
                </c:pt>
              </c:strCache>
            </c:strRef>
          </c:tx>
          <c:spPr>
            <a:solidFill>
              <a:schemeClr val="accent2"/>
            </a:solidFill>
            <a:ln>
              <a:noFill/>
            </a:ln>
            <a:effectLst/>
          </c:spPr>
          <c:invertIfNegative val="0"/>
          <c:cat>
            <c:multiLvlStrRef>
              <c:f>Guiado!$C$3:$F$4</c:f>
              <c:multiLvlStrCache>
                <c:ptCount val="4"/>
                <c:lvl>
                  <c:pt idx="0">
                    <c:v>Real</c:v>
                  </c:pt>
                  <c:pt idx="1">
                    <c:v>Simulación</c:v>
                  </c:pt>
                  <c:pt idx="2">
                    <c:v>Real</c:v>
                  </c:pt>
                  <c:pt idx="3">
                    <c:v>Simulación</c:v>
                  </c:pt>
                </c:lvl>
                <c:lvl>
                  <c:pt idx="0">
                    <c:v>Presencia de obstáculos</c:v>
                  </c:pt>
                  <c:pt idx="2">
                    <c:v>Sin presencia de obstáculos</c:v>
                  </c:pt>
                </c:lvl>
              </c:multiLvlStrCache>
            </c:multiLvlStrRef>
          </c:cat>
          <c:val>
            <c:numRef>
              <c:f>Guiado!$C$7:$F$7</c:f>
              <c:numCache>
                <c:formatCode>0.00</c:formatCode>
                <c:ptCount val="4"/>
                <c:pt idx="0">
                  <c:v>0.5</c:v>
                </c:pt>
                <c:pt idx="1">
                  <c:v>4</c:v>
                </c:pt>
                <c:pt idx="2">
                  <c:v>9.3000000000000007</c:v>
                </c:pt>
                <c:pt idx="3">
                  <c:v>6</c:v>
                </c:pt>
              </c:numCache>
            </c:numRef>
          </c:val>
          <c:extLst>
            <c:ext xmlns:c16="http://schemas.microsoft.com/office/drawing/2014/chart" uri="{C3380CC4-5D6E-409C-BE32-E72D297353CC}">
              <c16:uniqueId val="{00000001-05F1-4C1D-A8CF-ACDC6C5266A8}"/>
            </c:ext>
          </c:extLst>
        </c:ser>
        <c:ser>
          <c:idx val="2"/>
          <c:order val="2"/>
          <c:tx>
            <c:strRef>
              <c:f>Guiado!$B$8</c:f>
              <c:strCache>
                <c:ptCount val="1"/>
                <c:pt idx="0">
                  <c:v>Robot 2</c:v>
                </c:pt>
              </c:strCache>
            </c:strRef>
          </c:tx>
          <c:spPr>
            <a:solidFill>
              <a:schemeClr val="accent3"/>
            </a:solidFill>
            <a:ln>
              <a:noFill/>
            </a:ln>
            <a:effectLst/>
          </c:spPr>
          <c:invertIfNegative val="0"/>
          <c:cat>
            <c:multiLvlStrRef>
              <c:f>Guiado!$C$3:$F$4</c:f>
              <c:multiLvlStrCache>
                <c:ptCount val="4"/>
                <c:lvl>
                  <c:pt idx="0">
                    <c:v>Real</c:v>
                  </c:pt>
                  <c:pt idx="1">
                    <c:v>Simulación</c:v>
                  </c:pt>
                  <c:pt idx="2">
                    <c:v>Real</c:v>
                  </c:pt>
                  <c:pt idx="3">
                    <c:v>Simulación</c:v>
                  </c:pt>
                </c:lvl>
                <c:lvl>
                  <c:pt idx="0">
                    <c:v>Presencia de obstáculos</c:v>
                  </c:pt>
                  <c:pt idx="2">
                    <c:v>Sin presencia de obstáculos</c:v>
                  </c:pt>
                </c:lvl>
              </c:multiLvlStrCache>
            </c:multiLvlStrRef>
          </c:cat>
          <c:val>
            <c:numRef>
              <c:f>Guiado!$C$8:$F$8</c:f>
              <c:numCache>
                <c:formatCode>0.00</c:formatCode>
                <c:ptCount val="4"/>
                <c:pt idx="0">
                  <c:v>1</c:v>
                </c:pt>
                <c:pt idx="1">
                  <c:v>0</c:v>
                </c:pt>
                <c:pt idx="2">
                  <c:v>0</c:v>
                </c:pt>
                <c:pt idx="3">
                  <c:v>2</c:v>
                </c:pt>
              </c:numCache>
            </c:numRef>
          </c:val>
          <c:extLst>
            <c:ext xmlns:c16="http://schemas.microsoft.com/office/drawing/2014/chart" uri="{C3380CC4-5D6E-409C-BE32-E72D297353CC}">
              <c16:uniqueId val="{00000002-05F1-4C1D-A8CF-ACDC6C5266A8}"/>
            </c:ext>
          </c:extLst>
        </c:ser>
        <c:dLbls>
          <c:showLegendKey val="0"/>
          <c:showVal val="0"/>
          <c:showCatName val="0"/>
          <c:showSerName val="0"/>
          <c:showPercent val="0"/>
          <c:showBubbleSize val="0"/>
        </c:dLbls>
        <c:gapWidth val="150"/>
        <c:axId val="284204208"/>
        <c:axId val="284211824"/>
      </c:barChart>
      <c:catAx>
        <c:axId val="28420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EC"/>
          </a:p>
        </c:txPr>
        <c:crossAx val="284211824"/>
        <c:crosses val="autoZero"/>
        <c:auto val="1"/>
        <c:lblAlgn val="ctr"/>
        <c:lblOffset val="100"/>
        <c:noMultiLvlLbl val="0"/>
      </c:catAx>
      <c:valAx>
        <c:axId val="284211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a:t>centímetros</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84204208"/>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C"/>
          </a:p>
        </c:txPr>
      </c:dTable>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r>
              <a:rPr lang="es-EC" sz="1200" b="1" i="0" cap="all" baseline="0">
                <a:effectLst/>
              </a:rPr>
              <a:t>Fuentes Localizadas</a:t>
            </a:r>
            <a:endParaRPr lang="es-EC" sz="1200">
              <a:effectLst/>
            </a:endParaRPr>
          </a:p>
        </c:rich>
      </c:tx>
      <c:overlay val="0"/>
      <c:spPr>
        <a:noFill/>
        <a:ln>
          <a:noFill/>
        </a:ln>
        <a:effectLst/>
      </c:spPr>
      <c:txPr>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Guiado!$B$10</c:f>
              <c:strCache>
                <c:ptCount val="1"/>
                <c:pt idx="0">
                  <c:v>Robot 0</c:v>
                </c:pt>
              </c:strCache>
            </c:strRef>
          </c:tx>
          <c:spPr>
            <a:solidFill>
              <a:schemeClr val="accent1"/>
            </a:solidFill>
            <a:ln>
              <a:noFill/>
            </a:ln>
            <a:effectLst/>
          </c:spPr>
          <c:invertIfNegative val="0"/>
          <c:cat>
            <c:multiLvlStrRef>
              <c:f>Guiado!$C$3:$F$4</c:f>
              <c:multiLvlStrCache>
                <c:ptCount val="4"/>
                <c:lvl>
                  <c:pt idx="0">
                    <c:v>Real</c:v>
                  </c:pt>
                  <c:pt idx="1">
                    <c:v>Simulación</c:v>
                  </c:pt>
                  <c:pt idx="2">
                    <c:v>Real</c:v>
                  </c:pt>
                  <c:pt idx="3">
                    <c:v>Simulación</c:v>
                  </c:pt>
                </c:lvl>
                <c:lvl>
                  <c:pt idx="0">
                    <c:v>Presencia de obstáculos</c:v>
                  </c:pt>
                  <c:pt idx="2">
                    <c:v>Sin presencia de obstáculos</c:v>
                  </c:pt>
                </c:lvl>
              </c:multiLvlStrCache>
            </c:multiLvlStrRef>
          </c:cat>
          <c:val>
            <c:numRef>
              <c:f>Guiado!$C$10:$F$10</c:f>
              <c:numCache>
                <c:formatCode>General</c:formatCode>
                <c:ptCount val="4"/>
                <c:pt idx="0">
                  <c:v>7</c:v>
                </c:pt>
                <c:pt idx="1">
                  <c:v>9</c:v>
                </c:pt>
                <c:pt idx="2">
                  <c:v>8</c:v>
                </c:pt>
                <c:pt idx="3">
                  <c:v>10</c:v>
                </c:pt>
              </c:numCache>
            </c:numRef>
          </c:val>
          <c:extLst>
            <c:ext xmlns:c16="http://schemas.microsoft.com/office/drawing/2014/chart" uri="{C3380CC4-5D6E-409C-BE32-E72D297353CC}">
              <c16:uniqueId val="{00000000-B657-4E92-B6AC-7063DEEEF900}"/>
            </c:ext>
          </c:extLst>
        </c:ser>
        <c:ser>
          <c:idx val="1"/>
          <c:order val="1"/>
          <c:tx>
            <c:strRef>
              <c:f>Guiado!$B$11</c:f>
              <c:strCache>
                <c:ptCount val="1"/>
                <c:pt idx="0">
                  <c:v>Robot 1</c:v>
                </c:pt>
              </c:strCache>
            </c:strRef>
          </c:tx>
          <c:spPr>
            <a:solidFill>
              <a:schemeClr val="accent2"/>
            </a:solidFill>
            <a:ln>
              <a:noFill/>
            </a:ln>
            <a:effectLst/>
          </c:spPr>
          <c:invertIfNegative val="0"/>
          <c:cat>
            <c:multiLvlStrRef>
              <c:f>Guiado!$C$3:$F$4</c:f>
              <c:multiLvlStrCache>
                <c:ptCount val="4"/>
                <c:lvl>
                  <c:pt idx="0">
                    <c:v>Real</c:v>
                  </c:pt>
                  <c:pt idx="1">
                    <c:v>Simulación</c:v>
                  </c:pt>
                  <c:pt idx="2">
                    <c:v>Real</c:v>
                  </c:pt>
                  <c:pt idx="3">
                    <c:v>Simulación</c:v>
                  </c:pt>
                </c:lvl>
                <c:lvl>
                  <c:pt idx="0">
                    <c:v>Presencia de obstáculos</c:v>
                  </c:pt>
                  <c:pt idx="2">
                    <c:v>Sin presencia de obstáculos</c:v>
                  </c:pt>
                </c:lvl>
              </c:multiLvlStrCache>
            </c:multiLvlStrRef>
          </c:cat>
          <c:val>
            <c:numRef>
              <c:f>Guiado!$C$11:$F$11</c:f>
              <c:numCache>
                <c:formatCode>General</c:formatCode>
                <c:ptCount val="4"/>
                <c:pt idx="0">
                  <c:v>10</c:v>
                </c:pt>
                <c:pt idx="1">
                  <c:v>6</c:v>
                </c:pt>
                <c:pt idx="2">
                  <c:v>8</c:v>
                </c:pt>
                <c:pt idx="3">
                  <c:v>10</c:v>
                </c:pt>
              </c:numCache>
            </c:numRef>
          </c:val>
          <c:extLst>
            <c:ext xmlns:c16="http://schemas.microsoft.com/office/drawing/2014/chart" uri="{C3380CC4-5D6E-409C-BE32-E72D297353CC}">
              <c16:uniqueId val="{00000001-B657-4E92-B6AC-7063DEEEF900}"/>
            </c:ext>
          </c:extLst>
        </c:ser>
        <c:ser>
          <c:idx val="2"/>
          <c:order val="2"/>
          <c:tx>
            <c:strRef>
              <c:f>Guiado!$B$12</c:f>
              <c:strCache>
                <c:ptCount val="1"/>
                <c:pt idx="0">
                  <c:v>Robot 2</c:v>
                </c:pt>
              </c:strCache>
            </c:strRef>
          </c:tx>
          <c:spPr>
            <a:solidFill>
              <a:schemeClr val="accent3"/>
            </a:solidFill>
            <a:ln>
              <a:noFill/>
            </a:ln>
            <a:effectLst/>
          </c:spPr>
          <c:invertIfNegative val="0"/>
          <c:cat>
            <c:multiLvlStrRef>
              <c:f>Guiado!$C$3:$F$4</c:f>
              <c:multiLvlStrCache>
                <c:ptCount val="4"/>
                <c:lvl>
                  <c:pt idx="0">
                    <c:v>Real</c:v>
                  </c:pt>
                  <c:pt idx="1">
                    <c:v>Simulación</c:v>
                  </c:pt>
                  <c:pt idx="2">
                    <c:v>Real</c:v>
                  </c:pt>
                  <c:pt idx="3">
                    <c:v>Simulación</c:v>
                  </c:pt>
                </c:lvl>
                <c:lvl>
                  <c:pt idx="0">
                    <c:v>Presencia de obstáculos</c:v>
                  </c:pt>
                  <c:pt idx="2">
                    <c:v>Sin presencia de obstáculos</c:v>
                  </c:pt>
                </c:lvl>
              </c:multiLvlStrCache>
            </c:multiLvlStrRef>
          </c:cat>
          <c:val>
            <c:numRef>
              <c:f>Guiado!$C$12:$F$12</c:f>
              <c:numCache>
                <c:formatCode>General</c:formatCode>
                <c:ptCount val="4"/>
                <c:pt idx="0">
                  <c:v>10</c:v>
                </c:pt>
                <c:pt idx="1">
                  <c:v>9</c:v>
                </c:pt>
                <c:pt idx="2">
                  <c:v>10</c:v>
                </c:pt>
                <c:pt idx="3">
                  <c:v>10</c:v>
                </c:pt>
              </c:numCache>
            </c:numRef>
          </c:val>
          <c:extLst>
            <c:ext xmlns:c16="http://schemas.microsoft.com/office/drawing/2014/chart" uri="{C3380CC4-5D6E-409C-BE32-E72D297353CC}">
              <c16:uniqueId val="{00000002-B657-4E92-B6AC-7063DEEEF900}"/>
            </c:ext>
          </c:extLst>
        </c:ser>
        <c:dLbls>
          <c:showLegendKey val="0"/>
          <c:showVal val="0"/>
          <c:showCatName val="0"/>
          <c:showSerName val="0"/>
          <c:showPercent val="0"/>
          <c:showBubbleSize val="0"/>
        </c:dLbls>
        <c:gapWidth val="150"/>
        <c:axId val="757954352"/>
        <c:axId val="757954896"/>
      </c:barChart>
      <c:catAx>
        <c:axId val="757954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EC"/>
          </a:p>
        </c:txPr>
        <c:crossAx val="757954896"/>
        <c:crosses val="autoZero"/>
        <c:auto val="1"/>
        <c:lblAlgn val="ctr"/>
        <c:lblOffset val="100"/>
        <c:noMultiLvlLbl val="0"/>
      </c:catAx>
      <c:valAx>
        <c:axId val="757954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dirty="0" smtClean="0"/>
                  <a:t>NÚMERO DE FUENTES ENCONTRADAS</a:t>
                </a:r>
                <a:endParaRPr lang="es-EC" dirty="0"/>
              </a:p>
            </c:rich>
          </c:tx>
          <c:layout>
            <c:manualLayout>
              <c:xMode val="edge"/>
              <c:yMode val="edge"/>
              <c:x val="3.3333333333333333E-2"/>
              <c:y val="7.2453703703703687E-2"/>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57954352"/>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C"/>
          </a:p>
        </c:txPr>
      </c:dTable>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r>
              <a:rPr lang="en-US" sz="1200" b="1" i="0" cap="all" baseline="0">
                <a:effectLst/>
              </a:rPr>
              <a:t>Búsqueda y Detección</a:t>
            </a:r>
            <a:endParaRPr lang="es-EC" sz="1200">
              <a:effectLst/>
            </a:endParaRPr>
          </a:p>
        </c:rich>
      </c:tx>
      <c:overlay val="0"/>
      <c:spPr>
        <a:noFill/>
        <a:ln>
          <a:noFill/>
        </a:ln>
        <a:effectLst/>
      </c:spPr>
      <c:txPr>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Guiado!$B$9</c:f>
              <c:strCache>
                <c:ptCount val="1"/>
                <c:pt idx="0">
                  <c:v>Todos los Robots</c:v>
                </c:pt>
              </c:strCache>
            </c:strRef>
          </c:tx>
          <c:spPr>
            <a:solidFill>
              <a:schemeClr val="accent1"/>
            </a:solidFill>
            <a:ln>
              <a:noFill/>
            </a:ln>
            <a:effectLst/>
          </c:spPr>
          <c:invertIfNegative val="0"/>
          <c:dPt>
            <c:idx val="1"/>
            <c:invertIfNegative val="0"/>
            <c:bubble3D val="0"/>
            <c:spPr>
              <a:solidFill>
                <a:schemeClr val="accent6"/>
              </a:solidFill>
              <a:ln>
                <a:noFill/>
              </a:ln>
              <a:effectLst/>
            </c:spPr>
            <c:extLst>
              <c:ext xmlns:c16="http://schemas.microsoft.com/office/drawing/2014/chart" uri="{C3380CC4-5D6E-409C-BE32-E72D297353CC}">
                <c16:uniqueId val="{00000001-F783-4495-9C59-7E92052F8DED}"/>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2-F783-4495-9C59-7E92052F8DED}"/>
              </c:ext>
            </c:extLst>
          </c:dPt>
          <c:cat>
            <c:multiLvlStrRef>
              <c:f>Guiado!$C$3:$F$4</c:f>
              <c:multiLvlStrCache>
                <c:ptCount val="4"/>
                <c:lvl>
                  <c:pt idx="0">
                    <c:v>Real</c:v>
                  </c:pt>
                  <c:pt idx="1">
                    <c:v>Simulación</c:v>
                  </c:pt>
                  <c:pt idx="2">
                    <c:v>Real</c:v>
                  </c:pt>
                  <c:pt idx="3">
                    <c:v>Simulación</c:v>
                  </c:pt>
                </c:lvl>
                <c:lvl>
                  <c:pt idx="0">
                    <c:v>Presencia de obstáculos</c:v>
                  </c:pt>
                  <c:pt idx="2">
                    <c:v>Sin presencia de obstáculos</c:v>
                  </c:pt>
                </c:lvl>
              </c:multiLvlStrCache>
            </c:multiLvlStrRef>
          </c:cat>
          <c:val>
            <c:numRef>
              <c:f>Guiado!$C$9:$F$9</c:f>
              <c:numCache>
                <c:formatCode>General</c:formatCode>
                <c:ptCount val="4"/>
                <c:pt idx="0">
                  <c:v>153</c:v>
                </c:pt>
                <c:pt idx="1">
                  <c:v>290</c:v>
                </c:pt>
                <c:pt idx="2">
                  <c:v>183</c:v>
                </c:pt>
                <c:pt idx="3">
                  <c:v>296</c:v>
                </c:pt>
              </c:numCache>
            </c:numRef>
          </c:val>
          <c:extLst>
            <c:ext xmlns:c16="http://schemas.microsoft.com/office/drawing/2014/chart" uri="{C3380CC4-5D6E-409C-BE32-E72D297353CC}">
              <c16:uniqueId val="{00000000-F783-4495-9C59-7E92052F8DED}"/>
            </c:ext>
          </c:extLst>
        </c:ser>
        <c:dLbls>
          <c:showLegendKey val="0"/>
          <c:showVal val="0"/>
          <c:showCatName val="0"/>
          <c:showSerName val="0"/>
          <c:showPercent val="0"/>
          <c:showBubbleSize val="0"/>
        </c:dLbls>
        <c:gapWidth val="150"/>
        <c:axId val="757960336"/>
        <c:axId val="757965232"/>
      </c:barChart>
      <c:catAx>
        <c:axId val="75796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EC"/>
          </a:p>
        </c:txPr>
        <c:crossAx val="757965232"/>
        <c:crosses val="autoZero"/>
        <c:auto val="1"/>
        <c:lblAlgn val="ctr"/>
        <c:lblOffset val="100"/>
        <c:noMultiLvlLbl val="0"/>
      </c:catAx>
      <c:valAx>
        <c:axId val="757965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a:t>Segundos</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57960336"/>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C"/>
          </a:p>
        </c:txPr>
      </c:dTable>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r>
              <a:rPr lang="en-US" sz="1200" b="1" i="0" cap="all" baseline="0">
                <a:effectLst/>
              </a:rPr>
              <a:t>Eficacia del Algoritmo</a:t>
            </a:r>
            <a:endParaRPr lang="es-EC" sz="1200">
              <a:effectLst/>
            </a:endParaRPr>
          </a:p>
        </c:rich>
      </c:tx>
      <c:overlay val="0"/>
      <c:spPr>
        <a:noFill/>
        <a:ln>
          <a:noFill/>
        </a:ln>
        <a:effectLst/>
      </c:spPr>
      <c:txPr>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Guiado!$B$14</c:f>
              <c:strCache>
                <c:ptCount val="1"/>
                <c:pt idx="0">
                  <c:v>Porcentaje</c:v>
                </c:pt>
              </c:strCache>
            </c:strRef>
          </c:tx>
          <c:spPr>
            <a:solidFill>
              <a:schemeClr val="accent1"/>
            </a:solidFill>
            <a:ln>
              <a:noFill/>
            </a:ln>
            <a:effectLst/>
          </c:spPr>
          <c:invertIfNegative val="0"/>
          <c:dPt>
            <c:idx val="1"/>
            <c:invertIfNegative val="0"/>
            <c:bubble3D val="0"/>
            <c:spPr>
              <a:solidFill>
                <a:schemeClr val="accent6"/>
              </a:solidFill>
              <a:ln>
                <a:noFill/>
              </a:ln>
              <a:effectLst/>
            </c:spPr>
            <c:extLst>
              <c:ext xmlns:c16="http://schemas.microsoft.com/office/drawing/2014/chart" uri="{C3380CC4-5D6E-409C-BE32-E72D297353CC}">
                <c16:uniqueId val="{00000001-B3CA-47A9-8110-7672B73059CD}"/>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2-B3CA-47A9-8110-7672B73059CD}"/>
              </c:ext>
            </c:extLst>
          </c:dPt>
          <c:cat>
            <c:multiLvlStrRef>
              <c:f>Guiado!$C$3:$F$4</c:f>
              <c:multiLvlStrCache>
                <c:ptCount val="4"/>
                <c:lvl>
                  <c:pt idx="0">
                    <c:v>Real</c:v>
                  </c:pt>
                  <c:pt idx="1">
                    <c:v>Simulación</c:v>
                  </c:pt>
                  <c:pt idx="2">
                    <c:v>Real</c:v>
                  </c:pt>
                  <c:pt idx="3">
                    <c:v>Simulación</c:v>
                  </c:pt>
                </c:lvl>
                <c:lvl>
                  <c:pt idx="0">
                    <c:v>Presencia de obstáculos</c:v>
                  </c:pt>
                  <c:pt idx="2">
                    <c:v>Sin presencia de obstáculos</c:v>
                  </c:pt>
                </c:lvl>
              </c:multiLvlStrCache>
            </c:multiLvlStrRef>
          </c:cat>
          <c:val>
            <c:numRef>
              <c:f>Guiado!$C$14:$F$14</c:f>
              <c:numCache>
                <c:formatCode>0.00</c:formatCode>
                <c:ptCount val="4"/>
                <c:pt idx="0">
                  <c:v>90</c:v>
                </c:pt>
                <c:pt idx="1">
                  <c:v>80</c:v>
                </c:pt>
                <c:pt idx="2">
                  <c:v>86.67</c:v>
                </c:pt>
                <c:pt idx="3">
                  <c:v>100</c:v>
                </c:pt>
              </c:numCache>
            </c:numRef>
          </c:val>
          <c:extLst>
            <c:ext xmlns:c16="http://schemas.microsoft.com/office/drawing/2014/chart" uri="{C3380CC4-5D6E-409C-BE32-E72D297353CC}">
              <c16:uniqueId val="{00000000-B3CA-47A9-8110-7672B73059CD}"/>
            </c:ext>
          </c:extLst>
        </c:ser>
        <c:dLbls>
          <c:showLegendKey val="0"/>
          <c:showVal val="0"/>
          <c:showCatName val="0"/>
          <c:showSerName val="0"/>
          <c:showPercent val="0"/>
          <c:showBubbleSize val="0"/>
        </c:dLbls>
        <c:gapWidth val="150"/>
        <c:axId val="284204752"/>
        <c:axId val="284216176"/>
      </c:barChart>
      <c:catAx>
        <c:axId val="284204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EC"/>
          </a:p>
        </c:txPr>
        <c:crossAx val="284216176"/>
        <c:crosses val="autoZero"/>
        <c:auto val="1"/>
        <c:lblAlgn val="ctr"/>
        <c:lblOffset val="100"/>
        <c:noMultiLvlLbl val="0"/>
      </c:catAx>
      <c:valAx>
        <c:axId val="284216176"/>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a:t>Porcentaje</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84204752"/>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C"/>
          </a:p>
        </c:txPr>
      </c:dTable>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sz="1600"/>
              <a:t>Número de Fuentes Localizadas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manualLayout>
          <c:layoutTarget val="inner"/>
          <c:xMode val="edge"/>
          <c:yMode val="edge"/>
          <c:x val="0.15387328482914764"/>
          <c:y val="0.17171296296296298"/>
          <c:w val="0.82112671517085234"/>
          <c:h val="0.46649642752989212"/>
        </c:manualLayout>
      </c:layout>
      <c:barChart>
        <c:barDir val="col"/>
        <c:grouping val="clustered"/>
        <c:varyColors val="0"/>
        <c:ser>
          <c:idx val="0"/>
          <c:order val="0"/>
          <c:tx>
            <c:strRef>
              <c:f>Hoja1!$J$3</c:f>
              <c:strCache>
                <c:ptCount val="1"/>
                <c:pt idx="0">
                  <c:v>Aleatorio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Hoja1!$I$5:$I$7</c:f>
              <c:strCache>
                <c:ptCount val="3"/>
                <c:pt idx="0">
                  <c:v>Robot 0</c:v>
                </c:pt>
                <c:pt idx="1">
                  <c:v>Robot 1</c:v>
                </c:pt>
                <c:pt idx="2">
                  <c:v>Robot 2</c:v>
                </c:pt>
              </c:strCache>
            </c:strRef>
          </c:cat>
          <c:val>
            <c:numRef>
              <c:f>Hoja1!$J$9:$J$11</c:f>
              <c:numCache>
                <c:formatCode>General</c:formatCode>
                <c:ptCount val="3"/>
                <c:pt idx="0">
                  <c:v>10</c:v>
                </c:pt>
                <c:pt idx="1">
                  <c:v>7</c:v>
                </c:pt>
                <c:pt idx="2">
                  <c:v>7</c:v>
                </c:pt>
              </c:numCache>
            </c:numRef>
          </c:val>
          <c:extLst>
            <c:ext xmlns:c16="http://schemas.microsoft.com/office/drawing/2014/chart" uri="{C3380CC4-5D6E-409C-BE32-E72D297353CC}">
              <c16:uniqueId val="{00000000-45DB-4FA4-8234-1B19CF273936}"/>
            </c:ext>
          </c:extLst>
        </c:ser>
        <c:ser>
          <c:idx val="1"/>
          <c:order val="1"/>
          <c:tx>
            <c:strRef>
              <c:f>Hoja1!$M$3</c:f>
              <c:strCache>
                <c:ptCount val="1"/>
                <c:pt idx="0">
                  <c:v>Odor Tracking 2WD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Hoja1!$I$5:$I$7</c:f>
              <c:strCache>
                <c:ptCount val="3"/>
                <c:pt idx="0">
                  <c:v>Robot 0</c:v>
                </c:pt>
                <c:pt idx="1">
                  <c:v>Robot 1</c:v>
                </c:pt>
                <c:pt idx="2">
                  <c:v>Robot 2</c:v>
                </c:pt>
              </c:strCache>
            </c:strRef>
          </c:cat>
          <c:val>
            <c:numRef>
              <c:f>Hoja1!$M$9:$M$11</c:f>
              <c:numCache>
                <c:formatCode>General</c:formatCode>
                <c:ptCount val="3"/>
                <c:pt idx="0">
                  <c:v>8</c:v>
                </c:pt>
                <c:pt idx="1">
                  <c:v>8</c:v>
                </c:pt>
                <c:pt idx="2">
                  <c:v>10</c:v>
                </c:pt>
              </c:numCache>
            </c:numRef>
          </c:val>
          <c:extLst>
            <c:ext xmlns:c16="http://schemas.microsoft.com/office/drawing/2014/chart" uri="{C3380CC4-5D6E-409C-BE32-E72D297353CC}">
              <c16:uniqueId val="{00000001-45DB-4FA4-8234-1B19CF273936}"/>
            </c:ext>
          </c:extLst>
        </c:ser>
        <c:dLbls>
          <c:dLblPos val="inEnd"/>
          <c:showLegendKey val="0"/>
          <c:showVal val="1"/>
          <c:showCatName val="0"/>
          <c:showSerName val="0"/>
          <c:showPercent val="0"/>
          <c:showBubbleSize val="0"/>
        </c:dLbls>
        <c:gapWidth val="100"/>
        <c:overlap val="-24"/>
        <c:axId val="757937488"/>
        <c:axId val="757938032"/>
      </c:barChart>
      <c:catAx>
        <c:axId val="7579374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757938032"/>
        <c:crosses val="autoZero"/>
        <c:auto val="1"/>
        <c:lblAlgn val="ctr"/>
        <c:lblOffset val="100"/>
        <c:noMultiLvlLbl val="0"/>
      </c:catAx>
      <c:valAx>
        <c:axId val="75793803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sz="900" b="1"/>
                  <a:t>FUENTES ENCONTRADAS</a:t>
                </a:r>
              </a:p>
            </c:rich>
          </c:tx>
          <c:layout>
            <c:manualLayout>
              <c:xMode val="edge"/>
              <c:yMode val="edge"/>
              <c:x val="2.2528864824796758E-2"/>
              <c:y val="0.19992543300874108"/>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757937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ata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 Id="rId4" Type="http://schemas.openxmlformats.org/officeDocument/2006/relationships/image" Target="../media/image9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 Id="rId4" Type="http://schemas.openxmlformats.org/officeDocument/2006/relationships/image" Target="../media/image9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B59260-F3CB-4A72-88DA-433A2428F931}"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s-ES"/>
        </a:p>
      </dgm:t>
    </dgm:pt>
    <dgm:pt modelId="{007200CE-EB9F-41C7-9F31-D9E68953BE3B}">
      <dgm:prSet phldrT="[Texto]" custT="1"/>
      <dgm:spPr/>
      <dgm:t>
        <a:bodyPr/>
        <a:lstStyle/>
        <a:p>
          <a:r>
            <a:rPr lang="es-ES" sz="2000" b="1" dirty="0" smtClean="0"/>
            <a:t>Fundamentos</a:t>
          </a:r>
          <a:endParaRPr lang="es-ES" sz="2000" b="1" dirty="0"/>
        </a:p>
      </dgm:t>
    </dgm:pt>
    <dgm:pt modelId="{2EB6E8A6-70D2-4A16-A36C-72267685F466}" type="parTrans" cxnId="{8E8222E0-73B8-48E2-AE25-0DBFD518A265}">
      <dgm:prSet/>
      <dgm:spPr/>
      <dgm:t>
        <a:bodyPr/>
        <a:lstStyle/>
        <a:p>
          <a:endParaRPr lang="es-ES"/>
        </a:p>
      </dgm:t>
    </dgm:pt>
    <dgm:pt modelId="{7562A1DE-8D69-4F14-A958-94607A478C6B}" type="sibTrans" cxnId="{8E8222E0-73B8-48E2-AE25-0DBFD518A265}">
      <dgm:prSet/>
      <dgm:spPr/>
      <dgm:t>
        <a:bodyPr/>
        <a:lstStyle/>
        <a:p>
          <a:endParaRPr lang="es-ES"/>
        </a:p>
      </dgm:t>
    </dgm:pt>
    <dgm:pt modelId="{972F9134-6F18-4BE5-99F9-702F867C18EA}">
      <dgm:prSet phldrT="[Texto]" custT="1"/>
      <dgm:spPr/>
      <dgm:t>
        <a:bodyPr/>
        <a:lstStyle/>
        <a:p>
          <a:r>
            <a:rPr lang="es-ES" sz="1200" dirty="0" smtClean="0"/>
            <a:t>Cooperación</a:t>
          </a:r>
          <a:endParaRPr lang="es-ES" sz="1200" dirty="0"/>
        </a:p>
      </dgm:t>
    </dgm:pt>
    <dgm:pt modelId="{988FE2E8-6547-48C7-8685-03A27DABC1C4}" type="parTrans" cxnId="{A3CBC709-06C1-4EDC-B686-0F1E199668BD}">
      <dgm:prSet/>
      <dgm:spPr/>
      <dgm:t>
        <a:bodyPr/>
        <a:lstStyle/>
        <a:p>
          <a:endParaRPr lang="es-ES"/>
        </a:p>
      </dgm:t>
    </dgm:pt>
    <dgm:pt modelId="{5AE1B5D2-8450-441A-A975-61791234117C}" type="sibTrans" cxnId="{A3CBC709-06C1-4EDC-B686-0F1E199668BD}">
      <dgm:prSet/>
      <dgm:spPr/>
      <dgm:t>
        <a:bodyPr/>
        <a:lstStyle/>
        <a:p>
          <a:endParaRPr lang="es-ES"/>
        </a:p>
      </dgm:t>
    </dgm:pt>
    <dgm:pt modelId="{AB68712E-085F-4A98-B71E-EB851AE91E91}">
      <dgm:prSet phldrT="[Texto]" custT="1"/>
      <dgm:spPr/>
      <dgm:t>
        <a:bodyPr/>
        <a:lstStyle/>
        <a:p>
          <a:r>
            <a:rPr lang="es-ES" sz="1200" dirty="0" smtClean="0"/>
            <a:t>Comunicación</a:t>
          </a:r>
          <a:endParaRPr lang="es-ES" sz="1200" dirty="0"/>
        </a:p>
      </dgm:t>
    </dgm:pt>
    <dgm:pt modelId="{D981F1E4-A835-40A6-9ECC-7355075F3A3E}" type="parTrans" cxnId="{0A3D950E-96ED-42AB-8512-88594853D70C}">
      <dgm:prSet/>
      <dgm:spPr/>
      <dgm:t>
        <a:bodyPr/>
        <a:lstStyle/>
        <a:p>
          <a:endParaRPr lang="es-ES"/>
        </a:p>
      </dgm:t>
    </dgm:pt>
    <dgm:pt modelId="{9B7A6749-5BBB-4F1C-A1D5-CF202846151D}" type="sibTrans" cxnId="{0A3D950E-96ED-42AB-8512-88594853D70C}">
      <dgm:prSet/>
      <dgm:spPr/>
      <dgm:t>
        <a:bodyPr/>
        <a:lstStyle/>
        <a:p>
          <a:endParaRPr lang="es-ES"/>
        </a:p>
      </dgm:t>
    </dgm:pt>
    <dgm:pt modelId="{6D4F4B0A-1EFF-41BD-8803-3913B7F666E5}">
      <dgm:prSet phldrT="[Texto]" custT="1"/>
      <dgm:spPr/>
      <dgm:t>
        <a:bodyPr/>
        <a:lstStyle/>
        <a:p>
          <a:r>
            <a:rPr lang="es-ES" sz="1200" dirty="0" smtClean="0"/>
            <a:t>Coordinación</a:t>
          </a:r>
          <a:endParaRPr lang="es-ES" sz="1200" dirty="0"/>
        </a:p>
      </dgm:t>
    </dgm:pt>
    <dgm:pt modelId="{F345CA8F-9EDD-4E7F-97C6-2702CD29F7F5}" type="parTrans" cxnId="{475118AC-C376-413D-B45B-5BC756579D9A}">
      <dgm:prSet/>
      <dgm:spPr/>
      <dgm:t>
        <a:bodyPr/>
        <a:lstStyle/>
        <a:p>
          <a:endParaRPr lang="es-ES"/>
        </a:p>
      </dgm:t>
    </dgm:pt>
    <dgm:pt modelId="{4BD8B36C-B531-4C90-A8F0-4BFDE0B6CBB8}" type="sibTrans" cxnId="{475118AC-C376-413D-B45B-5BC756579D9A}">
      <dgm:prSet/>
      <dgm:spPr/>
      <dgm:t>
        <a:bodyPr/>
        <a:lstStyle/>
        <a:p>
          <a:endParaRPr lang="es-ES"/>
        </a:p>
      </dgm:t>
    </dgm:pt>
    <dgm:pt modelId="{52CDBE97-B74C-4EA1-B5FB-73622B90C3F1}" type="pres">
      <dgm:prSet presAssocID="{ADB59260-F3CB-4A72-88DA-433A2428F931}" presName="composite" presStyleCnt="0">
        <dgm:presLayoutVars>
          <dgm:chMax val="1"/>
          <dgm:dir/>
          <dgm:resizeHandles val="exact"/>
        </dgm:presLayoutVars>
      </dgm:prSet>
      <dgm:spPr/>
      <dgm:t>
        <a:bodyPr/>
        <a:lstStyle/>
        <a:p>
          <a:endParaRPr lang="es-ES"/>
        </a:p>
      </dgm:t>
    </dgm:pt>
    <dgm:pt modelId="{3E8B0B65-3520-47F4-9756-047E5FC7B92C}" type="pres">
      <dgm:prSet presAssocID="{ADB59260-F3CB-4A72-88DA-433A2428F931}" presName="radial" presStyleCnt="0">
        <dgm:presLayoutVars>
          <dgm:animLvl val="ctr"/>
        </dgm:presLayoutVars>
      </dgm:prSet>
      <dgm:spPr/>
    </dgm:pt>
    <dgm:pt modelId="{995138A5-420A-474A-82AD-BEE3B5FEAC14}" type="pres">
      <dgm:prSet presAssocID="{007200CE-EB9F-41C7-9F31-D9E68953BE3B}" presName="centerShape" presStyleLbl="vennNode1" presStyleIdx="0" presStyleCnt="4"/>
      <dgm:spPr/>
      <dgm:t>
        <a:bodyPr/>
        <a:lstStyle/>
        <a:p>
          <a:endParaRPr lang="es-ES"/>
        </a:p>
      </dgm:t>
    </dgm:pt>
    <dgm:pt modelId="{B8B5DEC4-6841-40CE-85D7-330B715F6C22}" type="pres">
      <dgm:prSet presAssocID="{972F9134-6F18-4BE5-99F9-702F867C18EA}" presName="node" presStyleLbl="vennNode1" presStyleIdx="1" presStyleCnt="4" custScaleX="107305">
        <dgm:presLayoutVars>
          <dgm:bulletEnabled val="1"/>
        </dgm:presLayoutVars>
      </dgm:prSet>
      <dgm:spPr/>
      <dgm:t>
        <a:bodyPr/>
        <a:lstStyle/>
        <a:p>
          <a:endParaRPr lang="es-ES"/>
        </a:p>
      </dgm:t>
    </dgm:pt>
    <dgm:pt modelId="{0E2F4580-AFF8-46FE-8EDA-6EDFFED4DB27}" type="pres">
      <dgm:prSet presAssocID="{AB68712E-085F-4A98-B71E-EB851AE91E91}" presName="node" presStyleLbl="vennNode1" presStyleIdx="2" presStyleCnt="4" custScaleX="107305">
        <dgm:presLayoutVars>
          <dgm:bulletEnabled val="1"/>
        </dgm:presLayoutVars>
      </dgm:prSet>
      <dgm:spPr/>
      <dgm:t>
        <a:bodyPr/>
        <a:lstStyle/>
        <a:p>
          <a:endParaRPr lang="es-ES"/>
        </a:p>
      </dgm:t>
    </dgm:pt>
    <dgm:pt modelId="{DFA8A53F-E2A4-4CC5-9AF4-97C469E2EB0C}" type="pres">
      <dgm:prSet presAssocID="{6D4F4B0A-1EFF-41BD-8803-3913B7F666E5}" presName="node" presStyleLbl="vennNode1" presStyleIdx="3" presStyleCnt="4" custScaleX="107305">
        <dgm:presLayoutVars>
          <dgm:bulletEnabled val="1"/>
        </dgm:presLayoutVars>
      </dgm:prSet>
      <dgm:spPr/>
      <dgm:t>
        <a:bodyPr/>
        <a:lstStyle/>
        <a:p>
          <a:endParaRPr lang="es-ES"/>
        </a:p>
      </dgm:t>
    </dgm:pt>
  </dgm:ptLst>
  <dgm:cxnLst>
    <dgm:cxn modelId="{FF848394-E1CC-4C53-BBA3-02846E8EAD4A}" type="presOf" srcId="{AB68712E-085F-4A98-B71E-EB851AE91E91}" destId="{0E2F4580-AFF8-46FE-8EDA-6EDFFED4DB27}" srcOrd="0" destOrd="0" presId="urn:microsoft.com/office/officeart/2005/8/layout/radial3"/>
    <dgm:cxn modelId="{D740EE6F-A872-491B-ADBB-DCE6D130E02A}" type="presOf" srcId="{ADB59260-F3CB-4A72-88DA-433A2428F931}" destId="{52CDBE97-B74C-4EA1-B5FB-73622B90C3F1}" srcOrd="0" destOrd="0" presId="urn:microsoft.com/office/officeart/2005/8/layout/radial3"/>
    <dgm:cxn modelId="{0A3D950E-96ED-42AB-8512-88594853D70C}" srcId="{007200CE-EB9F-41C7-9F31-D9E68953BE3B}" destId="{AB68712E-085F-4A98-B71E-EB851AE91E91}" srcOrd="1" destOrd="0" parTransId="{D981F1E4-A835-40A6-9ECC-7355075F3A3E}" sibTransId="{9B7A6749-5BBB-4F1C-A1D5-CF202846151D}"/>
    <dgm:cxn modelId="{F25DC6BC-C588-411E-81FD-315C2F9098A8}" type="presOf" srcId="{972F9134-6F18-4BE5-99F9-702F867C18EA}" destId="{B8B5DEC4-6841-40CE-85D7-330B715F6C22}" srcOrd="0" destOrd="0" presId="urn:microsoft.com/office/officeart/2005/8/layout/radial3"/>
    <dgm:cxn modelId="{A3CBC709-06C1-4EDC-B686-0F1E199668BD}" srcId="{007200CE-EB9F-41C7-9F31-D9E68953BE3B}" destId="{972F9134-6F18-4BE5-99F9-702F867C18EA}" srcOrd="0" destOrd="0" parTransId="{988FE2E8-6547-48C7-8685-03A27DABC1C4}" sibTransId="{5AE1B5D2-8450-441A-A975-61791234117C}"/>
    <dgm:cxn modelId="{475118AC-C376-413D-B45B-5BC756579D9A}" srcId="{007200CE-EB9F-41C7-9F31-D9E68953BE3B}" destId="{6D4F4B0A-1EFF-41BD-8803-3913B7F666E5}" srcOrd="2" destOrd="0" parTransId="{F345CA8F-9EDD-4E7F-97C6-2702CD29F7F5}" sibTransId="{4BD8B36C-B531-4C90-A8F0-4BFDE0B6CBB8}"/>
    <dgm:cxn modelId="{16C7F439-E7E4-48DB-8033-F8A3A952775D}" type="presOf" srcId="{007200CE-EB9F-41C7-9F31-D9E68953BE3B}" destId="{995138A5-420A-474A-82AD-BEE3B5FEAC14}" srcOrd="0" destOrd="0" presId="urn:microsoft.com/office/officeart/2005/8/layout/radial3"/>
    <dgm:cxn modelId="{382A0E08-63AD-4D0F-BFCC-0485457F1336}" type="presOf" srcId="{6D4F4B0A-1EFF-41BD-8803-3913B7F666E5}" destId="{DFA8A53F-E2A4-4CC5-9AF4-97C469E2EB0C}" srcOrd="0" destOrd="0" presId="urn:microsoft.com/office/officeart/2005/8/layout/radial3"/>
    <dgm:cxn modelId="{8E8222E0-73B8-48E2-AE25-0DBFD518A265}" srcId="{ADB59260-F3CB-4A72-88DA-433A2428F931}" destId="{007200CE-EB9F-41C7-9F31-D9E68953BE3B}" srcOrd="0" destOrd="0" parTransId="{2EB6E8A6-70D2-4A16-A36C-72267685F466}" sibTransId="{7562A1DE-8D69-4F14-A958-94607A478C6B}"/>
    <dgm:cxn modelId="{2C8C8489-5C69-4777-AC1B-5A3705C87520}" type="presParOf" srcId="{52CDBE97-B74C-4EA1-B5FB-73622B90C3F1}" destId="{3E8B0B65-3520-47F4-9756-047E5FC7B92C}" srcOrd="0" destOrd="0" presId="urn:microsoft.com/office/officeart/2005/8/layout/radial3"/>
    <dgm:cxn modelId="{CC61DEDC-F36C-42BA-BE9A-88A1697BD6F8}" type="presParOf" srcId="{3E8B0B65-3520-47F4-9756-047E5FC7B92C}" destId="{995138A5-420A-474A-82AD-BEE3B5FEAC14}" srcOrd="0" destOrd="0" presId="urn:microsoft.com/office/officeart/2005/8/layout/radial3"/>
    <dgm:cxn modelId="{814AE791-F8F4-4988-888B-BE10E9431244}" type="presParOf" srcId="{3E8B0B65-3520-47F4-9756-047E5FC7B92C}" destId="{B8B5DEC4-6841-40CE-85D7-330B715F6C22}" srcOrd="1" destOrd="0" presId="urn:microsoft.com/office/officeart/2005/8/layout/radial3"/>
    <dgm:cxn modelId="{25DB0C6D-1231-49EF-AF9B-F8E219882802}" type="presParOf" srcId="{3E8B0B65-3520-47F4-9756-047E5FC7B92C}" destId="{0E2F4580-AFF8-46FE-8EDA-6EDFFED4DB27}" srcOrd="2" destOrd="0" presId="urn:microsoft.com/office/officeart/2005/8/layout/radial3"/>
    <dgm:cxn modelId="{74E40414-11AB-4174-9478-59109AD9A07A}" type="presParOf" srcId="{3E8B0B65-3520-47F4-9756-047E5FC7B92C}" destId="{DFA8A53F-E2A4-4CC5-9AF4-97C469E2EB0C}" srcOrd="3"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39BB1E-FBBF-4E5B-B1B1-95405875E430}" type="doc">
      <dgm:prSet loTypeId="urn:microsoft.com/office/officeart/2008/layout/PictureAccentList" loCatId="list" qsTypeId="urn:microsoft.com/office/officeart/2005/8/quickstyle/simple1" qsCatId="simple" csTypeId="urn:microsoft.com/office/officeart/2005/8/colors/accent0_1" csCatId="mainScheme" phldr="1"/>
      <dgm:spPr/>
      <dgm:t>
        <a:bodyPr/>
        <a:lstStyle/>
        <a:p>
          <a:endParaRPr lang="es-ES"/>
        </a:p>
      </dgm:t>
    </dgm:pt>
    <dgm:pt modelId="{F8800091-C737-4C71-A627-AD4542EA269F}">
      <dgm:prSet phldrT="[Texto]" custT="1"/>
      <dgm:spPr/>
      <dgm:t>
        <a:bodyPr/>
        <a:lstStyle/>
        <a:p>
          <a:r>
            <a:rPr lang="es-EC" sz="2400" b="1" dirty="0" smtClean="0"/>
            <a:t>Robótica móvil para la detección de fuentes de olor</a:t>
          </a:r>
          <a:endParaRPr lang="es-ES" sz="2400" dirty="0"/>
        </a:p>
      </dgm:t>
    </dgm:pt>
    <dgm:pt modelId="{CEE67E10-60B2-40B4-8B5E-F1FA8ADD0375}" type="parTrans" cxnId="{8F45390C-90CE-43F7-A0A3-09096B049286}">
      <dgm:prSet/>
      <dgm:spPr/>
      <dgm:t>
        <a:bodyPr/>
        <a:lstStyle/>
        <a:p>
          <a:endParaRPr lang="es-ES"/>
        </a:p>
      </dgm:t>
    </dgm:pt>
    <dgm:pt modelId="{3315D363-DBC5-44C9-AC1E-60FC574F17DB}" type="sibTrans" cxnId="{8F45390C-90CE-43F7-A0A3-09096B049286}">
      <dgm:prSet/>
      <dgm:spPr/>
      <dgm:t>
        <a:bodyPr/>
        <a:lstStyle/>
        <a:p>
          <a:endParaRPr lang="es-ES"/>
        </a:p>
      </dgm:t>
    </dgm:pt>
    <dgm:pt modelId="{232931C4-FF7F-4694-85D4-715FD251A109}">
      <dgm:prSet phldrT="[Texto]"/>
      <dgm:spPr/>
      <dgm:t>
        <a:bodyPr/>
        <a:lstStyle/>
        <a:p>
          <a:r>
            <a:rPr lang="es-EC" dirty="0" smtClean="0"/>
            <a:t>Robot de búsqueda y rescate que detecta el olor humano</a:t>
          </a:r>
          <a:endParaRPr lang="es-ES" dirty="0"/>
        </a:p>
      </dgm:t>
    </dgm:pt>
    <dgm:pt modelId="{3ED8F9BA-7787-43D2-B05D-34444C7C64D0}" type="sibTrans" cxnId="{F3604175-1905-416C-950D-92F39959CAEA}">
      <dgm:prSet/>
      <dgm:spPr/>
      <dgm:t>
        <a:bodyPr/>
        <a:lstStyle/>
        <a:p>
          <a:endParaRPr lang="es-ES"/>
        </a:p>
      </dgm:t>
    </dgm:pt>
    <dgm:pt modelId="{4B201ADE-F6DB-4C33-82D9-37D9A64D10DA}" type="parTrans" cxnId="{F3604175-1905-416C-950D-92F39959CAEA}">
      <dgm:prSet/>
      <dgm:spPr/>
      <dgm:t>
        <a:bodyPr/>
        <a:lstStyle/>
        <a:p>
          <a:endParaRPr lang="es-ES"/>
        </a:p>
      </dgm:t>
    </dgm:pt>
    <dgm:pt modelId="{A668DE0B-3CA1-44EB-AF2A-269A5A71BC25}">
      <dgm:prSet phldrT="[Texto]"/>
      <dgm:spPr/>
      <dgm:t>
        <a:bodyPr/>
        <a:lstStyle/>
        <a:p>
          <a:r>
            <a:rPr lang="es-EC" dirty="0" smtClean="0"/>
            <a:t>Detección de acetona y seguimiento de pluma de olor</a:t>
          </a:r>
          <a:r>
            <a:rPr lang="es-ES_tradnl" dirty="0" smtClean="0"/>
            <a:t> </a:t>
          </a:r>
          <a:endParaRPr lang="es-ES" dirty="0"/>
        </a:p>
      </dgm:t>
    </dgm:pt>
    <dgm:pt modelId="{1D38334F-C59B-49B1-B5BC-956894A1C89C}" type="sibTrans" cxnId="{E6E473B9-094E-49CB-8E8D-F48578809051}">
      <dgm:prSet/>
      <dgm:spPr/>
      <dgm:t>
        <a:bodyPr/>
        <a:lstStyle/>
        <a:p>
          <a:endParaRPr lang="es-ES"/>
        </a:p>
      </dgm:t>
    </dgm:pt>
    <dgm:pt modelId="{2F38AD71-C337-4F67-9F6B-66E0155112EC}" type="parTrans" cxnId="{E6E473B9-094E-49CB-8E8D-F48578809051}">
      <dgm:prSet/>
      <dgm:spPr/>
      <dgm:t>
        <a:bodyPr/>
        <a:lstStyle/>
        <a:p>
          <a:endParaRPr lang="es-ES"/>
        </a:p>
      </dgm:t>
    </dgm:pt>
    <dgm:pt modelId="{93847A18-917D-436D-96FF-3D110505DF99}">
      <dgm:prSet phldrT="[Texto]"/>
      <dgm:spPr/>
      <dgm:t>
        <a:bodyPr/>
        <a:lstStyle/>
        <a:p>
          <a:r>
            <a:rPr lang="es-EC" dirty="0" smtClean="0"/>
            <a:t>Identificación desustancias explosivas con nariz electrónica</a:t>
          </a:r>
          <a:endParaRPr lang="es-ES" dirty="0"/>
        </a:p>
      </dgm:t>
    </dgm:pt>
    <dgm:pt modelId="{006BCEEF-0FA0-4395-8E82-50D89848364E}" type="sibTrans" cxnId="{C83BDCF8-5B94-4244-ACCC-DBE2336A6638}">
      <dgm:prSet/>
      <dgm:spPr/>
      <dgm:t>
        <a:bodyPr/>
        <a:lstStyle/>
        <a:p>
          <a:endParaRPr lang="es-ES"/>
        </a:p>
      </dgm:t>
    </dgm:pt>
    <dgm:pt modelId="{3967EC8B-FDCA-4857-8388-FE37C9121401}" type="parTrans" cxnId="{C83BDCF8-5B94-4244-ACCC-DBE2336A6638}">
      <dgm:prSet/>
      <dgm:spPr/>
      <dgm:t>
        <a:bodyPr/>
        <a:lstStyle/>
        <a:p>
          <a:endParaRPr lang="es-ES"/>
        </a:p>
      </dgm:t>
    </dgm:pt>
    <dgm:pt modelId="{D21DD2BD-1D05-4D5A-9CAA-C9A04AC73812}" type="pres">
      <dgm:prSet presAssocID="{9439BB1E-FBBF-4E5B-B1B1-95405875E430}" presName="layout" presStyleCnt="0">
        <dgm:presLayoutVars>
          <dgm:chMax/>
          <dgm:chPref/>
          <dgm:dir/>
          <dgm:animOne val="branch"/>
          <dgm:animLvl val="lvl"/>
          <dgm:resizeHandles/>
        </dgm:presLayoutVars>
      </dgm:prSet>
      <dgm:spPr/>
      <dgm:t>
        <a:bodyPr/>
        <a:lstStyle/>
        <a:p>
          <a:endParaRPr lang="es-ES"/>
        </a:p>
      </dgm:t>
    </dgm:pt>
    <dgm:pt modelId="{20CAC9FA-DF52-4CEE-93CF-6A3F7006EBE3}" type="pres">
      <dgm:prSet presAssocID="{F8800091-C737-4C71-A627-AD4542EA269F}" presName="root" presStyleCnt="0">
        <dgm:presLayoutVars>
          <dgm:chMax/>
          <dgm:chPref val="4"/>
        </dgm:presLayoutVars>
      </dgm:prSet>
      <dgm:spPr/>
    </dgm:pt>
    <dgm:pt modelId="{EBA01781-EB28-4EF2-AB1B-04885D7515CC}" type="pres">
      <dgm:prSet presAssocID="{F8800091-C737-4C71-A627-AD4542EA269F}" presName="rootComposite" presStyleCnt="0">
        <dgm:presLayoutVars/>
      </dgm:prSet>
      <dgm:spPr/>
    </dgm:pt>
    <dgm:pt modelId="{ECF387D6-5394-48BC-877F-E767382AC6F4}" type="pres">
      <dgm:prSet presAssocID="{F8800091-C737-4C71-A627-AD4542EA269F}" presName="rootText" presStyleLbl="node0" presStyleIdx="0" presStyleCnt="1" custScaleY="39794">
        <dgm:presLayoutVars>
          <dgm:chMax/>
          <dgm:chPref val="4"/>
        </dgm:presLayoutVars>
      </dgm:prSet>
      <dgm:spPr/>
      <dgm:t>
        <a:bodyPr/>
        <a:lstStyle/>
        <a:p>
          <a:endParaRPr lang="es-ES"/>
        </a:p>
      </dgm:t>
    </dgm:pt>
    <dgm:pt modelId="{07FEAA60-8826-4D03-B714-97F131BA6428}" type="pres">
      <dgm:prSet presAssocID="{F8800091-C737-4C71-A627-AD4542EA269F}" presName="childShape" presStyleCnt="0">
        <dgm:presLayoutVars>
          <dgm:chMax val="0"/>
          <dgm:chPref val="0"/>
        </dgm:presLayoutVars>
      </dgm:prSet>
      <dgm:spPr/>
    </dgm:pt>
    <dgm:pt modelId="{CD08B34C-ACFC-43DC-93F9-ECC4180E3DD5}" type="pres">
      <dgm:prSet presAssocID="{A668DE0B-3CA1-44EB-AF2A-269A5A71BC25}" presName="childComposite" presStyleCnt="0">
        <dgm:presLayoutVars>
          <dgm:chMax val="0"/>
          <dgm:chPref val="0"/>
        </dgm:presLayoutVars>
      </dgm:prSet>
      <dgm:spPr/>
    </dgm:pt>
    <dgm:pt modelId="{2CE0F85C-EA41-4808-909D-8321E4CCC2CA}" type="pres">
      <dgm:prSet presAssocID="{A668DE0B-3CA1-44EB-AF2A-269A5A71BC25}" presName="Image" presStyleLbl="node1" presStyleIdx="0" presStyleCnt="3" custScaleX="172564" custScaleY="154557" custLinFactY="50625" custLinFactNeighborX="2191" custLinFactNeighborY="100000"/>
      <dgm:spPr>
        <a:blipFill rotWithShape="1">
          <a:blip xmlns:r="http://schemas.openxmlformats.org/officeDocument/2006/relationships" r:embed="rId1"/>
          <a:stretch>
            <a:fillRect/>
          </a:stretch>
        </a:blipFill>
      </dgm:spPr>
    </dgm:pt>
    <dgm:pt modelId="{6DD321B7-7B0C-4390-B62E-4C0F729894BC}" type="pres">
      <dgm:prSet presAssocID="{A668DE0B-3CA1-44EB-AF2A-269A5A71BC25}" presName="childText" presStyleLbl="lnNode1" presStyleIdx="0" presStyleCnt="3" custScaleX="91086" custScaleY="65589" custLinFactY="38009" custLinFactNeighborX="8418" custLinFactNeighborY="100000">
        <dgm:presLayoutVars>
          <dgm:chMax val="0"/>
          <dgm:chPref val="0"/>
          <dgm:bulletEnabled val="1"/>
        </dgm:presLayoutVars>
      </dgm:prSet>
      <dgm:spPr/>
      <dgm:t>
        <a:bodyPr/>
        <a:lstStyle/>
        <a:p>
          <a:endParaRPr lang="es-ES"/>
        </a:p>
      </dgm:t>
    </dgm:pt>
    <dgm:pt modelId="{E0222880-1C51-4A0F-8AF3-FDD3BB33BD64}" type="pres">
      <dgm:prSet presAssocID="{232931C4-FF7F-4694-85D4-715FD251A109}" presName="childComposite" presStyleCnt="0">
        <dgm:presLayoutVars>
          <dgm:chMax val="0"/>
          <dgm:chPref val="0"/>
        </dgm:presLayoutVars>
      </dgm:prSet>
      <dgm:spPr/>
    </dgm:pt>
    <dgm:pt modelId="{8E90B609-A569-49AB-86C3-463CF40D00D6}" type="pres">
      <dgm:prSet presAssocID="{232931C4-FF7F-4694-85D4-715FD251A109}" presName="Image" presStyleLbl="node1" presStyleIdx="1" presStyleCnt="3" custScaleX="170031" custScaleY="149620" custLinFactY="-78381" custLinFactNeighborX="5992" custLinFactNeighborY="-100000"/>
      <dgm:spPr>
        <a:blipFill rotWithShape="1">
          <a:blip xmlns:r="http://schemas.openxmlformats.org/officeDocument/2006/relationships" r:embed="rId2"/>
          <a:stretch>
            <a:fillRect/>
          </a:stretch>
        </a:blipFill>
      </dgm:spPr>
    </dgm:pt>
    <dgm:pt modelId="{B532BB65-89C4-4F1E-AD62-9A229FAB8EF5}" type="pres">
      <dgm:prSet presAssocID="{232931C4-FF7F-4694-85D4-715FD251A109}" presName="childText" presStyleLbl="lnNode1" presStyleIdx="1" presStyleCnt="3" custScaleX="91105" custScaleY="65589" custLinFactY="-94493" custLinFactNeighborX="9474" custLinFactNeighborY="-100000">
        <dgm:presLayoutVars>
          <dgm:chMax val="0"/>
          <dgm:chPref val="0"/>
          <dgm:bulletEnabled val="1"/>
        </dgm:presLayoutVars>
      </dgm:prSet>
      <dgm:spPr/>
      <dgm:t>
        <a:bodyPr/>
        <a:lstStyle/>
        <a:p>
          <a:endParaRPr lang="es-ES"/>
        </a:p>
      </dgm:t>
    </dgm:pt>
    <dgm:pt modelId="{36AAACCD-4D29-47A8-8E91-25972D7A58DD}" type="pres">
      <dgm:prSet presAssocID="{93847A18-917D-436D-96FF-3D110505DF99}" presName="childComposite" presStyleCnt="0">
        <dgm:presLayoutVars>
          <dgm:chMax val="0"/>
          <dgm:chPref val="0"/>
        </dgm:presLayoutVars>
      </dgm:prSet>
      <dgm:spPr/>
    </dgm:pt>
    <dgm:pt modelId="{846645F7-19F5-4DE9-B949-E98063E88793}" type="pres">
      <dgm:prSet presAssocID="{93847A18-917D-436D-96FF-3D110505DF99}" presName="Image" presStyleLbl="node1" presStyleIdx="2" presStyleCnt="3" custScaleX="182224" custScaleY="150609" custLinFactNeighborX="-3570" custLinFactNeighborY="-4636"/>
      <dgm:spPr>
        <a:blipFill rotWithShape="1">
          <a:blip xmlns:r="http://schemas.openxmlformats.org/officeDocument/2006/relationships" r:embed="rId3"/>
          <a:stretch>
            <a:fillRect/>
          </a:stretch>
        </a:blipFill>
      </dgm:spPr>
    </dgm:pt>
    <dgm:pt modelId="{99CBFB4D-CF16-4CD7-8C19-125D47EA9978}" type="pres">
      <dgm:prSet presAssocID="{93847A18-917D-436D-96FF-3D110505DF99}" presName="childText" presStyleLbl="lnNode1" presStyleIdx="2" presStyleCnt="3" custScaleX="91105" custScaleY="65589" custLinFactNeighborX="8428" custLinFactNeighborY="3098">
        <dgm:presLayoutVars>
          <dgm:chMax val="0"/>
          <dgm:chPref val="0"/>
          <dgm:bulletEnabled val="1"/>
        </dgm:presLayoutVars>
      </dgm:prSet>
      <dgm:spPr/>
      <dgm:t>
        <a:bodyPr/>
        <a:lstStyle/>
        <a:p>
          <a:endParaRPr lang="es-ES"/>
        </a:p>
      </dgm:t>
    </dgm:pt>
  </dgm:ptLst>
  <dgm:cxnLst>
    <dgm:cxn modelId="{0A5E4780-FC5D-428F-A5BE-45693ABC1CEA}" type="presOf" srcId="{93847A18-917D-436D-96FF-3D110505DF99}" destId="{99CBFB4D-CF16-4CD7-8C19-125D47EA9978}" srcOrd="0" destOrd="0" presId="urn:microsoft.com/office/officeart/2008/layout/PictureAccentList"/>
    <dgm:cxn modelId="{F3604175-1905-416C-950D-92F39959CAEA}" srcId="{F8800091-C737-4C71-A627-AD4542EA269F}" destId="{232931C4-FF7F-4694-85D4-715FD251A109}" srcOrd="1" destOrd="0" parTransId="{4B201ADE-F6DB-4C33-82D9-37D9A64D10DA}" sibTransId="{3ED8F9BA-7787-43D2-B05D-34444C7C64D0}"/>
    <dgm:cxn modelId="{6080823D-04EE-436E-9468-76AE059EB479}" type="presOf" srcId="{9439BB1E-FBBF-4E5B-B1B1-95405875E430}" destId="{D21DD2BD-1D05-4D5A-9CAA-C9A04AC73812}" srcOrd="0" destOrd="0" presId="urn:microsoft.com/office/officeart/2008/layout/PictureAccentList"/>
    <dgm:cxn modelId="{C83BDCF8-5B94-4244-ACCC-DBE2336A6638}" srcId="{F8800091-C737-4C71-A627-AD4542EA269F}" destId="{93847A18-917D-436D-96FF-3D110505DF99}" srcOrd="2" destOrd="0" parTransId="{3967EC8B-FDCA-4857-8388-FE37C9121401}" sibTransId="{006BCEEF-0FA0-4395-8E82-50D89848364E}"/>
    <dgm:cxn modelId="{6900E4F3-3A20-4AD4-8727-145BA9C0D086}" type="presOf" srcId="{232931C4-FF7F-4694-85D4-715FD251A109}" destId="{B532BB65-89C4-4F1E-AD62-9A229FAB8EF5}" srcOrd="0" destOrd="0" presId="urn:microsoft.com/office/officeart/2008/layout/PictureAccentList"/>
    <dgm:cxn modelId="{6EE8054B-B691-48E5-80C4-36712C8C84A8}" type="presOf" srcId="{A668DE0B-3CA1-44EB-AF2A-269A5A71BC25}" destId="{6DD321B7-7B0C-4390-B62E-4C0F729894BC}" srcOrd="0" destOrd="0" presId="urn:microsoft.com/office/officeart/2008/layout/PictureAccentList"/>
    <dgm:cxn modelId="{8F45390C-90CE-43F7-A0A3-09096B049286}" srcId="{9439BB1E-FBBF-4E5B-B1B1-95405875E430}" destId="{F8800091-C737-4C71-A627-AD4542EA269F}" srcOrd="0" destOrd="0" parTransId="{CEE67E10-60B2-40B4-8B5E-F1FA8ADD0375}" sibTransId="{3315D363-DBC5-44C9-AC1E-60FC574F17DB}"/>
    <dgm:cxn modelId="{E6E473B9-094E-49CB-8E8D-F48578809051}" srcId="{F8800091-C737-4C71-A627-AD4542EA269F}" destId="{A668DE0B-3CA1-44EB-AF2A-269A5A71BC25}" srcOrd="0" destOrd="0" parTransId="{2F38AD71-C337-4F67-9F6B-66E0155112EC}" sibTransId="{1D38334F-C59B-49B1-B5BC-956894A1C89C}"/>
    <dgm:cxn modelId="{7A4C4109-7BFA-4CAD-9E38-7C28AC9FFBAD}" type="presOf" srcId="{F8800091-C737-4C71-A627-AD4542EA269F}" destId="{ECF387D6-5394-48BC-877F-E767382AC6F4}" srcOrd="0" destOrd="0" presId="urn:microsoft.com/office/officeart/2008/layout/PictureAccentList"/>
    <dgm:cxn modelId="{6765579B-3A23-443B-8684-D190A8838110}" type="presParOf" srcId="{D21DD2BD-1D05-4D5A-9CAA-C9A04AC73812}" destId="{20CAC9FA-DF52-4CEE-93CF-6A3F7006EBE3}" srcOrd="0" destOrd="0" presId="urn:microsoft.com/office/officeart/2008/layout/PictureAccentList"/>
    <dgm:cxn modelId="{9344CC95-957B-425A-826D-B66AB297890A}" type="presParOf" srcId="{20CAC9FA-DF52-4CEE-93CF-6A3F7006EBE3}" destId="{EBA01781-EB28-4EF2-AB1B-04885D7515CC}" srcOrd="0" destOrd="0" presId="urn:microsoft.com/office/officeart/2008/layout/PictureAccentList"/>
    <dgm:cxn modelId="{8C8F13C1-1F22-4D8F-AD96-90F1FCA337A3}" type="presParOf" srcId="{EBA01781-EB28-4EF2-AB1B-04885D7515CC}" destId="{ECF387D6-5394-48BC-877F-E767382AC6F4}" srcOrd="0" destOrd="0" presId="urn:microsoft.com/office/officeart/2008/layout/PictureAccentList"/>
    <dgm:cxn modelId="{CD9655F2-0850-46D8-80AC-85656CF6AB46}" type="presParOf" srcId="{20CAC9FA-DF52-4CEE-93CF-6A3F7006EBE3}" destId="{07FEAA60-8826-4D03-B714-97F131BA6428}" srcOrd="1" destOrd="0" presId="urn:microsoft.com/office/officeart/2008/layout/PictureAccentList"/>
    <dgm:cxn modelId="{BDFE8DE4-A309-4772-8F80-2C352BEB0744}" type="presParOf" srcId="{07FEAA60-8826-4D03-B714-97F131BA6428}" destId="{CD08B34C-ACFC-43DC-93F9-ECC4180E3DD5}" srcOrd="0" destOrd="0" presId="urn:microsoft.com/office/officeart/2008/layout/PictureAccentList"/>
    <dgm:cxn modelId="{65A97898-9C4E-487C-9B0B-B77ABC0DEEEC}" type="presParOf" srcId="{CD08B34C-ACFC-43DC-93F9-ECC4180E3DD5}" destId="{2CE0F85C-EA41-4808-909D-8321E4CCC2CA}" srcOrd="0" destOrd="0" presId="urn:microsoft.com/office/officeart/2008/layout/PictureAccentList"/>
    <dgm:cxn modelId="{84BE6FB6-12AC-4574-8827-B913E1DD9369}" type="presParOf" srcId="{CD08B34C-ACFC-43DC-93F9-ECC4180E3DD5}" destId="{6DD321B7-7B0C-4390-B62E-4C0F729894BC}" srcOrd="1" destOrd="0" presId="urn:microsoft.com/office/officeart/2008/layout/PictureAccentList"/>
    <dgm:cxn modelId="{E097739A-B773-4A76-A6EA-6B42C1AE952E}" type="presParOf" srcId="{07FEAA60-8826-4D03-B714-97F131BA6428}" destId="{E0222880-1C51-4A0F-8AF3-FDD3BB33BD64}" srcOrd="1" destOrd="0" presId="urn:microsoft.com/office/officeart/2008/layout/PictureAccentList"/>
    <dgm:cxn modelId="{DB4A107E-8E8D-4206-9565-D0E1CF15DFB2}" type="presParOf" srcId="{E0222880-1C51-4A0F-8AF3-FDD3BB33BD64}" destId="{8E90B609-A569-49AB-86C3-463CF40D00D6}" srcOrd="0" destOrd="0" presId="urn:microsoft.com/office/officeart/2008/layout/PictureAccentList"/>
    <dgm:cxn modelId="{5F066365-C797-431D-AFF4-7DFDD5886368}" type="presParOf" srcId="{E0222880-1C51-4A0F-8AF3-FDD3BB33BD64}" destId="{B532BB65-89C4-4F1E-AD62-9A229FAB8EF5}" srcOrd="1" destOrd="0" presId="urn:microsoft.com/office/officeart/2008/layout/PictureAccentList"/>
    <dgm:cxn modelId="{59207AC0-CC31-4C59-8363-8F8FDE55A239}" type="presParOf" srcId="{07FEAA60-8826-4D03-B714-97F131BA6428}" destId="{36AAACCD-4D29-47A8-8E91-25972D7A58DD}" srcOrd="2" destOrd="0" presId="urn:microsoft.com/office/officeart/2008/layout/PictureAccentList"/>
    <dgm:cxn modelId="{6EC9B20A-F71D-4650-93D0-3D7C9FDAA7C3}" type="presParOf" srcId="{36AAACCD-4D29-47A8-8E91-25972D7A58DD}" destId="{846645F7-19F5-4DE9-B949-E98063E88793}" srcOrd="0" destOrd="0" presId="urn:microsoft.com/office/officeart/2008/layout/PictureAccentList"/>
    <dgm:cxn modelId="{60E55292-E023-41CF-B607-933EE659EDD5}" type="presParOf" srcId="{36AAACCD-4D29-47A8-8E91-25972D7A58DD}" destId="{99CBFB4D-CF16-4CD7-8C19-125D47EA9978}"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97C913-00AE-495F-9A00-6CBD27B6A6D2}"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endParaRPr lang="es-ES"/>
        </a:p>
      </dgm:t>
    </dgm:pt>
    <dgm:pt modelId="{6F4CDCAE-5CC9-433E-8853-866E40557C6B}">
      <dgm:prSet phldrT="[Texto]" custT="1"/>
      <dgm:spPr/>
      <dgm:t>
        <a:bodyPr/>
        <a:lstStyle/>
        <a:p>
          <a:r>
            <a:rPr lang="es-ES" sz="2000" b="1" dirty="0" smtClean="0"/>
            <a:t>Algoritmos </a:t>
          </a:r>
        </a:p>
        <a:p>
          <a:r>
            <a:rPr lang="es-ES" sz="2000" b="1" dirty="0" smtClean="0"/>
            <a:t>bio-inspirados</a:t>
          </a:r>
          <a:endParaRPr lang="es-ES" sz="2000" b="1" dirty="0"/>
        </a:p>
      </dgm:t>
    </dgm:pt>
    <dgm:pt modelId="{B001B7FA-64ED-4808-9ED5-76F345F518FC}" type="parTrans" cxnId="{40E43A77-9F8D-49C2-ADC6-90A16AB4DEBC}">
      <dgm:prSet/>
      <dgm:spPr/>
      <dgm:t>
        <a:bodyPr/>
        <a:lstStyle/>
        <a:p>
          <a:endParaRPr lang="es-ES"/>
        </a:p>
      </dgm:t>
    </dgm:pt>
    <dgm:pt modelId="{3E543502-9D2A-427B-B52E-38691169A450}" type="sibTrans" cxnId="{40E43A77-9F8D-49C2-ADC6-90A16AB4DEBC}">
      <dgm:prSet/>
      <dgm:spPr/>
      <dgm:t>
        <a:bodyPr/>
        <a:lstStyle/>
        <a:p>
          <a:endParaRPr lang="es-ES"/>
        </a:p>
      </dgm:t>
    </dgm:pt>
    <dgm:pt modelId="{8F30DB44-305B-4BAE-9741-C0AD794F54C5}">
      <dgm:prSet phldrT="[Texto]" custT="1"/>
      <dgm:spPr/>
      <dgm:t>
        <a:bodyPr/>
        <a:lstStyle/>
        <a:p>
          <a:r>
            <a:rPr lang="es-ES" sz="1800" dirty="0" smtClean="0"/>
            <a:t>Basados en el comportamiento de las hormigas</a:t>
          </a:r>
          <a:endParaRPr lang="es-ES" sz="1800" dirty="0"/>
        </a:p>
      </dgm:t>
    </dgm:pt>
    <dgm:pt modelId="{69219383-A021-4810-AABF-C9ADDA983A3E}" type="parTrans" cxnId="{BDDF8ADB-EC90-4511-A31A-DFAEF00715C8}">
      <dgm:prSet/>
      <dgm:spPr/>
      <dgm:t>
        <a:bodyPr/>
        <a:lstStyle/>
        <a:p>
          <a:endParaRPr lang="es-ES"/>
        </a:p>
      </dgm:t>
    </dgm:pt>
    <dgm:pt modelId="{9D346340-33DC-431D-BD77-39104A5D2E5D}" type="sibTrans" cxnId="{BDDF8ADB-EC90-4511-A31A-DFAEF00715C8}">
      <dgm:prSet/>
      <dgm:spPr/>
      <dgm:t>
        <a:bodyPr/>
        <a:lstStyle/>
        <a:p>
          <a:endParaRPr lang="es-ES"/>
        </a:p>
      </dgm:t>
    </dgm:pt>
    <dgm:pt modelId="{E1FF0757-DF02-4516-9999-0F51218F4A37}">
      <dgm:prSet phldrT="[Texto]" custT="1"/>
      <dgm:spPr/>
      <dgm:t>
        <a:bodyPr/>
        <a:lstStyle/>
        <a:p>
          <a:r>
            <a:rPr lang="es-ES" sz="1800" dirty="0" smtClean="0"/>
            <a:t>Basados en el comportamiento de las luciérnagas</a:t>
          </a:r>
          <a:endParaRPr lang="es-ES" sz="1800" dirty="0"/>
        </a:p>
      </dgm:t>
    </dgm:pt>
    <dgm:pt modelId="{F5F8E71F-F903-483F-9747-C7B96628DA52}" type="parTrans" cxnId="{89F4BD93-F6CD-415B-B532-8A2C3DC86E6A}">
      <dgm:prSet/>
      <dgm:spPr/>
      <dgm:t>
        <a:bodyPr/>
        <a:lstStyle/>
        <a:p>
          <a:endParaRPr lang="es-ES"/>
        </a:p>
      </dgm:t>
    </dgm:pt>
    <dgm:pt modelId="{D938D500-0E82-4586-AF62-7B03118B6252}" type="sibTrans" cxnId="{89F4BD93-F6CD-415B-B532-8A2C3DC86E6A}">
      <dgm:prSet/>
      <dgm:spPr/>
      <dgm:t>
        <a:bodyPr/>
        <a:lstStyle/>
        <a:p>
          <a:endParaRPr lang="es-ES"/>
        </a:p>
      </dgm:t>
    </dgm:pt>
    <dgm:pt modelId="{3FBC7E00-AE1F-44B1-A81B-D5293954674B}">
      <dgm:prSet phldrT="[Texto]" custT="1"/>
      <dgm:spPr/>
      <dgm:t>
        <a:bodyPr/>
        <a:lstStyle/>
        <a:p>
          <a:r>
            <a:rPr lang="es-ES" sz="1800" dirty="0" smtClean="0"/>
            <a:t>Basados en el comportamiento de abejas y gusano de seda</a:t>
          </a:r>
          <a:endParaRPr lang="es-ES" sz="1800" dirty="0"/>
        </a:p>
      </dgm:t>
    </dgm:pt>
    <dgm:pt modelId="{03B3248F-E64D-4991-B7A1-F81389BDD4BF}" type="parTrans" cxnId="{A6B59ABD-3990-429A-AD0C-8C8C49A4DE8E}">
      <dgm:prSet/>
      <dgm:spPr/>
      <dgm:t>
        <a:bodyPr/>
        <a:lstStyle/>
        <a:p>
          <a:endParaRPr lang="es-ES"/>
        </a:p>
      </dgm:t>
    </dgm:pt>
    <dgm:pt modelId="{3D443A2E-AE90-4552-9FC1-9C581B3BD236}" type="sibTrans" cxnId="{A6B59ABD-3990-429A-AD0C-8C8C49A4DE8E}">
      <dgm:prSet/>
      <dgm:spPr/>
      <dgm:t>
        <a:bodyPr/>
        <a:lstStyle/>
        <a:p>
          <a:endParaRPr lang="es-ES"/>
        </a:p>
      </dgm:t>
    </dgm:pt>
    <dgm:pt modelId="{F3CF9CFC-B4AD-40F5-8A44-70AC753061E1}" type="pres">
      <dgm:prSet presAssocID="{5997C913-00AE-495F-9A00-6CBD27B6A6D2}" presName="Name0" presStyleCnt="0">
        <dgm:presLayoutVars>
          <dgm:chPref val="1"/>
          <dgm:dir/>
          <dgm:animOne val="branch"/>
          <dgm:animLvl val="lvl"/>
          <dgm:resizeHandles val="exact"/>
        </dgm:presLayoutVars>
      </dgm:prSet>
      <dgm:spPr/>
      <dgm:t>
        <a:bodyPr/>
        <a:lstStyle/>
        <a:p>
          <a:endParaRPr lang="es-ES"/>
        </a:p>
      </dgm:t>
    </dgm:pt>
    <dgm:pt modelId="{23D022DF-C637-428E-9473-E0900AD36BD0}" type="pres">
      <dgm:prSet presAssocID="{6F4CDCAE-5CC9-433E-8853-866E40557C6B}" presName="root1" presStyleCnt="0"/>
      <dgm:spPr/>
    </dgm:pt>
    <dgm:pt modelId="{C32DB948-DC4C-472C-B111-04B98DA3317D}" type="pres">
      <dgm:prSet presAssocID="{6F4CDCAE-5CC9-433E-8853-866E40557C6B}" presName="LevelOneTextNode" presStyleLbl="node0" presStyleIdx="0" presStyleCnt="1" custAng="5400000" custScaleY="34699" custLinFactNeighborX="15228">
        <dgm:presLayoutVars>
          <dgm:chPref val="3"/>
        </dgm:presLayoutVars>
      </dgm:prSet>
      <dgm:spPr/>
      <dgm:t>
        <a:bodyPr/>
        <a:lstStyle/>
        <a:p>
          <a:endParaRPr lang="es-ES"/>
        </a:p>
      </dgm:t>
    </dgm:pt>
    <dgm:pt modelId="{9FF64E3E-462A-4FE2-BF9E-7B244AFC589B}" type="pres">
      <dgm:prSet presAssocID="{6F4CDCAE-5CC9-433E-8853-866E40557C6B}" presName="level2hierChild" presStyleCnt="0"/>
      <dgm:spPr/>
    </dgm:pt>
    <dgm:pt modelId="{A325B1B2-42F2-491D-9A17-7C05F982AA99}" type="pres">
      <dgm:prSet presAssocID="{69219383-A021-4810-AABF-C9ADDA983A3E}" presName="conn2-1" presStyleLbl="parChTrans1D2" presStyleIdx="0" presStyleCnt="3"/>
      <dgm:spPr/>
      <dgm:t>
        <a:bodyPr/>
        <a:lstStyle/>
        <a:p>
          <a:endParaRPr lang="es-ES"/>
        </a:p>
      </dgm:t>
    </dgm:pt>
    <dgm:pt modelId="{0A9A7424-E91D-420A-971C-335DDAAC8D10}" type="pres">
      <dgm:prSet presAssocID="{69219383-A021-4810-AABF-C9ADDA983A3E}" presName="connTx" presStyleLbl="parChTrans1D2" presStyleIdx="0" presStyleCnt="3"/>
      <dgm:spPr/>
      <dgm:t>
        <a:bodyPr/>
        <a:lstStyle/>
        <a:p>
          <a:endParaRPr lang="es-ES"/>
        </a:p>
      </dgm:t>
    </dgm:pt>
    <dgm:pt modelId="{B6156560-F662-40AD-893D-6B62AA8DA1E4}" type="pres">
      <dgm:prSet presAssocID="{8F30DB44-305B-4BAE-9741-C0AD794F54C5}" presName="root2" presStyleCnt="0"/>
      <dgm:spPr/>
    </dgm:pt>
    <dgm:pt modelId="{8C8BB5DD-E99F-4FA9-8B17-41588AFACA7E}" type="pres">
      <dgm:prSet presAssocID="{8F30DB44-305B-4BAE-9741-C0AD794F54C5}" presName="LevelTwoTextNode" presStyleLbl="node2" presStyleIdx="0" presStyleCnt="3" custScaleY="71889" custLinFactNeighborX="46425" custLinFactNeighborY="-77402">
        <dgm:presLayoutVars>
          <dgm:chPref val="3"/>
        </dgm:presLayoutVars>
      </dgm:prSet>
      <dgm:spPr/>
      <dgm:t>
        <a:bodyPr/>
        <a:lstStyle/>
        <a:p>
          <a:endParaRPr lang="es-ES"/>
        </a:p>
      </dgm:t>
    </dgm:pt>
    <dgm:pt modelId="{A18AF8B6-43CE-46FF-889B-D7FED6FFA34C}" type="pres">
      <dgm:prSet presAssocID="{8F30DB44-305B-4BAE-9741-C0AD794F54C5}" presName="level3hierChild" presStyleCnt="0"/>
      <dgm:spPr/>
    </dgm:pt>
    <dgm:pt modelId="{BF49E625-B9B1-4CB8-B93E-7D725FB88655}" type="pres">
      <dgm:prSet presAssocID="{F5F8E71F-F903-483F-9747-C7B96628DA52}" presName="conn2-1" presStyleLbl="parChTrans1D2" presStyleIdx="1" presStyleCnt="3"/>
      <dgm:spPr/>
      <dgm:t>
        <a:bodyPr/>
        <a:lstStyle/>
        <a:p>
          <a:endParaRPr lang="es-ES"/>
        </a:p>
      </dgm:t>
    </dgm:pt>
    <dgm:pt modelId="{7B1BF2DD-BED0-4E17-8C71-20427B59BE91}" type="pres">
      <dgm:prSet presAssocID="{F5F8E71F-F903-483F-9747-C7B96628DA52}" presName="connTx" presStyleLbl="parChTrans1D2" presStyleIdx="1" presStyleCnt="3"/>
      <dgm:spPr/>
      <dgm:t>
        <a:bodyPr/>
        <a:lstStyle/>
        <a:p>
          <a:endParaRPr lang="es-ES"/>
        </a:p>
      </dgm:t>
    </dgm:pt>
    <dgm:pt modelId="{6FAE8AA7-5ABB-4B97-834A-CD8724A65591}" type="pres">
      <dgm:prSet presAssocID="{E1FF0757-DF02-4516-9999-0F51218F4A37}" presName="root2" presStyleCnt="0"/>
      <dgm:spPr/>
    </dgm:pt>
    <dgm:pt modelId="{ECE63A84-E5BD-460C-BC5D-399DBB697557}" type="pres">
      <dgm:prSet presAssocID="{E1FF0757-DF02-4516-9999-0F51218F4A37}" presName="LevelTwoTextNode" presStyleLbl="node2" presStyleIdx="1" presStyleCnt="3" custScaleY="71889" custLinFactNeighborX="45651">
        <dgm:presLayoutVars>
          <dgm:chPref val="3"/>
        </dgm:presLayoutVars>
      </dgm:prSet>
      <dgm:spPr/>
      <dgm:t>
        <a:bodyPr/>
        <a:lstStyle/>
        <a:p>
          <a:endParaRPr lang="es-ES"/>
        </a:p>
      </dgm:t>
    </dgm:pt>
    <dgm:pt modelId="{022B833C-A758-4A7E-BD46-EE457B0B0EEB}" type="pres">
      <dgm:prSet presAssocID="{E1FF0757-DF02-4516-9999-0F51218F4A37}" presName="level3hierChild" presStyleCnt="0"/>
      <dgm:spPr/>
    </dgm:pt>
    <dgm:pt modelId="{3ACA391A-5ED6-479F-9EE7-C7066C4B026B}" type="pres">
      <dgm:prSet presAssocID="{03B3248F-E64D-4991-B7A1-F81389BDD4BF}" presName="conn2-1" presStyleLbl="parChTrans1D2" presStyleIdx="2" presStyleCnt="3"/>
      <dgm:spPr/>
      <dgm:t>
        <a:bodyPr/>
        <a:lstStyle/>
        <a:p>
          <a:endParaRPr lang="es-ES"/>
        </a:p>
      </dgm:t>
    </dgm:pt>
    <dgm:pt modelId="{09136473-1558-4401-8D8B-32499E4E3C02}" type="pres">
      <dgm:prSet presAssocID="{03B3248F-E64D-4991-B7A1-F81389BDD4BF}" presName="connTx" presStyleLbl="parChTrans1D2" presStyleIdx="2" presStyleCnt="3"/>
      <dgm:spPr/>
      <dgm:t>
        <a:bodyPr/>
        <a:lstStyle/>
        <a:p>
          <a:endParaRPr lang="es-ES"/>
        </a:p>
      </dgm:t>
    </dgm:pt>
    <dgm:pt modelId="{2C937DDE-E78E-4EDA-BC51-FF389326EF52}" type="pres">
      <dgm:prSet presAssocID="{3FBC7E00-AE1F-44B1-A81B-D5293954674B}" presName="root2" presStyleCnt="0"/>
      <dgm:spPr/>
    </dgm:pt>
    <dgm:pt modelId="{56349AA7-B5C6-4F49-A9B4-CD635CC371EF}" type="pres">
      <dgm:prSet presAssocID="{3FBC7E00-AE1F-44B1-A81B-D5293954674B}" presName="LevelTwoTextNode" presStyleLbl="node2" presStyleIdx="2" presStyleCnt="3" custScaleY="71889" custLinFactNeighborX="47274" custLinFactNeighborY="93953">
        <dgm:presLayoutVars>
          <dgm:chPref val="3"/>
        </dgm:presLayoutVars>
      </dgm:prSet>
      <dgm:spPr/>
      <dgm:t>
        <a:bodyPr/>
        <a:lstStyle/>
        <a:p>
          <a:endParaRPr lang="es-ES"/>
        </a:p>
      </dgm:t>
    </dgm:pt>
    <dgm:pt modelId="{94716BDA-14D0-47B9-94E6-F18201F17D7B}" type="pres">
      <dgm:prSet presAssocID="{3FBC7E00-AE1F-44B1-A81B-D5293954674B}" presName="level3hierChild" presStyleCnt="0"/>
      <dgm:spPr/>
    </dgm:pt>
  </dgm:ptLst>
  <dgm:cxnLst>
    <dgm:cxn modelId="{DBEB919E-BFF2-4F50-B983-872323CA6BE8}" type="presOf" srcId="{F5F8E71F-F903-483F-9747-C7B96628DA52}" destId="{BF49E625-B9B1-4CB8-B93E-7D725FB88655}" srcOrd="0" destOrd="0" presId="urn:microsoft.com/office/officeart/2008/layout/HorizontalMultiLevelHierarchy"/>
    <dgm:cxn modelId="{03D53288-3217-4D39-AA9F-B00B553E1D4D}" type="presOf" srcId="{6F4CDCAE-5CC9-433E-8853-866E40557C6B}" destId="{C32DB948-DC4C-472C-B111-04B98DA3317D}" srcOrd="0" destOrd="0" presId="urn:microsoft.com/office/officeart/2008/layout/HorizontalMultiLevelHierarchy"/>
    <dgm:cxn modelId="{CAE11C2E-C124-42C1-95C5-0F80B3DA773A}" type="presOf" srcId="{03B3248F-E64D-4991-B7A1-F81389BDD4BF}" destId="{3ACA391A-5ED6-479F-9EE7-C7066C4B026B}" srcOrd="0" destOrd="0" presId="urn:microsoft.com/office/officeart/2008/layout/HorizontalMultiLevelHierarchy"/>
    <dgm:cxn modelId="{A6B59ABD-3990-429A-AD0C-8C8C49A4DE8E}" srcId="{6F4CDCAE-5CC9-433E-8853-866E40557C6B}" destId="{3FBC7E00-AE1F-44B1-A81B-D5293954674B}" srcOrd="2" destOrd="0" parTransId="{03B3248F-E64D-4991-B7A1-F81389BDD4BF}" sibTransId="{3D443A2E-AE90-4552-9FC1-9C581B3BD236}"/>
    <dgm:cxn modelId="{48F9A42D-F4B9-42DE-BD78-DAEC6539A86C}" type="presOf" srcId="{69219383-A021-4810-AABF-C9ADDA983A3E}" destId="{0A9A7424-E91D-420A-971C-335DDAAC8D10}" srcOrd="1" destOrd="0" presId="urn:microsoft.com/office/officeart/2008/layout/HorizontalMultiLevelHierarchy"/>
    <dgm:cxn modelId="{B58CC85D-DA3A-449B-A4F9-168EAB9A35C6}" type="presOf" srcId="{E1FF0757-DF02-4516-9999-0F51218F4A37}" destId="{ECE63A84-E5BD-460C-BC5D-399DBB697557}" srcOrd="0" destOrd="0" presId="urn:microsoft.com/office/officeart/2008/layout/HorizontalMultiLevelHierarchy"/>
    <dgm:cxn modelId="{BDDF8ADB-EC90-4511-A31A-DFAEF00715C8}" srcId="{6F4CDCAE-5CC9-433E-8853-866E40557C6B}" destId="{8F30DB44-305B-4BAE-9741-C0AD794F54C5}" srcOrd="0" destOrd="0" parTransId="{69219383-A021-4810-AABF-C9ADDA983A3E}" sibTransId="{9D346340-33DC-431D-BD77-39104A5D2E5D}"/>
    <dgm:cxn modelId="{F647E32D-18FB-4877-A280-DD8E498722B9}" type="presOf" srcId="{3FBC7E00-AE1F-44B1-A81B-D5293954674B}" destId="{56349AA7-B5C6-4F49-A9B4-CD635CC371EF}" srcOrd="0" destOrd="0" presId="urn:microsoft.com/office/officeart/2008/layout/HorizontalMultiLevelHierarchy"/>
    <dgm:cxn modelId="{40E43A77-9F8D-49C2-ADC6-90A16AB4DEBC}" srcId="{5997C913-00AE-495F-9A00-6CBD27B6A6D2}" destId="{6F4CDCAE-5CC9-433E-8853-866E40557C6B}" srcOrd="0" destOrd="0" parTransId="{B001B7FA-64ED-4808-9ED5-76F345F518FC}" sibTransId="{3E543502-9D2A-427B-B52E-38691169A450}"/>
    <dgm:cxn modelId="{FA92EAB9-4F08-4CBB-AE71-294B3650F12D}" type="presOf" srcId="{F5F8E71F-F903-483F-9747-C7B96628DA52}" destId="{7B1BF2DD-BED0-4E17-8C71-20427B59BE91}" srcOrd="1" destOrd="0" presId="urn:microsoft.com/office/officeart/2008/layout/HorizontalMultiLevelHierarchy"/>
    <dgm:cxn modelId="{18D2500B-4EC2-4A13-B8AE-E7C8A80FB7A3}" type="presOf" srcId="{5997C913-00AE-495F-9A00-6CBD27B6A6D2}" destId="{F3CF9CFC-B4AD-40F5-8A44-70AC753061E1}" srcOrd="0" destOrd="0" presId="urn:microsoft.com/office/officeart/2008/layout/HorizontalMultiLevelHierarchy"/>
    <dgm:cxn modelId="{49F628B7-BD62-4B9C-B7F2-E91FE591C751}" type="presOf" srcId="{8F30DB44-305B-4BAE-9741-C0AD794F54C5}" destId="{8C8BB5DD-E99F-4FA9-8B17-41588AFACA7E}" srcOrd="0" destOrd="0" presId="urn:microsoft.com/office/officeart/2008/layout/HorizontalMultiLevelHierarchy"/>
    <dgm:cxn modelId="{991A740A-2EE6-4145-A223-A21B8A11CBD2}" type="presOf" srcId="{69219383-A021-4810-AABF-C9ADDA983A3E}" destId="{A325B1B2-42F2-491D-9A17-7C05F982AA99}" srcOrd="0" destOrd="0" presId="urn:microsoft.com/office/officeart/2008/layout/HorizontalMultiLevelHierarchy"/>
    <dgm:cxn modelId="{89F4BD93-F6CD-415B-B532-8A2C3DC86E6A}" srcId="{6F4CDCAE-5CC9-433E-8853-866E40557C6B}" destId="{E1FF0757-DF02-4516-9999-0F51218F4A37}" srcOrd="1" destOrd="0" parTransId="{F5F8E71F-F903-483F-9747-C7B96628DA52}" sibTransId="{D938D500-0E82-4586-AF62-7B03118B6252}"/>
    <dgm:cxn modelId="{BA40327B-37E3-4679-83F7-58E5F29882D7}" type="presOf" srcId="{03B3248F-E64D-4991-B7A1-F81389BDD4BF}" destId="{09136473-1558-4401-8D8B-32499E4E3C02}" srcOrd="1" destOrd="0" presId="urn:microsoft.com/office/officeart/2008/layout/HorizontalMultiLevelHierarchy"/>
    <dgm:cxn modelId="{7C49EDBB-E7D9-4821-B75A-700B33FE7264}" type="presParOf" srcId="{F3CF9CFC-B4AD-40F5-8A44-70AC753061E1}" destId="{23D022DF-C637-428E-9473-E0900AD36BD0}" srcOrd="0" destOrd="0" presId="urn:microsoft.com/office/officeart/2008/layout/HorizontalMultiLevelHierarchy"/>
    <dgm:cxn modelId="{F8C565F2-0664-41A1-828C-AB974C09AF35}" type="presParOf" srcId="{23D022DF-C637-428E-9473-E0900AD36BD0}" destId="{C32DB948-DC4C-472C-B111-04B98DA3317D}" srcOrd="0" destOrd="0" presId="urn:microsoft.com/office/officeart/2008/layout/HorizontalMultiLevelHierarchy"/>
    <dgm:cxn modelId="{1D7EB783-3FEF-4476-B4B6-2FC364407D1E}" type="presParOf" srcId="{23D022DF-C637-428E-9473-E0900AD36BD0}" destId="{9FF64E3E-462A-4FE2-BF9E-7B244AFC589B}" srcOrd="1" destOrd="0" presId="urn:microsoft.com/office/officeart/2008/layout/HorizontalMultiLevelHierarchy"/>
    <dgm:cxn modelId="{CAA77241-3AB1-4558-ADBB-E4352E7C9F3A}" type="presParOf" srcId="{9FF64E3E-462A-4FE2-BF9E-7B244AFC589B}" destId="{A325B1B2-42F2-491D-9A17-7C05F982AA99}" srcOrd="0" destOrd="0" presId="urn:microsoft.com/office/officeart/2008/layout/HorizontalMultiLevelHierarchy"/>
    <dgm:cxn modelId="{D70CB53A-2D37-4123-B64E-AA19BAE8FCAF}" type="presParOf" srcId="{A325B1B2-42F2-491D-9A17-7C05F982AA99}" destId="{0A9A7424-E91D-420A-971C-335DDAAC8D10}" srcOrd="0" destOrd="0" presId="urn:microsoft.com/office/officeart/2008/layout/HorizontalMultiLevelHierarchy"/>
    <dgm:cxn modelId="{5C0AD939-1BAA-4156-8F83-B7C792322771}" type="presParOf" srcId="{9FF64E3E-462A-4FE2-BF9E-7B244AFC589B}" destId="{B6156560-F662-40AD-893D-6B62AA8DA1E4}" srcOrd="1" destOrd="0" presId="urn:microsoft.com/office/officeart/2008/layout/HorizontalMultiLevelHierarchy"/>
    <dgm:cxn modelId="{8403029D-67C8-4103-8DF7-45ECB45550AA}" type="presParOf" srcId="{B6156560-F662-40AD-893D-6B62AA8DA1E4}" destId="{8C8BB5DD-E99F-4FA9-8B17-41588AFACA7E}" srcOrd="0" destOrd="0" presId="urn:microsoft.com/office/officeart/2008/layout/HorizontalMultiLevelHierarchy"/>
    <dgm:cxn modelId="{679F8418-AA68-4C99-A595-41712296D1FC}" type="presParOf" srcId="{B6156560-F662-40AD-893D-6B62AA8DA1E4}" destId="{A18AF8B6-43CE-46FF-889B-D7FED6FFA34C}" srcOrd="1" destOrd="0" presId="urn:microsoft.com/office/officeart/2008/layout/HorizontalMultiLevelHierarchy"/>
    <dgm:cxn modelId="{FF8F4F50-3739-41AD-900D-EF92616B49CF}" type="presParOf" srcId="{9FF64E3E-462A-4FE2-BF9E-7B244AFC589B}" destId="{BF49E625-B9B1-4CB8-B93E-7D725FB88655}" srcOrd="2" destOrd="0" presId="urn:microsoft.com/office/officeart/2008/layout/HorizontalMultiLevelHierarchy"/>
    <dgm:cxn modelId="{0C5B5D78-F361-4248-9830-1D108C9678FD}" type="presParOf" srcId="{BF49E625-B9B1-4CB8-B93E-7D725FB88655}" destId="{7B1BF2DD-BED0-4E17-8C71-20427B59BE91}" srcOrd="0" destOrd="0" presId="urn:microsoft.com/office/officeart/2008/layout/HorizontalMultiLevelHierarchy"/>
    <dgm:cxn modelId="{BA89DA0C-9128-4527-89F0-37A90DF9049E}" type="presParOf" srcId="{9FF64E3E-462A-4FE2-BF9E-7B244AFC589B}" destId="{6FAE8AA7-5ABB-4B97-834A-CD8724A65591}" srcOrd="3" destOrd="0" presId="urn:microsoft.com/office/officeart/2008/layout/HorizontalMultiLevelHierarchy"/>
    <dgm:cxn modelId="{E204D1AD-8FD0-4F4C-9408-6D6D455EB739}" type="presParOf" srcId="{6FAE8AA7-5ABB-4B97-834A-CD8724A65591}" destId="{ECE63A84-E5BD-460C-BC5D-399DBB697557}" srcOrd="0" destOrd="0" presId="urn:microsoft.com/office/officeart/2008/layout/HorizontalMultiLevelHierarchy"/>
    <dgm:cxn modelId="{E67CF41E-0648-4A50-894A-299233C6D55F}" type="presParOf" srcId="{6FAE8AA7-5ABB-4B97-834A-CD8724A65591}" destId="{022B833C-A758-4A7E-BD46-EE457B0B0EEB}" srcOrd="1" destOrd="0" presId="urn:microsoft.com/office/officeart/2008/layout/HorizontalMultiLevelHierarchy"/>
    <dgm:cxn modelId="{C7A3DD79-0B1A-479F-B395-431D1ABBA40C}" type="presParOf" srcId="{9FF64E3E-462A-4FE2-BF9E-7B244AFC589B}" destId="{3ACA391A-5ED6-479F-9EE7-C7066C4B026B}" srcOrd="4" destOrd="0" presId="urn:microsoft.com/office/officeart/2008/layout/HorizontalMultiLevelHierarchy"/>
    <dgm:cxn modelId="{0F12B185-1E6A-47FB-AA17-56FCF88F74AB}" type="presParOf" srcId="{3ACA391A-5ED6-479F-9EE7-C7066C4B026B}" destId="{09136473-1558-4401-8D8B-32499E4E3C02}" srcOrd="0" destOrd="0" presId="urn:microsoft.com/office/officeart/2008/layout/HorizontalMultiLevelHierarchy"/>
    <dgm:cxn modelId="{66144F7C-298D-4D21-A75C-82E28AA19CE8}" type="presParOf" srcId="{9FF64E3E-462A-4FE2-BF9E-7B244AFC589B}" destId="{2C937DDE-E78E-4EDA-BC51-FF389326EF52}" srcOrd="5" destOrd="0" presId="urn:microsoft.com/office/officeart/2008/layout/HorizontalMultiLevelHierarchy"/>
    <dgm:cxn modelId="{E815F835-0B35-43C7-9336-11BC720C6401}" type="presParOf" srcId="{2C937DDE-E78E-4EDA-BC51-FF389326EF52}" destId="{56349AA7-B5C6-4F49-A9B4-CD635CC371EF}" srcOrd="0" destOrd="0" presId="urn:microsoft.com/office/officeart/2008/layout/HorizontalMultiLevelHierarchy"/>
    <dgm:cxn modelId="{1E56F053-45A5-4155-8298-614F09108E54}" type="presParOf" srcId="{2C937DDE-E78E-4EDA-BC51-FF389326EF52}" destId="{94716BDA-14D0-47B9-94E6-F18201F17D7B}" srcOrd="1" destOrd="0" presId="urn:microsoft.com/office/officeart/2008/layout/HorizontalMultiLevelHierarchy"/>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C37F45-D97D-4E2A-ACE8-85EFB9E6924E}" type="doc">
      <dgm:prSet loTypeId="urn:microsoft.com/office/officeart/2005/8/layout/process2" loCatId="process" qsTypeId="urn:microsoft.com/office/officeart/2005/8/quickstyle/simple3" qsCatId="simple" csTypeId="urn:microsoft.com/office/officeart/2005/8/colors/accent0_1" csCatId="mainScheme" phldr="1"/>
      <dgm:spPr/>
      <dgm:t>
        <a:bodyPr/>
        <a:lstStyle/>
        <a:p>
          <a:endParaRPr lang="es-ES"/>
        </a:p>
      </dgm:t>
    </dgm:pt>
    <dgm:pt modelId="{8ED1E57D-C984-44F4-AF94-A73D85A30A95}">
      <dgm:prSet phldrT="[Texto]" custT="1"/>
      <dgm:spPr/>
      <dgm:t>
        <a:bodyPr/>
        <a:lstStyle/>
        <a:p>
          <a:r>
            <a:rPr lang="es-EC" sz="1400" b="0" dirty="0" smtClean="0"/>
            <a:t>1.- Obtención de datos para  ambiente controlado </a:t>
          </a:r>
          <a:endParaRPr lang="es-ES" sz="1400" b="0" dirty="0"/>
        </a:p>
      </dgm:t>
    </dgm:pt>
    <dgm:pt modelId="{5DE580D8-193D-46F7-809A-F43C2BE7CC4B}" type="parTrans" cxnId="{CF60424F-6F2C-44CE-87CC-E32E36A89AF8}">
      <dgm:prSet/>
      <dgm:spPr/>
      <dgm:t>
        <a:bodyPr/>
        <a:lstStyle/>
        <a:p>
          <a:endParaRPr lang="es-ES" sz="1400" b="0"/>
        </a:p>
      </dgm:t>
    </dgm:pt>
    <dgm:pt modelId="{0F01C412-E267-4458-B9A4-D275C82B8ADE}" type="sibTrans" cxnId="{CF60424F-6F2C-44CE-87CC-E32E36A89AF8}">
      <dgm:prSet custT="1"/>
      <dgm:spPr/>
      <dgm:t>
        <a:bodyPr/>
        <a:lstStyle/>
        <a:p>
          <a:endParaRPr lang="es-ES" sz="1400" b="0"/>
        </a:p>
      </dgm:t>
    </dgm:pt>
    <dgm:pt modelId="{C11AD5D3-A9F9-4738-9CD9-D96E07AF9B20}">
      <dgm:prSet phldrT="[Texto]" custT="1"/>
      <dgm:spPr/>
      <dgm:t>
        <a:bodyPr/>
        <a:lstStyle/>
        <a:p>
          <a:r>
            <a:rPr lang="es-EC" sz="1400" b="0" dirty="0" smtClean="0"/>
            <a:t>2.- Datos registrados ambiente controlado 1 (Matriz 9x9)</a:t>
          </a:r>
          <a:endParaRPr lang="es-ES" sz="1400" b="0" dirty="0"/>
        </a:p>
      </dgm:t>
    </dgm:pt>
    <dgm:pt modelId="{93A96A44-7514-47D1-ACD8-8B4CBBFF5D33}" type="parTrans" cxnId="{F3487C18-5B56-498D-A2C3-2C0598AD2BB9}">
      <dgm:prSet/>
      <dgm:spPr/>
      <dgm:t>
        <a:bodyPr/>
        <a:lstStyle/>
        <a:p>
          <a:endParaRPr lang="es-ES" sz="1400" b="0"/>
        </a:p>
      </dgm:t>
    </dgm:pt>
    <dgm:pt modelId="{A67E68E7-7278-442D-9764-9D3422C6A36C}" type="sibTrans" cxnId="{F3487C18-5B56-498D-A2C3-2C0598AD2BB9}">
      <dgm:prSet custT="1"/>
      <dgm:spPr/>
      <dgm:t>
        <a:bodyPr/>
        <a:lstStyle/>
        <a:p>
          <a:endParaRPr lang="es-ES" sz="1400" b="0"/>
        </a:p>
      </dgm:t>
    </dgm:pt>
    <dgm:pt modelId="{049A600B-877E-49E4-9393-20F454AF1ED9}">
      <dgm:prSet phldrT="[Texto]" custT="1"/>
      <dgm:spPr/>
      <dgm:t>
        <a:bodyPr/>
        <a:lstStyle/>
        <a:p>
          <a:r>
            <a:rPr lang="es-EC" sz="1400" b="0" dirty="0" smtClean="0"/>
            <a:t>3.- Uso de comando de API OPEN GL de MATLAB </a:t>
          </a:r>
          <a:endParaRPr lang="es-ES" sz="1400" b="0" dirty="0"/>
        </a:p>
      </dgm:t>
    </dgm:pt>
    <dgm:pt modelId="{E8C5714E-3506-47D8-A76D-2A87F7E87387}" type="parTrans" cxnId="{3DC78C50-6AC7-4367-B4E4-A944DA613272}">
      <dgm:prSet/>
      <dgm:spPr/>
      <dgm:t>
        <a:bodyPr/>
        <a:lstStyle/>
        <a:p>
          <a:endParaRPr lang="es-ES" sz="1400" b="0"/>
        </a:p>
      </dgm:t>
    </dgm:pt>
    <dgm:pt modelId="{D82FA65E-1E3D-4913-807B-2414A9E92F5F}" type="sibTrans" cxnId="{3DC78C50-6AC7-4367-B4E4-A944DA613272}">
      <dgm:prSet custT="1"/>
      <dgm:spPr/>
      <dgm:t>
        <a:bodyPr/>
        <a:lstStyle/>
        <a:p>
          <a:endParaRPr lang="es-ES" sz="1400" b="0"/>
        </a:p>
      </dgm:t>
    </dgm:pt>
    <dgm:pt modelId="{6729F828-4718-4B7F-AD35-BD6F9C2A5F64}">
      <dgm:prSet phldrT="[Texto]" custT="1"/>
      <dgm:spPr/>
      <dgm:t>
        <a:bodyPr/>
        <a:lstStyle/>
        <a:p>
          <a:r>
            <a:rPr lang="es-EC" sz="1400" b="0" dirty="0" smtClean="0"/>
            <a:t>4.- Representación de matrices de datos mediante una imagen con colores RGB</a:t>
          </a:r>
          <a:endParaRPr lang="es-ES" sz="1400" b="0" dirty="0"/>
        </a:p>
      </dgm:t>
    </dgm:pt>
    <dgm:pt modelId="{39F0B16D-BECB-44A3-BA63-E63EC582834C}" type="parTrans" cxnId="{9398AC52-A40C-47F2-9203-AD07918797FD}">
      <dgm:prSet/>
      <dgm:spPr/>
      <dgm:t>
        <a:bodyPr/>
        <a:lstStyle/>
        <a:p>
          <a:endParaRPr lang="es-ES" sz="1400" b="0"/>
        </a:p>
      </dgm:t>
    </dgm:pt>
    <dgm:pt modelId="{9FE275B9-D1CE-4ADF-8CB2-2FF90B664BE3}" type="sibTrans" cxnId="{9398AC52-A40C-47F2-9203-AD07918797FD}">
      <dgm:prSet/>
      <dgm:spPr/>
      <dgm:t>
        <a:bodyPr/>
        <a:lstStyle/>
        <a:p>
          <a:endParaRPr lang="es-ES" sz="1400" b="0"/>
        </a:p>
      </dgm:t>
    </dgm:pt>
    <dgm:pt modelId="{0E761F4F-9C03-497D-96FE-18B6DC09A429}" type="pres">
      <dgm:prSet presAssocID="{9FC37F45-D97D-4E2A-ACE8-85EFB9E6924E}" presName="linearFlow" presStyleCnt="0">
        <dgm:presLayoutVars>
          <dgm:resizeHandles val="exact"/>
        </dgm:presLayoutVars>
      </dgm:prSet>
      <dgm:spPr/>
      <dgm:t>
        <a:bodyPr/>
        <a:lstStyle/>
        <a:p>
          <a:endParaRPr lang="es-ES"/>
        </a:p>
      </dgm:t>
    </dgm:pt>
    <dgm:pt modelId="{CC4B33E9-3372-46BB-885C-05A0EBEF06A1}" type="pres">
      <dgm:prSet presAssocID="{8ED1E57D-C984-44F4-AF94-A73D85A30A95}" presName="node" presStyleLbl="node1" presStyleIdx="0" presStyleCnt="4">
        <dgm:presLayoutVars>
          <dgm:bulletEnabled val="1"/>
        </dgm:presLayoutVars>
      </dgm:prSet>
      <dgm:spPr/>
      <dgm:t>
        <a:bodyPr/>
        <a:lstStyle/>
        <a:p>
          <a:endParaRPr lang="es-ES"/>
        </a:p>
      </dgm:t>
    </dgm:pt>
    <dgm:pt modelId="{222A6BC1-BE69-40DD-BF14-7C452F8028AA}" type="pres">
      <dgm:prSet presAssocID="{0F01C412-E267-4458-B9A4-D275C82B8ADE}" presName="sibTrans" presStyleLbl="sibTrans2D1" presStyleIdx="0" presStyleCnt="3"/>
      <dgm:spPr/>
      <dgm:t>
        <a:bodyPr/>
        <a:lstStyle/>
        <a:p>
          <a:endParaRPr lang="es-ES"/>
        </a:p>
      </dgm:t>
    </dgm:pt>
    <dgm:pt modelId="{469E3898-AAB0-4487-B73A-D6F9A951C7D5}" type="pres">
      <dgm:prSet presAssocID="{0F01C412-E267-4458-B9A4-D275C82B8ADE}" presName="connectorText" presStyleLbl="sibTrans2D1" presStyleIdx="0" presStyleCnt="3"/>
      <dgm:spPr/>
      <dgm:t>
        <a:bodyPr/>
        <a:lstStyle/>
        <a:p>
          <a:endParaRPr lang="es-ES"/>
        </a:p>
      </dgm:t>
    </dgm:pt>
    <dgm:pt modelId="{92B3B50D-AFC4-41D7-8830-6343CFFFC180}" type="pres">
      <dgm:prSet presAssocID="{C11AD5D3-A9F9-4738-9CD9-D96E07AF9B20}" presName="node" presStyleLbl="node1" presStyleIdx="1" presStyleCnt="4">
        <dgm:presLayoutVars>
          <dgm:bulletEnabled val="1"/>
        </dgm:presLayoutVars>
      </dgm:prSet>
      <dgm:spPr/>
      <dgm:t>
        <a:bodyPr/>
        <a:lstStyle/>
        <a:p>
          <a:endParaRPr lang="es-ES"/>
        </a:p>
      </dgm:t>
    </dgm:pt>
    <dgm:pt modelId="{D2987AB1-32AA-4787-AD35-41B87AD636F0}" type="pres">
      <dgm:prSet presAssocID="{A67E68E7-7278-442D-9764-9D3422C6A36C}" presName="sibTrans" presStyleLbl="sibTrans2D1" presStyleIdx="1" presStyleCnt="3"/>
      <dgm:spPr/>
      <dgm:t>
        <a:bodyPr/>
        <a:lstStyle/>
        <a:p>
          <a:endParaRPr lang="es-ES"/>
        </a:p>
      </dgm:t>
    </dgm:pt>
    <dgm:pt modelId="{9549F49E-6F2F-4FF7-9F49-15922898554C}" type="pres">
      <dgm:prSet presAssocID="{A67E68E7-7278-442D-9764-9D3422C6A36C}" presName="connectorText" presStyleLbl="sibTrans2D1" presStyleIdx="1" presStyleCnt="3"/>
      <dgm:spPr/>
      <dgm:t>
        <a:bodyPr/>
        <a:lstStyle/>
        <a:p>
          <a:endParaRPr lang="es-ES"/>
        </a:p>
      </dgm:t>
    </dgm:pt>
    <dgm:pt modelId="{F488F583-A2B4-4297-880F-57484F0405CC}" type="pres">
      <dgm:prSet presAssocID="{049A600B-877E-49E4-9393-20F454AF1ED9}" presName="node" presStyleLbl="node1" presStyleIdx="2" presStyleCnt="4">
        <dgm:presLayoutVars>
          <dgm:bulletEnabled val="1"/>
        </dgm:presLayoutVars>
      </dgm:prSet>
      <dgm:spPr/>
      <dgm:t>
        <a:bodyPr/>
        <a:lstStyle/>
        <a:p>
          <a:endParaRPr lang="es-ES"/>
        </a:p>
      </dgm:t>
    </dgm:pt>
    <dgm:pt modelId="{41620249-81FD-4FEA-954F-EE6B15393815}" type="pres">
      <dgm:prSet presAssocID="{D82FA65E-1E3D-4913-807B-2414A9E92F5F}" presName="sibTrans" presStyleLbl="sibTrans2D1" presStyleIdx="2" presStyleCnt="3"/>
      <dgm:spPr/>
      <dgm:t>
        <a:bodyPr/>
        <a:lstStyle/>
        <a:p>
          <a:endParaRPr lang="es-ES"/>
        </a:p>
      </dgm:t>
    </dgm:pt>
    <dgm:pt modelId="{08743EB7-B1AC-469D-906D-8B569494EBD0}" type="pres">
      <dgm:prSet presAssocID="{D82FA65E-1E3D-4913-807B-2414A9E92F5F}" presName="connectorText" presStyleLbl="sibTrans2D1" presStyleIdx="2" presStyleCnt="3"/>
      <dgm:spPr/>
      <dgm:t>
        <a:bodyPr/>
        <a:lstStyle/>
        <a:p>
          <a:endParaRPr lang="es-ES"/>
        </a:p>
      </dgm:t>
    </dgm:pt>
    <dgm:pt modelId="{88AD699E-6512-4E37-BFF9-127C9C1AF439}" type="pres">
      <dgm:prSet presAssocID="{6729F828-4718-4B7F-AD35-BD6F9C2A5F64}" presName="node" presStyleLbl="node1" presStyleIdx="3" presStyleCnt="4">
        <dgm:presLayoutVars>
          <dgm:bulletEnabled val="1"/>
        </dgm:presLayoutVars>
      </dgm:prSet>
      <dgm:spPr/>
      <dgm:t>
        <a:bodyPr/>
        <a:lstStyle/>
        <a:p>
          <a:endParaRPr lang="es-ES"/>
        </a:p>
      </dgm:t>
    </dgm:pt>
  </dgm:ptLst>
  <dgm:cxnLst>
    <dgm:cxn modelId="{374C853B-0614-4D28-A34F-856D88E4D606}" type="presOf" srcId="{8ED1E57D-C984-44F4-AF94-A73D85A30A95}" destId="{CC4B33E9-3372-46BB-885C-05A0EBEF06A1}" srcOrd="0" destOrd="0" presId="urn:microsoft.com/office/officeart/2005/8/layout/process2"/>
    <dgm:cxn modelId="{933EB07C-C0E2-4344-9023-F9BED6276E33}" type="presOf" srcId="{0F01C412-E267-4458-B9A4-D275C82B8ADE}" destId="{469E3898-AAB0-4487-B73A-D6F9A951C7D5}" srcOrd="1" destOrd="0" presId="urn:microsoft.com/office/officeart/2005/8/layout/process2"/>
    <dgm:cxn modelId="{A3FAF2EB-E00E-4195-B717-7D71A438E6A1}" type="presOf" srcId="{A67E68E7-7278-442D-9764-9D3422C6A36C}" destId="{9549F49E-6F2F-4FF7-9F49-15922898554C}" srcOrd="1" destOrd="0" presId="urn:microsoft.com/office/officeart/2005/8/layout/process2"/>
    <dgm:cxn modelId="{9E2EB243-8A2D-4876-A75B-3A4D4F69B91B}" type="presOf" srcId="{A67E68E7-7278-442D-9764-9D3422C6A36C}" destId="{D2987AB1-32AA-4787-AD35-41B87AD636F0}" srcOrd="0" destOrd="0" presId="urn:microsoft.com/office/officeart/2005/8/layout/process2"/>
    <dgm:cxn modelId="{CF60424F-6F2C-44CE-87CC-E32E36A89AF8}" srcId="{9FC37F45-D97D-4E2A-ACE8-85EFB9E6924E}" destId="{8ED1E57D-C984-44F4-AF94-A73D85A30A95}" srcOrd="0" destOrd="0" parTransId="{5DE580D8-193D-46F7-809A-F43C2BE7CC4B}" sibTransId="{0F01C412-E267-4458-B9A4-D275C82B8ADE}"/>
    <dgm:cxn modelId="{3E441740-93CC-4DC7-B64B-62D9BD484936}" type="presOf" srcId="{9FC37F45-D97D-4E2A-ACE8-85EFB9E6924E}" destId="{0E761F4F-9C03-497D-96FE-18B6DC09A429}" srcOrd="0" destOrd="0" presId="urn:microsoft.com/office/officeart/2005/8/layout/process2"/>
    <dgm:cxn modelId="{F3487C18-5B56-498D-A2C3-2C0598AD2BB9}" srcId="{9FC37F45-D97D-4E2A-ACE8-85EFB9E6924E}" destId="{C11AD5D3-A9F9-4738-9CD9-D96E07AF9B20}" srcOrd="1" destOrd="0" parTransId="{93A96A44-7514-47D1-ACD8-8B4CBBFF5D33}" sibTransId="{A67E68E7-7278-442D-9764-9D3422C6A36C}"/>
    <dgm:cxn modelId="{4F21509E-6FD1-44C4-A4A8-15233B087CF8}" type="presOf" srcId="{6729F828-4718-4B7F-AD35-BD6F9C2A5F64}" destId="{88AD699E-6512-4E37-BFF9-127C9C1AF439}" srcOrd="0" destOrd="0" presId="urn:microsoft.com/office/officeart/2005/8/layout/process2"/>
    <dgm:cxn modelId="{CB6A8946-B68C-4C9A-811F-05FBAB0CDBEC}" type="presOf" srcId="{D82FA65E-1E3D-4913-807B-2414A9E92F5F}" destId="{41620249-81FD-4FEA-954F-EE6B15393815}" srcOrd="0" destOrd="0" presId="urn:microsoft.com/office/officeart/2005/8/layout/process2"/>
    <dgm:cxn modelId="{7A474FDD-9379-44E3-884C-D96D13FD4B62}" type="presOf" srcId="{049A600B-877E-49E4-9393-20F454AF1ED9}" destId="{F488F583-A2B4-4297-880F-57484F0405CC}" srcOrd="0" destOrd="0" presId="urn:microsoft.com/office/officeart/2005/8/layout/process2"/>
    <dgm:cxn modelId="{3DC78C50-6AC7-4367-B4E4-A944DA613272}" srcId="{9FC37F45-D97D-4E2A-ACE8-85EFB9E6924E}" destId="{049A600B-877E-49E4-9393-20F454AF1ED9}" srcOrd="2" destOrd="0" parTransId="{E8C5714E-3506-47D8-A76D-2A87F7E87387}" sibTransId="{D82FA65E-1E3D-4913-807B-2414A9E92F5F}"/>
    <dgm:cxn modelId="{9398AC52-A40C-47F2-9203-AD07918797FD}" srcId="{9FC37F45-D97D-4E2A-ACE8-85EFB9E6924E}" destId="{6729F828-4718-4B7F-AD35-BD6F9C2A5F64}" srcOrd="3" destOrd="0" parTransId="{39F0B16D-BECB-44A3-BA63-E63EC582834C}" sibTransId="{9FE275B9-D1CE-4ADF-8CB2-2FF90B664BE3}"/>
    <dgm:cxn modelId="{EAC05D20-F14F-4591-8C07-14F9963189B3}" type="presOf" srcId="{0F01C412-E267-4458-B9A4-D275C82B8ADE}" destId="{222A6BC1-BE69-40DD-BF14-7C452F8028AA}" srcOrd="0" destOrd="0" presId="urn:microsoft.com/office/officeart/2005/8/layout/process2"/>
    <dgm:cxn modelId="{73890094-F962-4481-8337-9EBA3AC0AA77}" type="presOf" srcId="{D82FA65E-1E3D-4913-807B-2414A9E92F5F}" destId="{08743EB7-B1AC-469D-906D-8B569494EBD0}" srcOrd="1" destOrd="0" presId="urn:microsoft.com/office/officeart/2005/8/layout/process2"/>
    <dgm:cxn modelId="{9AEBCF8C-57E1-4FDF-BCAF-D4B11D623633}" type="presOf" srcId="{C11AD5D3-A9F9-4738-9CD9-D96E07AF9B20}" destId="{92B3B50D-AFC4-41D7-8830-6343CFFFC180}" srcOrd="0" destOrd="0" presId="urn:microsoft.com/office/officeart/2005/8/layout/process2"/>
    <dgm:cxn modelId="{0D15589C-2A7C-4DF6-B180-2D0EA17CA955}" type="presParOf" srcId="{0E761F4F-9C03-497D-96FE-18B6DC09A429}" destId="{CC4B33E9-3372-46BB-885C-05A0EBEF06A1}" srcOrd="0" destOrd="0" presId="urn:microsoft.com/office/officeart/2005/8/layout/process2"/>
    <dgm:cxn modelId="{03D696EA-FB91-4AF1-86F0-D7B1B8303034}" type="presParOf" srcId="{0E761F4F-9C03-497D-96FE-18B6DC09A429}" destId="{222A6BC1-BE69-40DD-BF14-7C452F8028AA}" srcOrd="1" destOrd="0" presId="urn:microsoft.com/office/officeart/2005/8/layout/process2"/>
    <dgm:cxn modelId="{9B92A6B0-41DA-4341-B8A7-E2861AFA7E35}" type="presParOf" srcId="{222A6BC1-BE69-40DD-BF14-7C452F8028AA}" destId="{469E3898-AAB0-4487-B73A-D6F9A951C7D5}" srcOrd="0" destOrd="0" presId="urn:microsoft.com/office/officeart/2005/8/layout/process2"/>
    <dgm:cxn modelId="{01947C66-FD2D-4BC7-AE31-00A39B594D2A}" type="presParOf" srcId="{0E761F4F-9C03-497D-96FE-18B6DC09A429}" destId="{92B3B50D-AFC4-41D7-8830-6343CFFFC180}" srcOrd="2" destOrd="0" presId="urn:microsoft.com/office/officeart/2005/8/layout/process2"/>
    <dgm:cxn modelId="{6F03100F-6DD2-49B3-A24E-4DF75D4B049C}" type="presParOf" srcId="{0E761F4F-9C03-497D-96FE-18B6DC09A429}" destId="{D2987AB1-32AA-4787-AD35-41B87AD636F0}" srcOrd="3" destOrd="0" presId="urn:microsoft.com/office/officeart/2005/8/layout/process2"/>
    <dgm:cxn modelId="{794EFBC0-044E-40E3-8B39-1051993477D9}" type="presParOf" srcId="{D2987AB1-32AA-4787-AD35-41B87AD636F0}" destId="{9549F49E-6F2F-4FF7-9F49-15922898554C}" srcOrd="0" destOrd="0" presId="urn:microsoft.com/office/officeart/2005/8/layout/process2"/>
    <dgm:cxn modelId="{3457CFD8-400D-44E1-9011-844199A8A7C8}" type="presParOf" srcId="{0E761F4F-9C03-497D-96FE-18B6DC09A429}" destId="{F488F583-A2B4-4297-880F-57484F0405CC}" srcOrd="4" destOrd="0" presId="urn:microsoft.com/office/officeart/2005/8/layout/process2"/>
    <dgm:cxn modelId="{FA9A23D9-7450-45C9-B421-D97FD4424FA0}" type="presParOf" srcId="{0E761F4F-9C03-497D-96FE-18B6DC09A429}" destId="{41620249-81FD-4FEA-954F-EE6B15393815}" srcOrd="5" destOrd="0" presId="urn:microsoft.com/office/officeart/2005/8/layout/process2"/>
    <dgm:cxn modelId="{7A957277-7873-4097-8980-4936D77FF7CC}" type="presParOf" srcId="{41620249-81FD-4FEA-954F-EE6B15393815}" destId="{08743EB7-B1AC-469D-906D-8B569494EBD0}" srcOrd="0" destOrd="0" presId="urn:microsoft.com/office/officeart/2005/8/layout/process2"/>
    <dgm:cxn modelId="{A8A52958-D695-4083-A16B-032E7926D29C}" type="presParOf" srcId="{0E761F4F-9C03-497D-96FE-18B6DC09A429}" destId="{88AD699E-6512-4E37-BFF9-127C9C1AF439}"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D0385C-EA20-4405-8F90-B151F9D12645}" type="doc">
      <dgm:prSet loTypeId="urn:microsoft.com/office/officeart/2008/layout/TitledPictureBlocks" loCatId="picture" qsTypeId="urn:microsoft.com/office/officeart/2005/8/quickstyle/simple1" qsCatId="simple" csTypeId="urn:microsoft.com/office/officeart/2005/8/colors/accent0_2" csCatId="mainScheme" phldr="1"/>
      <dgm:spPr/>
      <dgm:t>
        <a:bodyPr/>
        <a:lstStyle/>
        <a:p>
          <a:endParaRPr lang="es-ES"/>
        </a:p>
      </dgm:t>
    </dgm:pt>
    <dgm:pt modelId="{91EAF781-99D2-4951-8332-8287E7035541}">
      <dgm:prSet phldrT="[Texto]" custT="1"/>
      <dgm:spPr/>
      <dgm:t>
        <a:bodyPr/>
        <a:lstStyle/>
        <a:p>
          <a:r>
            <a:rPr lang="es-ES" sz="1600" b="1" dirty="0" smtClean="0"/>
            <a:t>Robots simulados</a:t>
          </a:r>
          <a:endParaRPr lang="es-ES" sz="1600" b="1" dirty="0"/>
        </a:p>
      </dgm:t>
    </dgm:pt>
    <dgm:pt modelId="{8076664B-2234-49B6-B2A7-762081D7D09C}" type="parTrans" cxnId="{2F47758A-A608-4E55-BF9B-083DF63B9B31}">
      <dgm:prSet/>
      <dgm:spPr/>
      <dgm:t>
        <a:bodyPr/>
        <a:lstStyle/>
        <a:p>
          <a:endParaRPr lang="es-ES"/>
        </a:p>
      </dgm:t>
    </dgm:pt>
    <dgm:pt modelId="{3BFEBD5C-F875-416C-B523-A066ADEA5F1F}" type="sibTrans" cxnId="{2F47758A-A608-4E55-BF9B-083DF63B9B31}">
      <dgm:prSet/>
      <dgm:spPr/>
      <dgm:t>
        <a:bodyPr/>
        <a:lstStyle/>
        <a:p>
          <a:endParaRPr lang="es-ES"/>
        </a:p>
      </dgm:t>
    </dgm:pt>
    <dgm:pt modelId="{D50DE15D-D8C1-4E66-A0F4-D3BF1469C4EB}">
      <dgm:prSet phldrT="[Texto]" custT="1"/>
      <dgm:spPr>
        <a:solidFill>
          <a:schemeClr val="accent6">
            <a:lumMod val="20000"/>
            <a:lumOff val="80000"/>
            <a:alpha val="90000"/>
          </a:schemeClr>
        </a:solidFill>
      </dgm:spPr>
      <dgm:t>
        <a:bodyPr/>
        <a:lstStyle/>
        <a:p>
          <a:pPr algn="ctr"/>
          <a:r>
            <a:rPr lang="es-ES" sz="1400" dirty="0" smtClean="0"/>
            <a:t>Identificación por nombre y color</a:t>
          </a:r>
          <a:endParaRPr lang="es-ES" sz="1400" dirty="0"/>
        </a:p>
      </dgm:t>
    </dgm:pt>
    <dgm:pt modelId="{713A1CFC-6823-415C-BAA7-BA79910B48D0}" type="parTrans" cxnId="{97A684FC-EF34-4424-B804-4EFD3EE77994}">
      <dgm:prSet/>
      <dgm:spPr/>
      <dgm:t>
        <a:bodyPr/>
        <a:lstStyle/>
        <a:p>
          <a:endParaRPr lang="es-ES"/>
        </a:p>
      </dgm:t>
    </dgm:pt>
    <dgm:pt modelId="{760C971B-8E60-4797-9313-D9D3508B08D2}" type="sibTrans" cxnId="{97A684FC-EF34-4424-B804-4EFD3EE77994}">
      <dgm:prSet/>
      <dgm:spPr/>
      <dgm:t>
        <a:bodyPr/>
        <a:lstStyle/>
        <a:p>
          <a:endParaRPr lang="es-ES"/>
        </a:p>
      </dgm:t>
    </dgm:pt>
    <dgm:pt modelId="{20DF9060-0529-4826-B486-2E75BABA6E3E}">
      <dgm:prSet phldrT="[Texto]" custT="1"/>
      <dgm:spPr/>
      <dgm:t>
        <a:bodyPr/>
        <a:lstStyle/>
        <a:p>
          <a:r>
            <a:rPr lang="es-ES" sz="1600" b="1" dirty="0" smtClean="0"/>
            <a:t>Desarrollo de ambiente controlado</a:t>
          </a:r>
          <a:endParaRPr lang="es-ES" sz="1600" b="1" dirty="0"/>
        </a:p>
      </dgm:t>
    </dgm:pt>
    <dgm:pt modelId="{F877679D-FEA4-4205-A673-0F82D0CAA4A0}" type="parTrans" cxnId="{0BB5F0D3-7D46-4B3A-9470-7146F3B33709}">
      <dgm:prSet/>
      <dgm:spPr/>
      <dgm:t>
        <a:bodyPr/>
        <a:lstStyle/>
        <a:p>
          <a:endParaRPr lang="es-ES"/>
        </a:p>
      </dgm:t>
    </dgm:pt>
    <dgm:pt modelId="{382CC85E-6CBD-46FA-89F3-34ABEB7D7E60}" type="sibTrans" cxnId="{0BB5F0D3-7D46-4B3A-9470-7146F3B33709}">
      <dgm:prSet/>
      <dgm:spPr/>
      <dgm:t>
        <a:bodyPr/>
        <a:lstStyle/>
        <a:p>
          <a:endParaRPr lang="es-ES"/>
        </a:p>
      </dgm:t>
    </dgm:pt>
    <dgm:pt modelId="{72535B40-7E7A-4486-9923-561081B88A58}">
      <dgm:prSet phldrT="[Texto]" custT="1"/>
      <dgm:spPr>
        <a:solidFill>
          <a:schemeClr val="accent5">
            <a:lumMod val="20000"/>
            <a:lumOff val="80000"/>
            <a:alpha val="90000"/>
          </a:schemeClr>
        </a:solidFill>
      </dgm:spPr>
      <dgm:t>
        <a:bodyPr/>
        <a:lstStyle/>
        <a:p>
          <a:pPr algn="ctr"/>
          <a:r>
            <a:rPr lang="es-ES" sz="1400" dirty="0" smtClean="0"/>
            <a:t>Importación del mapa de dispersión en V-REP</a:t>
          </a:r>
          <a:endParaRPr lang="es-ES" sz="1400" dirty="0"/>
        </a:p>
      </dgm:t>
    </dgm:pt>
    <dgm:pt modelId="{FD75D0A6-B6BD-44E5-8584-ABB2CCACEB56}" type="parTrans" cxnId="{46DFAEDC-AF8D-49B3-934C-590E444F4CEA}">
      <dgm:prSet/>
      <dgm:spPr/>
      <dgm:t>
        <a:bodyPr/>
        <a:lstStyle/>
        <a:p>
          <a:endParaRPr lang="es-ES"/>
        </a:p>
      </dgm:t>
    </dgm:pt>
    <dgm:pt modelId="{53164F84-3223-4064-A1DD-6F5B3B29A66F}" type="sibTrans" cxnId="{46DFAEDC-AF8D-49B3-934C-590E444F4CEA}">
      <dgm:prSet/>
      <dgm:spPr/>
      <dgm:t>
        <a:bodyPr/>
        <a:lstStyle/>
        <a:p>
          <a:endParaRPr lang="es-ES"/>
        </a:p>
      </dgm:t>
    </dgm:pt>
    <dgm:pt modelId="{D6799563-D9AA-46F4-A0CA-48D2072F4236}">
      <dgm:prSet phldrT="[Texto]" custT="1"/>
      <dgm:spPr/>
      <dgm:t>
        <a:bodyPr/>
        <a:lstStyle/>
        <a:p>
          <a:r>
            <a:rPr lang="es-ES" sz="1600" b="1" dirty="0" smtClean="0"/>
            <a:t>Ambiente controlado simulado</a:t>
          </a:r>
          <a:endParaRPr lang="es-ES" sz="1600" b="1" dirty="0"/>
        </a:p>
      </dgm:t>
    </dgm:pt>
    <dgm:pt modelId="{463799E7-68D0-4BD2-B903-0F94D817649C}" type="parTrans" cxnId="{8151B002-A4EB-4F2A-9ADA-4602410CEC86}">
      <dgm:prSet/>
      <dgm:spPr/>
      <dgm:t>
        <a:bodyPr/>
        <a:lstStyle/>
        <a:p>
          <a:endParaRPr lang="es-ES"/>
        </a:p>
      </dgm:t>
    </dgm:pt>
    <dgm:pt modelId="{98E19C6C-91A1-4952-AE17-2E4CC757F80B}" type="sibTrans" cxnId="{8151B002-A4EB-4F2A-9ADA-4602410CEC86}">
      <dgm:prSet/>
      <dgm:spPr/>
      <dgm:t>
        <a:bodyPr/>
        <a:lstStyle/>
        <a:p>
          <a:endParaRPr lang="es-ES"/>
        </a:p>
      </dgm:t>
    </dgm:pt>
    <dgm:pt modelId="{A97A8C33-D7E5-4B5F-82D0-996109F66A9E}">
      <dgm:prSet phldrT="[Texto]" custT="1"/>
      <dgm:spPr>
        <a:solidFill>
          <a:schemeClr val="accent2">
            <a:lumMod val="20000"/>
            <a:lumOff val="80000"/>
            <a:alpha val="90000"/>
          </a:schemeClr>
        </a:solidFill>
        <a:ln>
          <a:solidFill>
            <a:schemeClr val="tx1"/>
          </a:solidFill>
        </a:ln>
      </dgm:spPr>
      <dgm:t>
        <a:bodyPr/>
        <a:lstStyle/>
        <a:p>
          <a:pPr algn="ctr"/>
          <a:r>
            <a:rPr lang="es-ES" sz="1400" dirty="0" smtClean="0"/>
            <a:t>Simulación de búsqueda de 3 fuentes de olor</a:t>
          </a:r>
          <a:endParaRPr lang="es-ES" sz="1400" dirty="0"/>
        </a:p>
      </dgm:t>
    </dgm:pt>
    <dgm:pt modelId="{1EF7DAE7-C2AE-412D-9082-5241F3610571}" type="parTrans" cxnId="{9FADC6D0-3FCE-4CC7-89B4-375EC414C46E}">
      <dgm:prSet/>
      <dgm:spPr/>
      <dgm:t>
        <a:bodyPr/>
        <a:lstStyle/>
        <a:p>
          <a:endParaRPr lang="es-ES"/>
        </a:p>
      </dgm:t>
    </dgm:pt>
    <dgm:pt modelId="{371E2061-76EC-4C6D-81BC-4511FEA4130E}" type="sibTrans" cxnId="{9FADC6D0-3FCE-4CC7-89B4-375EC414C46E}">
      <dgm:prSet/>
      <dgm:spPr/>
      <dgm:t>
        <a:bodyPr/>
        <a:lstStyle/>
        <a:p>
          <a:endParaRPr lang="es-ES"/>
        </a:p>
      </dgm:t>
    </dgm:pt>
    <dgm:pt modelId="{9129A52E-80EB-4E0B-8DEF-5949EFA47ED1}">
      <dgm:prSet phldrT="[Texto]" custT="1"/>
      <dgm:spPr/>
      <dgm:t>
        <a:bodyPr/>
        <a:lstStyle/>
        <a:p>
          <a:r>
            <a:rPr lang="es-ES" sz="1600" b="1" dirty="0" smtClean="0"/>
            <a:t>Simulación ambiente controlado</a:t>
          </a:r>
          <a:endParaRPr lang="es-ES" sz="1600" b="1" dirty="0"/>
        </a:p>
      </dgm:t>
    </dgm:pt>
    <dgm:pt modelId="{4F82276F-37C1-499A-8418-E8A33B86CEB8}" type="sibTrans" cxnId="{4BD8111B-9772-4166-BB4F-6A34B2B54E9C}">
      <dgm:prSet/>
      <dgm:spPr/>
      <dgm:t>
        <a:bodyPr/>
        <a:lstStyle/>
        <a:p>
          <a:endParaRPr lang="es-ES"/>
        </a:p>
      </dgm:t>
    </dgm:pt>
    <dgm:pt modelId="{FDC91C38-3F96-4E20-B5F6-B1FC0200A47C}" type="parTrans" cxnId="{4BD8111B-9772-4166-BB4F-6A34B2B54E9C}">
      <dgm:prSet/>
      <dgm:spPr/>
      <dgm:t>
        <a:bodyPr/>
        <a:lstStyle/>
        <a:p>
          <a:endParaRPr lang="es-ES"/>
        </a:p>
      </dgm:t>
    </dgm:pt>
    <dgm:pt modelId="{725223CF-BE76-43F6-8404-7BEBC999D661}">
      <dgm:prSet phldrT="[Texto]" custT="1"/>
      <dgm:spPr/>
      <dgm:t>
        <a:bodyPr/>
        <a:lstStyle/>
        <a:p>
          <a:r>
            <a:rPr lang="es-ES" sz="1400" dirty="0" smtClean="0"/>
            <a:t>Simulación de búsqueda de 3 fuentes de olor</a:t>
          </a:r>
          <a:endParaRPr lang="es-ES" sz="1600" b="1" dirty="0"/>
        </a:p>
      </dgm:t>
    </dgm:pt>
    <dgm:pt modelId="{1A5E77F8-D706-4DC1-A907-AD7551CC1904}" type="parTrans" cxnId="{919B437F-D212-40F5-95B6-A56BB0EF4CEF}">
      <dgm:prSet/>
      <dgm:spPr/>
      <dgm:t>
        <a:bodyPr/>
        <a:lstStyle/>
        <a:p>
          <a:endParaRPr lang="es-ES"/>
        </a:p>
      </dgm:t>
    </dgm:pt>
    <dgm:pt modelId="{DDC6FE3B-38A8-42ED-A1DD-CE28CA460B50}" type="sibTrans" cxnId="{919B437F-D212-40F5-95B6-A56BB0EF4CEF}">
      <dgm:prSet/>
      <dgm:spPr/>
      <dgm:t>
        <a:bodyPr/>
        <a:lstStyle/>
        <a:p>
          <a:endParaRPr lang="es-ES"/>
        </a:p>
      </dgm:t>
    </dgm:pt>
    <dgm:pt modelId="{75CFC228-875A-42CA-B842-BFD9C698FCF4}" type="pres">
      <dgm:prSet presAssocID="{56D0385C-EA20-4405-8F90-B151F9D12645}" presName="rootNode" presStyleCnt="0">
        <dgm:presLayoutVars>
          <dgm:chMax/>
          <dgm:chPref/>
          <dgm:dir/>
          <dgm:animLvl val="lvl"/>
        </dgm:presLayoutVars>
      </dgm:prSet>
      <dgm:spPr/>
      <dgm:t>
        <a:bodyPr/>
        <a:lstStyle/>
        <a:p>
          <a:endParaRPr lang="es-ES"/>
        </a:p>
      </dgm:t>
    </dgm:pt>
    <dgm:pt modelId="{4FA8CED9-4EF6-4FBF-9E46-70D7B190D982}" type="pres">
      <dgm:prSet presAssocID="{91EAF781-99D2-4951-8332-8287E7035541}" presName="composite" presStyleCnt="0"/>
      <dgm:spPr/>
    </dgm:pt>
    <dgm:pt modelId="{C49EE84E-94BC-427F-98BA-6EC6A272A796}" type="pres">
      <dgm:prSet presAssocID="{91EAF781-99D2-4951-8332-8287E7035541}" presName="ParentText" presStyleLbl="node1" presStyleIdx="0" presStyleCnt="4" custLinFactNeighborX="-39066" custLinFactNeighborY="44627">
        <dgm:presLayoutVars>
          <dgm:chMax val="1"/>
          <dgm:chPref val="1"/>
          <dgm:bulletEnabled val="1"/>
        </dgm:presLayoutVars>
      </dgm:prSet>
      <dgm:spPr/>
      <dgm:t>
        <a:bodyPr/>
        <a:lstStyle/>
        <a:p>
          <a:endParaRPr lang="es-ES"/>
        </a:p>
      </dgm:t>
    </dgm:pt>
    <dgm:pt modelId="{D3D5F470-D0CE-418A-960C-8F23C9FA7D0C}" type="pres">
      <dgm:prSet presAssocID="{91EAF781-99D2-4951-8332-8287E7035541}" presName="Image" presStyleLbl="bgImgPlace1" presStyleIdx="0" presStyleCnt="4" custScaleX="102816" custScaleY="108403" custLinFactNeighborX="-37658" custLinFactNeighborY="11603"/>
      <dgm:spPr>
        <a:blipFill rotWithShape="1">
          <a:blip xmlns:r="http://schemas.openxmlformats.org/officeDocument/2006/relationships" r:embed="rId1"/>
          <a:stretch>
            <a:fillRect/>
          </a:stretch>
        </a:blipFill>
      </dgm:spPr>
      <dgm:t>
        <a:bodyPr/>
        <a:lstStyle/>
        <a:p>
          <a:endParaRPr lang="es-ES"/>
        </a:p>
      </dgm:t>
    </dgm:pt>
    <dgm:pt modelId="{78951BE5-A543-4257-9DA4-1DD0A3B18D3B}" type="pres">
      <dgm:prSet presAssocID="{91EAF781-99D2-4951-8332-8287E7035541}" presName="ChildText" presStyleLbl="fgAcc1" presStyleIdx="0" presStyleCnt="4" custScaleX="138192" custLinFactNeighborX="-80447" custLinFactNeighborY="2118">
        <dgm:presLayoutVars>
          <dgm:chMax val="0"/>
          <dgm:chPref val="0"/>
          <dgm:bulletEnabled val="1"/>
        </dgm:presLayoutVars>
      </dgm:prSet>
      <dgm:spPr/>
      <dgm:t>
        <a:bodyPr/>
        <a:lstStyle/>
        <a:p>
          <a:endParaRPr lang="es-ES"/>
        </a:p>
      </dgm:t>
    </dgm:pt>
    <dgm:pt modelId="{925E13F9-2B8F-4359-8C43-77CDA57BDD4D}" type="pres">
      <dgm:prSet presAssocID="{3BFEBD5C-F875-416C-B523-A066ADEA5F1F}" presName="sibTrans" presStyleCnt="0"/>
      <dgm:spPr/>
    </dgm:pt>
    <dgm:pt modelId="{F098DF9A-288A-401E-B0ED-8B1919AEEACA}" type="pres">
      <dgm:prSet presAssocID="{20DF9060-0529-4826-B486-2E75BABA6E3E}" presName="composite" presStyleCnt="0"/>
      <dgm:spPr/>
    </dgm:pt>
    <dgm:pt modelId="{7F53B4A6-0250-4784-88DB-62731EB49034}" type="pres">
      <dgm:prSet presAssocID="{20DF9060-0529-4826-B486-2E75BABA6E3E}" presName="ParentText" presStyleLbl="node1" presStyleIdx="1" presStyleCnt="4" custScaleX="140688" custLinFactNeighborX="-10352" custLinFactNeighborY="35652">
        <dgm:presLayoutVars>
          <dgm:chMax val="1"/>
          <dgm:chPref val="1"/>
          <dgm:bulletEnabled val="1"/>
        </dgm:presLayoutVars>
      </dgm:prSet>
      <dgm:spPr/>
      <dgm:t>
        <a:bodyPr/>
        <a:lstStyle/>
        <a:p>
          <a:endParaRPr lang="es-ES"/>
        </a:p>
      </dgm:t>
    </dgm:pt>
    <dgm:pt modelId="{17629A1B-88F6-456A-8B35-4DCEE513C985}" type="pres">
      <dgm:prSet presAssocID="{20DF9060-0529-4826-B486-2E75BABA6E3E}" presName="Image" presStyleLbl="bgImgPlace1" presStyleIdx="1" presStyleCnt="4" custScaleX="163795" custLinFactNeighborX="484" custLinFactNeighborY="4228"/>
      <dgm:spPr>
        <a:blipFill rotWithShape="1">
          <a:blip xmlns:r="http://schemas.openxmlformats.org/officeDocument/2006/relationships" r:embed="rId2"/>
          <a:stretch>
            <a:fillRect/>
          </a:stretch>
        </a:blipFill>
      </dgm:spPr>
      <dgm:t>
        <a:bodyPr/>
        <a:lstStyle/>
        <a:p>
          <a:endParaRPr lang="es-ES"/>
        </a:p>
      </dgm:t>
    </dgm:pt>
    <dgm:pt modelId="{3F4D6C67-D4FF-420F-8C67-8EA336A069ED}" type="pres">
      <dgm:prSet presAssocID="{20DF9060-0529-4826-B486-2E75BABA6E3E}" presName="ChildText" presStyleLbl="fgAcc1" presStyleIdx="1" presStyleCnt="4" custScaleX="139238" custLinFactNeighborX="97952" custLinFactNeighborY="1092">
        <dgm:presLayoutVars>
          <dgm:chMax val="0"/>
          <dgm:chPref val="0"/>
          <dgm:bulletEnabled val="1"/>
        </dgm:presLayoutVars>
      </dgm:prSet>
      <dgm:spPr/>
      <dgm:t>
        <a:bodyPr/>
        <a:lstStyle/>
        <a:p>
          <a:endParaRPr lang="es-ES"/>
        </a:p>
      </dgm:t>
    </dgm:pt>
    <dgm:pt modelId="{F31E2643-BA28-4A32-A995-826904E6433D}" type="pres">
      <dgm:prSet presAssocID="{382CC85E-6CBD-46FA-89F3-34ABEB7D7E60}" presName="sibTrans" presStyleCnt="0"/>
      <dgm:spPr/>
    </dgm:pt>
    <dgm:pt modelId="{D01316B8-4F10-4FE0-9EA6-B41F7E4193E5}" type="pres">
      <dgm:prSet presAssocID="{D6799563-D9AA-46F4-A0CA-48D2072F4236}" presName="composite" presStyleCnt="0"/>
      <dgm:spPr/>
    </dgm:pt>
    <dgm:pt modelId="{E6300C1F-04C1-478D-876B-3AC53CADE15C}" type="pres">
      <dgm:prSet presAssocID="{D6799563-D9AA-46F4-A0CA-48D2072F4236}" presName="ParentText" presStyleLbl="node1" presStyleIdx="2" presStyleCnt="4" custScaleX="132980" custLinFactNeighborX="-43832" custLinFactNeighborY="19875">
        <dgm:presLayoutVars>
          <dgm:chMax val="1"/>
          <dgm:chPref val="1"/>
          <dgm:bulletEnabled val="1"/>
        </dgm:presLayoutVars>
      </dgm:prSet>
      <dgm:spPr/>
      <dgm:t>
        <a:bodyPr/>
        <a:lstStyle/>
        <a:p>
          <a:endParaRPr lang="es-ES"/>
        </a:p>
      </dgm:t>
    </dgm:pt>
    <dgm:pt modelId="{7092C9D8-CD59-459F-9E0B-ACF72147880D}" type="pres">
      <dgm:prSet presAssocID="{D6799563-D9AA-46F4-A0CA-48D2072F4236}" presName="Image" presStyleLbl="bgImgPlace1" presStyleIdx="2" presStyleCnt="4" custScaleX="116286" custScaleY="114562" custLinFactNeighborX="-44940" custLinFactNeighborY="3422"/>
      <dgm:spPr>
        <a:blipFill rotWithShape="1">
          <a:blip xmlns:r="http://schemas.openxmlformats.org/officeDocument/2006/relationships" r:embed="rId3"/>
          <a:stretch>
            <a:fillRect/>
          </a:stretch>
        </a:blipFill>
      </dgm:spPr>
      <dgm:t>
        <a:bodyPr/>
        <a:lstStyle/>
        <a:p>
          <a:endParaRPr lang="es-ES"/>
        </a:p>
      </dgm:t>
    </dgm:pt>
    <dgm:pt modelId="{98A35D89-F320-46F8-A54C-24C3FFF865B5}" type="pres">
      <dgm:prSet presAssocID="{D6799563-D9AA-46F4-A0CA-48D2072F4236}" presName="ChildText" presStyleLbl="fgAcc1" presStyleIdx="2" presStyleCnt="4" custScaleX="170964" custScaleY="84973" custLinFactNeighborX="-29734" custLinFactNeighborY="13797">
        <dgm:presLayoutVars>
          <dgm:chMax val="0"/>
          <dgm:chPref val="0"/>
          <dgm:bulletEnabled val="1"/>
        </dgm:presLayoutVars>
      </dgm:prSet>
      <dgm:spPr/>
      <dgm:t>
        <a:bodyPr/>
        <a:lstStyle/>
        <a:p>
          <a:endParaRPr lang="es-ES"/>
        </a:p>
      </dgm:t>
    </dgm:pt>
    <dgm:pt modelId="{42EC4FFE-2F8C-4B41-AFA6-980BD54F2242}" type="pres">
      <dgm:prSet presAssocID="{98E19C6C-91A1-4952-AE17-2E4CC757F80B}" presName="sibTrans" presStyleCnt="0"/>
      <dgm:spPr/>
    </dgm:pt>
    <dgm:pt modelId="{A2BA3ABC-98CF-41DD-8A92-B123D9E034AD}" type="pres">
      <dgm:prSet presAssocID="{9129A52E-80EB-4E0B-8DEF-5949EFA47ED1}" presName="composite" presStyleCnt="0"/>
      <dgm:spPr/>
    </dgm:pt>
    <dgm:pt modelId="{9DC0EACE-D66C-434E-B827-2082761A3D50}" type="pres">
      <dgm:prSet presAssocID="{9129A52E-80EB-4E0B-8DEF-5949EFA47ED1}" presName="ParentText" presStyleLbl="node1" presStyleIdx="3" presStyleCnt="4" custScaleX="148366" custLinFactNeighborX="136" custLinFactNeighborY="-14326">
        <dgm:presLayoutVars>
          <dgm:chMax val="1"/>
          <dgm:chPref val="1"/>
          <dgm:bulletEnabled val="1"/>
        </dgm:presLayoutVars>
      </dgm:prSet>
      <dgm:spPr/>
      <dgm:t>
        <a:bodyPr/>
        <a:lstStyle/>
        <a:p>
          <a:endParaRPr lang="es-ES"/>
        </a:p>
      </dgm:t>
    </dgm:pt>
    <dgm:pt modelId="{B41C9577-2113-40AF-8296-AC61433820FF}" type="pres">
      <dgm:prSet presAssocID="{9129A52E-80EB-4E0B-8DEF-5949EFA47ED1}" presName="Image" presStyleLbl="bgImgPlace1" presStyleIdx="3" presStyleCnt="4" custScaleX="145875" custScaleY="105823" custLinFactNeighborX="-2782" custLinFactNeighborY="300"/>
      <dgm:spPr>
        <a:blipFill rotWithShape="1">
          <a:blip xmlns:r="http://schemas.openxmlformats.org/officeDocument/2006/relationships" r:embed="rId4"/>
          <a:stretch>
            <a:fillRect/>
          </a:stretch>
        </a:blipFill>
      </dgm:spPr>
      <dgm:t>
        <a:bodyPr/>
        <a:lstStyle/>
        <a:p>
          <a:endParaRPr lang="es-ES"/>
        </a:p>
      </dgm:t>
    </dgm:pt>
    <dgm:pt modelId="{04C72B5E-9BCF-445C-AB8C-452473B77AFF}" type="pres">
      <dgm:prSet presAssocID="{9129A52E-80EB-4E0B-8DEF-5949EFA47ED1}" presName="ChildText" presStyleLbl="fgAcc1" presStyleIdx="3" presStyleCnt="4" custScaleX="174833" custScaleY="88318" custLinFactNeighborX="71245">
        <dgm:presLayoutVars>
          <dgm:chMax val="0"/>
          <dgm:chPref val="0"/>
          <dgm:bulletEnabled val="1"/>
        </dgm:presLayoutVars>
      </dgm:prSet>
      <dgm:spPr/>
      <dgm:t>
        <a:bodyPr/>
        <a:lstStyle/>
        <a:p>
          <a:endParaRPr lang="es-ES"/>
        </a:p>
      </dgm:t>
    </dgm:pt>
  </dgm:ptLst>
  <dgm:cxnLst>
    <dgm:cxn modelId="{97A684FC-EF34-4424-B804-4EFD3EE77994}" srcId="{91EAF781-99D2-4951-8332-8287E7035541}" destId="{D50DE15D-D8C1-4E66-A0F4-D3BF1469C4EB}" srcOrd="0" destOrd="0" parTransId="{713A1CFC-6823-415C-BAA7-BA79910B48D0}" sibTransId="{760C971B-8E60-4797-9313-D9D3508B08D2}"/>
    <dgm:cxn modelId="{9FADC6D0-3FCE-4CC7-89B4-375EC414C46E}" srcId="{9129A52E-80EB-4E0B-8DEF-5949EFA47ED1}" destId="{A97A8C33-D7E5-4B5F-82D0-996109F66A9E}" srcOrd="0" destOrd="0" parTransId="{1EF7DAE7-C2AE-412D-9082-5241F3610571}" sibTransId="{371E2061-76EC-4C6D-81BC-4511FEA4130E}"/>
    <dgm:cxn modelId="{2CF44E8D-6F0B-4E4A-80D8-76063D6F6AFD}" type="presOf" srcId="{A97A8C33-D7E5-4B5F-82D0-996109F66A9E}" destId="{04C72B5E-9BCF-445C-AB8C-452473B77AFF}" srcOrd="0" destOrd="0" presId="urn:microsoft.com/office/officeart/2008/layout/TitledPictureBlocks"/>
    <dgm:cxn modelId="{919B437F-D212-40F5-95B6-A56BB0EF4CEF}" srcId="{D6799563-D9AA-46F4-A0CA-48D2072F4236}" destId="{725223CF-BE76-43F6-8404-7BEBC999D661}" srcOrd="0" destOrd="0" parTransId="{1A5E77F8-D706-4DC1-A907-AD7551CC1904}" sibTransId="{DDC6FE3B-38A8-42ED-A1DD-CE28CA460B50}"/>
    <dgm:cxn modelId="{8D16543B-4319-4970-AE38-0C53C2237DDB}" type="presOf" srcId="{9129A52E-80EB-4E0B-8DEF-5949EFA47ED1}" destId="{9DC0EACE-D66C-434E-B827-2082761A3D50}" srcOrd="0" destOrd="0" presId="urn:microsoft.com/office/officeart/2008/layout/TitledPictureBlocks"/>
    <dgm:cxn modelId="{8151B002-A4EB-4F2A-9ADA-4602410CEC86}" srcId="{56D0385C-EA20-4405-8F90-B151F9D12645}" destId="{D6799563-D9AA-46F4-A0CA-48D2072F4236}" srcOrd="2" destOrd="0" parTransId="{463799E7-68D0-4BD2-B903-0F94D817649C}" sibTransId="{98E19C6C-91A1-4952-AE17-2E4CC757F80B}"/>
    <dgm:cxn modelId="{7D767F73-7255-4D28-9DEF-5B67DD52BCBF}" type="presOf" srcId="{91EAF781-99D2-4951-8332-8287E7035541}" destId="{C49EE84E-94BC-427F-98BA-6EC6A272A796}" srcOrd="0" destOrd="0" presId="urn:microsoft.com/office/officeart/2008/layout/TitledPictureBlocks"/>
    <dgm:cxn modelId="{83D3EADC-C35D-44CF-B290-B1F7433E8AD9}" type="presOf" srcId="{20DF9060-0529-4826-B486-2E75BABA6E3E}" destId="{7F53B4A6-0250-4784-88DB-62731EB49034}" srcOrd="0" destOrd="0" presId="urn:microsoft.com/office/officeart/2008/layout/TitledPictureBlocks"/>
    <dgm:cxn modelId="{0BB5F0D3-7D46-4B3A-9470-7146F3B33709}" srcId="{56D0385C-EA20-4405-8F90-B151F9D12645}" destId="{20DF9060-0529-4826-B486-2E75BABA6E3E}" srcOrd="1" destOrd="0" parTransId="{F877679D-FEA4-4205-A673-0F82D0CAA4A0}" sibTransId="{382CC85E-6CBD-46FA-89F3-34ABEB7D7E60}"/>
    <dgm:cxn modelId="{4AC63F4F-4B55-48AB-98FF-69867DEF157E}" type="presOf" srcId="{725223CF-BE76-43F6-8404-7BEBC999D661}" destId="{98A35D89-F320-46F8-A54C-24C3FFF865B5}" srcOrd="0" destOrd="0" presId="urn:microsoft.com/office/officeart/2008/layout/TitledPictureBlocks"/>
    <dgm:cxn modelId="{2F47758A-A608-4E55-BF9B-083DF63B9B31}" srcId="{56D0385C-EA20-4405-8F90-B151F9D12645}" destId="{91EAF781-99D2-4951-8332-8287E7035541}" srcOrd="0" destOrd="0" parTransId="{8076664B-2234-49B6-B2A7-762081D7D09C}" sibTransId="{3BFEBD5C-F875-416C-B523-A066ADEA5F1F}"/>
    <dgm:cxn modelId="{9D355881-A2F7-4ACE-BC87-17FB9688C904}" type="presOf" srcId="{D50DE15D-D8C1-4E66-A0F4-D3BF1469C4EB}" destId="{78951BE5-A543-4257-9DA4-1DD0A3B18D3B}" srcOrd="0" destOrd="0" presId="urn:microsoft.com/office/officeart/2008/layout/TitledPictureBlocks"/>
    <dgm:cxn modelId="{46DFAEDC-AF8D-49B3-934C-590E444F4CEA}" srcId="{20DF9060-0529-4826-B486-2E75BABA6E3E}" destId="{72535B40-7E7A-4486-9923-561081B88A58}" srcOrd="0" destOrd="0" parTransId="{FD75D0A6-B6BD-44E5-8584-ABB2CCACEB56}" sibTransId="{53164F84-3223-4064-A1DD-6F5B3B29A66F}"/>
    <dgm:cxn modelId="{CE3100C3-0B5C-40A0-82B3-02335C11B2AD}" type="presOf" srcId="{56D0385C-EA20-4405-8F90-B151F9D12645}" destId="{75CFC228-875A-42CA-B842-BFD9C698FCF4}" srcOrd="0" destOrd="0" presId="urn:microsoft.com/office/officeart/2008/layout/TitledPictureBlocks"/>
    <dgm:cxn modelId="{C35C5A4B-9022-4C66-BE4C-97137C70D308}" type="presOf" srcId="{D6799563-D9AA-46F4-A0CA-48D2072F4236}" destId="{E6300C1F-04C1-478D-876B-3AC53CADE15C}" srcOrd="0" destOrd="0" presId="urn:microsoft.com/office/officeart/2008/layout/TitledPictureBlocks"/>
    <dgm:cxn modelId="{76300D01-24E0-44E8-8DB6-11EE39B98E54}" type="presOf" srcId="{72535B40-7E7A-4486-9923-561081B88A58}" destId="{3F4D6C67-D4FF-420F-8C67-8EA336A069ED}" srcOrd="0" destOrd="0" presId="urn:microsoft.com/office/officeart/2008/layout/TitledPictureBlocks"/>
    <dgm:cxn modelId="{4BD8111B-9772-4166-BB4F-6A34B2B54E9C}" srcId="{56D0385C-EA20-4405-8F90-B151F9D12645}" destId="{9129A52E-80EB-4E0B-8DEF-5949EFA47ED1}" srcOrd="3" destOrd="0" parTransId="{FDC91C38-3F96-4E20-B5F6-B1FC0200A47C}" sibTransId="{4F82276F-37C1-499A-8418-E8A33B86CEB8}"/>
    <dgm:cxn modelId="{30F137ED-1E3E-4CC8-ACB6-53D4C26B2264}" type="presParOf" srcId="{75CFC228-875A-42CA-B842-BFD9C698FCF4}" destId="{4FA8CED9-4EF6-4FBF-9E46-70D7B190D982}" srcOrd="0" destOrd="0" presId="urn:microsoft.com/office/officeart/2008/layout/TitledPictureBlocks"/>
    <dgm:cxn modelId="{FF9A4B94-2E84-490C-BB5A-ED030022F5CA}" type="presParOf" srcId="{4FA8CED9-4EF6-4FBF-9E46-70D7B190D982}" destId="{C49EE84E-94BC-427F-98BA-6EC6A272A796}" srcOrd="0" destOrd="0" presId="urn:microsoft.com/office/officeart/2008/layout/TitledPictureBlocks"/>
    <dgm:cxn modelId="{16A7239C-0F52-4A49-86EF-993D24CD6FC4}" type="presParOf" srcId="{4FA8CED9-4EF6-4FBF-9E46-70D7B190D982}" destId="{D3D5F470-D0CE-418A-960C-8F23C9FA7D0C}" srcOrd="1" destOrd="0" presId="urn:microsoft.com/office/officeart/2008/layout/TitledPictureBlocks"/>
    <dgm:cxn modelId="{72D1857A-D7D8-4C15-AD51-D67F93F9C2C8}" type="presParOf" srcId="{4FA8CED9-4EF6-4FBF-9E46-70D7B190D982}" destId="{78951BE5-A543-4257-9DA4-1DD0A3B18D3B}" srcOrd="2" destOrd="0" presId="urn:microsoft.com/office/officeart/2008/layout/TitledPictureBlocks"/>
    <dgm:cxn modelId="{E6425ED9-ACDD-4F34-ACF4-E352830F1223}" type="presParOf" srcId="{75CFC228-875A-42CA-B842-BFD9C698FCF4}" destId="{925E13F9-2B8F-4359-8C43-77CDA57BDD4D}" srcOrd="1" destOrd="0" presId="urn:microsoft.com/office/officeart/2008/layout/TitledPictureBlocks"/>
    <dgm:cxn modelId="{FF3A7A07-316A-4C9B-935C-F42E4E561320}" type="presParOf" srcId="{75CFC228-875A-42CA-B842-BFD9C698FCF4}" destId="{F098DF9A-288A-401E-B0ED-8B1919AEEACA}" srcOrd="2" destOrd="0" presId="urn:microsoft.com/office/officeart/2008/layout/TitledPictureBlocks"/>
    <dgm:cxn modelId="{3FA6B6D8-7360-45EE-86C2-A2CA60C9D216}" type="presParOf" srcId="{F098DF9A-288A-401E-B0ED-8B1919AEEACA}" destId="{7F53B4A6-0250-4784-88DB-62731EB49034}" srcOrd="0" destOrd="0" presId="urn:microsoft.com/office/officeart/2008/layout/TitledPictureBlocks"/>
    <dgm:cxn modelId="{95D933CB-FD56-4948-9376-01EB98A4A977}" type="presParOf" srcId="{F098DF9A-288A-401E-B0ED-8B1919AEEACA}" destId="{17629A1B-88F6-456A-8B35-4DCEE513C985}" srcOrd="1" destOrd="0" presId="urn:microsoft.com/office/officeart/2008/layout/TitledPictureBlocks"/>
    <dgm:cxn modelId="{7AB8CB1A-8D81-4561-A1FE-7A291DDDDD87}" type="presParOf" srcId="{F098DF9A-288A-401E-B0ED-8B1919AEEACA}" destId="{3F4D6C67-D4FF-420F-8C67-8EA336A069ED}" srcOrd="2" destOrd="0" presId="urn:microsoft.com/office/officeart/2008/layout/TitledPictureBlocks"/>
    <dgm:cxn modelId="{46543996-1ADF-430B-ACA9-29426DAC3EC2}" type="presParOf" srcId="{75CFC228-875A-42CA-B842-BFD9C698FCF4}" destId="{F31E2643-BA28-4A32-A995-826904E6433D}" srcOrd="3" destOrd="0" presId="urn:microsoft.com/office/officeart/2008/layout/TitledPictureBlocks"/>
    <dgm:cxn modelId="{54506326-C5D2-4C57-A7D5-446628552DCB}" type="presParOf" srcId="{75CFC228-875A-42CA-B842-BFD9C698FCF4}" destId="{D01316B8-4F10-4FE0-9EA6-B41F7E4193E5}" srcOrd="4" destOrd="0" presId="urn:microsoft.com/office/officeart/2008/layout/TitledPictureBlocks"/>
    <dgm:cxn modelId="{F1C4CE5F-A54E-44D1-9361-D225346969BB}" type="presParOf" srcId="{D01316B8-4F10-4FE0-9EA6-B41F7E4193E5}" destId="{E6300C1F-04C1-478D-876B-3AC53CADE15C}" srcOrd="0" destOrd="0" presId="urn:microsoft.com/office/officeart/2008/layout/TitledPictureBlocks"/>
    <dgm:cxn modelId="{960FFAE4-5BD5-474F-B024-057CDC542D20}" type="presParOf" srcId="{D01316B8-4F10-4FE0-9EA6-B41F7E4193E5}" destId="{7092C9D8-CD59-459F-9E0B-ACF72147880D}" srcOrd="1" destOrd="0" presId="urn:microsoft.com/office/officeart/2008/layout/TitledPictureBlocks"/>
    <dgm:cxn modelId="{A53AD35E-087D-491B-B774-6013D1E35048}" type="presParOf" srcId="{D01316B8-4F10-4FE0-9EA6-B41F7E4193E5}" destId="{98A35D89-F320-46F8-A54C-24C3FFF865B5}" srcOrd="2" destOrd="0" presId="urn:microsoft.com/office/officeart/2008/layout/TitledPictureBlocks"/>
    <dgm:cxn modelId="{C3142BC2-D5ED-4322-8D5C-536C8993305F}" type="presParOf" srcId="{75CFC228-875A-42CA-B842-BFD9C698FCF4}" destId="{42EC4FFE-2F8C-4B41-AFA6-980BD54F2242}" srcOrd="5" destOrd="0" presId="urn:microsoft.com/office/officeart/2008/layout/TitledPictureBlocks"/>
    <dgm:cxn modelId="{F3D02515-5C9A-408C-B9CE-ADA9388DC86D}" type="presParOf" srcId="{75CFC228-875A-42CA-B842-BFD9C698FCF4}" destId="{A2BA3ABC-98CF-41DD-8A92-B123D9E034AD}" srcOrd="6" destOrd="0" presId="urn:microsoft.com/office/officeart/2008/layout/TitledPictureBlocks"/>
    <dgm:cxn modelId="{272A0B52-5145-4C10-8ABF-DB6E38087E56}" type="presParOf" srcId="{A2BA3ABC-98CF-41DD-8A92-B123D9E034AD}" destId="{9DC0EACE-D66C-434E-B827-2082761A3D50}" srcOrd="0" destOrd="0" presId="urn:microsoft.com/office/officeart/2008/layout/TitledPictureBlocks"/>
    <dgm:cxn modelId="{7785939D-60A4-412B-BAD5-CB3470D66A3A}" type="presParOf" srcId="{A2BA3ABC-98CF-41DD-8A92-B123D9E034AD}" destId="{B41C9577-2113-40AF-8296-AC61433820FF}" srcOrd="1" destOrd="0" presId="urn:microsoft.com/office/officeart/2008/layout/TitledPictureBlocks"/>
    <dgm:cxn modelId="{90D83EE3-EAE3-4192-B6E6-4F62E3BBF81E}" type="presParOf" srcId="{A2BA3ABC-98CF-41DD-8A92-B123D9E034AD}" destId="{04C72B5E-9BCF-445C-AB8C-452473B77AFF}"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D85DF9-71B5-4A2B-8189-41FFA498D030}" type="doc">
      <dgm:prSet loTypeId="urn:microsoft.com/office/officeart/2005/8/layout/gear1" loCatId="process" qsTypeId="urn:microsoft.com/office/officeart/2005/8/quickstyle/simple3" qsCatId="simple" csTypeId="urn:microsoft.com/office/officeart/2005/8/colors/accent0_2" csCatId="mainScheme" phldr="1"/>
      <dgm:spPr/>
    </dgm:pt>
    <dgm:pt modelId="{02F23566-4FB6-43E1-88DC-EDA5C6ED3AEF}">
      <dgm:prSet phldrT="[Texto]"/>
      <dgm:spPr/>
      <dgm:t>
        <a:bodyPr/>
        <a:lstStyle/>
        <a:p>
          <a:pPr algn="ctr"/>
          <a:r>
            <a:rPr lang="es-ES" dirty="0" smtClean="0"/>
            <a:t>Control y procesamiento</a:t>
          </a:r>
          <a:endParaRPr lang="es-ES" dirty="0"/>
        </a:p>
      </dgm:t>
    </dgm:pt>
    <dgm:pt modelId="{97A89F15-098E-4CE6-A126-E97FC0255F4A}" type="parTrans" cxnId="{E0ABEC34-3823-4770-906A-0AF8A09F0855}">
      <dgm:prSet/>
      <dgm:spPr/>
      <dgm:t>
        <a:bodyPr/>
        <a:lstStyle/>
        <a:p>
          <a:pPr algn="ctr"/>
          <a:endParaRPr lang="es-ES"/>
        </a:p>
      </dgm:t>
    </dgm:pt>
    <dgm:pt modelId="{0168F5BF-21A8-476B-8207-77CD77E073D1}" type="sibTrans" cxnId="{E0ABEC34-3823-4770-906A-0AF8A09F0855}">
      <dgm:prSet/>
      <dgm:spPr/>
      <dgm:t>
        <a:bodyPr/>
        <a:lstStyle/>
        <a:p>
          <a:pPr algn="ctr"/>
          <a:endParaRPr lang="es-ES"/>
        </a:p>
      </dgm:t>
    </dgm:pt>
    <dgm:pt modelId="{155CCF24-1F7B-4EFE-89E3-21060BBA978F}">
      <dgm:prSet phldrT="[Texto]"/>
      <dgm:spPr/>
      <dgm:t>
        <a:bodyPr/>
        <a:lstStyle/>
        <a:p>
          <a:pPr algn="ctr"/>
          <a:r>
            <a:rPr lang="es-ES" dirty="0" smtClean="0"/>
            <a:t>Potencia</a:t>
          </a:r>
          <a:endParaRPr lang="es-ES" dirty="0"/>
        </a:p>
      </dgm:t>
    </dgm:pt>
    <dgm:pt modelId="{20CD039E-0A62-4520-B46C-5D4AF568C887}" type="parTrans" cxnId="{33A8F45D-1B76-4F90-B219-C3CDCF56FC60}">
      <dgm:prSet/>
      <dgm:spPr/>
      <dgm:t>
        <a:bodyPr/>
        <a:lstStyle/>
        <a:p>
          <a:pPr algn="ctr"/>
          <a:endParaRPr lang="es-ES"/>
        </a:p>
      </dgm:t>
    </dgm:pt>
    <dgm:pt modelId="{5ACBA555-D4DE-41EC-9F48-E82DBA901EEE}" type="sibTrans" cxnId="{33A8F45D-1B76-4F90-B219-C3CDCF56FC60}">
      <dgm:prSet/>
      <dgm:spPr/>
      <dgm:t>
        <a:bodyPr/>
        <a:lstStyle/>
        <a:p>
          <a:pPr algn="ctr"/>
          <a:endParaRPr lang="es-ES"/>
        </a:p>
      </dgm:t>
    </dgm:pt>
    <dgm:pt modelId="{89565D12-48EB-43E8-AEBD-B068AF3CA839}">
      <dgm:prSet phldrT="[Texto]"/>
      <dgm:spPr/>
      <dgm:t>
        <a:bodyPr/>
        <a:lstStyle/>
        <a:p>
          <a:pPr algn="ctr"/>
          <a:r>
            <a:rPr lang="es-ES" dirty="0" smtClean="0"/>
            <a:t>Adquisición</a:t>
          </a:r>
          <a:endParaRPr lang="es-ES" dirty="0"/>
        </a:p>
      </dgm:t>
    </dgm:pt>
    <dgm:pt modelId="{96A94C3E-ACEC-42A7-8768-89CC1A945121}" type="parTrans" cxnId="{831A5B40-0452-41B5-82CD-69EA463BC2AA}">
      <dgm:prSet/>
      <dgm:spPr/>
      <dgm:t>
        <a:bodyPr/>
        <a:lstStyle/>
        <a:p>
          <a:pPr algn="ctr"/>
          <a:endParaRPr lang="es-ES"/>
        </a:p>
      </dgm:t>
    </dgm:pt>
    <dgm:pt modelId="{9537AA86-5F53-4131-8870-5FF828F7D980}" type="sibTrans" cxnId="{831A5B40-0452-41B5-82CD-69EA463BC2AA}">
      <dgm:prSet/>
      <dgm:spPr/>
      <dgm:t>
        <a:bodyPr/>
        <a:lstStyle/>
        <a:p>
          <a:pPr algn="ctr"/>
          <a:endParaRPr lang="es-ES"/>
        </a:p>
      </dgm:t>
    </dgm:pt>
    <dgm:pt modelId="{BD0E8082-565D-45AA-B9CF-510D2768A77F}" type="pres">
      <dgm:prSet presAssocID="{D3D85DF9-71B5-4A2B-8189-41FFA498D030}" presName="composite" presStyleCnt="0">
        <dgm:presLayoutVars>
          <dgm:chMax val="3"/>
          <dgm:animLvl val="lvl"/>
          <dgm:resizeHandles val="exact"/>
        </dgm:presLayoutVars>
      </dgm:prSet>
      <dgm:spPr/>
    </dgm:pt>
    <dgm:pt modelId="{D2F8487A-69C1-40EB-8385-8B7092C1E92E}" type="pres">
      <dgm:prSet presAssocID="{02F23566-4FB6-43E1-88DC-EDA5C6ED3AEF}" presName="gear1" presStyleLbl="node1" presStyleIdx="0" presStyleCnt="3">
        <dgm:presLayoutVars>
          <dgm:chMax val="1"/>
          <dgm:bulletEnabled val="1"/>
        </dgm:presLayoutVars>
      </dgm:prSet>
      <dgm:spPr/>
      <dgm:t>
        <a:bodyPr/>
        <a:lstStyle/>
        <a:p>
          <a:endParaRPr lang="es-ES"/>
        </a:p>
      </dgm:t>
    </dgm:pt>
    <dgm:pt modelId="{483DF556-BB0F-47D7-AA0F-2515817D8A9C}" type="pres">
      <dgm:prSet presAssocID="{02F23566-4FB6-43E1-88DC-EDA5C6ED3AEF}" presName="gear1srcNode" presStyleLbl="node1" presStyleIdx="0" presStyleCnt="3"/>
      <dgm:spPr/>
      <dgm:t>
        <a:bodyPr/>
        <a:lstStyle/>
        <a:p>
          <a:endParaRPr lang="es-ES"/>
        </a:p>
      </dgm:t>
    </dgm:pt>
    <dgm:pt modelId="{C7372132-FE2E-49B0-A984-E1A1EAA9DBA4}" type="pres">
      <dgm:prSet presAssocID="{02F23566-4FB6-43E1-88DC-EDA5C6ED3AEF}" presName="gear1dstNode" presStyleLbl="node1" presStyleIdx="0" presStyleCnt="3"/>
      <dgm:spPr/>
      <dgm:t>
        <a:bodyPr/>
        <a:lstStyle/>
        <a:p>
          <a:endParaRPr lang="es-ES"/>
        </a:p>
      </dgm:t>
    </dgm:pt>
    <dgm:pt modelId="{55F087B8-6117-4A0E-864E-4121E24A6557}" type="pres">
      <dgm:prSet presAssocID="{155CCF24-1F7B-4EFE-89E3-21060BBA978F}" presName="gear2" presStyleLbl="node1" presStyleIdx="1" presStyleCnt="3">
        <dgm:presLayoutVars>
          <dgm:chMax val="1"/>
          <dgm:bulletEnabled val="1"/>
        </dgm:presLayoutVars>
      </dgm:prSet>
      <dgm:spPr/>
      <dgm:t>
        <a:bodyPr/>
        <a:lstStyle/>
        <a:p>
          <a:endParaRPr lang="es-ES"/>
        </a:p>
      </dgm:t>
    </dgm:pt>
    <dgm:pt modelId="{3D569230-1ED5-45B4-AFAC-8A46C8B5CD4B}" type="pres">
      <dgm:prSet presAssocID="{155CCF24-1F7B-4EFE-89E3-21060BBA978F}" presName="gear2srcNode" presStyleLbl="node1" presStyleIdx="1" presStyleCnt="3"/>
      <dgm:spPr/>
      <dgm:t>
        <a:bodyPr/>
        <a:lstStyle/>
        <a:p>
          <a:endParaRPr lang="es-ES"/>
        </a:p>
      </dgm:t>
    </dgm:pt>
    <dgm:pt modelId="{EFEC030D-E524-4D66-BC96-C245E9A05B3F}" type="pres">
      <dgm:prSet presAssocID="{155CCF24-1F7B-4EFE-89E3-21060BBA978F}" presName="gear2dstNode" presStyleLbl="node1" presStyleIdx="1" presStyleCnt="3"/>
      <dgm:spPr/>
      <dgm:t>
        <a:bodyPr/>
        <a:lstStyle/>
        <a:p>
          <a:endParaRPr lang="es-ES"/>
        </a:p>
      </dgm:t>
    </dgm:pt>
    <dgm:pt modelId="{EEE58DFD-2765-4D9F-BB9B-F819F1C5BCCF}" type="pres">
      <dgm:prSet presAssocID="{89565D12-48EB-43E8-AEBD-B068AF3CA839}" presName="gear3" presStyleLbl="node1" presStyleIdx="2" presStyleCnt="3"/>
      <dgm:spPr/>
      <dgm:t>
        <a:bodyPr/>
        <a:lstStyle/>
        <a:p>
          <a:endParaRPr lang="es-ES"/>
        </a:p>
      </dgm:t>
    </dgm:pt>
    <dgm:pt modelId="{B87CB059-2037-4196-8B8A-84BD7702EA26}" type="pres">
      <dgm:prSet presAssocID="{89565D12-48EB-43E8-AEBD-B068AF3CA839}" presName="gear3tx" presStyleLbl="node1" presStyleIdx="2" presStyleCnt="3">
        <dgm:presLayoutVars>
          <dgm:chMax val="1"/>
          <dgm:bulletEnabled val="1"/>
        </dgm:presLayoutVars>
      </dgm:prSet>
      <dgm:spPr/>
      <dgm:t>
        <a:bodyPr/>
        <a:lstStyle/>
        <a:p>
          <a:endParaRPr lang="es-ES"/>
        </a:p>
      </dgm:t>
    </dgm:pt>
    <dgm:pt modelId="{45641848-BA96-42E7-8EA2-9595BA39609B}" type="pres">
      <dgm:prSet presAssocID="{89565D12-48EB-43E8-AEBD-B068AF3CA839}" presName="gear3srcNode" presStyleLbl="node1" presStyleIdx="2" presStyleCnt="3"/>
      <dgm:spPr/>
      <dgm:t>
        <a:bodyPr/>
        <a:lstStyle/>
        <a:p>
          <a:endParaRPr lang="es-ES"/>
        </a:p>
      </dgm:t>
    </dgm:pt>
    <dgm:pt modelId="{19C910A2-9E02-4B3A-A871-8F701AB2D556}" type="pres">
      <dgm:prSet presAssocID="{89565D12-48EB-43E8-AEBD-B068AF3CA839}" presName="gear3dstNode" presStyleLbl="node1" presStyleIdx="2" presStyleCnt="3"/>
      <dgm:spPr/>
      <dgm:t>
        <a:bodyPr/>
        <a:lstStyle/>
        <a:p>
          <a:endParaRPr lang="es-ES"/>
        </a:p>
      </dgm:t>
    </dgm:pt>
    <dgm:pt modelId="{4D32F400-DA0A-410F-9150-64986D7B7CAE}" type="pres">
      <dgm:prSet presAssocID="{0168F5BF-21A8-476B-8207-77CD77E073D1}" presName="connector1" presStyleLbl="sibTrans2D1" presStyleIdx="0" presStyleCnt="3"/>
      <dgm:spPr/>
      <dgm:t>
        <a:bodyPr/>
        <a:lstStyle/>
        <a:p>
          <a:endParaRPr lang="es-ES"/>
        </a:p>
      </dgm:t>
    </dgm:pt>
    <dgm:pt modelId="{D9ACF94B-1471-48CF-A2C0-D068310D93DB}" type="pres">
      <dgm:prSet presAssocID="{5ACBA555-D4DE-41EC-9F48-E82DBA901EEE}" presName="connector2" presStyleLbl="sibTrans2D1" presStyleIdx="1" presStyleCnt="3"/>
      <dgm:spPr/>
      <dgm:t>
        <a:bodyPr/>
        <a:lstStyle/>
        <a:p>
          <a:endParaRPr lang="es-ES"/>
        </a:p>
      </dgm:t>
    </dgm:pt>
    <dgm:pt modelId="{B9F2F5A2-E4C4-420A-B7F1-DDE6D1C5CFCB}" type="pres">
      <dgm:prSet presAssocID="{9537AA86-5F53-4131-8870-5FF828F7D980}" presName="connector3" presStyleLbl="sibTrans2D1" presStyleIdx="2" presStyleCnt="3"/>
      <dgm:spPr/>
      <dgm:t>
        <a:bodyPr/>
        <a:lstStyle/>
        <a:p>
          <a:endParaRPr lang="es-ES"/>
        </a:p>
      </dgm:t>
    </dgm:pt>
  </dgm:ptLst>
  <dgm:cxnLst>
    <dgm:cxn modelId="{3042C596-42A0-444C-8606-0797A4372D35}" type="presOf" srcId="{155CCF24-1F7B-4EFE-89E3-21060BBA978F}" destId="{55F087B8-6117-4A0E-864E-4121E24A6557}" srcOrd="0" destOrd="0" presId="urn:microsoft.com/office/officeart/2005/8/layout/gear1"/>
    <dgm:cxn modelId="{05B66E46-E13D-41A1-8F14-0F5BD6ABCE28}" type="presOf" srcId="{02F23566-4FB6-43E1-88DC-EDA5C6ED3AEF}" destId="{483DF556-BB0F-47D7-AA0F-2515817D8A9C}" srcOrd="1" destOrd="0" presId="urn:microsoft.com/office/officeart/2005/8/layout/gear1"/>
    <dgm:cxn modelId="{F61B50A2-FBC5-413B-ADCB-2662A606D802}" type="presOf" srcId="{02F23566-4FB6-43E1-88DC-EDA5C6ED3AEF}" destId="{D2F8487A-69C1-40EB-8385-8B7092C1E92E}" srcOrd="0" destOrd="0" presId="urn:microsoft.com/office/officeart/2005/8/layout/gear1"/>
    <dgm:cxn modelId="{61D4435C-BCD3-494C-AA7D-7D2E3CF39D3F}" type="presOf" srcId="{155CCF24-1F7B-4EFE-89E3-21060BBA978F}" destId="{EFEC030D-E524-4D66-BC96-C245E9A05B3F}" srcOrd="2" destOrd="0" presId="urn:microsoft.com/office/officeart/2005/8/layout/gear1"/>
    <dgm:cxn modelId="{E0ABEC34-3823-4770-906A-0AF8A09F0855}" srcId="{D3D85DF9-71B5-4A2B-8189-41FFA498D030}" destId="{02F23566-4FB6-43E1-88DC-EDA5C6ED3AEF}" srcOrd="0" destOrd="0" parTransId="{97A89F15-098E-4CE6-A126-E97FC0255F4A}" sibTransId="{0168F5BF-21A8-476B-8207-77CD77E073D1}"/>
    <dgm:cxn modelId="{03EEC6E7-7A19-46BF-9A93-A99F80A4AE22}" type="presOf" srcId="{155CCF24-1F7B-4EFE-89E3-21060BBA978F}" destId="{3D569230-1ED5-45B4-AFAC-8A46C8B5CD4B}" srcOrd="1" destOrd="0" presId="urn:microsoft.com/office/officeart/2005/8/layout/gear1"/>
    <dgm:cxn modelId="{C7C629D1-DBF7-43F8-A7A0-80DA029E8B48}" type="presOf" srcId="{D3D85DF9-71B5-4A2B-8189-41FFA498D030}" destId="{BD0E8082-565D-45AA-B9CF-510D2768A77F}" srcOrd="0" destOrd="0" presId="urn:microsoft.com/office/officeart/2005/8/layout/gear1"/>
    <dgm:cxn modelId="{76AD696C-3167-427D-8BBB-A765B0BEE94D}" type="presOf" srcId="{0168F5BF-21A8-476B-8207-77CD77E073D1}" destId="{4D32F400-DA0A-410F-9150-64986D7B7CAE}" srcOrd="0" destOrd="0" presId="urn:microsoft.com/office/officeart/2005/8/layout/gear1"/>
    <dgm:cxn modelId="{33A8F45D-1B76-4F90-B219-C3CDCF56FC60}" srcId="{D3D85DF9-71B5-4A2B-8189-41FFA498D030}" destId="{155CCF24-1F7B-4EFE-89E3-21060BBA978F}" srcOrd="1" destOrd="0" parTransId="{20CD039E-0A62-4520-B46C-5D4AF568C887}" sibTransId="{5ACBA555-D4DE-41EC-9F48-E82DBA901EEE}"/>
    <dgm:cxn modelId="{FD9974B4-3389-4F22-AD4A-18AB90DAA6D5}" type="presOf" srcId="{02F23566-4FB6-43E1-88DC-EDA5C6ED3AEF}" destId="{C7372132-FE2E-49B0-A984-E1A1EAA9DBA4}" srcOrd="2" destOrd="0" presId="urn:microsoft.com/office/officeart/2005/8/layout/gear1"/>
    <dgm:cxn modelId="{831A5B40-0452-41B5-82CD-69EA463BC2AA}" srcId="{D3D85DF9-71B5-4A2B-8189-41FFA498D030}" destId="{89565D12-48EB-43E8-AEBD-B068AF3CA839}" srcOrd="2" destOrd="0" parTransId="{96A94C3E-ACEC-42A7-8768-89CC1A945121}" sibTransId="{9537AA86-5F53-4131-8870-5FF828F7D980}"/>
    <dgm:cxn modelId="{32350577-EB43-4B5C-A5C2-65867266CC08}" type="presOf" srcId="{5ACBA555-D4DE-41EC-9F48-E82DBA901EEE}" destId="{D9ACF94B-1471-48CF-A2C0-D068310D93DB}" srcOrd="0" destOrd="0" presId="urn:microsoft.com/office/officeart/2005/8/layout/gear1"/>
    <dgm:cxn modelId="{19E8B138-B699-45BD-8BE3-248B01C4F542}" type="presOf" srcId="{9537AA86-5F53-4131-8870-5FF828F7D980}" destId="{B9F2F5A2-E4C4-420A-B7F1-DDE6D1C5CFCB}" srcOrd="0" destOrd="0" presId="urn:microsoft.com/office/officeart/2005/8/layout/gear1"/>
    <dgm:cxn modelId="{1DAC4794-9565-435D-95BC-1E17C19CCB77}" type="presOf" srcId="{89565D12-48EB-43E8-AEBD-B068AF3CA839}" destId="{B87CB059-2037-4196-8B8A-84BD7702EA26}" srcOrd="1" destOrd="0" presId="urn:microsoft.com/office/officeart/2005/8/layout/gear1"/>
    <dgm:cxn modelId="{8344DC37-4C95-4BF1-9F2F-8EB104EC60CC}" type="presOf" srcId="{89565D12-48EB-43E8-AEBD-B068AF3CA839}" destId="{19C910A2-9E02-4B3A-A871-8F701AB2D556}" srcOrd="3" destOrd="0" presId="urn:microsoft.com/office/officeart/2005/8/layout/gear1"/>
    <dgm:cxn modelId="{C4D03AC7-3A69-4173-854B-3E74753262A2}" type="presOf" srcId="{89565D12-48EB-43E8-AEBD-B068AF3CA839}" destId="{45641848-BA96-42E7-8EA2-9595BA39609B}" srcOrd="2" destOrd="0" presId="urn:microsoft.com/office/officeart/2005/8/layout/gear1"/>
    <dgm:cxn modelId="{98C2BC3A-8A70-49CA-9E45-ABF85724311E}" type="presOf" srcId="{89565D12-48EB-43E8-AEBD-B068AF3CA839}" destId="{EEE58DFD-2765-4D9F-BB9B-F819F1C5BCCF}" srcOrd="0" destOrd="0" presId="urn:microsoft.com/office/officeart/2005/8/layout/gear1"/>
    <dgm:cxn modelId="{89665A63-B9D2-4FC1-802B-E3C927D14A1F}" type="presParOf" srcId="{BD0E8082-565D-45AA-B9CF-510D2768A77F}" destId="{D2F8487A-69C1-40EB-8385-8B7092C1E92E}" srcOrd="0" destOrd="0" presId="urn:microsoft.com/office/officeart/2005/8/layout/gear1"/>
    <dgm:cxn modelId="{1C93F89D-DC22-4472-A70D-25A8FCA6440B}" type="presParOf" srcId="{BD0E8082-565D-45AA-B9CF-510D2768A77F}" destId="{483DF556-BB0F-47D7-AA0F-2515817D8A9C}" srcOrd="1" destOrd="0" presId="urn:microsoft.com/office/officeart/2005/8/layout/gear1"/>
    <dgm:cxn modelId="{2B77C789-8AEA-4DFA-BD57-141AC302FD23}" type="presParOf" srcId="{BD0E8082-565D-45AA-B9CF-510D2768A77F}" destId="{C7372132-FE2E-49B0-A984-E1A1EAA9DBA4}" srcOrd="2" destOrd="0" presId="urn:microsoft.com/office/officeart/2005/8/layout/gear1"/>
    <dgm:cxn modelId="{E702922D-215B-4069-990D-4D9BA5B871FA}" type="presParOf" srcId="{BD0E8082-565D-45AA-B9CF-510D2768A77F}" destId="{55F087B8-6117-4A0E-864E-4121E24A6557}" srcOrd="3" destOrd="0" presId="urn:microsoft.com/office/officeart/2005/8/layout/gear1"/>
    <dgm:cxn modelId="{B81EF384-248F-483D-8F90-D44E5F97DEB6}" type="presParOf" srcId="{BD0E8082-565D-45AA-B9CF-510D2768A77F}" destId="{3D569230-1ED5-45B4-AFAC-8A46C8B5CD4B}" srcOrd="4" destOrd="0" presId="urn:microsoft.com/office/officeart/2005/8/layout/gear1"/>
    <dgm:cxn modelId="{EFA94C74-BB2C-4AC9-B02F-1366EB3FDC45}" type="presParOf" srcId="{BD0E8082-565D-45AA-B9CF-510D2768A77F}" destId="{EFEC030D-E524-4D66-BC96-C245E9A05B3F}" srcOrd="5" destOrd="0" presId="urn:microsoft.com/office/officeart/2005/8/layout/gear1"/>
    <dgm:cxn modelId="{DBCE47D1-B78D-4312-ABFC-39FAA59DB192}" type="presParOf" srcId="{BD0E8082-565D-45AA-B9CF-510D2768A77F}" destId="{EEE58DFD-2765-4D9F-BB9B-F819F1C5BCCF}" srcOrd="6" destOrd="0" presId="urn:microsoft.com/office/officeart/2005/8/layout/gear1"/>
    <dgm:cxn modelId="{B1373355-FFBA-499F-91F8-E39958F25C0E}" type="presParOf" srcId="{BD0E8082-565D-45AA-B9CF-510D2768A77F}" destId="{B87CB059-2037-4196-8B8A-84BD7702EA26}" srcOrd="7" destOrd="0" presId="urn:microsoft.com/office/officeart/2005/8/layout/gear1"/>
    <dgm:cxn modelId="{E4DAF8D3-8119-4B39-8A24-7A508BD8DC6E}" type="presParOf" srcId="{BD0E8082-565D-45AA-B9CF-510D2768A77F}" destId="{45641848-BA96-42E7-8EA2-9595BA39609B}" srcOrd="8" destOrd="0" presId="urn:microsoft.com/office/officeart/2005/8/layout/gear1"/>
    <dgm:cxn modelId="{9347F631-B439-4EC3-99F1-B8E8918ADD98}" type="presParOf" srcId="{BD0E8082-565D-45AA-B9CF-510D2768A77F}" destId="{19C910A2-9E02-4B3A-A871-8F701AB2D556}" srcOrd="9" destOrd="0" presId="urn:microsoft.com/office/officeart/2005/8/layout/gear1"/>
    <dgm:cxn modelId="{2B370B7A-B022-44F0-B42D-9A78FB081F7F}" type="presParOf" srcId="{BD0E8082-565D-45AA-B9CF-510D2768A77F}" destId="{4D32F400-DA0A-410F-9150-64986D7B7CAE}" srcOrd="10" destOrd="0" presId="urn:microsoft.com/office/officeart/2005/8/layout/gear1"/>
    <dgm:cxn modelId="{E634A271-3DA3-4450-AE76-9F30F36BB04B}" type="presParOf" srcId="{BD0E8082-565D-45AA-B9CF-510D2768A77F}" destId="{D9ACF94B-1471-48CF-A2C0-D068310D93DB}" srcOrd="11" destOrd="0" presId="urn:microsoft.com/office/officeart/2005/8/layout/gear1"/>
    <dgm:cxn modelId="{836A77D6-0FBA-4147-990F-157619BEB310}" type="presParOf" srcId="{BD0E8082-565D-45AA-B9CF-510D2768A77F}" destId="{B9F2F5A2-E4C4-420A-B7F1-DDE6D1C5CFCB}"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E27B50-D564-4B58-96E0-6F2007DE768D}" type="doc">
      <dgm:prSet loTypeId="urn:microsoft.com/office/officeart/2005/8/layout/venn1" loCatId="relationship" qsTypeId="urn:microsoft.com/office/officeart/2005/8/quickstyle/simple3" qsCatId="simple" csTypeId="urn:microsoft.com/office/officeart/2005/8/colors/colorful5" csCatId="colorful" phldr="1"/>
      <dgm:spPr/>
    </dgm:pt>
    <dgm:pt modelId="{ECEDF16E-5DDB-4F02-8A6A-23F5D01B5F3D}">
      <dgm:prSet phldrT="[Texto]"/>
      <dgm:spPr/>
      <dgm:t>
        <a:bodyPr/>
        <a:lstStyle/>
        <a:p>
          <a:r>
            <a:rPr lang="es-ES" dirty="0" smtClean="0"/>
            <a:t>Cooperación</a:t>
          </a:r>
          <a:endParaRPr lang="es-ES" dirty="0"/>
        </a:p>
      </dgm:t>
    </dgm:pt>
    <dgm:pt modelId="{8D466E5A-9982-44E5-8374-C70611832DF4}" type="parTrans" cxnId="{5E7B5091-0F39-4104-8B42-11B3C7B7E699}">
      <dgm:prSet/>
      <dgm:spPr/>
      <dgm:t>
        <a:bodyPr/>
        <a:lstStyle/>
        <a:p>
          <a:endParaRPr lang="es-ES"/>
        </a:p>
      </dgm:t>
    </dgm:pt>
    <dgm:pt modelId="{0134DE65-EC08-4152-9096-2CE733DD3DA2}" type="sibTrans" cxnId="{5E7B5091-0F39-4104-8B42-11B3C7B7E699}">
      <dgm:prSet/>
      <dgm:spPr/>
      <dgm:t>
        <a:bodyPr/>
        <a:lstStyle/>
        <a:p>
          <a:endParaRPr lang="es-ES"/>
        </a:p>
      </dgm:t>
    </dgm:pt>
    <dgm:pt modelId="{3C0F0408-8C91-46A8-8A9C-0D4F998D43C4}">
      <dgm:prSet phldrT="[Texto]"/>
      <dgm:spPr/>
      <dgm:t>
        <a:bodyPr/>
        <a:lstStyle/>
        <a:p>
          <a:r>
            <a:rPr lang="es-ES" dirty="0" smtClean="0"/>
            <a:t>Coordinación</a:t>
          </a:r>
          <a:endParaRPr lang="es-ES" dirty="0"/>
        </a:p>
      </dgm:t>
    </dgm:pt>
    <dgm:pt modelId="{B0BA5DAC-AD95-48F9-A915-9A5257A65E4A}" type="parTrans" cxnId="{D6A32DAE-F299-485B-B3C2-33BE4A1A1A5A}">
      <dgm:prSet/>
      <dgm:spPr/>
      <dgm:t>
        <a:bodyPr/>
        <a:lstStyle/>
        <a:p>
          <a:endParaRPr lang="es-ES"/>
        </a:p>
      </dgm:t>
    </dgm:pt>
    <dgm:pt modelId="{A38B8B09-1858-4558-B33B-BA0C1427226D}" type="sibTrans" cxnId="{D6A32DAE-F299-485B-B3C2-33BE4A1A1A5A}">
      <dgm:prSet/>
      <dgm:spPr/>
      <dgm:t>
        <a:bodyPr/>
        <a:lstStyle/>
        <a:p>
          <a:endParaRPr lang="es-ES"/>
        </a:p>
      </dgm:t>
    </dgm:pt>
    <dgm:pt modelId="{D48E4869-CAD0-4011-83D7-6949912E6E37}">
      <dgm:prSet phldrT="[Texto]"/>
      <dgm:spPr/>
      <dgm:t>
        <a:bodyPr/>
        <a:lstStyle/>
        <a:p>
          <a:r>
            <a:rPr lang="es-ES" dirty="0" smtClean="0"/>
            <a:t>Comunicación</a:t>
          </a:r>
          <a:endParaRPr lang="es-ES" dirty="0"/>
        </a:p>
      </dgm:t>
    </dgm:pt>
    <dgm:pt modelId="{3CA82ABC-2300-4B3A-B40D-53C3CD86AD0C}" type="parTrans" cxnId="{1A010502-F399-46CC-B4EA-1B203975814E}">
      <dgm:prSet/>
      <dgm:spPr/>
      <dgm:t>
        <a:bodyPr/>
        <a:lstStyle/>
        <a:p>
          <a:endParaRPr lang="es-ES"/>
        </a:p>
      </dgm:t>
    </dgm:pt>
    <dgm:pt modelId="{26528C49-4CEF-4031-B3B0-E27A4F71A26F}" type="sibTrans" cxnId="{1A010502-F399-46CC-B4EA-1B203975814E}">
      <dgm:prSet/>
      <dgm:spPr/>
      <dgm:t>
        <a:bodyPr/>
        <a:lstStyle/>
        <a:p>
          <a:endParaRPr lang="es-ES"/>
        </a:p>
      </dgm:t>
    </dgm:pt>
    <dgm:pt modelId="{D0172268-2CD2-4D80-848D-51CC1B6F927F}" type="pres">
      <dgm:prSet presAssocID="{ADE27B50-D564-4B58-96E0-6F2007DE768D}" presName="compositeShape" presStyleCnt="0">
        <dgm:presLayoutVars>
          <dgm:chMax val="7"/>
          <dgm:dir/>
          <dgm:resizeHandles val="exact"/>
        </dgm:presLayoutVars>
      </dgm:prSet>
      <dgm:spPr/>
    </dgm:pt>
    <dgm:pt modelId="{A1C80BF5-DD02-4754-B984-2DEA5323CC4B}" type="pres">
      <dgm:prSet presAssocID="{ECEDF16E-5DDB-4F02-8A6A-23F5D01B5F3D}" presName="circ1" presStyleLbl="vennNode1" presStyleIdx="0" presStyleCnt="3" custLinFactNeighborX="196" custLinFactNeighborY="-2083"/>
      <dgm:spPr/>
      <dgm:t>
        <a:bodyPr/>
        <a:lstStyle/>
        <a:p>
          <a:endParaRPr lang="es-ES"/>
        </a:p>
      </dgm:t>
    </dgm:pt>
    <dgm:pt modelId="{2A241C57-4013-41CA-A032-080C75533444}" type="pres">
      <dgm:prSet presAssocID="{ECEDF16E-5DDB-4F02-8A6A-23F5D01B5F3D}" presName="circ1Tx" presStyleLbl="revTx" presStyleIdx="0" presStyleCnt="0">
        <dgm:presLayoutVars>
          <dgm:chMax val="0"/>
          <dgm:chPref val="0"/>
          <dgm:bulletEnabled val="1"/>
        </dgm:presLayoutVars>
      </dgm:prSet>
      <dgm:spPr/>
      <dgm:t>
        <a:bodyPr/>
        <a:lstStyle/>
        <a:p>
          <a:endParaRPr lang="es-ES"/>
        </a:p>
      </dgm:t>
    </dgm:pt>
    <dgm:pt modelId="{1E1F1EF1-5B07-4158-A31F-DF27D42C45F5}" type="pres">
      <dgm:prSet presAssocID="{3C0F0408-8C91-46A8-8A9C-0D4F998D43C4}" presName="circ2" presStyleLbl="vennNode1" presStyleIdx="1" presStyleCnt="3"/>
      <dgm:spPr/>
      <dgm:t>
        <a:bodyPr/>
        <a:lstStyle/>
        <a:p>
          <a:endParaRPr lang="es-ES"/>
        </a:p>
      </dgm:t>
    </dgm:pt>
    <dgm:pt modelId="{D360ED6D-E375-4E64-804B-C94F1AAA9BEA}" type="pres">
      <dgm:prSet presAssocID="{3C0F0408-8C91-46A8-8A9C-0D4F998D43C4}" presName="circ2Tx" presStyleLbl="revTx" presStyleIdx="0" presStyleCnt="0">
        <dgm:presLayoutVars>
          <dgm:chMax val="0"/>
          <dgm:chPref val="0"/>
          <dgm:bulletEnabled val="1"/>
        </dgm:presLayoutVars>
      </dgm:prSet>
      <dgm:spPr/>
      <dgm:t>
        <a:bodyPr/>
        <a:lstStyle/>
        <a:p>
          <a:endParaRPr lang="es-ES"/>
        </a:p>
      </dgm:t>
    </dgm:pt>
    <dgm:pt modelId="{7566995E-F27E-47B9-9699-75C3A833D4D0}" type="pres">
      <dgm:prSet presAssocID="{D48E4869-CAD0-4011-83D7-6949912E6E37}" presName="circ3" presStyleLbl="vennNode1" presStyleIdx="2" presStyleCnt="3"/>
      <dgm:spPr/>
      <dgm:t>
        <a:bodyPr/>
        <a:lstStyle/>
        <a:p>
          <a:endParaRPr lang="es-ES"/>
        </a:p>
      </dgm:t>
    </dgm:pt>
    <dgm:pt modelId="{5DE7C928-4974-4257-92B2-1687781BED3A}" type="pres">
      <dgm:prSet presAssocID="{D48E4869-CAD0-4011-83D7-6949912E6E37}" presName="circ3Tx" presStyleLbl="revTx" presStyleIdx="0" presStyleCnt="0">
        <dgm:presLayoutVars>
          <dgm:chMax val="0"/>
          <dgm:chPref val="0"/>
          <dgm:bulletEnabled val="1"/>
        </dgm:presLayoutVars>
      </dgm:prSet>
      <dgm:spPr/>
      <dgm:t>
        <a:bodyPr/>
        <a:lstStyle/>
        <a:p>
          <a:endParaRPr lang="es-ES"/>
        </a:p>
      </dgm:t>
    </dgm:pt>
  </dgm:ptLst>
  <dgm:cxnLst>
    <dgm:cxn modelId="{1A010502-F399-46CC-B4EA-1B203975814E}" srcId="{ADE27B50-D564-4B58-96E0-6F2007DE768D}" destId="{D48E4869-CAD0-4011-83D7-6949912E6E37}" srcOrd="2" destOrd="0" parTransId="{3CA82ABC-2300-4B3A-B40D-53C3CD86AD0C}" sibTransId="{26528C49-4CEF-4031-B3B0-E27A4F71A26F}"/>
    <dgm:cxn modelId="{5E7B5091-0F39-4104-8B42-11B3C7B7E699}" srcId="{ADE27B50-D564-4B58-96E0-6F2007DE768D}" destId="{ECEDF16E-5DDB-4F02-8A6A-23F5D01B5F3D}" srcOrd="0" destOrd="0" parTransId="{8D466E5A-9982-44E5-8374-C70611832DF4}" sibTransId="{0134DE65-EC08-4152-9096-2CE733DD3DA2}"/>
    <dgm:cxn modelId="{3EF6E363-089F-4172-9357-F23166B7E529}" type="presOf" srcId="{ECEDF16E-5DDB-4F02-8A6A-23F5D01B5F3D}" destId="{2A241C57-4013-41CA-A032-080C75533444}" srcOrd="1" destOrd="0" presId="urn:microsoft.com/office/officeart/2005/8/layout/venn1"/>
    <dgm:cxn modelId="{37223C42-8374-40BC-A9EF-EE28DDF34434}" type="presOf" srcId="{ADE27B50-D564-4B58-96E0-6F2007DE768D}" destId="{D0172268-2CD2-4D80-848D-51CC1B6F927F}" srcOrd="0" destOrd="0" presId="urn:microsoft.com/office/officeart/2005/8/layout/venn1"/>
    <dgm:cxn modelId="{03AAEA1D-A503-4042-A7DE-ADC6A91C0AD3}" type="presOf" srcId="{D48E4869-CAD0-4011-83D7-6949912E6E37}" destId="{5DE7C928-4974-4257-92B2-1687781BED3A}" srcOrd="1" destOrd="0" presId="urn:microsoft.com/office/officeart/2005/8/layout/venn1"/>
    <dgm:cxn modelId="{D6A32DAE-F299-485B-B3C2-33BE4A1A1A5A}" srcId="{ADE27B50-D564-4B58-96E0-6F2007DE768D}" destId="{3C0F0408-8C91-46A8-8A9C-0D4F998D43C4}" srcOrd="1" destOrd="0" parTransId="{B0BA5DAC-AD95-48F9-A915-9A5257A65E4A}" sibTransId="{A38B8B09-1858-4558-B33B-BA0C1427226D}"/>
    <dgm:cxn modelId="{807B5FBE-8707-454A-B4D2-17E430852368}" type="presOf" srcId="{ECEDF16E-5DDB-4F02-8A6A-23F5D01B5F3D}" destId="{A1C80BF5-DD02-4754-B984-2DEA5323CC4B}" srcOrd="0" destOrd="0" presId="urn:microsoft.com/office/officeart/2005/8/layout/venn1"/>
    <dgm:cxn modelId="{C64B00BD-7D61-4AF9-B28C-80419E09F738}" type="presOf" srcId="{D48E4869-CAD0-4011-83D7-6949912E6E37}" destId="{7566995E-F27E-47B9-9699-75C3A833D4D0}" srcOrd="0" destOrd="0" presId="urn:microsoft.com/office/officeart/2005/8/layout/venn1"/>
    <dgm:cxn modelId="{83C1645F-5ACA-4C71-8A2B-861941F79020}" type="presOf" srcId="{3C0F0408-8C91-46A8-8A9C-0D4F998D43C4}" destId="{D360ED6D-E375-4E64-804B-C94F1AAA9BEA}" srcOrd="1" destOrd="0" presId="urn:microsoft.com/office/officeart/2005/8/layout/venn1"/>
    <dgm:cxn modelId="{99601EE2-15BF-4183-98FD-5441C8C9917C}" type="presOf" srcId="{3C0F0408-8C91-46A8-8A9C-0D4F998D43C4}" destId="{1E1F1EF1-5B07-4158-A31F-DF27D42C45F5}" srcOrd="0" destOrd="0" presId="urn:microsoft.com/office/officeart/2005/8/layout/venn1"/>
    <dgm:cxn modelId="{86B8A427-9F16-4B71-A620-9DA4B7040592}" type="presParOf" srcId="{D0172268-2CD2-4D80-848D-51CC1B6F927F}" destId="{A1C80BF5-DD02-4754-B984-2DEA5323CC4B}" srcOrd="0" destOrd="0" presId="urn:microsoft.com/office/officeart/2005/8/layout/venn1"/>
    <dgm:cxn modelId="{99A216CE-0118-4FB2-93EF-E3BF1EC1B2E6}" type="presParOf" srcId="{D0172268-2CD2-4D80-848D-51CC1B6F927F}" destId="{2A241C57-4013-41CA-A032-080C75533444}" srcOrd="1" destOrd="0" presId="urn:microsoft.com/office/officeart/2005/8/layout/venn1"/>
    <dgm:cxn modelId="{85B52C45-526C-4A80-A47F-052770C6EEB7}" type="presParOf" srcId="{D0172268-2CD2-4D80-848D-51CC1B6F927F}" destId="{1E1F1EF1-5B07-4158-A31F-DF27D42C45F5}" srcOrd="2" destOrd="0" presId="urn:microsoft.com/office/officeart/2005/8/layout/venn1"/>
    <dgm:cxn modelId="{6F064353-8255-42C6-BD72-1A56A84D9215}" type="presParOf" srcId="{D0172268-2CD2-4D80-848D-51CC1B6F927F}" destId="{D360ED6D-E375-4E64-804B-C94F1AAA9BEA}" srcOrd="3" destOrd="0" presId="urn:microsoft.com/office/officeart/2005/8/layout/venn1"/>
    <dgm:cxn modelId="{95C422D8-5231-42E4-B4C3-3889B3F77844}" type="presParOf" srcId="{D0172268-2CD2-4D80-848D-51CC1B6F927F}" destId="{7566995E-F27E-47B9-9699-75C3A833D4D0}" srcOrd="4" destOrd="0" presId="urn:microsoft.com/office/officeart/2005/8/layout/venn1"/>
    <dgm:cxn modelId="{AD6E4D79-4818-4223-BC2F-B4FB14F8E673}" type="presParOf" srcId="{D0172268-2CD2-4D80-848D-51CC1B6F927F}" destId="{5DE7C928-4974-4257-92B2-1687781BED3A}"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138A5-420A-474A-82AD-BEE3B5FEAC14}">
      <dsp:nvSpPr>
        <dsp:cNvPr id="0" name=""/>
        <dsp:cNvSpPr/>
      </dsp:nvSpPr>
      <dsp:spPr>
        <a:xfrm>
          <a:off x="1539278" y="1203128"/>
          <a:ext cx="2524192" cy="252419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b="1" kern="1200" dirty="0" smtClean="0"/>
            <a:t>Fundamentos</a:t>
          </a:r>
          <a:endParaRPr lang="es-ES" sz="2000" b="1" kern="1200" dirty="0"/>
        </a:p>
      </dsp:txBody>
      <dsp:txXfrm>
        <a:off x="1908937" y="1572787"/>
        <a:ext cx="1784874" cy="1784874"/>
      </dsp:txXfrm>
    </dsp:sp>
    <dsp:sp modelId="{B8B5DEC4-6841-40CE-85D7-330B715F6C22}">
      <dsp:nvSpPr>
        <dsp:cNvPr id="0" name=""/>
        <dsp:cNvSpPr/>
      </dsp:nvSpPr>
      <dsp:spPr>
        <a:xfrm>
          <a:off x="2124228" y="191953"/>
          <a:ext cx="1354292" cy="126209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Cooperación</a:t>
          </a:r>
          <a:endParaRPr lang="es-ES" sz="1200" kern="1200" dirty="0"/>
        </a:p>
      </dsp:txBody>
      <dsp:txXfrm>
        <a:off x="2322559" y="376783"/>
        <a:ext cx="957630" cy="892436"/>
      </dsp:txXfrm>
    </dsp:sp>
    <dsp:sp modelId="{0E2F4580-AFF8-46FE-8EDA-6EDFFED4DB27}">
      <dsp:nvSpPr>
        <dsp:cNvPr id="0" name=""/>
        <dsp:cNvSpPr/>
      </dsp:nvSpPr>
      <dsp:spPr>
        <a:xfrm>
          <a:off x="3546435" y="2655288"/>
          <a:ext cx="1354292" cy="126209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Comunicación</a:t>
          </a:r>
          <a:endParaRPr lang="es-ES" sz="1200" kern="1200" dirty="0"/>
        </a:p>
      </dsp:txBody>
      <dsp:txXfrm>
        <a:off x="3744766" y="2840118"/>
        <a:ext cx="957630" cy="892436"/>
      </dsp:txXfrm>
    </dsp:sp>
    <dsp:sp modelId="{DFA8A53F-E2A4-4CC5-9AF4-97C469E2EB0C}">
      <dsp:nvSpPr>
        <dsp:cNvPr id="0" name=""/>
        <dsp:cNvSpPr/>
      </dsp:nvSpPr>
      <dsp:spPr>
        <a:xfrm>
          <a:off x="702020" y="2655288"/>
          <a:ext cx="1354292" cy="1262096"/>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Coordinación</a:t>
          </a:r>
          <a:endParaRPr lang="es-ES" sz="1200" kern="1200" dirty="0"/>
        </a:p>
      </dsp:txBody>
      <dsp:txXfrm>
        <a:off x="900351" y="2840118"/>
        <a:ext cx="957630" cy="8924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387D6-5394-48BC-877F-E767382AC6F4}">
      <dsp:nvSpPr>
        <dsp:cNvPr id="0" name=""/>
        <dsp:cNvSpPr/>
      </dsp:nvSpPr>
      <dsp:spPr>
        <a:xfrm>
          <a:off x="1381741" y="1362"/>
          <a:ext cx="8078687" cy="43683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C" sz="2400" b="1" kern="1200" dirty="0" smtClean="0"/>
            <a:t>Robótica móvil para la detección de fuentes de olor</a:t>
          </a:r>
          <a:endParaRPr lang="es-ES" sz="2400" kern="1200" dirty="0"/>
        </a:p>
      </dsp:txBody>
      <dsp:txXfrm>
        <a:off x="1394535" y="14156"/>
        <a:ext cx="8053099" cy="411248"/>
      </dsp:txXfrm>
    </dsp:sp>
    <dsp:sp modelId="{2CE0F85C-EA41-4808-909D-8321E4CCC2CA}">
      <dsp:nvSpPr>
        <dsp:cNvPr id="0" name=""/>
        <dsp:cNvSpPr/>
      </dsp:nvSpPr>
      <dsp:spPr>
        <a:xfrm>
          <a:off x="1387592" y="2289268"/>
          <a:ext cx="1894310" cy="1696639"/>
        </a:xfrm>
        <a:prstGeom prst="roundRect">
          <a:avLst>
            <a:gd name="adj" fmla="val 16670"/>
          </a:avLst>
        </a:prstGeom>
        <a:blipFill rotWithShape="1">
          <a:blip xmlns:r="http://schemas.openxmlformats.org/officeDocument/2006/relationships" r:embed="rId1"/>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D321B7-7B0C-4390-B62E-4C0F729894BC}">
      <dsp:nvSpPr>
        <dsp:cNvPr id="0" name=""/>
        <dsp:cNvSpPr/>
      </dsp:nvSpPr>
      <dsp:spPr>
        <a:xfrm>
          <a:off x="3815749" y="2639097"/>
          <a:ext cx="6298669" cy="719998"/>
        </a:xfrm>
        <a:prstGeom prst="roundRect">
          <a:avLst>
            <a:gd name="adj" fmla="val 166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C" sz="1900" kern="1200" dirty="0" smtClean="0"/>
            <a:t>Detección de acetona y seguimiento de pluma de olor</a:t>
          </a:r>
          <a:r>
            <a:rPr lang="es-ES_tradnl" sz="1900" kern="1200" dirty="0" smtClean="0"/>
            <a:t> </a:t>
          </a:r>
          <a:endParaRPr lang="es-ES" sz="1900" kern="1200" dirty="0"/>
        </a:p>
      </dsp:txBody>
      <dsp:txXfrm>
        <a:off x="3850903" y="2674251"/>
        <a:ext cx="6228361" cy="649690"/>
      </dsp:txXfrm>
    </dsp:sp>
    <dsp:sp modelId="{8E90B609-A569-49AB-86C3-463CF40D00D6}">
      <dsp:nvSpPr>
        <dsp:cNvPr id="0" name=""/>
        <dsp:cNvSpPr/>
      </dsp:nvSpPr>
      <dsp:spPr>
        <a:xfrm>
          <a:off x="1442564" y="505995"/>
          <a:ext cx="1866504" cy="1642443"/>
        </a:xfrm>
        <a:prstGeom prst="roundRect">
          <a:avLst>
            <a:gd name="adj" fmla="val 16670"/>
          </a:avLst>
        </a:prstGeom>
        <a:blipFill rotWithShape="1">
          <a:blip xmlns:r="http://schemas.openxmlformats.org/officeDocument/2006/relationships" r:embed="rId2"/>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32BB65-89C4-4F1E-AD62-9A229FAB8EF5}">
      <dsp:nvSpPr>
        <dsp:cNvPr id="0" name=""/>
        <dsp:cNvSpPr/>
      </dsp:nvSpPr>
      <dsp:spPr>
        <a:xfrm>
          <a:off x="3887458" y="790349"/>
          <a:ext cx="6299983" cy="719998"/>
        </a:xfrm>
        <a:prstGeom prst="roundRect">
          <a:avLst>
            <a:gd name="adj" fmla="val 166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C" sz="1900" kern="1200" dirty="0" smtClean="0"/>
            <a:t>Robot de búsqueda y rescate que detecta el olor humano</a:t>
          </a:r>
          <a:endParaRPr lang="es-ES" sz="1900" kern="1200" dirty="0"/>
        </a:p>
      </dsp:txBody>
      <dsp:txXfrm>
        <a:off x="3922612" y="825503"/>
        <a:ext cx="6229675" cy="649690"/>
      </dsp:txXfrm>
    </dsp:sp>
    <dsp:sp modelId="{846645F7-19F5-4DE9-B949-E98063E88793}">
      <dsp:nvSpPr>
        <dsp:cNvPr id="0" name=""/>
        <dsp:cNvSpPr/>
      </dsp:nvSpPr>
      <dsp:spPr>
        <a:xfrm>
          <a:off x="1270674" y="4187443"/>
          <a:ext cx="2000352" cy="1653300"/>
        </a:xfrm>
        <a:prstGeom prst="roundRect">
          <a:avLst>
            <a:gd name="adj" fmla="val 16670"/>
          </a:avLst>
        </a:prstGeom>
        <a:blipFill rotWithShape="1">
          <a:blip xmlns:r="http://schemas.openxmlformats.org/officeDocument/2006/relationships" r:embed="rId3"/>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CBFB4D-CF16-4CD7-8C19-125D47EA9978}">
      <dsp:nvSpPr>
        <dsp:cNvPr id="0" name=""/>
        <dsp:cNvSpPr/>
      </dsp:nvSpPr>
      <dsp:spPr>
        <a:xfrm>
          <a:off x="3815127" y="4738993"/>
          <a:ext cx="6299983" cy="719998"/>
        </a:xfrm>
        <a:prstGeom prst="roundRect">
          <a:avLst>
            <a:gd name="adj" fmla="val 166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C" sz="1900" kern="1200" dirty="0" smtClean="0"/>
            <a:t>Identificación desustancias explosivas con nariz electrónica</a:t>
          </a:r>
          <a:endParaRPr lang="es-ES" sz="1900" kern="1200" dirty="0"/>
        </a:p>
      </dsp:txBody>
      <dsp:txXfrm>
        <a:off x="3850281" y="4774147"/>
        <a:ext cx="6229675" cy="6496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A391A-5ED6-479F-9EE7-C7066C4B026B}">
      <dsp:nvSpPr>
        <dsp:cNvPr id="0" name=""/>
        <dsp:cNvSpPr/>
      </dsp:nvSpPr>
      <dsp:spPr>
        <a:xfrm>
          <a:off x="3548010" y="2709333"/>
          <a:ext cx="2115005" cy="1964807"/>
        </a:xfrm>
        <a:custGeom>
          <a:avLst/>
          <a:gdLst/>
          <a:ahLst/>
          <a:cxnLst/>
          <a:rect l="0" t="0" r="0" b="0"/>
          <a:pathLst>
            <a:path>
              <a:moveTo>
                <a:pt x="0" y="0"/>
              </a:moveTo>
              <a:lnTo>
                <a:pt x="1057502" y="0"/>
              </a:lnTo>
              <a:lnTo>
                <a:pt x="1057502" y="1964807"/>
              </a:lnTo>
              <a:lnTo>
                <a:pt x="2115005" y="196480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S" sz="1000" kern="1200"/>
        </a:p>
      </dsp:txBody>
      <dsp:txXfrm>
        <a:off x="4533342" y="3619566"/>
        <a:ext cx="144340" cy="144340"/>
      </dsp:txXfrm>
    </dsp:sp>
    <dsp:sp modelId="{BF49E625-B9B1-4CB8-B93E-7D725FB88655}">
      <dsp:nvSpPr>
        <dsp:cNvPr id="0" name=""/>
        <dsp:cNvSpPr/>
      </dsp:nvSpPr>
      <dsp:spPr>
        <a:xfrm>
          <a:off x="3548010" y="2663613"/>
          <a:ext cx="2060197" cy="91440"/>
        </a:xfrm>
        <a:custGeom>
          <a:avLst/>
          <a:gdLst/>
          <a:ahLst/>
          <a:cxnLst/>
          <a:rect l="0" t="0" r="0" b="0"/>
          <a:pathLst>
            <a:path>
              <a:moveTo>
                <a:pt x="0" y="45720"/>
              </a:moveTo>
              <a:lnTo>
                <a:pt x="2060197" y="4572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 sz="700" kern="1200"/>
        </a:p>
      </dsp:txBody>
      <dsp:txXfrm>
        <a:off x="4526604" y="2657828"/>
        <a:ext cx="103009" cy="103009"/>
      </dsp:txXfrm>
    </dsp:sp>
    <dsp:sp modelId="{A325B1B2-42F2-491D-9A17-7C05F982AA99}">
      <dsp:nvSpPr>
        <dsp:cNvPr id="0" name=""/>
        <dsp:cNvSpPr/>
      </dsp:nvSpPr>
      <dsp:spPr>
        <a:xfrm>
          <a:off x="3548010" y="914926"/>
          <a:ext cx="2086335" cy="1794407"/>
        </a:xfrm>
        <a:custGeom>
          <a:avLst/>
          <a:gdLst/>
          <a:ahLst/>
          <a:cxnLst/>
          <a:rect l="0" t="0" r="0" b="0"/>
          <a:pathLst>
            <a:path>
              <a:moveTo>
                <a:pt x="0" y="1794407"/>
              </a:moveTo>
              <a:lnTo>
                <a:pt x="1043167" y="1794407"/>
              </a:lnTo>
              <a:lnTo>
                <a:pt x="1043167" y="0"/>
              </a:lnTo>
              <a:lnTo>
                <a:pt x="2086335"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S" sz="900" kern="1200"/>
        </a:p>
      </dsp:txBody>
      <dsp:txXfrm>
        <a:off x="4522381" y="1743333"/>
        <a:ext cx="137592" cy="137592"/>
      </dsp:txXfrm>
    </dsp:sp>
    <dsp:sp modelId="{C32DB948-DC4C-472C-B111-04B98DA3317D}">
      <dsp:nvSpPr>
        <dsp:cNvPr id="0" name=""/>
        <dsp:cNvSpPr/>
      </dsp:nvSpPr>
      <dsp:spPr>
        <a:xfrm>
          <a:off x="2093125" y="2194560"/>
          <a:ext cx="1880223" cy="102954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t>Algoritmos </a:t>
          </a:r>
        </a:p>
        <a:p>
          <a:pPr lvl="0" algn="ctr" defTabSz="889000">
            <a:lnSpc>
              <a:spcPct val="90000"/>
            </a:lnSpc>
            <a:spcBef>
              <a:spcPct val="0"/>
            </a:spcBef>
            <a:spcAft>
              <a:spcPct val="35000"/>
            </a:spcAft>
          </a:pPr>
          <a:r>
            <a:rPr lang="es-ES" sz="2000" b="1" kern="1200" dirty="0" smtClean="0"/>
            <a:t>bio-inspirados</a:t>
          </a:r>
          <a:endParaRPr lang="es-ES" sz="2000" b="1" kern="1200" dirty="0"/>
        </a:p>
      </dsp:txBody>
      <dsp:txXfrm>
        <a:off x="2093125" y="2194560"/>
        <a:ext cx="1880223" cy="1029546"/>
      </dsp:txXfrm>
    </dsp:sp>
    <dsp:sp modelId="{8C8BB5DD-E99F-4FA9-8B17-41588AFACA7E}">
      <dsp:nvSpPr>
        <dsp:cNvPr id="0" name=""/>
        <dsp:cNvSpPr/>
      </dsp:nvSpPr>
      <dsp:spPr>
        <a:xfrm>
          <a:off x="5634345" y="544860"/>
          <a:ext cx="3376913" cy="7401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Basados en el comportamiento de las hormigas</a:t>
          </a:r>
          <a:endParaRPr lang="es-ES" sz="1800" kern="1200" dirty="0"/>
        </a:p>
      </dsp:txBody>
      <dsp:txXfrm>
        <a:off x="5634345" y="544860"/>
        <a:ext cx="3376913" cy="740130"/>
      </dsp:txXfrm>
    </dsp:sp>
    <dsp:sp modelId="{ECE63A84-E5BD-460C-BC5D-399DBB697557}">
      <dsp:nvSpPr>
        <dsp:cNvPr id="0" name=""/>
        <dsp:cNvSpPr/>
      </dsp:nvSpPr>
      <dsp:spPr>
        <a:xfrm>
          <a:off x="5608208" y="2339268"/>
          <a:ext cx="3376913" cy="7401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Basados en el comportamiento de las luciérnagas</a:t>
          </a:r>
          <a:endParaRPr lang="es-ES" sz="1800" kern="1200" dirty="0"/>
        </a:p>
      </dsp:txBody>
      <dsp:txXfrm>
        <a:off x="5608208" y="2339268"/>
        <a:ext cx="3376913" cy="740130"/>
      </dsp:txXfrm>
    </dsp:sp>
    <dsp:sp modelId="{56349AA7-B5C6-4F49-A9B4-CD635CC371EF}">
      <dsp:nvSpPr>
        <dsp:cNvPr id="0" name=""/>
        <dsp:cNvSpPr/>
      </dsp:nvSpPr>
      <dsp:spPr>
        <a:xfrm>
          <a:off x="5663015" y="4304075"/>
          <a:ext cx="3376913" cy="7401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Basados en el comportamiento de abejas y gusano de seda</a:t>
          </a:r>
          <a:endParaRPr lang="es-ES" sz="1800" kern="1200" dirty="0"/>
        </a:p>
      </dsp:txBody>
      <dsp:txXfrm>
        <a:off x="5663015" y="4304075"/>
        <a:ext cx="3376913" cy="7401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B33E9-3372-46BB-885C-05A0EBEF06A1}">
      <dsp:nvSpPr>
        <dsp:cNvPr id="0" name=""/>
        <dsp:cNvSpPr/>
      </dsp:nvSpPr>
      <dsp:spPr>
        <a:xfrm>
          <a:off x="1929272" y="2492"/>
          <a:ext cx="2226924" cy="927281"/>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0" kern="1200" dirty="0" smtClean="0"/>
            <a:t>1.- Obtención de datos para  ambiente controlado </a:t>
          </a:r>
          <a:endParaRPr lang="es-ES" sz="1400" b="0" kern="1200" dirty="0"/>
        </a:p>
      </dsp:txBody>
      <dsp:txXfrm>
        <a:off x="1956431" y="29651"/>
        <a:ext cx="2172606" cy="872963"/>
      </dsp:txXfrm>
    </dsp:sp>
    <dsp:sp modelId="{222A6BC1-BE69-40DD-BF14-7C452F8028AA}">
      <dsp:nvSpPr>
        <dsp:cNvPr id="0" name=""/>
        <dsp:cNvSpPr/>
      </dsp:nvSpPr>
      <dsp:spPr>
        <a:xfrm rot="5400000">
          <a:off x="2868869" y="952956"/>
          <a:ext cx="347730" cy="417276"/>
        </a:xfrm>
        <a:prstGeom prst="rightArrow">
          <a:avLst>
            <a:gd name="adj1" fmla="val 60000"/>
            <a:gd name="adj2" fmla="val 50000"/>
          </a:avLst>
        </a:prstGeom>
        <a:gradFill rotWithShape="0">
          <a:gsLst>
            <a:gs pos="0">
              <a:schemeClr val="dk1">
                <a:tint val="60000"/>
                <a:hueOff val="0"/>
                <a:satOff val="0"/>
                <a:lumOff val="0"/>
                <a:alphaOff val="0"/>
                <a:lumMod val="110000"/>
                <a:satMod val="105000"/>
                <a:tint val="67000"/>
              </a:schemeClr>
            </a:gs>
            <a:gs pos="50000">
              <a:schemeClr val="dk1">
                <a:tint val="60000"/>
                <a:hueOff val="0"/>
                <a:satOff val="0"/>
                <a:lumOff val="0"/>
                <a:alphaOff val="0"/>
                <a:lumMod val="105000"/>
                <a:satMod val="103000"/>
                <a:tint val="73000"/>
              </a:schemeClr>
            </a:gs>
            <a:gs pos="100000">
              <a:schemeClr val="dk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b="0" kern="1200"/>
        </a:p>
      </dsp:txBody>
      <dsp:txXfrm rot="-5400000">
        <a:off x="2917552" y="987729"/>
        <a:ext cx="250366" cy="243411"/>
      </dsp:txXfrm>
    </dsp:sp>
    <dsp:sp modelId="{92B3B50D-AFC4-41D7-8830-6343CFFFC180}">
      <dsp:nvSpPr>
        <dsp:cNvPr id="0" name=""/>
        <dsp:cNvSpPr/>
      </dsp:nvSpPr>
      <dsp:spPr>
        <a:xfrm>
          <a:off x="1929272" y="1393415"/>
          <a:ext cx="2226924" cy="927281"/>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0" kern="1200" dirty="0" smtClean="0"/>
            <a:t>2.- Datos registrados ambiente controlado 1 (Matriz 9x9)</a:t>
          </a:r>
          <a:endParaRPr lang="es-ES" sz="1400" b="0" kern="1200" dirty="0"/>
        </a:p>
      </dsp:txBody>
      <dsp:txXfrm>
        <a:off x="1956431" y="1420574"/>
        <a:ext cx="2172606" cy="872963"/>
      </dsp:txXfrm>
    </dsp:sp>
    <dsp:sp modelId="{D2987AB1-32AA-4787-AD35-41B87AD636F0}">
      <dsp:nvSpPr>
        <dsp:cNvPr id="0" name=""/>
        <dsp:cNvSpPr/>
      </dsp:nvSpPr>
      <dsp:spPr>
        <a:xfrm rot="5400000">
          <a:off x="2868869" y="2343878"/>
          <a:ext cx="347730" cy="417276"/>
        </a:xfrm>
        <a:prstGeom prst="rightArrow">
          <a:avLst>
            <a:gd name="adj1" fmla="val 60000"/>
            <a:gd name="adj2" fmla="val 50000"/>
          </a:avLst>
        </a:prstGeom>
        <a:gradFill rotWithShape="0">
          <a:gsLst>
            <a:gs pos="0">
              <a:schemeClr val="dk1">
                <a:tint val="60000"/>
                <a:hueOff val="0"/>
                <a:satOff val="0"/>
                <a:lumOff val="0"/>
                <a:alphaOff val="0"/>
                <a:lumMod val="110000"/>
                <a:satMod val="105000"/>
                <a:tint val="67000"/>
              </a:schemeClr>
            </a:gs>
            <a:gs pos="50000">
              <a:schemeClr val="dk1">
                <a:tint val="60000"/>
                <a:hueOff val="0"/>
                <a:satOff val="0"/>
                <a:lumOff val="0"/>
                <a:alphaOff val="0"/>
                <a:lumMod val="105000"/>
                <a:satMod val="103000"/>
                <a:tint val="73000"/>
              </a:schemeClr>
            </a:gs>
            <a:gs pos="100000">
              <a:schemeClr val="dk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b="0" kern="1200"/>
        </a:p>
      </dsp:txBody>
      <dsp:txXfrm rot="-5400000">
        <a:off x="2917552" y="2378651"/>
        <a:ext cx="250366" cy="243411"/>
      </dsp:txXfrm>
    </dsp:sp>
    <dsp:sp modelId="{F488F583-A2B4-4297-880F-57484F0405CC}">
      <dsp:nvSpPr>
        <dsp:cNvPr id="0" name=""/>
        <dsp:cNvSpPr/>
      </dsp:nvSpPr>
      <dsp:spPr>
        <a:xfrm>
          <a:off x="1929272" y="2784337"/>
          <a:ext cx="2226924" cy="927281"/>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0" kern="1200" dirty="0" smtClean="0"/>
            <a:t>3.- Uso de comando de API OPEN GL de MATLAB </a:t>
          </a:r>
          <a:endParaRPr lang="es-ES" sz="1400" b="0" kern="1200" dirty="0"/>
        </a:p>
      </dsp:txBody>
      <dsp:txXfrm>
        <a:off x="1956431" y="2811496"/>
        <a:ext cx="2172606" cy="872963"/>
      </dsp:txXfrm>
    </dsp:sp>
    <dsp:sp modelId="{41620249-81FD-4FEA-954F-EE6B15393815}">
      <dsp:nvSpPr>
        <dsp:cNvPr id="0" name=""/>
        <dsp:cNvSpPr/>
      </dsp:nvSpPr>
      <dsp:spPr>
        <a:xfrm rot="5400000">
          <a:off x="2868869" y="3734800"/>
          <a:ext cx="347730" cy="417276"/>
        </a:xfrm>
        <a:prstGeom prst="rightArrow">
          <a:avLst>
            <a:gd name="adj1" fmla="val 60000"/>
            <a:gd name="adj2" fmla="val 50000"/>
          </a:avLst>
        </a:prstGeom>
        <a:gradFill rotWithShape="0">
          <a:gsLst>
            <a:gs pos="0">
              <a:schemeClr val="dk1">
                <a:tint val="60000"/>
                <a:hueOff val="0"/>
                <a:satOff val="0"/>
                <a:lumOff val="0"/>
                <a:alphaOff val="0"/>
                <a:lumMod val="110000"/>
                <a:satMod val="105000"/>
                <a:tint val="67000"/>
              </a:schemeClr>
            </a:gs>
            <a:gs pos="50000">
              <a:schemeClr val="dk1">
                <a:tint val="60000"/>
                <a:hueOff val="0"/>
                <a:satOff val="0"/>
                <a:lumOff val="0"/>
                <a:alphaOff val="0"/>
                <a:lumMod val="105000"/>
                <a:satMod val="103000"/>
                <a:tint val="73000"/>
              </a:schemeClr>
            </a:gs>
            <a:gs pos="100000">
              <a:schemeClr val="dk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b="0" kern="1200"/>
        </a:p>
      </dsp:txBody>
      <dsp:txXfrm rot="-5400000">
        <a:off x="2917552" y="3769573"/>
        <a:ext cx="250366" cy="243411"/>
      </dsp:txXfrm>
    </dsp:sp>
    <dsp:sp modelId="{88AD699E-6512-4E37-BFF9-127C9C1AF439}">
      <dsp:nvSpPr>
        <dsp:cNvPr id="0" name=""/>
        <dsp:cNvSpPr/>
      </dsp:nvSpPr>
      <dsp:spPr>
        <a:xfrm>
          <a:off x="1929272" y="4175259"/>
          <a:ext cx="2226924" cy="927281"/>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0" kern="1200" dirty="0" smtClean="0"/>
            <a:t>4.- Representación de matrices de datos mediante una imagen con colores RGB</a:t>
          </a:r>
          <a:endParaRPr lang="es-ES" sz="1400" b="0" kern="1200" dirty="0"/>
        </a:p>
      </dsp:txBody>
      <dsp:txXfrm>
        <a:off x="1956431" y="4202418"/>
        <a:ext cx="2172606" cy="8729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5F470-D0CE-418A-960C-8F23C9FA7D0C}">
      <dsp:nvSpPr>
        <dsp:cNvPr id="0" name=""/>
        <dsp:cNvSpPr/>
      </dsp:nvSpPr>
      <dsp:spPr>
        <a:xfrm>
          <a:off x="219718" y="633113"/>
          <a:ext cx="2570165" cy="2296020"/>
        </a:xfrm>
        <a:prstGeom prst="rect">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951BE5-A543-4257-9DA4-1DD0A3B18D3B}">
      <dsp:nvSpPr>
        <dsp:cNvPr id="0" name=""/>
        <dsp:cNvSpPr/>
      </dsp:nvSpPr>
      <dsp:spPr>
        <a:xfrm>
          <a:off x="2183235" y="798871"/>
          <a:ext cx="1638066" cy="1233721"/>
        </a:xfrm>
        <a:prstGeom prst="roundRect">
          <a:avLst>
            <a:gd name="adj" fmla="val 10000"/>
          </a:avLst>
        </a:prstGeom>
        <a:solidFill>
          <a:schemeClr val="accent6">
            <a:lumMod val="20000"/>
            <a:lumOff val="80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Identificación por nombre y color</a:t>
          </a:r>
          <a:endParaRPr lang="es-ES" sz="1400" kern="1200" dirty="0"/>
        </a:p>
      </dsp:txBody>
      <dsp:txXfrm>
        <a:off x="2219369" y="835005"/>
        <a:ext cx="1565798" cy="1161453"/>
      </dsp:txXfrm>
    </dsp:sp>
    <dsp:sp modelId="{C49EE84E-94BC-427F-98BA-6EC6A272A796}">
      <dsp:nvSpPr>
        <dsp:cNvPr id="0" name=""/>
        <dsp:cNvSpPr/>
      </dsp:nvSpPr>
      <dsp:spPr>
        <a:xfrm>
          <a:off x="219718" y="235245"/>
          <a:ext cx="2499772" cy="36471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Robots simulados</a:t>
          </a:r>
          <a:endParaRPr lang="es-ES" sz="1600" b="1" kern="1200" dirty="0"/>
        </a:p>
      </dsp:txBody>
      <dsp:txXfrm>
        <a:off x="219718" y="235245"/>
        <a:ext cx="2499772" cy="364718"/>
      </dsp:txXfrm>
    </dsp:sp>
    <dsp:sp modelId="{17629A1B-88F6-456A-8B35-4DCEE513C985}">
      <dsp:nvSpPr>
        <dsp:cNvPr id="0" name=""/>
        <dsp:cNvSpPr/>
      </dsp:nvSpPr>
      <dsp:spPr>
        <a:xfrm>
          <a:off x="5262361" y="610392"/>
          <a:ext cx="4094501" cy="2118041"/>
        </a:xfrm>
        <a:prstGeom prst="rect">
          <a:avLst/>
        </a:prstGeom>
        <a:blipFill rotWithShape="1">
          <a:blip xmlns:r="http://schemas.openxmlformats.org/officeDocument/2006/relationships" r:embed="rId2"/>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4D6C67-D4FF-420F-8C67-8EA336A069ED}">
      <dsp:nvSpPr>
        <dsp:cNvPr id="0" name=""/>
        <dsp:cNvSpPr/>
      </dsp:nvSpPr>
      <dsp:spPr>
        <a:xfrm>
          <a:off x="9143046" y="830708"/>
          <a:ext cx="1650465" cy="1233721"/>
        </a:xfrm>
        <a:prstGeom prst="roundRect">
          <a:avLst>
            <a:gd name="adj" fmla="val 10000"/>
          </a:avLst>
        </a:prstGeom>
        <a:solidFill>
          <a:schemeClr val="accent5">
            <a:lumMod val="20000"/>
            <a:lumOff val="80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Importación del mapa de dispersión en V-REP</a:t>
          </a:r>
          <a:endParaRPr lang="es-ES" sz="1400" kern="1200" dirty="0"/>
        </a:p>
      </dsp:txBody>
      <dsp:txXfrm>
        <a:off x="9179180" y="866842"/>
        <a:ext cx="1578197" cy="1161453"/>
      </dsp:txXfrm>
    </dsp:sp>
    <dsp:sp modelId="{7F53B4A6-0250-4784-88DB-62731EB49034}">
      <dsp:nvSpPr>
        <dsp:cNvPr id="0" name=""/>
        <dsp:cNvSpPr/>
      </dsp:nvSpPr>
      <dsp:spPr>
        <a:xfrm>
          <a:off x="5280297" y="247006"/>
          <a:ext cx="3516879" cy="36471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Desarrollo de ambiente controlado</a:t>
          </a:r>
          <a:endParaRPr lang="es-ES" sz="1600" b="1" kern="1200" dirty="0"/>
        </a:p>
      </dsp:txBody>
      <dsp:txXfrm>
        <a:off x="5280297" y="247006"/>
        <a:ext cx="3516879" cy="364718"/>
      </dsp:txXfrm>
    </dsp:sp>
    <dsp:sp modelId="{7092C9D8-CD59-459F-9E0B-ACF72147880D}">
      <dsp:nvSpPr>
        <dsp:cNvPr id="0" name=""/>
        <dsp:cNvSpPr/>
      </dsp:nvSpPr>
      <dsp:spPr>
        <a:xfrm>
          <a:off x="0" y="3340733"/>
          <a:ext cx="2906885" cy="2426471"/>
        </a:xfrm>
        <a:prstGeom prst="rect">
          <a:avLst/>
        </a:prstGeom>
        <a:blipFill rotWithShape="1">
          <a:blip xmlns:r="http://schemas.openxmlformats.org/officeDocument/2006/relationships" r:embed="rId3"/>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A35D89-F320-46F8-A54C-24C3FFF865B5}">
      <dsp:nvSpPr>
        <dsp:cNvPr id="0" name=""/>
        <dsp:cNvSpPr/>
      </dsp:nvSpPr>
      <dsp:spPr>
        <a:xfrm>
          <a:off x="2672464" y="3981775"/>
          <a:ext cx="2026530" cy="1048329"/>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t>Simulación de búsqueda de 3 fuentes de olor</a:t>
          </a:r>
          <a:endParaRPr lang="es-ES" sz="1600" b="1" kern="1200" dirty="0"/>
        </a:p>
      </dsp:txBody>
      <dsp:txXfrm>
        <a:off x="2703169" y="4012480"/>
        <a:ext cx="1965120" cy="986919"/>
      </dsp:txXfrm>
    </dsp:sp>
    <dsp:sp modelId="{E6300C1F-04C1-478D-876B-3AC53CADE15C}">
      <dsp:nvSpPr>
        <dsp:cNvPr id="0" name=""/>
        <dsp:cNvSpPr/>
      </dsp:nvSpPr>
      <dsp:spPr>
        <a:xfrm>
          <a:off x="0" y="3091091"/>
          <a:ext cx="3324197" cy="36471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Ambiente controlado simulado</a:t>
          </a:r>
          <a:endParaRPr lang="es-ES" sz="1600" b="1" kern="1200" dirty="0"/>
        </a:p>
      </dsp:txBody>
      <dsp:txXfrm>
        <a:off x="0" y="3091091"/>
        <a:ext cx="3324197" cy="364718"/>
      </dsp:txXfrm>
    </dsp:sp>
    <dsp:sp modelId="{B41C9577-2113-40AF-8296-AC61433820FF}">
      <dsp:nvSpPr>
        <dsp:cNvPr id="0" name=""/>
        <dsp:cNvSpPr/>
      </dsp:nvSpPr>
      <dsp:spPr>
        <a:xfrm>
          <a:off x="5488418" y="3413429"/>
          <a:ext cx="3646542" cy="2241375"/>
        </a:xfrm>
        <a:prstGeom prst="rect">
          <a:avLst/>
        </a:prstGeom>
        <a:blipFill rotWithShape="1">
          <a:blip xmlns:r="http://schemas.openxmlformats.org/officeDocument/2006/relationships" r:embed="rId4"/>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C72B5E-9BCF-445C-AB8C-452473B77AFF}">
      <dsp:nvSpPr>
        <dsp:cNvPr id="0" name=""/>
        <dsp:cNvSpPr/>
      </dsp:nvSpPr>
      <dsp:spPr>
        <a:xfrm>
          <a:off x="8699229" y="3837198"/>
          <a:ext cx="2072392" cy="1089597"/>
        </a:xfrm>
        <a:prstGeom prst="roundRect">
          <a:avLst>
            <a:gd name="adj" fmla="val 10000"/>
          </a:avLst>
        </a:prstGeom>
        <a:solidFill>
          <a:schemeClr val="accent2">
            <a:lumMod val="20000"/>
            <a:lumOff val="80000"/>
            <a:alpha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Simulación de búsqueda de 3 fuentes de olor</a:t>
          </a:r>
          <a:endParaRPr lang="es-ES" sz="1400" kern="1200" dirty="0"/>
        </a:p>
      </dsp:txBody>
      <dsp:txXfrm>
        <a:off x="8731142" y="3869111"/>
        <a:ext cx="2008566" cy="1025771"/>
      </dsp:txXfrm>
    </dsp:sp>
    <dsp:sp modelId="{9DC0EACE-D66C-434E-B827-2082761A3D50}">
      <dsp:nvSpPr>
        <dsp:cNvPr id="0" name=""/>
        <dsp:cNvSpPr/>
      </dsp:nvSpPr>
      <dsp:spPr>
        <a:xfrm>
          <a:off x="5530227" y="3012627"/>
          <a:ext cx="3708812" cy="36471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Simulación ambiente controlado</a:t>
          </a:r>
          <a:endParaRPr lang="es-ES" sz="1600" b="1" kern="1200" dirty="0"/>
        </a:p>
      </dsp:txBody>
      <dsp:txXfrm>
        <a:off x="5530227" y="3012627"/>
        <a:ext cx="3708812" cy="3647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8487A-69C1-40EB-8385-8B7092C1E92E}">
      <dsp:nvSpPr>
        <dsp:cNvPr id="0" name=""/>
        <dsp:cNvSpPr/>
      </dsp:nvSpPr>
      <dsp:spPr>
        <a:xfrm>
          <a:off x="3261057" y="2086246"/>
          <a:ext cx="2549857" cy="2549857"/>
        </a:xfrm>
        <a:prstGeom prst="gear9">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Control y procesamiento</a:t>
          </a:r>
          <a:endParaRPr lang="es-ES" sz="1600" kern="1200" dirty="0"/>
        </a:p>
      </dsp:txBody>
      <dsp:txXfrm>
        <a:off x="3773692" y="2683538"/>
        <a:ext cx="1524587" cy="1310679"/>
      </dsp:txXfrm>
    </dsp:sp>
    <dsp:sp modelId="{55F087B8-6117-4A0E-864E-4121E24A6557}">
      <dsp:nvSpPr>
        <dsp:cNvPr id="0" name=""/>
        <dsp:cNvSpPr/>
      </dsp:nvSpPr>
      <dsp:spPr>
        <a:xfrm>
          <a:off x="1777504" y="1483553"/>
          <a:ext cx="1854441" cy="1854441"/>
        </a:xfrm>
        <a:prstGeom prst="gear6">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Potencia</a:t>
          </a:r>
          <a:endParaRPr lang="es-ES" sz="1600" kern="1200" dirty="0"/>
        </a:p>
      </dsp:txBody>
      <dsp:txXfrm>
        <a:off x="2244365" y="1953236"/>
        <a:ext cx="920719" cy="915075"/>
      </dsp:txXfrm>
    </dsp:sp>
    <dsp:sp modelId="{EEE58DFD-2765-4D9F-BB9B-F819F1C5BCCF}">
      <dsp:nvSpPr>
        <dsp:cNvPr id="0" name=""/>
        <dsp:cNvSpPr/>
      </dsp:nvSpPr>
      <dsp:spPr>
        <a:xfrm rot="20700000">
          <a:off x="2816181" y="204177"/>
          <a:ext cx="1816974" cy="1816974"/>
        </a:xfrm>
        <a:prstGeom prst="gear6">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Adquisición</a:t>
          </a:r>
          <a:endParaRPr lang="es-ES" sz="1600" kern="1200" dirty="0"/>
        </a:p>
      </dsp:txBody>
      <dsp:txXfrm rot="-20700000">
        <a:off x="3214696" y="602693"/>
        <a:ext cx="1019942" cy="1019942"/>
      </dsp:txXfrm>
    </dsp:sp>
    <dsp:sp modelId="{4D32F400-DA0A-410F-9150-64986D7B7CAE}">
      <dsp:nvSpPr>
        <dsp:cNvPr id="0" name=""/>
        <dsp:cNvSpPr/>
      </dsp:nvSpPr>
      <dsp:spPr>
        <a:xfrm>
          <a:off x="3069867" y="1698699"/>
          <a:ext cx="3263817" cy="3263817"/>
        </a:xfrm>
        <a:prstGeom prst="circularArrow">
          <a:avLst>
            <a:gd name="adj1" fmla="val 4687"/>
            <a:gd name="adj2" fmla="val 299029"/>
            <a:gd name="adj3" fmla="val 2525801"/>
            <a:gd name="adj4" fmla="val 15840674"/>
            <a:gd name="adj5" fmla="val 5469"/>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9ACF94B-1471-48CF-A2C0-D068310D93DB}">
      <dsp:nvSpPr>
        <dsp:cNvPr id="0" name=""/>
        <dsp:cNvSpPr/>
      </dsp:nvSpPr>
      <dsp:spPr>
        <a:xfrm>
          <a:off x="1449086" y="1071339"/>
          <a:ext cx="2371367" cy="2371367"/>
        </a:xfrm>
        <a:prstGeom prst="leftCircularArrow">
          <a:avLst>
            <a:gd name="adj1" fmla="val 6452"/>
            <a:gd name="adj2" fmla="val 429999"/>
            <a:gd name="adj3" fmla="val 10489124"/>
            <a:gd name="adj4" fmla="val 14837806"/>
            <a:gd name="adj5" fmla="val 7527"/>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B9F2F5A2-E4C4-420A-B7F1-DDE6D1C5CFCB}">
      <dsp:nvSpPr>
        <dsp:cNvPr id="0" name=""/>
        <dsp:cNvSpPr/>
      </dsp:nvSpPr>
      <dsp:spPr>
        <a:xfrm>
          <a:off x="2395896" y="-195703"/>
          <a:ext cx="2556811" cy="2556811"/>
        </a:xfrm>
        <a:prstGeom prst="circularArrow">
          <a:avLst>
            <a:gd name="adj1" fmla="val 5984"/>
            <a:gd name="adj2" fmla="val 394124"/>
            <a:gd name="adj3" fmla="val 13313824"/>
            <a:gd name="adj4" fmla="val 10508221"/>
            <a:gd name="adj5" fmla="val 6981"/>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80BF5-DD02-4754-B984-2DEA5323CC4B}">
      <dsp:nvSpPr>
        <dsp:cNvPr id="0" name=""/>
        <dsp:cNvSpPr/>
      </dsp:nvSpPr>
      <dsp:spPr>
        <a:xfrm>
          <a:off x="1937286" y="7"/>
          <a:ext cx="2362768" cy="2362768"/>
        </a:xfrm>
        <a:prstGeom prst="ellipse">
          <a:avLst/>
        </a:prstGeom>
        <a:gradFill rotWithShape="0">
          <a:gsLst>
            <a:gs pos="0">
              <a:schemeClr val="accent5">
                <a:alpha val="50000"/>
                <a:hueOff val="0"/>
                <a:satOff val="0"/>
                <a:lumOff val="0"/>
                <a:alphaOff val="0"/>
                <a:lumMod val="110000"/>
                <a:satMod val="105000"/>
                <a:tint val="67000"/>
              </a:schemeClr>
            </a:gs>
            <a:gs pos="50000">
              <a:schemeClr val="accent5">
                <a:alpha val="50000"/>
                <a:hueOff val="0"/>
                <a:satOff val="0"/>
                <a:lumOff val="0"/>
                <a:alphaOff val="0"/>
                <a:lumMod val="105000"/>
                <a:satMod val="103000"/>
                <a:tint val="73000"/>
              </a:schemeClr>
            </a:gs>
            <a:gs pos="100000">
              <a:schemeClr val="accent5">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s-ES" sz="1900" kern="1200" dirty="0" smtClean="0"/>
            <a:t>Cooperación</a:t>
          </a:r>
          <a:endParaRPr lang="es-ES" sz="1900" kern="1200" dirty="0"/>
        </a:p>
      </dsp:txBody>
      <dsp:txXfrm>
        <a:off x="2252322" y="413492"/>
        <a:ext cx="1732697" cy="1063245"/>
      </dsp:txXfrm>
    </dsp:sp>
    <dsp:sp modelId="{1E1F1EF1-5B07-4158-A31F-DF27D42C45F5}">
      <dsp:nvSpPr>
        <dsp:cNvPr id="0" name=""/>
        <dsp:cNvSpPr/>
      </dsp:nvSpPr>
      <dsp:spPr>
        <a:xfrm>
          <a:off x="2785221" y="1525954"/>
          <a:ext cx="2362768" cy="2362768"/>
        </a:xfrm>
        <a:prstGeom prst="ellipse">
          <a:avLst/>
        </a:prstGeom>
        <a:gradFill rotWithShape="0">
          <a:gsLst>
            <a:gs pos="0">
              <a:schemeClr val="accent5">
                <a:alpha val="50000"/>
                <a:hueOff val="-3676672"/>
                <a:satOff val="-5114"/>
                <a:lumOff val="-1961"/>
                <a:alphaOff val="0"/>
                <a:lumMod val="110000"/>
                <a:satMod val="105000"/>
                <a:tint val="67000"/>
              </a:schemeClr>
            </a:gs>
            <a:gs pos="50000">
              <a:schemeClr val="accent5">
                <a:alpha val="50000"/>
                <a:hueOff val="-3676672"/>
                <a:satOff val="-5114"/>
                <a:lumOff val="-1961"/>
                <a:alphaOff val="0"/>
                <a:lumMod val="105000"/>
                <a:satMod val="103000"/>
                <a:tint val="73000"/>
              </a:schemeClr>
            </a:gs>
            <a:gs pos="100000">
              <a:schemeClr val="accent5">
                <a:alpha val="50000"/>
                <a:hueOff val="-3676672"/>
                <a:satOff val="-5114"/>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s-ES" sz="1900" kern="1200" dirty="0" smtClean="0"/>
            <a:t>Coordinación</a:t>
          </a:r>
          <a:endParaRPr lang="es-ES" sz="1900" kern="1200" dirty="0"/>
        </a:p>
      </dsp:txBody>
      <dsp:txXfrm>
        <a:off x="3507834" y="2136336"/>
        <a:ext cx="1417661" cy="1299522"/>
      </dsp:txXfrm>
    </dsp:sp>
    <dsp:sp modelId="{7566995E-F27E-47B9-9699-75C3A833D4D0}">
      <dsp:nvSpPr>
        <dsp:cNvPr id="0" name=""/>
        <dsp:cNvSpPr/>
      </dsp:nvSpPr>
      <dsp:spPr>
        <a:xfrm>
          <a:off x="1080089" y="1525954"/>
          <a:ext cx="2362768" cy="2362768"/>
        </a:xfrm>
        <a:prstGeom prst="ellipse">
          <a:avLst/>
        </a:prstGeom>
        <a:gradFill rotWithShape="0">
          <a:gsLst>
            <a:gs pos="0">
              <a:schemeClr val="accent5">
                <a:alpha val="50000"/>
                <a:hueOff val="-7353344"/>
                <a:satOff val="-10228"/>
                <a:lumOff val="-3922"/>
                <a:alphaOff val="0"/>
                <a:lumMod val="110000"/>
                <a:satMod val="105000"/>
                <a:tint val="67000"/>
              </a:schemeClr>
            </a:gs>
            <a:gs pos="50000">
              <a:schemeClr val="accent5">
                <a:alpha val="50000"/>
                <a:hueOff val="-7353344"/>
                <a:satOff val="-10228"/>
                <a:lumOff val="-3922"/>
                <a:alphaOff val="0"/>
                <a:lumMod val="105000"/>
                <a:satMod val="103000"/>
                <a:tint val="73000"/>
              </a:schemeClr>
            </a:gs>
            <a:gs pos="100000">
              <a:schemeClr val="accent5">
                <a:alpha val="50000"/>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s-ES" sz="1900" kern="1200" dirty="0" smtClean="0"/>
            <a:t>Comunicación</a:t>
          </a:r>
          <a:endParaRPr lang="es-ES" sz="1900" kern="1200" dirty="0"/>
        </a:p>
      </dsp:txBody>
      <dsp:txXfrm>
        <a:off x="1302583" y="2136336"/>
        <a:ext cx="1417661" cy="129952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12/11/2017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047560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12/11/2017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947130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12/11/2017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4206460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12/11/2017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038331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DF137F82-B3B8-4EF1-979D-771E1CC70171}" type="datetimeFigureOut">
              <a:rPr lang="es-EC" smtClean="0"/>
              <a:t>12/11/2017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2242386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DF137F82-B3B8-4EF1-979D-771E1CC70171}" type="datetimeFigureOut">
              <a:rPr lang="es-EC" smtClean="0"/>
              <a:t>12/11/2017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22326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DF137F82-B3B8-4EF1-979D-771E1CC70171}" type="datetimeFigureOut">
              <a:rPr lang="es-EC" smtClean="0"/>
              <a:t>12/11/2017</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407008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DF137F82-B3B8-4EF1-979D-771E1CC70171}" type="datetimeFigureOut">
              <a:rPr lang="es-EC" smtClean="0"/>
              <a:t>12/11/2017</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079920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F137F82-B3B8-4EF1-979D-771E1CC70171}" type="datetimeFigureOut">
              <a:rPr lang="es-EC" smtClean="0"/>
              <a:t>12/11/2017</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2011889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F137F82-B3B8-4EF1-979D-771E1CC70171}" type="datetimeFigureOut">
              <a:rPr lang="es-EC" smtClean="0"/>
              <a:t>12/11/2017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582194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F137F82-B3B8-4EF1-979D-771E1CC70171}" type="datetimeFigureOut">
              <a:rPr lang="es-EC" smtClean="0"/>
              <a:t>12/11/2017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4218534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37F82-B3B8-4EF1-979D-771E1CC70171}" type="datetimeFigureOut">
              <a:rPr lang="es-EC" smtClean="0"/>
              <a:t>12/11/2017</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768AD1-2A9A-4533-A501-FD2C2D4BAB3D}" type="slidenum">
              <a:rPr lang="es-EC" smtClean="0"/>
              <a:t>‹Nº›</a:t>
            </a:fld>
            <a:endParaRPr lang="es-EC"/>
          </a:p>
        </p:txBody>
      </p:sp>
    </p:spTree>
    <p:extLst>
      <p:ext uri="{BB962C8B-B14F-4D97-AF65-F5344CB8AC3E}">
        <p14:creationId xmlns:p14="http://schemas.microsoft.com/office/powerpoint/2010/main" val="2525635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emf"/><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5.wdp"/><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4.wdp"/><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10" Type="http://schemas.openxmlformats.org/officeDocument/2006/relationships/image" Target="../media/image46.jpeg"/><Relationship Id="rId4" Type="http://schemas.openxmlformats.org/officeDocument/2006/relationships/image" Target="../media/image40.emf"/><Relationship Id="rId9"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50.emf"/></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2.emf"/></Relationships>
</file>

<file path=ppt/slides/_rels/slide1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57.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69.png"/><Relationship Id="rId7" Type="http://schemas.openxmlformats.org/officeDocument/2006/relationships/image" Target="../media/image72.png"/><Relationship Id="rId12" Type="http://schemas.microsoft.com/office/2007/relationships/diagramDrawing" Target="../diagrams/drawing4.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diagramColors" Target="../diagrams/colors4.xml"/><Relationship Id="rId5" Type="http://schemas.microsoft.com/office/2007/relationships/hdphoto" Target="../media/hdphoto6.wdp"/><Relationship Id="rId10" Type="http://schemas.openxmlformats.org/officeDocument/2006/relationships/diagramQuickStyle" Target="../diagrams/quickStyle4.xml"/><Relationship Id="rId4" Type="http://schemas.openxmlformats.org/officeDocument/2006/relationships/image" Target="../media/image70.png"/><Relationship Id="rId9"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9.png"/><Relationship Id="rId4" Type="http://schemas.openxmlformats.org/officeDocument/2006/relationships/image" Target="../media/image34.emf"/></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00.png"/><Relationship Id="rId4" Type="http://schemas.openxmlformats.org/officeDocument/2006/relationships/image" Target="../media/image990.png"/></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3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4.png"/><Relationship Id="rId7" Type="http://schemas.openxmlformats.org/officeDocument/2006/relationships/image" Target="../media/image8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11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7.png"/><Relationship Id="rId7" Type="http://schemas.openxmlformats.org/officeDocument/2006/relationships/diagramQuickStyle" Target="../diagrams/quickStyle6.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09.jpeg"/><Relationship Id="rId9" Type="http://schemas.microsoft.com/office/2007/relationships/diagramDrawing" Target="../diagrams/drawing6.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43.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14.png"/><Relationship Id="rId7" Type="http://schemas.openxmlformats.org/officeDocument/2006/relationships/diagramColors" Target="../diagrams/colors7.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21.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6.png"/><Relationship Id="rId5" Type="http://schemas.microsoft.com/office/2007/relationships/hdphoto" Target="../media/hdphoto9.wdp"/><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8.png"/><Relationship Id="rId5" Type="http://schemas.microsoft.com/office/2007/relationships/hdphoto" Target="../media/hdphoto10.wdp"/><Relationship Id="rId4" Type="http://schemas.openxmlformats.org/officeDocument/2006/relationships/image" Target="../media/image127.png"/></Relationships>
</file>

<file path=ppt/slides/_rels/slide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5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5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9.png"/><Relationship Id="rId7" Type="http://schemas.openxmlformats.org/officeDocument/2006/relationships/diagramData" Target="../diagrams/data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1.emf"/><Relationship Id="rId11" Type="http://schemas.microsoft.com/office/2007/relationships/diagramDrawing" Target="../diagrams/drawing1.xml"/><Relationship Id="rId5" Type="http://schemas.openxmlformats.org/officeDocument/2006/relationships/image" Target="../media/image20.emf"/><Relationship Id="rId10" Type="http://schemas.openxmlformats.org/officeDocument/2006/relationships/diagramColors" Target="../diagrams/colors1.xml"/><Relationship Id="rId4" Type="http://schemas.microsoft.com/office/2007/relationships/hdphoto" Target="../media/hdphoto1.wdp"/><Relationship Id="rId9"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25.png"/><Relationship Id="rId7" Type="http://schemas.openxmlformats.org/officeDocument/2006/relationships/diagramLayout" Target="../diagrams/layout3.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Data" Target="../diagrams/data3.xml"/><Relationship Id="rId5" Type="http://schemas.openxmlformats.org/officeDocument/2006/relationships/image" Target="../media/image27.png"/><Relationship Id="rId10" Type="http://schemas.microsoft.com/office/2007/relationships/diagramDrawing" Target="../diagrams/drawing3.xml"/><Relationship Id="rId4" Type="http://schemas.openxmlformats.org/officeDocument/2006/relationships/image" Target="../media/image26.png"/><Relationship Id="rId9" Type="http://schemas.openxmlformats.org/officeDocument/2006/relationships/diagramColors" Target="../diagrams/colors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p:cNvSpPr>
          <p:nvPr/>
        </p:nvSpPr>
        <p:spPr bwMode="auto">
          <a:xfrm>
            <a:off x="0" y="3044958"/>
            <a:ext cx="12192000" cy="748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r>
              <a:rPr lang="es-ES" sz="2800"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“Implementación y Optimización de algoritmos de búsqueda </a:t>
            </a:r>
          </a:p>
          <a:p>
            <a:pPr algn="ctr"/>
            <a:r>
              <a:rPr lang="es-ES" sz="2800"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de fuentes de olor basados en robótica cooperativa”</a:t>
            </a:r>
          </a:p>
          <a:p>
            <a:pPr algn="ctr"/>
            <a:endParaRPr lang="es-ES" sz="2667" dirty="0">
              <a:solidFill>
                <a:schemeClr val="tx1">
                  <a:lumMod val="75000"/>
                  <a:lumOff val="25000"/>
                </a:schemeClr>
              </a:solidFill>
              <a:latin typeface="Helvetica Light" charset="0"/>
              <a:ea typeface="Helvetica Light" charset="0"/>
              <a:cs typeface="Helvetica Light" charset="0"/>
            </a:endParaRPr>
          </a:p>
        </p:txBody>
      </p:sp>
      <p:sp>
        <p:nvSpPr>
          <p:cNvPr id="2" name="Rectangle 1"/>
          <p:cNvSpPr/>
          <p:nvPr/>
        </p:nvSpPr>
        <p:spPr>
          <a:xfrm>
            <a:off x="0" y="1508787"/>
            <a:ext cx="12192000" cy="1036309"/>
          </a:xfrm>
          <a:prstGeom prst="rect">
            <a:avLst/>
          </a:prstGeom>
        </p:spPr>
        <p:txBody>
          <a:bodyPr wrap="square">
            <a:spAutoFit/>
          </a:bodyPr>
          <a:lstStyle/>
          <a:p>
            <a:pPr algn="ctr"/>
            <a:r>
              <a:rPr lang="es-ES" sz="3067" b="1" dirty="0">
                <a:solidFill>
                  <a:schemeClr val="tx1">
                    <a:lumMod val="75000"/>
                    <a:lumOff val="25000"/>
                  </a:schemeClr>
                </a:solidFill>
                <a:latin typeface="Times New Roman" panose="02020603050405020304" pitchFamily="18" charset="0"/>
                <a:cs typeface="Times New Roman" panose="02020603050405020304" pitchFamily="18" charset="0"/>
              </a:rPr>
              <a:t>Departamento de Eléctrica y Electrónica </a:t>
            </a:r>
          </a:p>
          <a:p>
            <a:pPr algn="ctr"/>
            <a:r>
              <a:rPr lang="es-ES" sz="3067" b="1" dirty="0">
                <a:solidFill>
                  <a:schemeClr val="tx1">
                    <a:lumMod val="75000"/>
                    <a:lumOff val="25000"/>
                  </a:schemeClr>
                </a:solidFill>
                <a:latin typeface="Times New Roman" panose="02020603050405020304" pitchFamily="18" charset="0"/>
                <a:cs typeface="Times New Roman" panose="02020603050405020304" pitchFamily="18" charset="0"/>
              </a:rPr>
              <a:t>Carrera de Ingeniería en Electrónica, Automatización y Control</a:t>
            </a:r>
            <a:endParaRPr lang="en-US" sz="3067"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bwMode="auto">
          <a:xfrm>
            <a:off x="1007435" y="3763711"/>
            <a:ext cx="10177131" cy="0"/>
          </a:xfrm>
          <a:prstGeom prst="line">
            <a:avLst/>
          </a:prstGeom>
          <a:solidFill>
            <a:srgbClr val="FFFFFF"/>
          </a:solidFill>
          <a:ln w="28575" cap="flat" cmpd="sng" algn="ctr">
            <a:solidFill>
              <a:schemeClr val="tx1">
                <a:lumMod val="50000"/>
                <a:lumOff val="50000"/>
              </a:schemeClr>
            </a:solidFill>
            <a:prstDash val="solid"/>
            <a:round/>
            <a:headEnd type="none" w="med" len="med"/>
            <a:tailEnd type="none" w="med" len="med"/>
          </a:ln>
          <a:effectLst/>
        </p:spPr>
      </p:cxnSp>
      <p:pic>
        <p:nvPicPr>
          <p:cNvPr id="1026"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3373101" y="190447"/>
            <a:ext cx="5400000" cy="1104734"/>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p:cNvSpPr>
            <a:spLocks/>
          </p:cNvSpPr>
          <p:nvPr/>
        </p:nvSpPr>
        <p:spPr bwMode="auto">
          <a:xfrm>
            <a:off x="2063553" y="3763711"/>
            <a:ext cx="6709548" cy="2449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50000"/>
              </a:lnSpc>
            </a:pP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Presentado por:</a:t>
            </a:r>
          </a:p>
          <a:p>
            <a:pPr lvl="3">
              <a:lnSpc>
                <a:spcPct val="150000"/>
              </a:lnSpc>
            </a:pP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Juan Pablo López </a:t>
            </a:r>
          </a:p>
          <a:p>
            <a:pPr lvl="3">
              <a:lnSpc>
                <a:spcPct val="150000"/>
              </a:lnSpc>
            </a:pP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Patricio Javier Sandoval</a:t>
            </a:r>
          </a:p>
          <a:p>
            <a:pPr>
              <a:lnSpc>
                <a:spcPct val="150000"/>
              </a:lnSpc>
            </a:pP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Director:</a:t>
            </a:r>
          </a:p>
          <a:p>
            <a:pPr>
              <a:lnSpc>
                <a:spcPct val="150000"/>
              </a:lnSpc>
            </a:pP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	       </a:t>
            </a:r>
            <a:r>
              <a:rPr lang="es-ES" sz="1867"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Ing. Andrés </a:t>
            </a: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Arcentales PhD.</a:t>
            </a:r>
          </a:p>
        </p:txBody>
      </p:sp>
      <p:sp>
        <p:nvSpPr>
          <p:cNvPr id="8" name="AutoShape 2"/>
          <p:cNvSpPr>
            <a:spLocks/>
          </p:cNvSpPr>
          <p:nvPr/>
        </p:nvSpPr>
        <p:spPr bwMode="auto">
          <a:xfrm>
            <a:off x="8046144" y="5962851"/>
            <a:ext cx="4704264" cy="5760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endPar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algn="ctr"/>
            <a:r>
              <a:rPr lang="es-ES" sz="1867" dirty="0" smtClean="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Sangolquí-2017</a:t>
            </a:r>
            <a:endParaRPr lang="es-ES" sz="1867"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endParaRPr>
          </a:p>
          <a:p>
            <a:pPr algn="ctr"/>
            <a:endParaRPr lang="es-ES" sz="2667" dirty="0">
              <a:solidFill>
                <a:schemeClr val="tx1">
                  <a:lumMod val="75000"/>
                  <a:lumOff val="25000"/>
                </a:schemeClr>
              </a:solidFill>
              <a:latin typeface="Helvetica Light" charset="0"/>
              <a:ea typeface="Helvetica Light" charset="0"/>
              <a:cs typeface="Helvetica Light" charset="0"/>
            </a:endParaRPr>
          </a:p>
        </p:txBody>
      </p:sp>
      <p:sp>
        <p:nvSpPr>
          <p:cNvPr id="5" name="Marcador de número de diapositiva 4"/>
          <p:cNvSpPr>
            <a:spLocks noGrp="1"/>
          </p:cNvSpPr>
          <p:nvPr>
            <p:ph type="sldNum" sz="quarter" idx="12"/>
          </p:nvPr>
        </p:nvSpPr>
        <p:spPr/>
        <p:txBody>
          <a:bodyPr/>
          <a:lstStyle/>
          <a:p>
            <a:pPr>
              <a:defRPr/>
            </a:pPr>
            <a:fld id="{167F7B47-9D3E-2748-9CA4-B6C213F26F84}" type="slidenum">
              <a:rPr lang="es-ES" smtClean="0">
                <a:solidFill>
                  <a:schemeClr val="bg1"/>
                </a:solidFill>
              </a:rPr>
              <a:pPr>
                <a:defRPr/>
              </a:pPr>
              <a:t>1</a:t>
            </a:fld>
            <a:endParaRPr lang="es-ES" sz="1600" dirty="0">
              <a:solidFill>
                <a:schemeClr val="bg1"/>
              </a:solidFill>
            </a:endParaRPr>
          </a:p>
        </p:txBody>
      </p:sp>
      <p:pic>
        <p:nvPicPr>
          <p:cNvPr id="9" name="Picture 2" descr="Resultado de imagen para ELECTRONICA CONTROL ESPE">
            <a:extLst>
              <a:ext uri="{FF2B5EF4-FFF2-40B4-BE49-F238E27FC236}">
                <a16:creationId xmlns:a16="http://schemas.microsoft.com/office/drawing/2014/main" id="{9A272134-3245-43A7-8FCA-B26D26F3E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2915" y="4052613"/>
            <a:ext cx="1225812" cy="12258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para DEPARTAMENTO ELECTRONICA ESPE">
            <a:extLst>
              <a:ext uri="{FF2B5EF4-FFF2-40B4-BE49-F238E27FC236}">
                <a16:creationId xmlns:a16="http://schemas.microsoft.com/office/drawing/2014/main" id="{5DCB6A56-2281-4C14-9E64-EA0F1BD3E4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6944" y="4052613"/>
            <a:ext cx="1291480" cy="122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237005"/>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0" y="74568"/>
            <a:ext cx="9570575" cy="480053"/>
          </a:xfrm>
          <a:prstGeom prst="rect">
            <a:avLst/>
          </a:prstGeom>
          <a:solidFill>
            <a:srgbClr val="485868"/>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Antecedentes</a:t>
            </a:r>
            <a:endParaRPr lang="es-EC" sz="3200" b="1" dirty="0">
              <a:solidFill>
                <a:schemeClr val="bg1"/>
              </a:solidFill>
              <a:latin typeface="Calibri" panose="020F0502020204030204" pitchFamily="34" charset="0"/>
            </a:endParaRP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10</a:t>
            </a:fld>
            <a:endParaRPr lang="es-ES" sz="1600">
              <a:solidFill>
                <a:srgbClr val="888888"/>
              </a:solidFill>
            </a:endParaRPr>
          </a:p>
        </p:txBody>
      </p:sp>
      <p:sp>
        <p:nvSpPr>
          <p:cNvPr id="7" name="Rectángulo 6"/>
          <p:cNvSpPr/>
          <p:nvPr/>
        </p:nvSpPr>
        <p:spPr>
          <a:xfrm>
            <a:off x="853098" y="680117"/>
            <a:ext cx="3980159" cy="432677"/>
          </a:xfrm>
          <a:prstGeom prst="rect">
            <a:avLst/>
          </a:prstGeom>
          <a:solidFill>
            <a:schemeClr val="accent2"/>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smtClean="0"/>
              <a:t>Objetivo General</a:t>
            </a:r>
            <a:endParaRPr lang="es-EC" sz="2000" b="1" dirty="0"/>
          </a:p>
        </p:txBody>
      </p:sp>
      <p:sp>
        <p:nvSpPr>
          <p:cNvPr id="22" name="CuadroTexto 21"/>
          <p:cNvSpPr txBox="1"/>
          <p:nvPr/>
        </p:nvSpPr>
        <p:spPr>
          <a:xfrm>
            <a:off x="1015624" y="1336541"/>
            <a:ext cx="10257624" cy="646331"/>
          </a:xfrm>
          <a:prstGeom prst="rect">
            <a:avLst/>
          </a:prstGeom>
          <a:noFill/>
          <a:ln w="38100">
            <a:noFill/>
          </a:ln>
        </p:spPr>
        <p:txBody>
          <a:bodyPr wrap="square" rtlCol="0">
            <a:spAutoFit/>
          </a:bodyPr>
          <a:lstStyle/>
          <a:p>
            <a:pPr marL="285750" indent="-285750" algn="just">
              <a:buFont typeface="Arial" panose="020B0604020202020204" pitchFamily="34" charset="0"/>
              <a:buChar char="•"/>
            </a:pPr>
            <a:r>
              <a:rPr lang="es-ES_tradnl" dirty="0"/>
              <a:t>Desarrollar algoritmos de búsqueda para la detección de fuentes de olor en un ambiente controlado mediante la utilización de robótica cooperativa.</a:t>
            </a:r>
            <a:endParaRPr lang="es-EC" dirty="0"/>
          </a:p>
        </p:txBody>
      </p:sp>
      <p:sp>
        <p:nvSpPr>
          <p:cNvPr id="23" name="CuadroTexto 22"/>
          <p:cNvSpPr txBox="1"/>
          <p:nvPr/>
        </p:nvSpPr>
        <p:spPr>
          <a:xfrm>
            <a:off x="1015624" y="2784061"/>
            <a:ext cx="10257624" cy="4247317"/>
          </a:xfrm>
          <a:prstGeom prst="rect">
            <a:avLst/>
          </a:prstGeom>
          <a:noFill/>
          <a:ln w="38100">
            <a:noFill/>
          </a:ln>
        </p:spPr>
        <p:txBody>
          <a:bodyPr wrap="square" rtlCol="0">
            <a:spAutoFit/>
          </a:bodyPr>
          <a:lstStyle/>
          <a:p>
            <a:pPr marL="285750" indent="-285750" algn="just">
              <a:lnSpc>
                <a:spcPct val="150000"/>
              </a:lnSpc>
              <a:buFont typeface="Arial" panose="020B0604020202020204" pitchFamily="34" charset="0"/>
              <a:buChar char="•"/>
            </a:pPr>
            <a:r>
              <a:rPr lang="es-ES_tradnl" dirty="0" smtClean="0"/>
              <a:t>Levantamiento de mapas de dispersión en ambiente controlados de  las fuentes de olor generadas por alcohol y colonia.</a:t>
            </a:r>
          </a:p>
          <a:p>
            <a:pPr marL="285750" indent="-285750" algn="just">
              <a:lnSpc>
                <a:spcPct val="150000"/>
              </a:lnSpc>
              <a:buFont typeface="Arial" panose="020B0604020202020204" pitchFamily="34" charset="0"/>
              <a:buChar char="•"/>
            </a:pPr>
            <a:r>
              <a:rPr lang="es-ES_tradnl" dirty="0" smtClean="0"/>
              <a:t>Diseño de un prototipo de robot móvil para levantamiento de mapas con navegación asistida por mando.</a:t>
            </a:r>
          </a:p>
          <a:p>
            <a:pPr marL="285750" indent="-285750" algn="just">
              <a:lnSpc>
                <a:spcPct val="150000"/>
              </a:lnSpc>
              <a:buFont typeface="Arial" panose="020B0604020202020204" pitchFamily="34" charset="0"/>
              <a:buChar char="•"/>
            </a:pPr>
            <a:r>
              <a:rPr lang="es-ES_tradnl" dirty="0" smtClean="0"/>
              <a:t>Desarrollo de algoritmos de búsqueda de fuentes de olor.</a:t>
            </a:r>
          </a:p>
          <a:p>
            <a:pPr marL="285750" indent="-285750" algn="just">
              <a:lnSpc>
                <a:spcPct val="150000"/>
              </a:lnSpc>
              <a:buFont typeface="Arial" panose="020B0604020202020204" pitchFamily="34" charset="0"/>
              <a:buChar char="•"/>
            </a:pPr>
            <a:r>
              <a:rPr lang="es-ES_tradnl" dirty="0" smtClean="0"/>
              <a:t>Desarrollar ambientes controlados y robots móviles en el software V-REP.</a:t>
            </a:r>
          </a:p>
          <a:p>
            <a:pPr marL="285750" indent="-285750" algn="just">
              <a:lnSpc>
                <a:spcPct val="150000"/>
              </a:lnSpc>
              <a:buFont typeface="Arial" panose="020B0604020202020204" pitchFamily="34" charset="0"/>
              <a:buChar char="•"/>
            </a:pPr>
            <a:r>
              <a:rPr lang="es-ES_tradnl" dirty="0" smtClean="0"/>
              <a:t>Simular los algoritmos de búsqueda de fuentes de olor en los entornos desarrollados en V-REP.</a:t>
            </a:r>
          </a:p>
          <a:p>
            <a:pPr marL="285750" indent="-285750" algn="just">
              <a:lnSpc>
                <a:spcPct val="150000"/>
              </a:lnSpc>
              <a:buFont typeface="Arial" panose="020B0604020202020204" pitchFamily="34" charset="0"/>
              <a:buChar char="•"/>
            </a:pPr>
            <a:r>
              <a:rPr lang="es-ES_tradnl" dirty="0" smtClean="0"/>
              <a:t>Construcción de robots móviles de búsqueda para la detección del agente químico.</a:t>
            </a:r>
          </a:p>
          <a:p>
            <a:pPr marL="285750" indent="-285750" algn="just">
              <a:lnSpc>
                <a:spcPct val="150000"/>
              </a:lnSpc>
              <a:buFont typeface="Arial" panose="020B0604020202020204" pitchFamily="34" charset="0"/>
              <a:buChar char="•"/>
            </a:pPr>
            <a:r>
              <a:rPr lang="es-ES_tradnl" dirty="0" smtClean="0"/>
              <a:t>Implementación de algoritmos de búsqueda en robots móviles.</a:t>
            </a:r>
          </a:p>
          <a:p>
            <a:pPr marL="285750" indent="-285750" algn="just">
              <a:buFont typeface="Arial" panose="020B0604020202020204" pitchFamily="34" charset="0"/>
              <a:buChar char="•"/>
            </a:pPr>
            <a:endParaRPr lang="es-ES_tradnl" dirty="0" smtClean="0"/>
          </a:p>
          <a:p>
            <a:pPr marL="285750" indent="-285750" algn="just">
              <a:buFont typeface="Arial" panose="020B0604020202020204" pitchFamily="34" charset="0"/>
              <a:buChar char="•"/>
            </a:pPr>
            <a:endParaRPr lang="es-ES_tradnl" dirty="0" smtClean="0"/>
          </a:p>
          <a:p>
            <a:pPr marL="285750" indent="-285750" algn="just">
              <a:buFont typeface="Arial" panose="020B0604020202020204" pitchFamily="34" charset="0"/>
              <a:buChar char="•"/>
            </a:pPr>
            <a:endParaRPr lang="es-EC" dirty="0"/>
          </a:p>
        </p:txBody>
      </p:sp>
      <p:sp>
        <p:nvSpPr>
          <p:cNvPr id="24" name="Rectángulo 23"/>
          <p:cNvSpPr/>
          <p:nvPr/>
        </p:nvSpPr>
        <p:spPr>
          <a:xfrm>
            <a:off x="853098" y="2225888"/>
            <a:ext cx="3980159" cy="432677"/>
          </a:xfrm>
          <a:prstGeom prst="rect">
            <a:avLst/>
          </a:prstGeom>
          <a:solidFill>
            <a:schemeClr val="accent6">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smtClean="0"/>
              <a:t>Alcance</a:t>
            </a:r>
            <a:endParaRPr lang="es-EC" sz="2000" b="1" dirty="0"/>
          </a:p>
        </p:txBody>
      </p:sp>
    </p:spTree>
    <p:extLst>
      <p:ext uri="{BB962C8B-B14F-4D97-AF65-F5344CB8AC3E}">
        <p14:creationId xmlns:p14="http://schemas.microsoft.com/office/powerpoint/2010/main" val="410673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30630" y="52252"/>
            <a:ext cx="9570575"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610600" y="5951399"/>
            <a:ext cx="2743200" cy="365125"/>
          </a:xfrm>
        </p:spPr>
        <p:txBody>
          <a:bodyPr/>
          <a:lstStyle/>
          <a:p>
            <a:pPr>
              <a:defRPr/>
            </a:pPr>
            <a:fld id="{E8D88C74-0DDE-8F40-A44E-D6CE8BB2242F}" type="slidenum">
              <a:rPr lang="es-ES" smtClean="0"/>
              <a:pPr>
                <a:defRPr/>
              </a:pPr>
              <a:t>11</a:t>
            </a:fld>
            <a:endParaRPr lang="es-ES" sz="1600">
              <a:solidFill>
                <a:srgbClr val="888888"/>
              </a:solidFill>
            </a:endParaRPr>
          </a:p>
        </p:txBody>
      </p:sp>
      <p:sp>
        <p:nvSpPr>
          <p:cNvPr id="5" name="18 Rectángulo"/>
          <p:cNvSpPr/>
          <p:nvPr/>
        </p:nvSpPr>
        <p:spPr bwMode="auto">
          <a:xfrm>
            <a:off x="1058093" y="3471028"/>
            <a:ext cx="3600000" cy="572496"/>
          </a:xfrm>
          <a:prstGeom prst="rect">
            <a:avLst/>
          </a:prstGeom>
          <a:solidFill>
            <a:schemeClr val="accent6">
              <a:lumMod val="20000"/>
              <a:lumOff val="80000"/>
            </a:schemeClr>
          </a:solidFill>
          <a:ln w="25400" cap="flat" cmpd="sng" algn="ctr">
            <a:solidFill>
              <a:schemeClr val="accent6"/>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dirty="0" smtClean="0"/>
              <a:t>3.- Mapas </a:t>
            </a:r>
            <a:r>
              <a:rPr lang="es-EC" dirty="0"/>
              <a:t>de dispersión</a:t>
            </a:r>
          </a:p>
        </p:txBody>
      </p:sp>
      <p:sp>
        <p:nvSpPr>
          <p:cNvPr id="7" name="18 Rectángulo"/>
          <p:cNvSpPr/>
          <p:nvPr/>
        </p:nvSpPr>
        <p:spPr bwMode="auto">
          <a:xfrm>
            <a:off x="7408742" y="3541372"/>
            <a:ext cx="3600000" cy="572496"/>
          </a:xfrm>
          <a:prstGeom prst="rect">
            <a:avLst/>
          </a:prstGeom>
          <a:solidFill>
            <a:schemeClr val="accent4">
              <a:lumMod val="20000"/>
              <a:lumOff val="80000"/>
            </a:schemeClr>
          </a:solidFill>
          <a:ln w="25400" cap="flat" cmpd="sng" algn="ctr">
            <a:solidFill>
              <a:schemeClr val="accent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dirty="0" smtClean="0"/>
              <a:t>4.- Algoritmos </a:t>
            </a:r>
            <a:r>
              <a:rPr lang="es-EC" dirty="0"/>
              <a:t>de búsqueda de fuentes de olor</a:t>
            </a:r>
          </a:p>
        </p:txBody>
      </p:sp>
      <p:sp>
        <p:nvSpPr>
          <p:cNvPr id="8" name="18 Rectángulo"/>
          <p:cNvSpPr/>
          <p:nvPr/>
        </p:nvSpPr>
        <p:spPr bwMode="auto">
          <a:xfrm>
            <a:off x="1058093" y="734052"/>
            <a:ext cx="3600000" cy="572496"/>
          </a:xfrm>
          <a:prstGeom prst="rect">
            <a:avLst/>
          </a:prstGeom>
          <a:solidFill>
            <a:schemeClr val="accent2">
              <a:lumMod val="20000"/>
              <a:lumOff val="80000"/>
            </a:schemeClr>
          </a:solidFill>
          <a:ln w="25400" cap="flat" cmpd="sng" algn="ctr">
            <a:solidFill>
              <a:schemeClr val="accent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dirty="0" smtClean="0"/>
              <a:t>1.- Caracterización </a:t>
            </a:r>
            <a:r>
              <a:rPr lang="es-EC" dirty="0"/>
              <a:t>sensores químicos</a:t>
            </a:r>
          </a:p>
        </p:txBody>
      </p:sp>
      <p:sp>
        <p:nvSpPr>
          <p:cNvPr id="9" name="18 Rectángulo"/>
          <p:cNvSpPr/>
          <p:nvPr/>
        </p:nvSpPr>
        <p:spPr bwMode="auto">
          <a:xfrm>
            <a:off x="7408742" y="732786"/>
            <a:ext cx="3600000" cy="572496"/>
          </a:xfrm>
          <a:prstGeom prst="rect">
            <a:avLst/>
          </a:prstGeom>
          <a:solidFill>
            <a:schemeClr val="accent3">
              <a:lumMod val="20000"/>
              <a:lumOff val="80000"/>
            </a:schemeClr>
          </a:solidFill>
          <a:ln w="25400" cap="flat" cmpd="sng" algn="ctr">
            <a:solidFill>
              <a:schemeClr val="bg2">
                <a:lumMod val="90000"/>
              </a:schemeClr>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dirty="0" smtClean="0"/>
              <a:t>2.- Prototipo </a:t>
            </a:r>
            <a:r>
              <a:rPr lang="es-EC" dirty="0"/>
              <a:t>robot de mapeo</a:t>
            </a:r>
          </a:p>
        </p:txBody>
      </p:sp>
      <p:pic>
        <p:nvPicPr>
          <p:cNvPr id="2" name="Imagen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0167" t="47547"/>
          <a:stretch/>
        </p:blipFill>
        <p:spPr>
          <a:xfrm>
            <a:off x="865849" y="1383660"/>
            <a:ext cx="3857488" cy="1900884"/>
          </a:xfrm>
          <a:prstGeom prst="rect">
            <a:avLst/>
          </a:prstGeom>
          <a:ln>
            <a:noFill/>
          </a:ln>
        </p:spPr>
      </p:pic>
      <p:pic>
        <p:nvPicPr>
          <p:cNvPr id="13" name="Imagen 12" descr="C:\Users\JuanPa\Dropbox\TESIS\IMAGENES Y CAPTURAS\ROBOT MAPEO\ISOBUENA.jpeg"/>
          <p:cNvPicPr/>
          <p:nvPr/>
        </p:nvPicPr>
        <p:blipFill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8577" t="17762" r="27920" b="24574"/>
          <a:stretch/>
        </p:blipFill>
        <p:spPr bwMode="auto">
          <a:xfrm>
            <a:off x="7754320" y="1344471"/>
            <a:ext cx="2934970" cy="1998345"/>
          </a:xfrm>
          <a:prstGeom prst="rect">
            <a:avLst/>
          </a:prstGeom>
          <a:noFill/>
          <a:ln>
            <a:solidFill>
              <a:schemeClr val="bg1"/>
            </a:solidFill>
          </a:ln>
          <a:extLst>
            <a:ext uri="{53640926-AAD7-44D8-BBD7-CCE9431645EC}">
              <a14:shadowObscured xmlns:a14="http://schemas.microsoft.com/office/drawing/2010/main"/>
            </a:ext>
          </a:extLst>
        </p:spPr>
      </p:pic>
      <p:pic>
        <p:nvPicPr>
          <p:cNvPr id="14" name="Imagen 13"/>
          <p:cNvPicPr/>
          <p:nvPr/>
        </p:nvPicPr>
        <p:blipFill rotWithShape="1">
          <a:blip r:embed="rId7" cstate="print">
            <a:extLst>
              <a:ext uri="{28A0092B-C50C-407E-A947-70E740481C1C}">
                <a14:useLocalDpi xmlns:a14="http://schemas.microsoft.com/office/drawing/2010/main" val="0"/>
              </a:ext>
            </a:extLst>
          </a:blip>
          <a:srcRect l="5817" t="3353" r="8172" b="4005"/>
          <a:stretch/>
        </p:blipFill>
        <p:spPr bwMode="auto">
          <a:xfrm>
            <a:off x="1196026" y="4113868"/>
            <a:ext cx="3324133" cy="2645928"/>
          </a:xfrm>
          <a:prstGeom prst="rect">
            <a:avLst/>
          </a:prstGeom>
          <a:noFill/>
          <a:ln>
            <a:solidFill>
              <a:schemeClr val="bg1"/>
            </a:solidFill>
          </a:ln>
          <a:extLst>
            <a:ext uri="{53640926-AAD7-44D8-BBD7-CCE9431645EC}">
              <a14:shadowObscured xmlns:a14="http://schemas.microsoft.com/office/drawing/2010/main"/>
            </a:ext>
          </a:extLst>
        </p:spPr>
      </p:pic>
      <p:pic>
        <p:nvPicPr>
          <p:cNvPr id="12" name="Imagen 11"/>
          <p:cNvPicPr>
            <a:picLocks noChangeAspect="1"/>
          </p:cNvPicPr>
          <p:nvPr/>
        </p:nvPicPr>
        <p:blipFill>
          <a:blip r:embed="rId8"/>
          <a:stretch>
            <a:fillRect/>
          </a:stretch>
        </p:blipFill>
        <p:spPr>
          <a:xfrm>
            <a:off x="7602840" y="4195046"/>
            <a:ext cx="3445091" cy="2558712"/>
          </a:xfrm>
          <a:prstGeom prst="rect">
            <a:avLst/>
          </a:prstGeom>
        </p:spPr>
      </p:pic>
    </p:spTree>
    <p:extLst>
      <p:ext uri="{BB962C8B-B14F-4D97-AF65-F5344CB8AC3E}">
        <p14:creationId xmlns:p14="http://schemas.microsoft.com/office/powerpoint/2010/main" val="175352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30629" y="72735"/>
            <a:ext cx="9570575"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610600" y="5951399"/>
            <a:ext cx="2743200" cy="365125"/>
          </a:xfrm>
        </p:spPr>
        <p:txBody>
          <a:bodyPr/>
          <a:lstStyle/>
          <a:p>
            <a:pPr>
              <a:defRPr/>
            </a:pPr>
            <a:fld id="{E8D88C74-0DDE-8F40-A44E-D6CE8BB2242F}" type="slidenum">
              <a:rPr lang="es-ES" smtClean="0"/>
              <a:pPr>
                <a:defRPr/>
              </a:pPr>
              <a:t>12</a:t>
            </a:fld>
            <a:endParaRPr lang="es-ES" sz="1600">
              <a:solidFill>
                <a:srgbClr val="888888"/>
              </a:solidFill>
            </a:endParaRPr>
          </a:p>
        </p:txBody>
      </p:sp>
      <p:sp>
        <p:nvSpPr>
          <p:cNvPr id="6" name="18 Rectángulo"/>
          <p:cNvSpPr/>
          <p:nvPr/>
        </p:nvSpPr>
        <p:spPr bwMode="auto">
          <a:xfrm>
            <a:off x="1315917" y="684304"/>
            <a:ext cx="3600000" cy="572496"/>
          </a:xfrm>
          <a:prstGeom prst="rect">
            <a:avLst/>
          </a:prstGeom>
          <a:solidFill>
            <a:schemeClr val="accent1">
              <a:lumMod val="20000"/>
              <a:lumOff val="80000"/>
            </a:schemeClr>
          </a:solidFill>
          <a:ln w="25400" cap="flat" cmpd="sng" algn="ctr">
            <a:solidFill>
              <a:schemeClr val="accent1">
                <a:lumMod val="20000"/>
                <a:lumOff val="80000"/>
              </a:schemeClr>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dirty="0" smtClean="0"/>
              <a:t>5.- Etapa </a:t>
            </a:r>
            <a:r>
              <a:rPr lang="es-EC" dirty="0"/>
              <a:t>de simulación</a:t>
            </a:r>
          </a:p>
        </p:txBody>
      </p:sp>
      <p:sp>
        <p:nvSpPr>
          <p:cNvPr id="10" name="18 Rectángulo"/>
          <p:cNvSpPr/>
          <p:nvPr/>
        </p:nvSpPr>
        <p:spPr bwMode="auto">
          <a:xfrm>
            <a:off x="7003972" y="684304"/>
            <a:ext cx="3600000" cy="572496"/>
          </a:xfrm>
          <a:prstGeom prst="rect">
            <a:avLst/>
          </a:prstGeom>
          <a:solidFill>
            <a:schemeClr val="bg1"/>
          </a:solidFill>
          <a:ln w="25400" cap="flat" cmpd="sng" algn="ctr">
            <a:solidFill>
              <a:schemeClr val="tx1"/>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dirty="0" smtClean="0"/>
              <a:t>6.- Implementación de robots </a:t>
            </a:r>
            <a:r>
              <a:rPr lang="es-EC" dirty="0"/>
              <a:t>móviles de búsqueda</a:t>
            </a:r>
          </a:p>
        </p:txBody>
      </p:sp>
      <p:sp>
        <p:nvSpPr>
          <p:cNvPr id="11" name="18 Rectángulo"/>
          <p:cNvSpPr/>
          <p:nvPr/>
        </p:nvSpPr>
        <p:spPr bwMode="auto">
          <a:xfrm>
            <a:off x="1315916" y="3893491"/>
            <a:ext cx="3600000" cy="572496"/>
          </a:xfrm>
          <a:prstGeom prst="rect">
            <a:avLst/>
          </a:prstGeom>
          <a:solidFill>
            <a:schemeClr val="accent3">
              <a:lumMod val="20000"/>
              <a:lumOff val="80000"/>
            </a:schemeClr>
          </a:solidFill>
          <a:ln w="25400" cap="flat" cmpd="sng" algn="ctr">
            <a:solidFill>
              <a:schemeClr val="tx1">
                <a:lumMod val="50000"/>
                <a:lumOff val="50000"/>
              </a:schemeClr>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dirty="0" smtClean="0"/>
              <a:t>7.- Pruebas </a:t>
            </a:r>
            <a:r>
              <a:rPr lang="es-EC" dirty="0"/>
              <a:t>de algoritmos de búsqueda</a:t>
            </a:r>
          </a:p>
        </p:txBody>
      </p:sp>
      <p:pic>
        <p:nvPicPr>
          <p:cNvPr id="13" name="Imagen 12"/>
          <p:cNvPicPr/>
          <p:nvPr/>
        </p:nvPicPr>
        <p:blipFill>
          <a:blip r:embed="rId3"/>
          <a:stretch>
            <a:fillRect/>
          </a:stretch>
        </p:blipFill>
        <p:spPr>
          <a:xfrm>
            <a:off x="1517130" y="1335621"/>
            <a:ext cx="3197573" cy="2370158"/>
          </a:xfrm>
          <a:prstGeom prst="rect">
            <a:avLst/>
          </a:prstGeom>
        </p:spPr>
      </p:pic>
      <p:pic>
        <p:nvPicPr>
          <p:cNvPr id="14" name="Imagen 13"/>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Lst>
          </a:blip>
          <a:srcRect l="4854" t="2115" r="6786"/>
          <a:stretch/>
        </p:blipFill>
        <p:spPr bwMode="auto">
          <a:xfrm>
            <a:off x="7240631" y="1277040"/>
            <a:ext cx="3054429" cy="2441802"/>
          </a:xfrm>
          <a:prstGeom prst="rect">
            <a:avLst/>
          </a:prstGeom>
          <a:ln>
            <a:noFill/>
          </a:ln>
          <a:extLst>
            <a:ext uri="{53640926-AAD7-44D8-BBD7-CCE9431645EC}">
              <a14:shadowObscured xmlns:a14="http://schemas.microsoft.com/office/drawing/2010/main"/>
            </a:ext>
          </a:extLst>
        </p:spPr>
      </p:pic>
      <p:pic>
        <p:nvPicPr>
          <p:cNvPr id="15" name="Imagen 14"/>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b="20058"/>
          <a:stretch/>
        </p:blipFill>
        <p:spPr bwMode="auto">
          <a:xfrm>
            <a:off x="1517130" y="4516648"/>
            <a:ext cx="3234120" cy="2278835"/>
          </a:xfrm>
          <a:prstGeom prst="rect">
            <a:avLst/>
          </a:prstGeom>
          <a:noFill/>
        </p:spPr>
      </p:pic>
      <p:sp>
        <p:nvSpPr>
          <p:cNvPr id="16" name="Elipse 15"/>
          <p:cNvSpPr/>
          <p:nvPr/>
        </p:nvSpPr>
        <p:spPr>
          <a:xfrm>
            <a:off x="7240631" y="4000528"/>
            <a:ext cx="3160278" cy="2666972"/>
          </a:xfrm>
          <a:prstGeom prst="ellipse">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Investigación enmarcada en el proyecto institucional </a:t>
            </a:r>
          </a:p>
          <a:p>
            <a:pPr algn="ctr"/>
            <a:r>
              <a:rPr lang="es-EC" dirty="0" smtClean="0">
                <a:solidFill>
                  <a:schemeClr val="tx1"/>
                </a:solidFill>
              </a:rPr>
              <a:t>PIC-2016-009 denominado </a:t>
            </a:r>
            <a:r>
              <a:rPr lang="es-EC" b="1" dirty="0" smtClean="0">
                <a:solidFill>
                  <a:schemeClr val="tx1"/>
                </a:solidFill>
              </a:rPr>
              <a:t>“SmellRobSense” </a:t>
            </a:r>
            <a:r>
              <a:rPr lang="es-EC" dirty="0" smtClean="0">
                <a:solidFill>
                  <a:schemeClr val="tx1"/>
                </a:solidFill>
              </a:rPr>
              <a:t>dirigido por la</a:t>
            </a:r>
          </a:p>
          <a:p>
            <a:pPr algn="ctr"/>
            <a:r>
              <a:rPr lang="es-EC" dirty="0" smtClean="0">
                <a:solidFill>
                  <a:schemeClr val="tx1"/>
                </a:solidFill>
              </a:rPr>
              <a:t> Dra. Ana Guamán</a:t>
            </a:r>
            <a:endParaRPr lang="es-EC" dirty="0">
              <a:solidFill>
                <a:schemeClr val="tx1"/>
              </a:solidFill>
            </a:endParaRPr>
          </a:p>
        </p:txBody>
      </p:sp>
    </p:spTree>
    <p:extLst>
      <p:ext uri="{BB962C8B-B14F-4D97-AF65-F5344CB8AC3E}">
        <p14:creationId xmlns:p14="http://schemas.microsoft.com/office/powerpoint/2010/main" val="345402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610600" y="5951399"/>
            <a:ext cx="2743200" cy="365125"/>
          </a:xfrm>
        </p:spPr>
        <p:txBody>
          <a:bodyPr/>
          <a:lstStyle/>
          <a:p>
            <a:pPr>
              <a:defRPr/>
            </a:pPr>
            <a:fld id="{E8D88C74-0DDE-8F40-A44E-D6CE8BB2242F}" type="slidenum">
              <a:rPr lang="es-ES" smtClean="0"/>
              <a:pPr>
                <a:defRPr/>
              </a:pPr>
              <a:t>13</a:t>
            </a:fld>
            <a:endParaRPr lang="es-ES" sz="1600">
              <a:solidFill>
                <a:srgbClr val="888888"/>
              </a:solidFill>
            </a:endParaRPr>
          </a:p>
        </p:txBody>
      </p:sp>
      <p:sp>
        <p:nvSpPr>
          <p:cNvPr id="8" name="18 Rectángulo"/>
          <p:cNvSpPr/>
          <p:nvPr/>
        </p:nvSpPr>
        <p:spPr bwMode="auto">
          <a:xfrm>
            <a:off x="2681973" y="-4876"/>
            <a:ext cx="3775164" cy="474351"/>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1.- Caracterización sensores químicos</a:t>
            </a:r>
          </a:p>
        </p:txBody>
      </p:sp>
      <p:sp>
        <p:nvSpPr>
          <p:cNvPr id="10" name="Rectángulo 9"/>
          <p:cNvSpPr/>
          <p:nvPr/>
        </p:nvSpPr>
        <p:spPr>
          <a:xfrm>
            <a:off x="325475" y="3911135"/>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Condiciones experimentos</a:t>
            </a:r>
            <a:endParaRPr lang="es-EC" sz="1600" b="1" dirty="0"/>
          </a:p>
        </p:txBody>
      </p:sp>
      <p:pic>
        <p:nvPicPr>
          <p:cNvPr id="5" name="Imagen 4"/>
          <p:cNvPicPr>
            <a:picLocks noChangeAspect="1"/>
          </p:cNvPicPr>
          <p:nvPr/>
        </p:nvPicPr>
        <p:blipFill>
          <a:blip r:embed="rId3"/>
          <a:stretch>
            <a:fillRect/>
          </a:stretch>
        </p:blipFill>
        <p:spPr>
          <a:xfrm>
            <a:off x="4653930" y="1447983"/>
            <a:ext cx="3065855" cy="1429144"/>
          </a:xfrm>
          <a:prstGeom prst="rect">
            <a:avLst/>
          </a:prstGeom>
        </p:spPr>
      </p:pic>
      <p:pic>
        <p:nvPicPr>
          <p:cNvPr id="6" name="Imagen 5"/>
          <p:cNvPicPr>
            <a:picLocks noChangeAspect="1"/>
          </p:cNvPicPr>
          <p:nvPr/>
        </p:nvPicPr>
        <p:blipFill>
          <a:blip r:embed="rId4"/>
          <a:stretch>
            <a:fillRect/>
          </a:stretch>
        </p:blipFill>
        <p:spPr>
          <a:xfrm>
            <a:off x="4652996" y="3275161"/>
            <a:ext cx="3066789" cy="1416097"/>
          </a:xfrm>
          <a:prstGeom prst="rect">
            <a:avLst/>
          </a:prstGeom>
        </p:spPr>
      </p:pic>
      <p:pic>
        <p:nvPicPr>
          <p:cNvPr id="9" name="Imagen 8"/>
          <p:cNvPicPr>
            <a:picLocks noChangeAspect="1"/>
          </p:cNvPicPr>
          <p:nvPr/>
        </p:nvPicPr>
        <p:blipFill>
          <a:blip r:embed="rId5"/>
          <a:stretch>
            <a:fillRect/>
          </a:stretch>
        </p:blipFill>
        <p:spPr>
          <a:xfrm>
            <a:off x="4652995" y="5085846"/>
            <a:ext cx="3066789" cy="1423315"/>
          </a:xfrm>
          <a:prstGeom prst="rect">
            <a:avLst/>
          </a:prstGeom>
        </p:spPr>
      </p:pic>
      <p:pic>
        <p:nvPicPr>
          <p:cNvPr id="26" name="Imagen 25"/>
          <p:cNvPicPr>
            <a:picLocks noChangeAspect="1"/>
          </p:cNvPicPr>
          <p:nvPr/>
        </p:nvPicPr>
        <p:blipFill>
          <a:blip r:embed="rId6"/>
          <a:stretch>
            <a:fillRect/>
          </a:stretch>
        </p:blipFill>
        <p:spPr>
          <a:xfrm>
            <a:off x="8265448" y="1449162"/>
            <a:ext cx="3099892" cy="1427965"/>
          </a:xfrm>
          <a:prstGeom prst="rect">
            <a:avLst/>
          </a:prstGeom>
        </p:spPr>
      </p:pic>
      <p:pic>
        <p:nvPicPr>
          <p:cNvPr id="27" name="Imagen 26"/>
          <p:cNvPicPr>
            <a:picLocks noChangeAspect="1"/>
          </p:cNvPicPr>
          <p:nvPr/>
        </p:nvPicPr>
        <p:blipFill>
          <a:blip r:embed="rId7"/>
          <a:stretch>
            <a:fillRect/>
          </a:stretch>
        </p:blipFill>
        <p:spPr>
          <a:xfrm>
            <a:off x="8288531" y="3251802"/>
            <a:ext cx="3076809" cy="1427965"/>
          </a:xfrm>
          <a:prstGeom prst="rect">
            <a:avLst/>
          </a:prstGeom>
        </p:spPr>
      </p:pic>
      <p:pic>
        <p:nvPicPr>
          <p:cNvPr id="28" name="Imagen 27"/>
          <p:cNvPicPr>
            <a:picLocks noChangeAspect="1"/>
          </p:cNvPicPr>
          <p:nvPr/>
        </p:nvPicPr>
        <p:blipFill>
          <a:blip r:embed="rId8"/>
          <a:stretch>
            <a:fillRect/>
          </a:stretch>
        </p:blipFill>
        <p:spPr>
          <a:xfrm>
            <a:off x="8318673" y="5085846"/>
            <a:ext cx="3066789" cy="1420759"/>
          </a:xfrm>
          <a:prstGeom prst="rect">
            <a:avLst/>
          </a:prstGeom>
        </p:spPr>
      </p:pic>
      <p:sp>
        <p:nvSpPr>
          <p:cNvPr id="29" name="Rectángulo 28"/>
          <p:cNvSpPr/>
          <p:nvPr/>
        </p:nvSpPr>
        <p:spPr>
          <a:xfrm>
            <a:off x="4842406" y="697503"/>
            <a:ext cx="2756261" cy="347601"/>
          </a:xfrm>
          <a:prstGeom prst="rect">
            <a:avLst/>
          </a:prstGeom>
          <a:noFill/>
          <a:ln w="25400" cap="flat" cmpd="sng" algn="ctr">
            <a:solidFill>
              <a:schemeClr val="tx1"/>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dirty="0" smtClean="0"/>
              <a:t>Detección a 2,5 cm</a:t>
            </a:r>
            <a:endParaRPr lang="es-EC" sz="1600" dirty="0"/>
          </a:p>
        </p:txBody>
      </p:sp>
      <p:sp>
        <p:nvSpPr>
          <p:cNvPr id="30" name="Rectángulo 29"/>
          <p:cNvSpPr/>
          <p:nvPr/>
        </p:nvSpPr>
        <p:spPr>
          <a:xfrm>
            <a:off x="8437264" y="700384"/>
            <a:ext cx="2756261" cy="347601"/>
          </a:xfrm>
          <a:prstGeom prst="rect">
            <a:avLst/>
          </a:prstGeom>
          <a:noFill/>
          <a:ln w="25400" cap="flat" cmpd="sng" algn="ctr">
            <a:solidFill>
              <a:schemeClr val="tx1"/>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dirty="0" smtClean="0"/>
              <a:t>Detección a 16,5 cm</a:t>
            </a:r>
            <a:endParaRPr lang="es-EC" sz="1600" dirty="0"/>
          </a:p>
        </p:txBody>
      </p:sp>
      <p:sp>
        <p:nvSpPr>
          <p:cNvPr id="33" name="CuadroTexto 32"/>
          <p:cNvSpPr txBox="1"/>
          <p:nvPr/>
        </p:nvSpPr>
        <p:spPr>
          <a:xfrm>
            <a:off x="5266946" y="1141385"/>
            <a:ext cx="1907177" cy="307777"/>
          </a:xfrm>
          <a:prstGeom prst="rect">
            <a:avLst/>
          </a:prstGeom>
          <a:noFill/>
        </p:spPr>
        <p:txBody>
          <a:bodyPr wrap="square" rtlCol="0">
            <a:spAutoFit/>
          </a:bodyPr>
          <a:lstStyle/>
          <a:p>
            <a:pPr algn="ctr"/>
            <a:r>
              <a:rPr lang="es-EC" sz="1400" dirty="0" smtClean="0"/>
              <a:t>1ml de alcohol</a:t>
            </a:r>
            <a:endParaRPr lang="es-EC" sz="1400" dirty="0"/>
          </a:p>
        </p:txBody>
      </p:sp>
      <p:sp>
        <p:nvSpPr>
          <p:cNvPr id="34" name="CuadroTexto 33"/>
          <p:cNvSpPr txBox="1"/>
          <p:nvPr/>
        </p:nvSpPr>
        <p:spPr>
          <a:xfrm>
            <a:off x="9006526" y="1112906"/>
            <a:ext cx="1907177" cy="307777"/>
          </a:xfrm>
          <a:prstGeom prst="rect">
            <a:avLst/>
          </a:prstGeom>
          <a:noFill/>
        </p:spPr>
        <p:txBody>
          <a:bodyPr wrap="square" rtlCol="0">
            <a:spAutoFit/>
          </a:bodyPr>
          <a:lstStyle/>
          <a:p>
            <a:pPr algn="ctr"/>
            <a:r>
              <a:rPr lang="es-EC" sz="1400" dirty="0" smtClean="0"/>
              <a:t>1ml de alcohol</a:t>
            </a:r>
            <a:endParaRPr lang="es-EC" sz="1400" dirty="0"/>
          </a:p>
        </p:txBody>
      </p:sp>
      <p:sp>
        <p:nvSpPr>
          <p:cNvPr id="35" name="CuadroTexto 34"/>
          <p:cNvSpPr txBox="1"/>
          <p:nvPr/>
        </p:nvSpPr>
        <p:spPr>
          <a:xfrm>
            <a:off x="5266946" y="2939055"/>
            <a:ext cx="1907177" cy="307777"/>
          </a:xfrm>
          <a:prstGeom prst="rect">
            <a:avLst/>
          </a:prstGeom>
          <a:noFill/>
        </p:spPr>
        <p:txBody>
          <a:bodyPr wrap="square" rtlCol="0">
            <a:spAutoFit/>
          </a:bodyPr>
          <a:lstStyle/>
          <a:p>
            <a:pPr algn="ctr"/>
            <a:r>
              <a:rPr lang="es-EC" sz="1400" dirty="0"/>
              <a:t>2</a:t>
            </a:r>
            <a:r>
              <a:rPr lang="es-EC" sz="1400" dirty="0" smtClean="0"/>
              <a:t>ml de alcohol</a:t>
            </a:r>
            <a:endParaRPr lang="es-EC" sz="1400" dirty="0"/>
          </a:p>
        </p:txBody>
      </p:sp>
      <p:sp>
        <p:nvSpPr>
          <p:cNvPr id="36" name="CuadroTexto 35"/>
          <p:cNvSpPr txBox="1"/>
          <p:nvPr/>
        </p:nvSpPr>
        <p:spPr>
          <a:xfrm>
            <a:off x="9006526" y="2910576"/>
            <a:ext cx="1907177" cy="307777"/>
          </a:xfrm>
          <a:prstGeom prst="rect">
            <a:avLst/>
          </a:prstGeom>
          <a:noFill/>
        </p:spPr>
        <p:txBody>
          <a:bodyPr wrap="square" rtlCol="0">
            <a:spAutoFit/>
          </a:bodyPr>
          <a:lstStyle/>
          <a:p>
            <a:pPr algn="ctr"/>
            <a:r>
              <a:rPr lang="es-EC" sz="1400" dirty="0"/>
              <a:t>2</a:t>
            </a:r>
            <a:r>
              <a:rPr lang="es-EC" sz="1400" dirty="0" smtClean="0"/>
              <a:t>ml de alcohol</a:t>
            </a:r>
            <a:endParaRPr lang="es-EC" sz="1400" dirty="0"/>
          </a:p>
        </p:txBody>
      </p:sp>
      <p:sp>
        <p:nvSpPr>
          <p:cNvPr id="37" name="CuadroTexto 36"/>
          <p:cNvSpPr txBox="1"/>
          <p:nvPr/>
        </p:nvSpPr>
        <p:spPr>
          <a:xfrm>
            <a:off x="5158900" y="4780625"/>
            <a:ext cx="1907177" cy="307777"/>
          </a:xfrm>
          <a:prstGeom prst="rect">
            <a:avLst/>
          </a:prstGeom>
          <a:noFill/>
        </p:spPr>
        <p:txBody>
          <a:bodyPr wrap="square" rtlCol="0">
            <a:spAutoFit/>
          </a:bodyPr>
          <a:lstStyle/>
          <a:p>
            <a:pPr algn="ctr"/>
            <a:r>
              <a:rPr lang="es-EC" sz="1400" dirty="0"/>
              <a:t>3</a:t>
            </a:r>
            <a:r>
              <a:rPr lang="es-EC" sz="1400" dirty="0" smtClean="0"/>
              <a:t>ml de alcohol</a:t>
            </a:r>
            <a:endParaRPr lang="es-EC" sz="1400" dirty="0"/>
          </a:p>
        </p:txBody>
      </p:sp>
      <p:sp>
        <p:nvSpPr>
          <p:cNvPr id="38" name="CuadroTexto 37"/>
          <p:cNvSpPr txBox="1"/>
          <p:nvPr/>
        </p:nvSpPr>
        <p:spPr>
          <a:xfrm>
            <a:off x="8898480" y="4752146"/>
            <a:ext cx="1907177" cy="307777"/>
          </a:xfrm>
          <a:prstGeom prst="rect">
            <a:avLst/>
          </a:prstGeom>
          <a:noFill/>
        </p:spPr>
        <p:txBody>
          <a:bodyPr wrap="square" rtlCol="0">
            <a:spAutoFit/>
          </a:bodyPr>
          <a:lstStyle/>
          <a:p>
            <a:pPr algn="ctr"/>
            <a:r>
              <a:rPr lang="es-EC" sz="1400" dirty="0"/>
              <a:t>3</a:t>
            </a:r>
            <a:r>
              <a:rPr lang="es-EC" sz="1400" dirty="0" smtClean="0"/>
              <a:t>ml de alcohol</a:t>
            </a:r>
            <a:endParaRPr lang="es-EC" sz="1400" dirty="0"/>
          </a:p>
        </p:txBody>
      </p:sp>
      <p:pic>
        <p:nvPicPr>
          <p:cNvPr id="1026" name="Picture 2" descr="Resultado de imagen para sensor mq13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429" t="33435" r="13392" b="35218"/>
          <a:stretch/>
        </p:blipFill>
        <p:spPr bwMode="auto">
          <a:xfrm>
            <a:off x="719247" y="2696464"/>
            <a:ext cx="1760762" cy="8095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sensor mq-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6029" t="30069" r="17279" b="30390"/>
          <a:stretch/>
        </p:blipFill>
        <p:spPr bwMode="auto">
          <a:xfrm>
            <a:off x="669160" y="1587356"/>
            <a:ext cx="1810849" cy="805955"/>
          </a:xfrm>
          <a:prstGeom prst="rect">
            <a:avLst/>
          </a:prstGeom>
          <a:noFill/>
          <a:extLst>
            <a:ext uri="{909E8E84-426E-40DD-AFC4-6F175D3DCCD1}">
              <a14:hiddenFill xmlns:a14="http://schemas.microsoft.com/office/drawing/2010/main">
                <a:solidFill>
                  <a:srgbClr val="FFFFFF"/>
                </a:solidFill>
              </a14:hiddenFill>
            </a:ext>
          </a:extLst>
        </p:spPr>
      </p:pic>
      <p:sp>
        <p:nvSpPr>
          <p:cNvPr id="41" name="CuadroTexto 40"/>
          <p:cNvSpPr txBox="1"/>
          <p:nvPr/>
        </p:nvSpPr>
        <p:spPr>
          <a:xfrm>
            <a:off x="669160" y="4387679"/>
            <a:ext cx="2935257" cy="127727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1400" dirty="0" smtClean="0"/>
              <a:t>Concentración: alcohol 72°GL</a:t>
            </a:r>
          </a:p>
          <a:p>
            <a:pPr marL="285750" indent="-285750">
              <a:lnSpc>
                <a:spcPct val="150000"/>
              </a:lnSpc>
              <a:buFont typeface="Arial" panose="020B0604020202020204" pitchFamily="34" charset="0"/>
              <a:buChar char="•"/>
            </a:pPr>
            <a:r>
              <a:rPr lang="es-EC" sz="1400" dirty="0" smtClean="0"/>
              <a:t>Temperatura: 20°C</a:t>
            </a:r>
          </a:p>
          <a:p>
            <a:pPr marL="285750" indent="-285750">
              <a:lnSpc>
                <a:spcPct val="150000"/>
              </a:lnSpc>
              <a:buFont typeface="Arial" panose="020B0604020202020204" pitchFamily="34" charset="0"/>
              <a:buChar char="•"/>
            </a:pPr>
            <a:r>
              <a:rPr lang="es-EC" sz="1400" dirty="0" smtClean="0"/>
              <a:t>Humedad: 69%</a:t>
            </a:r>
          </a:p>
          <a:p>
            <a:pPr algn="ctr"/>
            <a:endParaRPr lang="es-EC" sz="1400" dirty="0"/>
          </a:p>
        </p:txBody>
      </p:sp>
      <p:sp>
        <p:nvSpPr>
          <p:cNvPr id="42" name="Rectángulo 41"/>
          <p:cNvSpPr/>
          <p:nvPr/>
        </p:nvSpPr>
        <p:spPr>
          <a:xfrm>
            <a:off x="333938" y="967614"/>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Sensores químicos</a:t>
            </a:r>
            <a:endParaRPr lang="es-EC" sz="1600" b="1" dirty="0"/>
          </a:p>
        </p:txBody>
      </p:sp>
      <p:sp>
        <p:nvSpPr>
          <p:cNvPr id="43" name="CuadroTexto 42"/>
          <p:cNvSpPr txBox="1"/>
          <p:nvPr/>
        </p:nvSpPr>
        <p:spPr>
          <a:xfrm>
            <a:off x="2273653" y="1814965"/>
            <a:ext cx="1907177" cy="307777"/>
          </a:xfrm>
          <a:prstGeom prst="rect">
            <a:avLst/>
          </a:prstGeom>
          <a:noFill/>
        </p:spPr>
        <p:txBody>
          <a:bodyPr wrap="square" rtlCol="0">
            <a:spAutoFit/>
          </a:bodyPr>
          <a:lstStyle/>
          <a:p>
            <a:pPr algn="ctr"/>
            <a:r>
              <a:rPr lang="es-EC" sz="1400" dirty="0" smtClean="0"/>
              <a:t>Sensor MQ-3</a:t>
            </a:r>
            <a:endParaRPr lang="es-EC" sz="1400" dirty="0"/>
          </a:p>
        </p:txBody>
      </p:sp>
      <p:sp>
        <p:nvSpPr>
          <p:cNvPr id="44" name="CuadroTexto 43"/>
          <p:cNvSpPr txBox="1"/>
          <p:nvPr/>
        </p:nvSpPr>
        <p:spPr>
          <a:xfrm>
            <a:off x="2304495" y="2923333"/>
            <a:ext cx="1907177" cy="307777"/>
          </a:xfrm>
          <a:prstGeom prst="rect">
            <a:avLst/>
          </a:prstGeom>
          <a:noFill/>
        </p:spPr>
        <p:txBody>
          <a:bodyPr wrap="square" rtlCol="0">
            <a:spAutoFit/>
          </a:bodyPr>
          <a:lstStyle/>
          <a:p>
            <a:pPr algn="ctr"/>
            <a:r>
              <a:rPr lang="es-EC" sz="1400" dirty="0" smtClean="0"/>
              <a:t>Sensor MQ-135</a:t>
            </a:r>
            <a:endParaRPr lang="es-EC" sz="1400" dirty="0"/>
          </a:p>
        </p:txBody>
      </p:sp>
      <p:sp>
        <p:nvSpPr>
          <p:cNvPr id="31" name="Rectángulo 30"/>
          <p:cNvSpPr/>
          <p:nvPr/>
        </p:nvSpPr>
        <p:spPr>
          <a:xfrm>
            <a:off x="6488132" y="-3415"/>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Selección sensores químicos</a:t>
            </a:r>
            <a:endParaRPr lang="es-EC" sz="1600" b="1" dirty="0"/>
          </a:p>
        </p:txBody>
      </p:sp>
    </p:spTree>
    <p:extLst>
      <p:ext uri="{BB962C8B-B14F-4D97-AF65-F5344CB8AC3E}">
        <p14:creationId xmlns:p14="http://schemas.microsoft.com/office/powerpoint/2010/main" val="10188367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5095" y="6361244"/>
            <a:ext cx="2743200" cy="365125"/>
          </a:xfrm>
        </p:spPr>
        <p:txBody>
          <a:bodyPr/>
          <a:lstStyle/>
          <a:p>
            <a:pPr>
              <a:defRPr/>
            </a:pPr>
            <a:fld id="{E8D88C74-0DDE-8F40-A44E-D6CE8BB2242F}" type="slidenum">
              <a:rPr lang="es-ES" smtClean="0"/>
              <a:pPr>
                <a:defRPr/>
              </a:pPr>
              <a:t>14</a:t>
            </a:fld>
            <a:endParaRPr lang="es-ES" sz="1600" dirty="0">
              <a:solidFill>
                <a:srgbClr val="888888"/>
              </a:solidFill>
            </a:endParaRPr>
          </a:p>
        </p:txBody>
      </p:sp>
      <p:pic>
        <p:nvPicPr>
          <p:cNvPr id="14" name="Imagen 13"/>
          <p:cNvPicPr/>
          <p:nvPr/>
        </p:nvPicPr>
        <p:blipFill rotWithShape="1">
          <a:blip r:embed="rId3" cstate="print">
            <a:extLst>
              <a:ext uri="{28A0092B-C50C-407E-A947-70E740481C1C}">
                <a14:useLocalDpi xmlns:a14="http://schemas.microsoft.com/office/drawing/2010/main" val="0"/>
              </a:ext>
            </a:extLst>
          </a:blip>
          <a:srcRect l="4586" r="6691"/>
          <a:stretch/>
        </p:blipFill>
        <p:spPr bwMode="auto">
          <a:xfrm>
            <a:off x="4492021" y="1635876"/>
            <a:ext cx="6186019" cy="4259646"/>
          </a:xfrm>
          <a:prstGeom prst="rect">
            <a:avLst/>
          </a:prstGeom>
          <a:noFill/>
          <a:ln>
            <a:noFill/>
          </a:ln>
          <a:extLst>
            <a:ext uri="{53640926-AAD7-44D8-BBD7-CCE9431645EC}">
              <a14:shadowObscured xmlns:a14="http://schemas.microsoft.com/office/drawing/2010/main"/>
            </a:ext>
          </a:extLst>
        </p:spPr>
      </p:pic>
      <p:sp>
        <p:nvSpPr>
          <p:cNvPr id="16" name="Rectángulo 15"/>
          <p:cNvSpPr/>
          <p:nvPr/>
        </p:nvSpPr>
        <p:spPr>
          <a:xfrm>
            <a:off x="230533" y="4090633"/>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Condiciones experimentos</a:t>
            </a:r>
            <a:endParaRPr lang="es-EC" sz="1600" b="1" dirty="0"/>
          </a:p>
        </p:txBody>
      </p:sp>
      <p:pic>
        <p:nvPicPr>
          <p:cNvPr id="17" name="Picture 2" descr="Resultado de imagen para sensor mq13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429" t="33435" r="13392" b="35218"/>
          <a:stretch/>
        </p:blipFill>
        <p:spPr bwMode="auto">
          <a:xfrm>
            <a:off x="613527" y="2844505"/>
            <a:ext cx="1712990" cy="78758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Resultado de imagen para sensor mq-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29" t="30069" r="17279" b="30390"/>
          <a:stretch/>
        </p:blipFill>
        <p:spPr bwMode="auto">
          <a:xfrm>
            <a:off x="573702" y="1694328"/>
            <a:ext cx="1802902" cy="802418"/>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p:cNvSpPr txBox="1"/>
          <p:nvPr/>
        </p:nvSpPr>
        <p:spPr>
          <a:xfrm>
            <a:off x="639634" y="4438234"/>
            <a:ext cx="2935257" cy="127727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1400" dirty="0" smtClean="0"/>
              <a:t>Concentración: alcohol 72°GL</a:t>
            </a:r>
          </a:p>
          <a:p>
            <a:pPr marL="285750" indent="-285750">
              <a:lnSpc>
                <a:spcPct val="150000"/>
              </a:lnSpc>
              <a:buFont typeface="Arial" panose="020B0604020202020204" pitchFamily="34" charset="0"/>
              <a:buChar char="•"/>
            </a:pPr>
            <a:r>
              <a:rPr lang="es-EC" sz="1400" dirty="0" smtClean="0"/>
              <a:t>Temperatura: 20°C</a:t>
            </a:r>
          </a:p>
          <a:p>
            <a:pPr marL="285750" indent="-285750">
              <a:lnSpc>
                <a:spcPct val="150000"/>
              </a:lnSpc>
              <a:buFont typeface="Arial" panose="020B0604020202020204" pitchFamily="34" charset="0"/>
              <a:buChar char="•"/>
            </a:pPr>
            <a:r>
              <a:rPr lang="es-EC" sz="1400" dirty="0" smtClean="0"/>
              <a:t>Humedad: 69%</a:t>
            </a:r>
          </a:p>
          <a:p>
            <a:pPr algn="ctr"/>
            <a:endParaRPr lang="es-EC" sz="1400" dirty="0"/>
          </a:p>
        </p:txBody>
      </p:sp>
      <p:sp>
        <p:nvSpPr>
          <p:cNvPr id="22" name="Rectángulo 21"/>
          <p:cNvSpPr/>
          <p:nvPr/>
        </p:nvSpPr>
        <p:spPr>
          <a:xfrm>
            <a:off x="230533" y="1071049"/>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Sensores químicos</a:t>
            </a:r>
            <a:endParaRPr lang="es-EC" sz="1600" b="1" dirty="0"/>
          </a:p>
        </p:txBody>
      </p:sp>
      <p:sp>
        <p:nvSpPr>
          <p:cNvPr id="23" name="CuadroTexto 22"/>
          <p:cNvSpPr txBox="1"/>
          <p:nvPr/>
        </p:nvSpPr>
        <p:spPr>
          <a:xfrm>
            <a:off x="2170248" y="1939122"/>
            <a:ext cx="1907177" cy="307777"/>
          </a:xfrm>
          <a:prstGeom prst="rect">
            <a:avLst/>
          </a:prstGeom>
          <a:noFill/>
        </p:spPr>
        <p:txBody>
          <a:bodyPr wrap="square" rtlCol="0">
            <a:spAutoFit/>
          </a:bodyPr>
          <a:lstStyle/>
          <a:p>
            <a:pPr algn="ctr"/>
            <a:r>
              <a:rPr lang="es-EC" sz="1400" dirty="0" smtClean="0"/>
              <a:t>Sensor MQ-3</a:t>
            </a:r>
            <a:endParaRPr lang="es-EC" sz="1400" dirty="0"/>
          </a:p>
        </p:txBody>
      </p:sp>
      <p:sp>
        <p:nvSpPr>
          <p:cNvPr id="24" name="CuadroTexto 23"/>
          <p:cNvSpPr txBox="1"/>
          <p:nvPr/>
        </p:nvSpPr>
        <p:spPr>
          <a:xfrm>
            <a:off x="2093540" y="3039468"/>
            <a:ext cx="1907177" cy="307777"/>
          </a:xfrm>
          <a:prstGeom prst="rect">
            <a:avLst/>
          </a:prstGeom>
          <a:noFill/>
        </p:spPr>
        <p:txBody>
          <a:bodyPr wrap="square" rtlCol="0">
            <a:spAutoFit/>
          </a:bodyPr>
          <a:lstStyle/>
          <a:p>
            <a:pPr algn="ctr"/>
            <a:r>
              <a:rPr lang="es-EC" sz="1400" dirty="0" smtClean="0"/>
              <a:t>Sensor MQ-135</a:t>
            </a:r>
            <a:endParaRPr lang="es-EC" sz="1400" dirty="0"/>
          </a:p>
        </p:txBody>
      </p:sp>
      <p:sp>
        <p:nvSpPr>
          <p:cNvPr id="25" name="CuadroTexto 24"/>
          <p:cNvSpPr txBox="1"/>
          <p:nvPr/>
        </p:nvSpPr>
        <p:spPr>
          <a:xfrm>
            <a:off x="6631441" y="1013631"/>
            <a:ext cx="1907177" cy="307777"/>
          </a:xfrm>
          <a:prstGeom prst="rect">
            <a:avLst/>
          </a:prstGeom>
          <a:noFill/>
        </p:spPr>
        <p:txBody>
          <a:bodyPr wrap="square" rtlCol="0">
            <a:spAutoFit/>
          </a:bodyPr>
          <a:lstStyle/>
          <a:p>
            <a:pPr algn="ctr"/>
            <a:r>
              <a:rPr lang="es-EC" sz="1400" b="1" dirty="0" smtClean="0"/>
              <a:t>Valor pico de detección</a:t>
            </a:r>
            <a:endParaRPr lang="es-EC" sz="1400" b="1" dirty="0"/>
          </a:p>
        </p:txBody>
      </p:sp>
      <p:sp>
        <p:nvSpPr>
          <p:cNvPr id="26" name="CuadroTexto 25"/>
          <p:cNvSpPr txBox="1"/>
          <p:nvPr/>
        </p:nvSpPr>
        <p:spPr>
          <a:xfrm>
            <a:off x="10212086" y="4133240"/>
            <a:ext cx="1907177" cy="307777"/>
          </a:xfrm>
          <a:prstGeom prst="rect">
            <a:avLst/>
          </a:prstGeom>
          <a:noFill/>
        </p:spPr>
        <p:txBody>
          <a:bodyPr wrap="square" rtlCol="0">
            <a:spAutoFit/>
          </a:bodyPr>
          <a:lstStyle/>
          <a:p>
            <a:pPr algn="ctr"/>
            <a:r>
              <a:rPr lang="es-EC" sz="1400" dirty="0" smtClean="0"/>
              <a:t>Línea base</a:t>
            </a:r>
            <a:endParaRPr lang="es-EC" sz="1400" dirty="0"/>
          </a:p>
        </p:txBody>
      </p:sp>
      <p:sp>
        <p:nvSpPr>
          <p:cNvPr id="27" name="CuadroTexto 26"/>
          <p:cNvSpPr txBox="1"/>
          <p:nvPr/>
        </p:nvSpPr>
        <p:spPr>
          <a:xfrm>
            <a:off x="3265186" y="4940422"/>
            <a:ext cx="1907177" cy="307777"/>
          </a:xfrm>
          <a:prstGeom prst="rect">
            <a:avLst/>
          </a:prstGeom>
          <a:noFill/>
        </p:spPr>
        <p:txBody>
          <a:bodyPr wrap="square" rtlCol="0">
            <a:spAutoFit/>
          </a:bodyPr>
          <a:lstStyle/>
          <a:p>
            <a:pPr algn="ctr"/>
            <a:r>
              <a:rPr lang="es-EC" sz="1400" dirty="0" smtClean="0"/>
              <a:t>Línea base</a:t>
            </a:r>
            <a:endParaRPr lang="es-EC" sz="1400" dirty="0"/>
          </a:p>
        </p:txBody>
      </p:sp>
      <p:cxnSp>
        <p:nvCxnSpPr>
          <p:cNvPr id="5" name="Conector recto de flecha 4"/>
          <p:cNvCxnSpPr/>
          <p:nvPr/>
        </p:nvCxnSpPr>
        <p:spPr>
          <a:xfrm flipV="1">
            <a:off x="6210300" y="1321408"/>
            <a:ext cx="660400" cy="1293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flipV="1">
            <a:off x="7194730" y="1321408"/>
            <a:ext cx="653870" cy="193975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9" name="Conector recto de flecha 28"/>
          <p:cNvCxnSpPr/>
          <p:nvPr/>
        </p:nvCxnSpPr>
        <p:spPr>
          <a:xfrm flipV="1">
            <a:off x="8874215" y="4287128"/>
            <a:ext cx="1803825" cy="22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flipV="1">
            <a:off x="8538618" y="4463708"/>
            <a:ext cx="2262143" cy="45263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2" name="Conector recto de flecha 31"/>
          <p:cNvCxnSpPr/>
          <p:nvPr/>
        </p:nvCxnSpPr>
        <p:spPr>
          <a:xfrm flipV="1">
            <a:off x="4217748" y="4579397"/>
            <a:ext cx="857920" cy="377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p:cNvCxnSpPr/>
          <p:nvPr/>
        </p:nvCxnSpPr>
        <p:spPr>
          <a:xfrm flipV="1">
            <a:off x="4340469" y="4753197"/>
            <a:ext cx="735199" cy="30743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1" name="18 Rectángulo"/>
          <p:cNvSpPr/>
          <p:nvPr/>
        </p:nvSpPr>
        <p:spPr bwMode="auto">
          <a:xfrm>
            <a:off x="130631" y="11911"/>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33" name="18 Rectángulo"/>
          <p:cNvSpPr/>
          <p:nvPr/>
        </p:nvSpPr>
        <p:spPr bwMode="auto">
          <a:xfrm>
            <a:off x="2681973" y="-4876"/>
            <a:ext cx="3775164" cy="474351"/>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1.- Caracterización sensores químicos</a:t>
            </a:r>
          </a:p>
        </p:txBody>
      </p:sp>
      <p:sp>
        <p:nvSpPr>
          <p:cNvPr id="36" name="Rectángulo 35"/>
          <p:cNvSpPr/>
          <p:nvPr/>
        </p:nvSpPr>
        <p:spPr>
          <a:xfrm>
            <a:off x="6488132" y="-3415"/>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Selección sensores químicos</a:t>
            </a:r>
            <a:endParaRPr lang="es-EC" sz="1600" b="1" dirty="0"/>
          </a:p>
        </p:txBody>
      </p:sp>
    </p:spTree>
    <p:extLst>
      <p:ext uri="{BB962C8B-B14F-4D97-AF65-F5344CB8AC3E}">
        <p14:creationId xmlns:p14="http://schemas.microsoft.com/office/powerpoint/2010/main" val="8329484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52142" y="6445712"/>
            <a:ext cx="2743200" cy="365125"/>
          </a:xfrm>
        </p:spPr>
        <p:txBody>
          <a:bodyPr/>
          <a:lstStyle/>
          <a:p>
            <a:pPr>
              <a:defRPr/>
            </a:pPr>
            <a:fld id="{E8D88C74-0DDE-8F40-A44E-D6CE8BB2242F}" type="slidenum">
              <a:rPr lang="es-ES" smtClean="0"/>
              <a:pPr>
                <a:defRPr/>
              </a:pPr>
              <a:t>15</a:t>
            </a:fld>
            <a:endParaRPr lang="es-ES" sz="1600">
              <a:solidFill>
                <a:srgbClr val="888888"/>
              </a:solidFill>
            </a:endParaRPr>
          </a:p>
        </p:txBody>
      </p:sp>
      <p:sp>
        <p:nvSpPr>
          <p:cNvPr id="16" name="Rectángulo 15"/>
          <p:cNvSpPr/>
          <p:nvPr/>
        </p:nvSpPr>
        <p:spPr>
          <a:xfrm>
            <a:off x="8588" y="2515109"/>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Condiciones experimentos</a:t>
            </a:r>
            <a:endParaRPr lang="es-EC" sz="1600" b="1" dirty="0"/>
          </a:p>
        </p:txBody>
      </p:sp>
      <p:sp>
        <p:nvSpPr>
          <p:cNvPr id="21" name="CuadroTexto 20"/>
          <p:cNvSpPr txBox="1"/>
          <p:nvPr/>
        </p:nvSpPr>
        <p:spPr>
          <a:xfrm>
            <a:off x="527428" y="2862710"/>
            <a:ext cx="2935257" cy="160043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1400" dirty="0" smtClean="0"/>
              <a:t>No se colocó alcohol</a:t>
            </a:r>
          </a:p>
          <a:p>
            <a:pPr marL="285750" indent="-285750">
              <a:lnSpc>
                <a:spcPct val="150000"/>
              </a:lnSpc>
              <a:buFont typeface="Arial" panose="020B0604020202020204" pitchFamily="34" charset="0"/>
              <a:buChar char="•"/>
            </a:pPr>
            <a:r>
              <a:rPr lang="es-EC" sz="1400" dirty="0" smtClean="0"/>
              <a:t>Temperatura: 23°C</a:t>
            </a:r>
          </a:p>
          <a:p>
            <a:pPr marL="285750" indent="-285750">
              <a:lnSpc>
                <a:spcPct val="150000"/>
              </a:lnSpc>
              <a:buFont typeface="Arial" panose="020B0604020202020204" pitchFamily="34" charset="0"/>
              <a:buChar char="•"/>
            </a:pPr>
            <a:r>
              <a:rPr lang="es-EC" sz="1400" dirty="0" smtClean="0"/>
              <a:t>Humedad: 70%</a:t>
            </a:r>
          </a:p>
          <a:p>
            <a:pPr marL="285750" indent="-285750">
              <a:lnSpc>
                <a:spcPct val="150000"/>
              </a:lnSpc>
              <a:buFont typeface="Arial" panose="020B0604020202020204" pitchFamily="34" charset="0"/>
              <a:buChar char="•"/>
            </a:pPr>
            <a:r>
              <a:rPr lang="es-EC" sz="1400" dirty="0" smtClean="0"/>
              <a:t>Periodo de muestreo: 1 s</a:t>
            </a:r>
          </a:p>
          <a:p>
            <a:pPr algn="ctr"/>
            <a:endParaRPr lang="es-EC" sz="1400" dirty="0"/>
          </a:p>
        </p:txBody>
      </p:sp>
      <p:sp>
        <p:nvSpPr>
          <p:cNvPr id="22" name="Rectángulo 21"/>
          <p:cNvSpPr/>
          <p:nvPr/>
        </p:nvSpPr>
        <p:spPr>
          <a:xfrm>
            <a:off x="156608" y="1045792"/>
            <a:ext cx="1838448"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400" b="1" dirty="0" smtClean="0"/>
              <a:t>Línea base</a:t>
            </a:r>
            <a:endParaRPr lang="es-EC" sz="2400" b="1" dirty="0"/>
          </a:p>
        </p:txBody>
      </p:sp>
      <p:pic>
        <p:nvPicPr>
          <p:cNvPr id="31" name="Imagen 30"/>
          <p:cNvPicPr/>
          <p:nvPr/>
        </p:nvPicPr>
        <p:blipFill rotWithShape="1">
          <a:blip r:embed="rId3" cstate="print">
            <a:extLst>
              <a:ext uri="{28A0092B-C50C-407E-A947-70E740481C1C}">
                <a14:useLocalDpi xmlns:a14="http://schemas.microsoft.com/office/drawing/2010/main" val="0"/>
              </a:ext>
            </a:extLst>
          </a:blip>
          <a:srcRect l="3888" t="1814" r="6670" b="1848"/>
          <a:stretch/>
        </p:blipFill>
        <p:spPr bwMode="auto">
          <a:xfrm>
            <a:off x="3575229" y="3205580"/>
            <a:ext cx="3877116" cy="3041489"/>
          </a:xfrm>
          <a:prstGeom prst="rect">
            <a:avLst/>
          </a:prstGeom>
          <a:noFill/>
          <a:ln>
            <a:noFill/>
          </a:ln>
          <a:extLst>
            <a:ext uri="{53640926-AAD7-44D8-BBD7-CCE9431645EC}">
              <a14:shadowObscured xmlns:a14="http://schemas.microsoft.com/office/drawing/2010/main"/>
            </a:ext>
          </a:extLst>
        </p:spPr>
      </p:pic>
      <p:pic>
        <p:nvPicPr>
          <p:cNvPr id="33" name="Imagen 32"/>
          <p:cNvPicPr/>
          <p:nvPr/>
        </p:nvPicPr>
        <p:blipFill rotWithShape="1">
          <a:blip r:embed="rId4" cstate="print">
            <a:extLst>
              <a:ext uri="{28A0092B-C50C-407E-A947-70E740481C1C}">
                <a14:useLocalDpi xmlns:a14="http://schemas.microsoft.com/office/drawing/2010/main" val="0"/>
              </a:ext>
            </a:extLst>
          </a:blip>
          <a:srcRect l="4159" t="2234" r="7755" b="1547"/>
          <a:stretch/>
        </p:blipFill>
        <p:spPr bwMode="auto">
          <a:xfrm>
            <a:off x="7652885" y="3205069"/>
            <a:ext cx="3877200" cy="3042000"/>
          </a:xfrm>
          <a:prstGeom prst="rect">
            <a:avLst/>
          </a:prstGeom>
          <a:noFill/>
          <a:ln>
            <a:noFill/>
          </a:ln>
          <a:extLst>
            <a:ext uri="{53640926-AAD7-44D8-BBD7-CCE9431645EC}">
              <a14:shadowObscured xmlns:a14="http://schemas.microsoft.com/office/drawing/2010/main"/>
            </a:ext>
          </a:extLst>
        </p:spPr>
      </p:pic>
      <p:pic>
        <p:nvPicPr>
          <p:cNvPr id="35" name="Imagen 3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20167" t="47547"/>
          <a:stretch/>
        </p:blipFill>
        <p:spPr>
          <a:xfrm>
            <a:off x="5374273" y="788026"/>
            <a:ext cx="3857488" cy="1900884"/>
          </a:xfrm>
          <a:prstGeom prst="rect">
            <a:avLst/>
          </a:prstGeom>
          <a:ln>
            <a:noFill/>
          </a:ln>
        </p:spPr>
      </p:pic>
      <p:sp>
        <p:nvSpPr>
          <p:cNvPr id="36" name="CuadroTexto 35"/>
          <p:cNvSpPr txBox="1"/>
          <p:nvPr/>
        </p:nvSpPr>
        <p:spPr>
          <a:xfrm>
            <a:off x="4560198" y="2897292"/>
            <a:ext cx="1907177" cy="307777"/>
          </a:xfrm>
          <a:prstGeom prst="rect">
            <a:avLst/>
          </a:prstGeom>
          <a:noFill/>
        </p:spPr>
        <p:txBody>
          <a:bodyPr wrap="square" rtlCol="0">
            <a:spAutoFit/>
          </a:bodyPr>
          <a:lstStyle/>
          <a:p>
            <a:pPr algn="ctr"/>
            <a:r>
              <a:rPr lang="es-EC" sz="1400" b="1" dirty="0" smtClean="0"/>
              <a:t>Primer experimento</a:t>
            </a:r>
            <a:endParaRPr lang="es-EC" sz="1400" b="1" dirty="0"/>
          </a:p>
        </p:txBody>
      </p:sp>
      <p:sp>
        <p:nvSpPr>
          <p:cNvPr id="37" name="CuadroTexto 36"/>
          <p:cNvSpPr txBox="1"/>
          <p:nvPr/>
        </p:nvSpPr>
        <p:spPr>
          <a:xfrm>
            <a:off x="8827398" y="2875176"/>
            <a:ext cx="1907177" cy="307777"/>
          </a:xfrm>
          <a:prstGeom prst="rect">
            <a:avLst/>
          </a:prstGeom>
          <a:noFill/>
        </p:spPr>
        <p:txBody>
          <a:bodyPr wrap="square" rtlCol="0">
            <a:spAutoFit/>
          </a:bodyPr>
          <a:lstStyle/>
          <a:p>
            <a:pPr algn="ctr"/>
            <a:r>
              <a:rPr lang="es-EC" sz="1400" b="1" dirty="0" smtClean="0"/>
              <a:t>Quinto experimento</a:t>
            </a:r>
            <a:endParaRPr lang="es-EC" sz="1400" b="1" dirty="0"/>
          </a:p>
        </p:txBody>
      </p:sp>
      <p:sp>
        <p:nvSpPr>
          <p:cNvPr id="38" name="CuadroTexto 37"/>
          <p:cNvSpPr txBox="1"/>
          <p:nvPr/>
        </p:nvSpPr>
        <p:spPr>
          <a:xfrm>
            <a:off x="527428" y="1529327"/>
            <a:ext cx="3354959" cy="954107"/>
          </a:xfrm>
          <a:prstGeom prst="rect">
            <a:avLst/>
          </a:prstGeom>
          <a:noFill/>
        </p:spPr>
        <p:txBody>
          <a:bodyPr wrap="square" rtlCol="0">
            <a:spAutoFit/>
          </a:bodyPr>
          <a:lstStyle/>
          <a:p>
            <a:pPr marL="285750" indent="-285750">
              <a:buFont typeface="Arial" panose="020B0604020202020204" pitchFamily="34" charset="0"/>
              <a:buChar char="•"/>
            </a:pPr>
            <a:r>
              <a:rPr lang="es-EC" sz="1400" dirty="0" smtClean="0"/>
              <a:t>Offset en la señal de voltaje</a:t>
            </a:r>
          </a:p>
          <a:p>
            <a:pPr marL="285750" indent="-285750">
              <a:buFont typeface="Arial" panose="020B0604020202020204" pitchFamily="34" charset="0"/>
              <a:buChar char="•"/>
            </a:pPr>
            <a:r>
              <a:rPr lang="es-EC" sz="1400" dirty="0" smtClean="0"/>
              <a:t>Varía según las condiciones climáticas</a:t>
            </a:r>
          </a:p>
          <a:p>
            <a:pPr marL="285750" indent="-285750">
              <a:buFont typeface="Arial" panose="020B0604020202020204" pitchFamily="34" charset="0"/>
              <a:buChar char="•"/>
            </a:pPr>
            <a:endParaRPr lang="es-EC" sz="1400" dirty="0" smtClean="0"/>
          </a:p>
          <a:p>
            <a:pPr algn="ctr"/>
            <a:endParaRPr lang="es-EC" sz="1400" dirty="0"/>
          </a:p>
        </p:txBody>
      </p:sp>
      <p:sp>
        <p:nvSpPr>
          <p:cNvPr id="39" name="CuadroTexto 38"/>
          <p:cNvSpPr txBox="1"/>
          <p:nvPr/>
        </p:nvSpPr>
        <p:spPr>
          <a:xfrm>
            <a:off x="9299984" y="1529327"/>
            <a:ext cx="2447516" cy="523220"/>
          </a:xfrm>
          <a:prstGeom prst="rect">
            <a:avLst/>
          </a:prstGeom>
          <a:noFill/>
        </p:spPr>
        <p:txBody>
          <a:bodyPr wrap="square" rtlCol="0">
            <a:spAutoFit/>
          </a:bodyPr>
          <a:lstStyle/>
          <a:p>
            <a:pPr algn="ctr"/>
            <a:r>
              <a:rPr lang="es-EC" sz="1400" dirty="0" smtClean="0"/>
              <a:t>Adquisición de datos mediante tarjeta Arduino UNO</a:t>
            </a:r>
            <a:endParaRPr lang="es-EC" sz="1400" dirty="0"/>
          </a:p>
        </p:txBody>
      </p:sp>
      <p:sp>
        <p:nvSpPr>
          <p:cNvPr id="17" name="CuadroTexto 16"/>
          <p:cNvSpPr txBox="1"/>
          <p:nvPr/>
        </p:nvSpPr>
        <p:spPr>
          <a:xfrm>
            <a:off x="4352461" y="891904"/>
            <a:ext cx="1907177" cy="307777"/>
          </a:xfrm>
          <a:prstGeom prst="rect">
            <a:avLst/>
          </a:prstGeom>
          <a:noFill/>
        </p:spPr>
        <p:txBody>
          <a:bodyPr wrap="square" rtlCol="0">
            <a:spAutoFit/>
          </a:bodyPr>
          <a:lstStyle/>
          <a:p>
            <a:pPr algn="ctr"/>
            <a:r>
              <a:rPr lang="es-EC" sz="1400" b="1" dirty="0" smtClean="0"/>
              <a:t>Fuente de olor</a:t>
            </a:r>
            <a:endParaRPr lang="es-EC" sz="1400" b="1" dirty="0"/>
          </a:p>
        </p:txBody>
      </p:sp>
      <p:cxnSp>
        <p:nvCxnSpPr>
          <p:cNvPr id="20" name="Conector recto de flecha 19"/>
          <p:cNvCxnSpPr/>
          <p:nvPr/>
        </p:nvCxnSpPr>
        <p:spPr>
          <a:xfrm flipH="1" flipV="1">
            <a:off x="5054139" y="1199681"/>
            <a:ext cx="791981" cy="637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4" name="18 Rectángulo"/>
          <p:cNvSpPr/>
          <p:nvPr/>
        </p:nvSpPr>
        <p:spPr bwMode="auto">
          <a:xfrm>
            <a:off x="2681973" y="-4876"/>
            <a:ext cx="3775164" cy="474351"/>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1.- Caracterización sensores químicos</a:t>
            </a:r>
          </a:p>
        </p:txBody>
      </p:sp>
      <p:sp>
        <p:nvSpPr>
          <p:cNvPr id="25" name="Rectángulo 24"/>
          <p:cNvSpPr/>
          <p:nvPr/>
        </p:nvSpPr>
        <p:spPr>
          <a:xfrm>
            <a:off x="6488132" y="-3415"/>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Línea base</a:t>
            </a:r>
            <a:endParaRPr lang="es-EC" sz="1600" b="1" dirty="0"/>
          </a:p>
        </p:txBody>
      </p:sp>
    </p:spTree>
    <p:extLst>
      <p:ext uri="{BB962C8B-B14F-4D97-AF65-F5344CB8AC3E}">
        <p14:creationId xmlns:p14="http://schemas.microsoft.com/office/powerpoint/2010/main" val="34754325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376063" y="6400508"/>
            <a:ext cx="2743200" cy="365125"/>
          </a:xfrm>
        </p:spPr>
        <p:txBody>
          <a:bodyPr/>
          <a:lstStyle/>
          <a:p>
            <a:pPr>
              <a:defRPr/>
            </a:pPr>
            <a:fld id="{E8D88C74-0DDE-8F40-A44E-D6CE8BB2242F}" type="slidenum">
              <a:rPr lang="es-ES" smtClean="0"/>
              <a:pPr>
                <a:defRPr/>
              </a:pPr>
              <a:t>16</a:t>
            </a:fld>
            <a:endParaRPr lang="es-ES" sz="1600" dirty="0">
              <a:solidFill>
                <a:srgbClr val="888888"/>
              </a:solidFill>
            </a:endParaRPr>
          </a:p>
        </p:txBody>
      </p:sp>
      <p:sp>
        <p:nvSpPr>
          <p:cNvPr id="16" name="Rectángulo 15"/>
          <p:cNvSpPr/>
          <p:nvPr/>
        </p:nvSpPr>
        <p:spPr>
          <a:xfrm>
            <a:off x="130631" y="4691650"/>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Condiciones experimentos</a:t>
            </a:r>
            <a:endParaRPr lang="es-EC" sz="1600" b="1" dirty="0"/>
          </a:p>
        </p:txBody>
      </p:sp>
      <p:sp>
        <p:nvSpPr>
          <p:cNvPr id="21" name="CuadroTexto 20"/>
          <p:cNvSpPr txBox="1"/>
          <p:nvPr/>
        </p:nvSpPr>
        <p:spPr>
          <a:xfrm>
            <a:off x="603112" y="5039251"/>
            <a:ext cx="2935257" cy="127727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1400" dirty="0" smtClean="0"/>
              <a:t>Temperatura: 20°C</a:t>
            </a:r>
          </a:p>
          <a:p>
            <a:pPr marL="285750" indent="-285750">
              <a:lnSpc>
                <a:spcPct val="150000"/>
              </a:lnSpc>
              <a:buFont typeface="Arial" panose="020B0604020202020204" pitchFamily="34" charset="0"/>
              <a:buChar char="•"/>
            </a:pPr>
            <a:r>
              <a:rPr lang="es-EC" sz="1400" dirty="0" smtClean="0"/>
              <a:t>Humedad: 69%</a:t>
            </a:r>
          </a:p>
          <a:p>
            <a:pPr marL="285750" indent="-285750">
              <a:lnSpc>
                <a:spcPct val="150000"/>
              </a:lnSpc>
              <a:buFont typeface="Arial" panose="020B0604020202020204" pitchFamily="34" charset="0"/>
              <a:buChar char="•"/>
            </a:pPr>
            <a:r>
              <a:rPr lang="es-EC" sz="1400" dirty="0" smtClean="0"/>
              <a:t>Periodo de muestreo: 1 s</a:t>
            </a:r>
          </a:p>
          <a:p>
            <a:pPr algn="ctr"/>
            <a:endParaRPr lang="es-EC" sz="1400" dirty="0"/>
          </a:p>
        </p:txBody>
      </p:sp>
      <p:pic>
        <p:nvPicPr>
          <p:cNvPr id="2" name="Imagen 1"/>
          <p:cNvPicPr>
            <a:picLocks noChangeAspect="1"/>
          </p:cNvPicPr>
          <p:nvPr/>
        </p:nvPicPr>
        <p:blipFill>
          <a:blip r:embed="rId3"/>
          <a:stretch>
            <a:fillRect/>
          </a:stretch>
        </p:blipFill>
        <p:spPr>
          <a:xfrm>
            <a:off x="130631" y="2824004"/>
            <a:ext cx="3183830" cy="1726124"/>
          </a:xfrm>
          <a:prstGeom prst="rect">
            <a:avLst/>
          </a:prstGeom>
        </p:spPr>
      </p:pic>
      <p:pic>
        <p:nvPicPr>
          <p:cNvPr id="11" name="Imagen 10"/>
          <p:cNvPicPr/>
          <p:nvPr/>
        </p:nvPicPr>
        <p:blipFill rotWithShape="1">
          <a:blip r:embed="rId4" cstate="print">
            <a:extLst>
              <a:ext uri="{28A0092B-C50C-407E-A947-70E740481C1C}">
                <a14:useLocalDpi xmlns:a14="http://schemas.microsoft.com/office/drawing/2010/main" val="0"/>
              </a:ext>
            </a:extLst>
          </a:blip>
          <a:srcRect l="9951" t="4418" r="8614" b="4288"/>
          <a:stretch/>
        </p:blipFill>
        <p:spPr bwMode="auto">
          <a:xfrm>
            <a:off x="4110197" y="2108833"/>
            <a:ext cx="7524906" cy="4207691"/>
          </a:xfrm>
          <a:prstGeom prst="rect">
            <a:avLst/>
          </a:prstGeom>
          <a:noFill/>
          <a:ln>
            <a:noFill/>
          </a:ln>
          <a:extLst>
            <a:ext uri="{53640926-AAD7-44D8-BBD7-CCE9431645EC}">
              <a14:shadowObscured xmlns:a14="http://schemas.microsoft.com/office/drawing/2010/main"/>
            </a:ext>
          </a:extLst>
        </p:spPr>
      </p:pic>
      <p:sp>
        <p:nvSpPr>
          <p:cNvPr id="12" name="Rectángulo 11"/>
          <p:cNvSpPr/>
          <p:nvPr/>
        </p:nvSpPr>
        <p:spPr>
          <a:xfrm>
            <a:off x="891558" y="2225405"/>
            <a:ext cx="1896391" cy="464836"/>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DISTANCIA MÍNIMA</a:t>
            </a:r>
            <a:endParaRPr lang="es-EC" sz="1600" b="1" dirty="0"/>
          </a:p>
        </p:txBody>
      </p:sp>
      <p:sp>
        <p:nvSpPr>
          <p:cNvPr id="13" name="Rectángulo 12"/>
          <p:cNvSpPr/>
          <p:nvPr/>
        </p:nvSpPr>
        <p:spPr>
          <a:xfrm>
            <a:off x="5279169" y="902032"/>
            <a:ext cx="5186963" cy="347601"/>
          </a:xfrm>
          <a:prstGeom prst="rect">
            <a:avLst/>
          </a:prstGeom>
          <a:noFill/>
          <a:ln w="25400" cap="flat" cmpd="sng" algn="ctr">
            <a:solidFill>
              <a:schemeClr val="tx1"/>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DISTANCIA MÍNIMA DE 0 cm</a:t>
            </a:r>
            <a:endParaRPr lang="es-EC" sz="1600" b="1" dirty="0"/>
          </a:p>
        </p:txBody>
      </p:sp>
      <p:sp>
        <p:nvSpPr>
          <p:cNvPr id="14" name="Rectángulo 13"/>
          <p:cNvSpPr/>
          <p:nvPr/>
        </p:nvSpPr>
        <p:spPr>
          <a:xfrm>
            <a:off x="5562113" y="1598876"/>
            <a:ext cx="4621073" cy="338554"/>
          </a:xfrm>
          <a:prstGeom prst="rect">
            <a:avLst/>
          </a:prstGeom>
        </p:spPr>
        <p:txBody>
          <a:bodyPr wrap="none">
            <a:spAutoFit/>
          </a:bodyPr>
          <a:lstStyle/>
          <a:p>
            <a:r>
              <a:rPr lang="es-EC" sz="1600" b="1" dirty="0" smtClean="0"/>
              <a:t>Respuesta sensores para 0.2, 1, 5 y 10 ml de alcohol </a:t>
            </a:r>
            <a:endParaRPr lang="es-EC" sz="1600" b="1" dirty="0"/>
          </a:p>
        </p:txBody>
      </p:sp>
      <p:sp>
        <p:nvSpPr>
          <p:cNvPr id="15"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7" name="18 Rectángulo"/>
          <p:cNvSpPr/>
          <p:nvPr/>
        </p:nvSpPr>
        <p:spPr bwMode="auto">
          <a:xfrm>
            <a:off x="2681973" y="-4876"/>
            <a:ext cx="3775164" cy="474351"/>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1.- Caracterización sensores químicos</a:t>
            </a:r>
          </a:p>
        </p:txBody>
      </p:sp>
      <p:sp>
        <p:nvSpPr>
          <p:cNvPr id="20" name="Rectángulo 19"/>
          <p:cNvSpPr/>
          <p:nvPr/>
        </p:nvSpPr>
        <p:spPr>
          <a:xfrm>
            <a:off x="6488132" y="-3415"/>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Rangos de detección</a:t>
            </a:r>
            <a:endParaRPr lang="es-EC" sz="1600" b="1" dirty="0"/>
          </a:p>
        </p:txBody>
      </p:sp>
      <p:sp>
        <p:nvSpPr>
          <p:cNvPr id="23" name="CuadroTexto 22"/>
          <p:cNvSpPr txBox="1"/>
          <p:nvPr/>
        </p:nvSpPr>
        <p:spPr>
          <a:xfrm>
            <a:off x="470017" y="948131"/>
            <a:ext cx="3358878" cy="1277273"/>
          </a:xfrm>
          <a:prstGeom prst="rect">
            <a:avLst/>
          </a:prstGeom>
          <a:noFill/>
        </p:spPr>
        <p:txBody>
          <a:bodyPr wrap="square" rtlCol="0">
            <a:spAutoFit/>
          </a:bodyPr>
          <a:lstStyle/>
          <a:p>
            <a:pPr algn="ctr">
              <a:lnSpc>
                <a:spcPct val="150000"/>
              </a:lnSpc>
            </a:pPr>
            <a:r>
              <a:rPr lang="es-EC" sz="1400" b="1" dirty="0" smtClean="0"/>
              <a:t>Determinación de rango  de detección</a:t>
            </a:r>
          </a:p>
          <a:p>
            <a:pPr marL="742950" lvl="1" indent="-285750">
              <a:lnSpc>
                <a:spcPct val="150000"/>
              </a:lnSpc>
              <a:buFont typeface="Arial" panose="020B0604020202020204" pitchFamily="34" charset="0"/>
              <a:buChar char="•"/>
            </a:pPr>
            <a:r>
              <a:rPr lang="es-EC" sz="1400" dirty="0" smtClean="0"/>
              <a:t>Distancia máxima</a:t>
            </a:r>
          </a:p>
          <a:p>
            <a:pPr marL="742950" lvl="1" indent="-285750">
              <a:lnSpc>
                <a:spcPct val="150000"/>
              </a:lnSpc>
              <a:buFont typeface="Arial" panose="020B0604020202020204" pitchFamily="34" charset="0"/>
              <a:buChar char="•"/>
            </a:pPr>
            <a:r>
              <a:rPr lang="es-EC" sz="1400" dirty="0" smtClean="0"/>
              <a:t>Distancia mínima</a:t>
            </a:r>
          </a:p>
          <a:p>
            <a:pPr algn="ctr"/>
            <a:endParaRPr lang="es-EC" sz="1400" dirty="0"/>
          </a:p>
        </p:txBody>
      </p:sp>
    </p:spTree>
    <p:extLst>
      <p:ext uri="{BB962C8B-B14F-4D97-AF65-F5344CB8AC3E}">
        <p14:creationId xmlns:p14="http://schemas.microsoft.com/office/powerpoint/2010/main" val="3231972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230532" y="6372256"/>
            <a:ext cx="2743200" cy="365125"/>
          </a:xfrm>
        </p:spPr>
        <p:txBody>
          <a:bodyPr/>
          <a:lstStyle/>
          <a:p>
            <a:pPr>
              <a:defRPr/>
            </a:pPr>
            <a:fld id="{E8D88C74-0DDE-8F40-A44E-D6CE8BB2242F}" type="slidenum">
              <a:rPr lang="es-ES" smtClean="0"/>
              <a:pPr>
                <a:defRPr/>
              </a:pPr>
              <a:t>17</a:t>
            </a:fld>
            <a:endParaRPr lang="es-ES" sz="1600" dirty="0">
              <a:solidFill>
                <a:srgbClr val="888888"/>
              </a:solidFill>
            </a:endParaRPr>
          </a:p>
        </p:txBody>
      </p:sp>
      <p:sp>
        <p:nvSpPr>
          <p:cNvPr id="16" name="Rectángulo 15"/>
          <p:cNvSpPr/>
          <p:nvPr/>
        </p:nvSpPr>
        <p:spPr>
          <a:xfrm>
            <a:off x="385408" y="3631250"/>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Condiciones experimentos</a:t>
            </a:r>
            <a:endParaRPr lang="es-EC" sz="1600" b="1" dirty="0"/>
          </a:p>
        </p:txBody>
      </p:sp>
      <p:sp>
        <p:nvSpPr>
          <p:cNvPr id="21" name="CuadroTexto 20"/>
          <p:cNvSpPr txBox="1"/>
          <p:nvPr/>
        </p:nvSpPr>
        <p:spPr>
          <a:xfrm>
            <a:off x="856342" y="4073241"/>
            <a:ext cx="2935257" cy="160043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1400" dirty="0" smtClean="0"/>
              <a:t>Temperatura: 20°C</a:t>
            </a:r>
          </a:p>
          <a:p>
            <a:pPr marL="285750" indent="-285750">
              <a:lnSpc>
                <a:spcPct val="150000"/>
              </a:lnSpc>
              <a:buFont typeface="Arial" panose="020B0604020202020204" pitchFamily="34" charset="0"/>
              <a:buChar char="•"/>
            </a:pPr>
            <a:r>
              <a:rPr lang="es-EC" sz="1400" dirty="0" smtClean="0"/>
              <a:t>Humedad: 69%</a:t>
            </a:r>
          </a:p>
          <a:p>
            <a:pPr marL="285750" indent="-285750">
              <a:lnSpc>
                <a:spcPct val="150000"/>
              </a:lnSpc>
              <a:buFont typeface="Arial" panose="020B0604020202020204" pitchFamily="34" charset="0"/>
              <a:buChar char="•"/>
            </a:pPr>
            <a:r>
              <a:rPr lang="es-EC" sz="1400" dirty="0" smtClean="0"/>
              <a:t>5 ml de alcohol</a:t>
            </a:r>
          </a:p>
          <a:p>
            <a:pPr marL="285750" indent="-285750">
              <a:lnSpc>
                <a:spcPct val="150000"/>
              </a:lnSpc>
              <a:buFont typeface="Arial" panose="020B0604020202020204" pitchFamily="34" charset="0"/>
              <a:buChar char="•"/>
            </a:pPr>
            <a:r>
              <a:rPr lang="es-EC" sz="1400" dirty="0" smtClean="0"/>
              <a:t>Periodo de muestreo: 1 s</a:t>
            </a:r>
          </a:p>
          <a:p>
            <a:pPr algn="ctr"/>
            <a:endParaRPr lang="es-EC" sz="1400" dirty="0"/>
          </a:p>
        </p:txBody>
      </p:sp>
      <p:sp>
        <p:nvSpPr>
          <p:cNvPr id="22" name="Rectángulo 21"/>
          <p:cNvSpPr/>
          <p:nvPr/>
        </p:nvSpPr>
        <p:spPr>
          <a:xfrm>
            <a:off x="6488132" y="-3415"/>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Rangos de detección</a:t>
            </a:r>
            <a:endParaRPr lang="es-EC" sz="1600" b="1" dirty="0"/>
          </a:p>
        </p:txBody>
      </p:sp>
      <p:sp>
        <p:nvSpPr>
          <p:cNvPr id="12" name="Rectángulo 11"/>
          <p:cNvSpPr/>
          <p:nvPr/>
        </p:nvSpPr>
        <p:spPr>
          <a:xfrm>
            <a:off x="856341" y="1010998"/>
            <a:ext cx="2282205" cy="41193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DISTANCIA MÁXIMA</a:t>
            </a:r>
            <a:endParaRPr lang="es-EC" sz="1600" b="1" dirty="0"/>
          </a:p>
        </p:txBody>
      </p:sp>
      <p:pic>
        <p:nvPicPr>
          <p:cNvPr id="15" name="Imagen 14"/>
          <p:cNvPicPr/>
          <p:nvPr/>
        </p:nvPicPr>
        <p:blipFill rotWithShape="1">
          <a:blip r:embed="rId3" cstate="print">
            <a:extLst>
              <a:ext uri="{28A0092B-C50C-407E-A947-70E740481C1C}">
                <a14:useLocalDpi xmlns:a14="http://schemas.microsoft.com/office/drawing/2010/main" val="0"/>
              </a:ext>
            </a:extLst>
          </a:blip>
          <a:srcRect l="10199" t="3527" r="8327" b="3993"/>
          <a:stretch/>
        </p:blipFill>
        <p:spPr bwMode="auto">
          <a:xfrm>
            <a:off x="3956983" y="1947585"/>
            <a:ext cx="7356780" cy="4157859"/>
          </a:xfrm>
          <a:prstGeom prst="rect">
            <a:avLst/>
          </a:prstGeom>
          <a:noFill/>
          <a:ln>
            <a:noFill/>
          </a:ln>
          <a:extLst>
            <a:ext uri="{53640926-AAD7-44D8-BBD7-CCE9431645EC}">
              <a14:shadowObscured xmlns:a14="http://schemas.microsoft.com/office/drawing/2010/main"/>
            </a:ext>
          </a:extLst>
        </p:spPr>
      </p:pic>
      <p:sp>
        <p:nvSpPr>
          <p:cNvPr id="17" name="Rectángulo 16"/>
          <p:cNvSpPr/>
          <p:nvPr/>
        </p:nvSpPr>
        <p:spPr>
          <a:xfrm>
            <a:off x="4372013" y="917624"/>
            <a:ext cx="6494667" cy="41193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Experimentos realizados para distancias  de 10, 15 20 y 25 cm</a:t>
            </a:r>
            <a:endParaRPr lang="es-EC" sz="1600" b="1" dirty="0"/>
          </a:p>
        </p:txBody>
      </p:sp>
      <p:sp>
        <p:nvSpPr>
          <p:cNvPr id="4" name="Rectángulo 3"/>
          <p:cNvSpPr/>
          <p:nvPr/>
        </p:nvSpPr>
        <p:spPr>
          <a:xfrm>
            <a:off x="5799645" y="1672056"/>
            <a:ext cx="4182555" cy="338554"/>
          </a:xfrm>
          <a:prstGeom prst="rect">
            <a:avLst/>
          </a:prstGeom>
        </p:spPr>
        <p:txBody>
          <a:bodyPr wrap="none">
            <a:spAutoFit/>
          </a:bodyPr>
          <a:lstStyle/>
          <a:p>
            <a:r>
              <a:rPr lang="es-EC" sz="1600" b="1" dirty="0"/>
              <a:t>Respuesta </a:t>
            </a:r>
            <a:r>
              <a:rPr lang="es-EC" sz="1600" b="1" dirty="0" smtClean="0"/>
              <a:t>un sensor MQ-3 para 5ml de alcohol</a:t>
            </a:r>
            <a:endParaRPr lang="es-EC" sz="1600" b="1" dirty="0"/>
          </a:p>
        </p:txBody>
      </p:sp>
      <p:sp>
        <p:nvSpPr>
          <p:cNvPr id="1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4" name="18 Rectángulo"/>
          <p:cNvSpPr/>
          <p:nvPr/>
        </p:nvSpPr>
        <p:spPr bwMode="auto">
          <a:xfrm>
            <a:off x="2681973" y="-4876"/>
            <a:ext cx="3775164" cy="474351"/>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1.- Caracterización sensores químicos</a:t>
            </a:r>
          </a:p>
        </p:txBody>
      </p:sp>
      <p:sp>
        <p:nvSpPr>
          <p:cNvPr id="20" name="CuadroTexto 19"/>
          <p:cNvSpPr txBox="1"/>
          <p:nvPr/>
        </p:nvSpPr>
        <p:spPr>
          <a:xfrm>
            <a:off x="856341" y="2153502"/>
            <a:ext cx="2935257" cy="95410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1400" dirty="0" smtClean="0"/>
              <a:t>Distancias de: 10 ,15, 20, 25 cm</a:t>
            </a:r>
          </a:p>
          <a:p>
            <a:pPr marL="285750" indent="-285750">
              <a:lnSpc>
                <a:spcPct val="150000"/>
              </a:lnSpc>
              <a:buFont typeface="Arial" panose="020B0604020202020204" pitchFamily="34" charset="0"/>
              <a:buChar char="•"/>
            </a:pPr>
            <a:r>
              <a:rPr lang="es-EC" sz="1400" dirty="0" smtClean="0"/>
              <a:t>Distancias de: 10, 20, 30, 40 cm</a:t>
            </a:r>
          </a:p>
          <a:p>
            <a:pPr algn="ctr"/>
            <a:endParaRPr lang="es-EC" sz="1400" dirty="0"/>
          </a:p>
        </p:txBody>
      </p:sp>
      <p:sp>
        <p:nvSpPr>
          <p:cNvPr id="23" name="Rectángulo 22"/>
          <p:cNvSpPr/>
          <p:nvPr/>
        </p:nvSpPr>
        <p:spPr>
          <a:xfrm>
            <a:off x="0" y="1679764"/>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Experimentos</a:t>
            </a:r>
            <a:endParaRPr lang="es-EC" sz="1600" b="1" dirty="0"/>
          </a:p>
        </p:txBody>
      </p:sp>
    </p:spTree>
    <p:extLst>
      <p:ext uri="{BB962C8B-B14F-4D97-AF65-F5344CB8AC3E}">
        <p14:creationId xmlns:p14="http://schemas.microsoft.com/office/powerpoint/2010/main" val="1306323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610600" y="5951399"/>
            <a:ext cx="2743200" cy="365125"/>
          </a:xfrm>
        </p:spPr>
        <p:txBody>
          <a:bodyPr/>
          <a:lstStyle/>
          <a:p>
            <a:pPr>
              <a:defRPr/>
            </a:pPr>
            <a:fld id="{E8D88C74-0DDE-8F40-A44E-D6CE8BB2242F}" type="slidenum">
              <a:rPr lang="es-ES" smtClean="0"/>
              <a:pPr>
                <a:defRPr/>
              </a:pPr>
              <a:t>18</a:t>
            </a:fld>
            <a:endParaRPr lang="es-ES" sz="1600">
              <a:solidFill>
                <a:srgbClr val="888888"/>
              </a:solidFill>
            </a:endParaRPr>
          </a:p>
        </p:txBody>
      </p:sp>
      <p:sp>
        <p:nvSpPr>
          <p:cNvPr id="16" name="Rectángulo 15"/>
          <p:cNvSpPr/>
          <p:nvPr/>
        </p:nvSpPr>
        <p:spPr>
          <a:xfrm>
            <a:off x="436179" y="4173969"/>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Condiciones experimentos</a:t>
            </a:r>
            <a:endParaRPr lang="es-EC" sz="1600" b="1" dirty="0"/>
          </a:p>
        </p:txBody>
      </p:sp>
      <p:sp>
        <p:nvSpPr>
          <p:cNvPr id="21" name="CuadroTexto 20"/>
          <p:cNvSpPr txBox="1"/>
          <p:nvPr/>
        </p:nvSpPr>
        <p:spPr>
          <a:xfrm>
            <a:off x="741729" y="4600122"/>
            <a:ext cx="2935257" cy="160043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1400" dirty="0" smtClean="0"/>
              <a:t>5 y 10 ml de alcohol</a:t>
            </a:r>
          </a:p>
          <a:p>
            <a:pPr marL="285750" indent="-285750">
              <a:lnSpc>
                <a:spcPct val="150000"/>
              </a:lnSpc>
              <a:buFont typeface="Arial" panose="020B0604020202020204" pitchFamily="34" charset="0"/>
              <a:buChar char="•"/>
            </a:pPr>
            <a:r>
              <a:rPr lang="es-EC" sz="1400" dirty="0" smtClean="0"/>
              <a:t>Temperatura: 20°C</a:t>
            </a:r>
          </a:p>
          <a:p>
            <a:pPr marL="285750" indent="-285750">
              <a:lnSpc>
                <a:spcPct val="150000"/>
              </a:lnSpc>
              <a:buFont typeface="Arial" panose="020B0604020202020204" pitchFamily="34" charset="0"/>
              <a:buChar char="•"/>
            </a:pPr>
            <a:r>
              <a:rPr lang="es-EC" sz="1400" dirty="0" smtClean="0"/>
              <a:t>Humedad: 69%</a:t>
            </a:r>
          </a:p>
          <a:p>
            <a:pPr marL="285750" indent="-285750">
              <a:lnSpc>
                <a:spcPct val="150000"/>
              </a:lnSpc>
              <a:buFont typeface="Arial" panose="020B0604020202020204" pitchFamily="34" charset="0"/>
              <a:buChar char="•"/>
            </a:pPr>
            <a:r>
              <a:rPr lang="es-EC" sz="1400" dirty="0" smtClean="0"/>
              <a:t>Periodo de muestreo: 1 s</a:t>
            </a:r>
          </a:p>
          <a:p>
            <a:pPr algn="ctr"/>
            <a:endParaRPr lang="es-EC" sz="1400" dirty="0"/>
          </a:p>
        </p:txBody>
      </p:sp>
      <p:pic>
        <p:nvPicPr>
          <p:cNvPr id="13" name="Imagen 12"/>
          <p:cNvPicPr/>
          <p:nvPr/>
        </p:nvPicPr>
        <p:blipFill rotWithShape="1">
          <a:blip r:embed="rId3" cstate="print">
            <a:extLst>
              <a:ext uri="{28A0092B-C50C-407E-A947-70E740481C1C}">
                <a14:useLocalDpi xmlns:a14="http://schemas.microsoft.com/office/drawing/2010/main" val="0"/>
              </a:ext>
            </a:extLst>
          </a:blip>
          <a:srcRect l="9446" t="4158" r="8441" b="5001"/>
          <a:stretch/>
        </p:blipFill>
        <p:spPr bwMode="auto">
          <a:xfrm>
            <a:off x="4660235" y="1995123"/>
            <a:ext cx="7459028" cy="4138838"/>
          </a:xfrm>
          <a:prstGeom prst="rect">
            <a:avLst/>
          </a:prstGeom>
          <a:noFill/>
          <a:ln>
            <a:noFill/>
          </a:ln>
          <a:extLst>
            <a:ext uri="{53640926-AAD7-44D8-BBD7-CCE9431645EC}">
              <a14:shadowObscured xmlns:a14="http://schemas.microsoft.com/office/drawing/2010/main"/>
            </a:ext>
          </a:extLst>
        </p:spPr>
      </p:pic>
      <p:sp>
        <p:nvSpPr>
          <p:cNvPr id="17" name="Rectángulo 16"/>
          <p:cNvSpPr/>
          <p:nvPr/>
        </p:nvSpPr>
        <p:spPr>
          <a:xfrm>
            <a:off x="4926515" y="815978"/>
            <a:ext cx="6494667" cy="41193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Experimentos realizados para distancias  de 10, 20, 30  y 40 cm</a:t>
            </a:r>
            <a:endParaRPr lang="es-EC" sz="1600" b="1" dirty="0"/>
          </a:p>
        </p:txBody>
      </p:sp>
      <p:sp>
        <p:nvSpPr>
          <p:cNvPr id="2" name="Rectángulo 1"/>
          <p:cNvSpPr/>
          <p:nvPr/>
        </p:nvSpPr>
        <p:spPr>
          <a:xfrm>
            <a:off x="5979508" y="1544859"/>
            <a:ext cx="5374292" cy="338554"/>
          </a:xfrm>
          <a:prstGeom prst="rect">
            <a:avLst/>
          </a:prstGeom>
        </p:spPr>
        <p:txBody>
          <a:bodyPr wrap="none">
            <a:spAutoFit/>
          </a:bodyPr>
          <a:lstStyle/>
          <a:p>
            <a:r>
              <a:rPr lang="es-EC" sz="1600" b="1" dirty="0" smtClean="0"/>
              <a:t>Respuesta  de un array de sensores para 5 y 10 ml de alcohol </a:t>
            </a:r>
            <a:endParaRPr lang="es-EC" sz="1600" b="1" dirty="0"/>
          </a:p>
        </p:txBody>
      </p:sp>
      <p:pic>
        <p:nvPicPr>
          <p:cNvPr id="14" name="Imagen 13"/>
          <p:cNvPicPr>
            <a:picLocks noChangeAspect="1"/>
          </p:cNvPicPr>
          <p:nvPr/>
        </p:nvPicPr>
        <p:blipFill rotWithShape="1">
          <a:blip r:embed="rId4"/>
          <a:srcRect l="1306"/>
          <a:stretch/>
        </p:blipFill>
        <p:spPr>
          <a:xfrm>
            <a:off x="-163297" y="1944387"/>
            <a:ext cx="4732852" cy="1570112"/>
          </a:xfrm>
          <a:prstGeom prst="rect">
            <a:avLst/>
          </a:prstGeom>
        </p:spPr>
      </p:pic>
      <p:sp>
        <p:nvSpPr>
          <p:cNvPr id="15"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0" name="18 Rectángulo"/>
          <p:cNvSpPr/>
          <p:nvPr/>
        </p:nvSpPr>
        <p:spPr bwMode="auto">
          <a:xfrm>
            <a:off x="2681973" y="-4876"/>
            <a:ext cx="3775164" cy="474351"/>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1.- Caracterización sensores químicos</a:t>
            </a:r>
          </a:p>
        </p:txBody>
      </p:sp>
      <p:sp>
        <p:nvSpPr>
          <p:cNvPr id="23" name="Rectángulo 22"/>
          <p:cNvSpPr/>
          <p:nvPr/>
        </p:nvSpPr>
        <p:spPr>
          <a:xfrm>
            <a:off x="6488132" y="-3415"/>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Rangos de detección</a:t>
            </a:r>
            <a:endParaRPr lang="es-EC" sz="1600" b="1" dirty="0"/>
          </a:p>
        </p:txBody>
      </p:sp>
      <p:sp>
        <p:nvSpPr>
          <p:cNvPr id="24" name="Rectángulo 23"/>
          <p:cNvSpPr/>
          <p:nvPr/>
        </p:nvSpPr>
        <p:spPr>
          <a:xfrm>
            <a:off x="741729" y="1175700"/>
            <a:ext cx="2282205" cy="538436"/>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DISTANCIA MÁXIMA</a:t>
            </a:r>
            <a:endParaRPr lang="es-EC" sz="1600" b="1" dirty="0"/>
          </a:p>
        </p:txBody>
      </p:sp>
    </p:spTree>
    <p:extLst>
      <p:ext uri="{BB962C8B-B14F-4D97-AF65-F5344CB8AC3E}">
        <p14:creationId xmlns:p14="http://schemas.microsoft.com/office/powerpoint/2010/main" val="7860911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094532" y="6316524"/>
            <a:ext cx="2743200" cy="365125"/>
          </a:xfrm>
        </p:spPr>
        <p:txBody>
          <a:bodyPr/>
          <a:lstStyle/>
          <a:p>
            <a:pPr>
              <a:defRPr/>
            </a:pPr>
            <a:fld id="{E8D88C74-0DDE-8F40-A44E-D6CE8BB2242F}" type="slidenum">
              <a:rPr lang="es-ES" smtClean="0"/>
              <a:pPr>
                <a:defRPr/>
              </a:pPr>
              <a:t>19</a:t>
            </a:fld>
            <a:endParaRPr lang="es-ES" sz="1600" dirty="0">
              <a:solidFill>
                <a:srgbClr val="888888"/>
              </a:solidFill>
            </a:endParaRPr>
          </a:p>
        </p:txBody>
      </p:sp>
      <p:sp>
        <p:nvSpPr>
          <p:cNvPr id="16" name="Rectángulo 15"/>
          <p:cNvSpPr/>
          <p:nvPr/>
        </p:nvSpPr>
        <p:spPr>
          <a:xfrm>
            <a:off x="379203" y="1530344"/>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Condiciones experimentos</a:t>
            </a:r>
            <a:endParaRPr lang="es-EC" sz="1600" b="1" dirty="0"/>
          </a:p>
        </p:txBody>
      </p:sp>
      <p:sp>
        <p:nvSpPr>
          <p:cNvPr id="21" name="CuadroTexto 20"/>
          <p:cNvSpPr txBox="1"/>
          <p:nvPr/>
        </p:nvSpPr>
        <p:spPr>
          <a:xfrm>
            <a:off x="741729" y="1877945"/>
            <a:ext cx="2935257" cy="192360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1400" dirty="0" smtClean="0"/>
              <a:t>5 ml de alcohol</a:t>
            </a:r>
          </a:p>
          <a:p>
            <a:pPr marL="285750" indent="-285750">
              <a:lnSpc>
                <a:spcPct val="150000"/>
              </a:lnSpc>
              <a:buFont typeface="Arial" panose="020B0604020202020204" pitchFamily="34" charset="0"/>
              <a:buChar char="•"/>
            </a:pPr>
            <a:r>
              <a:rPr lang="es-EC" sz="1400" dirty="0" smtClean="0"/>
              <a:t>Temperatura: 21°C</a:t>
            </a:r>
          </a:p>
          <a:p>
            <a:pPr marL="285750" indent="-285750">
              <a:lnSpc>
                <a:spcPct val="150000"/>
              </a:lnSpc>
              <a:buFont typeface="Arial" panose="020B0604020202020204" pitchFamily="34" charset="0"/>
              <a:buChar char="•"/>
            </a:pPr>
            <a:r>
              <a:rPr lang="es-EC" sz="1400" dirty="0" smtClean="0"/>
              <a:t>Humedad: 69%</a:t>
            </a:r>
          </a:p>
          <a:p>
            <a:pPr marL="285750" indent="-285750">
              <a:lnSpc>
                <a:spcPct val="150000"/>
              </a:lnSpc>
              <a:buFont typeface="Arial" panose="020B0604020202020204" pitchFamily="34" charset="0"/>
              <a:buChar char="•"/>
            </a:pPr>
            <a:r>
              <a:rPr lang="es-EC" sz="1400" dirty="0" smtClean="0"/>
              <a:t>Periodo de muestreo: 1 s</a:t>
            </a:r>
          </a:p>
          <a:p>
            <a:pPr marL="285750" indent="-285750">
              <a:lnSpc>
                <a:spcPct val="150000"/>
              </a:lnSpc>
              <a:buFont typeface="Arial" panose="020B0604020202020204" pitchFamily="34" charset="0"/>
              <a:buChar char="•"/>
            </a:pPr>
            <a:r>
              <a:rPr lang="es-EC" sz="1400" dirty="0" smtClean="0"/>
              <a:t>Número de muestras: 600</a:t>
            </a:r>
          </a:p>
          <a:p>
            <a:pPr algn="ctr"/>
            <a:endParaRPr lang="es-EC" sz="1400" dirty="0"/>
          </a:p>
        </p:txBody>
      </p:sp>
      <p:pic>
        <p:nvPicPr>
          <p:cNvPr id="17" name="Imagen 16"/>
          <p:cNvPicPr/>
          <p:nvPr/>
        </p:nvPicPr>
        <p:blipFill rotWithShape="1">
          <a:blip r:embed="rId3">
            <a:extLst>
              <a:ext uri="{28A0092B-C50C-407E-A947-70E740481C1C}">
                <a14:useLocalDpi xmlns:a14="http://schemas.microsoft.com/office/drawing/2010/main" val="0"/>
              </a:ext>
            </a:extLst>
          </a:blip>
          <a:srcRect l="4563" t="2435" r="7112"/>
          <a:stretch/>
        </p:blipFill>
        <p:spPr bwMode="auto">
          <a:xfrm>
            <a:off x="4929051" y="1530344"/>
            <a:ext cx="5826772" cy="4786180"/>
          </a:xfrm>
          <a:prstGeom prst="rect">
            <a:avLst/>
          </a:prstGeom>
          <a:noFill/>
          <a:ln>
            <a:noFill/>
          </a:ln>
          <a:extLst>
            <a:ext uri="{53640926-AAD7-44D8-BBD7-CCE9431645EC}">
              <a14:shadowObscured xmlns:a14="http://schemas.microsoft.com/office/drawing/2010/main"/>
            </a:ext>
          </a:extLst>
        </p:spPr>
      </p:pic>
      <p:sp>
        <p:nvSpPr>
          <p:cNvPr id="14"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5" name="18 Rectángulo"/>
          <p:cNvSpPr/>
          <p:nvPr/>
        </p:nvSpPr>
        <p:spPr bwMode="auto">
          <a:xfrm>
            <a:off x="2681973" y="-4876"/>
            <a:ext cx="3775164" cy="474351"/>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1.- Caracterización sensores químicos</a:t>
            </a:r>
          </a:p>
        </p:txBody>
      </p:sp>
      <p:sp>
        <p:nvSpPr>
          <p:cNvPr id="24" name="Rectángulo 23"/>
          <p:cNvSpPr/>
          <p:nvPr/>
        </p:nvSpPr>
        <p:spPr>
          <a:xfrm>
            <a:off x="6488132" y="-3415"/>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Rangos de detección</a:t>
            </a:r>
            <a:endParaRPr lang="es-EC" sz="1600" b="1" dirty="0"/>
          </a:p>
        </p:txBody>
      </p:sp>
      <p:sp>
        <p:nvSpPr>
          <p:cNvPr id="25" name="Rectángulo 24"/>
          <p:cNvSpPr/>
          <p:nvPr/>
        </p:nvSpPr>
        <p:spPr>
          <a:xfrm>
            <a:off x="741729" y="771814"/>
            <a:ext cx="2282205" cy="538436"/>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DISTANCIA MÁXIMA</a:t>
            </a:r>
            <a:endParaRPr lang="es-EC" sz="1600" b="1" dirty="0"/>
          </a:p>
        </p:txBody>
      </p:sp>
      <p:sp>
        <p:nvSpPr>
          <p:cNvPr id="27" name="Rectángulo 26"/>
          <p:cNvSpPr/>
          <p:nvPr/>
        </p:nvSpPr>
        <p:spPr>
          <a:xfrm>
            <a:off x="5279169" y="902032"/>
            <a:ext cx="5186963" cy="347601"/>
          </a:xfrm>
          <a:prstGeom prst="rect">
            <a:avLst/>
          </a:prstGeom>
          <a:noFill/>
          <a:ln w="25400" cap="flat" cmpd="sng" algn="ctr">
            <a:solidFill>
              <a:schemeClr val="tx1"/>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DISTANCIA MÁXIMA DE  10 cm</a:t>
            </a:r>
            <a:endParaRPr lang="es-EC" sz="1600" b="1" dirty="0"/>
          </a:p>
        </p:txBody>
      </p:sp>
    </p:spTree>
    <p:extLst>
      <p:ext uri="{BB962C8B-B14F-4D97-AF65-F5344CB8AC3E}">
        <p14:creationId xmlns:p14="http://schemas.microsoft.com/office/powerpoint/2010/main" val="3414638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0" y="738930"/>
            <a:ext cx="122555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Contenido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2</a:t>
            </a:fld>
            <a:endParaRPr lang="es-ES" sz="1600">
              <a:solidFill>
                <a:srgbClr val="888888"/>
              </a:solidFill>
            </a:endParaRPr>
          </a:p>
        </p:txBody>
      </p:sp>
      <p:pic>
        <p:nvPicPr>
          <p:cNvPr id="16" name="Imagen 15"/>
          <p:cNvPicPr>
            <a:picLocks noChangeAspect="1"/>
          </p:cNvPicPr>
          <p:nvPr/>
        </p:nvPicPr>
        <p:blipFill rotWithShape="1">
          <a:blip r:embed="rId3"/>
          <a:srcRect t="7773" b="7061"/>
          <a:stretch/>
        </p:blipFill>
        <p:spPr>
          <a:xfrm>
            <a:off x="3530600" y="4294222"/>
            <a:ext cx="5427254" cy="2563778"/>
          </a:xfrm>
          <a:prstGeom prst="rect">
            <a:avLst/>
          </a:prstGeom>
        </p:spPr>
      </p:pic>
      <p:sp>
        <p:nvSpPr>
          <p:cNvPr id="2" name="CuadroTexto 1"/>
          <p:cNvSpPr txBox="1"/>
          <p:nvPr/>
        </p:nvSpPr>
        <p:spPr>
          <a:xfrm>
            <a:off x="1488460" y="1446251"/>
            <a:ext cx="9183044" cy="400110"/>
          </a:xfrm>
          <a:prstGeom prst="rect">
            <a:avLst/>
          </a:prstGeom>
          <a:noFill/>
          <a:ln w="38100">
            <a:solidFill>
              <a:schemeClr val="bg2">
                <a:lumMod val="25000"/>
              </a:schemeClr>
            </a:solidFill>
          </a:ln>
        </p:spPr>
        <p:txBody>
          <a:bodyPr wrap="square" rtlCol="0">
            <a:spAutoFit/>
          </a:bodyPr>
          <a:lstStyle/>
          <a:p>
            <a:pPr algn="ctr"/>
            <a:r>
              <a:rPr lang="es-EC" sz="2000" b="1" dirty="0" smtClean="0"/>
              <a:t>Antecedentes, objetivo y alcance</a:t>
            </a:r>
            <a:endParaRPr lang="es-EC" sz="2000" b="1" dirty="0"/>
          </a:p>
        </p:txBody>
      </p:sp>
      <p:sp>
        <p:nvSpPr>
          <p:cNvPr id="12" name="CuadroTexto 11"/>
          <p:cNvSpPr txBox="1"/>
          <p:nvPr/>
        </p:nvSpPr>
        <p:spPr>
          <a:xfrm>
            <a:off x="1488460" y="1971596"/>
            <a:ext cx="9183044" cy="400110"/>
          </a:xfrm>
          <a:prstGeom prst="rect">
            <a:avLst/>
          </a:prstGeom>
          <a:noFill/>
          <a:ln w="38100">
            <a:solidFill>
              <a:schemeClr val="bg2">
                <a:lumMod val="25000"/>
              </a:schemeClr>
            </a:solidFill>
          </a:ln>
        </p:spPr>
        <p:txBody>
          <a:bodyPr wrap="square" rtlCol="0">
            <a:spAutoFit/>
          </a:bodyPr>
          <a:lstStyle/>
          <a:p>
            <a:pPr algn="ctr"/>
            <a:r>
              <a:rPr lang="es-EC" sz="2000" b="1" dirty="0" smtClean="0"/>
              <a:t>Desarrollo</a:t>
            </a:r>
            <a:endParaRPr lang="es-EC" sz="2000" b="1" dirty="0"/>
          </a:p>
        </p:txBody>
      </p:sp>
      <p:sp>
        <p:nvSpPr>
          <p:cNvPr id="13" name="CuadroTexto 12"/>
          <p:cNvSpPr txBox="1"/>
          <p:nvPr/>
        </p:nvSpPr>
        <p:spPr>
          <a:xfrm>
            <a:off x="1488460" y="2541467"/>
            <a:ext cx="9183044" cy="400110"/>
          </a:xfrm>
          <a:prstGeom prst="rect">
            <a:avLst/>
          </a:prstGeom>
          <a:noFill/>
          <a:ln w="38100">
            <a:solidFill>
              <a:schemeClr val="bg2">
                <a:lumMod val="25000"/>
              </a:schemeClr>
            </a:solidFill>
          </a:ln>
        </p:spPr>
        <p:txBody>
          <a:bodyPr wrap="square" rtlCol="0">
            <a:spAutoFit/>
          </a:bodyPr>
          <a:lstStyle/>
          <a:p>
            <a:pPr algn="ctr"/>
            <a:r>
              <a:rPr lang="es-EC" sz="2000" b="1" dirty="0" smtClean="0"/>
              <a:t>Resultados</a:t>
            </a:r>
            <a:endParaRPr lang="es-EC" sz="2000" b="1" dirty="0"/>
          </a:p>
        </p:txBody>
      </p:sp>
      <p:sp>
        <p:nvSpPr>
          <p:cNvPr id="14" name="CuadroTexto 13"/>
          <p:cNvSpPr txBox="1"/>
          <p:nvPr/>
        </p:nvSpPr>
        <p:spPr>
          <a:xfrm>
            <a:off x="1488460" y="3111338"/>
            <a:ext cx="9183044" cy="400110"/>
          </a:xfrm>
          <a:prstGeom prst="rect">
            <a:avLst/>
          </a:prstGeom>
          <a:noFill/>
          <a:ln w="38100">
            <a:solidFill>
              <a:schemeClr val="bg2">
                <a:lumMod val="25000"/>
              </a:schemeClr>
            </a:solidFill>
          </a:ln>
        </p:spPr>
        <p:txBody>
          <a:bodyPr wrap="square" rtlCol="0">
            <a:spAutoFit/>
          </a:bodyPr>
          <a:lstStyle/>
          <a:p>
            <a:pPr algn="ctr"/>
            <a:r>
              <a:rPr lang="es-EC" sz="2000" b="1" dirty="0" smtClean="0"/>
              <a:t>Conclusiones y recomendaciones</a:t>
            </a:r>
            <a:endParaRPr lang="es-EC" sz="2000" b="1" dirty="0"/>
          </a:p>
        </p:txBody>
      </p:sp>
      <p:sp>
        <p:nvSpPr>
          <p:cNvPr id="15" name="CuadroTexto 14"/>
          <p:cNvSpPr txBox="1"/>
          <p:nvPr/>
        </p:nvSpPr>
        <p:spPr>
          <a:xfrm>
            <a:off x="1488460" y="3724351"/>
            <a:ext cx="9183044" cy="400110"/>
          </a:xfrm>
          <a:prstGeom prst="rect">
            <a:avLst/>
          </a:prstGeom>
          <a:noFill/>
          <a:ln w="38100">
            <a:solidFill>
              <a:schemeClr val="bg2">
                <a:lumMod val="25000"/>
              </a:schemeClr>
            </a:solidFill>
          </a:ln>
        </p:spPr>
        <p:txBody>
          <a:bodyPr wrap="square" rtlCol="0">
            <a:spAutoFit/>
          </a:bodyPr>
          <a:lstStyle/>
          <a:p>
            <a:pPr algn="ctr"/>
            <a:r>
              <a:rPr lang="es-EC" sz="2000" b="1" dirty="0" smtClean="0"/>
              <a:t>Trabajos futuros</a:t>
            </a:r>
            <a:endParaRPr lang="es-EC" sz="2000" b="1" dirty="0"/>
          </a:p>
        </p:txBody>
      </p:sp>
    </p:spTree>
    <p:extLst>
      <p:ext uri="{BB962C8B-B14F-4D97-AF65-F5344CB8AC3E}">
        <p14:creationId xmlns:p14="http://schemas.microsoft.com/office/powerpoint/2010/main" val="38648265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610600" y="5951399"/>
            <a:ext cx="2743200" cy="365125"/>
          </a:xfrm>
        </p:spPr>
        <p:txBody>
          <a:bodyPr/>
          <a:lstStyle/>
          <a:p>
            <a:pPr>
              <a:defRPr/>
            </a:pPr>
            <a:fld id="{E8D88C74-0DDE-8F40-A44E-D6CE8BB2242F}" type="slidenum">
              <a:rPr lang="es-ES" smtClean="0"/>
              <a:pPr>
                <a:defRPr/>
              </a:pPr>
              <a:t>20</a:t>
            </a:fld>
            <a:endParaRPr lang="es-ES" sz="1600">
              <a:solidFill>
                <a:srgbClr val="888888"/>
              </a:solidFill>
            </a:endParaRPr>
          </a:p>
        </p:txBody>
      </p:sp>
      <p:sp>
        <p:nvSpPr>
          <p:cNvPr id="15" name="18 Rectángulo"/>
          <p:cNvSpPr/>
          <p:nvPr/>
        </p:nvSpPr>
        <p:spPr bwMode="auto">
          <a:xfrm>
            <a:off x="2630109" y="-15498"/>
            <a:ext cx="3600000" cy="478800"/>
          </a:xfrm>
          <a:prstGeom prst="rect">
            <a:avLst/>
          </a:prstGeom>
          <a:solidFill>
            <a:schemeClr val="accent3">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Prototipo </a:t>
            </a:r>
            <a:r>
              <a:rPr lang="es-EC" b="1" dirty="0"/>
              <a:t>robot de mapeo</a:t>
            </a:r>
          </a:p>
        </p:txBody>
      </p:sp>
      <p:pic>
        <p:nvPicPr>
          <p:cNvPr id="16" name="Imagen 15" descr="C:\Users\JuanPa\Dropbox\TESIS\IMAGENES Y CAPTURAS\ROBOT MAPEO\ISOBUENA.jpeg"/>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8577" t="17762" r="27920" b="24574"/>
          <a:stretch/>
        </p:blipFill>
        <p:spPr bwMode="auto">
          <a:xfrm>
            <a:off x="308866" y="3014825"/>
            <a:ext cx="4642486" cy="3005773"/>
          </a:xfrm>
          <a:prstGeom prst="rect">
            <a:avLst/>
          </a:prstGeom>
          <a:noFill/>
          <a:ln>
            <a:noFill/>
          </a:ln>
          <a:extLst>
            <a:ext uri="{53640926-AAD7-44D8-BBD7-CCE9431645EC}">
              <a14:shadowObscured xmlns:a14="http://schemas.microsoft.com/office/drawing/2010/main"/>
            </a:ext>
          </a:extLst>
        </p:spPr>
      </p:pic>
      <p:pic>
        <p:nvPicPr>
          <p:cNvPr id="17" name="Imagen 1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4661" y="1397341"/>
            <a:ext cx="5956300" cy="4813758"/>
          </a:xfrm>
          <a:prstGeom prst="rect">
            <a:avLst/>
          </a:prstGeom>
          <a:noFill/>
        </p:spPr>
      </p:pic>
      <p:sp>
        <p:nvSpPr>
          <p:cNvPr id="20" name="CuadroTexto 19"/>
          <p:cNvSpPr txBox="1"/>
          <p:nvPr/>
        </p:nvSpPr>
        <p:spPr>
          <a:xfrm>
            <a:off x="442040" y="920595"/>
            <a:ext cx="3655657" cy="584775"/>
          </a:xfrm>
          <a:prstGeom prst="rect">
            <a:avLst/>
          </a:prstGeom>
          <a:noFill/>
        </p:spPr>
        <p:txBody>
          <a:bodyPr wrap="square" rtlCol="0">
            <a:spAutoFit/>
          </a:bodyPr>
          <a:lstStyle/>
          <a:p>
            <a:pPr algn="ctr"/>
            <a:r>
              <a:rPr lang="es-EC" sz="1600" b="1" dirty="0" smtClean="0"/>
              <a:t>Robot móvil en configuración diferencial</a:t>
            </a:r>
          </a:p>
          <a:p>
            <a:pPr algn="ctr"/>
            <a:endParaRPr lang="es-EC" sz="1600" b="1" dirty="0" smtClean="0"/>
          </a:p>
        </p:txBody>
      </p:sp>
      <p:sp>
        <p:nvSpPr>
          <p:cNvPr id="21" name="CuadroTexto 20"/>
          <p:cNvSpPr txBox="1"/>
          <p:nvPr/>
        </p:nvSpPr>
        <p:spPr>
          <a:xfrm>
            <a:off x="6935700" y="874428"/>
            <a:ext cx="3655657" cy="338554"/>
          </a:xfrm>
          <a:prstGeom prst="rect">
            <a:avLst/>
          </a:prstGeom>
          <a:noFill/>
        </p:spPr>
        <p:txBody>
          <a:bodyPr wrap="square" rtlCol="0">
            <a:spAutoFit/>
          </a:bodyPr>
          <a:lstStyle/>
          <a:p>
            <a:pPr algn="ctr"/>
            <a:r>
              <a:rPr lang="es-EC" sz="1600" b="1" dirty="0" smtClean="0"/>
              <a:t>Diagrama electrónico robot de mapeo</a:t>
            </a:r>
          </a:p>
        </p:txBody>
      </p:sp>
      <p:sp>
        <p:nvSpPr>
          <p:cNvPr id="22" name="CuadroTexto 21"/>
          <p:cNvSpPr txBox="1"/>
          <p:nvPr/>
        </p:nvSpPr>
        <p:spPr>
          <a:xfrm>
            <a:off x="5174661" y="1488442"/>
            <a:ext cx="2110897" cy="338554"/>
          </a:xfrm>
          <a:prstGeom prst="rect">
            <a:avLst/>
          </a:prstGeom>
          <a:solidFill>
            <a:schemeClr val="accent6">
              <a:lumMod val="20000"/>
              <a:lumOff val="80000"/>
            </a:schemeClr>
          </a:solidFill>
        </p:spPr>
        <p:txBody>
          <a:bodyPr wrap="square" rtlCol="0">
            <a:spAutoFit/>
          </a:bodyPr>
          <a:lstStyle/>
          <a:p>
            <a:pPr algn="ctr"/>
            <a:r>
              <a:rPr lang="es-EC" sz="1600" b="1" dirty="0" smtClean="0"/>
              <a:t>Sistema de potencia</a:t>
            </a:r>
          </a:p>
        </p:txBody>
      </p:sp>
      <p:sp>
        <p:nvSpPr>
          <p:cNvPr id="23" name="CuadroTexto 22"/>
          <p:cNvSpPr txBox="1"/>
          <p:nvPr/>
        </p:nvSpPr>
        <p:spPr>
          <a:xfrm>
            <a:off x="8273461" y="6291521"/>
            <a:ext cx="2110897" cy="338554"/>
          </a:xfrm>
          <a:prstGeom prst="rect">
            <a:avLst/>
          </a:prstGeom>
          <a:solidFill>
            <a:schemeClr val="accent1">
              <a:lumMod val="40000"/>
              <a:lumOff val="60000"/>
            </a:schemeClr>
          </a:solidFill>
        </p:spPr>
        <p:txBody>
          <a:bodyPr wrap="square" rtlCol="0">
            <a:spAutoFit/>
          </a:bodyPr>
          <a:lstStyle/>
          <a:p>
            <a:pPr algn="ctr"/>
            <a:r>
              <a:rPr lang="es-EC" sz="1600" b="1" dirty="0" smtClean="0"/>
              <a:t>Sistema de adquisición</a:t>
            </a:r>
          </a:p>
        </p:txBody>
      </p:sp>
      <p:sp>
        <p:nvSpPr>
          <p:cNvPr id="24" name="CuadroTexto 23"/>
          <p:cNvSpPr txBox="1"/>
          <p:nvPr/>
        </p:nvSpPr>
        <p:spPr>
          <a:xfrm>
            <a:off x="9535909" y="3335816"/>
            <a:ext cx="2110897" cy="338554"/>
          </a:xfrm>
          <a:prstGeom prst="rect">
            <a:avLst/>
          </a:prstGeom>
          <a:solidFill>
            <a:schemeClr val="accent4">
              <a:lumMod val="20000"/>
              <a:lumOff val="80000"/>
            </a:schemeClr>
          </a:solidFill>
        </p:spPr>
        <p:txBody>
          <a:bodyPr wrap="square" rtlCol="0">
            <a:spAutoFit/>
          </a:bodyPr>
          <a:lstStyle/>
          <a:p>
            <a:pPr algn="ctr"/>
            <a:r>
              <a:rPr lang="es-EC" sz="1600" b="1" dirty="0" smtClean="0"/>
              <a:t>Sistema de control</a:t>
            </a:r>
          </a:p>
        </p:txBody>
      </p:sp>
      <p:sp>
        <p:nvSpPr>
          <p:cNvPr id="25" name="CuadroTexto 24"/>
          <p:cNvSpPr txBox="1"/>
          <p:nvPr/>
        </p:nvSpPr>
        <p:spPr>
          <a:xfrm>
            <a:off x="9535909" y="2640057"/>
            <a:ext cx="2423757" cy="338554"/>
          </a:xfrm>
          <a:prstGeom prst="rect">
            <a:avLst/>
          </a:prstGeom>
          <a:solidFill>
            <a:schemeClr val="tx2">
              <a:lumMod val="20000"/>
              <a:lumOff val="80000"/>
            </a:schemeClr>
          </a:solidFill>
        </p:spPr>
        <p:txBody>
          <a:bodyPr wrap="square" rtlCol="0">
            <a:spAutoFit/>
          </a:bodyPr>
          <a:lstStyle/>
          <a:p>
            <a:pPr algn="ctr"/>
            <a:r>
              <a:rPr lang="es-EC" sz="1600" b="1" dirty="0" smtClean="0"/>
              <a:t>Sistema de comunicación</a:t>
            </a:r>
          </a:p>
        </p:txBody>
      </p:sp>
      <p:cxnSp>
        <p:nvCxnSpPr>
          <p:cNvPr id="6" name="Conector recto de flecha 5"/>
          <p:cNvCxnSpPr/>
          <p:nvPr/>
        </p:nvCxnSpPr>
        <p:spPr>
          <a:xfrm>
            <a:off x="6756400" y="1826996"/>
            <a:ext cx="685800" cy="2750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flipV="1">
            <a:off x="7742742" y="2783133"/>
            <a:ext cx="1793167" cy="500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a:endCxn id="24" idx="1"/>
          </p:cNvCxnSpPr>
          <p:nvPr/>
        </p:nvCxnSpPr>
        <p:spPr>
          <a:xfrm flipV="1">
            <a:off x="8432325" y="3505093"/>
            <a:ext cx="1103584" cy="3431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 name="Rectángulo 1"/>
          <p:cNvSpPr/>
          <p:nvPr/>
        </p:nvSpPr>
        <p:spPr>
          <a:xfrm>
            <a:off x="660400" y="1291916"/>
            <a:ext cx="6096000" cy="1351588"/>
          </a:xfrm>
          <a:prstGeom prst="rect">
            <a:avLst/>
          </a:prstGeom>
        </p:spPr>
        <p:txBody>
          <a:bodyPr>
            <a:spAutoFit/>
          </a:bodyPr>
          <a:lstStyle/>
          <a:p>
            <a:pPr marL="285750" indent="-285750">
              <a:lnSpc>
                <a:spcPct val="150000"/>
              </a:lnSpc>
              <a:buFont typeface="Arial" panose="020B0604020202020204" pitchFamily="34" charset="0"/>
              <a:buChar char="•"/>
            </a:pPr>
            <a:r>
              <a:rPr lang="es-EC" sz="1400" dirty="0"/>
              <a:t>Facilidad de giros- cambios de orientación</a:t>
            </a:r>
          </a:p>
          <a:p>
            <a:pPr marL="285750" indent="-285750">
              <a:lnSpc>
                <a:spcPct val="150000"/>
              </a:lnSpc>
              <a:buFont typeface="Arial" panose="020B0604020202020204" pitchFamily="34" charset="0"/>
              <a:buChar char="•"/>
            </a:pPr>
            <a:r>
              <a:rPr lang="es-EC" sz="1400" dirty="0"/>
              <a:t>Fácil Montaje</a:t>
            </a:r>
          </a:p>
          <a:p>
            <a:pPr marL="285750" indent="-285750">
              <a:lnSpc>
                <a:spcPct val="150000"/>
              </a:lnSpc>
              <a:buFont typeface="Arial" panose="020B0604020202020204" pitchFamily="34" charset="0"/>
              <a:buChar char="•"/>
            </a:pPr>
            <a:r>
              <a:rPr lang="es-EC" sz="1400" dirty="0"/>
              <a:t>Bajo costo</a:t>
            </a:r>
          </a:p>
          <a:p>
            <a:pPr marL="285750" indent="-285750">
              <a:lnSpc>
                <a:spcPct val="150000"/>
              </a:lnSpc>
              <a:buFont typeface="Arial" panose="020B0604020202020204" pitchFamily="34" charset="0"/>
              <a:buChar char="•"/>
            </a:pPr>
            <a:r>
              <a:rPr lang="es-EC" sz="1400" dirty="0"/>
              <a:t>Estabilidad</a:t>
            </a:r>
          </a:p>
        </p:txBody>
      </p:sp>
    </p:spTree>
    <p:extLst>
      <p:ext uri="{BB962C8B-B14F-4D97-AF65-F5344CB8AC3E}">
        <p14:creationId xmlns:p14="http://schemas.microsoft.com/office/powerpoint/2010/main" val="17751226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211491" y="6388734"/>
            <a:ext cx="2743200" cy="365125"/>
          </a:xfrm>
        </p:spPr>
        <p:txBody>
          <a:bodyPr/>
          <a:lstStyle/>
          <a:p>
            <a:pPr>
              <a:defRPr/>
            </a:pPr>
            <a:fld id="{E8D88C74-0DDE-8F40-A44E-D6CE8BB2242F}" type="slidenum">
              <a:rPr lang="es-ES" smtClean="0"/>
              <a:pPr>
                <a:defRPr/>
              </a:pPr>
              <a:t>21</a:t>
            </a:fld>
            <a:endParaRPr lang="es-ES" sz="1600">
              <a:solidFill>
                <a:srgbClr val="888888"/>
              </a:solidFill>
            </a:endParaRPr>
          </a:p>
        </p:txBody>
      </p:sp>
      <p:pic>
        <p:nvPicPr>
          <p:cNvPr id="8" name="Imagen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403" y="973137"/>
            <a:ext cx="5816600" cy="2818166"/>
          </a:xfrm>
          <a:prstGeom prst="rect">
            <a:avLst/>
          </a:prstGeom>
          <a:noFill/>
          <a:ln>
            <a:noFill/>
          </a:ln>
        </p:spPr>
      </p:pic>
      <p:pic>
        <p:nvPicPr>
          <p:cNvPr id="9" name="Imagen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6912" y="922121"/>
            <a:ext cx="3289112" cy="2880532"/>
          </a:xfrm>
          <a:prstGeom prst="rect">
            <a:avLst/>
          </a:prstGeom>
          <a:noFill/>
          <a:ln>
            <a:noFill/>
          </a:ln>
        </p:spPr>
      </p:pic>
      <p:sp>
        <p:nvSpPr>
          <p:cNvPr id="11" name="CuadroTexto 10"/>
          <p:cNvSpPr txBox="1"/>
          <p:nvPr/>
        </p:nvSpPr>
        <p:spPr>
          <a:xfrm>
            <a:off x="7551504" y="604447"/>
            <a:ext cx="3655657" cy="338554"/>
          </a:xfrm>
          <a:prstGeom prst="rect">
            <a:avLst/>
          </a:prstGeom>
          <a:noFill/>
        </p:spPr>
        <p:txBody>
          <a:bodyPr wrap="square" rtlCol="0">
            <a:spAutoFit/>
          </a:bodyPr>
          <a:lstStyle/>
          <a:p>
            <a:pPr algn="ctr"/>
            <a:r>
              <a:rPr lang="es-EC" sz="1600" b="1" dirty="0" smtClean="0"/>
              <a:t>Vista inferior</a:t>
            </a:r>
          </a:p>
        </p:txBody>
      </p:sp>
      <p:sp>
        <p:nvSpPr>
          <p:cNvPr id="12" name="CuadroTexto 11"/>
          <p:cNvSpPr txBox="1"/>
          <p:nvPr/>
        </p:nvSpPr>
        <p:spPr>
          <a:xfrm>
            <a:off x="359742" y="669983"/>
            <a:ext cx="3655657" cy="338554"/>
          </a:xfrm>
          <a:prstGeom prst="rect">
            <a:avLst/>
          </a:prstGeom>
          <a:noFill/>
        </p:spPr>
        <p:txBody>
          <a:bodyPr wrap="square" rtlCol="0">
            <a:spAutoFit/>
          </a:bodyPr>
          <a:lstStyle/>
          <a:p>
            <a:pPr algn="ctr"/>
            <a:r>
              <a:rPr lang="es-EC" sz="1600" b="1" dirty="0" smtClean="0"/>
              <a:t>Vista superior</a:t>
            </a:r>
          </a:p>
        </p:txBody>
      </p:sp>
      <p:pic>
        <p:nvPicPr>
          <p:cNvPr id="14" name="Imagen 13"/>
          <p:cNvPicPr>
            <a:picLocks noChangeAspect="1"/>
          </p:cNvPicPr>
          <p:nvPr/>
        </p:nvPicPr>
        <p:blipFill>
          <a:blip r:embed="rId5"/>
          <a:stretch>
            <a:fillRect/>
          </a:stretch>
        </p:blipFill>
        <p:spPr>
          <a:xfrm>
            <a:off x="1516891" y="4497380"/>
            <a:ext cx="9426436" cy="2073917"/>
          </a:xfrm>
          <a:prstGeom prst="rect">
            <a:avLst/>
          </a:prstGeom>
          <a:ln>
            <a:solidFill>
              <a:schemeClr val="tx1"/>
            </a:solidFill>
          </a:ln>
        </p:spPr>
      </p:pic>
      <p:sp>
        <p:nvSpPr>
          <p:cNvPr id="16" name="Rectángulo 15"/>
          <p:cNvSpPr/>
          <p:nvPr/>
        </p:nvSpPr>
        <p:spPr>
          <a:xfrm>
            <a:off x="4132746" y="4128048"/>
            <a:ext cx="4477854" cy="369332"/>
          </a:xfrm>
          <a:prstGeom prst="rect">
            <a:avLst/>
          </a:prstGeom>
        </p:spPr>
        <p:txBody>
          <a:bodyPr wrap="square">
            <a:spAutoFit/>
          </a:bodyPr>
          <a:lstStyle/>
          <a:p>
            <a:pPr algn="ctr"/>
            <a:r>
              <a:rPr lang="es-EC" b="1" dirty="0" smtClean="0"/>
              <a:t>Control robot móvil- semiautomático</a:t>
            </a:r>
            <a:endParaRPr lang="es-EC" b="1" dirty="0"/>
          </a:p>
        </p:txBody>
      </p:sp>
      <p:sp>
        <p:nvSpPr>
          <p:cNvPr id="13" name="18 Rectángulo"/>
          <p:cNvSpPr/>
          <p:nvPr/>
        </p:nvSpPr>
        <p:spPr bwMode="auto">
          <a:xfrm>
            <a:off x="2630109" y="-15498"/>
            <a:ext cx="3600000" cy="478800"/>
          </a:xfrm>
          <a:prstGeom prst="rect">
            <a:avLst/>
          </a:prstGeom>
          <a:solidFill>
            <a:schemeClr val="accent3">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Prototipo </a:t>
            </a:r>
            <a:r>
              <a:rPr lang="es-EC" b="1" dirty="0"/>
              <a:t>robot de mapeo</a:t>
            </a:r>
          </a:p>
        </p:txBody>
      </p:sp>
      <p:sp>
        <p:nvSpPr>
          <p:cNvPr id="17"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Tree>
    <p:extLst>
      <p:ext uri="{BB962C8B-B14F-4D97-AF65-F5344CB8AC3E}">
        <p14:creationId xmlns:p14="http://schemas.microsoft.com/office/powerpoint/2010/main" val="353276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610600" y="5951399"/>
            <a:ext cx="2743200" cy="365125"/>
          </a:xfrm>
        </p:spPr>
        <p:txBody>
          <a:bodyPr/>
          <a:lstStyle/>
          <a:p>
            <a:pPr>
              <a:defRPr/>
            </a:pPr>
            <a:fld id="{E8D88C74-0DDE-8F40-A44E-D6CE8BB2242F}" type="slidenum">
              <a:rPr lang="es-ES" smtClean="0"/>
              <a:pPr>
                <a:defRPr/>
              </a:pPr>
              <a:t>22</a:t>
            </a:fld>
            <a:endParaRPr lang="es-ES" sz="1600" dirty="0">
              <a:solidFill>
                <a:srgbClr val="888888"/>
              </a:solidFill>
            </a:endParaRPr>
          </a:p>
        </p:txBody>
      </p:sp>
      <p:sp>
        <p:nvSpPr>
          <p:cNvPr id="13" name="CuadroTexto 12"/>
          <p:cNvSpPr txBox="1"/>
          <p:nvPr/>
        </p:nvSpPr>
        <p:spPr>
          <a:xfrm>
            <a:off x="313802" y="1084077"/>
            <a:ext cx="4923970" cy="1477328"/>
          </a:xfrm>
          <a:prstGeom prst="rect">
            <a:avLst/>
          </a:prstGeom>
          <a:noFill/>
        </p:spPr>
        <p:txBody>
          <a:bodyPr wrap="square" rtlCol="0">
            <a:spAutoFit/>
          </a:bodyPr>
          <a:lstStyle/>
          <a:p>
            <a:r>
              <a:rPr lang="es-EC" sz="1600" b="1" dirty="0" smtClean="0"/>
              <a:t>Sistema de comunicación</a:t>
            </a:r>
          </a:p>
          <a:p>
            <a:pPr algn="ctr"/>
            <a:endParaRPr lang="es-EC" sz="1600" b="1" dirty="0" smtClean="0"/>
          </a:p>
          <a:p>
            <a:pPr marL="360000" indent="-285750">
              <a:lnSpc>
                <a:spcPct val="150000"/>
              </a:lnSpc>
              <a:buFont typeface="Arial" panose="020B0604020202020204" pitchFamily="34" charset="0"/>
              <a:buChar char="•"/>
            </a:pPr>
            <a:r>
              <a:rPr lang="es-EC" sz="1400" dirty="0" smtClean="0"/>
              <a:t>Comunicación WPAN bajo estándar  IEEE 802.15</a:t>
            </a:r>
          </a:p>
          <a:p>
            <a:pPr marL="360000" indent="-285750">
              <a:lnSpc>
                <a:spcPct val="150000"/>
              </a:lnSpc>
              <a:buFont typeface="Arial" panose="020B0604020202020204" pitchFamily="34" charset="0"/>
              <a:buChar char="•"/>
            </a:pPr>
            <a:r>
              <a:rPr lang="es-EC" sz="1400" dirty="0" smtClean="0"/>
              <a:t>Red inalámbrica Bluetooth</a:t>
            </a:r>
          </a:p>
          <a:p>
            <a:pPr marL="285750" indent="-285750">
              <a:buFont typeface="Arial" panose="020B0604020202020204" pitchFamily="34" charset="0"/>
              <a:buChar char="•"/>
            </a:pPr>
            <a:endParaRPr lang="es-EC" sz="1600" dirty="0" smtClean="0"/>
          </a:p>
        </p:txBody>
      </p:sp>
      <p:sp>
        <p:nvSpPr>
          <p:cNvPr id="14" name="CuadroTexto 13"/>
          <p:cNvSpPr txBox="1"/>
          <p:nvPr/>
        </p:nvSpPr>
        <p:spPr>
          <a:xfrm>
            <a:off x="283202" y="2645549"/>
            <a:ext cx="5500385" cy="1231106"/>
          </a:xfrm>
          <a:prstGeom prst="rect">
            <a:avLst/>
          </a:prstGeom>
          <a:noFill/>
        </p:spPr>
        <p:txBody>
          <a:bodyPr wrap="square" rtlCol="0">
            <a:spAutoFit/>
          </a:bodyPr>
          <a:lstStyle/>
          <a:p>
            <a:r>
              <a:rPr lang="es-EC" sz="1600" b="1" dirty="0"/>
              <a:t>Sistema de </a:t>
            </a:r>
            <a:r>
              <a:rPr lang="es-EC" sz="1600" b="1" dirty="0" smtClean="0"/>
              <a:t>control</a:t>
            </a:r>
          </a:p>
          <a:p>
            <a:pPr algn="ctr"/>
            <a:endParaRPr lang="es-EC" sz="1600" b="1" dirty="0" smtClean="0"/>
          </a:p>
          <a:p>
            <a:pPr marL="360000" indent="-285750">
              <a:lnSpc>
                <a:spcPct val="150000"/>
              </a:lnSpc>
              <a:buFont typeface="Arial" panose="020B0604020202020204" pitchFamily="34" charset="0"/>
              <a:buChar char="•"/>
            </a:pPr>
            <a:r>
              <a:rPr lang="es-EC" sz="1400" dirty="0" smtClean="0"/>
              <a:t>Algoritmo de mapeo programado en IDE de Arduino </a:t>
            </a:r>
          </a:p>
          <a:p>
            <a:pPr marL="360000" indent="-285750">
              <a:lnSpc>
                <a:spcPct val="150000"/>
              </a:lnSpc>
              <a:buFont typeface="Arial" panose="020B0604020202020204" pitchFamily="34" charset="0"/>
              <a:buChar char="•"/>
            </a:pPr>
            <a:r>
              <a:rPr lang="es-EC" sz="1400" dirty="0" smtClean="0"/>
              <a:t>Algoritmo aplicación móvil desarrollada en App Inventor</a:t>
            </a:r>
            <a:endParaRPr lang="es-EC" sz="1400" dirty="0"/>
          </a:p>
        </p:txBody>
      </p:sp>
      <p:pic>
        <p:nvPicPr>
          <p:cNvPr id="16" name="Imagen 15" descr="C:\Users\JuanPa\Dropbox\TESIS\IMAGENES Y CAPTURAS\APLICACIONMAP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3587" y="1329219"/>
            <a:ext cx="2289861" cy="3729471"/>
          </a:xfrm>
          <a:prstGeom prst="rect">
            <a:avLst/>
          </a:prstGeom>
          <a:noFill/>
          <a:ln>
            <a:noFill/>
          </a:ln>
        </p:spPr>
      </p:pic>
      <p:pic>
        <p:nvPicPr>
          <p:cNvPr id="20" name="Imagen 19" descr="C:\Users\JuanPa\Dropbox\TESIS\IMAGENES Y CAPTURAS\APP ANDROID\clientesBT.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1329219"/>
            <a:ext cx="2254432" cy="3729471"/>
          </a:xfrm>
          <a:prstGeom prst="rect">
            <a:avLst/>
          </a:prstGeom>
          <a:noFill/>
          <a:ln>
            <a:noFill/>
          </a:ln>
        </p:spPr>
      </p:pic>
      <p:sp>
        <p:nvSpPr>
          <p:cNvPr id="7" name="Rectángulo 6"/>
          <p:cNvSpPr/>
          <p:nvPr/>
        </p:nvSpPr>
        <p:spPr>
          <a:xfrm>
            <a:off x="8610600" y="2439181"/>
            <a:ext cx="2254432" cy="3704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8 Rectángulo"/>
          <p:cNvSpPr/>
          <p:nvPr/>
        </p:nvSpPr>
        <p:spPr bwMode="auto">
          <a:xfrm>
            <a:off x="2630109" y="-15498"/>
            <a:ext cx="3600000" cy="478800"/>
          </a:xfrm>
          <a:prstGeom prst="rect">
            <a:avLst/>
          </a:prstGeom>
          <a:solidFill>
            <a:schemeClr val="accent3">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Prototipo </a:t>
            </a:r>
            <a:r>
              <a:rPr lang="es-EC" b="1" dirty="0"/>
              <a:t>robot de mapeo</a:t>
            </a:r>
          </a:p>
        </p:txBody>
      </p:sp>
      <p:sp>
        <p:nvSpPr>
          <p:cNvPr id="21"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2" name="CuadroTexto 21"/>
          <p:cNvSpPr txBox="1"/>
          <p:nvPr/>
        </p:nvSpPr>
        <p:spPr>
          <a:xfrm>
            <a:off x="313802" y="4491466"/>
            <a:ext cx="4728461" cy="1554272"/>
          </a:xfrm>
          <a:prstGeom prst="rect">
            <a:avLst/>
          </a:prstGeom>
          <a:noFill/>
        </p:spPr>
        <p:txBody>
          <a:bodyPr wrap="square" rtlCol="0">
            <a:spAutoFit/>
          </a:bodyPr>
          <a:lstStyle/>
          <a:p>
            <a:r>
              <a:rPr lang="es-EC" sz="1600" b="1" dirty="0" smtClean="0"/>
              <a:t>Análisis de consumo de energía del robot</a:t>
            </a:r>
          </a:p>
          <a:p>
            <a:pPr algn="ctr"/>
            <a:endParaRPr lang="es-EC" sz="1600" b="1" dirty="0" smtClean="0"/>
          </a:p>
          <a:p>
            <a:pPr marL="360000" indent="-285750">
              <a:lnSpc>
                <a:spcPct val="150000"/>
              </a:lnSpc>
              <a:buFont typeface="Arial" panose="020B0604020202020204" pitchFamily="34" charset="0"/>
              <a:buChar char="•"/>
            </a:pPr>
            <a:r>
              <a:rPr lang="es-EC" sz="1400" dirty="0" smtClean="0"/>
              <a:t>Se determinó voltajes, corriente y potencia requerida por los elementos</a:t>
            </a:r>
          </a:p>
          <a:p>
            <a:pPr marL="360000" indent="-285750">
              <a:lnSpc>
                <a:spcPct val="150000"/>
              </a:lnSpc>
              <a:buFont typeface="Arial" panose="020B0604020202020204" pitchFamily="34" charset="0"/>
              <a:buChar char="•"/>
            </a:pPr>
            <a:r>
              <a:rPr lang="es-EC" sz="1400" dirty="0" smtClean="0"/>
              <a:t>Tiempo de autonomía de uso  de 44 minutos</a:t>
            </a:r>
            <a:endParaRPr lang="es-EC" sz="1400" dirty="0"/>
          </a:p>
        </p:txBody>
      </p:sp>
      <p:sp>
        <p:nvSpPr>
          <p:cNvPr id="23" name="CuadroTexto 22"/>
          <p:cNvSpPr txBox="1"/>
          <p:nvPr/>
        </p:nvSpPr>
        <p:spPr>
          <a:xfrm>
            <a:off x="5973157" y="5185609"/>
            <a:ext cx="5500385" cy="307777"/>
          </a:xfrm>
          <a:prstGeom prst="rect">
            <a:avLst/>
          </a:prstGeom>
          <a:noFill/>
        </p:spPr>
        <p:txBody>
          <a:bodyPr wrap="square" rtlCol="0">
            <a:spAutoFit/>
          </a:bodyPr>
          <a:lstStyle/>
          <a:p>
            <a:r>
              <a:rPr lang="es-EC" sz="1400" b="1" dirty="0"/>
              <a:t>Aplicación móvil para Android </a:t>
            </a:r>
            <a:r>
              <a:rPr lang="es-EC" sz="1400" b="1" dirty="0" smtClean="0"/>
              <a:t>desarrollada en MIT App Inventor </a:t>
            </a:r>
            <a:endParaRPr lang="es-EC" sz="1400" b="1" dirty="0"/>
          </a:p>
        </p:txBody>
      </p:sp>
    </p:spTree>
    <p:extLst>
      <p:ext uri="{BB962C8B-B14F-4D97-AF65-F5344CB8AC3E}">
        <p14:creationId xmlns:p14="http://schemas.microsoft.com/office/powerpoint/2010/main" val="11577017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610600" y="5951399"/>
            <a:ext cx="2743200" cy="365125"/>
          </a:xfrm>
        </p:spPr>
        <p:txBody>
          <a:bodyPr/>
          <a:lstStyle/>
          <a:p>
            <a:pPr>
              <a:defRPr/>
            </a:pPr>
            <a:fld id="{E8D88C74-0DDE-8F40-A44E-D6CE8BB2242F}" type="slidenum">
              <a:rPr lang="es-ES" smtClean="0"/>
              <a:pPr>
                <a:defRPr/>
              </a:pPr>
              <a:t>23</a:t>
            </a:fld>
            <a:endParaRPr lang="es-ES" sz="1600">
              <a:solidFill>
                <a:srgbClr val="888888"/>
              </a:solidFill>
            </a:endParaRPr>
          </a:p>
        </p:txBody>
      </p:sp>
      <p:pic>
        <p:nvPicPr>
          <p:cNvPr id="6" name="Imagen 5"/>
          <p:cNvPicPr/>
          <p:nvPr/>
        </p:nvPicPr>
        <p:blipFill rotWithShape="1">
          <a:blip r:embed="rId3" cstate="print">
            <a:extLst>
              <a:ext uri="{28A0092B-C50C-407E-A947-70E740481C1C}">
                <a14:useLocalDpi xmlns:a14="http://schemas.microsoft.com/office/drawing/2010/main"/>
              </a:ext>
            </a:extLst>
          </a:blip>
          <a:srcRect t="1748" b="2440"/>
          <a:stretch/>
        </p:blipFill>
        <p:spPr bwMode="auto">
          <a:xfrm>
            <a:off x="522513" y="3546877"/>
            <a:ext cx="3291840" cy="3170189"/>
          </a:xfrm>
          <a:prstGeom prst="rect">
            <a:avLst/>
          </a:prstGeom>
          <a:noFill/>
          <a:ln>
            <a:noFill/>
          </a:ln>
          <a:extLst>
            <a:ext uri="{53640926-AAD7-44D8-BBD7-CCE9431645EC}">
              <a14:shadowObscured xmlns:a14="http://schemas.microsoft.com/office/drawing/2010/main"/>
            </a:ext>
          </a:extLst>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7393" y="3795166"/>
            <a:ext cx="3131457" cy="2921900"/>
          </a:xfrm>
          <a:prstGeom prst="rect">
            <a:avLst/>
          </a:prstGeom>
        </p:spPr>
      </p:pic>
      <p:pic>
        <p:nvPicPr>
          <p:cNvPr id="13" name="Imagen 12"/>
          <p:cNvPicPr/>
          <p:nvPr/>
        </p:nvPicPr>
        <p:blipFill rotWithShape="1">
          <a:blip r:embed="rId5" cstate="print">
            <a:extLst>
              <a:ext uri="{28A0092B-C50C-407E-A947-70E740481C1C}">
                <a14:useLocalDpi xmlns:a14="http://schemas.microsoft.com/office/drawing/2010/main"/>
              </a:ext>
            </a:extLst>
          </a:blip>
          <a:srcRect b="11778"/>
          <a:stretch/>
        </p:blipFill>
        <p:spPr bwMode="auto">
          <a:xfrm>
            <a:off x="4460632" y="3795166"/>
            <a:ext cx="3011896" cy="2921900"/>
          </a:xfrm>
          <a:prstGeom prst="rect">
            <a:avLst/>
          </a:prstGeom>
          <a:noFill/>
          <a:ln>
            <a:noFill/>
          </a:ln>
          <a:extLst>
            <a:ext uri="{53640926-AAD7-44D8-BBD7-CCE9431645EC}">
              <a14:shadowObscured xmlns:a14="http://schemas.microsoft.com/office/drawing/2010/main"/>
            </a:ext>
          </a:extLst>
        </p:spPr>
      </p:pic>
      <p:sp>
        <p:nvSpPr>
          <p:cNvPr id="14" name="CuadroTexto 13"/>
          <p:cNvSpPr txBox="1"/>
          <p:nvPr/>
        </p:nvSpPr>
        <p:spPr>
          <a:xfrm>
            <a:off x="522513" y="1091875"/>
            <a:ext cx="2982684" cy="338554"/>
          </a:xfrm>
          <a:prstGeom prst="rect">
            <a:avLst/>
          </a:prstGeom>
          <a:noFill/>
          <a:ln w="38100">
            <a:noFill/>
          </a:ln>
        </p:spPr>
        <p:txBody>
          <a:bodyPr wrap="square" rtlCol="0">
            <a:spAutoFit/>
          </a:bodyPr>
          <a:lstStyle/>
          <a:p>
            <a:pPr algn="ctr"/>
            <a:r>
              <a:rPr lang="es-EC" sz="1600" b="1" dirty="0" smtClean="0"/>
              <a:t>Espacio de trabajo</a:t>
            </a:r>
            <a:endParaRPr lang="es-EC" sz="1600" b="1" dirty="0"/>
          </a:p>
        </p:txBody>
      </p:sp>
      <p:sp>
        <p:nvSpPr>
          <p:cNvPr id="15" name="CuadroTexto 14"/>
          <p:cNvSpPr txBox="1"/>
          <p:nvPr/>
        </p:nvSpPr>
        <p:spPr>
          <a:xfrm>
            <a:off x="399444" y="1590488"/>
            <a:ext cx="3623756" cy="28161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1400" dirty="0" smtClean="0"/>
              <a:t>Dimensiones: 189cm x189cm</a:t>
            </a:r>
          </a:p>
          <a:p>
            <a:pPr marL="285750" indent="-285750">
              <a:lnSpc>
                <a:spcPct val="150000"/>
              </a:lnSpc>
              <a:buFont typeface="Arial" panose="020B0604020202020204" pitchFamily="34" charset="0"/>
              <a:buChar char="•"/>
            </a:pPr>
            <a:r>
              <a:rPr lang="es-EC" sz="1400" dirty="0" smtClean="0"/>
              <a:t>Cuadriculas principales: 9 </a:t>
            </a:r>
          </a:p>
          <a:p>
            <a:pPr marL="285750" indent="-285750">
              <a:lnSpc>
                <a:spcPct val="150000"/>
              </a:lnSpc>
              <a:buFont typeface="Arial" panose="020B0604020202020204" pitchFamily="34" charset="0"/>
              <a:buChar char="•"/>
            </a:pPr>
            <a:r>
              <a:rPr lang="es-EC" sz="1400" dirty="0" smtClean="0"/>
              <a:t>cuadricula principal: 63cm x 63cm</a:t>
            </a:r>
          </a:p>
          <a:p>
            <a:pPr marL="285750" indent="-285750">
              <a:lnSpc>
                <a:spcPct val="150000"/>
              </a:lnSpc>
              <a:buFont typeface="Arial" panose="020B0604020202020204" pitchFamily="34" charset="0"/>
              <a:buChar char="•"/>
            </a:pPr>
            <a:r>
              <a:rPr lang="es-EC" sz="1400" dirty="0" smtClean="0"/>
              <a:t>Cuadriculas secundarias: 81 </a:t>
            </a:r>
          </a:p>
          <a:p>
            <a:pPr marL="285750" indent="-285750">
              <a:lnSpc>
                <a:spcPct val="150000"/>
              </a:lnSpc>
              <a:buFont typeface="Arial" panose="020B0604020202020204" pitchFamily="34" charset="0"/>
              <a:buChar char="•"/>
            </a:pPr>
            <a:r>
              <a:rPr lang="es-EC" sz="1400" dirty="0" smtClean="0"/>
              <a:t>cuadricula secundaria: 21cm </a:t>
            </a:r>
            <a:r>
              <a:rPr lang="es-EC" sz="1400" dirty="0"/>
              <a:t>x </a:t>
            </a:r>
            <a:r>
              <a:rPr lang="es-EC" sz="1400" dirty="0" smtClean="0"/>
              <a:t>21cm</a:t>
            </a:r>
            <a:endParaRPr lang="es-EC" sz="1400" dirty="0"/>
          </a:p>
          <a:p>
            <a:pPr marL="285750" indent="-285750">
              <a:lnSpc>
                <a:spcPct val="150000"/>
              </a:lnSpc>
              <a:buFont typeface="Arial" panose="020B0604020202020204" pitchFamily="34" charset="0"/>
              <a:buChar char="•"/>
            </a:pPr>
            <a:endParaRPr lang="es-EC" sz="1600" dirty="0" smtClean="0"/>
          </a:p>
          <a:p>
            <a:pPr marL="285750" indent="-285750" algn="ctr">
              <a:lnSpc>
                <a:spcPct val="150000"/>
              </a:lnSpc>
              <a:buFont typeface="Arial" panose="020B0604020202020204" pitchFamily="34" charset="0"/>
              <a:buChar char="•"/>
            </a:pPr>
            <a:endParaRPr lang="es-EC" sz="1600" b="1" dirty="0" smtClean="0"/>
          </a:p>
          <a:p>
            <a:pPr marL="285750" indent="-285750">
              <a:lnSpc>
                <a:spcPct val="150000"/>
              </a:lnSpc>
              <a:buFont typeface="Arial" panose="020B0604020202020204" pitchFamily="34" charset="0"/>
              <a:buChar char="•"/>
            </a:pPr>
            <a:endParaRPr lang="es-EC" sz="1600" dirty="0" smtClean="0"/>
          </a:p>
        </p:txBody>
      </p:sp>
      <p:sp>
        <p:nvSpPr>
          <p:cNvPr id="16" name="CuadroTexto 15"/>
          <p:cNvSpPr txBox="1"/>
          <p:nvPr/>
        </p:nvSpPr>
        <p:spPr>
          <a:xfrm>
            <a:off x="4269209" y="1088694"/>
            <a:ext cx="3337894" cy="338554"/>
          </a:xfrm>
          <a:prstGeom prst="rect">
            <a:avLst/>
          </a:prstGeom>
          <a:noFill/>
          <a:ln w="38100">
            <a:noFill/>
          </a:ln>
        </p:spPr>
        <p:txBody>
          <a:bodyPr wrap="square" rtlCol="0">
            <a:spAutoFit/>
          </a:bodyPr>
          <a:lstStyle/>
          <a:p>
            <a:pPr algn="ctr"/>
            <a:r>
              <a:rPr lang="es-EC" sz="1600" b="1" dirty="0" smtClean="0"/>
              <a:t>Disposición de ambiente controlado</a:t>
            </a:r>
            <a:endParaRPr lang="es-EC" sz="1600" b="1" dirty="0"/>
          </a:p>
        </p:txBody>
      </p:sp>
      <p:sp>
        <p:nvSpPr>
          <p:cNvPr id="17" name="CuadroTexto 16"/>
          <p:cNvSpPr txBox="1"/>
          <p:nvPr/>
        </p:nvSpPr>
        <p:spPr>
          <a:xfrm>
            <a:off x="8170322" y="1643121"/>
            <a:ext cx="3623756" cy="392415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1400" dirty="0" smtClean="0"/>
              <a:t>Volúmenes de alcohol: 3 , 5 y 10 ml</a:t>
            </a:r>
          </a:p>
          <a:p>
            <a:pPr marL="285750" indent="-285750">
              <a:lnSpc>
                <a:spcPct val="150000"/>
              </a:lnSpc>
              <a:buFont typeface="Arial" panose="020B0604020202020204" pitchFamily="34" charset="0"/>
              <a:buChar char="•"/>
            </a:pPr>
            <a:r>
              <a:rPr lang="es-EC" sz="1400" dirty="0"/>
              <a:t>Tiempo de experimento: 20 </a:t>
            </a:r>
            <a:r>
              <a:rPr lang="es-EC" sz="1400" dirty="0" smtClean="0"/>
              <a:t>min</a:t>
            </a:r>
          </a:p>
          <a:p>
            <a:pPr marL="285750" indent="-285750">
              <a:lnSpc>
                <a:spcPct val="150000"/>
              </a:lnSpc>
              <a:buFont typeface="Arial" panose="020B0604020202020204" pitchFamily="34" charset="0"/>
              <a:buChar char="•"/>
            </a:pPr>
            <a:r>
              <a:rPr lang="es-EC" sz="1400" dirty="0"/>
              <a:t>Temperatura y humedad constantes entre los </a:t>
            </a:r>
            <a:r>
              <a:rPr lang="es-EC" sz="1400" dirty="0" smtClean="0"/>
              <a:t>experimentos</a:t>
            </a:r>
          </a:p>
          <a:p>
            <a:pPr marL="285750" indent="-285750">
              <a:lnSpc>
                <a:spcPct val="150000"/>
              </a:lnSpc>
              <a:buFont typeface="Arial" panose="020B0604020202020204" pitchFamily="34" charset="0"/>
              <a:buChar char="•"/>
            </a:pPr>
            <a:r>
              <a:rPr lang="es-EC" sz="1400" dirty="0" smtClean="0"/>
              <a:t>10 experimentos por cada entorno</a:t>
            </a:r>
            <a:endParaRPr lang="es-EC" sz="1400" dirty="0"/>
          </a:p>
          <a:p>
            <a:pPr marL="285750" indent="-285750">
              <a:lnSpc>
                <a:spcPct val="150000"/>
              </a:lnSpc>
              <a:buFont typeface="Arial" panose="020B0604020202020204" pitchFamily="34" charset="0"/>
              <a:buChar char="•"/>
            </a:pPr>
            <a:endParaRPr lang="es-EC" sz="1600" dirty="0"/>
          </a:p>
          <a:p>
            <a:pPr marL="285750" indent="-285750">
              <a:lnSpc>
                <a:spcPct val="150000"/>
              </a:lnSpc>
              <a:buFont typeface="Arial" panose="020B0604020202020204" pitchFamily="34" charset="0"/>
              <a:buChar char="•"/>
            </a:pPr>
            <a:endParaRPr lang="es-EC" sz="1600" dirty="0" smtClean="0"/>
          </a:p>
          <a:p>
            <a:pPr marL="285750" indent="-285750">
              <a:lnSpc>
                <a:spcPct val="150000"/>
              </a:lnSpc>
              <a:buFont typeface="Arial" panose="020B0604020202020204" pitchFamily="34" charset="0"/>
              <a:buChar char="•"/>
            </a:pPr>
            <a:endParaRPr lang="es-EC" sz="1600" dirty="0" smtClean="0"/>
          </a:p>
          <a:p>
            <a:pPr marL="285750" indent="-285750">
              <a:lnSpc>
                <a:spcPct val="150000"/>
              </a:lnSpc>
              <a:buFont typeface="Arial" panose="020B0604020202020204" pitchFamily="34" charset="0"/>
              <a:buChar char="•"/>
            </a:pPr>
            <a:endParaRPr lang="es-EC" sz="1600" dirty="0" smtClean="0"/>
          </a:p>
          <a:p>
            <a:pPr marL="285750" indent="-285750" algn="ctr">
              <a:lnSpc>
                <a:spcPct val="150000"/>
              </a:lnSpc>
              <a:buFont typeface="Arial" panose="020B0604020202020204" pitchFamily="34" charset="0"/>
              <a:buChar char="•"/>
            </a:pPr>
            <a:endParaRPr lang="es-EC" sz="1600" b="1" dirty="0" smtClean="0"/>
          </a:p>
          <a:p>
            <a:pPr marL="285750" indent="-285750">
              <a:lnSpc>
                <a:spcPct val="150000"/>
              </a:lnSpc>
              <a:buFont typeface="Arial" panose="020B0604020202020204" pitchFamily="34" charset="0"/>
              <a:buChar char="•"/>
            </a:pPr>
            <a:endParaRPr lang="es-EC" sz="1600" dirty="0" smtClean="0"/>
          </a:p>
        </p:txBody>
      </p:sp>
      <p:sp>
        <p:nvSpPr>
          <p:cNvPr id="20" name="CuadroTexto 19"/>
          <p:cNvSpPr txBox="1"/>
          <p:nvPr/>
        </p:nvSpPr>
        <p:spPr>
          <a:xfrm>
            <a:off x="8371116" y="1088694"/>
            <a:ext cx="2982684" cy="338554"/>
          </a:xfrm>
          <a:prstGeom prst="rect">
            <a:avLst/>
          </a:prstGeom>
          <a:noFill/>
          <a:ln w="38100">
            <a:noFill/>
          </a:ln>
        </p:spPr>
        <p:txBody>
          <a:bodyPr wrap="square" rtlCol="0">
            <a:spAutoFit/>
          </a:bodyPr>
          <a:lstStyle/>
          <a:p>
            <a:pPr algn="ctr"/>
            <a:r>
              <a:rPr lang="es-EC" sz="1600" b="1" dirty="0" smtClean="0"/>
              <a:t>Entorno controlado real</a:t>
            </a:r>
            <a:endParaRPr lang="es-EC" sz="1600" b="1" dirty="0"/>
          </a:p>
        </p:txBody>
      </p:sp>
      <p:sp>
        <p:nvSpPr>
          <p:cNvPr id="21" name="CuadroTexto 20"/>
          <p:cNvSpPr txBox="1"/>
          <p:nvPr/>
        </p:nvSpPr>
        <p:spPr>
          <a:xfrm>
            <a:off x="4337719" y="1590488"/>
            <a:ext cx="3623756" cy="21698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1400" dirty="0" smtClean="0"/>
              <a:t>Volúmenes de alcohol y colonia</a:t>
            </a:r>
          </a:p>
          <a:p>
            <a:pPr marL="285750" indent="-285750">
              <a:lnSpc>
                <a:spcPct val="150000"/>
              </a:lnSpc>
              <a:buFont typeface="Arial" panose="020B0604020202020204" pitchFamily="34" charset="0"/>
              <a:buChar char="•"/>
            </a:pPr>
            <a:r>
              <a:rPr lang="es-EC" sz="1400" dirty="0"/>
              <a:t>Con y sin presencia de </a:t>
            </a:r>
            <a:r>
              <a:rPr lang="es-EC" sz="1400" dirty="0" smtClean="0"/>
              <a:t>obstáculos</a:t>
            </a:r>
          </a:p>
          <a:p>
            <a:pPr marL="285750" indent="-285750">
              <a:lnSpc>
                <a:spcPct val="150000"/>
              </a:lnSpc>
              <a:buFont typeface="Arial" panose="020B0604020202020204" pitchFamily="34" charset="0"/>
              <a:buChar char="•"/>
            </a:pPr>
            <a:r>
              <a:rPr lang="es-EC" sz="1400" dirty="0" smtClean="0"/>
              <a:t>Presencia de perturbación</a:t>
            </a:r>
          </a:p>
          <a:p>
            <a:pPr marL="285750" indent="-285750">
              <a:lnSpc>
                <a:spcPct val="150000"/>
              </a:lnSpc>
              <a:buFont typeface="Arial" panose="020B0604020202020204" pitchFamily="34" charset="0"/>
              <a:buChar char="•"/>
            </a:pPr>
            <a:endParaRPr lang="es-EC" sz="1600" dirty="0" smtClean="0"/>
          </a:p>
          <a:p>
            <a:pPr marL="285750" indent="-285750" algn="ctr">
              <a:lnSpc>
                <a:spcPct val="150000"/>
              </a:lnSpc>
              <a:buFont typeface="Arial" panose="020B0604020202020204" pitchFamily="34" charset="0"/>
              <a:buChar char="•"/>
            </a:pPr>
            <a:endParaRPr lang="es-EC" sz="1600" b="1" dirty="0" smtClean="0"/>
          </a:p>
          <a:p>
            <a:pPr marL="285750" indent="-285750">
              <a:lnSpc>
                <a:spcPct val="150000"/>
              </a:lnSpc>
              <a:buFont typeface="Arial" panose="020B0604020202020204" pitchFamily="34" charset="0"/>
              <a:buChar char="•"/>
            </a:pPr>
            <a:endParaRPr lang="es-EC" sz="1600" dirty="0" smtClean="0"/>
          </a:p>
        </p:txBody>
      </p:sp>
      <p:sp>
        <p:nvSpPr>
          <p:cNvPr id="22" name="18 Rectángulo"/>
          <p:cNvSpPr/>
          <p:nvPr/>
        </p:nvSpPr>
        <p:spPr bwMode="auto">
          <a:xfrm>
            <a:off x="2663273" y="-11347"/>
            <a:ext cx="3600000"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3.- Mapas </a:t>
            </a:r>
            <a:r>
              <a:rPr lang="es-EC" b="1" dirty="0"/>
              <a:t>de dispersión</a:t>
            </a:r>
          </a:p>
        </p:txBody>
      </p:sp>
      <p:sp>
        <p:nvSpPr>
          <p:cNvPr id="2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Tree>
    <p:extLst>
      <p:ext uri="{BB962C8B-B14F-4D97-AF65-F5344CB8AC3E}">
        <p14:creationId xmlns:p14="http://schemas.microsoft.com/office/powerpoint/2010/main" val="223683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610600" y="5951399"/>
            <a:ext cx="2743200" cy="365125"/>
          </a:xfrm>
        </p:spPr>
        <p:txBody>
          <a:bodyPr/>
          <a:lstStyle/>
          <a:p>
            <a:pPr>
              <a:defRPr/>
            </a:pPr>
            <a:fld id="{E8D88C74-0DDE-8F40-A44E-D6CE8BB2242F}" type="slidenum">
              <a:rPr lang="es-ES" smtClean="0"/>
              <a:pPr>
                <a:defRPr/>
              </a:pPr>
              <a:t>24</a:t>
            </a:fld>
            <a:endParaRPr lang="es-ES" sz="1600">
              <a:solidFill>
                <a:srgbClr val="888888"/>
              </a:solidFill>
            </a:endParaRPr>
          </a:p>
        </p:txBody>
      </p:sp>
      <p:sp>
        <p:nvSpPr>
          <p:cNvPr id="5" name="18 Rectángulo"/>
          <p:cNvSpPr/>
          <p:nvPr/>
        </p:nvSpPr>
        <p:spPr bwMode="auto">
          <a:xfrm>
            <a:off x="2663273" y="-11347"/>
            <a:ext cx="3600000"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3.- Mapas </a:t>
            </a:r>
            <a:r>
              <a:rPr lang="es-EC" b="1" dirty="0"/>
              <a:t>de dispersión</a:t>
            </a:r>
          </a:p>
        </p:txBody>
      </p:sp>
      <p:pic>
        <p:nvPicPr>
          <p:cNvPr id="7" name="Imagen 6"/>
          <p:cNvPicPr/>
          <p:nvPr/>
        </p:nvPicPr>
        <p:blipFill>
          <a:blip r:embed="rId3" cstate="print">
            <a:extLst>
              <a:ext uri="{28A0092B-C50C-407E-A947-70E740481C1C}">
                <a14:useLocalDpi xmlns:a14="http://schemas.microsoft.com/office/drawing/2010/main"/>
              </a:ext>
            </a:extLst>
          </a:blip>
          <a:srcRect/>
          <a:stretch>
            <a:fillRect/>
          </a:stretch>
        </p:blipFill>
        <p:spPr bwMode="auto">
          <a:xfrm>
            <a:off x="485214" y="3402399"/>
            <a:ext cx="2802090" cy="3046638"/>
          </a:xfrm>
          <a:prstGeom prst="rect">
            <a:avLst/>
          </a:prstGeom>
          <a:noFill/>
        </p:spPr>
      </p:pic>
      <p:pic>
        <p:nvPicPr>
          <p:cNvPr id="8" name="Imagen 7"/>
          <p:cNvPicPr/>
          <p:nvPr/>
        </p:nvPicPr>
        <p:blipFill rotWithShape="1">
          <a:blip r:embed="rId4" cstate="print">
            <a:extLst>
              <a:ext uri="{28A0092B-C50C-407E-A947-70E740481C1C}">
                <a14:useLocalDpi xmlns:a14="http://schemas.microsoft.com/office/drawing/2010/main"/>
              </a:ext>
            </a:extLst>
          </a:blip>
          <a:srcRect t="23073"/>
          <a:stretch/>
        </p:blipFill>
        <p:spPr bwMode="auto">
          <a:xfrm>
            <a:off x="5507964" y="1615428"/>
            <a:ext cx="1233800" cy="1635850"/>
          </a:xfrm>
          <a:prstGeom prst="rect">
            <a:avLst/>
          </a:prstGeom>
          <a:noFill/>
          <a:ln>
            <a:noFill/>
          </a:ln>
          <a:extLst>
            <a:ext uri="{53640926-AAD7-44D8-BBD7-CCE9431645EC}">
              <a14:shadowObscured xmlns:a14="http://schemas.microsoft.com/office/drawing/2010/main"/>
            </a:ext>
          </a:extLst>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248041" y="2324881"/>
            <a:ext cx="3859808" cy="2894856"/>
          </a:xfrm>
          <a:prstGeom prst="rect">
            <a:avLst/>
          </a:prstGeom>
        </p:spPr>
      </p:pic>
      <p:sp>
        <p:nvSpPr>
          <p:cNvPr id="12" name="CuadroTexto 11"/>
          <p:cNvSpPr txBox="1"/>
          <p:nvPr/>
        </p:nvSpPr>
        <p:spPr>
          <a:xfrm>
            <a:off x="394917" y="900466"/>
            <a:ext cx="2982684" cy="338554"/>
          </a:xfrm>
          <a:prstGeom prst="rect">
            <a:avLst/>
          </a:prstGeom>
          <a:noFill/>
          <a:ln w="38100">
            <a:noFill/>
          </a:ln>
        </p:spPr>
        <p:txBody>
          <a:bodyPr wrap="square" rtlCol="0">
            <a:spAutoFit/>
          </a:bodyPr>
          <a:lstStyle/>
          <a:p>
            <a:pPr algn="ctr"/>
            <a:r>
              <a:rPr lang="es-EC" sz="1600" b="1" dirty="0" smtClean="0"/>
              <a:t>Navegación del robot de mapeo</a:t>
            </a:r>
            <a:endParaRPr lang="es-EC" sz="1600" b="1" dirty="0"/>
          </a:p>
        </p:txBody>
      </p:sp>
      <p:sp>
        <p:nvSpPr>
          <p:cNvPr id="13" name="CuadroTexto 12"/>
          <p:cNvSpPr txBox="1"/>
          <p:nvPr/>
        </p:nvSpPr>
        <p:spPr>
          <a:xfrm>
            <a:off x="485214" y="1312110"/>
            <a:ext cx="3049948" cy="28623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1400" dirty="0" smtClean="0"/>
              <a:t>Avances rectilíneos entre cada cuadricula</a:t>
            </a:r>
          </a:p>
          <a:p>
            <a:pPr marL="285750" indent="-285750">
              <a:lnSpc>
                <a:spcPct val="150000"/>
              </a:lnSpc>
              <a:buFont typeface="Arial" panose="020B0604020202020204" pitchFamily="34" charset="0"/>
              <a:buChar char="•"/>
            </a:pPr>
            <a:r>
              <a:rPr lang="es-EC" sz="1400" dirty="0" smtClean="0"/>
              <a:t>Mapeo de todo el ambiente controlado</a:t>
            </a:r>
          </a:p>
          <a:p>
            <a:pPr marL="285750" indent="-285750">
              <a:lnSpc>
                <a:spcPct val="150000"/>
              </a:lnSpc>
              <a:buFont typeface="Arial" panose="020B0604020202020204" pitchFamily="34" charset="0"/>
              <a:buChar char="•"/>
            </a:pPr>
            <a:endParaRPr lang="es-EC" sz="1600" dirty="0" smtClean="0"/>
          </a:p>
          <a:p>
            <a:pPr marL="285750" indent="-285750">
              <a:lnSpc>
                <a:spcPct val="150000"/>
              </a:lnSpc>
              <a:buFont typeface="Arial" panose="020B0604020202020204" pitchFamily="34" charset="0"/>
              <a:buChar char="•"/>
            </a:pPr>
            <a:endParaRPr lang="es-EC" sz="1600" dirty="0" smtClean="0"/>
          </a:p>
          <a:p>
            <a:pPr marL="285750" indent="-285750" algn="ctr">
              <a:lnSpc>
                <a:spcPct val="150000"/>
              </a:lnSpc>
              <a:buFont typeface="Arial" panose="020B0604020202020204" pitchFamily="34" charset="0"/>
              <a:buChar char="•"/>
            </a:pPr>
            <a:endParaRPr lang="es-EC" sz="1600" b="1" dirty="0" smtClean="0"/>
          </a:p>
          <a:p>
            <a:pPr marL="285750" indent="-285750">
              <a:lnSpc>
                <a:spcPct val="150000"/>
              </a:lnSpc>
              <a:buFont typeface="Arial" panose="020B0604020202020204" pitchFamily="34" charset="0"/>
              <a:buChar char="•"/>
            </a:pPr>
            <a:endParaRPr lang="es-EC" sz="1600" dirty="0" smtClean="0"/>
          </a:p>
        </p:txBody>
      </p:sp>
      <p:sp>
        <p:nvSpPr>
          <p:cNvPr id="9" name="Rectángulo 8"/>
          <p:cNvSpPr/>
          <p:nvPr/>
        </p:nvSpPr>
        <p:spPr>
          <a:xfrm>
            <a:off x="8730517" y="942778"/>
            <a:ext cx="2655022" cy="738664"/>
          </a:xfrm>
          <a:prstGeom prst="rect">
            <a:avLst/>
          </a:prstGeom>
        </p:spPr>
        <p:txBody>
          <a:bodyPr wrap="none">
            <a:spAutoFit/>
          </a:bodyPr>
          <a:lstStyle/>
          <a:p>
            <a:pPr>
              <a:lnSpc>
                <a:spcPct val="150000"/>
              </a:lnSpc>
            </a:pPr>
            <a:r>
              <a:rPr lang="es-EC" sz="1400" b="1" dirty="0" smtClean="0"/>
              <a:t>Pruebas de navegación del robot </a:t>
            </a:r>
          </a:p>
          <a:p>
            <a:pPr algn="ctr">
              <a:lnSpc>
                <a:spcPct val="150000"/>
              </a:lnSpc>
            </a:pPr>
            <a:r>
              <a:rPr lang="es-EC" sz="1400" b="1" dirty="0" smtClean="0"/>
              <a:t>móvil de mapeo</a:t>
            </a:r>
            <a:endParaRPr lang="es-EC" sz="1400" b="1" dirty="0"/>
          </a:p>
        </p:txBody>
      </p:sp>
      <p:sp>
        <p:nvSpPr>
          <p:cNvPr id="15" name="CuadroTexto 14"/>
          <p:cNvSpPr txBox="1"/>
          <p:nvPr/>
        </p:nvSpPr>
        <p:spPr>
          <a:xfrm>
            <a:off x="4666430" y="900466"/>
            <a:ext cx="2982684" cy="338554"/>
          </a:xfrm>
          <a:prstGeom prst="rect">
            <a:avLst/>
          </a:prstGeom>
          <a:noFill/>
          <a:ln w="38100">
            <a:noFill/>
          </a:ln>
        </p:spPr>
        <p:txBody>
          <a:bodyPr wrap="square" rtlCol="0">
            <a:spAutoFit/>
          </a:bodyPr>
          <a:lstStyle/>
          <a:p>
            <a:pPr algn="ctr"/>
            <a:r>
              <a:rPr lang="es-EC" sz="1600" b="1" dirty="0" smtClean="0"/>
              <a:t>Registro de datos</a:t>
            </a:r>
            <a:endParaRPr lang="es-EC" sz="1600" b="1" dirty="0"/>
          </a:p>
        </p:txBody>
      </p:sp>
      <p:sp>
        <p:nvSpPr>
          <p:cNvPr id="16" name="CuadroTexto 15"/>
          <p:cNvSpPr txBox="1"/>
          <p:nvPr/>
        </p:nvSpPr>
        <p:spPr>
          <a:xfrm>
            <a:off x="4333255" y="3627686"/>
            <a:ext cx="4277345" cy="4647426"/>
          </a:xfrm>
          <a:prstGeom prst="rect">
            <a:avLst/>
          </a:prstGeom>
          <a:noFill/>
        </p:spPr>
        <p:txBody>
          <a:bodyPr wrap="square" rtlCol="0">
            <a:spAutoFit/>
          </a:bodyPr>
          <a:lstStyle/>
          <a:p>
            <a:pPr>
              <a:lnSpc>
                <a:spcPct val="200000"/>
              </a:lnSpc>
            </a:pPr>
            <a:r>
              <a:rPr lang="es-EC" sz="1400" b="1" dirty="0"/>
              <a:t>Matrices de 81 elementos para cada </a:t>
            </a:r>
            <a:r>
              <a:rPr lang="es-EC" sz="1400" b="1" dirty="0" smtClean="0"/>
              <a:t>sensor</a:t>
            </a:r>
          </a:p>
          <a:p>
            <a:pPr marL="285750" indent="-285750">
              <a:lnSpc>
                <a:spcPct val="200000"/>
              </a:lnSpc>
              <a:buFont typeface="Arial" panose="020B0604020202020204" pitchFamily="34" charset="0"/>
              <a:buChar char="•"/>
            </a:pPr>
            <a:r>
              <a:rPr lang="es-EC" sz="1400" dirty="0" smtClean="0"/>
              <a:t>Registro de los 3 sensores por cuadrante</a:t>
            </a:r>
          </a:p>
          <a:p>
            <a:pPr marL="285750" indent="-285750">
              <a:lnSpc>
                <a:spcPct val="200000"/>
              </a:lnSpc>
              <a:buFont typeface="Arial" panose="020B0604020202020204" pitchFamily="34" charset="0"/>
              <a:buChar char="•"/>
            </a:pPr>
            <a:r>
              <a:rPr lang="es-EC" sz="1400" dirty="0"/>
              <a:t>Periodo de muestreo: 0,5 </a:t>
            </a:r>
            <a:r>
              <a:rPr lang="es-EC" sz="1400" dirty="0" smtClean="0"/>
              <a:t>(s)</a:t>
            </a:r>
          </a:p>
          <a:p>
            <a:pPr marL="285750" indent="-285750">
              <a:lnSpc>
                <a:spcPct val="200000"/>
              </a:lnSpc>
              <a:buFont typeface="Arial" panose="020B0604020202020204" pitchFamily="34" charset="0"/>
              <a:buChar char="•"/>
            </a:pPr>
            <a:r>
              <a:rPr lang="es-EC" sz="1400" dirty="0" smtClean="0"/>
              <a:t>Tiempo de muestreo: 5 (s)</a:t>
            </a:r>
          </a:p>
          <a:p>
            <a:pPr marL="285750" indent="-285750">
              <a:lnSpc>
                <a:spcPct val="200000"/>
              </a:lnSpc>
              <a:buFont typeface="Arial" panose="020B0604020202020204" pitchFamily="34" charset="0"/>
              <a:buChar char="•"/>
            </a:pPr>
            <a:r>
              <a:rPr lang="es-EC" sz="1400" dirty="0" smtClean="0"/>
              <a:t>10 muestras por cuadrante para cada sensor</a:t>
            </a:r>
          </a:p>
          <a:p>
            <a:pPr marL="285750" indent="-285750">
              <a:lnSpc>
                <a:spcPct val="200000"/>
              </a:lnSpc>
              <a:buFont typeface="Arial" panose="020B0604020202020204" pitchFamily="34" charset="0"/>
              <a:buChar char="•"/>
            </a:pPr>
            <a:r>
              <a:rPr lang="es-EC" sz="1400" dirty="0" smtClean="0"/>
              <a:t>10 matrices de 81 elementos por sensor</a:t>
            </a:r>
          </a:p>
          <a:p>
            <a:pPr marL="285750" indent="-285750">
              <a:lnSpc>
                <a:spcPct val="200000"/>
              </a:lnSpc>
              <a:buFont typeface="Arial" panose="020B0604020202020204" pitchFamily="34" charset="0"/>
              <a:buChar char="•"/>
            </a:pPr>
            <a:endParaRPr lang="es-EC" sz="1600" dirty="0" smtClean="0"/>
          </a:p>
          <a:p>
            <a:pPr marL="285750" indent="-285750">
              <a:lnSpc>
                <a:spcPct val="200000"/>
              </a:lnSpc>
              <a:buFont typeface="Arial" panose="020B0604020202020204" pitchFamily="34" charset="0"/>
              <a:buChar char="•"/>
            </a:pPr>
            <a:endParaRPr lang="es-EC" sz="1600" dirty="0" smtClean="0"/>
          </a:p>
          <a:p>
            <a:pPr marL="285750" indent="-285750" algn="ctr">
              <a:lnSpc>
                <a:spcPct val="200000"/>
              </a:lnSpc>
              <a:buFont typeface="Arial" panose="020B0604020202020204" pitchFamily="34" charset="0"/>
              <a:buChar char="•"/>
            </a:pPr>
            <a:endParaRPr lang="es-EC" sz="1600" b="1" dirty="0" smtClean="0"/>
          </a:p>
          <a:p>
            <a:pPr marL="285750" indent="-285750">
              <a:lnSpc>
                <a:spcPct val="200000"/>
              </a:lnSpc>
              <a:buFont typeface="Arial" panose="020B0604020202020204" pitchFamily="34" charset="0"/>
              <a:buChar char="•"/>
            </a:pPr>
            <a:endParaRPr lang="es-EC" sz="1600" dirty="0" smtClean="0"/>
          </a:p>
        </p:txBody>
      </p:sp>
      <p:sp>
        <p:nvSpPr>
          <p:cNvPr id="17"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Tree>
    <p:extLst>
      <p:ext uri="{BB962C8B-B14F-4D97-AF65-F5344CB8AC3E}">
        <p14:creationId xmlns:p14="http://schemas.microsoft.com/office/powerpoint/2010/main" val="423308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9"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610600" y="5951399"/>
            <a:ext cx="2743200" cy="365125"/>
          </a:xfrm>
        </p:spPr>
        <p:txBody>
          <a:bodyPr/>
          <a:lstStyle/>
          <a:p>
            <a:pPr>
              <a:defRPr/>
            </a:pPr>
            <a:fld id="{E8D88C74-0DDE-8F40-A44E-D6CE8BB2242F}" type="slidenum">
              <a:rPr lang="es-ES" smtClean="0"/>
              <a:pPr>
                <a:defRPr/>
              </a:pPr>
              <a:t>25</a:t>
            </a:fld>
            <a:endParaRPr lang="es-ES" sz="1600">
              <a:solidFill>
                <a:srgbClr val="888888"/>
              </a:solidFill>
            </a:endParaRPr>
          </a:p>
        </p:txBody>
      </p:sp>
      <p:sp>
        <p:nvSpPr>
          <p:cNvPr id="5" name="18 Rectángulo"/>
          <p:cNvSpPr/>
          <p:nvPr/>
        </p:nvSpPr>
        <p:spPr bwMode="auto">
          <a:xfrm>
            <a:off x="2663273" y="-11347"/>
            <a:ext cx="3600000"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3.- Mapas </a:t>
            </a:r>
            <a:r>
              <a:rPr lang="es-EC" b="1" dirty="0"/>
              <a:t>de dispersión</a:t>
            </a:r>
          </a:p>
        </p:txBody>
      </p:sp>
      <p:sp>
        <p:nvSpPr>
          <p:cNvPr id="17"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Tree>
    <p:extLst>
      <p:ext uri="{BB962C8B-B14F-4D97-AF65-F5344CB8AC3E}">
        <p14:creationId xmlns:p14="http://schemas.microsoft.com/office/powerpoint/2010/main" val="33386993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211492" y="6406563"/>
            <a:ext cx="2743200" cy="365125"/>
          </a:xfrm>
        </p:spPr>
        <p:txBody>
          <a:bodyPr/>
          <a:lstStyle/>
          <a:p>
            <a:pPr>
              <a:defRPr/>
            </a:pPr>
            <a:fld id="{E8D88C74-0DDE-8F40-A44E-D6CE8BB2242F}" type="slidenum">
              <a:rPr lang="es-ES" smtClean="0"/>
              <a:pPr>
                <a:defRPr/>
              </a:pPr>
              <a:t>26</a:t>
            </a:fld>
            <a:endParaRPr lang="es-ES" sz="1600">
              <a:solidFill>
                <a:srgbClr val="888888"/>
              </a:solidFill>
            </a:endParaRPr>
          </a:p>
        </p:txBody>
      </p:sp>
      <p:pic>
        <p:nvPicPr>
          <p:cNvPr id="14" name="Imagen 13"/>
          <p:cNvPicPr/>
          <p:nvPr/>
        </p:nvPicPr>
        <p:blipFill>
          <a:blip r:embed="rId3" cstate="print">
            <a:extLst>
              <a:ext uri="{28A0092B-C50C-407E-A947-70E740481C1C}">
                <a14:useLocalDpi xmlns:a14="http://schemas.microsoft.com/office/drawing/2010/main"/>
              </a:ext>
            </a:extLst>
          </a:blip>
          <a:srcRect/>
          <a:stretch>
            <a:fillRect/>
          </a:stretch>
        </p:blipFill>
        <p:spPr bwMode="auto">
          <a:xfrm>
            <a:off x="4710477" y="1210288"/>
            <a:ext cx="1895497" cy="1878671"/>
          </a:xfrm>
          <a:prstGeom prst="rect">
            <a:avLst/>
          </a:prstGeom>
          <a:noFill/>
        </p:spPr>
      </p:pic>
      <p:pic>
        <p:nvPicPr>
          <p:cNvPr id="16" name="Imagen 15"/>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t="5448"/>
          <a:stretch/>
        </p:blipFill>
        <p:spPr bwMode="auto">
          <a:xfrm>
            <a:off x="4179086" y="3827635"/>
            <a:ext cx="3188410" cy="1378208"/>
          </a:xfrm>
          <a:prstGeom prst="rect">
            <a:avLst/>
          </a:prstGeom>
          <a:ln>
            <a:noFill/>
          </a:ln>
          <a:extLst>
            <a:ext uri="{53640926-AAD7-44D8-BBD7-CCE9431645EC}">
              <a14:shadowObscured xmlns:a14="http://schemas.microsoft.com/office/drawing/2010/main"/>
            </a:ext>
          </a:extLst>
        </p:spPr>
      </p:pic>
      <p:pic>
        <p:nvPicPr>
          <p:cNvPr id="10" name="Imagen 9"/>
          <p:cNvPicPr>
            <a:picLocks noChangeAspect="1"/>
          </p:cNvPicPr>
          <p:nvPr/>
        </p:nvPicPr>
        <p:blipFill>
          <a:blip r:embed="rId6"/>
          <a:stretch>
            <a:fillRect/>
          </a:stretch>
        </p:blipFill>
        <p:spPr>
          <a:xfrm>
            <a:off x="8118550" y="1184485"/>
            <a:ext cx="3340907" cy="1317135"/>
          </a:xfrm>
          <a:prstGeom prst="rect">
            <a:avLst/>
          </a:prstGeom>
        </p:spPr>
      </p:pic>
      <p:pic>
        <p:nvPicPr>
          <p:cNvPr id="20" name="Imagen 19"/>
          <p:cNvPicPr>
            <a:picLocks noChangeAspect="1"/>
          </p:cNvPicPr>
          <p:nvPr/>
        </p:nvPicPr>
        <p:blipFill rotWithShape="1">
          <a:blip r:embed="rId7"/>
          <a:srcRect l="33583" t="13320" r="32312" b="1"/>
          <a:stretch/>
        </p:blipFill>
        <p:spPr>
          <a:xfrm>
            <a:off x="8541290" y="3883785"/>
            <a:ext cx="2914433" cy="2393929"/>
          </a:xfrm>
          <a:prstGeom prst="rect">
            <a:avLst/>
          </a:prstGeom>
        </p:spPr>
      </p:pic>
      <p:sp>
        <p:nvSpPr>
          <p:cNvPr id="26" name="Rectángulo 25"/>
          <p:cNvSpPr/>
          <p:nvPr/>
        </p:nvSpPr>
        <p:spPr>
          <a:xfrm>
            <a:off x="4179086" y="5223103"/>
            <a:ext cx="3212418" cy="1200329"/>
          </a:xfrm>
          <a:prstGeom prst="rect">
            <a:avLst/>
          </a:prstGeom>
        </p:spPr>
        <p:txBody>
          <a:bodyPr wrap="none">
            <a:spAutoFit/>
          </a:bodyPr>
          <a:lstStyle/>
          <a:p>
            <a:pPr marL="171450" indent="-171450" algn="just">
              <a:lnSpc>
                <a:spcPct val="150000"/>
              </a:lnSpc>
              <a:buFont typeface="Arial" panose="020B0604020202020204" pitchFamily="34" charset="0"/>
              <a:buChar char="•"/>
            </a:pPr>
            <a:r>
              <a:rPr lang="es-EC" sz="1200" dirty="0" smtClean="0"/>
              <a:t>Representación por correlación </a:t>
            </a:r>
          </a:p>
          <a:p>
            <a:pPr marL="171450" indent="-171450" algn="just">
              <a:lnSpc>
                <a:spcPct val="150000"/>
              </a:lnSpc>
              <a:buFont typeface="Arial" panose="020B0604020202020204" pitchFamily="34" charset="0"/>
              <a:buChar char="•"/>
            </a:pPr>
            <a:r>
              <a:rPr lang="es-EC" sz="1200" dirty="0" smtClean="0"/>
              <a:t>Rango de detección sensor MQ-3 : 0 a 4, 5 [V]</a:t>
            </a:r>
          </a:p>
          <a:p>
            <a:pPr marL="171450" indent="-171450" algn="just">
              <a:lnSpc>
                <a:spcPct val="150000"/>
              </a:lnSpc>
              <a:buFont typeface="Arial" panose="020B0604020202020204" pitchFamily="34" charset="0"/>
              <a:buChar char="•"/>
            </a:pPr>
            <a:r>
              <a:rPr lang="es-EC" sz="1200" dirty="0" smtClean="0"/>
              <a:t>Nivel de concentración en un Rango RGB</a:t>
            </a:r>
          </a:p>
          <a:p>
            <a:pPr marL="171450" indent="-171450" algn="just">
              <a:lnSpc>
                <a:spcPct val="150000"/>
              </a:lnSpc>
              <a:buFont typeface="Arial" panose="020B0604020202020204" pitchFamily="34" charset="0"/>
              <a:buChar char="•"/>
            </a:pPr>
            <a:r>
              <a:rPr lang="es-EC" sz="1200" dirty="0" smtClean="0"/>
              <a:t>Imagen con 81 cuadrantes</a:t>
            </a:r>
            <a:endParaRPr lang="es-EC" sz="1200" dirty="0"/>
          </a:p>
        </p:txBody>
      </p:sp>
      <p:sp>
        <p:nvSpPr>
          <p:cNvPr id="27" name="Rectángulo 26"/>
          <p:cNvSpPr/>
          <p:nvPr/>
        </p:nvSpPr>
        <p:spPr>
          <a:xfrm>
            <a:off x="8171824" y="2600020"/>
            <a:ext cx="3234360" cy="523220"/>
          </a:xfrm>
          <a:prstGeom prst="rect">
            <a:avLst/>
          </a:prstGeom>
        </p:spPr>
        <p:txBody>
          <a:bodyPr wrap="square">
            <a:spAutoFit/>
          </a:bodyPr>
          <a:lstStyle/>
          <a:p>
            <a:pPr marL="285750" indent="-285750" algn="just">
              <a:buFont typeface="Arial" panose="020B0604020202020204" pitchFamily="34" charset="0"/>
              <a:buChar char="•"/>
            </a:pPr>
            <a:r>
              <a:rPr lang="es-ES_tradnl" sz="1400" dirty="0"/>
              <a:t>Se </a:t>
            </a:r>
            <a:r>
              <a:rPr lang="es-ES_tradnl" sz="1400" dirty="0" smtClean="0"/>
              <a:t>determinaron </a:t>
            </a:r>
            <a:r>
              <a:rPr lang="es-ES_tradnl" sz="1400" dirty="0"/>
              <a:t>valores </a:t>
            </a:r>
            <a:r>
              <a:rPr lang="es-ES_tradnl" sz="1400" dirty="0" smtClean="0"/>
              <a:t>máximos</a:t>
            </a:r>
          </a:p>
          <a:p>
            <a:pPr algn="just"/>
            <a:r>
              <a:rPr lang="es-ES_tradnl" sz="1400" dirty="0"/>
              <a:t> </a:t>
            </a:r>
            <a:r>
              <a:rPr lang="es-ES_tradnl" sz="1400" dirty="0" smtClean="0"/>
              <a:t>       y mínimos de cada matriz</a:t>
            </a:r>
            <a:endParaRPr lang="es-EC" sz="1400" dirty="0"/>
          </a:p>
        </p:txBody>
      </p:sp>
      <p:sp>
        <p:nvSpPr>
          <p:cNvPr id="21" name="18 Rectángulo"/>
          <p:cNvSpPr/>
          <p:nvPr/>
        </p:nvSpPr>
        <p:spPr bwMode="auto">
          <a:xfrm>
            <a:off x="2663273" y="-11347"/>
            <a:ext cx="3600000"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3.- Mapas </a:t>
            </a:r>
            <a:r>
              <a:rPr lang="es-EC" b="1" dirty="0"/>
              <a:t>de dispersión</a:t>
            </a:r>
          </a:p>
        </p:txBody>
      </p:sp>
      <p:sp>
        <p:nvSpPr>
          <p:cNvPr id="24"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8" name="Rectángulo 27"/>
          <p:cNvSpPr/>
          <p:nvPr/>
        </p:nvSpPr>
        <p:spPr>
          <a:xfrm>
            <a:off x="6263273" y="-3587"/>
            <a:ext cx="3384287"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Obtención mapas de dispersión</a:t>
            </a:r>
          </a:p>
        </p:txBody>
      </p:sp>
      <p:graphicFrame>
        <p:nvGraphicFramePr>
          <p:cNvPr id="7" name="Diagrama 6"/>
          <p:cNvGraphicFramePr/>
          <p:nvPr>
            <p:extLst>
              <p:ext uri="{D42A27DB-BD31-4B8C-83A1-F6EECF244321}">
                <p14:modId xmlns:p14="http://schemas.microsoft.com/office/powerpoint/2010/main" val="925307560"/>
              </p:ext>
            </p:extLst>
          </p:nvPr>
        </p:nvGraphicFramePr>
        <p:xfrm>
          <a:off x="-1052663" y="980610"/>
          <a:ext cx="6085470" cy="51050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Rectángulo 8"/>
          <p:cNvSpPr/>
          <p:nvPr/>
        </p:nvSpPr>
        <p:spPr>
          <a:xfrm>
            <a:off x="4458029" y="613320"/>
            <a:ext cx="2400401" cy="461665"/>
          </a:xfrm>
          <a:prstGeom prst="rect">
            <a:avLst/>
          </a:prstGeom>
        </p:spPr>
        <p:txBody>
          <a:bodyPr wrap="none">
            <a:spAutoFit/>
          </a:bodyPr>
          <a:lstStyle/>
          <a:p>
            <a:pPr algn="just">
              <a:lnSpc>
                <a:spcPct val="150000"/>
              </a:lnSpc>
            </a:pPr>
            <a:r>
              <a:rPr lang="es-EC" sz="1600" b="1" dirty="0" smtClean="0"/>
              <a:t>Primero: </a:t>
            </a:r>
            <a:r>
              <a:rPr lang="es-EC" sz="1600" dirty="0" smtClean="0"/>
              <a:t>datos registrados</a:t>
            </a:r>
            <a:endParaRPr lang="es-EC" sz="1600" b="1" dirty="0"/>
          </a:p>
        </p:txBody>
      </p:sp>
      <p:sp>
        <p:nvSpPr>
          <p:cNvPr id="29" name="Rectángulo 28"/>
          <p:cNvSpPr/>
          <p:nvPr/>
        </p:nvSpPr>
        <p:spPr>
          <a:xfrm>
            <a:off x="8120379" y="609465"/>
            <a:ext cx="3337260" cy="423449"/>
          </a:xfrm>
          <a:prstGeom prst="rect">
            <a:avLst/>
          </a:prstGeom>
        </p:spPr>
        <p:txBody>
          <a:bodyPr wrap="none">
            <a:spAutoFit/>
          </a:bodyPr>
          <a:lstStyle/>
          <a:p>
            <a:pPr algn="just">
              <a:lnSpc>
                <a:spcPct val="150000"/>
              </a:lnSpc>
            </a:pPr>
            <a:r>
              <a:rPr lang="es-EC" sz="1600" b="1" dirty="0" smtClean="0"/>
              <a:t>Segundo: </a:t>
            </a:r>
            <a:r>
              <a:rPr lang="es-EC" sz="1600" dirty="0" smtClean="0"/>
              <a:t>matriz de datos registrados</a:t>
            </a:r>
            <a:endParaRPr lang="es-EC" sz="1600" dirty="0"/>
          </a:p>
        </p:txBody>
      </p:sp>
      <p:sp>
        <p:nvSpPr>
          <p:cNvPr id="30" name="Rectángulo 29"/>
          <p:cNvSpPr/>
          <p:nvPr/>
        </p:nvSpPr>
        <p:spPr>
          <a:xfrm>
            <a:off x="4339964" y="3321404"/>
            <a:ext cx="2620526" cy="423449"/>
          </a:xfrm>
          <a:prstGeom prst="rect">
            <a:avLst/>
          </a:prstGeom>
        </p:spPr>
        <p:txBody>
          <a:bodyPr wrap="none">
            <a:spAutoFit/>
          </a:bodyPr>
          <a:lstStyle/>
          <a:p>
            <a:pPr algn="just">
              <a:lnSpc>
                <a:spcPct val="150000"/>
              </a:lnSpc>
            </a:pPr>
            <a:r>
              <a:rPr lang="es-EC" sz="1600" b="1" dirty="0" smtClean="0"/>
              <a:t>Tercero: </a:t>
            </a:r>
            <a:r>
              <a:rPr lang="es-EC" sz="1600" dirty="0" smtClean="0"/>
              <a:t>comando</a:t>
            </a:r>
            <a:r>
              <a:rPr lang="es-EC" sz="1600" b="1" dirty="0" smtClean="0"/>
              <a:t> </a:t>
            </a:r>
            <a:r>
              <a:rPr lang="es-EC" sz="1600" i="1" dirty="0" smtClean="0"/>
              <a:t>“</a:t>
            </a:r>
            <a:r>
              <a:rPr lang="es-EC" sz="1600" i="1" dirty="0" err="1" smtClean="0"/>
              <a:t>imagesc</a:t>
            </a:r>
            <a:r>
              <a:rPr lang="es-EC" sz="1600" i="1" dirty="0" smtClean="0"/>
              <a:t>”</a:t>
            </a:r>
            <a:endParaRPr lang="es-EC" sz="1600" i="1" dirty="0"/>
          </a:p>
        </p:txBody>
      </p:sp>
      <p:sp>
        <p:nvSpPr>
          <p:cNvPr id="31" name="Rectángulo 30"/>
          <p:cNvSpPr/>
          <p:nvPr/>
        </p:nvSpPr>
        <p:spPr>
          <a:xfrm>
            <a:off x="8676771" y="3321403"/>
            <a:ext cx="2643481" cy="423449"/>
          </a:xfrm>
          <a:prstGeom prst="rect">
            <a:avLst/>
          </a:prstGeom>
        </p:spPr>
        <p:txBody>
          <a:bodyPr wrap="none">
            <a:spAutoFit/>
          </a:bodyPr>
          <a:lstStyle/>
          <a:p>
            <a:pPr algn="just">
              <a:lnSpc>
                <a:spcPct val="150000"/>
              </a:lnSpc>
            </a:pPr>
            <a:r>
              <a:rPr lang="es-EC" sz="1600" b="1" dirty="0" smtClean="0"/>
              <a:t>Cuarto: </a:t>
            </a:r>
            <a:r>
              <a:rPr lang="es-EC" sz="1600" dirty="0" smtClean="0"/>
              <a:t>matriz resolución 9x9</a:t>
            </a:r>
            <a:endParaRPr lang="es-EC" sz="1600" dirty="0"/>
          </a:p>
        </p:txBody>
      </p:sp>
    </p:spTree>
    <p:extLst>
      <p:ext uri="{BB962C8B-B14F-4D97-AF65-F5344CB8AC3E}">
        <p14:creationId xmlns:p14="http://schemas.microsoft.com/office/powerpoint/2010/main" val="21329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CC4B33E9-3372-46BB-885C-05A0EBEF06A1}"/>
                                            </p:graphicEl>
                                          </p:spTgt>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222A6BC1-BE69-40DD-BF14-7C452F8028AA}"/>
                                            </p:graphicEl>
                                          </p:spTgt>
                                        </p:tgtEl>
                                        <p:attrNameLst>
                                          <p:attrName>style.visibility</p:attrName>
                                        </p:attrNameLst>
                                      </p:cBhvr>
                                      <p:to>
                                        <p:strVal val="visible"/>
                                      </p:to>
                                    </p:set>
                                  </p:childTnLst>
                                </p:cTn>
                              </p:par>
                              <p:par>
                                <p:cTn id="19" presetID="2" presetClass="entr" presetSubtype="4"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7">
                                            <p:graphicEl>
                                              <a:dgm id="{92B3B50D-AFC4-41D7-8830-6343CFFFC180}"/>
                                            </p:graphicEl>
                                          </p:spTgt>
                                        </p:tgtEl>
                                        <p:attrNameLst>
                                          <p:attrName>style.visibility</p:attrName>
                                        </p:attrNameLst>
                                      </p:cBhvr>
                                      <p:to>
                                        <p:strVal val="visible"/>
                                      </p:to>
                                    </p:set>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graphicEl>
                                              <a:dgm id="{D2987AB1-32AA-4787-AD35-41B87AD636F0}"/>
                                            </p:graphicEl>
                                          </p:spTgt>
                                        </p:tgtEl>
                                        <p:attrNameLst>
                                          <p:attrName>style.visibility</p:attrName>
                                        </p:attrNameLst>
                                      </p:cBhvr>
                                      <p:to>
                                        <p:strVal val="visible"/>
                                      </p:to>
                                    </p:set>
                                  </p:childTnLst>
                                </p:cTn>
                              </p:par>
                              <p:par>
                                <p:cTn id="37" presetID="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1" presetClass="entr" presetSubtype="0" fill="hold" grpId="0" nodeType="withEffect">
                                  <p:stCondLst>
                                    <p:cond delay="0"/>
                                  </p:stCondLst>
                                  <p:childTnLst>
                                    <p:set>
                                      <p:cBhvr>
                                        <p:cTn id="50" dur="1" fill="hold">
                                          <p:stCondLst>
                                            <p:cond delay="0"/>
                                          </p:stCondLst>
                                        </p:cTn>
                                        <p:tgtEl>
                                          <p:spTgt spid="7">
                                            <p:graphicEl>
                                              <a:dgm id="{F488F583-A2B4-4297-880F-57484F0405CC}"/>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graphicEl>
                                              <a:dgm id="{41620249-81FD-4FEA-954F-EE6B15393815}"/>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
                                            <p:graphicEl>
                                              <a:dgm id="{88AD699E-6512-4E37-BFF9-127C9C1AF439}"/>
                                            </p:graphicEl>
                                          </p:spTgt>
                                        </p:tgtEl>
                                        <p:attrNameLst>
                                          <p:attrName>style.visibility</p:attrName>
                                        </p:attrNameLst>
                                      </p:cBhvr>
                                      <p:to>
                                        <p:strVal val="visible"/>
                                      </p:to>
                                    </p:set>
                                  </p:childTnLst>
                                </p:cTn>
                              </p:par>
                              <p:par>
                                <p:cTn id="57" presetID="2" presetClass="entr" presetSubtype="4"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Graphic spid="7" grpId="0" uiExpand="1">
        <p:bldSub>
          <a:bldDgm bld="one"/>
        </p:bldSub>
      </p:bldGraphic>
      <p:bldP spid="9" grpId="0"/>
      <p:bldP spid="29" grpId="0"/>
      <p:bldP spid="30"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08136" y="6345125"/>
            <a:ext cx="2743200" cy="365125"/>
          </a:xfrm>
        </p:spPr>
        <p:txBody>
          <a:bodyPr/>
          <a:lstStyle/>
          <a:p>
            <a:pPr>
              <a:defRPr/>
            </a:pPr>
            <a:fld id="{E8D88C74-0DDE-8F40-A44E-D6CE8BB2242F}" type="slidenum">
              <a:rPr lang="es-ES" smtClean="0"/>
              <a:pPr>
                <a:defRPr/>
              </a:pPr>
              <a:t>27</a:t>
            </a:fld>
            <a:endParaRPr lang="es-ES" sz="1600">
              <a:solidFill>
                <a:srgbClr val="888888"/>
              </a:solidFill>
            </a:endParaRPr>
          </a:p>
        </p:txBody>
      </p:sp>
      <p:pic>
        <p:nvPicPr>
          <p:cNvPr id="2" name="Imagen 1"/>
          <p:cNvPicPr>
            <a:picLocks noChangeAspect="1"/>
          </p:cNvPicPr>
          <p:nvPr/>
        </p:nvPicPr>
        <p:blipFill rotWithShape="1">
          <a:blip r:embed="rId3"/>
          <a:srcRect t="13320" b="1"/>
          <a:stretch/>
        </p:blipFill>
        <p:spPr>
          <a:xfrm>
            <a:off x="4084967" y="1217842"/>
            <a:ext cx="7162304" cy="2006490"/>
          </a:xfrm>
          <a:prstGeom prst="rect">
            <a:avLst/>
          </a:prstGeom>
        </p:spPr>
      </p:pic>
      <p:pic>
        <p:nvPicPr>
          <p:cNvPr id="11" name="Imagen 10"/>
          <p:cNvPicPr/>
          <p:nvPr/>
        </p:nvPicPr>
        <p:blipFill rotWithShape="1">
          <a:blip r:embed="rId4" cstate="print">
            <a:extLst>
              <a:ext uri="{28A0092B-C50C-407E-A947-70E740481C1C}">
                <a14:useLocalDpi xmlns:a14="http://schemas.microsoft.com/office/drawing/2010/main"/>
              </a:ext>
            </a:extLst>
          </a:blip>
          <a:srcRect l="5817" t="3353" r="8172" b="4005"/>
          <a:stretch/>
        </p:blipFill>
        <p:spPr bwMode="auto">
          <a:xfrm>
            <a:off x="6557283" y="3714750"/>
            <a:ext cx="3820795" cy="3143250"/>
          </a:xfrm>
          <a:prstGeom prst="rect">
            <a:avLst/>
          </a:prstGeom>
          <a:noFill/>
          <a:ln>
            <a:noFill/>
          </a:ln>
          <a:extLst>
            <a:ext uri="{53640926-AAD7-44D8-BBD7-CCE9431645EC}">
              <a14:shadowObscured xmlns:a14="http://schemas.microsoft.com/office/drawing/2010/main"/>
            </a:ext>
          </a:extLst>
        </p:spPr>
      </p:pic>
      <p:pic>
        <p:nvPicPr>
          <p:cNvPr id="13" name="Imagen 12"/>
          <p:cNvPicPr>
            <a:picLocks noChangeAspect="1"/>
          </p:cNvPicPr>
          <p:nvPr/>
        </p:nvPicPr>
        <p:blipFill rotWithShape="1">
          <a:blip r:embed="rId3"/>
          <a:srcRect t="-1351" b="92724"/>
          <a:stretch/>
        </p:blipFill>
        <p:spPr>
          <a:xfrm>
            <a:off x="4258740" y="1140278"/>
            <a:ext cx="6814757" cy="190018"/>
          </a:xfrm>
          <a:prstGeom prst="rect">
            <a:avLst/>
          </a:prstGeom>
        </p:spPr>
      </p:pic>
      <p:pic>
        <p:nvPicPr>
          <p:cNvPr id="14" name="Imagen 13"/>
          <p:cNvPicPr/>
          <p:nvPr/>
        </p:nvPicPr>
        <p:blipFill>
          <a:blip r:embed="rId5" cstate="print">
            <a:extLst>
              <a:ext uri="{28A0092B-C50C-407E-A947-70E740481C1C}">
                <a14:useLocalDpi xmlns:a14="http://schemas.microsoft.com/office/drawing/2010/main"/>
              </a:ext>
            </a:extLst>
          </a:blip>
          <a:srcRect/>
          <a:stretch>
            <a:fillRect/>
          </a:stretch>
        </p:blipFill>
        <p:spPr bwMode="auto">
          <a:xfrm>
            <a:off x="948327" y="1271791"/>
            <a:ext cx="2224405" cy="2143216"/>
          </a:xfrm>
          <a:prstGeom prst="rect">
            <a:avLst/>
          </a:prstGeom>
          <a:noFill/>
        </p:spPr>
      </p:pic>
      <p:sp>
        <p:nvSpPr>
          <p:cNvPr id="15" name="CuadroTexto 14"/>
          <p:cNvSpPr txBox="1"/>
          <p:nvPr/>
        </p:nvSpPr>
        <p:spPr>
          <a:xfrm>
            <a:off x="698995" y="851302"/>
            <a:ext cx="2982684" cy="338554"/>
          </a:xfrm>
          <a:prstGeom prst="rect">
            <a:avLst/>
          </a:prstGeom>
          <a:noFill/>
          <a:ln w="38100">
            <a:noFill/>
          </a:ln>
        </p:spPr>
        <p:txBody>
          <a:bodyPr wrap="square" rtlCol="0">
            <a:spAutoFit/>
          </a:bodyPr>
          <a:lstStyle/>
          <a:p>
            <a:pPr algn="ctr"/>
            <a:r>
              <a:rPr lang="es-EC" sz="1600" b="1" dirty="0" smtClean="0"/>
              <a:t>Ambiente controlado- MAPA 1</a:t>
            </a:r>
            <a:endParaRPr lang="es-EC" sz="1600" b="1" dirty="0"/>
          </a:p>
        </p:txBody>
      </p:sp>
      <p:sp>
        <p:nvSpPr>
          <p:cNvPr id="16" name="Rectángulo 15"/>
          <p:cNvSpPr/>
          <p:nvPr/>
        </p:nvSpPr>
        <p:spPr>
          <a:xfrm>
            <a:off x="4954159" y="634809"/>
            <a:ext cx="5423921" cy="423449"/>
          </a:xfrm>
          <a:prstGeom prst="rect">
            <a:avLst/>
          </a:prstGeom>
        </p:spPr>
        <p:txBody>
          <a:bodyPr wrap="none">
            <a:spAutoFit/>
          </a:bodyPr>
          <a:lstStyle/>
          <a:p>
            <a:pPr>
              <a:lnSpc>
                <a:spcPct val="150000"/>
              </a:lnSpc>
            </a:pPr>
            <a:r>
              <a:rPr lang="es-EC" sz="1600" b="1" dirty="0" smtClean="0"/>
              <a:t>Mapas de dispersión registrados para el mapa de dispersión 1</a:t>
            </a:r>
            <a:endParaRPr lang="es-EC" sz="1600" b="1" dirty="0"/>
          </a:p>
        </p:txBody>
      </p:sp>
      <p:sp>
        <p:nvSpPr>
          <p:cNvPr id="17" name="Rectángulo 16"/>
          <p:cNvSpPr/>
          <p:nvPr/>
        </p:nvSpPr>
        <p:spPr>
          <a:xfrm>
            <a:off x="6912148" y="3420097"/>
            <a:ext cx="3080067" cy="415498"/>
          </a:xfrm>
          <a:prstGeom prst="rect">
            <a:avLst/>
          </a:prstGeom>
          <a:solidFill>
            <a:schemeClr val="bg1"/>
          </a:solidFill>
          <a:ln>
            <a:noFill/>
          </a:ln>
        </p:spPr>
        <p:txBody>
          <a:bodyPr wrap="square">
            <a:spAutoFit/>
          </a:bodyPr>
          <a:lstStyle/>
          <a:p>
            <a:pPr algn="ctr">
              <a:lnSpc>
                <a:spcPct val="150000"/>
              </a:lnSpc>
            </a:pPr>
            <a:r>
              <a:rPr lang="es-EC" sz="1400" b="1" dirty="0" smtClean="0"/>
              <a:t>MATRIZ DE RESOLUCIÓN: 9 X 27</a:t>
            </a:r>
            <a:endParaRPr lang="es-EC" sz="1400" b="1" dirty="0"/>
          </a:p>
        </p:txBody>
      </p:sp>
      <p:pic>
        <p:nvPicPr>
          <p:cNvPr id="20" name="Imagen 19"/>
          <p:cNvPicPr/>
          <p:nvPr/>
        </p:nvPicPr>
        <p:blipFill rotWithShape="1">
          <a:blip r:embed="rId6" cstate="print">
            <a:extLst>
              <a:ext uri="{28A0092B-C50C-407E-A947-70E740481C1C}">
                <a14:useLocalDpi xmlns:a14="http://schemas.microsoft.com/office/drawing/2010/main"/>
              </a:ext>
            </a:extLst>
          </a:blip>
          <a:srcRect t="23073"/>
          <a:stretch/>
        </p:blipFill>
        <p:spPr bwMode="auto">
          <a:xfrm>
            <a:off x="698995" y="4320700"/>
            <a:ext cx="1249753" cy="1635850"/>
          </a:xfrm>
          <a:prstGeom prst="rect">
            <a:avLst/>
          </a:prstGeom>
          <a:noFill/>
          <a:ln>
            <a:noFill/>
          </a:ln>
          <a:extLst>
            <a:ext uri="{53640926-AAD7-44D8-BBD7-CCE9431645EC}">
              <a14:shadowObscured xmlns:a14="http://schemas.microsoft.com/office/drawing/2010/main"/>
            </a:ext>
          </a:extLst>
        </p:spPr>
      </p:pic>
      <p:sp>
        <p:nvSpPr>
          <p:cNvPr id="22" name="CuadroTexto 21"/>
          <p:cNvSpPr txBox="1"/>
          <p:nvPr/>
        </p:nvSpPr>
        <p:spPr>
          <a:xfrm>
            <a:off x="948327" y="3677660"/>
            <a:ext cx="3822593" cy="423449"/>
          </a:xfrm>
          <a:prstGeom prst="rect">
            <a:avLst/>
          </a:prstGeom>
          <a:noFill/>
          <a:ln w="38100">
            <a:noFill/>
          </a:ln>
        </p:spPr>
        <p:txBody>
          <a:bodyPr wrap="square" rtlCol="0">
            <a:spAutoFit/>
          </a:bodyPr>
          <a:lstStyle/>
          <a:p>
            <a:pPr>
              <a:lnSpc>
                <a:spcPct val="150000"/>
              </a:lnSpc>
            </a:pPr>
            <a:r>
              <a:rPr lang="es-EC" sz="1600" b="1" dirty="0"/>
              <a:t>Combinación matrices 9x9 registradas</a:t>
            </a:r>
          </a:p>
        </p:txBody>
      </p:sp>
      <p:sp>
        <p:nvSpPr>
          <p:cNvPr id="6" name="Rectángulo 5"/>
          <p:cNvSpPr/>
          <p:nvPr/>
        </p:nvSpPr>
        <p:spPr>
          <a:xfrm>
            <a:off x="2190337" y="4805671"/>
            <a:ext cx="2482259" cy="1061829"/>
          </a:xfrm>
          <a:prstGeom prst="rect">
            <a:avLst/>
          </a:prstGeom>
        </p:spPr>
        <p:txBody>
          <a:bodyPr wrap="square">
            <a:spAutoFit/>
          </a:bodyPr>
          <a:lstStyle/>
          <a:p>
            <a:pPr algn="just">
              <a:lnSpc>
                <a:spcPct val="150000"/>
              </a:lnSpc>
            </a:pPr>
            <a:r>
              <a:rPr lang="es-EC" sz="1400" dirty="0" smtClean="0"/>
              <a:t>Correlación entre posiciones y elementos de las matrices del sensor 1, sensor 2 y sensor 3</a:t>
            </a:r>
          </a:p>
        </p:txBody>
      </p:sp>
      <p:sp>
        <p:nvSpPr>
          <p:cNvPr id="21" name="18 Rectángulo"/>
          <p:cNvSpPr/>
          <p:nvPr/>
        </p:nvSpPr>
        <p:spPr bwMode="auto">
          <a:xfrm>
            <a:off x="2663273" y="-11347"/>
            <a:ext cx="3600000"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3.- Mapas </a:t>
            </a:r>
            <a:r>
              <a:rPr lang="es-EC" b="1" dirty="0"/>
              <a:t>de dispersión</a:t>
            </a:r>
          </a:p>
        </p:txBody>
      </p:sp>
      <p:sp>
        <p:nvSpPr>
          <p:cNvPr id="2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4" name="Flecha derecha 3"/>
          <p:cNvSpPr/>
          <p:nvPr/>
        </p:nvSpPr>
        <p:spPr>
          <a:xfrm>
            <a:off x="4868763" y="4805671"/>
            <a:ext cx="1492353" cy="48070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24" name="Flecha derecha 23"/>
          <p:cNvSpPr/>
          <p:nvPr/>
        </p:nvSpPr>
        <p:spPr>
          <a:xfrm>
            <a:off x="3180244" y="1917785"/>
            <a:ext cx="904724" cy="48070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25" name="Rectángulo 24"/>
          <p:cNvSpPr/>
          <p:nvPr/>
        </p:nvSpPr>
        <p:spPr>
          <a:xfrm>
            <a:off x="6263273" y="-3587"/>
            <a:ext cx="3384287"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Obtención mapas de dispersión</a:t>
            </a:r>
          </a:p>
        </p:txBody>
      </p:sp>
    </p:spTree>
    <p:extLst>
      <p:ext uri="{BB962C8B-B14F-4D97-AF65-F5344CB8AC3E}">
        <p14:creationId xmlns:p14="http://schemas.microsoft.com/office/powerpoint/2010/main" val="379840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22" grpId="0"/>
      <p:bldP spid="6" grpId="0"/>
      <p:bldP spid="4"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610600" y="5951399"/>
            <a:ext cx="2743200" cy="365125"/>
          </a:xfrm>
        </p:spPr>
        <p:txBody>
          <a:bodyPr/>
          <a:lstStyle/>
          <a:p>
            <a:pPr>
              <a:defRPr/>
            </a:pPr>
            <a:fld id="{E8D88C74-0DDE-8F40-A44E-D6CE8BB2242F}" type="slidenum">
              <a:rPr lang="es-ES" smtClean="0"/>
              <a:pPr>
                <a:defRPr/>
              </a:pPr>
              <a:t>28</a:t>
            </a:fld>
            <a:endParaRPr lang="es-ES" sz="1600">
              <a:solidFill>
                <a:srgbClr val="888888"/>
              </a:solidFill>
            </a:endParaRPr>
          </a:p>
        </p:txBody>
      </p:sp>
      <p:pic>
        <p:nvPicPr>
          <p:cNvPr id="11" name="Imagen 10"/>
          <p:cNvPicPr/>
          <p:nvPr/>
        </p:nvPicPr>
        <p:blipFill rotWithShape="1">
          <a:blip r:embed="rId3" cstate="print">
            <a:extLst>
              <a:ext uri="{28A0092B-C50C-407E-A947-70E740481C1C}">
                <a14:useLocalDpi xmlns:a14="http://schemas.microsoft.com/office/drawing/2010/main"/>
              </a:ext>
            </a:extLst>
          </a:blip>
          <a:srcRect l="5817" t="3353" r="8172" b="4005"/>
          <a:stretch/>
        </p:blipFill>
        <p:spPr bwMode="auto">
          <a:xfrm>
            <a:off x="3770002" y="1771825"/>
            <a:ext cx="3820795" cy="3143250"/>
          </a:xfrm>
          <a:prstGeom prst="rect">
            <a:avLst/>
          </a:prstGeom>
          <a:noFill/>
          <a:ln>
            <a:noFill/>
          </a:ln>
          <a:extLst>
            <a:ext uri="{53640926-AAD7-44D8-BBD7-CCE9431645EC}">
              <a14:shadowObscured xmlns:a14="http://schemas.microsoft.com/office/drawing/2010/main"/>
            </a:ext>
          </a:extLst>
        </p:spPr>
      </p:pic>
      <p:pic>
        <p:nvPicPr>
          <p:cNvPr id="14" name="Imagen 13"/>
          <p:cNvPicPr/>
          <p:nvPr/>
        </p:nvPicPr>
        <p:blipFill>
          <a:blip r:embed="rId4" cstate="print">
            <a:extLst>
              <a:ext uri="{28A0092B-C50C-407E-A947-70E740481C1C}">
                <a14:useLocalDpi xmlns:a14="http://schemas.microsoft.com/office/drawing/2010/main"/>
              </a:ext>
            </a:extLst>
          </a:blip>
          <a:srcRect/>
          <a:stretch>
            <a:fillRect/>
          </a:stretch>
        </p:blipFill>
        <p:spPr bwMode="auto">
          <a:xfrm>
            <a:off x="477721" y="1880599"/>
            <a:ext cx="2698263" cy="2643622"/>
          </a:xfrm>
          <a:prstGeom prst="rect">
            <a:avLst/>
          </a:prstGeom>
          <a:ln>
            <a:noFill/>
          </a:ln>
        </p:spPr>
        <p:style>
          <a:lnRef idx="2">
            <a:schemeClr val="accent2"/>
          </a:lnRef>
          <a:fillRef idx="1">
            <a:schemeClr val="lt1"/>
          </a:fillRef>
          <a:effectRef idx="0">
            <a:schemeClr val="accent2"/>
          </a:effectRef>
          <a:fontRef idx="minor">
            <a:schemeClr val="dk1"/>
          </a:fontRef>
        </p:style>
      </p:pic>
      <p:sp>
        <p:nvSpPr>
          <p:cNvPr id="15" name="CuadroTexto 14"/>
          <p:cNvSpPr txBox="1"/>
          <p:nvPr/>
        </p:nvSpPr>
        <p:spPr>
          <a:xfrm>
            <a:off x="335511" y="1177241"/>
            <a:ext cx="2982684" cy="338554"/>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600" b="1" dirty="0" smtClean="0"/>
              <a:t>Mapa 1 de dispersión</a:t>
            </a:r>
            <a:endParaRPr lang="es-EC" sz="1600" b="1" dirty="0"/>
          </a:p>
        </p:txBody>
      </p:sp>
      <p:sp>
        <p:nvSpPr>
          <p:cNvPr id="16" name="CuadroTexto 15"/>
          <p:cNvSpPr txBox="1"/>
          <p:nvPr/>
        </p:nvSpPr>
        <p:spPr>
          <a:xfrm>
            <a:off x="4757672" y="1160073"/>
            <a:ext cx="2113775" cy="461665"/>
          </a:xfrm>
          <a:prstGeom prst="rect">
            <a:avLst/>
          </a:prstGeom>
          <a:solidFill>
            <a:schemeClr val="bg1"/>
          </a:solidFill>
          <a:ln w="6350">
            <a:noFill/>
          </a:ln>
        </p:spPr>
        <p:txBody>
          <a:bodyPr wrap="square" rtlCol="0">
            <a:spAutoFit/>
          </a:bodyPr>
          <a:lstStyle/>
          <a:p>
            <a:pPr algn="ctr">
              <a:lnSpc>
                <a:spcPct val="150000"/>
              </a:lnSpc>
            </a:pPr>
            <a:r>
              <a:rPr lang="es-EC" sz="1600" b="1" dirty="0" smtClean="0"/>
              <a:t>Matriz de resolución</a:t>
            </a:r>
            <a:endParaRPr lang="es-EC" sz="1600" b="1" dirty="0"/>
          </a:p>
        </p:txBody>
      </p:sp>
      <p:sp>
        <p:nvSpPr>
          <p:cNvPr id="17" name="CuadroTexto 16"/>
          <p:cNvSpPr txBox="1"/>
          <p:nvPr/>
        </p:nvSpPr>
        <p:spPr>
          <a:xfrm>
            <a:off x="8925311" y="1134794"/>
            <a:ext cx="2113775" cy="461665"/>
          </a:xfrm>
          <a:prstGeom prst="rect">
            <a:avLst/>
          </a:prstGeom>
          <a:solidFill>
            <a:schemeClr val="bg1"/>
          </a:solidFill>
          <a:ln w="6350">
            <a:noFill/>
          </a:ln>
        </p:spPr>
        <p:txBody>
          <a:bodyPr wrap="square" rtlCol="0">
            <a:spAutoFit/>
          </a:bodyPr>
          <a:lstStyle/>
          <a:p>
            <a:pPr algn="ctr">
              <a:lnSpc>
                <a:spcPct val="150000"/>
              </a:lnSpc>
            </a:pPr>
            <a:r>
              <a:rPr lang="es-EC" sz="1600" b="1" dirty="0" smtClean="0"/>
              <a:t>Matriz de dispersión</a:t>
            </a:r>
            <a:endParaRPr lang="es-EC" sz="1600" b="1" dirty="0"/>
          </a:p>
        </p:txBody>
      </p:sp>
      <p:sp>
        <p:nvSpPr>
          <p:cNvPr id="20" name="Rectángulo 19"/>
          <p:cNvSpPr/>
          <p:nvPr/>
        </p:nvSpPr>
        <p:spPr>
          <a:xfrm>
            <a:off x="3958168" y="5103378"/>
            <a:ext cx="3756862" cy="1384995"/>
          </a:xfrm>
          <a:prstGeom prst="rect">
            <a:avLst/>
          </a:prstGeom>
        </p:spPr>
        <p:txBody>
          <a:bodyPr wrap="none">
            <a:spAutoFit/>
          </a:bodyPr>
          <a:lstStyle/>
          <a:p>
            <a:pPr marL="285750" indent="-285750" algn="just">
              <a:lnSpc>
                <a:spcPct val="150000"/>
              </a:lnSpc>
              <a:buFont typeface="Arial" panose="020B0604020202020204" pitchFamily="34" charset="0"/>
              <a:buChar char="•"/>
            </a:pPr>
            <a:r>
              <a:rPr lang="es-EC" sz="1400" dirty="0" smtClean="0"/>
              <a:t>Representación por correlación </a:t>
            </a:r>
          </a:p>
          <a:p>
            <a:pPr marL="285750" indent="-285750" algn="just">
              <a:lnSpc>
                <a:spcPct val="150000"/>
              </a:lnSpc>
              <a:buFont typeface="Arial" panose="020B0604020202020204" pitchFamily="34" charset="0"/>
              <a:buChar char="•"/>
            </a:pPr>
            <a:r>
              <a:rPr lang="es-EC" sz="1400" dirty="0" smtClean="0"/>
              <a:t>Rango de detección sensor MQ-3 : 0 a 4,5 [V]</a:t>
            </a:r>
          </a:p>
          <a:p>
            <a:pPr marL="285750" indent="-285750" algn="just">
              <a:lnSpc>
                <a:spcPct val="150000"/>
              </a:lnSpc>
              <a:buFont typeface="Arial" panose="020B0604020202020204" pitchFamily="34" charset="0"/>
              <a:buChar char="•"/>
            </a:pPr>
            <a:r>
              <a:rPr lang="es-EC" sz="1400" dirty="0" smtClean="0"/>
              <a:t>Resolución 9  x27</a:t>
            </a:r>
          </a:p>
          <a:p>
            <a:pPr marL="285750" indent="-285750" algn="just">
              <a:lnSpc>
                <a:spcPct val="150000"/>
              </a:lnSpc>
              <a:buFont typeface="Arial" panose="020B0604020202020204" pitchFamily="34" charset="0"/>
              <a:buChar char="•"/>
            </a:pPr>
            <a:r>
              <a:rPr lang="es-EC" sz="1400" dirty="0" smtClean="0"/>
              <a:t>243 elementos</a:t>
            </a:r>
            <a:endParaRPr lang="es-EC" sz="1400" dirty="0"/>
          </a:p>
        </p:txBody>
      </p:sp>
      <p:sp>
        <p:nvSpPr>
          <p:cNvPr id="21" name="Rectángulo 20"/>
          <p:cNvSpPr/>
          <p:nvPr/>
        </p:nvSpPr>
        <p:spPr>
          <a:xfrm>
            <a:off x="7729667" y="5103378"/>
            <a:ext cx="4162295" cy="1384995"/>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EC" sz="1400" dirty="0" smtClean="0"/>
              <a:t>Interpolación bilineal entre los 4 elementos adyacentes a un elemento</a:t>
            </a:r>
          </a:p>
          <a:p>
            <a:pPr marL="285750" indent="-285750" algn="just">
              <a:lnSpc>
                <a:spcPct val="150000"/>
              </a:lnSpc>
              <a:buFont typeface="Arial" panose="020B0604020202020204" pitchFamily="34" charset="0"/>
              <a:buChar char="•"/>
            </a:pPr>
            <a:r>
              <a:rPr lang="es-EC" sz="1400" dirty="0" smtClean="0"/>
              <a:t>Rango de detección sensor MQ-3 : 0 a 4,5 [V]</a:t>
            </a:r>
          </a:p>
          <a:p>
            <a:pPr marL="285750" indent="-285750" algn="just">
              <a:lnSpc>
                <a:spcPct val="150000"/>
              </a:lnSpc>
              <a:buFont typeface="Arial" panose="020B0604020202020204" pitchFamily="34" charset="0"/>
              <a:buChar char="•"/>
            </a:pPr>
            <a:r>
              <a:rPr lang="es-EC" sz="1400" dirty="0" smtClean="0"/>
              <a:t>243 elementos interpolados</a:t>
            </a:r>
          </a:p>
        </p:txBody>
      </p:sp>
      <p:sp>
        <p:nvSpPr>
          <p:cNvPr id="22" name="Rectángulo 21"/>
          <p:cNvSpPr/>
          <p:nvPr/>
        </p:nvSpPr>
        <p:spPr>
          <a:xfrm>
            <a:off x="231734" y="4734046"/>
            <a:ext cx="3086461" cy="1061829"/>
          </a:xfrm>
          <a:prstGeom prst="rect">
            <a:avLst/>
          </a:prstGeom>
          <a:ln>
            <a:solidFill>
              <a:schemeClr val="tx1"/>
            </a:solidFill>
          </a:ln>
        </p:spPr>
        <p:txBody>
          <a:bodyPr wrap="square">
            <a:spAutoFit/>
          </a:bodyPr>
          <a:lstStyle/>
          <a:p>
            <a:pPr algn="ctr">
              <a:lnSpc>
                <a:spcPct val="150000"/>
              </a:lnSpc>
            </a:pPr>
            <a:r>
              <a:rPr lang="es-EC" sz="1400" b="1" dirty="0" smtClean="0"/>
              <a:t>GENERACIÓN MATRIZ DISPERSIÓN</a:t>
            </a:r>
          </a:p>
          <a:p>
            <a:pPr algn="just">
              <a:lnSpc>
                <a:spcPct val="150000"/>
              </a:lnSpc>
            </a:pPr>
            <a:r>
              <a:rPr lang="es-EC" sz="1400" dirty="0" smtClean="0"/>
              <a:t>Uso del comando </a:t>
            </a:r>
            <a:r>
              <a:rPr lang="es-EC" sz="1400" b="1" dirty="0" smtClean="0"/>
              <a:t>“</a:t>
            </a:r>
            <a:r>
              <a:rPr lang="es-EC" sz="1400" b="1" dirty="0" err="1" smtClean="0"/>
              <a:t>shadding</a:t>
            </a:r>
            <a:r>
              <a:rPr lang="es-EC" sz="1400" b="1" dirty="0" smtClean="0"/>
              <a:t> </a:t>
            </a:r>
            <a:r>
              <a:rPr lang="es-EC" sz="1400" b="1" dirty="0" err="1" smtClean="0"/>
              <a:t>interp</a:t>
            </a:r>
            <a:r>
              <a:rPr lang="es-EC" sz="1400" b="1" dirty="0" smtClean="0"/>
              <a:t>” </a:t>
            </a:r>
            <a:r>
              <a:rPr lang="es-EC" sz="1400" dirty="0" smtClean="0"/>
              <a:t>de Matlab</a:t>
            </a:r>
          </a:p>
        </p:txBody>
      </p:sp>
      <p:pic>
        <p:nvPicPr>
          <p:cNvPr id="6" name="Imagen 5"/>
          <p:cNvPicPr>
            <a:picLocks noChangeAspect="1"/>
          </p:cNvPicPr>
          <p:nvPr/>
        </p:nvPicPr>
        <p:blipFill rotWithShape="1">
          <a:blip r:embed="rId5"/>
          <a:srcRect l="35084" t="28676" r="29881" b="19128"/>
          <a:stretch/>
        </p:blipFill>
        <p:spPr>
          <a:xfrm>
            <a:off x="7938827" y="1743751"/>
            <a:ext cx="3805887" cy="3187778"/>
          </a:xfrm>
          <a:prstGeom prst="rect">
            <a:avLst/>
          </a:prstGeom>
        </p:spPr>
      </p:pic>
      <p:sp>
        <p:nvSpPr>
          <p:cNvPr id="23" name="18 Rectángulo"/>
          <p:cNvSpPr/>
          <p:nvPr/>
        </p:nvSpPr>
        <p:spPr bwMode="auto">
          <a:xfrm>
            <a:off x="2663273" y="-11347"/>
            <a:ext cx="3600000"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3.- Mapas </a:t>
            </a:r>
            <a:r>
              <a:rPr lang="es-EC" b="1" dirty="0"/>
              <a:t>de dispersión</a:t>
            </a:r>
          </a:p>
        </p:txBody>
      </p:sp>
      <p:sp>
        <p:nvSpPr>
          <p:cNvPr id="24"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5" name="Rectángulo 24"/>
          <p:cNvSpPr/>
          <p:nvPr/>
        </p:nvSpPr>
        <p:spPr>
          <a:xfrm>
            <a:off x="6263273" y="-3587"/>
            <a:ext cx="3384287"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Matriz de dispersión</a:t>
            </a:r>
            <a:endParaRPr lang="es-EC" sz="1600" b="1" dirty="0"/>
          </a:p>
        </p:txBody>
      </p:sp>
    </p:spTree>
    <p:extLst>
      <p:ext uri="{BB962C8B-B14F-4D97-AF65-F5344CB8AC3E}">
        <p14:creationId xmlns:p14="http://schemas.microsoft.com/office/powerpoint/2010/main" val="94207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0" grpId="0"/>
      <p:bldP spid="21" grpId="0"/>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85366" y="6327600"/>
            <a:ext cx="2743200" cy="365125"/>
          </a:xfrm>
        </p:spPr>
        <p:txBody>
          <a:bodyPr/>
          <a:lstStyle/>
          <a:p>
            <a:pPr>
              <a:defRPr/>
            </a:pPr>
            <a:fld id="{E8D88C74-0DDE-8F40-A44E-D6CE8BB2242F}" type="slidenum">
              <a:rPr lang="es-ES" smtClean="0"/>
              <a:pPr>
                <a:defRPr/>
              </a:pPr>
              <a:t>29</a:t>
            </a:fld>
            <a:endParaRPr lang="es-ES" sz="1600">
              <a:solidFill>
                <a:srgbClr val="888888"/>
              </a:solidFill>
            </a:endParaRPr>
          </a:p>
        </p:txBody>
      </p:sp>
      <p:sp>
        <p:nvSpPr>
          <p:cNvPr id="7" name="18 Rectángulo"/>
          <p:cNvSpPr/>
          <p:nvPr/>
        </p:nvSpPr>
        <p:spPr bwMode="auto">
          <a:xfrm>
            <a:off x="2663273" y="-11347"/>
            <a:ext cx="3600000"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3.- Mapas </a:t>
            </a:r>
            <a:r>
              <a:rPr lang="es-EC" b="1" dirty="0"/>
              <a:t>de dispersión</a:t>
            </a:r>
          </a:p>
        </p:txBody>
      </p:sp>
      <p:sp>
        <p:nvSpPr>
          <p:cNvPr id="8"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pic>
        <p:nvPicPr>
          <p:cNvPr id="9" name="Imagen 8"/>
          <p:cNvPicPr/>
          <p:nvPr/>
        </p:nvPicPr>
        <p:blipFill>
          <a:blip r:embed="rId3">
            <a:extLst>
              <a:ext uri="{28A0092B-C50C-407E-A947-70E740481C1C}">
                <a14:useLocalDpi xmlns:a14="http://schemas.microsoft.com/office/drawing/2010/main"/>
              </a:ext>
            </a:extLst>
          </a:blip>
          <a:stretch>
            <a:fillRect/>
          </a:stretch>
        </p:blipFill>
        <p:spPr>
          <a:xfrm>
            <a:off x="5077800" y="4140891"/>
            <a:ext cx="1800000" cy="1800000"/>
          </a:xfrm>
          <a:prstGeom prst="rect">
            <a:avLst/>
          </a:prstGeom>
        </p:spPr>
      </p:pic>
      <p:pic>
        <p:nvPicPr>
          <p:cNvPr id="10" name="Imagen 9"/>
          <p:cNvPicPr/>
          <p:nvPr/>
        </p:nvPicPr>
        <p:blipFill rotWithShape="1">
          <a:blip r:embed="rId4" cstate="print">
            <a:extLst>
              <a:ext uri="{28A0092B-C50C-407E-A947-70E740481C1C}">
                <a14:useLocalDpi xmlns:a14="http://schemas.microsoft.com/office/drawing/2010/main"/>
              </a:ext>
            </a:extLst>
          </a:blip>
          <a:srcRect b="12110"/>
          <a:stretch/>
        </p:blipFill>
        <p:spPr bwMode="auto">
          <a:xfrm>
            <a:off x="65315" y="4136066"/>
            <a:ext cx="1800000" cy="1800000"/>
          </a:xfrm>
          <a:prstGeom prst="rect">
            <a:avLst/>
          </a:prstGeom>
          <a:noFill/>
          <a:ln>
            <a:noFill/>
          </a:ln>
          <a:extLst>
            <a:ext uri="{53640926-AAD7-44D8-BBD7-CCE9431645EC}">
              <a14:shadowObscured xmlns:a14="http://schemas.microsoft.com/office/drawing/2010/main"/>
            </a:ext>
          </a:extLst>
        </p:spPr>
      </p:pic>
      <p:pic>
        <p:nvPicPr>
          <p:cNvPr id="11" name="Imagen 10"/>
          <p:cNvPicPr/>
          <p:nvPr/>
        </p:nvPicPr>
        <p:blipFill rotWithShape="1">
          <a:blip r:embed="rId5" cstate="print">
            <a:extLst>
              <a:ext uri="{28A0092B-C50C-407E-A947-70E740481C1C}">
                <a14:useLocalDpi xmlns:a14="http://schemas.microsoft.com/office/drawing/2010/main"/>
              </a:ext>
            </a:extLst>
          </a:blip>
          <a:srcRect b="12405"/>
          <a:stretch/>
        </p:blipFill>
        <p:spPr bwMode="auto">
          <a:xfrm>
            <a:off x="1967730" y="4136066"/>
            <a:ext cx="1800000" cy="1800000"/>
          </a:xfrm>
          <a:prstGeom prst="rect">
            <a:avLst/>
          </a:prstGeom>
          <a:noFill/>
          <a:ln>
            <a:noFill/>
          </a:ln>
          <a:extLst>
            <a:ext uri="{53640926-AAD7-44D8-BBD7-CCE9431645EC}">
              <a14:shadowObscured xmlns:a14="http://schemas.microsoft.com/office/drawing/2010/main"/>
            </a:ext>
          </a:extLst>
        </p:spPr>
      </p:pic>
      <p:pic>
        <p:nvPicPr>
          <p:cNvPr id="12" name="Imagen 11"/>
          <p:cNvPicPr/>
          <p:nvPr/>
        </p:nvPicPr>
        <p:blipFill rotWithShape="1">
          <a:blip r:embed="rId6" cstate="print">
            <a:extLst>
              <a:ext uri="{28A0092B-C50C-407E-A947-70E740481C1C}">
                <a14:useLocalDpi xmlns:a14="http://schemas.microsoft.com/office/drawing/2010/main"/>
              </a:ext>
            </a:extLst>
          </a:blip>
          <a:srcRect b="12250"/>
          <a:stretch/>
        </p:blipFill>
        <p:spPr bwMode="auto">
          <a:xfrm>
            <a:off x="10272827" y="1328837"/>
            <a:ext cx="1800000" cy="1800000"/>
          </a:xfrm>
          <a:prstGeom prst="rect">
            <a:avLst/>
          </a:prstGeom>
          <a:noFill/>
          <a:ln>
            <a:noFill/>
          </a:ln>
          <a:extLst>
            <a:ext uri="{53640926-AAD7-44D8-BBD7-CCE9431645EC}">
              <a14:shadowObscured xmlns:a14="http://schemas.microsoft.com/office/drawing/2010/main"/>
            </a:ext>
          </a:extLst>
        </p:spPr>
      </p:pic>
      <p:pic>
        <p:nvPicPr>
          <p:cNvPr id="13" name="Imagen 12"/>
          <p:cNvPicPr/>
          <p:nvPr/>
        </p:nvPicPr>
        <p:blipFill rotWithShape="1">
          <a:blip r:embed="rId7" cstate="print">
            <a:extLst>
              <a:ext uri="{28A0092B-C50C-407E-A947-70E740481C1C}">
                <a14:useLocalDpi xmlns:a14="http://schemas.microsoft.com/office/drawing/2010/main"/>
              </a:ext>
            </a:extLst>
          </a:blip>
          <a:srcRect b="11826"/>
          <a:stretch/>
        </p:blipFill>
        <p:spPr bwMode="auto">
          <a:xfrm>
            <a:off x="8285366" y="1328837"/>
            <a:ext cx="1800000" cy="1800000"/>
          </a:xfrm>
          <a:prstGeom prst="rect">
            <a:avLst/>
          </a:prstGeom>
          <a:noFill/>
          <a:ln>
            <a:noFill/>
          </a:ln>
          <a:extLst>
            <a:ext uri="{53640926-AAD7-44D8-BBD7-CCE9431645EC}">
              <a14:shadowObscured xmlns:a14="http://schemas.microsoft.com/office/drawing/2010/main"/>
            </a:ext>
          </a:extLst>
        </p:spPr>
      </p:pic>
      <p:pic>
        <p:nvPicPr>
          <p:cNvPr id="14" name="Imagen 13"/>
          <p:cNvPicPr/>
          <p:nvPr/>
        </p:nvPicPr>
        <p:blipFill rotWithShape="1">
          <a:blip r:embed="rId8" cstate="print">
            <a:extLst>
              <a:ext uri="{28A0092B-C50C-407E-A947-70E740481C1C}">
                <a14:useLocalDpi xmlns:a14="http://schemas.microsoft.com/office/drawing/2010/main"/>
              </a:ext>
            </a:extLst>
          </a:blip>
          <a:srcRect b="11653"/>
          <a:stretch/>
        </p:blipFill>
        <p:spPr bwMode="auto">
          <a:xfrm>
            <a:off x="4119564" y="1328837"/>
            <a:ext cx="1800000" cy="1800000"/>
          </a:xfrm>
          <a:prstGeom prst="rect">
            <a:avLst/>
          </a:prstGeom>
          <a:noFill/>
          <a:ln>
            <a:noFill/>
          </a:ln>
          <a:extLst>
            <a:ext uri="{53640926-AAD7-44D8-BBD7-CCE9431645EC}">
              <a14:shadowObscured xmlns:a14="http://schemas.microsoft.com/office/drawing/2010/main"/>
            </a:ext>
          </a:extLst>
        </p:spPr>
      </p:pic>
      <p:pic>
        <p:nvPicPr>
          <p:cNvPr id="15" name="Imagen 14"/>
          <p:cNvPicPr/>
          <p:nvPr/>
        </p:nvPicPr>
        <p:blipFill rotWithShape="1">
          <a:blip r:embed="rId9" cstate="print">
            <a:extLst>
              <a:ext uri="{28A0092B-C50C-407E-A947-70E740481C1C}">
                <a14:useLocalDpi xmlns:a14="http://schemas.microsoft.com/office/drawing/2010/main"/>
              </a:ext>
            </a:extLst>
          </a:blip>
          <a:srcRect b="12292"/>
          <a:stretch/>
        </p:blipFill>
        <p:spPr bwMode="auto">
          <a:xfrm>
            <a:off x="6069071" y="1298086"/>
            <a:ext cx="1800000" cy="1800000"/>
          </a:xfrm>
          <a:prstGeom prst="rect">
            <a:avLst/>
          </a:prstGeom>
          <a:noFill/>
          <a:ln>
            <a:noFill/>
          </a:ln>
          <a:extLst>
            <a:ext uri="{53640926-AAD7-44D8-BBD7-CCE9431645EC}">
              <a14:shadowObscured xmlns:a14="http://schemas.microsoft.com/office/drawing/2010/main"/>
            </a:ext>
          </a:extLst>
        </p:spPr>
      </p:pic>
      <p:pic>
        <p:nvPicPr>
          <p:cNvPr id="16" name="Imagen 15"/>
          <p:cNvPicPr/>
          <p:nvPr/>
        </p:nvPicPr>
        <p:blipFill rotWithShape="1">
          <a:blip r:embed="rId10" cstate="print">
            <a:extLst>
              <a:ext uri="{28A0092B-C50C-407E-A947-70E740481C1C}">
                <a14:useLocalDpi xmlns:a14="http://schemas.microsoft.com/office/drawing/2010/main"/>
              </a:ext>
            </a:extLst>
          </a:blip>
          <a:srcRect b="12031"/>
          <a:stretch/>
        </p:blipFill>
        <p:spPr bwMode="auto">
          <a:xfrm>
            <a:off x="65315" y="1328837"/>
            <a:ext cx="1800000" cy="1800000"/>
          </a:xfrm>
          <a:prstGeom prst="rect">
            <a:avLst/>
          </a:prstGeom>
          <a:noFill/>
          <a:ln>
            <a:noFill/>
          </a:ln>
          <a:extLst>
            <a:ext uri="{53640926-AAD7-44D8-BBD7-CCE9431645EC}">
              <a14:shadowObscured xmlns:a14="http://schemas.microsoft.com/office/drawing/2010/main"/>
            </a:ext>
          </a:extLst>
        </p:spPr>
      </p:pic>
      <p:pic>
        <p:nvPicPr>
          <p:cNvPr id="17" name="Imagen 16"/>
          <p:cNvPicPr/>
          <p:nvPr/>
        </p:nvPicPr>
        <p:blipFill rotWithShape="1">
          <a:blip r:embed="rId11" cstate="print">
            <a:extLst>
              <a:ext uri="{28A0092B-C50C-407E-A947-70E740481C1C}">
                <a14:useLocalDpi xmlns:a14="http://schemas.microsoft.com/office/drawing/2010/main"/>
              </a:ext>
            </a:extLst>
          </a:blip>
          <a:srcRect b="12028"/>
          <a:stretch/>
        </p:blipFill>
        <p:spPr bwMode="auto">
          <a:xfrm>
            <a:off x="1994468" y="1328837"/>
            <a:ext cx="1800000" cy="1800000"/>
          </a:xfrm>
          <a:prstGeom prst="rect">
            <a:avLst/>
          </a:prstGeom>
          <a:noFill/>
          <a:ln>
            <a:noFill/>
          </a:ln>
          <a:extLst>
            <a:ext uri="{53640926-AAD7-44D8-BBD7-CCE9431645EC}">
              <a14:shadowObscured xmlns:a14="http://schemas.microsoft.com/office/drawing/2010/main"/>
            </a:ext>
          </a:extLst>
        </p:spPr>
      </p:pic>
      <p:sp>
        <p:nvSpPr>
          <p:cNvPr id="19" name="Rectángulo 18"/>
          <p:cNvSpPr/>
          <p:nvPr/>
        </p:nvSpPr>
        <p:spPr>
          <a:xfrm>
            <a:off x="432413" y="3128837"/>
            <a:ext cx="3015313" cy="382092"/>
          </a:xfrm>
          <a:prstGeom prst="rect">
            <a:avLst/>
          </a:prstGeom>
        </p:spPr>
        <p:txBody>
          <a:bodyPr wrap="none">
            <a:spAutoFit/>
          </a:bodyPr>
          <a:lstStyle/>
          <a:p>
            <a:pPr marL="285750" indent="-285750" algn="just">
              <a:lnSpc>
                <a:spcPct val="150000"/>
              </a:lnSpc>
              <a:buFont typeface="Arial" panose="020B0604020202020204" pitchFamily="34" charset="0"/>
              <a:buChar char="•"/>
            </a:pPr>
            <a:r>
              <a:rPr lang="es-EC" sz="1400" dirty="0" smtClean="0"/>
              <a:t>1 fuente de olor de 5 ml de alcohol</a:t>
            </a:r>
          </a:p>
        </p:txBody>
      </p:sp>
      <p:sp>
        <p:nvSpPr>
          <p:cNvPr id="20" name="Rectángulo 19"/>
          <p:cNvSpPr/>
          <p:nvPr/>
        </p:nvSpPr>
        <p:spPr>
          <a:xfrm>
            <a:off x="3914983" y="3098086"/>
            <a:ext cx="3823354" cy="382092"/>
          </a:xfrm>
          <a:prstGeom prst="rect">
            <a:avLst/>
          </a:prstGeom>
        </p:spPr>
        <p:txBody>
          <a:bodyPr wrap="none">
            <a:spAutoFit/>
          </a:bodyPr>
          <a:lstStyle/>
          <a:p>
            <a:pPr marL="285750" indent="-285750" algn="just">
              <a:lnSpc>
                <a:spcPct val="150000"/>
              </a:lnSpc>
              <a:buFont typeface="Arial" panose="020B0604020202020204" pitchFamily="34" charset="0"/>
              <a:buChar char="•"/>
            </a:pPr>
            <a:r>
              <a:rPr lang="es-EC" sz="1400" dirty="0"/>
              <a:t>2</a:t>
            </a:r>
            <a:r>
              <a:rPr lang="es-EC" sz="1400" dirty="0" smtClean="0"/>
              <a:t> fuentes de olor de 5 ml de alcohol cada una </a:t>
            </a:r>
          </a:p>
        </p:txBody>
      </p:sp>
      <p:sp>
        <p:nvSpPr>
          <p:cNvPr id="22" name="Rectángulo 21"/>
          <p:cNvSpPr/>
          <p:nvPr/>
        </p:nvSpPr>
        <p:spPr>
          <a:xfrm>
            <a:off x="7983415" y="3074237"/>
            <a:ext cx="3954672" cy="1061829"/>
          </a:xfrm>
          <a:prstGeom prst="rect">
            <a:avLst/>
          </a:prstGeom>
        </p:spPr>
        <p:txBody>
          <a:bodyPr wrap="none">
            <a:spAutoFit/>
          </a:bodyPr>
          <a:lstStyle/>
          <a:p>
            <a:pPr marL="285750" indent="-285750" algn="just">
              <a:lnSpc>
                <a:spcPct val="150000"/>
              </a:lnSpc>
              <a:buFont typeface="Arial" panose="020B0604020202020204" pitchFamily="34" charset="0"/>
              <a:buChar char="•"/>
            </a:pPr>
            <a:r>
              <a:rPr lang="es-EC" sz="1400" dirty="0" smtClean="0"/>
              <a:t>3 fuentes de olor de 5 ml de alcohol cada una</a:t>
            </a:r>
          </a:p>
          <a:p>
            <a:pPr marL="285750" indent="-285750" algn="just">
              <a:lnSpc>
                <a:spcPct val="150000"/>
              </a:lnSpc>
              <a:buFont typeface="Arial" panose="020B0604020202020204" pitchFamily="34" charset="0"/>
              <a:buChar char="•"/>
            </a:pPr>
            <a:r>
              <a:rPr lang="es-EC" sz="1400" dirty="0"/>
              <a:t>F</a:t>
            </a:r>
            <a:r>
              <a:rPr lang="es-EC" sz="1400" dirty="0" smtClean="0"/>
              <a:t>uentes </a:t>
            </a:r>
            <a:r>
              <a:rPr lang="es-EC" sz="1400" dirty="0"/>
              <a:t>de olor </a:t>
            </a:r>
            <a:r>
              <a:rPr lang="es-EC" sz="1400" dirty="0" smtClean="0"/>
              <a:t>de: 3 ml 5 ml y 10 </a:t>
            </a:r>
            <a:r>
              <a:rPr lang="es-EC" sz="1400" dirty="0"/>
              <a:t>ml de </a:t>
            </a:r>
            <a:r>
              <a:rPr lang="es-EC" sz="1400" dirty="0" smtClean="0"/>
              <a:t>alcohol</a:t>
            </a:r>
          </a:p>
          <a:p>
            <a:pPr marL="285750" indent="-285750" algn="just">
              <a:lnSpc>
                <a:spcPct val="150000"/>
              </a:lnSpc>
              <a:buFont typeface="Arial" panose="020B0604020202020204" pitchFamily="34" charset="0"/>
              <a:buChar char="•"/>
            </a:pPr>
            <a:r>
              <a:rPr lang="es-EC" sz="1400" dirty="0"/>
              <a:t>Fuentes de olor de: 3 ml 5 ml y 10 ml de </a:t>
            </a:r>
            <a:r>
              <a:rPr lang="es-EC" sz="1400" dirty="0" smtClean="0"/>
              <a:t>colonia</a:t>
            </a:r>
            <a:endParaRPr lang="es-EC" sz="1400" dirty="0"/>
          </a:p>
        </p:txBody>
      </p:sp>
      <p:sp>
        <p:nvSpPr>
          <p:cNvPr id="23" name="Rectángulo 22"/>
          <p:cNvSpPr/>
          <p:nvPr/>
        </p:nvSpPr>
        <p:spPr>
          <a:xfrm>
            <a:off x="411203" y="931066"/>
            <a:ext cx="2867516" cy="415498"/>
          </a:xfrm>
          <a:prstGeom prst="rect">
            <a:avLst/>
          </a:prstGeom>
        </p:spPr>
        <p:txBody>
          <a:bodyPr wrap="none">
            <a:spAutoFit/>
          </a:bodyPr>
          <a:lstStyle/>
          <a:p>
            <a:pPr algn="just">
              <a:lnSpc>
                <a:spcPct val="150000"/>
              </a:lnSpc>
            </a:pPr>
            <a:r>
              <a:rPr lang="es-EC" sz="1400" b="1" dirty="0" smtClean="0"/>
              <a:t>Ambiente controlado  (Mapa 1 y 2)</a:t>
            </a:r>
          </a:p>
        </p:txBody>
      </p:sp>
      <p:sp>
        <p:nvSpPr>
          <p:cNvPr id="24" name="Rectángulo 23"/>
          <p:cNvSpPr/>
          <p:nvPr/>
        </p:nvSpPr>
        <p:spPr>
          <a:xfrm>
            <a:off x="4451915" y="931066"/>
            <a:ext cx="2776145" cy="415498"/>
          </a:xfrm>
          <a:prstGeom prst="rect">
            <a:avLst/>
          </a:prstGeom>
        </p:spPr>
        <p:txBody>
          <a:bodyPr wrap="none">
            <a:spAutoFit/>
          </a:bodyPr>
          <a:lstStyle/>
          <a:p>
            <a:pPr algn="just">
              <a:lnSpc>
                <a:spcPct val="150000"/>
              </a:lnSpc>
            </a:pPr>
            <a:r>
              <a:rPr lang="es-EC" sz="1400" b="1" dirty="0" smtClean="0"/>
              <a:t>Ambiente controlado  (Mapa 3 y 4)</a:t>
            </a:r>
          </a:p>
        </p:txBody>
      </p:sp>
      <p:sp>
        <p:nvSpPr>
          <p:cNvPr id="25" name="Rectángulo 24"/>
          <p:cNvSpPr/>
          <p:nvPr/>
        </p:nvSpPr>
        <p:spPr>
          <a:xfrm>
            <a:off x="8409514" y="925241"/>
            <a:ext cx="3539174" cy="415498"/>
          </a:xfrm>
          <a:prstGeom prst="rect">
            <a:avLst/>
          </a:prstGeom>
        </p:spPr>
        <p:txBody>
          <a:bodyPr wrap="none">
            <a:spAutoFit/>
          </a:bodyPr>
          <a:lstStyle/>
          <a:p>
            <a:pPr algn="just">
              <a:lnSpc>
                <a:spcPct val="150000"/>
              </a:lnSpc>
            </a:pPr>
            <a:r>
              <a:rPr lang="es-EC" sz="1400" b="1" dirty="0" smtClean="0"/>
              <a:t>Ambiente controlado  (Mapa 5, 6, 7,8, 9 y 10)</a:t>
            </a:r>
          </a:p>
        </p:txBody>
      </p:sp>
      <p:sp>
        <p:nvSpPr>
          <p:cNvPr id="26" name="Rectángulo 25"/>
          <p:cNvSpPr/>
          <p:nvPr/>
        </p:nvSpPr>
        <p:spPr>
          <a:xfrm>
            <a:off x="385873" y="3786072"/>
            <a:ext cx="2958887" cy="415498"/>
          </a:xfrm>
          <a:prstGeom prst="rect">
            <a:avLst/>
          </a:prstGeom>
        </p:spPr>
        <p:txBody>
          <a:bodyPr wrap="none">
            <a:spAutoFit/>
          </a:bodyPr>
          <a:lstStyle/>
          <a:p>
            <a:pPr algn="just">
              <a:lnSpc>
                <a:spcPct val="150000"/>
              </a:lnSpc>
            </a:pPr>
            <a:r>
              <a:rPr lang="es-EC" sz="1400" b="1" dirty="0" smtClean="0"/>
              <a:t>Ambiente controlado  (Mapa 11 y 12)</a:t>
            </a:r>
          </a:p>
        </p:txBody>
      </p:sp>
      <p:sp>
        <p:nvSpPr>
          <p:cNvPr id="27" name="Rectángulo 26"/>
          <p:cNvSpPr/>
          <p:nvPr/>
        </p:nvSpPr>
        <p:spPr>
          <a:xfrm>
            <a:off x="4645645" y="3813466"/>
            <a:ext cx="2611036" cy="415498"/>
          </a:xfrm>
          <a:prstGeom prst="rect">
            <a:avLst/>
          </a:prstGeom>
        </p:spPr>
        <p:txBody>
          <a:bodyPr wrap="none">
            <a:spAutoFit/>
          </a:bodyPr>
          <a:lstStyle/>
          <a:p>
            <a:pPr algn="just">
              <a:lnSpc>
                <a:spcPct val="150000"/>
              </a:lnSpc>
            </a:pPr>
            <a:r>
              <a:rPr lang="es-EC" sz="1400" b="1" dirty="0" smtClean="0"/>
              <a:t>Ambiente controlado  (Mapa 13)</a:t>
            </a:r>
          </a:p>
        </p:txBody>
      </p:sp>
      <p:sp>
        <p:nvSpPr>
          <p:cNvPr id="28" name="Rectángulo 27"/>
          <p:cNvSpPr/>
          <p:nvPr/>
        </p:nvSpPr>
        <p:spPr>
          <a:xfrm>
            <a:off x="108035" y="5903968"/>
            <a:ext cx="3908186" cy="738664"/>
          </a:xfrm>
          <a:prstGeom prst="rect">
            <a:avLst/>
          </a:prstGeom>
        </p:spPr>
        <p:txBody>
          <a:bodyPr wrap="none">
            <a:spAutoFit/>
          </a:bodyPr>
          <a:lstStyle/>
          <a:p>
            <a:pPr marL="285750" indent="-285750" algn="just">
              <a:lnSpc>
                <a:spcPct val="150000"/>
              </a:lnSpc>
              <a:buFont typeface="Arial" panose="020B0604020202020204" pitchFamily="34" charset="0"/>
              <a:buChar char="•"/>
            </a:pPr>
            <a:r>
              <a:rPr lang="es-EC" sz="1400" dirty="0"/>
              <a:t>2</a:t>
            </a:r>
            <a:r>
              <a:rPr lang="es-EC" sz="1400" dirty="0" smtClean="0"/>
              <a:t> fuentes de olor:  5 ml de alcohol y 5ml             </a:t>
            </a:r>
          </a:p>
          <a:p>
            <a:pPr algn="just">
              <a:lnSpc>
                <a:spcPct val="150000"/>
              </a:lnSpc>
            </a:pPr>
            <a:r>
              <a:rPr lang="es-EC" sz="1400" dirty="0" smtClean="0"/>
              <a:t>       de colonia</a:t>
            </a:r>
          </a:p>
        </p:txBody>
      </p:sp>
      <p:sp>
        <p:nvSpPr>
          <p:cNvPr id="29" name="Rectángulo 28"/>
          <p:cNvSpPr/>
          <p:nvPr/>
        </p:nvSpPr>
        <p:spPr>
          <a:xfrm>
            <a:off x="4518396" y="5923365"/>
            <a:ext cx="3106684" cy="738664"/>
          </a:xfrm>
          <a:prstGeom prst="rect">
            <a:avLst/>
          </a:prstGeom>
        </p:spPr>
        <p:txBody>
          <a:bodyPr wrap="none">
            <a:spAutoFit/>
          </a:bodyPr>
          <a:lstStyle/>
          <a:p>
            <a:pPr marL="285750" indent="-285750" algn="just">
              <a:lnSpc>
                <a:spcPct val="150000"/>
              </a:lnSpc>
              <a:buFont typeface="Arial" panose="020B0604020202020204" pitchFamily="34" charset="0"/>
              <a:buChar char="•"/>
            </a:pPr>
            <a:r>
              <a:rPr lang="es-EC" sz="1400" dirty="0" smtClean="0"/>
              <a:t>1 fuente de olor de 20 ml de alcohol</a:t>
            </a:r>
          </a:p>
          <a:p>
            <a:pPr marL="285750" indent="-285750" algn="just">
              <a:lnSpc>
                <a:spcPct val="150000"/>
              </a:lnSpc>
              <a:buFont typeface="Arial" panose="020B0604020202020204" pitchFamily="34" charset="0"/>
              <a:buChar char="•"/>
            </a:pPr>
            <a:r>
              <a:rPr lang="es-EC" sz="1400" dirty="0" smtClean="0"/>
              <a:t>Presencia de perturbación</a:t>
            </a:r>
          </a:p>
        </p:txBody>
      </p:sp>
      <p:sp>
        <p:nvSpPr>
          <p:cNvPr id="30" name="Rectángulo 29"/>
          <p:cNvSpPr/>
          <p:nvPr/>
        </p:nvSpPr>
        <p:spPr>
          <a:xfrm>
            <a:off x="6263273" y="-3587"/>
            <a:ext cx="3384287"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Ambientes controlados</a:t>
            </a:r>
            <a:endParaRPr lang="es-EC" sz="1600" b="1" dirty="0"/>
          </a:p>
        </p:txBody>
      </p:sp>
      <p:sp>
        <p:nvSpPr>
          <p:cNvPr id="31" name="Rectángulo 30"/>
          <p:cNvSpPr/>
          <p:nvPr/>
        </p:nvSpPr>
        <p:spPr>
          <a:xfrm>
            <a:off x="7831995" y="4637208"/>
            <a:ext cx="4096571" cy="1061829"/>
          </a:xfrm>
          <a:prstGeom prst="rect">
            <a:avLst/>
          </a:prstGeom>
          <a:ln>
            <a:solidFill>
              <a:schemeClr val="tx1"/>
            </a:solidFill>
          </a:ln>
        </p:spPr>
        <p:txBody>
          <a:bodyPr wrap="none">
            <a:spAutoFit/>
          </a:bodyPr>
          <a:lstStyle/>
          <a:p>
            <a:pPr algn="ctr">
              <a:lnSpc>
                <a:spcPct val="150000"/>
              </a:lnSpc>
            </a:pPr>
            <a:r>
              <a:rPr lang="es-EC" sz="1400" b="1" dirty="0" smtClean="0"/>
              <a:t>SE OBTUVO UN TOTAL DE 13 MAPAS DE DISPERSIÓN </a:t>
            </a:r>
          </a:p>
          <a:p>
            <a:pPr algn="ctr">
              <a:lnSpc>
                <a:spcPct val="150000"/>
              </a:lnSpc>
            </a:pPr>
            <a:r>
              <a:rPr lang="es-EC" sz="1400" b="1" dirty="0" smtClean="0"/>
              <a:t>PARA LAS CONFIGURACIONES DE AMBIENTES </a:t>
            </a:r>
          </a:p>
          <a:p>
            <a:pPr algn="ctr">
              <a:lnSpc>
                <a:spcPct val="150000"/>
              </a:lnSpc>
            </a:pPr>
            <a:r>
              <a:rPr lang="es-EC" sz="1400" b="1" dirty="0" smtClean="0"/>
              <a:t>CONTROLADOS PRESENTADOS.</a:t>
            </a:r>
            <a:endParaRPr lang="es-EC" sz="1400" b="1" dirty="0"/>
          </a:p>
        </p:txBody>
      </p:sp>
    </p:spTree>
    <p:extLst>
      <p:ext uri="{BB962C8B-B14F-4D97-AF65-F5344CB8AC3E}">
        <p14:creationId xmlns:p14="http://schemas.microsoft.com/office/powerpoint/2010/main" val="407439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anim calcmode="lin" valueType="num">
                                      <p:cBhvr>
                                        <p:cTn id="67" dur="1000" fill="hold"/>
                                        <p:tgtEl>
                                          <p:spTgt spid="22"/>
                                        </p:tgtEl>
                                        <p:attrNameLst>
                                          <p:attrName>ppt_x</p:attrName>
                                        </p:attrNameLst>
                                      </p:cBhvr>
                                      <p:tavLst>
                                        <p:tav tm="0">
                                          <p:val>
                                            <p:strVal val="#ppt_x"/>
                                          </p:val>
                                        </p:tav>
                                        <p:tav tm="100000">
                                          <p:val>
                                            <p:strVal val="#ppt_x"/>
                                          </p:val>
                                        </p:tav>
                                      </p:tavLst>
                                    </p:anim>
                                    <p:anim calcmode="lin" valueType="num">
                                      <p:cBhvr>
                                        <p:cTn id="6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1000"/>
                                        <p:tgtEl>
                                          <p:spTgt spid="11"/>
                                        </p:tgtEl>
                                      </p:cBhvr>
                                    </p:animEffect>
                                    <p:anim calcmode="lin" valueType="num">
                                      <p:cBhvr>
                                        <p:cTn id="84" dur="1000" fill="hold"/>
                                        <p:tgtEl>
                                          <p:spTgt spid="11"/>
                                        </p:tgtEl>
                                        <p:attrNameLst>
                                          <p:attrName>ppt_x</p:attrName>
                                        </p:attrNameLst>
                                      </p:cBhvr>
                                      <p:tavLst>
                                        <p:tav tm="0">
                                          <p:val>
                                            <p:strVal val="#ppt_x"/>
                                          </p:val>
                                        </p:tav>
                                        <p:tav tm="100000">
                                          <p:val>
                                            <p:strVal val="#ppt_x"/>
                                          </p:val>
                                        </p:tav>
                                      </p:tavLst>
                                    </p:anim>
                                    <p:anim calcmode="lin" valueType="num">
                                      <p:cBhvr>
                                        <p:cTn id="85" dur="1000" fill="hold"/>
                                        <p:tgtEl>
                                          <p:spTgt spid="1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1000"/>
                                        <p:tgtEl>
                                          <p:spTgt spid="28"/>
                                        </p:tgtEl>
                                      </p:cBhvr>
                                    </p:animEffect>
                                    <p:anim calcmode="lin" valueType="num">
                                      <p:cBhvr>
                                        <p:cTn id="89" dur="1000" fill="hold"/>
                                        <p:tgtEl>
                                          <p:spTgt spid="28"/>
                                        </p:tgtEl>
                                        <p:attrNameLst>
                                          <p:attrName>ppt_x</p:attrName>
                                        </p:attrNameLst>
                                      </p:cBhvr>
                                      <p:tavLst>
                                        <p:tav tm="0">
                                          <p:val>
                                            <p:strVal val="#ppt_x"/>
                                          </p:val>
                                        </p:tav>
                                        <p:tav tm="100000">
                                          <p:val>
                                            <p:strVal val="#ppt_x"/>
                                          </p:val>
                                        </p:tav>
                                      </p:tavLst>
                                    </p:anim>
                                    <p:anim calcmode="lin" valueType="num">
                                      <p:cBhvr>
                                        <p:cTn id="9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fade">
                                      <p:cBhvr>
                                        <p:cTn id="95" dur="1000"/>
                                        <p:tgtEl>
                                          <p:spTgt spid="27"/>
                                        </p:tgtEl>
                                      </p:cBhvr>
                                    </p:animEffect>
                                    <p:anim calcmode="lin" valueType="num">
                                      <p:cBhvr>
                                        <p:cTn id="96" dur="1000" fill="hold"/>
                                        <p:tgtEl>
                                          <p:spTgt spid="27"/>
                                        </p:tgtEl>
                                        <p:attrNameLst>
                                          <p:attrName>ppt_x</p:attrName>
                                        </p:attrNameLst>
                                      </p:cBhvr>
                                      <p:tavLst>
                                        <p:tav tm="0">
                                          <p:val>
                                            <p:strVal val="#ppt_x"/>
                                          </p:val>
                                        </p:tav>
                                        <p:tav tm="100000">
                                          <p:val>
                                            <p:strVal val="#ppt_x"/>
                                          </p:val>
                                        </p:tav>
                                      </p:tavLst>
                                    </p:anim>
                                    <p:anim calcmode="lin" valueType="num">
                                      <p:cBhvr>
                                        <p:cTn id="97" dur="1000" fill="hold"/>
                                        <p:tgtEl>
                                          <p:spTgt spid="27"/>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9"/>
                                        </p:tgtEl>
                                        <p:attrNameLst>
                                          <p:attrName>style.visibility</p:attrName>
                                        </p:attrNameLst>
                                      </p:cBhvr>
                                      <p:to>
                                        <p:strVal val="visible"/>
                                      </p:to>
                                    </p:set>
                                    <p:animEffect transition="in" filter="fade">
                                      <p:cBhvr>
                                        <p:cTn id="100" dur="1000"/>
                                        <p:tgtEl>
                                          <p:spTgt spid="9"/>
                                        </p:tgtEl>
                                      </p:cBhvr>
                                    </p:animEffect>
                                    <p:anim calcmode="lin" valueType="num">
                                      <p:cBhvr>
                                        <p:cTn id="101" dur="1000" fill="hold"/>
                                        <p:tgtEl>
                                          <p:spTgt spid="9"/>
                                        </p:tgtEl>
                                        <p:attrNameLst>
                                          <p:attrName>ppt_x</p:attrName>
                                        </p:attrNameLst>
                                      </p:cBhvr>
                                      <p:tavLst>
                                        <p:tav tm="0">
                                          <p:val>
                                            <p:strVal val="#ppt_x"/>
                                          </p:val>
                                        </p:tav>
                                        <p:tav tm="100000">
                                          <p:val>
                                            <p:strVal val="#ppt_x"/>
                                          </p:val>
                                        </p:tav>
                                      </p:tavLst>
                                    </p:anim>
                                    <p:anim calcmode="lin" valueType="num">
                                      <p:cBhvr>
                                        <p:cTn id="102" dur="1000" fill="hold"/>
                                        <p:tgtEl>
                                          <p:spTgt spid="9"/>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fade">
                                      <p:cBhvr>
                                        <p:cTn id="105" dur="1000"/>
                                        <p:tgtEl>
                                          <p:spTgt spid="29"/>
                                        </p:tgtEl>
                                      </p:cBhvr>
                                    </p:animEffect>
                                    <p:anim calcmode="lin" valueType="num">
                                      <p:cBhvr>
                                        <p:cTn id="106" dur="1000" fill="hold"/>
                                        <p:tgtEl>
                                          <p:spTgt spid="29"/>
                                        </p:tgtEl>
                                        <p:attrNameLst>
                                          <p:attrName>ppt_x</p:attrName>
                                        </p:attrNameLst>
                                      </p:cBhvr>
                                      <p:tavLst>
                                        <p:tav tm="0">
                                          <p:val>
                                            <p:strVal val="#ppt_x"/>
                                          </p:val>
                                        </p:tav>
                                        <p:tav tm="100000">
                                          <p:val>
                                            <p:strVal val="#ppt_x"/>
                                          </p:val>
                                        </p:tav>
                                      </p:tavLst>
                                    </p:anim>
                                    <p:anim calcmode="lin" valueType="num">
                                      <p:cBhvr>
                                        <p:cTn id="10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fade">
                                      <p:cBhvr>
                                        <p:cTn id="112" dur="1000"/>
                                        <p:tgtEl>
                                          <p:spTgt spid="31"/>
                                        </p:tgtEl>
                                      </p:cBhvr>
                                    </p:animEffect>
                                    <p:anim calcmode="lin" valueType="num">
                                      <p:cBhvr>
                                        <p:cTn id="113" dur="1000" fill="hold"/>
                                        <p:tgtEl>
                                          <p:spTgt spid="31"/>
                                        </p:tgtEl>
                                        <p:attrNameLst>
                                          <p:attrName>ppt_x</p:attrName>
                                        </p:attrNameLst>
                                      </p:cBhvr>
                                      <p:tavLst>
                                        <p:tav tm="0">
                                          <p:val>
                                            <p:strVal val="#ppt_x"/>
                                          </p:val>
                                        </p:tav>
                                        <p:tav tm="100000">
                                          <p:val>
                                            <p:strVal val="#ppt_x"/>
                                          </p:val>
                                        </p:tav>
                                      </p:tavLst>
                                    </p:anim>
                                    <p:anim calcmode="lin" valueType="num">
                                      <p:cBhvr>
                                        <p:cTn id="1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4" grpId="0"/>
      <p:bldP spid="25" grpId="0"/>
      <p:bldP spid="26" grpId="0"/>
      <p:bldP spid="27" grpId="0"/>
      <p:bldP spid="28" grpId="0"/>
      <p:bldP spid="29" grpId="0"/>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rgbClr val="485868"/>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Antecedentes</a:t>
            </a:r>
            <a:endParaRPr lang="es-EC" sz="3200" b="1" dirty="0">
              <a:solidFill>
                <a:schemeClr val="bg1"/>
              </a:solidFill>
              <a:latin typeface="Calibri" panose="020F0502020204030204" pitchFamily="34" charset="0"/>
            </a:endParaRP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a:t>
            </a:fld>
            <a:endParaRPr lang="es-ES" sz="1600">
              <a:solidFill>
                <a:srgbClr val="888888"/>
              </a:solidFill>
            </a:endParaRPr>
          </a:p>
        </p:txBody>
      </p:sp>
      <p:sp>
        <p:nvSpPr>
          <p:cNvPr id="7" name="18 Rectángulo"/>
          <p:cNvSpPr/>
          <p:nvPr/>
        </p:nvSpPr>
        <p:spPr bwMode="auto">
          <a:xfrm>
            <a:off x="287385" y="981664"/>
            <a:ext cx="538189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a:t>Detección de sustancias </a:t>
            </a:r>
            <a:r>
              <a:rPr lang="es-EC" sz="2000" b="1" dirty="0" smtClean="0"/>
              <a:t>químicas </a:t>
            </a:r>
            <a:r>
              <a:rPr lang="es-EC" sz="2000" b="1" dirty="0"/>
              <a:t>en el ambiente</a:t>
            </a:r>
          </a:p>
        </p:txBody>
      </p:sp>
      <p:pic>
        <p:nvPicPr>
          <p:cNvPr id="2050" name="Picture 2" descr="Resultado de imagen para detección de drogas con ca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139" y="4207636"/>
            <a:ext cx="3237498" cy="21499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riesgo quimic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137" r="34379"/>
          <a:stretch/>
        </p:blipFill>
        <p:spPr bwMode="auto">
          <a:xfrm>
            <a:off x="7898672" y="1872633"/>
            <a:ext cx="3705482" cy="21216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detección de farmac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5947" y="4185616"/>
            <a:ext cx="3570791" cy="194307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feromonas en insect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3435" y="1872633"/>
            <a:ext cx="3232202" cy="2154801"/>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p:cNvSpPr txBox="1"/>
          <p:nvPr/>
        </p:nvSpPr>
        <p:spPr>
          <a:xfrm>
            <a:off x="615592" y="1883676"/>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Naturaleza</a:t>
            </a:r>
            <a:endParaRPr lang="es-EC" sz="1600" dirty="0"/>
          </a:p>
        </p:txBody>
      </p:sp>
      <p:sp>
        <p:nvSpPr>
          <p:cNvPr id="17" name="CuadroTexto 16"/>
          <p:cNvSpPr txBox="1"/>
          <p:nvPr/>
        </p:nvSpPr>
        <p:spPr>
          <a:xfrm>
            <a:off x="591192" y="2679718"/>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Ámbito Industrial</a:t>
            </a:r>
            <a:endParaRPr lang="es-EC" sz="1600" dirty="0"/>
          </a:p>
        </p:txBody>
      </p:sp>
      <p:sp>
        <p:nvSpPr>
          <p:cNvPr id="20" name="CuadroTexto 19"/>
          <p:cNvSpPr txBox="1"/>
          <p:nvPr/>
        </p:nvSpPr>
        <p:spPr>
          <a:xfrm>
            <a:off x="591192" y="3518892"/>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Ámbito militar</a:t>
            </a:r>
            <a:endParaRPr lang="es-EC" sz="1600" dirty="0"/>
          </a:p>
        </p:txBody>
      </p:sp>
      <p:sp>
        <p:nvSpPr>
          <p:cNvPr id="21" name="CuadroTexto 20"/>
          <p:cNvSpPr txBox="1"/>
          <p:nvPr/>
        </p:nvSpPr>
        <p:spPr>
          <a:xfrm>
            <a:off x="615592" y="4337456"/>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Sustancias explosivas</a:t>
            </a:r>
            <a:endParaRPr lang="es-EC" sz="1600" dirty="0"/>
          </a:p>
        </p:txBody>
      </p:sp>
      <p:sp>
        <p:nvSpPr>
          <p:cNvPr id="22" name="CuadroTexto 21"/>
          <p:cNvSpPr txBox="1"/>
          <p:nvPr/>
        </p:nvSpPr>
        <p:spPr>
          <a:xfrm>
            <a:off x="634825" y="5157153"/>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Drogas</a:t>
            </a:r>
            <a:endParaRPr lang="es-EC" sz="1600" dirty="0"/>
          </a:p>
        </p:txBody>
      </p:sp>
      <p:sp>
        <p:nvSpPr>
          <p:cNvPr id="23" name="CuadroTexto 22"/>
          <p:cNvSpPr txBox="1"/>
          <p:nvPr/>
        </p:nvSpPr>
        <p:spPr>
          <a:xfrm>
            <a:off x="591192" y="5956240"/>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Ámbito farmacéutico</a:t>
            </a:r>
            <a:endParaRPr lang="es-EC" sz="1600" dirty="0"/>
          </a:p>
        </p:txBody>
      </p:sp>
    </p:spTree>
    <p:extLst>
      <p:ext uri="{BB962C8B-B14F-4D97-AF65-F5344CB8AC3E}">
        <p14:creationId xmlns:p14="http://schemas.microsoft.com/office/powerpoint/2010/main" val="42168162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376063" y="6331902"/>
            <a:ext cx="2743200" cy="365125"/>
          </a:xfrm>
        </p:spPr>
        <p:txBody>
          <a:bodyPr/>
          <a:lstStyle/>
          <a:p>
            <a:pPr>
              <a:defRPr/>
            </a:pPr>
            <a:fld id="{E8D88C74-0DDE-8F40-A44E-D6CE8BB2242F}" type="slidenum">
              <a:rPr lang="es-ES" smtClean="0"/>
              <a:pPr>
                <a:defRPr/>
              </a:pPr>
              <a:t>30</a:t>
            </a:fld>
            <a:endParaRPr lang="es-ES" sz="1600">
              <a:solidFill>
                <a:srgbClr val="888888"/>
              </a:solidFill>
            </a:endParaRPr>
          </a:p>
        </p:txBody>
      </p:sp>
      <p:sp>
        <p:nvSpPr>
          <p:cNvPr id="21" name="Rectángulo 20"/>
          <p:cNvSpPr/>
          <p:nvPr/>
        </p:nvSpPr>
        <p:spPr>
          <a:xfrm>
            <a:off x="352664" y="1613853"/>
            <a:ext cx="2762496" cy="1384995"/>
          </a:xfrm>
          <a:prstGeom prst="rect">
            <a:avLst/>
          </a:prstGeom>
        </p:spPr>
        <p:txBody>
          <a:bodyPr wrap="square">
            <a:spAutoFit/>
          </a:bodyPr>
          <a:lstStyle/>
          <a:p>
            <a:pPr marL="0" lvl="3" algn="just">
              <a:lnSpc>
                <a:spcPct val="150000"/>
              </a:lnSpc>
            </a:pPr>
            <a:r>
              <a:rPr lang="es-ES_tradnl" sz="1400" b="1" dirty="0"/>
              <a:t>Mapa 6</a:t>
            </a:r>
          </a:p>
          <a:p>
            <a:pPr marL="285750" lvl="3" indent="-285750" algn="just">
              <a:lnSpc>
                <a:spcPct val="150000"/>
              </a:lnSpc>
              <a:buFont typeface="Arial" panose="020B0604020202020204" pitchFamily="34" charset="0"/>
              <a:buChar char="•"/>
            </a:pPr>
            <a:r>
              <a:rPr lang="es-ES_tradnl" sz="1400" dirty="0" smtClean="0"/>
              <a:t>Dispersión de 3ml, 5 ml y 10 ml de alcohol</a:t>
            </a:r>
          </a:p>
          <a:p>
            <a:pPr marL="285750" lvl="3" indent="-285750" algn="just">
              <a:lnSpc>
                <a:spcPct val="150000"/>
              </a:lnSpc>
              <a:buFont typeface="Arial" panose="020B0604020202020204" pitchFamily="34" charset="0"/>
              <a:buChar char="•"/>
            </a:pPr>
            <a:r>
              <a:rPr lang="es-ES_tradnl" sz="1400" dirty="0" smtClean="0"/>
              <a:t>Presencia de obstáculos</a:t>
            </a:r>
          </a:p>
        </p:txBody>
      </p:sp>
      <p:sp>
        <p:nvSpPr>
          <p:cNvPr id="8" name="18 Rectángulo"/>
          <p:cNvSpPr/>
          <p:nvPr/>
        </p:nvSpPr>
        <p:spPr bwMode="auto">
          <a:xfrm>
            <a:off x="2663273" y="-11347"/>
            <a:ext cx="3600000"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3.- Mapas </a:t>
            </a:r>
            <a:r>
              <a:rPr lang="es-EC" b="1" dirty="0"/>
              <a:t>de dispersión</a:t>
            </a:r>
          </a:p>
        </p:txBody>
      </p:sp>
      <p:sp>
        <p:nvSpPr>
          <p:cNvPr id="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7" name="Rectángulo 6"/>
          <p:cNvSpPr/>
          <p:nvPr/>
        </p:nvSpPr>
        <p:spPr>
          <a:xfrm>
            <a:off x="4310744" y="552789"/>
            <a:ext cx="7406640" cy="464871"/>
          </a:xfrm>
          <a:prstGeom prst="rect">
            <a:avLst/>
          </a:prstGeom>
        </p:spPr>
        <p:txBody>
          <a:bodyPr wrap="square">
            <a:spAutoFit/>
          </a:bodyPr>
          <a:lstStyle/>
          <a:p>
            <a:pPr marL="0" lvl="3" algn="just">
              <a:lnSpc>
                <a:spcPct val="150000"/>
              </a:lnSpc>
            </a:pPr>
            <a:r>
              <a:rPr lang="es-ES_tradnl" b="1" dirty="0" smtClean="0"/>
              <a:t>Dispersión de alcohol y colonia de fuentes de volúmenes diferentes</a:t>
            </a:r>
          </a:p>
        </p:txBody>
      </p:sp>
      <p:pic>
        <p:nvPicPr>
          <p:cNvPr id="11" name="Imagen 10"/>
          <p:cNvPicPr>
            <a:picLocks noChangeAspect="1"/>
          </p:cNvPicPr>
          <p:nvPr/>
        </p:nvPicPr>
        <p:blipFill rotWithShape="1">
          <a:blip r:embed="rId3"/>
          <a:srcRect l="2107" t="2302"/>
          <a:stretch/>
        </p:blipFill>
        <p:spPr>
          <a:xfrm>
            <a:off x="3533202" y="3840881"/>
            <a:ext cx="8600400" cy="2482408"/>
          </a:xfrm>
          <a:prstGeom prst="rect">
            <a:avLst/>
          </a:prstGeom>
        </p:spPr>
      </p:pic>
      <p:sp>
        <p:nvSpPr>
          <p:cNvPr id="16" name="Rectángulo 15"/>
          <p:cNvSpPr/>
          <p:nvPr/>
        </p:nvSpPr>
        <p:spPr>
          <a:xfrm>
            <a:off x="352664" y="4136235"/>
            <a:ext cx="2762496" cy="1384995"/>
          </a:xfrm>
          <a:prstGeom prst="rect">
            <a:avLst/>
          </a:prstGeom>
        </p:spPr>
        <p:txBody>
          <a:bodyPr wrap="square">
            <a:spAutoFit/>
          </a:bodyPr>
          <a:lstStyle/>
          <a:p>
            <a:pPr marL="0" lvl="3" algn="just">
              <a:lnSpc>
                <a:spcPct val="150000"/>
              </a:lnSpc>
            </a:pPr>
            <a:r>
              <a:rPr lang="es-ES_tradnl" sz="1400" b="1" dirty="0"/>
              <a:t>Mapa </a:t>
            </a:r>
            <a:r>
              <a:rPr lang="es-ES_tradnl" sz="1400" b="1" dirty="0" smtClean="0"/>
              <a:t>9</a:t>
            </a:r>
            <a:endParaRPr lang="es-ES_tradnl" sz="1400" b="1" dirty="0"/>
          </a:p>
          <a:p>
            <a:pPr marL="285750" lvl="3" indent="-285750" algn="just">
              <a:lnSpc>
                <a:spcPct val="150000"/>
              </a:lnSpc>
              <a:buFont typeface="Arial" panose="020B0604020202020204" pitchFamily="34" charset="0"/>
              <a:buChar char="•"/>
            </a:pPr>
            <a:r>
              <a:rPr lang="es-ES_tradnl" sz="1400" dirty="0" smtClean="0"/>
              <a:t>Dispersión de 3ml, 5 ml y 10 ml de colonia</a:t>
            </a:r>
          </a:p>
          <a:p>
            <a:pPr marL="285750" lvl="3" indent="-285750" algn="just">
              <a:lnSpc>
                <a:spcPct val="150000"/>
              </a:lnSpc>
              <a:buFont typeface="Arial" panose="020B0604020202020204" pitchFamily="34" charset="0"/>
              <a:buChar char="•"/>
            </a:pPr>
            <a:r>
              <a:rPr lang="es-ES_tradnl" sz="1400" dirty="0" smtClean="0"/>
              <a:t>Presencia de obstáculos</a:t>
            </a:r>
          </a:p>
        </p:txBody>
      </p:sp>
      <p:pic>
        <p:nvPicPr>
          <p:cNvPr id="2" name="Imagen 1"/>
          <p:cNvPicPr>
            <a:picLocks/>
          </p:cNvPicPr>
          <p:nvPr/>
        </p:nvPicPr>
        <p:blipFill rotWithShape="1">
          <a:blip r:embed="rId4"/>
          <a:srcRect l="1658" t="13325" b="2840"/>
          <a:stretch/>
        </p:blipFill>
        <p:spPr>
          <a:xfrm>
            <a:off x="3513911" y="1221312"/>
            <a:ext cx="8600400" cy="2509200"/>
          </a:xfrm>
          <a:prstGeom prst="rect">
            <a:avLst/>
          </a:prstGeom>
        </p:spPr>
      </p:pic>
    </p:spTree>
    <p:extLst>
      <p:ext uri="{BB962C8B-B14F-4D97-AF65-F5344CB8AC3E}">
        <p14:creationId xmlns:p14="http://schemas.microsoft.com/office/powerpoint/2010/main" val="30169009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376063" y="6331902"/>
            <a:ext cx="2743200" cy="365125"/>
          </a:xfrm>
        </p:spPr>
        <p:txBody>
          <a:bodyPr/>
          <a:lstStyle/>
          <a:p>
            <a:pPr>
              <a:defRPr/>
            </a:pPr>
            <a:fld id="{E8D88C74-0DDE-8F40-A44E-D6CE8BB2242F}" type="slidenum">
              <a:rPr lang="es-ES" smtClean="0"/>
              <a:pPr>
                <a:defRPr/>
              </a:pPr>
              <a:t>31</a:t>
            </a:fld>
            <a:endParaRPr lang="es-ES" sz="1600">
              <a:solidFill>
                <a:srgbClr val="888888"/>
              </a:solidFill>
            </a:endParaRPr>
          </a:p>
        </p:txBody>
      </p:sp>
      <p:sp>
        <p:nvSpPr>
          <p:cNvPr id="21" name="Rectángulo 20"/>
          <p:cNvSpPr/>
          <p:nvPr/>
        </p:nvSpPr>
        <p:spPr>
          <a:xfrm>
            <a:off x="548607" y="1574664"/>
            <a:ext cx="2566553" cy="1384995"/>
          </a:xfrm>
          <a:prstGeom prst="rect">
            <a:avLst/>
          </a:prstGeom>
        </p:spPr>
        <p:txBody>
          <a:bodyPr wrap="square">
            <a:spAutoFit/>
          </a:bodyPr>
          <a:lstStyle/>
          <a:p>
            <a:pPr marL="0" lvl="3" algn="just">
              <a:lnSpc>
                <a:spcPct val="150000"/>
              </a:lnSpc>
            </a:pPr>
            <a:r>
              <a:rPr lang="es-ES_tradnl" sz="1400" b="1" dirty="0"/>
              <a:t>Mapa 11</a:t>
            </a:r>
          </a:p>
          <a:p>
            <a:pPr marL="0" lvl="3" algn="just">
              <a:lnSpc>
                <a:spcPct val="150000"/>
              </a:lnSpc>
            </a:pPr>
            <a:r>
              <a:rPr lang="es-ES_tradnl" sz="1400" dirty="0" smtClean="0"/>
              <a:t>Dispersión de 5 ml de alcohol y 5ml de colonia</a:t>
            </a:r>
          </a:p>
          <a:p>
            <a:pPr marL="0" lvl="3" algn="just">
              <a:lnSpc>
                <a:spcPct val="150000"/>
              </a:lnSpc>
            </a:pPr>
            <a:r>
              <a:rPr lang="es-ES_tradnl" sz="1400" dirty="0" smtClean="0"/>
              <a:t>Presencia de obstáculos</a:t>
            </a:r>
          </a:p>
        </p:txBody>
      </p:sp>
      <p:sp>
        <p:nvSpPr>
          <p:cNvPr id="8" name="18 Rectángulo"/>
          <p:cNvSpPr/>
          <p:nvPr/>
        </p:nvSpPr>
        <p:spPr bwMode="auto">
          <a:xfrm>
            <a:off x="2663273" y="-11347"/>
            <a:ext cx="3600000"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3.- Mapas </a:t>
            </a:r>
            <a:r>
              <a:rPr lang="es-EC" b="1" dirty="0"/>
              <a:t>de dispersión</a:t>
            </a:r>
          </a:p>
        </p:txBody>
      </p:sp>
      <p:sp>
        <p:nvSpPr>
          <p:cNvPr id="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pic>
        <p:nvPicPr>
          <p:cNvPr id="2" name="Imagen 1"/>
          <p:cNvPicPr>
            <a:picLocks noChangeAspect="1"/>
          </p:cNvPicPr>
          <p:nvPr/>
        </p:nvPicPr>
        <p:blipFill rotWithShape="1">
          <a:blip r:embed="rId3"/>
          <a:srcRect l="1567" t="3374" r="1857" b="2119"/>
          <a:stretch/>
        </p:blipFill>
        <p:spPr>
          <a:xfrm>
            <a:off x="3517704" y="1202473"/>
            <a:ext cx="8601559" cy="2371241"/>
          </a:xfrm>
          <a:prstGeom prst="rect">
            <a:avLst/>
          </a:prstGeom>
        </p:spPr>
      </p:pic>
      <p:pic>
        <p:nvPicPr>
          <p:cNvPr id="4" name="Imagen 3"/>
          <p:cNvPicPr>
            <a:picLocks noChangeAspect="1"/>
          </p:cNvPicPr>
          <p:nvPr/>
        </p:nvPicPr>
        <p:blipFill rotWithShape="1">
          <a:blip r:embed="rId4"/>
          <a:srcRect t="6235"/>
          <a:stretch/>
        </p:blipFill>
        <p:spPr>
          <a:xfrm>
            <a:off x="3517704" y="3790686"/>
            <a:ext cx="8600400" cy="2452280"/>
          </a:xfrm>
          <a:prstGeom prst="rect">
            <a:avLst/>
          </a:prstGeom>
        </p:spPr>
      </p:pic>
      <p:sp>
        <p:nvSpPr>
          <p:cNvPr id="12" name="Rectángulo 11"/>
          <p:cNvSpPr/>
          <p:nvPr/>
        </p:nvSpPr>
        <p:spPr>
          <a:xfrm>
            <a:off x="548607" y="3840881"/>
            <a:ext cx="2566553" cy="1384995"/>
          </a:xfrm>
          <a:prstGeom prst="rect">
            <a:avLst/>
          </a:prstGeom>
        </p:spPr>
        <p:txBody>
          <a:bodyPr wrap="square">
            <a:spAutoFit/>
          </a:bodyPr>
          <a:lstStyle/>
          <a:p>
            <a:pPr marL="0" lvl="3" algn="just">
              <a:lnSpc>
                <a:spcPct val="150000"/>
              </a:lnSpc>
            </a:pPr>
            <a:r>
              <a:rPr lang="es-ES_tradnl" sz="1400" b="1" dirty="0" smtClean="0"/>
              <a:t>Mapa 12</a:t>
            </a:r>
          </a:p>
          <a:p>
            <a:pPr marL="0" lvl="3" algn="just">
              <a:lnSpc>
                <a:spcPct val="150000"/>
              </a:lnSpc>
            </a:pPr>
            <a:r>
              <a:rPr lang="es-ES_tradnl" sz="1400" dirty="0"/>
              <a:t>Dispersión de 5 ml de alcohol y </a:t>
            </a:r>
            <a:r>
              <a:rPr lang="es-ES_tradnl" sz="1400" dirty="0" smtClean="0"/>
              <a:t> 5ml de colonia</a:t>
            </a:r>
            <a:endParaRPr lang="es-ES_tradnl" sz="1400" dirty="0"/>
          </a:p>
          <a:p>
            <a:pPr marL="0" lvl="3" algn="just">
              <a:lnSpc>
                <a:spcPct val="150000"/>
              </a:lnSpc>
            </a:pPr>
            <a:r>
              <a:rPr lang="es-ES_tradnl" sz="1400" dirty="0" smtClean="0"/>
              <a:t>Sin presencia </a:t>
            </a:r>
            <a:r>
              <a:rPr lang="es-ES_tradnl" sz="1400" dirty="0"/>
              <a:t>de obstáculos</a:t>
            </a:r>
          </a:p>
        </p:txBody>
      </p:sp>
      <p:sp>
        <p:nvSpPr>
          <p:cNvPr id="7" name="Rectángulo 6"/>
          <p:cNvSpPr/>
          <p:nvPr/>
        </p:nvSpPr>
        <p:spPr>
          <a:xfrm>
            <a:off x="6017706" y="552789"/>
            <a:ext cx="3823717" cy="507831"/>
          </a:xfrm>
          <a:prstGeom prst="rect">
            <a:avLst/>
          </a:prstGeom>
        </p:spPr>
        <p:txBody>
          <a:bodyPr wrap="square">
            <a:spAutoFit/>
          </a:bodyPr>
          <a:lstStyle/>
          <a:p>
            <a:pPr marL="0" lvl="3" algn="just">
              <a:lnSpc>
                <a:spcPct val="150000"/>
              </a:lnSpc>
            </a:pPr>
            <a:r>
              <a:rPr lang="es-ES_tradnl" b="1" dirty="0" smtClean="0"/>
              <a:t>Dispersión de alcohol y colonia</a:t>
            </a:r>
            <a:endParaRPr lang="es-ES_tradnl" b="1" dirty="0"/>
          </a:p>
        </p:txBody>
      </p:sp>
    </p:spTree>
    <p:extLst>
      <p:ext uri="{BB962C8B-B14F-4D97-AF65-F5344CB8AC3E}">
        <p14:creationId xmlns:p14="http://schemas.microsoft.com/office/powerpoint/2010/main" val="2767293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376063" y="6331902"/>
            <a:ext cx="2743200" cy="365125"/>
          </a:xfrm>
        </p:spPr>
        <p:txBody>
          <a:bodyPr/>
          <a:lstStyle/>
          <a:p>
            <a:pPr>
              <a:defRPr/>
            </a:pPr>
            <a:fld id="{E8D88C74-0DDE-8F40-A44E-D6CE8BB2242F}" type="slidenum">
              <a:rPr lang="es-ES" smtClean="0"/>
              <a:pPr>
                <a:defRPr/>
              </a:pPr>
              <a:t>32</a:t>
            </a:fld>
            <a:endParaRPr lang="es-ES" sz="1600">
              <a:solidFill>
                <a:srgbClr val="888888"/>
              </a:solidFill>
            </a:endParaRPr>
          </a:p>
        </p:txBody>
      </p:sp>
      <p:sp>
        <p:nvSpPr>
          <p:cNvPr id="21" name="Rectángulo 20"/>
          <p:cNvSpPr/>
          <p:nvPr/>
        </p:nvSpPr>
        <p:spPr>
          <a:xfrm>
            <a:off x="351792" y="2190899"/>
            <a:ext cx="2566553" cy="1384995"/>
          </a:xfrm>
          <a:prstGeom prst="rect">
            <a:avLst/>
          </a:prstGeom>
        </p:spPr>
        <p:txBody>
          <a:bodyPr wrap="square">
            <a:spAutoFit/>
          </a:bodyPr>
          <a:lstStyle/>
          <a:p>
            <a:pPr marL="0" lvl="3" algn="just">
              <a:lnSpc>
                <a:spcPct val="150000"/>
              </a:lnSpc>
            </a:pPr>
            <a:r>
              <a:rPr lang="es-ES_tradnl" sz="1400" b="1" dirty="0" smtClean="0"/>
              <a:t>Mapa 13</a:t>
            </a:r>
          </a:p>
          <a:p>
            <a:pPr marL="0" lvl="3" algn="just">
              <a:lnSpc>
                <a:spcPct val="150000"/>
              </a:lnSpc>
            </a:pPr>
            <a:r>
              <a:rPr lang="es-ES_tradnl" sz="1400" dirty="0" smtClean="0"/>
              <a:t>Dispersión de 20 ml de alcohol</a:t>
            </a:r>
          </a:p>
          <a:p>
            <a:pPr marL="0" lvl="3" algn="just">
              <a:lnSpc>
                <a:spcPct val="150000"/>
              </a:lnSpc>
            </a:pPr>
            <a:r>
              <a:rPr lang="es-ES_tradnl" sz="1400" dirty="0" smtClean="0"/>
              <a:t>Corrientes de aire generadas por ventilador</a:t>
            </a:r>
          </a:p>
        </p:txBody>
      </p:sp>
      <p:pic>
        <p:nvPicPr>
          <p:cNvPr id="6" name="Imagen 5"/>
          <p:cNvPicPr>
            <a:picLocks noChangeAspect="1"/>
          </p:cNvPicPr>
          <p:nvPr/>
        </p:nvPicPr>
        <p:blipFill rotWithShape="1">
          <a:blip r:embed="rId3"/>
          <a:srcRect t="4975" r="5106"/>
          <a:stretch/>
        </p:blipFill>
        <p:spPr>
          <a:xfrm>
            <a:off x="3061124" y="1392200"/>
            <a:ext cx="8630133" cy="2529948"/>
          </a:xfrm>
          <a:prstGeom prst="rect">
            <a:avLst/>
          </a:prstGeom>
        </p:spPr>
      </p:pic>
      <p:sp>
        <p:nvSpPr>
          <p:cNvPr id="8" name="18 Rectángulo"/>
          <p:cNvSpPr/>
          <p:nvPr/>
        </p:nvSpPr>
        <p:spPr bwMode="auto">
          <a:xfrm>
            <a:off x="2663273" y="-11347"/>
            <a:ext cx="3600000"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3.- Mapas </a:t>
            </a:r>
            <a:r>
              <a:rPr lang="es-EC" b="1" dirty="0"/>
              <a:t>de dispersión</a:t>
            </a:r>
          </a:p>
        </p:txBody>
      </p:sp>
      <p:sp>
        <p:nvSpPr>
          <p:cNvPr id="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0" name="Rectángulo 9"/>
          <p:cNvSpPr/>
          <p:nvPr/>
        </p:nvSpPr>
        <p:spPr>
          <a:xfrm>
            <a:off x="3745206" y="833225"/>
            <a:ext cx="7253206" cy="507831"/>
          </a:xfrm>
          <a:prstGeom prst="rect">
            <a:avLst/>
          </a:prstGeom>
        </p:spPr>
        <p:txBody>
          <a:bodyPr wrap="square">
            <a:spAutoFit/>
          </a:bodyPr>
          <a:lstStyle/>
          <a:p>
            <a:pPr marL="0" lvl="3" algn="just">
              <a:lnSpc>
                <a:spcPct val="150000"/>
              </a:lnSpc>
            </a:pPr>
            <a:r>
              <a:rPr lang="es-ES_tradnl" b="1" dirty="0" smtClean="0"/>
              <a:t>Dispersión de una fuente de alcohol presente en el ambiente controlado</a:t>
            </a:r>
            <a:endParaRPr lang="es-ES_tradnl" b="1" dirty="0"/>
          </a:p>
        </p:txBody>
      </p:sp>
      <p:pic>
        <p:nvPicPr>
          <p:cNvPr id="2" name="Imagen 1"/>
          <p:cNvPicPr>
            <a:picLocks noChangeAspect="1"/>
          </p:cNvPicPr>
          <p:nvPr/>
        </p:nvPicPr>
        <p:blipFill>
          <a:blip r:embed="rId4"/>
          <a:stretch>
            <a:fillRect/>
          </a:stretch>
        </p:blipFill>
        <p:spPr>
          <a:xfrm>
            <a:off x="3235720" y="4131142"/>
            <a:ext cx="8272176" cy="2435927"/>
          </a:xfrm>
          <a:prstGeom prst="rect">
            <a:avLst/>
          </a:prstGeom>
        </p:spPr>
      </p:pic>
      <p:sp>
        <p:nvSpPr>
          <p:cNvPr id="11" name="Rectángulo 10"/>
          <p:cNvSpPr/>
          <p:nvPr/>
        </p:nvSpPr>
        <p:spPr>
          <a:xfrm>
            <a:off x="422863" y="4610442"/>
            <a:ext cx="2566553" cy="738664"/>
          </a:xfrm>
          <a:prstGeom prst="rect">
            <a:avLst/>
          </a:prstGeom>
        </p:spPr>
        <p:txBody>
          <a:bodyPr wrap="square">
            <a:spAutoFit/>
          </a:bodyPr>
          <a:lstStyle/>
          <a:p>
            <a:pPr marL="0" lvl="3" algn="just">
              <a:lnSpc>
                <a:spcPct val="150000"/>
              </a:lnSpc>
            </a:pPr>
            <a:r>
              <a:rPr lang="es-ES_tradnl" sz="1400" b="1" dirty="0" smtClean="0"/>
              <a:t>Mapa 1</a:t>
            </a:r>
          </a:p>
          <a:p>
            <a:pPr marL="0" lvl="3" algn="just">
              <a:lnSpc>
                <a:spcPct val="150000"/>
              </a:lnSpc>
            </a:pPr>
            <a:r>
              <a:rPr lang="es-ES_tradnl" sz="1400" dirty="0" smtClean="0"/>
              <a:t>Dispersión de 5 ml de alcohol</a:t>
            </a:r>
          </a:p>
        </p:txBody>
      </p:sp>
    </p:spTree>
    <p:extLst>
      <p:ext uri="{BB962C8B-B14F-4D97-AF65-F5344CB8AC3E}">
        <p14:creationId xmlns:p14="http://schemas.microsoft.com/office/powerpoint/2010/main" val="25420917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20051" y="6095090"/>
            <a:ext cx="2743200" cy="365125"/>
          </a:xfrm>
        </p:spPr>
        <p:txBody>
          <a:bodyPr/>
          <a:lstStyle/>
          <a:p>
            <a:pPr>
              <a:defRPr/>
            </a:pPr>
            <a:fld id="{E8D88C74-0DDE-8F40-A44E-D6CE8BB2242F}" type="slidenum">
              <a:rPr lang="es-ES" smtClean="0"/>
              <a:pPr>
                <a:defRPr/>
              </a:pPr>
              <a:t>33</a:t>
            </a:fld>
            <a:endParaRPr lang="es-ES" sz="1600">
              <a:solidFill>
                <a:srgbClr val="888888"/>
              </a:solidFill>
            </a:endParaRPr>
          </a:p>
        </p:txBody>
      </p:sp>
      <p:sp>
        <p:nvSpPr>
          <p:cNvPr id="7" name="18 Rectángulo"/>
          <p:cNvSpPr/>
          <p:nvPr/>
        </p:nvSpPr>
        <p:spPr bwMode="auto">
          <a:xfrm>
            <a:off x="2664952" y="-3587"/>
            <a:ext cx="4676374" cy="478800"/>
          </a:xfrm>
          <a:prstGeom prst="rect">
            <a:avLst/>
          </a:prstGeom>
          <a:solidFill>
            <a:schemeClr val="accent4">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4.- Algoritmos </a:t>
            </a:r>
            <a:r>
              <a:rPr lang="es-EC" b="1" dirty="0"/>
              <a:t>de búsqueda de fuentes de olor</a:t>
            </a:r>
          </a:p>
        </p:txBody>
      </p:sp>
      <p:sp>
        <p:nvSpPr>
          <p:cNvPr id="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pic>
        <p:nvPicPr>
          <p:cNvPr id="4" name="Imagen 3"/>
          <p:cNvPicPr>
            <a:picLocks noChangeAspect="1"/>
          </p:cNvPicPr>
          <p:nvPr/>
        </p:nvPicPr>
        <p:blipFill rotWithShape="1">
          <a:blip r:embed="rId3"/>
          <a:srcRect b="10159"/>
          <a:stretch/>
        </p:blipFill>
        <p:spPr>
          <a:xfrm>
            <a:off x="5799908" y="1210023"/>
            <a:ext cx="5867400" cy="2963694"/>
          </a:xfrm>
          <a:prstGeom prst="rect">
            <a:avLst/>
          </a:prstGeom>
        </p:spPr>
      </p:pic>
      <p:sp>
        <p:nvSpPr>
          <p:cNvPr id="13" name="Rectángulo 12"/>
          <p:cNvSpPr/>
          <p:nvPr/>
        </p:nvSpPr>
        <p:spPr>
          <a:xfrm>
            <a:off x="7356068" y="-3587"/>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V-REP</a:t>
            </a:r>
            <a:endParaRPr lang="es-EC" sz="1600" b="1" dirty="0"/>
          </a:p>
        </p:txBody>
      </p:sp>
      <p:sp>
        <p:nvSpPr>
          <p:cNvPr id="14" name="Rectángulo 13"/>
          <p:cNvSpPr/>
          <p:nvPr/>
        </p:nvSpPr>
        <p:spPr>
          <a:xfrm>
            <a:off x="259378" y="1064387"/>
            <a:ext cx="4825028" cy="3000821"/>
          </a:xfrm>
          <a:prstGeom prst="rect">
            <a:avLst/>
          </a:prstGeom>
        </p:spPr>
        <p:txBody>
          <a:bodyPr wrap="square">
            <a:spAutoFit/>
          </a:bodyPr>
          <a:lstStyle/>
          <a:p>
            <a:pPr marL="0" lvl="3" algn="ctr">
              <a:lnSpc>
                <a:spcPct val="150000"/>
              </a:lnSpc>
            </a:pPr>
            <a:r>
              <a:rPr lang="es-ES_tradnl" sz="1400" b="1" dirty="0" smtClean="0"/>
              <a:t>V-REP </a:t>
            </a:r>
          </a:p>
          <a:p>
            <a:pPr marL="285750" lvl="3" indent="-285750" algn="just">
              <a:lnSpc>
                <a:spcPct val="150000"/>
              </a:lnSpc>
              <a:buFont typeface="Arial" panose="020B0604020202020204" pitchFamily="34" charset="0"/>
              <a:buChar char="•"/>
            </a:pPr>
            <a:r>
              <a:rPr lang="es-ES_tradnl" sz="1400" dirty="0" smtClean="0"/>
              <a:t>Plataforma virtual para experimentación con robots</a:t>
            </a:r>
          </a:p>
          <a:p>
            <a:pPr marL="285750" lvl="3" indent="-285750" algn="just">
              <a:lnSpc>
                <a:spcPct val="150000"/>
              </a:lnSpc>
              <a:buFont typeface="Arial" panose="020B0604020202020204" pitchFamily="34" charset="0"/>
              <a:buChar char="•"/>
            </a:pPr>
            <a:r>
              <a:rPr lang="es-ES_tradnl" sz="1400" dirty="0" smtClean="0"/>
              <a:t>Entorno de simulación de desarrollo</a:t>
            </a:r>
          </a:p>
          <a:p>
            <a:pPr marL="285750" lvl="3" indent="-285750" algn="just">
              <a:lnSpc>
                <a:spcPct val="150000"/>
              </a:lnSpc>
              <a:buFont typeface="Arial" panose="020B0604020202020204" pitchFamily="34" charset="0"/>
              <a:buChar char="•"/>
            </a:pPr>
            <a:r>
              <a:rPr lang="es-ES_tradnl" sz="1400" dirty="0" smtClean="0"/>
              <a:t>Pruebas y validaciones para algoritmos orientados a objetos</a:t>
            </a:r>
          </a:p>
          <a:p>
            <a:pPr marL="285750" lvl="3" indent="-285750" algn="just">
              <a:lnSpc>
                <a:spcPct val="150000"/>
              </a:lnSpc>
              <a:buFont typeface="Arial" panose="020B0604020202020204" pitchFamily="34" charset="0"/>
              <a:buChar char="•"/>
            </a:pPr>
            <a:r>
              <a:rPr lang="es-ES_tradnl" sz="1400" dirty="0" smtClean="0"/>
              <a:t>Configuración y personalización de entornos</a:t>
            </a:r>
          </a:p>
          <a:p>
            <a:pPr marL="285750" lvl="3" indent="-285750" algn="just">
              <a:lnSpc>
                <a:spcPct val="150000"/>
              </a:lnSpc>
              <a:buFont typeface="Arial" panose="020B0604020202020204" pitchFamily="34" charset="0"/>
              <a:buChar char="•"/>
            </a:pPr>
            <a:r>
              <a:rPr lang="es-ES_tradnl" sz="1400" dirty="0" smtClean="0"/>
              <a:t>Importación de modelos CAD</a:t>
            </a:r>
          </a:p>
          <a:p>
            <a:pPr marL="285750" lvl="3" indent="-285750" algn="just">
              <a:lnSpc>
                <a:spcPct val="150000"/>
              </a:lnSpc>
              <a:buFont typeface="Arial" panose="020B0604020202020204" pitchFamily="34" charset="0"/>
              <a:buChar char="•"/>
            </a:pPr>
            <a:r>
              <a:rPr lang="es-ES_tradnl" sz="1400" dirty="0" smtClean="0"/>
              <a:t>Scripts de programación nativos</a:t>
            </a:r>
          </a:p>
          <a:p>
            <a:pPr marL="285750" lvl="3" indent="-285750" algn="just">
              <a:lnSpc>
                <a:spcPct val="150000"/>
              </a:lnSpc>
              <a:buFont typeface="Arial" panose="020B0604020202020204" pitchFamily="34" charset="0"/>
              <a:buChar char="•"/>
            </a:pPr>
            <a:r>
              <a:rPr lang="es-ES_tradnl" sz="1400" dirty="0" smtClean="0"/>
              <a:t>Programación mediante API para  varios lenguajes como: C/C++, Python, Java, </a:t>
            </a:r>
            <a:r>
              <a:rPr lang="es-ES_tradnl" sz="1400" dirty="0" err="1" smtClean="0"/>
              <a:t>Lua</a:t>
            </a:r>
            <a:r>
              <a:rPr lang="es-ES_tradnl" sz="1400" dirty="0" smtClean="0"/>
              <a:t>, Matlab o </a:t>
            </a:r>
            <a:r>
              <a:rPr lang="es-ES_tradnl" sz="1400" dirty="0" err="1" smtClean="0"/>
              <a:t>Octave</a:t>
            </a:r>
            <a:endParaRPr lang="es-ES_tradnl" sz="1400" dirty="0" smtClean="0"/>
          </a:p>
        </p:txBody>
      </p:sp>
      <p:sp>
        <p:nvSpPr>
          <p:cNvPr id="16" name="Rectángulo 15"/>
          <p:cNvSpPr/>
          <p:nvPr/>
        </p:nvSpPr>
        <p:spPr>
          <a:xfrm>
            <a:off x="5962365" y="4304162"/>
            <a:ext cx="4825028" cy="2354491"/>
          </a:xfrm>
          <a:prstGeom prst="rect">
            <a:avLst/>
          </a:prstGeom>
        </p:spPr>
        <p:txBody>
          <a:bodyPr wrap="square">
            <a:spAutoFit/>
          </a:bodyPr>
          <a:lstStyle/>
          <a:p>
            <a:pPr marL="0" lvl="3" algn="ctr">
              <a:lnSpc>
                <a:spcPct val="150000"/>
              </a:lnSpc>
            </a:pPr>
            <a:r>
              <a:rPr lang="es-ES_tradnl" sz="1400" b="1" dirty="0" smtClean="0"/>
              <a:t>Lenguaje Python</a:t>
            </a:r>
          </a:p>
          <a:p>
            <a:pPr marL="285750" lvl="3" indent="-285750" algn="just">
              <a:lnSpc>
                <a:spcPct val="150000"/>
              </a:lnSpc>
              <a:buFont typeface="Arial" panose="020B0604020202020204" pitchFamily="34" charset="0"/>
              <a:buChar char="•"/>
            </a:pPr>
            <a:r>
              <a:rPr lang="es-ES_tradnl" sz="1400" dirty="0" smtClean="0"/>
              <a:t>Lenguaje de propósito general</a:t>
            </a:r>
          </a:p>
          <a:p>
            <a:pPr marL="285750" lvl="3" indent="-285750" algn="just">
              <a:lnSpc>
                <a:spcPct val="150000"/>
              </a:lnSpc>
              <a:buFont typeface="Arial" panose="020B0604020202020204" pitchFamily="34" charset="0"/>
              <a:buChar char="•"/>
            </a:pPr>
            <a:r>
              <a:rPr lang="es-ES_tradnl" sz="1400" dirty="0" smtClean="0"/>
              <a:t>Licencia de software libre y código abierto</a:t>
            </a:r>
          </a:p>
          <a:p>
            <a:pPr marL="285750" lvl="3" indent="-285750" algn="just">
              <a:lnSpc>
                <a:spcPct val="150000"/>
              </a:lnSpc>
              <a:buFont typeface="Arial" panose="020B0604020202020204" pitchFamily="34" charset="0"/>
              <a:buChar char="•"/>
            </a:pPr>
            <a:r>
              <a:rPr lang="es-ES_tradnl" sz="1400" dirty="0" smtClean="0"/>
              <a:t>Orientado a objetos</a:t>
            </a:r>
          </a:p>
          <a:p>
            <a:pPr marL="285750" lvl="3" indent="-285750" algn="just">
              <a:lnSpc>
                <a:spcPct val="150000"/>
              </a:lnSpc>
              <a:buFont typeface="Arial" panose="020B0604020202020204" pitchFamily="34" charset="0"/>
              <a:buChar char="•"/>
            </a:pPr>
            <a:r>
              <a:rPr lang="es-ES_tradnl" sz="1400" dirty="0" smtClean="0"/>
              <a:t>No necesita de software especializado para ser compilado en cualquier plataforma</a:t>
            </a:r>
          </a:p>
          <a:p>
            <a:pPr marL="285750" lvl="3" indent="-285750" algn="just">
              <a:lnSpc>
                <a:spcPct val="150000"/>
              </a:lnSpc>
              <a:buFont typeface="Arial" panose="020B0604020202020204" pitchFamily="34" charset="0"/>
              <a:buChar char="•"/>
            </a:pPr>
            <a:r>
              <a:rPr lang="es-ES_tradnl" sz="1400" dirty="0" smtClean="0"/>
              <a:t>Permite la conexión con V-REP mediante una API</a:t>
            </a:r>
          </a:p>
        </p:txBody>
      </p:sp>
      <p:pic>
        <p:nvPicPr>
          <p:cNvPr id="1026" name="Picture 2" descr="Resultado de imagen para lenguaje pyth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4153" y="4621094"/>
            <a:ext cx="2995520" cy="1656558"/>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3888898" y="559307"/>
            <a:ext cx="4079445" cy="464871"/>
          </a:xfrm>
          <a:prstGeom prst="rect">
            <a:avLst/>
          </a:prstGeom>
        </p:spPr>
        <p:txBody>
          <a:bodyPr wrap="square">
            <a:spAutoFit/>
          </a:bodyPr>
          <a:lstStyle/>
          <a:p>
            <a:pPr marL="0" lvl="3" algn="just">
              <a:lnSpc>
                <a:spcPct val="150000"/>
              </a:lnSpc>
            </a:pPr>
            <a:r>
              <a:rPr lang="es-ES_tradnl" b="1" dirty="0" smtClean="0"/>
              <a:t>Plataforma virtual de desarrollo V-REP</a:t>
            </a:r>
            <a:endParaRPr lang="es-ES_tradnl" b="1" dirty="0"/>
          </a:p>
        </p:txBody>
      </p:sp>
    </p:spTree>
    <p:extLst>
      <p:ext uri="{BB962C8B-B14F-4D97-AF65-F5344CB8AC3E}">
        <p14:creationId xmlns:p14="http://schemas.microsoft.com/office/powerpoint/2010/main" val="187634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209570" y="6481999"/>
            <a:ext cx="2743200" cy="365125"/>
          </a:xfrm>
        </p:spPr>
        <p:txBody>
          <a:bodyPr/>
          <a:lstStyle/>
          <a:p>
            <a:pPr>
              <a:defRPr/>
            </a:pPr>
            <a:fld id="{E8D88C74-0DDE-8F40-A44E-D6CE8BB2242F}" type="slidenum">
              <a:rPr lang="es-ES" smtClean="0"/>
              <a:pPr>
                <a:defRPr/>
              </a:pPr>
              <a:t>34</a:t>
            </a:fld>
            <a:endParaRPr lang="es-ES" sz="1600">
              <a:solidFill>
                <a:srgbClr val="888888"/>
              </a:solidFill>
            </a:endParaRPr>
          </a:p>
        </p:txBody>
      </p:sp>
      <p:sp>
        <p:nvSpPr>
          <p:cNvPr id="7" name="18 Rectángulo"/>
          <p:cNvSpPr/>
          <p:nvPr/>
        </p:nvSpPr>
        <p:spPr bwMode="auto">
          <a:xfrm>
            <a:off x="2664952" y="-3587"/>
            <a:ext cx="4676374" cy="478800"/>
          </a:xfrm>
          <a:prstGeom prst="rect">
            <a:avLst/>
          </a:prstGeom>
          <a:solidFill>
            <a:schemeClr val="accent4">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4.- Algoritmos </a:t>
            </a:r>
            <a:r>
              <a:rPr lang="es-EC" b="1" dirty="0"/>
              <a:t>de búsqueda de fuentes de olor</a:t>
            </a:r>
          </a:p>
        </p:txBody>
      </p:sp>
      <p:sp>
        <p:nvSpPr>
          <p:cNvPr id="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3" name="Rectángulo 12"/>
          <p:cNvSpPr/>
          <p:nvPr/>
        </p:nvSpPr>
        <p:spPr>
          <a:xfrm>
            <a:off x="7356068" y="-3587"/>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V-REP</a:t>
            </a:r>
            <a:endParaRPr lang="es-EC" sz="1600" b="1" dirty="0"/>
          </a:p>
        </p:txBody>
      </p:sp>
      <p:pic>
        <p:nvPicPr>
          <p:cNvPr id="8" name="Imagen 7"/>
          <p:cNvPicPr/>
          <p:nvPr/>
        </p:nvPicPr>
        <p:blipFill>
          <a:blip r:embed="rId3">
            <a:extLst/>
          </a:blip>
          <a:stretch>
            <a:fillRect/>
          </a:stretch>
        </p:blipFill>
        <p:spPr>
          <a:xfrm>
            <a:off x="963963" y="1238805"/>
            <a:ext cx="3576919" cy="2525528"/>
          </a:xfrm>
          <a:prstGeom prst="rect">
            <a:avLst/>
          </a:prstGeom>
        </p:spPr>
      </p:pic>
      <p:pic>
        <p:nvPicPr>
          <p:cNvPr id="10" name="Imagen 9"/>
          <p:cNvPicPr/>
          <p:nvPr/>
        </p:nvPicPr>
        <p:blipFill>
          <a:blip r:embed="rId4" cstate="print">
            <a:extLst>
              <a:ext uri="{28A0092B-C50C-407E-A947-70E740481C1C}">
                <a14:useLocalDpi xmlns:a14="http://schemas.microsoft.com/office/drawing/2010/main"/>
              </a:ext>
            </a:extLst>
          </a:blip>
          <a:stretch>
            <a:fillRect/>
          </a:stretch>
        </p:blipFill>
        <p:spPr>
          <a:xfrm>
            <a:off x="6448579" y="1338018"/>
            <a:ext cx="4409216" cy="2496351"/>
          </a:xfrm>
          <a:prstGeom prst="rect">
            <a:avLst/>
          </a:prstGeom>
        </p:spPr>
      </p:pic>
      <p:pic>
        <p:nvPicPr>
          <p:cNvPr id="11" name="Imagen 10"/>
          <p:cNvPicPr/>
          <p:nvPr/>
        </p:nvPicPr>
        <p:blipFill rotWithShape="1">
          <a:blip r:embed="rId5" cstate="print">
            <a:extLst>
              <a:ext uri="{28A0092B-C50C-407E-A947-70E740481C1C}">
                <a14:useLocalDpi xmlns:a14="http://schemas.microsoft.com/office/drawing/2010/main"/>
              </a:ext>
            </a:extLst>
          </a:blip>
          <a:srcRect b="10782"/>
          <a:stretch/>
        </p:blipFill>
        <p:spPr bwMode="auto">
          <a:xfrm>
            <a:off x="6347403" y="4349487"/>
            <a:ext cx="4510392" cy="2464374"/>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6" cstate="hqprint">
            <a:extLst>
              <a:ext uri="{28A0092B-C50C-407E-A947-70E740481C1C}">
                <a14:useLocalDpi xmlns:a14="http://schemas.microsoft.com/office/drawing/2010/main"/>
              </a:ext>
            </a:extLst>
          </a:blip>
          <a:srcRect/>
          <a:stretch/>
        </p:blipFill>
        <p:spPr bwMode="auto">
          <a:xfrm>
            <a:off x="1251667" y="4427063"/>
            <a:ext cx="3113955" cy="2420061"/>
          </a:xfrm>
          <a:prstGeom prst="rect">
            <a:avLst/>
          </a:prstGeom>
          <a:ln>
            <a:noFill/>
          </a:ln>
          <a:extLst>
            <a:ext uri="{53640926-AAD7-44D8-BBD7-CCE9431645EC}">
              <a14:shadowObscured xmlns:a14="http://schemas.microsoft.com/office/drawing/2010/main"/>
            </a:ext>
          </a:extLst>
        </p:spPr>
      </p:pic>
      <p:sp>
        <p:nvSpPr>
          <p:cNvPr id="2" name="Flecha derecha 1"/>
          <p:cNvSpPr/>
          <p:nvPr/>
        </p:nvSpPr>
        <p:spPr>
          <a:xfrm>
            <a:off x="4877058" y="2296322"/>
            <a:ext cx="1129553" cy="4706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5" name="Flecha derecha 14"/>
          <p:cNvSpPr/>
          <p:nvPr/>
        </p:nvSpPr>
        <p:spPr>
          <a:xfrm flipH="1">
            <a:off x="4877058" y="5278325"/>
            <a:ext cx="1129553" cy="4706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4" name="Rectángulo 3"/>
          <p:cNvSpPr/>
          <p:nvPr/>
        </p:nvSpPr>
        <p:spPr>
          <a:xfrm>
            <a:off x="475450" y="900697"/>
            <a:ext cx="4266558" cy="382092"/>
          </a:xfrm>
          <a:prstGeom prst="rect">
            <a:avLst/>
          </a:prstGeom>
        </p:spPr>
        <p:txBody>
          <a:bodyPr wrap="square">
            <a:spAutoFit/>
          </a:bodyPr>
          <a:lstStyle/>
          <a:p>
            <a:pPr marL="0" lvl="3" algn="ctr">
              <a:lnSpc>
                <a:spcPct val="150000"/>
              </a:lnSpc>
            </a:pPr>
            <a:r>
              <a:rPr lang="es-ES_tradnl" sz="1400" b="1" dirty="0" smtClean="0"/>
              <a:t>Modelo 3D robot móvil de mapeo </a:t>
            </a:r>
            <a:endParaRPr lang="es-ES_tradnl" sz="1400" b="1" dirty="0"/>
          </a:p>
        </p:txBody>
      </p:sp>
      <p:sp>
        <p:nvSpPr>
          <p:cNvPr id="16" name="Rectángulo 15"/>
          <p:cNvSpPr/>
          <p:nvPr/>
        </p:nvSpPr>
        <p:spPr>
          <a:xfrm>
            <a:off x="6469320" y="936370"/>
            <a:ext cx="4266558" cy="382092"/>
          </a:xfrm>
          <a:prstGeom prst="rect">
            <a:avLst/>
          </a:prstGeom>
        </p:spPr>
        <p:txBody>
          <a:bodyPr wrap="square">
            <a:spAutoFit/>
          </a:bodyPr>
          <a:lstStyle/>
          <a:p>
            <a:pPr marL="0" lvl="3" algn="ctr">
              <a:lnSpc>
                <a:spcPct val="150000"/>
              </a:lnSpc>
            </a:pPr>
            <a:r>
              <a:rPr lang="es-ES_tradnl" sz="1400" b="1" dirty="0" smtClean="0"/>
              <a:t>Importación de modelo CAD en V-REP</a:t>
            </a:r>
            <a:endParaRPr lang="es-ES_tradnl" sz="1400" b="1" dirty="0"/>
          </a:p>
        </p:txBody>
      </p:sp>
      <p:sp>
        <p:nvSpPr>
          <p:cNvPr id="17" name="Rectángulo 16"/>
          <p:cNvSpPr/>
          <p:nvPr/>
        </p:nvSpPr>
        <p:spPr>
          <a:xfrm>
            <a:off x="6469320" y="4044971"/>
            <a:ext cx="4266558" cy="382092"/>
          </a:xfrm>
          <a:prstGeom prst="rect">
            <a:avLst/>
          </a:prstGeom>
        </p:spPr>
        <p:txBody>
          <a:bodyPr wrap="square">
            <a:spAutoFit/>
          </a:bodyPr>
          <a:lstStyle/>
          <a:p>
            <a:pPr marL="0" lvl="3" algn="ctr">
              <a:lnSpc>
                <a:spcPct val="150000"/>
              </a:lnSpc>
            </a:pPr>
            <a:r>
              <a:rPr lang="es-ES_tradnl" sz="1400" b="1" dirty="0" smtClean="0"/>
              <a:t>Selección del robot móvil con configuración básica</a:t>
            </a:r>
            <a:endParaRPr lang="es-ES_tradnl" sz="1400" b="1" dirty="0"/>
          </a:p>
        </p:txBody>
      </p:sp>
      <p:sp>
        <p:nvSpPr>
          <p:cNvPr id="19" name="Rectángulo 18"/>
          <p:cNvSpPr/>
          <p:nvPr/>
        </p:nvSpPr>
        <p:spPr>
          <a:xfrm>
            <a:off x="610500" y="3971046"/>
            <a:ext cx="4266558" cy="382092"/>
          </a:xfrm>
          <a:prstGeom prst="rect">
            <a:avLst/>
          </a:prstGeom>
        </p:spPr>
        <p:txBody>
          <a:bodyPr wrap="square">
            <a:spAutoFit/>
          </a:bodyPr>
          <a:lstStyle/>
          <a:p>
            <a:pPr marL="0" lvl="3" algn="ctr">
              <a:lnSpc>
                <a:spcPct val="150000"/>
              </a:lnSpc>
            </a:pPr>
            <a:r>
              <a:rPr lang="es-ES_tradnl" sz="1400" b="1" dirty="0" smtClean="0"/>
              <a:t>Diseño del robot móvil de mapeo</a:t>
            </a:r>
            <a:endParaRPr lang="es-ES_tradnl" sz="1400" b="1" dirty="0"/>
          </a:p>
        </p:txBody>
      </p:sp>
      <p:sp>
        <p:nvSpPr>
          <p:cNvPr id="20" name="Rectángulo 19"/>
          <p:cNvSpPr/>
          <p:nvPr/>
        </p:nvSpPr>
        <p:spPr>
          <a:xfrm>
            <a:off x="4315347" y="452504"/>
            <a:ext cx="4314576" cy="507831"/>
          </a:xfrm>
          <a:prstGeom prst="rect">
            <a:avLst/>
          </a:prstGeom>
        </p:spPr>
        <p:txBody>
          <a:bodyPr wrap="square">
            <a:spAutoFit/>
          </a:bodyPr>
          <a:lstStyle/>
          <a:p>
            <a:pPr marL="0" lvl="3" algn="just">
              <a:lnSpc>
                <a:spcPct val="150000"/>
              </a:lnSpc>
            </a:pPr>
            <a:r>
              <a:rPr lang="es-ES_tradnl" b="1" dirty="0" smtClean="0"/>
              <a:t>Diseño de robot móvil de búsqueda</a:t>
            </a:r>
            <a:endParaRPr lang="es-ES_tradnl" b="1" dirty="0"/>
          </a:p>
        </p:txBody>
      </p:sp>
      <p:sp>
        <p:nvSpPr>
          <p:cNvPr id="5" name="Flecha doblada 4"/>
          <p:cNvSpPr/>
          <p:nvPr/>
        </p:nvSpPr>
        <p:spPr>
          <a:xfrm rot="7950698">
            <a:off x="10862160" y="3156363"/>
            <a:ext cx="1227909" cy="1395123"/>
          </a:xfrm>
          <a:prstGeom prst="ben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214999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4" grpId="0"/>
      <p:bldP spid="16" grpId="0"/>
      <p:bldP spid="17" grpId="0"/>
      <p:bldP spid="19" grpId="0"/>
      <p:bldP spid="20"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10659290" y="6335803"/>
            <a:ext cx="1151709" cy="365125"/>
          </a:xfrm>
        </p:spPr>
        <p:txBody>
          <a:bodyPr/>
          <a:lstStyle/>
          <a:p>
            <a:pPr>
              <a:defRPr/>
            </a:pPr>
            <a:fld id="{E8D88C74-0DDE-8F40-A44E-D6CE8BB2242F}" type="slidenum">
              <a:rPr lang="es-ES" smtClean="0"/>
              <a:pPr>
                <a:defRPr/>
              </a:pPr>
              <a:t>35</a:t>
            </a:fld>
            <a:endParaRPr lang="es-ES" sz="1600">
              <a:solidFill>
                <a:srgbClr val="888888"/>
              </a:solidFill>
            </a:endParaRPr>
          </a:p>
        </p:txBody>
      </p:sp>
      <p:sp>
        <p:nvSpPr>
          <p:cNvPr id="7" name="18 Rectángulo"/>
          <p:cNvSpPr/>
          <p:nvPr/>
        </p:nvSpPr>
        <p:spPr bwMode="auto">
          <a:xfrm>
            <a:off x="2664952" y="-3587"/>
            <a:ext cx="4676374" cy="478800"/>
          </a:xfrm>
          <a:prstGeom prst="rect">
            <a:avLst/>
          </a:prstGeom>
          <a:solidFill>
            <a:schemeClr val="accent4">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4.- Algoritmos </a:t>
            </a:r>
            <a:r>
              <a:rPr lang="es-EC" b="1" dirty="0"/>
              <a:t>de búsqueda de fuentes de olor</a:t>
            </a:r>
          </a:p>
        </p:txBody>
      </p:sp>
      <p:sp>
        <p:nvSpPr>
          <p:cNvPr id="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3" name="Rectángulo 12"/>
          <p:cNvSpPr/>
          <p:nvPr/>
        </p:nvSpPr>
        <p:spPr>
          <a:xfrm>
            <a:off x="7356068" y="-3587"/>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V-REP</a:t>
            </a:r>
            <a:endParaRPr lang="es-EC" sz="1600" b="1" dirty="0"/>
          </a:p>
        </p:txBody>
      </p:sp>
      <p:sp>
        <p:nvSpPr>
          <p:cNvPr id="11" name="Rectángulo 10"/>
          <p:cNvSpPr/>
          <p:nvPr/>
        </p:nvSpPr>
        <p:spPr>
          <a:xfrm>
            <a:off x="2262897" y="471613"/>
            <a:ext cx="7253206" cy="464871"/>
          </a:xfrm>
          <a:prstGeom prst="rect">
            <a:avLst/>
          </a:prstGeom>
        </p:spPr>
        <p:txBody>
          <a:bodyPr wrap="square">
            <a:spAutoFit/>
          </a:bodyPr>
          <a:lstStyle/>
          <a:p>
            <a:pPr marL="0" lvl="3" algn="ctr">
              <a:lnSpc>
                <a:spcPct val="150000"/>
              </a:lnSpc>
            </a:pPr>
            <a:r>
              <a:rPr lang="es-ES_tradnl" b="1" dirty="0" smtClean="0"/>
              <a:t>Desarrollo de entornos simulados en V-REP</a:t>
            </a:r>
            <a:endParaRPr lang="es-ES_tradnl" b="1" dirty="0"/>
          </a:p>
        </p:txBody>
      </p:sp>
      <p:graphicFrame>
        <p:nvGraphicFramePr>
          <p:cNvPr id="4" name="Diagrama 3"/>
          <p:cNvGraphicFramePr/>
          <p:nvPr>
            <p:extLst>
              <p:ext uri="{D42A27DB-BD31-4B8C-83A1-F6EECF244321}">
                <p14:modId xmlns:p14="http://schemas.microsoft.com/office/powerpoint/2010/main" val="173599039"/>
              </p:ext>
            </p:extLst>
          </p:nvPr>
        </p:nvGraphicFramePr>
        <p:xfrm>
          <a:off x="923868" y="842281"/>
          <a:ext cx="10793515" cy="5767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872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D3D5F470-D0CE-418A-960C-8F23C9FA7D0C}"/>
                                            </p:graphicEl>
                                          </p:spTgt>
                                        </p:tgtEl>
                                        <p:attrNameLst>
                                          <p:attrName>style.visibility</p:attrName>
                                        </p:attrNameLst>
                                      </p:cBhvr>
                                      <p:to>
                                        <p:strVal val="visible"/>
                                      </p:to>
                                    </p:set>
                                    <p:animEffect transition="in" filter="fade">
                                      <p:cBhvr>
                                        <p:cTn id="7" dur="1000"/>
                                        <p:tgtEl>
                                          <p:spTgt spid="4">
                                            <p:graphicEl>
                                              <a:dgm id="{D3D5F470-D0CE-418A-960C-8F23C9FA7D0C}"/>
                                            </p:graphicEl>
                                          </p:spTgt>
                                        </p:tgtEl>
                                      </p:cBhvr>
                                    </p:animEffect>
                                    <p:anim calcmode="lin" valueType="num">
                                      <p:cBhvr>
                                        <p:cTn id="8" dur="1000" fill="hold"/>
                                        <p:tgtEl>
                                          <p:spTgt spid="4">
                                            <p:graphicEl>
                                              <a:dgm id="{D3D5F470-D0CE-418A-960C-8F23C9FA7D0C}"/>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D3D5F470-D0CE-418A-960C-8F23C9FA7D0C}"/>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graphicEl>
                                              <a:dgm id="{C49EE84E-94BC-427F-98BA-6EC6A272A796}"/>
                                            </p:graphicEl>
                                          </p:spTgt>
                                        </p:tgtEl>
                                        <p:attrNameLst>
                                          <p:attrName>style.visibility</p:attrName>
                                        </p:attrNameLst>
                                      </p:cBhvr>
                                      <p:to>
                                        <p:strVal val="visible"/>
                                      </p:to>
                                    </p:set>
                                    <p:animEffect transition="in" filter="fade">
                                      <p:cBhvr>
                                        <p:cTn id="12" dur="1000"/>
                                        <p:tgtEl>
                                          <p:spTgt spid="4">
                                            <p:graphicEl>
                                              <a:dgm id="{C49EE84E-94BC-427F-98BA-6EC6A272A796}"/>
                                            </p:graphicEl>
                                          </p:spTgt>
                                        </p:tgtEl>
                                      </p:cBhvr>
                                    </p:animEffect>
                                    <p:anim calcmode="lin" valueType="num">
                                      <p:cBhvr>
                                        <p:cTn id="13" dur="1000" fill="hold"/>
                                        <p:tgtEl>
                                          <p:spTgt spid="4">
                                            <p:graphicEl>
                                              <a:dgm id="{C49EE84E-94BC-427F-98BA-6EC6A272A796}"/>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dgm id="{C49EE84E-94BC-427F-98BA-6EC6A272A796}"/>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graphicEl>
                                              <a:dgm id="{78951BE5-A543-4257-9DA4-1DD0A3B18D3B}"/>
                                            </p:graphicEl>
                                          </p:spTgt>
                                        </p:tgtEl>
                                        <p:attrNameLst>
                                          <p:attrName>style.visibility</p:attrName>
                                        </p:attrNameLst>
                                      </p:cBhvr>
                                      <p:to>
                                        <p:strVal val="visible"/>
                                      </p:to>
                                    </p:set>
                                    <p:animEffect transition="in" filter="fade">
                                      <p:cBhvr>
                                        <p:cTn id="19" dur="1000"/>
                                        <p:tgtEl>
                                          <p:spTgt spid="4">
                                            <p:graphicEl>
                                              <a:dgm id="{78951BE5-A543-4257-9DA4-1DD0A3B18D3B}"/>
                                            </p:graphicEl>
                                          </p:spTgt>
                                        </p:tgtEl>
                                      </p:cBhvr>
                                    </p:animEffect>
                                    <p:anim calcmode="lin" valueType="num">
                                      <p:cBhvr>
                                        <p:cTn id="20" dur="1000" fill="hold"/>
                                        <p:tgtEl>
                                          <p:spTgt spid="4">
                                            <p:graphicEl>
                                              <a:dgm id="{78951BE5-A543-4257-9DA4-1DD0A3B18D3B}"/>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78951BE5-A543-4257-9DA4-1DD0A3B18D3B}"/>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17629A1B-88F6-456A-8B35-4DCEE513C985}"/>
                                            </p:graphicEl>
                                          </p:spTgt>
                                        </p:tgtEl>
                                        <p:attrNameLst>
                                          <p:attrName>style.visibility</p:attrName>
                                        </p:attrNameLst>
                                      </p:cBhvr>
                                      <p:to>
                                        <p:strVal val="visible"/>
                                      </p:to>
                                    </p:set>
                                    <p:animEffect transition="in" filter="fade">
                                      <p:cBhvr>
                                        <p:cTn id="26" dur="1000"/>
                                        <p:tgtEl>
                                          <p:spTgt spid="4">
                                            <p:graphicEl>
                                              <a:dgm id="{17629A1B-88F6-456A-8B35-4DCEE513C985}"/>
                                            </p:graphicEl>
                                          </p:spTgt>
                                        </p:tgtEl>
                                      </p:cBhvr>
                                    </p:animEffect>
                                    <p:anim calcmode="lin" valueType="num">
                                      <p:cBhvr>
                                        <p:cTn id="27" dur="1000" fill="hold"/>
                                        <p:tgtEl>
                                          <p:spTgt spid="4">
                                            <p:graphicEl>
                                              <a:dgm id="{17629A1B-88F6-456A-8B35-4DCEE513C985}"/>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17629A1B-88F6-456A-8B35-4DCEE513C985}"/>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7F53B4A6-0250-4784-88DB-62731EB49034}"/>
                                            </p:graphicEl>
                                          </p:spTgt>
                                        </p:tgtEl>
                                        <p:attrNameLst>
                                          <p:attrName>style.visibility</p:attrName>
                                        </p:attrNameLst>
                                      </p:cBhvr>
                                      <p:to>
                                        <p:strVal val="visible"/>
                                      </p:to>
                                    </p:set>
                                    <p:animEffect transition="in" filter="fade">
                                      <p:cBhvr>
                                        <p:cTn id="31" dur="1000"/>
                                        <p:tgtEl>
                                          <p:spTgt spid="4">
                                            <p:graphicEl>
                                              <a:dgm id="{7F53B4A6-0250-4784-88DB-62731EB49034}"/>
                                            </p:graphicEl>
                                          </p:spTgt>
                                        </p:tgtEl>
                                      </p:cBhvr>
                                    </p:animEffect>
                                    <p:anim calcmode="lin" valueType="num">
                                      <p:cBhvr>
                                        <p:cTn id="32" dur="1000" fill="hold"/>
                                        <p:tgtEl>
                                          <p:spTgt spid="4">
                                            <p:graphicEl>
                                              <a:dgm id="{7F53B4A6-0250-4784-88DB-62731EB49034}"/>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7F53B4A6-0250-4784-88DB-62731EB49034}"/>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3F4D6C67-D4FF-420F-8C67-8EA336A069ED}"/>
                                            </p:graphicEl>
                                          </p:spTgt>
                                        </p:tgtEl>
                                        <p:attrNameLst>
                                          <p:attrName>style.visibility</p:attrName>
                                        </p:attrNameLst>
                                      </p:cBhvr>
                                      <p:to>
                                        <p:strVal val="visible"/>
                                      </p:to>
                                    </p:set>
                                    <p:animEffect transition="in" filter="fade">
                                      <p:cBhvr>
                                        <p:cTn id="38" dur="1000"/>
                                        <p:tgtEl>
                                          <p:spTgt spid="4">
                                            <p:graphicEl>
                                              <a:dgm id="{3F4D6C67-D4FF-420F-8C67-8EA336A069ED}"/>
                                            </p:graphicEl>
                                          </p:spTgt>
                                        </p:tgtEl>
                                      </p:cBhvr>
                                    </p:animEffect>
                                    <p:anim calcmode="lin" valueType="num">
                                      <p:cBhvr>
                                        <p:cTn id="39" dur="1000" fill="hold"/>
                                        <p:tgtEl>
                                          <p:spTgt spid="4">
                                            <p:graphicEl>
                                              <a:dgm id="{3F4D6C67-D4FF-420F-8C67-8EA336A069ED}"/>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3F4D6C67-D4FF-420F-8C67-8EA336A069ED}"/>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graphicEl>
                                              <a:dgm id="{7092C9D8-CD59-459F-9E0B-ACF72147880D}"/>
                                            </p:graphicEl>
                                          </p:spTgt>
                                        </p:tgtEl>
                                        <p:attrNameLst>
                                          <p:attrName>style.visibility</p:attrName>
                                        </p:attrNameLst>
                                      </p:cBhvr>
                                      <p:to>
                                        <p:strVal val="visible"/>
                                      </p:to>
                                    </p:set>
                                    <p:animEffect transition="in" filter="fade">
                                      <p:cBhvr>
                                        <p:cTn id="45" dur="1000"/>
                                        <p:tgtEl>
                                          <p:spTgt spid="4">
                                            <p:graphicEl>
                                              <a:dgm id="{7092C9D8-CD59-459F-9E0B-ACF72147880D}"/>
                                            </p:graphicEl>
                                          </p:spTgt>
                                        </p:tgtEl>
                                      </p:cBhvr>
                                    </p:animEffect>
                                    <p:anim calcmode="lin" valueType="num">
                                      <p:cBhvr>
                                        <p:cTn id="46" dur="1000" fill="hold"/>
                                        <p:tgtEl>
                                          <p:spTgt spid="4">
                                            <p:graphicEl>
                                              <a:dgm id="{7092C9D8-CD59-459F-9E0B-ACF72147880D}"/>
                                            </p:graphicEl>
                                          </p:spTgt>
                                        </p:tgtEl>
                                        <p:attrNameLst>
                                          <p:attrName>ppt_x</p:attrName>
                                        </p:attrNameLst>
                                      </p:cBhvr>
                                      <p:tavLst>
                                        <p:tav tm="0">
                                          <p:val>
                                            <p:strVal val="#ppt_x"/>
                                          </p:val>
                                        </p:tav>
                                        <p:tav tm="100000">
                                          <p:val>
                                            <p:strVal val="#ppt_x"/>
                                          </p:val>
                                        </p:tav>
                                      </p:tavLst>
                                    </p:anim>
                                    <p:anim calcmode="lin" valueType="num">
                                      <p:cBhvr>
                                        <p:cTn id="47" dur="1000" fill="hold"/>
                                        <p:tgtEl>
                                          <p:spTgt spid="4">
                                            <p:graphicEl>
                                              <a:dgm id="{7092C9D8-CD59-459F-9E0B-ACF72147880D}"/>
                                            </p:graphic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4">
                                            <p:graphicEl>
                                              <a:dgm id="{E6300C1F-04C1-478D-876B-3AC53CADE15C}"/>
                                            </p:graphicEl>
                                          </p:spTgt>
                                        </p:tgtEl>
                                        <p:attrNameLst>
                                          <p:attrName>style.visibility</p:attrName>
                                        </p:attrNameLst>
                                      </p:cBhvr>
                                      <p:to>
                                        <p:strVal val="visible"/>
                                      </p:to>
                                    </p:set>
                                    <p:animEffect transition="in" filter="fade">
                                      <p:cBhvr>
                                        <p:cTn id="50" dur="1000"/>
                                        <p:tgtEl>
                                          <p:spTgt spid="4">
                                            <p:graphicEl>
                                              <a:dgm id="{E6300C1F-04C1-478D-876B-3AC53CADE15C}"/>
                                            </p:graphicEl>
                                          </p:spTgt>
                                        </p:tgtEl>
                                      </p:cBhvr>
                                    </p:animEffect>
                                    <p:anim calcmode="lin" valueType="num">
                                      <p:cBhvr>
                                        <p:cTn id="51" dur="1000" fill="hold"/>
                                        <p:tgtEl>
                                          <p:spTgt spid="4">
                                            <p:graphicEl>
                                              <a:dgm id="{E6300C1F-04C1-478D-876B-3AC53CADE15C}"/>
                                            </p:graphicEl>
                                          </p:spTgt>
                                        </p:tgtEl>
                                        <p:attrNameLst>
                                          <p:attrName>ppt_x</p:attrName>
                                        </p:attrNameLst>
                                      </p:cBhvr>
                                      <p:tavLst>
                                        <p:tav tm="0">
                                          <p:val>
                                            <p:strVal val="#ppt_x"/>
                                          </p:val>
                                        </p:tav>
                                        <p:tav tm="100000">
                                          <p:val>
                                            <p:strVal val="#ppt_x"/>
                                          </p:val>
                                        </p:tav>
                                      </p:tavLst>
                                    </p:anim>
                                    <p:anim calcmode="lin" valueType="num">
                                      <p:cBhvr>
                                        <p:cTn id="52" dur="1000" fill="hold"/>
                                        <p:tgtEl>
                                          <p:spTgt spid="4">
                                            <p:graphicEl>
                                              <a:dgm id="{E6300C1F-04C1-478D-876B-3AC53CADE15C}"/>
                                            </p:graphic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
                                            <p:graphicEl>
                                              <a:dgm id="{98A35D89-F320-46F8-A54C-24C3FFF865B5}"/>
                                            </p:graphicEl>
                                          </p:spTgt>
                                        </p:tgtEl>
                                        <p:attrNameLst>
                                          <p:attrName>style.visibility</p:attrName>
                                        </p:attrNameLst>
                                      </p:cBhvr>
                                      <p:to>
                                        <p:strVal val="visible"/>
                                      </p:to>
                                    </p:set>
                                    <p:animEffect transition="in" filter="fade">
                                      <p:cBhvr>
                                        <p:cTn id="57" dur="1000"/>
                                        <p:tgtEl>
                                          <p:spTgt spid="4">
                                            <p:graphicEl>
                                              <a:dgm id="{98A35D89-F320-46F8-A54C-24C3FFF865B5}"/>
                                            </p:graphicEl>
                                          </p:spTgt>
                                        </p:tgtEl>
                                      </p:cBhvr>
                                    </p:animEffect>
                                    <p:anim calcmode="lin" valueType="num">
                                      <p:cBhvr>
                                        <p:cTn id="58" dur="1000" fill="hold"/>
                                        <p:tgtEl>
                                          <p:spTgt spid="4">
                                            <p:graphicEl>
                                              <a:dgm id="{98A35D89-F320-46F8-A54C-24C3FFF865B5}"/>
                                            </p:graphicEl>
                                          </p:spTgt>
                                        </p:tgtEl>
                                        <p:attrNameLst>
                                          <p:attrName>ppt_x</p:attrName>
                                        </p:attrNameLst>
                                      </p:cBhvr>
                                      <p:tavLst>
                                        <p:tav tm="0">
                                          <p:val>
                                            <p:strVal val="#ppt_x"/>
                                          </p:val>
                                        </p:tav>
                                        <p:tav tm="100000">
                                          <p:val>
                                            <p:strVal val="#ppt_x"/>
                                          </p:val>
                                        </p:tav>
                                      </p:tavLst>
                                    </p:anim>
                                    <p:anim calcmode="lin" valueType="num">
                                      <p:cBhvr>
                                        <p:cTn id="59" dur="1000" fill="hold"/>
                                        <p:tgtEl>
                                          <p:spTgt spid="4">
                                            <p:graphicEl>
                                              <a:dgm id="{98A35D89-F320-46F8-A54C-24C3FFF865B5}"/>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
                                            <p:graphicEl>
                                              <a:dgm id="{B41C9577-2113-40AF-8296-AC61433820FF}"/>
                                            </p:graphicEl>
                                          </p:spTgt>
                                        </p:tgtEl>
                                        <p:attrNameLst>
                                          <p:attrName>style.visibility</p:attrName>
                                        </p:attrNameLst>
                                      </p:cBhvr>
                                      <p:to>
                                        <p:strVal val="visible"/>
                                      </p:to>
                                    </p:set>
                                    <p:animEffect transition="in" filter="fade">
                                      <p:cBhvr>
                                        <p:cTn id="64" dur="1000"/>
                                        <p:tgtEl>
                                          <p:spTgt spid="4">
                                            <p:graphicEl>
                                              <a:dgm id="{B41C9577-2113-40AF-8296-AC61433820FF}"/>
                                            </p:graphicEl>
                                          </p:spTgt>
                                        </p:tgtEl>
                                      </p:cBhvr>
                                    </p:animEffect>
                                    <p:anim calcmode="lin" valueType="num">
                                      <p:cBhvr>
                                        <p:cTn id="65" dur="1000" fill="hold"/>
                                        <p:tgtEl>
                                          <p:spTgt spid="4">
                                            <p:graphicEl>
                                              <a:dgm id="{B41C9577-2113-40AF-8296-AC61433820FF}"/>
                                            </p:graphicEl>
                                          </p:spTgt>
                                        </p:tgtEl>
                                        <p:attrNameLst>
                                          <p:attrName>ppt_x</p:attrName>
                                        </p:attrNameLst>
                                      </p:cBhvr>
                                      <p:tavLst>
                                        <p:tav tm="0">
                                          <p:val>
                                            <p:strVal val="#ppt_x"/>
                                          </p:val>
                                        </p:tav>
                                        <p:tav tm="100000">
                                          <p:val>
                                            <p:strVal val="#ppt_x"/>
                                          </p:val>
                                        </p:tav>
                                      </p:tavLst>
                                    </p:anim>
                                    <p:anim calcmode="lin" valueType="num">
                                      <p:cBhvr>
                                        <p:cTn id="66" dur="1000" fill="hold"/>
                                        <p:tgtEl>
                                          <p:spTgt spid="4">
                                            <p:graphicEl>
                                              <a:dgm id="{B41C9577-2113-40AF-8296-AC61433820FF}"/>
                                            </p:graphic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4">
                                            <p:graphicEl>
                                              <a:dgm id="{9DC0EACE-D66C-434E-B827-2082761A3D50}"/>
                                            </p:graphicEl>
                                          </p:spTgt>
                                        </p:tgtEl>
                                        <p:attrNameLst>
                                          <p:attrName>style.visibility</p:attrName>
                                        </p:attrNameLst>
                                      </p:cBhvr>
                                      <p:to>
                                        <p:strVal val="visible"/>
                                      </p:to>
                                    </p:set>
                                    <p:animEffect transition="in" filter="fade">
                                      <p:cBhvr>
                                        <p:cTn id="69" dur="1000"/>
                                        <p:tgtEl>
                                          <p:spTgt spid="4">
                                            <p:graphicEl>
                                              <a:dgm id="{9DC0EACE-D66C-434E-B827-2082761A3D50}"/>
                                            </p:graphicEl>
                                          </p:spTgt>
                                        </p:tgtEl>
                                      </p:cBhvr>
                                    </p:animEffect>
                                    <p:anim calcmode="lin" valueType="num">
                                      <p:cBhvr>
                                        <p:cTn id="70" dur="1000" fill="hold"/>
                                        <p:tgtEl>
                                          <p:spTgt spid="4">
                                            <p:graphicEl>
                                              <a:dgm id="{9DC0EACE-D66C-434E-B827-2082761A3D50}"/>
                                            </p:graphicEl>
                                          </p:spTgt>
                                        </p:tgtEl>
                                        <p:attrNameLst>
                                          <p:attrName>ppt_x</p:attrName>
                                        </p:attrNameLst>
                                      </p:cBhvr>
                                      <p:tavLst>
                                        <p:tav tm="0">
                                          <p:val>
                                            <p:strVal val="#ppt_x"/>
                                          </p:val>
                                        </p:tav>
                                        <p:tav tm="100000">
                                          <p:val>
                                            <p:strVal val="#ppt_x"/>
                                          </p:val>
                                        </p:tav>
                                      </p:tavLst>
                                    </p:anim>
                                    <p:anim calcmode="lin" valueType="num">
                                      <p:cBhvr>
                                        <p:cTn id="71" dur="1000" fill="hold"/>
                                        <p:tgtEl>
                                          <p:spTgt spid="4">
                                            <p:graphicEl>
                                              <a:dgm id="{9DC0EACE-D66C-434E-B827-2082761A3D50}"/>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4">
                                            <p:graphicEl>
                                              <a:dgm id="{04C72B5E-9BCF-445C-AB8C-452473B77AFF}"/>
                                            </p:graphicEl>
                                          </p:spTgt>
                                        </p:tgtEl>
                                        <p:attrNameLst>
                                          <p:attrName>style.visibility</p:attrName>
                                        </p:attrNameLst>
                                      </p:cBhvr>
                                      <p:to>
                                        <p:strVal val="visible"/>
                                      </p:to>
                                    </p:set>
                                    <p:animEffect transition="in" filter="fade">
                                      <p:cBhvr>
                                        <p:cTn id="76" dur="1000"/>
                                        <p:tgtEl>
                                          <p:spTgt spid="4">
                                            <p:graphicEl>
                                              <a:dgm id="{04C72B5E-9BCF-445C-AB8C-452473B77AFF}"/>
                                            </p:graphicEl>
                                          </p:spTgt>
                                        </p:tgtEl>
                                      </p:cBhvr>
                                    </p:animEffect>
                                    <p:anim calcmode="lin" valueType="num">
                                      <p:cBhvr>
                                        <p:cTn id="77" dur="1000" fill="hold"/>
                                        <p:tgtEl>
                                          <p:spTgt spid="4">
                                            <p:graphicEl>
                                              <a:dgm id="{04C72B5E-9BCF-445C-AB8C-452473B77AFF}"/>
                                            </p:graphicEl>
                                          </p:spTgt>
                                        </p:tgtEl>
                                        <p:attrNameLst>
                                          <p:attrName>ppt_x</p:attrName>
                                        </p:attrNameLst>
                                      </p:cBhvr>
                                      <p:tavLst>
                                        <p:tav tm="0">
                                          <p:val>
                                            <p:strVal val="#ppt_x"/>
                                          </p:val>
                                        </p:tav>
                                        <p:tav tm="100000">
                                          <p:val>
                                            <p:strVal val="#ppt_x"/>
                                          </p:val>
                                        </p:tav>
                                      </p:tavLst>
                                    </p:anim>
                                    <p:anim calcmode="lin" valueType="num">
                                      <p:cBhvr>
                                        <p:cTn id="78" dur="1000" fill="hold"/>
                                        <p:tgtEl>
                                          <p:spTgt spid="4">
                                            <p:graphicEl>
                                              <a:dgm id="{04C72B5E-9BCF-445C-AB8C-452473B77AF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10659290" y="6466433"/>
            <a:ext cx="1151709" cy="365125"/>
          </a:xfrm>
        </p:spPr>
        <p:txBody>
          <a:bodyPr/>
          <a:lstStyle/>
          <a:p>
            <a:pPr>
              <a:defRPr/>
            </a:pPr>
            <a:fld id="{E8D88C74-0DDE-8F40-A44E-D6CE8BB2242F}" type="slidenum">
              <a:rPr lang="es-ES" smtClean="0"/>
              <a:pPr>
                <a:defRPr/>
              </a:pPr>
              <a:t>36</a:t>
            </a:fld>
            <a:endParaRPr lang="es-ES" sz="1600">
              <a:solidFill>
                <a:srgbClr val="888888"/>
              </a:solidFill>
            </a:endParaRPr>
          </a:p>
        </p:txBody>
      </p:sp>
      <p:sp>
        <p:nvSpPr>
          <p:cNvPr id="7" name="18 Rectángulo"/>
          <p:cNvSpPr/>
          <p:nvPr/>
        </p:nvSpPr>
        <p:spPr bwMode="auto">
          <a:xfrm>
            <a:off x="2664952" y="-3587"/>
            <a:ext cx="4676374" cy="478800"/>
          </a:xfrm>
          <a:prstGeom prst="rect">
            <a:avLst/>
          </a:prstGeom>
          <a:solidFill>
            <a:schemeClr val="accent4">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4.- Algoritmos </a:t>
            </a:r>
            <a:r>
              <a:rPr lang="es-EC" b="1" dirty="0"/>
              <a:t>de búsqueda de fuentes de olor</a:t>
            </a:r>
          </a:p>
        </p:txBody>
      </p:sp>
      <p:sp>
        <p:nvSpPr>
          <p:cNvPr id="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3" name="Rectángulo 12"/>
          <p:cNvSpPr/>
          <p:nvPr/>
        </p:nvSpPr>
        <p:spPr>
          <a:xfrm>
            <a:off x="7356068" y="-3587"/>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V-REP</a:t>
            </a:r>
            <a:endParaRPr lang="es-EC" sz="1600" b="1" dirty="0"/>
          </a:p>
        </p:txBody>
      </p:sp>
      <p:sp>
        <p:nvSpPr>
          <p:cNvPr id="23" name="Rectángulo 22"/>
          <p:cNvSpPr/>
          <p:nvPr/>
        </p:nvSpPr>
        <p:spPr>
          <a:xfrm>
            <a:off x="1786889" y="436294"/>
            <a:ext cx="8184625" cy="464871"/>
          </a:xfrm>
          <a:prstGeom prst="rect">
            <a:avLst/>
          </a:prstGeom>
        </p:spPr>
        <p:txBody>
          <a:bodyPr wrap="square">
            <a:spAutoFit/>
          </a:bodyPr>
          <a:lstStyle/>
          <a:p>
            <a:pPr marL="0" lvl="3" algn="ctr">
              <a:lnSpc>
                <a:spcPct val="150000"/>
              </a:lnSpc>
            </a:pPr>
            <a:r>
              <a:rPr lang="es-ES_tradnl" b="1" dirty="0" smtClean="0"/>
              <a:t>Niveles de detección establecidos para los sensores de visión (Sensores de olor)</a:t>
            </a:r>
            <a:endParaRPr lang="es-ES_tradnl" b="1" dirty="0"/>
          </a:p>
        </p:txBody>
      </p:sp>
      <p:pic>
        <p:nvPicPr>
          <p:cNvPr id="5" name="Imagen 4"/>
          <p:cNvPicPr>
            <a:picLocks noChangeAspect="1"/>
          </p:cNvPicPr>
          <p:nvPr/>
        </p:nvPicPr>
        <p:blipFill>
          <a:blip r:embed="rId3"/>
          <a:stretch>
            <a:fillRect/>
          </a:stretch>
        </p:blipFill>
        <p:spPr>
          <a:xfrm>
            <a:off x="711050" y="1548884"/>
            <a:ext cx="3907804" cy="1961877"/>
          </a:xfrm>
          <a:prstGeom prst="rect">
            <a:avLst/>
          </a:prstGeom>
        </p:spPr>
      </p:pic>
      <mc:AlternateContent xmlns:mc="http://schemas.openxmlformats.org/markup-compatibility/2006" xmlns:a14="http://schemas.microsoft.com/office/drawing/2010/main">
        <mc:Choice Requires="a14">
          <p:graphicFrame>
            <p:nvGraphicFramePr>
              <p:cNvPr id="6" name="Tabla 5"/>
              <p:cNvGraphicFramePr>
                <a:graphicFrameLocks noGrp="1"/>
              </p:cNvGraphicFramePr>
              <p:nvPr>
                <p:extLst>
                  <p:ext uri="{D42A27DB-BD31-4B8C-83A1-F6EECF244321}">
                    <p14:modId xmlns:p14="http://schemas.microsoft.com/office/powerpoint/2010/main" val="1328720805"/>
                  </p:ext>
                </p:extLst>
              </p:nvPr>
            </p:nvGraphicFramePr>
            <p:xfrm>
              <a:off x="394349" y="4333084"/>
              <a:ext cx="5484852" cy="1249713"/>
            </p:xfrm>
            <a:graphic>
              <a:graphicData uri="http://schemas.openxmlformats.org/drawingml/2006/table">
                <a:tbl>
                  <a:tblPr firstRow="1" firstCol="1" bandRow="1">
                    <a:tableStyleId>{5A111915-BE36-4E01-A7E5-04B1672EAD32}</a:tableStyleId>
                  </a:tblPr>
                  <a:tblGrid>
                    <a:gridCol w="659490">
                      <a:extLst>
                        <a:ext uri="{9D8B030D-6E8A-4147-A177-3AD203B41FA5}">
                          <a16:colId xmlns:a16="http://schemas.microsoft.com/office/drawing/2014/main" val="400943115"/>
                        </a:ext>
                      </a:extLst>
                    </a:gridCol>
                    <a:gridCol w="1797579">
                      <a:extLst>
                        <a:ext uri="{9D8B030D-6E8A-4147-A177-3AD203B41FA5}">
                          <a16:colId xmlns:a16="http://schemas.microsoft.com/office/drawing/2014/main" val="1703743189"/>
                        </a:ext>
                      </a:extLst>
                    </a:gridCol>
                    <a:gridCol w="851731">
                      <a:extLst>
                        <a:ext uri="{9D8B030D-6E8A-4147-A177-3AD203B41FA5}">
                          <a16:colId xmlns:a16="http://schemas.microsoft.com/office/drawing/2014/main" val="3048268830"/>
                        </a:ext>
                      </a:extLst>
                    </a:gridCol>
                    <a:gridCol w="1229536">
                      <a:extLst>
                        <a:ext uri="{9D8B030D-6E8A-4147-A177-3AD203B41FA5}">
                          <a16:colId xmlns:a16="http://schemas.microsoft.com/office/drawing/2014/main" val="258748635"/>
                        </a:ext>
                      </a:extLst>
                    </a:gridCol>
                    <a:gridCol w="946516">
                      <a:extLst>
                        <a:ext uri="{9D8B030D-6E8A-4147-A177-3AD203B41FA5}">
                          <a16:colId xmlns:a16="http://schemas.microsoft.com/office/drawing/2014/main" val="4225223752"/>
                        </a:ext>
                      </a:extLst>
                    </a:gridCol>
                  </a:tblGrid>
                  <a:tr h="233051">
                    <a:tc gridSpan="5">
                      <a:txBody>
                        <a:bodyPr/>
                        <a:lstStyle/>
                        <a:p>
                          <a:pPr algn="ctr">
                            <a:lnSpc>
                              <a:spcPct val="107000"/>
                            </a:lnSpc>
                            <a:spcAft>
                              <a:spcPts val="0"/>
                            </a:spcAft>
                          </a:pPr>
                          <a:r>
                            <a:rPr lang="es-ES_tradnl" sz="1800" dirty="0" smtClean="0">
                              <a:effectLst/>
                            </a:rPr>
                            <a:t>Rango </a:t>
                          </a:r>
                          <a:r>
                            <a:rPr lang="es-ES_tradnl" sz="1800" dirty="0">
                              <a:effectLst/>
                            </a:rPr>
                            <a:t>de Detección establecidos</a:t>
                          </a:r>
                          <a:endParaRPr lang="es-EC" sz="18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lnSpc>
                              <a:spcPct val="107000"/>
                            </a:lnSpc>
                            <a:spcAft>
                              <a:spcPts val="0"/>
                            </a:spcAft>
                          </a:pPr>
                          <a:endParaRPr lang="es-EC" sz="1200" dirty="0">
                            <a:effectLst/>
                            <a:latin typeface="Times New Roman" panose="02020603050405020304" pitchFamily="18" charset="0"/>
                            <a:ea typeface="Calibri" panose="020F0502020204030204" pitchFamily="34" charset="0"/>
                          </a:endParaRPr>
                        </a:p>
                      </a:txBody>
                      <a:tcPr marL="68580" marR="68580" marT="0" marB="0" anchor="ctr"/>
                    </a:tc>
                    <a:tc hMerge="1">
                      <a:txBody>
                        <a:bodyPr/>
                        <a:lstStyle/>
                        <a:p>
                          <a:pPr algn="ctr">
                            <a:lnSpc>
                              <a:spcPct val="107000"/>
                            </a:lnSpc>
                            <a:spcAft>
                              <a:spcPts val="0"/>
                            </a:spcAft>
                          </a:pPr>
                          <a:endParaRPr lang="es-EC" sz="1200" dirty="0">
                            <a:effectLst/>
                            <a:latin typeface="Times New Roman" panose="02020603050405020304" pitchFamily="18" charset="0"/>
                            <a:ea typeface="Calibri" panose="020F0502020204030204" pitchFamily="34" charset="0"/>
                          </a:endParaRPr>
                        </a:p>
                      </a:txBody>
                      <a:tcPr marL="68580" marR="6858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326919799"/>
                      </a:ext>
                    </a:extLst>
                  </a:tr>
                  <a:tr h="478108">
                    <a:tc>
                      <a:txBody>
                        <a:bodyPr/>
                        <a:lstStyle/>
                        <a:p>
                          <a:pPr algn="ctr">
                            <a:lnSpc>
                              <a:spcPct val="107000"/>
                            </a:lnSpc>
                            <a:spcAft>
                              <a:spcPts val="0"/>
                            </a:spcAft>
                          </a:pPr>
                          <a:r>
                            <a:rPr lang="es-ES_tradnl" sz="1200">
                              <a:effectLst/>
                            </a:rPr>
                            <a:t>Robot</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ES_tradnl" sz="1200">
                              <a:effectLst/>
                            </a:rPr>
                            <a:t>Sensores de visión</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ES_tradnl" sz="1200">
                              <a:effectLst/>
                            </a:rPr>
                            <a:t>Baja detección</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ES_tradnl" sz="1200">
                              <a:effectLst/>
                            </a:rPr>
                            <a:t>Media</a:t>
                          </a:r>
                          <a:endParaRPr lang="es-EC" sz="1200">
                            <a:effectLst/>
                          </a:endParaRPr>
                        </a:p>
                        <a:p>
                          <a:pPr algn="ctr">
                            <a:lnSpc>
                              <a:spcPct val="107000"/>
                            </a:lnSpc>
                            <a:spcAft>
                              <a:spcPts val="0"/>
                            </a:spcAft>
                          </a:pPr>
                          <a:r>
                            <a:rPr lang="es-ES_tradnl" sz="1200">
                              <a:effectLst/>
                            </a:rPr>
                            <a:t>Detección </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ES_tradnl" sz="1200">
                              <a:effectLst/>
                            </a:rPr>
                            <a:t>Alta</a:t>
                          </a:r>
                          <a:endParaRPr lang="es-EC" sz="1200">
                            <a:effectLst/>
                          </a:endParaRPr>
                        </a:p>
                        <a:p>
                          <a:pPr algn="ctr">
                            <a:lnSpc>
                              <a:spcPct val="107000"/>
                            </a:lnSpc>
                            <a:spcAft>
                              <a:spcPts val="0"/>
                            </a:spcAft>
                          </a:pPr>
                          <a:r>
                            <a:rPr lang="es-ES_tradnl" sz="1200">
                              <a:effectLst/>
                            </a:rPr>
                            <a:t>Detección</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860632"/>
                      </a:ext>
                    </a:extLst>
                  </a:tr>
                  <a:tr h="478108">
                    <a:tc>
                      <a:txBody>
                        <a:bodyPr/>
                        <a:lstStyle/>
                        <a:p>
                          <a:pPr algn="ctr">
                            <a:lnSpc>
                              <a:spcPct val="107000"/>
                            </a:lnSpc>
                            <a:spcAft>
                              <a:spcPts val="0"/>
                            </a:spcAft>
                          </a:pPr>
                          <a:r>
                            <a:rPr lang="es-ES_tradnl" sz="1200">
                              <a:effectLst/>
                            </a:rPr>
                            <a:t>0, 1 y 2</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ES_tradnl" sz="1200">
                              <a:effectLst/>
                            </a:rPr>
                            <a:t>Izquierdo-Centro-Derecho</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S_tradnl" sz="1100">
                                    <a:effectLst/>
                                    <a:latin typeface="Cambria Math" panose="02040503050406030204" pitchFamily="18" charset="0"/>
                                  </a:rPr>
                                  <m:t>𝑥</m:t>
                                </m:r>
                                <m:r>
                                  <a:rPr lang="es-ES_tradnl" sz="1100">
                                    <a:effectLst/>
                                    <a:latin typeface="Cambria Math" panose="02040503050406030204" pitchFamily="18" charset="0"/>
                                  </a:rPr>
                                  <m:t>≤0,50</m:t>
                                </m:r>
                              </m:oMath>
                            </m:oMathPara>
                          </a14:m>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S_tradnl" sz="1100">
                                    <a:effectLst/>
                                    <a:latin typeface="Cambria Math" panose="02040503050406030204" pitchFamily="18" charset="0"/>
                                  </a:rPr>
                                  <m:t>0,50&lt;</m:t>
                                </m:r>
                                <m:r>
                                  <a:rPr lang="es-ES_tradnl" sz="1100">
                                    <a:effectLst/>
                                    <a:latin typeface="Cambria Math" panose="02040503050406030204" pitchFamily="18" charset="0"/>
                                  </a:rPr>
                                  <m:t>𝑥</m:t>
                                </m:r>
                                <m:r>
                                  <a:rPr lang="es-ES_tradnl" sz="1100">
                                    <a:effectLst/>
                                    <a:latin typeface="Cambria Math" panose="02040503050406030204" pitchFamily="18" charset="0"/>
                                  </a:rPr>
                                  <m:t>&lt;0,80</m:t>
                                </m:r>
                              </m:oMath>
                            </m:oMathPara>
                          </a14:m>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S_tradnl" sz="1100">
                                    <a:effectLst/>
                                    <a:latin typeface="Cambria Math" panose="02040503050406030204" pitchFamily="18" charset="0"/>
                                  </a:rPr>
                                  <m:t>𝑥</m:t>
                                </m:r>
                                <m:r>
                                  <a:rPr lang="es-ES_tradnl" sz="1100">
                                    <a:effectLst/>
                                    <a:latin typeface="Cambria Math" panose="02040503050406030204" pitchFamily="18" charset="0"/>
                                  </a:rPr>
                                  <m:t>≥0,80</m:t>
                                </m:r>
                              </m:oMath>
                            </m:oMathPara>
                          </a14:m>
                          <a:endParaRPr lang="es-EC" sz="12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49417"/>
                      </a:ext>
                    </a:extLst>
                  </a:tr>
                </a:tbl>
              </a:graphicData>
            </a:graphic>
          </p:graphicFrame>
        </mc:Choice>
        <mc:Fallback xmlns="">
          <p:graphicFrame>
            <p:nvGraphicFramePr>
              <p:cNvPr id="6" name="Tabla 5"/>
              <p:cNvGraphicFramePr>
                <a:graphicFrameLocks noGrp="1"/>
              </p:cNvGraphicFramePr>
              <p:nvPr>
                <p:extLst>
                  <p:ext uri="{D42A27DB-BD31-4B8C-83A1-F6EECF244321}">
                    <p14:modId xmlns:p14="http://schemas.microsoft.com/office/powerpoint/2010/main" val="1328720805"/>
                  </p:ext>
                </p:extLst>
              </p:nvPr>
            </p:nvGraphicFramePr>
            <p:xfrm>
              <a:off x="394349" y="4333084"/>
              <a:ext cx="5484852" cy="1235235"/>
            </p:xfrm>
            <a:graphic>
              <a:graphicData uri="http://schemas.openxmlformats.org/drawingml/2006/table">
                <a:tbl>
                  <a:tblPr firstRow="1" firstCol="1" bandRow="1">
                    <a:tableStyleId>{5A111915-BE36-4E01-A7E5-04B1672EAD32}</a:tableStyleId>
                  </a:tblPr>
                  <a:tblGrid>
                    <a:gridCol w="659490">
                      <a:extLst>
                        <a:ext uri="{9D8B030D-6E8A-4147-A177-3AD203B41FA5}">
                          <a16:colId xmlns:a16="http://schemas.microsoft.com/office/drawing/2014/main" val="400943115"/>
                        </a:ext>
                      </a:extLst>
                    </a:gridCol>
                    <a:gridCol w="1797579">
                      <a:extLst>
                        <a:ext uri="{9D8B030D-6E8A-4147-A177-3AD203B41FA5}">
                          <a16:colId xmlns:a16="http://schemas.microsoft.com/office/drawing/2014/main" val="1703743189"/>
                        </a:ext>
                      </a:extLst>
                    </a:gridCol>
                    <a:gridCol w="851731">
                      <a:extLst>
                        <a:ext uri="{9D8B030D-6E8A-4147-A177-3AD203B41FA5}">
                          <a16:colId xmlns:a16="http://schemas.microsoft.com/office/drawing/2014/main" val="3048268830"/>
                        </a:ext>
                      </a:extLst>
                    </a:gridCol>
                    <a:gridCol w="1229536">
                      <a:extLst>
                        <a:ext uri="{9D8B030D-6E8A-4147-A177-3AD203B41FA5}">
                          <a16:colId xmlns:a16="http://schemas.microsoft.com/office/drawing/2014/main" val="258748635"/>
                        </a:ext>
                      </a:extLst>
                    </a:gridCol>
                    <a:gridCol w="946516">
                      <a:extLst>
                        <a:ext uri="{9D8B030D-6E8A-4147-A177-3AD203B41FA5}">
                          <a16:colId xmlns:a16="http://schemas.microsoft.com/office/drawing/2014/main" val="4225223752"/>
                        </a:ext>
                      </a:extLst>
                    </a:gridCol>
                  </a:tblGrid>
                  <a:tr h="279019">
                    <a:tc gridSpan="5">
                      <a:txBody>
                        <a:bodyPr/>
                        <a:lstStyle/>
                        <a:p>
                          <a:pPr algn="ctr">
                            <a:lnSpc>
                              <a:spcPct val="107000"/>
                            </a:lnSpc>
                            <a:spcAft>
                              <a:spcPts val="0"/>
                            </a:spcAft>
                          </a:pPr>
                          <a:r>
                            <a:rPr lang="es-ES_tradnl" sz="1800" dirty="0" smtClean="0">
                              <a:effectLst/>
                            </a:rPr>
                            <a:t>Rango </a:t>
                          </a:r>
                          <a:r>
                            <a:rPr lang="es-ES_tradnl" sz="1800" dirty="0">
                              <a:effectLst/>
                            </a:rPr>
                            <a:t>de Detección establecidos</a:t>
                          </a:r>
                          <a:endParaRPr lang="es-EC" sz="18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lnSpc>
                              <a:spcPct val="107000"/>
                            </a:lnSpc>
                            <a:spcAft>
                              <a:spcPts val="0"/>
                            </a:spcAft>
                          </a:pPr>
                          <a:endParaRPr lang="es-EC" sz="1200" dirty="0">
                            <a:effectLst/>
                            <a:latin typeface="Times New Roman" panose="02020603050405020304" pitchFamily="18" charset="0"/>
                            <a:ea typeface="Calibri" panose="020F0502020204030204" pitchFamily="34" charset="0"/>
                          </a:endParaRPr>
                        </a:p>
                      </a:txBody>
                      <a:tcPr marL="68580" marR="68580" marT="0" marB="0" anchor="ctr"/>
                    </a:tc>
                    <a:tc hMerge="1">
                      <a:txBody>
                        <a:bodyPr/>
                        <a:lstStyle/>
                        <a:p>
                          <a:pPr algn="ctr">
                            <a:lnSpc>
                              <a:spcPct val="107000"/>
                            </a:lnSpc>
                            <a:spcAft>
                              <a:spcPts val="0"/>
                            </a:spcAft>
                          </a:pPr>
                          <a:endParaRPr lang="es-EC" sz="1200" dirty="0">
                            <a:effectLst/>
                            <a:latin typeface="Times New Roman" panose="02020603050405020304" pitchFamily="18" charset="0"/>
                            <a:ea typeface="Calibri" panose="020F0502020204030204" pitchFamily="34" charset="0"/>
                          </a:endParaRPr>
                        </a:p>
                      </a:txBody>
                      <a:tcPr marL="68580" marR="6858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326919799"/>
                      </a:ext>
                    </a:extLst>
                  </a:tr>
                  <a:tr h="478108">
                    <a:tc>
                      <a:txBody>
                        <a:bodyPr/>
                        <a:lstStyle/>
                        <a:p>
                          <a:pPr algn="ctr">
                            <a:lnSpc>
                              <a:spcPct val="107000"/>
                            </a:lnSpc>
                            <a:spcAft>
                              <a:spcPts val="0"/>
                            </a:spcAft>
                          </a:pPr>
                          <a:r>
                            <a:rPr lang="es-ES_tradnl" sz="1200">
                              <a:effectLst/>
                            </a:rPr>
                            <a:t>Robot</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ES_tradnl" sz="1200">
                              <a:effectLst/>
                            </a:rPr>
                            <a:t>Sensores de visión</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ES_tradnl" sz="1200">
                              <a:effectLst/>
                            </a:rPr>
                            <a:t>Baja detección</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ES_tradnl" sz="1200">
                              <a:effectLst/>
                            </a:rPr>
                            <a:t>Media</a:t>
                          </a:r>
                          <a:endParaRPr lang="es-EC" sz="1200">
                            <a:effectLst/>
                          </a:endParaRPr>
                        </a:p>
                        <a:p>
                          <a:pPr algn="ctr">
                            <a:lnSpc>
                              <a:spcPct val="107000"/>
                            </a:lnSpc>
                            <a:spcAft>
                              <a:spcPts val="0"/>
                            </a:spcAft>
                          </a:pPr>
                          <a:r>
                            <a:rPr lang="es-ES_tradnl" sz="1200">
                              <a:effectLst/>
                            </a:rPr>
                            <a:t>Detección </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ES_tradnl" sz="1200">
                              <a:effectLst/>
                            </a:rPr>
                            <a:t>Alta</a:t>
                          </a:r>
                          <a:endParaRPr lang="es-EC" sz="1200">
                            <a:effectLst/>
                          </a:endParaRPr>
                        </a:p>
                        <a:p>
                          <a:pPr algn="ctr">
                            <a:lnSpc>
                              <a:spcPct val="107000"/>
                            </a:lnSpc>
                            <a:spcAft>
                              <a:spcPts val="0"/>
                            </a:spcAft>
                          </a:pPr>
                          <a:r>
                            <a:rPr lang="es-ES_tradnl" sz="1200">
                              <a:effectLst/>
                            </a:rPr>
                            <a:t>Detección</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860632"/>
                      </a:ext>
                    </a:extLst>
                  </a:tr>
                  <a:tr h="478108">
                    <a:tc>
                      <a:txBody>
                        <a:bodyPr/>
                        <a:lstStyle/>
                        <a:p>
                          <a:pPr algn="ctr">
                            <a:lnSpc>
                              <a:spcPct val="107000"/>
                            </a:lnSpc>
                            <a:spcAft>
                              <a:spcPts val="0"/>
                            </a:spcAft>
                          </a:pPr>
                          <a:r>
                            <a:rPr lang="es-ES_tradnl" sz="1200">
                              <a:effectLst/>
                            </a:rPr>
                            <a:t>0, 1 y 2</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ES_tradnl" sz="1200">
                              <a:effectLst/>
                            </a:rPr>
                            <a:t>Izquierdo-Centro-Derecho</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C"/>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289286" t="-172152" r="-256429" b="-2532"/>
                          </a:stretch>
                        </a:blipFill>
                      </a:tcPr>
                    </a:tc>
                    <a:tc>
                      <a:txBody>
                        <a:bodyPr/>
                        <a:lstStyle/>
                        <a:p>
                          <a:endParaRPr lang="es-EC"/>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269802" t="-172152" r="-77723" b="-2532"/>
                          </a:stretch>
                        </a:blipFill>
                      </a:tcPr>
                    </a:tc>
                    <a:tc>
                      <a:txBody>
                        <a:bodyPr/>
                        <a:lstStyle/>
                        <a:p>
                          <a:endParaRPr lang="es-EC"/>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481935" t="-172152" r="-1290" b="-2532"/>
                          </a:stretch>
                        </a:blipFill>
                      </a:tcPr>
                    </a:tc>
                    <a:extLst>
                      <a:ext uri="{0D108BD9-81ED-4DB2-BD59-A6C34878D82A}">
                        <a16:rowId xmlns:a16="http://schemas.microsoft.com/office/drawing/2014/main" val="53749417"/>
                      </a:ext>
                    </a:extLst>
                  </a:tr>
                </a:tbl>
              </a:graphicData>
            </a:graphic>
          </p:graphicFrame>
        </mc:Fallback>
      </mc:AlternateContent>
      <mc:AlternateContent xmlns:mc="http://schemas.openxmlformats.org/markup-compatibility/2006" xmlns:a14="http://schemas.microsoft.com/office/drawing/2010/main">
        <mc:Choice Requires="a14">
          <p:sp>
            <p:nvSpPr>
              <p:cNvPr id="34" name="Rectángulo 33"/>
              <p:cNvSpPr/>
              <p:nvPr/>
            </p:nvSpPr>
            <p:spPr>
              <a:xfrm>
                <a:off x="7077842" y="5972369"/>
                <a:ext cx="4005647" cy="395493"/>
              </a:xfrm>
              <a:prstGeom prst="rect">
                <a:avLst/>
              </a:prstGeom>
              <a:solidFill>
                <a:schemeClr val="accent6">
                  <a:lumMod val="40000"/>
                  <a:lumOff val="6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V</m:t>
                          </m:r>
                        </m:e>
                        <m:sub>
                          <m:r>
                            <m:rPr>
                              <m:sty m:val="p"/>
                            </m:rPr>
                            <a:rPr lang="es-EC" i="0">
                              <a:latin typeface="Cambria Math" panose="02040503050406030204" pitchFamily="18" charset="0"/>
                            </a:rPr>
                            <m:t>Norm</m:t>
                          </m:r>
                        </m:sub>
                      </m:sSub>
                      <m:r>
                        <a:rPr lang="es-EC" i="0">
                          <a:latin typeface="Cambria Math" panose="02040503050406030204" pitchFamily="18" charset="0"/>
                        </a:rPr>
                        <m:t>=0,011 ∙</m:t>
                      </m:r>
                      <m:sSub>
                        <m:sSubPr>
                          <m:ctrlPr>
                            <a:rPr lang="es-EC" i="1">
                              <a:latin typeface="Cambria Math" panose="02040503050406030204" pitchFamily="18" charset="0"/>
                            </a:rPr>
                          </m:ctrlPr>
                        </m:sSubPr>
                        <m:e>
                          <m:r>
                            <m:rPr>
                              <m:sty m:val="p"/>
                            </m:rPr>
                            <a:rPr lang="es-EC" i="0">
                              <a:latin typeface="Cambria Math" panose="02040503050406030204" pitchFamily="18" charset="0"/>
                            </a:rPr>
                            <m:t>V</m:t>
                          </m:r>
                        </m:e>
                        <m:sub>
                          <m:r>
                            <m:rPr>
                              <m:sty m:val="p"/>
                            </m:rPr>
                            <a:rPr lang="es-EC" i="0">
                              <a:latin typeface="Cambria Math" panose="02040503050406030204" pitchFamily="18" charset="0"/>
                            </a:rPr>
                            <m:t>escala</m:t>
                          </m:r>
                          <m:r>
                            <a:rPr lang="es-EC" i="0">
                              <a:latin typeface="Cambria Math" panose="02040503050406030204" pitchFamily="18" charset="0"/>
                            </a:rPr>
                            <m:t> </m:t>
                          </m:r>
                          <m:r>
                            <m:rPr>
                              <m:sty m:val="p"/>
                            </m:rPr>
                            <a:rPr lang="es-EC" i="0">
                              <a:latin typeface="Cambria Math" panose="02040503050406030204" pitchFamily="18" charset="0"/>
                            </a:rPr>
                            <m:t>de</m:t>
                          </m:r>
                          <m:r>
                            <a:rPr lang="es-EC" i="0">
                              <a:latin typeface="Cambria Math" panose="02040503050406030204" pitchFamily="18" charset="0"/>
                            </a:rPr>
                            <m:t> </m:t>
                          </m:r>
                          <m:r>
                            <m:rPr>
                              <m:sty m:val="p"/>
                            </m:rPr>
                            <a:rPr lang="es-EC" i="0">
                              <a:latin typeface="Cambria Math" panose="02040503050406030204" pitchFamily="18" charset="0"/>
                            </a:rPr>
                            <m:t>grises</m:t>
                          </m:r>
                        </m:sub>
                      </m:sSub>
                      <m:r>
                        <a:rPr lang="es-EC" i="0">
                          <a:latin typeface="Cambria Math" panose="02040503050406030204" pitchFamily="18" charset="0"/>
                        </a:rPr>
                        <m:t>−0,66</m:t>
                      </m:r>
                    </m:oMath>
                  </m:oMathPara>
                </a14:m>
                <a:endParaRPr lang="es-EC" dirty="0"/>
              </a:p>
            </p:txBody>
          </p:sp>
        </mc:Choice>
        <mc:Fallback xmlns="">
          <p:sp>
            <p:nvSpPr>
              <p:cNvPr id="34" name="Rectángulo 33"/>
              <p:cNvSpPr>
                <a:spLocks noRot="1" noChangeAspect="1" noMove="1" noResize="1" noEditPoints="1" noAdjustHandles="1" noChangeArrowheads="1" noChangeShapeType="1" noTextEdit="1"/>
              </p:cNvSpPr>
              <p:nvPr/>
            </p:nvSpPr>
            <p:spPr>
              <a:xfrm>
                <a:off x="7077842" y="5972369"/>
                <a:ext cx="4005647" cy="395493"/>
              </a:xfrm>
              <a:prstGeom prst="rect">
                <a:avLst/>
              </a:prstGeom>
              <a:blipFill>
                <a:blip r:embed="rId5"/>
                <a:stretch>
                  <a:fillRect b="-9231"/>
                </a:stretch>
              </a:blipFill>
            </p:spPr>
            <p:txBody>
              <a:bodyPr/>
              <a:lstStyle/>
              <a:p>
                <a:r>
                  <a:rPr lang="es-EC">
                    <a:noFill/>
                  </a:rPr>
                  <a:t> </a:t>
                </a:r>
              </a:p>
            </p:txBody>
          </p:sp>
        </mc:Fallback>
      </mc:AlternateContent>
      <p:sp>
        <p:nvSpPr>
          <p:cNvPr id="35" name="Rectángulo 34"/>
          <p:cNvSpPr/>
          <p:nvPr/>
        </p:nvSpPr>
        <p:spPr>
          <a:xfrm>
            <a:off x="1190028" y="1133386"/>
            <a:ext cx="3120004" cy="415498"/>
          </a:xfrm>
          <a:prstGeom prst="rect">
            <a:avLst/>
          </a:prstGeom>
        </p:spPr>
        <p:txBody>
          <a:bodyPr wrap="square">
            <a:spAutoFit/>
          </a:bodyPr>
          <a:lstStyle/>
          <a:p>
            <a:pPr marL="0" lvl="3" algn="ctr">
              <a:lnSpc>
                <a:spcPct val="150000"/>
              </a:lnSpc>
            </a:pPr>
            <a:r>
              <a:rPr lang="es-ES_tradnl" sz="1400" b="1" dirty="0"/>
              <a:t>S</a:t>
            </a:r>
            <a:r>
              <a:rPr lang="es-ES_tradnl" sz="1400" b="1" dirty="0" smtClean="0"/>
              <a:t>ensores de visión en robot simulado </a:t>
            </a:r>
            <a:endParaRPr lang="es-ES_tradnl" sz="1400" b="1" dirty="0"/>
          </a:p>
        </p:txBody>
      </p:sp>
      <p:pic>
        <p:nvPicPr>
          <p:cNvPr id="36" name="Imagen 35"/>
          <p:cNvPicPr>
            <a:picLocks noChangeAspect="1"/>
          </p:cNvPicPr>
          <p:nvPr/>
        </p:nvPicPr>
        <p:blipFill rotWithShape="1">
          <a:blip r:embed="rId6"/>
          <a:srcRect l="1444" t="1361" r="22951"/>
          <a:stretch/>
        </p:blipFill>
        <p:spPr>
          <a:xfrm>
            <a:off x="11600502" y="1425132"/>
            <a:ext cx="420994" cy="3887092"/>
          </a:xfrm>
          <a:prstGeom prst="rect">
            <a:avLst/>
          </a:prstGeom>
        </p:spPr>
      </p:pic>
      <p:pic>
        <p:nvPicPr>
          <p:cNvPr id="37" name="Imagen 36"/>
          <p:cNvPicPr>
            <a:picLocks noChangeAspect="1"/>
          </p:cNvPicPr>
          <p:nvPr/>
        </p:nvPicPr>
        <p:blipFill rotWithShape="1">
          <a:blip r:embed="rId7"/>
          <a:srcRect l="14940" t="3328" r="28868" b="1617"/>
          <a:stretch/>
        </p:blipFill>
        <p:spPr>
          <a:xfrm>
            <a:off x="6657507" y="1425133"/>
            <a:ext cx="420335" cy="3887091"/>
          </a:xfrm>
          <a:prstGeom prst="rect">
            <a:avLst/>
          </a:prstGeom>
        </p:spPr>
      </p:pic>
      <p:pic>
        <p:nvPicPr>
          <p:cNvPr id="38" name="Imagen 37"/>
          <p:cNvPicPr>
            <a:picLocks noChangeAspect="1"/>
          </p:cNvPicPr>
          <p:nvPr/>
        </p:nvPicPr>
        <p:blipFill rotWithShape="1">
          <a:blip r:embed="rId8"/>
          <a:srcRect l="5803" t="3300" r="7269" b="3622"/>
          <a:stretch/>
        </p:blipFill>
        <p:spPr>
          <a:xfrm>
            <a:off x="7259541" y="1603048"/>
            <a:ext cx="4158982" cy="3748417"/>
          </a:xfrm>
          <a:prstGeom prst="rect">
            <a:avLst/>
          </a:prstGeom>
        </p:spPr>
      </p:pic>
      <p:sp>
        <p:nvSpPr>
          <p:cNvPr id="39" name="Rectángulo 38"/>
          <p:cNvSpPr/>
          <p:nvPr/>
        </p:nvSpPr>
        <p:spPr>
          <a:xfrm>
            <a:off x="7779030" y="5587043"/>
            <a:ext cx="3120004" cy="382092"/>
          </a:xfrm>
          <a:prstGeom prst="rect">
            <a:avLst/>
          </a:prstGeom>
        </p:spPr>
        <p:txBody>
          <a:bodyPr wrap="square">
            <a:spAutoFit/>
          </a:bodyPr>
          <a:lstStyle/>
          <a:p>
            <a:pPr marL="0" lvl="3" algn="ctr">
              <a:lnSpc>
                <a:spcPct val="150000"/>
              </a:lnSpc>
            </a:pPr>
            <a:r>
              <a:rPr lang="es-ES_tradnl" sz="1400" b="1" dirty="0" smtClean="0"/>
              <a:t>Ecuación linealización</a:t>
            </a:r>
            <a:endParaRPr lang="es-ES_tradnl" sz="1400" b="1" dirty="0"/>
          </a:p>
        </p:txBody>
      </p:sp>
      <p:sp>
        <p:nvSpPr>
          <p:cNvPr id="40" name="Rectángulo 39"/>
          <p:cNvSpPr/>
          <p:nvPr/>
        </p:nvSpPr>
        <p:spPr>
          <a:xfrm>
            <a:off x="11083489" y="924705"/>
            <a:ext cx="1261411" cy="382092"/>
          </a:xfrm>
          <a:prstGeom prst="rect">
            <a:avLst/>
          </a:prstGeom>
        </p:spPr>
        <p:txBody>
          <a:bodyPr wrap="square">
            <a:spAutoFit/>
          </a:bodyPr>
          <a:lstStyle/>
          <a:p>
            <a:pPr marL="0" lvl="3" algn="ctr">
              <a:lnSpc>
                <a:spcPct val="150000"/>
              </a:lnSpc>
            </a:pPr>
            <a:r>
              <a:rPr lang="es-ES_tradnl" sz="1200" dirty="0" smtClean="0"/>
              <a:t>Voltaje</a:t>
            </a:r>
            <a:endParaRPr lang="es-ES_tradnl" sz="1200" dirty="0"/>
          </a:p>
        </p:txBody>
      </p:sp>
      <p:sp>
        <p:nvSpPr>
          <p:cNvPr id="41" name="Rectángulo 40"/>
          <p:cNvSpPr/>
          <p:nvPr/>
        </p:nvSpPr>
        <p:spPr>
          <a:xfrm>
            <a:off x="6086520" y="1067440"/>
            <a:ext cx="1443992" cy="369332"/>
          </a:xfrm>
          <a:prstGeom prst="rect">
            <a:avLst/>
          </a:prstGeom>
        </p:spPr>
        <p:txBody>
          <a:bodyPr wrap="square">
            <a:spAutoFit/>
          </a:bodyPr>
          <a:lstStyle/>
          <a:p>
            <a:pPr marL="0" lvl="3" algn="ctr">
              <a:lnSpc>
                <a:spcPct val="150000"/>
              </a:lnSpc>
            </a:pPr>
            <a:r>
              <a:rPr lang="es-ES_tradnl" sz="1200" dirty="0" smtClean="0"/>
              <a:t>Valor  normalizado</a:t>
            </a:r>
            <a:endParaRPr lang="es-ES_tradnl" sz="1200" dirty="0"/>
          </a:p>
        </p:txBody>
      </p:sp>
    </p:spTree>
    <p:extLst>
      <p:ext uri="{BB962C8B-B14F-4D97-AF65-F5344CB8AC3E}">
        <p14:creationId xmlns:p14="http://schemas.microsoft.com/office/powerpoint/2010/main" val="176437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000"/>
                                        <p:tgtEl>
                                          <p:spTgt spid="38"/>
                                        </p:tgtEl>
                                      </p:cBhvr>
                                    </p:animEffect>
                                    <p:anim calcmode="lin" valueType="num">
                                      <p:cBhvr>
                                        <p:cTn id="30" dur="1000" fill="hold"/>
                                        <p:tgtEl>
                                          <p:spTgt spid="38"/>
                                        </p:tgtEl>
                                        <p:attrNameLst>
                                          <p:attrName>ppt_x</p:attrName>
                                        </p:attrNameLst>
                                      </p:cBhvr>
                                      <p:tavLst>
                                        <p:tav tm="0">
                                          <p:val>
                                            <p:strVal val="#ppt_x"/>
                                          </p:val>
                                        </p:tav>
                                        <p:tav tm="100000">
                                          <p:val>
                                            <p:strVal val="#ppt_x"/>
                                          </p:val>
                                        </p:tav>
                                      </p:tavLst>
                                    </p:anim>
                                    <p:anim calcmode="lin" valueType="num">
                                      <p:cBhvr>
                                        <p:cTn id="31" dur="1000" fill="hold"/>
                                        <p:tgtEl>
                                          <p:spTgt spid="3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1000"/>
                                        <p:tgtEl>
                                          <p:spTgt spid="40"/>
                                        </p:tgtEl>
                                      </p:cBhvr>
                                    </p:animEffect>
                                    <p:anim calcmode="lin" valueType="num">
                                      <p:cBhvr>
                                        <p:cTn id="35" dur="1000" fill="hold"/>
                                        <p:tgtEl>
                                          <p:spTgt spid="40"/>
                                        </p:tgtEl>
                                        <p:attrNameLst>
                                          <p:attrName>ppt_x</p:attrName>
                                        </p:attrNameLst>
                                      </p:cBhvr>
                                      <p:tavLst>
                                        <p:tav tm="0">
                                          <p:val>
                                            <p:strVal val="#ppt_x"/>
                                          </p:val>
                                        </p:tav>
                                        <p:tav tm="100000">
                                          <p:val>
                                            <p:strVal val="#ppt_x"/>
                                          </p:val>
                                        </p:tav>
                                      </p:tavLst>
                                    </p:anim>
                                    <p:anim calcmode="lin" valueType="num">
                                      <p:cBhvr>
                                        <p:cTn id="36" dur="1000" fill="hold"/>
                                        <p:tgtEl>
                                          <p:spTgt spid="4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000"/>
                                        <p:tgtEl>
                                          <p:spTgt spid="39"/>
                                        </p:tgtEl>
                                      </p:cBhvr>
                                    </p:animEffect>
                                    <p:anim calcmode="lin" valueType="num">
                                      <p:cBhvr>
                                        <p:cTn id="47" dur="1000" fill="hold"/>
                                        <p:tgtEl>
                                          <p:spTgt spid="39"/>
                                        </p:tgtEl>
                                        <p:attrNameLst>
                                          <p:attrName>ppt_x</p:attrName>
                                        </p:attrNameLst>
                                      </p:cBhvr>
                                      <p:tavLst>
                                        <p:tav tm="0">
                                          <p:val>
                                            <p:strVal val="#ppt_x"/>
                                          </p:val>
                                        </p:tav>
                                        <p:tav tm="100000">
                                          <p:val>
                                            <p:strVal val="#ppt_x"/>
                                          </p:val>
                                        </p:tav>
                                      </p:tavLst>
                                    </p:anim>
                                    <p:anim calcmode="lin" valueType="num">
                                      <p:cBhvr>
                                        <p:cTn id="48" dur="1000" fill="hold"/>
                                        <p:tgtEl>
                                          <p:spTgt spid="3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1000"/>
                                        <p:tgtEl>
                                          <p:spTgt spid="34"/>
                                        </p:tgtEl>
                                      </p:cBhvr>
                                    </p:animEffect>
                                    <p:anim calcmode="lin" valueType="num">
                                      <p:cBhvr>
                                        <p:cTn id="52" dur="1000" fill="hold"/>
                                        <p:tgtEl>
                                          <p:spTgt spid="34"/>
                                        </p:tgtEl>
                                        <p:attrNameLst>
                                          <p:attrName>ppt_x</p:attrName>
                                        </p:attrNameLst>
                                      </p:cBhvr>
                                      <p:tavLst>
                                        <p:tav tm="0">
                                          <p:val>
                                            <p:strVal val="#ppt_x"/>
                                          </p:val>
                                        </p:tav>
                                        <p:tav tm="100000">
                                          <p:val>
                                            <p:strVal val="#ppt_x"/>
                                          </p:val>
                                        </p:tav>
                                      </p:tavLst>
                                    </p:anim>
                                    <p:anim calcmode="lin" valueType="num">
                                      <p:cBhvr>
                                        <p:cTn id="5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9" grpId="0"/>
      <p:bldP spid="40" grpId="0"/>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20051" y="6095090"/>
            <a:ext cx="2743200" cy="365125"/>
          </a:xfrm>
        </p:spPr>
        <p:txBody>
          <a:bodyPr/>
          <a:lstStyle/>
          <a:p>
            <a:pPr>
              <a:defRPr/>
            </a:pPr>
            <a:fld id="{E8D88C74-0DDE-8F40-A44E-D6CE8BB2242F}" type="slidenum">
              <a:rPr lang="es-ES" smtClean="0"/>
              <a:pPr>
                <a:defRPr/>
              </a:pPr>
              <a:t>37</a:t>
            </a:fld>
            <a:endParaRPr lang="es-ES" sz="1600" dirty="0">
              <a:solidFill>
                <a:srgbClr val="888888"/>
              </a:solidFill>
            </a:endParaRPr>
          </a:p>
        </p:txBody>
      </p:sp>
      <p:sp>
        <p:nvSpPr>
          <p:cNvPr id="7" name="18 Rectángulo"/>
          <p:cNvSpPr/>
          <p:nvPr/>
        </p:nvSpPr>
        <p:spPr bwMode="auto">
          <a:xfrm>
            <a:off x="2664952" y="-3587"/>
            <a:ext cx="4676374" cy="478800"/>
          </a:xfrm>
          <a:prstGeom prst="rect">
            <a:avLst/>
          </a:prstGeom>
          <a:solidFill>
            <a:schemeClr val="accent4">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4.- Algoritmos </a:t>
            </a:r>
            <a:r>
              <a:rPr lang="es-EC" b="1" dirty="0"/>
              <a:t>de búsqueda de fuentes de olor</a:t>
            </a:r>
          </a:p>
        </p:txBody>
      </p:sp>
      <p:sp>
        <p:nvSpPr>
          <p:cNvPr id="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1" name="Rectángulo 10"/>
          <p:cNvSpPr/>
          <p:nvPr/>
        </p:nvSpPr>
        <p:spPr>
          <a:xfrm>
            <a:off x="539809" y="1108152"/>
            <a:ext cx="3191171" cy="369332"/>
          </a:xfrm>
          <a:prstGeom prst="rect">
            <a:avLst/>
          </a:prstGeom>
        </p:spPr>
        <p:txBody>
          <a:bodyPr wrap="square">
            <a:spAutoFit/>
          </a:bodyPr>
          <a:lstStyle/>
          <a:p>
            <a:pPr marL="0" lvl="3" algn="ctr"/>
            <a:r>
              <a:rPr lang="es-ES_tradnl" b="1" dirty="0" smtClean="0"/>
              <a:t>Algoritmo zigzag</a:t>
            </a:r>
            <a:endParaRPr lang="es-ES_tradnl" b="1" dirty="0"/>
          </a:p>
        </p:txBody>
      </p:sp>
      <p:pic>
        <p:nvPicPr>
          <p:cNvPr id="12" name="Imagen 1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2970" y="1630542"/>
            <a:ext cx="3644850" cy="3186177"/>
          </a:xfrm>
          <a:prstGeom prst="rect">
            <a:avLst/>
          </a:prstGeom>
          <a:noFill/>
          <a:ln w="3175">
            <a:solidFill>
              <a:schemeClr val="tx1"/>
            </a:solidFill>
          </a:ln>
        </p:spPr>
      </p:pic>
      <p:pic>
        <p:nvPicPr>
          <p:cNvPr id="17" name="Imagen 16"/>
          <p:cNvPicPr/>
          <p:nvPr/>
        </p:nvPicPr>
        <p:blipFill>
          <a:blip r:embed="rId4" cstate="print">
            <a:extLst>
              <a:ext uri="{28A0092B-C50C-407E-A947-70E740481C1C}">
                <a14:useLocalDpi xmlns:a14="http://schemas.microsoft.com/office/drawing/2010/main"/>
              </a:ext>
            </a:extLst>
          </a:blip>
          <a:srcRect/>
          <a:stretch>
            <a:fillRect/>
          </a:stretch>
        </p:blipFill>
        <p:spPr bwMode="auto">
          <a:xfrm>
            <a:off x="8188152" y="1630243"/>
            <a:ext cx="3675099" cy="3186476"/>
          </a:xfrm>
          <a:prstGeom prst="rect">
            <a:avLst/>
          </a:prstGeom>
          <a:noFill/>
        </p:spPr>
      </p:pic>
      <p:sp>
        <p:nvSpPr>
          <p:cNvPr id="37" name="Rectángulo 36"/>
          <p:cNvSpPr/>
          <p:nvPr/>
        </p:nvSpPr>
        <p:spPr>
          <a:xfrm>
            <a:off x="3421932" y="2751746"/>
            <a:ext cx="535888" cy="26640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pic>
        <p:nvPicPr>
          <p:cNvPr id="2" name="Imagen 1"/>
          <p:cNvPicPr>
            <a:picLocks noChangeAspect="1"/>
          </p:cNvPicPr>
          <p:nvPr/>
        </p:nvPicPr>
        <p:blipFill>
          <a:blip r:embed="rId5"/>
          <a:stretch>
            <a:fillRect/>
          </a:stretch>
        </p:blipFill>
        <p:spPr>
          <a:xfrm>
            <a:off x="4226734" y="1630243"/>
            <a:ext cx="3624043" cy="3186476"/>
          </a:xfrm>
          <a:prstGeom prst="rect">
            <a:avLst/>
          </a:prstGeom>
        </p:spPr>
      </p:pic>
      <p:sp>
        <p:nvSpPr>
          <p:cNvPr id="38" name="Rectángulo 37"/>
          <p:cNvSpPr/>
          <p:nvPr/>
        </p:nvSpPr>
        <p:spPr>
          <a:xfrm>
            <a:off x="4443169" y="1045586"/>
            <a:ext cx="3191171" cy="369332"/>
          </a:xfrm>
          <a:prstGeom prst="rect">
            <a:avLst/>
          </a:prstGeom>
        </p:spPr>
        <p:txBody>
          <a:bodyPr wrap="square">
            <a:spAutoFit/>
          </a:bodyPr>
          <a:lstStyle/>
          <a:p>
            <a:pPr marL="0" lvl="3" algn="ctr"/>
            <a:r>
              <a:rPr lang="es-ES_tradnl" b="1" dirty="0" smtClean="0"/>
              <a:t>Algoritmo aleatorio</a:t>
            </a:r>
            <a:endParaRPr lang="es-ES_tradnl" b="1" dirty="0"/>
          </a:p>
        </p:txBody>
      </p:sp>
      <p:sp>
        <p:nvSpPr>
          <p:cNvPr id="39" name="Rectángulo 38"/>
          <p:cNvSpPr/>
          <p:nvPr/>
        </p:nvSpPr>
        <p:spPr>
          <a:xfrm>
            <a:off x="8430115" y="1076668"/>
            <a:ext cx="3191171" cy="369332"/>
          </a:xfrm>
          <a:prstGeom prst="rect">
            <a:avLst/>
          </a:prstGeom>
        </p:spPr>
        <p:txBody>
          <a:bodyPr wrap="square">
            <a:spAutoFit/>
          </a:bodyPr>
          <a:lstStyle/>
          <a:p>
            <a:pPr marL="0" lvl="3" algn="ctr"/>
            <a:r>
              <a:rPr lang="es-ES_tradnl" b="1" dirty="0" smtClean="0"/>
              <a:t>Algoritmo guiado</a:t>
            </a:r>
            <a:endParaRPr lang="es-ES_tradnl" b="1" dirty="0"/>
          </a:p>
        </p:txBody>
      </p:sp>
      <p:sp>
        <p:nvSpPr>
          <p:cNvPr id="13" name="Rectángulo 12"/>
          <p:cNvSpPr/>
          <p:nvPr/>
        </p:nvSpPr>
        <p:spPr>
          <a:xfrm>
            <a:off x="312970" y="5075220"/>
            <a:ext cx="3108962" cy="1384995"/>
          </a:xfrm>
          <a:prstGeom prst="rect">
            <a:avLst/>
          </a:prstGeom>
        </p:spPr>
        <p:txBody>
          <a:bodyPr wrap="square">
            <a:spAutoFit/>
          </a:bodyPr>
          <a:lstStyle/>
          <a:p>
            <a:pPr marL="285750" lvl="3" indent="-285750" algn="just">
              <a:lnSpc>
                <a:spcPct val="150000"/>
              </a:lnSpc>
              <a:buFont typeface="Arial" panose="020B0604020202020204" pitchFamily="34" charset="0"/>
              <a:buChar char="•"/>
            </a:pPr>
            <a:r>
              <a:rPr lang="es-ES_tradnl" sz="1400" dirty="0" smtClean="0"/>
              <a:t>Guiado por la pluma de olor</a:t>
            </a:r>
          </a:p>
          <a:p>
            <a:pPr marL="285750" lvl="3" indent="-285750" algn="just">
              <a:lnSpc>
                <a:spcPct val="150000"/>
              </a:lnSpc>
              <a:buFont typeface="Arial" panose="020B0604020202020204" pitchFamily="34" charset="0"/>
              <a:buChar char="•"/>
            </a:pPr>
            <a:r>
              <a:rPr lang="es-ES_tradnl" sz="1400" dirty="0" smtClean="0"/>
              <a:t>Cambios de orientación progresivos</a:t>
            </a:r>
          </a:p>
          <a:p>
            <a:pPr marL="285750" lvl="3" indent="-285750" algn="just">
              <a:lnSpc>
                <a:spcPct val="150000"/>
              </a:lnSpc>
              <a:buFont typeface="Arial" panose="020B0604020202020204" pitchFamily="34" charset="0"/>
              <a:buChar char="•"/>
            </a:pPr>
            <a:r>
              <a:rPr lang="es-ES_tradnl" sz="1400" dirty="0" smtClean="0"/>
              <a:t>Niveles de concentración altos</a:t>
            </a:r>
          </a:p>
          <a:p>
            <a:pPr marL="285750" lvl="3" indent="-285750" algn="just">
              <a:lnSpc>
                <a:spcPct val="150000"/>
              </a:lnSpc>
              <a:buFont typeface="Arial" panose="020B0604020202020204" pitchFamily="34" charset="0"/>
              <a:buChar char="•"/>
            </a:pPr>
            <a:r>
              <a:rPr lang="es-ES_tradnl" sz="1400" dirty="0" smtClean="0"/>
              <a:t>Espacios grandes</a:t>
            </a:r>
          </a:p>
        </p:txBody>
      </p:sp>
      <p:sp>
        <p:nvSpPr>
          <p:cNvPr id="14" name="Rectángulo 13"/>
          <p:cNvSpPr/>
          <p:nvPr/>
        </p:nvSpPr>
        <p:spPr>
          <a:xfrm>
            <a:off x="4093846" y="5075220"/>
            <a:ext cx="4094306" cy="1384995"/>
          </a:xfrm>
          <a:prstGeom prst="rect">
            <a:avLst/>
          </a:prstGeom>
        </p:spPr>
        <p:txBody>
          <a:bodyPr wrap="square">
            <a:spAutoFit/>
          </a:bodyPr>
          <a:lstStyle/>
          <a:p>
            <a:pPr marL="285750" lvl="3" indent="-285750" algn="just">
              <a:lnSpc>
                <a:spcPct val="150000"/>
              </a:lnSpc>
              <a:buFont typeface="Arial" panose="020B0604020202020204" pitchFamily="34" charset="0"/>
              <a:buChar char="•"/>
            </a:pPr>
            <a:r>
              <a:rPr lang="es-ES_tradnl" sz="1400" dirty="0" smtClean="0"/>
              <a:t>Trayectorias rectilíneas aleatorias</a:t>
            </a:r>
          </a:p>
          <a:p>
            <a:pPr marL="285750" lvl="3" indent="-285750" algn="just">
              <a:lnSpc>
                <a:spcPct val="150000"/>
              </a:lnSpc>
              <a:buFont typeface="Arial" panose="020B0604020202020204" pitchFamily="34" charset="0"/>
              <a:buChar char="•"/>
            </a:pPr>
            <a:r>
              <a:rPr lang="es-ES_tradnl" sz="1400" dirty="0" smtClean="0"/>
              <a:t>Evasión de obstáculos y de fronteras de decisión</a:t>
            </a:r>
          </a:p>
          <a:p>
            <a:pPr marL="285750" lvl="3" indent="-285750" algn="just">
              <a:lnSpc>
                <a:spcPct val="150000"/>
              </a:lnSpc>
              <a:buFont typeface="Arial" panose="020B0604020202020204" pitchFamily="34" charset="0"/>
              <a:buChar char="•"/>
            </a:pPr>
            <a:r>
              <a:rPr lang="es-ES_tradnl" sz="1400" dirty="0" smtClean="0"/>
              <a:t>Cambios de orientación </a:t>
            </a:r>
            <a:r>
              <a:rPr lang="es-ES_tradnl" sz="1400" dirty="0" err="1" smtClean="0"/>
              <a:t>pseudo</a:t>
            </a:r>
            <a:r>
              <a:rPr lang="es-ES_tradnl" sz="1400" dirty="0" smtClean="0"/>
              <a:t>-aleatorio</a:t>
            </a:r>
          </a:p>
          <a:p>
            <a:pPr marL="285750" lvl="3" indent="-285750" algn="just">
              <a:lnSpc>
                <a:spcPct val="150000"/>
              </a:lnSpc>
              <a:buFont typeface="Arial" panose="020B0604020202020204" pitchFamily="34" charset="0"/>
              <a:buChar char="•"/>
            </a:pPr>
            <a:endParaRPr lang="es-ES_tradnl" sz="1400" dirty="0" smtClean="0"/>
          </a:p>
        </p:txBody>
      </p:sp>
      <p:sp>
        <p:nvSpPr>
          <p:cNvPr id="15" name="Rectángulo 14"/>
          <p:cNvSpPr/>
          <p:nvPr/>
        </p:nvSpPr>
        <p:spPr>
          <a:xfrm>
            <a:off x="8188152" y="5075219"/>
            <a:ext cx="3675099" cy="1384995"/>
          </a:xfrm>
          <a:prstGeom prst="rect">
            <a:avLst/>
          </a:prstGeom>
        </p:spPr>
        <p:txBody>
          <a:bodyPr wrap="square">
            <a:spAutoFit/>
          </a:bodyPr>
          <a:lstStyle/>
          <a:p>
            <a:pPr marL="285750" lvl="3" indent="-285750" algn="just">
              <a:lnSpc>
                <a:spcPct val="150000"/>
              </a:lnSpc>
              <a:buFont typeface="Arial" panose="020B0604020202020204" pitchFamily="34" charset="0"/>
              <a:buChar char="•"/>
            </a:pPr>
            <a:r>
              <a:rPr lang="es-ES_tradnl" sz="1400" dirty="0" smtClean="0"/>
              <a:t>Guiado por la pluma de olor</a:t>
            </a:r>
          </a:p>
          <a:p>
            <a:pPr marL="285750" lvl="3" indent="-285750" algn="just">
              <a:lnSpc>
                <a:spcPct val="150000"/>
              </a:lnSpc>
              <a:buFont typeface="Arial" panose="020B0604020202020204" pitchFamily="34" charset="0"/>
              <a:buChar char="•"/>
            </a:pPr>
            <a:r>
              <a:rPr lang="es-ES_tradnl" sz="1400" dirty="0" smtClean="0"/>
              <a:t>Trayectorias rectilíneas </a:t>
            </a:r>
          </a:p>
          <a:p>
            <a:pPr marL="285750" lvl="3" indent="-285750" algn="just">
              <a:lnSpc>
                <a:spcPct val="150000"/>
              </a:lnSpc>
              <a:buFont typeface="Arial" panose="020B0604020202020204" pitchFamily="34" charset="0"/>
              <a:buChar char="•"/>
            </a:pPr>
            <a:r>
              <a:rPr lang="es-ES_tradnl" sz="1400" dirty="0" smtClean="0"/>
              <a:t>Detección de niveles de concentración</a:t>
            </a:r>
          </a:p>
          <a:p>
            <a:pPr marL="285750" lvl="3" indent="-285750" algn="just">
              <a:lnSpc>
                <a:spcPct val="150000"/>
              </a:lnSpc>
              <a:buFont typeface="Arial" panose="020B0604020202020204" pitchFamily="34" charset="0"/>
              <a:buChar char="•"/>
            </a:pPr>
            <a:r>
              <a:rPr lang="es-ES_tradnl" sz="1400" dirty="0" smtClean="0"/>
              <a:t>Evasión de obstáculos</a:t>
            </a:r>
          </a:p>
        </p:txBody>
      </p:sp>
    </p:spTree>
    <p:extLst>
      <p:ext uri="{BB962C8B-B14F-4D97-AF65-F5344CB8AC3E}">
        <p14:creationId xmlns:p14="http://schemas.microsoft.com/office/powerpoint/2010/main" val="861322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85366" y="6327600"/>
            <a:ext cx="2743200" cy="365125"/>
          </a:xfrm>
        </p:spPr>
        <p:txBody>
          <a:bodyPr/>
          <a:lstStyle/>
          <a:p>
            <a:pPr>
              <a:defRPr/>
            </a:pPr>
            <a:fld id="{E8D88C74-0DDE-8F40-A44E-D6CE8BB2242F}" type="slidenum">
              <a:rPr lang="es-ES" smtClean="0"/>
              <a:pPr>
                <a:defRPr/>
              </a:pPr>
              <a:t>38</a:t>
            </a:fld>
            <a:endParaRPr lang="es-ES" sz="1600">
              <a:solidFill>
                <a:srgbClr val="888888"/>
              </a:solidFill>
            </a:endParaRPr>
          </a:p>
        </p:txBody>
      </p:sp>
      <p:pic>
        <p:nvPicPr>
          <p:cNvPr id="9" name="Imagen 8"/>
          <p:cNvPicPr/>
          <p:nvPr/>
        </p:nvPicPr>
        <p:blipFill>
          <a:blip r:embed="rId3">
            <a:extLst>
              <a:ext uri="{28A0092B-C50C-407E-A947-70E740481C1C}">
                <a14:useLocalDpi xmlns:a14="http://schemas.microsoft.com/office/drawing/2010/main"/>
              </a:ext>
            </a:extLst>
          </a:blip>
          <a:stretch>
            <a:fillRect/>
          </a:stretch>
        </p:blipFill>
        <p:spPr>
          <a:xfrm>
            <a:off x="6672880" y="3975559"/>
            <a:ext cx="1800000" cy="1800000"/>
          </a:xfrm>
          <a:prstGeom prst="rect">
            <a:avLst/>
          </a:prstGeom>
        </p:spPr>
      </p:pic>
      <p:pic>
        <p:nvPicPr>
          <p:cNvPr id="12" name="Imagen 11"/>
          <p:cNvPicPr/>
          <p:nvPr/>
        </p:nvPicPr>
        <p:blipFill rotWithShape="1">
          <a:blip r:embed="rId4" cstate="print">
            <a:extLst>
              <a:ext uri="{28A0092B-C50C-407E-A947-70E740481C1C}">
                <a14:useLocalDpi xmlns:a14="http://schemas.microsoft.com/office/drawing/2010/main"/>
              </a:ext>
            </a:extLst>
          </a:blip>
          <a:srcRect b="12250"/>
          <a:stretch/>
        </p:blipFill>
        <p:spPr bwMode="auto">
          <a:xfrm>
            <a:off x="3597713" y="3975559"/>
            <a:ext cx="1800000" cy="1800000"/>
          </a:xfrm>
          <a:prstGeom prst="rect">
            <a:avLst/>
          </a:prstGeom>
          <a:noFill/>
          <a:ln>
            <a:noFill/>
          </a:ln>
          <a:extLst>
            <a:ext uri="{53640926-AAD7-44D8-BBD7-CCE9431645EC}">
              <a14:shadowObscured xmlns:a14="http://schemas.microsoft.com/office/drawing/2010/main"/>
            </a:ext>
          </a:extLst>
        </p:spPr>
      </p:pic>
      <p:pic>
        <p:nvPicPr>
          <p:cNvPr id="13" name="Imagen 12"/>
          <p:cNvPicPr/>
          <p:nvPr/>
        </p:nvPicPr>
        <p:blipFill rotWithShape="1">
          <a:blip r:embed="rId5" cstate="print">
            <a:extLst>
              <a:ext uri="{28A0092B-C50C-407E-A947-70E740481C1C}">
                <a14:useLocalDpi xmlns:a14="http://schemas.microsoft.com/office/drawing/2010/main"/>
              </a:ext>
            </a:extLst>
          </a:blip>
          <a:srcRect b="11826"/>
          <a:stretch/>
        </p:blipFill>
        <p:spPr bwMode="auto">
          <a:xfrm>
            <a:off x="1068533" y="3975559"/>
            <a:ext cx="1800000" cy="1800000"/>
          </a:xfrm>
          <a:prstGeom prst="rect">
            <a:avLst/>
          </a:prstGeom>
          <a:noFill/>
          <a:ln>
            <a:noFill/>
          </a:ln>
          <a:extLst>
            <a:ext uri="{53640926-AAD7-44D8-BBD7-CCE9431645EC}">
              <a14:shadowObscured xmlns:a14="http://schemas.microsoft.com/office/drawing/2010/main"/>
            </a:ext>
          </a:extLst>
        </p:spPr>
      </p:pic>
      <p:pic>
        <p:nvPicPr>
          <p:cNvPr id="14" name="Imagen 13"/>
          <p:cNvPicPr/>
          <p:nvPr/>
        </p:nvPicPr>
        <p:blipFill rotWithShape="1">
          <a:blip r:embed="rId6" cstate="print">
            <a:extLst>
              <a:ext uri="{28A0092B-C50C-407E-A947-70E740481C1C}">
                <a14:useLocalDpi xmlns:a14="http://schemas.microsoft.com/office/drawing/2010/main"/>
              </a:ext>
            </a:extLst>
          </a:blip>
          <a:srcRect b="11653"/>
          <a:stretch/>
        </p:blipFill>
        <p:spPr bwMode="auto">
          <a:xfrm>
            <a:off x="6791301" y="1256813"/>
            <a:ext cx="1800000" cy="1800000"/>
          </a:xfrm>
          <a:prstGeom prst="rect">
            <a:avLst/>
          </a:prstGeom>
          <a:noFill/>
          <a:ln>
            <a:noFill/>
          </a:ln>
          <a:extLst>
            <a:ext uri="{53640926-AAD7-44D8-BBD7-CCE9431645EC}">
              <a14:shadowObscured xmlns:a14="http://schemas.microsoft.com/office/drawing/2010/main"/>
            </a:ext>
          </a:extLst>
        </p:spPr>
      </p:pic>
      <p:pic>
        <p:nvPicPr>
          <p:cNvPr id="15" name="Imagen 14"/>
          <p:cNvPicPr/>
          <p:nvPr/>
        </p:nvPicPr>
        <p:blipFill rotWithShape="1">
          <a:blip r:embed="rId7" cstate="print">
            <a:extLst>
              <a:ext uri="{28A0092B-C50C-407E-A947-70E740481C1C}">
                <a14:useLocalDpi xmlns:a14="http://schemas.microsoft.com/office/drawing/2010/main"/>
              </a:ext>
            </a:extLst>
          </a:blip>
          <a:srcRect b="12292"/>
          <a:stretch/>
        </p:blipFill>
        <p:spPr bwMode="auto">
          <a:xfrm>
            <a:off x="9273712" y="1237806"/>
            <a:ext cx="1800000" cy="1800000"/>
          </a:xfrm>
          <a:prstGeom prst="rect">
            <a:avLst/>
          </a:prstGeom>
          <a:noFill/>
          <a:ln>
            <a:noFill/>
          </a:ln>
          <a:extLst>
            <a:ext uri="{53640926-AAD7-44D8-BBD7-CCE9431645EC}">
              <a14:shadowObscured xmlns:a14="http://schemas.microsoft.com/office/drawing/2010/main"/>
            </a:ext>
          </a:extLst>
        </p:spPr>
      </p:pic>
      <p:pic>
        <p:nvPicPr>
          <p:cNvPr id="16" name="Imagen 15"/>
          <p:cNvPicPr/>
          <p:nvPr/>
        </p:nvPicPr>
        <p:blipFill rotWithShape="1">
          <a:blip r:embed="rId8" cstate="print">
            <a:extLst>
              <a:ext uri="{28A0092B-C50C-407E-A947-70E740481C1C}">
                <a14:useLocalDpi xmlns:a14="http://schemas.microsoft.com/office/drawing/2010/main"/>
              </a:ext>
            </a:extLst>
          </a:blip>
          <a:srcRect b="12031"/>
          <a:stretch/>
        </p:blipFill>
        <p:spPr bwMode="auto">
          <a:xfrm>
            <a:off x="1085246" y="1220079"/>
            <a:ext cx="1800000" cy="1800000"/>
          </a:xfrm>
          <a:prstGeom prst="rect">
            <a:avLst/>
          </a:prstGeom>
          <a:noFill/>
          <a:ln>
            <a:noFill/>
          </a:ln>
          <a:extLst>
            <a:ext uri="{53640926-AAD7-44D8-BBD7-CCE9431645EC}">
              <a14:shadowObscured xmlns:a14="http://schemas.microsoft.com/office/drawing/2010/main"/>
            </a:ext>
          </a:extLst>
        </p:spPr>
      </p:pic>
      <p:pic>
        <p:nvPicPr>
          <p:cNvPr id="17" name="Imagen 16"/>
          <p:cNvPicPr/>
          <p:nvPr/>
        </p:nvPicPr>
        <p:blipFill rotWithShape="1">
          <a:blip r:embed="rId9" cstate="print">
            <a:extLst>
              <a:ext uri="{28A0092B-C50C-407E-A947-70E740481C1C}">
                <a14:useLocalDpi xmlns:a14="http://schemas.microsoft.com/office/drawing/2010/main"/>
              </a:ext>
            </a:extLst>
          </a:blip>
          <a:srcRect b="12028"/>
          <a:stretch/>
        </p:blipFill>
        <p:spPr bwMode="auto">
          <a:xfrm>
            <a:off x="3645720" y="1220079"/>
            <a:ext cx="1800000" cy="1800000"/>
          </a:xfrm>
          <a:prstGeom prst="rect">
            <a:avLst/>
          </a:prstGeom>
          <a:noFill/>
          <a:ln>
            <a:noFill/>
          </a:ln>
          <a:extLst>
            <a:ext uri="{53640926-AAD7-44D8-BBD7-CCE9431645EC}">
              <a14:shadowObscured xmlns:a14="http://schemas.microsoft.com/office/drawing/2010/main"/>
            </a:ext>
          </a:extLst>
        </p:spPr>
      </p:pic>
      <p:sp>
        <p:nvSpPr>
          <p:cNvPr id="19" name="Rectángulo 18"/>
          <p:cNvSpPr/>
          <p:nvPr/>
        </p:nvSpPr>
        <p:spPr>
          <a:xfrm>
            <a:off x="1085246" y="3056813"/>
            <a:ext cx="3015313" cy="382092"/>
          </a:xfrm>
          <a:prstGeom prst="rect">
            <a:avLst/>
          </a:prstGeom>
        </p:spPr>
        <p:txBody>
          <a:bodyPr wrap="none">
            <a:spAutoFit/>
          </a:bodyPr>
          <a:lstStyle/>
          <a:p>
            <a:pPr marL="285750" indent="-285750" algn="just">
              <a:lnSpc>
                <a:spcPct val="150000"/>
              </a:lnSpc>
              <a:buFont typeface="Arial" panose="020B0604020202020204" pitchFamily="34" charset="0"/>
              <a:buChar char="•"/>
            </a:pPr>
            <a:r>
              <a:rPr lang="es-EC" sz="1400" dirty="0" smtClean="0"/>
              <a:t>1 fuente de olor de 5 ml de alcohol</a:t>
            </a:r>
          </a:p>
        </p:txBody>
      </p:sp>
      <p:sp>
        <p:nvSpPr>
          <p:cNvPr id="20" name="Rectángulo 19"/>
          <p:cNvSpPr/>
          <p:nvPr/>
        </p:nvSpPr>
        <p:spPr>
          <a:xfrm>
            <a:off x="6791301" y="3062623"/>
            <a:ext cx="3823354" cy="382092"/>
          </a:xfrm>
          <a:prstGeom prst="rect">
            <a:avLst/>
          </a:prstGeom>
        </p:spPr>
        <p:txBody>
          <a:bodyPr wrap="none">
            <a:spAutoFit/>
          </a:bodyPr>
          <a:lstStyle/>
          <a:p>
            <a:pPr marL="285750" indent="-285750" algn="just">
              <a:lnSpc>
                <a:spcPct val="150000"/>
              </a:lnSpc>
              <a:buFont typeface="Arial" panose="020B0604020202020204" pitchFamily="34" charset="0"/>
              <a:buChar char="•"/>
            </a:pPr>
            <a:r>
              <a:rPr lang="es-EC" sz="1400" dirty="0"/>
              <a:t>2</a:t>
            </a:r>
            <a:r>
              <a:rPr lang="es-EC" sz="1400" dirty="0" smtClean="0"/>
              <a:t> fuentes de olor de 5 ml de alcohol cada una </a:t>
            </a:r>
          </a:p>
        </p:txBody>
      </p:sp>
      <p:sp>
        <p:nvSpPr>
          <p:cNvPr id="22" name="Rectángulo 21"/>
          <p:cNvSpPr/>
          <p:nvPr/>
        </p:nvSpPr>
        <p:spPr>
          <a:xfrm>
            <a:off x="766582" y="5720959"/>
            <a:ext cx="3954672" cy="382092"/>
          </a:xfrm>
          <a:prstGeom prst="rect">
            <a:avLst/>
          </a:prstGeom>
        </p:spPr>
        <p:txBody>
          <a:bodyPr wrap="none">
            <a:spAutoFit/>
          </a:bodyPr>
          <a:lstStyle/>
          <a:p>
            <a:pPr marL="285750" indent="-285750" algn="just">
              <a:lnSpc>
                <a:spcPct val="150000"/>
              </a:lnSpc>
              <a:buFont typeface="Arial" panose="020B0604020202020204" pitchFamily="34" charset="0"/>
              <a:buChar char="•"/>
            </a:pPr>
            <a:r>
              <a:rPr lang="es-EC" sz="1400" dirty="0" smtClean="0"/>
              <a:t>Fuentes </a:t>
            </a:r>
            <a:r>
              <a:rPr lang="es-EC" sz="1400" dirty="0"/>
              <a:t>de olor </a:t>
            </a:r>
            <a:r>
              <a:rPr lang="es-EC" sz="1400" dirty="0" smtClean="0"/>
              <a:t>de: 3 ml 5 ml y 10 </a:t>
            </a:r>
            <a:r>
              <a:rPr lang="es-EC" sz="1400" dirty="0"/>
              <a:t>ml de </a:t>
            </a:r>
            <a:r>
              <a:rPr lang="es-EC" sz="1400" dirty="0" smtClean="0"/>
              <a:t>alcohol</a:t>
            </a:r>
          </a:p>
        </p:txBody>
      </p:sp>
      <p:sp>
        <p:nvSpPr>
          <p:cNvPr id="23" name="Rectángulo 22"/>
          <p:cNvSpPr/>
          <p:nvPr/>
        </p:nvSpPr>
        <p:spPr>
          <a:xfrm>
            <a:off x="2014059" y="836771"/>
            <a:ext cx="2867516" cy="415498"/>
          </a:xfrm>
          <a:prstGeom prst="rect">
            <a:avLst/>
          </a:prstGeom>
        </p:spPr>
        <p:txBody>
          <a:bodyPr wrap="none">
            <a:spAutoFit/>
          </a:bodyPr>
          <a:lstStyle/>
          <a:p>
            <a:pPr algn="just">
              <a:lnSpc>
                <a:spcPct val="150000"/>
              </a:lnSpc>
            </a:pPr>
            <a:r>
              <a:rPr lang="es-EC" sz="1400" b="1" dirty="0" smtClean="0"/>
              <a:t>Ambiente controlado  (Mapa 1 y 2)</a:t>
            </a:r>
          </a:p>
        </p:txBody>
      </p:sp>
      <p:sp>
        <p:nvSpPr>
          <p:cNvPr id="24" name="Rectángulo 23"/>
          <p:cNvSpPr/>
          <p:nvPr/>
        </p:nvSpPr>
        <p:spPr>
          <a:xfrm>
            <a:off x="7714590" y="805329"/>
            <a:ext cx="2776145" cy="415498"/>
          </a:xfrm>
          <a:prstGeom prst="rect">
            <a:avLst/>
          </a:prstGeom>
        </p:spPr>
        <p:txBody>
          <a:bodyPr wrap="none">
            <a:spAutoFit/>
          </a:bodyPr>
          <a:lstStyle/>
          <a:p>
            <a:pPr algn="just">
              <a:lnSpc>
                <a:spcPct val="150000"/>
              </a:lnSpc>
            </a:pPr>
            <a:r>
              <a:rPr lang="es-EC" sz="1400" b="1" dirty="0" smtClean="0"/>
              <a:t>Ambiente controlado  (Mapa 3 y 4)</a:t>
            </a:r>
          </a:p>
        </p:txBody>
      </p:sp>
      <p:sp>
        <p:nvSpPr>
          <p:cNvPr id="25" name="Rectángulo 24"/>
          <p:cNvSpPr/>
          <p:nvPr/>
        </p:nvSpPr>
        <p:spPr>
          <a:xfrm>
            <a:off x="1590225" y="3571963"/>
            <a:ext cx="2744085" cy="415498"/>
          </a:xfrm>
          <a:prstGeom prst="rect">
            <a:avLst/>
          </a:prstGeom>
        </p:spPr>
        <p:txBody>
          <a:bodyPr wrap="none">
            <a:spAutoFit/>
          </a:bodyPr>
          <a:lstStyle/>
          <a:p>
            <a:pPr algn="just">
              <a:lnSpc>
                <a:spcPct val="150000"/>
              </a:lnSpc>
            </a:pPr>
            <a:r>
              <a:rPr lang="es-EC" sz="1400" b="1" dirty="0" smtClean="0"/>
              <a:t>Ambiente controlado  (Mapa 5, 6)</a:t>
            </a:r>
          </a:p>
        </p:txBody>
      </p:sp>
      <p:sp>
        <p:nvSpPr>
          <p:cNvPr id="27" name="Rectángulo 26"/>
          <p:cNvSpPr/>
          <p:nvPr/>
        </p:nvSpPr>
        <p:spPr>
          <a:xfrm>
            <a:off x="6249168" y="3590829"/>
            <a:ext cx="2611036" cy="415498"/>
          </a:xfrm>
          <a:prstGeom prst="rect">
            <a:avLst/>
          </a:prstGeom>
        </p:spPr>
        <p:txBody>
          <a:bodyPr wrap="none">
            <a:spAutoFit/>
          </a:bodyPr>
          <a:lstStyle/>
          <a:p>
            <a:pPr algn="just">
              <a:lnSpc>
                <a:spcPct val="150000"/>
              </a:lnSpc>
            </a:pPr>
            <a:r>
              <a:rPr lang="es-EC" sz="1400" b="1" dirty="0" smtClean="0"/>
              <a:t>Ambiente controlado  (Mapa 13)</a:t>
            </a:r>
          </a:p>
        </p:txBody>
      </p:sp>
      <p:sp>
        <p:nvSpPr>
          <p:cNvPr id="29" name="Rectángulo 28"/>
          <p:cNvSpPr/>
          <p:nvPr/>
        </p:nvSpPr>
        <p:spPr>
          <a:xfrm>
            <a:off x="5922229" y="5922856"/>
            <a:ext cx="3106684" cy="738664"/>
          </a:xfrm>
          <a:prstGeom prst="rect">
            <a:avLst/>
          </a:prstGeom>
        </p:spPr>
        <p:txBody>
          <a:bodyPr wrap="none">
            <a:spAutoFit/>
          </a:bodyPr>
          <a:lstStyle/>
          <a:p>
            <a:pPr marL="285750" indent="-285750" algn="just">
              <a:lnSpc>
                <a:spcPct val="150000"/>
              </a:lnSpc>
              <a:buFont typeface="Arial" panose="020B0604020202020204" pitchFamily="34" charset="0"/>
              <a:buChar char="•"/>
            </a:pPr>
            <a:r>
              <a:rPr lang="es-EC" sz="1400" dirty="0" smtClean="0"/>
              <a:t>1 fuente de olor de 20 ml de alcohol</a:t>
            </a:r>
          </a:p>
          <a:p>
            <a:pPr marL="285750" indent="-285750" algn="just">
              <a:lnSpc>
                <a:spcPct val="150000"/>
              </a:lnSpc>
              <a:buFont typeface="Arial" panose="020B0604020202020204" pitchFamily="34" charset="0"/>
              <a:buChar char="•"/>
            </a:pPr>
            <a:r>
              <a:rPr lang="es-EC" sz="1400" dirty="0" smtClean="0"/>
              <a:t>Presencia de perturbación</a:t>
            </a:r>
          </a:p>
        </p:txBody>
      </p:sp>
      <p:sp>
        <p:nvSpPr>
          <p:cNvPr id="31" name="Rectángulo 30"/>
          <p:cNvSpPr/>
          <p:nvPr/>
        </p:nvSpPr>
        <p:spPr>
          <a:xfrm>
            <a:off x="9379130" y="4084544"/>
            <a:ext cx="2637781" cy="1708160"/>
          </a:xfrm>
          <a:prstGeom prst="rect">
            <a:avLst/>
          </a:prstGeom>
          <a:ln>
            <a:solidFill>
              <a:schemeClr val="tx1"/>
            </a:solidFill>
          </a:ln>
        </p:spPr>
        <p:txBody>
          <a:bodyPr wrap="square">
            <a:spAutoFit/>
          </a:bodyPr>
          <a:lstStyle/>
          <a:p>
            <a:pPr algn="ctr">
              <a:lnSpc>
                <a:spcPct val="150000"/>
              </a:lnSpc>
            </a:pPr>
            <a:r>
              <a:rPr lang="es-EC" sz="1400" b="1" dirty="0" smtClean="0"/>
              <a:t>SE SIMULÓ UN TOTAL DE 7 MAPAS DE DISPERSIÓN </a:t>
            </a:r>
          </a:p>
          <a:p>
            <a:pPr algn="ctr">
              <a:lnSpc>
                <a:spcPct val="150000"/>
              </a:lnSpc>
            </a:pPr>
            <a:r>
              <a:rPr lang="es-EC" sz="1400" b="1" dirty="0" smtClean="0"/>
              <a:t>PARA LAS CONFIGURACIONES DE AMBIENTES </a:t>
            </a:r>
          </a:p>
          <a:p>
            <a:pPr algn="ctr">
              <a:lnSpc>
                <a:spcPct val="150000"/>
              </a:lnSpc>
            </a:pPr>
            <a:r>
              <a:rPr lang="es-EC" sz="1400" b="1" dirty="0" smtClean="0"/>
              <a:t>CONTROLADOS PRESENTES.</a:t>
            </a:r>
            <a:endParaRPr lang="es-EC" sz="1400" b="1" dirty="0"/>
          </a:p>
        </p:txBody>
      </p:sp>
      <p:sp>
        <p:nvSpPr>
          <p:cNvPr id="32" name="18 Rectángulo"/>
          <p:cNvSpPr/>
          <p:nvPr/>
        </p:nvSpPr>
        <p:spPr bwMode="auto">
          <a:xfrm>
            <a:off x="2664952" y="-3587"/>
            <a:ext cx="4676374" cy="478800"/>
          </a:xfrm>
          <a:prstGeom prst="rect">
            <a:avLst/>
          </a:prstGeom>
          <a:solidFill>
            <a:schemeClr val="accent1">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5.- Etapa de simulación</a:t>
            </a:r>
            <a:endParaRPr lang="es-EC" b="1" dirty="0"/>
          </a:p>
        </p:txBody>
      </p:sp>
      <p:sp>
        <p:nvSpPr>
          <p:cNvPr id="3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35" name="Rectángulo 34"/>
          <p:cNvSpPr/>
          <p:nvPr/>
        </p:nvSpPr>
        <p:spPr>
          <a:xfrm>
            <a:off x="7356068" y="-3587"/>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Entornos controlados</a:t>
            </a:r>
            <a:endParaRPr lang="es-EC" sz="1600" b="1" dirty="0"/>
          </a:p>
        </p:txBody>
      </p:sp>
    </p:spTree>
    <p:extLst>
      <p:ext uri="{BB962C8B-B14F-4D97-AF65-F5344CB8AC3E}">
        <p14:creationId xmlns:p14="http://schemas.microsoft.com/office/powerpoint/2010/main" val="421240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anim calcmode="lin" valueType="num">
                                      <p:cBhvr>
                                        <p:cTn id="67" dur="1000" fill="hold"/>
                                        <p:tgtEl>
                                          <p:spTgt spid="22"/>
                                        </p:tgtEl>
                                        <p:attrNameLst>
                                          <p:attrName>ppt_x</p:attrName>
                                        </p:attrNameLst>
                                      </p:cBhvr>
                                      <p:tavLst>
                                        <p:tav tm="0">
                                          <p:val>
                                            <p:strVal val="#ppt_x"/>
                                          </p:val>
                                        </p:tav>
                                        <p:tav tm="100000">
                                          <p:val>
                                            <p:strVal val="#ppt_x"/>
                                          </p:val>
                                        </p:tav>
                                      </p:tavLst>
                                    </p:anim>
                                    <p:anim calcmode="lin" valueType="num">
                                      <p:cBhvr>
                                        <p:cTn id="6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1000"/>
                                        <p:tgtEl>
                                          <p:spTgt spid="27"/>
                                        </p:tgtEl>
                                      </p:cBhvr>
                                    </p:animEffect>
                                    <p:anim calcmode="lin" valueType="num">
                                      <p:cBhvr>
                                        <p:cTn id="74" dur="1000" fill="hold"/>
                                        <p:tgtEl>
                                          <p:spTgt spid="27"/>
                                        </p:tgtEl>
                                        <p:attrNameLst>
                                          <p:attrName>ppt_x</p:attrName>
                                        </p:attrNameLst>
                                      </p:cBhvr>
                                      <p:tavLst>
                                        <p:tav tm="0">
                                          <p:val>
                                            <p:strVal val="#ppt_x"/>
                                          </p:val>
                                        </p:tav>
                                        <p:tav tm="100000">
                                          <p:val>
                                            <p:strVal val="#ppt_x"/>
                                          </p:val>
                                        </p:tav>
                                      </p:tavLst>
                                    </p:anim>
                                    <p:anim calcmode="lin" valueType="num">
                                      <p:cBhvr>
                                        <p:cTn id="75" dur="1000" fill="hold"/>
                                        <p:tgtEl>
                                          <p:spTgt spid="27"/>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1000"/>
                                        <p:tgtEl>
                                          <p:spTgt spid="9"/>
                                        </p:tgtEl>
                                      </p:cBhvr>
                                    </p:animEffect>
                                    <p:anim calcmode="lin" valueType="num">
                                      <p:cBhvr>
                                        <p:cTn id="79" dur="1000" fill="hold"/>
                                        <p:tgtEl>
                                          <p:spTgt spid="9"/>
                                        </p:tgtEl>
                                        <p:attrNameLst>
                                          <p:attrName>ppt_x</p:attrName>
                                        </p:attrNameLst>
                                      </p:cBhvr>
                                      <p:tavLst>
                                        <p:tav tm="0">
                                          <p:val>
                                            <p:strVal val="#ppt_x"/>
                                          </p:val>
                                        </p:tav>
                                        <p:tav tm="100000">
                                          <p:val>
                                            <p:strVal val="#ppt_x"/>
                                          </p:val>
                                        </p:tav>
                                      </p:tavLst>
                                    </p:anim>
                                    <p:anim calcmode="lin" valueType="num">
                                      <p:cBhvr>
                                        <p:cTn id="80" dur="1000" fill="hold"/>
                                        <p:tgtEl>
                                          <p:spTgt spid="9"/>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1000"/>
                                        <p:tgtEl>
                                          <p:spTgt spid="29"/>
                                        </p:tgtEl>
                                      </p:cBhvr>
                                    </p:animEffect>
                                    <p:anim calcmode="lin" valueType="num">
                                      <p:cBhvr>
                                        <p:cTn id="84" dur="1000" fill="hold"/>
                                        <p:tgtEl>
                                          <p:spTgt spid="29"/>
                                        </p:tgtEl>
                                        <p:attrNameLst>
                                          <p:attrName>ppt_x</p:attrName>
                                        </p:attrNameLst>
                                      </p:cBhvr>
                                      <p:tavLst>
                                        <p:tav tm="0">
                                          <p:val>
                                            <p:strVal val="#ppt_x"/>
                                          </p:val>
                                        </p:tav>
                                        <p:tav tm="100000">
                                          <p:val>
                                            <p:strVal val="#ppt_x"/>
                                          </p:val>
                                        </p:tav>
                                      </p:tavLst>
                                    </p:anim>
                                    <p:anim calcmode="lin" valueType="num">
                                      <p:cBhvr>
                                        <p:cTn id="8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1000"/>
                                        <p:tgtEl>
                                          <p:spTgt spid="31"/>
                                        </p:tgtEl>
                                      </p:cBhvr>
                                    </p:animEffect>
                                    <p:anim calcmode="lin" valueType="num">
                                      <p:cBhvr>
                                        <p:cTn id="91" dur="1000" fill="hold"/>
                                        <p:tgtEl>
                                          <p:spTgt spid="31"/>
                                        </p:tgtEl>
                                        <p:attrNameLst>
                                          <p:attrName>ppt_x</p:attrName>
                                        </p:attrNameLst>
                                      </p:cBhvr>
                                      <p:tavLst>
                                        <p:tav tm="0">
                                          <p:val>
                                            <p:strVal val="#ppt_x"/>
                                          </p:val>
                                        </p:tav>
                                        <p:tav tm="100000">
                                          <p:val>
                                            <p:strVal val="#ppt_x"/>
                                          </p:val>
                                        </p:tav>
                                      </p:tavLst>
                                    </p:anim>
                                    <p:anim calcmode="lin" valueType="num">
                                      <p:cBhvr>
                                        <p:cTn id="9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4" grpId="0"/>
      <p:bldP spid="25" grpId="0"/>
      <p:bldP spid="27" grpId="0"/>
      <p:bldP spid="29" grpId="0"/>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85366" y="6327600"/>
            <a:ext cx="2743200" cy="365125"/>
          </a:xfrm>
        </p:spPr>
        <p:txBody>
          <a:bodyPr/>
          <a:lstStyle/>
          <a:p>
            <a:pPr>
              <a:defRPr/>
            </a:pPr>
            <a:fld id="{E8D88C74-0DDE-8F40-A44E-D6CE8BB2242F}" type="slidenum">
              <a:rPr lang="es-ES" smtClean="0"/>
              <a:pPr>
                <a:defRPr/>
              </a:pPr>
              <a:t>39</a:t>
            </a:fld>
            <a:endParaRPr lang="es-ES" sz="1600">
              <a:solidFill>
                <a:srgbClr val="888888"/>
              </a:solidFill>
            </a:endParaRPr>
          </a:p>
        </p:txBody>
      </p:sp>
      <p:sp>
        <p:nvSpPr>
          <p:cNvPr id="23" name="Rectángulo 22"/>
          <p:cNvSpPr/>
          <p:nvPr/>
        </p:nvSpPr>
        <p:spPr>
          <a:xfrm>
            <a:off x="3787035" y="504650"/>
            <a:ext cx="5371214" cy="415498"/>
          </a:xfrm>
          <a:prstGeom prst="rect">
            <a:avLst/>
          </a:prstGeom>
        </p:spPr>
        <p:txBody>
          <a:bodyPr wrap="none">
            <a:spAutoFit/>
          </a:bodyPr>
          <a:lstStyle/>
          <a:p>
            <a:pPr algn="just">
              <a:lnSpc>
                <a:spcPct val="150000"/>
              </a:lnSpc>
            </a:pPr>
            <a:r>
              <a:rPr lang="es-EC" sz="1400" b="1" dirty="0" smtClean="0"/>
              <a:t>Simulación de ambiente controlado-Mapa 6- Presencia de obstáculos)</a:t>
            </a:r>
          </a:p>
        </p:txBody>
      </p:sp>
      <p:sp>
        <p:nvSpPr>
          <p:cNvPr id="3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pic>
        <p:nvPicPr>
          <p:cNvPr id="26" name="Imagen 25"/>
          <p:cNvPicPr/>
          <p:nvPr/>
        </p:nvPicPr>
        <p:blipFill rotWithShape="1">
          <a:blip r:embed="rId3" cstate="print">
            <a:extLst>
              <a:ext uri="{28A0092B-C50C-407E-A947-70E740481C1C}">
                <a14:useLocalDpi xmlns:a14="http://schemas.microsoft.com/office/drawing/2010/main"/>
              </a:ext>
            </a:extLst>
          </a:blip>
          <a:srcRect b="12292"/>
          <a:stretch/>
        </p:blipFill>
        <p:spPr bwMode="auto">
          <a:xfrm>
            <a:off x="533979" y="902778"/>
            <a:ext cx="1979930" cy="1830705"/>
          </a:xfrm>
          <a:prstGeom prst="rect">
            <a:avLst/>
          </a:prstGeom>
          <a:noFill/>
          <a:ln>
            <a:noFill/>
          </a:ln>
          <a:extLst>
            <a:ext uri="{53640926-AAD7-44D8-BBD7-CCE9431645EC}">
              <a14:shadowObscured xmlns:a14="http://schemas.microsoft.com/office/drawing/2010/main"/>
            </a:ext>
          </a:extLst>
        </p:spPr>
      </p:pic>
      <p:pic>
        <p:nvPicPr>
          <p:cNvPr id="28" name="Imagen 27"/>
          <p:cNvPicPr/>
          <p:nvPr/>
        </p:nvPicPr>
        <p:blipFill>
          <a:blip r:embed="rId4" cstate="print">
            <a:extLst>
              <a:ext uri="{28A0092B-C50C-407E-A947-70E740481C1C}">
                <a14:useLocalDpi xmlns:a14="http://schemas.microsoft.com/office/drawing/2010/main"/>
              </a:ext>
            </a:extLst>
          </a:blip>
          <a:stretch>
            <a:fillRect/>
          </a:stretch>
        </p:blipFill>
        <p:spPr>
          <a:xfrm>
            <a:off x="3185263" y="910397"/>
            <a:ext cx="1979930" cy="1830705"/>
          </a:xfrm>
          <a:prstGeom prst="rect">
            <a:avLst/>
          </a:prstGeom>
        </p:spPr>
      </p:pic>
      <p:pic>
        <p:nvPicPr>
          <p:cNvPr id="30" name="Imagen 29"/>
          <p:cNvPicPr/>
          <p:nvPr/>
        </p:nvPicPr>
        <p:blipFill rotWithShape="1">
          <a:blip r:embed="rId5" cstate="print">
            <a:extLst>
              <a:ext uri="{28A0092B-C50C-407E-A947-70E740481C1C}">
                <a14:useLocalDpi xmlns:a14="http://schemas.microsoft.com/office/drawing/2010/main"/>
              </a:ext>
            </a:extLst>
          </a:blip>
          <a:srcRect l="3942" t="3212" b="4402"/>
          <a:stretch/>
        </p:blipFill>
        <p:spPr bwMode="auto">
          <a:xfrm>
            <a:off x="6111436" y="902778"/>
            <a:ext cx="2609215" cy="1845945"/>
          </a:xfrm>
          <a:prstGeom prst="rect">
            <a:avLst/>
          </a:prstGeom>
          <a:ln>
            <a:noFill/>
          </a:ln>
          <a:extLst>
            <a:ext uri="{53640926-AAD7-44D8-BBD7-CCE9431645EC}">
              <a14:shadowObscured xmlns:a14="http://schemas.microsoft.com/office/drawing/2010/main"/>
            </a:ext>
          </a:extLst>
        </p:spPr>
      </p:pic>
      <p:pic>
        <p:nvPicPr>
          <p:cNvPr id="35" name="Imagen 34"/>
          <p:cNvPicPr/>
          <p:nvPr/>
        </p:nvPicPr>
        <p:blipFill>
          <a:blip r:embed="rId6" cstate="print">
            <a:extLst>
              <a:ext uri="{28A0092B-C50C-407E-A947-70E740481C1C}">
                <a14:useLocalDpi xmlns:a14="http://schemas.microsoft.com/office/drawing/2010/main"/>
              </a:ext>
            </a:extLst>
          </a:blip>
          <a:stretch>
            <a:fillRect/>
          </a:stretch>
        </p:blipFill>
        <p:spPr>
          <a:xfrm>
            <a:off x="9666894" y="920148"/>
            <a:ext cx="1979930" cy="1839595"/>
          </a:xfrm>
          <a:prstGeom prst="rect">
            <a:avLst/>
          </a:prstGeom>
        </p:spPr>
      </p:pic>
      <mc:AlternateContent xmlns:mc="http://schemas.openxmlformats.org/markup-compatibility/2006" xmlns:a14="http://schemas.microsoft.com/office/drawing/2010/main">
        <mc:Choice Requires="a14">
          <p:graphicFrame>
            <p:nvGraphicFramePr>
              <p:cNvPr id="2" name="Tabla 1"/>
              <p:cNvGraphicFramePr>
                <a:graphicFrameLocks noGrp="1"/>
              </p:cNvGraphicFramePr>
              <p:nvPr>
                <p:extLst>
                  <p:ext uri="{D42A27DB-BD31-4B8C-83A1-F6EECF244321}">
                    <p14:modId xmlns:p14="http://schemas.microsoft.com/office/powerpoint/2010/main" val="3362544616"/>
                  </p:ext>
                </p:extLst>
              </p:nvPr>
            </p:nvGraphicFramePr>
            <p:xfrm>
              <a:off x="2664952" y="2955148"/>
              <a:ext cx="8461641" cy="3737577"/>
            </p:xfrm>
            <a:graphic>
              <a:graphicData uri="http://schemas.openxmlformats.org/drawingml/2006/table">
                <a:tbl>
                  <a:tblPr firstRow="1" firstCol="1" bandRow="1">
                    <a:tableStyleId>{5A111915-BE36-4E01-A7E5-04B1672EAD32}</a:tableStyleId>
                  </a:tblPr>
                  <a:tblGrid>
                    <a:gridCol w="1020533">
                      <a:extLst>
                        <a:ext uri="{9D8B030D-6E8A-4147-A177-3AD203B41FA5}">
                          <a16:colId xmlns:a16="http://schemas.microsoft.com/office/drawing/2014/main" val="1876599649"/>
                        </a:ext>
                      </a:extLst>
                    </a:gridCol>
                    <a:gridCol w="896694">
                      <a:extLst>
                        <a:ext uri="{9D8B030D-6E8A-4147-A177-3AD203B41FA5}">
                          <a16:colId xmlns:a16="http://schemas.microsoft.com/office/drawing/2014/main" val="1833823953"/>
                        </a:ext>
                      </a:extLst>
                    </a:gridCol>
                    <a:gridCol w="896694">
                      <a:extLst>
                        <a:ext uri="{9D8B030D-6E8A-4147-A177-3AD203B41FA5}">
                          <a16:colId xmlns:a16="http://schemas.microsoft.com/office/drawing/2014/main" val="2490202899"/>
                        </a:ext>
                      </a:extLst>
                    </a:gridCol>
                    <a:gridCol w="515236">
                      <a:extLst>
                        <a:ext uri="{9D8B030D-6E8A-4147-A177-3AD203B41FA5}">
                          <a16:colId xmlns:a16="http://schemas.microsoft.com/office/drawing/2014/main" val="451780040"/>
                        </a:ext>
                      </a:extLst>
                    </a:gridCol>
                    <a:gridCol w="896694">
                      <a:extLst>
                        <a:ext uri="{9D8B030D-6E8A-4147-A177-3AD203B41FA5}">
                          <a16:colId xmlns:a16="http://schemas.microsoft.com/office/drawing/2014/main" val="393707963"/>
                        </a:ext>
                      </a:extLst>
                    </a:gridCol>
                    <a:gridCol w="896694">
                      <a:extLst>
                        <a:ext uri="{9D8B030D-6E8A-4147-A177-3AD203B41FA5}">
                          <a16:colId xmlns:a16="http://schemas.microsoft.com/office/drawing/2014/main" val="878332950"/>
                        </a:ext>
                      </a:extLst>
                    </a:gridCol>
                    <a:gridCol w="515236">
                      <a:extLst>
                        <a:ext uri="{9D8B030D-6E8A-4147-A177-3AD203B41FA5}">
                          <a16:colId xmlns:a16="http://schemas.microsoft.com/office/drawing/2014/main" val="3912741420"/>
                        </a:ext>
                      </a:extLst>
                    </a:gridCol>
                    <a:gridCol w="896694">
                      <a:extLst>
                        <a:ext uri="{9D8B030D-6E8A-4147-A177-3AD203B41FA5}">
                          <a16:colId xmlns:a16="http://schemas.microsoft.com/office/drawing/2014/main" val="668315374"/>
                        </a:ext>
                      </a:extLst>
                    </a:gridCol>
                    <a:gridCol w="896694">
                      <a:extLst>
                        <a:ext uri="{9D8B030D-6E8A-4147-A177-3AD203B41FA5}">
                          <a16:colId xmlns:a16="http://schemas.microsoft.com/office/drawing/2014/main" val="2737154149"/>
                        </a:ext>
                      </a:extLst>
                    </a:gridCol>
                    <a:gridCol w="515236">
                      <a:extLst>
                        <a:ext uri="{9D8B030D-6E8A-4147-A177-3AD203B41FA5}">
                          <a16:colId xmlns:a16="http://schemas.microsoft.com/office/drawing/2014/main" val="3863145473"/>
                        </a:ext>
                      </a:extLst>
                    </a:gridCol>
                    <a:gridCol w="515236">
                      <a:extLst>
                        <a:ext uri="{9D8B030D-6E8A-4147-A177-3AD203B41FA5}">
                          <a16:colId xmlns:a16="http://schemas.microsoft.com/office/drawing/2014/main" val="470009753"/>
                        </a:ext>
                      </a:extLst>
                    </a:gridCol>
                  </a:tblGrid>
                  <a:tr h="294734">
                    <a:tc rowSpan="2">
                      <a:txBody>
                        <a:bodyPr/>
                        <a:lstStyle/>
                        <a:p>
                          <a:pPr algn="ctr">
                            <a:lnSpc>
                              <a:spcPct val="107000"/>
                            </a:lnSpc>
                            <a:spcAft>
                              <a:spcPts val="0"/>
                            </a:spcAft>
                          </a:pPr>
                          <a:r>
                            <a:rPr lang="es-ES_tradnl" sz="1150">
                              <a:effectLst/>
                            </a:rPr>
                            <a:t>Parámetro</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07000"/>
                            </a:lnSpc>
                            <a:spcAft>
                              <a:spcPts val="0"/>
                            </a:spcAft>
                          </a:pPr>
                          <a:r>
                            <a:rPr lang="es-ES_tradnl" sz="1150">
                              <a:effectLst/>
                            </a:rPr>
                            <a:t>Robot</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S_tradnl" sz="1150">
                              <a:effectLst/>
                            </a:rPr>
                            <a:t>Aleatorio</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S_tradnl" sz="1150">
                              <a:effectLst/>
                            </a:rPr>
                            <a:t>Zigzag</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S_tradnl" sz="1150">
                              <a:effectLst/>
                            </a:rPr>
                            <a:t>Odor Tracking 2WD</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584414981"/>
                      </a:ext>
                    </a:extLst>
                  </a:tr>
                  <a:tr h="294734">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acc>
                                  <m:accPr>
                                    <m:chr m:val="̅"/>
                                    <m:ctrlPr>
                                      <a:rPr lang="es-EC" sz="1150" i="1">
                                        <a:effectLst/>
                                        <a:latin typeface="Cambria Math" panose="02040503050406030204" pitchFamily="18" charset="0"/>
                                      </a:rPr>
                                    </m:ctrlPr>
                                  </m:accPr>
                                  <m:e>
                                    <m:r>
                                      <a:rPr lang="es-ES_tradnl" sz="1150">
                                        <a:effectLst/>
                                        <a:latin typeface="Cambria Math" panose="02040503050406030204" pitchFamily="18" charset="0"/>
                                      </a:rPr>
                                      <m:t>𝒙</m:t>
                                    </m:r>
                                    <m:r>
                                      <a:rPr lang="es-ES_tradnl" sz="1150">
                                        <a:effectLst/>
                                        <a:latin typeface="Cambria Math" panose="02040503050406030204" pitchFamily="18" charset="0"/>
                                      </a:rPr>
                                      <m:t> </m:t>
                                    </m:r>
                                  </m:e>
                                </m:acc>
                                <m:r>
                                  <a:rPr lang="es-ES_tradnl" sz="1150">
                                    <a:effectLst/>
                                    <a:latin typeface="Cambria Math" panose="02040503050406030204" pitchFamily="18" charset="0"/>
                                  </a:rPr>
                                  <m:t>±</m:t>
                                </m:r>
                                <m:r>
                                  <a:rPr lang="es-ES_tradnl" sz="1150">
                                    <a:effectLst/>
                                    <a:latin typeface="Cambria Math" panose="02040503050406030204" pitchFamily="18" charset="0"/>
                                  </a:rPr>
                                  <m:t>𝝈</m:t>
                                </m:r>
                              </m:oMath>
                            </m:oMathPara>
                          </a14:m>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150">
                              <a:effectLst/>
                            </a:rPr>
                            <a:t>Max</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150">
                              <a:effectLst/>
                            </a:rPr>
                            <a:t>Min</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acc>
                                  <m:accPr>
                                    <m:chr m:val="̅"/>
                                    <m:ctrlPr>
                                      <a:rPr lang="es-EC" sz="1150" i="1">
                                        <a:effectLst/>
                                        <a:latin typeface="Cambria Math" panose="02040503050406030204" pitchFamily="18" charset="0"/>
                                      </a:rPr>
                                    </m:ctrlPr>
                                  </m:accPr>
                                  <m:e>
                                    <m:r>
                                      <a:rPr lang="es-ES_tradnl" sz="1150">
                                        <a:effectLst/>
                                        <a:latin typeface="Cambria Math" panose="02040503050406030204" pitchFamily="18" charset="0"/>
                                      </a:rPr>
                                      <m:t>𝒙</m:t>
                                    </m:r>
                                    <m:r>
                                      <a:rPr lang="es-ES_tradnl" sz="1150">
                                        <a:effectLst/>
                                        <a:latin typeface="Cambria Math" panose="02040503050406030204" pitchFamily="18" charset="0"/>
                                      </a:rPr>
                                      <m:t> </m:t>
                                    </m:r>
                                  </m:e>
                                </m:acc>
                                <m:r>
                                  <a:rPr lang="es-ES_tradnl" sz="1150">
                                    <a:effectLst/>
                                    <a:latin typeface="Cambria Math" panose="02040503050406030204" pitchFamily="18" charset="0"/>
                                  </a:rPr>
                                  <m:t>±</m:t>
                                </m:r>
                                <m:r>
                                  <a:rPr lang="es-ES_tradnl" sz="1150">
                                    <a:effectLst/>
                                    <a:latin typeface="Cambria Math" panose="02040503050406030204" pitchFamily="18" charset="0"/>
                                  </a:rPr>
                                  <m:t>𝝈</m:t>
                                </m:r>
                              </m:oMath>
                            </m:oMathPara>
                          </a14:m>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150">
                              <a:effectLst/>
                            </a:rPr>
                            <a:t>Max</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150">
                              <a:effectLst/>
                            </a:rPr>
                            <a:t>Min</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acc>
                                  <m:accPr>
                                    <m:chr m:val="̅"/>
                                    <m:ctrlPr>
                                      <a:rPr lang="es-EC" sz="1150" i="1">
                                        <a:effectLst/>
                                        <a:latin typeface="Cambria Math" panose="02040503050406030204" pitchFamily="18" charset="0"/>
                                      </a:rPr>
                                    </m:ctrlPr>
                                  </m:accPr>
                                  <m:e>
                                    <m:r>
                                      <a:rPr lang="es-ES_tradnl" sz="1150">
                                        <a:effectLst/>
                                        <a:latin typeface="Cambria Math" panose="02040503050406030204" pitchFamily="18" charset="0"/>
                                      </a:rPr>
                                      <m:t>𝒙</m:t>
                                    </m:r>
                                    <m:r>
                                      <a:rPr lang="es-ES_tradnl" sz="1150">
                                        <a:effectLst/>
                                        <a:latin typeface="Cambria Math" panose="02040503050406030204" pitchFamily="18" charset="0"/>
                                      </a:rPr>
                                      <m:t> </m:t>
                                    </m:r>
                                  </m:e>
                                </m:acc>
                                <m:r>
                                  <a:rPr lang="es-ES_tradnl" sz="1150">
                                    <a:effectLst/>
                                    <a:latin typeface="Cambria Math" panose="02040503050406030204" pitchFamily="18" charset="0"/>
                                  </a:rPr>
                                  <m:t>±</m:t>
                                </m:r>
                                <m:r>
                                  <a:rPr lang="es-ES_tradnl" sz="1150">
                                    <a:effectLst/>
                                    <a:latin typeface="Cambria Math" panose="02040503050406030204" pitchFamily="18" charset="0"/>
                                  </a:rPr>
                                  <m:t>𝝈</m:t>
                                </m:r>
                              </m:oMath>
                            </m:oMathPara>
                          </a14:m>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150">
                              <a:effectLst/>
                            </a:rPr>
                            <a:t>Max</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150">
                              <a:effectLst/>
                            </a:rPr>
                            <a:t>Min</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6109806"/>
                      </a:ext>
                    </a:extLst>
                  </a:tr>
                  <a:tr h="294734">
                    <a:tc rowSpan="3">
                      <a:txBody>
                        <a:bodyPr/>
                        <a:lstStyle/>
                        <a:p>
                          <a:pPr algn="ctr">
                            <a:lnSpc>
                              <a:spcPct val="107000"/>
                            </a:lnSpc>
                            <a:spcAft>
                              <a:spcPts val="0"/>
                            </a:spcAft>
                          </a:pPr>
                          <a:r>
                            <a:rPr lang="es-ES_tradnl" sz="1150">
                              <a:effectLst/>
                            </a:rPr>
                            <a:t>Distancia del robot a fuente (cm)</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150">
                              <a:effectLst/>
                            </a:rPr>
                            <a:t>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64,0±49,5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107</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11,2±5,6</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21</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76,1±58,6</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130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4545011"/>
                      </a:ext>
                    </a:extLst>
                  </a:tr>
                  <a:tr h="294734">
                    <a:tc vMerge="1">
                      <a:txBody>
                        <a:bodyPr/>
                        <a:lstStyle/>
                        <a:p>
                          <a:endParaRPr lang="es-EC"/>
                        </a:p>
                      </a:txBody>
                      <a:tcPr/>
                    </a:tc>
                    <a:tc>
                      <a:txBody>
                        <a:bodyPr/>
                        <a:lstStyle/>
                        <a:p>
                          <a:pPr algn="ctr">
                            <a:lnSpc>
                              <a:spcPct val="107000"/>
                            </a:lnSpc>
                            <a:spcAft>
                              <a:spcPts val="0"/>
                            </a:spcAft>
                          </a:pPr>
                          <a:r>
                            <a:rPr lang="es-ES_tradnl" sz="1150">
                              <a:effectLst/>
                            </a:rPr>
                            <a:t>1</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60,4±49,5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110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12,4±7,6</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21</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00">
                              <a:effectLst/>
                            </a:rPr>
                            <a:t>31,4±42,1</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105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873870"/>
                      </a:ext>
                    </a:extLst>
                  </a:tr>
                  <a:tr h="294734">
                    <a:tc vMerge="1">
                      <a:txBody>
                        <a:bodyPr/>
                        <a:lstStyle/>
                        <a:p>
                          <a:endParaRPr lang="es-EC"/>
                        </a:p>
                      </a:txBody>
                      <a:tcPr/>
                    </a:tc>
                    <a:tc>
                      <a:txBody>
                        <a:bodyPr/>
                        <a:lstStyle/>
                        <a:p>
                          <a:pPr algn="ctr">
                            <a:lnSpc>
                              <a:spcPct val="107000"/>
                            </a:lnSpc>
                            <a:spcAft>
                              <a:spcPts val="0"/>
                            </a:spcAft>
                          </a:pPr>
                          <a:r>
                            <a:rPr lang="es-ES_tradnl" sz="1150">
                              <a:effectLst/>
                            </a:rPr>
                            <a:t>2</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21,8±27,6</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74</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34,6±27,6</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80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26,4±53,1</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dirty="0">
                              <a:effectLst/>
                            </a:rPr>
                            <a:t>127</a:t>
                          </a:r>
                          <a:endParaRPr lang="es-EC" sz="1200" dirty="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0589616"/>
                      </a:ext>
                    </a:extLst>
                  </a:tr>
                  <a:tr h="790237">
                    <a:tc>
                      <a:txBody>
                        <a:bodyPr/>
                        <a:lstStyle/>
                        <a:p>
                          <a:pPr algn="ctr">
                            <a:lnSpc>
                              <a:spcPct val="107000"/>
                            </a:lnSpc>
                            <a:spcAft>
                              <a:spcPts val="0"/>
                            </a:spcAft>
                          </a:pPr>
                          <a:r>
                            <a:rPr lang="es-EC" sz="1150">
                              <a:effectLst/>
                            </a:rPr>
                            <a:t>Tiempo de simulación (s)</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Todos</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1088±145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1200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940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734±98</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915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665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602±516</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1200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140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417682"/>
                      </a:ext>
                    </a:extLst>
                  </a:tr>
                  <a:tr h="294734">
                    <a:tc rowSpan="3">
                      <a:txBody>
                        <a:bodyPr/>
                        <a:lstStyle/>
                        <a:p>
                          <a:pPr algn="ctr">
                            <a:lnSpc>
                              <a:spcPct val="107000"/>
                            </a:lnSpc>
                            <a:spcAft>
                              <a:spcPts val="0"/>
                            </a:spcAft>
                          </a:pPr>
                          <a:r>
                            <a:rPr lang="es-EC" sz="1150">
                              <a:effectLst/>
                            </a:rPr>
                            <a:t>Número de fuentes localizadas </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150">
                              <a:effectLst/>
                            </a:rPr>
                            <a:t>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150">
                              <a:effectLst/>
                            </a:rPr>
                            <a:t>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a:effectLst/>
                            </a:rPr>
                            <a:t>10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a:effectLst/>
                            </a:rPr>
                            <a:t>4</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484515135"/>
                      </a:ext>
                    </a:extLst>
                  </a:tr>
                  <a:tr h="294734">
                    <a:tc vMerge="1">
                      <a:txBody>
                        <a:bodyPr/>
                        <a:lstStyle/>
                        <a:p>
                          <a:endParaRPr lang="es-EC"/>
                        </a:p>
                      </a:txBody>
                      <a:tcPr/>
                    </a:tc>
                    <a:tc>
                      <a:txBody>
                        <a:bodyPr/>
                        <a:lstStyle/>
                        <a:p>
                          <a:pPr algn="ctr">
                            <a:lnSpc>
                              <a:spcPct val="107000"/>
                            </a:lnSpc>
                            <a:spcAft>
                              <a:spcPts val="0"/>
                            </a:spcAft>
                          </a:pPr>
                          <a:r>
                            <a:rPr lang="es-ES_tradnl" sz="1150">
                              <a:effectLst/>
                            </a:rPr>
                            <a:t>1</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150">
                              <a:effectLst/>
                            </a:rPr>
                            <a:t>4</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a:effectLst/>
                            </a:rPr>
                            <a:t>6</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a:effectLst/>
                            </a:rPr>
                            <a:t>6</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259546703"/>
                      </a:ext>
                    </a:extLst>
                  </a:tr>
                  <a:tr h="294734">
                    <a:tc vMerge="1">
                      <a:txBody>
                        <a:bodyPr/>
                        <a:lstStyle/>
                        <a:p>
                          <a:endParaRPr lang="es-EC"/>
                        </a:p>
                      </a:txBody>
                      <a:tcPr/>
                    </a:tc>
                    <a:tc>
                      <a:txBody>
                        <a:bodyPr/>
                        <a:lstStyle/>
                        <a:p>
                          <a:pPr algn="ctr">
                            <a:lnSpc>
                              <a:spcPct val="107000"/>
                            </a:lnSpc>
                            <a:spcAft>
                              <a:spcPts val="0"/>
                            </a:spcAft>
                          </a:pPr>
                          <a:r>
                            <a:rPr lang="es-ES_tradnl" sz="1150">
                              <a:effectLst/>
                            </a:rPr>
                            <a:t>2</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150">
                              <a:effectLst/>
                            </a:rPr>
                            <a:t>8</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a:effectLst/>
                            </a:rPr>
                            <a:t>2</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a:effectLst/>
                            </a:rPr>
                            <a:t>8</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857484195"/>
                      </a:ext>
                    </a:extLst>
                  </a:tr>
                  <a:tr h="294734">
                    <a:tc rowSpan="2">
                      <a:txBody>
                        <a:bodyPr/>
                        <a:lstStyle/>
                        <a:p>
                          <a:pPr algn="ctr">
                            <a:lnSpc>
                              <a:spcPct val="107000"/>
                            </a:lnSpc>
                            <a:spcAft>
                              <a:spcPts val="0"/>
                            </a:spcAft>
                          </a:pPr>
                          <a:r>
                            <a:rPr lang="es-ES_tradnl" sz="1150">
                              <a:effectLst/>
                            </a:rPr>
                            <a:t>Fuentes encontradas</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00">
                              <a:effectLst/>
                            </a:rPr>
                            <a:t>Total</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150">
                              <a:effectLst/>
                            </a:rPr>
                            <a:t>12/20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a:effectLst/>
                            </a:rPr>
                            <a:t>18/20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a:effectLst/>
                            </a:rPr>
                            <a:t>18/20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190680789"/>
                      </a:ext>
                    </a:extLst>
                  </a:tr>
                  <a:tr h="294734">
                    <a:tc vMerge="1">
                      <a:txBody>
                        <a:bodyPr/>
                        <a:lstStyle/>
                        <a:p>
                          <a:endParaRPr lang="es-EC"/>
                        </a:p>
                      </a:txBody>
                      <a:tcPr/>
                    </a:tc>
                    <a:tc>
                      <a:txBody>
                        <a:bodyPr/>
                        <a:lstStyle/>
                        <a:p>
                          <a:pPr algn="ctr">
                            <a:lnSpc>
                              <a:spcPct val="107000"/>
                            </a:lnSpc>
                            <a:spcAft>
                              <a:spcPts val="0"/>
                            </a:spcAft>
                          </a:pPr>
                          <a:r>
                            <a:rPr lang="es-ES_tradnl" sz="1150">
                              <a:effectLst/>
                            </a:rPr>
                            <a:t>%</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150" b="1" dirty="0">
                              <a:effectLst/>
                            </a:rPr>
                            <a:t>60,00%</a:t>
                          </a:r>
                          <a:endParaRPr lang="es-EC" sz="1200" b="1" dirty="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b="1" dirty="0">
                              <a:effectLst/>
                            </a:rPr>
                            <a:t>90,00%</a:t>
                          </a:r>
                          <a:endParaRPr lang="es-EC" sz="1200" b="1" dirty="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b="1" dirty="0">
                              <a:effectLst/>
                            </a:rPr>
                            <a:t>90,00%</a:t>
                          </a:r>
                          <a:endParaRPr lang="es-EC" sz="1200" b="1" dirty="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272336778"/>
                      </a:ext>
                    </a:extLst>
                  </a:tr>
                </a:tbl>
              </a:graphicData>
            </a:graphic>
          </p:graphicFrame>
        </mc:Choice>
        <mc:Fallback xmlns="">
          <p:graphicFrame>
            <p:nvGraphicFramePr>
              <p:cNvPr id="2" name="Tabla 1"/>
              <p:cNvGraphicFramePr>
                <a:graphicFrameLocks noGrp="1"/>
              </p:cNvGraphicFramePr>
              <p:nvPr>
                <p:extLst>
                  <p:ext uri="{D42A27DB-BD31-4B8C-83A1-F6EECF244321}">
                    <p14:modId xmlns:p14="http://schemas.microsoft.com/office/powerpoint/2010/main" val="3362544616"/>
                  </p:ext>
                </p:extLst>
              </p:nvPr>
            </p:nvGraphicFramePr>
            <p:xfrm>
              <a:off x="2664952" y="2955148"/>
              <a:ext cx="8461641" cy="3737577"/>
            </p:xfrm>
            <a:graphic>
              <a:graphicData uri="http://schemas.openxmlformats.org/drawingml/2006/table">
                <a:tbl>
                  <a:tblPr firstRow="1" firstCol="1" bandRow="1">
                    <a:tableStyleId>{5A111915-BE36-4E01-A7E5-04B1672EAD32}</a:tableStyleId>
                  </a:tblPr>
                  <a:tblGrid>
                    <a:gridCol w="1020533">
                      <a:extLst>
                        <a:ext uri="{9D8B030D-6E8A-4147-A177-3AD203B41FA5}">
                          <a16:colId xmlns:a16="http://schemas.microsoft.com/office/drawing/2014/main" val="1876599649"/>
                        </a:ext>
                      </a:extLst>
                    </a:gridCol>
                    <a:gridCol w="896694">
                      <a:extLst>
                        <a:ext uri="{9D8B030D-6E8A-4147-A177-3AD203B41FA5}">
                          <a16:colId xmlns:a16="http://schemas.microsoft.com/office/drawing/2014/main" val="1833823953"/>
                        </a:ext>
                      </a:extLst>
                    </a:gridCol>
                    <a:gridCol w="896694">
                      <a:extLst>
                        <a:ext uri="{9D8B030D-6E8A-4147-A177-3AD203B41FA5}">
                          <a16:colId xmlns:a16="http://schemas.microsoft.com/office/drawing/2014/main" val="2490202899"/>
                        </a:ext>
                      </a:extLst>
                    </a:gridCol>
                    <a:gridCol w="515236">
                      <a:extLst>
                        <a:ext uri="{9D8B030D-6E8A-4147-A177-3AD203B41FA5}">
                          <a16:colId xmlns:a16="http://schemas.microsoft.com/office/drawing/2014/main" val="451780040"/>
                        </a:ext>
                      </a:extLst>
                    </a:gridCol>
                    <a:gridCol w="896694">
                      <a:extLst>
                        <a:ext uri="{9D8B030D-6E8A-4147-A177-3AD203B41FA5}">
                          <a16:colId xmlns:a16="http://schemas.microsoft.com/office/drawing/2014/main" val="393707963"/>
                        </a:ext>
                      </a:extLst>
                    </a:gridCol>
                    <a:gridCol w="896694">
                      <a:extLst>
                        <a:ext uri="{9D8B030D-6E8A-4147-A177-3AD203B41FA5}">
                          <a16:colId xmlns:a16="http://schemas.microsoft.com/office/drawing/2014/main" val="878332950"/>
                        </a:ext>
                      </a:extLst>
                    </a:gridCol>
                    <a:gridCol w="515236">
                      <a:extLst>
                        <a:ext uri="{9D8B030D-6E8A-4147-A177-3AD203B41FA5}">
                          <a16:colId xmlns:a16="http://schemas.microsoft.com/office/drawing/2014/main" val="3912741420"/>
                        </a:ext>
                      </a:extLst>
                    </a:gridCol>
                    <a:gridCol w="896694">
                      <a:extLst>
                        <a:ext uri="{9D8B030D-6E8A-4147-A177-3AD203B41FA5}">
                          <a16:colId xmlns:a16="http://schemas.microsoft.com/office/drawing/2014/main" val="668315374"/>
                        </a:ext>
                      </a:extLst>
                    </a:gridCol>
                    <a:gridCol w="896694">
                      <a:extLst>
                        <a:ext uri="{9D8B030D-6E8A-4147-A177-3AD203B41FA5}">
                          <a16:colId xmlns:a16="http://schemas.microsoft.com/office/drawing/2014/main" val="2737154149"/>
                        </a:ext>
                      </a:extLst>
                    </a:gridCol>
                    <a:gridCol w="515236">
                      <a:extLst>
                        <a:ext uri="{9D8B030D-6E8A-4147-A177-3AD203B41FA5}">
                          <a16:colId xmlns:a16="http://schemas.microsoft.com/office/drawing/2014/main" val="3863145473"/>
                        </a:ext>
                      </a:extLst>
                    </a:gridCol>
                    <a:gridCol w="515236">
                      <a:extLst>
                        <a:ext uri="{9D8B030D-6E8A-4147-A177-3AD203B41FA5}">
                          <a16:colId xmlns:a16="http://schemas.microsoft.com/office/drawing/2014/main" val="470009753"/>
                        </a:ext>
                      </a:extLst>
                    </a:gridCol>
                  </a:tblGrid>
                  <a:tr h="294734">
                    <a:tc rowSpan="2">
                      <a:txBody>
                        <a:bodyPr/>
                        <a:lstStyle/>
                        <a:p>
                          <a:pPr algn="ctr">
                            <a:lnSpc>
                              <a:spcPct val="107000"/>
                            </a:lnSpc>
                            <a:spcAft>
                              <a:spcPts val="0"/>
                            </a:spcAft>
                          </a:pPr>
                          <a:r>
                            <a:rPr lang="es-ES_tradnl" sz="1150">
                              <a:effectLst/>
                            </a:rPr>
                            <a:t>Parámetro</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07000"/>
                            </a:lnSpc>
                            <a:spcAft>
                              <a:spcPts val="0"/>
                            </a:spcAft>
                          </a:pPr>
                          <a:r>
                            <a:rPr lang="es-ES_tradnl" sz="1150">
                              <a:effectLst/>
                            </a:rPr>
                            <a:t>Robot</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S_tradnl" sz="1150">
                              <a:effectLst/>
                            </a:rPr>
                            <a:t>Aleatorio</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S_tradnl" sz="1150">
                              <a:effectLst/>
                            </a:rPr>
                            <a:t>Zigzag</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S_tradnl" sz="1150">
                              <a:effectLst/>
                            </a:rPr>
                            <a:t>Odor Tracking 2WD</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584414981"/>
                      </a:ext>
                    </a:extLst>
                  </a:tr>
                  <a:tr h="294734">
                    <a:tc vMerge="1">
                      <a:txBody>
                        <a:bodyPr/>
                        <a:lstStyle/>
                        <a:p>
                          <a:endParaRPr lang="es-EC"/>
                        </a:p>
                      </a:txBody>
                      <a:tcPr/>
                    </a:tc>
                    <a:tc vMerge="1">
                      <a:txBody>
                        <a:bodyPr/>
                        <a:lstStyle/>
                        <a:p>
                          <a:endParaRPr lang="es-EC"/>
                        </a:p>
                      </a:txBody>
                      <a:tcPr/>
                    </a:tc>
                    <a:tc>
                      <a:txBody>
                        <a:bodyPr/>
                        <a:lstStyle/>
                        <a:p>
                          <a:endParaRPr lang="es-EC"/>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214966" t="-100000" r="-631973" b="-1065306"/>
                          </a:stretch>
                        </a:blipFill>
                      </a:tcPr>
                    </a:tc>
                    <a:tc>
                      <a:txBody>
                        <a:bodyPr/>
                        <a:lstStyle/>
                        <a:p>
                          <a:pPr algn="ctr">
                            <a:lnSpc>
                              <a:spcPct val="107000"/>
                            </a:lnSpc>
                            <a:spcAft>
                              <a:spcPts val="0"/>
                            </a:spcAft>
                          </a:pPr>
                          <a:r>
                            <a:rPr lang="es-ES_tradnl" sz="1150">
                              <a:effectLst/>
                            </a:rPr>
                            <a:t>Max</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150">
                              <a:effectLst/>
                            </a:rPr>
                            <a:t>Min</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472789" t="-100000" r="-374150" b="-1065306"/>
                          </a:stretch>
                        </a:blipFill>
                      </a:tcPr>
                    </a:tc>
                    <a:tc>
                      <a:txBody>
                        <a:bodyPr/>
                        <a:lstStyle/>
                        <a:p>
                          <a:pPr algn="ctr">
                            <a:lnSpc>
                              <a:spcPct val="107000"/>
                            </a:lnSpc>
                            <a:spcAft>
                              <a:spcPts val="0"/>
                            </a:spcAft>
                          </a:pPr>
                          <a:r>
                            <a:rPr lang="es-ES_tradnl" sz="1150">
                              <a:effectLst/>
                            </a:rPr>
                            <a:t>Max</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150">
                              <a:effectLst/>
                            </a:rPr>
                            <a:t>Min</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730612" t="-100000" r="-116327" b="-1065306"/>
                          </a:stretch>
                        </a:blipFill>
                      </a:tcPr>
                    </a:tc>
                    <a:tc>
                      <a:txBody>
                        <a:bodyPr/>
                        <a:lstStyle/>
                        <a:p>
                          <a:pPr algn="ctr">
                            <a:lnSpc>
                              <a:spcPct val="107000"/>
                            </a:lnSpc>
                            <a:spcAft>
                              <a:spcPts val="0"/>
                            </a:spcAft>
                          </a:pPr>
                          <a:r>
                            <a:rPr lang="es-ES_tradnl" sz="1150">
                              <a:effectLst/>
                            </a:rPr>
                            <a:t>Max</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150">
                              <a:effectLst/>
                            </a:rPr>
                            <a:t>Min</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6109806"/>
                      </a:ext>
                    </a:extLst>
                  </a:tr>
                  <a:tr h="294734">
                    <a:tc rowSpan="3">
                      <a:txBody>
                        <a:bodyPr/>
                        <a:lstStyle/>
                        <a:p>
                          <a:pPr algn="ctr">
                            <a:lnSpc>
                              <a:spcPct val="107000"/>
                            </a:lnSpc>
                            <a:spcAft>
                              <a:spcPts val="0"/>
                            </a:spcAft>
                          </a:pPr>
                          <a:r>
                            <a:rPr lang="es-ES_tradnl" sz="1150">
                              <a:effectLst/>
                            </a:rPr>
                            <a:t>Distancia del robot a fuente (cm)</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150">
                              <a:effectLst/>
                            </a:rPr>
                            <a:t>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64,0±49,5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107</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11,2±5,6</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21</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76,1±58,6</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130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4545011"/>
                      </a:ext>
                    </a:extLst>
                  </a:tr>
                  <a:tr h="294734">
                    <a:tc vMerge="1">
                      <a:txBody>
                        <a:bodyPr/>
                        <a:lstStyle/>
                        <a:p>
                          <a:endParaRPr lang="es-EC"/>
                        </a:p>
                      </a:txBody>
                      <a:tcPr/>
                    </a:tc>
                    <a:tc>
                      <a:txBody>
                        <a:bodyPr/>
                        <a:lstStyle/>
                        <a:p>
                          <a:pPr algn="ctr">
                            <a:lnSpc>
                              <a:spcPct val="107000"/>
                            </a:lnSpc>
                            <a:spcAft>
                              <a:spcPts val="0"/>
                            </a:spcAft>
                          </a:pPr>
                          <a:r>
                            <a:rPr lang="es-ES_tradnl" sz="1150">
                              <a:effectLst/>
                            </a:rPr>
                            <a:t>1</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60,4±49,5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110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12,4±7,6</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21</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00">
                              <a:effectLst/>
                            </a:rPr>
                            <a:t>31,4±42,1</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105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873870"/>
                      </a:ext>
                    </a:extLst>
                  </a:tr>
                  <a:tr h="294734">
                    <a:tc vMerge="1">
                      <a:txBody>
                        <a:bodyPr/>
                        <a:lstStyle/>
                        <a:p>
                          <a:endParaRPr lang="es-EC"/>
                        </a:p>
                      </a:txBody>
                      <a:tcPr/>
                    </a:tc>
                    <a:tc>
                      <a:txBody>
                        <a:bodyPr/>
                        <a:lstStyle/>
                        <a:p>
                          <a:pPr algn="ctr">
                            <a:lnSpc>
                              <a:spcPct val="107000"/>
                            </a:lnSpc>
                            <a:spcAft>
                              <a:spcPts val="0"/>
                            </a:spcAft>
                          </a:pPr>
                          <a:r>
                            <a:rPr lang="es-ES_tradnl" sz="1150">
                              <a:effectLst/>
                            </a:rPr>
                            <a:t>2</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21,8±27,6</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74</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34,6±27,6</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80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26,4±53,1</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dirty="0">
                              <a:effectLst/>
                            </a:rPr>
                            <a:t>127</a:t>
                          </a:r>
                          <a:endParaRPr lang="es-EC" sz="1200" dirty="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0589616"/>
                      </a:ext>
                    </a:extLst>
                  </a:tr>
                  <a:tr h="790237">
                    <a:tc>
                      <a:txBody>
                        <a:bodyPr/>
                        <a:lstStyle/>
                        <a:p>
                          <a:pPr algn="ctr">
                            <a:lnSpc>
                              <a:spcPct val="107000"/>
                            </a:lnSpc>
                            <a:spcAft>
                              <a:spcPts val="0"/>
                            </a:spcAft>
                          </a:pPr>
                          <a:r>
                            <a:rPr lang="es-EC" sz="1150">
                              <a:effectLst/>
                            </a:rPr>
                            <a:t>Tiempo de simulación (s)</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Todos</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1088±145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1200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940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734±98</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915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665</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602±516</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1200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50">
                              <a:effectLst/>
                            </a:rPr>
                            <a:t>140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417682"/>
                      </a:ext>
                    </a:extLst>
                  </a:tr>
                  <a:tr h="294734">
                    <a:tc rowSpan="3">
                      <a:txBody>
                        <a:bodyPr/>
                        <a:lstStyle/>
                        <a:p>
                          <a:pPr algn="ctr">
                            <a:lnSpc>
                              <a:spcPct val="107000"/>
                            </a:lnSpc>
                            <a:spcAft>
                              <a:spcPts val="0"/>
                            </a:spcAft>
                          </a:pPr>
                          <a:r>
                            <a:rPr lang="es-EC" sz="1150">
                              <a:effectLst/>
                            </a:rPr>
                            <a:t>Número de fuentes localizadas </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150">
                              <a:effectLst/>
                            </a:rPr>
                            <a:t>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150">
                              <a:effectLst/>
                            </a:rPr>
                            <a:t>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a:effectLst/>
                            </a:rPr>
                            <a:t>10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a:effectLst/>
                            </a:rPr>
                            <a:t>4</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484515135"/>
                      </a:ext>
                    </a:extLst>
                  </a:tr>
                  <a:tr h="294734">
                    <a:tc vMerge="1">
                      <a:txBody>
                        <a:bodyPr/>
                        <a:lstStyle/>
                        <a:p>
                          <a:endParaRPr lang="es-EC"/>
                        </a:p>
                      </a:txBody>
                      <a:tcPr/>
                    </a:tc>
                    <a:tc>
                      <a:txBody>
                        <a:bodyPr/>
                        <a:lstStyle/>
                        <a:p>
                          <a:pPr algn="ctr">
                            <a:lnSpc>
                              <a:spcPct val="107000"/>
                            </a:lnSpc>
                            <a:spcAft>
                              <a:spcPts val="0"/>
                            </a:spcAft>
                          </a:pPr>
                          <a:r>
                            <a:rPr lang="es-ES_tradnl" sz="1150">
                              <a:effectLst/>
                            </a:rPr>
                            <a:t>1</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150">
                              <a:effectLst/>
                            </a:rPr>
                            <a:t>4</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a:effectLst/>
                            </a:rPr>
                            <a:t>6</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a:effectLst/>
                            </a:rPr>
                            <a:t>6</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259546703"/>
                      </a:ext>
                    </a:extLst>
                  </a:tr>
                  <a:tr h="294734">
                    <a:tc vMerge="1">
                      <a:txBody>
                        <a:bodyPr/>
                        <a:lstStyle/>
                        <a:p>
                          <a:endParaRPr lang="es-EC"/>
                        </a:p>
                      </a:txBody>
                      <a:tcPr/>
                    </a:tc>
                    <a:tc>
                      <a:txBody>
                        <a:bodyPr/>
                        <a:lstStyle/>
                        <a:p>
                          <a:pPr algn="ctr">
                            <a:lnSpc>
                              <a:spcPct val="107000"/>
                            </a:lnSpc>
                            <a:spcAft>
                              <a:spcPts val="0"/>
                            </a:spcAft>
                          </a:pPr>
                          <a:r>
                            <a:rPr lang="es-ES_tradnl" sz="1150">
                              <a:effectLst/>
                            </a:rPr>
                            <a:t>2</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150">
                              <a:effectLst/>
                            </a:rPr>
                            <a:t>8</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a:effectLst/>
                            </a:rPr>
                            <a:t>2</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a:effectLst/>
                            </a:rPr>
                            <a:t>8</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857484195"/>
                      </a:ext>
                    </a:extLst>
                  </a:tr>
                  <a:tr h="294734">
                    <a:tc rowSpan="2">
                      <a:txBody>
                        <a:bodyPr/>
                        <a:lstStyle/>
                        <a:p>
                          <a:pPr algn="ctr">
                            <a:lnSpc>
                              <a:spcPct val="107000"/>
                            </a:lnSpc>
                            <a:spcAft>
                              <a:spcPts val="0"/>
                            </a:spcAft>
                          </a:pPr>
                          <a:r>
                            <a:rPr lang="es-ES_tradnl" sz="1150">
                              <a:effectLst/>
                            </a:rPr>
                            <a:t>Fuentes encontradas</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00">
                              <a:effectLst/>
                            </a:rPr>
                            <a:t>Total</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150">
                              <a:effectLst/>
                            </a:rPr>
                            <a:t>12/20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a:effectLst/>
                            </a:rPr>
                            <a:t>18/20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a:effectLst/>
                            </a:rPr>
                            <a:t>18/20</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190680789"/>
                      </a:ext>
                    </a:extLst>
                  </a:tr>
                  <a:tr h="294734">
                    <a:tc vMerge="1">
                      <a:txBody>
                        <a:bodyPr/>
                        <a:lstStyle/>
                        <a:p>
                          <a:endParaRPr lang="es-EC"/>
                        </a:p>
                      </a:txBody>
                      <a:tcPr/>
                    </a:tc>
                    <a:tc>
                      <a:txBody>
                        <a:bodyPr/>
                        <a:lstStyle/>
                        <a:p>
                          <a:pPr algn="ctr">
                            <a:lnSpc>
                              <a:spcPct val="107000"/>
                            </a:lnSpc>
                            <a:spcAft>
                              <a:spcPts val="0"/>
                            </a:spcAft>
                          </a:pPr>
                          <a:r>
                            <a:rPr lang="es-ES_tradnl" sz="1150">
                              <a:effectLst/>
                            </a:rPr>
                            <a:t>%</a:t>
                          </a:r>
                          <a:endParaRPr lang="es-EC" sz="12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150" b="1" dirty="0">
                              <a:effectLst/>
                            </a:rPr>
                            <a:t>60,00%</a:t>
                          </a:r>
                          <a:endParaRPr lang="es-EC" sz="1200" b="1" dirty="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b="1" dirty="0">
                              <a:effectLst/>
                            </a:rPr>
                            <a:t>90,00%</a:t>
                          </a:r>
                          <a:endParaRPr lang="es-EC" sz="1200" b="1" dirty="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150" b="1" dirty="0">
                              <a:effectLst/>
                            </a:rPr>
                            <a:t>90,00%</a:t>
                          </a:r>
                          <a:endParaRPr lang="es-EC" sz="1200" b="1" dirty="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272336778"/>
                      </a:ext>
                    </a:extLst>
                  </a:tr>
                </a:tbl>
              </a:graphicData>
            </a:graphic>
          </p:graphicFrame>
        </mc:Fallback>
      </mc:AlternateContent>
      <p:sp>
        <p:nvSpPr>
          <p:cNvPr id="4" name="Flecha derecha 3"/>
          <p:cNvSpPr/>
          <p:nvPr/>
        </p:nvSpPr>
        <p:spPr>
          <a:xfrm>
            <a:off x="2638463" y="1679305"/>
            <a:ext cx="479661" cy="280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Flecha derecha 35"/>
          <p:cNvSpPr/>
          <p:nvPr/>
        </p:nvSpPr>
        <p:spPr>
          <a:xfrm>
            <a:off x="5422536" y="1670301"/>
            <a:ext cx="479661" cy="280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Flecha derecha 36"/>
          <p:cNvSpPr/>
          <p:nvPr/>
        </p:nvSpPr>
        <p:spPr>
          <a:xfrm>
            <a:off x="9027620" y="1670300"/>
            <a:ext cx="479661" cy="280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Rectángulo 37"/>
          <p:cNvSpPr/>
          <p:nvPr/>
        </p:nvSpPr>
        <p:spPr>
          <a:xfrm>
            <a:off x="110470" y="4138119"/>
            <a:ext cx="2403439" cy="1061829"/>
          </a:xfrm>
          <a:prstGeom prst="rect">
            <a:avLst/>
          </a:prstGeom>
        </p:spPr>
        <p:txBody>
          <a:bodyPr wrap="square">
            <a:spAutoFit/>
          </a:bodyPr>
          <a:lstStyle/>
          <a:p>
            <a:pPr marL="0" lvl="3" algn="ctr">
              <a:lnSpc>
                <a:spcPct val="150000"/>
              </a:lnSpc>
            </a:pPr>
            <a:r>
              <a:rPr lang="es-ES_tradnl" sz="1400" b="1" dirty="0" smtClean="0"/>
              <a:t>Parámetros obtenidos después </a:t>
            </a:r>
          </a:p>
          <a:p>
            <a:pPr marL="0" lvl="3" algn="ctr">
              <a:lnSpc>
                <a:spcPct val="150000"/>
              </a:lnSpc>
            </a:pPr>
            <a:r>
              <a:rPr lang="es-ES_tradnl" sz="1400" b="1" dirty="0"/>
              <a:t>d</a:t>
            </a:r>
            <a:r>
              <a:rPr lang="es-ES_tradnl" sz="1400" b="1" dirty="0" smtClean="0"/>
              <a:t>e 10 simulaciones</a:t>
            </a:r>
          </a:p>
        </p:txBody>
      </p:sp>
      <p:sp>
        <p:nvSpPr>
          <p:cNvPr id="40" name="18 Rectángulo"/>
          <p:cNvSpPr/>
          <p:nvPr/>
        </p:nvSpPr>
        <p:spPr bwMode="auto">
          <a:xfrm>
            <a:off x="2664952" y="-3587"/>
            <a:ext cx="4676374" cy="478800"/>
          </a:xfrm>
          <a:prstGeom prst="rect">
            <a:avLst/>
          </a:prstGeom>
          <a:solidFill>
            <a:schemeClr val="accent1">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5.- Etapa de simulación</a:t>
            </a:r>
            <a:endParaRPr lang="es-EC" b="1" dirty="0"/>
          </a:p>
        </p:txBody>
      </p:sp>
      <p:sp>
        <p:nvSpPr>
          <p:cNvPr id="41" name="Rectángulo 40"/>
          <p:cNvSpPr/>
          <p:nvPr/>
        </p:nvSpPr>
        <p:spPr>
          <a:xfrm>
            <a:off x="7356068" y="-3587"/>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Parámetros obtenidos </a:t>
            </a:r>
            <a:endParaRPr lang="es-EC" sz="1600" b="1" dirty="0"/>
          </a:p>
        </p:txBody>
      </p:sp>
    </p:spTree>
    <p:extLst>
      <p:ext uri="{BB962C8B-B14F-4D97-AF65-F5344CB8AC3E}">
        <p14:creationId xmlns:p14="http://schemas.microsoft.com/office/powerpoint/2010/main" val="36002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rgbClr val="485868"/>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Antecedentes</a:t>
            </a:r>
            <a:endParaRPr lang="es-EC" sz="3200" b="1" dirty="0">
              <a:solidFill>
                <a:schemeClr val="bg1"/>
              </a:solidFill>
              <a:latin typeface="Calibri" panose="020F0502020204030204" pitchFamily="34" charset="0"/>
            </a:endParaRP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610600" y="6356351"/>
            <a:ext cx="2743200" cy="118712"/>
          </a:xfrm>
        </p:spPr>
        <p:txBody>
          <a:bodyPr/>
          <a:lstStyle/>
          <a:p>
            <a:pPr>
              <a:defRPr/>
            </a:pPr>
            <a:fld id="{E8D88C74-0DDE-8F40-A44E-D6CE8BB2242F}" type="slidenum">
              <a:rPr lang="es-ES" smtClean="0"/>
              <a:pPr>
                <a:defRPr/>
              </a:pPr>
              <a:t>4</a:t>
            </a:fld>
            <a:endParaRPr lang="es-ES" sz="1600">
              <a:solidFill>
                <a:srgbClr val="888888"/>
              </a:solidFill>
            </a:endParaRPr>
          </a:p>
        </p:txBody>
      </p:sp>
      <p:sp>
        <p:nvSpPr>
          <p:cNvPr id="7" name="18 Rectángulo"/>
          <p:cNvSpPr/>
          <p:nvPr/>
        </p:nvSpPr>
        <p:spPr bwMode="auto">
          <a:xfrm>
            <a:off x="173831" y="864934"/>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Modelamiento de patrones de dispersión</a:t>
            </a:r>
            <a:endParaRPr lang="es-EC" sz="2000" b="1" dirty="0"/>
          </a:p>
        </p:txBody>
      </p:sp>
      <p:pic>
        <p:nvPicPr>
          <p:cNvPr id="16" name="Imagen 15"/>
          <p:cNvPicPr/>
          <p:nvPr/>
        </p:nvPicPr>
        <p:blipFill rotWithShape="1">
          <a:blip r:embed="rId3"/>
          <a:srcRect l="6435"/>
          <a:stretch/>
        </p:blipFill>
        <p:spPr bwMode="auto">
          <a:xfrm>
            <a:off x="4114800" y="1548443"/>
            <a:ext cx="3600476" cy="2322752"/>
          </a:xfrm>
          <a:prstGeom prst="rect">
            <a:avLst/>
          </a:prstGeom>
          <a:ln>
            <a:noFill/>
          </a:ln>
          <a:extLst>
            <a:ext uri="{53640926-AAD7-44D8-BBD7-CCE9431645EC}">
              <a14:shadowObscured xmlns:a14="http://schemas.microsoft.com/office/drawing/2010/main"/>
            </a:ext>
          </a:extLst>
        </p:spPr>
      </p:pic>
      <p:pic>
        <p:nvPicPr>
          <p:cNvPr id="17" name="Imagen 16"/>
          <p:cNvPicPr/>
          <p:nvPr/>
        </p:nvPicPr>
        <p:blipFill>
          <a:blip r:embed="rId4"/>
          <a:stretch>
            <a:fillRect/>
          </a:stretch>
        </p:blipFill>
        <p:spPr>
          <a:xfrm>
            <a:off x="3948619" y="4262389"/>
            <a:ext cx="3766657" cy="2120446"/>
          </a:xfrm>
          <a:prstGeom prst="rect">
            <a:avLst/>
          </a:prstGeom>
        </p:spPr>
      </p:pic>
      <p:pic>
        <p:nvPicPr>
          <p:cNvPr id="20" name="Imagen 19"/>
          <p:cNvPicPr/>
          <p:nvPr/>
        </p:nvPicPr>
        <p:blipFill>
          <a:blip r:embed="rId5"/>
          <a:stretch>
            <a:fillRect/>
          </a:stretch>
        </p:blipFill>
        <p:spPr>
          <a:xfrm>
            <a:off x="7994142" y="4350993"/>
            <a:ext cx="3294964" cy="1995132"/>
          </a:xfrm>
          <a:prstGeom prst="rect">
            <a:avLst/>
          </a:prstGeom>
        </p:spPr>
      </p:pic>
      <p:pic>
        <p:nvPicPr>
          <p:cNvPr id="21" name="Imagen 20"/>
          <p:cNvPicPr/>
          <p:nvPr/>
        </p:nvPicPr>
        <p:blipFill>
          <a:blip r:embed="rId6"/>
          <a:stretch>
            <a:fillRect/>
          </a:stretch>
        </p:blipFill>
        <p:spPr>
          <a:xfrm>
            <a:off x="7994142" y="1610269"/>
            <a:ext cx="3294964" cy="2224931"/>
          </a:xfrm>
          <a:prstGeom prst="rect">
            <a:avLst/>
          </a:prstGeom>
        </p:spPr>
      </p:pic>
      <p:sp>
        <p:nvSpPr>
          <p:cNvPr id="2" name="Rectángulo 1"/>
          <p:cNvSpPr/>
          <p:nvPr/>
        </p:nvSpPr>
        <p:spPr>
          <a:xfrm>
            <a:off x="7730585" y="3793813"/>
            <a:ext cx="4027641" cy="322845"/>
          </a:xfrm>
          <a:prstGeom prst="rect">
            <a:avLst/>
          </a:prstGeom>
        </p:spPr>
        <p:txBody>
          <a:bodyPr wrap="none">
            <a:spAutoFit/>
          </a:bodyPr>
          <a:lstStyle/>
          <a:p>
            <a:pPr algn="ctr">
              <a:lnSpc>
                <a:spcPct val="107000"/>
              </a:lnSpc>
              <a:spcAft>
                <a:spcPts val="800"/>
              </a:spcAft>
            </a:pPr>
            <a:r>
              <a:rPr lang="es-ES_tradnl" sz="1400" dirty="0">
                <a:latin typeface="Times New Roman" panose="02020603050405020304" pitchFamily="18" charset="0"/>
                <a:ea typeface="Calibri" panose="020F0502020204030204" pitchFamily="34" charset="0"/>
              </a:rPr>
              <a:t>Fuente: (</a:t>
            </a:r>
            <a:r>
              <a:rPr lang="es-ES_tradnl" sz="1400" dirty="0" err="1">
                <a:latin typeface="Times New Roman" panose="02020603050405020304" pitchFamily="18" charset="0"/>
                <a:ea typeface="Calibri" panose="020F0502020204030204" pitchFamily="34" charset="0"/>
              </a:rPr>
              <a:t>Soares</a:t>
            </a:r>
            <a:r>
              <a:rPr lang="es-ES_tradnl" sz="1400" dirty="0">
                <a:latin typeface="Times New Roman" panose="02020603050405020304" pitchFamily="18" charset="0"/>
                <a:ea typeface="Calibri" panose="020F0502020204030204" pitchFamily="34" charset="0"/>
              </a:rPr>
              <a:t>, </a:t>
            </a:r>
            <a:r>
              <a:rPr lang="es-ES_tradnl" sz="1400" dirty="0" smtClean="0">
                <a:latin typeface="Times New Roman" panose="02020603050405020304" pitchFamily="18" charset="0"/>
                <a:ea typeface="Calibri" panose="020F0502020204030204" pitchFamily="34" charset="0"/>
              </a:rPr>
              <a:t>Aguilar</a:t>
            </a:r>
            <a:r>
              <a:rPr lang="es-ES_tradnl" sz="1400" dirty="0">
                <a:latin typeface="Times New Roman" panose="02020603050405020304" pitchFamily="18" charset="0"/>
                <a:ea typeface="Calibri" panose="020F0502020204030204" pitchFamily="34" charset="0"/>
              </a:rPr>
              <a:t>, </a:t>
            </a:r>
            <a:r>
              <a:rPr lang="es-ES_tradnl" sz="1400" dirty="0" err="1">
                <a:latin typeface="Times New Roman" panose="02020603050405020304" pitchFamily="18" charset="0"/>
                <a:ea typeface="Calibri" panose="020F0502020204030204" pitchFamily="34" charset="0"/>
              </a:rPr>
              <a:t>Pascoal</a:t>
            </a:r>
            <a:r>
              <a:rPr lang="es-ES_tradnl" sz="1400" dirty="0">
                <a:latin typeface="Times New Roman" panose="02020603050405020304" pitchFamily="18" charset="0"/>
                <a:ea typeface="Calibri" panose="020F0502020204030204" pitchFamily="34" charset="0"/>
              </a:rPr>
              <a:t>, &amp; </a:t>
            </a:r>
            <a:r>
              <a:rPr lang="es-ES_tradnl" sz="1400" dirty="0" err="1">
                <a:latin typeface="Times New Roman" panose="02020603050405020304" pitchFamily="18" charset="0"/>
                <a:ea typeface="Calibri" panose="020F0502020204030204" pitchFamily="34" charset="0"/>
              </a:rPr>
              <a:t>Martinoli</a:t>
            </a:r>
            <a:r>
              <a:rPr lang="es-ES_tradnl" sz="1400" dirty="0">
                <a:latin typeface="Times New Roman" panose="02020603050405020304" pitchFamily="18" charset="0"/>
                <a:ea typeface="Calibri" panose="020F0502020204030204" pitchFamily="34" charset="0"/>
              </a:rPr>
              <a:t>, 2015)</a:t>
            </a:r>
            <a:endParaRPr lang="es-EC" sz="1400" dirty="0">
              <a:latin typeface="Times New Roman" panose="02020603050405020304" pitchFamily="18" charset="0"/>
              <a:ea typeface="Calibri" panose="020F0502020204030204" pitchFamily="34" charset="0"/>
            </a:endParaRPr>
          </a:p>
        </p:txBody>
      </p:sp>
      <p:sp>
        <p:nvSpPr>
          <p:cNvPr id="4" name="Rectángulo 3"/>
          <p:cNvSpPr/>
          <p:nvPr/>
        </p:nvSpPr>
        <p:spPr>
          <a:xfrm>
            <a:off x="8499672" y="6070114"/>
            <a:ext cx="2045752" cy="538417"/>
          </a:xfrm>
          <a:prstGeom prst="rect">
            <a:avLst/>
          </a:prstGeom>
        </p:spPr>
        <p:txBody>
          <a:bodyPr wrap="none">
            <a:spAutoFit/>
          </a:bodyPr>
          <a:lstStyle/>
          <a:p>
            <a:pPr marL="457200" algn="ctr">
              <a:lnSpc>
                <a:spcPct val="250000"/>
              </a:lnSpc>
              <a:spcAft>
                <a:spcPts val="0"/>
              </a:spcAft>
            </a:pPr>
            <a:r>
              <a:rPr lang="es-ES_tradnl" sz="1400" dirty="0">
                <a:latin typeface="Times New Roman" panose="02020603050405020304" pitchFamily="18" charset="0"/>
                <a:ea typeface="Calibri" panose="020F0502020204030204" pitchFamily="34" charset="0"/>
              </a:rPr>
              <a:t>Fuente: (</a:t>
            </a:r>
            <a:r>
              <a:rPr lang="es-ES_tradnl" sz="1400" dirty="0" err="1">
                <a:latin typeface="Times New Roman" panose="02020603050405020304" pitchFamily="18" charset="0"/>
                <a:ea typeface="Calibri" panose="020F0502020204030204" pitchFamily="34" charset="0"/>
              </a:rPr>
              <a:t>Liu</a:t>
            </a:r>
            <a:r>
              <a:rPr lang="es-ES_tradnl" sz="1400" dirty="0">
                <a:latin typeface="Times New Roman" panose="02020603050405020304" pitchFamily="18" charset="0"/>
                <a:ea typeface="Calibri" panose="020F0502020204030204" pitchFamily="34" charset="0"/>
              </a:rPr>
              <a:t>, 2010)</a:t>
            </a:r>
            <a:endParaRPr lang="es-EC" sz="1400" dirty="0">
              <a:latin typeface="Times New Roman" panose="02020603050405020304" pitchFamily="18" charset="0"/>
              <a:ea typeface="Calibri" panose="020F0502020204030204" pitchFamily="34" charset="0"/>
            </a:endParaRPr>
          </a:p>
        </p:txBody>
      </p:sp>
      <p:sp>
        <p:nvSpPr>
          <p:cNvPr id="5" name="Rectángulo 4"/>
          <p:cNvSpPr/>
          <p:nvPr/>
        </p:nvSpPr>
        <p:spPr>
          <a:xfrm>
            <a:off x="4587098" y="6312364"/>
            <a:ext cx="2270173" cy="307777"/>
          </a:xfrm>
          <a:prstGeom prst="rect">
            <a:avLst/>
          </a:prstGeom>
        </p:spPr>
        <p:txBody>
          <a:bodyPr wrap="none">
            <a:spAutoFit/>
          </a:bodyPr>
          <a:lstStyle/>
          <a:p>
            <a:r>
              <a:rPr lang="es-ES_tradnl" sz="1400" dirty="0">
                <a:latin typeface="Times New Roman" panose="02020603050405020304" pitchFamily="18" charset="0"/>
                <a:ea typeface="Calibri" panose="020F0502020204030204" pitchFamily="34" charset="0"/>
              </a:rPr>
              <a:t>Fuente: (Montes et al., 2014)</a:t>
            </a:r>
            <a:endParaRPr lang="es-EC" sz="1400" dirty="0">
              <a:latin typeface="Times New Roman" panose="02020603050405020304" pitchFamily="18" charset="0"/>
              <a:ea typeface="Calibri" panose="020F0502020204030204" pitchFamily="34" charset="0"/>
            </a:endParaRPr>
          </a:p>
        </p:txBody>
      </p:sp>
      <p:sp>
        <p:nvSpPr>
          <p:cNvPr id="6" name="Rectángulo 5"/>
          <p:cNvSpPr/>
          <p:nvPr/>
        </p:nvSpPr>
        <p:spPr>
          <a:xfrm>
            <a:off x="4367725" y="3759014"/>
            <a:ext cx="2943434" cy="307777"/>
          </a:xfrm>
          <a:prstGeom prst="rect">
            <a:avLst/>
          </a:prstGeom>
        </p:spPr>
        <p:txBody>
          <a:bodyPr wrap="none">
            <a:spAutoFit/>
          </a:bodyPr>
          <a:lstStyle/>
          <a:p>
            <a:r>
              <a:rPr lang="es-ES_tradnl" sz="1400" dirty="0">
                <a:latin typeface="Times New Roman" panose="02020603050405020304" pitchFamily="18" charset="0"/>
                <a:ea typeface="Calibri" panose="020F0502020204030204" pitchFamily="34" charset="0"/>
              </a:rPr>
              <a:t>Fuente:  (</a:t>
            </a:r>
            <a:r>
              <a:rPr lang="es-ES_tradnl" sz="1400" dirty="0" err="1">
                <a:latin typeface="Times New Roman" panose="02020603050405020304" pitchFamily="18" charset="0"/>
                <a:ea typeface="Calibri" panose="020F0502020204030204" pitchFamily="34" charset="0"/>
              </a:rPr>
              <a:t>Webster</a:t>
            </a:r>
            <a:r>
              <a:rPr lang="es-ES_tradnl" sz="1400" dirty="0">
                <a:latin typeface="Times New Roman" panose="02020603050405020304" pitchFamily="18" charset="0"/>
                <a:ea typeface="Calibri" panose="020F0502020204030204" pitchFamily="34" charset="0"/>
              </a:rPr>
              <a:t> &amp; </a:t>
            </a:r>
            <a:r>
              <a:rPr lang="es-ES_tradnl" sz="1400" dirty="0" err="1">
                <a:latin typeface="Times New Roman" panose="02020603050405020304" pitchFamily="18" charset="0"/>
                <a:ea typeface="Calibri" panose="020F0502020204030204" pitchFamily="34" charset="0"/>
              </a:rPr>
              <a:t>Weissburg</a:t>
            </a:r>
            <a:r>
              <a:rPr lang="es-ES_tradnl" sz="1400" dirty="0">
                <a:latin typeface="Times New Roman" panose="02020603050405020304" pitchFamily="18" charset="0"/>
                <a:ea typeface="Calibri" panose="020F0502020204030204" pitchFamily="34" charset="0"/>
              </a:rPr>
              <a:t>, 2001)</a:t>
            </a:r>
            <a:endParaRPr lang="es-EC" sz="1400" dirty="0">
              <a:latin typeface="Times New Roman" panose="02020603050405020304" pitchFamily="18" charset="0"/>
              <a:ea typeface="Calibri" panose="020F0502020204030204" pitchFamily="34" charset="0"/>
            </a:endParaRPr>
          </a:p>
        </p:txBody>
      </p:sp>
      <p:sp>
        <p:nvSpPr>
          <p:cNvPr id="22" name="CuadroTexto 21"/>
          <p:cNvSpPr txBox="1"/>
          <p:nvPr/>
        </p:nvSpPr>
        <p:spPr>
          <a:xfrm>
            <a:off x="545360" y="1767615"/>
            <a:ext cx="2982684" cy="584775"/>
          </a:xfrm>
          <a:prstGeom prst="rect">
            <a:avLst/>
          </a:prstGeom>
          <a:noFill/>
          <a:ln w="38100">
            <a:solidFill>
              <a:schemeClr val="bg2">
                <a:lumMod val="25000"/>
              </a:schemeClr>
            </a:solidFill>
          </a:ln>
        </p:spPr>
        <p:txBody>
          <a:bodyPr wrap="square" rtlCol="0">
            <a:spAutoFit/>
          </a:bodyPr>
          <a:lstStyle/>
          <a:p>
            <a:pPr algn="ctr"/>
            <a:r>
              <a:rPr lang="es-EC" sz="1600" dirty="0" smtClean="0"/>
              <a:t>Pruebas experimentales bajo condiciones estables</a:t>
            </a:r>
            <a:endParaRPr lang="es-EC" sz="1600" dirty="0"/>
          </a:p>
        </p:txBody>
      </p:sp>
      <p:sp>
        <p:nvSpPr>
          <p:cNvPr id="23" name="CuadroTexto 22"/>
          <p:cNvSpPr txBox="1"/>
          <p:nvPr/>
        </p:nvSpPr>
        <p:spPr>
          <a:xfrm>
            <a:off x="545360" y="3045997"/>
            <a:ext cx="2982684" cy="584775"/>
          </a:xfrm>
          <a:prstGeom prst="rect">
            <a:avLst/>
          </a:prstGeom>
          <a:noFill/>
          <a:ln w="38100">
            <a:solidFill>
              <a:schemeClr val="bg2">
                <a:lumMod val="25000"/>
              </a:schemeClr>
            </a:solidFill>
          </a:ln>
        </p:spPr>
        <p:txBody>
          <a:bodyPr wrap="square" rtlCol="0">
            <a:spAutoFit/>
          </a:bodyPr>
          <a:lstStyle/>
          <a:p>
            <a:pPr algn="ctr"/>
            <a:r>
              <a:rPr lang="es-EC" sz="1600" dirty="0" smtClean="0"/>
              <a:t>Modelo matemático y probabilístico</a:t>
            </a:r>
            <a:endParaRPr lang="es-EC" sz="1600" dirty="0"/>
          </a:p>
        </p:txBody>
      </p:sp>
      <p:sp>
        <p:nvSpPr>
          <p:cNvPr id="24" name="CuadroTexto 23"/>
          <p:cNvSpPr txBox="1"/>
          <p:nvPr/>
        </p:nvSpPr>
        <p:spPr>
          <a:xfrm>
            <a:off x="545360" y="4384282"/>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Simulación de fluidos</a:t>
            </a:r>
            <a:endParaRPr lang="es-EC" sz="1600" dirty="0"/>
          </a:p>
        </p:txBody>
      </p:sp>
      <p:sp>
        <p:nvSpPr>
          <p:cNvPr id="25" name="CuadroTexto 24"/>
          <p:cNvSpPr txBox="1"/>
          <p:nvPr/>
        </p:nvSpPr>
        <p:spPr>
          <a:xfrm>
            <a:off x="545360" y="5456228"/>
            <a:ext cx="2982684" cy="584775"/>
          </a:xfrm>
          <a:prstGeom prst="rect">
            <a:avLst/>
          </a:prstGeom>
          <a:noFill/>
          <a:ln w="38100">
            <a:solidFill>
              <a:schemeClr val="bg2">
                <a:lumMod val="25000"/>
              </a:schemeClr>
            </a:solidFill>
          </a:ln>
        </p:spPr>
        <p:txBody>
          <a:bodyPr wrap="square" rtlCol="0">
            <a:spAutoFit/>
          </a:bodyPr>
          <a:lstStyle/>
          <a:p>
            <a:pPr algn="ctr"/>
            <a:r>
              <a:rPr lang="es-EC" sz="1600" dirty="0" smtClean="0"/>
              <a:t>Mediciones experimentales mediante técnicas de adquisición</a:t>
            </a:r>
            <a:endParaRPr lang="es-EC" sz="1600" dirty="0"/>
          </a:p>
        </p:txBody>
      </p:sp>
    </p:spTree>
    <p:extLst>
      <p:ext uri="{BB962C8B-B14F-4D97-AF65-F5344CB8AC3E}">
        <p14:creationId xmlns:p14="http://schemas.microsoft.com/office/powerpoint/2010/main" val="71450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22" grpId="0" animBg="1"/>
      <p:bldP spid="23" grpId="0" animBg="1"/>
      <p:bldP spid="24" grpId="0" animBg="1"/>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85366" y="6327600"/>
            <a:ext cx="2743200" cy="365125"/>
          </a:xfrm>
        </p:spPr>
        <p:txBody>
          <a:bodyPr/>
          <a:lstStyle/>
          <a:p>
            <a:pPr>
              <a:defRPr/>
            </a:pPr>
            <a:fld id="{E8D88C74-0DDE-8F40-A44E-D6CE8BB2242F}" type="slidenum">
              <a:rPr lang="es-ES" smtClean="0"/>
              <a:pPr>
                <a:defRPr/>
              </a:pPr>
              <a:t>40</a:t>
            </a:fld>
            <a:endParaRPr lang="es-ES" sz="1600">
              <a:solidFill>
                <a:srgbClr val="888888"/>
              </a:solidFill>
            </a:endParaRPr>
          </a:p>
        </p:txBody>
      </p:sp>
      <p:sp>
        <p:nvSpPr>
          <p:cNvPr id="3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8" name="18 Rectángulo"/>
          <p:cNvSpPr/>
          <p:nvPr/>
        </p:nvSpPr>
        <p:spPr bwMode="auto">
          <a:xfrm>
            <a:off x="2664952" y="-3587"/>
            <a:ext cx="4676374" cy="478800"/>
          </a:xfrm>
          <a:prstGeom prst="rect">
            <a:avLst/>
          </a:prstGeom>
          <a:solidFill>
            <a:schemeClr val="accent1">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5.- Etapa de simulación</a:t>
            </a:r>
            <a:endParaRPr lang="es-EC" b="1" dirty="0"/>
          </a:p>
        </p:txBody>
      </p:sp>
    </p:spTree>
    <p:extLst>
      <p:ext uri="{BB962C8B-B14F-4D97-AF65-F5344CB8AC3E}">
        <p14:creationId xmlns:p14="http://schemas.microsoft.com/office/powerpoint/2010/main" val="20631228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85366" y="6327600"/>
            <a:ext cx="2743200" cy="365125"/>
          </a:xfrm>
        </p:spPr>
        <p:txBody>
          <a:bodyPr/>
          <a:lstStyle/>
          <a:p>
            <a:pPr>
              <a:defRPr/>
            </a:pPr>
            <a:fld id="{E8D88C74-0DDE-8F40-A44E-D6CE8BB2242F}" type="slidenum">
              <a:rPr lang="es-ES" smtClean="0"/>
              <a:pPr>
                <a:defRPr/>
              </a:pPr>
              <a:t>41</a:t>
            </a:fld>
            <a:endParaRPr lang="es-ES" sz="1600">
              <a:solidFill>
                <a:srgbClr val="888888"/>
              </a:solidFill>
            </a:endParaRPr>
          </a:p>
        </p:txBody>
      </p:sp>
      <p:sp>
        <p:nvSpPr>
          <p:cNvPr id="32" name="18 Rectángulo"/>
          <p:cNvSpPr/>
          <p:nvPr/>
        </p:nvSpPr>
        <p:spPr bwMode="auto">
          <a:xfrm>
            <a:off x="2664952" y="-3587"/>
            <a:ext cx="4676374" cy="478800"/>
          </a:xfrm>
          <a:prstGeom prst="rect">
            <a:avLst/>
          </a:prstGeom>
          <a:noFill/>
          <a:ln w="25400" cap="flat" cmpd="sng" algn="ctr">
            <a:solidFill>
              <a:schemeClr val="tx1"/>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6.- Implementación de robots móviles</a:t>
            </a:r>
            <a:endParaRPr lang="es-EC" b="1" dirty="0"/>
          </a:p>
        </p:txBody>
      </p:sp>
      <p:sp>
        <p:nvSpPr>
          <p:cNvPr id="3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pic>
        <p:nvPicPr>
          <p:cNvPr id="8" name="Imagen 7"/>
          <p:cNvPicPr/>
          <p:nvPr/>
        </p:nvPicPr>
        <p:blipFill rotWithShape="1">
          <a:blip r:embed="rId3" cstate="print">
            <a:extLst>
              <a:ext uri="{28A0092B-C50C-407E-A947-70E740481C1C}">
                <a14:useLocalDpi xmlns:a14="http://schemas.microsoft.com/office/drawing/2010/main"/>
              </a:ext>
            </a:extLst>
          </a:blip>
          <a:srcRect l="4854" t="2115" r="6786"/>
          <a:stretch/>
        </p:blipFill>
        <p:spPr bwMode="auto">
          <a:xfrm>
            <a:off x="691567" y="501754"/>
            <a:ext cx="3696789" cy="2946228"/>
          </a:xfrm>
          <a:prstGeom prst="rect">
            <a:avLst/>
          </a:prstGeom>
          <a:ln>
            <a:noFill/>
          </a:ln>
          <a:extLst>
            <a:ext uri="{53640926-AAD7-44D8-BBD7-CCE9431645EC}">
              <a14:shadowObscured xmlns:a14="http://schemas.microsoft.com/office/drawing/2010/main"/>
            </a:ext>
          </a:extLst>
        </p:spPr>
      </p:pic>
      <p:pic>
        <p:nvPicPr>
          <p:cNvPr id="9" name="Imagen 8" descr="C:\Users\JavIer\Downloads\WhatsApp Image 2017-09-06 at 10.07.11 AM.jpeg"/>
          <p:cNvPicPr/>
          <p:nvPr/>
        </p:nvPicPr>
        <p:blipFill rotWithShape="1">
          <a:blip r:embed="rId4" cstate="hqprint">
            <a:extLst>
              <a:ext uri="{28A0092B-C50C-407E-A947-70E740481C1C}">
                <a14:useLocalDpi xmlns:a14="http://schemas.microsoft.com/office/drawing/2010/main"/>
              </a:ext>
            </a:extLst>
          </a:blip>
          <a:srcRect/>
          <a:stretch/>
        </p:blipFill>
        <p:spPr bwMode="auto">
          <a:xfrm>
            <a:off x="557923" y="3598829"/>
            <a:ext cx="3691543" cy="3093896"/>
          </a:xfrm>
          <a:prstGeom prst="rect">
            <a:avLst/>
          </a:prstGeom>
          <a:noFill/>
          <a:ln>
            <a:noFill/>
          </a:ln>
          <a:extLst>
            <a:ext uri="{53640926-AAD7-44D8-BBD7-CCE9431645EC}">
              <a14:shadowObscured xmlns:a14="http://schemas.microsoft.com/office/drawing/2010/main"/>
            </a:ext>
          </a:extLst>
        </p:spPr>
      </p:pic>
      <p:sp>
        <p:nvSpPr>
          <p:cNvPr id="12" name="Rectángulo 11"/>
          <p:cNvSpPr/>
          <p:nvPr/>
        </p:nvSpPr>
        <p:spPr>
          <a:xfrm>
            <a:off x="7356068" y="-3587"/>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Entornos controlados</a:t>
            </a:r>
            <a:endParaRPr lang="es-EC" sz="1600" b="1" dirty="0"/>
          </a:p>
        </p:txBody>
      </p:sp>
      <p:graphicFrame>
        <p:nvGraphicFramePr>
          <p:cNvPr id="2" name="Diagrama 1"/>
          <p:cNvGraphicFramePr/>
          <p:nvPr>
            <p:extLst>
              <p:ext uri="{D42A27DB-BD31-4B8C-83A1-F6EECF244321}">
                <p14:modId xmlns:p14="http://schemas.microsoft.com/office/powerpoint/2010/main" val="2496812905"/>
              </p:ext>
            </p:extLst>
          </p:nvPr>
        </p:nvGraphicFramePr>
        <p:xfrm>
          <a:off x="5404031" y="1005045"/>
          <a:ext cx="6985726" cy="46361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CuadroTexto 3"/>
          <p:cNvSpPr txBox="1"/>
          <p:nvPr/>
        </p:nvSpPr>
        <p:spPr>
          <a:xfrm>
            <a:off x="5865223" y="788732"/>
            <a:ext cx="6063343" cy="369332"/>
          </a:xfrm>
          <a:prstGeom prst="rect">
            <a:avLst/>
          </a:prstGeom>
          <a:noFill/>
        </p:spPr>
        <p:txBody>
          <a:bodyPr wrap="square" rtlCol="0">
            <a:spAutoFit/>
          </a:bodyPr>
          <a:lstStyle/>
          <a:p>
            <a:r>
              <a:rPr lang="es-EC" b="1" dirty="0" smtClean="0"/>
              <a:t>Sistemas implementados en los robots móviles de búsqueda</a:t>
            </a:r>
            <a:endParaRPr lang="es-EC" b="1" dirty="0"/>
          </a:p>
        </p:txBody>
      </p:sp>
      <p:sp>
        <p:nvSpPr>
          <p:cNvPr id="15" name="CuadroTexto 14"/>
          <p:cNvSpPr txBox="1"/>
          <p:nvPr/>
        </p:nvSpPr>
        <p:spPr>
          <a:xfrm>
            <a:off x="4456527" y="1934742"/>
            <a:ext cx="1225816" cy="338554"/>
          </a:xfrm>
          <a:prstGeom prst="rect">
            <a:avLst/>
          </a:prstGeom>
          <a:noFill/>
        </p:spPr>
        <p:txBody>
          <a:bodyPr wrap="square" rtlCol="0">
            <a:spAutoFit/>
          </a:bodyPr>
          <a:lstStyle/>
          <a:p>
            <a:r>
              <a:rPr lang="es-EC" sz="1600" dirty="0" smtClean="0"/>
              <a:t>Diseño CAD</a:t>
            </a:r>
            <a:endParaRPr lang="es-EC" sz="1600" dirty="0"/>
          </a:p>
        </p:txBody>
      </p:sp>
      <p:sp>
        <p:nvSpPr>
          <p:cNvPr id="16" name="CuadroTexto 15"/>
          <p:cNvSpPr txBox="1"/>
          <p:nvPr/>
        </p:nvSpPr>
        <p:spPr>
          <a:xfrm>
            <a:off x="4298226" y="4853389"/>
            <a:ext cx="1542418" cy="584775"/>
          </a:xfrm>
          <a:prstGeom prst="rect">
            <a:avLst/>
          </a:prstGeom>
          <a:noFill/>
        </p:spPr>
        <p:txBody>
          <a:bodyPr wrap="square" rtlCol="0">
            <a:spAutoFit/>
          </a:bodyPr>
          <a:lstStyle/>
          <a:p>
            <a:pPr algn="ctr"/>
            <a:r>
              <a:rPr lang="es-EC" sz="1600" dirty="0" smtClean="0"/>
              <a:t>Modelo construido</a:t>
            </a:r>
            <a:endParaRPr lang="es-EC" sz="1600" dirty="0"/>
          </a:p>
        </p:txBody>
      </p:sp>
      <p:sp>
        <p:nvSpPr>
          <p:cNvPr id="17" name="CuadroTexto 16"/>
          <p:cNvSpPr txBox="1"/>
          <p:nvPr/>
        </p:nvSpPr>
        <p:spPr>
          <a:xfrm>
            <a:off x="5118550" y="6035212"/>
            <a:ext cx="5644198" cy="584775"/>
          </a:xfrm>
          <a:prstGeom prst="rect">
            <a:avLst/>
          </a:prstGeom>
          <a:noFill/>
          <a:ln>
            <a:solidFill>
              <a:schemeClr val="tx1"/>
            </a:solidFill>
          </a:ln>
        </p:spPr>
        <p:txBody>
          <a:bodyPr wrap="square" rtlCol="0">
            <a:spAutoFit/>
          </a:bodyPr>
          <a:lstStyle/>
          <a:p>
            <a:pPr algn="ctr"/>
            <a:r>
              <a:rPr lang="es-EC" sz="1600" dirty="0" smtClean="0"/>
              <a:t>Se implementó los algoritmos de búsqueda en lenguaje Python en los robots empleando la tarjeta Raspberry PI-3 </a:t>
            </a:r>
            <a:endParaRPr lang="es-EC" sz="1600" dirty="0"/>
          </a:p>
        </p:txBody>
      </p:sp>
    </p:spTree>
    <p:extLst>
      <p:ext uri="{BB962C8B-B14F-4D97-AF65-F5344CB8AC3E}">
        <p14:creationId xmlns:p14="http://schemas.microsoft.com/office/powerpoint/2010/main" val="107088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graphicEl>
                                              <a:dgm id="{D2F8487A-69C1-40EB-8385-8B7092C1E92E}"/>
                                            </p:graphicEl>
                                          </p:spTgt>
                                        </p:tgtEl>
                                        <p:attrNameLst>
                                          <p:attrName>style.visibility</p:attrName>
                                        </p:attrNameLst>
                                      </p:cBhvr>
                                      <p:to>
                                        <p:strVal val="visible"/>
                                      </p:to>
                                    </p:set>
                                    <p:animEffect transition="in" filter="fade">
                                      <p:cBhvr>
                                        <p:cTn id="36" dur="1000"/>
                                        <p:tgtEl>
                                          <p:spTgt spid="2">
                                            <p:graphicEl>
                                              <a:dgm id="{D2F8487A-69C1-40EB-8385-8B7092C1E92E}"/>
                                            </p:graphicEl>
                                          </p:spTgt>
                                        </p:tgtEl>
                                      </p:cBhvr>
                                    </p:animEffect>
                                    <p:anim calcmode="lin" valueType="num">
                                      <p:cBhvr>
                                        <p:cTn id="37" dur="1000" fill="hold"/>
                                        <p:tgtEl>
                                          <p:spTgt spid="2">
                                            <p:graphicEl>
                                              <a:dgm id="{D2F8487A-69C1-40EB-8385-8B7092C1E92E}"/>
                                            </p:graphicEl>
                                          </p:spTgt>
                                        </p:tgtEl>
                                        <p:attrNameLst>
                                          <p:attrName>ppt_x</p:attrName>
                                        </p:attrNameLst>
                                      </p:cBhvr>
                                      <p:tavLst>
                                        <p:tav tm="0">
                                          <p:val>
                                            <p:strVal val="#ppt_x"/>
                                          </p:val>
                                        </p:tav>
                                        <p:tav tm="100000">
                                          <p:val>
                                            <p:strVal val="#ppt_x"/>
                                          </p:val>
                                        </p:tav>
                                      </p:tavLst>
                                    </p:anim>
                                    <p:anim calcmode="lin" valueType="num">
                                      <p:cBhvr>
                                        <p:cTn id="38" dur="1000" fill="hold"/>
                                        <p:tgtEl>
                                          <p:spTgt spid="2">
                                            <p:graphicEl>
                                              <a:dgm id="{D2F8487A-69C1-40EB-8385-8B7092C1E92E}"/>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
                                            <p:graphicEl>
                                              <a:dgm id="{4D32F400-DA0A-410F-9150-64986D7B7CAE}"/>
                                            </p:graphicEl>
                                          </p:spTgt>
                                        </p:tgtEl>
                                        <p:attrNameLst>
                                          <p:attrName>style.visibility</p:attrName>
                                        </p:attrNameLst>
                                      </p:cBhvr>
                                      <p:to>
                                        <p:strVal val="visible"/>
                                      </p:to>
                                    </p:set>
                                    <p:animEffect transition="in" filter="fade">
                                      <p:cBhvr>
                                        <p:cTn id="41" dur="1000"/>
                                        <p:tgtEl>
                                          <p:spTgt spid="2">
                                            <p:graphicEl>
                                              <a:dgm id="{4D32F400-DA0A-410F-9150-64986D7B7CAE}"/>
                                            </p:graphicEl>
                                          </p:spTgt>
                                        </p:tgtEl>
                                      </p:cBhvr>
                                    </p:animEffect>
                                    <p:anim calcmode="lin" valueType="num">
                                      <p:cBhvr>
                                        <p:cTn id="42" dur="1000" fill="hold"/>
                                        <p:tgtEl>
                                          <p:spTgt spid="2">
                                            <p:graphicEl>
                                              <a:dgm id="{4D32F400-DA0A-410F-9150-64986D7B7CAE}"/>
                                            </p:graphicEl>
                                          </p:spTgt>
                                        </p:tgtEl>
                                        <p:attrNameLst>
                                          <p:attrName>ppt_x</p:attrName>
                                        </p:attrNameLst>
                                      </p:cBhvr>
                                      <p:tavLst>
                                        <p:tav tm="0">
                                          <p:val>
                                            <p:strVal val="#ppt_x"/>
                                          </p:val>
                                        </p:tav>
                                        <p:tav tm="100000">
                                          <p:val>
                                            <p:strVal val="#ppt_x"/>
                                          </p:val>
                                        </p:tav>
                                      </p:tavLst>
                                    </p:anim>
                                    <p:anim calcmode="lin" valueType="num">
                                      <p:cBhvr>
                                        <p:cTn id="43" dur="1000" fill="hold"/>
                                        <p:tgtEl>
                                          <p:spTgt spid="2">
                                            <p:graphicEl>
                                              <a:dgm id="{4D32F400-DA0A-410F-9150-64986D7B7CAE}"/>
                                            </p:graphic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
                                            <p:graphicEl>
                                              <a:dgm id="{55F087B8-6117-4A0E-864E-4121E24A6557}"/>
                                            </p:graphicEl>
                                          </p:spTgt>
                                        </p:tgtEl>
                                        <p:attrNameLst>
                                          <p:attrName>style.visibility</p:attrName>
                                        </p:attrNameLst>
                                      </p:cBhvr>
                                      <p:to>
                                        <p:strVal val="visible"/>
                                      </p:to>
                                    </p:set>
                                    <p:animEffect transition="in" filter="fade">
                                      <p:cBhvr>
                                        <p:cTn id="46" dur="1000"/>
                                        <p:tgtEl>
                                          <p:spTgt spid="2">
                                            <p:graphicEl>
                                              <a:dgm id="{55F087B8-6117-4A0E-864E-4121E24A6557}"/>
                                            </p:graphicEl>
                                          </p:spTgt>
                                        </p:tgtEl>
                                      </p:cBhvr>
                                    </p:animEffect>
                                    <p:anim calcmode="lin" valueType="num">
                                      <p:cBhvr>
                                        <p:cTn id="47" dur="1000" fill="hold"/>
                                        <p:tgtEl>
                                          <p:spTgt spid="2">
                                            <p:graphicEl>
                                              <a:dgm id="{55F087B8-6117-4A0E-864E-4121E24A6557}"/>
                                            </p:graphicEl>
                                          </p:spTgt>
                                        </p:tgtEl>
                                        <p:attrNameLst>
                                          <p:attrName>ppt_x</p:attrName>
                                        </p:attrNameLst>
                                      </p:cBhvr>
                                      <p:tavLst>
                                        <p:tav tm="0">
                                          <p:val>
                                            <p:strVal val="#ppt_x"/>
                                          </p:val>
                                        </p:tav>
                                        <p:tav tm="100000">
                                          <p:val>
                                            <p:strVal val="#ppt_x"/>
                                          </p:val>
                                        </p:tav>
                                      </p:tavLst>
                                    </p:anim>
                                    <p:anim calcmode="lin" valueType="num">
                                      <p:cBhvr>
                                        <p:cTn id="48" dur="1000" fill="hold"/>
                                        <p:tgtEl>
                                          <p:spTgt spid="2">
                                            <p:graphicEl>
                                              <a:dgm id="{55F087B8-6117-4A0E-864E-4121E24A6557}"/>
                                            </p:graphic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
                                            <p:graphicEl>
                                              <a:dgm id="{D9ACF94B-1471-48CF-A2C0-D068310D93DB}"/>
                                            </p:graphicEl>
                                          </p:spTgt>
                                        </p:tgtEl>
                                        <p:attrNameLst>
                                          <p:attrName>style.visibility</p:attrName>
                                        </p:attrNameLst>
                                      </p:cBhvr>
                                      <p:to>
                                        <p:strVal val="visible"/>
                                      </p:to>
                                    </p:set>
                                    <p:animEffect transition="in" filter="fade">
                                      <p:cBhvr>
                                        <p:cTn id="51" dur="1000"/>
                                        <p:tgtEl>
                                          <p:spTgt spid="2">
                                            <p:graphicEl>
                                              <a:dgm id="{D9ACF94B-1471-48CF-A2C0-D068310D93DB}"/>
                                            </p:graphicEl>
                                          </p:spTgt>
                                        </p:tgtEl>
                                      </p:cBhvr>
                                    </p:animEffect>
                                    <p:anim calcmode="lin" valueType="num">
                                      <p:cBhvr>
                                        <p:cTn id="52" dur="1000" fill="hold"/>
                                        <p:tgtEl>
                                          <p:spTgt spid="2">
                                            <p:graphicEl>
                                              <a:dgm id="{D9ACF94B-1471-48CF-A2C0-D068310D93DB}"/>
                                            </p:graphicEl>
                                          </p:spTgt>
                                        </p:tgtEl>
                                        <p:attrNameLst>
                                          <p:attrName>ppt_x</p:attrName>
                                        </p:attrNameLst>
                                      </p:cBhvr>
                                      <p:tavLst>
                                        <p:tav tm="0">
                                          <p:val>
                                            <p:strVal val="#ppt_x"/>
                                          </p:val>
                                        </p:tav>
                                        <p:tav tm="100000">
                                          <p:val>
                                            <p:strVal val="#ppt_x"/>
                                          </p:val>
                                        </p:tav>
                                      </p:tavLst>
                                    </p:anim>
                                    <p:anim calcmode="lin" valueType="num">
                                      <p:cBhvr>
                                        <p:cTn id="53" dur="1000" fill="hold"/>
                                        <p:tgtEl>
                                          <p:spTgt spid="2">
                                            <p:graphicEl>
                                              <a:dgm id="{D9ACF94B-1471-48CF-A2C0-D068310D93DB}"/>
                                            </p:graphic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
                                            <p:graphicEl>
                                              <a:dgm id="{EEE58DFD-2765-4D9F-BB9B-F819F1C5BCCF}"/>
                                            </p:graphicEl>
                                          </p:spTgt>
                                        </p:tgtEl>
                                        <p:attrNameLst>
                                          <p:attrName>style.visibility</p:attrName>
                                        </p:attrNameLst>
                                      </p:cBhvr>
                                      <p:to>
                                        <p:strVal val="visible"/>
                                      </p:to>
                                    </p:set>
                                    <p:animEffect transition="in" filter="fade">
                                      <p:cBhvr>
                                        <p:cTn id="56" dur="1000"/>
                                        <p:tgtEl>
                                          <p:spTgt spid="2">
                                            <p:graphicEl>
                                              <a:dgm id="{EEE58DFD-2765-4D9F-BB9B-F819F1C5BCCF}"/>
                                            </p:graphicEl>
                                          </p:spTgt>
                                        </p:tgtEl>
                                      </p:cBhvr>
                                    </p:animEffect>
                                    <p:anim calcmode="lin" valueType="num">
                                      <p:cBhvr>
                                        <p:cTn id="57" dur="1000" fill="hold"/>
                                        <p:tgtEl>
                                          <p:spTgt spid="2">
                                            <p:graphicEl>
                                              <a:dgm id="{EEE58DFD-2765-4D9F-BB9B-F819F1C5BCCF}"/>
                                            </p:graphicEl>
                                          </p:spTgt>
                                        </p:tgtEl>
                                        <p:attrNameLst>
                                          <p:attrName>ppt_x</p:attrName>
                                        </p:attrNameLst>
                                      </p:cBhvr>
                                      <p:tavLst>
                                        <p:tav tm="0">
                                          <p:val>
                                            <p:strVal val="#ppt_x"/>
                                          </p:val>
                                        </p:tav>
                                        <p:tav tm="100000">
                                          <p:val>
                                            <p:strVal val="#ppt_x"/>
                                          </p:val>
                                        </p:tav>
                                      </p:tavLst>
                                    </p:anim>
                                    <p:anim calcmode="lin" valueType="num">
                                      <p:cBhvr>
                                        <p:cTn id="58" dur="1000" fill="hold"/>
                                        <p:tgtEl>
                                          <p:spTgt spid="2">
                                            <p:graphicEl>
                                              <a:dgm id="{EEE58DFD-2765-4D9F-BB9B-F819F1C5BCCF}"/>
                                            </p:graphic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
                                            <p:graphicEl>
                                              <a:dgm id="{B9F2F5A2-E4C4-420A-B7F1-DDE6D1C5CFCB}"/>
                                            </p:graphicEl>
                                          </p:spTgt>
                                        </p:tgtEl>
                                        <p:attrNameLst>
                                          <p:attrName>style.visibility</p:attrName>
                                        </p:attrNameLst>
                                      </p:cBhvr>
                                      <p:to>
                                        <p:strVal val="visible"/>
                                      </p:to>
                                    </p:set>
                                    <p:animEffect transition="in" filter="fade">
                                      <p:cBhvr>
                                        <p:cTn id="61" dur="1000"/>
                                        <p:tgtEl>
                                          <p:spTgt spid="2">
                                            <p:graphicEl>
                                              <a:dgm id="{B9F2F5A2-E4C4-420A-B7F1-DDE6D1C5CFCB}"/>
                                            </p:graphicEl>
                                          </p:spTgt>
                                        </p:tgtEl>
                                      </p:cBhvr>
                                    </p:animEffect>
                                    <p:anim calcmode="lin" valueType="num">
                                      <p:cBhvr>
                                        <p:cTn id="62" dur="1000" fill="hold"/>
                                        <p:tgtEl>
                                          <p:spTgt spid="2">
                                            <p:graphicEl>
                                              <a:dgm id="{B9F2F5A2-E4C4-420A-B7F1-DDE6D1C5CFCB}"/>
                                            </p:graphicEl>
                                          </p:spTgt>
                                        </p:tgtEl>
                                        <p:attrNameLst>
                                          <p:attrName>ppt_x</p:attrName>
                                        </p:attrNameLst>
                                      </p:cBhvr>
                                      <p:tavLst>
                                        <p:tav tm="0">
                                          <p:val>
                                            <p:strVal val="#ppt_x"/>
                                          </p:val>
                                        </p:tav>
                                        <p:tav tm="100000">
                                          <p:val>
                                            <p:strVal val="#ppt_x"/>
                                          </p:val>
                                        </p:tav>
                                      </p:tavLst>
                                    </p:anim>
                                    <p:anim calcmode="lin" valueType="num">
                                      <p:cBhvr>
                                        <p:cTn id="63" dur="1000" fill="hold"/>
                                        <p:tgtEl>
                                          <p:spTgt spid="2">
                                            <p:graphicEl>
                                              <a:dgm id="{B9F2F5A2-E4C4-420A-B7F1-DDE6D1C5CFCB}"/>
                                            </p:graphic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p:bldSub>
      </p:bldGraphic>
      <p:bldP spid="4" grpId="0"/>
      <p:bldP spid="15" grpId="0"/>
      <p:bldP spid="16" grpId="0"/>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054460" y="875212"/>
            <a:ext cx="7535003" cy="4468279"/>
          </a:xfrm>
          <a:prstGeom prst="rect">
            <a:avLst/>
          </a:prstGeom>
        </p:spPr>
      </p:pic>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217863" y="6288050"/>
            <a:ext cx="2743200" cy="365125"/>
          </a:xfrm>
        </p:spPr>
        <p:txBody>
          <a:bodyPr/>
          <a:lstStyle/>
          <a:p>
            <a:pPr>
              <a:defRPr/>
            </a:pPr>
            <a:fld id="{E8D88C74-0DDE-8F40-A44E-D6CE8BB2242F}" type="slidenum">
              <a:rPr lang="es-ES" smtClean="0"/>
              <a:pPr>
                <a:defRPr/>
              </a:pPr>
              <a:t>42</a:t>
            </a:fld>
            <a:endParaRPr lang="es-ES" sz="1600" dirty="0">
              <a:solidFill>
                <a:srgbClr val="888888"/>
              </a:solidFill>
            </a:endParaRPr>
          </a:p>
        </p:txBody>
      </p:sp>
      <p:sp>
        <p:nvSpPr>
          <p:cNvPr id="3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0" name="CuadroTexto 9"/>
          <p:cNvSpPr txBox="1"/>
          <p:nvPr/>
        </p:nvSpPr>
        <p:spPr>
          <a:xfrm>
            <a:off x="374815" y="1986205"/>
            <a:ext cx="2110897" cy="338554"/>
          </a:xfrm>
          <a:prstGeom prst="rect">
            <a:avLst/>
          </a:prstGeom>
          <a:solidFill>
            <a:schemeClr val="accent6">
              <a:lumMod val="20000"/>
              <a:lumOff val="80000"/>
            </a:schemeClr>
          </a:solidFill>
        </p:spPr>
        <p:txBody>
          <a:bodyPr wrap="square" rtlCol="0">
            <a:spAutoFit/>
          </a:bodyPr>
          <a:lstStyle/>
          <a:p>
            <a:pPr algn="ctr"/>
            <a:r>
              <a:rPr lang="es-EC" sz="1600" b="1" dirty="0" smtClean="0"/>
              <a:t>Sistema de potencia</a:t>
            </a:r>
          </a:p>
        </p:txBody>
      </p:sp>
      <p:sp>
        <p:nvSpPr>
          <p:cNvPr id="12" name="CuadroTexto 11"/>
          <p:cNvSpPr txBox="1"/>
          <p:nvPr/>
        </p:nvSpPr>
        <p:spPr>
          <a:xfrm>
            <a:off x="5766512" y="5415100"/>
            <a:ext cx="2110897" cy="338554"/>
          </a:xfrm>
          <a:prstGeom prst="rect">
            <a:avLst/>
          </a:prstGeom>
          <a:solidFill>
            <a:schemeClr val="accent1">
              <a:lumMod val="40000"/>
              <a:lumOff val="60000"/>
            </a:schemeClr>
          </a:solidFill>
        </p:spPr>
        <p:txBody>
          <a:bodyPr wrap="square" rtlCol="0">
            <a:spAutoFit/>
          </a:bodyPr>
          <a:lstStyle/>
          <a:p>
            <a:pPr algn="ctr"/>
            <a:r>
              <a:rPr lang="es-EC" sz="1600" b="1" dirty="0" smtClean="0"/>
              <a:t>Sistema de adquisición</a:t>
            </a:r>
          </a:p>
        </p:txBody>
      </p:sp>
      <p:sp>
        <p:nvSpPr>
          <p:cNvPr id="13" name="CuadroTexto 12"/>
          <p:cNvSpPr txBox="1"/>
          <p:nvPr/>
        </p:nvSpPr>
        <p:spPr>
          <a:xfrm>
            <a:off x="9580841" y="1023780"/>
            <a:ext cx="2110897" cy="584775"/>
          </a:xfrm>
          <a:prstGeom prst="rect">
            <a:avLst/>
          </a:prstGeom>
          <a:solidFill>
            <a:schemeClr val="accent4"/>
          </a:solidFill>
        </p:spPr>
        <p:txBody>
          <a:bodyPr wrap="square" rtlCol="0">
            <a:spAutoFit/>
          </a:bodyPr>
          <a:lstStyle/>
          <a:p>
            <a:pPr algn="ctr"/>
            <a:r>
              <a:rPr lang="es-EC" sz="1600" b="1" dirty="0" smtClean="0"/>
              <a:t>Sistema de control </a:t>
            </a:r>
          </a:p>
          <a:p>
            <a:pPr algn="ctr"/>
            <a:r>
              <a:rPr lang="es-EC" sz="1600" b="1" dirty="0" smtClean="0"/>
              <a:t>y procesamiento</a:t>
            </a:r>
          </a:p>
        </p:txBody>
      </p:sp>
      <p:sp>
        <p:nvSpPr>
          <p:cNvPr id="7" name="Rectángulo 6"/>
          <p:cNvSpPr/>
          <p:nvPr/>
        </p:nvSpPr>
        <p:spPr>
          <a:xfrm>
            <a:off x="2664952" y="871612"/>
            <a:ext cx="1983212" cy="4471880"/>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Rectángulo 20"/>
          <p:cNvSpPr/>
          <p:nvPr/>
        </p:nvSpPr>
        <p:spPr>
          <a:xfrm>
            <a:off x="8904399" y="2002334"/>
            <a:ext cx="1864303" cy="644850"/>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Rectángulo 21"/>
          <p:cNvSpPr/>
          <p:nvPr/>
        </p:nvSpPr>
        <p:spPr>
          <a:xfrm>
            <a:off x="8904400" y="2716936"/>
            <a:ext cx="1778715" cy="2907759"/>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Rectángulo 22"/>
          <p:cNvSpPr/>
          <p:nvPr/>
        </p:nvSpPr>
        <p:spPr>
          <a:xfrm>
            <a:off x="4715691" y="871612"/>
            <a:ext cx="4009469" cy="408711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Rectángulo 23"/>
          <p:cNvSpPr/>
          <p:nvPr/>
        </p:nvSpPr>
        <p:spPr>
          <a:xfrm>
            <a:off x="7356068" y="-3587"/>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Esquema electrónico</a:t>
            </a:r>
            <a:endParaRPr lang="es-EC" sz="1600" b="1" dirty="0"/>
          </a:p>
        </p:txBody>
      </p:sp>
      <mc:AlternateContent xmlns:mc="http://schemas.openxmlformats.org/markup-compatibility/2006" xmlns:a14="http://schemas.microsoft.com/office/drawing/2010/main">
        <mc:Choice Requires="a14">
          <p:sp>
            <p:nvSpPr>
              <p:cNvPr id="19" name="Rectángulo 18"/>
              <p:cNvSpPr/>
              <p:nvPr/>
            </p:nvSpPr>
            <p:spPr>
              <a:xfrm>
                <a:off x="519538" y="5918718"/>
                <a:ext cx="4128626" cy="369332"/>
              </a:xfrm>
              <a:prstGeom prst="rect">
                <a:avLst/>
              </a:prstGeom>
              <a:solidFill>
                <a:schemeClr val="bg1"/>
              </a:solid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T</m:t>
                      </m:r>
                      <m:r>
                        <m:rPr>
                          <m:sty m:val="p"/>
                        </m:rPr>
                        <a:rPr lang="es-EC" i="0">
                          <a:latin typeface="Cambria Math" panose="02040503050406030204" pitchFamily="18" charset="0"/>
                        </a:rPr>
                        <m:t>iempo</m:t>
                      </m:r>
                      <m:r>
                        <a:rPr lang="es-EC" i="0">
                          <a:latin typeface="Cambria Math" panose="02040503050406030204" pitchFamily="18" charset="0"/>
                        </a:rPr>
                        <m:t> </m:t>
                      </m:r>
                      <m:r>
                        <m:rPr>
                          <m:sty m:val="p"/>
                        </m:rPr>
                        <a:rPr lang="es-EC" i="0">
                          <a:latin typeface="Cambria Math" panose="02040503050406030204" pitchFamily="18" charset="0"/>
                        </a:rPr>
                        <m:t>de</m:t>
                      </m:r>
                      <m:r>
                        <a:rPr lang="es-EC" i="0">
                          <a:latin typeface="Cambria Math" panose="02040503050406030204" pitchFamily="18" charset="0"/>
                        </a:rPr>
                        <m:t> </m:t>
                      </m:r>
                      <m:r>
                        <m:rPr>
                          <m:sty m:val="p"/>
                        </m:rPr>
                        <a:rPr lang="es-EC" i="0">
                          <a:latin typeface="Cambria Math" panose="02040503050406030204" pitchFamily="18" charset="0"/>
                        </a:rPr>
                        <m:t>autonom</m:t>
                      </m:r>
                      <m:r>
                        <a:rPr lang="es-EC" i="0">
                          <a:latin typeface="Cambria Math" panose="02040503050406030204" pitchFamily="18" charset="0"/>
                        </a:rPr>
                        <m:t>í</m:t>
                      </m:r>
                      <m:r>
                        <m:rPr>
                          <m:sty m:val="p"/>
                        </m:rPr>
                        <a:rPr lang="es-EC" i="0">
                          <a:latin typeface="Cambria Math" panose="02040503050406030204" pitchFamily="18" charset="0"/>
                        </a:rPr>
                        <m:t>a</m:t>
                      </m:r>
                      <m:r>
                        <a:rPr lang="es-EC" i="0">
                          <a:latin typeface="Cambria Math" panose="02040503050406030204" pitchFamily="18" charset="0"/>
                        </a:rPr>
                        <m:t>=39 </m:t>
                      </m:r>
                      <m:r>
                        <m:rPr>
                          <m:sty m:val="p"/>
                        </m:rPr>
                        <a:rPr lang="es-EC" i="0">
                          <a:latin typeface="Cambria Math" panose="02040503050406030204" pitchFamily="18" charset="0"/>
                        </a:rPr>
                        <m:t>minutos</m:t>
                      </m:r>
                    </m:oMath>
                  </m:oMathPara>
                </a14:m>
                <a:endParaRPr lang="es-EC" dirty="0"/>
              </a:p>
            </p:txBody>
          </p:sp>
        </mc:Choice>
        <mc:Fallback xmlns="">
          <p:sp>
            <p:nvSpPr>
              <p:cNvPr id="19" name="Rectángulo 18"/>
              <p:cNvSpPr>
                <a:spLocks noRot="1" noChangeAspect="1" noMove="1" noResize="1" noEditPoints="1" noAdjustHandles="1" noChangeArrowheads="1" noChangeShapeType="1" noTextEdit="1"/>
              </p:cNvSpPr>
              <p:nvPr/>
            </p:nvSpPr>
            <p:spPr>
              <a:xfrm>
                <a:off x="519538" y="5918718"/>
                <a:ext cx="4128626" cy="369332"/>
              </a:xfrm>
              <a:prstGeom prst="rect">
                <a:avLst/>
              </a:prstGeom>
              <a:blipFill>
                <a:blip r:embed="rId4"/>
                <a:stretch>
                  <a:fillRect b="-9524"/>
                </a:stretch>
              </a:blipFill>
              <a:ln>
                <a:solidFill>
                  <a:schemeClr val="tx1"/>
                </a:solidFill>
              </a:ln>
            </p:spPr>
            <p:txBody>
              <a:bodyPr/>
              <a:lstStyle/>
              <a:p>
                <a:r>
                  <a:rPr lang="es-EC">
                    <a:noFill/>
                  </a:rPr>
                  <a:t> </a:t>
                </a:r>
              </a:p>
            </p:txBody>
          </p:sp>
        </mc:Fallback>
      </mc:AlternateContent>
      <p:sp>
        <p:nvSpPr>
          <p:cNvPr id="16" name="18 Rectángulo"/>
          <p:cNvSpPr/>
          <p:nvPr/>
        </p:nvSpPr>
        <p:spPr bwMode="auto">
          <a:xfrm>
            <a:off x="2664952" y="-3587"/>
            <a:ext cx="4676374" cy="478800"/>
          </a:xfrm>
          <a:prstGeom prst="rect">
            <a:avLst/>
          </a:prstGeom>
          <a:noFill/>
          <a:ln w="25400" cap="flat" cmpd="sng" algn="ctr">
            <a:solidFill>
              <a:schemeClr val="tx1"/>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6.- Implementación de robots móviles</a:t>
            </a:r>
            <a:endParaRPr lang="es-EC" b="1" dirty="0"/>
          </a:p>
        </p:txBody>
      </p:sp>
    </p:spTree>
    <p:extLst>
      <p:ext uri="{BB962C8B-B14F-4D97-AF65-F5344CB8AC3E}">
        <p14:creationId xmlns:p14="http://schemas.microsoft.com/office/powerpoint/2010/main" val="85326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7" grpId="0" animBg="1"/>
      <p:bldP spid="21" grpId="0" animBg="1"/>
      <p:bldP spid="22" grpId="0" animBg="1"/>
      <p:bldP spid="23"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217865" y="6489759"/>
            <a:ext cx="2743200" cy="365125"/>
          </a:xfrm>
        </p:spPr>
        <p:txBody>
          <a:bodyPr/>
          <a:lstStyle/>
          <a:p>
            <a:pPr>
              <a:defRPr/>
            </a:pPr>
            <a:fld id="{E8D88C74-0DDE-8F40-A44E-D6CE8BB2242F}" type="slidenum">
              <a:rPr lang="es-ES" smtClean="0"/>
              <a:pPr>
                <a:defRPr/>
              </a:pPr>
              <a:t>43</a:t>
            </a:fld>
            <a:endParaRPr lang="es-ES" sz="1600" dirty="0">
              <a:solidFill>
                <a:srgbClr val="888888"/>
              </a:solidFill>
            </a:endParaRPr>
          </a:p>
        </p:txBody>
      </p:sp>
      <p:sp>
        <p:nvSpPr>
          <p:cNvPr id="3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4" name="Rectángulo 23"/>
          <p:cNvSpPr/>
          <p:nvPr/>
        </p:nvSpPr>
        <p:spPr>
          <a:xfrm>
            <a:off x="7356068" y="-3587"/>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Caracterización sensores MQ-3</a:t>
            </a:r>
            <a:endParaRPr lang="es-EC" sz="1600" b="1" dirty="0"/>
          </a:p>
        </p:txBody>
      </p:sp>
      <p:pic>
        <p:nvPicPr>
          <p:cNvPr id="16" name="Imagen 15"/>
          <p:cNvPicPr/>
          <p:nvPr/>
        </p:nvPicPr>
        <p:blipFill rotWithShape="1">
          <a:blip r:embed="rId3" cstate="print">
            <a:extLst>
              <a:ext uri="{28A0092B-C50C-407E-A947-70E740481C1C}">
                <a14:useLocalDpi xmlns:a14="http://schemas.microsoft.com/office/drawing/2010/main"/>
              </a:ext>
            </a:extLst>
          </a:blip>
          <a:srcRect l="5317" t="2674" r="7261" b="2383"/>
          <a:stretch/>
        </p:blipFill>
        <p:spPr bwMode="auto">
          <a:xfrm>
            <a:off x="130631" y="1892713"/>
            <a:ext cx="5000679" cy="4119108"/>
          </a:xfrm>
          <a:prstGeom prst="rect">
            <a:avLst/>
          </a:prstGeom>
          <a:noFill/>
          <a:ln>
            <a:noFill/>
          </a:ln>
          <a:extLst>
            <a:ext uri="{53640926-AAD7-44D8-BBD7-CCE9431645EC}">
              <a14:shadowObscured xmlns:a14="http://schemas.microsoft.com/office/drawing/2010/main"/>
            </a:ext>
          </a:extLst>
        </p:spPr>
      </p:pic>
      <p:sp>
        <p:nvSpPr>
          <p:cNvPr id="17" name="CuadroTexto 16"/>
          <p:cNvSpPr txBox="1"/>
          <p:nvPr/>
        </p:nvSpPr>
        <p:spPr>
          <a:xfrm>
            <a:off x="3574733" y="1406444"/>
            <a:ext cx="1907177" cy="307777"/>
          </a:xfrm>
          <a:prstGeom prst="rect">
            <a:avLst/>
          </a:prstGeom>
          <a:noFill/>
        </p:spPr>
        <p:txBody>
          <a:bodyPr wrap="square" rtlCol="0">
            <a:spAutoFit/>
          </a:bodyPr>
          <a:lstStyle/>
          <a:p>
            <a:pPr algn="ctr"/>
            <a:r>
              <a:rPr lang="es-EC" sz="1400" b="1" dirty="0" smtClean="0"/>
              <a:t>Valor pico de detección</a:t>
            </a:r>
            <a:endParaRPr lang="es-EC" sz="1400" b="1" dirty="0"/>
          </a:p>
        </p:txBody>
      </p:sp>
      <p:sp>
        <p:nvSpPr>
          <p:cNvPr id="20" name="CuadroTexto 19"/>
          <p:cNvSpPr txBox="1"/>
          <p:nvPr/>
        </p:nvSpPr>
        <p:spPr>
          <a:xfrm>
            <a:off x="723793" y="6405701"/>
            <a:ext cx="1907177" cy="307777"/>
          </a:xfrm>
          <a:prstGeom prst="rect">
            <a:avLst/>
          </a:prstGeom>
          <a:noFill/>
        </p:spPr>
        <p:txBody>
          <a:bodyPr wrap="square" rtlCol="0">
            <a:spAutoFit/>
          </a:bodyPr>
          <a:lstStyle/>
          <a:p>
            <a:pPr algn="ctr"/>
            <a:r>
              <a:rPr lang="es-EC" sz="1400" dirty="0" smtClean="0"/>
              <a:t>Línea base</a:t>
            </a:r>
            <a:endParaRPr lang="es-EC" sz="1400" dirty="0"/>
          </a:p>
        </p:txBody>
      </p:sp>
      <p:cxnSp>
        <p:nvCxnSpPr>
          <p:cNvPr id="25" name="Conector recto de flecha 24"/>
          <p:cNvCxnSpPr/>
          <p:nvPr/>
        </p:nvCxnSpPr>
        <p:spPr>
          <a:xfrm flipV="1">
            <a:off x="3140528" y="1714221"/>
            <a:ext cx="791392" cy="981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a:off x="937323" y="5152442"/>
            <a:ext cx="316711" cy="125325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aphicFrame>
        <p:nvGraphicFramePr>
          <p:cNvPr id="6" name="Tabla 5"/>
          <p:cNvGraphicFramePr>
            <a:graphicFrameLocks noGrp="1"/>
          </p:cNvGraphicFramePr>
          <p:nvPr>
            <p:extLst>
              <p:ext uri="{D42A27DB-BD31-4B8C-83A1-F6EECF244321}">
                <p14:modId xmlns:p14="http://schemas.microsoft.com/office/powerpoint/2010/main" val="503103710"/>
              </p:ext>
            </p:extLst>
          </p:nvPr>
        </p:nvGraphicFramePr>
        <p:xfrm>
          <a:off x="5745660" y="1311752"/>
          <a:ext cx="6112725" cy="1501238"/>
        </p:xfrm>
        <a:graphic>
          <a:graphicData uri="http://schemas.openxmlformats.org/drawingml/2006/table">
            <a:tbl>
              <a:tblPr firstRow="1" firstCol="1" bandRow="1">
                <a:tableStyleId>{5A111915-BE36-4E01-A7E5-04B1672EAD32}</a:tableStyleId>
              </a:tblPr>
              <a:tblGrid>
                <a:gridCol w="652119">
                  <a:extLst>
                    <a:ext uri="{9D8B030D-6E8A-4147-A177-3AD203B41FA5}">
                      <a16:colId xmlns:a16="http://schemas.microsoft.com/office/drawing/2014/main" val="571375040"/>
                    </a:ext>
                  </a:extLst>
                </a:gridCol>
                <a:gridCol w="1308539">
                  <a:extLst>
                    <a:ext uri="{9D8B030D-6E8A-4147-A177-3AD203B41FA5}">
                      <a16:colId xmlns:a16="http://schemas.microsoft.com/office/drawing/2014/main" val="484292465"/>
                    </a:ext>
                  </a:extLst>
                </a:gridCol>
                <a:gridCol w="1308539">
                  <a:extLst>
                    <a:ext uri="{9D8B030D-6E8A-4147-A177-3AD203B41FA5}">
                      <a16:colId xmlns:a16="http://schemas.microsoft.com/office/drawing/2014/main" val="3125133554"/>
                    </a:ext>
                  </a:extLst>
                </a:gridCol>
                <a:gridCol w="1421764">
                  <a:extLst>
                    <a:ext uri="{9D8B030D-6E8A-4147-A177-3AD203B41FA5}">
                      <a16:colId xmlns:a16="http://schemas.microsoft.com/office/drawing/2014/main" val="281268593"/>
                    </a:ext>
                  </a:extLst>
                </a:gridCol>
                <a:gridCol w="1421764">
                  <a:extLst>
                    <a:ext uri="{9D8B030D-6E8A-4147-A177-3AD203B41FA5}">
                      <a16:colId xmlns:a16="http://schemas.microsoft.com/office/drawing/2014/main" val="7522909"/>
                    </a:ext>
                  </a:extLst>
                </a:gridCol>
              </a:tblGrid>
              <a:tr h="627014">
                <a:tc>
                  <a:txBody>
                    <a:bodyPr/>
                    <a:lstStyle/>
                    <a:p>
                      <a:pPr algn="ctr">
                        <a:lnSpc>
                          <a:spcPct val="150000"/>
                        </a:lnSpc>
                        <a:spcAft>
                          <a:spcPts val="0"/>
                        </a:spcAft>
                      </a:pPr>
                      <a:r>
                        <a:rPr lang="es-ES_tradnl" sz="1200" dirty="0">
                          <a:effectLst/>
                        </a:rPr>
                        <a:t>Robot</a:t>
                      </a:r>
                      <a:endParaRPr lang="es-EC" sz="12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_tradnl" sz="1200" dirty="0">
                          <a:effectLst/>
                        </a:rPr>
                        <a:t>Sensor</a:t>
                      </a:r>
                      <a:endParaRPr lang="es-EC" sz="12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_tradnl" sz="1200" dirty="0">
                          <a:effectLst/>
                        </a:rPr>
                        <a:t>Ubicación del sensor en robot</a:t>
                      </a:r>
                      <a:endParaRPr lang="es-EC" sz="12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_tradnl" sz="1200" dirty="0">
                          <a:effectLst/>
                        </a:rPr>
                        <a:t>Línea Base  (V)</a:t>
                      </a:r>
                      <a:endParaRPr lang="es-EC" sz="12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_tradnl" sz="1200" dirty="0">
                          <a:effectLst/>
                        </a:rPr>
                        <a:t>Valor pico de detección (V)</a:t>
                      </a:r>
                      <a:endParaRPr lang="es-EC" sz="12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7635456"/>
                  </a:ext>
                </a:extLst>
              </a:tr>
              <a:tr h="291408">
                <a:tc rowSpan="3">
                  <a:txBody>
                    <a:bodyPr/>
                    <a:lstStyle/>
                    <a:p>
                      <a:pPr algn="ctr">
                        <a:lnSpc>
                          <a:spcPct val="150000"/>
                        </a:lnSpc>
                        <a:spcAft>
                          <a:spcPts val="0"/>
                        </a:spcAft>
                      </a:pPr>
                      <a:r>
                        <a:rPr lang="es-ES_tradnl" sz="1200">
                          <a:effectLst/>
                        </a:rPr>
                        <a:t>0</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_tradnl" sz="1200">
                          <a:effectLst/>
                        </a:rPr>
                        <a:t>3</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_tradnl" sz="1200">
                          <a:effectLst/>
                        </a:rPr>
                        <a:t>Izquierda</a:t>
                      </a:r>
                      <a:endParaRPr lang="es-EC" sz="12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_tradnl" sz="1200">
                          <a:effectLst/>
                        </a:rPr>
                        <a:t>0,85</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_tradnl" sz="1200">
                          <a:effectLst/>
                        </a:rPr>
                        <a:t>2,60</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523314"/>
                  </a:ext>
                </a:extLst>
              </a:tr>
              <a:tr h="291408">
                <a:tc vMerge="1">
                  <a:txBody>
                    <a:bodyPr/>
                    <a:lstStyle/>
                    <a:p>
                      <a:endParaRPr lang="es-EC"/>
                    </a:p>
                  </a:txBody>
                  <a:tcPr/>
                </a:tc>
                <a:tc>
                  <a:txBody>
                    <a:bodyPr/>
                    <a:lstStyle/>
                    <a:p>
                      <a:pPr algn="ctr">
                        <a:lnSpc>
                          <a:spcPct val="150000"/>
                        </a:lnSpc>
                        <a:spcAft>
                          <a:spcPts val="0"/>
                        </a:spcAft>
                      </a:pPr>
                      <a:r>
                        <a:rPr lang="es-ES_tradnl" sz="1200">
                          <a:effectLst/>
                        </a:rPr>
                        <a:t>1</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_tradnl" sz="1200">
                          <a:effectLst/>
                        </a:rPr>
                        <a:t>Centro</a:t>
                      </a:r>
                      <a:endParaRPr lang="es-EC" sz="12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_tradnl" sz="1200">
                          <a:effectLst/>
                        </a:rPr>
                        <a:t>0,88</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_tradnl" sz="1200">
                          <a:effectLst/>
                        </a:rPr>
                        <a:t>3,25</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0392265"/>
                  </a:ext>
                </a:extLst>
              </a:tr>
              <a:tr h="291408">
                <a:tc vMerge="1">
                  <a:txBody>
                    <a:bodyPr/>
                    <a:lstStyle/>
                    <a:p>
                      <a:endParaRPr lang="es-EC"/>
                    </a:p>
                  </a:txBody>
                  <a:tcPr/>
                </a:tc>
                <a:tc>
                  <a:txBody>
                    <a:bodyPr/>
                    <a:lstStyle/>
                    <a:p>
                      <a:pPr algn="ctr">
                        <a:lnSpc>
                          <a:spcPct val="150000"/>
                        </a:lnSpc>
                        <a:spcAft>
                          <a:spcPts val="0"/>
                        </a:spcAft>
                      </a:pPr>
                      <a:r>
                        <a:rPr lang="es-ES_tradnl" sz="1200">
                          <a:effectLst/>
                        </a:rPr>
                        <a:t>4</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_tradnl" sz="1200" dirty="0">
                          <a:effectLst/>
                        </a:rPr>
                        <a:t>Derecha</a:t>
                      </a:r>
                      <a:endParaRPr lang="es-EC" sz="1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_tradnl" sz="1200">
                          <a:effectLst/>
                        </a:rPr>
                        <a:t>0,85</a:t>
                      </a:r>
                      <a:endParaRPr lang="es-EC" sz="1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S_tradnl" sz="1200" dirty="0">
                          <a:effectLst/>
                        </a:rPr>
                        <a:t>2,75</a:t>
                      </a:r>
                      <a:endParaRPr lang="es-EC" sz="12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4996310"/>
                  </a:ext>
                </a:extLst>
              </a:tr>
            </a:tbl>
          </a:graphicData>
        </a:graphic>
      </p:graphicFrame>
      <mc:AlternateContent xmlns:mc="http://schemas.openxmlformats.org/markup-compatibility/2006" xmlns:a14="http://schemas.microsoft.com/office/drawing/2010/main">
        <mc:Choice Requires="a14">
          <p:sp>
            <p:nvSpPr>
              <p:cNvPr id="8" name="Rectángulo 7"/>
              <p:cNvSpPr/>
              <p:nvPr/>
            </p:nvSpPr>
            <p:spPr>
              <a:xfrm>
                <a:off x="6276577" y="3229403"/>
                <a:ext cx="4965813" cy="6315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sz="1600">
                          <a:latin typeface="Cambria Math" panose="02040503050406030204" pitchFamily="18" charset="0"/>
                        </a:rPr>
                        <m:t>V</m:t>
                      </m:r>
                      <m:r>
                        <m:rPr>
                          <m:sty m:val="p"/>
                        </m:rPr>
                        <a:rPr lang="es-EC" sz="1600" i="0">
                          <a:latin typeface="Cambria Math" panose="02040503050406030204" pitchFamily="18" charset="0"/>
                        </a:rPr>
                        <m:t>normalizado</m:t>
                      </m:r>
                      <m:r>
                        <a:rPr lang="es-EC" sz="1600" i="0">
                          <a:latin typeface="Cambria Math" panose="02040503050406030204" pitchFamily="18" charset="0"/>
                        </a:rPr>
                        <m:t>=</m:t>
                      </m:r>
                      <m:f>
                        <m:fPr>
                          <m:ctrlPr>
                            <a:rPr lang="es-EC" sz="1600" i="1">
                              <a:latin typeface="Cambria Math" panose="02040503050406030204" pitchFamily="18" charset="0"/>
                            </a:rPr>
                          </m:ctrlPr>
                        </m:fPr>
                        <m:num>
                          <m:sSub>
                            <m:sSubPr>
                              <m:ctrlPr>
                                <a:rPr lang="es-EC" sz="1600" i="1">
                                  <a:latin typeface="Cambria Math" panose="02040503050406030204" pitchFamily="18" charset="0"/>
                                </a:rPr>
                              </m:ctrlPr>
                            </m:sSubPr>
                            <m:e>
                              <m:r>
                                <m:rPr>
                                  <m:sty m:val="p"/>
                                </m:rPr>
                                <a:rPr lang="es-EC" sz="1600" i="0">
                                  <a:latin typeface="Cambria Math" panose="02040503050406030204" pitchFamily="18" charset="0"/>
                                </a:rPr>
                                <m:t>Valor</m:t>
                              </m:r>
                            </m:e>
                            <m:sub>
                              <m:r>
                                <m:rPr>
                                  <m:sty m:val="p"/>
                                </m:rPr>
                                <a:rPr lang="es-EC" sz="1600" i="0">
                                  <a:latin typeface="Cambria Math" panose="02040503050406030204" pitchFamily="18" charset="0"/>
                                </a:rPr>
                                <m:t>Serial</m:t>
                              </m:r>
                            </m:sub>
                          </m:sSub>
                          <m:r>
                            <a:rPr lang="es-EC" sz="1600" i="0">
                              <a:latin typeface="Cambria Math" panose="02040503050406030204" pitchFamily="18" charset="0"/>
                            </a:rPr>
                            <m:t>−</m:t>
                          </m:r>
                          <m:sSub>
                            <m:sSubPr>
                              <m:ctrlPr>
                                <a:rPr lang="es-EC" sz="1600" i="1">
                                  <a:latin typeface="Cambria Math" panose="02040503050406030204" pitchFamily="18" charset="0"/>
                                </a:rPr>
                              </m:ctrlPr>
                            </m:sSubPr>
                            <m:e>
                              <m:r>
                                <m:rPr>
                                  <m:sty m:val="p"/>
                                </m:rPr>
                                <a:rPr lang="es-EC" sz="1600" i="0">
                                  <a:latin typeface="Cambria Math" panose="02040503050406030204" pitchFamily="18" charset="0"/>
                                </a:rPr>
                                <m:t>Valor</m:t>
                              </m:r>
                            </m:e>
                            <m:sub>
                              <m:r>
                                <m:rPr>
                                  <m:sty m:val="p"/>
                                </m:rPr>
                                <a:rPr lang="es-EC" sz="1600" i="0">
                                  <a:latin typeface="Cambria Math" panose="02040503050406030204" pitchFamily="18" charset="0"/>
                                </a:rPr>
                                <m:t>Linea</m:t>
                              </m:r>
                              <m:r>
                                <a:rPr lang="es-EC" sz="1600" i="0">
                                  <a:latin typeface="Cambria Math" panose="02040503050406030204" pitchFamily="18" charset="0"/>
                                </a:rPr>
                                <m:t> </m:t>
                              </m:r>
                              <m:r>
                                <m:rPr>
                                  <m:sty m:val="p"/>
                                </m:rPr>
                                <a:rPr lang="es-EC" sz="1600" i="0">
                                  <a:latin typeface="Cambria Math" panose="02040503050406030204" pitchFamily="18" charset="0"/>
                                </a:rPr>
                                <m:t>base</m:t>
                              </m:r>
                            </m:sub>
                          </m:sSub>
                        </m:num>
                        <m:den>
                          <m:sSub>
                            <m:sSubPr>
                              <m:ctrlPr>
                                <a:rPr lang="es-EC" sz="1600" i="1">
                                  <a:latin typeface="Cambria Math" panose="02040503050406030204" pitchFamily="18" charset="0"/>
                                </a:rPr>
                              </m:ctrlPr>
                            </m:sSubPr>
                            <m:e>
                              <m:r>
                                <m:rPr>
                                  <m:sty m:val="p"/>
                                </m:rPr>
                                <a:rPr lang="es-EC" sz="1600" i="0">
                                  <a:latin typeface="Cambria Math" panose="02040503050406030204" pitchFamily="18" charset="0"/>
                                </a:rPr>
                                <m:t>Valor</m:t>
                              </m:r>
                            </m:e>
                            <m:sub>
                              <m:r>
                                <m:rPr>
                                  <m:sty m:val="p"/>
                                </m:rPr>
                                <a:rPr lang="es-EC" sz="1600" i="0">
                                  <a:latin typeface="Cambria Math" panose="02040503050406030204" pitchFamily="18" charset="0"/>
                                </a:rPr>
                                <m:t>pico</m:t>
                              </m:r>
                            </m:sub>
                          </m:sSub>
                          <m:r>
                            <a:rPr lang="es-EC" sz="1600" i="0">
                              <a:latin typeface="Cambria Math" panose="02040503050406030204" pitchFamily="18" charset="0"/>
                            </a:rPr>
                            <m:t> </m:t>
                          </m:r>
                        </m:den>
                      </m:f>
                    </m:oMath>
                  </m:oMathPara>
                </a14:m>
                <a:endParaRPr lang="es-EC" sz="1600" dirty="0"/>
              </a:p>
            </p:txBody>
          </p:sp>
        </mc:Choice>
        <mc:Fallback xmlns="">
          <p:sp>
            <p:nvSpPr>
              <p:cNvPr id="8" name="Rectángulo 7"/>
              <p:cNvSpPr>
                <a:spLocks noRot="1" noChangeAspect="1" noMove="1" noResize="1" noEditPoints="1" noAdjustHandles="1" noChangeArrowheads="1" noChangeShapeType="1" noTextEdit="1"/>
              </p:cNvSpPr>
              <p:nvPr/>
            </p:nvSpPr>
            <p:spPr>
              <a:xfrm>
                <a:off x="6276577" y="3229403"/>
                <a:ext cx="4965813" cy="631520"/>
              </a:xfrm>
              <a:prstGeom prst="rect">
                <a:avLst/>
              </a:prstGeom>
              <a:blipFill>
                <a:blip r:embed="rId4"/>
                <a:stretch>
                  <a:fillRect/>
                </a:stretch>
              </a:blipFill>
            </p:spPr>
            <p:txBody>
              <a:bodyPr/>
              <a:lstStyle/>
              <a:p>
                <a:r>
                  <a:rPr lang="es-EC">
                    <a:noFill/>
                  </a:rPr>
                  <a:t> </a:t>
                </a:r>
              </a:p>
            </p:txBody>
          </p:sp>
        </mc:Fallback>
      </mc:AlternateContent>
      <p:sp>
        <p:nvSpPr>
          <p:cNvPr id="27" name="CuadroTexto 26"/>
          <p:cNvSpPr txBox="1"/>
          <p:nvPr/>
        </p:nvSpPr>
        <p:spPr>
          <a:xfrm>
            <a:off x="6894845" y="782790"/>
            <a:ext cx="3620755" cy="307777"/>
          </a:xfrm>
          <a:prstGeom prst="rect">
            <a:avLst/>
          </a:prstGeom>
          <a:noFill/>
        </p:spPr>
        <p:txBody>
          <a:bodyPr wrap="square" rtlCol="0">
            <a:spAutoFit/>
          </a:bodyPr>
          <a:lstStyle/>
          <a:p>
            <a:pPr algn="ctr"/>
            <a:r>
              <a:rPr lang="es-EC" sz="1400" b="1" dirty="0" smtClean="0"/>
              <a:t>Adquisición datos de los sensores del robot 0</a:t>
            </a:r>
            <a:endParaRPr lang="es-EC" sz="1400" b="1" dirty="0"/>
          </a:p>
        </p:txBody>
      </p:sp>
      <mc:AlternateContent xmlns:mc="http://schemas.openxmlformats.org/markup-compatibility/2006" xmlns:a14="http://schemas.microsoft.com/office/drawing/2010/main">
        <mc:Choice Requires="a14">
          <p:graphicFrame>
            <p:nvGraphicFramePr>
              <p:cNvPr id="9" name="Tabla 8"/>
              <p:cNvGraphicFramePr>
                <a:graphicFrameLocks noGrp="1"/>
              </p:cNvGraphicFramePr>
              <p:nvPr>
                <p:extLst>
                  <p:ext uri="{D42A27DB-BD31-4B8C-83A1-F6EECF244321}">
                    <p14:modId xmlns:p14="http://schemas.microsoft.com/office/powerpoint/2010/main" val="2921169153"/>
                  </p:ext>
                </p:extLst>
              </p:nvPr>
            </p:nvGraphicFramePr>
            <p:xfrm>
              <a:off x="5572478" y="4195490"/>
              <a:ext cx="6374012" cy="2366285"/>
            </p:xfrm>
            <a:graphic>
              <a:graphicData uri="http://schemas.openxmlformats.org/drawingml/2006/table">
                <a:tbl>
                  <a:tblPr firstRow="1" firstCol="1" bandRow="1">
                    <a:tableStyleId>{912C8C85-51F0-491E-9774-3900AFEF0FD7}</a:tableStyleId>
                  </a:tblPr>
                  <a:tblGrid>
                    <a:gridCol w="605184">
                      <a:extLst>
                        <a:ext uri="{9D8B030D-6E8A-4147-A177-3AD203B41FA5}">
                          <a16:colId xmlns:a16="http://schemas.microsoft.com/office/drawing/2014/main" val="1629759892"/>
                        </a:ext>
                      </a:extLst>
                    </a:gridCol>
                    <a:gridCol w="780351">
                      <a:extLst>
                        <a:ext uri="{9D8B030D-6E8A-4147-A177-3AD203B41FA5}">
                          <a16:colId xmlns:a16="http://schemas.microsoft.com/office/drawing/2014/main" val="802762301"/>
                        </a:ext>
                      </a:extLst>
                    </a:gridCol>
                    <a:gridCol w="1272879">
                      <a:extLst>
                        <a:ext uri="{9D8B030D-6E8A-4147-A177-3AD203B41FA5}">
                          <a16:colId xmlns:a16="http://schemas.microsoft.com/office/drawing/2014/main" val="222566321"/>
                        </a:ext>
                      </a:extLst>
                    </a:gridCol>
                    <a:gridCol w="1272879">
                      <a:extLst>
                        <a:ext uri="{9D8B030D-6E8A-4147-A177-3AD203B41FA5}">
                          <a16:colId xmlns:a16="http://schemas.microsoft.com/office/drawing/2014/main" val="4002429525"/>
                        </a:ext>
                      </a:extLst>
                    </a:gridCol>
                    <a:gridCol w="876521">
                      <a:extLst>
                        <a:ext uri="{9D8B030D-6E8A-4147-A177-3AD203B41FA5}">
                          <a16:colId xmlns:a16="http://schemas.microsoft.com/office/drawing/2014/main" val="1403537418"/>
                        </a:ext>
                      </a:extLst>
                    </a:gridCol>
                    <a:gridCol w="783099">
                      <a:extLst>
                        <a:ext uri="{9D8B030D-6E8A-4147-A177-3AD203B41FA5}">
                          <a16:colId xmlns:a16="http://schemas.microsoft.com/office/drawing/2014/main" val="1392005786"/>
                        </a:ext>
                      </a:extLst>
                    </a:gridCol>
                    <a:gridCol w="783099">
                      <a:extLst>
                        <a:ext uri="{9D8B030D-6E8A-4147-A177-3AD203B41FA5}">
                          <a16:colId xmlns:a16="http://schemas.microsoft.com/office/drawing/2014/main" val="2011332322"/>
                        </a:ext>
                      </a:extLst>
                    </a:gridCol>
                  </a:tblGrid>
                  <a:tr h="629052">
                    <a:tc gridSpan="5">
                      <a:txBody>
                        <a:bodyPr/>
                        <a:lstStyle/>
                        <a:p>
                          <a:pPr algn="ctr">
                            <a:lnSpc>
                              <a:spcPct val="107000"/>
                            </a:lnSpc>
                            <a:spcAft>
                              <a:spcPts val="0"/>
                            </a:spcAft>
                          </a:pPr>
                          <a:endParaRPr lang="es-EC" sz="1200" dirty="0">
                            <a:effectLst/>
                          </a:endParaRPr>
                        </a:p>
                        <a:p>
                          <a:pPr algn="ctr">
                            <a:lnSpc>
                              <a:spcPct val="107000"/>
                            </a:lnSpc>
                            <a:spcAft>
                              <a:spcPts val="0"/>
                            </a:spcAft>
                          </a:pPr>
                          <a:r>
                            <a:rPr lang="es-ES_tradnl" sz="1200" dirty="0">
                              <a:effectLst/>
                            </a:rPr>
                            <a:t>Rango de Detección para la Sustancia Química (Alcohol)</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2">
                      <a:txBody>
                        <a:bodyPr/>
                        <a:lstStyle/>
                        <a:p>
                          <a:pPr algn="ctr">
                            <a:lnSpc>
                              <a:spcPct val="107000"/>
                            </a:lnSpc>
                            <a:spcAft>
                              <a:spcPts val="0"/>
                            </a:spcAft>
                          </a:pPr>
                          <a:r>
                            <a:rPr lang="es-ES_tradnl" sz="1200" dirty="0">
                              <a:effectLst/>
                            </a:rPr>
                            <a:t>Valores de Detección </a:t>
                          </a:r>
                          <a:r>
                            <a:rPr lang="es-ES_tradnl" sz="1200" dirty="0" smtClean="0">
                              <a:effectLst/>
                            </a:rPr>
                            <a:t>Normalizado</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1570228612"/>
                      </a:ext>
                    </a:extLst>
                  </a:tr>
                  <a:tr h="610001">
                    <a:tc>
                      <a:txBody>
                        <a:bodyPr/>
                        <a:lstStyle/>
                        <a:p>
                          <a:pPr algn="ctr">
                            <a:lnSpc>
                              <a:spcPct val="107000"/>
                            </a:lnSpc>
                            <a:spcAft>
                              <a:spcPts val="0"/>
                            </a:spcAft>
                          </a:pPr>
                          <a:r>
                            <a:rPr lang="es-ES_tradnl" sz="1200" dirty="0">
                              <a:effectLst/>
                            </a:rPr>
                            <a:t>Robot</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a:effectLst/>
                            </a:rPr>
                            <a:t>Sensor</a:t>
                          </a:r>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dirty="0">
                              <a:effectLst/>
                            </a:rPr>
                            <a:t>Baja detección</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dirty="0">
                              <a:effectLst/>
                            </a:rPr>
                            <a:t>Media</a:t>
                          </a:r>
                          <a:endParaRPr lang="es-EC" sz="1200" dirty="0">
                            <a:effectLst/>
                          </a:endParaRPr>
                        </a:p>
                        <a:p>
                          <a:pPr algn="ctr">
                            <a:lnSpc>
                              <a:spcPct val="107000"/>
                            </a:lnSpc>
                            <a:spcAft>
                              <a:spcPts val="0"/>
                            </a:spcAft>
                          </a:pPr>
                          <a:r>
                            <a:rPr lang="es-ES_tradnl" sz="1200" dirty="0">
                              <a:effectLst/>
                            </a:rPr>
                            <a:t>Detección </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a:effectLst/>
                            </a:rPr>
                            <a:t>Alta</a:t>
                          </a:r>
                          <a:endParaRPr lang="es-EC" sz="1200">
                            <a:effectLst/>
                          </a:endParaRPr>
                        </a:p>
                        <a:p>
                          <a:pPr algn="ctr">
                            <a:lnSpc>
                              <a:spcPct val="107000"/>
                            </a:lnSpc>
                            <a:spcAft>
                              <a:spcPts val="0"/>
                            </a:spcAft>
                          </a:pPr>
                          <a:r>
                            <a:rPr lang="es-ES_tradnl" sz="1200">
                              <a:effectLst/>
                            </a:rPr>
                            <a:t>Detección</a:t>
                          </a:r>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a:effectLst/>
                            </a:rPr>
                            <a:t>Valor Máximo </a:t>
                          </a:r>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a:effectLst/>
                            </a:rPr>
                            <a:t>Valor Mínimo </a:t>
                          </a:r>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9738870"/>
                      </a:ext>
                    </a:extLst>
                  </a:tr>
                  <a:tr h="375744">
                    <a:tc rowSpan="3">
                      <a:txBody>
                        <a:bodyPr/>
                        <a:lstStyle/>
                        <a:p>
                          <a:pPr algn="ctr">
                            <a:lnSpc>
                              <a:spcPct val="107000"/>
                            </a:lnSpc>
                            <a:spcAft>
                              <a:spcPts val="0"/>
                            </a:spcAft>
                          </a:pPr>
                          <a:r>
                            <a:rPr lang="es-ES_tradnl" sz="1200" dirty="0">
                              <a:effectLst/>
                            </a:rPr>
                            <a:t>0</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dirty="0">
                              <a:effectLst/>
                            </a:rPr>
                            <a:t>3</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S_tradnl" sz="1200">
                                    <a:effectLst/>
                                    <a:latin typeface="Cambria Math" panose="02040503050406030204" pitchFamily="18" charset="0"/>
                                  </a:rPr>
                                  <m:t>𝑥</m:t>
                                </m:r>
                                <m:r>
                                  <a:rPr lang="es-ES_tradnl" sz="1200">
                                    <a:effectLst/>
                                    <a:latin typeface="Cambria Math" panose="02040503050406030204" pitchFamily="18" charset="0"/>
                                  </a:rPr>
                                  <m:t>≤0,20</m:t>
                                </m:r>
                              </m:oMath>
                            </m:oMathPara>
                          </a14:m>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S_tradnl" sz="1200">
                                    <a:effectLst/>
                                    <a:latin typeface="Cambria Math" panose="02040503050406030204" pitchFamily="18" charset="0"/>
                                  </a:rPr>
                                  <m:t>0,20&lt;</m:t>
                                </m:r>
                                <m:r>
                                  <a:rPr lang="es-ES_tradnl" sz="1200">
                                    <a:effectLst/>
                                    <a:latin typeface="Cambria Math" panose="02040503050406030204" pitchFamily="18" charset="0"/>
                                  </a:rPr>
                                  <m:t>𝑥</m:t>
                                </m:r>
                                <m:r>
                                  <a:rPr lang="es-ES_tradnl" sz="1200">
                                    <a:effectLst/>
                                    <a:latin typeface="Cambria Math" panose="02040503050406030204" pitchFamily="18" charset="0"/>
                                  </a:rPr>
                                  <m:t>&lt;0,61</m:t>
                                </m:r>
                              </m:oMath>
                            </m:oMathPara>
                          </a14:m>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S_tradnl" sz="1200">
                                    <a:effectLst/>
                                    <a:latin typeface="Cambria Math" panose="02040503050406030204" pitchFamily="18" charset="0"/>
                                  </a:rPr>
                                  <m:t>𝑥</m:t>
                                </m:r>
                                <m:r>
                                  <a:rPr lang="es-ES_tradnl" sz="1200">
                                    <a:effectLst/>
                                    <a:latin typeface="Cambria Math" panose="02040503050406030204" pitchFamily="18" charset="0"/>
                                  </a:rPr>
                                  <m:t>≥0,61</m:t>
                                </m:r>
                              </m:oMath>
                            </m:oMathPara>
                          </a14:m>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a:effectLst/>
                            </a:rPr>
                            <a:t>0,85</a:t>
                          </a:r>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a:effectLst/>
                            </a:rPr>
                            <a:t>0,62</a:t>
                          </a:r>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6300590"/>
                      </a:ext>
                    </a:extLst>
                  </a:tr>
                  <a:tr h="375744">
                    <a:tc vMerge="1">
                      <a:txBody>
                        <a:bodyPr/>
                        <a:lstStyle/>
                        <a:p>
                          <a:endParaRPr lang="es-EC"/>
                        </a:p>
                      </a:txBody>
                      <a:tcPr/>
                    </a:tc>
                    <a:tc>
                      <a:txBody>
                        <a:bodyPr/>
                        <a:lstStyle/>
                        <a:p>
                          <a:pPr algn="ctr">
                            <a:lnSpc>
                              <a:spcPct val="107000"/>
                            </a:lnSpc>
                            <a:spcAft>
                              <a:spcPts val="0"/>
                            </a:spcAft>
                          </a:pPr>
                          <a:r>
                            <a:rPr lang="es-ES_tradnl" sz="1200" dirty="0">
                              <a:effectLst/>
                            </a:rPr>
                            <a:t>1</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S_tradnl" sz="1200">
                                    <a:effectLst/>
                                    <a:latin typeface="Cambria Math" panose="02040503050406030204" pitchFamily="18" charset="0"/>
                                  </a:rPr>
                                  <m:t>𝑥</m:t>
                                </m:r>
                                <m:r>
                                  <a:rPr lang="es-ES_tradnl" sz="1200">
                                    <a:effectLst/>
                                    <a:latin typeface="Cambria Math" panose="02040503050406030204" pitchFamily="18" charset="0"/>
                                  </a:rPr>
                                  <m:t>≤0,20</m:t>
                                </m:r>
                              </m:oMath>
                            </m:oMathPara>
                          </a14:m>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S_tradnl" sz="1200">
                                    <a:effectLst/>
                                    <a:latin typeface="Cambria Math" panose="02040503050406030204" pitchFamily="18" charset="0"/>
                                  </a:rPr>
                                  <m:t>0,20&lt;</m:t>
                                </m:r>
                                <m:r>
                                  <a:rPr lang="es-ES_tradnl" sz="1200">
                                    <a:effectLst/>
                                    <a:latin typeface="Cambria Math" panose="02040503050406030204" pitchFamily="18" charset="0"/>
                                  </a:rPr>
                                  <m:t>𝑥</m:t>
                                </m:r>
                                <m:r>
                                  <a:rPr lang="es-ES_tradnl" sz="1200">
                                    <a:effectLst/>
                                    <a:latin typeface="Cambria Math" panose="02040503050406030204" pitchFamily="18" charset="0"/>
                                  </a:rPr>
                                  <m:t>&lt;0,68</m:t>
                                </m:r>
                              </m:oMath>
                            </m:oMathPara>
                          </a14:m>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S_tradnl" sz="1200">
                                    <a:effectLst/>
                                    <a:latin typeface="Cambria Math" panose="02040503050406030204" pitchFamily="18" charset="0"/>
                                  </a:rPr>
                                  <m:t>𝑥</m:t>
                                </m:r>
                                <m:r>
                                  <a:rPr lang="es-ES_tradnl" sz="1200">
                                    <a:effectLst/>
                                    <a:latin typeface="Cambria Math" panose="02040503050406030204" pitchFamily="18" charset="0"/>
                                  </a:rPr>
                                  <m:t>≥0,68</m:t>
                                </m:r>
                              </m:oMath>
                            </m:oMathPara>
                          </a14:m>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a:effectLst/>
                            </a:rPr>
                            <a:t>0,88</a:t>
                          </a:r>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a:effectLst/>
                            </a:rPr>
                            <a:t>0,69</a:t>
                          </a:r>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5148186"/>
                      </a:ext>
                    </a:extLst>
                  </a:tr>
                  <a:tr h="375744">
                    <a:tc vMerge="1">
                      <a:txBody>
                        <a:bodyPr/>
                        <a:lstStyle/>
                        <a:p>
                          <a:endParaRPr lang="es-EC"/>
                        </a:p>
                      </a:txBody>
                      <a:tcPr/>
                    </a:tc>
                    <a:tc>
                      <a:txBody>
                        <a:bodyPr/>
                        <a:lstStyle/>
                        <a:p>
                          <a:pPr algn="ctr">
                            <a:lnSpc>
                              <a:spcPct val="107000"/>
                            </a:lnSpc>
                            <a:spcAft>
                              <a:spcPts val="0"/>
                            </a:spcAft>
                          </a:pPr>
                          <a:r>
                            <a:rPr lang="es-ES_tradnl" sz="1200" dirty="0">
                              <a:effectLst/>
                            </a:rPr>
                            <a:t>4</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S_tradnl" sz="1200">
                                    <a:effectLst/>
                                    <a:latin typeface="Cambria Math" panose="02040503050406030204" pitchFamily="18" charset="0"/>
                                  </a:rPr>
                                  <m:t>𝑥</m:t>
                                </m:r>
                                <m:r>
                                  <a:rPr lang="es-ES_tradnl" sz="1200">
                                    <a:effectLst/>
                                    <a:latin typeface="Cambria Math" panose="02040503050406030204" pitchFamily="18" charset="0"/>
                                  </a:rPr>
                                  <m:t>≤0,20</m:t>
                                </m:r>
                              </m:oMath>
                            </m:oMathPara>
                          </a14:m>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S_tradnl" sz="1200">
                                    <a:effectLst/>
                                    <a:latin typeface="Cambria Math" panose="02040503050406030204" pitchFamily="18" charset="0"/>
                                  </a:rPr>
                                  <m:t>0,20&lt;</m:t>
                                </m:r>
                                <m:r>
                                  <a:rPr lang="es-ES_tradnl" sz="1200">
                                    <a:effectLst/>
                                    <a:latin typeface="Cambria Math" panose="02040503050406030204" pitchFamily="18" charset="0"/>
                                  </a:rPr>
                                  <m:t>𝑥</m:t>
                                </m:r>
                                <m:r>
                                  <a:rPr lang="es-ES_tradnl" sz="1200">
                                    <a:effectLst/>
                                    <a:latin typeface="Cambria Math" panose="02040503050406030204" pitchFamily="18" charset="0"/>
                                  </a:rPr>
                                  <m:t>&lt;0,63</m:t>
                                </m:r>
                              </m:oMath>
                            </m:oMathPara>
                          </a14:m>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S_tradnl" sz="1200">
                                    <a:effectLst/>
                                    <a:latin typeface="Cambria Math" panose="02040503050406030204" pitchFamily="18" charset="0"/>
                                  </a:rPr>
                                  <m:t>𝑥</m:t>
                                </m:r>
                                <m:r>
                                  <a:rPr lang="es-ES_tradnl" sz="1200">
                                    <a:effectLst/>
                                    <a:latin typeface="Cambria Math" panose="02040503050406030204" pitchFamily="18" charset="0"/>
                                  </a:rPr>
                                  <m:t>≥0,63</m:t>
                                </m:r>
                              </m:oMath>
                            </m:oMathPara>
                          </a14:m>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dirty="0">
                              <a:effectLst/>
                            </a:rPr>
                            <a:t>0,85</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dirty="0">
                              <a:effectLst/>
                            </a:rPr>
                            <a:t>0,64</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5719930"/>
                      </a:ext>
                    </a:extLst>
                  </a:tr>
                </a:tbl>
              </a:graphicData>
            </a:graphic>
          </p:graphicFrame>
        </mc:Choice>
        <mc:Fallback xmlns="">
          <p:graphicFrame>
            <p:nvGraphicFramePr>
              <p:cNvPr id="9" name="Tabla 8"/>
              <p:cNvGraphicFramePr>
                <a:graphicFrameLocks noGrp="1"/>
              </p:cNvGraphicFramePr>
              <p:nvPr>
                <p:extLst>
                  <p:ext uri="{D42A27DB-BD31-4B8C-83A1-F6EECF244321}">
                    <p14:modId xmlns:p14="http://schemas.microsoft.com/office/powerpoint/2010/main" val="2921169153"/>
                  </p:ext>
                </p:extLst>
              </p:nvPr>
            </p:nvGraphicFramePr>
            <p:xfrm>
              <a:off x="5572478" y="4195490"/>
              <a:ext cx="6374012" cy="2366285"/>
            </p:xfrm>
            <a:graphic>
              <a:graphicData uri="http://schemas.openxmlformats.org/drawingml/2006/table">
                <a:tbl>
                  <a:tblPr firstRow="1" firstCol="1" bandRow="1">
                    <a:tableStyleId>{912C8C85-51F0-491E-9774-3900AFEF0FD7}</a:tableStyleId>
                  </a:tblPr>
                  <a:tblGrid>
                    <a:gridCol w="605184">
                      <a:extLst>
                        <a:ext uri="{9D8B030D-6E8A-4147-A177-3AD203B41FA5}">
                          <a16:colId xmlns:a16="http://schemas.microsoft.com/office/drawing/2014/main" val="1629759892"/>
                        </a:ext>
                      </a:extLst>
                    </a:gridCol>
                    <a:gridCol w="780351">
                      <a:extLst>
                        <a:ext uri="{9D8B030D-6E8A-4147-A177-3AD203B41FA5}">
                          <a16:colId xmlns:a16="http://schemas.microsoft.com/office/drawing/2014/main" val="802762301"/>
                        </a:ext>
                      </a:extLst>
                    </a:gridCol>
                    <a:gridCol w="1272879">
                      <a:extLst>
                        <a:ext uri="{9D8B030D-6E8A-4147-A177-3AD203B41FA5}">
                          <a16:colId xmlns:a16="http://schemas.microsoft.com/office/drawing/2014/main" val="222566321"/>
                        </a:ext>
                      </a:extLst>
                    </a:gridCol>
                    <a:gridCol w="1272879">
                      <a:extLst>
                        <a:ext uri="{9D8B030D-6E8A-4147-A177-3AD203B41FA5}">
                          <a16:colId xmlns:a16="http://schemas.microsoft.com/office/drawing/2014/main" val="4002429525"/>
                        </a:ext>
                      </a:extLst>
                    </a:gridCol>
                    <a:gridCol w="876521">
                      <a:extLst>
                        <a:ext uri="{9D8B030D-6E8A-4147-A177-3AD203B41FA5}">
                          <a16:colId xmlns:a16="http://schemas.microsoft.com/office/drawing/2014/main" val="1403537418"/>
                        </a:ext>
                      </a:extLst>
                    </a:gridCol>
                    <a:gridCol w="783099">
                      <a:extLst>
                        <a:ext uri="{9D8B030D-6E8A-4147-A177-3AD203B41FA5}">
                          <a16:colId xmlns:a16="http://schemas.microsoft.com/office/drawing/2014/main" val="1392005786"/>
                        </a:ext>
                      </a:extLst>
                    </a:gridCol>
                    <a:gridCol w="783099">
                      <a:extLst>
                        <a:ext uri="{9D8B030D-6E8A-4147-A177-3AD203B41FA5}">
                          <a16:colId xmlns:a16="http://schemas.microsoft.com/office/drawing/2014/main" val="2011332322"/>
                        </a:ext>
                      </a:extLst>
                    </a:gridCol>
                  </a:tblGrid>
                  <a:tr h="629052">
                    <a:tc gridSpan="5">
                      <a:txBody>
                        <a:bodyPr/>
                        <a:lstStyle/>
                        <a:p>
                          <a:pPr algn="ctr">
                            <a:lnSpc>
                              <a:spcPct val="107000"/>
                            </a:lnSpc>
                            <a:spcAft>
                              <a:spcPts val="0"/>
                            </a:spcAft>
                          </a:pPr>
                          <a:endParaRPr lang="es-EC" sz="1200" dirty="0">
                            <a:effectLst/>
                          </a:endParaRPr>
                        </a:p>
                        <a:p>
                          <a:pPr algn="ctr">
                            <a:lnSpc>
                              <a:spcPct val="107000"/>
                            </a:lnSpc>
                            <a:spcAft>
                              <a:spcPts val="0"/>
                            </a:spcAft>
                          </a:pPr>
                          <a:r>
                            <a:rPr lang="es-ES_tradnl" sz="1200" dirty="0">
                              <a:effectLst/>
                            </a:rPr>
                            <a:t>Rango de Detección para la Sustancia Química (Alcohol)</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2">
                      <a:txBody>
                        <a:bodyPr/>
                        <a:lstStyle/>
                        <a:p>
                          <a:pPr algn="ctr">
                            <a:lnSpc>
                              <a:spcPct val="107000"/>
                            </a:lnSpc>
                            <a:spcAft>
                              <a:spcPts val="0"/>
                            </a:spcAft>
                          </a:pPr>
                          <a:r>
                            <a:rPr lang="es-ES_tradnl" sz="1200" dirty="0">
                              <a:effectLst/>
                            </a:rPr>
                            <a:t>Valores de Detección </a:t>
                          </a:r>
                          <a:r>
                            <a:rPr lang="es-ES_tradnl" sz="1200" dirty="0" smtClean="0">
                              <a:effectLst/>
                            </a:rPr>
                            <a:t>Normalizado</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1570228612"/>
                      </a:ext>
                    </a:extLst>
                  </a:tr>
                  <a:tr h="610001">
                    <a:tc>
                      <a:txBody>
                        <a:bodyPr/>
                        <a:lstStyle/>
                        <a:p>
                          <a:pPr algn="ctr">
                            <a:lnSpc>
                              <a:spcPct val="107000"/>
                            </a:lnSpc>
                            <a:spcAft>
                              <a:spcPts val="0"/>
                            </a:spcAft>
                          </a:pPr>
                          <a:r>
                            <a:rPr lang="es-ES_tradnl" sz="1200" dirty="0">
                              <a:effectLst/>
                            </a:rPr>
                            <a:t>Robot</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a:effectLst/>
                            </a:rPr>
                            <a:t>Sensor</a:t>
                          </a:r>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dirty="0">
                              <a:effectLst/>
                            </a:rPr>
                            <a:t>Baja detección</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dirty="0">
                              <a:effectLst/>
                            </a:rPr>
                            <a:t>Media</a:t>
                          </a:r>
                          <a:endParaRPr lang="es-EC" sz="1200" dirty="0">
                            <a:effectLst/>
                          </a:endParaRPr>
                        </a:p>
                        <a:p>
                          <a:pPr algn="ctr">
                            <a:lnSpc>
                              <a:spcPct val="107000"/>
                            </a:lnSpc>
                            <a:spcAft>
                              <a:spcPts val="0"/>
                            </a:spcAft>
                          </a:pPr>
                          <a:r>
                            <a:rPr lang="es-ES_tradnl" sz="1200" dirty="0">
                              <a:effectLst/>
                            </a:rPr>
                            <a:t>Detección </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a:effectLst/>
                            </a:rPr>
                            <a:t>Alta</a:t>
                          </a:r>
                          <a:endParaRPr lang="es-EC" sz="1200">
                            <a:effectLst/>
                          </a:endParaRPr>
                        </a:p>
                        <a:p>
                          <a:pPr algn="ctr">
                            <a:lnSpc>
                              <a:spcPct val="107000"/>
                            </a:lnSpc>
                            <a:spcAft>
                              <a:spcPts val="0"/>
                            </a:spcAft>
                          </a:pPr>
                          <a:r>
                            <a:rPr lang="es-ES_tradnl" sz="1200">
                              <a:effectLst/>
                            </a:rPr>
                            <a:t>Detección</a:t>
                          </a:r>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a:effectLst/>
                            </a:rPr>
                            <a:t>Valor Máximo </a:t>
                          </a:r>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a:effectLst/>
                            </a:rPr>
                            <a:t>Valor Mínimo </a:t>
                          </a:r>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9738870"/>
                      </a:ext>
                    </a:extLst>
                  </a:tr>
                  <a:tr h="375744">
                    <a:tc rowSpan="3">
                      <a:txBody>
                        <a:bodyPr/>
                        <a:lstStyle/>
                        <a:p>
                          <a:pPr algn="ctr">
                            <a:lnSpc>
                              <a:spcPct val="107000"/>
                            </a:lnSpc>
                            <a:spcAft>
                              <a:spcPts val="0"/>
                            </a:spcAft>
                          </a:pPr>
                          <a:r>
                            <a:rPr lang="es-ES_tradnl" sz="1200" dirty="0">
                              <a:effectLst/>
                            </a:rPr>
                            <a:t>0</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dirty="0">
                              <a:effectLst/>
                            </a:rPr>
                            <a:t>3</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9091" t="-336066" r="-292823" b="-206557"/>
                          </a:stretch>
                        </a:blipFill>
                      </a:tcPr>
                    </a:tc>
                    <a:tc>
                      <a:txBody>
                        <a:bodyPr/>
                        <a:lstStyle/>
                        <a:p>
                          <a:endParaRPr lang="es-EC"/>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09091" t="-336066" r="-192823" b="-206557"/>
                          </a:stretch>
                        </a:blipFill>
                      </a:tcPr>
                    </a:tc>
                    <a:tc>
                      <a:txBody>
                        <a:bodyPr/>
                        <a:lstStyle/>
                        <a:p>
                          <a:endParaRPr lang="es-EC"/>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48611" t="-336066" r="-179861" b="-206557"/>
                          </a:stretch>
                        </a:blipFill>
                      </a:tcPr>
                    </a:tc>
                    <a:tc>
                      <a:txBody>
                        <a:bodyPr/>
                        <a:lstStyle/>
                        <a:p>
                          <a:pPr algn="ctr">
                            <a:lnSpc>
                              <a:spcPct val="107000"/>
                            </a:lnSpc>
                            <a:spcAft>
                              <a:spcPts val="0"/>
                            </a:spcAft>
                          </a:pPr>
                          <a:r>
                            <a:rPr lang="es-ES_tradnl" sz="1200">
                              <a:effectLst/>
                            </a:rPr>
                            <a:t>0,85</a:t>
                          </a:r>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a:effectLst/>
                            </a:rPr>
                            <a:t>0,62</a:t>
                          </a:r>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6300590"/>
                      </a:ext>
                    </a:extLst>
                  </a:tr>
                  <a:tr h="375744">
                    <a:tc vMerge="1">
                      <a:txBody>
                        <a:bodyPr/>
                        <a:lstStyle/>
                        <a:p>
                          <a:endParaRPr lang="es-EC"/>
                        </a:p>
                      </a:txBody>
                      <a:tcPr/>
                    </a:tc>
                    <a:tc>
                      <a:txBody>
                        <a:bodyPr/>
                        <a:lstStyle/>
                        <a:p>
                          <a:pPr algn="ctr">
                            <a:lnSpc>
                              <a:spcPct val="107000"/>
                            </a:lnSpc>
                            <a:spcAft>
                              <a:spcPts val="0"/>
                            </a:spcAft>
                          </a:pPr>
                          <a:r>
                            <a:rPr lang="es-ES_tradnl" sz="1200" dirty="0">
                              <a:effectLst/>
                            </a:rPr>
                            <a:t>1</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9091" t="-429032" r="-292823" b="-103226"/>
                          </a:stretch>
                        </a:blipFill>
                      </a:tcPr>
                    </a:tc>
                    <a:tc>
                      <a:txBody>
                        <a:bodyPr/>
                        <a:lstStyle/>
                        <a:p>
                          <a:endParaRPr lang="es-EC"/>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09091" t="-429032" r="-192823" b="-103226"/>
                          </a:stretch>
                        </a:blipFill>
                      </a:tcPr>
                    </a:tc>
                    <a:tc>
                      <a:txBody>
                        <a:bodyPr/>
                        <a:lstStyle/>
                        <a:p>
                          <a:endParaRPr lang="es-EC"/>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48611" t="-429032" r="-179861" b="-103226"/>
                          </a:stretch>
                        </a:blipFill>
                      </a:tcPr>
                    </a:tc>
                    <a:tc>
                      <a:txBody>
                        <a:bodyPr/>
                        <a:lstStyle/>
                        <a:p>
                          <a:pPr algn="ctr">
                            <a:lnSpc>
                              <a:spcPct val="107000"/>
                            </a:lnSpc>
                            <a:spcAft>
                              <a:spcPts val="0"/>
                            </a:spcAft>
                          </a:pPr>
                          <a:r>
                            <a:rPr lang="es-ES_tradnl" sz="1200">
                              <a:effectLst/>
                            </a:rPr>
                            <a:t>0,88</a:t>
                          </a:r>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a:effectLst/>
                            </a:rPr>
                            <a:t>0,69</a:t>
                          </a:r>
                          <a:endParaRPr lang="es-EC" sz="120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5148186"/>
                      </a:ext>
                    </a:extLst>
                  </a:tr>
                  <a:tr h="375744">
                    <a:tc vMerge="1">
                      <a:txBody>
                        <a:bodyPr/>
                        <a:lstStyle/>
                        <a:p>
                          <a:endParaRPr lang="es-EC"/>
                        </a:p>
                      </a:txBody>
                      <a:tcPr/>
                    </a:tc>
                    <a:tc>
                      <a:txBody>
                        <a:bodyPr/>
                        <a:lstStyle/>
                        <a:p>
                          <a:pPr algn="ctr">
                            <a:lnSpc>
                              <a:spcPct val="107000"/>
                            </a:lnSpc>
                            <a:spcAft>
                              <a:spcPts val="0"/>
                            </a:spcAft>
                          </a:pPr>
                          <a:r>
                            <a:rPr lang="es-ES_tradnl" sz="1200" dirty="0">
                              <a:effectLst/>
                            </a:rPr>
                            <a:t>4</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9091" t="-529032" r="-292823" b="-3226"/>
                          </a:stretch>
                        </a:blipFill>
                      </a:tcPr>
                    </a:tc>
                    <a:tc>
                      <a:txBody>
                        <a:bodyPr/>
                        <a:lstStyle/>
                        <a:p>
                          <a:endParaRPr lang="es-EC"/>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09091" t="-529032" r="-192823" b="-3226"/>
                          </a:stretch>
                        </a:blipFill>
                      </a:tcPr>
                    </a:tc>
                    <a:tc>
                      <a:txBody>
                        <a:bodyPr/>
                        <a:lstStyle/>
                        <a:p>
                          <a:endParaRPr lang="es-EC"/>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48611" t="-529032" r="-179861" b="-3226"/>
                          </a:stretch>
                        </a:blipFill>
                      </a:tcPr>
                    </a:tc>
                    <a:tc>
                      <a:txBody>
                        <a:bodyPr/>
                        <a:lstStyle/>
                        <a:p>
                          <a:pPr algn="ctr">
                            <a:lnSpc>
                              <a:spcPct val="107000"/>
                            </a:lnSpc>
                            <a:spcAft>
                              <a:spcPts val="0"/>
                            </a:spcAft>
                          </a:pPr>
                          <a:r>
                            <a:rPr lang="es-ES_tradnl" sz="1200" dirty="0">
                              <a:effectLst/>
                            </a:rPr>
                            <a:t>0,85</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200" dirty="0">
                              <a:effectLst/>
                            </a:rPr>
                            <a:t>0,64</a:t>
                          </a:r>
                          <a:endParaRPr lang="es-EC" sz="1200" dirty="0">
                            <a:effectLst/>
                            <a:latin typeface="Times New Roman" panose="02020603050405020304" pitchFamily="18" charset="0"/>
                            <a:ea typeface="Calibri" panose="020F0502020204030204" pitchFamily="34" charset="0"/>
                          </a:endParaRPr>
                        </a:p>
                      </a:txBody>
                      <a:tcPr marL="63051" marR="6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5719930"/>
                      </a:ext>
                    </a:extLst>
                  </a:tr>
                </a:tbl>
              </a:graphicData>
            </a:graphic>
          </p:graphicFrame>
        </mc:Fallback>
      </mc:AlternateContent>
      <p:sp>
        <p:nvSpPr>
          <p:cNvPr id="28" name="CuadroTexto 27"/>
          <p:cNvSpPr txBox="1"/>
          <p:nvPr/>
        </p:nvSpPr>
        <p:spPr>
          <a:xfrm>
            <a:off x="6439706" y="2948416"/>
            <a:ext cx="2573665" cy="307777"/>
          </a:xfrm>
          <a:prstGeom prst="rect">
            <a:avLst/>
          </a:prstGeom>
          <a:noFill/>
        </p:spPr>
        <p:txBody>
          <a:bodyPr wrap="square" rtlCol="0">
            <a:spAutoFit/>
          </a:bodyPr>
          <a:lstStyle/>
          <a:p>
            <a:pPr algn="ctr"/>
            <a:r>
              <a:rPr lang="es-EC" sz="1400" b="1" dirty="0" smtClean="0"/>
              <a:t>Eliminación de línea base</a:t>
            </a:r>
            <a:endParaRPr lang="es-EC" sz="1400" b="1" dirty="0"/>
          </a:p>
        </p:txBody>
      </p:sp>
      <p:sp>
        <p:nvSpPr>
          <p:cNvPr id="29" name="CuadroTexto 28"/>
          <p:cNvSpPr txBox="1"/>
          <p:nvPr/>
        </p:nvSpPr>
        <p:spPr>
          <a:xfrm>
            <a:off x="278379" y="855533"/>
            <a:ext cx="4249942" cy="307777"/>
          </a:xfrm>
          <a:prstGeom prst="rect">
            <a:avLst/>
          </a:prstGeom>
          <a:noFill/>
        </p:spPr>
        <p:txBody>
          <a:bodyPr wrap="square" rtlCol="0">
            <a:spAutoFit/>
          </a:bodyPr>
          <a:lstStyle/>
          <a:p>
            <a:pPr algn="ctr"/>
            <a:r>
              <a:rPr lang="es-EC" sz="1400" b="1" dirty="0" smtClean="0"/>
              <a:t>Curvas características sensores MQ-3 del Robot 0</a:t>
            </a:r>
            <a:endParaRPr lang="es-EC" sz="1400" b="1" dirty="0"/>
          </a:p>
        </p:txBody>
      </p:sp>
      <p:sp>
        <p:nvSpPr>
          <p:cNvPr id="30" name="CuadroTexto 29"/>
          <p:cNvSpPr txBox="1"/>
          <p:nvPr/>
        </p:nvSpPr>
        <p:spPr>
          <a:xfrm>
            <a:off x="7721395" y="3879761"/>
            <a:ext cx="2573665" cy="307777"/>
          </a:xfrm>
          <a:prstGeom prst="rect">
            <a:avLst/>
          </a:prstGeom>
          <a:noFill/>
        </p:spPr>
        <p:txBody>
          <a:bodyPr wrap="square" rtlCol="0">
            <a:spAutoFit/>
          </a:bodyPr>
          <a:lstStyle/>
          <a:p>
            <a:pPr algn="ctr"/>
            <a:r>
              <a:rPr lang="es-EC" sz="1400" b="1" dirty="0" smtClean="0"/>
              <a:t>Niveles de detección</a:t>
            </a:r>
            <a:endParaRPr lang="es-EC" sz="1400" b="1" dirty="0"/>
          </a:p>
        </p:txBody>
      </p:sp>
      <p:sp>
        <p:nvSpPr>
          <p:cNvPr id="19" name="18 Rectángulo"/>
          <p:cNvSpPr/>
          <p:nvPr/>
        </p:nvSpPr>
        <p:spPr bwMode="auto">
          <a:xfrm>
            <a:off x="2664952" y="-3587"/>
            <a:ext cx="4676374" cy="478800"/>
          </a:xfrm>
          <a:prstGeom prst="rect">
            <a:avLst/>
          </a:prstGeom>
          <a:noFill/>
          <a:ln w="25400" cap="flat" cmpd="sng" algn="ctr">
            <a:solidFill>
              <a:schemeClr val="tx1"/>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6.- Implementación de robots móviles</a:t>
            </a:r>
            <a:endParaRPr lang="es-EC" b="1" dirty="0"/>
          </a:p>
        </p:txBody>
      </p:sp>
    </p:spTree>
    <p:extLst>
      <p:ext uri="{BB962C8B-B14F-4D97-AF65-F5344CB8AC3E}">
        <p14:creationId xmlns:p14="http://schemas.microsoft.com/office/powerpoint/2010/main" val="81629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1000"/>
                                        <p:tgtEl>
                                          <p:spTgt spid="30"/>
                                        </p:tgtEl>
                                      </p:cBhvr>
                                    </p:animEffect>
                                    <p:anim calcmode="lin" valueType="num">
                                      <p:cBhvr>
                                        <p:cTn id="68" dur="1000" fill="hold"/>
                                        <p:tgtEl>
                                          <p:spTgt spid="30"/>
                                        </p:tgtEl>
                                        <p:attrNameLst>
                                          <p:attrName>ppt_x</p:attrName>
                                        </p:attrNameLst>
                                      </p:cBhvr>
                                      <p:tavLst>
                                        <p:tav tm="0">
                                          <p:val>
                                            <p:strVal val="#ppt_x"/>
                                          </p:val>
                                        </p:tav>
                                        <p:tav tm="100000">
                                          <p:val>
                                            <p:strVal val="#ppt_x"/>
                                          </p:val>
                                        </p:tav>
                                      </p:tavLst>
                                    </p:anim>
                                    <p:anim calcmode="lin" valueType="num">
                                      <p:cBhvr>
                                        <p:cTn id="69" dur="1000" fill="hold"/>
                                        <p:tgtEl>
                                          <p:spTgt spid="30"/>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1000"/>
                                        <p:tgtEl>
                                          <p:spTgt spid="9"/>
                                        </p:tgtEl>
                                      </p:cBhvr>
                                    </p:animEffect>
                                    <p:anim calcmode="lin" valueType="num">
                                      <p:cBhvr>
                                        <p:cTn id="73" dur="1000" fill="hold"/>
                                        <p:tgtEl>
                                          <p:spTgt spid="9"/>
                                        </p:tgtEl>
                                        <p:attrNameLst>
                                          <p:attrName>ppt_x</p:attrName>
                                        </p:attrNameLst>
                                      </p:cBhvr>
                                      <p:tavLst>
                                        <p:tav tm="0">
                                          <p:val>
                                            <p:strVal val="#ppt_x"/>
                                          </p:val>
                                        </p:tav>
                                        <p:tav tm="100000">
                                          <p:val>
                                            <p:strVal val="#ppt_x"/>
                                          </p:val>
                                        </p:tav>
                                      </p:tavLst>
                                    </p:anim>
                                    <p:anim calcmode="lin" valueType="num">
                                      <p:cBhvr>
                                        <p:cTn id="7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8" grpId="0"/>
      <p:bldP spid="27" grpId="0"/>
      <p:bldP spid="28" grpId="0"/>
      <p:bldP spid="29" grpId="0"/>
      <p:bldP spid="3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217865" y="6489759"/>
            <a:ext cx="2743200" cy="365125"/>
          </a:xfrm>
        </p:spPr>
        <p:txBody>
          <a:bodyPr/>
          <a:lstStyle/>
          <a:p>
            <a:pPr>
              <a:defRPr/>
            </a:pPr>
            <a:fld id="{E8D88C74-0DDE-8F40-A44E-D6CE8BB2242F}" type="slidenum">
              <a:rPr lang="es-ES" smtClean="0"/>
              <a:pPr>
                <a:defRPr/>
              </a:pPr>
              <a:t>44</a:t>
            </a:fld>
            <a:endParaRPr lang="es-ES" sz="1600" dirty="0">
              <a:solidFill>
                <a:srgbClr val="888888"/>
              </a:solidFill>
            </a:endParaRPr>
          </a:p>
        </p:txBody>
      </p:sp>
      <p:sp>
        <p:nvSpPr>
          <p:cNvPr id="3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4" name="Rectángulo 23"/>
          <p:cNvSpPr/>
          <p:nvPr/>
        </p:nvSpPr>
        <p:spPr>
          <a:xfrm>
            <a:off x="7356068" y="-3587"/>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Caracterización sensores MQ-3</a:t>
            </a:r>
            <a:endParaRPr lang="es-EC" sz="1600" b="1" dirty="0"/>
          </a:p>
        </p:txBody>
      </p:sp>
      <p:sp>
        <p:nvSpPr>
          <p:cNvPr id="29" name="CuadroTexto 28"/>
          <p:cNvSpPr txBox="1"/>
          <p:nvPr/>
        </p:nvSpPr>
        <p:spPr>
          <a:xfrm>
            <a:off x="1612319" y="817735"/>
            <a:ext cx="8682741" cy="400110"/>
          </a:xfrm>
          <a:prstGeom prst="rect">
            <a:avLst/>
          </a:prstGeom>
          <a:noFill/>
        </p:spPr>
        <p:txBody>
          <a:bodyPr wrap="square" rtlCol="0">
            <a:spAutoFit/>
          </a:bodyPr>
          <a:lstStyle/>
          <a:p>
            <a:pPr algn="ctr"/>
            <a:r>
              <a:rPr lang="es-EC" sz="2000" b="1" dirty="0" smtClean="0"/>
              <a:t>Control distribuido para robótica móvil cooperativa</a:t>
            </a:r>
            <a:endParaRPr lang="es-EC" sz="2000" b="1" dirty="0"/>
          </a:p>
        </p:txBody>
      </p:sp>
      <p:sp>
        <p:nvSpPr>
          <p:cNvPr id="19" name="18 Rectángulo"/>
          <p:cNvSpPr/>
          <p:nvPr/>
        </p:nvSpPr>
        <p:spPr bwMode="auto">
          <a:xfrm>
            <a:off x="2664952" y="-3587"/>
            <a:ext cx="4676374" cy="478800"/>
          </a:xfrm>
          <a:prstGeom prst="rect">
            <a:avLst/>
          </a:prstGeom>
          <a:noFill/>
          <a:ln w="25400" cap="flat" cmpd="sng" algn="ctr">
            <a:solidFill>
              <a:schemeClr val="tx1"/>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6.- Implementación de robots móviles</a:t>
            </a:r>
            <a:endParaRPr lang="es-EC" b="1" dirty="0"/>
          </a:p>
        </p:txBody>
      </p:sp>
      <p:pic>
        <p:nvPicPr>
          <p:cNvPr id="2" name="Imagen 1"/>
          <p:cNvPicPr>
            <a:picLocks noChangeAspect="1"/>
          </p:cNvPicPr>
          <p:nvPr/>
        </p:nvPicPr>
        <p:blipFill rotWithShape="1">
          <a:blip r:embed="rId3"/>
          <a:srcRect r="4343"/>
          <a:stretch/>
        </p:blipFill>
        <p:spPr>
          <a:xfrm>
            <a:off x="5958701" y="1641597"/>
            <a:ext cx="6002364" cy="3597001"/>
          </a:xfrm>
          <a:prstGeom prst="rect">
            <a:avLst/>
          </a:prstGeom>
        </p:spPr>
      </p:pic>
      <p:graphicFrame>
        <p:nvGraphicFramePr>
          <p:cNvPr id="4" name="Diagrama 3"/>
          <p:cNvGraphicFramePr/>
          <p:nvPr>
            <p:extLst>
              <p:ext uri="{D42A27DB-BD31-4B8C-83A1-F6EECF244321}">
                <p14:modId xmlns:p14="http://schemas.microsoft.com/office/powerpoint/2010/main" val="3324908051"/>
              </p:ext>
            </p:extLst>
          </p:nvPr>
        </p:nvGraphicFramePr>
        <p:xfrm>
          <a:off x="-324963" y="1566720"/>
          <a:ext cx="6228080" cy="39379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0401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Graphic spid="4"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376063" y="6283823"/>
            <a:ext cx="2743200" cy="365125"/>
          </a:xfrm>
        </p:spPr>
        <p:txBody>
          <a:bodyPr/>
          <a:lstStyle/>
          <a:p>
            <a:pPr>
              <a:defRPr/>
            </a:pPr>
            <a:fld id="{E8D88C74-0DDE-8F40-A44E-D6CE8BB2242F}" type="slidenum">
              <a:rPr lang="es-ES" smtClean="0"/>
              <a:pPr>
                <a:defRPr/>
              </a:pPr>
              <a:t>45</a:t>
            </a:fld>
            <a:endParaRPr lang="es-ES" sz="1600" dirty="0">
              <a:solidFill>
                <a:srgbClr val="888888"/>
              </a:solidFill>
            </a:endParaRPr>
          </a:p>
        </p:txBody>
      </p:sp>
      <p:sp>
        <p:nvSpPr>
          <p:cNvPr id="3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4" name="Rectángulo 23"/>
          <p:cNvSpPr/>
          <p:nvPr/>
        </p:nvSpPr>
        <p:spPr>
          <a:xfrm>
            <a:off x="7356068" y="-3587"/>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Caracterización sensores MQ-3</a:t>
            </a:r>
            <a:endParaRPr lang="es-EC" sz="1600" b="1" dirty="0"/>
          </a:p>
        </p:txBody>
      </p:sp>
      <p:sp>
        <p:nvSpPr>
          <p:cNvPr id="29" name="CuadroTexto 28"/>
          <p:cNvSpPr txBox="1"/>
          <p:nvPr/>
        </p:nvSpPr>
        <p:spPr>
          <a:xfrm>
            <a:off x="3086429" y="1013510"/>
            <a:ext cx="7076474"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s-EC" sz="2000" b="1" dirty="0" smtClean="0"/>
              <a:t>Tareas de cooperación y coordinación entre los robots móviles</a:t>
            </a:r>
            <a:endParaRPr lang="es-EC" sz="2000" b="1" dirty="0"/>
          </a:p>
        </p:txBody>
      </p:sp>
      <p:sp>
        <p:nvSpPr>
          <p:cNvPr id="19" name="18 Rectángulo"/>
          <p:cNvSpPr/>
          <p:nvPr/>
        </p:nvSpPr>
        <p:spPr bwMode="auto">
          <a:xfrm>
            <a:off x="2664952" y="-3587"/>
            <a:ext cx="4676374" cy="478800"/>
          </a:xfrm>
          <a:prstGeom prst="rect">
            <a:avLst/>
          </a:prstGeom>
          <a:noFill/>
          <a:ln w="25400" cap="flat" cmpd="sng" algn="ctr">
            <a:solidFill>
              <a:schemeClr val="tx1"/>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6.- Implementación de robots móviles</a:t>
            </a:r>
            <a:endParaRPr lang="es-EC" b="1" dirty="0"/>
          </a:p>
        </p:txBody>
      </p:sp>
      <p:pic>
        <p:nvPicPr>
          <p:cNvPr id="6" name="Imagen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t="16444" b="25119"/>
          <a:stretch/>
        </p:blipFill>
        <p:spPr>
          <a:xfrm>
            <a:off x="808178" y="2082307"/>
            <a:ext cx="4051269" cy="3156581"/>
          </a:xfrm>
          <a:prstGeom prst="rect">
            <a:avLst/>
          </a:prstGeom>
        </p:spPr>
      </p:pic>
      <p:sp>
        <p:nvSpPr>
          <p:cNvPr id="14" name="CuadroTexto 13"/>
          <p:cNvSpPr txBox="1"/>
          <p:nvPr/>
        </p:nvSpPr>
        <p:spPr>
          <a:xfrm>
            <a:off x="5365757" y="1794328"/>
            <a:ext cx="6564311" cy="461665"/>
          </a:xfrm>
          <a:prstGeom prst="rect">
            <a:avLst/>
          </a:prstGeom>
          <a:solidFill>
            <a:schemeClr val="accent1">
              <a:lumMod val="20000"/>
              <a:lumOff val="80000"/>
            </a:schemeClr>
          </a:solidFill>
          <a:ln>
            <a:solidFill>
              <a:schemeClr val="tx1"/>
            </a:solidFill>
          </a:ln>
        </p:spPr>
        <p:txBody>
          <a:bodyPr wrap="square" rtlCol="0">
            <a:spAutoFit/>
          </a:bodyPr>
          <a:lstStyle/>
          <a:p>
            <a:pPr algn="ctr">
              <a:lnSpc>
                <a:spcPct val="150000"/>
              </a:lnSpc>
            </a:pPr>
            <a:r>
              <a:rPr lang="es-EC" sz="1600" dirty="0"/>
              <a:t>Búsqueda de fuentes de olor  de forma independiente</a:t>
            </a:r>
          </a:p>
        </p:txBody>
      </p:sp>
      <p:sp>
        <p:nvSpPr>
          <p:cNvPr id="15" name="CuadroTexto 14"/>
          <p:cNvSpPr txBox="1"/>
          <p:nvPr/>
        </p:nvSpPr>
        <p:spPr>
          <a:xfrm>
            <a:off x="5365757" y="2562136"/>
            <a:ext cx="6564311" cy="461665"/>
          </a:xfrm>
          <a:prstGeom prst="rect">
            <a:avLst/>
          </a:prstGeom>
          <a:solidFill>
            <a:schemeClr val="accent1">
              <a:lumMod val="20000"/>
              <a:lumOff val="80000"/>
            </a:schemeClr>
          </a:solidFill>
          <a:ln>
            <a:solidFill>
              <a:schemeClr val="tx1"/>
            </a:solidFill>
          </a:ln>
        </p:spPr>
        <p:txBody>
          <a:bodyPr wrap="square" rtlCol="0">
            <a:spAutoFit/>
          </a:bodyPr>
          <a:lstStyle/>
          <a:p>
            <a:pPr algn="ctr">
              <a:lnSpc>
                <a:spcPct val="150000"/>
              </a:lnSpc>
            </a:pPr>
            <a:r>
              <a:rPr lang="es-EC" sz="1600" dirty="0"/>
              <a:t>Probabilidad de detección de mayor cantidad de fuentes de olor en el medio</a:t>
            </a:r>
          </a:p>
        </p:txBody>
      </p:sp>
      <p:sp>
        <p:nvSpPr>
          <p:cNvPr id="16" name="CuadroTexto 15"/>
          <p:cNvSpPr txBox="1"/>
          <p:nvPr/>
        </p:nvSpPr>
        <p:spPr>
          <a:xfrm>
            <a:off x="5365757" y="3329944"/>
            <a:ext cx="6564311" cy="423449"/>
          </a:xfrm>
          <a:prstGeom prst="rect">
            <a:avLst/>
          </a:prstGeom>
          <a:solidFill>
            <a:schemeClr val="accent1">
              <a:lumMod val="20000"/>
              <a:lumOff val="80000"/>
            </a:schemeClr>
          </a:solidFill>
          <a:ln>
            <a:solidFill>
              <a:schemeClr val="tx1"/>
            </a:solidFill>
          </a:ln>
        </p:spPr>
        <p:txBody>
          <a:bodyPr wrap="square" rtlCol="0">
            <a:spAutoFit/>
          </a:bodyPr>
          <a:lstStyle/>
          <a:p>
            <a:pPr algn="ctr">
              <a:lnSpc>
                <a:spcPct val="150000"/>
              </a:lnSpc>
            </a:pPr>
            <a:r>
              <a:rPr lang="es-EC" sz="1600" dirty="0"/>
              <a:t>Disminuir los tiempos de exploración en ambientes controlados</a:t>
            </a:r>
          </a:p>
        </p:txBody>
      </p:sp>
      <p:sp>
        <p:nvSpPr>
          <p:cNvPr id="17" name="CuadroTexto 16"/>
          <p:cNvSpPr txBox="1"/>
          <p:nvPr/>
        </p:nvSpPr>
        <p:spPr>
          <a:xfrm>
            <a:off x="5365757" y="4084361"/>
            <a:ext cx="6564311" cy="423449"/>
          </a:xfrm>
          <a:prstGeom prst="rect">
            <a:avLst/>
          </a:prstGeom>
          <a:solidFill>
            <a:schemeClr val="accent1">
              <a:lumMod val="20000"/>
              <a:lumOff val="80000"/>
            </a:schemeClr>
          </a:solidFill>
          <a:ln>
            <a:solidFill>
              <a:schemeClr val="tx1"/>
            </a:solidFill>
          </a:ln>
        </p:spPr>
        <p:txBody>
          <a:bodyPr wrap="square" rtlCol="0">
            <a:spAutoFit/>
          </a:bodyPr>
          <a:lstStyle/>
          <a:p>
            <a:pPr algn="ctr">
              <a:lnSpc>
                <a:spcPct val="150000"/>
              </a:lnSpc>
            </a:pPr>
            <a:r>
              <a:rPr lang="es-EC" sz="1600" dirty="0"/>
              <a:t>Mayor cobertura de exploración en la zona de búsqueda</a:t>
            </a:r>
          </a:p>
        </p:txBody>
      </p:sp>
      <p:sp>
        <p:nvSpPr>
          <p:cNvPr id="20" name="CuadroTexto 19"/>
          <p:cNvSpPr txBox="1"/>
          <p:nvPr/>
        </p:nvSpPr>
        <p:spPr>
          <a:xfrm>
            <a:off x="5365757" y="4885734"/>
            <a:ext cx="6564311" cy="423449"/>
          </a:xfrm>
          <a:prstGeom prst="rect">
            <a:avLst/>
          </a:prstGeom>
          <a:solidFill>
            <a:schemeClr val="accent1">
              <a:lumMod val="20000"/>
              <a:lumOff val="80000"/>
            </a:schemeClr>
          </a:solidFill>
          <a:ln>
            <a:solidFill>
              <a:schemeClr val="tx1"/>
            </a:solidFill>
          </a:ln>
        </p:spPr>
        <p:txBody>
          <a:bodyPr wrap="square" rtlCol="0">
            <a:spAutoFit/>
          </a:bodyPr>
          <a:lstStyle/>
          <a:p>
            <a:pPr algn="ctr">
              <a:lnSpc>
                <a:spcPct val="150000"/>
              </a:lnSpc>
            </a:pPr>
            <a:r>
              <a:rPr lang="es-EC" sz="1600" dirty="0" smtClean="0"/>
              <a:t>Sincronización de inicio entre los robots</a:t>
            </a:r>
            <a:endParaRPr lang="es-EC" sz="1600" dirty="0"/>
          </a:p>
        </p:txBody>
      </p:sp>
      <p:sp>
        <p:nvSpPr>
          <p:cNvPr id="22" name="CuadroTexto 21"/>
          <p:cNvSpPr txBox="1"/>
          <p:nvPr/>
        </p:nvSpPr>
        <p:spPr>
          <a:xfrm>
            <a:off x="5365755" y="5570364"/>
            <a:ext cx="6564311" cy="423449"/>
          </a:xfrm>
          <a:prstGeom prst="rect">
            <a:avLst/>
          </a:prstGeom>
          <a:solidFill>
            <a:schemeClr val="accent1">
              <a:lumMod val="20000"/>
              <a:lumOff val="80000"/>
            </a:schemeClr>
          </a:solidFill>
          <a:ln>
            <a:solidFill>
              <a:schemeClr val="tx1"/>
            </a:solidFill>
          </a:ln>
        </p:spPr>
        <p:txBody>
          <a:bodyPr wrap="square" rtlCol="0">
            <a:spAutoFit/>
          </a:bodyPr>
          <a:lstStyle/>
          <a:p>
            <a:pPr algn="ctr">
              <a:lnSpc>
                <a:spcPct val="150000"/>
              </a:lnSpc>
            </a:pPr>
            <a:r>
              <a:rPr lang="es-EC" sz="1600" dirty="0" smtClean="0"/>
              <a:t>Nuevos </a:t>
            </a:r>
            <a:r>
              <a:rPr lang="es-EC" sz="1600" dirty="0"/>
              <a:t>objetivos </a:t>
            </a:r>
            <a:r>
              <a:rPr lang="es-EC" sz="1600" dirty="0" smtClean="0"/>
              <a:t>de búsqueda al realizar detecciones simultáneas </a:t>
            </a:r>
            <a:endParaRPr lang="es-EC" sz="1600" dirty="0"/>
          </a:p>
        </p:txBody>
      </p:sp>
    </p:spTree>
    <p:extLst>
      <p:ext uri="{BB962C8B-B14F-4D97-AF65-F5344CB8AC3E}">
        <p14:creationId xmlns:p14="http://schemas.microsoft.com/office/powerpoint/2010/main" val="88629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4" grpId="0" animBg="1"/>
      <p:bldP spid="15" grpId="0" animBg="1"/>
      <p:bldP spid="16" grpId="0" animBg="1"/>
      <p:bldP spid="17" grpId="0" animBg="1"/>
      <p:bldP spid="20" grpId="0" animBg="1"/>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217865" y="6489759"/>
            <a:ext cx="2743200" cy="365125"/>
          </a:xfrm>
        </p:spPr>
        <p:txBody>
          <a:bodyPr/>
          <a:lstStyle/>
          <a:p>
            <a:pPr>
              <a:defRPr/>
            </a:pPr>
            <a:fld id="{E8D88C74-0DDE-8F40-A44E-D6CE8BB2242F}" type="slidenum">
              <a:rPr lang="es-ES" smtClean="0"/>
              <a:pPr>
                <a:defRPr/>
              </a:pPr>
              <a:t>46</a:t>
            </a:fld>
            <a:endParaRPr lang="es-ES" sz="1600" dirty="0">
              <a:solidFill>
                <a:srgbClr val="888888"/>
              </a:solidFill>
            </a:endParaRPr>
          </a:p>
        </p:txBody>
      </p:sp>
      <p:sp>
        <p:nvSpPr>
          <p:cNvPr id="3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4" name="Rectángulo 23"/>
          <p:cNvSpPr/>
          <p:nvPr/>
        </p:nvSpPr>
        <p:spPr>
          <a:xfrm>
            <a:off x="7356068" y="-3587"/>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Caracterización sensores MQ-3</a:t>
            </a:r>
            <a:endParaRPr lang="es-EC" sz="1600" b="1" dirty="0"/>
          </a:p>
        </p:txBody>
      </p:sp>
      <p:sp>
        <p:nvSpPr>
          <p:cNvPr id="29" name="CuadroTexto 28"/>
          <p:cNvSpPr txBox="1"/>
          <p:nvPr/>
        </p:nvSpPr>
        <p:spPr>
          <a:xfrm>
            <a:off x="3257720" y="724764"/>
            <a:ext cx="5421189"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s-EC" sz="2000" b="1" dirty="0" smtClean="0"/>
              <a:t>Tareas de comunicación entre los robots móviles</a:t>
            </a:r>
            <a:endParaRPr lang="es-EC" sz="2000" b="1" dirty="0"/>
          </a:p>
        </p:txBody>
      </p:sp>
      <p:sp>
        <p:nvSpPr>
          <p:cNvPr id="19" name="18 Rectángulo"/>
          <p:cNvSpPr/>
          <p:nvPr/>
        </p:nvSpPr>
        <p:spPr bwMode="auto">
          <a:xfrm>
            <a:off x="2664952" y="-3587"/>
            <a:ext cx="4676374" cy="478800"/>
          </a:xfrm>
          <a:prstGeom prst="rect">
            <a:avLst/>
          </a:prstGeom>
          <a:noFill/>
          <a:ln w="25400" cap="flat" cmpd="sng" algn="ctr">
            <a:solidFill>
              <a:schemeClr val="tx1"/>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6.- Implementación de robots móviles</a:t>
            </a:r>
            <a:endParaRPr lang="es-EC" b="1" dirty="0"/>
          </a:p>
        </p:txBody>
      </p:sp>
      <p:sp>
        <p:nvSpPr>
          <p:cNvPr id="17" name="CuadroTexto 16"/>
          <p:cNvSpPr txBox="1"/>
          <p:nvPr/>
        </p:nvSpPr>
        <p:spPr>
          <a:xfrm>
            <a:off x="460375" y="1558454"/>
            <a:ext cx="5400360" cy="461665"/>
          </a:xfrm>
          <a:prstGeom prst="rect">
            <a:avLst/>
          </a:prstGeom>
          <a:solidFill>
            <a:schemeClr val="accent1">
              <a:lumMod val="20000"/>
              <a:lumOff val="80000"/>
            </a:schemeClr>
          </a:solidFill>
          <a:ln>
            <a:solidFill>
              <a:schemeClr val="tx1"/>
            </a:solidFill>
          </a:ln>
        </p:spPr>
        <p:txBody>
          <a:bodyPr wrap="square" rtlCol="0">
            <a:spAutoFit/>
          </a:bodyPr>
          <a:lstStyle/>
          <a:p>
            <a:pPr>
              <a:lnSpc>
                <a:spcPct val="150000"/>
              </a:lnSpc>
            </a:pPr>
            <a:r>
              <a:rPr lang="es-EC" sz="1600" dirty="0" smtClean="0"/>
              <a:t>Red inalámbrica establecida para comunicación y coordinación</a:t>
            </a:r>
            <a:endParaRPr lang="es-EC" sz="1600" dirty="0"/>
          </a:p>
        </p:txBody>
      </p:sp>
      <p:pic>
        <p:nvPicPr>
          <p:cNvPr id="2" name="Imagen 1"/>
          <p:cNvPicPr>
            <a:picLocks noChangeAspect="1"/>
          </p:cNvPicPr>
          <p:nvPr/>
        </p:nvPicPr>
        <p:blipFill>
          <a:blip r:embed="rId3"/>
          <a:stretch>
            <a:fillRect/>
          </a:stretch>
        </p:blipFill>
        <p:spPr>
          <a:xfrm>
            <a:off x="1015113" y="2336247"/>
            <a:ext cx="4953201" cy="3568934"/>
          </a:xfrm>
          <a:prstGeom prst="rect">
            <a:avLst/>
          </a:prstGeom>
        </p:spPr>
      </p:pic>
      <p:pic>
        <p:nvPicPr>
          <p:cNvPr id="5" name="Imagen 4"/>
          <p:cNvPicPr>
            <a:picLocks noChangeAspect="1"/>
          </p:cNvPicPr>
          <p:nvPr/>
        </p:nvPicPr>
        <p:blipFill rotWithShape="1">
          <a:blip r:embed="rId4"/>
          <a:srcRect t="4666" b="20698"/>
          <a:stretch/>
        </p:blipFill>
        <p:spPr>
          <a:xfrm>
            <a:off x="7537848" y="2108097"/>
            <a:ext cx="2861714" cy="3797084"/>
          </a:xfrm>
          <a:prstGeom prst="rect">
            <a:avLst/>
          </a:prstGeom>
        </p:spPr>
      </p:pic>
      <p:sp>
        <p:nvSpPr>
          <p:cNvPr id="7" name="AutoShape 4" descr="blob:https://web.whatsapp.com/00e7d24f-d239-4f03-9705-23d7a23ef3a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0" name="CuadroTexto 19"/>
          <p:cNvSpPr txBox="1"/>
          <p:nvPr/>
        </p:nvSpPr>
        <p:spPr>
          <a:xfrm>
            <a:off x="6986909" y="1558454"/>
            <a:ext cx="3963593" cy="461665"/>
          </a:xfrm>
          <a:prstGeom prst="rect">
            <a:avLst/>
          </a:prstGeom>
          <a:solidFill>
            <a:schemeClr val="accent1">
              <a:lumMod val="20000"/>
              <a:lumOff val="80000"/>
            </a:schemeClr>
          </a:solidFill>
          <a:ln>
            <a:solidFill>
              <a:schemeClr val="tx1"/>
            </a:solidFill>
          </a:ln>
        </p:spPr>
        <p:txBody>
          <a:bodyPr wrap="square" rtlCol="0">
            <a:spAutoFit/>
          </a:bodyPr>
          <a:lstStyle/>
          <a:p>
            <a:pPr>
              <a:lnSpc>
                <a:spcPct val="150000"/>
              </a:lnSpc>
            </a:pPr>
            <a:r>
              <a:rPr lang="es-EC" sz="1600" dirty="0" smtClean="0"/>
              <a:t>Dispositivos conectados a la red inalámbrica</a:t>
            </a:r>
            <a:endParaRPr lang="es-EC" sz="1600" dirty="0"/>
          </a:p>
        </p:txBody>
      </p:sp>
      <p:sp>
        <p:nvSpPr>
          <p:cNvPr id="21" name="AutoShape 4" descr="blob:https://web.whatsapp.com/00e7d24f-d239-4f03-9705-23d7a23ef3a5"/>
          <p:cNvSpPr>
            <a:spLocks noChangeAspect="1" noChangeArrowheads="1"/>
          </p:cNvSpPr>
          <p:nvPr/>
        </p:nvSpPr>
        <p:spPr bwMode="auto">
          <a:xfrm>
            <a:off x="-555571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Tree>
    <p:extLst>
      <p:ext uri="{BB962C8B-B14F-4D97-AF65-F5344CB8AC3E}">
        <p14:creationId xmlns:p14="http://schemas.microsoft.com/office/powerpoint/2010/main" val="293718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7"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217865" y="6489759"/>
            <a:ext cx="2743200" cy="365125"/>
          </a:xfrm>
        </p:spPr>
        <p:txBody>
          <a:bodyPr/>
          <a:lstStyle/>
          <a:p>
            <a:pPr>
              <a:defRPr/>
            </a:pPr>
            <a:fld id="{E8D88C74-0DDE-8F40-A44E-D6CE8BB2242F}" type="slidenum">
              <a:rPr lang="es-ES" smtClean="0"/>
              <a:pPr>
                <a:defRPr/>
              </a:pPr>
              <a:t>47</a:t>
            </a:fld>
            <a:endParaRPr lang="es-ES" sz="1600" dirty="0">
              <a:solidFill>
                <a:srgbClr val="888888"/>
              </a:solidFill>
            </a:endParaRPr>
          </a:p>
        </p:txBody>
      </p:sp>
      <p:sp>
        <p:nvSpPr>
          <p:cNvPr id="3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4" name="Rectángulo 23"/>
          <p:cNvSpPr/>
          <p:nvPr/>
        </p:nvSpPr>
        <p:spPr>
          <a:xfrm>
            <a:off x="7356068" y="-3587"/>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Caracterización sensores MQ-3</a:t>
            </a:r>
            <a:endParaRPr lang="es-EC" sz="1600" b="1" dirty="0"/>
          </a:p>
        </p:txBody>
      </p:sp>
      <p:sp>
        <p:nvSpPr>
          <p:cNvPr id="29" name="CuadroTexto 28"/>
          <p:cNvSpPr txBox="1"/>
          <p:nvPr/>
        </p:nvSpPr>
        <p:spPr>
          <a:xfrm>
            <a:off x="3257720" y="724764"/>
            <a:ext cx="5421189"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s-EC" sz="2000" b="1" dirty="0" smtClean="0"/>
              <a:t>Tareas de comunicación entre los robots móviles</a:t>
            </a:r>
            <a:endParaRPr lang="es-EC" sz="2000" b="1" dirty="0"/>
          </a:p>
        </p:txBody>
      </p:sp>
      <p:sp>
        <p:nvSpPr>
          <p:cNvPr id="19" name="18 Rectángulo"/>
          <p:cNvSpPr/>
          <p:nvPr/>
        </p:nvSpPr>
        <p:spPr bwMode="auto">
          <a:xfrm>
            <a:off x="2664952" y="-3587"/>
            <a:ext cx="4676374" cy="478800"/>
          </a:xfrm>
          <a:prstGeom prst="rect">
            <a:avLst/>
          </a:prstGeom>
          <a:noFill/>
          <a:ln w="25400" cap="flat" cmpd="sng" algn="ctr">
            <a:solidFill>
              <a:schemeClr val="tx1"/>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6.- Implementación de robots móviles</a:t>
            </a:r>
            <a:endParaRPr lang="es-EC" b="1" dirty="0"/>
          </a:p>
        </p:txBody>
      </p:sp>
      <p:sp>
        <p:nvSpPr>
          <p:cNvPr id="17" name="CuadroTexto 16"/>
          <p:cNvSpPr txBox="1"/>
          <p:nvPr/>
        </p:nvSpPr>
        <p:spPr>
          <a:xfrm>
            <a:off x="761626" y="1557201"/>
            <a:ext cx="4004049" cy="423449"/>
          </a:xfrm>
          <a:prstGeom prst="rect">
            <a:avLst/>
          </a:prstGeom>
          <a:solidFill>
            <a:schemeClr val="accent1">
              <a:lumMod val="20000"/>
              <a:lumOff val="80000"/>
            </a:schemeClr>
          </a:solidFill>
          <a:ln>
            <a:solidFill>
              <a:schemeClr val="tx1"/>
            </a:solidFill>
          </a:ln>
        </p:spPr>
        <p:txBody>
          <a:bodyPr wrap="square" rtlCol="0">
            <a:spAutoFit/>
          </a:bodyPr>
          <a:lstStyle/>
          <a:p>
            <a:pPr algn="ctr">
              <a:lnSpc>
                <a:spcPct val="150000"/>
              </a:lnSpc>
            </a:pPr>
            <a:r>
              <a:rPr lang="es-EC" sz="1600" dirty="0" smtClean="0"/>
              <a:t>Comunicación cliente-servidor (SSH)</a:t>
            </a:r>
            <a:endParaRPr lang="es-EC" sz="1600" dirty="0"/>
          </a:p>
        </p:txBody>
      </p:sp>
      <p:sp>
        <p:nvSpPr>
          <p:cNvPr id="7" name="AutoShape 4" descr="blob:https://web.whatsapp.com/00e7d24f-d239-4f03-9705-23d7a23ef3a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1" name="AutoShape 4" descr="blob:https://web.whatsapp.com/00e7d24f-d239-4f03-9705-23d7a23ef3a5"/>
          <p:cNvSpPr>
            <a:spLocks noChangeAspect="1" noChangeArrowheads="1"/>
          </p:cNvSpPr>
          <p:nvPr/>
        </p:nvSpPr>
        <p:spPr bwMode="auto">
          <a:xfrm>
            <a:off x="-555571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 name="Imagen 5"/>
          <p:cNvPicPr>
            <a:picLocks noChangeAspect="1"/>
          </p:cNvPicPr>
          <p:nvPr/>
        </p:nvPicPr>
        <p:blipFill>
          <a:blip r:embed="rId3"/>
          <a:stretch>
            <a:fillRect/>
          </a:stretch>
        </p:blipFill>
        <p:spPr>
          <a:xfrm>
            <a:off x="512302" y="2205609"/>
            <a:ext cx="4305300" cy="4162425"/>
          </a:xfrm>
          <a:prstGeom prst="rect">
            <a:avLst/>
          </a:prstGeom>
        </p:spPr>
      </p:pic>
      <p:sp>
        <p:nvSpPr>
          <p:cNvPr id="8" name="Rectángulo 7"/>
          <p:cNvSpPr/>
          <p:nvPr/>
        </p:nvSpPr>
        <p:spPr>
          <a:xfrm>
            <a:off x="6096000" y="2412977"/>
            <a:ext cx="6096000" cy="1371337"/>
          </a:xfrm>
          <a:prstGeom prst="rect">
            <a:avLst/>
          </a:prstGeom>
        </p:spPr>
        <p:txBody>
          <a:bodyPr>
            <a:spAutoFit/>
          </a:bodyPr>
          <a:lstStyle/>
          <a:p>
            <a:pPr marL="342900" lvl="0" indent="-342900" algn="just">
              <a:lnSpc>
                <a:spcPct val="115000"/>
              </a:lnSpc>
              <a:spcAft>
                <a:spcPts val="800"/>
              </a:spcAft>
              <a:buFont typeface="Symbol" panose="05050102010706020507" pitchFamily="18" charset="2"/>
              <a:buChar char=""/>
            </a:pPr>
            <a:r>
              <a:rPr lang="es-ES_tradnl" sz="1400" dirty="0">
                <a:latin typeface="Times New Roman" panose="02020603050405020304" pitchFamily="18" charset="0"/>
                <a:ea typeface="Calibri" panose="020F0502020204030204" pitchFamily="34" charset="0"/>
              </a:rPr>
              <a:t>Mensaje de inicio y fin del algoritmo que se esté ejecutando.</a:t>
            </a:r>
            <a:endParaRPr lang="es-EC" sz="1400" dirty="0">
              <a:latin typeface="Times New Roman" panose="02020603050405020304" pitchFamily="18" charset="0"/>
              <a:ea typeface="Calibri" panose="020F0502020204030204" pitchFamily="34" charset="0"/>
            </a:endParaRPr>
          </a:p>
          <a:p>
            <a:pPr marL="342900" lvl="0" indent="-342900" algn="just">
              <a:lnSpc>
                <a:spcPct val="115000"/>
              </a:lnSpc>
              <a:spcAft>
                <a:spcPts val="800"/>
              </a:spcAft>
              <a:buFont typeface="Symbol" panose="05050102010706020507" pitchFamily="18" charset="2"/>
              <a:buChar char=""/>
            </a:pPr>
            <a:r>
              <a:rPr lang="es-ES_tradnl" sz="1400" dirty="0">
                <a:latin typeface="Times New Roman" panose="02020603050405020304" pitchFamily="18" charset="0"/>
                <a:ea typeface="Calibri" panose="020F0502020204030204" pitchFamily="34" charset="0"/>
              </a:rPr>
              <a:t>Mensaje de detección de fuente de olor.</a:t>
            </a:r>
            <a:endParaRPr lang="es-EC" sz="1400" dirty="0">
              <a:latin typeface="Times New Roman" panose="02020603050405020304" pitchFamily="18" charset="0"/>
              <a:ea typeface="Calibri" panose="020F0502020204030204" pitchFamily="34" charset="0"/>
            </a:endParaRPr>
          </a:p>
          <a:p>
            <a:pPr marL="342900" lvl="0" indent="-342900" algn="just">
              <a:lnSpc>
                <a:spcPct val="115000"/>
              </a:lnSpc>
              <a:spcAft>
                <a:spcPts val="800"/>
              </a:spcAft>
              <a:buFont typeface="Symbol" panose="05050102010706020507" pitchFamily="18" charset="2"/>
              <a:buChar char=""/>
            </a:pPr>
            <a:r>
              <a:rPr lang="es-ES_tradnl" sz="1400" dirty="0">
                <a:latin typeface="Times New Roman" panose="02020603050405020304" pitchFamily="18" charset="0"/>
                <a:ea typeface="Calibri" panose="020F0502020204030204" pitchFamily="34" charset="0"/>
              </a:rPr>
              <a:t>Valor de detección los 3 sensores químicos MQ-3.</a:t>
            </a:r>
            <a:endParaRPr lang="es-EC" sz="1400" dirty="0">
              <a:latin typeface="Times New Roman" panose="02020603050405020304" pitchFamily="18" charset="0"/>
              <a:ea typeface="Calibri" panose="020F0502020204030204" pitchFamily="34" charset="0"/>
            </a:endParaRPr>
          </a:p>
          <a:p>
            <a:pPr marL="342900" lvl="0" indent="-342900" algn="just">
              <a:lnSpc>
                <a:spcPct val="115000"/>
              </a:lnSpc>
              <a:spcAft>
                <a:spcPts val="800"/>
              </a:spcAft>
              <a:buFont typeface="Symbol" panose="05050102010706020507" pitchFamily="18" charset="2"/>
              <a:buChar char=""/>
            </a:pPr>
            <a:r>
              <a:rPr lang="es-ES_tradnl" sz="1400" dirty="0">
                <a:latin typeface="Times New Roman" panose="02020603050405020304" pitchFamily="18" charset="0"/>
                <a:ea typeface="Calibri" panose="020F0502020204030204" pitchFamily="34" charset="0"/>
              </a:rPr>
              <a:t>Valor de distancia recorrida por el robot (centímetros).</a:t>
            </a:r>
            <a:endParaRPr lang="es-EC" sz="1400" dirty="0">
              <a:latin typeface="Times New Roman" panose="02020603050405020304" pitchFamily="18" charset="0"/>
              <a:ea typeface="Calibri" panose="020F0502020204030204" pitchFamily="34" charset="0"/>
            </a:endParaRPr>
          </a:p>
        </p:txBody>
      </p:sp>
      <p:pic>
        <p:nvPicPr>
          <p:cNvPr id="23" name="Imagen 22"/>
          <p:cNvPicPr/>
          <p:nvPr/>
        </p:nvPicPr>
        <p:blipFill rotWithShape="1">
          <a:blip r:embed="rId4" cstate="hq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bwMode="auto">
          <a:xfrm>
            <a:off x="7184024" y="4854387"/>
            <a:ext cx="3405441" cy="1513647"/>
          </a:xfrm>
          <a:prstGeom prst="rect">
            <a:avLst/>
          </a:prstGeom>
          <a:ln>
            <a:noFill/>
          </a:ln>
          <a:extLst>
            <a:ext uri="{53640926-AAD7-44D8-BBD7-CCE9431645EC}">
              <a14:shadowObscured xmlns:a14="http://schemas.microsoft.com/office/drawing/2010/main"/>
            </a:ext>
          </a:extLst>
        </p:spPr>
      </p:pic>
      <p:sp>
        <p:nvSpPr>
          <p:cNvPr id="25" name="CuadroTexto 24"/>
          <p:cNvSpPr txBox="1"/>
          <p:nvPr/>
        </p:nvSpPr>
        <p:spPr>
          <a:xfrm>
            <a:off x="6757460" y="1557201"/>
            <a:ext cx="4004049" cy="423449"/>
          </a:xfrm>
          <a:prstGeom prst="rect">
            <a:avLst/>
          </a:prstGeom>
          <a:solidFill>
            <a:schemeClr val="accent1">
              <a:lumMod val="20000"/>
              <a:lumOff val="80000"/>
            </a:schemeClr>
          </a:solidFill>
          <a:ln>
            <a:solidFill>
              <a:schemeClr val="tx1"/>
            </a:solidFill>
          </a:ln>
        </p:spPr>
        <p:txBody>
          <a:bodyPr wrap="square" rtlCol="0">
            <a:spAutoFit/>
          </a:bodyPr>
          <a:lstStyle/>
          <a:p>
            <a:pPr algn="ctr">
              <a:lnSpc>
                <a:spcPct val="150000"/>
              </a:lnSpc>
            </a:pPr>
            <a:r>
              <a:rPr lang="es-EC" sz="1600" dirty="0" smtClean="0"/>
              <a:t>Información enviada y recibida</a:t>
            </a:r>
            <a:endParaRPr lang="es-EC" sz="1600" dirty="0"/>
          </a:p>
        </p:txBody>
      </p:sp>
      <p:sp>
        <p:nvSpPr>
          <p:cNvPr id="26" name="CuadroTexto 25"/>
          <p:cNvSpPr txBox="1"/>
          <p:nvPr/>
        </p:nvSpPr>
        <p:spPr>
          <a:xfrm>
            <a:off x="6452146" y="4088518"/>
            <a:ext cx="4614675" cy="461665"/>
          </a:xfrm>
          <a:prstGeom prst="rect">
            <a:avLst/>
          </a:prstGeom>
          <a:solidFill>
            <a:schemeClr val="accent1">
              <a:lumMod val="20000"/>
              <a:lumOff val="80000"/>
            </a:schemeClr>
          </a:solidFill>
          <a:ln>
            <a:solidFill>
              <a:schemeClr val="tx1"/>
            </a:solidFill>
          </a:ln>
        </p:spPr>
        <p:txBody>
          <a:bodyPr wrap="square" rtlCol="0">
            <a:spAutoFit/>
          </a:bodyPr>
          <a:lstStyle/>
          <a:p>
            <a:pPr algn="ctr">
              <a:lnSpc>
                <a:spcPct val="150000"/>
              </a:lnSpc>
            </a:pPr>
            <a:r>
              <a:rPr lang="es-EC" sz="1600" dirty="0" smtClean="0"/>
              <a:t>Visualización en el terminal de tarjeta Raspberry Pi-3</a:t>
            </a:r>
            <a:endParaRPr lang="es-EC" sz="1600" dirty="0"/>
          </a:p>
        </p:txBody>
      </p:sp>
    </p:spTree>
    <p:extLst>
      <p:ext uri="{BB962C8B-B14F-4D97-AF65-F5344CB8AC3E}">
        <p14:creationId xmlns:p14="http://schemas.microsoft.com/office/powerpoint/2010/main" val="398491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0"/>
                                        <p:tgtEl>
                                          <p:spTgt spid="26"/>
                                        </p:tgtEl>
                                      </p:cBhvr>
                                    </p:animEffect>
                                    <p:anim calcmode="lin" valueType="num">
                                      <p:cBhvr>
                                        <p:cTn id="39" dur="1000" fill="hold"/>
                                        <p:tgtEl>
                                          <p:spTgt spid="26"/>
                                        </p:tgtEl>
                                        <p:attrNameLst>
                                          <p:attrName>ppt_x</p:attrName>
                                        </p:attrNameLst>
                                      </p:cBhvr>
                                      <p:tavLst>
                                        <p:tav tm="0">
                                          <p:val>
                                            <p:strVal val="#ppt_x"/>
                                          </p:val>
                                        </p:tav>
                                        <p:tav tm="100000">
                                          <p:val>
                                            <p:strVal val="#ppt_x"/>
                                          </p:val>
                                        </p:tav>
                                      </p:tavLst>
                                    </p:anim>
                                    <p:anim calcmode="lin" valueType="num">
                                      <p:cBhvr>
                                        <p:cTn id="40" dur="1000" fill="hold"/>
                                        <p:tgtEl>
                                          <p:spTgt spid="2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7" grpId="0" animBg="1"/>
      <p:bldP spid="8" grpId="0"/>
      <p:bldP spid="25" grpId="0" animBg="1"/>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217865" y="6489759"/>
            <a:ext cx="2743200" cy="365125"/>
          </a:xfrm>
        </p:spPr>
        <p:txBody>
          <a:bodyPr/>
          <a:lstStyle/>
          <a:p>
            <a:pPr>
              <a:defRPr/>
            </a:pPr>
            <a:fld id="{E8D88C74-0DDE-8F40-A44E-D6CE8BB2242F}" type="slidenum">
              <a:rPr lang="es-ES" smtClean="0"/>
              <a:pPr>
                <a:defRPr/>
              </a:pPr>
              <a:t>48</a:t>
            </a:fld>
            <a:endParaRPr lang="es-ES" sz="1600" dirty="0">
              <a:solidFill>
                <a:srgbClr val="888888"/>
              </a:solidFill>
            </a:endParaRPr>
          </a:p>
        </p:txBody>
      </p:sp>
      <p:sp>
        <p:nvSpPr>
          <p:cNvPr id="3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4" name="Rectángulo 23"/>
          <p:cNvSpPr/>
          <p:nvPr/>
        </p:nvSpPr>
        <p:spPr>
          <a:xfrm>
            <a:off x="5881602" y="-7561"/>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Caracterización sensores MQ-3</a:t>
            </a:r>
            <a:endParaRPr lang="es-EC" sz="1600" b="1" dirty="0"/>
          </a:p>
        </p:txBody>
      </p:sp>
      <p:sp>
        <p:nvSpPr>
          <p:cNvPr id="29" name="CuadroTexto 28"/>
          <p:cNvSpPr txBox="1"/>
          <p:nvPr/>
        </p:nvSpPr>
        <p:spPr>
          <a:xfrm>
            <a:off x="4951434" y="881577"/>
            <a:ext cx="6255727"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s-EC" sz="2000" b="1" dirty="0" smtClean="0"/>
              <a:t>Ambiente controlado  con 3 fuentes de olor diferentes</a:t>
            </a:r>
            <a:endParaRPr lang="es-EC" sz="2000" b="1" dirty="0"/>
          </a:p>
        </p:txBody>
      </p:sp>
      <p:sp>
        <p:nvSpPr>
          <p:cNvPr id="19" name="18 Rectángulo"/>
          <p:cNvSpPr/>
          <p:nvPr/>
        </p:nvSpPr>
        <p:spPr bwMode="auto">
          <a:xfrm>
            <a:off x="2664952" y="-19085"/>
            <a:ext cx="3201908" cy="478800"/>
          </a:xfrm>
          <a:prstGeom prst="rect">
            <a:avLst/>
          </a:prstGeom>
          <a:solidFill>
            <a:schemeClr val="bg2"/>
          </a:solidFill>
          <a:ln w="9525" cap="flat" cmpd="sng" algn="ctr">
            <a:solidFill>
              <a:schemeClr val="tx1"/>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7.- Pruebas realizadas</a:t>
            </a:r>
            <a:endParaRPr lang="es-EC" b="1" dirty="0"/>
          </a:p>
        </p:txBody>
      </p:sp>
      <p:sp>
        <p:nvSpPr>
          <p:cNvPr id="7" name="AutoShape 4" descr="blob:https://web.whatsapp.com/00e7d24f-d239-4f03-9705-23d7a23ef3a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1" name="AutoShape 4" descr="blob:https://web.whatsapp.com/00e7d24f-d239-4f03-9705-23d7a23ef3a5"/>
          <p:cNvSpPr>
            <a:spLocks noChangeAspect="1" noChangeArrowheads="1"/>
          </p:cNvSpPr>
          <p:nvPr/>
        </p:nvSpPr>
        <p:spPr bwMode="auto">
          <a:xfrm>
            <a:off x="-555571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6" name="Imagen 15"/>
          <p:cNvPicPr/>
          <p:nvPr/>
        </p:nvPicPr>
        <p:blipFill rotWithShape="1">
          <a:blip r:embed="rId3" cstate="print">
            <a:extLst>
              <a:ext uri="{28A0092B-C50C-407E-A947-70E740481C1C}">
                <a14:useLocalDpi xmlns:a14="http://schemas.microsoft.com/office/drawing/2010/main"/>
              </a:ext>
            </a:extLst>
          </a:blip>
          <a:srcRect b="11778"/>
          <a:stretch/>
        </p:blipFill>
        <p:spPr bwMode="auto">
          <a:xfrm>
            <a:off x="849259" y="1258013"/>
            <a:ext cx="2668857" cy="2428472"/>
          </a:xfrm>
          <a:prstGeom prst="rect">
            <a:avLst/>
          </a:prstGeom>
          <a:noFill/>
          <a:ln>
            <a:noFill/>
          </a:ln>
          <a:extLst>
            <a:ext uri="{53640926-AAD7-44D8-BBD7-CCE9431645EC}">
              <a14:shadowObscured xmlns:a14="http://schemas.microsoft.com/office/drawing/2010/main"/>
            </a:ext>
          </a:extLst>
        </p:spPr>
      </p:pic>
      <p:pic>
        <p:nvPicPr>
          <p:cNvPr id="20" name="Imagen 19"/>
          <p:cNvPicPr/>
          <p:nvPr/>
        </p:nvPicPr>
        <p:blipFill>
          <a:blip r:embed="rId4">
            <a:extLst>
              <a:ext uri="{28A0092B-C50C-407E-A947-70E740481C1C}">
                <a14:useLocalDpi xmlns:a14="http://schemas.microsoft.com/office/drawing/2010/main"/>
              </a:ext>
            </a:extLst>
          </a:blip>
          <a:srcRect/>
          <a:stretch>
            <a:fillRect/>
          </a:stretch>
        </p:blipFill>
        <p:spPr bwMode="auto">
          <a:xfrm>
            <a:off x="763290" y="3891463"/>
            <a:ext cx="2754826" cy="2428472"/>
          </a:xfrm>
          <a:prstGeom prst="rect">
            <a:avLst/>
          </a:prstGeom>
          <a:noFill/>
        </p:spPr>
      </p:pic>
      <mc:AlternateContent xmlns:mc="http://schemas.openxmlformats.org/markup-compatibility/2006" xmlns:a14="http://schemas.microsoft.com/office/drawing/2010/main">
        <mc:Choice Requires="a14">
          <p:graphicFrame>
            <p:nvGraphicFramePr>
              <p:cNvPr id="2" name="Tabla 1"/>
              <p:cNvGraphicFramePr>
                <a:graphicFrameLocks noGrp="1"/>
              </p:cNvGraphicFramePr>
              <p:nvPr>
                <p:extLst>
                  <p:ext uri="{D42A27DB-BD31-4B8C-83A1-F6EECF244321}">
                    <p14:modId xmlns:p14="http://schemas.microsoft.com/office/powerpoint/2010/main" val="2940562338"/>
                  </p:ext>
                </p:extLst>
              </p:nvPr>
            </p:nvGraphicFramePr>
            <p:xfrm>
              <a:off x="4010293" y="2464769"/>
              <a:ext cx="7764649" cy="3585027"/>
            </p:xfrm>
            <a:graphic>
              <a:graphicData uri="http://schemas.openxmlformats.org/drawingml/2006/table">
                <a:tbl>
                  <a:tblPr firstRow="1" firstCol="1" bandRow="1">
                    <a:tableStyleId>{5A111915-BE36-4E01-A7E5-04B1672EAD32}</a:tableStyleId>
                  </a:tblPr>
                  <a:tblGrid>
                    <a:gridCol w="1331205">
                      <a:extLst>
                        <a:ext uri="{9D8B030D-6E8A-4147-A177-3AD203B41FA5}">
                          <a16:colId xmlns:a16="http://schemas.microsoft.com/office/drawing/2014/main" val="1581210422"/>
                        </a:ext>
                      </a:extLst>
                    </a:gridCol>
                    <a:gridCol w="1092358">
                      <a:extLst>
                        <a:ext uri="{9D8B030D-6E8A-4147-A177-3AD203B41FA5}">
                          <a16:colId xmlns:a16="http://schemas.microsoft.com/office/drawing/2014/main" val="203935078"/>
                        </a:ext>
                      </a:extLst>
                    </a:gridCol>
                    <a:gridCol w="1092358">
                      <a:extLst>
                        <a:ext uri="{9D8B030D-6E8A-4147-A177-3AD203B41FA5}">
                          <a16:colId xmlns:a16="http://schemas.microsoft.com/office/drawing/2014/main" val="2127484219"/>
                        </a:ext>
                      </a:extLst>
                    </a:gridCol>
                    <a:gridCol w="606962">
                      <a:extLst>
                        <a:ext uri="{9D8B030D-6E8A-4147-A177-3AD203B41FA5}">
                          <a16:colId xmlns:a16="http://schemas.microsoft.com/office/drawing/2014/main" val="1246979182"/>
                        </a:ext>
                      </a:extLst>
                    </a:gridCol>
                    <a:gridCol w="1092358">
                      <a:extLst>
                        <a:ext uri="{9D8B030D-6E8A-4147-A177-3AD203B41FA5}">
                          <a16:colId xmlns:a16="http://schemas.microsoft.com/office/drawing/2014/main" val="2699774343"/>
                        </a:ext>
                      </a:extLst>
                    </a:gridCol>
                    <a:gridCol w="1092358">
                      <a:extLst>
                        <a:ext uri="{9D8B030D-6E8A-4147-A177-3AD203B41FA5}">
                          <a16:colId xmlns:a16="http://schemas.microsoft.com/office/drawing/2014/main" val="491163243"/>
                        </a:ext>
                      </a:extLst>
                    </a:gridCol>
                    <a:gridCol w="728525">
                      <a:extLst>
                        <a:ext uri="{9D8B030D-6E8A-4147-A177-3AD203B41FA5}">
                          <a16:colId xmlns:a16="http://schemas.microsoft.com/office/drawing/2014/main" val="3016377923"/>
                        </a:ext>
                      </a:extLst>
                    </a:gridCol>
                    <a:gridCol w="728525">
                      <a:extLst>
                        <a:ext uri="{9D8B030D-6E8A-4147-A177-3AD203B41FA5}">
                          <a16:colId xmlns:a16="http://schemas.microsoft.com/office/drawing/2014/main" val="2543787464"/>
                        </a:ext>
                      </a:extLst>
                    </a:gridCol>
                  </a:tblGrid>
                  <a:tr h="280136">
                    <a:tc rowSpan="2">
                      <a:txBody>
                        <a:bodyPr/>
                        <a:lstStyle/>
                        <a:p>
                          <a:pPr algn="ctr">
                            <a:lnSpc>
                              <a:spcPct val="107000"/>
                            </a:lnSpc>
                            <a:spcAft>
                              <a:spcPts val="0"/>
                            </a:spcAft>
                          </a:pPr>
                          <a:r>
                            <a:rPr lang="es-ES_tradnl" sz="1400">
                              <a:effectLst/>
                            </a:rPr>
                            <a:t>Parámetro</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07000"/>
                            </a:lnSpc>
                            <a:spcAft>
                              <a:spcPts val="0"/>
                            </a:spcAft>
                          </a:pPr>
                          <a:r>
                            <a:rPr lang="es-ES_tradnl" sz="1400">
                              <a:effectLst/>
                            </a:rPr>
                            <a:t>Robot</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S_tradnl" sz="1400">
                              <a:effectLst/>
                            </a:rPr>
                            <a:t>Aleatorio</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S_tradnl" sz="1400">
                              <a:effectLst/>
                            </a:rPr>
                            <a:t>Odor Tracking 2WD</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433405291"/>
                      </a:ext>
                    </a:extLst>
                  </a:tr>
                  <a:tr h="292284">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acc>
                                  <m:accPr>
                                    <m:chr m:val="̅"/>
                                    <m:ctrlPr>
                                      <a:rPr lang="es-EC" sz="1400" i="1">
                                        <a:effectLst/>
                                        <a:latin typeface="Cambria Math" panose="02040503050406030204" pitchFamily="18" charset="0"/>
                                      </a:rPr>
                                    </m:ctrlPr>
                                  </m:accPr>
                                  <m:e>
                                    <m:r>
                                      <a:rPr lang="es-ES_tradnl" sz="1400">
                                        <a:effectLst/>
                                        <a:latin typeface="Cambria Math" panose="02040503050406030204" pitchFamily="18" charset="0"/>
                                      </a:rPr>
                                      <m:t>𝒙</m:t>
                                    </m:r>
                                    <m:r>
                                      <a:rPr lang="es-ES_tradnl" sz="1400">
                                        <a:effectLst/>
                                        <a:latin typeface="Cambria Math" panose="02040503050406030204" pitchFamily="18" charset="0"/>
                                      </a:rPr>
                                      <m:t> </m:t>
                                    </m:r>
                                  </m:e>
                                </m:acc>
                                <m:r>
                                  <a:rPr lang="es-ES_tradnl" sz="1400">
                                    <a:effectLst/>
                                    <a:latin typeface="Cambria Math" panose="02040503050406030204" pitchFamily="18" charset="0"/>
                                  </a:rPr>
                                  <m:t>±</m:t>
                                </m:r>
                                <m:r>
                                  <a:rPr lang="es-ES_tradnl" sz="1400">
                                    <a:effectLst/>
                                    <a:latin typeface="Cambria Math" panose="02040503050406030204" pitchFamily="18" charset="0"/>
                                  </a:rPr>
                                  <m:t>𝝈</m:t>
                                </m:r>
                              </m:oMath>
                            </m:oMathPara>
                          </a14:m>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Max</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Min</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acc>
                                  <m:accPr>
                                    <m:chr m:val="̅"/>
                                    <m:ctrlPr>
                                      <a:rPr lang="es-EC" sz="1400" i="1">
                                        <a:effectLst/>
                                        <a:latin typeface="Cambria Math" panose="02040503050406030204" pitchFamily="18" charset="0"/>
                                      </a:rPr>
                                    </m:ctrlPr>
                                  </m:accPr>
                                  <m:e>
                                    <m:r>
                                      <a:rPr lang="es-ES_tradnl" sz="1400">
                                        <a:effectLst/>
                                        <a:latin typeface="Cambria Math" panose="02040503050406030204" pitchFamily="18" charset="0"/>
                                      </a:rPr>
                                      <m:t>𝒙</m:t>
                                    </m:r>
                                    <m:r>
                                      <a:rPr lang="es-ES_tradnl" sz="1400">
                                        <a:effectLst/>
                                        <a:latin typeface="Cambria Math" panose="02040503050406030204" pitchFamily="18" charset="0"/>
                                      </a:rPr>
                                      <m:t> </m:t>
                                    </m:r>
                                  </m:e>
                                </m:acc>
                                <m:r>
                                  <a:rPr lang="es-ES_tradnl" sz="1400">
                                    <a:effectLst/>
                                    <a:latin typeface="Cambria Math" panose="02040503050406030204" pitchFamily="18" charset="0"/>
                                  </a:rPr>
                                  <m:t>±</m:t>
                                </m:r>
                                <m:r>
                                  <a:rPr lang="es-ES_tradnl" sz="1400">
                                    <a:effectLst/>
                                    <a:latin typeface="Cambria Math" panose="02040503050406030204" pitchFamily="18" charset="0"/>
                                  </a:rPr>
                                  <m:t>𝝈</m:t>
                                </m:r>
                              </m:oMath>
                            </m:oMathPara>
                          </a14:m>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Max</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Min</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3003761"/>
                      </a:ext>
                    </a:extLst>
                  </a:tr>
                  <a:tr h="280136">
                    <a:tc rowSpan="3">
                      <a:txBody>
                        <a:bodyPr/>
                        <a:lstStyle/>
                        <a:p>
                          <a:pPr algn="ctr">
                            <a:lnSpc>
                              <a:spcPct val="107000"/>
                            </a:lnSpc>
                            <a:spcAft>
                              <a:spcPts val="0"/>
                            </a:spcAft>
                          </a:pPr>
                          <a:r>
                            <a:rPr lang="es-ES_tradnl" sz="1400">
                              <a:effectLst/>
                            </a:rPr>
                            <a:t>Distancia robot a fuente (cm)</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22,1±31,7</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89</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10,9±17,5</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45</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1872665"/>
                      </a:ext>
                    </a:extLst>
                  </a:tr>
                  <a:tr h="280136">
                    <a:tc vMerge="1">
                      <a:txBody>
                        <a:bodyPr/>
                        <a:lstStyle/>
                        <a:p>
                          <a:endParaRPr lang="es-EC"/>
                        </a:p>
                      </a:txBody>
                      <a:tcPr/>
                    </a:tc>
                    <a:tc>
                      <a:txBody>
                        <a:bodyPr/>
                        <a:lstStyle/>
                        <a:p>
                          <a:pPr algn="ctr">
                            <a:lnSpc>
                              <a:spcPct val="107000"/>
                            </a:lnSpc>
                            <a:spcAft>
                              <a:spcPts val="0"/>
                            </a:spcAft>
                          </a:pPr>
                          <a:r>
                            <a:rPr lang="es-ES_tradnl" sz="1400">
                              <a:effectLst/>
                            </a:rPr>
                            <a:t>1</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16,0±17,2</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48</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0,5±1,6</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5</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179931"/>
                      </a:ext>
                    </a:extLst>
                  </a:tr>
                  <a:tr h="280136">
                    <a:tc vMerge="1">
                      <a:txBody>
                        <a:bodyPr/>
                        <a:lstStyle/>
                        <a:p>
                          <a:endParaRPr lang="es-EC"/>
                        </a:p>
                      </a:txBody>
                      <a:tcPr/>
                    </a:tc>
                    <a:tc>
                      <a:txBody>
                        <a:bodyPr/>
                        <a:lstStyle/>
                        <a:p>
                          <a:pPr algn="ctr">
                            <a:lnSpc>
                              <a:spcPct val="107000"/>
                            </a:lnSpc>
                            <a:spcAft>
                              <a:spcPts val="0"/>
                            </a:spcAft>
                          </a:pPr>
                          <a:r>
                            <a:rPr lang="es-ES_tradnl" sz="1400">
                              <a:effectLst/>
                            </a:rPr>
                            <a:t>2</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14,0±29,4</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90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1,0±2,1</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5</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0214264"/>
                      </a:ext>
                    </a:extLst>
                  </a:tr>
                  <a:tr h="771519">
                    <a:tc>
                      <a:txBody>
                        <a:bodyPr/>
                        <a:lstStyle/>
                        <a:p>
                          <a:pPr algn="ctr">
                            <a:lnSpc>
                              <a:spcPct val="107000"/>
                            </a:lnSpc>
                            <a:spcAft>
                              <a:spcPts val="0"/>
                            </a:spcAft>
                          </a:pPr>
                          <a:r>
                            <a:rPr lang="es-EC" sz="1400">
                              <a:effectLst/>
                            </a:rPr>
                            <a:t>Tiempo de experimento (s)</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Todos</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dirty="0">
                              <a:effectLst/>
                            </a:rPr>
                            <a:t>300±118</a:t>
                          </a:r>
                          <a:endParaRPr lang="es-EC" sz="1600" dirty="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360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65</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153±102</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300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73</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9457482"/>
                      </a:ext>
                    </a:extLst>
                  </a:tr>
                  <a:tr h="280136">
                    <a:tc rowSpan="3">
                      <a:txBody>
                        <a:bodyPr/>
                        <a:lstStyle/>
                        <a:p>
                          <a:pPr algn="ctr">
                            <a:lnSpc>
                              <a:spcPct val="107000"/>
                            </a:lnSpc>
                            <a:spcAft>
                              <a:spcPts val="0"/>
                            </a:spcAft>
                          </a:pPr>
                          <a:r>
                            <a:rPr lang="es-ES_tradnl" sz="1400">
                              <a:effectLst/>
                            </a:rPr>
                            <a:t>Número de fuentes localizadas</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7</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a:effectLst/>
                            </a:rPr>
                            <a:t>7</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523434319"/>
                      </a:ext>
                    </a:extLst>
                  </a:tr>
                  <a:tr h="280136">
                    <a:tc vMerge="1">
                      <a:txBody>
                        <a:bodyPr/>
                        <a:lstStyle/>
                        <a:p>
                          <a:endParaRPr lang="es-EC"/>
                        </a:p>
                      </a:txBody>
                      <a:tcPr/>
                    </a:tc>
                    <a:tc>
                      <a:txBody>
                        <a:bodyPr/>
                        <a:lstStyle/>
                        <a:p>
                          <a:pPr algn="ctr">
                            <a:lnSpc>
                              <a:spcPct val="107000"/>
                            </a:lnSpc>
                            <a:spcAft>
                              <a:spcPts val="0"/>
                            </a:spcAft>
                          </a:pPr>
                          <a:r>
                            <a:rPr lang="es-ES_tradnl" sz="1400">
                              <a:effectLst/>
                            </a:rPr>
                            <a:t>1</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5</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a:effectLst/>
                            </a:rPr>
                            <a:t>10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278584745"/>
                      </a:ext>
                    </a:extLst>
                  </a:tr>
                  <a:tr h="280136">
                    <a:tc vMerge="1">
                      <a:txBody>
                        <a:bodyPr/>
                        <a:lstStyle/>
                        <a:p>
                          <a:endParaRPr lang="es-EC"/>
                        </a:p>
                      </a:txBody>
                      <a:tcPr/>
                    </a:tc>
                    <a:tc>
                      <a:txBody>
                        <a:bodyPr/>
                        <a:lstStyle/>
                        <a:p>
                          <a:pPr algn="ctr">
                            <a:lnSpc>
                              <a:spcPct val="107000"/>
                            </a:lnSpc>
                            <a:spcAft>
                              <a:spcPts val="0"/>
                            </a:spcAft>
                          </a:pPr>
                          <a:r>
                            <a:rPr lang="es-ES_tradnl" sz="1400">
                              <a:effectLst/>
                            </a:rPr>
                            <a:t>2</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8</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a:effectLst/>
                            </a:rPr>
                            <a:t>10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262465056"/>
                      </a:ext>
                    </a:extLst>
                  </a:tr>
                  <a:tr h="280136">
                    <a:tc rowSpan="2">
                      <a:txBody>
                        <a:bodyPr/>
                        <a:lstStyle/>
                        <a:p>
                          <a:pPr algn="ctr">
                            <a:lnSpc>
                              <a:spcPct val="107000"/>
                            </a:lnSpc>
                            <a:spcAft>
                              <a:spcPts val="0"/>
                            </a:spcAft>
                          </a:pPr>
                          <a:r>
                            <a:rPr lang="es-ES_tradnl" sz="1400">
                              <a:effectLst/>
                            </a:rPr>
                            <a:t>Fuentes encontradas</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Total</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20/30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a:effectLst/>
                            </a:rPr>
                            <a:t>27/30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203150469"/>
                      </a:ext>
                    </a:extLst>
                  </a:tr>
                  <a:tr h="280136">
                    <a:tc vMerge="1">
                      <a:txBody>
                        <a:bodyPr/>
                        <a:lstStyle/>
                        <a:p>
                          <a:endParaRPr lang="es-EC"/>
                        </a:p>
                      </a:txBody>
                      <a:tcPr/>
                    </a:tc>
                    <a:tc>
                      <a:txBody>
                        <a:bodyPr/>
                        <a:lstStyle/>
                        <a:p>
                          <a:pPr algn="ctr">
                            <a:lnSpc>
                              <a:spcPct val="107000"/>
                            </a:lnSpc>
                            <a:spcAft>
                              <a:spcPts val="0"/>
                            </a:spcAft>
                          </a:pPr>
                          <a:r>
                            <a:rPr lang="es-ES_tradnl" sz="1400">
                              <a:effectLst/>
                            </a:rPr>
                            <a:t>%</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66,67%</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dirty="0">
                              <a:effectLst/>
                            </a:rPr>
                            <a:t>90,00%</a:t>
                          </a:r>
                          <a:endParaRPr lang="es-EC" sz="1600" dirty="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69246006"/>
                      </a:ext>
                    </a:extLst>
                  </a:tr>
                </a:tbl>
              </a:graphicData>
            </a:graphic>
          </p:graphicFrame>
        </mc:Choice>
        <mc:Fallback xmlns="">
          <p:graphicFrame>
            <p:nvGraphicFramePr>
              <p:cNvPr id="2" name="Tabla 1"/>
              <p:cNvGraphicFramePr>
                <a:graphicFrameLocks noGrp="1"/>
              </p:cNvGraphicFramePr>
              <p:nvPr>
                <p:extLst>
                  <p:ext uri="{D42A27DB-BD31-4B8C-83A1-F6EECF244321}">
                    <p14:modId xmlns:p14="http://schemas.microsoft.com/office/powerpoint/2010/main" val="2940562338"/>
                  </p:ext>
                </p:extLst>
              </p:nvPr>
            </p:nvGraphicFramePr>
            <p:xfrm>
              <a:off x="4010293" y="2464769"/>
              <a:ext cx="7764649" cy="3585027"/>
            </p:xfrm>
            <a:graphic>
              <a:graphicData uri="http://schemas.openxmlformats.org/drawingml/2006/table">
                <a:tbl>
                  <a:tblPr firstRow="1" firstCol="1" bandRow="1">
                    <a:tableStyleId>{5A111915-BE36-4E01-A7E5-04B1672EAD32}</a:tableStyleId>
                  </a:tblPr>
                  <a:tblGrid>
                    <a:gridCol w="1331205">
                      <a:extLst>
                        <a:ext uri="{9D8B030D-6E8A-4147-A177-3AD203B41FA5}">
                          <a16:colId xmlns:a16="http://schemas.microsoft.com/office/drawing/2014/main" val="1581210422"/>
                        </a:ext>
                      </a:extLst>
                    </a:gridCol>
                    <a:gridCol w="1092358">
                      <a:extLst>
                        <a:ext uri="{9D8B030D-6E8A-4147-A177-3AD203B41FA5}">
                          <a16:colId xmlns:a16="http://schemas.microsoft.com/office/drawing/2014/main" val="203935078"/>
                        </a:ext>
                      </a:extLst>
                    </a:gridCol>
                    <a:gridCol w="1092358">
                      <a:extLst>
                        <a:ext uri="{9D8B030D-6E8A-4147-A177-3AD203B41FA5}">
                          <a16:colId xmlns:a16="http://schemas.microsoft.com/office/drawing/2014/main" val="2127484219"/>
                        </a:ext>
                      </a:extLst>
                    </a:gridCol>
                    <a:gridCol w="606962">
                      <a:extLst>
                        <a:ext uri="{9D8B030D-6E8A-4147-A177-3AD203B41FA5}">
                          <a16:colId xmlns:a16="http://schemas.microsoft.com/office/drawing/2014/main" val="1246979182"/>
                        </a:ext>
                      </a:extLst>
                    </a:gridCol>
                    <a:gridCol w="1092358">
                      <a:extLst>
                        <a:ext uri="{9D8B030D-6E8A-4147-A177-3AD203B41FA5}">
                          <a16:colId xmlns:a16="http://schemas.microsoft.com/office/drawing/2014/main" val="2699774343"/>
                        </a:ext>
                      </a:extLst>
                    </a:gridCol>
                    <a:gridCol w="1092358">
                      <a:extLst>
                        <a:ext uri="{9D8B030D-6E8A-4147-A177-3AD203B41FA5}">
                          <a16:colId xmlns:a16="http://schemas.microsoft.com/office/drawing/2014/main" val="491163243"/>
                        </a:ext>
                      </a:extLst>
                    </a:gridCol>
                    <a:gridCol w="728525">
                      <a:extLst>
                        <a:ext uri="{9D8B030D-6E8A-4147-A177-3AD203B41FA5}">
                          <a16:colId xmlns:a16="http://schemas.microsoft.com/office/drawing/2014/main" val="3016377923"/>
                        </a:ext>
                      </a:extLst>
                    </a:gridCol>
                    <a:gridCol w="728525">
                      <a:extLst>
                        <a:ext uri="{9D8B030D-6E8A-4147-A177-3AD203B41FA5}">
                          <a16:colId xmlns:a16="http://schemas.microsoft.com/office/drawing/2014/main" val="2543787464"/>
                        </a:ext>
                      </a:extLst>
                    </a:gridCol>
                  </a:tblGrid>
                  <a:tr h="280136">
                    <a:tc rowSpan="2">
                      <a:txBody>
                        <a:bodyPr/>
                        <a:lstStyle/>
                        <a:p>
                          <a:pPr algn="ctr">
                            <a:lnSpc>
                              <a:spcPct val="107000"/>
                            </a:lnSpc>
                            <a:spcAft>
                              <a:spcPts val="0"/>
                            </a:spcAft>
                          </a:pPr>
                          <a:r>
                            <a:rPr lang="es-ES_tradnl" sz="1400">
                              <a:effectLst/>
                            </a:rPr>
                            <a:t>Parámetro</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07000"/>
                            </a:lnSpc>
                            <a:spcAft>
                              <a:spcPts val="0"/>
                            </a:spcAft>
                          </a:pPr>
                          <a:r>
                            <a:rPr lang="es-ES_tradnl" sz="1400">
                              <a:effectLst/>
                            </a:rPr>
                            <a:t>Robot</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S_tradnl" sz="1400">
                              <a:effectLst/>
                            </a:rPr>
                            <a:t>Aleatorio</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S_tradnl" sz="1400">
                              <a:effectLst/>
                            </a:rPr>
                            <a:t>Odor Tracking 2WD</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433405291"/>
                      </a:ext>
                    </a:extLst>
                  </a:tr>
                  <a:tr h="292284">
                    <a:tc vMerge="1">
                      <a:txBody>
                        <a:bodyPr/>
                        <a:lstStyle/>
                        <a:p>
                          <a:endParaRPr lang="es-EC"/>
                        </a:p>
                      </a:txBody>
                      <a:tcPr/>
                    </a:tc>
                    <a:tc vMerge="1">
                      <a:txBody>
                        <a:bodyPr/>
                        <a:lstStyle/>
                        <a:p>
                          <a:endParaRPr lang="es-EC"/>
                        </a:p>
                      </a:txBody>
                      <a:tcPr/>
                    </a:tc>
                    <a:tc>
                      <a:txBody>
                        <a:bodyPr/>
                        <a:lstStyle/>
                        <a:p>
                          <a:endParaRPr lang="es-EC"/>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22905" t="-102083" r="-391061" b="-1058333"/>
                          </a:stretch>
                        </a:blipFill>
                      </a:tcPr>
                    </a:tc>
                    <a:tc>
                      <a:txBody>
                        <a:bodyPr/>
                        <a:lstStyle/>
                        <a:p>
                          <a:pPr algn="ctr">
                            <a:lnSpc>
                              <a:spcPct val="107000"/>
                            </a:lnSpc>
                            <a:spcAft>
                              <a:spcPts val="0"/>
                            </a:spcAft>
                          </a:pPr>
                          <a:r>
                            <a:rPr lang="es-ES_tradnl" sz="1400">
                              <a:effectLst/>
                            </a:rPr>
                            <a:t>Max</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Min</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76111" t="-102083" r="-133889" b="-1058333"/>
                          </a:stretch>
                        </a:blipFill>
                      </a:tcPr>
                    </a:tc>
                    <a:tc>
                      <a:txBody>
                        <a:bodyPr/>
                        <a:lstStyle/>
                        <a:p>
                          <a:pPr algn="ctr">
                            <a:lnSpc>
                              <a:spcPct val="107000"/>
                            </a:lnSpc>
                            <a:spcAft>
                              <a:spcPts val="0"/>
                            </a:spcAft>
                          </a:pPr>
                          <a:r>
                            <a:rPr lang="es-ES_tradnl" sz="1400">
                              <a:effectLst/>
                            </a:rPr>
                            <a:t>Max</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Min</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3003761"/>
                      </a:ext>
                    </a:extLst>
                  </a:tr>
                  <a:tr h="280136">
                    <a:tc rowSpan="3">
                      <a:txBody>
                        <a:bodyPr/>
                        <a:lstStyle/>
                        <a:p>
                          <a:pPr algn="ctr">
                            <a:lnSpc>
                              <a:spcPct val="107000"/>
                            </a:lnSpc>
                            <a:spcAft>
                              <a:spcPts val="0"/>
                            </a:spcAft>
                          </a:pPr>
                          <a:r>
                            <a:rPr lang="es-ES_tradnl" sz="1400">
                              <a:effectLst/>
                            </a:rPr>
                            <a:t>Distancia robot a fuente (cm)</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22,1±31,7</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89</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10,9±17,5</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45</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1872665"/>
                      </a:ext>
                    </a:extLst>
                  </a:tr>
                  <a:tr h="280136">
                    <a:tc vMerge="1">
                      <a:txBody>
                        <a:bodyPr/>
                        <a:lstStyle/>
                        <a:p>
                          <a:endParaRPr lang="es-EC"/>
                        </a:p>
                      </a:txBody>
                      <a:tcPr/>
                    </a:tc>
                    <a:tc>
                      <a:txBody>
                        <a:bodyPr/>
                        <a:lstStyle/>
                        <a:p>
                          <a:pPr algn="ctr">
                            <a:lnSpc>
                              <a:spcPct val="107000"/>
                            </a:lnSpc>
                            <a:spcAft>
                              <a:spcPts val="0"/>
                            </a:spcAft>
                          </a:pPr>
                          <a:r>
                            <a:rPr lang="es-ES_tradnl" sz="1400">
                              <a:effectLst/>
                            </a:rPr>
                            <a:t>1</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16,0±17,2</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48</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0,5±1,6</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5</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179931"/>
                      </a:ext>
                    </a:extLst>
                  </a:tr>
                  <a:tr h="280136">
                    <a:tc vMerge="1">
                      <a:txBody>
                        <a:bodyPr/>
                        <a:lstStyle/>
                        <a:p>
                          <a:endParaRPr lang="es-EC"/>
                        </a:p>
                      </a:txBody>
                      <a:tcPr/>
                    </a:tc>
                    <a:tc>
                      <a:txBody>
                        <a:bodyPr/>
                        <a:lstStyle/>
                        <a:p>
                          <a:pPr algn="ctr">
                            <a:lnSpc>
                              <a:spcPct val="107000"/>
                            </a:lnSpc>
                            <a:spcAft>
                              <a:spcPts val="0"/>
                            </a:spcAft>
                          </a:pPr>
                          <a:r>
                            <a:rPr lang="es-ES_tradnl" sz="1400">
                              <a:effectLst/>
                            </a:rPr>
                            <a:t>2</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14,0±29,4</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90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1,0±2,1</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5</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0214264"/>
                      </a:ext>
                    </a:extLst>
                  </a:tr>
                  <a:tr h="771519">
                    <a:tc>
                      <a:txBody>
                        <a:bodyPr/>
                        <a:lstStyle/>
                        <a:p>
                          <a:pPr algn="ctr">
                            <a:lnSpc>
                              <a:spcPct val="107000"/>
                            </a:lnSpc>
                            <a:spcAft>
                              <a:spcPts val="0"/>
                            </a:spcAft>
                          </a:pPr>
                          <a:r>
                            <a:rPr lang="es-EC" sz="1400">
                              <a:effectLst/>
                            </a:rPr>
                            <a:t>Tiempo de experimento (s)</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Todos</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dirty="0">
                              <a:effectLst/>
                            </a:rPr>
                            <a:t>300±118</a:t>
                          </a:r>
                          <a:endParaRPr lang="es-EC" sz="1600" dirty="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360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65</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153±102</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300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73</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9457482"/>
                      </a:ext>
                    </a:extLst>
                  </a:tr>
                  <a:tr h="280136">
                    <a:tc rowSpan="3">
                      <a:txBody>
                        <a:bodyPr/>
                        <a:lstStyle/>
                        <a:p>
                          <a:pPr algn="ctr">
                            <a:lnSpc>
                              <a:spcPct val="107000"/>
                            </a:lnSpc>
                            <a:spcAft>
                              <a:spcPts val="0"/>
                            </a:spcAft>
                          </a:pPr>
                          <a:r>
                            <a:rPr lang="es-ES_tradnl" sz="1400">
                              <a:effectLst/>
                            </a:rPr>
                            <a:t>Número de fuentes localizadas</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7</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a:effectLst/>
                            </a:rPr>
                            <a:t>7</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523434319"/>
                      </a:ext>
                    </a:extLst>
                  </a:tr>
                  <a:tr h="280136">
                    <a:tc vMerge="1">
                      <a:txBody>
                        <a:bodyPr/>
                        <a:lstStyle/>
                        <a:p>
                          <a:endParaRPr lang="es-EC"/>
                        </a:p>
                      </a:txBody>
                      <a:tcPr/>
                    </a:tc>
                    <a:tc>
                      <a:txBody>
                        <a:bodyPr/>
                        <a:lstStyle/>
                        <a:p>
                          <a:pPr algn="ctr">
                            <a:lnSpc>
                              <a:spcPct val="107000"/>
                            </a:lnSpc>
                            <a:spcAft>
                              <a:spcPts val="0"/>
                            </a:spcAft>
                          </a:pPr>
                          <a:r>
                            <a:rPr lang="es-ES_tradnl" sz="1400">
                              <a:effectLst/>
                            </a:rPr>
                            <a:t>1</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5</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a:effectLst/>
                            </a:rPr>
                            <a:t>10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278584745"/>
                      </a:ext>
                    </a:extLst>
                  </a:tr>
                  <a:tr h="280136">
                    <a:tc vMerge="1">
                      <a:txBody>
                        <a:bodyPr/>
                        <a:lstStyle/>
                        <a:p>
                          <a:endParaRPr lang="es-EC"/>
                        </a:p>
                      </a:txBody>
                      <a:tcPr/>
                    </a:tc>
                    <a:tc>
                      <a:txBody>
                        <a:bodyPr/>
                        <a:lstStyle/>
                        <a:p>
                          <a:pPr algn="ctr">
                            <a:lnSpc>
                              <a:spcPct val="107000"/>
                            </a:lnSpc>
                            <a:spcAft>
                              <a:spcPts val="0"/>
                            </a:spcAft>
                          </a:pPr>
                          <a:r>
                            <a:rPr lang="es-ES_tradnl" sz="1400">
                              <a:effectLst/>
                            </a:rPr>
                            <a:t>2</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8</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a:effectLst/>
                            </a:rPr>
                            <a:t>10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262465056"/>
                      </a:ext>
                    </a:extLst>
                  </a:tr>
                  <a:tr h="280136">
                    <a:tc rowSpan="2">
                      <a:txBody>
                        <a:bodyPr/>
                        <a:lstStyle/>
                        <a:p>
                          <a:pPr algn="ctr">
                            <a:lnSpc>
                              <a:spcPct val="107000"/>
                            </a:lnSpc>
                            <a:spcAft>
                              <a:spcPts val="0"/>
                            </a:spcAft>
                          </a:pPr>
                          <a:r>
                            <a:rPr lang="es-ES_tradnl" sz="1400">
                              <a:effectLst/>
                            </a:rPr>
                            <a:t>Fuentes encontradas</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Total</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20/30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a:effectLst/>
                            </a:rPr>
                            <a:t>27/30</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203150469"/>
                      </a:ext>
                    </a:extLst>
                  </a:tr>
                  <a:tr h="280136">
                    <a:tc vMerge="1">
                      <a:txBody>
                        <a:bodyPr/>
                        <a:lstStyle/>
                        <a:p>
                          <a:endParaRPr lang="es-EC"/>
                        </a:p>
                      </a:txBody>
                      <a:tcPr/>
                    </a:tc>
                    <a:tc>
                      <a:txBody>
                        <a:bodyPr/>
                        <a:lstStyle/>
                        <a:p>
                          <a:pPr algn="ctr">
                            <a:lnSpc>
                              <a:spcPct val="107000"/>
                            </a:lnSpc>
                            <a:spcAft>
                              <a:spcPts val="0"/>
                            </a:spcAft>
                          </a:pPr>
                          <a:r>
                            <a:rPr lang="es-ES_tradnl" sz="1400">
                              <a:effectLst/>
                            </a:rPr>
                            <a:t>%</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66,67%</a:t>
                          </a:r>
                          <a:endParaRPr lang="es-EC" sz="16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dirty="0">
                              <a:effectLst/>
                            </a:rPr>
                            <a:t>90,00%</a:t>
                          </a:r>
                          <a:endParaRPr lang="es-EC" sz="1600" dirty="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69246006"/>
                      </a:ext>
                    </a:extLst>
                  </a:tr>
                </a:tbl>
              </a:graphicData>
            </a:graphic>
          </p:graphicFrame>
        </mc:Fallback>
      </mc:AlternateContent>
      <p:sp>
        <p:nvSpPr>
          <p:cNvPr id="22" name="Rectángulo 21"/>
          <p:cNvSpPr/>
          <p:nvPr/>
        </p:nvSpPr>
        <p:spPr>
          <a:xfrm>
            <a:off x="3775972" y="1436925"/>
            <a:ext cx="4651979" cy="738664"/>
          </a:xfrm>
          <a:prstGeom prst="rect">
            <a:avLst/>
          </a:prstGeom>
        </p:spPr>
        <p:txBody>
          <a:bodyPr wrap="none">
            <a:spAutoFit/>
          </a:bodyPr>
          <a:lstStyle/>
          <a:p>
            <a:pPr marL="285750" indent="-285750" algn="just">
              <a:lnSpc>
                <a:spcPct val="150000"/>
              </a:lnSpc>
              <a:buFont typeface="Arial" panose="020B0604020202020204" pitchFamily="34" charset="0"/>
              <a:buChar char="•"/>
            </a:pPr>
            <a:r>
              <a:rPr lang="es-EC" sz="1400" dirty="0" smtClean="0"/>
              <a:t>Fuentes </a:t>
            </a:r>
            <a:r>
              <a:rPr lang="es-EC" sz="1400" dirty="0"/>
              <a:t>de olor </a:t>
            </a:r>
            <a:r>
              <a:rPr lang="es-EC" sz="1400" dirty="0" smtClean="0"/>
              <a:t>de: 3 ml 5 ml y 10 </a:t>
            </a:r>
            <a:r>
              <a:rPr lang="es-EC" sz="1400" dirty="0"/>
              <a:t>ml de </a:t>
            </a:r>
            <a:r>
              <a:rPr lang="es-EC" sz="1400" dirty="0" smtClean="0"/>
              <a:t>alcohol de 72°GL</a:t>
            </a:r>
          </a:p>
          <a:p>
            <a:pPr marL="285750" indent="-285750" algn="just">
              <a:lnSpc>
                <a:spcPct val="150000"/>
              </a:lnSpc>
              <a:buFont typeface="Arial" panose="020B0604020202020204" pitchFamily="34" charset="0"/>
              <a:buChar char="•"/>
            </a:pPr>
            <a:r>
              <a:rPr lang="es-EC" sz="1400" dirty="0" smtClean="0"/>
              <a:t>Presencia de obstáculos</a:t>
            </a:r>
          </a:p>
        </p:txBody>
      </p:sp>
    </p:spTree>
    <p:extLst>
      <p:ext uri="{BB962C8B-B14F-4D97-AF65-F5344CB8AC3E}">
        <p14:creationId xmlns:p14="http://schemas.microsoft.com/office/powerpoint/2010/main" val="30058444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217865" y="6489759"/>
            <a:ext cx="2743200" cy="365125"/>
          </a:xfrm>
        </p:spPr>
        <p:txBody>
          <a:bodyPr/>
          <a:lstStyle/>
          <a:p>
            <a:pPr>
              <a:defRPr/>
            </a:pPr>
            <a:fld id="{E8D88C74-0DDE-8F40-A44E-D6CE8BB2242F}" type="slidenum">
              <a:rPr lang="es-ES" smtClean="0"/>
              <a:pPr>
                <a:defRPr/>
              </a:pPr>
              <a:t>49</a:t>
            </a:fld>
            <a:endParaRPr lang="es-ES" sz="1600" dirty="0">
              <a:solidFill>
                <a:srgbClr val="888888"/>
              </a:solidFill>
            </a:endParaRPr>
          </a:p>
        </p:txBody>
      </p:sp>
      <p:sp>
        <p:nvSpPr>
          <p:cNvPr id="3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4" name="Rectángulo 23"/>
          <p:cNvSpPr/>
          <p:nvPr/>
        </p:nvSpPr>
        <p:spPr>
          <a:xfrm>
            <a:off x="5881602" y="-7561"/>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Caracterización sensores MQ-3</a:t>
            </a:r>
            <a:endParaRPr lang="es-EC" sz="1600" b="1" dirty="0"/>
          </a:p>
        </p:txBody>
      </p:sp>
      <p:sp>
        <p:nvSpPr>
          <p:cNvPr id="29" name="CuadroTexto 28"/>
          <p:cNvSpPr txBox="1"/>
          <p:nvPr/>
        </p:nvSpPr>
        <p:spPr>
          <a:xfrm>
            <a:off x="4790069" y="806193"/>
            <a:ext cx="6255727"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s-EC" sz="2000" b="1" dirty="0" smtClean="0"/>
              <a:t>Ambiente controlado  con 3 fuentes de olor diferentes</a:t>
            </a:r>
            <a:endParaRPr lang="es-EC" sz="2000" b="1" dirty="0"/>
          </a:p>
        </p:txBody>
      </p:sp>
      <p:sp>
        <p:nvSpPr>
          <p:cNvPr id="19" name="18 Rectángulo"/>
          <p:cNvSpPr/>
          <p:nvPr/>
        </p:nvSpPr>
        <p:spPr bwMode="auto">
          <a:xfrm>
            <a:off x="2664952" y="-19085"/>
            <a:ext cx="3201908" cy="478800"/>
          </a:xfrm>
          <a:prstGeom prst="rect">
            <a:avLst/>
          </a:prstGeom>
          <a:solidFill>
            <a:schemeClr val="bg2"/>
          </a:solidFill>
          <a:ln w="9525" cap="flat" cmpd="sng" algn="ctr">
            <a:solidFill>
              <a:schemeClr val="tx1"/>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7.- Pruebas realizadas</a:t>
            </a:r>
            <a:endParaRPr lang="es-EC" b="1" dirty="0"/>
          </a:p>
        </p:txBody>
      </p:sp>
      <p:sp>
        <p:nvSpPr>
          <p:cNvPr id="7" name="AutoShape 4" descr="blob:https://web.whatsapp.com/00e7d24f-d239-4f03-9705-23d7a23ef3a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1" name="AutoShape 4" descr="blob:https://web.whatsapp.com/00e7d24f-d239-4f03-9705-23d7a23ef3a5"/>
          <p:cNvSpPr>
            <a:spLocks noChangeAspect="1" noChangeArrowheads="1"/>
          </p:cNvSpPr>
          <p:nvPr/>
        </p:nvSpPr>
        <p:spPr bwMode="auto">
          <a:xfrm>
            <a:off x="-555571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2" name="Rectángulo 21"/>
          <p:cNvSpPr/>
          <p:nvPr/>
        </p:nvSpPr>
        <p:spPr>
          <a:xfrm>
            <a:off x="3775972" y="1436925"/>
            <a:ext cx="4651979" cy="738664"/>
          </a:xfrm>
          <a:prstGeom prst="rect">
            <a:avLst/>
          </a:prstGeom>
        </p:spPr>
        <p:txBody>
          <a:bodyPr wrap="none">
            <a:spAutoFit/>
          </a:bodyPr>
          <a:lstStyle/>
          <a:p>
            <a:pPr marL="285750" indent="-285750" algn="just">
              <a:lnSpc>
                <a:spcPct val="150000"/>
              </a:lnSpc>
              <a:buFont typeface="Arial" panose="020B0604020202020204" pitchFamily="34" charset="0"/>
              <a:buChar char="•"/>
            </a:pPr>
            <a:r>
              <a:rPr lang="es-EC" sz="1400" dirty="0" smtClean="0"/>
              <a:t>Fuentes </a:t>
            </a:r>
            <a:r>
              <a:rPr lang="es-EC" sz="1400" dirty="0"/>
              <a:t>de olor </a:t>
            </a:r>
            <a:r>
              <a:rPr lang="es-EC" sz="1400" dirty="0" smtClean="0"/>
              <a:t>de: 3 ml 5 ml y 10 </a:t>
            </a:r>
            <a:r>
              <a:rPr lang="es-EC" sz="1400" dirty="0"/>
              <a:t>ml de </a:t>
            </a:r>
            <a:r>
              <a:rPr lang="es-EC" sz="1400" dirty="0" smtClean="0"/>
              <a:t>alcohol de 72°GL</a:t>
            </a:r>
          </a:p>
          <a:p>
            <a:pPr marL="285750" indent="-285750" algn="just">
              <a:lnSpc>
                <a:spcPct val="150000"/>
              </a:lnSpc>
              <a:buFont typeface="Arial" panose="020B0604020202020204" pitchFamily="34" charset="0"/>
              <a:buChar char="•"/>
            </a:pPr>
            <a:r>
              <a:rPr lang="es-EC" sz="1400" dirty="0" smtClean="0"/>
              <a:t>Sin presencia de obstáculos</a:t>
            </a:r>
          </a:p>
        </p:txBody>
      </p:sp>
      <p:pic>
        <p:nvPicPr>
          <p:cNvPr id="14" name="Imagen 13"/>
          <p:cNvPicPr/>
          <p:nvPr/>
        </p:nvPicPr>
        <p:blipFill rotWithShape="1">
          <a:blip r:embed="rId3" cstate="print">
            <a:extLst>
              <a:ext uri="{28A0092B-C50C-407E-A947-70E740481C1C}">
                <a14:useLocalDpi xmlns:a14="http://schemas.microsoft.com/office/drawing/2010/main"/>
              </a:ext>
            </a:extLst>
          </a:blip>
          <a:srcRect b="12108"/>
          <a:stretch/>
        </p:blipFill>
        <p:spPr bwMode="auto">
          <a:xfrm>
            <a:off x="763290" y="1081632"/>
            <a:ext cx="2612846" cy="2451982"/>
          </a:xfrm>
          <a:prstGeom prst="rect">
            <a:avLst/>
          </a:prstGeom>
          <a:noFill/>
          <a:ln>
            <a:noFill/>
          </a:ln>
          <a:extLst>
            <a:ext uri="{53640926-AAD7-44D8-BBD7-CCE9431645EC}">
              <a14:shadowObscured xmlns:a14="http://schemas.microsoft.com/office/drawing/2010/main"/>
            </a:ext>
          </a:extLst>
        </p:spPr>
      </p:pic>
      <p:pic>
        <p:nvPicPr>
          <p:cNvPr id="15" name="Imagen 14" descr="C:\Users\JuanPa\Downloads\53d5f37f-85e4-440d-8f98-867cfd0c8267.jpg"/>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t="15372" b="32291"/>
          <a:stretch/>
        </p:blipFill>
        <p:spPr bwMode="auto">
          <a:xfrm>
            <a:off x="763290" y="3750675"/>
            <a:ext cx="2612846" cy="251064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graphicFrame>
            <p:nvGraphicFramePr>
              <p:cNvPr id="4" name="Tabla 3"/>
              <p:cNvGraphicFramePr>
                <a:graphicFrameLocks noGrp="1"/>
              </p:cNvGraphicFramePr>
              <p:nvPr>
                <p:extLst>
                  <p:ext uri="{D42A27DB-BD31-4B8C-83A1-F6EECF244321}">
                    <p14:modId xmlns:p14="http://schemas.microsoft.com/office/powerpoint/2010/main" val="886633141"/>
                  </p:ext>
                </p:extLst>
              </p:nvPr>
            </p:nvGraphicFramePr>
            <p:xfrm>
              <a:off x="3775972" y="2175589"/>
              <a:ext cx="8003653" cy="3930491"/>
            </p:xfrm>
            <a:graphic>
              <a:graphicData uri="http://schemas.openxmlformats.org/drawingml/2006/table">
                <a:tbl>
                  <a:tblPr firstRow="1" firstCol="1" bandRow="1">
                    <a:tableStyleId>{5A111915-BE36-4E01-A7E5-04B1672EAD32}</a:tableStyleId>
                  </a:tblPr>
                  <a:tblGrid>
                    <a:gridCol w="1372181">
                      <a:extLst>
                        <a:ext uri="{9D8B030D-6E8A-4147-A177-3AD203B41FA5}">
                          <a16:colId xmlns:a16="http://schemas.microsoft.com/office/drawing/2014/main" val="2142152396"/>
                        </a:ext>
                      </a:extLst>
                    </a:gridCol>
                    <a:gridCol w="1125982">
                      <a:extLst>
                        <a:ext uri="{9D8B030D-6E8A-4147-A177-3AD203B41FA5}">
                          <a16:colId xmlns:a16="http://schemas.microsoft.com/office/drawing/2014/main" val="1177358718"/>
                        </a:ext>
                      </a:extLst>
                    </a:gridCol>
                    <a:gridCol w="1125982">
                      <a:extLst>
                        <a:ext uri="{9D8B030D-6E8A-4147-A177-3AD203B41FA5}">
                          <a16:colId xmlns:a16="http://schemas.microsoft.com/office/drawing/2014/main" val="188619642"/>
                        </a:ext>
                      </a:extLst>
                    </a:gridCol>
                    <a:gridCol w="625644">
                      <a:extLst>
                        <a:ext uri="{9D8B030D-6E8A-4147-A177-3AD203B41FA5}">
                          <a16:colId xmlns:a16="http://schemas.microsoft.com/office/drawing/2014/main" val="3113820315"/>
                        </a:ext>
                      </a:extLst>
                    </a:gridCol>
                    <a:gridCol w="1125982">
                      <a:extLst>
                        <a:ext uri="{9D8B030D-6E8A-4147-A177-3AD203B41FA5}">
                          <a16:colId xmlns:a16="http://schemas.microsoft.com/office/drawing/2014/main" val="1743552116"/>
                        </a:ext>
                      </a:extLst>
                    </a:gridCol>
                    <a:gridCol w="1125982">
                      <a:extLst>
                        <a:ext uri="{9D8B030D-6E8A-4147-A177-3AD203B41FA5}">
                          <a16:colId xmlns:a16="http://schemas.microsoft.com/office/drawing/2014/main" val="2834437069"/>
                        </a:ext>
                      </a:extLst>
                    </a:gridCol>
                    <a:gridCol w="750950">
                      <a:extLst>
                        <a:ext uri="{9D8B030D-6E8A-4147-A177-3AD203B41FA5}">
                          <a16:colId xmlns:a16="http://schemas.microsoft.com/office/drawing/2014/main" val="936179135"/>
                        </a:ext>
                      </a:extLst>
                    </a:gridCol>
                    <a:gridCol w="750950">
                      <a:extLst>
                        <a:ext uri="{9D8B030D-6E8A-4147-A177-3AD203B41FA5}">
                          <a16:colId xmlns:a16="http://schemas.microsoft.com/office/drawing/2014/main" val="1409568437"/>
                        </a:ext>
                      </a:extLst>
                    </a:gridCol>
                  </a:tblGrid>
                  <a:tr h="307131">
                    <a:tc rowSpan="2">
                      <a:txBody>
                        <a:bodyPr/>
                        <a:lstStyle/>
                        <a:p>
                          <a:pPr algn="ctr">
                            <a:lnSpc>
                              <a:spcPct val="107000"/>
                            </a:lnSpc>
                            <a:spcAft>
                              <a:spcPts val="0"/>
                            </a:spcAft>
                          </a:pPr>
                          <a:r>
                            <a:rPr lang="es-ES_tradnl" sz="1400" dirty="0">
                              <a:effectLst/>
                            </a:rPr>
                            <a:t>Parámetro</a:t>
                          </a:r>
                          <a:endParaRPr lang="es-EC" sz="1400" dirty="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07000"/>
                            </a:lnSpc>
                            <a:spcAft>
                              <a:spcPts val="0"/>
                            </a:spcAft>
                          </a:pPr>
                          <a:r>
                            <a:rPr lang="es-ES_tradnl" sz="1400">
                              <a:effectLst/>
                            </a:rPr>
                            <a:t>Robot</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S_tradnl" sz="1400">
                              <a:effectLst/>
                            </a:rPr>
                            <a:t>Aleatorio</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S_tradnl" sz="1400">
                              <a:effectLst/>
                            </a:rPr>
                            <a:t>Odor Tracking 2WD</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953490264"/>
                      </a:ext>
                    </a:extLst>
                  </a:tr>
                  <a:tr h="320449">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acc>
                                  <m:accPr>
                                    <m:chr m:val="̅"/>
                                    <m:ctrlPr>
                                      <a:rPr lang="es-EC" sz="1400" i="1">
                                        <a:effectLst/>
                                        <a:latin typeface="Cambria Math" panose="02040503050406030204" pitchFamily="18" charset="0"/>
                                      </a:rPr>
                                    </m:ctrlPr>
                                  </m:accPr>
                                  <m:e>
                                    <m:r>
                                      <a:rPr lang="es-ES_tradnl" sz="1400">
                                        <a:effectLst/>
                                        <a:latin typeface="Cambria Math" panose="02040503050406030204" pitchFamily="18" charset="0"/>
                                      </a:rPr>
                                      <m:t>𝒙</m:t>
                                    </m:r>
                                    <m:r>
                                      <a:rPr lang="es-ES_tradnl" sz="1400">
                                        <a:effectLst/>
                                        <a:latin typeface="Cambria Math" panose="02040503050406030204" pitchFamily="18" charset="0"/>
                                      </a:rPr>
                                      <m:t> </m:t>
                                    </m:r>
                                  </m:e>
                                </m:acc>
                                <m:r>
                                  <a:rPr lang="es-ES_tradnl" sz="1400">
                                    <a:effectLst/>
                                    <a:latin typeface="Cambria Math" panose="02040503050406030204" pitchFamily="18" charset="0"/>
                                  </a:rPr>
                                  <m:t>±</m:t>
                                </m:r>
                                <m:r>
                                  <a:rPr lang="es-ES_tradnl" sz="1400">
                                    <a:effectLst/>
                                    <a:latin typeface="Cambria Math" panose="02040503050406030204" pitchFamily="18" charset="0"/>
                                  </a:rPr>
                                  <m:t>𝝈</m:t>
                                </m:r>
                              </m:oMath>
                            </m:oMathPara>
                          </a14:m>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Max</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Min</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acc>
                                  <m:accPr>
                                    <m:chr m:val="̅"/>
                                    <m:ctrlPr>
                                      <a:rPr lang="es-EC" sz="1400" i="1">
                                        <a:effectLst/>
                                        <a:latin typeface="Cambria Math" panose="02040503050406030204" pitchFamily="18" charset="0"/>
                                      </a:rPr>
                                    </m:ctrlPr>
                                  </m:accPr>
                                  <m:e>
                                    <m:r>
                                      <a:rPr lang="es-ES_tradnl" sz="1400">
                                        <a:effectLst/>
                                        <a:latin typeface="Cambria Math" panose="02040503050406030204" pitchFamily="18" charset="0"/>
                                      </a:rPr>
                                      <m:t>𝒙</m:t>
                                    </m:r>
                                    <m:r>
                                      <a:rPr lang="es-ES_tradnl" sz="1400">
                                        <a:effectLst/>
                                        <a:latin typeface="Cambria Math" panose="02040503050406030204" pitchFamily="18" charset="0"/>
                                      </a:rPr>
                                      <m:t> </m:t>
                                    </m:r>
                                  </m:e>
                                </m:acc>
                                <m:r>
                                  <a:rPr lang="es-ES_tradnl" sz="1400">
                                    <a:effectLst/>
                                    <a:latin typeface="Cambria Math" panose="02040503050406030204" pitchFamily="18" charset="0"/>
                                  </a:rPr>
                                  <m:t>±</m:t>
                                </m:r>
                                <m:r>
                                  <a:rPr lang="es-ES_tradnl" sz="1400">
                                    <a:effectLst/>
                                    <a:latin typeface="Cambria Math" panose="02040503050406030204" pitchFamily="18" charset="0"/>
                                  </a:rPr>
                                  <m:t>𝝈</m:t>
                                </m:r>
                              </m:oMath>
                            </m:oMathPara>
                          </a14:m>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Max</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Min</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893909"/>
                      </a:ext>
                    </a:extLst>
                  </a:tr>
                  <a:tr h="307131">
                    <a:tc rowSpan="3">
                      <a:txBody>
                        <a:bodyPr/>
                        <a:lstStyle/>
                        <a:p>
                          <a:pPr algn="ctr">
                            <a:lnSpc>
                              <a:spcPct val="107000"/>
                            </a:lnSpc>
                            <a:spcAft>
                              <a:spcPts val="0"/>
                            </a:spcAft>
                          </a:pPr>
                          <a:r>
                            <a:rPr lang="es-ES_tradnl" sz="1400">
                              <a:effectLst/>
                            </a:rPr>
                            <a:t>Distancia del robot a la fuente (cm)</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1,5±2,4</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5</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3,8±6,9</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18</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9086336"/>
                      </a:ext>
                    </a:extLst>
                  </a:tr>
                  <a:tr h="307131">
                    <a:tc vMerge="1">
                      <a:txBody>
                        <a:bodyPr/>
                        <a:lstStyle/>
                        <a:p>
                          <a:endParaRPr lang="es-EC"/>
                        </a:p>
                      </a:txBody>
                      <a:tcPr/>
                    </a:tc>
                    <a:tc>
                      <a:txBody>
                        <a:bodyPr/>
                        <a:lstStyle/>
                        <a:p>
                          <a:pPr algn="ctr">
                            <a:lnSpc>
                              <a:spcPct val="107000"/>
                            </a:lnSpc>
                            <a:spcAft>
                              <a:spcPts val="0"/>
                            </a:spcAft>
                          </a:pPr>
                          <a:r>
                            <a:rPr lang="es-ES_tradnl" sz="1400">
                              <a:effectLst/>
                            </a:rPr>
                            <a:t>1</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9,6±15,6</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45</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9,3±17,4</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48</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0548776"/>
                      </a:ext>
                    </a:extLst>
                  </a:tr>
                  <a:tr h="307131">
                    <a:tc vMerge="1">
                      <a:txBody>
                        <a:bodyPr/>
                        <a:lstStyle/>
                        <a:p>
                          <a:endParaRPr lang="es-EC"/>
                        </a:p>
                      </a:txBody>
                      <a:tcPr/>
                    </a:tc>
                    <a:tc>
                      <a:txBody>
                        <a:bodyPr/>
                        <a:lstStyle/>
                        <a:p>
                          <a:pPr algn="ctr">
                            <a:lnSpc>
                              <a:spcPct val="107000"/>
                            </a:lnSpc>
                            <a:spcAft>
                              <a:spcPts val="0"/>
                            </a:spcAft>
                          </a:pPr>
                          <a:r>
                            <a:rPr lang="es-ES_tradnl" sz="1400">
                              <a:effectLst/>
                            </a:rPr>
                            <a:t>2</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14,9±26,5</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78</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 ± 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8537290"/>
                      </a:ext>
                    </a:extLst>
                  </a:tr>
                  <a:tr h="845863">
                    <a:tc>
                      <a:txBody>
                        <a:bodyPr/>
                        <a:lstStyle/>
                        <a:p>
                          <a:pPr algn="ctr">
                            <a:lnSpc>
                              <a:spcPct val="107000"/>
                            </a:lnSpc>
                            <a:spcAft>
                              <a:spcPts val="0"/>
                            </a:spcAft>
                          </a:pPr>
                          <a:r>
                            <a:rPr lang="es-EC" sz="1400">
                              <a:effectLst/>
                            </a:rPr>
                            <a:t>Tiempo de experimento (s)</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 </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279±115</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360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53</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183±108</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300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71</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3406124"/>
                      </a:ext>
                    </a:extLst>
                  </a:tr>
                  <a:tr h="307131">
                    <a:tc rowSpan="3">
                      <a:txBody>
                        <a:bodyPr/>
                        <a:lstStyle/>
                        <a:p>
                          <a:pPr algn="ctr">
                            <a:lnSpc>
                              <a:spcPct val="107000"/>
                            </a:lnSpc>
                            <a:spcAft>
                              <a:spcPts val="0"/>
                            </a:spcAft>
                          </a:pPr>
                          <a:r>
                            <a:rPr lang="es-EC" sz="1400">
                              <a:effectLst/>
                            </a:rPr>
                            <a:t>Número de fuentes localizadas</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10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a:effectLst/>
                            </a:rPr>
                            <a:t>8</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151259005"/>
                      </a:ext>
                    </a:extLst>
                  </a:tr>
                  <a:tr h="307131">
                    <a:tc vMerge="1">
                      <a:txBody>
                        <a:bodyPr/>
                        <a:lstStyle/>
                        <a:p>
                          <a:endParaRPr lang="es-EC"/>
                        </a:p>
                      </a:txBody>
                      <a:tcPr/>
                    </a:tc>
                    <a:tc>
                      <a:txBody>
                        <a:bodyPr/>
                        <a:lstStyle/>
                        <a:p>
                          <a:pPr algn="ctr">
                            <a:lnSpc>
                              <a:spcPct val="107000"/>
                            </a:lnSpc>
                            <a:spcAft>
                              <a:spcPts val="0"/>
                            </a:spcAft>
                          </a:pPr>
                          <a:r>
                            <a:rPr lang="es-ES_tradnl" sz="1400">
                              <a:effectLst/>
                            </a:rPr>
                            <a:t>1</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7</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a:effectLst/>
                            </a:rPr>
                            <a:t>8</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768349639"/>
                      </a:ext>
                    </a:extLst>
                  </a:tr>
                  <a:tr h="307131">
                    <a:tc vMerge="1">
                      <a:txBody>
                        <a:bodyPr/>
                        <a:lstStyle/>
                        <a:p>
                          <a:endParaRPr lang="es-EC"/>
                        </a:p>
                      </a:txBody>
                      <a:tcPr/>
                    </a:tc>
                    <a:tc>
                      <a:txBody>
                        <a:bodyPr/>
                        <a:lstStyle/>
                        <a:p>
                          <a:pPr algn="ctr">
                            <a:lnSpc>
                              <a:spcPct val="107000"/>
                            </a:lnSpc>
                            <a:spcAft>
                              <a:spcPts val="0"/>
                            </a:spcAft>
                          </a:pPr>
                          <a:r>
                            <a:rPr lang="es-ES_tradnl" sz="1400">
                              <a:effectLst/>
                            </a:rPr>
                            <a:t>2</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7</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a:effectLst/>
                            </a:rPr>
                            <a:t>10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216889621"/>
                      </a:ext>
                    </a:extLst>
                  </a:tr>
                  <a:tr h="307131">
                    <a:tc rowSpan="2">
                      <a:txBody>
                        <a:bodyPr/>
                        <a:lstStyle/>
                        <a:p>
                          <a:pPr algn="ctr">
                            <a:lnSpc>
                              <a:spcPct val="107000"/>
                            </a:lnSpc>
                            <a:spcAft>
                              <a:spcPts val="0"/>
                            </a:spcAft>
                          </a:pPr>
                          <a:r>
                            <a:rPr lang="es-ES_tradnl" sz="1400">
                              <a:effectLst/>
                            </a:rPr>
                            <a:t>Fuentes encontradas</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Total</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24/30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a:effectLst/>
                            </a:rPr>
                            <a:t>26/30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428730808"/>
                      </a:ext>
                    </a:extLst>
                  </a:tr>
                  <a:tr h="307131">
                    <a:tc vMerge="1">
                      <a:txBody>
                        <a:bodyPr/>
                        <a:lstStyle/>
                        <a:p>
                          <a:endParaRPr lang="es-EC"/>
                        </a:p>
                      </a:txBody>
                      <a:tcPr/>
                    </a:tc>
                    <a:tc>
                      <a:txBody>
                        <a:bodyPr/>
                        <a:lstStyle/>
                        <a:p>
                          <a:pPr algn="ctr">
                            <a:lnSpc>
                              <a:spcPct val="107000"/>
                            </a:lnSpc>
                            <a:spcAft>
                              <a:spcPts val="0"/>
                            </a:spcAft>
                          </a:pPr>
                          <a:r>
                            <a:rPr lang="es-ES_tradnl" sz="1400">
                              <a:effectLst/>
                            </a:rPr>
                            <a:t>%</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80,00%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dirty="0">
                              <a:effectLst/>
                            </a:rPr>
                            <a:t>86,67%</a:t>
                          </a:r>
                          <a:endParaRPr lang="es-EC" sz="1400" dirty="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375981293"/>
                      </a:ext>
                    </a:extLst>
                  </a:tr>
                </a:tbl>
              </a:graphicData>
            </a:graphic>
          </p:graphicFrame>
        </mc:Choice>
        <mc:Fallback xmlns="">
          <p:graphicFrame>
            <p:nvGraphicFramePr>
              <p:cNvPr id="4" name="Tabla 3"/>
              <p:cNvGraphicFramePr>
                <a:graphicFrameLocks noGrp="1"/>
              </p:cNvGraphicFramePr>
              <p:nvPr>
                <p:extLst>
                  <p:ext uri="{D42A27DB-BD31-4B8C-83A1-F6EECF244321}">
                    <p14:modId xmlns:p14="http://schemas.microsoft.com/office/powerpoint/2010/main" val="886633141"/>
                  </p:ext>
                </p:extLst>
              </p:nvPr>
            </p:nvGraphicFramePr>
            <p:xfrm>
              <a:off x="3775972" y="2175589"/>
              <a:ext cx="8003653" cy="3930491"/>
            </p:xfrm>
            <a:graphic>
              <a:graphicData uri="http://schemas.openxmlformats.org/drawingml/2006/table">
                <a:tbl>
                  <a:tblPr firstRow="1" firstCol="1" bandRow="1">
                    <a:tableStyleId>{5A111915-BE36-4E01-A7E5-04B1672EAD32}</a:tableStyleId>
                  </a:tblPr>
                  <a:tblGrid>
                    <a:gridCol w="1372181">
                      <a:extLst>
                        <a:ext uri="{9D8B030D-6E8A-4147-A177-3AD203B41FA5}">
                          <a16:colId xmlns:a16="http://schemas.microsoft.com/office/drawing/2014/main" val="2142152396"/>
                        </a:ext>
                      </a:extLst>
                    </a:gridCol>
                    <a:gridCol w="1125982">
                      <a:extLst>
                        <a:ext uri="{9D8B030D-6E8A-4147-A177-3AD203B41FA5}">
                          <a16:colId xmlns:a16="http://schemas.microsoft.com/office/drawing/2014/main" val="1177358718"/>
                        </a:ext>
                      </a:extLst>
                    </a:gridCol>
                    <a:gridCol w="1125982">
                      <a:extLst>
                        <a:ext uri="{9D8B030D-6E8A-4147-A177-3AD203B41FA5}">
                          <a16:colId xmlns:a16="http://schemas.microsoft.com/office/drawing/2014/main" val="188619642"/>
                        </a:ext>
                      </a:extLst>
                    </a:gridCol>
                    <a:gridCol w="625644">
                      <a:extLst>
                        <a:ext uri="{9D8B030D-6E8A-4147-A177-3AD203B41FA5}">
                          <a16:colId xmlns:a16="http://schemas.microsoft.com/office/drawing/2014/main" val="3113820315"/>
                        </a:ext>
                      </a:extLst>
                    </a:gridCol>
                    <a:gridCol w="1125982">
                      <a:extLst>
                        <a:ext uri="{9D8B030D-6E8A-4147-A177-3AD203B41FA5}">
                          <a16:colId xmlns:a16="http://schemas.microsoft.com/office/drawing/2014/main" val="1743552116"/>
                        </a:ext>
                      </a:extLst>
                    </a:gridCol>
                    <a:gridCol w="1125982">
                      <a:extLst>
                        <a:ext uri="{9D8B030D-6E8A-4147-A177-3AD203B41FA5}">
                          <a16:colId xmlns:a16="http://schemas.microsoft.com/office/drawing/2014/main" val="2834437069"/>
                        </a:ext>
                      </a:extLst>
                    </a:gridCol>
                    <a:gridCol w="750950">
                      <a:extLst>
                        <a:ext uri="{9D8B030D-6E8A-4147-A177-3AD203B41FA5}">
                          <a16:colId xmlns:a16="http://schemas.microsoft.com/office/drawing/2014/main" val="936179135"/>
                        </a:ext>
                      </a:extLst>
                    </a:gridCol>
                    <a:gridCol w="750950">
                      <a:extLst>
                        <a:ext uri="{9D8B030D-6E8A-4147-A177-3AD203B41FA5}">
                          <a16:colId xmlns:a16="http://schemas.microsoft.com/office/drawing/2014/main" val="1409568437"/>
                        </a:ext>
                      </a:extLst>
                    </a:gridCol>
                  </a:tblGrid>
                  <a:tr h="307131">
                    <a:tc rowSpan="2">
                      <a:txBody>
                        <a:bodyPr/>
                        <a:lstStyle/>
                        <a:p>
                          <a:pPr algn="ctr">
                            <a:lnSpc>
                              <a:spcPct val="107000"/>
                            </a:lnSpc>
                            <a:spcAft>
                              <a:spcPts val="0"/>
                            </a:spcAft>
                          </a:pPr>
                          <a:r>
                            <a:rPr lang="es-ES_tradnl" sz="1400" dirty="0">
                              <a:effectLst/>
                            </a:rPr>
                            <a:t>Parámetro</a:t>
                          </a:r>
                          <a:endParaRPr lang="es-EC" sz="1400" dirty="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07000"/>
                            </a:lnSpc>
                            <a:spcAft>
                              <a:spcPts val="0"/>
                            </a:spcAft>
                          </a:pPr>
                          <a:r>
                            <a:rPr lang="es-ES_tradnl" sz="1400">
                              <a:effectLst/>
                            </a:rPr>
                            <a:t>Robot</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S_tradnl" sz="1400">
                              <a:effectLst/>
                            </a:rPr>
                            <a:t>Aleatorio</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S_tradnl" sz="1400">
                              <a:effectLst/>
                            </a:rPr>
                            <a:t>Odor Tracking 2WD</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953490264"/>
                      </a:ext>
                    </a:extLst>
                  </a:tr>
                  <a:tr h="320449">
                    <a:tc vMerge="1">
                      <a:txBody>
                        <a:bodyPr/>
                        <a:lstStyle/>
                        <a:p>
                          <a:endParaRPr lang="es-EC"/>
                        </a:p>
                      </a:txBody>
                      <a:tcPr/>
                    </a:tc>
                    <a:tc vMerge="1">
                      <a:txBody>
                        <a:bodyPr/>
                        <a:lstStyle/>
                        <a:p>
                          <a:endParaRPr lang="es-EC"/>
                        </a:p>
                      </a:txBody>
                      <a:tcPr/>
                    </a:tc>
                    <a:tc>
                      <a:txBody>
                        <a:bodyPr/>
                        <a:lstStyle/>
                        <a:p>
                          <a:endParaRPr lang="es-EC"/>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22162" t="-96226" r="-389730" b="-1045283"/>
                          </a:stretch>
                        </a:blipFill>
                      </a:tcPr>
                    </a:tc>
                    <a:tc>
                      <a:txBody>
                        <a:bodyPr/>
                        <a:lstStyle/>
                        <a:p>
                          <a:pPr algn="ctr">
                            <a:lnSpc>
                              <a:spcPct val="107000"/>
                            </a:lnSpc>
                            <a:spcAft>
                              <a:spcPts val="0"/>
                            </a:spcAft>
                          </a:pPr>
                          <a:r>
                            <a:rPr lang="es-ES_tradnl" sz="1400">
                              <a:effectLst/>
                            </a:rPr>
                            <a:t>Max</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Min</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80435" t="-96226" r="-135326" b="-1045283"/>
                          </a:stretch>
                        </a:blipFill>
                      </a:tcPr>
                    </a:tc>
                    <a:tc>
                      <a:txBody>
                        <a:bodyPr/>
                        <a:lstStyle/>
                        <a:p>
                          <a:pPr algn="ctr">
                            <a:lnSpc>
                              <a:spcPct val="107000"/>
                            </a:lnSpc>
                            <a:spcAft>
                              <a:spcPts val="0"/>
                            </a:spcAft>
                          </a:pPr>
                          <a:r>
                            <a:rPr lang="es-ES_tradnl" sz="1400">
                              <a:effectLst/>
                            </a:rPr>
                            <a:t>Max</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Min</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893909"/>
                      </a:ext>
                    </a:extLst>
                  </a:tr>
                  <a:tr h="307131">
                    <a:tc rowSpan="3">
                      <a:txBody>
                        <a:bodyPr/>
                        <a:lstStyle/>
                        <a:p>
                          <a:pPr algn="ctr">
                            <a:lnSpc>
                              <a:spcPct val="107000"/>
                            </a:lnSpc>
                            <a:spcAft>
                              <a:spcPts val="0"/>
                            </a:spcAft>
                          </a:pPr>
                          <a:r>
                            <a:rPr lang="es-ES_tradnl" sz="1400">
                              <a:effectLst/>
                            </a:rPr>
                            <a:t>Distancia del robot a la fuente (cm)</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1,5±2,4</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5</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3,8±6,9</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18</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9086336"/>
                      </a:ext>
                    </a:extLst>
                  </a:tr>
                  <a:tr h="307131">
                    <a:tc vMerge="1">
                      <a:txBody>
                        <a:bodyPr/>
                        <a:lstStyle/>
                        <a:p>
                          <a:endParaRPr lang="es-EC"/>
                        </a:p>
                      </a:txBody>
                      <a:tcPr/>
                    </a:tc>
                    <a:tc>
                      <a:txBody>
                        <a:bodyPr/>
                        <a:lstStyle/>
                        <a:p>
                          <a:pPr algn="ctr">
                            <a:lnSpc>
                              <a:spcPct val="107000"/>
                            </a:lnSpc>
                            <a:spcAft>
                              <a:spcPts val="0"/>
                            </a:spcAft>
                          </a:pPr>
                          <a:r>
                            <a:rPr lang="es-ES_tradnl" sz="1400">
                              <a:effectLst/>
                            </a:rPr>
                            <a:t>1</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9,6±15,6</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45</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9,3±17,4</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48</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0548776"/>
                      </a:ext>
                    </a:extLst>
                  </a:tr>
                  <a:tr h="307131">
                    <a:tc vMerge="1">
                      <a:txBody>
                        <a:bodyPr/>
                        <a:lstStyle/>
                        <a:p>
                          <a:endParaRPr lang="es-EC"/>
                        </a:p>
                      </a:txBody>
                      <a:tcPr/>
                    </a:tc>
                    <a:tc>
                      <a:txBody>
                        <a:bodyPr/>
                        <a:lstStyle/>
                        <a:p>
                          <a:pPr algn="ctr">
                            <a:lnSpc>
                              <a:spcPct val="107000"/>
                            </a:lnSpc>
                            <a:spcAft>
                              <a:spcPts val="0"/>
                            </a:spcAft>
                          </a:pPr>
                          <a:r>
                            <a:rPr lang="es-ES_tradnl" sz="1400">
                              <a:effectLst/>
                            </a:rPr>
                            <a:t>2</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14,9±26,5</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78</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 ± 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8537290"/>
                      </a:ext>
                    </a:extLst>
                  </a:tr>
                  <a:tr h="845863">
                    <a:tc>
                      <a:txBody>
                        <a:bodyPr/>
                        <a:lstStyle/>
                        <a:p>
                          <a:pPr algn="ctr">
                            <a:lnSpc>
                              <a:spcPct val="107000"/>
                            </a:lnSpc>
                            <a:spcAft>
                              <a:spcPts val="0"/>
                            </a:spcAft>
                          </a:pPr>
                          <a:r>
                            <a:rPr lang="es-EC" sz="1400">
                              <a:effectLst/>
                            </a:rPr>
                            <a:t>Tiempo de experimento (s)</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 </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279±115</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360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53</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183±108</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300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71</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3406124"/>
                      </a:ext>
                    </a:extLst>
                  </a:tr>
                  <a:tr h="307131">
                    <a:tc rowSpan="3">
                      <a:txBody>
                        <a:bodyPr/>
                        <a:lstStyle/>
                        <a:p>
                          <a:pPr algn="ctr">
                            <a:lnSpc>
                              <a:spcPct val="107000"/>
                            </a:lnSpc>
                            <a:spcAft>
                              <a:spcPts val="0"/>
                            </a:spcAft>
                          </a:pPr>
                          <a:r>
                            <a:rPr lang="es-EC" sz="1400">
                              <a:effectLst/>
                            </a:rPr>
                            <a:t>Número de fuentes localizadas</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10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a:effectLst/>
                            </a:rPr>
                            <a:t>8</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151259005"/>
                      </a:ext>
                    </a:extLst>
                  </a:tr>
                  <a:tr h="307131">
                    <a:tc vMerge="1">
                      <a:txBody>
                        <a:bodyPr/>
                        <a:lstStyle/>
                        <a:p>
                          <a:endParaRPr lang="es-EC"/>
                        </a:p>
                      </a:txBody>
                      <a:tcPr/>
                    </a:tc>
                    <a:tc>
                      <a:txBody>
                        <a:bodyPr/>
                        <a:lstStyle/>
                        <a:p>
                          <a:pPr algn="ctr">
                            <a:lnSpc>
                              <a:spcPct val="107000"/>
                            </a:lnSpc>
                            <a:spcAft>
                              <a:spcPts val="0"/>
                            </a:spcAft>
                          </a:pPr>
                          <a:r>
                            <a:rPr lang="es-ES_tradnl" sz="1400">
                              <a:effectLst/>
                            </a:rPr>
                            <a:t>1</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7</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a:effectLst/>
                            </a:rPr>
                            <a:t>8</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768349639"/>
                      </a:ext>
                    </a:extLst>
                  </a:tr>
                  <a:tr h="307131">
                    <a:tc vMerge="1">
                      <a:txBody>
                        <a:bodyPr/>
                        <a:lstStyle/>
                        <a:p>
                          <a:endParaRPr lang="es-EC"/>
                        </a:p>
                      </a:txBody>
                      <a:tcPr/>
                    </a:tc>
                    <a:tc>
                      <a:txBody>
                        <a:bodyPr/>
                        <a:lstStyle/>
                        <a:p>
                          <a:pPr algn="ctr">
                            <a:lnSpc>
                              <a:spcPct val="107000"/>
                            </a:lnSpc>
                            <a:spcAft>
                              <a:spcPts val="0"/>
                            </a:spcAft>
                          </a:pPr>
                          <a:r>
                            <a:rPr lang="es-ES_tradnl" sz="1400">
                              <a:effectLst/>
                            </a:rPr>
                            <a:t>2</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7</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a:effectLst/>
                            </a:rPr>
                            <a:t>10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216889621"/>
                      </a:ext>
                    </a:extLst>
                  </a:tr>
                  <a:tr h="307131">
                    <a:tc rowSpan="2">
                      <a:txBody>
                        <a:bodyPr/>
                        <a:lstStyle/>
                        <a:p>
                          <a:pPr algn="ctr">
                            <a:lnSpc>
                              <a:spcPct val="107000"/>
                            </a:lnSpc>
                            <a:spcAft>
                              <a:spcPts val="0"/>
                            </a:spcAft>
                          </a:pPr>
                          <a:r>
                            <a:rPr lang="es-ES_tradnl" sz="1400">
                              <a:effectLst/>
                            </a:rPr>
                            <a:t>Fuentes encontradas</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a:effectLst/>
                            </a:rPr>
                            <a:t>Total</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24/30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a:effectLst/>
                            </a:rPr>
                            <a:t>26/30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428730808"/>
                      </a:ext>
                    </a:extLst>
                  </a:tr>
                  <a:tr h="307131">
                    <a:tc vMerge="1">
                      <a:txBody>
                        <a:bodyPr/>
                        <a:lstStyle/>
                        <a:p>
                          <a:endParaRPr lang="es-EC"/>
                        </a:p>
                      </a:txBody>
                      <a:tcPr/>
                    </a:tc>
                    <a:tc>
                      <a:txBody>
                        <a:bodyPr/>
                        <a:lstStyle/>
                        <a:p>
                          <a:pPr algn="ctr">
                            <a:lnSpc>
                              <a:spcPct val="107000"/>
                            </a:lnSpc>
                            <a:spcAft>
                              <a:spcPts val="0"/>
                            </a:spcAft>
                          </a:pPr>
                          <a:r>
                            <a:rPr lang="es-ES_tradnl" sz="1400">
                              <a:effectLst/>
                            </a:rPr>
                            <a:t>%</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C" sz="1400">
                              <a:effectLst/>
                            </a:rPr>
                            <a:t>80,00%</a:t>
                          </a:r>
                          <a:endParaRPr lang="es-EC" sz="140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400" dirty="0">
                              <a:effectLst/>
                            </a:rPr>
                            <a:t>86,67%</a:t>
                          </a:r>
                          <a:endParaRPr lang="es-EC" sz="1400" dirty="0">
                            <a:effectLst/>
                            <a:latin typeface="Times New Roman" panose="02020603050405020304" pitchFamily="18" charset="0"/>
                            <a:ea typeface="Calibri" panose="020F0502020204030204" pitchFamily="34" charset="0"/>
                          </a:endParaRPr>
                        </a:p>
                      </a:txBody>
                      <a:tcPr marL="0" marR="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375981293"/>
                      </a:ext>
                    </a:extLst>
                  </a:tr>
                </a:tbl>
              </a:graphicData>
            </a:graphic>
          </p:graphicFrame>
        </mc:Fallback>
      </mc:AlternateContent>
    </p:spTree>
    <p:extLst>
      <p:ext uri="{BB962C8B-B14F-4D97-AF65-F5344CB8AC3E}">
        <p14:creationId xmlns:p14="http://schemas.microsoft.com/office/powerpoint/2010/main" val="23030226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rgbClr val="485868"/>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Antecedentes</a:t>
            </a:r>
            <a:endParaRPr lang="es-EC" sz="3200" b="1" dirty="0">
              <a:solidFill>
                <a:schemeClr val="bg1"/>
              </a:solidFill>
              <a:latin typeface="Calibri" panose="020F0502020204030204" pitchFamily="34" charset="0"/>
            </a:endParaRP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610600" y="6356351"/>
            <a:ext cx="2743200" cy="118712"/>
          </a:xfrm>
        </p:spPr>
        <p:txBody>
          <a:bodyPr/>
          <a:lstStyle/>
          <a:p>
            <a:pPr>
              <a:defRPr/>
            </a:pPr>
            <a:fld id="{E8D88C74-0DDE-8F40-A44E-D6CE8BB2242F}" type="slidenum">
              <a:rPr lang="es-ES" smtClean="0"/>
              <a:pPr>
                <a:defRPr/>
              </a:pPr>
              <a:t>5</a:t>
            </a:fld>
            <a:endParaRPr lang="es-ES" sz="1600" dirty="0">
              <a:solidFill>
                <a:srgbClr val="888888"/>
              </a:solidFill>
            </a:endParaRPr>
          </a:p>
        </p:txBody>
      </p:sp>
      <p:sp>
        <p:nvSpPr>
          <p:cNvPr id="7" name="18 Rectángulo"/>
          <p:cNvSpPr/>
          <p:nvPr/>
        </p:nvSpPr>
        <p:spPr bwMode="auto">
          <a:xfrm>
            <a:off x="1658500" y="903824"/>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Adquisición de señales para obtener patrones de dispersión </a:t>
            </a:r>
            <a:endParaRPr lang="es-EC" sz="2000" b="1" dirty="0"/>
          </a:p>
        </p:txBody>
      </p:sp>
      <p:pic>
        <p:nvPicPr>
          <p:cNvPr id="22" name="Imagen 2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5683" y="2413230"/>
            <a:ext cx="2272916" cy="2038788"/>
          </a:xfrm>
          <a:prstGeom prst="rect">
            <a:avLst/>
          </a:prstGeom>
          <a:noFill/>
          <a:ln>
            <a:noFill/>
          </a:ln>
        </p:spPr>
      </p:pic>
      <p:pic>
        <p:nvPicPr>
          <p:cNvPr id="23" name="Imagen 22"/>
          <p:cNvPicPr/>
          <p:nvPr/>
        </p:nvPicPr>
        <p:blipFill>
          <a:blip r:embed="rId4"/>
          <a:stretch>
            <a:fillRect/>
          </a:stretch>
        </p:blipFill>
        <p:spPr>
          <a:xfrm>
            <a:off x="4730099" y="5077178"/>
            <a:ext cx="4483140" cy="1173230"/>
          </a:xfrm>
          <a:prstGeom prst="rect">
            <a:avLst/>
          </a:prstGeom>
        </p:spPr>
      </p:pic>
      <p:pic>
        <p:nvPicPr>
          <p:cNvPr id="24" name="Imagen 23" descr="Imagen relacionada"/>
          <p:cNvPicPr/>
          <p:nvPr/>
        </p:nvPicPr>
        <p:blipFill rotWithShape="1">
          <a:blip r:embed="rId5" cstate="print">
            <a:extLst>
              <a:ext uri="{28A0092B-C50C-407E-A947-70E740481C1C}">
                <a14:useLocalDpi xmlns:a14="http://schemas.microsoft.com/office/drawing/2010/main" val="0"/>
              </a:ext>
            </a:extLst>
          </a:blip>
          <a:srcRect l="8881" t="6701" r="16216" b="5670"/>
          <a:stretch/>
        </p:blipFill>
        <p:spPr bwMode="auto">
          <a:xfrm>
            <a:off x="10338599" y="2897860"/>
            <a:ext cx="1672894" cy="1219350"/>
          </a:xfrm>
          <a:prstGeom prst="rect">
            <a:avLst/>
          </a:prstGeom>
          <a:noFill/>
          <a:ln>
            <a:noFill/>
          </a:ln>
          <a:extLst>
            <a:ext uri="{53640926-AAD7-44D8-BBD7-CCE9431645EC}">
              <a14:shadowObscured xmlns:a14="http://schemas.microsoft.com/office/drawing/2010/main"/>
            </a:ext>
          </a:extLst>
        </p:spPr>
      </p:pic>
      <p:pic>
        <p:nvPicPr>
          <p:cNvPr id="3074" name="Picture 2" descr="Resultado de imagen para detección de feromonas en insectos"/>
          <p:cNvPicPr>
            <a:picLocks noChangeAspect="1" noChangeArrowheads="1"/>
          </p:cNvPicPr>
          <p:nvPr/>
        </p:nvPicPr>
        <p:blipFill rotWithShape="1">
          <a:blip r:embed="rId6">
            <a:extLst>
              <a:ext uri="{28A0092B-C50C-407E-A947-70E740481C1C}">
                <a14:useLocalDpi xmlns:a14="http://schemas.microsoft.com/office/drawing/2010/main" val="0"/>
              </a:ext>
            </a:extLst>
          </a:blip>
          <a:srcRect r="50450"/>
          <a:stretch/>
        </p:blipFill>
        <p:spPr bwMode="auto">
          <a:xfrm>
            <a:off x="4569147" y="2511060"/>
            <a:ext cx="2887039" cy="18113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espectrometria de movilidad ionica olores"/>
          <p:cNvPicPr>
            <a:picLocks noChangeAspect="1" noChangeArrowheads="1"/>
          </p:cNvPicPr>
          <p:nvPr/>
        </p:nvPicPr>
        <p:blipFill rotWithShape="1">
          <a:blip r:embed="rId7">
            <a:extLst>
              <a:ext uri="{28A0092B-C50C-407E-A947-70E740481C1C}">
                <a14:useLocalDpi xmlns:a14="http://schemas.microsoft.com/office/drawing/2010/main" val="0"/>
              </a:ext>
            </a:extLst>
          </a:blip>
          <a:srcRect r="19487" b="40236"/>
          <a:stretch/>
        </p:blipFill>
        <p:spPr bwMode="auto">
          <a:xfrm>
            <a:off x="55806" y="2497512"/>
            <a:ext cx="4136859" cy="1160055"/>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7793420" y="4448268"/>
            <a:ext cx="4105547" cy="307777"/>
          </a:xfrm>
          <a:prstGeom prst="rect">
            <a:avLst/>
          </a:prstGeom>
        </p:spPr>
        <p:txBody>
          <a:bodyPr wrap="none">
            <a:spAutoFit/>
          </a:bodyPr>
          <a:lstStyle/>
          <a:p>
            <a:r>
              <a:rPr lang="es-ES_tradnl" sz="1400" dirty="0" smtClean="0">
                <a:latin typeface="Times New Roman" panose="02020603050405020304" pitchFamily="18" charset="0"/>
                <a:ea typeface="Calibri" panose="020F0502020204030204" pitchFamily="34" charset="0"/>
              </a:rPr>
              <a:t>Fuente:(Neagle, </a:t>
            </a:r>
            <a:r>
              <a:rPr lang="es-ES_tradnl" sz="1400" dirty="0" err="1" smtClean="0">
                <a:latin typeface="Times New Roman" panose="02020603050405020304" pitchFamily="18" charset="0"/>
                <a:ea typeface="Calibri" panose="020F0502020204030204" pitchFamily="34" charset="0"/>
              </a:rPr>
              <a:t>Schiffman</a:t>
            </a:r>
            <a:r>
              <a:rPr lang="es-ES_tradnl" sz="1400" dirty="0" smtClean="0">
                <a:latin typeface="Times New Roman" panose="02020603050405020304" pitchFamily="18" charset="0"/>
                <a:ea typeface="Calibri" panose="020F0502020204030204" pitchFamily="34" charset="0"/>
              </a:rPr>
              <a:t>, &amp; </a:t>
            </a:r>
            <a:r>
              <a:rPr lang="es-ES_tradnl" sz="1400" dirty="0" err="1" smtClean="0">
                <a:latin typeface="Times New Roman" panose="02020603050405020304" pitchFamily="18" charset="0"/>
                <a:ea typeface="Calibri" panose="020F0502020204030204" pitchFamily="34" charset="0"/>
              </a:rPr>
              <a:t>Gutierrez</a:t>
            </a:r>
            <a:r>
              <a:rPr lang="es-ES_tradnl" sz="1400" dirty="0" smtClean="0">
                <a:latin typeface="Times New Roman" panose="02020603050405020304" pitchFamily="18" charset="0"/>
                <a:ea typeface="Calibri" panose="020F0502020204030204" pitchFamily="34" charset="0"/>
              </a:rPr>
              <a:t>-Osuna, 1998)</a:t>
            </a:r>
            <a:endParaRPr lang="es-EC" sz="1400" dirty="0"/>
          </a:p>
        </p:txBody>
      </p:sp>
      <p:sp>
        <p:nvSpPr>
          <p:cNvPr id="13" name="Rectángulo 12"/>
          <p:cNvSpPr/>
          <p:nvPr/>
        </p:nvSpPr>
        <p:spPr>
          <a:xfrm>
            <a:off x="5542714" y="6185435"/>
            <a:ext cx="3583032" cy="307392"/>
          </a:xfrm>
          <a:prstGeom prst="rect">
            <a:avLst/>
          </a:prstGeom>
        </p:spPr>
        <p:txBody>
          <a:bodyPr wrap="none">
            <a:spAutoFit/>
          </a:bodyPr>
          <a:lstStyle/>
          <a:p>
            <a:pPr algn="ctr">
              <a:lnSpc>
                <a:spcPct val="107000"/>
              </a:lnSpc>
              <a:spcAft>
                <a:spcPts val="800"/>
              </a:spcAft>
            </a:pPr>
            <a:r>
              <a:rPr lang="es-ES_tradnl" sz="1400" dirty="0">
                <a:latin typeface="Times New Roman" panose="02020603050405020304" pitchFamily="18" charset="0"/>
                <a:ea typeface="Calibri" panose="020F0502020204030204" pitchFamily="34" charset="0"/>
              </a:rPr>
              <a:t>Fuente: (</a:t>
            </a:r>
            <a:r>
              <a:rPr lang="es-ES_tradnl" sz="1400" dirty="0" err="1">
                <a:latin typeface="Times New Roman" panose="02020603050405020304" pitchFamily="18" charset="0"/>
                <a:ea typeface="Calibri" panose="020F0502020204030204" pitchFamily="34" charset="0"/>
              </a:rPr>
              <a:t>Pomareda</a:t>
            </a:r>
            <a:r>
              <a:rPr lang="es-ES_tradnl" sz="1400" dirty="0">
                <a:latin typeface="Times New Roman" panose="02020603050405020304" pitchFamily="18" charset="0"/>
                <a:ea typeface="Calibri" panose="020F0502020204030204" pitchFamily="34" charset="0"/>
              </a:rPr>
              <a:t> </a:t>
            </a:r>
            <a:r>
              <a:rPr lang="es-ES_tradnl" sz="1400" dirty="0" err="1">
                <a:latin typeface="Times New Roman" panose="02020603050405020304" pitchFamily="18" charset="0"/>
                <a:ea typeface="Calibri" panose="020F0502020204030204" pitchFamily="34" charset="0"/>
              </a:rPr>
              <a:t>Sesé</a:t>
            </a:r>
            <a:r>
              <a:rPr lang="es-ES_tradnl" sz="1400" dirty="0">
                <a:latin typeface="Times New Roman" panose="02020603050405020304" pitchFamily="18" charset="0"/>
                <a:ea typeface="Calibri" panose="020F0502020204030204" pitchFamily="34" charset="0"/>
              </a:rPr>
              <a:t> &amp; Marco Colás, 2013)</a:t>
            </a:r>
            <a:endParaRPr lang="es-EC" sz="1400" dirty="0">
              <a:latin typeface="Times New Roman" panose="02020603050405020304" pitchFamily="18" charset="0"/>
              <a:ea typeface="Calibri" panose="020F0502020204030204" pitchFamily="34" charset="0"/>
            </a:endParaRPr>
          </a:p>
        </p:txBody>
      </p:sp>
      <p:sp>
        <p:nvSpPr>
          <p:cNvPr id="25" name="Rectángulo 24"/>
          <p:cNvSpPr/>
          <p:nvPr/>
        </p:nvSpPr>
        <p:spPr>
          <a:xfrm>
            <a:off x="833015" y="3843154"/>
            <a:ext cx="2812437" cy="307777"/>
          </a:xfrm>
          <a:prstGeom prst="rect">
            <a:avLst/>
          </a:prstGeom>
        </p:spPr>
        <p:txBody>
          <a:bodyPr wrap="none">
            <a:spAutoFit/>
          </a:bodyPr>
          <a:lstStyle/>
          <a:p>
            <a:r>
              <a:rPr lang="es-ES_tradnl" sz="1400" dirty="0" smtClean="0">
                <a:latin typeface="Times New Roman" panose="02020603050405020304" pitchFamily="18" charset="0"/>
                <a:ea typeface="Calibri" panose="020F0502020204030204" pitchFamily="34" charset="0"/>
              </a:rPr>
              <a:t>Fuente:(</a:t>
            </a:r>
            <a:r>
              <a:rPr lang="es-ES_tradnl" sz="1400" dirty="0" err="1" smtClean="0">
                <a:latin typeface="Times New Roman" panose="02020603050405020304" pitchFamily="18" charset="0"/>
                <a:ea typeface="Calibri" panose="020F0502020204030204" pitchFamily="34" charset="0"/>
              </a:rPr>
              <a:t>Vera,L</a:t>
            </a:r>
            <a:r>
              <a:rPr lang="es-ES_tradnl" sz="1400" dirty="0" smtClean="0">
                <a:latin typeface="Times New Roman" panose="02020603050405020304" pitchFamily="18" charset="0"/>
                <a:ea typeface="Calibri" panose="020F0502020204030204" pitchFamily="34" charset="0"/>
              </a:rPr>
              <a:t> &amp; </a:t>
            </a:r>
            <a:r>
              <a:rPr lang="es-ES_tradnl" sz="1400" dirty="0" err="1" smtClean="0">
                <a:latin typeface="Times New Roman" panose="02020603050405020304" pitchFamily="18" charset="0"/>
                <a:ea typeface="Calibri" panose="020F0502020204030204" pitchFamily="34" charset="0"/>
              </a:rPr>
              <a:t>Meacham</a:t>
            </a:r>
            <a:r>
              <a:rPr lang="es-ES_tradnl" sz="1400" dirty="0" smtClean="0">
                <a:latin typeface="Times New Roman" panose="02020603050405020304" pitchFamily="18" charset="0"/>
                <a:ea typeface="Calibri" panose="020F0502020204030204" pitchFamily="34" charset="0"/>
              </a:rPr>
              <a:t> A, 2016</a:t>
            </a:r>
            <a:endParaRPr lang="es-EC" sz="1400" dirty="0"/>
          </a:p>
        </p:txBody>
      </p:sp>
      <p:sp>
        <p:nvSpPr>
          <p:cNvPr id="20" name="CuadroTexto 19"/>
          <p:cNvSpPr txBox="1"/>
          <p:nvPr/>
        </p:nvSpPr>
        <p:spPr>
          <a:xfrm>
            <a:off x="1209981" y="5164156"/>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Técnicas de adquisición</a:t>
            </a:r>
            <a:endParaRPr lang="es-EC" sz="1600" dirty="0"/>
          </a:p>
        </p:txBody>
      </p:sp>
      <p:sp>
        <p:nvSpPr>
          <p:cNvPr id="21" name="CuadroTexto 20"/>
          <p:cNvSpPr txBox="1"/>
          <p:nvPr/>
        </p:nvSpPr>
        <p:spPr>
          <a:xfrm>
            <a:off x="173832" y="1710384"/>
            <a:ext cx="3915568" cy="338554"/>
          </a:xfrm>
          <a:prstGeom prst="rect">
            <a:avLst/>
          </a:prstGeom>
          <a:noFill/>
          <a:ln w="38100">
            <a:solidFill>
              <a:schemeClr val="bg2">
                <a:lumMod val="25000"/>
              </a:schemeClr>
            </a:solidFill>
          </a:ln>
        </p:spPr>
        <p:txBody>
          <a:bodyPr wrap="square" rtlCol="0">
            <a:spAutoFit/>
          </a:bodyPr>
          <a:lstStyle/>
          <a:p>
            <a:pPr algn="ctr"/>
            <a:r>
              <a:rPr lang="es-EC" sz="1600" dirty="0" smtClean="0"/>
              <a:t>Tecnologías basadas en principios físicos</a:t>
            </a:r>
            <a:endParaRPr lang="es-EC" sz="1600" dirty="0"/>
          </a:p>
        </p:txBody>
      </p:sp>
      <p:sp>
        <p:nvSpPr>
          <p:cNvPr id="26" name="CuadroTexto 25"/>
          <p:cNvSpPr txBox="1"/>
          <p:nvPr/>
        </p:nvSpPr>
        <p:spPr>
          <a:xfrm>
            <a:off x="4521324" y="1699460"/>
            <a:ext cx="2982684" cy="584775"/>
          </a:xfrm>
          <a:prstGeom prst="rect">
            <a:avLst/>
          </a:prstGeom>
          <a:noFill/>
          <a:ln w="38100">
            <a:solidFill>
              <a:schemeClr val="bg2">
                <a:lumMod val="25000"/>
              </a:schemeClr>
            </a:solidFill>
          </a:ln>
        </p:spPr>
        <p:txBody>
          <a:bodyPr wrap="square" rtlCol="0">
            <a:spAutoFit/>
          </a:bodyPr>
          <a:lstStyle/>
          <a:p>
            <a:pPr algn="ctr"/>
            <a:r>
              <a:rPr lang="es-EC" sz="1600" dirty="0" smtClean="0"/>
              <a:t>Sistemas basados en el comportamiento animal</a:t>
            </a:r>
            <a:endParaRPr lang="es-EC" sz="1600" dirty="0"/>
          </a:p>
        </p:txBody>
      </p:sp>
      <p:sp>
        <p:nvSpPr>
          <p:cNvPr id="27" name="CuadroTexto 26"/>
          <p:cNvSpPr txBox="1"/>
          <p:nvPr/>
        </p:nvSpPr>
        <p:spPr>
          <a:xfrm>
            <a:off x="8321115" y="1710384"/>
            <a:ext cx="2982684" cy="338554"/>
          </a:xfrm>
          <a:prstGeom prst="rect">
            <a:avLst/>
          </a:prstGeom>
          <a:noFill/>
          <a:ln w="38100">
            <a:solidFill>
              <a:schemeClr val="bg2">
                <a:lumMod val="25000"/>
              </a:schemeClr>
            </a:solidFill>
          </a:ln>
        </p:spPr>
        <p:txBody>
          <a:bodyPr wrap="square" rtlCol="0">
            <a:spAutoFit/>
          </a:bodyPr>
          <a:lstStyle/>
          <a:p>
            <a:pPr algn="ctr"/>
            <a:r>
              <a:rPr lang="es-EC" sz="1600" dirty="0" smtClean="0"/>
              <a:t>Sensores químicos MOX</a:t>
            </a:r>
            <a:endParaRPr lang="es-EC" sz="1600" dirty="0"/>
          </a:p>
        </p:txBody>
      </p:sp>
    </p:spTree>
    <p:extLst>
      <p:ext uri="{BB962C8B-B14F-4D97-AF65-F5344CB8AC3E}">
        <p14:creationId xmlns:p14="http://schemas.microsoft.com/office/powerpoint/2010/main" val="238137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5" grpId="0"/>
      <p:bldP spid="20" grpId="0" animBg="1"/>
      <p:bldP spid="21" grpId="0" animBg="1"/>
      <p:bldP spid="26" grpId="0" animBg="1"/>
      <p:bldP spid="2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217865" y="6489759"/>
            <a:ext cx="2743200" cy="365125"/>
          </a:xfrm>
        </p:spPr>
        <p:txBody>
          <a:bodyPr/>
          <a:lstStyle/>
          <a:p>
            <a:pPr>
              <a:defRPr/>
            </a:pPr>
            <a:fld id="{E8D88C74-0DDE-8F40-A44E-D6CE8BB2242F}" type="slidenum">
              <a:rPr lang="es-ES" smtClean="0"/>
              <a:pPr>
                <a:defRPr/>
              </a:pPr>
              <a:t>50</a:t>
            </a:fld>
            <a:endParaRPr lang="es-ES" sz="1600" dirty="0">
              <a:solidFill>
                <a:srgbClr val="888888"/>
              </a:solidFill>
            </a:endParaRPr>
          </a:p>
        </p:txBody>
      </p:sp>
      <p:sp>
        <p:nvSpPr>
          <p:cNvPr id="3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4" name="Rectángulo 23"/>
          <p:cNvSpPr/>
          <p:nvPr/>
        </p:nvSpPr>
        <p:spPr>
          <a:xfrm>
            <a:off x="5881602" y="-7561"/>
            <a:ext cx="2806835"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Caracterización sensores MQ-3</a:t>
            </a:r>
            <a:endParaRPr lang="es-EC" sz="1600" b="1" dirty="0"/>
          </a:p>
        </p:txBody>
      </p:sp>
      <p:sp>
        <p:nvSpPr>
          <p:cNvPr id="29" name="CuadroTexto 28"/>
          <p:cNvSpPr txBox="1"/>
          <p:nvPr/>
        </p:nvSpPr>
        <p:spPr>
          <a:xfrm>
            <a:off x="4951434" y="881577"/>
            <a:ext cx="6255727"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s-EC" sz="2000" b="1" dirty="0" smtClean="0"/>
              <a:t>Ambiente controlado  con 3 fuentes de olor diferentes</a:t>
            </a:r>
            <a:endParaRPr lang="es-EC" sz="2000" b="1" dirty="0"/>
          </a:p>
        </p:txBody>
      </p:sp>
      <p:sp>
        <p:nvSpPr>
          <p:cNvPr id="19" name="18 Rectángulo"/>
          <p:cNvSpPr/>
          <p:nvPr/>
        </p:nvSpPr>
        <p:spPr bwMode="auto">
          <a:xfrm>
            <a:off x="2664952" y="-19085"/>
            <a:ext cx="3201908" cy="478800"/>
          </a:xfrm>
          <a:prstGeom prst="rect">
            <a:avLst/>
          </a:prstGeom>
          <a:solidFill>
            <a:schemeClr val="bg2"/>
          </a:solidFill>
          <a:ln w="9525" cap="flat" cmpd="sng" algn="ctr">
            <a:solidFill>
              <a:schemeClr val="tx1"/>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7.- Pruebas realizadas</a:t>
            </a:r>
            <a:endParaRPr lang="es-EC" b="1" dirty="0"/>
          </a:p>
        </p:txBody>
      </p:sp>
      <p:sp>
        <p:nvSpPr>
          <p:cNvPr id="7" name="AutoShape 4" descr="blob:https://web.whatsapp.com/00e7d24f-d239-4f03-9705-23d7a23ef3a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1" name="AutoShape 4" descr="blob:https://web.whatsapp.com/00e7d24f-d239-4f03-9705-23d7a23ef3a5"/>
          <p:cNvSpPr>
            <a:spLocks noChangeAspect="1" noChangeArrowheads="1"/>
          </p:cNvSpPr>
          <p:nvPr/>
        </p:nvSpPr>
        <p:spPr bwMode="auto">
          <a:xfrm>
            <a:off x="-555571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2" name="Rectángulo 21"/>
          <p:cNvSpPr/>
          <p:nvPr/>
        </p:nvSpPr>
        <p:spPr>
          <a:xfrm>
            <a:off x="4216799" y="1436925"/>
            <a:ext cx="3770328" cy="738664"/>
          </a:xfrm>
          <a:prstGeom prst="rect">
            <a:avLst/>
          </a:prstGeom>
        </p:spPr>
        <p:txBody>
          <a:bodyPr wrap="none">
            <a:spAutoFit/>
          </a:bodyPr>
          <a:lstStyle/>
          <a:p>
            <a:pPr marL="285750" indent="-285750" algn="just">
              <a:lnSpc>
                <a:spcPct val="150000"/>
              </a:lnSpc>
              <a:buFont typeface="Arial" panose="020B0604020202020204" pitchFamily="34" charset="0"/>
              <a:buChar char="•"/>
            </a:pPr>
            <a:r>
              <a:rPr lang="es-EC" sz="1400" dirty="0" smtClean="0"/>
              <a:t>Fuentes </a:t>
            </a:r>
            <a:r>
              <a:rPr lang="es-EC" sz="1400" dirty="0"/>
              <a:t>de olor </a:t>
            </a:r>
            <a:r>
              <a:rPr lang="es-EC" sz="1400" dirty="0" smtClean="0"/>
              <a:t>de 20 ml </a:t>
            </a:r>
            <a:r>
              <a:rPr lang="es-EC" sz="1400" dirty="0"/>
              <a:t>de </a:t>
            </a:r>
            <a:r>
              <a:rPr lang="es-EC" sz="1400" dirty="0" smtClean="0"/>
              <a:t>alcohol de 72°GL</a:t>
            </a:r>
          </a:p>
          <a:p>
            <a:pPr marL="285750" indent="-285750" algn="just">
              <a:lnSpc>
                <a:spcPct val="150000"/>
              </a:lnSpc>
              <a:buFont typeface="Arial" panose="020B0604020202020204" pitchFamily="34" charset="0"/>
              <a:buChar char="•"/>
            </a:pPr>
            <a:r>
              <a:rPr lang="es-EC" sz="1400" dirty="0" smtClean="0"/>
              <a:t>Presencia de perturbación</a:t>
            </a:r>
          </a:p>
        </p:txBody>
      </p:sp>
      <p:pic>
        <p:nvPicPr>
          <p:cNvPr id="16" name="Imagen 15"/>
          <p:cNvPicPr/>
          <p:nvPr/>
        </p:nvPicPr>
        <p:blipFill>
          <a:blip r:embed="rId3">
            <a:extLst>
              <a:ext uri="{28A0092B-C50C-407E-A947-70E740481C1C}">
                <a14:useLocalDpi xmlns:a14="http://schemas.microsoft.com/office/drawing/2010/main"/>
              </a:ext>
            </a:extLst>
          </a:blip>
          <a:stretch>
            <a:fillRect/>
          </a:stretch>
        </p:blipFill>
        <p:spPr>
          <a:xfrm>
            <a:off x="307974" y="617342"/>
            <a:ext cx="2542801" cy="2654999"/>
          </a:xfrm>
          <a:prstGeom prst="rect">
            <a:avLst/>
          </a:prstGeom>
        </p:spPr>
      </p:pic>
      <p:pic>
        <p:nvPicPr>
          <p:cNvPr id="17" name="Imagen 16"/>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bwMode="auto">
          <a:xfrm>
            <a:off x="460375" y="3659075"/>
            <a:ext cx="2204577" cy="2830684"/>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graphicFrame>
            <p:nvGraphicFramePr>
              <p:cNvPr id="9" name="Tabla 8"/>
              <p:cNvGraphicFramePr>
                <a:graphicFrameLocks noGrp="1"/>
              </p:cNvGraphicFramePr>
              <p:nvPr>
                <p:extLst>
                  <p:ext uri="{D42A27DB-BD31-4B8C-83A1-F6EECF244321}">
                    <p14:modId xmlns:p14="http://schemas.microsoft.com/office/powerpoint/2010/main" val="625023202"/>
                  </p:ext>
                </p:extLst>
              </p:nvPr>
            </p:nvGraphicFramePr>
            <p:xfrm>
              <a:off x="3255865" y="2445330"/>
              <a:ext cx="8736036" cy="2427490"/>
            </p:xfrm>
            <a:graphic>
              <a:graphicData uri="http://schemas.openxmlformats.org/drawingml/2006/table">
                <a:tbl>
                  <a:tblPr firstRow="1" firstCol="1" bandRow="1">
                    <a:tableStyleId>{5A111915-BE36-4E01-A7E5-04B1672EAD32}</a:tableStyleId>
                  </a:tblPr>
                  <a:tblGrid>
                    <a:gridCol w="1803118">
                      <a:extLst>
                        <a:ext uri="{9D8B030D-6E8A-4147-A177-3AD203B41FA5}">
                          <a16:colId xmlns:a16="http://schemas.microsoft.com/office/drawing/2014/main" val="2964566134"/>
                        </a:ext>
                      </a:extLst>
                    </a:gridCol>
                    <a:gridCol w="684381">
                      <a:extLst>
                        <a:ext uri="{9D8B030D-6E8A-4147-A177-3AD203B41FA5}">
                          <a16:colId xmlns:a16="http://schemas.microsoft.com/office/drawing/2014/main" val="3940677732"/>
                        </a:ext>
                      </a:extLst>
                    </a:gridCol>
                    <a:gridCol w="916055">
                      <a:extLst>
                        <a:ext uri="{9D8B030D-6E8A-4147-A177-3AD203B41FA5}">
                          <a16:colId xmlns:a16="http://schemas.microsoft.com/office/drawing/2014/main" val="4055067304"/>
                        </a:ext>
                      </a:extLst>
                    </a:gridCol>
                    <a:gridCol w="1150654">
                      <a:extLst>
                        <a:ext uri="{9D8B030D-6E8A-4147-A177-3AD203B41FA5}">
                          <a16:colId xmlns:a16="http://schemas.microsoft.com/office/drawing/2014/main" val="3844806017"/>
                        </a:ext>
                      </a:extLst>
                    </a:gridCol>
                    <a:gridCol w="753295">
                      <a:extLst>
                        <a:ext uri="{9D8B030D-6E8A-4147-A177-3AD203B41FA5}">
                          <a16:colId xmlns:a16="http://schemas.microsoft.com/office/drawing/2014/main" val="759307717"/>
                        </a:ext>
                      </a:extLst>
                    </a:gridCol>
                    <a:gridCol w="1005426">
                      <a:extLst>
                        <a:ext uri="{9D8B030D-6E8A-4147-A177-3AD203B41FA5}">
                          <a16:colId xmlns:a16="http://schemas.microsoft.com/office/drawing/2014/main" val="2603727513"/>
                        </a:ext>
                      </a:extLst>
                    </a:gridCol>
                    <a:gridCol w="1608681">
                      <a:extLst>
                        <a:ext uri="{9D8B030D-6E8A-4147-A177-3AD203B41FA5}">
                          <a16:colId xmlns:a16="http://schemas.microsoft.com/office/drawing/2014/main" val="1924973930"/>
                        </a:ext>
                      </a:extLst>
                    </a:gridCol>
                    <a:gridCol w="814426">
                      <a:extLst>
                        <a:ext uri="{9D8B030D-6E8A-4147-A177-3AD203B41FA5}">
                          <a16:colId xmlns:a16="http://schemas.microsoft.com/office/drawing/2014/main" val="1946446413"/>
                        </a:ext>
                      </a:extLst>
                    </a:gridCol>
                  </a:tblGrid>
                  <a:tr h="242486">
                    <a:tc gridSpan="8">
                      <a:txBody>
                        <a:bodyPr/>
                        <a:lstStyle/>
                        <a:p>
                          <a:pPr algn="ctr">
                            <a:lnSpc>
                              <a:spcPct val="107000"/>
                            </a:lnSpc>
                            <a:spcAft>
                              <a:spcPts val="0"/>
                            </a:spcAft>
                          </a:pPr>
                          <a:r>
                            <a:rPr lang="es-ES_tradnl" sz="1400">
                              <a:effectLst/>
                            </a:rPr>
                            <a:t>Algoritmo Odor Tracking 2WD </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562980879"/>
                      </a:ext>
                    </a:extLst>
                  </a:tr>
                  <a:tr h="242486">
                    <a:tc rowSpan="2">
                      <a:txBody>
                        <a:bodyPr/>
                        <a:lstStyle/>
                        <a:p>
                          <a:pPr algn="ctr">
                            <a:lnSpc>
                              <a:spcPct val="107000"/>
                            </a:lnSpc>
                            <a:spcAft>
                              <a:spcPts val="0"/>
                            </a:spcAft>
                          </a:pPr>
                          <a:r>
                            <a:rPr lang="es-ES_tradnl" sz="1400">
                              <a:effectLst/>
                            </a:rPr>
                            <a:t>Parámetro</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07000"/>
                            </a:lnSpc>
                            <a:spcAft>
                              <a:spcPts val="0"/>
                            </a:spcAft>
                          </a:pPr>
                          <a:r>
                            <a:rPr lang="es-ES_tradnl" sz="1400">
                              <a:effectLst/>
                            </a:rPr>
                            <a:t>Robot</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S_tradnl" sz="1400">
                              <a:effectLst/>
                            </a:rPr>
                            <a:t>Con Perturbación</a:t>
                          </a:r>
                          <a:endParaRPr lang="es-EC" sz="1400">
                            <a:effectLst/>
                            <a:latin typeface="Times New Roman" panose="02020603050405020304" pitchFamily="18"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S_tradnl" sz="1400">
                              <a:effectLst/>
                            </a:rPr>
                            <a:t>Sin Perturbación</a:t>
                          </a:r>
                          <a:endParaRPr lang="es-EC" sz="1400">
                            <a:effectLst/>
                            <a:latin typeface="Times New Roman" panose="02020603050405020304" pitchFamily="18"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329206833"/>
                      </a:ext>
                    </a:extLst>
                  </a:tr>
                  <a:tr h="247441">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acc>
                                  <m:accPr>
                                    <m:chr m:val="̅"/>
                                    <m:ctrlPr>
                                      <a:rPr lang="es-EC" sz="1400" i="1">
                                        <a:effectLst/>
                                        <a:latin typeface="Cambria Math" panose="02040503050406030204" pitchFamily="18" charset="0"/>
                                      </a:rPr>
                                    </m:ctrlPr>
                                  </m:accPr>
                                  <m:e>
                                    <m:r>
                                      <a:rPr lang="es-ES_tradnl" sz="1400">
                                        <a:effectLst/>
                                        <a:latin typeface="Cambria Math" panose="02040503050406030204" pitchFamily="18" charset="0"/>
                                      </a:rPr>
                                      <m:t>𝒙</m:t>
                                    </m:r>
                                    <m:r>
                                      <a:rPr lang="es-ES_tradnl" sz="1400">
                                        <a:effectLst/>
                                        <a:latin typeface="Cambria Math" panose="02040503050406030204" pitchFamily="18" charset="0"/>
                                      </a:rPr>
                                      <m:t> </m:t>
                                    </m:r>
                                  </m:e>
                                </m:acc>
                                <m:r>
                                  <a:rPr lang="es-ES_tradnl" sz="1400">
                                    <a:effectLst/>
                                    <a:latin typeface="Cambria Math" panose="02040503050406030204" pitchFamily="18" charset="0"/>
                                  </a:rPr>
                                  <m:t>±</m:t>
                                </m:r>
                                <m:r>
                                  <a:rPr lang="es-ES_tradnl" sz="1400">
                                    <a:effectLst/>
                                    <a:latin typeface="Cambria Math" panose="02040503050406030204" pitchFamily="18" charset="0"/>
                                  </a:rPr>
                                  <m:t>𝝈</m:t>
                                </m:r>
                              </m:oMath>
                            </m:oMathPara>
                          </a14:m>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dirty="0">
                              <a:effectLst/>
                            </a:rPr>
                            <a:t>Max</a:t>
                          </a:r>
                          <a:endParaRPr lang="es-EC" sz="14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Min</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acc>
                                  <m:accPr>
                                    <m:chr m:val="̅"/>
                                    <m:ctrlPr>
                                      <a:rPr lang="es-EC" sz="1400" i="1">
                                        <a:effectLst/>
                                        <a:latin typeface="Cambria Math" panose="02040503050406030204" pitchFamily="18" charset="0"/>
                                      </a:rPr>
                                    </m:ctrlPr>
                                  </m:accPr>
                                  <m:e>
                                    <m:r>
                                      <a:rPr lang="es-ES_tradnl" sz="1400">
                                        <a:effectLst/>
                                        <a:latin typeface="Cambria Math" panose="02040503050406030204" pitchFamily="18" charset="0"/>
                                      </a:rPr>
                                      <m:t>𝒙</m:t>
                                    </m:r>
                                    <m:r>
                                      <a:rPr lang="es-ES_tradnl" sz="1400">
                                        <a:effectLst/>
                                        <a:latin typeface="Cambria Math" panose="02040503050406030204" pitchFamily="18" charset="0"/>
                                      </a:rPr>
                                      <m:t> </m:t>
                                    </m:r>
                                  </m:e>
                                </m:acc>
                                <m:r>
                                  <a:rPr lang="es-ES_tradnl" sz="1400">
                                    <a:effectLst/>
                                    <a:latin typeface="Cambria Math" panose="02040503050406030204" pitchFamily="18" charset="0"/>
                                  </a:rPr>
                                  <m:t>±</m:t>
                                </m:r>
                                <m:r>
                                  <a:rPr lang="es-ES_tradnl" sz="1400">
                                    <a:effectLst/>
                                    <a:latin typeface="Cambria Math" panose="02040503050406030204" pitchFamily="18" charset="0"/>
                                  </a:rPr>
                                  <m:t>𝝈</m:t>
                                </m:r>
                              </m:oMath>
                            </m:oMathPara>
                          </a14:m>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Max</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Min</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0551411"/>
                      </a:ext>
                    </a:extLst>
                  </a:tr>
                  <a:tr h="484972">
                    <a:tc>
                      <a:txBody>
                        <a:bodyPr/>
                        <a:lstStyle/>
                        <a:p>
                          <a:pPr algn="ctr">
                            <a:lnSpc>
                              <a:spcPct val="107000"/>
                            </a:lnSpc>
                            <a:spcAft>
                              <a:spcPts val="0"/>
                            </a:spcAft>
                          </a:pPr>
                          <a:r>
                            <a:rPr lang="es-ES_tradnl" sz="1400">
                              <a:effectLst/>
                            </a:rPr>
                            <a:t>Distancia del robot a la fuente (cm)</a:t>
                          </a:r>
                          <a:endParaRPr lang="es-EC" sz="1400">
                            <a:effectLst/>
                            <a:latin typeface="Times New Roman" panose="02020603050405020304" pitchFamily="18"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2</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4,00 ± 3,94</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10</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0</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2,00 ± 2,58</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5</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0</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8701553"/>
                      </a:ext>
                    </a:extLst>
                  </a:tr>
                  <a:tr h="482647">
                    <a:tc>
                      <a:txBody>
                        <a:bodyPr/>
                        <a:lstStyle/>
                        <a:p>
                          <a:pPr algn="ctr">
                            <a:lnSpc>
                              <a:spcPct val="107000"/>
                            </a:lnSpc>
                            <a:spcAft>
                              <a:spcPts val="0"/>
                            </a:spcAft>
                          </a:pPr>
                          <a:r>
                            <a:rPr lang="es-ES_tradnl" sz="1400">
                              <a:effectLst/>
                            </a:rPr>
                            <a:t>Tiempo de experimento (s)</a:t>
                          </a:r>
                          <a:endParaRPr lang="es-EC" sz="1400">
                            <a:effectLst/>
                            <a:latin typeface="Times New Roman" panose="02020603050405020304" pitchFamily="18"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2</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61 ± 22</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97</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40</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63 ± 13</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76</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42</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7861699"/>
                      </a:ext>
                    </a:extLst>
                  </a:tr>
                  <a:tr h="484972">
                    <a:tc>
                      <a:txBody>
                        <a:bodyPr/>
                        <a:lstStyle/>
                        <a:p>
                          <a:pPr algn="ctr">
                            <a:lnSpc>
                              <a:spcPct val="107000"/>
                            </a:lnSpc>
                            <a:spcAft>
                              <a:spcPts val="0"/>
                            </a:spcAft>
                          </a:pPr>
                          <a:r>
                            <a:rPr lang="es-ES_tradnl" sz="1400">
                              <a:effectLst/>
                            </a:rPr>
                            <a:t>Número de fuentes localizadas</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Total</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S_tradnl" sz="1400">
                              <a:effectLst/>
                            </a:rPr>
                            <a:t>10/10</a:t>
                          </a:r>
                          <a:endParaRPr lang="es-EC" sz="1400">
                            <a:effectLst/>
                            <a:latin typeface="Times New Roman" panose="02020603050405020304" pitchFamily="18"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S_tradnl" sz="1400">
                              <a:effectLst/>
                            </a:rPr>
                            <a:t>10/10</a:t>
                          </a:r>
                          <a:endParaRPr lang="es-EC" sz="1400">
                            <a:effectLst/>
                            <a:latin typeface="Times New Roman" panose="02020603050405020304" pitchFamily="18"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82551525"/>
                      </a:ext>
                    </a:extLst>
                  </a:tr>
                  <a:tr h="242486">
                    <a:tc>
                      <a:txBody>
                        <a:bodyPr/>
                        <a:lstStyle/>
                        <a:p>
                          <a:pPr algn="ctr">
                            <a:lnSpc>
                              <a:spcPct val="107000"/>
                            </a:lnSpc>
                            <a:spcAft>
                              <a:spcPts val="0"/>
                            </a:spcAft>
                          </a:pPr>
                          <a:r>
                            <a:rPr lang="es-ES_tradnl" sz="1400">
                              <a:effectLst/>
                            </a:rPr>
                            <a:t>Fuentes encontradas</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S_tradnl" sz="1400">
                              <a:effectLst/>
                            </a:rPr>
                            <a:t>100,00%</a:t>
                          </a:r>
                          <a:endParaRPr lang="es-EC" sz="1400">
                            <a:effectLst/>
                            <a:latin typeface="Times New Roman" panose="02020603050405020304" pitchFamily="18"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S_tradnl" sz="1400" dirty="0">
                              <a:effectLst/>
                            </a:rPr>
                            <a:t>100,00%</a:t>
                          </a:r>
                          <a:endParaRPr lang="es-EC" sz="1400" dirty="0">
                            <a:effectLst/>
                            <a:latin typeface="Times New Roman" panose="02020603050405020304" pitchFamily="18"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741231051"/>
                      </a:ext>
                    </a:extLst>
                  </a:tr>
                </a:tbl>
              </a:graphicData>
            </a:graphic>
          </p:graphicFrame>
        </mc:Choice>
        <mc:Fallback xmlns="">
          <p:graphicFrame>
            <p:nvGraphicFramePr>
              <p:cNvPr id="9" name="Tabla 8"/>
              <p:cNvGraphicFramePr>
                <a:graphicFrameLocks noGrp="1"/>
              </p:cNvGraphicFramePr>
              <p:nvPr>
                <p:extLst>
                  <p:ext uri="{D42A27DB-BD31-4B8C-83A1-F6EECF244321}">
                    <p14:modId xmlns:p14="http://schemas.microsoft.com/office/powerpoint/2010/main" val="625023202"/>
                  </p:ext>
                </p:extLst>
              </p:nvPr>
            </p:nvGraphicFramePr>
            <p:xfrm>
              <a:off x="3255865" y="2445330"/>
              <a:ext cx="8736036" cy="2427490"/>
            </p:xfrm>
            <a:graphic>
              <a:graphicData uri="http://schemas.openxmlformats.org/drawingml/2006/table">
                <a:tbl>
                  <a:tblPr firstRow="1" firstCol="1" bandRow="1">
                    <a:tableStyleId>{5A111915-BE36-4E01-A7E5-04B1672EAD32}</a:tableStyleId>
                  </a:tblPr>
                  <a:tblGrid>
                    <a:gridCol w="1803118">
                      <a:extLst>
                        <a:ext uri="{9D8B030D-6E8A-4147-A177-3AD203B41FA5}">
                          <a16:colId xmlns:a16="http://schemas.microsoft.com/office/drawing/2014/main" val="2964566134"/>
                        </a:ext>
                      </a:extLst>
                    </a:gridCol>
                    <a:gridCol w="684381">
                      <a:extLst>
                        <a:ext uri="{9D8B030D-6E8A-4147-A177-3AD203B41FA5}">
                          <a16:colId xmlns:a16="http://schemas.microsoft.com/office/drawing/2014/main" val="3940677732"/>
                        </a:ext>
                      </a:extLst>
                    </a:gridCol>
                    <a:gridCol w="916055">
                      <a:extLst>
                        <a:ext uri="{9D8B030D-6E8A-4147-A177-3AD203B41FA5}">
                          <a16:colId xmlns:a16="http://schemas.microsoft.com/office/drawing/2014/main" val="4055067304"/>
                        </a:ext>
                      </a:extLst>
                    </a:gridCol>
                    <a:gridCol w="1150654">
                      <a:extLst>
                        <a:ext uri="{9D8B030D-6E8A-4147-A177-3AD203B41FA5}">
                          <a16:colId xmlns:a16="http://schemas.microsoft.com/office/drawing/2014/main" val="3844806017"/>
                        </a:ext>
                      </a:extLst>
                    </a:gridCol>
                    <a:gridCol w="753295">
                      <a:extLst>
                        <a:ext uri="{9D8B030D-6E8A-4147-A177-3AD203B41FA5}">
                          <a16:colId xmlns:a16="http://schemas.microsoft.com/office/drawing/2014/main" val="759307717"/>
                        </a:ext>
                      </a:extLst>
                    </a:gridCol>
                    <a:gridCol w="1005426">
                      <a:extLst>
                        <a:ext uri="{9D8B030D-6E8A-4147-A177-3AD203B41FA5}">
                          <a16:colId xmlns:a16="http://schemas.microsoft.com/office/drawing/2014/main" val="2603727513"/>
                        </a:ext>
                      </a:extLst>
                    </a:gridCol>
                    <a:gridCol w="1608681">
                      <a:extLst>
                        <a:ext uri="{9D8B030D-6E8A-4147-A177-3AD203B41FA5}">
                          <a16:colId xmlns:a16="http://schemas.microsoft.com/office/drawing/2014/main" val="1924973930"/>
                        </a:ext>
                      </a:extLst>
                    </a:gridCol>
                    <a:gridCol w="814426">
                      <a:extLst>
                        <a:ext uri="{9D8B030D-6E8A-4147-A177-3AD203B41FA5}">
                          <a16:colId xmlns:a16="http://schemas.microsoft.com/office/drawing/2014/main" val="1946446413"/>
                        </a:ext>
                      </a:extLst>
                    </a:gridCol>
                  </a:tblGrid>
                  <a:tr h="242486">
                    <a:tc gridSpan="8">
                      <a:txBody>
                        <a:bodyPr/>
                        <a:lstStyle/>
                        <a:p>
                          <a:pPr algn="ctr">
                            <a:lnSpc>
                              <a:spcPct val="107000"/>
                            </a:lnSpc>
                            <a:spcAft>
                              <a:spcPts val="0"/>
                            </a:spcAft>
                          </a:pPr>
                          <a:r>
                            <a:rPr lang="es-ES_tradnl" sz="1400">
                              <a:effectLst/>
                            </a:rPr>
                            <a:t>Algoritmo Odor Tracking 2WD </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562980879"/>
                      </a:ext>
                    </a:extLst>
                  </a:tr>
                  <a:tr h="242486">
                    <a:tc rowSpan="2">
                      <a:txBody>
                        <a:bodyPr/>
                        <a:lstStyle/>
                        <a:p>
                          <a:pPr algn="ctr">
                            <a:lnSpc>
                              <a:spcPct val="107000"/>
                            </a:lnSpc>
                            <a:spcAft>
                              <a:spcPts val="0"/>
                            </a:spcAft>
                          </a:pPr>
                          <a:r>
                            <a:rPr lang="es-ES_tradnl" sz="1400">
                              <a:effectLst/>
                            </a:rPr>
                            <a:t>Parámetro</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07000"/>
                            </a:lnSpc>
                            <a:spcAft>
                              <a:spcPts val="0"/>
                            </a:spcAft>
                          </a:pPr>
                          <a:r>
                            <a:rPr lang="es-ES_tradnl" sz="1400">
                              <a:effectLst/>
                            </a:rPr>
                            <a:t>Robot</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S_tradnl" sz="1400">
                              <a:effectLst/>
                            </a:rPr>
                            <a:t>Con Perturbación</a:t>
                          </a:r>
                          <a:endParaRPr lang="es-EC" sz="1400">
                            <a:effectLst/>
                            <a:latin typeface="Times New Roman" panose="02020603050405020304" pitchFamily="18"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S_tradnl" sz="1400">
                              <a:effectLst/>
                            </a:rPr>
                            <a:t>Sin Perturbación</a:t>
                          </a:r>
                          <a:endParaRPr lang="es-EC" sz="1400">
                            <a:effectLst/>
                            <a:latin typeface="Times New Roman" panose="02020603050405020304" pitchFamily="18"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329206833"/>
                      </a:ext>
                    </a:extLst>
                  </a:tr>
                  <a:tr h="247441">
                    <a:tc vMerge="1">
                      <a:txBody>
                        <a:bodyPr/>
                        <a:lstStyle/>
                        <a:p>
                          <a:endParaRPr lang="es-EC"/>
                        </a:p>
                      </a:txBody>
                      <a:tcPr/>
                    </a:tc>
                    <a:tc vMerge="1">
                      <a:txBody>
                        <a:bodyPr/>
                        <a:lstStyle/>
                        <a:p>
                          <a:endParaRPr lang="es-EC"/>
                        </a:p>
                      </a:txBody>
                      <a:tcPr/>
                    </a:tc>
                    <a:tc>
                      <a:txBody>
                        <a:bodyPr/>
                        <a:lstStyle/>
                        <a:p>
                          <a:endParaRPr lang="es-EC"/>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70861" t="-215000" r="-580795" b="-742500"/>
                          </a:stretch>
                        </a:blipFill>
                      </a:tcPr>
                    </a:tc>
                    <a:tc>
                      <a:txBody>
                        <a:bodyPr/>
                        <a:lstStyle/>
                        <a:p>
                          <a:pPr algn="ctr">
                            <a:lnSpc>
                              <a:spcPct val="107000"/>
                            </a:lnSpc>
                            <a:spcAft>
                              <a:spcPts val="0"/>
                            </a:spcAft>
                          </a:pPr>
                          <a:r>
                            <a:rPr lang="es-ES_tradnl" sz="1400" dirty="0">
                              <a:effectLst/>
                            </a:rPr>
                            <a:t>Max</a:t>
                          </a:r>
                          <a:endParaRPr lang="es-EC" sz="14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Min</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28485" t="-215000" r="-242424" b="-742500"/>
                          </a:stretch>
                        </a:blipFill>
                      </a:tcPr>
                    </a:tc>
                    <a:tc>
                      <a:txBody>
                        <a:bodyPr/>
                        <a:lstStyle/>
                        <a:p>
                          <a:pPr algn="ctr">
                            <a:lnSpc>
                              <a:spcPct val="107000"/>
                            </a:lnSpc>
                            <a:spcAft>
                              <a:spcPts val="0"/>
                            </a:spcAft>
                          </a:pPr>
                          <a:r>
                            <a:rPr lang="es-ES_tradnl" sz="1400">
                              <a:effectLst/>
                            </a:rPr>
                            <a:t>Max</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Min</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0551411"/>
                      </a:ext>
                    </a:extLst>
                  </a:tr>
                  <a:tr h="484972">
                    <a:tc>
                      <a:txBody>
                        <a:bodyPr/>
                        <a:lstStyle/>
                        <a:p>
                          <a:pPr algn="ctr">
                            <a:lnSpc>
                              <a:spcPct val="107000"/>
                            </a:lnSpc>
                            <a:spcAft>
                              <a:spcPts val="0"/>
                            </a:spcAft>
                          </a:pPr>
                          <a:r>
                            <a:rPr lang="es-ES_tradnl" sz="1400">
                              <a:effectLst/>
                            </a:rPr>
                            <a:t>Distancia del robot a la fuente (cm)</a:t>
                          </a:r>
                          <a:endParaRPr lang="es-EC" sz="1400">
                            <a:effectLst/>
                            <a:latin typeface="Times New Roman" panose="02020603050405020304" pitchFamily="18"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2</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4,00 ± 3,94</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10</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0</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2,00 ± 2,58</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5</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0</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8701553"/>
                      </a:ext>
                    </a:extLst>
                  </a:tr>
                  <a:tr h="482647">
                    <a:tc>
                      <a:txBody>
                        <a:bodyPr/>
                        <a:lstStyle/>
                        <a:p>
                          <a:pPr algn="ctr">
                            <a:lnSpc>
                              <a:spcPct val="107000"/>
                            </a:lnSpc>
                            <a:spcAft>
                              <a:spcPts val="0"/>
                            </a:spcAft>
                          </a:pPr>
                          <a:r>
                            <a:rPr lang="es-ES_tradnl" sz="1400">
                              <a:effectLst/>
                            </a:rPr>
                            <a:t>Tiempo de experimento (s)</a:t>
                          </a:r>
                          <a:endParaRPr lang="es-EC" sz="1400">
                            <a:effectLst/>
                            <a:latin typeface="Times New Roman" panose="02020603050405020304" pitchFamily="18"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2</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61 ± 22</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97</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40</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63 ± 13</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76</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42</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7861699"/>
                      </a:ext>
                    </a:extLst>
                  </a:tr>
                  <a:tr h="484972">
                    <a:tc>
                      <a:txBody>
                        <a:bodyPr/>
                        <a:lstStyle/>
                        <a:p>
                          <a:pPr algn="ctr">
                            <a:lnSpc>
                              <a:spcPct val="107000"/>
                            </a:lnSpc>
                            <a:spcAft>
                              <a:spcPts val="0"/>
                            </a:spcAft>
                          </a:pPr>
                          <a:r>
                            <a:rPr lang="es-ES_tradnl" sz="1400">
                              <a:effectLst/>
                            </a:rPr>
                            <a:t>Número de fuentes localizadas</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Total</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S_tradnl" sz="1400">
                              <a:effectLst/>
                            </a:rPr>
                            <a:t>10/10</a:t>
                          </a:r>
                          <a:endParaRPr lang="es-EC" sz="1400">
                            <a:effectLst/>
                            <a:latin typeface="Times New Roman" panose="02020603050405020304" pitchFamily="18"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S_tradnl" sz="1400">
                              <a:effectLst/>
                            </a:rPr>
                            <a:t>10/10</a:t>
                          </a:r>
                          <a:endParaRPr lang="es-EC" sz="1400">
                            <a:effectLst/>
                            <a:latin typeface="Times New Roman" panose="02020603050405020304" pitchFamily="18"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82551525"/>
                      </a:ext>
                    </a:extLst>
                  </a:tr>
                  <a:tr h="242486">
                    <a:tc>
                      <a:txBody>
                        <a:bodyPr/>
                        <a:lstStyle/>
                        <a:p>
                          <a:pPr algn="ctr">
                            <a:lnSpc>
                              <a:spcPct val="107000"/>
                            </a:lnSpc>
                            <a:spcAft>
                              <a:spcPts val="0"/>
                            </a:spcAft>
                          </a:pPr>
                          <a:r>
                            <a:rPr lang="es-ES_tradnl" sz="1400">
                              <a:effectLst/>
                            </a:rPr>
                            <a:t>Fuentes encontradas</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S_tradnl" sz="1400">
                              <a:effectLst/>
                            </a:rPr>
                            <a:t>%</a:t>
                          </a:r>
                          <a:endParaRPr lang="es-EC" sz="14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pPr>
                          <a:r>
                            <a:rPr lang="es-ES_tradnl" sz="1400">
                              <a:effectLst/>
                            </a:rPr>
                            <a:t>100,00%</a:t>
                          </a:r>
                          <a:endParaRPr lang="es-EC" sz="1400">
                            <a:effectLst/>
                            <a:latin typeface="Times New Roman" panose="02020603050405020304" pitchFamily="18"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S_tradnl" sz="1400" dirty="0">
                              <a:effectLst/>
                            </a:rPr>
                            <a:t>100,00%</a:t>
                          </a:r>
                          <a:endParaRPr lang="es-EC" sz="1400" dirty="0">
                            <a:effectLst/>
                            <a:latin typeface="Times New Roman" panose="02020603050405020304" pitchFamily="18" charset="0"/>
                            <a:ea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741231051"/>
                      </a:ext>
                    </a:extLst>
                  </a:tr>
                </a:tbl>
              </a:graphicData>
            </a:graphic>
          </p:graphicFrame>
        </mc:Fallback>
      </mc:AlternateContent>
    </p:spTree>
    <p:extLst>
      <p:ext uri="{BB962C8B-B14F-4D97-AF65-F5344CB8AC3E}">
        <p14:creationId xmlns:p14="http://schemas.microsoft.com/office/powerpoint/2010/main" val="28337021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217865" y="6489759"/>
            <a:ext cx="2743200" cy="365125"/>
          </a:xfrm>
        </p:spPr>
        <p:txBody>
          <a:bodyPr/>
          <a:lstStyle/>
          <a:p>
            <a:pPr>
              <a:defRPr/>
            </a:pPr>
            <a:fld id="{E8D88C74-0DDE-8F40-A44E-D6CE8BB2242F}" type="slidenum">
              <a:rPr lang="es-ES" smtClean="0"/>
              <a:pPr>
                <a:defRPr/>
              </a:pPr>
              <a:t>51</a:t>
            </a:fld>
            <a:endParaRPr lang="es-ES" sz="1600" dirty="0">
              <a:solidFill>
                <a:srgbClr val="888888"/>
              </a:solidFill>
            </a:endParaRPr>
          </a:p>
        </p:txBody>
      </p:sp>
      <p:sp>
        <p:nvSpPr>
          <p:cNvPr id="3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9" name="18 Rectángulo"/>
          <p:cNvSpPr/>
          <p:nvPr/>
        </p:nvSpPr>
        <p:spPr bwMode="auto">
          <a:xfrm>
            <a:off x="2664952" y="-19085"/>
            <a:ext cx="3201908" cy="478800"/>
          </a:xfrm>
          <a:prstGeom prst="rect">
            <a:avLst/>
          </a:prstGeom>
          <a:solidFill>
            <a:schemeClr val="bg2"/>
          </a:solidFill>
          <a:ln w="9525" cap="flat" cmpd="sng" algn="ctr">
            <a:solidFill>
              <a:schemeClr val="tx1"/>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7.- Pruebas realizadas</a:t>
            </a:r>
            <a:endParaRPr lang="es-EC" b="1" dirty="0"/>
          </a:p>
        </p:txBody>
      </p:sp>
      <p:sp>
        <p:nvSpPr>
          <p:cNvPr id="7" name="AutoShape 4" descr="blob:https://web.whatsapp.com/00e7d24f-d239-4f03-9705-23d7a23ef3a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1" name="AutoShape 4" descr="blob:https://web.whatsapp.com/00e7d24f-d239-4f03-9705-23d7a23ef3a5"/>
          <p:cNvSpPr>
            <a:spLocks noChangeAspect="1" noChangeArrowheads="1"/>
          </p:cNvSpPr>
          <p:nvPr/>
        </p:nvSpPr>
        <p:spPr bwMode="auto">
          <a:xfrm>
            <a:off x="-555571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Tree>
    <p:extLst>
      <p:ext uri="{BB962C8B-B14F-4D97-AF65-F5344CB8AC3E}">
        <p14:creationId xmlns:p14="http://schemas.microsoft.com/office/powerpoint/2010/main" val="36743590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 y="-6270"/>
            <a:ext cx="4963886" cy="424282"/>
          </a:xfrm>
          <a:prstGeom prst="rect">
            <a:avLst/>
          </a:prstGeom>
          <a:solidFill>
            <a:schemeClr val="accent4">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800" b="1" dirty="0">
                <a:solidFill>
                  <a:schemeClr val="bg1"/>
                </a:solidFill>
                <a:latin typeface="Calibri" panose="020F0502020204030204" pitchFamily="34" charset="0"/>
              </a:rPr>
              <a:t>Resultados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0249" y="6329465"/>
            <a:ext cx="2743200" cy="365125"/>
          </a:xfrm>
        </p:spPr>
        <p:txBody>
          <a:bodyPr/>
          <a:lstStyle/>
          <a:p>
            <a:pPr>
              <a:defRPr/>
            </a:pPr>
            <a:fld id="{E8D88C74-0DDE-8F40-A44E-D6CE8BB2242F}" type="slidenum">
              <a:rPr lang="es-ES" smtClean="0"/>
              <a:pPr>
                <a:defRPr/>
              </a:pPr>
              <a:t>52</a:t>
            </a:fld>
            <a:endParaRPr lang="es-ES" sz="1600">
              <a:solidFill>
                <a:srgbClr val="888888"/>
              </a:solidFill>
            </a:endParaRPr>
          </a:p>
        </p:txBody>
      </p:sp>
      <p:graphicFrame>
        <p:nvGraphicFramePr>
          <p:cNvPr id="7" name="Gráfico 6"/>
          <p:cNvGraphicFramePr>
            <a:graphicFrameLocks/>
          </p:cNvGraphicFramePr>
          <p:nvPr>
            <p:extLst>
              <p:ext uri="{D42A27DB-BD31-4B8C-83A1-F6EECF244321}">
                <p14:modId xmlns:p14="http://schemas.microsoft.com/office/powerpoint/2010/main" val="1588586098"/>
              </p:ext>
            </p:extLst>
          </p:nvPr>
        </p:nvGraphicFramePr>
        <p:xfrm>
          <a:off x="792480" y="979714"/>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p:cNvGraphicFramePr>
            <a:graphicFrameLocks/>
          </p:cNvGraphicFramePr>
          <p:nvPr>
            <p:extLst>
              <p:ext uri="{D42A27DB-BD31-4B8C-83A1-F6EECF244321}">
                <p14:modId xmlns:p14="http://schemas.microsoft.com/office/powerpoint/2010/main" val="2390827668"/>
              </p:ext>
            </p:extLst>
          </p:nvPr>
        </p:nvGraphicFramePr>
        <p:xfrm>
          <a:off x="6149340" y="1074296"/>
          <a:ext cx="492252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áfico 8"/>
          <p:cNvGraphicFramePr>
            <a:graphicFrameLocks/>
          </p:cNvGraphicFramePr>
          <p:nvPr>
            <p:extLst>
              <p:ext uri="{D42A27DB-BD31-4B8C-83A1-F6EECF244321}">
                <p14:modId xmlns:p14="http://schemas.microsoft.com/office/powerpoint/2010/main" val="463049204"/>
              </p:ext>
            </p:extLst>
          </p:nvPr>
        </p:nvGraphicFramePr>
        <p:xfrm>
          <a:off x="792480" y="3970860"/>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áfico 9"/>
          <p:cNvGraphicFramePr>
            <a:graphicFrameLocks/>
          </p:cNvGraphicFramePr>
          <p:nvPr>
            <p:extLst>
              <p:ext uri="{D42A27DB-BD31-4B8C-83A1-F6EECF244321}">
                <p14:modId xmlns:p14="http://schemas.microsoft.com/office/powerpoint/2010/main" val="4283716165"/>
              </p:ext>
            </p:extLst>
          </p:nvPr>
        </p:nvGraphicFramePr>
        <p:xfrm>
          <a:off x="6499860" y="3951390"/>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11" name="Rectángulo 10"/>
          <p:cNvSpPr/>
          <p:nvPr/>
        </p:nvSpPr>
        <p:spPr>
          <a:xfrm>
            <a:off x="4850425" y="551906"/>
            <a:ext cx="2806835" cy="475200"/>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smtClean="0"/>
              <a:t>Algoritmo Aleatorio</a:t>
            </a:r>
            <a:endParaRPr lang="es-EC" sz="2000" b="1" dirty="0"/>
          </a:p>
        </p:txBody>
      </p:sp>
    </p:spTree>
    <p:extLst>
      <p:ext uri="{BB962C8B-B14F-4D97-AF65-F5344CB8AC3E}">
        <p14:creationId xmlns:p14="http://schemas.microsoft.com/office/powerpoint/2010/main" val="18032291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 y="-6270"/>
            <a:ext cx="4963886" cy="424282"/>
          </a:xfrm>
          <a:prstGeom prst="rect">
            <a:avLst/>
          </a:prstGeom>
          <a:solidFill>
            <a:schemeClr val="accent4">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800" b="1" dirty="0">
                <a:solidFill>
                  <a:schemeClr val="bg1"/>
                </a:solidFill>
                <a:latin typeface="Calibri" panose="020F0502020204030204" pitchFamily="34" charset="0"/>
              </a:rPr>
              <a:t>Resultados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0249" y="6329465"/>
            <a:ext cx="2743200" cy="365125"/>
          </a:xfrm>
        </p:spPr>
        <p:txBody>
          <a:bodyPr/>
          <a:lstStyle/>
          <a:p>
            <a:pPr>
              <a:defRPr/>
            </a:pPr>
            <a:fld id="{E8D88C74-0DDE-8F40-A44E-D6CE8BB2242F}" type="slidenum">
              <a:rPr lang="es-ES" smtClean="0"/>
              <a:pPr>
                <a:defRPr/>
              </a:pPr>
              <a:t>53</a:t>
            </a:fld>
            <a:endParaRPr lang="es-ES" sz="1600">
              <a:solidFill>
                <a:srgbClr val="888888"/>
              </a:solidFill>
            </a:endParaRPr>
          </a:p>
        </p:txBody>
      </p:sp>
      <p:sp>
        <p:nvSpPr>
          <p:cNvPr id="11" name="Rectángulo 10"/>
          <p:cNvSpPr/>
          <p:nvPr/>
        </p:nvSpPr>
        <p:spPr>
          <a:xfrm>
            <a:off x="4850425" y="551906"/>
            <a:ext cx="2806835" cy="475200"/>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smtClean="0"/>
              <a:t>Algoritmo Guiado</a:t>
            </a:r>
            <a:endParaRPr lang="es-EC" sz="2000" b="1" dirty="0"/>
          </a:p>
        </p:txBody>
      </p:sp>
      <p:graphicFrame>
        <p:nvGraphicFramePr>
          <p:cNvPr id="12" name="Gráfico 11"/>
          <p:cNvGraphicFramePr>
            <a:graphicFrameLocks/>
          </p:cNvGraphicFramePr>
          <p:nvPr>
            <p:extLst>
              <p:ext uri="{D42A27DB-BD31-4B8C-83A1-F6EECF244321}">
                <p14:modId xmlns:p14="http://schemas.microsoft.com/office/powerpoint/2010/main" val="3991812541"/>
              </p:ext>
            </p:extLst>
          </p:nvPr>
        </p:nvGraphicFramePr>
        <p:xfrm>
          <a:off x="792480" y="1027106"/>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áfico 12"/>
          <p:cNvGraphicFramePr>
            <a:graphicFrameLocks/>
          </p:cNvGraphicFramePr>
          <p:nvPr>
            <p:extLst>
              <p:ext uri="{D42A27DB-BD31-4B8C-83A1-F6EECF244321}">
                <p14:modId xmlns:p14="http://schemas.microsoft.com/office/powerpoint/2010/main" val="167719823"/>
              </p:ext>
            </p:extLst>
          </p:nvPr>
        </p:nvGraphicFramePr>
        <p:xfrm>
          <a:off x="6256268" y="1025628"/>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Gráfico 13"/>
          <p:cNvGraphicFramePr>
            <a:graphicFrameLocks/>
          </p:cNvGraphicFramePr>
          <p:nvPr>
            <p:extLst>
              <p:ext uri="{D42A27DB-BD31-4B8C-83A1-F6EECF244321}">
                <p14:modId xmlns:p14="http://schemas.microsoft.com/office/powerpoint/2010/main" val="1307540479"/>
              </p:ext>
            </p:extLst>
          </p:nvPr>
        </p:nvGraphicFramePr>
        <p:xfrm>
          <a:off x="792480" y="3951390"/>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Gráfico 14"/>
          <p:cNvGraphicFramePr>
            <a:graphicFrameLocks/>
          </p:cNvGraphicFramePr>
          <p:nvPr>
            <p:extLst>
              <p:ext uri="{D42A27DB-BD31-4B8C-83A1-F6EECF244321}">
                <p14:modId xmlns:p14="http://schemas.microsoft.com/office/powerpoint/2010/main" val="4260242051"/>
              </p:ext>
            </p:extLst>
          </p:nvPr>
        </p:nvGraphicFramePr>
        <p:xfrm>
          <a:off x="6253842" y="3768828"/>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7997974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 y="-6270"/>
            <a:ext cx="4963886" cy="424282"/>
          </a:xfrm>
          <a:prstGeom prst="rect">
            <a:avLst/>
          </a:prstGeom>
          <a:solidFill>
            <a:schemeClr val="accent4">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800" b="1" dirty="0">
                <a:solidFill>
                  <a:schemeClr val="bg1"/>
                </a:solidFill>
                <a:latin typeface="Calibri" panose="020F0502020204030204" pitchFamily="34" charset="0"/>
              </a:rPr>
              <a:t>Resultados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83485" y="52904"/>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0249" y="6329465"/>
            <a:ext cx="2743200" cy="365125"/>
          </a:xfrm>
        </p:spPr>
        <p:txBody>
          <a:bodyPr/>
          <a:lstStyle/>
          <a:p>
            <a:pPr>
              <a:defRPr/>
            </a:pPr>
            <a:fld id="{E8D88C74-0DDE-8F40-A44E-D6CE8BB2242F}" type="slidenum">
              <a:rPr lang="es-ES" smtClean="0"/>
              <a:pPr>
                <a:defRPr/>
              </a:pPr>
              <a:t>54</a:t>
            </a:fld>
            <a:endParaRPr lang="es-ES" sz="1600">
              <a:solidFill>
                <a:srgbClr val="888888"/>
              </a:solidFill>
            </a:endParaRPr>
          </a:p>
        </p:txBody>
      </p:sp>
      <p:sp>
        <p:nvSpPr>
          <p:cNvPr id="11" name="Rectángulo 10"/>
          <p:cNvSpPr/>
          <p:nvPr/>
        </p:nvSpPr>
        <p:spPr>
          <a:xfrm>
            <a:off x="4963887" y="-13788"/>
            <a:ext cx="3012244" cy="4318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smtClean="0"/>
              <a:t>Comparación  algoritmos</a:t>
            </a:r>
            <a:endParaRPr lang="es-EC" sz="2000" b="1" dirty="0"/>
          </a:p>
        </p:txBody>
      </p:sp>
      <p:graphicFrame>
        <p:nvGraphicFramePr>
          <p:cNvPr id="10" name="Gráfico 9"/>
          <p:cNvGraphicFramePr>
            <a:graphicFrameLocks/>
          </p:cNvGraphicFramePr>
          <p:nvPr>
            <p:extLst>
              <p:ext uri="{D42A27DB-BD31-4B8C-83A1-F6EECF244321}">
                <p14:modId xmlns:p14="http://schemas.microsoft.com/office/powerpoint/2010/main" val="510880586"/>
              </p:ext>
            </p:extLst>
          </p:nvPr>
        </p:nvGraphicFramePr>
        <p:xfrm>
          <a:off x="621667" y="3785699"/>
          <a:ext cx="4964520" cy="27009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Gráfico 16"/>
          <p:cNvGraphicFramePr>
            <a:graphicFrameLocks/>
          </p:cNvGraphicFramePr>
          <p:nvPr>
            <p:extLst>
              <p:ext uri="{D42A27DB-BD31-4B8C-83A1-F6EECF244321}">
                <p14:modId xmlns:p14="http://schemas.microsoft.com/office/powerpoint/2010/main" val="1915294004"/>
              </p:ext>
            </p:extLst>
          </p:nvPr>
        </p:nvGraphicFramePr>
        <p:xfrm>
          <a:off x="661580" y="1001776"/>
          <a:ext cx="5133975" cy="25622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Gráfico 19"/>
          <p:cNvGraphicFramePr>
            <a:graphicFrameLocks/>
          </p:cNvGraphicFramePr>
          <p:nvPr>
            <p:extLst>
              <p:ext uri="{D42A27DB-BD31-4B8C-83A1-F6EECF244321}">
                <p14:modId xmlns:p14="http://schemas.microsoft.com/office/powerpoint/2010/main" val="2769399364"/>
              </p:ext>
            </p:extLst>
          </p:nvPr>
        </p:nvGraphicFramePr>
        <p:xfrm>
          <a:off x="6593261" y="1001776"/>
          <a:ext cx="5133975" cy="25622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Gráfico 20"/>
          <p:cNvGraphicFramePr>
            <a:graphicFrameLocks/>
          </p:cNvGraphicFramePr>
          <p:nvPr>
            <p:extLst>
              <p:ext uri="{D42A27DB-BD31-4B8C-83A1-F6EECF244321}">
                <p14:modId xmlns:p14="http://schemas.microsoft.com/office/powerpoint/2010/main" val="635125526"/>
              </p:ext>
            </p:extLst>
          </p:nvPr>
        </p:nvGraphicFramePr>
        <p:xfrm>
          <a:off x="6705599" y="3767240"/>
          <a:ext cx="4546601" cy="2700927"/>
        </p:xfrm>
        <a:graphic>
          <a:graphicData uri="http://schemas.openxmlformats.org/drawingml/2006/chart">
            <c:chart xmlns:c="http://schemas.openxmlformats.org/drawingml/2006/chart" xmlns:r="http://schemas.openxmlformats.org/officeDocument/2006/relationships" r:id="rId6"/>
          </a:graphicData>
        </a:graphic>
      </p:graphicFrame>
      <p:sp>
        <p:nvSpPr>
          <p:cNvPr id="22" name="Rectángulo 21"/>
          <p:cNvSpPr/>
          <p:nvPr/>
        </p:nvSpPr>
        <p:spPr>
          <a:xfrm>
            <a:off x="1825149" y="526576"/>
            <a:ext cx="2806835" cy="475200"/>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smtClean="0"/>
              <a:t>Presencia de obstáculos</a:t>
            </a:r>
            <a:endParaRPr lang="es-EC" sz="2000" b="1" dirty="0"/>
          </a:p>
        </p:txBody>
      </p:sp>
      <p:sp>
        <p:nvSpPr>
          <p:cNvPr id="23" name="Rectángulo 22"/>
          <p:cNvSpPr/>
          <p:nvPr/>
        </p:nvSpPr>
        <p:spPr>
          <a:xfrm>
            <a:off x="7048025" y="496170"/>
            <a:ext cx="3235460" cy="475200"/>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smtClean="0"/>
              <a:t>Sin presencia de obstáculos</a:t>
            </a:r>
            <a:endParaRPr lang="es-EC" sz="2000" b="1" dirty="0"/>
          </a:p>
        </p:txBody>
      </p:sp>
    </p:spTree>
    <p:extLst>
      <p:ext uri="{BB962C8B-B14F-4D97-AF65-F5344CB8AC3E}">
        <p14:creationId xmlns:p14="http://schemas.microsoft.com/office/powerpoint/2010/main" val="3394710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 y="-6270"/>
            <a:ext cx="4963886" cy="424282"/>
          </a:xfrm>
          <a:prstGeom prst="rect">
            <a:avLst/>
          </a:prstGeom>
          <a:solidFill>
            <a:schemeClr val="accent4">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800" b="1" dirty="0">
                <a:solidFill>
                  <a:schemeClr val="bg1"/>
                </a:solidFill>
                <a:latin typeface="Calibri" panose="020F0502020204030204" pitchFamily="34" charset="0"/>
              </a:rPr>
              <a:t>Resultados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0249" y="6329465"/>
            <a:ext cx="2743200" cy="365125"/>
          </a:xfrm>
        </p:spPr>
        <p:txBody>
          <a:bodyPr/>
          <a:lstStyle/>
          <a:p>
            <a:pPr>
              <a:defRPr/>
            </a:pPr>
            <a:fld id="{E8D88C74-0DDE-8F40-A44E-D6CE8BB2242F}" type="slidenum">
              <a:rPr lang="es-ES" smtClean="0"/>
              <a:pPr>
                <a:defRPr/>
              </a:pPr>
              <a:t>55</a:t>
            </a:fld>
            <a:endParaRPr lang="es-ES" sz="1600">
              <a:solidFill>
                <a:srgbClr val="888888"/>
              </a:solidFill>
            </a:endParaRPr>
          </a:p>
        </p:txBody>
      </p:sp>
      <p:graphicFrame>
        <p:nvGraphicFramePr>
          <p:cNvPr id="16" name="Gráfico 15"/>
          <p:cNvGraphicFramePr>
            <a:graphicFrameLocks/>
          </p:cNvGraphicFramePr>
          <p:nvPr>
            <p:extLst>
              <p:ext uri="{D42A27DB-BD31-4B8C-83A1-F6EECF244321}">
                <p14:modId xmlns:p14="http://schemas.microsoft.com/office/powerpoint/2010/main" val="2008586211"/>
              </p:ext>
            </p:extLst>
          </p:nvPr>
        </p:nvGraphicFramePr>
        <p:xfrm>
          <a:off x="884808" y="1411080"/>
          <a:ext cx="4575629" cy="23045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p:cNvGraphicFramePr>
            <a:graphicFrameLocks/>
          </p:cNvGraphicFramePr>
          <p:nvPr>
            <p:extLst>
              <p:ext uri="{D42A27DB-BD31-4B8C-83A1-F6EECF244321}">
                <p14:modId xmlns:p14="http://schemas.microsoft.com/office/powerpoint/2010/main" val="3310689551"/>
              </p:ext>
            </p:extLst>
          </p:nvPr>
        </p:nvGraphicFramePr>
        <p:xfrm>
          <a:off x="936170" y="3898208"/>
          <a:ext cx="4191590" cy="25606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Gráfico 11"/>
          <p:cNvGraphicFramePr>
            <a:graphicFrameLocks/>
          </p:cNvGraphicFramePr>
          <p:nvPr>
            <p:extLst>
              <p:ext uri="{D42A27DB-BD31-4B8C-83A1-F6EECF244321}">
                <p14:modId xmlns:p14="http://schemas.microsoft.com/office/powerpoint/2010/main" val="2171554474"/>
              </p:ext>
            </p:extLst>
          </p:nvPr>
        </p:nvGraphicFramePr>
        <p:xfrm>
          <a:off x="6082364" y="3742083"/>
          <a:ext cx="5000625"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áfico 12"/>
          <p:cNvGraphicFramePr>
            <a:graphicFrameLocks/>
          </p:cNvGraphicFramePr>
          <p:nvPr>
            <p:extLst>
              <p:ext uri="{D42A27DB-BD31-4B8C-83A1-F6EECF244321}">
                <p14:modId xmlns:p14="http://schemas.microsoft.com/office/powerpoint/2010/main" val="506426863"/>
              </p:ext>
            </p:extLst>
          </p:nvPr>
        </p:nvGraphicFramePr>
        <p:xfrm>
          <a:off x="6539938" y="1166664"/>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14" name="Rectángulo 13"/>
          <p:cNvSpPr/>
          <p:nvPr/>
        </p:nvSpPr>
        <p:spPr>
          <a:xfrm>
            <a:off x="1574101" y="685924"/>
            <a:ext cx="2806835" cy="475200"/>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smtClean="0"/>
              <a:t>Presencia de obstáculos</a:t>
            </a:r>
            <a:endParaRPr lang="es-EC" sz="2000" b="1" dirty="0"/>
          </a:p>
        </p:txBody>
      </p:sp>
      <p:sp>
        <p:nvSpPr>
          <p:cNvPr id="15" name="Rectángulo 14"/>
          <p:cNvSpPr/>
          <p:nvPr/>
        </p:nvSpPr>
        <p:spPr>
          <a:xfrm>
            <a:off x="6964946" y="530107"/>
            <a:ext cx="3235460" cy="475200"/>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smtClean="0"/>
              <a:t>Sin presencia de obstáculos</a:t>
            </a:r>
            <a:endParaRPr lang="es-EC" sz="2000" b="1" dirty="0"/>
          </a:p>
        </p:txBody>
      </p:sp>
      <p:sp>
        <p:nvSpPr>
          <p:cNvPr id="20" name="Rectángulo 19"/>
          <p:cNvSpPr/>
          <p:nvPr/>
        </p:nvSpPr>
        <p:spPr>
          <a:xfrm>
            <a:off x="4963887" y="-13788"/>
            <a:ext cx="3012244" cy="4318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smtClean="0"/>
              <a:t>Comparación  algoritmos</a:t>
            </a:r>
            <a:endParaRPr lang="es-EC" sz="2000" b="1" dirty="0"/>
          </a:p>
        </p:txBody>
      </p:sp>
    </p:spTree>
    <p:extLst>
      <p:ext uri="{BB962C8B-B14F-4D97-AF65-F5344CB8AC3E}">
        <p14:creationId xmlns:p14="http://schemas.microsoft.com/office/powerpoint/2010/main" val="26856409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chemeClr val="accent6">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56</a:t>
            </a:fld>
            <a:endParaRPr lang="es-ES" sz="1600">
              <a:solidFill>
                <a:srgbClr val="888888"/>
              </a:solidFill>
            </a:endParaRPr>
          </a:p>
        </p:txBody>
      </p:sp>
      <p:sp>
        <p:nvSpPr>
          <p:cNvPr id="2" name="Rectángulo 1"/>
          <p:cNvSpPr/>
          <p:nvPr/>
        </p:nvSpPr>
        <p:spPr>
          <a:xfrm>
            <a:off x="552994" y="993090"/>
            <a:ext cx="10942319" cy="2585323"/>
          </a:xfrm>
          <a:prstGeom prst="rect">
            <a:avLst/>
          </a:prstGeom>
        </p:spPr>
        <p:txBody>
          <a:bodyPr wrap="square">
            <a:spAutoFit/>
          </a:bodyPr>
          <a:lstStyle/>
          <a:p>
            <a:pPr marL="285750" indent="-285750" algn="just">
              <a:lnSpc>
                <a:spcPct val="150000"/>
              </a:lnSpc>
              <a:spcAft>
                <a:spcPts val="800"/>
              </a:spcAft>
              <a:buFont typeface="Arial" panose="020B0604020202020204" pitchFamily="34" charset="0"/>
              <a:buChar char="•"/>
            </a:pPr>
            <a:r>
              <a:rPr lang="es-ES_tradnl" dirty="0">
                <a:latin typeface="Times New Roman" panose="02020603050405020304" pitchFamily="18" charset="0"/>
                <a:ea typeface="Calibri" panose="020F0502020204030204" pitchFamily="34" charset="0"/>
              </a:rPr>
              <a:t>Se realizó la caracterización y comparativa de 2 sensores: MQ-3 y MQ-135 dedicados a la detección de alcohol. Para esto se colocó diferentes volúmenes de alcohol con concentración de 72°GL para estimular a los sensores, obteniéndose las curvas características para cada volumen de alcohol, de las cuales se obtuvo parámetros cuantitativos que permitieron comparar la respuesta de cada sensor al ser estimulado. Se pudo comprobar que el sensor MQ-3 presentó un mejor tiempo de respuesta, mayor estabilidad de línea base y valores pico de detección mayores que el sensor MQ-135 para los diferentes experimentos realizados.</a:t>
            </a:r>
            <a:endParaRPr lang="es-EC" dirty="0">
              <a:latin typeface="Times New Roman" panose="02020603050405020304" pitchFamily="18" charset="0"/>
              <a:ea typeface="Calibri" panose="020F0502020204030204" pitchFamily="34" charset="0"/>
            </a:endParaRPr>
          </a:p>
        </p:txBody>
      </p:sp>
      <p:sp>
        <p:nvSpPr>
          <p:cNvPr id="4" name="Rectángulo 3"/>
          <p:cNvSpPr/>
          <p:nvPr/>
        </p:nvSpPr>
        <p:spPr>
          <a:xfrm>
            <a:off x="552993" y="3882469"/>
            <a:ext cx="10942319" cy="2169825"/>
          </a:xfrm>
          <a:prstGeom prst="rect">
            <a:avLst/>
          </a:prstGeom>
        </p:spPr>
        <p:txBody>
          <a:bodyPr wrap="square">
            <a:spAutoFit/>
          </a:bodyPr>
          <a:lstStyle/>
          <a:p>
            <a:pPr marL="285750" indent="-285750" algn="just">
              <a:lnSpc>
                <a:spcPct val="150000"/>
              </a:lnSpc>
              <a:spcAft>
                <a:spcPts val="800"/>
              </a:spcAft>
              <a:buFont typeface="Arial" panose="020B0604020202020204" pitchFamily="34" charset="0"/>
              <a:buChar char="•"/>
            </a:pPr>
            <a:r>
              <a:rPr lang="es-ES_tradnl" dirty="0">
                <a:latin typeface="Times New Roman" panose="02020603050405020304" pitchFamily="18" charset="0"/>
                <a:ea typeface="Calibri" panose="020F0502020204030204" pitchFamily="34" charset="0"/>
              </a:rPr>
              <a:t>Se determinó el rango de detección de los sensores químicos MQ-3 a partir de varios experimentos, en los cuales fueron colocadas volúmenes de alcohol y se ubicó los sensores MQ-3 a diferentes distancias desde 5 cm hasta 40 cm, bajo estas disposiciones se obtuvo las curvas de respuesta de los sensores y se analizó los valores pico de detección y tiempos de respuesta obteniéndose las distancias de detección: máxima de 10 cm y mínima de 0 cm, en las que los sensores eran capaces de detectar la presencia de un volumen de alcohol de 3 ml a 10 ml.</a:t>
            </a: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192881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chemeClr val="accent6">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57</a:t>
            </a:fld>
            <a:endParaRPr lang="es-ES" sz="1600">
              <a:solidFill>
                <a:srgbClr val="888888"/>
              </a:solidFill>
            </a:endParaRPr>
          </a:p>
        </p:txBody>
      </p:sp>
      <p:sp>
        <p:nvSpPr>
          <p:cNvPr id="2" name="Rectángulo 1"/>
          <p:cNvSpPr/>
          <p:nvPr/>
        </p:nvSpPr>
        <p:spPr>
          <a:xfrm>
            <a:off x="552994" y="993090"/>
            <a:ext cx="10942319" cy="2125390"/>
          </a:xfrm>
          <a:prstGeom prst="rect">
            <a:avLst/>
          </a:prstGeom>
        </p:spPr>
        <p:txBody>
          <a:bodyPr wrap="square">
            <a:spAutoFit/>
          </a:bodyPr>
          <a:lstStyle/>
          <a:p>
            <a:pPr marL="285750" indent="-285750" algn="just">
              <a:lnSpc>
                <a:spcPct val="150000"/>
              </a:lnSpc>
              <a:spcAft>
                <a:spcPts val="800"/>
              </a:spcAft>
              <a:buFont typeface="Arial" panose="020B0604020202020204" pitchFamily="34" charset="0"/>
              <a:buChar char="•"/>
            </a:pPr>
            <a:r>
              <a:rPr lang="es-ES_tradnl" dirty="0">
                <a:latin typeface="Times New Roman" panose="02020603050405020304" pitchFamily="18" charset="0"/>
                <a:ea typeface="Calibri" panose="020F0502020204030204" pitchFamily="34" charset="0"/>
              </a:rPr>
              <a:t>La construcción del robot móvil de mapeo permitió realizar el levantamiento de 13 mapas de dispersión en diferentes entornos bajo condiciones de temperatura y humedad constantes, los mapas obtenidos representaban el comportamiento de la dispersión de alcohol y colonia en un tiempo de 20 minutos, se pudo observar que la dispersión de los volátiles se realizaba de forma radial, la cual dependía de la concentración y volumen presente en el ambiente. </a:t>
            </a:r>
            <a:endParaRPr lang="es-EC" dirty="0">
              <a:latin typeface="Times New Roman" panose="02020603050405020304" pitchFamily="18" charset="0"/>
              <a:ea typeface="Calibri" panose="020F0502020204030204" pitchFamily="34" charset="0"/>
            </a:endParaRPr>
          </a:p>
        </p:txBody>
      </p:sp>
      <p:sp>
        <p:nvSpPr>
          <p:cNvPr id="4" name="Rectángulo 3"/>
          <p:cNvSpPr/>
          <p:nvPr/>
        </p:nvSpPr>
        <p:spPr>
          <a:xfrm>
            <a:off x="552993" y="3134720"/>
            <a:ext cx="10942319" cy="1807161"/>
          </a:xfrm>
          <a:prstGeom prst="rect">
            <a:avLst/>
          </a:prstGeom>
        </p:spPr>
        <p:txBody>
          <a:bodyPr wrap="square">
            <a:spAutoFit/>
          </a:bodyPr>
          <a:lstStyle/>
          <a:p>
            <a:pPr marL="285750" indent="-285750" algn="just">
              <a:lnSpc>
                <a:spcPct val="150000"/>
              </a:lnSpc>
              <a:spcAft>
                <a:spcPts val="800"/>
              </a:spcAft>
              <a:buFont typeface="Arial" panose="020B0604020202020204" pitchFamily="34" charset="0"/>
              <a:buChar char="•"/>
            </a:pPr>
            <a:r>
              <a:rPr lang="es-ES_tradnl" dirty="0">
                <a:latin typeface="Times New Roman" panose="02020603050405020304" pitchFamily="18" charset="0"/>
                <a:ea typeface="Calibri" panose="020F0502020204030204" pitchFamily="34" charset="0"/>
              </a:rPr>
              <a:t>Los sensores MQ-3 presentaban un arrastre en su señal al ser estimulados por una sustancia química, lo que provocó la alteración en el registro de datos de los mapas de dispersión obtenidos debido a que el tiempo de espera entre registro fue menor al tiempo requerido para que el sensor se estabilice en su línea base.</a:t>
            </a:r>
            <a:endParaRPr lang="es-EC" dirty="0">
              <a:latin typeface="Times New Roman" panose="02020603050405020304" pitchFamily="18" charset="0"/>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endParaRPr lang="es-EC" dirty="0">
              <a:latin typeface="Times New Roman" panose="02020603050405020304" pitchFamily="18" charset="0"/>
              <a:ea typeface="Calibri" panose="020F0502020204030204" pitchFamily="34" charset="0"/>
            </a:endParaRPr>
          </a:p>
        </p:txBody>
      </p:sp>
      <p:sp>
        <p:nvSpPr>
          <p:cNvPr id="5" name="Rectángulo 4"/>
          <p:cNvSpPr/>
          <p:nvPr/>
        </p:nvSpPr>
        <p:spPr>
          <a:xfrm>
            <a:off x="552993" y="4662077"/>
            <a:ext cx="10942319" cy="1754326"/>
          </a:xfrm>
          <a:prstGeom prst="rect">
            <a:avLst/>
          </a:prstGeom>
        </p:spPr>
        <p:txBody>
          <a:bodyPr wrap="square">
            <a:spAutoFit/>
          </a:bodyPr>
          <a:lstStyle/>
          <a:p>
            <a:pPr marL="285750" indent="-285750" algn="just">
              <a:lnSpc>
                <a:spcPct val="150000"/>
              </a:lnSpc>
              <a:spcAft>
                <a:spcPts val="800"/>
              </a:spcAft>
              <a:buFont typeface="Arial" panose="020B0604020202020204" pitchFamily="34" charset="0"/>
              <a:buChar char="•"/>
            </a:pPr>
            <a:r>
              <a:rPr lang="es-ES_tradnl" dirty="0">
                <a:latin typeface="Times New Roman" panose="02020603050405020304" pitchFamily="18" charset="0"/>
                <a:ea typeface="Calibri" panose="020F0502020204030204" pitchFamily="34" charset="0"/>
              </a:rPr>
              <a:t>Para obtener un único rango de trabajo con las señales de los sensores MQ-3 se recomienda realizar una normalización de las mismas, en un rango especifico. Para el caso del presente trabajo se realizó la caracterización de los sensores determinando sus valores pico de detección y de línea base, lo que permitió establecer la señal de cada sensor en un rango de 0 a 1 que representa los niveles de detección del sensor.</a:t>
            </a: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28228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chemeClr val="accent6">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58</a:t>
            </a:fld>
            <a:endParaRPr lang="es-ES" sz="1600">
              <a:solidFill>
                <a:srgbClr val="888888"/>
              </a:solidFill>
            </a:endParaRPr>
          </a:p>
        </p:txBody>
      </p:sp>
      <p:sp>
        <p:nvSpPr>
          <p:cNvPr id="2" name="Rectángulo 1"/>
          <p:cNvSpPr/>
          <p:nvPr/>
        </p:nvSpPr>
        <p:spPr>
          <a:xfrm>
            <a:off x="552994" y="993090"/>
            <a:ext cx="10942319" cy="2956387"/>
          </a:xfrm>
          <a:prstGeom prst="rect">
            <a:avLst/>
          </a:prstGeom>
        </p:spPr>
        <p:txBody>
          <a:bodyPr wrap="square">
            <a:spAutoFit/>
          </a:bodyPr>
          <a:lstStyle/>
          <a:p>
            <a:pPr marL="285750" indent="-285750" algn="just">
              <a:lnSpc>
                <a:spcPct val="150000"/>
              </a:lnSpc>
              <a:spcAft>
                <a:spcPts val="800"/>
              </a:spcAft>
              <a:buFont typeface="Arial" panose="020B0604020202020204" pitchFamily="34" charset="0"/>
              <a:buChar char="•"/>
            </a:pPr>
            <a:r>
              <a:rPr lang="es-ES_tradnl" dirty="0">
                <a:latin typeface="Times New Roman" panose="02020603050405020304" pitchFamily="18" charset="0"/>
                <a:ea typeface="Calibri" panose="020F0502020204030204" pitchFamily="34" charset="0"/>
              </a:rPr>
              <a:t>La comunicación establecida entre V-REP y Python en muchas de las simulaciones originaba que los sensores y actuadores se comporten de forma errónea. Para el caso de los sensores de visión que fueron configurados para simular el comportamiento de los sensores MQ-3, se encontró errores en la lectura de los datos obtenidos. Los errores generalmente se produjeron en la detección de los diferentes niveles de dispersión de una sustancia en la imagen cargada en el entorno y que provocaban que los robots móviles no encuentren la fuente de olor. De igual manera los sensores proximidad en los robots simulados registraban datos erróneos en sus detecciones provocando que estos naveguen de forma errónea aumentando el tiempo de simulación.</a:t>
            </a:r>
            <a:endParaRPr lang="es-EC" dirty="0">
              <a:latin typeface="Times New Roman" panose="02020603050405020304" pitchFamily="18" charset="0"/>
              <a:ea typeface="Calibri" panose="020F0502020204030204" pitchFamily="34" charset="0"/>
            </a:endParaRPr>
          </a:p>
        </p:txBody>
      </p:sp>
      <p:sp>
        <p:nvSpPr>
          <p:cNvPr id="4" name="Rectángulo 3"/>
          <p:cNvSpPr/>
          <p:nvPr/>
        </p:nvSpPr>
        <p:spPr>
          <a:xfrm>
            <a:off x="552993" y="4083317"/>
            <a:ext cx="10942319" cy="2638158"/>
          </a:xfrm>
          <a:prstGeom prst="rect">
            <a:avLst/>
          </a:prstGeom>
        </p:spPr>
        <p:txBody>
          <a:bodyPr wrap="square">
            <a:spAutoFit/>
          </a:bodyPr>
          <a:lstStyle/>
          <a:p>
            <a:pPr marL="285750" indent="-285750" algn="just">
              <a:lnSpc>
                <a:spcPct val="150000"/>
              </a:lnSpc>
              <a:spcAft>
                <a:spcPts val="800"/>
              </a:spcAft>
              <a:buFont typeface="Arial" panose="020B0604020202020204" pitchFamily="34" charset="0"/>
              <a:buChar char="•"/>
            </a:pPr>
            <a:r>
              <a:rPr lang="es-ES_tradnl" dirty="0" smtClean="0">
                <a:latin typeface="Times New Roman" panose="02020603050405020304" pitchFamily="18" charset="0"/>
                <a:ea typeface="Calibri" panose="020F0502020204030204" pitchFamily="34" charset="0"/>
              </a:rPr>
              <a:t>Se construyeron 3 robots móviles de búsqueda, sobre los cuales se adaptó una tarjeta microprocesada Raspberry PI 3 para la ejecución los algoritmos de búsqueda en Python y obtención de datos de los sensores de proximidad y sensores químicos mediante una tarjeta Arduino Mega 2560. La utilización de la tarjeta Raspberry PI 3 permitió que los robots sean escalables, debido a sus altas prestaciones permitiendo a futuro la integración de más dispositivos que brinden mayor funcionalidad.</a:t>
            </a:r>
            <a:endParaRPr lang="es-EC" dirty="0" smtClean="0">
              <a:latin typeface="Times New Roman" panose="02020603050405020304" pitchFamily="18" charset="0"/>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376805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chemeClr val="accent6">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59</a:t>
            </a:fld>
            <a:endParaRPr lang="es-ES" sz="1600">
              <a:solidFill>
                <a:srgbClr val="888888"/>
              </a:solidFill>
            </a:endParaRPr>
          </a:p>
        </p:txBody>
      </p:sp>
      <p:sp>
        <p:nvSpPr>
          <p:cNvPr id="2" name="Rectángulo 1"/>
          <p:cNvSpPr/>
          <p:nvPr/>
        </p:nvSpPr>
        <p:spPr>
          <a:xfrm>
            <a:off x="552994" y="993090"/>
            <a:ext cx="10942319" cy="5336333"/>
          </a:xfrm>
          <a:prstGeom prst="rect">
            <a:avLst/>
          </a:prstGeom>
        </p:spPr>
        <p:txBody>
          <a:bodyPr wrap="square">
            <a:spAutoFit/>
          </a:bodyPr>
          <a:lstStyle/>
          <a:p>
            <a:pPr marL="285750" indent="-285750" algn="just">
              <a:lnSpc>
                <a:spcPct val="150000"/>
              </a:lnSpc>
              <a:spcAft>
                <a:spcPts val="800"/>
              </a:spcAft>
              <a:buFont typeface="Arial" panose="020B0604020202020204" pitchFamily="34" charset="0"/>
              <a:buChar char="•"/>
            </a:pPr>
            <a:r>
              <a:rPr lang="es-ES_tradnl" dirty="0">
                <a:latin typeface="Times New Roman" panose="02020603050405020304" pitchFamily="18" charset="0"/>
                <a:ea typeface="Calibri" panose="020F0502020204030204" pitchFamily="34" charset="0"/>
              </a:rPr>
              <a:t>Se realizaron varias pruebas de los algoritmos de búsqueda en varios entornos, con y sin presencia de obstáculos, además del ingreso de perturbaciones al ambiente generadas por el ventilador, en donde se pudo comprobar que los robots presentaban dificultad en la detección de volúmenes de alcohol inferiores a los 4 ml</a:t>
            </a:r>
            <a:r>
              <a:rPr lang="es-ES_tradnl" dirty="0" smtClean="0">
                <a:latin typeface="Times New Roman" panose="02020603050405020304" pitchFamily="18" charset="0"/>
                <a:ea typeface="Calibri" panose="020F0502020204030204" pitchFamily="34" charset="0"/>
              </a:rPr>
              <a:t>.</a:t>
            </a:r>
          </a:p>
          <a:p>
            <a:pPr marL="285750" indent="-285750" algn="just">
              <a:lnSpc>
                <a:spcPct val="150000"/>
              </a:lnSpc>
              <a:spcAft>
                <a:spcPts val="800"/>
              </a:spcAft>
              <a:buFont typeface="Arial" panose="020B0604020202020204" pitchFamily="34" charset="0"/>
              <a:buChar char="•"/>
            </a:pPr>
            <a:r>
              <a:rPr lang="es-ES_tradnl" dirty="0">
                <a:latin typeface="Times New Roman" panose="02020603050405020304" pitchFamily="18" charset="0"/>
                <a:ea typeface="Calibri" panose="020F0502020204030204" pitchFamily="34" charset="0"/>
              </a:rPr>
              <a:t>En las pruebas realizadas las variaciones de las condiciones climáticas, especialmente de temperatura y humedad producían que los sensores presenten diferentes picos de detección y de línea base generando que los robots exploren la zona ignorando bajas concentraciones de alcohol.</a:t>
            </a:r>
            <a:endParaRPr lang="es-EC" dirty="0">
              <a:latin typeface="Times New Roman" panose="02020603050405020304" pitchFamily="18" charset="0"/>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r>
              <a:rPr lang="es-ES_tradnl" dirty="0">
                <a:latin typeface="Times New Roman" panose="02020603050405020304" pitchFamily="18" charset="0"/>
                <a:ea typeface="Calibri" panose="020F0502020204030204" pitchFamily="34" charset="0"/>
              </a:rPr>
              <a:t>En las pruebas realizadas se observó que los robots móviles fueron capaces de hacer un seguimiento de la pluma de olor para volúmenes de alcohol de 5 y 10 ml, la detección de la pluma por los robots se realizaba a 10 cm y a 21 cm de la fuente de olor respectivamente. Sin embargo, para de 3 ml de alcohol los robots necesariamente debían localizarse a una distancia de 1 cm a 2 cm para detectar la fuente de olor y realizar el seguimiento de la pluma de olor.</a:t>
            </a:r>
            <a:endParaRPr lang="es-EC" dirty="0">
              <a:latin typeface="Times New Roman" panose="02020603050405020304" pitchFamily="18" charset="0"/>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060493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rgbClr val="485868"/>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Antecedentes</a:t>
            </a:r>
            <a:endParaRPr lang="es-EC" sz="3200" b="1" dirty="0">
              <a:solidFill>
                <a:schemeClr val="bg1"/>
              </a:solidFill>
              <a:latin typeface="Calibri" panose="020F0502020204030204" pitchFamily="34" charset="0"/>
            </a:endParaRP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486691" y="6356351"/>
            <a:ext cx="2743200" cy="118712"/>
          </a:xfrm>
        </p:spPr>
        <p:txBody>
          <a:bodyPr/>
          <a:lstStyle/>
          <a:p>
            <a:pPr>
              <a:defRPr/>
            </a:pPr>
            <a:fld id="{E8D88C74-0DDE-8F40-A44E-D6CE8BB2242F}" type="slidenum">
              <a:rPr lang="es-ES" smtClean="0"/>
              <a:pPr>
                <a:defRPr/>
              </a:pPr>
              <a:t>6</a:t>
            </a:fld>
            <a:endParaRPr lang="es-ES" sz="1600" dirty="0">
              <a:solidFill>
                <a:srgbClr val="888888"/>
              </a:solidFill>
            </a:endParaRPr>
          </a:p>
        </p:txBody>
      </p:sp>
      <p:sp>
        <p:nvSpPr>
          <p:cNvPr id="7" name="18 Rectángulo"/>
          <p:cNvSpPr/>
          <p:nvPr/>
        </p:nvSpPr>
        <p:spPr bwMode="auto">
          <a:xfrm>
            <a:off x="1808135" y="842816"/>
            <a:ext cx="8085906" cy="475653"/>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Robótica cooperativa móvil</a:t>
            </a:r>
            <a:endParaRPr lang="es-EC" sz="2000" b="1" dirty="0"/>
          </a:p>
        </p:txBody>
      </p:sp>
      <p:sp>
        <p:nvSpPr>
          <p:cNvPr id="12" name="18 Rectángulo"/>
          <p:cNvSpPr/>
          <p:nvPr/>
        </p:nvSpPr>
        <p:spPr bwMode="auto">
          <a:xfrm>
            <a:off x="500140" y="1423170"/>
            <a:ext cx="6008736" cy="432077"/>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Conceptos básicos</a:t>
            </a:r>
          </a:p>
        </p:txBody>
      </p:sp>
      <p:grpSp>
        <p:nvGrpSpPr>
          <p:cNvPr id="31" name="Grupo 30"/>
          <p:cNvGrpSpPr/>
          <p:nvPr/>
        </p:nvGrpSpPr>
        <p:grpSpPr>
          <a:xfrm>
            <a:off x="322381" y="2026776"/>
            <a:ext cx="2934930" cy="1870230"/>
            <a:chOff x="662768" y="2557415"/>
            <a:chExt cx="3173034" cy="2273593"/>
          </a:xfrm>
        </p:grpSpPr>
        <p:sp>
          <p:nvSpPr>
            <p:cNvPr id="2" name="Elipse 1"/>
            <p:cNvSpPr/>
            <p:nvPr/>
          </p:nvSpPr>
          <p:spPr>
            <a:xfrm>
              <a:off x="662768" y="3151918"/>
              <a:ext cx="1219200" cy="1093946"/>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Agente</a:t>
              </a:r>
              <a:endParaRPr lang="es-EC" sz="1400" dirty="0">
                <a:solidFill>
                  <a:schemeClr val="tx1"/>
                </a:solidFill>
              </a:endParaRPr>
            </a:p>
          </p:txBody>
        </p:sp>
        <p:sp>
          <p:nvSpPr>
            <p:cNvPr id="4" name="Rectángulo 3"/>
            <p:cNvSpPr/>
            <p:nvPr/>
          </p:nvSpPr>
          <p:spPr>
            <a:xfrm>
              <a:off x="2480040" y="3255836"/>
              <a:ext cx="1355762" cy="886110"/>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Entorno</a:t>
              </a:r>
              <a:endParaRPr lang="es-EC" sz="1400" dirty="0">
                <a:solidFill>
                  <a:schemeClr val="tx1"/>
                </a:solidFill>
              </a:endParaRPr>
            </a:p>
          </p:txBody>
        </p:sp>
        <p:cxnSp>
          <p:nvCxnSpPr>
            <p:cNvPr id="6" name="Conector curvado 5"/>
            <p:cNvCxnSpPr>
              <a:stCxn id="4" idx="0"/>
              <a:endCxn id="2" idx="0"/>
            </p:cNvCxnSpPr>
            <p:nvPr/>
          </p:nvCxnSpPr>
          <p:spPr>
            <a:xfrm rot="16200000" flipV="1">
              <a:off x="2163186" y="2261100"/>
              <a:ext cx="103918" cy="1885554"/>
            </a:xfrm>
            <a:prstGeom prst="curvedConnector3">
              <a:avLst>
                <a:gd name="adj1" fmla="val 336128"/>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Conector curvado 27"/>
            <p:cNvCxnSpPr>
              <a:stCxn id="2" idx="4"/>
              <a:endCxn id="4" idx="2"/>
            </p:cNvCxnSpPr>
            <p:nvPr/>
          </p:nvCxnSpPr>
          <p:spPr>
            <a:xfrm rot="5400000" flipH="1" flipV="1">
              <a:off x="2163185" y="3251129"/>
              <a:ext cx="103919" cy="1885554"/>
            </a:xfrm>
            <a:prstGeom prst="curvedConnector3">
              <a:avLst>
                <a:gd name="adj1" fmla="val -236125"/>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1483796" y="2557415"/>
              <a:ext cx="1992486" cy="297330"/>
            </a:xfrm>
            <a:prstGeom prst="rect">
              <a:avLst/>
            </a:prstGeom>
            <a:noFill/>
          </p:spPr>
          <p:txBody>
            <a:bodyPr wrap="square" rtlCol="0">
              <a:spAutoFit/>
            </a:bodyPr>
            <a:lstStyle/>
            <a:p>
              <a:r>
                <a:rPr lang="es-EC" sz="1200" b="1" dirty="0" smtClean="0"/>
                <a:t>INFORMACIÓN</a:t>
              </a:r>
              <a:endParaRPr lang="es-EC" sz="1200" b="1" dirty="0"/>
            </a:p>
          </p:txBody>
        </p:sp>
        <p:sp>
          <p:nvSpPr>
            <p:cNvPr id="30" name="CuadroTexto 29"/>
            <p:cNvSpPr txBox="1"/>
            <p:nvPr/>
          </p:nvSpPr>
          <p:spPr>
            <a:xfrm>
              <a:off x="1800720" y="4533678"/>
              <a:ext cx="957415" cy="297330"/>
            </a:xfrm>
            <a:prstGeom prst="rect">
              <a:avLst/>
            </a:prstGeom>
            <a:noFill/>
          </p:spPr>
          <p:txBody>
            <a:bodyPr wrap="square" rtlCol="0">
              <a:spAutoFit/>
            </a:bodyPr>
            <a:lstStyle/>
            <a:p>
              <a:r>
                <a:rPr lang="es-EC" sz="1200" b="1" dirty="0" smtClean="0"/>
                <a:t>ACCIÓN</a:t>
              </a:r>
              <a:endParaRPr lang="es-EC" sz="1200" b="1" dirty="0"/>
            </a:p>
          </p:txBody>
        </p:sp>
      </p:grpSp>
      <p:pic>
        <p:nvPicPr>
          <p:cNvPr id="29" name="Imagen 28"/>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4974" r="23856" b="20226"/>
          <a:stretch/>
        </p:blipFill>
        <p:spPr>
          <a:xfrm rot="5400000">
            <a:off x="4625596" y="1890846"/>
            <a:ext cx="1883917" cy="2304211"/>
          </a:xfrm>
          <a:prstGeom prst="rect">
            <a:avLst/>
          </a:prstGeom>
        </p:spPr>
      </p:pic>
      <p:sp>
        <p:nvSpPr>
          <p:cNvPr id="43" name="18 Rectángulo"/>
          <p:cNvSpPr/>
          <p:nvPr/>
        </p:nvSpPr>
        <p:spPr bwMode="auto">
          <a:xfrm>
            <a:off x="249780" y="4646404"/>
            <a:ext cx="2982684" cy="38363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1400" b="1" dirty="0" smtClean="0"/>
              <a:t>Sistema de control </a:t>
            </a:r>
            <a:r>
              <a:rPr lang="es-EC" sz="1400" b="1" dirty="0"/>
              <a:t>c</a:t>
            </a:r>
            <a:r>
              <a:rPr lang="es-EC" sz="1400" b="1" dirty="0" smtClean="0"/>
              <a:t>entralizado</a:t>
            </a:r>
            <a:endParaRPr lang="es-EC" sz="1400" b="1" dirty="0"/>
          </a:p>
        </p:txBody>
      </p:sp>
      <p:sp>
        <p:nvSpPr>
          <p:cNvPr id="44" name="18 Rectángulo"/>
          <p:cNvSpPr/>
          <p:nvPr/>
        </p:nvSpPr>
        <p:spPr bwMode="auto">
          <a:xfrm>
            <a:off x="3777010" y="4646404"/>
            <a:ext cx="2982684" cy="371403"/>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1400" b="1" dirty="0"/>
              <a:t>Sistema de control </a:t>
            </a:r>
            <a:r>
              <a:rPr lang="es-EC" sz="1400" b="1" dirty="0" smtClean="0"/>
              <a:t>distribuido</a:t>
            </a:r>
            <a:endParaRPr lang="es-EC" sz="1400" b="1" dirty="0"/>
          </a:p>
        </p:txBody>
      </p:sp>
      <p:pic>
        <p:nvPicPr>
          <p:cNvPr id="36" name="Imagen 35"/>
          <p:cNvPicPr>
            <a:picLocks noChangeAspect="1"/>
          </p:cNvPicPr>
          <p:nvPr/>
        </p:nvPicPr>
        <p:blipFill rotWithShape="1">
          <a:blip r:embed="rId5"/>
          <a:srcRect t="19028"/>
          <a:stretch/>
        </p:blipFill>
        <p:spPr>
          <a:xfrm>
            <a:off x="335192" y="5017837"/>
            <a:ext cx="2945885" cy="1655549"/>
          </a:xfrm>
          <a:prstGeom prst="rect">
            <a:avLst/>
          </a:prstGeom>
        </p:spPr>
      </p:pic>
      <p:pic>
        <p:nvPicPr>
          <p:cNvPr id="37" name="Imagen 36"/>
          <p:cNvPicPr>
            <a:picLocks noChangeAspect="1"/>
          </p:cNvPicPr>
          <p:nvPr/>
        </p:nvPicPr>
        <p:blipFill rotWithShape="1">
          <a:blip r:embed="rId6"/>
          <a:srcRect t="15080" b="18306"/>
          <a:stretch/>
        </p:blipFill>
        <p:spPr>
          <a:xfrm>
            <a:off x="3755375" y="4987236"/>
            <a:ext cx="2964285" cy="1642331"/>
          </a:xfrm>
          <a:prstGeom prst="rect">
            <a:avLst/>
          </a:prstGeom>
        </p:spPr>
      </p:pic>
      <p:graphicFrame>
        <p:nvGraphicFramePr>
          <p:cNvPr id="5" name="Diagrama 4"/>
          <p:cNvGraphicFramePr/>
          <p:nvPr>
            <p:extLst>
              <p:ext uri="{D42A27DB-BD31-4B8C-83A1-F6EECF244321}">
                <p14:modId xmlns:p14="http://schemas.microsoft.com/office/powerpoint/2010/main" val="1616069663"/>
              </p:ext>
            </p:extLst>
          </p:nvPr>
        </p:nvGraphicFramePr>
        <p:xfrm>
          <a:off x="6845106" y="1782741"/>
          <a:ext cx="5602749" cy="4109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Flecha derecha 7"/>
          <p:cNvSpPr/>
          <p:nvPr/>
        </p:nvSpPr>
        <p:spPr>
          <a:xfrm>
            <a:off x="3556154" y="2852417"/>
            <a:ext cx="633358" cy="36445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1719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graphicEl>
                                              <a:dgm id="{995138A5-420A-474A-82AD-BEE3B5FEAC14}"/>
                                            </p:graphicEl>
                                          </p:spTgt>
                                        </p:tgtEl>
                                        <p:attrNameLst>
                                          <p:attrName>style.visibility</p:attrName>
                                        </p:attrNameLst>
                                      </p:cBhvr>
                                      <p:to>
                                        <p:strVal val="visible"/>
                                      </p:to>
                                    </p:set>
                                    <p:anim calcmode="lin" valueType="num">
                                      <p:cBhvr additive="base">
                                        <p:cTn id="29" dur="500" fill="hold"/>
                                        <p:tgtEl>
                                          <p:spTgt spid="5">
                                            <p:graphicEl>
                                              <a:dgm id="{995138A5-420A-474A-82AD-BEE3B5FEAC14}"/>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dgm id="{995138A5-420A-474A-82AD-BEE3B5FEAC14}"/>
                                            </p:graphic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graphicEl>
                                              <a:dgm id="{B8B5DEC4-6841-40CE-85D7-330B715F6C22}"/>
                                            </p:graphicEl>
                                          </p:spTgt>
                                        </p:tgtEl>
                                        <p:attrNameLst>
                                          <p:attrName>style.visibility</p:attrName>
                                        </p:attrNameLst>
                                      </p:cBhvr>
                                      <p:to>
                                        <p:strVal val="visible"/>
                                      </p:to>
                                    </p:set>
                                    <p:anim calcmode="lin" valueType="num">
                                      <p:cBhvr additive="base">
                                        <p:cTn id="35" dur="500" fill="hold"/>
                                        <p:tgtEl>
                                          <p:spTgt spid="5">
                                            <p:graphicEl>
                                              <a:dgm id="{B8B5DEC4-6841-40CE-85D7-330B715F6C22}"/>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graphicEl>
                                              <a:dgm id="{B8B5DEC4-6841-40CE-85D7-330B715F6C22}"/>
                                            </p:graphic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graphicEl>
                                              <a:dgm id="{0E2F4580-AFF8-46FE-8EDA-6EDFFED4DB27}"/>
                                            </p:graphicEl>
                                          </p:spTgt>
                                        </p:tgtEl>
                                        <p:attrNameLst>
                                          <p:attrName>style.visibility</p:attrName>
                                        </p:attrNameLst>
                                      </p:cBhvr>
                                      <p:to>
                                        <p:strVal val="visible"/>
                                      </p:to>
                                    </p:set>
                                    <p:anim calcmode="lin" valueType="num">
                                      <p:cBhvr additive="base">
                                        <p:cTn id="41" dur="500" fill="hold"/>
                                        <p:tgtEl>
                                          <p:spTgt spid="5">
                                            <p:graphicEl>
                                              <a:dgm id="{0E2F4580-AFF8-46FE-8EDA-6EDFFED4DB27}"/>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graphicEl>
                                              <a:dgm id="{0E2F4580-AFF8-46FE-8EDA-6EDFFED4DB27}"/>
                                            </p:graphic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graphicEl>
                                              <a:dgm id="{DFA8A53F-E2A4-4CC5-9AF4-97C469E2EB0C}"/>
                                            </p:graphicEl>
                                          </p:spTgt>
                                        </p:tgtEl>
                                        <p:attrNameLst>
                                          <p:attrName>style.visibility</p:attrName>
                                        </p:attrNameLst>
                                      </p:cBhvr>
                                      <p:to>
                                        <p:strVal val="visible"/>
                                      </p:to>
                                    </p:set>
                                    <p:anim calcmode="lin" valueType="num">
                                      <p:cBhvr additive="base">
                                        <p:cTn id="47" dur="500" fill="hold"/>
                                        <p:tgtEl>
                                          <p:spTgt spid="5">
                                            <p:graphicEl>
                                              <a:dgm id="{DFA8A53F-E2A4-4CC5-9AF4-97C469E2EB0C}"/>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graphicEl>
                                              <a:dgm id="{DFA8A53F-E2A4-4CC5-9AF4-97C469E2EB0C}"/>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3" grpId="0"/>
      <p:bldP spid="44" grpId="0"/>
      <p:bldGraphic spid="5" grpId="0">
        <p:bldSub>
          <a:bldDgm bld="one"/>
        </p:bldSub>
      </p:bldGraphic>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chemeClr val="accent6">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60</a:t>
            </a:fld>
            <a:endParaRPr lang="es-ES" sz="1600">
              <a:solidFill>
                <a:srgbClr val="888888"/>
              </a:solidFill>
            </a:endParaRPr>
          </a:p>
        </p:txBody>
      </p:sp>
      <p:sp>
        <p:nvSpPr>
          <p:cNvPr id="2" name="Rectángulo 1"/>
          <p:cNvSpPr/>
          <p:nvPr/>
        </p:nvSpPr>
        <p:spPr>
          <a:xfrm>
            <a:off x="552994" y="993090"/>
            <a:ext cx="10942319" cy="5386090"/>
          </a:xfrm>
          <a:prstGeom prst="rect">
            <a:avLst/>
          </a:prstGeom>
        </p:spPr>
        <p:txBody>
          <a:bodyPr wrap="square">
            <a:spAutoFit/>
          </a:bodyPr>
          <a:lstStyle/>
          <a:p>
            <a:pPr marL="285750" indent="-285750" algn="just">
              <a:lnSpc>
                <a:spcPct val="150000"/>
              </a:lnSpc>
              <a:spcAft>
                <a:spcPts val="800"/>
              </a:spcAft>
              <a:buFont typeface="Arial" panose="020B0604020202020204" pitchFamily="34" charset="0"/>
              <a:buChar char="•"/>
            </a:pPr>
            <a:r>
              <a:rPr lang="es-ES_tradnl" dirty="0">
                <a:latin typeface="Times New Roman" panose="02020603050405020304" pitchFamily="18" charset="0"/>
                <a:ea typeface="Calibri" panose="020F0502020204030204" pitchFamily="34" charset="0"/>
              </a:rPr>
              <a:t>Con los resultados obtenidos de la implementación de los algoritmos de búsqueda en entornos simulados y reales se determinó que el algoritmo Odor Tracking 2WD dedicado al seguimiento de la pluma de olor obtuvo los mejores resultados, debido a que los tiempos de búsqueda y la proximidad entre un robot y la fuente de olor eran menores con respecto a los demás algoritmos, registrando en simulación una fiabilidad en la detección de las fuentes de olor con presencia de obstáculos para entornos reales del 90% y del 80% en entornos simulados, mientras que sin la presencia de obstáculos en entornos reales presentó una fiabilidad del 86,67% frente a la fiabilidad de 100% en entornos simulados</a:t>
            </a:r>
            <a:r>
              <a:rPr lang="es-ES_tradnl" dirty="0" smtClean="0">
                <a:latin typeface="Times New Roman" panose="02020603050405020304" pitchFamily="18" charset="0"/>
                <a:ea typeface="Calibri" panose="020F0502020204030204" pitchFamily="34" charset="0"/>
              </a:rPr>
              <a:t>.</a:t>
            </a:r>
          </a:p>
          <a:p>
            <a:pPr marL="285750" indent="-285750" algn="just">
              <a:lnSpc>
                <a:spcPct val="150000"/>
              </a:lnSpc>
              <a:spcAft>
                <a:spcPts val="800"/>
              </a:spcAft>
              <a:buFont typeface="Arial" panose="020B0604020202020204" pitchFamily="34" charset="0"/>
              <a:buChar char="•"/>
            </a:pPr>
            <a:r>
              <a:rPr lang="es-ES_tradnl" dirty="0"/>
              <a:t>Se recomienda obtener los mapas de dispersión de sustancias volátiles como: benceno, etanol, TNT, entre otras para conocer el comportamiento de la pluma de olor de estos químicos debido a que en las hojas técnicas se especifica que el sensor MQ-3 presenta una mayor detección para estos químicos que para alcohol. </a:t>
            </a:r>
            <a:endParaRPr lang="es-EC" dirty="0"/>
          </a:p>
          <a:p>
            <a:pPr marL="285750" indent="-285750" algn="just">
              <a:lnSpc>
                <a:spcPct val="150000"/>
              </a:lnSpc>
              <a:spcAft>
                <a:spcPts val="800"/>
              </a:spcAft>
              <a:buFont typeface="Arial" panose="020B0604020202020204" pitchFamily="34" charset="0"/>
              <a:buChar char="•"/>
            </a:pPr>
            <a:endParaRPr lang="es-EC" dirty="0">
              <a:latin typeface="Times New Roman" panose="02020603050405020304" pitchFamily="18" charset="0"/>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247687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chemeClr val="accent6">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61</a:t>
            </a:fld>
            <a:endParaRPr lang="es-ES" sz="1600">
              <a:solidFill>
                <a:srgbClr val="888888"/>
              </a:solidFill>
            </a:endParaRPr>
          </a:p>
        </p:txBody>
      </p:sp>
      <p:sp>
        <p:nvSpPr>
          <p:cNvPr id="2" name="Rectángulo 1"/>
          <p:cNvSpPr/>
          <p:nvPr/>
        </p:nvSpPr>
        <p:spPr>
          <a:xfrm>
            <a:off x="552994" y="993090"/>
            <a:ext cx="10942319" cy="4970591"/>
          </a:xfrm>
          <a:prstGeom prst="rect">
            <a:avLst/>
          </a:prstGeom>
        </p:spPr>
        <p:txBody>
          <a:bodyPr wrap="square">
            <a:spAutoFit/>
          </a:bodyPr>
          <a:lstStyle/>
          <a:p>
            <a:pPr marL="285750" indent="-285750" algn="just">
              <a:lnSpc>
                <a:spcPct val="150000"/>
              </a:lnSpc>
              <a:spcAft>
                <a:spcPts val="800"/>
              </a:spcAft>
              <a:buFont typeface="Arial" panose="020B0604020202020204" pitchFamily="34" charset="0"/>
              <a:buChar char="•"/>
            </a:pPr>
            <a:r>
              <a:rPr lang="es-ES_tradnl" dirty="0"/>
              <a:t>Debido a la aleatoriedad en la obtención de datos de los sensores MQ-3 en los experimentos realizados debido al acondicionamiento del fabricante al sensor químico, se recomienda realizar un mejor acondicionamiento de las señales en base a una caracterización previa que permita conocer el comportamiento de varios sensores frente a la presencia de un estímulo químico, con esto se garantiza que las señales de los sensores químicos empleados sean similares.</a:t>
            </a:r>
            <a:endParaRPr lang="es-EC" dirty="0"/>
          </a:p>
          <a:p>
            <a:pPr marL="285750" indent="-285750" algn="just">
              <a:lnSpc>
                <a:spcPct val="150000"/>
              </a:lnSpc>
              <a:spcAft>
                <a:spcPts val="800"/>
              </a:spcAft>
              <a:buFont typeface="Arial" panose="020B0604020202020204" pitchFamily="34" charset="0"/>
              <a:buChar char="•"/>
            </a:pPr>
            <a:r>
              <a:rPr lang="es-ES_tradnl" dirty="0"/>
              <a:t>En futuros trabajos se aconseja utilizar sensores de proximidad diferentes a los empleados en esta investigación para mejorar la navegación de los robots móviles de búsqueda, debido a que en las pruebas realizadas en muchas ocasiones los robots colisionaban entre sí o con los objetos, una opción viable es el uso de sensores de proximidad SHARP.</a:t>
            </a:r>
            <a:endParaRPr lang="es-EC" dirty="0"/>
          </a:p>
          <a:p>
            <a:pPr algn="just">
              <a:lnSpc>
                <a:spcPct val="150000"/>
              </a:lnSpc>
              <a:spcAft>
                <a:spcPts val="800"/>
              </a:spcAft>
            </a:pPr>
            <a:endParaRPr lang="es-EC" dirty="0">
              <a:latin typeface="Times New Roman" panose="02020603050405020304" pitchFamily="18" charset="0"/>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978834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chemeClr val="bg2">
              <a:lumMod val="2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Trabajos futuros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62</a:t>
            </a:fld>
            <a:endParaRPr lang="es-ES" sz="1600">
              <a:solidFill>
                <a:srgbClr val="888888"/>
              </a:solidFill>
            </a:endParaRPr>
          </a:p>
        </p:txBody>
      </p:sp>
      <p:sp>
        <p:nvSpPr>
          <p:cNvPr id="12" name="CuadroTexto 11"/>
          <p:cNvSpPr txBox="1"/>
          <p:nvPr/>
        </p:nvSpPr>
        <p:spPr>
          <a:xfrm>
            <a:off x="954869" y="1256875"/>
            <a:ext cx="10096309" cy="461665"/>
          </a:xfrm>
          <a:prstGeom prst="rect">
            <a:avLst/>
          </a:prstGeom>
          <a:solidFill>
            <a:schemeClr val="accent1">
              <a:lumMod val="20000"/>
              <a:lumOff val="80000"/>
            </a:schemeClr>
          </a:solidFill>
          <a:ln>
            <a:solidFill>
              <a:schemeClr val="tx1"/>
            </a:solidFill>
          </a:ln>
        </p:spPr>
        <p:txBody>
          <a:bodyPr wrap="square" rtlCol="0">
            <a:spAutoFit/>
          </a:bodyPr>
          <a:lstStyle/>
          <a:p>
            <a:pPr algn="just">
              <a:lnSpc>
                <a:spcPct val="150000"/>
              </a:lnSpc>
            </a:pPr>
            <a:r>
              <a:rPr lang="es-EC" sz="1600" dirty="0"/>
              <a:t>Implementar un sistema de control centralizado y una GUI para el control de los robots móviles de búsqueda</a:t>
            </a:r>
          </a:p>
        </p:txBody>
      </p:sp>
      <p:sp>
        <p:nvSpPr>
          <p:cNvPr id="14" name="CuadroTexto 13"/>
          <p:cNvSpPr txBox="1"/>
          <p:nvPr/>
        </p:nvSpPr>
        <p:spPr>
          <a:xfrm>
            <a:off x="939670" y="2004016"/>
            <a:ext cx="10096309" cy="792781"/>
          </a:xfrm>
          <a:prstGeom prst="rect">
            <a:avLst/>
          </a:prstGeom>
          <a:solidFill>
            <a:schemeClr val="accent6">
              <a:lumMod val="20000"/>
              <a:lumOff val="80000"/>
            </a:schemeClr>
          </a:solidFill>
          <a:ln>
            <a:solidFill>
              <a:schemeClr val="tx1"/>
            </a:solidFill>
          </a:ln>
        </p:spPr>
        <p:txBody>
          <a:bodyPr wrap="square" rtlCol="0">
            <a:spAutoFit/>
          </a:bodyPr>
          <a:lstStyle/>
          <a:p>
            <a:pPr algn="just">
              <a:lnSpc>
                <a:spcPct val="150000"/>
              </a:lnSpc>
            </a:pPr>
            <a:r>
              <a:rPr lang="es-EC" sz="1600" dirty="0"/>
              <a:t>Se propone incrementar la funcionalidad de los robots móviles integrando diferentes sensores químicos para la </a:t>
            </a:r>
            <a:r>
              <a:rPr lang="es-EC" sz="1600" dirty="0" smtClean="0"/>
              <a:t>discriminación </a:t>
            </a:r>
            <a:r>
              <a:rPr lang="es-EC" sz="1600" dirty="0"/>
              <a:t>e identificación de varias sustancias a la vez</a:t>
            </a:r>
            <a:r>
              <a:rPr lang="es-EC" sz="1600" dirty="0" smtClean="0"/>
              <a:t>.</a:t>
            </a:r>
            <a:endParaRPr lang="es-EC" sz="1600" dirty="0"/>
          </a:p>
        </p:txBody>
      </p:sp>
      <p:sp>
        <p:nvSpPr>
          <p:cNvPr id="15" name="CuadroTexto 14"/>
          <p:cNvSpPr txBox="1"/>
          <p:nvPr/>
        </p:nvSpPr>
        <p:spPr>
          <a:xfrm>
            <a:off x="954869" y="3091570"/>
            <a:ext cx="10096309" cy="792781"/>
          </a:xfrm>
          <a:prstGeom prst="rect">
            <a:avLst/>
          </a:prstGeom>
          <a:solidFill>
            <a:schemeClr val="accent4">
              <a:lumMod val="20000"/>
              <a:lumOff val="80000"/>
            </a:schemeClr>
          </a:solidFill>
          <a:ln>
            <a:solidFill>
              <a:schemeClr val="tx1"/>
            </a:solidFill>
          </a:ln>
        </p:spPr>
        <p:txBody>
          <a:bodyPr wrap="square" rtlCol="0">
            <a:spAutoFit/>
          </a:bodyPr>
          <a:lstStyle/>
          <a:p>
            <a:pPr algn="just">
              <a:lnSpc>
                <a:spcPct val="150000"/>
              </a:lnSpc>
            </a:pPr>
            <a:r>
              <a:rPr lang="es-EC" sz="1600" dirty="0"/>
              <a:t>Se deben realizar mejoras en el sistema de navegación de los robots móviles de búsqueda mediante la implementación de </a:t>
            </a:r>
            <a:r>
              <a:rPr lang="es-EC" sz="1600" dirty="0" smtClean="0"/>
              <a:t>tecnologías </a:t>
            </a:r>
            <a:r>
              <a:rPr lang="es-EC" sz="1600" dirty="0"/>
              <a:t>para </a:t>
            </a:r>
            <a:r>
              <a:rPr lang="es-EC" sz="1600" dirty="0" smtClean="0"/>
              <a:t>odometría</a:t>
            </a:r>
            <a:endParaRPr lang="es-EC" sz="1600" dirty="0"/>
          </a:p>
        </p:txBody>
      </p:sp>
      <p:sp>
        <p:nvSpPr>
          <p:cNvPr id="16" name="CuadroTexto 15"/>
          <p:cNvSpPr txBox="1"/>
          <p:nvPr/>
        </p:nvSpPr>
        <p:spPr>
          <a:xfrm>
            <a:off x="939669" y="4114889"/>
            <a:ext cx="10096309" cy="1531445"/>
          </a:xfrm>
          <a:prstGeom prst="rect">
            <a:avLst/>
          </a:prstGeom>
          <a:solidFill>
            <a:schemeClr val="accent2">
              <a:lumMod val="20000"/>
              <a:lumOff val="80000"/>
            </a:schemeClr>
          </a:solidFill>
          <a:ln>
            <a:solidFill>
              <a:schemeClr val="tx1"/>
            </a:solidFill>
          </a:ln>
        </p:spPr>
        <p:txBody>
          <a:bodyPr wrap="square" rtlCol="0">
            <a:spAutoFit/>
          </a:bodyPr>
          <a:lstStyle/>
          <a:p>
            <a:pPr algn="just">
              <a:lnSpc>
                <a:spcPct val="150000"/>
              </a:lnSpc>
            </a:pPr>
            <a:r>
              <a:rPr lang="es-ES_tradnl" sz="1600" dirty="0">
                <a:latin typeface="Times New Roman" panose="02020603050405020304" pitchFamily="18" charset="0"/>
                <a:ea typeface="Calibri" panose="020F0502020204030204" pitchFamily="34" charset="0"/>
              </a:rPr>
              <a:t>Se invita a ampliar la investigación realizada y proponer más algoritmos de búsqueda centrados en la navegación autónoma para </a:t>
            </a:r>
            <a:r>
              <a:rPr lang="es-ES_tradnl" sz="1600" dirty="0" smtClean="0">
                <a:latin typeface="Times New Roman" panose="02020603050405020304" pitchFamily="18" charset="0"/>
                <a:ea typeface="Calibri" panose="020F0502020204030204" pitchFamily="34" charset="0"/>
              </a:rPr>
              <a:t>enjambres </a:t>
            </a:r>
            <a:r>
              <a:rPr lang="es-ES_tradnl" sz="1600" dirty="0">
                <a:latin typeface="Times New Roman" panose="02020603050405020304" pitchFamily="18" charset="0"/>
                <a:ea typeface="Calibri" panose="020F0502020204030204" pitchFamily="34" charset="0"/>
              </a:rPr>
              <a:t>robóticos que permitan desarrollar y cumplir de mejor manera los objetivos propuestos para el proyecto institucional ESPE-PIC-2016-009 </a:t>
            </a:r>
            <a:r>
              <a:rPr lang="es-ES_tradnl" sz="1600" dirty="0" smtClean="0">
                <a:latin typeface="Times New Roman" panose="02020603050405020304" pitchFamily="18" charset="0"/>
                <a:ea typeface="Calibri" panose="020F0502020204030204" pitchFamily="34" charset="0"/>
              </a:rPr>
              <a:t>denominado </a:t>
            </a:r>
            <a:r>
              <a:rPr lang="es-ES_tradnl" sz="1600" dirty="0">
                <a:latin typeface="Times New Roman" panose="02020603050405020304" pitchFamily="18" charset="0"/>
                <a:ea typeface="Calibri" panose="020F0502020204030204" pitchFamily="34" charset="0"/>
              </a:rPr>
              <a:t>“SmellRobSense”.</a:t>
            </a:r>
            <a:endParaRPr lang="es-EC" sz="1600" dirty="0">
              <a:latin typeface="Times New Roman" panose="02020603050405020304" pitchFamily="18" charset="0"/>
              <a:ea typeface="Calibri" panose="020F0502020204030204" pitchFamily="34" charset="0"/>
            </a:endParaRPr>
          </a:p>
          <a:p>
            <a:pPr algn="just">
              <a:lnSpc>
                <a:spcPct val="150000"/>
              </a:lnSpc>
            </a:pPr>
            <a:endParaRPr lang="es-EC" sz="1600" dirty="0"/>
          </a:p>
        </p:txBody>
      </p:sp>
    </p:spTree>
    <p:extLst>
      <p:ext uri="{BB962C8B-B14F-4D97-AF65-F5344CB8AC3E}">
        <p14:creationId xmlns:p14="http://schemas.microsoft.com/office/powerpoint/2010/main" val="43534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63</a:t>
            </a:fld>
            <a:endParaRPr lang="es-ES" sz="1600">
              <a:solidFill>
                <a:srgbClr val="888888"/>
              </a:solidFill>
            </a:endParaRPr>
          </a:p>
        </p:txBody>
      </p:sp>
      <p:sp>
        <p:nvSpPr>
          <p:cNvPr id="2" name="Rectángulo 1"/>
          <p:cNvSpPr/>
          <p:nvPr/>
        </p:nvSpPr>
        <p:spPr>
          <a:xfrm>
            <a:off x="4272588" y="2660915"/>
            <a:ext cx="3540072" cy="1231106"/>
          </a:xfrm>
          <a:prstGeom prst="rect">
            <a:avLst/>
          </a:prstGeom>
          <a:noFill/>
        </p:spPr>
        <p:txBody>
          <a:bodyPr wrap="none" lIns="121920" tIns="60960" rIns="121920" bIns="60960">
            <a:spAutoFit/>
          </a:bodyPr>
          <a:lstStyle/>
          <a:p>
            <a:pPr algn="ctr"/>
            <a:r>
              <a:rPr lang="es-ES" sz="7200" dirty="0">
                <a:ln w="0"/>
                <a:effectLst>
                  <a:outerShdw blurRad="38100" dist="19050" dir="2700000" algn="tl" rotWithShape="0">
                    <a:schemeClr val="dk1">
                      <a:alpha val="40000"/>
                    </a:schemeClr>
                  </a:outerShdw>
                </a:effectLst>
              </a:rPr>
              <a:t>GRACIAS</a:t>
            </a:r>
          </a:p>
        </p:txBody>
      </p:sp>
    </p:spTree>
    <p:extLst>
      <p:ext uri="{BB962C8B-B14F-4D97-AF65-F5344CB8AC3E}">
        <p14:creationId xmlns:p14="http://schemas.microsoft.com/office/powerpoint/2010/main" val="6580670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1463619359"/>
              </p:ext>
            </p:extLst>
          </p:nvPr>
        </p:nvGraphicFramePr>
        <p:xfrm>
          <a:off x="391886" y="881974"/>
          <a:ext cx="10842171" cy="5892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18 Rectángulo"/>
          <p:cNvSpPr/>
          <p:nvPr/>
        </p:nvSpPr>
        <p:spPr bwMode="auto">
          <a:xfrm>
            <a:off x="173831" y="205871"/>
            <a:ext cx="9570575" cy="480053"/>
          </a:xfrm>
          <a:prstGeom prst="rect">
            <a:avLst/>
          </a:prstGeom>
          <a:solidFill>
            <a:srgbClr val="485868"/>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Antecedentes</a:t>
            </a:r>
            <a:endParaRPr lang="es-EC" sz="3200" b="1" dirty="0">
              <a:solidFill>
                <a:schemeClr val="bg1"/>
              </a:solidFill>
              <a:latin typeface="Calibri" panose="020F0502020204030204" pitchFamily="34" charset="0"/>
            </a:endParaRPr>
          </a:p>
        </p:txBody>
      </p:sp>
      <p:pic>
        <p:nvPicPr>
          <p:cNvPr id="18" name="Picture 2" descr="http://blogs.espe.edu.ec/wp-content/uploads/2013/09/Logo-RP-UFA-ESP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610600" y="6356351"/>
            <a:ext cx="2743200" cy="118712"/>
          </a:xfrm>
        </p:spPr>
        <p:txBody>
          <a:bodyPr/>
          <a:lstStyle/>
          <a:p>
            <a:pPr>
              <a:defRPr/>
            </a:pPr>
            <a:fld id="{E8D88C74-0DDE-8F40-A44E-D6CE8BB2242F}" type="slidenum">
              <a:rPr lang="es-ES" smtClean="0"/>
              <a:pPr>
                <a:defRPr/>
              </a:pPr>
              <a:t>7</a:t>
            </a:fld>
            <a:endParaRPr lang="es-ES" sz="1600" dirty="0">
              <a:solidFill>
                <a:srgbClr val="888888"/>
              </a:solidFill>
            </a:endParaRPr>
          </a:p>
        </p:txBody>
      </p:sp>
      <p:sp>
        <p:nvSpPr>
          <p:cNvPr id="9" name="Rectángulo 8"/>
          <p:cNvSpPr/>
          <p:nvPr/>
        </p:nvSpPr>
        <p:spPr>
          <a:xfrm>
            <a:off x="6143615" y="4252144"/>
            <a:ext cx="2430474" cy="276999"/>
          </a:xfrm>
          <a:prstGeom prst="rect">
            <a:avLst/>
          </a:prstGeom>
        </p:spPr>
        <p:txBody>
          <a:bodyPr wrap="none">
            <a:spAutoFit/>
          </a:bodyPr>
          <a:lstStyle/>
          <a:p>
            <a:r>
              <a:rPr lang="es-EC" sz="1200" dirty="0">
                <a:latin typeface="Times New Roman" panose="02020603050405020304" pitchFamily="18" charset="0"/>
                <a:ea typeface="Calibri" panose="020F0502020204030204" pitchFamily="34" charset="0"/>
              </a:rPr>
              <a:t> </a:t>
            </a:r>
            <a:r>
              <a:rPr lang="es-ES_tradnl" sz="1200" dirty="0">
                <a:latin typeface="Times New Roman" panose="02020603050405020304" pitchFamily="18" charset="0"/>
                <a:ea typeface="Calibri" panose="020F0502020204030204" pitchFamily="34" charset="0"/>
              </a:rPr>
              <a:t>Fuente: (</a:t>
            </a:r>
            <a:r>
              <a:rPr lang="es-ES_tradnl" sz="1200" dirty="0" err="1" smtClean="0">
                <a:latin typeface="Times New Roman" panose="02020603050405020304" pitchFamily="18" charset="0"/>
                <a:ea typeface="Calibri" panose="020F0502020204030204" pitchFamily="34" charset="0"/>
              </a:rPr>
              <a:t>Gaibor&amp;Mediavilla</a:t>
            </a:r>
            <a:r>
              <a:rPr lang="es-ES_tradnl" sz="1200" dirty="0">
                <a:latin typeface="Times New Roman" panose="02020603050405020304" pitchFamily="18" charset="0"/>
                <a:ea typeface="Calibri" panose="020F0502020204030204" pitchFamily="34" charset="0"/>
              </a:rPr>
              <a:t>, 2016)</a:t>
            </a:r>
            <a:endParaRPr lang="es-EC" sz="1200" dirty="0"/>
          </a:p>
        </p:txBody>
      </p:sp>
      <p:sp>
        <p:nvSpPr>
          <p:cNvPr id="22" name="Rectángulo 21"/>
          <p:cNvSpPr/>
          <p:nvPr/>
        </p:nvSpPr>
        <p:spPr>
          <a:xfrm>
            <a:off x="6297835" y="2408885"/>
            <a:ext cx="1776897" cy="276999"/>
          </a:xfrm>
          <a:prstGeom prst="rect">
            <a:avLst/>
          </a:prstGeom>
        </p:spPr>
        <p:txBody>
          <a:bodyPr wrap="none">
            <a:spAutoFit/>
          </a:bodyPr>
          <a:lstStyle/>
          <a:p>
            <a:r>
              <a:rPr lang="es-EC" sz="1200" dirty="0">
                <a:latin typeface="Times New Roman" panose="02020603050405020304" pitchFamily="18" charset="0"/>
                <a:ea typeface="Calibri" panose="020F0502020204030204" pitchFamily="34" charset="0"/>
              </a:rPr>
              <a:t> </a:t>
            </a:r>
            <a:r>
              <a:rPr lang="es-ES_tradnl" sz="1200" dirty="0">
                <a:latin typeface="Times New Roman" panose="02020603050405020304" pitchFamily="18" charset="0"/>
                <a:ea typeface="Calibri" panose="020F0502020204030204" pitchFamily="34" charset="0"/>
              </a:rPr>
              <a:t>Fuente: </a:t>
            </a:r>
            <a:r>
              <a:rPr lang="es-ES_tradnl" sz="1200" dirty="0" smtClean="0">
                <a:latin typeface="Times New Roman" panose="02020603050405020304" pitchFamily="18" charset="0"/>
                <a:ea typeface="Calibri" panose="020F0502020204030204" pitchFamily="34" charset="0"/>
              </a:rPr>
              <a:t>(</a:t>
            </a:r>
            <a:r>
              <a:rPr lang="es-ES_tradnl" sz="1200" dirty="0" err="1" smtClean="0">
                <a:latin typeface="Times New Roman" panose="02020603050405020304" pitchFamily="18" charset="0"/>
                <a:ea typeface="Calibri" panose="020F0502020204030204" pitchFamily="34" charset="0"/>
              </a:rPr>
              <a:t>Takeuchi</a:t>
            </a:r>
            <a:r>
              <a:rPr lang="es-ES_tradnl" sz="1200" dirty="0" smtClean="0">
                <a:latin typeface="Times New Roman" panose="02020603050405020304" pitchFamily="18" charset="0"/>
                <a:ea typeface="Calibri" panose="020F0502020204030204" pitchFamily="34" charset="0"/>
              </a:rPr>
              <a:t>, 2015)</a:t>
            </a:r>
            <a:endParaRPr lang="es-EC" sz="1200" dirty="0"/>
          </a:p>
        </p:txBody>
      </p:sp>
      <p:sp>
        <p:nvSpPr>
          <p:cNvPr id="26" name="Rectángulo 25"/>
          <p:cNvSpPr/>
          <p:nvPr/>
        </p:nvSpPr>
        <p:spPr>
          <a:xfrm>
            <a:off x="6082728" y="6372404"/>
            <a:ext cx="2450286" cy="276999"/>
          </a:xfrm>
          <a:prstGeom prst="rect">
            <a:avLst/>
          </a:prstGeom>
        </p:spPr>
        <p:txBody>
          <a:bodyPr wrap="none">
            <a:spAutoFit/>
          </a:bodyPr>
          <a:lstStyle/>
          <a:p>
            <a:r>
              <a:rPr lang="es-EC" sz="1200" dirty="0">
                <a:latin typeface="Times New Roman" panose="02020603050405020304" pitchFamily="18" charset="0"/>
                <a:ea typeface="Calibri" panose="020F0502020204030204" pitchFamily="34" charset="0"/>
              </a:rPr>
              <a:t> </a:t>
            </a:r>
            <a:r>
              <a:rPr lang="es-ES_tradnl" sz="1200" dirty="0">
                <a:latin typeface="Times New Roman" panose="02020603050405020304" pitchFamily="18" charset="0"/>
                <a:ea typeface="Calibri" panose="020F0502020204030204" pitchFamily="34" charset="0"/>
              </a:rPr>
              <a:t>Fuente: </a:t>
            </a:r>
            <a:r>
              <a:rPr lang="es-ES_tradnl" sz="1200" dirty="0" smtClean="0">
                <a:latin typeface="Times New Roman" panose="02020603050405020304" pitchFamily="18" charset="0"/>
                <a:ea typeface="Calibri" panose="020F0502020204030204" pitchFamily="34" charset="0"/>
              </a:rPr>
              <a:t>(Alejando &amp;Venegas, 2017)</a:t>
            </a:r>
            <a:endParaRPr lang="es-EC" sz="1200" dirty="0"/>
          </a:p>
        </p:txBody>
      </p:sp>
    </p:spTree>
    <p:extLst>
      <p:ext uri="{BB962C8B-B14F-4D97-AF65-F5344CB8AC3E}">
        <p14:creationId xmlns:p14="http://schemas.microsoft.com/office/powerpoint/2010/main" val="2527451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127406"/>
            <a:ext cx="9570575" cy="480053"/>
          </a:xfrm>
          <a:prstGeom prst="rect">
            <a:avLst/>
          </a:prstGeom>
          <a:solidFill>
            <a:srgbClr val="485868"/>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Antecedentes</a:t>
            </a:r>
            <a:endParaRPr lang="es-EC" sz="3200" b="1" dirty="0">
              <a:solidFill>
                <a:schemeClr val="bg1"/>
              </a:solidFill>
              <a:latin typeface="Calibri" panose="020F0502020204030204" pitchFamily="34" charset="0"/>
            </a:endParaRP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8</a:t>
            </a:fld>
            <a:endParaRPr lang="es-ES" sz="1600">
              <a:solidFill>
                <a:srgbClr val="888888"/>
              </a:solidFill>
            </a:endParaRPr>
          </a:p>
        </p:txBody>
      </p:sp>
      <p:pic>
        <p:nvPicPr>
          <p:cNvPr id="5" name="Imagen 4"/>
          <p:cNvPicPr/>
          <p:nvPr/>
        </p:nvPicPr>
        <p:blipFill>
          <a:blip r:embed="rId3"/>
          <a:stretch>
            <a:fillRect/>
          </a:stretch>
        </p:blipFill>
        <p:spPr>
          <a:xfrm>
            <a:off x="7411943" y="4965450"/>
            <a:ext cx="4409594" cy="1857391"/>
          </a:xfrm>
          <a:prstGeom prst="rect">
            <a:avLst/>
          </a:prstGeom>
        </p:spPr>
      </p:pic>
      <p:sp>
        <p:nvSpPr>
          <p:cNvPr id="7" name="Rectángulo 6"/>
          <p:cNvSpPr/>
          <p:nvPr/>
        </p:nvSpPr>
        <p:spPr>
          <a:xfrm>
            <a:off x="173831" y="661170"/>
            <a:ext cx="6011197" cy="432677"/>
          </a:xfrm>
          <a:prstGeom prst="rect">
            <a:avLst/>
          </a:prstGeom>
          <a:solidFill>
            <a:srgbClr val="92D050"/>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a:t>Algoritmos de </a:t>
            </a:r>
            <a:r>
              <a:rPr lang="es-EC" sz="2000" b="1" dirty="0" smtClean="0"/>
              <a:t>búsqueda y detección de fuentes de olor</a:t>
            </a:r>
            <a:endParaRPr lang="es-EC" sz="2000" b="1" dirty="0"/>
          </a:p>
        </p:txBody>
      </p:sp>
      <p:pic>
        <p:nvPicPr>
          <p:cNvPr id="8" name="Imagen 7" descr="Resultado de imagen para Ant Colony Optimisation algorithm"/>
          <p:cNvPicPr/>
          <p:nvPr/>
        </p:nvPicPr>
        <p:blipFill rotWithShape="1">
          <a:blip r:embed="rId4" cstate="print">
            <a:extLst>
              <a:ext uri="{28A0092B-C50C-407E-A947-70E740481C1C}">
                <a14:useLocalDpi xmlns:a14="http://schemas.microsoft.com/office/drawing/2010/main" val="0"/>
              </a:ext>
            </a:extLst>
          </a:blip>
          <a:srcRect b="9843"/>
          <a:stretch/>
        </p:blipFill>
        <p:spPr bwMode="auto">
          <a:xfrm>
            <a:off x="7948850" y="1273290"/>
            <a:ext cx="3066580" cy="1554642"/>
          </a:xfrm>
          <a:prstGeom prst="rect">
            <a:avLst/>
          </a:prstGeom>
          <a:noFill/>
          <a:ln>
            <a:noFill/>
          </a:ln>
        </p:spPr>
      </p:pic>
      <p:sp>
        <p:nvSpPr>
          <p:cNvPr id="12" name="Rectángulo 11"/>
          <p:cNvSpPr/>
          <p:nvPr/>
        </p:nvSpPr>
        <p:spPr>
          <a:xfrm>
            <a:off x="6185028" y="661170"/>
            <a:ext cx="5092700" cy="432677"/>
          </a:xfrm>
          <a:prstGeom prst="rect">
            <a:avLst/>
          </a:prstGeom>
          <a:solidFill>
            <a:schemeClr val="accent1"/>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a:t>Algoritmos </a:t>
            </a:r>
            <a:r>
              <a:rPr lang="es-EC" sz="2000" b="1" dirty="0" smtClean="0"/>
              <a:t>bio-inspirados</a:t>
            </a:r>
            <a:endParaRPr lang="es-EC" sz="2000" b="1" dirty="0"/>
          </a:p>
        </p:txBody>
      </p:sp>
      <p:pic>
        <p:nvPicPr>
          <p:cNvPr id="13" name="Imagen 12"/>
          <p:cNvPicPr/>
          <p:nvPr/>
        </p:nvPicPr>
        <p:blipFill rotWithShape="1">
          <a:blip r:embed="rId5"/>
          <a:srcRect t="13237" b="6416"/>
          <a:stretch/>
        </p:blipFill>
        <p:spPr bwMode="auto">
          <a:xfrm>
            <a:off x="7447876" y="3106929"/>
            <a:ext cx="4373661" cy="1546707"/>
          </a:xfrm>
          <a:prstGeom prst="rect">
            <a:avLst/>
          </a:prstGeom>
          <a:ln>
            <a:noFill/>
          </a:ln>
          <a:extLst>
            <a:ext uri="{53640926-AAD7-44D8-BBD7-CCE9431645EC}">
              <a14:shadowObscured xmlns:a14="http://schemas.microsoft.com/office/drawing/2010/main"/>
            </a:ext>
          </a:extLst>
        </p:spPr>
      </p:pic>
      <p:graphicFrame>
        <p:nvGraphicFramePr>
          <p:cNvPr id="2" name="Diagrama 1"/>
          <p:cNvGraphicFramePr/>
          <p:nvPr>
            <p:extLst>
              <p:ext uri="{D42A27DB-BD31-4B8C-83A1-F6EECF244321}">
                <p14:modId xmlns:p14="http://schemas.microsoft.com/office/powerpoint/2010/main" val="2139789639"/>
              </p:ext>
            </p:extLst>
          </p:nvPr>
        </p:nvGraphicFramePr>
        <p:xfrm>
          <a:off x="-1931786" y="1062758"/>
          <a:ext cx="9805211"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Rectángulo 10"/>
          <p:cNvSpPr/>
          <p:nvPr/>
        </p:nvSpPr>
        <p:spPr>
          <a:xfrm>
            <a:off x="4018822" y="6019691"/>
            <a:ext cx="2871299" cy="400110"/>
          </a:xfrm>
          <a:prstGeom prst="rect">
            <a:avLst/>
          </a:prstGeom>
        </p:spPr>
        <p:txBody>
          <a:bodyPr wrap="none">
            <a:spAutoFit/>
          </a:bodyPr>
          <a:lstStyle/>
          <a:p>
            <a:r>
              <a:rPr lang="es-EC" sz="2000" dirty="0">
                <a:latin typeface="Times New Roman" panose="02020603050405020304" pitchFamily="18" charset="0"/>
                <a:ea typeface="Calibri" panose="020F0502020204030204" pitchFamily="34" charset="0"/>
              </a:rPr>
              <a:t> </a:t>
            </a:r>
            <a:r>
              <a:rPr lang="es-ES_tradnl" sz="1400" dirty="0">
                <a:latin typeface="Times New Roman" panose="02020603050405020304" pitchFamily="18" charset="0"/>
                <a:ea typeface="Calibri" panose="020F0502020204030204" pitchFamily="34" charset="0"/>
              </a:rPr>
              <a:t>Fuente: (A. J. </a:t>
            </a:r>
            <a:r>
              <a:rPr lang="es-ES_tradnl" sz="1400" dirty="0" err="1">
                <a:latin typeface="Times New Roman" panose="02020603050405020304" pitchFamily="18" charset="0"/>
                <a:ea typeface="Calibri" panose="020F0502020204030204" pitchFamily="34" charset="0"/>
              </a:rPr>
              <a:t>Lilienthal</a:t>
            </a:r>
            <a:r>
              <a:rPr lang="es-ES_tradnl" sz="1400" dirty="0">
                <a:latin typeface="Times New Roman" panose="02020603050405020304" pitchFamily="18" charset="0"/>
                <a:ea typeface="Calibri" panose="020F0502020204030204" pitchFamily="34" charset="0"/>
              </a:rPr>
              <a:t> et al., 2006)</a:t>
            </a:r>
            <a:endParaRPr lang="es-EC" sz="1400" dirty="0"/>
          </a:p>
        </p:txBody>
      </p:sp>
      <p:sp>
        <p:nvSpPr>
          <p:cNvPr id="20" name="Rectángulo 19"/>
          <p:cNvSpPr/>
          <p:nvPr/>
        </p:nvSpPr>
        <p:spPr>
          <a:xfrm>
            <a:off x="4279438" y="4137067"/>
            <a:ext cx="2123722" cy="307392"/>
          </a:xfrm>
          <a:prstGeom prst="rect">
            <a:avLst/>
          </a:prstGeom>
        </p:spPr>
        <p:txBody>
          <a:bodyPr wrap="none">
            <a:spAutoFit/>
          </a:bodyPr>
          <a:lstStyle/>
          <a:p>
            <a:pPr algn="ctr">
              <a:lnSpc>
                <a:spcPct val="107000"/>
              </a:lnSpc>
              <a:spcAft>
                <a:spcPts val="800"/>
              </a:spcAft>
            </a:pPr>
            <a:r>
              <a:rPr lang="es-ES_tradnl" sz="1400" dirty="0">
                <a:latin typeface="Times New Roman" panose="02020603050405020304" pitchFamily="18" charset="0"/>
                <a:ea typeface="Calibri" panose="020F0502020204030204" pitchFamily="34" charset="0"/>
              </a:rPr>
              <a:t>Fuente: (X.-S. Yang, 2010)</a:t>
            </a:r>
            <a:endParaRPr lang="es-EC" sz="1400" dirty="0">
              <a:latin typeface="Times New Roman" panose="02020603050405020304" pitchFamily="18" charset="0"/>
              <a:ea typeface="Calibri" panose="020F0502020204030204" pitchFamily="34" charset="0"/>
            </a:endParaRPr>
          </a:p>
        </p:txBody>
      </p:sp>
      <p:sp>
        <p:nvSpPr>
          <p:cNvPr id="16" name="Rectángulo 15"/>
          <p:cNvSpPr/>
          <p:nvPr/>
        </p:nvSpPr>
        <p:spPr>
          <a:xfrm>
            <a:off x="3792478" y="2299747"/>
            <a:ext cx="3097643" cy="369332"/>
          </a:xfrm>
          <a:prstGeom prst="rect">
            <a:avLst/>
          </a:prstGeom>
        </p:spPr>
        <p:txBody>
          <a:bodyPr wrap="none">
            <a:spAutoFit/>
          </a:bodyPr>
          <a:lstStyle/>
          <a:p>
            <a:r>
              <a:rPr lang="es-ES_tradnl" dirty="0">
                <a:latin typeface="Times New Roman" panose="02020603050405020304" pitchFamily="18" charset="0"/>
                <a:ea typeface="Calibri" panose="020F0502020204030204" pitchFamily="34" charset="0"/>
              </a:rPr>
              <a:t> </a:t>
            </a:r>
            <a:r>
              <a:rPr lang="es-ES_tradnl" sz="1400" dirty="0">
                <a:latin typeface="Times New Roman" panose="02020603050405020304" pitchFamily="18" charset="0"/>
                <a:ea typeface="Calibri" panose="020F0502020204030204" pitchFamily="34" charset="0"/>
              </a:rPr>
              <a:t>Fuente: (</a:t>
            </a:r>
            <a:r>
              <a:rPr lang="es-ES_tradnl" sz="1400" dirty="0" err="1">
                <a:latin typeface="Times New Roman" panose="02020603050405020304" pitchFamily="18" charset="0"/>
                <a:ea typeface="Calibri" panose="020F0502020204030204" pitchFamily="34" charset="0"/>
              </a:rPr>
              <a:t>Bachir</a:t>
            </a:r>
            <a:r>
              <a:rPr lang="es-ES_tradnl" sz="1400" dirty="0">
                <a:latin typeface="Times New Roman" panose="02020603050405020304" pitchFamily="18" charset="0"/>
                <a:ea typeface="Calibri" panose="020F0502020204030204" pitchFamily="34" charset="0"/>
              </a:rPr>
              <a:t>, Ali, &amp; </a:t>
            </a:r>
            <a:r>
              <a:rPr lang="es-ES_tradnl" sz="1400" dirty="0" err="1">
                <a:latin typeface="Times New Roman" panose="02020603050405020304" pitchFamily="18" charset="0"/>
                <a:ea typeface="Calibri" panose="020F0502020204030204" pitchFamily="34" charset="0"/>
              </a:rPr>
              <a:t>Abdellah</a:t>
            </a:r>
            <a:r>
              <a:rPr lang="es-ES_tradnl" sz="1400" dirty="0">
                <a:latin typeface="Times New Roman" panose="02020603050405020304" pitchFamily="18" charset="0"/>
                <a:ea typeface="Calibri" panose="020F0502020204030204" pitchFamily="34" charset="0"/>
              </a:rPr>
              <a:t>, 2012)</a:t>
            </a:r>
            <a:endParaRPr lang="es-EC" sz="1400" dirty="0"/>
          </a:p>
        </p:txBody>
      </p:sp>
    </p:spTree>
    <p:extLst>
      <p:ext uri="{BB962C8B-B14F-4D97-AF65-F5344CB8AC3E}">
        <p14:creationId xmlns:p14="http://schemas.microsoft.com/office/powerpoint/2010/main" val="144450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C32DB948-DC4C-472C-B111-04B98DA3317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graphicEl>
                                              <a:dgm id="{A325B1B2-42F2-491D-9A17-7C05F982AA99}"/>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graphicEl>
                                              <a:dgm id="{8C8BB5DD-E99F-4FA9-8B17-41588AFACA7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graphicEl>
                                              <a:dgm id="{BF49E625-B9B1-4CB8-B93E-7D725FB88655}"/>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graphicEl>
                                              <a:dgm id="{ECE63A84-E5BD-460C-BC5D-399DBB69755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graphicEl>
                                              <a:dgm id="{3ACA391A-5ED6-479F-9EE7-C7066C4B026B}"/>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graphicEl>
                                              <a:dgm id="{56349AA7-B5C6-4F49-A9B4-CD635CC371EF}"/>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11" grpId="0"/>
      <p:bldP spid="20"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0" y="74568"/>
            <a:ext cx="9570575" cy="480053"/>
          </a:xfrm>
          <a:prstGeom prst="rect">
            <a:avLst/>
          </a:prstGeom>
          <a:solidFill>
            <a:srgbClr val="485868"/>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Antecedentes</a:t>
            </a:r>
            <a:endParaRPr lang="es-EC" sz="3200" b="1" dirty="0">
              <a:solidFill>
                <a:schemeClr val="bg1"/>
              </a:solidFill>
              <a:latin typeface="Calibri" panose="020F0502020204030204" pitchFamily="34" charset="0"/>
            </a:endParaRP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9</a:t>
            </a:fld>
            <a:endParaRPr lang="es-ES" sz="1600">
              <a:solidFill>
                <a:srgbClr val="888888"/>
              </a:solidFill>
            </a:endParaRPr>
          </a:p>
        </p:txBody>
      </p:sp>
      <p:pic>
        <p:nvPicPr>
          <p:cNvPr id="6" name="Imagen 5"/>
          <p:cNvPicPr/>
          <p:nvPr/>
        </p:nvPicPr>
        <p:blipFill>
          <a:blip r:embed="rId3"/>
          <a:stretch>
            <a:fillRect/>
          </a:stretch>
        </p:blipFill>
        <p:spPr>
          <a:xfrm>
            <a:off x="294034" y="5267518"/>
            <a:ext cx="2743200" cy="1453957"/>
          </a:xfrm>
          <a:prstGeom prst="rect">
            <a:avLst/>
          </a:prstGeom>
        </p:spPr>
      </p:pic>
      <p:sp>
        <p:nvSpPr>
          <p:cNvPr id="7" name="Rectángulo 6"/>
          <p:cNvSpPr/>
          <p:nvPr/>
        </p:nvSpPr>
        <p:spPr>
          <a:xfrm>
            <a:off x="173830" y="621357"/>
            <a:ext cx="6011197" cy="432677"/>
          </a:xfrm>
          <a:prstGeom prst="rect">
            <a:avLst/>
          </a:prstGeom>
          <a:solidFill>
            <a:srgbClr val="92D050"/>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a:t>Algoritmos de </a:t>
            </a:r>
            <a:r>
              <a:rPr lang="es-EC" sz="2000" b="1" dirty="0" smtClean="0"/>
              <a:t>búsqueda y detección de fuentes de olor</a:t>
            </a:r>
            <a:endParaRPr lang="es-EC" sz="2000" b="1" dirty="0"/>
          </a:p>
        </p:txBody>
      </p:sp>
      <p:pic>
        <p:nvPicPr>
          <p:cNvPr id="9" name="Imagen 8"/>
          <p:cNvPicPr/>
          <p:nvPr/>
        </p:nvPicPr>
        <p:blipFill rotWithShape="1">
          <a:blip r:embed="rId4"/>
          <a:srcRect b="7715"/>
          <a:stretch/>
        </p:blipFill>
        <p:spPr>
          <a:xfrm>
            <a:off x="565129" y="1641824"/>
            <a:ext cx="2698244" cy="2461001"/>
          </a:xfrm>
          <a:prstGeom prst="rect">
            <a:avLst/>
          </a:prstGeom>
        </p:spPr>
      </p:pic>
      <p:pic>
        <p:nvPicPr>
          <p:cNvPr id="10" name="Imagen 9"/>
          <p:cNvPicPr/>
          <p:nvPr/>
        </p:nvPicPr>
        <p:blipFill rotWithShape="1">
          <a:blip r:embed="rId5"/>
          <a:srcRect t="3628" b="6168"/>
          <a:stretch/>
        </p:blipFill>
        <p:spPr>
          <a:xfrm>
            <a:off x="6884609" y="5260845"/>
            <a:ext cx="2580561" cy="1514902"/>
          </a:xfrm>
          <a:prstGeom prst="rect">
            <a:avLst/>
          </a:prstGeom>
        </p:spPr>
      </p:pic>
      <p:pic>
        <p:nvPicPr>
          <p:cNvPr id="2" name="Imagen 1"/>
          <p:cNvPicPr>
            <a:picLocks noChangeAspect="1"/>
          </p:cNvPicPr>
          <p:nvPr/>
        </p:nvPicPr>
        <p:blipFill>
          <a:blip r:embed="rId6"/>
          <a:stretch>
            <a:fillRect/>
          </a:stretch>
        </p:blipFill>
        <p:spPr>
          <a:xfrm>
            <a:off x="5896228" y="1696876"/>
            <a:ext cx="5042407" cy="2313500"/>
          </a:xfrm>
          <a:prstGeom prst="rect">
            <a:avLst/>
          </a:prstGeom>
        </p:spPr>
      </p:pic>
      <p:sp>
        <p:nvSpPr>
          <p:cNvPr id="12" name="Rectángulo 11"/>
          <p:cNvSpPr/>
          <p:nvPr/>
        </p:nvSpPr>
        <p:spPr>
          <a:xfrm>
            <a:off x="6185027" y="621357"/>
            <a:ext cx="5934040" cy="432677"/>
          </a:xfrm>
          <a:prstGeom prst="rect">
            <a:avLst/>
          </a:prstGeom>
          <a:solidFill>
            <a:schemeClr val="accent1"/>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smtClean="0"/>
              <a:t>Basados en la planificación de trayectorias</a:t>
            </a:r>
            <a:endParaRPr lang="es-EC" sz="2000" b="1" dirty="0"/>
          </a:p>
        </p:txBody>
      </p:sp>
      <p:sp>
        <p:nvSpPr>
          <p:cNvPr id="14" name="Rectángulo 13"/>
          <p:cNvSpPr/>
          <p:nvPr/>
        </p:nvSpPr>
        <p:spPr>
          <a:xfrm>
            <a:off x="294033" y="1294223"/>
            <a:ext cx="4722465"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Algoritmo basado en el filtrado de partículas</a:t>
            </a:r>
            <a:endParaRPr lang="es-EC" sz="1600" b="1" dirty="0"/>
          </a:p>
        </p:txBody>
      </p:sp>
      <p:sp>
        <p:nvSpPr>
          <p:cNvPr id="15" name="Rectángulo 14"/>
          <p:cNvSpPr/>
          <p:nvPr/>
        </p:nvSpPr>
        <p:spPr>
          <a:xfrm>
            <a:off x="201164" y="4606087"/>
            <a:ext cx="4722465"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Algoritmo BSA: barrio de superficies</a:t>
            </a:r>
            <a:endParaRPr lang="es-EC" sz="1600" b="1" dirty="0"/>
          </a:p>
        </p:txBody>
      </p:sp>
      <p:sp>
        <p:nvSpPr>
          <p:cNvPr id="4" name="Rectángulo 3"/>
          <p:cNvSpPr/>
          <p:nvPr/>
        </p:nvSpPr>
        <p:spPr>
          <a:xfrm>
            <a:off x="3263373" y="2398574"/>
            <a:ext cx="1881990" cy="307777"/>
          </a:xfrm>
          <a:prstGeom prst="rect">
            <a:avLst/>
          </a:prstGeom>
        </p:spPr>
        <p:txBody>
          <a:bodyPr wrap="none">
            <a:spAutoFit/>
          </a:bodyPr>
          <a:lstStyle/>
          <a:p>
            <a:r>
              <a:rPr lang="es-ES_tradnl" sz="1400" dirty="0">
                <a:latin typeface="Times New Roman" panose="02020603050405020304" pitchFamily="18" charset="0"/>
                <a:ea typeface="Calibri" panose="020F0502020204030204" pitchFamily="34" charset="0"/>
              </a:rPr>
              <a:t>Fuente: (Li et al., 2011)</a:t>
            </a:r>
            <a:endParaRPr lang="es-EC" sz="1400" dirty="0"/>
          </a:p>
        </p:txBody>
      </p:sp>
      <p:sp>
        <p:nvSpPr>
          <p:cNvPr id="11" name="Rectángulo 10"/>
          <p:cNvSpPr/>
          <p:nvPr/>
        </p:nvSpPr>
        <p:spPr>
          <a:xfrm>
            <a:off x="2914321" y="5547578"/>
            <a:ext cx="2981907" cy="738664"/>
          </a:xfrm>
          <a:prstGeom prst="rect">
            <a:avLst/>
          </a:prstGeom>
        </p:spPr>
        <p:txBody>
          <a:bodyPr wrap="none">
            <a:spAutoFit/>
          </a:bodyPr>
          <a:lstStyle/>
          <a:p>
            <a:pPr algn="ctr">
              <a:lnSpc>
                <a:spcPct val="300000"/>
              </a:lnSpc>
              <a:spcAft>
                <a:spcPts val="0"/>
              </a:spcAft>
            </a:pPr>
            <a:r>
              <a:rPr lang="es-ES_tradnl" sz="1400" dirty="0">
                <a:latin typeface="Times New Roman" panose="02020603050405020304" pitchFamily="18" charset="0"/>
                <a:ea typeface="Calibri" panose="020F0502020204030204" pitchFamily="34" charset="0"/>
              </a:rPr>
              <a:t>Fuente: (E. </a:t>
            </a:r>
            <a:r>
              <a:rPr lang="es-ES_tradnl" sz="1400" dirty="0" err="1">
                <a:latin typeface="Times New Roman" panose="02020603050405020304" pitchFamily="18" charset="0"/>
                <a:ea typeface="Calibri" panose="020F0502020204030204" pitchFamily="34" charset="0"/>
              </a:rPr>
              <a:t>Gonzalez</a:t>
            </a:r>
            <a:r>
              <a:rPr lang="es-ES_tradnl" sz="1400" dirty="0">
                <a:latin typeface="Times New Roman" panose="02020603050405020304" pitchFamily="18" charset="0"/>
                <a:ea typeface="Calibri" panose="020F0502020204030204" pitchFamily="34" charset="0"/>
              </a:rPr>
              <a:t> &amp; </a:t>
            </a:r>
            <a:r>
              <a:rPr lang="es-ES_tradnl" sz="1400" dirty="0" err="1">
                <a:latin typeface="Times New Roman" panose="02020603050405020304" pitchFamily="18" charset="0"/>
                <a:ea typeface="Calibri" panose="020F0502020204030204" pitchFamily="34" charset="0"/>
              </a:rPr>
              <a:t>Gerlein</a:t>
            </a:r>
            <a:r>
              <a:rPr lang="es-ES_tradnl" sz="1400" dirty="0">
                <a:latin typeface="Times New Roman" panose="02020603050405020304" pitchFamily="18" charset="0"/>
                <a:ea typeface="Calibri" panose="020F0502020204030204" pitchFamily="34" charset="0"/>
              </a:rPr>
              <a:t>, 2009)</a:t>
            </a:r>
            <a:endParaRPr lang="es-EC" sz="1400" dirty="0">
              <a:latin typeface="Times New Roman" panose="02020603050405020304" pitchFamily="18" charset="0"/>
              <a:ea typeface="Calibri" panose="020F0502020204030204" pitchFamily="34" charset="0"/>
            </a:endParaRPr>
          </a:p>
        </p:txBody>
      </p:sp>
      <p:sp>
        <p:nvSpPr>
          <p:cNvPr id="20" name="Rectángulo 19"/>
          <p:cNvSpPr/>
          <p:nvPr/>
        </p:nvSpPr>
        <p:spPr>
          <a:xfrm>
            <a:off x="6322899" y="1294222"/>
            <a:ext cx="4996305"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Algoritmo basado en concentraciones</a:t>
            </a:r>
            <a:endParaRPr lang="es-EC" sz="1600" b="1" dirty="0"/>
          </a:p>
        </p:txBody>
      </p:sp>
      <p:sp>
        <p:nvSpPr>
          <p:cNvPr id="16" name="Rectángulo 15"/>
          <p:cNvSpPr/>
          <p:nvPr/>
        </p:nvSpPr>
        <p:spPr>
          <a:xfrm>
            <a:off x="9465170" y="5445117"/>
            <a:ext cx="2721964" cy="738664"/>
          </a:xfrm>
          <a:prstGeom prst="rect">
            <a:avLst/>
          </a:prstGeom>
        </p:spPr>
        <p:txBody>
          <a:bodyPr wrap="none">
            <a:spAutoFit/>
          </a:bodyPr>
          <a:lstStyle/>
          <a:p>
            <a:pPr algn="ctr">
              <a:lnSpc>
                <a:spcPct val="300000"/>
              </a:lnSpc>
              <a:spcAft>
                <a:spcPts val="0"/>
              </a:spcAft>
            </a:pPr>
            <a:r>
              <a:rPr lang="es-ES_tradnl" sz="1400" dirty="0">
                <a:latin typeface="Times New Roman" panose="02020603050405020304" pitchFamily="18" charset="0"/>
                <a:ea typeface="Calibri" panose="020F0502020204030204" pitchFamily="34" charset="0"/>
              </a:rPr>
              <a:t>Fuente:(</a:t>
            </a:r>
            <a:r>
              <a:rPr lang="es-ES_tradnl" sz="1400" dirty="0" err="1">
                <a:latin typeface="Times New Roman" panose="02020603050405020304" pitchFamily="18" charset="0"/>
                <a:ea typeface="Calibri" panose="020F0502020204030204" pitchFamily="34" charset="0"/>
              </a:rPr>
              <a:t>Marjovi</a:t>
            </a:r>
            <a:r>
              <a:rPr lang="es-ES_tradnl" sz="1400" dirty="0">
                <a:latin typeface="Times New Roman" panose="02020603050405020304" pitchFamily="18" charset="0"/>
                <a:ea typeface="Calibri" panose="020F0502020204030204" pitchFamily="34" charset="0"/>
              </a:rPr>
              <a:t> &amp; Marques, 2011)</a:t>
            </a:r>
            <a:endParaRPr lang="es-EC" sz="1400" dirty="0">
              <a:latin typeface="Times New Roman" panose="02020603050405020304" pitchFamily="18" charset="0"/>
              <a:ea typeface="Calibri" panose="020F0502020204030204" pitchFamily="34" charset="0"/>
            </a:endParaRPr>
          </a:p>
        </p:txBody>
      </p:sp>
      <p:sp>
        <p:nvSpPr>
          <p:cNvPr id="21" name="Rectángulo 20"/>
          <p:cNvSpPr/>
          <p:nvPr/>
        </p:nvSpPr>
        <p:spPr>
          <a:xfrm>
            <a:off x="6322900" y="4606086"/>
            <a:ext cx="4996305"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smtClean="0"/>
              <a:t>Algoritmo SLAM</a:t>
            </a:r>
            <a:endParaRPr lang="es-EC" sz="1600" b="1" dirty="0"/>
          </a:p>
        </p:txBody>
      </p:sp>
      <p:sp>
        <p:nvSpPr>
          <p:cNvPr id="5" name="Rectángulo 4"/>
          <p:cNvSpPr/>
          <p:nvPr/>
        </p:nvSpPr>
        <p:spPr>
          <a:xfrm>
            <a:off x="9982200" y="2403638"/>
            <a:ext cx="2136867" cy="307777"/>
          </a:xfrm>
          <a:prstGeom prst="rect">
            <a:avLst/>
          </a:prstGeom>
        </p:spPr>
        <p:txBody>
          <a:bodyPr wrap="none">
            <a:spAutoFit/>
          </a:bodyPr>
          <a:lstStyle/>
          <a:p>
            <a:r>
              <a:rPr lang="es-ES_tradnl" sz="1400" dirty="0">
                <a:latin typeface="Times New Roman" panose="02020603050405020304" pitchFamily="18" charset="0"/>
                <a:ea typeface="Calibri" panose="020F0502020204030204" pitchFamily="34" charset="0"/>
              </a:rPr>
              <a:t> Fuente: (</a:t>
            </a:r>
            <a:r>
              <a:rPr lang="es-ES_tradnl" sz="1400" dirty="0" err="1">
                <a:latin typeface="Times New Roman" panose="02020603050405020304" pitchFamily="18" charset="0"/>
                <a:ea typeface="Calibri" panose="020F0502020204030204" pitchFamily="34" charset="0"/>
              </a:rPr>
              <a:t>Song</a:t>
            </a:r>
            <a:r>
              <a:rPr lang="es-ES_tradnl" sz="1400" dirty="0">
                <a:latin typeface="Times New Roman" panose="02020603050405020304" pitchFamily="18" charset="0"/>
                <a:ea typeface="Calibri" panose="020F0502020204030204" pitchFamily="34" charset="0"/>
              </a:rPr>
              <a:t> et al., 2011)</a:t>
            </a:r>
            <a:endParaRPr lang="es-EC" sz="1400" dirty="0"/>
          </a:p>
        </p:txBody>
      </p:sp>
    </p:spTree>
    <p:extLst>
      <p:ext uri="{BB962C8B-B14F-4D97-AF65-F5344CB8AC3E}">
        <p14:creationId xmlns:p14="http://schemas.microsoft.com/office/powerpoint/2010/main" val="24532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4" grpId="0"/>
      <p:bldP spid="11" grpId="0"/>
      <p:bldP spid="20" grpId="0"/>
      <p:bldP spid="16" grpId="0"/>
      <p:bldP spid="21" grpId="0"/>
      <p:bldP spid="5"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1428</TotalTime>
  <Words>4488</Words>
  <Application>Microsoft Office PowerPoint</Application>
  <PresentationFormat>Panorámica</PresentationFormat>
  <Paragraphs>957</Paragraphs>
  <Slides>63</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63</vt:i4>
      </vt:variant>
    </vt:vector>
  </HeadingPairs>
  <TitlesOfParts>
    <vt:vector size="72" baseType="lpstr">
      <vt:lpstr>Arial</vt:lpstr>
      <vt:lpstr>Calibri</vt:lpstr>
      <vt:lpstr>Calibri Light</vt:lpstr>
      <vt:lpstr>Cambria Math</vt:lpstr>
      <vt:lpstr>Helvetica Light</vt:lpstr>
      <vt:lpstr>Symbol</vt:lpstr>
      <vt:lpstr>Tahoma</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DEFENSA TESIS</dc:title>
  <dc:creator>Juan Pablo Lopez Goyez</dc:creator>
  <cp:lastModifiedBy>Juan Pablo Lopez Goyez</cp:lastModifiedBy>
  <cp:revision>132</cp:revision>
  <dcterms:created xsi:type="dcterms:W3CDTF">2017-08-13T23:40:25Z</dcterms:created>
  <dcterms:modified xsi:type="dcterms:W3CDTF">2017-11-13T04:20:22Z</dcterms:modified>
</cp:coreProperties>
</file>