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720" r:id="rId1"/>
  </p:sldMasterIdLst>
  <p:notesMasterIdLst>
    <p:notesMasterId r:id="rId22"/>
  </p:notes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307" r:id="rId9"/>
    <p:sldId id="309" r:id="rId10"/>
    <p:sldId id="290" r:id="rId11"/>
    <p:sldId id="310" r:id="rId12"/>
    <p:sldId id="311" r:id="rId13"/>
    <p:sldId id="293" r:id="rId14"/>
    <p:sldId id="295" r:id="rId15"/>
    <p:sldId id="296" r:id="rId16"/>
    <p:sldId id="299" r:id="rId17"/>
    <p:sldId id="301" r:id="rId18"/>
    <p:sldId id="302" r:id="rId19"/>
    <p:sldId id="303" r:id="rId20"/>
    <p:sldId id="30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58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notesViewPr>
    <p:cSldViewPr snapToGrid="0"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84A66-3494-44A7-9954-135E3BC03AE6}" type="doc">
      <dgm:prSet loTypeId="urn:microsoft.com/office/officeart/2005/8/layout/vProcess5" loCatId="process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s-EC"/>
        </a:p>
      </dgm:t>
    </dgm:pt>
    <dgm:pt modelId="{BDAB67DE-4C25-46A2-B3B1-910ECCB1A82A}">
      <dgm:prSet custT="1"/>
      <dgm:spPr/>
      <dgm:t>
        <a:bodyPr/>
        <a:lstStyle/>
        <a:p>
          <a:pPr rtl="0"/>
          <a:r>
            <a:rPr lang="es-EC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En el Ecuador, la  gestión  del  talento humano ha ido desarrollando varios  principios en los que  norman,  regulan,  amparan  y  protegen al talento humano como lo más importante de las organizaciones. </a:t>
          </a:r>
          <a:endParaRPr lang="es-EC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13A6A9-69E6-4A7C-B156-C1E0229ED11D}" type="parTrans" cxnId="{FF386260-FC09-4AE6-86B5-67830A926FBE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E1586B-C341-4788-8B3F-1C1A8A482B6C}" type="sibTrans" cxnId="{FF386260-FC09-4AE6-86B5-67830A926FBE}">
      <dgm:prSet custT="1"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7F0C2D-A618-4DD1-A67F-00E4F5C3A053}">
      <dgm:prSet custT="1"/>
      <dgm:spPr/>
      <dgm:t>
        <a:bodyPr/>
        <a:lstStyle/>
        <a:p>
          <a:pPr rtl="0"/>
          <a:r>
            <a:rPr lang="es-EC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la gestión del talento humano es vital  para el desarrollo organizacional y  del  país que se enfrentan a un mundo en el cual los sistemas productivos están en permanente cambio. </a:t>
          </a:r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BEACC6-1D46-48F1-872E-5E245D7F2ABD}" type="parTrans" cxnId="{AF2F414E-73BD-40A7-92C9-90C23BD320D8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59E2C5-87D1-4809-BE33-0795F03D3465}" type="sibTrans" cxnId="{AF2F414E-73BD-40A7-92C9-90C23BD320D8}">
      <dgm:prSet custT="1"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453F1-CAB0-4B8B-8F25-A79725EB8DFF}">
      <dgm:prSet custT="1"/>
      <dgm:spPr/>
      <dgm:t>
        <a:bodyPr/>
        <a:lstStyle/>
        <a:p>
          <a:pPr rtl="0"/>
          <a:r>
            <a:rPr lang="es-EC" sz="1800" smtClean="0">
              <a:latin typeface="Times New Roman" panose="02020603050405020304" pitchFamily="18" charset="0"/>
              <a:cs typeface="Times New Roman" panose="02020603050405020304" pitchFamily="18" charset="0"/>
            </a:rPr>
            <a:t>La capacitación se encarga  de la formación y actualización de las necesidades del talento humano, que reditúa en el individuo como progreso personal y en beneficio de sus relaciones con el medio social y laboral. </a:t>
          </a:r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2CA97D-9191-4AC4-BFCC-E06E9BC40E8B}" type="parTrans" cxnId="{172734FF-C1C5-4574-851E-7638973FEB04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29C15-B40F-4A17-8B9C-11A7ED7A2D98}" type="sibTrans" cxnId="{172734FF-C1C5-4574-851E-7638973FEB04}">
      <dgm:prSet/>
      <dgm:spPr/>
      <dgm:t>
        <a:bodyPr/>
        <a:lstStyle/>
        <a:p>
          <a:endParaRPr lang="es-EC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6E48EE-A380-4195-9912-B6D1930C2E0D}" type="pres">
      <dgm:prSet presAssocID="{77584A66-3494-44A7-9954-135E3BC03AE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FE4B325-5FA6-4AF8-9A77-93B73DFC4B37}" type="pres">
      <dgm:prSet presAssocID="{77584A66-3494-44A7-9954-135E3BC03AE6}" presName="dummyMaxCanvas" presStyleCnt="0">
        <dgm:presLayoutVars/>
      </dgm:prSet>
      <dgm:spPr/>
    </dgm:pt>
    <dgm:pt modelId="{3FE0BF08-7401-44B8-9652-F2DD8A3BE784}" type="pres">
      <dgm:prSet presAssocID="{77584A66-3494-44A7-9954-135E3BC03AE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143F845-ADC4-4432-9C42-E38410FCFB8B}" type="pres">
      <dgm:prSet presAssocID="{77584A66-3494-44A7-9954-135E3BC03AE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E1466C6-C25B-4E50-93B3-25957864A935}" type="pres">
      <dgm:prSet presAssocID="{77584A66-3494-44A7-9954-135E3BC03AE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801E12E-8EDC-462D-AE34-73BF9A21D687}" type="pres">
      <dgm:prSet presAssocID="{77584A66-3494-44A7-9954-135E3BC03AE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38AD2E7-62F5-45EB-B855-AA59E3E5D5BA}" type="pres">
      <dgm:prSet presAssocID="{77584A66-3494-44A7-9954-135E3BC03AE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916420-4ECC-4481-A9BE-6F1EAE259171}" type="pres">
      <dgm:prSet presAssocID="{77584A66-3494-44A7-9954-135E3BC03AE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A718295-344C-4AC4-90E9-89E6877D479E}" type="pres">
      <dgm:prSet presAssocID="{77584A66-3494-44A7-9954-135E3BC03AE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5B5626-417C-46E3-A74A-BB1D35146FAA}" type="pres">
      <dgm:prSet presAssocID="{77584A66-3494-44A7-9954-135E3BC03AE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A6DB887-30B4-427A-A055-F6A42723E162}" type="presOf" srcId="{0D59E2C5-87D1-4809-BE33-0795F03D3465}" destId="{E38AD2E7-62F5-45EB-B855-AA59E3E5D5BA}" srcOrd="0" destOrd="0" presId="urn:microsoft.com/office/officeart/2005/8/layout/vProcess5"/>
    <dgm:cxn modelId="{09109EC3-E30B-4C23-BF22-D0F74439DF8E}" type="presOf" srcId="{037F0C2D-A618-4DD1-A67F-00E4F5C3A053}" destId="{CA718295-344C-4AC4-90E9-89E6877D479E}" srcOrd="1" destOrd="0" presId="urn:microsoft.com/office/officeart/2005/8/layout/vProcess5"/>
    <dgm:cxn modelId="{9ECCEE42-115A-4DBD-A43D-0A8272D23D9F}" type="presOf" srcId="{77584A66-3494-44A7-9954-135E3BC03AE6}" destId="{556E48EE-A380-4195-9912-B6D1930C2E0D}" srcOrd="0" destOrd="0" presId="urn:microsoft.com/office/officeart/2005/8/layout/vProcess5"/>
    <dgm:cxn modelId="{0508135B-5DA2-4054-81C6-A7C332F5B633}" type="presOf" srcId="{BDAB67DE-4C25-46A2-B3B1-910ECCB1A82A}" destId="{73916420-4ECC-4481-A9BE-6F1EAE259171}" srcOrd="1" destOrd="0" presId="urn:microsoft.com/office/officeart/2005/8/layout/vProcess5"/>
    <dgm:cxn modelId="{FF386260-FC09-4AE6-86B5-67830A926FBE}" srcId="{77584A66-3494-44A7-9954-135E3BC03AE6}" destId="{BDAB67DE-4C25-46A2-B3B1-910ECCB1A82A}" srcOrd="0" destOrd="0" parTransId="{7513A6A9-69E6-4A7C-B156-C1E0229ED11D}" sibTransId="{A3E1586B-C341-4788-8B3F-1C1A8A482B6C}"/>
    <dgm:cxn modelId="{379C9560-765B-45F0-B114-F21BFF2DE84F}" type="presOf" srcId="{BDAB67DE-4C25-46A2-B3B1-910ECCB1A82A}" destId="{3FE0BF08-7401-44B8-9652-F2DD8A3BE784}" srcOrd="0" destOrd="0" presId="urn:microsoft.com/office/officeart/2005/8/layout/vProcess5"/>
    <dgm:cxn modelId="{AF2F414E-73BD-40A7-92C9-90C23BD320D8}" srcId="{77584A66-3494-44A7-9954-135E3BC03AE6}" destId="{037F0C2D-A618-4DD1-A67F-00E4F5C3A053}" srcOrd="1" destOrd="0" parTransId="{EBBEACC6-1D46-48F1-872E-5E245D7F2ABD}" sibTransId="{0D59E2C5-87D1-4809-BE33-0795F03D3465}"/>
    <dgm:cxn modelId="{2966842B-C960-497A-A07C-6B1D7AA2158C}" type="presOf" srcId="{A3E1586B-C341-4788-8B3F-1C1A8A482B6C}" destId="{7801E12E-8EDC-462D-AE34-73BF9A21D687}" srcOrd="0" destOrd="0" presId="urn:microsoft.com/office/officeart/2005/8/layout/vProcess5"/>
    <dgm:cxn modelId="{C884536D-2F58-4165-948B-3B39B3810BA9}" type="presOf" srcId="{30D453F1-CAB0-4B8B-8F25-A79725EB8DFF}" destId="{565B5626-417C-46E3-A74A-BB1D35146FAA}" srcOrd="1" destOrd="0" presId="urn:microsoft.com/office/officeart/2005/8/layout/vProcess5"/>
    <dgm:cxn modelId="{20876E0C-FDAD-46E7-89BB-B596F1FFFA29}" type="presOf" srcId="{037F0C2D-A618-4DD1-A67F-00E4F5C3A053}" destId="{7143F845-ADC4-4432-9C42-E38410FCFB8B}" srcOrd="0" destOrd="0" presId="urn:microsoft.com/office/officeart/2005/8/layout/vProcess5"/>
    <dgm:cxn modelId="{172734FF-C1C5-4574-851E-7638973FEB04}" srcId="{77584A66-3494-44A7-9954-135E3BC03AE6}" destId="{30D453F1-CAB0-4B8B-8F25-A79725EB8DFF}" srcOrd="2" destOrd="0" parTransId="{A52CA97D-9191-4AC4-BFCC-E06E9BC40E8B}" sibTransId="{02D29C15-B40F-4A17-8B9C-11A7ED7A2D98}"/>
    <dgm:cxn modelId="{AB87450E-6857-4F50-8803-41B7B9AF40A4}" type="presOf" srcId="{30D453F1-CAB0-4B8B-8F25-A79725EB8DFF}" destId="{0E1466C6-C25B-4E50-93B3-25957864A935}" srcOrd="0" destOrd="0" presId="urn:microsoft.com/office/officeart/2005/8/layout/vProcess5"/>
    <dgm:cxn modelId="{28416436-CD9C-454C-83D1-3BB8002046D9}" type="presParOf" srcId="{556E48EE-A380-4195-9912-B6D1930C2E0D}" destId="{3FE4B325-5FA6-4AF8-9A77-93B73DFC4B37}" srcOrd="0" destOrd="0" presId="urn:microsoft.com/office/officeart/2005/8/layout/vProcess5"/>
    <dgm:cxn modelId="{657F91D5-ACA7-44DD-B6C2-B9FA858A5022}" type="presParOf" srcId="{556E48EE-A380-4195-9912-B6D1930C2E0D}" destId="{3FE0BF08-7401-44B8-9652-F2DD8A3BE784}" srcOrd="1" destOrd="0" presId="urn:microsoft.com/office/officeart/2005/8/layout/vProcess5"/>
    <dgm:cxn modelId="{D90F70B0-8ACC-4E39-8D1C-91E99763C497}" type="presParOf" srcId="{556E48EE-A380-4195-9912-B6D1930C2E0D}" destId="{7143F845-ADC4-4432-9C42-E38410FCFB8B}" srcOrd="2" destOrd="0" presId="urn:microsoft.com/office/officeart/2005/8/layout/vProcess5"/>
    <dgm:cxn modelId="{37E8370B-42A3-4E74-9757-8F320467FD3B}" type="presParOf" srcId="{556E48EE-A380-4195-9912-B6D1930C2E0D}" destId="{0E1466C6-C25B-4E50-93B3-25957864A935}" srcOrd="3" destOrd="0" presId="urn:microsoft.com/office/officeart/2005/8/layout/vProcess5"/>
    <dgm:cxn modelId="{44CFA388-E9F5-4898-9467-456603B7F74E}" type="presParOf" srcId="{556E48EE-A380-4195-9912-B6D1930C2E0D}" destId="{7801E12E-8EDC-462D-AE34-73BF9A21D687}" srcOrd="4" destOrd="0" presId="urn:microsoft.com/office/officeart/2005/8/layout/vProcess5"/>
    <dgm:cxn modelId="{7396AD38-721F-40A4-AAB0-64B65ABA28A8}" type="presParOf" srcId="{556E48EE-A380-4195-9912-B6D1930C2E0D}" destId="{E38AD2E7-62F5-45EB-B855-AA59E3E5D5BA}" srcOrd="5" destOrd="0" presId="urn:microsoft.com/office/officeart/2005/8/layout/vProcess5"/>
    <dgm:cxn modelId="{1882B422-B348-4223-819B-3D9FD06D39B3}" type="presParOf" srcId="{556E48EE-A380-4195-9912-B6D1930C2E0D}" destId="{73916420-4ECC-4481-A9BE-6F1EAE259171}" srcOrd="6" destOrd="0" presId="urn:microsoft.com/office/officeart/2005/8/layout/vProcess5"/>
    <dgm:cxn modelId="{3943E738-A452-4ADF-AC8B-D343978627AC}" type="presParOf" srcId="{556E48EE-A380-4195-9912-B6D1930C2E0D}" destId="{CA718295-344C-4AC4-90E9-89E6877D479E}" srcOrd="7" destOrd="0" presId="urn:microsoft.com/office/officeart/2005/8/layout/vProcess5"/>
    <dgm:cxn modelId="{43DF7C09-BD5C-4615-94D8-92E9E5EF1283}" type="presParOf" srcId="{556E48EE-A380-4195-9912-B6D1930C2E0D}" destId="{565B5626-417C-46E3-A74A-BB1D35146FA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8DA21-2DE4-4277-B0D6-AA4CD736EE6D}" type="doc">
      <dgm:prSet loTypeId="urn:microsoft.com/office/officeart/2005/8/layout/vList2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s-EC"/>
        </a:p>
      </dgm:t>
    </dgm:pt>
    <dgm:pt modelId="{61E00AE9-E4D1-4265-8A20-1992D71BA320}">
      <dgm:prSet custT="1"/>
      <dgm:spPr/>
      <dgm:t>
        <a:bodyPr/>
        <a:lstStyle/>
        <a:p>
          <a:pPr rtl="0"/>
          <a:r>
            <a:rPr lang="es-EC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General </a:t>
          </a:r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2DEE62-2EA2-496C-A411-38ED283B5C93}" type="parTrans" cxnId="{64E6060B-7F9C-42C2-BFDA-A228F5E9D5ED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8040D7-5D84-43B1-8A18-F5BCFC5A78B2}" type="sibTrans" cxnId="{64E6060B-7F9C-42C2-BFDA-A228F5E9D5ED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2E3C5E-E9FF-4808-9EE4-3713F4AA87F1}">
      <dgm:prSet custT="1"/>
      <dgm:spPr/>
      <dgm:t>
        <a:bodyPr/>
        <a:lstStyle/>
        <a:p>
          <a:pPr rtl="0"/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Determinar las necesidades de capacitación en las empresas públicas y privadas del Distrito Metropolitano de Quito.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B741B5-AE75-4420-B6FE-C31830FE7C0C}" type="parTrans" cxnId="{EBF8EEDE-5995-4857-B5D6-9C27F8E7E331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B729A1-FA92-4AC2-A01C-1442736CFE2D}" type="sibTrans" cxnId="{EBF8EEDE-5995-4857-B5D6-9C27F8E7E331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A81447-D2AA-423B-8A4F-85445FD48817}">
      <dgm:prSet custT="1"/>
      <dgm:spPr/>
      <dgm:t>
        <a:bodyPr/>
        <a:lstStyle/>
        <a:p>
          <a:pPr rtl="0"/>
          <a:r>
            <a:rPr lang="es-EC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Específicos</a:t>
          </a:r>
          <a:endParaRPr lang="es-EC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F9BB34-EE73-4EE6-8B06-DEDCE3B7B33A}" type="parTrans" cxnId="{8E375FF6-B9DF-48AB-80F3-4CEE60672E8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F5CAEB-89C9-4C0B-96A7-DD54489EABF6}" type="sibTrans" cxnId="{8E375FF6-B9DF-48AB-80F3-4CEE60672E8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1965F2-6DDF-4E3D-97EB-B03C850F363A}">
      <dgm:prSet custT="1"/>
      <dgm:spPr/>
      <dgm:t>
        <a:bodyPr/>
        <a:lstStyle/>
        <a:p>
          <a:pPr rtl="0"/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Identificar los conocimientos que debe tener el personal de la organización para mejorar su desempeño en sus actividades laborales.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C1C00C-2460-4A33-883A-E084C7E8CB0E}" type="parTrans" cxnId="{F44819CD-A325-4AB9-A368-7D36A524BBE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F6C631-BED8-4632-B6FC-85A124B09297}" type="sibTrans" cxnId="{F44819CD-A325-4AB9-A368-7D36A524BBE6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5FD8C3-485B-4805-A3F1-E87BB00D5E20}">
      <dgm:prSet custT="1"/>
      <dgm:spPr/>
      <dgm:t>
        <a:bodyPr/>
        <a:lstStyle/>
        <a:p>
          <a:pPr rtl="0"/>
          <a:r>
            <a: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Definir el nivel de desarrollo que tiene la organización cuando brinda capacitación a sus empleados. </a:t>
          </a:r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3B2030-7FDE-434A-893D-889F0958DA65}" type="parTrans" cxnId="{E54D1EAF-79C5-4040-8C7B-B1B811C1E862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969F9-F7A3-4767-8307-57FAC93201C5}" type="sibTrans" cxnId="{E54D1EAF-79C5-4040-8C7B-B1B811C1E862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65EE57-1BEF-46FA-8EEA-53071411F0EB}">
      <dgm:prSet custT="1"/>
      <dgm:spPr/>
      <dgm:t>
        <a:bodyPr/>
        <a:lstStyle/>
        <a:p>
          <a:pPr rtl="0"/>
          <a:r>
            <a:rPr lang="es-EC" sz="2000" smtClean="0">
              <a:latin typeface="Times New Roman" panose="02020603050405020304" pitchFamily="18" charset="0"/>
              <a:cs typeface="Times New Roman" panose="02020603050405020304" pitchFamily="18" charset="0"/>
            </a:rPr>
            <a:t>Identificar los medios por los cuales el empleado desearía ser capacitado. </a:t>
          </a:r>
          <a:endParaRPr lang="es-EC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9EED4D-2AB7-4783-9C63-7EA3860F8F44}" type="parTrans" cxnId="{9058A394-6584-44E6-8D94-B949BF5F4FE2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61195B-071F-4426-A737-BC374565F7BC}" type="sibTrans" cxnId="{9058A394-6584-44E6-8D94-B949BF5F4FE2}">
      <dgm:prSet/>
      <dgm:spPr/>
      <dgm:t>
        <a:bodyPr/>
        <a:lstStyle/>
        <a:p>
          <a:endParaRPr lang="es-EC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CAFBA-14C2-4137-9B3D-D28305AE0CBB}">
      <dgm:prSet custT="1"/>
      <dgm:spPr/>
      <dgm:t>
        <a:bodyPr/>
        <a:lstStyle/>
        <a:p>
          <a:pPr rtl="0"/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949D8E-9E7C-4A2C-8104-833D322E62A0}" type="parTrans" cxnId="{D96FF077-7F57-4BE9-B7B2-57E437F46AB8}">
      <dgm:prSet/>
      <dgm:spPr/>
      <dgm:t>
        <a:bodyPr/>
        <a:lstStyle/>
        <a:p>
          <a:endParaRPr lang="es-EC"/>
        </a:p>
      </dgm:t>
    </dgm:pt>
    <dgm:pt modelId="{90C08365-FDC4-4CD2-8009-4D20CA10FE5B}" type="sibTrans" cxnId="{D96FF077-7F57-4BE9-B7B2-57E437F46AB8}">
      <dgm:prSet/>
      <dgm:spPr/>
      <dgm:t>
        <a:bodyPr/>
        <a:lstStyle/>
        <a:p>
          <a:endParaRPr lang="es-EC"/>
        </a:p>
      </dgm:t>
    </dgm:pt>
    <dgm:pt modelId="{DFEDAC7B-3451-4AE8-8202-24FD035237F5}">
      <dgm:prSet custT="1"/>
      <dgm:spPr/>
      <dgm:t>
        <a:bodyPr/>
        <a:lstStyle/>
        <a:p>
          <a:pPr rtl="0"/>
          <a:endParaRPr lang="es-EC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49C24-A231-4133-8B7B-7881FDB12C2E}" type="parTrans" cxnId="{EA4C5F10-79A4-470E-93C9-1C28CEB457F4}">
      <dgm:prSet/>
      <dgm:spPr/>
      <dgm:t>
        <a:bodyPr/>
        <a:lstStyle/>
        <a:p>
          <a:endParaRPr lang="es-EC"/>
        </a:p>
      </dgm:t>
    </dgm:pt>
    <dgm:pt modelId="{D351CE92-E6B1-47CA-9107-060F837F9CBA}" type="sibTrans" cxnId="{EA4C5F10-79A4-470E-93C9-1C28CEB457F4}">
      <dgm:prSet/>
      <dgm:spPr/>
      <dgm:t>
        <a:bodyPr/>
        <a:lstStyle/>
        <a:p>
          <a:endParaRPr lang="es-EC"/>
        </a:p>
      </dgm:t>
    </dgm:pt>
    <dgm:pt modelId="{7A399948-B617-487B-8C07-57E48714974F}" type="pres">
      <dgm:prSet presAssocID="{53B8DA21-2DE4-4277-B0D6-AA4CD736EE6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C7D7482-4F2C-4555-8743-3E63A3861DCA}" type="pres">
      <dgm:prSet presAssocID="{61E00AE9-E4D1-4265-8A20-1992D71BA320}" presName="parentText" presStyleLbl="node1" presStyleIdx="0" presStyleCnt="2" custScaleY="39433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C667AF7-B01F-4B8B-9648-CBA975A7A587}" type="pres">
      <dgm:prSet presAssocID="{61E00AE9-E4D1-4265-8A20-1992D71BA32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E80EF5C-54B0-4C95-9D6D-BB839C8FE820}" type="pres">
      <dgm:prSet presAssocID="{E9A81447-D2AA-423B-8A4F-85445FD48817}" presName="parentText" presStyleLbl="node1" presStyleIdx="1" presStyleCnt="2" custScaleY="41842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E0C657C-B27C-4E0D-9128-BE14AC9AB36A}" type="pres">
      <dgm:prSet presAssocID="{E9A81447-D2AA-423B-8A4F-85445FD4881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E7D6ABE0-42F4-44F8-9A98-B6FA7111C77C}" type="presOf" srcId="{8F65EE57-1BEF-46FA-8EEA-53071411F0EB}" destId="{5E0C657C-B27C-4E0D-9128-BE14AC9AB36A}" srcOrd="0" destOrd="3" presId="urn:microsoft.com/office/officeart/2005/8/layout/vList2"/>
    <dgm:cxn modelId="{EA4C5F10-79A4-470E-93C9-1C28CEB457F4}" srcId="{E9A81447-D2AA-423B-8A4F-85445FD48817}" destId="{DFEDAC7B-3451-4AE8-8202-24FD035237F5}" srcOrd="0" destOrd="0" parTransId="{AE249C24-A231-4133-8B7B-7881FDB12C2E}" sibTransId="{D351CE92-E6B1-47CA-9107-060F837F9CBA}"/>
    <dgm:cxn modelId="{D96FF077-7F57-4BE9-B7B2-57E437F46AB8}" srcId="{61E00AE9-E4D1-4265-8A20-1992D71BA320}" destId="{374CAFBA-14C2-4137-9B3D-D28305AE0CBB}" srcOrd="0" destOrd="0" parTransId="{39949D8E-9E7C-4A2C-8104-833D322E62A0}" sibTransId="{90C08365-FDC4-4CD2-8009-4D20CA10FE5B}"/>
    <dgm:cxn modelId="{F44819CD-A325-4AB9-A368-7D36A524BBE6}" srcId="{E9A81447-D2AA-423B-8A4F-85445FD48817}" destId="{471965F2-6DDF-4E3D-97EB-B03C850F363A}" srcOrd="1" destOrd="0" parTransId="{BAC1C00C-2460-4A33-883A-E084C7E8CB0E}" sibTransId="{49F6C631-BED8-4632-B6FC-85A124B09297}"/>
    <dgm:cxn modelId="{9058A394-6584-44E6-8D94-B949BF5F4FE2}" srcId="{E9A81447-D2AA-423B-8A4F-85445FD48817}" destId="{8F65EE57-1BEF-46FA-8EEA-53071411F0EB}" srcOrd="3" destOrd="0" parTransId="{9C9EED4D-2AB7-4783-9C63-7EA3860F8F44}" sibTransId="{1361195B-071F-4426-A737-BC374565F7BC}"/>
    <dgm:cxn modelId="{E54D1EAF-79C5-4040-8C7B-B1B811C1E862}" srcId="{E9A81447-D2AA-423B-8A4F-85445FD48817}" destId="{185FD8C3-485B-4805-A3F1-E87BB00D5E20}" srcOrd="2" destOrd="0" parTransId="{783B2030-7FDE-434A-893D-889F0958DA65}" sibTransId="{9A2969F9-F7A3-4767-8307-57FAC93201C5}"/>
    <dgm:cxn modelId="{6942D324-99FA-44B1-81F2-B2F16EB590F0}" type="presOf" srcId="{E9A81447-D2AA-423B-8A4F-85445FD48817}" destId="{9E80EF5C-54B0-4C95-9D6D-BB839C8FE820}" srcOrd="0" destOrd="0" presId="urn:microsoft.com/office/officeart/2005/8/layout/vList2"/>
    <dgm:cxn modelId="{2D334333-36AA-48C9-8E30-EC3EA0C66092}" type="presOf" srcId="{374CAFBA-14C2-4137-9B3D-D28305AE0CBB}" destId="{CC667AF7-B01F-4B8B-9648-CBA975A7A587}" srcOrd="0" destOrd="0" presId="urn:microsoft.com/office/officeart/2005/8/layout/vList2"/>
    <dgm:cxn modelId="{BBB2394D-057E-4333-9077-31AF04D02108}" type="presOf" srcId="{471965F2-6DDF-4E3D-97EB-B03C850F363A}" destId="{5E0C657C-B27C-4E0D-9128-BE14AC9AB36A}" srcOrd="0" destOrd="1" presId="urn:microsoft.com/office/officeart/2005/8/layout/vList2"/>
    <dgm:cxn modelId="{1950FB9B-DF50-478A-8484-B6CFC79031DE}" type="presOf" srcId="{61E00AE9-E4D1-4265-8A20-1992D71BA320}" destId="{DC7D7482-4F2C-4555-8743-3E63A3861DCA}" srcOrd="0" destOrd="0" presId="urn:microsoft.com/office/officeart/2005/8/layout/vList2"/>
    <dgm:cxn modelId="{8E375FF6-B9DF-48AB-80F3-4CEE60672E86}" srcId="{53B8DA21-2DE4-4277-B0D6-AA4CD736EE6D}" destId="{E9A81447-D2AA-423B-8A4F-85445FD48817}" srcOrd="1" destOrd="0" parTransId="{8FF9BB34-EE73-4EE6-8B06-DEDCE3B7B33A}" sibTransId="{B1F5CAEB-89C9-4C0B-96A7-DD54489EABF6}"/>
    <dgm:cxn modelId="{8C8CFA9A-46D2-4AFD-A1C8-90FC60F12ED3}" type="presOf" srcId="{185FD8C3-485B-4805-A3F1-E87BB00D5E20}" destId="{5E0C657C-B27C-4E0D-9128-BE14AC9AB36A}" srcOrd="0" destOrd="2" presId="urn:microsoft.com/office/officeart/2005/8/layout/vList2"/>
    <dgm:cxn modelId="{EBF8EEDE-5995-4857-B5D6-9C27F8E7E331}" srcId="{61E00AE9-E4D1-4265-8A20-1992D71BA320}" destId="{402E3C5E-E9FF-4808-9EE4-3713F4AA87F1}" srcOrd="1" destOrd="0" parTransId="{A4B741B5-AE75-4420-B6FE-C31830FE7C0C}" sibTransId="{90B729A1-FA92-4AC2-A01C-1442736CFE2D}"/>
    <dgm:cxn modelId="{9E72B801-6B98-4855-A137-F188F0AD7DBD}" type="presOf" srcId="{53B8DA21-2DE4-4277-B0D6-AA4CD736EE6D}" destId="{7A399948-B617-487B-8C07-57E48714974F}" srcOrd="0" destOrd="0" presId="urn:microsoft.com/office/officeart/2005/8/layout/vList2"/>
    <dgm:cxn modelId="{64E6060B-7F9C-42C2-BFDA-A228F5E9D5ED}" srcId="{53B8DA21-2DE4-4277-B0D6-AA4CD736EE6D}" destId="{61E00AE9-E4D1-4265-8A20-1992D71BA320}" srcOrd="0" destOrd="0" parTransId="{C02DEE62-2EA2-496C-A411-38ED283B5C93}" sibTransId="{C98040D7-5D84-43B1-8A18-F5BCFC5A78B2}"/>
    <dgm:cxn modelId="{58C2CA49-98CA-43F7-9DA1-51FC87B7EC9F}" type="presOf" srcId="{DFEDAC7B-3451-4AE8-8202-24FD035237F5}" destId="{5E0C657C-B27C-4E0D-9128-BE14AC9AB36A}" srcOrd="0" destOrd="0" presId="urn:microsoft.com/office/officeart/2005/8/layout/vList2"/>
    <dgm:cxn modelId="{88A58ECE-52AF-4EE8-9813-65F08E4BFAD3}" type="presOf" srcId="{402E3C5E-E9FF-4808-9EE4-3713F4AA87F1}" destId="{CC667AF7-B01F-4B8B-9648-CBA975A7A587}" srcOrd="0" destOrd="1" presId="urn:microsoft.com/office/officeart/2005/8/layout/vList2"/>
    <dgm:cxn modelId="{7CB3EF09-5613-41EA-BC54-3711B92FB23A}" type="presParOf" srcId="{7A399948-B617-487B-8C07-57E48714974F}" destId="{DC7D7482-4F2C-4555-8743-3E63A3861DCA}" srcOrd="0" destOrd="0" presId="urn:microsoft.com/office/officeart/2005/8/layout/vList2"/>
    <dgm:cxn modelId="{44A56ECF-4E8E-4F3D-AB0A-A7D77D18B51B}" type="presParOf" srcId="{7A399948-B617-487B-8C07-57E48714974F}" destId="{CC667AF7-B01F-4B8B-9648-CBA975A7A587}" srcOrd="1" destOrd="0" presId="urn:microsoft.com/office/officeart/2005/8/layout/vList2"/>
    <dgm:cxn modelId="{0078F80E-70FF-436F-BB83-7532090128F4}" type="presParOf" srcId="{7A399948-B617-487B-8C07-57E48714974F}" destId="{9E80EF5C-54B0-4C95-9D6D-BB839C8FE820}" srcOrd="2" destOrd="0" presId="urn:microsoft.com/office/officeart/2005/8/layout/vList2"/>
    <dgm:cxn modelId="{A0C336D3-4A2E-46B5-A555-C432E93BC9DF}" type="presParOf" srcId="{7A399948-B617-487B-8C07-57E48714974F}" destId="{5E0C657C-B27C-4E0D-9128-BE14AC9AB36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487D3-E9BF-4902-BD91-68C5E1BABCAA}" type="datetimeFigureOut">
              <a:rPr lang="es-EC" smtClean="0"/>
              <a:t>01/02/2018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D8EC7-F91E-4B91-8498-505068DC8AE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79027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D8EC7-F91E-4B91-8498-505068DC8AE3}" type="slidenum">
              <a:rPr lang="es-EC" smtClean="0"/>
              <a:t>12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5148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15131-9A60-4DFD-9D67-8FD77E8BF6F7}" type="slidenum">
              <a:rPr lang="es-EC" smtClean="0"/>
              <a:t>18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913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8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14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10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5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2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5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78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56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0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6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OCESO-CAPACITACI&#211;N-CORREGIDO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https://encrypted-tbn2.gstatic.com/images?q=tbn:ANd9GcSBpL-454MJ-DxrAOXHotLYAl15_h2GD57qw1QA6zXNLsEd0nb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1" y="359448"/>
            <a:ext cx="6632939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4 Rectángulo"/>
          <p:cNvSpPr/>
          <p:nvPr/>
        </p:nvSpPr>
        <p:spPr>
          <a:xfrm>
            <a:off x="186153" y="2132857"/>
            <a:ext cx="1195265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CIENCIAS ECONÓMICAS ADMINISTRATIVAS Y DE COMERCIO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CARRERA DE INGENIERÍA EN MERCADOTECNIA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IMPACTO DE LOS REQUERIEMTOS DE CAPACITACIÓN EN EMPRESAS PÚBLICAS Y PRIVADAS DEL DISTRITO METROPOLITANO DE QUITO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C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ENRÍQUEZ MARÍA JOSÉ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SÁNCHEZ MARÍA FERNANDA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DIRECTOR: ING. MANTILLA VARGAS ALFREDO </a:t>
            </a:r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FARID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s-EC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SANGOLQUÍ</a:t>
            </a:r>
            <a:r>
              <a:rPr lang="es-EC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s-EC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1001" y="82431"/>
            <a:ext cx="2377803" cy="169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3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9041" y="4511243"/>
            <a:ext cx="1124755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H1: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existe relación entre si ¿Considera que tiene todos los conocimientos y habilidades para desempeñar su trabajo? y ¿Hace cuánto tiempo se implementó la última capacitación dentro de la empresa? 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H0: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existe relación entre si ¿Considera que tiene todos los conocimientos y habilidades para desempeñar su trabajo? y ¿Hace cuánto tiempo se implementó la última capacitación dentro de la empresa?  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0" y="6299360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13 CuadroTexto"/>
          <p:cNvSpPr txBox="1"/>
          <p:nvPr/>
        </p:nvSpPr>
        <p:spPr>
          <a:xfrm>
            <a:off x="77274" y="596584"/>
            <a:ext cx="226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ANNOVA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701569"/>
              </p:ext>
            </p:extLst>
          </p:nvPr>
        </p:nvGraphicFramePr>
        <p:xfrm>
          <a:off x="279041" y="1508277"/>
          <a:ext cx="6196884" cy="2766144"/>
        </p:xfrm>
        <a:graphic>
          <a:graphicData uri="http://schemas.openxmlformats.org/drawingml/2006/table">
            <a:tbl>
              <a:tblPr/>
              <a:tblGrid>
                <a:gridCol w="1109415"/>
                <a:gridCol w="1253148"/>
                <a:gridCol w="860678"/>
                <a:gridCol w="1252287"/>
                <a:gridCol w="860678"/>
                <a:gridCol w="860678"/>
              </a:tblGrid>
              <a:tr h="317214">
                <a:tc gridSpan="6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ANOVA de un factor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17214">
                <a:tc gridSpan="6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¿Considera que tiene todos los conocimientos y habilidades para desempeñar su trabajo?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634428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Suma de cuadrados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gl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Media cuadrática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214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Inter-grupos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15,033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5,011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24,465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,000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2952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Intra-grupos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64,313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314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,205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2952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79,346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317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" name="9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673" y="1513991"/>
            <a:ext cx="4174583" cy="2723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74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6466787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0" name="9 CuadroTexto"/>
          <p:cNvSpPr txBox="1"/>
          <p:nvPr/>
        </p:nvSpPr>
        <p:spPr>
          <a:xfrm>
            <a:off x="9800823" y="356247"/>
            <a:ext cx="226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 CUADRADO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10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7780" y="1122920"/>
            <a:ext cx="3683358" cy="28308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6 Rectángulo"/>
          <p:cNvSpPr/>
          <p:nvPr/>
        </p:nvSpPr>
        <p:spPr>
          <a:xfrm>
            <a:off x="141668" y="4738219"/>
            <a:ext cx="11835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Ho: si el tipo de empresa, ¿Hace cuánto se implementó última capacitación dentro de la empresa? y ¿En qué grado considera usted que las capacitaciones brindadas por su empresa le ayudaron a mejorar su rendimiento laboral? es mayor a 0,05 rechazo H0.</a:t>
            </a:r>
          </a:p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H1: Si el tipo de empresa, ¿Hace cuánto se implementó última capacitación dentro de la empresa? y ¿En qué grado considera usted que las capacitaciones brindadas por su empresa le ayudaron a mejorar su rendimiento laboral? es menor a 0,05 acepto H0.</a:t>
            </a:r>
          </a:p>
        </p:txBody>
      </p:sp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73467"/>
              </p:ext>
            </p:extLst>
          </p:nvPr>
        </p:nvGraphicFramePr>
        <p:xfrm>
          <a:off x="141668" y="552671"/>
          <a:ext cx="7727324" cy="3671603"/>
        </p:xfrm>
        <a:graphic>
          <a:graphicData uri="http://schemas.openxmlformats.org/drawingml/2006/table">
            <a:tbl>
              <a:tblPr firstRow="1" firstCol="1" bandRow="1"/>
              <a:tblGrid>
                <a:gridCol w="1590140"/>
                <a:gridCol w="1782316"/>
                <a:gridCol w="2096789"/>
                <a:gridCol w="2258079"/>
              </a:tblGrid>
              <a:tr h="2039779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Tipo de empresa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¿Hace cuánto se implementó última capacitación dentro de la empresa?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¿En qué grado considera usted que las capacitaciones brindadas por su empresa le ayudaron a mejorar su rendimiento laboral?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956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Chi-cuadrado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18,927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18,129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42,399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7956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gl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5912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 Asin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0,001*100=0,1%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0,000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0,000</a:t>
                      </a:r>
                      <a:endParaRPr lang="es-EC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6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13386" y="1150401"/>
            <a:ext cx="4207100" cy="4207210"/>
          </a:xfrm>
        </p:spPr>
        <p:txBody>
          <a:bodyPr/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III  ESTUDIO TÉCNICO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233375" y="2794715"/>
            <a:ext cx="379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file"/>
              </a:rPr>
              <a:t>PROCESO DE CAPACITACIÓN</a:t>
            </a:r>
            <a:endParaRPr lang="es-EC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234965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835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8092" y="205648"/>
            <a:ext cx="3903148" cy="1143000"/>
          </a:xfrm>
        </p:spPr>
        <p:txBody>
          <a:bodyPr>
            <a:normAutofit/>
          </a:bodyPr>
          <a:lstStyle/>
          <a:p>
            <a:pPr algn="l"/>
            <a:r>
              <a:rPr lang="es-EC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MÉTODO GAP </a:t>
            </a:r>
            <a:endParaRPr lang="es-EC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04532" y="4794241"/>
            <a:ext cx="11070784" cy="115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 algn="ctr">
              <a:lnSpc>
                <a:spcPct val="150000"/>
              </a:lnSpc>
            </a:pP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Impulsar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aplicación el Marketing a las altas gerencias  de las organizaciones para que exista una capacitación de calidad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el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nivel de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aprendizaje sea satisfactorio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63327" y="2795658"/>
            <a:ext cx="107531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b="1" dirty="0" smtClean="0">
              <a:solidFill>
                <a:schemeClr val="tx2"/>
              </a:solidFill>
            </a:endParaRPr>
          </a:p>
          <a:p>
            <a:pPr algn="ctr"/>
            <a:r>
              <a:rPr lang="es-EC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DÓNDE </a:t>
            </a:r>
            <a:r>
              <a:rPr lang="es-EC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DEBERIAMOS LLEGAR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ayudará  a determinar cómo incrementar el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nivel de satisfacción del personal con la capacitación y así pueda mejorar el desempeño del empleado en sus actividades dentro de la empresa.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47259" y="1201227"/>
            <a:ext cx="115884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DÓNDE ESTAMOS </a:t>
            </a:r>
          </a:p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acuerdo a la investigación de mercados en las empresas se pudo evidenciar que los empleados si reciben capacitaciones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pero </a:t>
            </a:r>
            <a:r>
              <a:rPr lang="es-ES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 se encuentran satisfecho ya que las capacitaciones no les ayudan a mejorar el desempeño laboral. </a:t>
            </a:r>
            <a:endParaRPr lang="es-EC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466787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" name="2 CuadroTexto"/>
          <p:cNvSpPr txBox="1"/>
          <p:nvPr/>
        </p:nvSpPr>
        <p:spPr>
          <a:xfrm>
            <a:off x="10173407" y="5925150"/>
            <a:ext cx="1982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4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04775" y="548680"/>
            <a:ext cx="107531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DÓNDE ESTAMOS </a:t>
            </a:r>
            <a:endParaRPr lang="es-EC" sz="2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responsabilidad social en las empresas está mejorando las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relaciones humanas empleador-empleado 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decir cada vez se puede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evidenciar 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el talento humano es la base más importante de la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empresa. </a:t>
            </a:r>
            <a:endParaRPr lang="es-EC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04776" y="2493167"/>
            <a:ext cx="1075319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C" b="1" dirty="0" smtClean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EC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DÓNDE </a:t>
            </a:r>
            <a:r>
              <a:rPr lang="es-EC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DEBERIAMOS LLEGAR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responsabilidad social corporativa nos puede ayudar para mejorar las condiciones laborales invertir para tener un talento humano motivado y altamente competente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5981" y="4352433"/>
            <a:ext cx="1107078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  <a:p>
            <a:pPr>
              <a:lnSpc>
                <a:spcPct val="150000"/>
              </a:lnSpc>
            </a:pP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responsabilidad social corporativa motivar a los altos mandos de la empresa para que brinden capacitaciones continuas al personal de la organización e implementar mejores relaciones laborales </a:t>
            </a:r>
            <a:endParaRPr lang="es-EC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466787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CuadroTexto"/>
          <p:cNvSpPr txBox="1"/>
          <p:nvPr/>
        </p:nvSpPr>
        <p:spPr>
          <a:xfrm>
            <a:off x="8152327" y="5925150"/>
            <a:ext cx="4003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RESPONSABILIDAD SOCIAL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3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s-EC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MODELO MATEMÁTICO </a:t>
            </a:r>
            <a:endParaRPr lang="es-EC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44576"/>
              </p:ext>
            </p:extLst>
          </p:nvPr>
        </p:nvGraphicFramePr>
        <p:xfrm>
          <a:off x="198731" y="1077507"/>
          <a:ext cx="7532794" cy="641985"/>
        </p:xfrm>
        <a:graphic>
          <a:graphicData uri="http://schemas.openxmlformats.org/drawingml/2006/table">
            <a:tbl>
              <a:tblPr firstRow="1" firstCol="1" bandRow="1"/>
              <a:tblGrid>
                <a:gridCol w="1463040"/>
                <a:gridCol w="1463887"/>
                <a:gridCol w="1463887"/>
                <a:gridCol w="1463887"/>
                <a:gridCol w="1678093"/>
              </a:tblGrid>
              <a:tr h="641985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Altamente satisfactorio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Satisfactorio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Regular</a:t>
                      </a:r>
                      <a:endParaRPr lang="es-EC" sz="14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Poco satisfactorio 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Insatisfactorio</a:t>
                      </a:r>
                      <a:endParaRPr lang="es-EC" sz="14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366949" y="2067536"/>
            <a:ext cx="4140657" cy="3417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1:     Satisfacción </a:t>
            </a:r>
            <a:endParaRPr lang="es-EC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366949" y="2640166"/>
                <a:ext cx="4871494" cy="2283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 i="1">
                          <a:latin typeface="Cambria Math"/>
                        </a:rPr>
                        <m:t>𝑆𝐶</m:t>
                      </m:r>
                      <m:r>
                        <a:rPr lang="es-EC" sz="1600" i="1">
                          <a:latin typeface="Cambria Math"/>
                        </a:rPr>
                        <m:t> =</m:t>
                      </m:r>
                      <m:f>
                        <m:fPr>
                          <m:ctrlPr>
                            <a:rPr lang="es-EC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 i="1">
                              <a:latin typeface="Cambria Math"/>
                            </a:rPr>
                            <m:t>(</m:t>
                          </m:r>
                          <m:r>
                            <a:rPr lang="es-EC" sz="1600" i="1">
                              <a:latin typeface="Cambria Math"/>
                            </a:rPr>
                            <m:t>𝑆</m:t>
                          </m:r>
                          <m:r>
                            <a:rPr lang="es-EC" sz="1600" i="1">
                              <a:latin typeface="Cambria Math"/>
                            </a:rPr>
                            <m:t>+</m:t>
                          </m:r>
                          <m:r>
                            <a:rPr lang="es-EC" sz="1600" i="1">
                              <a:latin typeface="Cambria Math"/>
                            </a:rPr>
                            <m:t>𝐴𝑆</m:t>
                          </m:r>
                          <m:r>
                            <a:rPr lang="es-EC" sz="16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s-EC" sz="1600" i="1">
                              <a:latin typeface="Cambria Math"/>
                            </a:rPr>
                            <m:t>𝑇</m:t>
                          </m:r>
                        </m:den>
                      </m:f>
                      <m:r>
                        <a:rPr lang="es-EC" sz="1600" i="1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s-EC" sz="1600" dirty="0" smtClean="0"/>
              </a:p>
              <a:p>
                <a:endParaRPr lang="es-EC" sz="1600" dirty="0"/>
              </a:p>
              <a:p>
                <a:endParaRPr lang="es-EC" sz="1600" dirty="0"/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DONDE: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SC: satisfacción con la capacitación recibida  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S:  Total de respuestas satisfactorias</a:t>
                </a:r>
              </a:p>
              <a:p>
                <a:r>
                  <a:rPr lang="es-EC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AS:Total</a:t>
                </a:r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 respuestas altamente satisfactorias 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T: total de respuestas.  </a:t>
                </a:r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949" y="2640166"/>
                <a:ext cx="4871494" cy="2283317"/>
              </a:xfrm>
              <a:prstGeom prst="rect">
                <a:avLst/>
              </a:prstGeom>
              <a:blipFill rotWithShape="1">
                <a:blip r:embed="rId2"/>
                <a:stretch>
                  <a:fillRect l="-626" b="-2400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61853"/>
              </p:ext>
            </p:extLst>
          </p:nvPr>
        </p:nvGraphicFramePr>
        <p:xfrm>
          <a:off x="105887" y="5169705"/>
          <a:ext cx="6174766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2032006"/>
                <a:gridCol w="4142760"/>
              </a:tblGrid>
              <a:tr h="18288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s-EC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satisfacción alto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  <a:r>
                        <a:rPr lang="es-EC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satisfacción regular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Menor a 70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existe satisfacción con la capacitación.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1 Título"/>
          <p:cNvSpPr txBox="1">
            <a:spLocks/>
          </p:cNvSpPr>
          <p:nvPr/>
        </p:nvSpPr>
        <p:spPr>
          <a:xfrm>
            <a:off x="7001813" y="1974298"/>
            <a:ext cx="4550535" cy="4859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2: Aprendizaje  </a:t>
            </a:r>
            <a:endParaRPr lang="es-EC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10 Rectángulo"/>
              <p:cNvSpPr/>
              <p:nvPr/>
            </p:nvSpPr>
            <p:spPr>
              <a:xfrm>
                <a:off x="6866821" y="2667392"/>
                <a:ext cx="4820518" cy="22769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1600" i="1">
                          <a:latin typeface="Cambria Math"/>
                        </a:rPr>
                        <m:t>𝐴𝐶</m:t>
                      </m:r>
                      <m:r>
                        <a:rPr lang="es-EC" sz="1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s-EC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1600" i="1">
                              <a:latin typeface="Cambria Math"/>
                            </a:rPr>
                            <m:t>𝑅𝑆</m:t>
                          </m:r>
                        </m:num>
                        <m:den>
                          <m:r>
                            <a:rPr lang="es-EC" sz="1600" i="1">
                              <a:latin typeface="Cambria Math"/>
                            </a:rPr>
                            <m:t>𝑇𝑅𝐴</m:t>
                          </m:r>
                        </m:den>
                      </m:f>
                      <m:r>
                        <a:rPr lang="es-EC" sz="1600" i="1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s-EC" sz="1600" dirty="0" smtClean="0"/>
              </a:p>
              <a:p>
                <a:endParaRPr lang="es-EC" sz="1600" dirty="0"/>
              </a:p>
              <a:p>
                <a:endParaRPr lang="es-EC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s-EC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Dónde</a:t>
                </a:r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AC: aprovechamiento académico 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RS: respuestas satisfactorias </a:t>
                </a:r>
              </a:p>
              <a:p>
                <a: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TRA: total de respuestas relacionadas con el aprendizaje </a:t>
                </a:r>
                <a:br>
                  <a:rPr lang="es-EC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s-EC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10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821" y="2667392"/>
                <a:ext cx="4820518" cy="2276905"/>
              </a:xfrm>
              <a:prstGeom prst="rect">
                <a:avLst/>
              </a:prstGeom>
              <a:blipFill rotWithShape="1">
                <a:blip r:embed="rId3"/>
                <a:stretch>
                  <a:fillRect l="-632" r="-1264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47632"/>
              </p:ext>
            </p:extLst>
          </p:nvPr>
        </p:nvGraphicFramePr>
        <p:xfrm>
          <a:off x="7001812" y="5190183"/>
          <a:ext cx="4550535" cy="1072884"/>
        </p:xfrm>
        <a:graphic>
          <a:graphicData uri="http://schemas.openxmlformats.org/drawingml/2006/table">
            <a:tbl>
              <a:tblPr firstRow="1" firstCol="1" bandRow="1"/>
              <a:tblGrid>
                <a:gridCol w="1822214"/>
                <a:gridCol w="2728321"/>
              </a:tblGrid>
              <a:tr h="357628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-100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alto de </a:t>
                      </a: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aprendizaje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8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 </a:t>
                      </a: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aprendizaje medio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628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Menor</a:t>
                      </a:r>
                      <a:r>
                        <a:rPr lang="es-EC" sz="14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Nivel </a:t>
                      </a: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 aprendizaje bajo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12 Rectángulo"/>
          <p:cNvSpPr/>
          <p:nvPr/>
        </p:nvSpPr>
        <p:spPr>
          <a:xfrm>
            <a:off x="0" y="6402392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40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4902" y="261758"/>
            <a:ext cx="4503313" cy="1090523"/>
          </a:xfrm>
        </p:spPr>
        <p:txBody>
          <a:bodyPr>
            <a:normAutofit/>
          </a:bodyPr>
          <a:lstStyle/>
          <a:p>
            <a:pPr algn="l"/>
            <a:r>
              <a:rPr lang="es-EC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3: Desempeño en el puesto </a:t>
            </a:r>
            <a:endParaRPr lang="es-EC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476518" y="1679748"/>
                <a:ext cx="4494727" cy="2268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sz="2000" i="1">
                          <a:latin typeface="Cambria Math"/>
                        </a:rPr>
                        <m:t>𝐷𝑃</m:t>
                      </m:r>
                      <m:r>
                        <a:rPr lang="es-EC" sz="2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sz="2000" i="1">
                              <a:latin typeface="Cambria Math"/>
                            </a:rPr>
                            <m:t>𝑇𝑅𝐴𝑆</m:t>
                          </m:r>
                        </m:num>
                        <m:den>
                          <m:r>
                            <a:rPr lang="es-EC" sz="2000" i="1">
                              <a:latin typeface="Cambria Math"/>
                            </a:rPr>
                            <m:t>𝑇𝑅</m:t>
                          </m:r>
                        </m:den>
                      </m:f>
                      <m:r>
                        <a:rPr lang="es-EC" sz="2000" i="1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s-EC" sz="2000" dirty="0" smtClean="0"/>
              </a:p>
              <a:p>
                <a:endParaRPr lang="es-EC" sz="2400" dirty="0"/>
              </a:p>
              <a:p>
                <a:r>
                  <a:rPr lang="es-EC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Dónde</a:t>
                </a:r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TRAS: es igual al total de respuestas altamente satisfactorias </a:t>
                </a:r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TR: total de respuestas </a:t>
                </a:r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18" y="1679748"/>
                <a:ext cx="4494727" cy="2268954"/>
              </a:xfrm>
              <a:prstGeom prst="rect">
                <a:avLst/>
              </a:prstGeom>
              <a:blipFill rotWithShape="1">
                <a:blip r:embed="rId2"/>
                <a:stretch>
                  <a:fillRect l="-1357" b="-4032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194715"/>
              </p:ext>
            </p:extLst>
          </p:nvPr>
        </p:nvGraphicFramePr>
        <p:xfrm>
          <a:off x="310862" y="4194195"/>
          <a:ext cx="4454321" cy="1691626"/>
        </p:xfrm>
        <a:graphic>
          <a:graphicData uri="http://schemas.openxmlformats.org/drawingml/2006/table">
            <a:tbl>
              <a:tblPr firstRow="1" firstCol="1" bandRow="1"/>
              <a:tblGrid>
                <a:gridCol w="1685363"/>
                <a:gridCol w="2768958"/>
              </a:tblGrid>
              <a:tr h="48005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s-EC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Desempeño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 el puesto favorable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Poco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favorable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menor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Desfavorable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141710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357611" y="562803"/>
            <a:ext cx="622478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Nivel 4: Análisis económico </a:t>
            </a:r>
            <a:endParaRPr lang="es-EC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7 Rectángulo"/>
              <p:cNvSpPr/>
              <p:nvPr/>
            </p:nvSpPr>
            <p:spPr>
              <a:xfrm>
                <a:off x="5924282" y="1664729"/>
                <a:ext cx="5297033" cy="1782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 smtClean="0">
                          <a:latin typeface="Cambria Math"/>
                        </a:rPr>
                        <m:t>𝑅𝐵𝐶</m:t>
                      </m:r>
                      <m:r>
                        <a:rPr lang="es-EC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C" i="1">
                              <a:latin typeface="Cambria Math"/>
                            </a:rPr>
                            <m:t>𝐵𝐸𝑁𝐸𝐹𝐼𝐶𝐼𝑂𝑆</m:t>
                          </m:r>
                        </m:num>
                        <m:den>
                          <m:r>
                            <a:rPr lang="es-EC" i="1">
                              <a:latin typeface="Cambria Math"/>
                            </a:rPr>
                            <m:t>𝐼𝑁𝑉𝐸𝑅𝑆𝐼𝑂𝑁</m:t>
                          </m:r>
                        </m:den>
                      </m:f>
                      <m:r>
                        <a:rPr lang="es-EC" i="1">
                          <a:latin typeface="Cambria Math"/>
                        </a:rPr>
                        <m:t>∗100</m:t>
                      </m:r>
                    </m:oMath>
                  </m:oMathPara>
                </a14:m>
                <a:endParaRPr lang="es-EC" dirty="0" smtClean="0"/>
              </a:p>
              <a:p>
                <a:endParaRPr lang="es-EC" dirty="0" smtClean="0"/>
              </a:p>
              <a:p>
                <a:endParaRPr lang="es-EC" dirty="0"/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Donde </a:t>
                </a:r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RBC: relación beneficio costo </a:t>
                </a:r>
              </a:p>
            </p:txBody>
          </p:sp>
        </mc:Choice>
        <mc:Fallback xmlns="">
          <p:sp>
            <p:nvSpPr>
              <p:cNvPr id="8" name="7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82" y="1664729"/>
                <a:ext cx="5297033" cy="1782347"/>
              </a:xfrm>
              <a:prstGeom prst="rect">
                <a:avLst/>
              </a:prstGeom>
              <a:blipFill rotWithShape="1">
                <a:blip r:embed="rId3"/>
                <a:stretch>
                  <a:fillRect l="-1266" b="-5479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18571"/>
              </p:ext>
            </p:extLst>
          </p:nvPr>
        </p:nvGraphicFramePr>
        <p:xfrm>
          <a:off x="5493474" y="3948702"/>
          <a:ext cx="6359382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1989152"/>
                <a:gridCol w="4370230"/>
              </a:tblGrid>
              <a:tr h="335703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Mayor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 100%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Beneficios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son mayores a la inversión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1405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 obtuvo beneficios ni pérdidas entonces se considera poco favorable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08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menor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al 100%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inversión no obtuvo beneficios por lo que es considerada desfavorable.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1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Fase de evaluación </a:t>
            </a:r>
            <a:endParaRPr lang="es-EC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Rectángulo"/>
              <p:cNvSpPr/>
              <p:nvPr/>
            </p:nvSpPr>
            <p:spPr>
              <a:xfrm>
                <a:off x="2063552" y="1556793"/>
                <a:ext cx="8448939" cy="22808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/>
                        </a:rPr>
                        <m:t>𝐸𝐼𝐶</m:t>
                      </m:r>
                      <m:r>
                        <a:rPr lang="es-EC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s-EC" i="1">
                                  <a:latin typeface="Cambria Math"/>
                                </a:rPr>
                                <m:t>𝑆</m:t>
                              </m:r>
                              <m:r>
                                <a:rPr lang="es-EC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s-EC" i="1">
                                  <a:latin typeface="Cambria Math"/>
                                </a:rPr>
                                <m:t>𝐴𝑆</m:t>
                              </m:r>
                              <m:r>
                                <a:rPr lang="es-EC" i="1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s-EC" i="1">
                                  <a:latin typeface="Cambria Math"/>
                                </a:rPr>
                                <m:t>𝑇</m:t>
                              </m:r>
                            </m:den>
                          </m:f>
                          <m:r>
                            <a:rPr lang="es-EC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𝑅𝑆</m:t>
                              </m:r>
                            </m:num>
                            <m:den>
                              <m:r>
                                <a:rPr lang="es-EC" i="1">
                                  <a:latin typeface="Cambria Math"/>
                                </a:rPr>
                                <m:t>𝑇𝑅𝐴</m:t>
                              </m:r>
                            </m:den>
                          </m:f>
                          <m:r>
                            <a:rPr lang="es-EC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𝑇𝑅𝐴𝑆</m:t>
                              </m:r>
                            </m:num>
                            <m:den>
                              <m:r>
                                <a:rPr lang="es-EC" i="1">
                                  <a:latin typeface="Cambria Math"/>
                                </a:rPr>
                                <m:t>𝑇𝑅</m:t>
                              </m:r>
                            </m:den>
                          </m:f>
                          <m:r>
                            <a:rPr lang="es-EC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C" i="1">
                                  <a:latin typeface="Cambria Math"/>
                                </a:rPr>
                                <m:t>𝐵𝐸𝑁𝐸𝐹𝐼𝐶𝐼𝑂𝑆</m:t>
                              </m:r>
                            </m:num>
                            <m:den>
                              <m:r>
                                <a:rPr lang="es-EC" i="1">
                                  <a:latin typeface="Cambria Math"/>
                                </a:rPr>
                                <m:t>𝐼𝑁𝑉𝐸𝑅𝑆𝐼𝑂𝑁</m:t>
                              </m:r>
                            </m:den>
                          </m:f>
                        </m:num>
                        <m:den>
                          <m:r>
                            <a:rPr lang="es-EC" i="1">
                              <a:latin typeface="Cambria Math"/>
                            </a:rPr>
                            <m:t>𝑇𝐼</m:t>
                          </m:r>
                        </m:den>
                      </m:f>
                    </m:oMath>
                  </m:oMathPara>
                </a14:m>
                <a:endParaRPr lang="es-EC" dirty="0"/>
              </a:p>
              <a:p>
                <a:r>
                  <a:rPr lang="es-EC" dirty="0"/>
                  <a:t> </a:t>
                </a:r>
                <a:endParaRPr lang="es-EC" dirty="0" smtClean="0"/>
              </a:p>
              <a:p>
                <a:endParaRPr lang="es-EC" dirty="0"/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Dónde:</a:t>
                </a:r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EIC: evaluación del impacto de la capacitación </a:t>
                </a:r>
              </a:p>
              <a:p>
                <a:r>
                  <a:rPr lang="es-EC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TI: total de indicadores</a:t>
                </a:r>
              </a:p>
            </p:txBody>
          </p:sp>
        </mc:Choice>
        <mc:Fallback xmlns=""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1556792"/>
                <a:ext cx="6336704" cy="2280817"/>
              </a:xfrm>
              <a:prstGeom prst="rect">
                <a:avLst/>
              </a:prstGeom>
              <a:blipFill rotWithShape="1">
                <a:blip r:embed="rId2"/>
                <a:stretch>
                  <a:fillRect l="-1059" b="-3733"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97739"/>
              </p:ext>
            </p:extLst>
          </p:nvPr>
        </p:nvGraphicFramePr>
        <p:xfrm>
          <a:off x="3516541" y="4468970"/>
          <a:ext cx="5189578" cy="1679431"/>
        </p:xfrm>
        <a:graphic>
          <a:graphicData uri="http://schemas.openxmlformats.org/drawingml/2006/table">
            <a:tbl>
              <a:tblPr firstRow="1" firstCol="1" bandRow="1"/>
              <a:tblGrid>
                <a:gridCol w="2276517"/>
                <a:gridCol w="2913061"/>
              </a:tblGrid>
              <a:tr h="52107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-100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 considera muy favorable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841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 favorable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675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menos del </a:t>
                      </a: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70%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 desfavorable. </a:t>
                      </a:r>
                    </a:p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244742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691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Y RECOMENDACIONES 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EC" dirty="0" smtClean="0"/>
              <a:t>Conclusiones </a:t>
            </a:r>
            <a:endParaRPr lang="es-EC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3392" y="2564905"/>
            <a:ext cx="5386917" cy="2766293"/>
          </a:xfrm>
        </p:spPr>
        <p:txBody>
          <a:bodyPr/>
          <a:lstStyle/>
          <a:p>
            <a:r>
              <a:rPr lang="es-EC" dirty="0" smtClean="0"/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las teorías y </a:t>
            </a:r>
            <a:r>
              <a:rPr lang="es-EC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papers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 evidenció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toda organización tanto pública como privada debe reconocer los requerimientos de capacitación 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EC" dirty="0" smtClean="0"/>
              <a:t>Recomendaciones </a:t>
            </a:r>
            <a:endParaRPr lang="es-EC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012" y="2420888"/>
            <a:ext cx="5389033" cy="3951288"/>
          </a:xfrm>
        </p:spPr>
        <p:txBody>
          <a:bodyPr/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altas gerencias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tipo de organización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deben tomar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cuenta estas teorías y estudios  ya que los cursos de capacitación deben ser previamente planificados para identificar los requerimientos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capacitación.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141710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172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7382" y="260648"/>
            <a:ext cx="5386917" cy="639762"/>
          </a:xfrm>
        </p:spPr>
        <p:txBody>
          <a:bodyPr/>
          <a:lstStyle/>
          <a:p>
            <a:r>
              <a:rPr lang="es-EC" dirty="0" smtClean="0"/>
              <a:t>Conclusiones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18289" y="1052736"/>
            <a:ext cx="5386917" cy="2347287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¿Cree que son necesarias las capacitaciones en el área de trabajo? El  99,4%  en su totalidad respondieron que sí que es necesaria y fundamental la capacitación en el área de trabajo</a:t>
            </a:r>
          </a:p>
          <a:p>
            <a:endParaRPr lang="es-EC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012" y="260648"/>
            <a:ext cx="5389033" cy="639762"/>
          </a:xfrm>
        </p:spPr>
        <p:txBody>
          <a:bodyPr/>
          <a:lstStyle/>
          <a:p>
            <a:r>
              <a:rPr lang="es-EC" dirty="0" smtClean="0"/>
              <a:t>Recomendaciones</a:t>
            </a:r>
            <a:endParaRPr lang="es-EC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950039" y="1046903"/>
            <a:ext cx="6078830" cy="2314483"/>
          </a:xfrm>
        </p:spPr>
        <p:txBody>
          <a:bodyPr/>
          <a:lstStyle/>
          <a:p>
            <a:r>
              <a:rPr lang="es-EC" dirty="0" smtClean="0"/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empresas capacitadoras  deben alinearse a los objetivos de cada organización para satisfacer los requerimientos de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 se necesita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presentar un portafolio muy amplio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temas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actualizados, para presentar resultados positivos.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322016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398592" y="3421881"/>
            <a:ext cx="5386917" cy="271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¿En qué grado considera usted que las capacitaciones brindadas por su empresa le ayudaron a mejorar su rendimiento laboral? El 53% de empresas aseguran que el rendimiento después de las capacitaciones fueron regular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063222" y="3481010"/>
            <a:ext cx="5389033" cy="27160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como primer punto cuáles son las necesidades de capacitación antes de empezar con los cursos, para poder ofrecer un servicio de calidad y satisfacer las necesidades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7488" y="188640"/>
            <a:ext cx="4924128" cy="864096"/>
          </a:xfrm>
        </p:spPr>
        <p:txBody>
          <a:bodyPr/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834513717"/>
              </p:ext>
            </p:extLst>
          </p:nvPr>
        </p:nvGraphicFramePr>
        <p:xfrm>
          <a:off x="911424" y="1628800"/>
          <a:ext cx="1046516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 txBox="1">
            <a:spLocks/>
          </p:cNvSpPr>
          <p:nvPr/>
        </p:nvSpPr>
        <p:spPr>
          <a:xfrm>
            <a:off x="4943872" y="908720"/>
            <a:ext cx="6076256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Antecedentes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7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7382" y="260648"/>
            <a:ext cx="5386917" cy="639762"/>
          </a:xfrm>
        </p:spPr>
        <p:txBody>
          <a:bodyPr/>
          <a:lstStyle/>
          <a:p>
            <a:r>
              <a:rPr lang="es-EC" dirty="0" smtClean="0"/>
              <a:t>Conclusiones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382" y="1412776"/>
            <a:ext cx="5386917" cy="1948610"/>
          </a:xfrm>
        </p:spPr>
        <p:txBody>
          <a:bodyPr/>
          <a:lstStyle/>
          <a:p>
            <a:r>
              <a:rPr lang="es-EC" dirty="0" smtClean="0"/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el método GAP se logró determinar las estrategias y objetivos del presente proyecto con lo cual se pretende incrementar la productividad laboral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012" y="260648"/>
            <a:ext cx="5389033" cy="639762"/>
          </a:xfrm>
        </p:spPr>
        <p:txBody>
          <a:bodyPr/>
          <a:lstStyle/>
          <a:p>
            <a:r>
              <a:rPr lang="es-EC" dirty="0" smtClean="0"/>
              <a:t>Recomendaciones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012" y="1052736"/>
            <a:ext cx="5389033" cy="3094261"/>
          </a:xfrm>
        </p:spPr>
        <p:txBody>
          <a:bodyPr>
            <a:norm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recomienda el uso de la metodología GAP pues con esta se logra incrementar la productividad de los empleados de las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empresas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6347774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3 Marcador de contenido"/>
          <p:cNvSpPr txBox="1">
            <a:spLocks/>
          </p:cNvSpPr>
          <p:nvPr/>
        </p:nvSpPr>
        <p:spPr>
          <a:xfrm>
            <a:off x="385715" y="4015716"/>
            <a:ext cx="5386917" cy="22858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modelo matemático consta de 4 niveles en el que se pretende evidenciar la satisfacción del empleado, el nivel obtenido de aprendizaje, el desempeño en el puesto, el nivel económico y la fase de evaluación.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C" dirty="0"/>
          </a:p>
        </p:txBody>
      </p:sp>
      <p:sp>
        <p:nvSpPr>
          <p:cNvPr id="9" name="5 Marcador de contenido"/>
          <p:cNvSpPr txBox="1">
            <a:spLocks/>
          </p:cNvSpPr>
          <p:nvPr/>
        </p:nvSpPr>
        <p:spPr>
          <a:xfrm>
            <a:off x="6146355" y="4087724"/>
            <a:ext cx="5389033" cy="22858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C" smtClean="0"/>
              <a:t> </a:t>
            </a:r>
            <a:r>
              <a:rPr lang="es-EC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recomienda aplicar el modelo matemático propuesto en la presente investigación ya que una empresa al realizar una capacitación es necesario  evaluar y dar seguimiento a los resultados que arrojó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381" y="980728"/>
            <a:ext cx="11425269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Teoría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las relaciones humanas</a:t>
            </a:r>
            <a:b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3072" y="2288076"/>
            <a:ext cx="5386917" cy="639762"/>
          </a:xfrm>
        </p:spPr>
        <p:txBody>
          <a:bodyPr>
            <a:noAutofit/>
          </a:bodyPr>
          <a:lstStyle/>
          <a:p>
            <a:pPr algn="ctr"/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Elton Mayo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911424" y="3717033"/>
            <a:ext cx="10766987" cy="2409131"/>
          </a:xfrm>
        </p:spPr>
        <p:txBody>
          <a:bodyPr/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Trato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diferente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talento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humano </a:t>
            </a: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Mejorar las relaciones humanas</a:t>
            </a: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Alcanzar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eficiencia total en la organización </a:t>
            </a:r>
            <a:endParaRPr lang="es-EC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talento humano es el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mejor recurso que tiene una organización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012" y="2260781"/>
            <a:ext cx="5389033" cy="639762"/>
          </a:xfrm>
        </p:spPr>
        <p:txBody>
          <a:bodyPr>
            <a:noAutofit/>
          </a:bodyPr>
          <a:lstStyle/>
          <a:p>
            <a:pPr algn="ctr"/>
            <a:r>
              <a:rPr lang="es-EC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Kurt</a:t>
            </a:r>
            <a:r>
              <a:rPr lang="es-EC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Lewin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5999989" y="2132856"/>
            <a:ext cx="0" cy="9361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>
          <a:xfrm>
            <a:off x="730582" y="0"/>
            <a:ext cx="1142526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MARCO TEÓRICO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6093296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856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CAPÍTULO II: Estudio de Mercado 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09600" y="1036737"/>
            <a:ext cx="3566187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  <a:endParaRPr lang="es-EC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89676989"/>
              </p:ext>
            </p:extLst>
          </p:nvPr>
        </p:nvGraphicFramePr>
        <p:xfrm>
          <a:off x="335360" y="1958852"/>
          <a:ext cx="11343051" cy="420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2297212"/>
            <a:ext cx="5389033" cy="639762"/>
          </a:xfrm>
        </p:spPr>
        <p:txBody>
          <a:bodyPr/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13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HIPÓTESIS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741177"/>
            <a:ext cx="5386917" cy="639762"/>
          </a:xfrm>
        </p:spPr>
        <p:txBody>
          <a:bodyPr/>
          <a:lstStyle/>
          <a:p>
            <a:pPr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9340" y="2947609"/>
            <a:ext cx="5386917" cy="2628945"/>
          </a:xfrm>
        </p:spPr>
        <p:txBody>
          <a:bodyPr/>
          <a:lstStyle/>
          <a:p>
            <a:pPr algn="just"/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a los empleados de las diferentes áreas de las empresas públicas y privadas del Distrito Metropolitano de Quito tiene un impacto positivo en la productividad empresarial. 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702540"/>
            <a:ext cx="5389033" cy="639762"/>
          </a:xfrm>
        </p:spPr>
        <p:txBody>
          <a:bodyPr/>
          <a:lstStyle/>
          <a:p>
            <a:pPr algn="ctr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H0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871989"/>
            <a:ext cx="5389033" cy="2472746"/>
          </a:xfrm>
        </p:spPr>
        <p:txBody>
          <a:bodyPr/>
          <a:lstStyle/>
          <a:p>
            <a:pPr algn="just"/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capacitación a los empleados de las diferentes áreas de las empresas públicas y privadas del Distrito Metropolitano de Quito no tiene un impacto positivo en la productividad empresarial.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0" y="6093296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168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9716" y="1711337"/>
            <a:ext cx="803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Muestra: Las empresas públicas y privadas activas del Distrito Metropolitano de Quito </a:t>
            </a:r>
            <a:endParaRPr 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941355" y="2979213"/>
            <a:ext cx="422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CÁLCULO DE LA MUESTRA: 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17659" y="3864985"/>
            <a:ext cx="409712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Población  23020 empresas </a:t>
            </a:r>
            <a:endParaRPr lang="es-EC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Nivel de confianza 95% = 1,96</a:t>
            </a:r>
          </a:p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e: Error 5% = 0,05</a:t>
            </a:r>
          </a:p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p: Probabilidad de éxito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=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s-EC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Probabilidad de fracaso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s-EC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%= </a:t>
            </a:r>
            <a:r>
              <a:rPr lang="es-EC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es-EC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5289278" y="3530352"/>
                <a:ext cx="6432715" cy="2410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 smtClean="0">
                          <a:latin typeface="Cambria Math"/>
                        </a:rPr>
                        <m:t>𝑛</m:t>
                      </m:r>
                      <m:r>
                        <a:rPr lang="es-EC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r>
                            <a:rPr lang="es-EC" i="1">
                              <a:latin typeface="Cambria Math"/>
                            </a:rPr>
                            <m:t>𝑝</m:t>
                          </m:r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r>
                            <a:rPr lang="es-EC" i="1">
                              <a:latin typeface="Cambria Math"/>
                            </a:rPr>
                            <m:t>𝑞</m:t>
                          </m:r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r>
                            <a:rPr lang="es-EC" i="1">
                              <a:latin typeface="Cambria Math"/>
                            </a:rPr>
                            <m:t>𝑁</m:t>
                          </m:r>
                        </m:num>
                        <m:den>
                          <m:r>
                            <a:rPr lang="es-EC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s-EC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)+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r>
                            <a:rPr lang="es-EC" i="1">
                              <a:latin typeface="Cambria Math"/>
                            </a:rPr>
                            <m:t>𝑝</m:t>
                          </m:r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r>
                            <a:rPr lang="es-EC" i="1">
                              <a:latin typeface="Cambria Math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s-EC" dirty="0"/>
              </a:p>
              <a:p>
                <a:r>
                  <a:rPr lang="es-EC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/>
                        </a:rPr>
                        <m:t>𝑛</m:t>
                      </m:r>
                      <m:r>
                        <a:rPr lang="es-EC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EC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1,96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∗0,</m:t>
                          </m:r>
                          <m:r>
                            <a:rPr lang="es-EC" b="0" i="1" smtClean="0">
                              <a:latin typeface="Cambria Math"/>
                            </a:rPr>
                            <m:t>5</m:t>
                          </m:r>
                          <m:r>
                            <a:rPr lang="es-EC" i="1">
                              <a:latin typeface="Cambria Math"/>
                            </a:rPr>
                            <m:t>∗0,</m:t>
                          </m:r>
                          <m:r>
                            <a:rPr lang="es-EC" b="0" i="1" smtClean="0">
                              <a:latin typeface="Cambria Math"/>
                            </a:rPr>
                            <m:t>5</m:t>
                          </m:r>
                          <m:r>
                            <a:rPr lang="es-EC" i="1">
                              <a:latin typeface="Cambria Math"/>
                            </a:rPr>
                            <m:t>∗23020</m:t>
                          </m:r>
                        </m:num>
                        <m:den>
                          <m:r>
                            <a:rPr lang="es-EC" i="1">
                              <a:latin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0,05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</m:t>
                          </m:r>
                          <m:d>
                            <m:d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23020−1</m:t>
                              </m:r>
                            </m:e>
                          </m:d>
                          <m:r>
                            <a:rPr lang="es-EC" i="1">
                              <a:latin typeface="Cambria Math"/>
                            </a:rPr>
                            <m:t>)+</m:t>
                          </m:r>
                          <m:sSup>
                            <m:sSupPr>
                              <m:ctrlPr>
                                <a:rPr lang="es-EC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C" i="1">
                                  <a:latin typeface="Cambria Math"/>
                                </a:rPr>
                                <m:t>1,96</m:t>
                              </m:r>
                            </m:e>
                            <m:sup>
                              <m:r>
                                <a:rPr lang="es-EC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s-EC" i="1">
                              <a:latin typeface="Cambria Math"/>
                            </a:rPr>
                            <m:t>∗0,</m:t>
                          </m:r>
                          <m:r>
                            <a:rPr lang="es-EC" b="0" i="1" smtClean="0">
                              <a:latin typeface="Cambria Math"/>
                            </a:rPr>
                            <m:t>5</m:t>
                          </m:r>
                          <m:r>
                            <a:rPr lang="es-EC" i="1">
                              <a:latin typeface="Cambria Math"/>
                            </a:rPr>
                            <m:t>∗0,</m:t>
                          </m:r>
                          <m:r>
                            <a:rPr lang="es-EC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C" dirty="0"/>
              </a:p>
              <a:p>
                <a:r>
                  <a:rPr lang="es-EC" dirty="0"/>
                  <a:t> 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C" i="1">
                          <a:latin typeface="Cambria Math"/>
                        </a:rPr>
                        <m:t>𝑛</m:t>
                      </m:r>
                      <m:r>
                        <a:rPr lang="es-EC" i="1">
                          <a:latin typeface="Cambria Math"/>
                        </a:rPr>
                        <m:t>=318</m:t>
                      </m:r>
                    </m:oMath>
                  </m:oMathPara>
                </a14:m>
                <a:endParaRPr lang="es-EC" dirty="0"/>
              </a:p>
              <a:p>
                <a:endParaRPr lang="es-EC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278" y="3530352"/>
                <a:ext cx="6432715" cy="24102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C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320332" y="677469"/>
            <a:ext cx="8455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TAMAÑO DE LA MUESTRA</a:t>
            </a:r>
            <a:endParaRPr lang="es-EC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6093296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93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5659" y="231820"/>
            <a:ext cx="6232414" cy="837126"/>
          </a:xfrm>
        </p:spPr>
        <p:txBody>
          <a:bodyPr>
            <a:normAutofit fontScale="90000"/>
          </a:bodyPr>
          <a:lstStyle/>
          <a:p>
            <a:r>
              <a:rPr lang="es-EC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UNIVARIADO</a:t>
            </a:r>
            <a:endParaRPr lang="es-EC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392439"/>
              </p:ext>
            </p:extLst>
          </p:nvPr>
        </p:nvGraphicFramePr>
        <p:xfrm>
          <a:off x="304800" y="1442436"/>
          <a:ext cx="6791458" cy="2468880"/>
        </p:xfrm>
        <a:graphic>
          <a:graphicData uri="http://schemas.openxmlformats.org/drawingml/2006/table">
            <a:tbl>
              <a:tblPr/>
              <a:tblGrid>
                <a:gridCol w="1117210"/>
                <a:gridCol w="724844"/>
                <a:gridCol w="1244972"/>
                <a:gridCol w="1290088"/>
                <a:gridCol w="1165094"/>
                <a:gridCol w="1249250"/>
              </a:tblGrid>
              <a:tr h="392257">
                <a:tc gridSpan="6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¿Cree necesaria la capacitación en el área de trabajo?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04172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Frecuencia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 válido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 acumulado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6468">
                <a:tc rowSpan="3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Válidos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Sí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7646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225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323" y="1301636"/>
            <a:ext cx="3541690" cy="25233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3" name="2 Rectángulo"/>
          <p:cNvSpPr/>
          <p:nvPr/>
        </p:nvSpPr>
        <p:spPr>
          <a:xfrm>
            <a:off x="304799" y="4871435"/>
            <a:ext cx="47952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99% independientemente de cual sea el área de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 afirma que la capacitación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necesaria y fundamental para el desarrollo de 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 funciones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0" y="6350876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CuadroTexto"/>
          <p:cNvSpPr txBox="1"/>
          <p:nvPr/>
        </p:nvSpPr>
        <p:spPr>
          <a:xfrm>
            <a:off x="566670" y="4290516"/>
            <a:ext cx="387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ejecutivo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913808" y="4355119"/>
            <a:ext cx="387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comparativo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47515" y="4875574"/>
            <a:ext cx="54091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Ensayo, el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de marzo de 2014 por </a:t>
            </a:r>
            <a:r>
              <a:rPr lang="es-EC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Peirane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Rodrigo para la revista </a:t>
            </a:r>
            <a:r>
              <a:rPr lang="es-EC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Gestiópolis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afirma que la capacitación es la respuesta a la necesidad que tienen las empresas o instituciones de contar con un personal calificado y productivo</a:t>
            </a:r>
          </a:p>
        </p:txBody>
      </p:sp>
    </p:spTree>
    <p:extLst>
      <p:ext uri="{BB962C8B-B14F-4D97-AF65-F5344CB8AC3E}">
        <p14:creationId xmlns:p14="http://schemas.microsoft.com/office/powerpoint/2010/main" val="188602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07747"/>
              </p:ext>
            </p:extLst>
          </p:nvPr>
        </p:nvGraphicFramePr>
        <p:xfrm>
          <a:off x="242201" y="270452"/>
          <a:ext cx="5823749" cy="3840480"/>
        </p:xfrm>
        <a:graphic>
          <a:graphicData uri="http://schemas.openxmlformats.org/drawingml/2006/table">
            <a:tbl>
              <a:tblPr/>
              <a:tblGrid>
                <a:gridCol w="837653"/>
                <a:gridCol w="882633"/>
                <a:gridCol w="882633"/>
                <a:gridCol w="1073610"/>
                <a:gridCol w="1073610"/>
                <a:gridCol w="1073610"/>
              </a:tblGrid>
              <a:tr h="0">
                <a:tc gridSpan="6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¿En qué grado considera usted que las capacitaciones brindadas por su empresa le ayudaron a mejorar su rendimiento laboral?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Frecuencia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 válido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Porcentaje acumulado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rowSpan="6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Válidos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Casi nada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Poco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Regular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52,8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Mucho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Perdidos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Sistema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,6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255" y="218936"/>
            <a:ext cx="5756856" cy="39666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5 Rectángulo"/>
          <p:cNvSpPr/>
          <p:nvPr/>
        </p:nvSpPr>
        <p:spPr>
          <a:xfrm>
            <a:off x="0" y="6428150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304799" y="5025983"/>
            <a:ext cx="47952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dirty="0">
                <a:latin typeface="Times New Roman"/>
                <a:ea typeface="Calibri"/>
              </a:rPr>
              <a:t>53% que la capacitación recibida en la empresa mejoró de manera regular el rendimiento laboral, sin embargo un 34% afirma que la capacitación si le ha permitido mejorar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66670" y="4445064"/>
            <a:ext cx="387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ejecutivo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077924" y="4445064"/>
            <a:ext cx="38765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comparativo</a:t>
            </a:r>
            <a:endParaRPr lang="es-EC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713927" y="50259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C" dirty="0" smtClean="0">
                <a:latin typeface="Times New Roman"/>
                <a:ea typeface="Calibri"/>
              </a:rPr>
              <a:t>Rico Patricia,  </a:t>
            </a:r>
            <a:r>
              <a:rPr lang="es-EC" dirty="0">
                <a:latin typeface="Times New Roman"/>
                <a:ea typeface="Calibri"/>
              </a:rPr>
              <a:t>artículo publicado el 12 de marzo de 2014 en la revista </a:t>
            </a:r>
            <a:r>
              <a:rPr lang="es-EC" dirty="0" err="1">
                <a:latin typeface="Times New Roman"/>
                <a:ea typeface="Calibri"/>
              </a:rPr>
              <a:t>Gestiópolis</a:t>
            </a:r>
            <a:r>
              <a:rPr lang="es-EC" dirty="0">
                <a:latin typeface="Times New Roman"/>
                <a:ea typeface="Calibri"/>
              </a:rPr>
              <a:t> informa que tener un plan de capacitación eleva el rendimiento de los </a:t>
            </a:r>
            <a:r>
              <a:rPr lang="es-EC" dirty="0" smtClean="0">
                <a:latin typeface="Times New Roman"/>
                <a:ea typeface="Calibri"/>
              </a:rPr>
              <a:t>colaboradores.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36572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8835" y="42817"/>
            <a:ext cx="6267718" cy="974613"/>
          </a:xfrm>
        </p:spPr>
        <p:txBody>
          <a:bodyPr>
            <a:normAutofit/>
          </a:bodyPr>
          <a:lstStyle/>
          <a:p>
            <a:pPr algn="l"/>
            <a:r>
              <a:rPr lang="es-EC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ANÁLISIS BIVARIADO</a:t>
            </a:r>
            <a:endParaRPr lang="es-EC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1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76128"/>
              </p:ext>
            </p:extLst>
          </p:nvPr>
        </p:nvGraphicFramePr>
        <p:xfrm>
          <a:off x="6563933" y="970481"/>
          <a:ext cx="5434884" cy="4515949"/>
        </p:xfrm>
        <a:graphic>
          <a:graphicData uri="http://schemas.openxmlformats.org/drawingml/2006/table">
            <a:tbl>
              <a:tblPr/>
              <a:tblGrid>
                <a:gridCol w="1692821"/>
                <a:gridCol w="831437"/>
                <a:gridCol w="1198275"/>
                <a:gridCol w="1014856"/>
                <a:gridCol w="697495"/>
              </a:tblGrid>
              <a:tr h="942216">
                <a:tc gridSpan="5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TABLA DE CONTINGENCIA </a:t>
                      </a:r>
                      <a:r>
                        <a:rPr lang="es-EC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</a:t>
                      </a: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Considera que tiene todos los conocimientos y habilidades para desempeñar su trabajo? * ¿Cree necesaria la capacitación en el área de trabajo?</a:t>
                      </a:r>
                      <a:endParaRPr lang="es-EC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290150">
                <a:tc gridSpan="5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Recuento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981353">
                <a:tc rowSpan="2"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C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¿Cree necesaria la capacitación en el área de trabajo?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118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Sí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327118">
                <a:tc row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¿Considera que tiene todos los conocimientos y habilidades para desempeñar su trabajo?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Sí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6933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endParaRPr lang="es-EC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164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166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7118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316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s-EC" sz="20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es-EC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257574" y="5840379"/>
            <a:ext cx="5576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Correlación baja, es necesario implementar estrategias de mejora.</a:t>
            </a:r>
            <a:endParaRPr 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0" y="6466787"/>
            <a:ext cx="12155851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8" name="17 Rectángulo"/>
          <p:cNvSpPr/>
          <p:nvPr/>
        </p:nvSpPr>
        <p:spPr>
          <a:xfrm>
            <a:off x="6618924" y="5653668"/>
            <a:ext cx="494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s-EC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s-EC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mayor contingencia se asocia y relaciona en NO</a:t>
            </a: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146634"/>
              </p:ext>
            </p:extLst>
          </p:nvPr>
        </p:nvGraphicFramePr>
        <p:xfrm>
          <a:off x="131605" y="924866"/>
          <a:ext cx="6140407" cy="4728800"/>
        </p:xfrm>
        <a:graphic>
          <a:graphicData uri="http://schemas.openxmlformats.org/drawingml/2006/table">
            <a:tbl>
              <a:tblPr/>
              <a:tblGrid>
                <a:gridCol w="1961372"/>
                <a:gridCol w="1826357"/>
                <a:gridCol w="1176339"/>
                <a:gridCol w="1176339"/>
              </a:tblGrid>
              <a:tr h="322418">
                <a:tc gridSpan="4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Correlaciones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1934510">
                <a:tc gridSpan="2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¿Hace cuánto se implementó última capacitación dentro de la empresa?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¿Considera que tiene todos los conocimientos y habilidades para desempeñar su trabajo?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2418">
                <a:tc rowSpan="3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¿Hace cuánto se implementó última capacitación dentro de la empresa?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Correlación de Pearson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,422</a:t>
                      </a:r>
                      <a:r>
                        <a:rPr lang="es-EC" sz="1200" baseline="300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89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 (bilateral)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,000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241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2418">
                <a:tc rowSpan="3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¿Considera que tiene todos los conocimientos y habilidades para desempeñar su trabajo?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Correlación de Pearson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,422</a:t>
                      </a:r>
                      <a:r>
                        <a:rPr lang="es-EC" sz="1200" baseline="300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**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2989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Sig. (bilateral)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,000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241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318</a:t>
                      </a:r>
                      <a:endParaRPr lang="es-EC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2418">
                <a:tc gridSpan="4"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**. La correlación es significativa al nivel 0,01 (bilateral).</a:t>
                      </a:r>
                      <a:endParaRPr lang="es-EC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</TotalTime>
  <Words>1761</Words>
  <Application>Microsoft Office PowerPoint</Application>
  <PresentationFormat>Panorámica</PresentationFormat>
  <Paragraphs>343</Paragraphs>
  <Slides>20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Times New Roman</vt:lpstr>
      <vt:lpstr>Tema de Office</vt:lpstr>
      <vt:lpstr>Presentación de PowerPoint</vt:lpstr>
      <vt:lpstr>Capítulo I </vt:lpstr>
      <vt:lpstr> Teoría de las relaciones humanas </vt:lpstr>
      <vt:lpstr>CAPÍTULO II: Estudio de Mercado </vt:lpstr>
      <vt:lpstr>HIPÓTESIS</vt:lpstr>
      <vt:lpstr>Presentación de PowerPoint</vt:lpstr>
      <vt:lpstr>ANÁLISIS UNIVARIADO</vt:lpstr>
      <vt:lpstr>Presentación de PowerPoint</vt:lpstr>
      <vt:lpstr>ANÁLISIS BIVARIADO</vt:lpstr>
      <vt:lpstr>Presentación de PowerPoint</vt:lpstr>
      <vt:lpstr>Presentación de PowerPoint</vt:lpstr>
      <vt:lpstr>CAPÍTULO III  ESTUDIO TÉCNICO</vt:lpstr>
      <vt:lpstr>MÉTODO GAP </vt:lpstr>
      <vt:lpstr>Presentación de PowerPoint</vt:lpstr>
      <vt:lpstr>MODELO MATEMÁTICO </vt:lpstr>
      <vt:lpstr>Nivel 3: Desempeño en el puesto </vt:lpstr>
      <vt:lpstr>Fase de evaluación </vt:lpstr>
      <vt:lpstr>CONCLUSIONES Y RECOMENDACIONES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Ines Betzabe  Mayorga Parra</cp:lastModifiedBy>
  <cp:revision>61</cp:revision>
  <dcterms:created xsi:type="dcterms:W3CDTF">2017-05-24T23:03:43Z</dcterms:created>
  <dcterms:modified xsi:type="dcterms:W3CDTF">2018-02-01T12:02:55Z</dcterms:modified>
</cp:coreProperties>
</file>