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61" r:id="rId3"/>
    <p:sldId id="258" r:id="rId4"/>
    <p:sldId id="300" r:id="rId5"/>
    <p:sldId id="301" r:id="rId6"/>
    <p:sldId id="302" r:id="rId7"/>
    <p:sldId id="303" r:id="rId8"/>
    <p:sldId id="304" r:id="rId9"/>
    <p:sldId id="305" r:id="rId10"/>
    <p:sldId id="307" r:id="rId11"/>
    <p:sldId id="306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9" r:id="rId25"/>
    <p:sldId id="320" r:id="rId26"/>
    <p:sldId id="321" r:id="rId27"/>
    <p:sldId id="322" r:id="rId28"/>
    <p:sldId id="323" r:id="rId29"/>
    <p:sldId id="324" r:id="rId30"/>
    <p:sldId id="325" r:id="rId31"/>
    <p:sldId id="327" r:id="rId32"/>
    <p:sldId id="326" r:id="rId33"/>
    <p:sldId id="275" r:id="rId34"/>
    <p:sldId id="276" r:id="rId35"/>
    <p:sldId id="277" r:id="rId36"/>
    <p:sldId id="278" r:id="rId37"/>
    <p:sldId id="279" r:id="rId38"/>
    <p:sldId id="283" r:id="rId39"/>
    <p:sldId id="284" r:id="rId40"/>
    <p:sldId id="280" r:id="rId41"/>
    <p:sldId id="281" r:id="rId42"/>
    <p:sldId id="282" r:id="rId43"/>
    <p:sldId id="290" r:id="rId44"/>
    <p:sldId id="285" r:id="rId45"/>
    <p:sldId id="286" r:id="rId46"/>
    <p:sldId id="288" r:id="rId47"/>
    <p:sldId id="287" r:id="rId48"/>
    <p:sldId id="289" r:id="rId49"/>
    <p:sldId id="291" r:id="rId50"/>
    <p:sldId id="292" r:id="rId51"/>
    <p:sldId id="299" r:id="rId52"/>
    <p:sldId id="293" r:id="rId53"/>
    <p:sldId id="294" r:id="rId54"/>
    <p:sldId id="296" r:id="rId55"/>
    <p:sldId id="297" r:id="rId56"/>
    <p:sldId id="29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F07"/>
    <a:srgbClr val="002E5C"/>
    <a:srgbClr val="006666"/>
    <a:srgbClr val="003399"/>
    <a:srgbClr val="003366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6FEB8-8377-4E28-ABB4-1511BA5DB9A6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3145E-0E43-4991-BD4D-FAC61D6638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D10CB-862F-496F-B2E9-4721ABA8A251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B3B5A-6894-4465-A0F3-C24AEBCF8B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0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B3B5A-6894-4465-A0F3-C24AEBCF8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E5121B-DD1E-4381-8442-8AEE5BBA849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0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060-B017-419A-97F3-40B5A07EC6D9}" type="datetime1">
              <a:rPr lang="en-US" smtClean="0"/>
              <a:t>1/31/2018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9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FBC8-FB99-459D-ADDB-7E17A2A5FC29}" type="datetime1">
              <a:rPr lang="en-US" smtClean="0"/>
              <a:t>1/31/2018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6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5216-BA01-4925-954B-6BC3AFA22655}" type="datetime1">
              <a:rPr lang="en-US" smtClean="0"/>
              <a:t>1/31/2018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2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9947-DAD0-4AAE-B79E-69436348E183}" type="datetime1">
              <a:rPr lang="en-US" smtClean="0"/>
              <a:t>1/31/2018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0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0ACB-E39A-431D-B947-50AF20E10825}" type="datetime1">
              <a:rPr lang="en-US" smtClean="0"/>
              <a:t>1/31/2018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3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2D7F-C67C-4F3B-86BE-3198774DF478}" type="datetime1">
              <a:rPr lang="en-US" smtClean="0"/>
              <a:t>1/31/2018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9D3C-EC7A-44B4-ADC7-A13C1528B4F1}" type="datetime1">
              <a:rPr lang="en-US" smtClean="0"/>
              <a:t>1/31/2018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0243-2401-46E1-B049-489DDD4FFCA1}" type="datetime1">
              <a:rPr lang="en-US" smtClean="0"/>
              <a:t>1/31/2018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FF3B-2B1C-486F-8B46-90623DA7F00E}" type="datetime1">
              <a:rPr lang="en-US" smtClean="0"/>
              <a:t>1/31/2018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5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A8E9-D9BE-4FD4-BCC2-DD86CAE4CEF9}" type="datetime1">
              <a:rPr lang="en-US" smtClean="0"/>
              <a:t>1/31/2018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5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52DE-6B10-4797-9E1A-7F58008A842A}" type="datetime1">
              <a:rPr lang="en-US" smtClean="0"/>
              <a:t>1/31/2018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5121B-DD1E-4381-8442-8AEE5BBA849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6 Rectángulo"/>
          <p:cNvSpPr/>
          <p:nvPr userDrawn="1"/>
        </p:nvSpPr>
        <p:spPr>
          <a:xfrm>
            <a:off x="0" y="0"/>
            <a:ext cx="609600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7 Rectángulo"/>
          <p:cNvSpPr/>
          <p:nvPr userDrawn="1"/>
        </p:nvSpPr>
        <p:spPr>
          <a:xfrm>
            <a:off x="6096000" y="0"/>
            <a:ext cx="3048000" cy="1066800"/>
          </a:xfrm>
          <a:prstGeom prst="rect">
            <a:avLst/>
          </a:prstGeom>
          <a:solidFill>
            <a:srgbClr val="002E5C"/>
          </a:solidFill>
          <a:ln>
            <a:solidFill>
              <a:srgbClr val="002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Rectángulo"/>
          <p:cNvSpPr/>
          <p:nvPr userDrawn="1"/>
        </p:nvSpPr>
        <p:spPr>
          <a:xfrm>
            <a:off x="-12700" y="1066800"/>
            <a:ext cx="9156700" cy="609600"/>
          </a:xfrm>
          <a:prstGeom prst="rect">
            <a:avLst/>
          </a:prstGeom>
          <a:gradFill flip="none" rotWithShape="1">
            <a:gsLst>
              <a:gs pos="43000">
                <a:schemeClr val="tx2">
                  <a:lumMod val="50000"/>
                </a:schemeClr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rgbClr val="0033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Rectángulo"/>
          <p:cNvSpPr/>
          <p:nvPr userDrawn="1"/>
        </p:nvSpPr>
        <p:spPr>
          <a:xfrm rot="10800000">
            <a:off x="-12700" y="6550222"/>
            <a:ext cx="9232900" cy="307776"/>
          </a:xfrm>
          <a:prstGeom prst="rect">
            <a:avLst/>
          </a:prstGeom>
          <a:gradFill flip="none" rotWithShape="1">
            <a:gsLst>
              <a:gs pos="54000">
                <a:schemeClr val="tx2">
                  <a:lumMod val="50000"/>
                </a:schemeClr>
              </a:gs>
              <a:gs pos="0">
                <a:schemeClr val="tx1">
                  <a:lumMod val="95000"/>
                  <a:lumOff val="5000"/>
                </a:schemeClr>
              </a:gs>
              <a:gs pos="100000">
                <a:srgbClr val="0033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533400" y="655022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Noemí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Onofa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Bryan Quinga                                                               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Peatones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parcialmente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Ocluidos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1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Dibujo_de_Microsoft_Visio1.vsd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762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Noemí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Onofa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Bryan Quinga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</a:t>
            </a:fld>
            <a:endParaRPr lang="en-US"/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1371600" y="4308764"/>
            <a:ext cx="6400800" cy="1025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epartamento de Eléctrica y Electrónica </a:t>
            </a:r>
            <a:endParaRPr lang="en-US" sz="20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las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Armadas ESPE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1447800" y="5334000"/>
            <a:ext cx="6400800" cy="1025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rabajo de titulación, previo a la obtención del título de Ingeniero en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lectrónica, Automatización y Control</a:t>
            </a:r>
            <a:endParaRPr lang="en-US" sz="20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1071265"/>
            <a:ext cx="9144000" cy="681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458200" cy="1676400"/>
          </a:xfrm>
        </p:spPr>
        <p:txBody>
          <a:bodyPr>
            <a:normAutofit fontScale="90000"/>
          </a:bodyPr>
          <a:lstStyle/>
          <a:p>
            <a:r>
              <a:rPr lang="es-EC" sz="3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lgoritmo de detección de peatones parcialmente ocluidos usando partes del cuerpo humano basado en inferencia lógica para aplicaciones de seguridad vehicular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10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3886200" cy="609600"/>
          </a:xfrm>
        </p:spPr>
        <p:txBody>
          <a:bodyPr>
            <a:norm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0483" y="2362200"/>
            <a:ext cx="8001000" cy="36576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variante de la técnica Sliding Window para la generación de ROIs de peatones en oclusión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algoritmo de clasificación para peatones parcialmente ocluidos, mediante SVM con Inferencia lógica sobre partes del cuerpo humano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algoritmos de generación de ROI y clasificación, en un solo sistema para detectar peatones parcialmente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ocluidos</a:t>
            </a:r>
          </a:p>
          <a:p>
            <a:pPr algn="just">
              <a:lnSpc>
                <a:spcPct val="150000"/>
              </a:lnSpc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Objetivos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11</a:t>
            </a:fld>
            <a:endParaRPr lang="en-US"/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609600" y="2819400"/>
            <a:ext cx="8001000" cy="45720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ROC y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error versus FPPI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evaluar la fiabilidad del clasificador y el detector, respectivamente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pruebas de funcionamiento para verificar la calidad del algoritmo.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Objetivos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04800" y="1066800"/>
            <a:ext cx="3886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12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2286000" cy="609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743200" y="1219200"/>
            <a:ext cx="6400800" cy="2133600"/>
          </a:xfrm>
        </p:spPr>
        <p:txBody>
          <a:bodyPr>
            <a:noAutofit/>
          </a:bodyPr>
          <a:lstStyle/>
          <a:p>
            <a:pPr algn="l">
              <a:lnSpc>
                <a:spcPct val="160000"/>
              </a:lnSpc>
            </a:pP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Acondicionamiento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Imagen.</a:t>
            </a: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interés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(SOIs).</a:t>
            </a: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interés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(ROIs).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067800" cy="24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13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399" y="1066800"/>
            <a:ext cx="3200401" cy="6096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grises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309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Acondicionamiento</a:t>
            </a:r>
            <a:r>
              <a:rPr lang="en-US" dirty="0" smtClean="0">
                <a:solidFill>
                  <a:schemeClr val="bg1"/>
                </a:solidFill>
              </a:rPr>
              <a:t> de Imagen</a:t>
            </a:r>
            <a:endParaRPr lang="en-US" dirty="0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348717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14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399" y="1066800"/>
            <a:ext cx="5029201" cy="609600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Estandarización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640x480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309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Acondicionamiento</a:t>
            </a:r>
            <a:r>
              <a:rPr lang="en-US" dirty="0" smtClean="0">
                <a:solidFill>
                  <a:schemeClr val="bg1"/>
                </a:solidFill>
              </a:rPr>
              <a:t> de Imagen</a:t>
            </a:r>
            <a:endParaRPr lang="en-US" dirty="0"/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2982"/>
            <a:ext cx="8686800" cy="35944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15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7137434" cy="609600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diferenciales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y horizontal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309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Acondicionamiento</a:t>
            </a:r>
            <a:r>
              <a:rPr lang="en-US" dirty="0" smtClean="0">
                <a:solidFill>
                  <a:schemeClr val="bg1"/>
                </a:solidFill>
              </a:rPr>
              <a:t> de Imagen</a:t>
            </a:r>
            <a:endParaRPr lang="en-US" dirty="0"/>
          </a:p>
        </p:txBody>
      </p:sp>
      <p:pic>
        <p:nvPicPr>
          <p:cNvPr id="9" name="8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16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534400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Hiperplanos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1.2m.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19" y="2004981"/>
            <a:ext cx="4608181" cy="409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65748"/>
            <a:ext cx="4800600" cy="353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3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17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52400" y="1066800"/>
            <a:ext cx="8534400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Hiperplanos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4648200" cy="296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286000"/>
            <a:ext cx="4572000" cy="2969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18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8763000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Hiperplanos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carretera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678944" y="2286000"/>
                <a:ext cx="7550656" cy="72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s-EC" sz="2000" b="1" i="1">
                              <a:latin typeface="Cambria Math"/>
                            </a:rPr>
                            <m:t>𝒚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2000" b="1" i="1">
                              <a:latin typeface="Cambria Math"/>
                            </a:rPr>
                            <m:t>𝒔</m:t>
                          </m:r>
                        </m:e>
                      </m:d>
                      <m:r>
                        <a:rPr lang="es-EC" sz="2000" b="1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485.86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−938.26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+757.58     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≤0.9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𝑚𝑒𝑛𝑜𝑟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20.923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−109.44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+305.36     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&gt;0.9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𝑚𝑎𝑦𝑜𝑟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44" y="2286000"/>
                <a:ext cx="7550656" cy="7204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699374" y="3886200"/>
                <a:ext cx="7530226" cy="72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s-EC" sz="2000" b="1" i="1">
                              <a:latin typeface="Cambria Math"/>
                            </a:rPr>
                            <m:t>𝒚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2000" b="1" i="1">
                              <a:latin typeface="Cambria Math"/>
                            </a:rPr>
                            <m:t>𝒔</m:t>
                          </m:r>
                        </m:e>
                      </m:d>
                      <m:r>
                        <a:rPr lang="es-EC" sz="2000" b="1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554.93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−1023.2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+737.65     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≤0.9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𝑚𝑒𝑛𝑜𝑟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21.684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−114.54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+348.41    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&gt;0.9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𝑚𝑎𝑦𝑜𝑟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74" y="3886200"/>
                <a:ext cx="7530226" cy="7204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762000" y="5486400"/>
                <a:ext cx="7543800" cy="72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s-EC" sz="2000" b="1" i="1">
                              <a:latin typeface="Cambria Math"/>
                            </a:rPr>
                            <m:t>𝒚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2000" b="1" i="1">
                              <a:latin typeface="Cambria Math"/>
                            </a:rPr>
                            <m:t>𝒔</m:t>
                          </m:r>
                        </m:e>
                      </m:d>
                      <m:r>
                        <a:rPr lang="es-EC" sz="2000" b="1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579.16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−1052.3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+757.87  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≤0.9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𝑚𝑒𝑛𝑜𝑟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28.468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−138.64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+385.42. 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&gt;0.9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𝑚𝑎𝑦𝑜𝑟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486400"/>
                <a:ext cx="7543800" cy="7204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CuadroTexto"/>
          <p:cNvSpPr txBox="1"/>
          <p:nvPr/>
        </p:nvSpPr>
        <p:spPr>
          <a:xfrm>
            <a:off x="762000" y="1828800"/>
            <a:ext cx="4017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1.2m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cámara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8200" y="3429000"/>
            <a:ext cx="4017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1.4m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cámara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38200" y="5029200"/>
            <a:ext cx="4017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1.6m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cámara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6934200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Hiperplanos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Rectángulo"/>
              <p:cNvSpPr/>
              <p:nvPr/>
            </p:nvSpPr>
            <p:spPr>
              <a:xfrm>
                <a:off x="1219200" y="1905000"/>
                <a:ext cx="6858000" cy="72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000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s-EC" sz="2000" b="1" i="1">
                              <a:latin typeface="Cambria Math"/>
                            </a:rPr>
                            <m:t>𝒚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2000" b="1" i="1">
                              <a:latin typeface="Cambria Math"/>
                            </a:rPr>
                            <m:t>𝒔</m:t>
                          </m:r>
                        </m:e>
                      </m:d>
                      <m:r>
                        <a:rPr lang="es-EC" sz="2000" b="1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540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−1004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+751      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≤0.9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𝑚𝑒𝑛𝑜𝑟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23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1">
                                  <a:latin typeface="Cambria Math"/>
                                </a:rPr>
                                <m:t>−121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+373           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𝑠𝑖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&gt;0.9     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𝑚𝑎𝑦𝑜𝑟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 7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1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05000"/>
                <a:ext cx="6858000" cy="72045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18 Imagen" descr="C:\Users\BRYAN22\Documents\Documents\BRYAN QUINGA\TESIS\imagenes tesis\imagenes SOIs\fsc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01654"/>
            <a:ext cx="5554382" cy="3699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2057400" cy="609600"/>
          </a:xfrm>
        </p:spPr>
        <p:txBody>
          <a:bodyPr>
            <a:norm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219200" y="2438400"/>
            <a:ext cx="6400800" cy="3124200"/>
          </a:xfrm>
        </p:spPr>
        <p:txBody>
          <a:bodyPr>
            <a:normAutofit fontScale="62500" lnSpcReduction="20000"/>
          </a:bodyPr>
          <a:lstStyle/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candidatos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peatones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60000"/>
              </a:lnSpc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7154582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Hiperplanos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alto y ancho.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5576768" cy="366966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5867400" y="3733800"/>
                <a:ext cx="2282997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𝐻𝑃</m:t>
                      </m:r>
                      <m:r>
                        <a:rPr lang="es-EC" i="1">
                          <a:latin typeface="Cambria Math"/>
                        </a:rPr>
                        <m:t>(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  <m:r>
                        <a:rPr lang="es-EC" i="1">
                          <a:latin typeface="Cambria Math"/>
                        </a:rPr>
                        <m:t>)=</m:t>
                      </m:r>
                      <m:r>
                        <a:rPr lang="es-EC" i="1">
                          <a:latin typeface="Cambria Math"/>
                        </a:rPr>
                        <m:t>𝐶𝑦</m:t>
                      </m:r>
                      <m:r>
                        <a:rPr lang="es-EC" i="1">
                          <a:latin typeface="Cambria Math"/>
                        </a:rPr>
                        <m:t>(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  <m:r>
                        <a:rPr lang="es-EC" i="1">
                          <a:latin typeface="Cambria Math"/>
                        </a:rPr>
                        <m:t>)−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𝐻𝑆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733800"/>
                <a:ext cx="2282997" cy="61279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5805368" y="5098485"/>
                <a:ext cx="3262432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𝑊𝑃</m:t>
                      </m:r>
                      <m:r>
                        <a:rPr lang="es-EC" i="1">
                          <a:latin typeface="Cambria Math"/>
                        </a:rPr>
                        <m:t>(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  <m:r>
                        <a:rPr lang="es-EC" i="1">
                          <a:latin typeface="Cambria Math"/>
                        </a:rPr>
                        <m:t>)</m:t>
                      </m:r>
                      <m:r>
                        <a:rPr lang="es-EC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640−</m:t>
                          </m:r>
                          <m:r>
                            <a:rPr lang="es-EC" i="1">
                              <a:latin typeface="Cambria Math"/>
                            </a:rPr>
                            <m:t>𝑊𝑆</m:t>
                          </m:r>
                          <m:r>
                            <a:rPr lang="es-EC" i="1">
                              <a:latin typeface="Cambria Math"/>
                            </a:rPr>
                            <m:t>/</m:t>
                          </m:r>
                          <m:r>
                            <a:rPr lang="es-EC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+</m:t>
                      </m:r>
                      <m:r>
                        <a:rPr lang="es-EC" i="1">
                          <a:latin typeface="Cambria Math"/>
                        </a:rPr>
                        <m:t>𝑊𝑆</m:t>
                      </m:r>
                      <m:r>
                        <a:rPr lang="es-EC" i="1">
                          <a:latin typeface="Cambria Math"/>
                        </a:rPr>
                        <m:t>/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368" y="5098485"/>
                <a:ext cx="3262432" cy="616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5838377" y="2743200"/>
                <a:ext cx="3359318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s-EC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</a:rPr>
                            <m:t>1.15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s-EC" i="1">
                          <a:latin typeface="Cambria Math"/>
                        </a:rPr>
                        <m:t>       </m:t>
                      </m:r>
                      <m:r>
                        <a:rPr lang="es-EC" i="1">
                          <a:latin typeface="Cambria Math"/>
                        </a:rPr>
                        <m:t>𝑘</m:t>
                      </m:r>
                      <m:r>
                        <a:rPr lang="es-EC" i="1">
                          <a:latin typeface="Cambria Math"/>
                        </a:rPr>
                        <m:t>∈</m:t>
                      </m:r>
                      <m:r>
                        <a:rPr lang="es-EC" i="1">
                          <a:latin typeface="Cambria Math"/>
                        </a:rPr>
                        <m:t>𝑍</m:t>
                      </m:r>
                      <m:r>
                        <a:rPr lang="es-EC" i="1">
                          <a:latin typeface="Cambria Math"/>
                        </a:rPr>
                        <m:t>   (−5</m:t>
                      </m:r>
                      <m:r>
                        <a:rPr lang="es-EC">
                          <a:latin typeface="Cambria Math"/>
                        </a:rPr>
                        <m:t>:</m:t>
                      </m:r>
                      <m:r>
                        <a:rPr lang="es-EC" b="0" i="1">
                          <a:latin typeface="Cambria Math"/>
                        </a:rPr>
                        <m:t>6</m:t>
                      </m:r>
                      <m:r>
                        <a:rPr lang="es-EC">
                          <a:latin typeface="Cambria Math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377" y="2743200"/>
                <a:ext cx="3359318" cy="374270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7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28600" y="1066800"/>
            <a:ext cx="7154582" cy="609600"/>
          </a:xfrm>
        </p:spPr>
        <p:txBody>
          <a:bodyPr>
            <a:no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Recorte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escalado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gradientes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375977"/>
              </p:ext>
            </p:extLst>
          </p:nvPr>
        </p:nvGraphicFramePr>
        <p:xfrm>
          <a:off x="934180" y="1828800"/>
          <a:ext cx="7447820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4" imgW="7781855" imgH="5724481" progId="Visio.Drawing.15">
                  <p:embed/>
                </p:oleObj>
              </mc:Choice>
              <mc:Fallback>
                <p:oleObj r:id="rId4" imgW="7781855" imgH="5724481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180" y="1828800"/>
                        <a:ext cx="7447820" cy="461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6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652545" y="1099280"/>
            <a:ext cx="6367545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 integral de SOIs.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1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SOIs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37399"/>
            <a:ext cx="2264527" cy="167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05400"/>
            <a:ext cx="5410200" cy="7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857864" cy="28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01" y="1740367"/>
            <a:ext cx="3862199" cy="29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4255" y="1066800"/>
            <a:ext cx="6367545" cy="6096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Window.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2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4419600" cy="2895600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23807"/>
            <a:ext cx="4267200" cy="28863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524000" y="5486400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562600" y="5562600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Sliding Window Pyramid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42945" y="1066800"/>
            <a:ext cx="6367545" cy="6096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Window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SOIs.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2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11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89916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2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42945" y="1099280"/>
            <a:ext cx="9263145" cy="609600"/>
          </a:xfrm>
        </p:spPr>
        <p:txBody>
          <a:bodyPr>
            <a:noAutofit/>
          </a:bodyPr>
          <a:lstStyle/>
          <a:p>
            <a:pPr marL="0" indent="0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radiente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mayor que horizontal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2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3" y="2743200"/>
            <a:ext cx="8577317" cy="3352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3507809" y="1981200"/>
                <a:ext cx="2501903" cy="4966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𝑅𝑂𝐼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𝑛𝑔𝑣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≥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𝑅𝑂𝐼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𝑛𝑔h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809" y="1981200"/>
                <a:ext cx="2501903" cy="496674"/>
              </a:xfrm>
              <a:prstGeom prst="rect">
                <a:avLst/>
              </a:prstGeom>
              <a:blipFill rotWithShape="1">
                <a:blip r:embed="rId3"/>
                <a:stretch>
                  <a:fillRect b="-108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4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193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Simetría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2029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228600" y="5351898"/>
                <a:ext cx="5129418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𝑆</m:t>
                      </m:r>
                      <m:r>
                        <a:rPr lang="es-EC" sz="2000" i="1">
                          <a:latin typeface="Cambria Math"/>
                        </a:rPr>
                        <m:t>𝑖𝑚</m:t>
                      </m:r>
                      <m:d>
                        <m:d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000" i="1">
                                  <a:latin typeface="Cambria Math"/>
                                </a:rPr>
                                <m:t>𝑅𝑂𝐼</m:t>
                              </m:r>
                            </m:e>
                            <m:sub>
                              <m:r>
                                <a:rPr lang="es-EC" sz="2000" i="1">
                                  <a:latin typeface="Cambria Math"/>
                                </a:rPr>
                                <m:t>𝑛𝑔𝑣</m:t>
                              </m:r>
                            </m:sub>
                          </m:sSub>
                        </m:e>
                      </m:d>
                      <m:r>
                        <a:rPr lang="es-EC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𝑅𝑂𝐼</m:t>
                                  </m:r>
                                </m:e>
                                <m:sub>
                                  <m:r>
                                    <a:rPr lang="es-EC" sz="2000" i="1">
                                      <a:latin typeface="Cambria Math"/>
                                    </a:rPr>
                                    <m:t>𝑛𝑔𝑣</m:t>
                                  </m:r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C" sz="20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2000" i="1">
                                      <a:latin typeface="Cambria Math"/>
                                    </a:rPr>
                                    <m:t>𝑅𝑂𝐼</m:t>
                                  </m:r>
                                </m:e>
                                <m:sub>
                                  <m:r>
                                    <a:rPr lang="es-EC" sz="2000" i="1">
                                      <a:latin typeface="Cambria Math"/>
                                    </a:rPr>
                                    <m:t>𝑛𝑔𝑣</m:t>
                                  </m:r>
                                  <m:r>
                                    <a:rPr lang="es-EC" sz="20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f>
                                <m:f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2000" i="1">
                                          <a:latin typeface="Cambria Math"/>
                                        </a:rPr>
                                        <m:t>𝑅𝑂𝐼</m:t>
                                      </m:r>
                                    </m:e>
                                    <m:sub>
                                      <m:r>
                                        <a:rPr lang="es-EC" sz="2000" i="1">
                                          <a:latin typeface="Cambria Math"/>
                                        </a:rPr>
                                        <m:t>𝑛𝑔𝑣</m:t>
                                      </m:r>
                                      <m:r>
                                        <a:rPr lang="es-EC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C" sz="20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d>
                      <m:r>
                        <a:rPr lang="es-EC" sz="2000" i="1">
                          <a:latin typeface="Cambria Math"/>
                        </a:rPr>
                        <m:t>∗100%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351898"/>
                <a:ext cx="5129418" cy="10705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5507313" y="5568458"/>
                <a:ext cx="3484287" cy="4513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b="0" i="1">
                          <a:latin typeface="Cambria Math"/>
                        </a:rPr>
                        <m:t>100%−</m:t>
                      </m:r>
                      <m:r>
                        <a:rPr lang="es-EC" sz="2000" b="0" i="1">
                          <a:latin typeface="Cambria Math"/>
                        </a:rPr>
                        <m:t>𝑆𝑖𝑚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000" b="0" i="1">
                                  <a:latin typeface="Cambria Math"/>
                                </a:rPr>
                                <m:t>𝑅𝑂𝐼</m:t>
                              </m:r>
                            </m:e>
                            <m:sub>
                              <m:r>
                                <a:rPr lang="es-EC" sz="2000" b="0" i="1">
                                  <a:latin typeface="Cambria Math"/>
                                </a:rPr>
                                <m:t>𝑛𝑔𝑣</m:t>
                              </m:r>
                            </m:sub>
                          </m:sSub>
                        </m:e>
                      </m:d>
                      <m:r>
                        <a:rPr lang="es-EC" sz="2000" b="0" i="1">
                          <a:latin typeface="Cambria Math"/>
                        </a:rPr>
                        <m:t>≥80%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313" y="5568458"/>
                <a:ext cx="3484287" cy="451342"/>
              </a:xfrm>
              <a:prstGeom prst="rect">
                <a:avLst/>
              </a:prstGeom>
              <a:blipFill rotWithShape="1">
                <a:blip r:embed="rId4"/>
                <a:stretch>
                  <a:fillRect b="-25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63" y="1752600"/>
            <a:ext cx="5683637" cy="3599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193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4676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1000" y="1099280"/>
            <a:ext cx="8193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filtradas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839200" cy="3200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4800600" y="5410200"/>
                <a:ext cx="3406317" cy="728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200" i="1">
                          <a:latin typeface="Cambria Math"/>
                        </a:rPr>
                        <m:t>𝑅𝐺</m:t>
                      </m:r>
                      <m:r>
                        <a:rPr lang="es-EC" sz="2200">
                          <a:latin typeface="Cambria Math"/>
                        </a:rPr>
                        <m:t>%=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200">
                              <a:latin typeface="Cambria Math"/>
                            </a:rPr>
                            <m:t>14</m:t>
                          </m:r>
                        </m:num>
                        <m:den>
                          <m:r>
                            <a:rPr lang="es-EC" sz="2200">
                              <a:latin typeface="Cambria Math"/>
                            </a:rPr>
                            <m:t>540</m:t>
                          </m:r>
                        </m:den>
                      </m:f>
                      <m:r>
                        <a:rPr lang="es-EC" sz="2200" i="1">
                          <a:latin typeface="Cambria Math"/>
                        </a:rPr>
                        <m:t>∗</m:t>
                      </m:r>
                      <m:r>
                        <a:rPr lang="es-EC" sz="2200">
                          <a:latin typeface="Cambria Math"/>
                        </a:rPr>
                        <m:t>100=2.6%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410200"/>
                <a:ext cx="3406317" cy="7284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1447799" y="5467803"/>
                <a:ext cx="2481770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200" i="1">
                          <a:latin typeface="Cambria Math"/>
                        </a:rPr>
                        <m:t>𝑅𝐺</m:t>
                      </m:r>
                      <m:r>
                        <a:rPr lang="es-EC" sz="2200">
                          <a:latin typeface="Cambria Math"/>
                        </a:rPr>
                        <m:t>%=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2200">
                              <a:latin typeface="Cambria Math"/>
                            </a:rPr>
                            <m:t>NFV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2200">
                              <a:latin typeface="Cambria Math"/>
                            </a:rPr>
                            <m:t>NTV</m:t>
                          </m:r>
                        </m:den>
                      </m:f>
                      <m:r>
                        <a:rPr lang="es-EC" sz="2200" i="1">
                          <a:latin typeface="Cambria Math"/>
                        </a:rPr>
                        <m:t>∗</m:t>
                      </m:r>
                      <m:r>
                        <a:rPr lang="es-EC" sz="2200">
                          <a:latin typeface="Cambria Math"/>
                        </a:rPr>
                        <m:t>100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799" y="5467803"/>
                <a:ext cx="2481770" cy="7261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574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Comprobar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filtradas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8077200" cy="3429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2895600" y="1905000"/>
                <a:ext cx="3293915" cy="852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200" i="1">
                          <a:latin typeface="Cambria Math"/>
                        </a:rPr>
                        <m:t>0.5&lt; 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200" i="1">
                              <a:latin typeface="Cambria Math"/>
                            </a:rPr>
                            <m:t>𝑎𝑟𝑒𝑎</m:t>
                          </m:r>
                          <m:r>
                            <a:rPr lang="es-EC" sz="22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2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C" sz="2200" i="1">
                                  <a:latin typeface="Cambria Math"/>
                                </a:rPr>
                                <m:t>𝑅𝑂𝐼</m:t>
                              </m:r>
                              <m:r>
                                <a:rPr lang="es-EC" sz="22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200" i="1">
                              <a:latin typeface="Cambria Math"/>
                            </a:rPr>
                            <m:t>∩ 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2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C" sz="2200" i="1">
                                  <a:latin typeface="Cambria Math"/>
                                </a:rPr>
                                <m:t>𝑔𝑡</m:t>
                              </m:r>
                              <m:r>
                                <a:rPr lang="es-EC" sz="22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2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C" sz="2200" i="1">
                              <a:latin typeface="Cambria Math"/>
                            </a:rPr>
                            <m:t>𝑎𝑟𝑒𝑎</m:t>
                          </m:r>
                          <m:r>
                            <a:rPr lang="es-EC" sz="22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2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C" sz="2200" i="1">
                                  <a:latin typeface="Cambria Math"/>
                                </a:rPr>
                                <m:t>𝑅𝑂𝐼</m:t>
                              </m:r>
                              <m:r>
                                <a:rPr lang="es-EC" sz="22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200" i="1">
                              <a:latin typeface="Cambria Math"/>
                            </a:rPr>
                            <m:t>∪ 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2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C" sz="2200" i="1">
                                  <a:latin typeface="Cambria Math"/>
                                </a:rPr>
                                <m:t>𝑔𝑡</m:t>
                              </m:r>
                              <m:r>
                                <a:rPr lang="es-EC" sz="22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20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905000"/>
                <a:ext cx="3293915" cy="85209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2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7010400" cy="609600"/>
          </a:xfrm>
        </p:spPr>
        <p:txBody>
          <a:bodyPr>
            <a:noAutofit/>
          </a:bodyPr>
          <a:lstStyle/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Accidentes de tránsito en el mundo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981200"/>
            <a:ext cx="8001000" cy="4267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mundial ocupan el noveno lugar en muertes para todos los grupos de edad.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situaciones adicionales como problemas de salud públicos y socioeconómicos para un país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Cada año la cifra de traumatismos no mortales se acerca a 50 millones.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casos que terminan con pérdidas humanas son de 1,2 millones anuales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Introducción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574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Comprobar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filtradas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44196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67" y="2461447"/>
            <a:ext cx="4672633" cy="348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31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574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videos.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155509"/>
              </p:ext>
            </p:extLst>
          </p:nvPr>
        </p:nvGraphicFramePr>
        <p:xfrm>
          <a:off x="381000" y="1905000"/>
          <a:ext cx="8382000" cy="43891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85800"/>
                <a:gridCol w="990600"/>
                <a:gridCol w="914400"/>
                <a:gridCol w="1295400"/>
                <a:gridCol w="1447800"/>
                <a:gridCol w="1618901"/>
                <a:gridCol w="1429099"/>
              </a:tblGrid>
              <a:tr h="8875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Núm. de Fotogramas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Prom. Peatones por fotograma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Núm. y % total de ventanas por fotograma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Prom. y % de ventanas eliminadas por fotograma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Prom. y % de ventanas filtradas por fotograma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Prom. y % de ventanas con peatón por fotograma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520.1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96.31%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3.69%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1734.5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96.36%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513.2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95.04%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4.96%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1711.54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35.31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95.09%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4.91%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1.96%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521.25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96.53%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1.29%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1746.66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53.34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  <a:tr h="201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97.04%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2.96%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519" marR="435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2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17043" y="1099280"/>
            <a:ext cx="8574557" cy="609600"/>
          </a:xfrm>
        </p:spPr>
        <p:txBody>
          <a:bodyPr>
            <a:noAutofit/>
          </a:bodyPr>
          <a:lstStyle/>
          <a:p>
            <a:pPr marL="0" indent="0" algn="l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21467" y="304800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Resultados</a:t>
            </a:r>
            <a:endParaRPr lang="en-U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   </a:t>
            </a:r>
            <a:r>
              <a:rPr lang="en-US" dirty="0" err="1" smtClean="0">
                <a:solidFill>
                  <a:schemeClr val="bg1"/>
                </a:solidFill>
              </a:rPr>
              <a:t>Generación</a:t>
            </a:r>
            <a:r>
              <a:rPr lang="en-US" dirty="0" smtClean="0">
                <a:solidFill>
                  <a:schemeClr val="bg1"/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091574" y="1768019"/>
            <a:ext cx="40524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100% de ROIs generadas, el 96.09% de ellas son eliminadas, el 3.91% son filtradas y van a la etapa de clasificación, y el 1.48% de ellas realmente contiene un peatón potencial.  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etapa de generación de ROIs tarda un promedio de 39.41ms por fotograma.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3" y="2362200"/>
            <a:ext cx="4538717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8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774" y="2577371"/>
            <a:ext cx="342900" cy="571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529965"/>
            <a:ext cx="152400" cy="361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774" y="4248102"/>
            <a:ext cx="266700" cy="4762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05" y="4248102"/>
            <a:ext cx="885825" cy="17240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15" y="2286000"/>
            <a:ext cx="4873376" cy="36861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105" y="2529965"/>
            <a:ext cx="609600" cy="12001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817447" y="241486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smtClean="0"/>
              <a:t>1</a:t>
            </a:r>
            <a:endParaRPr lang="es-EC" sz="25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60489" y="241486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smtClean="0"/>
              <a:t>2</a:t>
            </a:r>
            <a:endParaRPr lang="es-EC" sz="25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846224" y="241486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smtClean="0"/>
              <a:t>3</a:t>
            </a:r>
            <a:endParaRPr lang="es-EC" sz="25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16473" y="417114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smtClean="0"/>
              <a:t>4</a:t>
            </a:r>
            <a:endParaRPr lang="es-EC" sz="25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730535" y="4129063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500" dirty="0" smtClean="0"/>
              <a:t>5</a:t>
            </a:r>
            <a:endParaRPr lang="es-EC" sz="2500" dirty="0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152399" y="1066800"/>
            <a:ext cx="54102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de peatones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34</a:t>
            </a:fld>
            <a:endParaRPr lang="en-US"/>
          </a:p>
        </p:txBody>
      </p:sp>
      <p:pic>
        <p:nvPicPr>
          <p:cNvPr id="19" name="Imagen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2296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1 Título"/>
          <p:cNvSpPr txBox="1">
            <a:spLocks/>
          </p:cNvSpPr>
          <p:nvPr/>
        </p:nvSpPr>
        <p:spPr>
          <a:xfrm>
            <a:off x="152399" y="1066800"/>
            <a:ext cx="54102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de peatones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35</a:t>
            </a:fld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04800" y="1066800"/>
            <a:ext cx="5562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División de la imagen en partes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4" y="2362200"/>
            <a:ext cx="3742416" cy="3124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40" y="2362200"/>
            <a:ext cx="3822160" cy="31242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36</a:t>
            </a:fld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4" y="2438400"/>
            <a:ext cx="3666216" cy="298852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254" y="2438400"/>
            <a:ext cx="3635346" cy="2977415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04800" y="1066800"/>
            <a:ext cx="5562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División de la imagen en partes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37</a:t>
            </a:fld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524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de gradiente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00" t="210" r="58400" b="12970"/>
          <a:stretch/>
        </p:blipFill>
        <p:spPr>
          <a:xfrm>
            <a:off x="7070725" y="1853812"/>
            <a:ext cx="962025" cy="19764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25040"/>
            <a:ext cx="1143000" cy="25572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57600" b="12971"/>
          <a:stretch/>
        </p:blipFill>
        <p:spPr>
          <a:xfrm>
            <a:off x="7010400" y="4243000"/>
            <a:ext cx="1009650" cy="19812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025" y="2372334"/>
            <a:ext cx="2009775" cy="4000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567" y="2648356"/>
            <a:ext cx="1266825" cy="9334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777" y="3857828"/>
            <a:ext cx="3124200" cy="52387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025" y="4547598"/>
            <a:ext cx="2514600" cy="6858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 rot="5400000">
            <a:off x="7669029" y="2767285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Magnitud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 rot="5400000">
            <a:off x="7684964" y="4934034"/>
            <a:ext cx="106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Dirección</a:t>
            </a:r>
            <a:endParaRPr lang="es-EC" dirty="0"/>
          </a:p>
        </p:txBody>
      </p:sp>
      <p:sp>
        <p:nvSpPr>
          <p:cNvPr id="23" name="Flecha derecha 22"/>
          <p:cNvSpPr/>
          <p:nvPr/>
        </p:nvSpPr>
        <p:spPr>
          <a:xfrm>
            <a:off x="2362200" y="3803650"/>
            <a:ext cx="556331" cy="31611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derecha 23"/>
          <p:cNvSpPr/>
          <p:nvPr/>
        </p:nvSpPr>
        <p:spPr>
          <a:xfrm>
            <a:off x="6311900" y="3830250"/>
            <a:ext cx="556331" cy="31611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6 CuadroTexto"/>
          <p:cNvSpPr txBox="1"/>
          <p:nvPr/>
        </p:nvSpPr>
        <p:spPr>
          <a:xfrm>
            <a:off x="6268299" y="267597"/>
            <a:ext cx="287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Extracción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s-EC" dirty="0" smtClean="0">
                <a:solidFill>
                  <a:schemeClr val="bg1"/>
                </a:solidFill>
              </a:rPr>
              <a:t>características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30" y="1848857"/>
            <a:ext cx="4230730" cy="3289742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38</a:t>
            </a:fld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524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de gradiente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6 CuadroTexto"/>
          <p:cNvSpPr txBox="1"/>
          <p:nvPr/>
        </p:nvSpPr>
        <p:spPr>
          <a:xfrm>
            <a:off x="6268299" y="267597"/>
            <a:ext cx="287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Extracción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s-EC" dirty="0" smtClean="0">
                <a:solidFill>
                  <a:schemeClr val="bg1"/>
                </a:solidFill>
              </a:rPr>
              <a:t>características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46" y="2667000"/>
            <a:ext cx="1613254" cy="3150375"/>
          </a:xfrm>
          <a:prstGeom prst="rect">
            <a:avLst/>
          </a:prstGeom>
        </p:spPr>
      </p:pic>
      <p:pic>
        <p:nvPicPr>
          <p:cNvPr id="26" name="Imagen 25"/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31" y="1848857"/>
            <a:ext cx="1064895" cy="11410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6"/>
          <p:cNvCxnSpPr/>
          <p:nvPr/>
        </p:nvCxnSpPr>
        <p:spPr>
          <a:xfrm flipH="1">
            <a:off x="838201" y="1885510"/>
            <a:ext cx="2080330" cy="781490"/>
          </a:xfrm>
          <a:prstGeom prst="line">
            <a:avLst/>
          </a:prstGeom>
          <a:ln w="28575">
            <a:solidFill>
              <a:srgbClr val="13FF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1350142" y="2980852"/>
            <a:ext cx="1568389" cy="443115"/>
          </a:xfrm>
          <a:prstGeom prst="line">
            <a:avLst/>
          </a:prstGeom>
          <a:ln w="28575">
            <a:solidFill>
              <a:srgbClr val="13FF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08" y="5204270"/>
            <a:ext cx="6317773" cy="106782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39</a:t>
            </a:fld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524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 de gradiente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6 CuadroTexto"/>
          <p:cNvSpPr txBox="1"/>
          <p:nvPr/>
        </p:nvSpPr>
        <p:spPr>
          <a:xfrm>
            <a:off x="6268299" y="267597"/>
            <a:ext cx="287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Extracción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s-EC" dirty="0" smtClean="0">
                <a:solidFill>
                  <a:schemeClr val="bg1"/>
                </a:solidFill>
              </a:rPr>
              <a:t>características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50" y="2785408"/>
            <a:ext cx="1613254" cy="315037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97" y="2107648"/>
            <a:ext cx="1152203" cy="86415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82" y="2130887"/>
            <a:ext cx="1152203" cy="864152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31" y="3010217"/>
            <a:ext cx="1152203" cy="86415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5" y="3011579"/>
            <a:ext cx="1152203" cy="86415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23" y="3035595"/>
            <a:ext cx="1152203" cy="86415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33" y="3054964"/>
            <a:ext cx="1152203" cy="86415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96" y="4098263"/>
            <a:ext cx="1152203" cy="86415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33" y="4072982"/>
            <a:ext cx="1152203" cy="86415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32" y="5091000"/>
            <a:ext cx="1152203" cy="86415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0" y="5071631"/>
            <a:ext cx="1152203" cy="86415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77" y="5091000"/>
            <a:ext cx="1152203" cy="86415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04" y="5091000"/>
            <a:ext cx="1152203" cy="864152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5183761" y="18237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49" name="CuadroTexto 48"/>
          <p:cNvSpPr txBox="1"/>
          <p:nvPr/>
        </p:nvSpPr>
        <p:spPr>
          <a:xfrm>
            <a:off x="6483956" y="1849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50" name="CuadroTexto 49"/>
          <p:cNvSpPr txBox="1"/>
          <p:nvPr/>
        </p:nvSpPr>
        <p:spPr>
          <a:xfrm>
            <a:off x="3815900" y="28251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3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5116095" y="28509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52" name="CuadroTexto 51"/>
          <p:cNvSpPr txBox="1"/>
          <p:nvPr/>
        </p:nvSpPr>
        <p:spPr>
          <a:xfrm>
            <a:off x="6095409" y="28528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5</a:t>
            </a:r>
            <a:endParaRPr lang="es-EC" dirty="0"/>
          </a:p>
        </p:txBody>
      </p:sp>
      <p:sp>
        <p:nvSpPr>
          <p:cNvPr id="53" name="CuadroTexto 52"/>
          <p:cNvSpPr txBox="1"/>
          <p:nvPr/>
        </p:nvSpPr>
        <p:spPr>
          <a:xfrm>
            <a:off x="7395604" y="28786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6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086842" y="39177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55" name="CuadroTexto 54"/>
          <p:cNvSpPr txBox="1"/>
          <p:nvPr/>
        </p:nvSpPr>
        <p:spPr>
          <a:xfrm>
            <a:off x="6387037" y="39435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56" name="CuadroTexto 55"/>
          <p:cNvSpPr txBox="1"/>
          <p:nvPr/>
        </p:nvSpPr>
        <p:spPr>
          <a:xfrm>
            <a:off x="3869638" y="49029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9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5169833" y="49287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</a:t>
            </a:r>
            <a:endParaRPr lang="es-EC" dirty="0"/>
          </a:p>
        </p:txBody>
      </p:sp>
      <p:sp>
        <p:nvSpPr>
          <p:cNvPr id="58" name="CuadroTexto 57"/>
          <p:cNvSpPr txBox="1"/>
          <p:nvPr/>
        </p:nvSpPr>
        <p:spPr>
          <a:xfrm>
            <a:off x="6149147" y="49306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11</a:t>
            </a:r>
            <a:endParaRPr lang="es-EC" dirty="0"/>
          </a:p>
        </p:txBody>
      </p:sp>
      <p:sp>
        <p:nvSpPr>
          <p:cNvPr id="59" name="CuadroTexto 58"/>
          <p:cNvSpPr txBox="1"/>
          <p:nvPr/>
        </p:nvSpPr>
        <p:spPr>
          <a:xfrm>
            <a:off x="7449342" y="49565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12</a:t>
            </a:r>
            <a:endParaRPr lang="es-EC" dirty="0"/>
          </a:p>
        </p:txBody>
      </p:sp>
      <p:sp>
        <p:nvSpPr>
          <p:cNvPr id="62" name="CuadroTexto 61"/>
          <p:cNvSpPr txBox="1"/>
          <p:nvPr/>
        </p:nvSpPr>
        <p:spPr>
          <a:xfrm>
            <a:off x="2029146" y="27604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63" name="CuadroTexto 62"/>
          <p:cNvSpPr txBox="1"/>
          <p:nvPr/>
        </p:nvSpPr>
        <p:spPr>
          <a:xfrm>
            <a:off x="2691003" y="27584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2</a:t>
            </a:r>
            <a:endParaRPr lang="es-EC" dirty="0"/>
          </a:p>
        </p:txBody>
      </p:sp>
      <p:sp>
        <p:nvSpPr>
          <p:cNvPr id="64" name="CuadroTexto 63"/>
          <p:cNvSpPr txBox="1"/>
          <p:nvPr/>
        </p:nvSpPr>
        <p:spPr>
          <a:xfrm>
            <a:off x="1699904" y="34991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3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2113183" y="3497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4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2526462" y="35249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5</a:t>
            </a:r>
            <a:endParaRPr lang="es-EC" dirty="0"/>
          </a:p>
        </p:txBody>
      </p:sp>
      <p:sp>
        <p:nvSpPr>
          <p:cNvPr id="67" name="CuadroTexto 66"/>
          <p:cNvSpPr txBox="1"/>
          <p:nvPr/>
        </p:nvSpPr>
        <p:spPr>
          <a:xfrm>
            <a:off x="2939741" y="3497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6</a:t>
            </a:r>
            <a:endParaRPr lang="es-EC" dirty="0"/>
          </a:p>
        </p:txBody>
      </p:sp>
      <p:sp>
        <p:nvSpPr>
          <p:cNvPr id="68" name="CuadroTexto 67"/>
          <p:cNvSpPr txBox="1"/>
          <p:nvPr/>
        </p:nvSpPr>
        <p:spPr>
          <a:xfrm>
            <a:off x="1668361" y="5006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9</a:t>
            </a:r>
            <a:endParaRPr lang="es-EC" dirty="0"/>
          </a:p>
        </p:txBody>
      </p:sp>
      <p:sp>
        <p:nvSpPr>
          <p:cNvPr id="69" name="CuadroTexto 68"/>
          <p:cNvSpPr txBox="1"/>
          <p:nvPr/>
        </p:nvSpPr>
        <p:spPr>
          <a:xfrm>
            <a:off x="2081640" y="5004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</a:t>
            </a:r>
            <a:endParaRPr lang="es-EC" dirty="0"/>
          </a:p>
        </p:txBody>
      </p:sp>
      <p:sp>
        <p:nvSpPr>
          <p:cNvPr id="70" name="CuadroTexto 69"/>
          <p:cNvSpPr txBox="1"/>
          <p:nvPr/>
        </p:nvSpPr>
        <p:spPr>
          <a:xfrm>
            <a:off x="2494919" y="50327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11</a:t>
            </a:r>
            <a:endParaRPr lang="es-EC" dirty="0"/>
          </a:p>
        </p:txBody>
      </p:sp>
      <p:sp>
        <p:nvSpPr>
          <p:cNvPr id="71" name="CuadroTexto 70"/>
          <p:cNvSpPr txBox="1"/>
          <p:nvPr/>
        </p:nvSpPr>
        <p:spPr>
          <a:xfrm>
            <a:off x="2908198" y="5004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12</a:t>
            </a:r>
            <a:endParaRPr lang="es-EC" dirty="0"/>
          </a:p>
        </p:txBody>
      </p:sp>
      <p:sp>
        <p:nvSpPr>
          <p:cNvPr id="72" name="CuadroTexto 71"/>
          <p:cNvSpPr txBox="1"/>
          <p:nvPr/>
        </p:nvSpPr>
        <p:spPr>
          <a:xfrm>
            <a:off x="2081640" y="4272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73" name="CuadroTexto 72"/>
          <p:cNvSpPr txBox="1"/>
          <p:nvPr/>
        </p:nvSpPr>
        <p:spPr>
          <a:xfrm>
            <a:off x="2494919" y="4300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44" name="43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</a:t>
            </a:fld>
            <a:endParaRPr lang="en-US"/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981200"/>
            <a:ext cx="8001000" cy="1600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peatones, conductores, ciclistas y pasajeros de vehículos motorizados de dos ruedas representan a nivel mundial casi la mitad de las muertes por accidentes de tránsito.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b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92" y="3675595"/>
            <a:ext cx="3345908" cy="23212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3" y="3675595"/>
            <a:ext cx="3471917" cy="2321224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Introducción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81000" y="1066800"/>
            <a:ext cx="7010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Accidentes de tránsito en el mundo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40</a:t>
            </a:fld>
            <a:endParaRPr lang="en-US"/>
          </a:p>
        </p:txBody>
      </p:sp>
      <p:sp>
        <p:nvSpPr>
          <p:cNvPr id="27" name="6 CuadroTexto"/>
          <p:cNvSpPr txBox="1"/>
          <p:nvPr/>
        </p:nvSpPr>
        <p:spPr>
          <a:xfrm>
            <a:off x="6384391" y="267597"/>
            <a:ext cx="26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Creación de modelos SVM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2 Subtítulo"/>
          <p:cNvSpPr txBox="1">
            <a:spLocks/>
          </p:cNvSpPr>
          <p:nvPr/>
        </p:nvSpPr>
        <p:spPr>
          <a:xfrm>
            <a:off x="503183" y="2362200"/>
            <a:ext cx="8001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SVM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es un algoritmo de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clasificación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binario que busca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hiperplano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óptimo como una función de decisión en un espacio.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63" y="3401671"/>
            <a:ext cx="2783840" cy="25247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SVM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41</a:t>
            </a:fld>
            <a:endParaRPr lang="en-US"/>
          </a:p>
        </p:txBody>
      </p:sp>
      <p:sp>
        <p:nvSpPr>
          <p:cNvPr id="10" name="6 CuadroTexto"/>
          <p:cNvSpPr txBox="1"/>
          <p:nvPr/>
        </p:nvSpPr>
        <p:spPr>
          <a:xfrm>
            <a:off x="6384391" y="267597"/>
            <a:ext cx="26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Creación de modelos SVM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3" y="3753266"/>
            <a:ext cx="682217" cy="13510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07" y="3713320"/>
            <a:ext cx="682217" cy="133768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76" y="3745805"/>
            <a:ext cx="548449" cy="13243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47" y="3746326"/>
            <a:ext cx="619125" cy="131445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50" y="3762742"/>
            <a:ext cx="609600" cy="12192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26" y="3786859"/>
            <a:ext cx="609600" cy="12192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16" y="3745805"/>
            <a:ext cx="609600" cy="12192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74" y="3753266"/>
            <a:ext cx="605738" cy="1219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683" y="1911558"/>
            <a:ext cx="5856343" cy="150661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38750" y="5483662"/>
            <a:ext cx="198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Muestras positivas </a:t>
            </a:r>
            <a:endParaRPr lang="es-EC" dirty="0"/>
          </a:p>
        </p:txBody>
      </p:sp>
      <p:sp>
        <p:nvSpPr>
          <p:cNvPr id="35" name="CuadroTexto 34"/>
          <p:cNvSpPr txBox="1"/>
          <p:nvPr/>
        </p:nvSpPr>
        <p:spPr>
          <a:xfrm>
            <a:off x="5965453" y="5498447"/>
            <a:ext cx="19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Muestras negativas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SVM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42</a:t>
            </a:fld>
            <a:endParaRPr lang="en-US"/>
          </a:p>
        </p:txBody>
      </p:sp>
      <p:sp>
        <p:nvSpPr>
          <p:cNvPr id="27" name="6 CuadroTexto"/>
          <p:cNvSpPr txBox="1"/>
          <p:nvPr/>
        </p:nvSpPr>
        <p:spPr>
          <a:xfrm>
            <a:off x="6384391" y="267597"/>
            <a:ext cx="26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Creación de modelos SVM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Imagen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391399" cy="35080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SVM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43</a:t>
            </a:fld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SVM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6 CuadroTexto"/>
          <p:cNvSpPr txBox="1"/>
          <p:nvPr/>
        </p:nvSpPr>
        <p:spPr>
          <a:xfrm>
            <a:off x="6384391" y="267597"/>
            <a:ext cx="26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Creación de modelos SVM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32" y="2057400"/>
            <a:ext cx="4248468" cy="41005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44</a:t>
            </a:fld>
            <a:endParaRPr lang="en-US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503183" y="2362200"/>
            <a:ext cx="8001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inferencia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razonamiento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consiste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final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premisas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iniciales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3733800"/>
            <a:ext cx="4995496" cy="16002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Inferencia lógica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45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785" y="1780769"/>
            <a:ext cx="4327496" cy="204354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981675"/>
            <a:ext cx="5172075" cy="2353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6 CuadroTexto"/>
          <p:cNvSpPr txBox="1"/>
          <p:nvPr/>
        </p:nvSpPr>
        <p:spPr>
          <a:xfrm>
            <a:off x="6417805" y="143470"/>
            <a:ext cx="2556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Promedio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regiones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detectadas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parcialmente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ocluidos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Inferencia lógica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46</a:t>
            </a:fld>
            <a:endParaRPr lang="en-US"/>
          </a:p>
        </p:txBody>
      </p:sp>
      <p:sp>
        <p:nvSpPr>
          <p:cNvPr id="12" name="6 CuadroTexto"/>
          <p:cNvSpPr txBox="1"/>
          <p:nvPr/>
        </p:nvSpPr>
        <p:spPr>
          <a:xfrm>
            <a:off x="6417805" y="143470"/>
            <a:ext cx="2556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Promedio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regiones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detectadas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parcialmente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ocluidos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53" y="3886200"/>
            <a:ext cx="5867400" cy="237247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46" y="1877695"/>
            <a:ext cx="4082415" cy="1654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Inferencia lógica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47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381000" y="1066800"/>
            <a:ext cx="396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Inferencia lógica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6 CuadroTexto"/>
          <p:cNvSpPr txBox="1"/>
          <p:nvPr/>
        </p:nvSpPr>
        <p:spPr>
          <a:xfrm>
            <a:off x="6417805" y="143470"/>
            <a:ext cx="2556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Promedio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regiones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detectadas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parcialmente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ocluidos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865" y="3168009"/>
            <a:ext cx="5000625" cy="16097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51317"/>
          <a:stretch/>
        </p:blipFill>
        <p:spPr>
          <a:xfrm>
            <a:off x="1828800" y="2743198"/>
            <a:ext cx="1473994" cy="2459349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48</a:t>
            </a:fld>
            <a:endParaRPr lang="en-US"/>
          </a:p>
        </p:txBody>
      </p:sp>
      <p:pic>
        <p:nvPicPr>
          <p:cNvPr id="13" name="Imagen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93469"/>
            <a:ext cx="4953000" cy="471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6 CuadroTexto"/>
          <p:cNvSpPr txBox="1"/>
          <p:nvPr/>
        </p:nvSpPr>
        <p:spPr>
          <a:xfrm>
            <a:off x="6632162" y="143470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Pruebas</a:t>
            </a:r>
            <a:r>
              <a:rPr lang="en-US" dirty="0" smtClean="0">
                <a:solidFill>
                  <a:schemeClr val="bg1"/>
                </a:solidFill>
              </a:rPr>
              <a:t> y 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81000" y="10668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ROC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49</a:t>
            </a:fld>
            <a:endParaRPr lang="en-US"/>
          </a:p>
        </p:txBody>
      </p:sp>
      <p:sp>
        <p:nvSpPr>
          <p:cNvPr id="15" name="6 CuadroTexto"/>
          <p:cNvSpPr txBox="1"/>
          <p:nvPr/>
        </p:nvSpPr>
        <p:spPr>
          <a:xfrm>
            <a:off x="6632162" y="143470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Pruebas</a:t>
            </a:r>
            <a:r>
              <a:rPr lang="en-US" dirty="0" smtClean="0">
                <a:solidFill>
                  <a:schemeClr val="bg1"/>
                </a:solidFill>
              </a:rPr>
              <a:t> y resultados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0282"/>
            <a:ext cx="3838575" cy="29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97" y="2371725"/>
            <a:ext cx="3596005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81000" y="10668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ROC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6096000" cy="609600"/>
          </a:xfrm>
        </p:spPr>
        <p:txBody>
          <a:bodyPr>
            <a:no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Accidentes de tránsito en Ecuador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981200"/>
            <a:ext cx="8001000" cy="1600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 se ha registrado un aumento en el número de vehículos que están en circulación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712" r="3174" b="3794"/>
          <a:stretch/>
        </p:blipFill>
        <p:spPr>
          <a:xfrm>
            <a:off x="1752940" y="3048000"/>
            <a:ext cx="5487459" cy="329247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Introducción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50</a:t>
            </a:fld>
            <a:endParaRPr lang="en-US"/>
          </a:p>
        </p:txBody>
      </p:sp>
      <p:sp>
        <p:nvSpPr>
          <p:cNvPr id="15" name="6 CuadroTexto"/>
          <p:cNvSpPr txBox="1"/>
          <p:nvPr/>
        </p:nvSpPr>
        <p:spPr>
          <a:xfrm>
            <a:off x="6632162" y="143470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Pruebas</a:t>
            </a:r>
            <a:r>
              <a:rPr lang="en-US" dirty="0" smtClean="0">
                <a:solidFill>
                  <a:schemeClr val="bg1"/>
                </a:solidFill>
              </a:rPr>
              <a:t> y resultados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31" y="1853882"/>
            <a:ext cx="6727820" cy="426243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81000" y="10668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ROC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51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381000" y="10668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ROC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 CuadroTexto"/>
          <p:cNvSpPr txBox="1"/>
          <p:nvPr/>
        </p:nvSpPr>
        <p:spPr>
          <a:xfrm>
            <a:off x="6632162" y="143470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Pruebas</a:t>
            </a:r>
            <a:r>
              <a:rPr lang="en-US" dirty="0" smtClean="0">
                <a:solidFill>
                  <a:schemeClr val="bg1"/>
                </a:solidFill>
              </a:rPr>
              <a:t> y resultados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85" y="1945073"/>
            <a:ext cx="4651138" cy="401478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52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304800" y="1066800"/>
            <a:ext cx="5029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funcionamiento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 CuadroTexto"/>
          <p:cNvSpPr txBox="1"/>
          <p:nvPr/>
        </p:nvSpPr>
        <p:spPr>
          <a:xfrm>
            <a:off x="6632162" y="143470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Pruebas</a:t>
            </a:r>
            <a:r>
              <a:rPr lang="en-US" dirty="0" smtClean="0">
                <a:solidFill>
                  <a:schemeClr val="bg1"/>
                </a:solidFill>
              </a:rPr>
              <a:t> y resultados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199"/>
            <a:ext cx="62484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</a:t>
            </a:r>
            <a:r>
              <a:rPr lang="en-US" dirty="0" err="1" smtClean="0">
                <a:solidFill>
                  <a:schemeClr val="bg1"/>
                </a:solidFill>
              </a:rPr>
              <a:t>Reconocimiento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peatones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53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152400" y="1066800"/>
            <a:ext cx="276613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Subtítulo"/>
          <p:cNvSpPr>
            <a:spLocks noGrp="1"/>
          </p:cNvSpPr>
          <p:nvPr>
            <p:ph type="subTitle" idx="1"/>
          </p:nvPr>
        </p:nvSpPr>
        <p:spPr>
          <a:xfrm>
            <a:off x="169460" y="1981200"/>
            <a:ext cx="8610600" cy="4343400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realizó la variación de SWP creando espacios de interés para una búsqueda focalizada generando ventanas aleatorias por cada fotograma.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etapa se logró una reducción de más del 95% de ventanas que no contenían a un peatón </a:t>
            </a: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generar un método de clasificación se dividió la imagen en 12 celdas y así  representar peatones parcialmente ocluidos.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muestran un porcentaje de clasificación sobre el 90% para peatones con oclusiones parciales. 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    </a:t>
            </a:r>
            <a:r>
              <a:rPr lang="en-US" dirty="0" err="1" smtClean="0">
                <a:solidFill>
                  <a:schemeClr val="bg1"/>
                </a:solidFill>
              </a:rPr>
              <a:t>Conclusiones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54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152400" y="1066800"/>
            <a:ext cx="276613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4 Subtítulo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69460" y="2743200"/>
                <a:ext cx="8610600" cy="2514600"/>
              </a:xfrm>
            </p:spPr>
            <p:txBody>
              <a:bodyPr>
                <a:no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integró los algoritmos de generación de ROIs y reconocimiento de peatones parcialmente ocluidos para generar un sistema de detección de peatones durante el día. 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evaluación del algoritmo detección medido en tasa de error versus FPPI, tiene una tasa de error de 0.9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C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C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C" sz="2000" b="0" dirty="0" smtClean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4 Sub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9460" y="2743200"/>
                <a:ext cx="8610600" cy="2514600"/>
              </a:xfrm>
              <a:blipFill rotWithShape="0">
                <a:blip r:embed="rId2"/>
                <a:stretch>
                  <a:fillRect l="-637" r="-708" b="-2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    </a:t>
            </a:r>
            <a:r>
              <a:rPr lang="en-US" dirty="0" err="1" smtClean="0">
                <a:solidFill>
                  <a:schemeClr val="bg1"/>
                </a:solidFill>
              </a:rPr>
              <a:t>Conclusiones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55</a:t>
            </a:fld>
            <a:endParaRPr lang="en-U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228600" y="1066800"/>
            <a:ext cx="3124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Trabajos futuros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Subtítulo"/>
          <p:cNvSpPr>
            <a:spLocks noGrp="1"/>
          </p:cNvSpPr>
          <p:nvPr>
            <p:ph type="subTitle" idx="1"/>
          </p:nvPr>
        </p:nvSpPr>
        <p:spPr>
          <a:xfrm>
            <a:off x="169460" y="2590800"/>
            <a:ext cx="8610600" cy="259080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implementando mejoras hasta llegar a un detector que tenga una tasa de error del 25% en 10</a:t>
            </a:r>
            <a:r>
              <a:rPr lang="es-EC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fppi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(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Benenson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Omran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Hosang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Schiele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procesamiento en el módulo de clasificación, una alternativa podría ser paralelizar el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algoritmo.</a:t>
            </a:r>
          </a:p>
          <a:p>
            <a:pPr lvl="0" algn="just">
              <a:lnSpc>
                <a:spcPct val="150000"/>
              </a:lnSpc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b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    </a:t>
            </a:r>
            <a:r>
              <a:rPr lang="en-US" dirty="0" err="1" smtClean="0">
                <a:solidFill>
                  <a:schemeClr val="bg1"/>
                </a:solidFill>
              </a:rPr>
              <a:t>Conclusiones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56</a:t>
            </a:fld>
            <a:endParaRPr lang="en-US"/>
          </a:p>
        </p:txBody>
      </p:sp>
      <p:sp>
        <p:nvSpPr>
          <p:cNvPr id="7" name="4 Subtítulo"/>
          <p:cNvSpPr>
            <a:spLocks noGrp="1"/>
          </p:cNvSpPr>
          <p:nvPr>
            <p:ph type="subTitle" idx="1"/>
          </p:nvPr>
        </p:nvSpPr>
        <p:spPr>
          <a:xfrm>
            <a:off x="169460" y="2667000"/>
            <a:ext cx="8610600" cy="259080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implementando mejoras hasta llegar a un detector que tenga una tasa de error del 25% en 10</a:t>
            </a:r>
            <a:r>
              <a:rPr lang="es-EC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fppi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(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Benenson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Omran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Hosang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s-EC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Schiele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procesamiento en el módulo de clasificación, una alternativa podría ser paralelizar el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algoritmo.</a:t>
            </a:r>
          </a:p>
          <a:p>
            <a:pPr lvl="0" algn="just">
              <a:lnSpc>
                <a:spcPct val="150000"/>
              </a:lnSpc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b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6.    </a:t>
            </a:r>
            <a:r>
              <a:rPr lang="en-US" dirty="0" err="1" smtClean="0">
                <a:solidFill>
                  <a:schemeClr val="bg1"/>
                </a:solidFill>
              </a:rPr>
              <a:t>Conclusiones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28600" y="1066800"/>
            <a:ext cx="3124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Trabajos futuros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6</a:t>
            </a:fld>
            <a:endParaRPr lang="en-US"/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676400"/>
            <a:ext cx="8001000" cy="1600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año 2017 desde enero hasta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noviembre,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nacional ocurrieron 19119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siniestros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atropellamientos representa el 16,24 % del total de siniestros con 3105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/>
          </a:p>
          <a:p>
            <a:pPr algn="just">
              <a:lnSpc>
                <a:spcPct val="150000"/>
              </a:lnSpc>
            </a:pPr>
            <a:endParaRPr lang="es-EC" sz="2000" dirty="0" smtClean="0"/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4724400" cy="30743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Introducción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04800" y="1066800"/>
            <a:ext cx="609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Accidentes de tránsito en Ecuador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7</a:t>
            </a:fld>
            <a:endParaRPr lang="en-US"/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676400"/>
            <a:ext cx="8001000" cy="16002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3105 siniestros registrados por atropellamiento en el periodo enero -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2017, se registran 1400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fallecidos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atropellamiento es la principal causa de muerte en accidentes de tránsito.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/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80" y="3276600"/>
            <a:ext cx="5400419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Introducción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04800" y="1066800"/>
            <a:ext cx="609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Accidentes de tránsito en Ecuador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8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228600" y="1066800"/>
            <a:ext cx="2514600" cy="609600"/>
          </a:xfrm>
        </p:spPr>
        <p:txBody>
          <a:bodyPr>
            <a:norm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496170" y="1676399"/>
            <a:ext cx="8001000" cy="4816475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lesiones y agravios por accidentes de tránsito siguen representando un importante problema y es una causa de muerte en todos los grupos de edades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Latina las muertes por accidentes de tránsito entre los usuarios se distribuyen en un 3% para ciclistas, el 22% para peatones y el 20% para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motocicletas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 para la detección de peatones son las oclusiones con el entorno y variabilidad que estos pueden presentar, como diferentes posturas, tamaños, movimientos, ropa, interacciones con el mundo real e incluso condiciones climáticas.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/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Justificación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121B-DD1E-4381-8442-8AEE5BBA8493}" type="slidenum">
              <a:rPr lang="en-US" smtClean="0"/>
              <a:t>9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3352800" cy="609600"/>
          </a:xfrm>
        </p:spPr>
        <p:txBody>
          <a:bodyPr>
            <a:norm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Subtítulo"/>
          <p:cNvSpPr>
            <a:spLocks noGrp="1"/>
          </p:cNvSpPr>
          <p:nvPr>
            <p:ph type="subTitle" idx="1"/>
          </p:nvPr>
        </p:nvSpPr>
        <p:spPr>
          <a:xfrm>
            <a:off x="526877" y="2590800"/>
            <a:ext cx="8001000" cy="260440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algoritmo para detección de peatones parcialmente ocluidos, usando SWP,  SVM e Inferencia Lógica en aplicaciones de seguridad vehicular para salvaguardar la vida de peatones.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C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8083" y="71735"/>
            <a:ext cx="171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Justificación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Objetivos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90800" y="39101"/>
            <a:ext cx="340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Generación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ROIs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Reconocimiento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peatones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  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2290</Words>
  <Application>Microsoft Office PowerPoint</Application>
  <PresentationFormat>Presentación en pantalla (4:3)</PresentationFormat>
  <Paragraphs>696</Paragraphs>
  <Slides>56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Arial</vt:lpstr>
      <vt:lpstr>Calibri</vt:lpstr>
      <vt:lpstr>Cambria Math</vt:lpstr>
      <vt:lpstr>Tema de Office</vt:lpstr>
      <vt:lpstr>Dibujo de Microsoft Visio</vt:lpstr>
      <vt:lpstr>Algoritmo de detección de peatones parcialmente ocluidos usando partes del cuerpo humano basado en inferencia lógica para aplicaciones de seguridad vehicular</vt:lpstr>
      <vt:lpstr>Índice</vt:lpstr>
      <vt:lpstr>Accidentes de tránsito en el mundo</vt:lpstr>
      <vt:lpstr>Presentación de PowerPoint</vt:lpstr>
      <vt:lpstr>Accidentes de tránsito en Ecuador</vt:lpstr>
      <vt:lpstr>Presentación de PowerPoint</vt:lpstr>
      <vt:lpstr>Presentación de PowerPoint</vt:lpstr>
      <vt:lpstr>Justificación</vt:lpstr>
      <vt:lpstr>Objetivo General</vt:lpstr>
      <vt:lpstr>Objetivos Específicos</vt:lpstr>
      <vt:lpstr>Presentación de PowerPoint</vt:lpstr>
      <vt:lpstr>Sub-etapas:</vt:lpstr>
      <vt:lpstr>Escala de grises</vt:lpstr>
      <vt:lpstr>Estandarización a 640x480</vt:lpstr>
      <vt:lpstr>Filtros diferenciales vertical y horizontal</vt:lpstr>
      <vt:lpstr>Hiperplanos de búsqueda: toma de datos a 1.2m.</vt:lpstr>
      <vt:lpstr>Hiperplanos de búsqueda: Aproximación.</vt:lpstr>
      <vt:lpstr>Hiperplanos de búsqueda: Funciones de carretera.</vt:lpstr>
      <vt:lpstr>Hiperplanos de búsqueda: Función.</vt:lpstr>
      <vt:lpstr>Hiperplanos de búsqueda: alto y ancho.</vt:lpstr>
      <vt:lpstr>Recorte y escalado de gradientes.</vt:lpstr>
      <vt:lpstr>Imagen integral de SOIs.</vt:lpstr>
      <vt:lpstr>Sliding Window.</vt:lpstr>
      <vt:lpstr>Sliding Window sobre las SOIs.</vt:lpstr>
      <vt:lpstr>Hipótesis 1: Gradiente vertical mayor que horizontal</vt:lpstr>
      <vt:lpstr>Hipótesis 2: Simetría vertical.</vt:lpstr>
      <vt:lpstr>Resultado del algoritmo.</vt:lpstr>
      <vt:lpstr>Evaluación: Porcentaje de ventanas filtradas.</vt:lpstr>
      <vt:lpstr>Evaluación: Comprobar ventanas filtradas.</vt:lpstr>
      <vt:lpstr>Evaluación: Comprobar ventanas filtradas.</vt:lpstr>
      <vt:lpstr>Evaluación: Pruebas en videos.</vt:lpstr>
      <vt:lpstr>Conclusión.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BRYAN22</dc:creator>
  <cp:lastModifiedBy>Noemi</cp:lastModifiedBy>
  <cp:revision>51</cp:revision>
  <dcterms:created xsi:type="dcterms:W3CDTF">2018-01-24T15:13:14Z</dcterms:created>
  <dcterms:modified xsi:type="dcterms:W3CDTF">2018-01-31T17:45:21Z</dcterms:modified>
</cp:coreProperties>
</file>