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72" r:id="rId2"/>
    <p:sldId id="297" r:id="rId3"/>
    <p:sldId id="323" r:id="rId4"/>
    <p:sldId id="298" r:id="rId5"/>
    <p:sldId id="300" r:id="rId6"/>
    <p:sldId id="299" r:id="rId7"/>
    <p:sldId id="324" r:id="rId8"/>
    <p:sldId id="305" r:id="rId9"/>
    <p:sldId id="325" r:id="rId10"/>
    <p:sldId id="326" r:id="rId11"/>
    <p:sldId id="332" r:id="rId12"/>
    <p:sldId id="328" r:id="rId13"/>
    <p:sldId id="333" r:id="rId14"/>
    <p:sldId id="334" r:id="rId15"/>
    <p:sldId id="329" r:id="rId16"/>
    <p:sldId id="335" r:id="rId17"/>
    <p:sldId id="336" r:id="rId18"/>
    <p:sldId id="330" r:id="rId19"/>
    <p:sldId id="337" r:id="rId20"/>
    <p:sldId id="338" r:id="rId21"/>
    <p:sldId id="331" r:id="rId22"/>
    <p:sldId id="339" r:id="rId23"/>
    <p:sldId id="312" r:id="rId24"/>
    <p:sldId id="292" r:id="rId25"/>
    <p:sldId id="340" r:id="rId26"/>
    <p:sldId id="293" r:id="rId27"/>
    <p:sldId id="291" r:id="rId28"/>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6395" autoAdjust="0"/>
  </p:normalViewPr>
  <p:slideViewPr>
    <p:cSldViewPr snapToGrid="0">
      <p:cViewPr varScale="1">
        <p:scale>
          <a:sx n="66" d="100"/>
          <a:sy n="66" d="100"/>
        </p:scale>
        <p:origin x="900"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024"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s-EC" dirty="0" smtClean="0"/>
              <a:t>Sectores</a:t>
            </a:r>
            <a:r>
              <a:rPr lang="es-EC" baseline="0" dirty="0" smtClean="0"/>
              <a:t> Productivos del Cantón</a:t>
            </a:r>
            <a:endParaRPr lang="es-EC" dirty="0"/>
          </a:p>
        </c:rich>
      </c:tx>
      <c:layout/>
      <c:overlay val="0"/>
      <c:spPr>
        <a:noFill/>
        <a:ln>
          <a:noFill/>
        </a:ln>
        <a:effectLst/>
      </c:spPr>
      <c:txPr>
        <a:bodyPr rot="0" spcFirstLastPara="1" vertOverflow="ellipsis" vert="horz" wrap="square" anchor="ctr" anchorCtr="1"/>
        <a:lstStyle/>
        <a:p>
          <a:pPr>
            <a:defRPr sz="168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s-EC"/>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006600"/>
              </a:solidFill>
              <a:ln w="25400">
                <a:solidFill>
                  <a:schemeClr val="lt1"/>
                </a:solidFill>
              </a:ln>
              <a:effectLst/>
              <a:sp3d contourW="25400">
                <a:contourClr>
                  <a:schemeClr val="lt1"/>
                </a:contourClr>
              </a:sp3d>
            </c:spPr>
          </c:dPt>
          <c:dPt>
            <c:idx val="1"/>
            <c:bubble3D val="0"/>
            <c:spPr>
              <a:solidFill>
                <a:srgbClr val="8BBEF1">
                  <a:lumMod val="75000"/>
                </a:srgbClr>
              </a:solidFill>
              <a:ln w="25400">
                <a:solidFill>
                  <a:schemeClr val="lt1"/>
                </a:solidFill>
              </a:ln>
              <a:effectLst/>
              <a:sp3d contourW="25400">
                <a:contourClr>
                  <a:schemeClr val="lt1"/>
                </a:contourClr>
              </a:sp3d>
            </c:spPr>
          </c:dPt>
          <c:dPt>
            <c:idx val="2"/>
            <c:bubble3D val="0"/>
            <c:spPr>
              <a:solidFill>
                <a:schemeClr val="accent4"/>
              </a:solidFill>
              <a:ln w="25400">
                <a:solidFill>
                  <a:schemeClr val="lt1"/>
                </a:solidFill>
              </a:ln>
              <a:effectLst/>
              <a:sp3d contourW="25400">
                <a:contourClr>
                  <a:schemeClr val="lt1"/>
                </a:contourClr>
              </a:sp3d>
            </c:spPr>
          </c:dPt>
          <c:dPt>
            <c:idx val="3"/>
            <c:bubble3D val="0"/>
            <c:spPr>
              <a:solidFill>
                <a:schemeClr val="accent6">
                  <a:lumMod val="60000"/>
                </a:schemeClr>
              </a:solidFill>
              <a:ln w="25400">
                <a:solidFill>
                  <a:schemeClr val="lt1"/>
                </a:solidFill>
              </a:ln>
              <a:effectLst/>
              <a:sp3d contourW="25400">
                <a:contourClr>
                  <a:schemeClr val="lt1"/>
                </a:contourClr>
              </a:sp3d>
            </c:spPr>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Hoja1!$A$9:$A$12</c:f>
              <c:strCache>
                <c:ptCount val="4"/>
                <c:pt idx="0">
                  <c:v>Manufactura </c:v>
                </c:pt>
                <c:pt idx="1">
                  <c:v>Comercio</c:v>
                </c:pt>
                <c:pt idx="2">
                  <c:v>Servicios</c:v>
                </c:pt>
                <c:pt idx="3">
                  <c:v>Otros</c:v>
                </c:pt>
              </c:strCache>
            </c:strRef>
          </c:cat>
          <c:val>
            <c:numRef>
              <c:f>Hoja1!$B$9:$B$12</c:f>
              <c:numCache>
                <c:formatCode>General</c:formatCode>
                <c:ptCount val="4"/>
                <c:pt idx="0">
                  <c:v>265</c:v>
                </c:pt>
                <c:pt idx="1">
                  <c:v>1436</c:v>
                </c:pt>
                <c:pt idx="2">
                  <c:v>797</c:v>
                </c:pt>
                <c:pt idx="3">
                  <c:v>3</c:v>
                </c:pt>
              </c:numCache>
            </c:numRef>
          </c:val>
        </c:ser>
        <c:dLbls>
          <c:showLegendKey val="0"/>
          <c:showVal val="0"/>
          <c:showCatName val="1"/>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sz="1400" b="1">
          <a:solidFill>
            <a:schemeClr val="tx1"/>
          </a:solidFill>
          <a:latin typeface="Times New Roman" panose="02020603050405020304" pitchFamily="18" charset="0"/>
          <a:cs typeface="Times New Roman" panose="02020603050405020304" pitchFamily="18" charset="0"/>
        </a:defRPr>
      </a:pPr>
      <a:endParaRPr lang="es-EC"/>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4"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4"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59C274-2D69-44C8-BF1E-821CA441D9BC}"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es-EC"/>
        </a:p>
      </dgm:t>
    </dgm:pt>
    <dgm:pt modelId="{7503615B-B289-4094-A21A-6E0395639EF5}">
      <dgm:prSet phldrT="[Texto]" custT="1"/>
      <dgm:spPr/>
      <dgm:t>
        <a:bodyPr/>
        <a:lstStyle/>
        <a:p>
          <a:pPr algn="just"/>
          <a:r>
            <a:rPr lang="es-EC" sz="2400" dirty="0" smtClean="0">
              <a:solidFill>
                <a:schemeClr val="tx2"/>
              </a:solidFill>
              <a:latin typeface="Times New Roman" panose="02020603050405020304" pitchFamily="18" charset="0"/>
              <a:cs typeface="Times New Roman" panose="02020603050405020304" pitchFamily="18" charset="0"/>
            </a:rPr>
            <a:t>Analizar el nivel  de emprendimiento de la población dedicada a actividades agrícolas.</a:t>
          </a:r>
          <a:endParaRPr lang="es-EC" sz="2400" dirty="0">
            <a:solidFill>
              <a:schemeClr val="tx2"/>
            </a:solidFill>
            <a:latin typeface="Times New Roman" panose="02020603050405020304" pitchFamily="18" charset="0"/>
            <a:cs typeface="Times New Roman" panose="02020603050405020304" pitchFamily="18" charset="0"/>
          </a:endParaRPr>
        </a:p>
      </dgm:t>
    </dgm:pt>
    <dgm:pt modelId="{EB5BBC43-BEB2-4723-A0CE-E59DC9DAA263}" type="parTrans" cxnId="{3C9D13A4-A7AE-40DB-92E3-2C0393A78567}">
      <dgm:prSet/>
      <dgm:spPr/>
      <dgm:t>
        <a:bodyPr/>
        <a:lstStyle/>
        <a:p>
          <a:endParaRPr lang="es-EC" sz="1600">
            <a:solidFill>
              <a:schemeClr val="tx2"/>
            </a:solidFill>
            <a:latin typeface="Times New Roman" panose="02020603050405020304" pitchFamily="18" charset="0"/>
            <a:cs typeface="Times New Roman" panose="02020603050405020304" pitchFamily="18" charset="0"/>
          </a:endParaRPr>
        </a:p>
      </dgm:t>
    </dgm:pt>
    <dgm:pt modelId="{0E613820-ADDD-4D11-A493-9679203F8C24}" type="sibTrans" cxnId="{3C9D13A4-A7AE-40DB-92E3-2C0393A78567}">
      <dgm:prSet/>
      <dgm:spPr/>
      <dgm:t>
        <a:bodyPr/>
        <a:lstStyle/>
        <a:p>
          <a:endParaRPr lang="es-EC" sz="1600">
            <a:solidFill>
              <a:schemeClr val="tx2"/>
            </a:solidFill>
            <a:latin typeface="Times New Roman" panose="02020603050405020304" pitchFamily="18" charset="0"/>
            <a:cs typeface="Times New Roman" panose="02020603050405020304" pitchFamily="18" charset="0"/>
          </a:endParaRPr>
        </a:p>
      </dgm:t>
    </dgm:pt>
    <dgm:pt modelId="{4A864928-5D7F-41BA-9F1D-1C6D49F9CE1B}">
      <dgm:prSet phldrT="[Texto]" custT="1"/>
      <dgm:spPr/>
      <dgm:t>
        <a:bodyPr/>
        <a:lstStyle/>
        <a:p>
          <a:pPr algn="just"/>
          <a:r>
            <a:rPr lang="es-EC" sz="2400" dirty="0" smtClean="0">
              <a:solidFill>
                <a:schemeClr val="tx2"/>
              </a:solidFill>
              <a:latin typeface="Times New Roman" panose="02020603050405020304" pitchFamily="18" charset="0"/>
              <a:cs typeface="Times New Roman" panose="02020603050405020304" pitchFamily="18" charset="0"/>
            </a:rPr>
            <a:t>Establecer los elementos  que inciden en el ciclo de vida de los emprendimientos agrícolas.</a:t>
          </a:r>
          <a:endParaRPr lang="es-EC" sz="2400" dirty="0">
            <a:solidFill>
              <a:schemeClr val="tx2"/>
            </a:solidFill>
            <a:latin typeface="Times New Roman" panose="02020603050405020304" pitchFamily="18" charset="0"/>
            <a:cs typeface="Times New Roman" panose="02020603050405020304" pitchFamily="18" charset="0"/>
          </a:endParaRPr>
        </a:p>
      </dgm:t>
    </dgm:pt>
    <dgm:pt modelId="{92939592-4A9E-4E1F-AD17-52D9DEA58A72}" type="parTrans" cxnId="{06328F66-CD56-4C16-B2C5-C6DF77ECA8DC}">
      <dgm:prSet/>
      <dgm:spPr/>
      <dgm:t>
        <a:bodyPr/>
        <a:lstStyle/>
        <a:p>
          <a:endParaRPr lang="es-EC" sz="1600">
            <a:solidFill>
              <a:schemeClr val="tx2"/>
            </a:solidFill>
            <a:latin typeface="Times New Roman" panose="02020603050405020304" pitchFamily="18" charset="0"/>
            <a:cs typeface="Times New Roman" panose="02020603050405020304" pitchFamily="18" charset="0"/>
          </a:endParaRPr>
        </a:p>
      </dgm:t>
    </dgm:pt>
    <dgm:pt modelId="{F819F139-77DA-4D30-BF45-5732C4FF6E7B}" type="sibTrans" cxnId="{06328F66-CD56-4C16-B2C5-C6DF77ECA8DC}">
      <dgm:prSet/>
      <dgm:spPr/>
      <dgm:t>
        <a:bodyPr/>
        <a:lstStyle/>
        <a:p>
          <a:endParaRPr lang="es-EC" sz="1600">
            <a:solidFill>
              <a:schemeClr val="tx2"/>
            </a:solidFill>
            <a:latin typeface="Times New Roman" panose="02020603050405020304" pitchFamily="18" charset="0"/>
            <a:cs typeface="Times New Roman" panose="02020603050405020304" pitchFamily="18" charset="0"/>
          </a:endParaRPr>
        </a:p>
      </dgm:t>
    </dgm:pt>
    <dgm:pt modelId="{B28EC7A6-F8E6-466E-8A58-E373540C83AD}">
      <dgm:prSet phldrT="[Texto]" custT="1"/>
      <dgm:spPr/>
      <dgm:t>
        <a:bodyPr/>
        <a:lstStyle/>
        <a:p>
          <a:pPr algn="just"/>
          <a:r>
            <a:rPr lang="es-EC" sz="2400" dirty="0" smtClean="0">
              <a:solidFill>
                <a:schemeClr val="tx2"/>
              </a:solidFill>
              <a:latin typeface="Times New Roman" panose="02020603050405020304" pitchFamily="18" charset="0"/>
              <a:cs typeface="Times New Roman" panose="02020603050405020304" pitchFamily="18" charset="0"/>
            </a:rPr>
            <a:t>Evaluar las oportunidades de emprendimiento agrícola que se desarrollan en el sector asociativo.</a:t>
          </a:r>
          <a:endParaRPr lang="es-EC" sz="2400" dirty="0">
            <a:solidFill>
              <a:schemeClr val="tx2"/>
            </a:solidFill>
            <a:latin typeface="Times New Roman" panose="02020603050405020304" pitchFamily="18" charset="0"/>
            <a:cs typeface="Times New Roman" panose="02020603050405020304" pitchFamily="18" charset="0"/>
          </a:endParaRPr>
        </a:p>
      </dgm:t>
    </dgm:pt>
    <dgm:pt modelId="{223FBE24-57CC-4A4B-83BA-0E104BC21543}" type="parTrans" cxnId="{4F2E164F-D1C9-4F6E-8328-B1BB71A1488F}">
      <dgm:prSet/>
      <dgm:spPr/>
      <dgm:t>
        <a:bodyPr/>
        <a:lstStyle/>
        <a:p>
          <a:endParaRPr lang="es-EC" sz="1600">
            <a:solidFill>
              <a:schemeClr val="tx2"/>
            </a:solidFill>
            <a:latin typeface="Times New Roman" panose="02020603050405020304" pitchFamily="18" charset="0"/>
            <a:cs typeface="Times New Roman" panose="02020603050405020304" pitchFamily="18" charset="0"/>
          </a:endParaRPr>
        </a:p>
      </dgm:t>
    </dgm:pt>
    <dgm:pt modelId="{97791E55-67EA-413B-B3F3-CAD150FB6A1D}" type="sibTrans" cxnId="{4F2E164F-D1C9-4F6E-8328-B1BB71A1488F}">
      <dgm:prSet/>
      <dgm:spPr/>
      <dgm:t>
        <a:bodyPr/>
        <a:lstStyle/>
        <a:p>
          <a:endParaRPr lang="es-EC" sz="1600">
            <a:solidFill>
              <a:schemeClr val="tx2"/>
            </a:solidFill>
            <a:latin typeface="Times New Roman" panose="02020603050405020304" pitchFamily="18" charset="0"/>
            <a:cs typeface="Times New Roman" panose="02020603050405020304" pitchFamily="18" charset="0"/>
          </a:endParaRPr>
        </a:p>
      </dgm:t>
    </dgm:pt>
    <dgm:pt modelId="{80F3EA4E-1735-4807-81DA-B865F6161365}">
      <dgm:prSet custT="1"/>
      <dgm:spPr/>
      <dgm:t>
        <a:bodyPr/>
        <a:lstStyle/>
        <a:p>
          <a:pPr algn="just"/>
          <a:r>
            <a:rPr lang="es-EC" sz="2400" dirty="0" smtClean="0">
              <a:solidFill>
                <a:schemeClr val="tx2"/>
              </a:solidFill>
              <a:latin typeface="Times New Roman" panose="02020603050405020304" pitchFamily="18" charset="0"/>
              <a:cs typeface="Times New Roman" panose="02020603050405020304" pitchFamily="18" charset="0"/>
            </a:rPr>
            <a:t>Determinar los niveles de conocimiento previo de la población, para emprender en  actividades agrícolas.</a:t>
          </a:r>
          <a:endParaRPr lang="es-EC" sz="2400" dirty="0">
            <a:solidFill>
              <a:schemeClr val="tx2"/>
            </a:solidFill>
            <a:latin typeface="Times New Roman" panose="02020603050405020304" pitchFamily="18" charset="0"/>
            <a:cs typeface="Times New Roman" panose="02020603050405020304" pitchFamily="18" charset="0"/>
          </a:endParaRPr>
        </a:p>
      </dgm:t>
    </dgm:pt>
    <dgm:pt modelId="{C4E6120F-C519-439B-87A2-046E7435F2AB}" type="parTrans" cxnId="{2F5A1E5A-CD38-443A-835B-21F08F3BD061}">
      <dgm:prSet/>
      <dgm:spPr/>
      <dgm:t>
        <a:bodyPr/>
        <a:lstStyle/>
        <a:p>
          <a:endParaRPr lang="es-EC">
            <a:solidFill>
              <a:schemeClr val="tx2"/>
            </a:solidFill>
            <a:latin typeface="Times New Roman" panose="02020603050405020304" pitchFamily="18" charset="0"/>
            <a:cs typeface="Times New Roman" panose="02020603050405020304" pitchFamily="18" charset="0"/>
          </a:endParaRPr>
        </a:p>
      </dgm:t>
    </dgm:pt>
    <dgm:pt modelId="{29396208-6E96-4393-A546-91C6D6AC5615}" type="sibTrans" cxnId="{2F5A1E5A-CD38-443A-835B-21F08F3BD061}">
      <dgm:prSet/>
      <dgm:spPr/>
      <dgm:t>
        <a:bodyPr/>
        <a:lstStyle/>
        <a:p>
          <a:endParaRPr lang="es-EC">
            <a:solidFill>
              <a:schemeClr val="tx2"/>
            </a:solidFill>
            <a:latin typeface="Times New Roman" panose="02020603050405020304" pitchFamily="18" charset="0"/>
            <a:cs typeface="Times New Roman" panose="02020603050405020304" pitchFamily="18" charset="0"/>
          </a:endParaRPr>
        </a:p>
      </dgm:t>
    </dgm:pt>
    <dgm:pt modelId="{532325F1-C8B1-4A72-B73E-A4F29A650EF3}" type="pres">
      <dgm:prSet presAssocID="{FF59C274-2D69-44C8-BF1E-821CA441D9BC}" presName="Name0" presStyleCnt="0">
        <dgm:presLayoutVars>
          <dgm:chMax val="7"/>
          <dgm:chPref val="7"/>
          <dgm:dir/>
        </dgm:presLayoutVars>
      </dgm:prSet>
      <dgm:spPr/>
      <dgm:t>
        <a:bodyPr/>
        <a:lstStyle/>
        <a:p>
          <a:endParaRPr lang="es-EC"/>
        </a:p>
      </dgm:t>
    </dgm:pt>
    <dgm:pt modelId="{57F79EAF-FDDF-4C24-A84C-73400F9B33D9}" type="pres">
      <dgm:prSet presAssocID="{FF59C274-2D69-44C8-BF1E-821CA441D9BC}" presName="Name1" presStyleCnt="0"/>
      <dgm:spPr/>
      <dgm:t>
        <a:bodyPr/>
        <a:lstStyle/>
        <a:p>
          <a:endParaRPr lang="es-EC"/>
        </a:p>
      </dgm:t>
    </dgm:pt>
    <dgm:pt modelId="{B2B6B1DF-3ADB-450A-8E49-514F7CF89627}" type="pres">
      <dgm:prSet presAssocID="{FF59C274-2D69-44C8-BF1E-821CA441D9BC}" presName="cycle" presStyleCnt="0"/>
      <dgm:spPr/>
      <dgm:t>
        <a:bodyPr/>
        <a:lstStyle/>
        <a:p>
          <a:endParaRPr lang="es-EC"/>
        </a:p>
      </dgm:t>
    </dgm:pt>
    <dgm:pt modelId="{819F1626-5A5A-4B50-A505-4FCD22D6151A}" type="pres">
      <dgm:prSet presAssocID="{FF59C274-2D69-44C8-BF1E-821CA441D9BC}" presName="srcNode" presStyleLbl="node1" presStyleIdx="0" presStyleCnt="4"/>
      <dgm:spPr/>
      <dgm:t>
        <a:bodyPr/>
        <a:lstStyle/>
        <a:p>
          <a:endParaRPr lang="es-EC"/>
        </a:p>
      </dgm:t>
    </dgm:pt>
    <dgm:pt modelId="{9CD5F4BB-5615-4879-A211-954E280F7809}" type="pres">
      <dgm:prSet presAssocID="{FF59C274-2D69-44C8-BF1E-821CA441D9BC}" presName="conn" presStyleLbl="parChTrans1D2" presStyleIdx="0" presStyleCnt="1"/>
      <dgm:spPr/>
      <dgm:t>
        <a:bodyPr/>
        <a:lstStyle/>
        <a:p>
          <a:endParaRPr lang="es-EC"/>
        </a:p>
      </dgm:t>
    </dgm:pt>
    <dgm:pt modelId="{431B4CBA-1E91-44B3-B096-016AB70D8AA5}" type="pres">
      <dgm:prSet presAssocID="{FF59C274-2D69-44C8-BF1E-821CA441D9BC}" presName="extraNode" presStyleLbl="node1" presStyleIdx="0" presStyleCnt="4"/>
      <dgm:spPr/>
      <dgm:t>
        <a:bodyPr/>
        <a:lstStyle/>
        <a:p>
          <a:endParaRPr lang="es-EC"/>
        </a:p>
      </dgm:t>
    </dgm:pt>
    <dgm:pt modelId="{1D8CBBA7-C5CE-4988-9A8B-52F4CCEA7104}" type="pres">
      <dgm:prSet presAssocID="{FF59C274-2D69-44C8-BF1E-821CA441D9BC}" presName="dstNode" presStyleLbl="node1" presStyleIdx="0" presStyleCnt="4"/>
      <dgm:spPr/>
      <dgm:t>
        <a:bodyPr/>
        <a:lstStyle/>
        <a:p>
          <a:endParaRPr lang="es-EC"/>
        </a:p>
      </dgm:t>
    </dgm:pt>
    <dgm:pt modelId="{6900A841-A717-4654-B52C-4A3639711C23}" type="pres">
      <dgm:prSet presAssocID="{7503615B-B289-4094-A21A-6E0395639EF5}" presName="text_1" presStyleLbl="node1" presStyleIdx="0" presStyleCnt="4">
        <dgm:presLayoutVars>
          <dgm:bulletEnabled val="1"/>
        </dgm:presLayoutVars>
      </dgm:prSet>
      <dgm:spPr/>
      <dgm:t>
        <a:bodyPr/>
        <a:lstStyle/>
        <a:p>
          <a:endParaRPr lang="es-EC"/>
        </a:p>
      </dgm:t>
    </dgm:pt>
    <dgm:pt modelId="{E1CBD0B4-7BD3-4610-9B6B-F58B9F3576F2}" type="pres">
      <dgm:prSet presAssocID="{7503615B-B289-4094-A21A-6E0395639EF5}" presName="accent_1" presStyleCnt="0"/>
      <dgm:spPr/>
      <dgm:t>
        <a:bodyPr/>
        <a:lstStyle/>
        <a:p>
          <a:endParaRPr lang="es-EC"/>
        </a:p>
      </dgm:t>
    </dgm:pt>
    <dgm:pt modelId="{D10AD41F-D18D-4FCE-A049-24F4708428C7}" type="pres">
      <dgm:prSet presAssocID="{7503615B-B289-4094-A21A-6E0395639EF5}" presName="accentRepeatNode" presStyleLbl="solidFgAcc1" presStyleIdx="0" presStyleCnt="4"/>
      <dgm:spPr>
        <a:blipFill rotWithShape="0">
          <a:blip xmlns:r="http://schemas.openxmlformats.org/officeDocument/2006/relationships" r:embed="rId1"/>
          <a:stretch>
            <a:fillRect/>
          </a:stretch>
        </a:blipFill>
      </dgm:spPr>
      <dgm:t>
        <a:bodyPr/>
        <a:lstStyle/>
        <a:p>
          <a:endParaRPr lang="es-EC"/>
        </a:p>
      </dgm:t>
    </dgm:pt>
    <dgm:pt modelId="{A3FC7B81-7C80-4E13-8958-71B2FE1349F1}" type="pres">
      <dgm:prSet presAssocID="{80F3EA4E-1735-4807-81DA-B865F6161365}" presName="text_2" presStyleLbl="node1" presStyleIdx="1" presStyleCnt="4">
        <dgm:presLayoutVars>
          <dgm:bulletEnabled val="1"/>
        </dgm:presLayoutVars>
      </dgm:prSet>
      <dgm:spPr/>
      <dgm:t>
        <a:bodyPr/>
        <a:lstStyle/>
        <a:p>
          <a:endParaRPr lang="es-EC"/>
        </a:p>
      </dgm:t>
    </dgm:pt>
    <dgm:pt modelId="{0DFF064F-F453-4650-9AF2-DA548B4F44AD}" type="pres">
      <dgm:prSet presAssocID="{80F3EA4E-1735-4807-81DA-B865F6161365}" presName="accent_2" presStyleCnt="0"/>
      <dgm:spPr/>
      <dgm:t>
        <a:bodyPr/>
        <a:lstStyle/>
        <a:p>
          <a:endParaRPr lang="es-EC"/>
        </a:p>
      </dgm:t>
    </dgm:pt>
    <dgm:pt modelId="{3D34C640-AECB-4327-91BF-DD85E9D6863E}" type="pres">
      <dgm:prSet presAssocID="{80F3EA4E-1735-4807-81DA-B865F6161365}" presName="accentRepeatNode" presStyleLbl="solidFgAcc1" presStyleIdx="1" presStyleCnt="4"/>
      <dgm:spPr>
        <a:blipFill rotWithShape="0">
          <a:blip xmlns:r="http://schemas.openxmlformats.org/officeDocument/2006/relationships" r:embed="rId2"/>
          <a:stretch>
            <a:fillRect/>
          </a:stretch>
        </a:blipFill>
      </dgm:spPr>
      <dgm:t>
        <a:bodyPr/>
        <a:lstStyle/>
        <a:p>
          <a:endParaRPr lang="es-EC"/>
        </a:p>
      </dgm:t>
    </dgm:pt>
    <dgm:pt modelId="{EE4CC662-FEC7-4356-BAD5-717177068266}" type="pres">
      <dgm:prSet presAssocID="{4A864928-5D7F-41BA-9F1D-1C6D49F9CE1B}" presName="text_3" presStyleLbl="node1" presStyleIdx="2" presStyleCnt="4">
        <dgm:presLayoutVars>
          <dgm:bulletEnabled val="1"/>
        </dgm:presLayoutVars>
      </dgm:prSet>
      <dgm:spPr/>
      <dgm:t>
        <a:bodyPr/>
        <a:lstStyle/>
        <a:p>
          <a:endParaRPr lang="es-EC"/>
        </a:p>
      </dgm:t>
    </dgm:pt>
    <dgm:pt modelId="{A0C5AB46-2360-4EBC-A175-8C573DD94A2A}" type="pres">
      <dgm:prSet presAssocID="{4A864928-5D7F-41BA-9F1D-1C6D49F9CE1B}" presName="accent_3" presStyleCnt="0"/>
      <dgm:spPr/>
      <dgm:t>
        <a:bodyPr/>
        <a:lstStyle/>
        <a:p>
          <a:endParaRPr lang="es-EC"/>
        </a:p>
      </dgm:t>
    </dgm:pt>
    <dgm:pt modelId="{F9A1AA05-9046-4D7D-95BA-211F64FF5ED7}" type="pres">
      <dgm:prSet presAssocID="{4A864928-5D7F-41BA-9F1D-1C6D49F9CE1B}" presName="accentRepeatNode" presStyleLbl="solidFgAcc1" presStyleIdx="2" presStyleCnt="4" custLinFactNeighborY="1"/>
      <dgm:spPr>
        <a:blipFill rotWithShape="0">
          <a:blip xmlns:r="http://schemas.openxmlformats.org/officeDocument/2006/relationships" r:embed="rId3"/>
          <a:stretch>
            <a:fillRect/>
          </a:stretch>
        </a:blipFill>
      </dgm:spPr>
      <dgm:t>
        <a:bodyPr/>
        <a:lstStyle/>
        <a:p>
          <a:endParaRPr lang="es-EC"/>
        </a:p>
      </dgm:t>
    </dgm:pt>
    <dgm:pt modelId="{9C2FDD4B-3D2F-486D-A461-68842ADD0C87}" type="pres">
      <dgm:prSet presAssocID="{B28EC7A6-F8E6-466E-8A58-E373540C83AD}" presName="text_4" presStyleLbl="node1" presStyleIdx="3" presStyleCnt="4">
        <dgm:presLayoutVars>
          <dgm:bulletEnabled val="1"/>
        </dgm:presLayoutVars>
      </dgm:prSet>
      <dgm:spPr/>
      <dgm:t>
        <a:bodyPr/>
        <a:lstStyle/>
        <a:p>
          <a:endParaRPr lang="es-EC"/>
        </a:p>
      </dgm:t>
    </dgm:pt>
    <dgm:pt modelId="{58E0FAC8-0C94-4C35-A060-DD9037396446}" type="pres">
      <dgm:prSet presAssocID="{B28EC7A6-F8E6-466E-8A58-E373540C83AD}" presName="accent_4" presStyleCnt="0"/>
      <dgm:spPr/>
      <dgm:t>
        <a:bodyPr/>
        <a:lstStyle/>
        <a:p>
          <a:endParaRPr lang="es-EC"/>
        </a:p>
      </dgm:t>
    </dgm:pt>
    <dgm:pt modelId="{E003B93A-DAEB-4B37-9462-B94FB77853BD}" type="pres">
      <dgm:prSet presAssocID="{B28EC7A6-F8E6-466E-8A58-E373540C83AD}" presName="accentRepeatNode" presStyleLbl="solidFgAcc1" presStyleIdx="3" presStyleCnt="4"/>
      <dgm:spPr>
        <a:blipFill rotWithShape="0">
          <a:blip xmlns:r="http://schemas.openxmlformats.org/officeDocument/2006/relationships" r:embed="rId4"/>
          <a:stretch>
            <a:fillRect/>
          </a:stretch>
        </a:blipFill>
      </dgm:spPr>
      <dgm:t>
        <a:bodyPr/>
        <a:lstStyle/>
        <a:p>
          <a:endParaRPr lang="es-EC"/>
        </a:p>
      </dgm:t>
    </dgm:pt>
  </dgm:ptLst>
  <dgm:cxnLst>
    <dgm:cxn modelId="{943461E9-DC88-42A0-86A3-A4412D270EB5}" type="presOf" srcId="{7503615B-B289-4094-A21A-6E0395639EF5}" destId="{6900A841-A717-4654-B52C-4A3639711C23}" srcOrd="0" destOrd="0" presId="urn:microsoft.com/office/officeart/2008/layout/VerticalCurvedList"/>
    <dgm:cxn modelId="{7B8BC8C0-FF80-4975-AB23-67E75DF88CFC}" type="presOf" srcId="{FF59C274-2D69-44C8-BF1E-821CA441D9BC}" destId="{532325F1-C8B1-4A72-B73E-A4F29A650EF3}" srcOrd="0" destOrd="0" presId="urn:microsoft.com/office/officeart/2008/layout/VerticalCurvedList"/>
    <dgm:cxn modelId="{06328F66-CD56-4C16-B2C5-C6DF77ECA8DC}" srcId="{FF59C274-2D69-44C8-BF1E-821CA441D9BC}" destId="{4A864928-5D7F-41BA-9F1D-1C6D49F9CE1B}" srcOrd="2" destOrd="0" parTransId="{92939592-4A9E-4E1F-AD17-52D9DEA58A72}" sibTransId="{F819F139-77DA-4D30-BF45-5732C4FF6E7B}"/>
    <dgm:cxn modelId="{2F5A1E5A-CD38-443A-835B-21F08F3BD061}" srcId="{FF59C274-2D69-44C8-BF1E-821CA441D9BC}" destId="{80F3EA4E-1735-4807-81DA-B865F6161365}" srcOrd="1" destOrd="0" parTransId="{C4E6120F-C519-439B-87A2-046E7435F2AB}" sibTransId="{29396208-6E96-4393-A546-91C6D6AC5615}"/>
    <dgm:cxn modelId="{3C9D13A4-A7AE-40DB-92E3-2C0393A78567}" srcId="{FF59C274-2D69-44C8-BF1E-821CA441D9BC}" destId="{7503615B-B289-4094-A21A-6E0395639EF5}" srcOrd="0" destOrd="0" parTransId="{EB5BBC43-BEB2-4723-A0CE-E59DC9DAA263}" sibTransId="{0E613820-ADDD-4D11-A493-9679203F8C24}"/>
    <dgm:cxn modelId="{4F2E164F-D1C9-4F6E-8328-B1BB71A1488F}" srcId="{FF59C274-2D69-44C8-BF1E-821CA441D9BC}" destId="{B28EC7A6-F8E6-466E-8A58-E373540C83AD}" srcOrd="3" destOrd="0" parTransId="{223FBE24-57CC-4A4B-83BA-0E104BC21543}" sibTransId="{97791E55-67EA-413B-B3F3-CAD150FB6A1D}"/>
    <dgm:cxn modelId="{A103706A-F8F1-4C74-84CE-2220C20E7490}" type="presOf" srcId="{80F3EA4E-1735-4807-81DA-B865F6161365}" destId="{A3FC7B81-7C80-4E13-8958-71B2FE1349F1}" srcOrd="0" destOrd="0" presId="urn:microsoft.com/office/officeart/2008/layout/VerticalCurvedList"/>
    <dgm:cxn modelId="{FD89DF10-8B37-4A6D-848B-EAEF28FF2641}" type="presOf" srcId="{B28EC7A6-F8E6-466E-8A58-E373540C83AD}" destId="{9C2FDD4B-3D2F-486D-A461-68842ADD0C87}" srcOrd="0" destOrd="0" presId="urn:microsoft.com/office/officeart/2008/layout/VerticalCurvedList"/>
    <dgm:cxn modelId="{F74C27E9-F9FA-4F06-AB24-D97ED80F0978}" type="presOf" srcId="{0E613820-ADDD-4D11-A493-9679203F8C24}" destId="{9CD5F4BB-5615-4879-A211-954E280F7809}" srcOrd="0" destOrd="0" presId="urn:microsoft.com/office/officeart/2008/layout/VerticalCurvedList"/>
    <dgm:cxn modelId="{F498BF25-832E-4A16-8AFE-6798E5ED086D}" type="presOf" srcId="{4A864928-5D7F-41BA-9F1D-1C6D49F9CE1B}" destId="{EE4CC662-FEC7-4356-BAD5-717177068266}" srcOrd="0" destOrd="0" presId="urn:microsoft.com/office/officeart/2008/layout/VerticalCurvedList"/>
    <dgm:cxn modelId="{24D499C4-8265-4F93-9D11-4CAC9FDC242B}" type="presParOf" srcId="{532325F1-C8B1-4A72-B73E-A4F29A650EF3}" destId="{57F79EAF-FDDF-4C24-A84C-73400F9B33D9}" srcOrd="0" destOrd="0" presId="urn:microsoft.com/office/officeart/2008/layout/VerticalCurvedList"/>
    <dgm:cxn modelId="{17B3EEC5-5140-44DC-BD47-3BA15080471E}" type="presParOf" srcId="{57F79EAF-FDDF-4C24-A84C-73400F9B33D9}" destId="{B2B6B1DF-3ADB-450A-8E49-514F7CF89627}" srcOrd="0" destOrd="0" presId="urn:microsoft.com/office/officeart/2008/layout/VerticalCurvedList"/>
    <dgm:cxn modelId="{C6EAC691-A60D-488F-B7FD-09CD96523B06}" type="presParOf" srcId="{B2B6B1DF-3ADB-450A-8E49-514F7CF89627}" destId="{819F1626-5A5A-4B50-A505-4FCD22D6151A}" srcOrd="0" destOrd="0" presId="urn:microsoft.com/office/officeart/2008/layout/VerticalCurvedList"/>
    <dgm:cxn modelId="{BBEACD7A-369B-435F-BF23-6D40CB5C4472}" type="presParOf" srcId="{B2B6B1DF-3ADB-450A-8E49-514F7CF89627}" destId="{9CD5F4BB-5615-4879-A211-954E280F7809}" srcOrd="1" destOrd="0" presId="urn:microsoft.com/office/officeart/2008/layout/VerticalCurvedList"/>
    <dgm:cxn modelId="{5F21194F-FE76-4CA0-A34A-7370816B3419}" type="presParOf" srcId="{B2B6B1DF-3ADB-450A-8E49-514F7CF89627}" destId="{431B4CBA-1E91-44B3-B096-016AB70D8AA5}" srcOrd="2" destOrd="0" presId="urn:microsoft.com/office/officeart/2008/layout/VerticalCurvedList"/>
    <dgm:cxn modelId="{280EAF20-B1E4-457D-B3AF-3ACD07669885}" type="presParOf" srcId="{B2B6B1DF-3ADB-450A-8E49-514F7CF89627}" destId="{1D8CBBA7-C5CE-4988-9A8B-52F4CCEA7104}" srcOrd="3" destOrd="0" presId="urn:microsoft.com/office/officeart/2008/layout/VerticalCurvedList"/>
    <dgm:cxn modelId="{4AF04B7F-67F4-4197-88FE-5CA5BAFF395E}" type="presParOf" srcId="{57F79EAF-FDDF-4C24-A84C-73400F9B33D9}" destId="{6900A841-A717-4654-B52C-4A3639711C23}" srcOrd="1" destOrd="0" presId="urn:microsoft.com/office/officeart/2008/layout/VerticalCurvedList"/>
    <dgm:cxn modelId="{C8FE4CF5-2CE3-45DA-962C-47462037CC8A}" type="presParOf" srcId="{57F79EAF-FDDF-4C24-A84C-73400F9B33D9}" destId="{E1CBD0B4-7BD3-4610-9B6B-F58B9F3576F2}" srcOrd="2" destOrd="0" presId="urn:microsoft.com/office/officeart/2008/layout/VerticalCurvedList"/>
    <dgm:cxn modelId="{4382C358-BD21-4CDA-8326-6274D94965F7}" type="presParOf" srcId="{E1CBD0B4-7BD3-4610-9B6B-F58B9F3576F2}" destId="{D10AD41F-D18D-4FCE-A049-24F4708428C7}" srcOrd="0" destOrd="0" presId="urn:microsoft.com/office/officeart/2008/layout/VerticalCurvedList"/>
    <dgm:cxn modelId="{F36A3F4C-DFD8-42F6-AC90-2443C6E60392}" type="presParOf" srcId="{57F79EAF-FDDF-4C24-A84C-73400F9B33D9}" destId="{A3FC7B81-7C80-4E13-8958-71B2FE1349F1}" srcOrd="3" destOrd="0" presId="urn:microsoft.com/office/officeart/2008/layout/VerticalCurvedList"/>
    <dgm:cxn modelId="{8FA7C398-5568-4EB6-92B3-5A70F548B443}" type="presParOf" srcId="{57F79EAF-FDDF-4C24-A84C-73400F9B33D9}" destId="{0DFF064F-F453-4650-9AF2-DA548B4F44AD}" srcOrd="4" destOrd="0" presId="urn:microsoft.com/office/officeart/2008/layout/VerticalCurvedList"/>
    <dgm:cxn modelId="{11DC6AC5-A45B-489A-8848-F4D33991B7A1}" type="presParOf" srcId="{0DFF064F-F453-4650-9AF2-DA548B4F44AD}" destId="{3D34C640-AECB-4327-91BF-DD85E9D6863E}" srcOrd="0" destOrd="0" presId="urn:microsoft.com/office/officeart/2008/layout/VerticalCurvedList"/>
    <dgm:cxn modelId="{92F5A5A4-7FDE-45D4-98CA-39A5BC3B0151}" type="presParOf" srcId="{57F79EAF-FDDF-4C24-A84C-73400F9B33D9}" destId="{EE4CC662-FEC7-4356-BAD5-717177068266}" srcOrd="5" destOrd="0" presId="urn:microsoft.com/office/officeart/2008/layout/VerticalCurvedList"/>
    <dgm:cxn modelId="{F3419A8E-35C0-4BA8-A9DC-1393F3D82733}" type="presParOf" srcId="{57F79EAF-FDDF-4C24-A84C-73400F9B33D9}" destId="{A0C5AB46-2360-4EBC-A175-8C573DD94A2A}" srcOrd="6" destOrd="0" presId="urn:microsoft.com/office/officeart/2008/layout/VerticalCurvedList"/>
    <dgm:cxn modelId="{2FBD9F4E-2F74-47F6-A94F-14F0DCDE6760}" type="presParOf" srcId="{A0C5AB46-2360-4EBC-A175-8C573DD94A2A}" destId="{F9A1AA05-9046-4D7D-95BA-211F64FF5ED7}" srcOrd="0" destOrd="0" presId="urn:microsoft.com/office/officeart/2008/layout/VerticalCurvedList"/>
    <dgm:cxn modelId="{9A7E92EE-BAF8-44AE-A3C6-46EDBE10948E}" type="presParOf" srcId="{57F79EAF-FDDF-4C24-A84C-73400F9B33D9}" destId="{9C2FDD4B-3D2F-486D-A461-68842ADD0C87}" srcOrd="7" destOrd="0" presId="urn:microsoft.com/office/officeart/2008/layout/VerticalCurvedList"/>
    <dgm:cxn modelId="{850AE1C9-D97E-4DBA-8448-3459D617423C}" type="presParOf" srcId="{57F79EAF-FDDF-4C24-A84C-73400F9B33D9}" destId="{58E0FAC8-0C94-4C35-A060-DD9037396446}" srcOrd="8" destOrd="0" presId="urn:microsoft.com/office/officeart/2008/layout/VerticalCurvedList"/>
    <dgm:cxn modelId="{FC8C804D-B3C9-40A7-8E0A-1655217C6BDC}" type="presParOf" srcId="{58E0FAC8-0C94-4C35-A060-DD9037396446}" destId="{E003B93A-DAEB-4B37-9462-B94FB77853B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3A51E1-7A79-4740-91AE-B8D6D1E8C2C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ES"/>
        </a:p>
      </dgm:t>
    </dgm:pt>
    <dgm:pt modelId="{5FEF7BE1-067E-457D-AFCB-8537612C9267}">
      <dgm:prSet phldrT="[Texto]" custT="1"/>
      <dgm:spPr>
        <a:xfrm>
          <a:off x="316779" y="0"/>
          <a:ext cx="3487100" cy="601923"/>
        </a:xfrm>
        <a:prstGeom prst="rect">
          <a:avLst/>
        </a:prstGeom>
        <a:solidFill>
          <a:srgbClr val="1D9A78">
            <a:hueOff val="0"/>
            <a:satOff val="0"/>
            <a:lumOff val="0"/>
            <a:alphaOff val="0"/>
          </a:srgbClr>
        </a:solidFill>
        <a:ln w="12700" cap="flat" cmpd="sng" algn="ctr">
          <a:solidFill>
            <a:srgbClr val="1D9A78">
              <a:hueOff val="0"/>
              <a:satOff val="0"/>
              <a:lumOff val="0"/>
              <a:alphaOff val="0"/>
            </a:srgbClr>
          </a:solidFill>
          <a:prstDash val="solid"/>
          <a:miter lim="800000"/>
        </a:ln>
        <a:effectLst/>
      </dgm:spPr>
      <dgm:t>
        <a:bodyPr/>
        <a:lstStyle/>
        <a:p>
          <a:r>
            <a:rPr lang="es-ES" sz="2800" dirty="0" smtClean="0">
              <a:solidFill>
                <a:sysClr val="window" lastClr="FFFFFF"/>
              </a:solidFill>
              <a:latin typeface="Times New Roman" panose="02020603050405020304" pitchFamily="18" charset="0"/>
              <a:ea typeface="+mn-ea"/>
              <a:cs typeface="Times New Roman" panose="02020603050405020304" pitchFamily="18" charset="0"/>
            </a:rPr>
            <a:t>Informe Ejecutivo</a:t>
          </a:r>
          <a:endParaRPr lang="es-ES" sz="2800" dirty="0">
            <a:solidFill>
              <a:sysClr val="window" lastClr="FFFFFF"/>
            </a:solidFill>
            <a:latin typeface="Times New Roman" panose="02020603050405020304" pitchFamily="18" charset="0"/>
            <a:ea typeface="+mn-ea"/>
            <a:cs typeface="Times New Roman" panose="02020603050405020304" pitchFamily="18" charset="0"/>
          </a:endParaRPr>
        </a:p>
      </dgm:t>
    </dgm:pt>
    <dgm:pt modelId="{B3807BF0-CF75-4DDE-B774-B1D36AFF9F7F}" type="parTrans" cxnId="{2DBF8343-7DE6-4376-9ABF-ABC523A86833}">
      <dgm:prSet/>
      <dgm:spPr/>
      <dgm:t>
        <a:bodyPr/>
        <a:lstStyle/>
        <a:p>
          <a:endParaRPr lang="es-ES">
            <a:latin typeface="Times New Roman" panose="02020603050405020304" pitchFamily="18" charset="0"/>
            <a:cs typeface="Times New Roman" panose="02020603050405020304" pitchFamily="18" charset="0"/>
          </a:endParaRPr>
        </a:p>
      </dgm:t>
    </dgm:pt>
    <dgm:pt modelId="{ED8C111A-BE0E-4C62-8993-08AE21E8C890}" type="sibTrans" cxnId="{2DBF8343-7DE6-4376-9ABF-ABC523A86833}">
      <dgm:prSet/>
      <dgm:spPr/>
      <dgm:t>
        <a:bodyPr/>
        <a:lstStyle/>
        <a:p>
          <a:endParaRPr lang="es-ES">
            <a:latin typeface="Times New Roman" panose="02020603050405020304" pitchFamily="18" charset="0"/>
            <a:cs typeface="Times New Roman" panose="02020603050405020304" pitchFamily="18" charset="0"/>
          </a:endParaRPr>
        </a:p>
      </dgm:t>
    </dgm:pt>
    <dgm:pt modelId="{E1CD9B72-4A1B-4261-ABC8-16860C9B5A09}">
      <dgm:prSet phldrT="[Texto]"/>
      <dgm:spPr>
        <a:xfrm>
          <a:off x="8548917" y="336110"/>
          <a:ext cx="3510551" cy="547287"/>
        </a:xfrm>
        <a:prstGeom prst="rect">
          <a:avLst/>
        </a:prstGeom>
        <a:solidFill>
          <a:srgbClr val="1D9A78">
            <a:hueOff val="0"/>
            <a:satOff val="0"/>
            <a:lumOff val="0"/>
            <a:alphaOff val="0"/>
          </a:srgbClr>
        </a:solidFill>
        <a:ln w="12700" cap="flat" cmpd="sng" algn="ctr">
          <a:solidFill>
            <a:srgbClr val="1D9A78">
              <a:hueOff val="0"/>
              <a:satOff val="0"/>
              <a:lumOff val="0"/>
              <a:alphaOff val="0"/>
            </a:srgbClr>
          </a:solidFill>
          <a:prstDash val="solid"/>
          <a:miter lim="800000"/>
        </a:ln>
        <a:effectLst/>
      </dgm:spPr>
      <dgm:t>
        <a:bodyPr/>
        <a:lstStyle/>
        <a:p>
          <a:r>
            <a:rPr lang="es-ES" dirty="0">
              <a:solidFill>
                <a:sysClr val="window" lastClr="FFFFFF"/>
              </a:solidFill>
              <a:latin typeface="Times New Roman" panose="02020603050405020304" pitchFamily="18" charset="0"/>
              <a:ea typeface="+mn-ea"/>
              <a:cs typeface="Times New Roman" panose="02020603050405020304" pitchFamily="18" charset="0"/>
            </a:rPr>
            <a:t>Informe por variables</a:t>
          </a:r>
        </a:p>
      </dgm:t>
    </dgm:pt>
    <dgm:pt modelId="{BEC6EADD-7B4D-41E7-BB2F-546783E46232}" type="parTrans" cxnId="{D1DAC549-E6DD-40F4-AF5F-E0AD43D08E36}">
      <dgm:prSet/>
      <dgm:spPr/>
      <dgm:t>
        <a:bodyPr/>
        <a:lstStyle/>
        <a:p>
          <a:endParaRPr lang="es-ES">
            <a:latin typeface="Times New Roman" panose="02020603050405020304" pitchFamily="18" charset="0"/>
            <a:cs typeface="Times New Roman" panose="02020603050405020304" pitchFamily="18" charset="0"/>
          </a:endParaRPr>
        </a:p>
      </dgm:t>
    </dgm:pt>
    <dgm:pt modelId="{B6DBAC3C-E63E-4C6A-A67E-F270878B62C1}" type="sibTrans" cxnId="{D1DAC549-E6DD-40F4-AF5F-E0AD43D08E36}">
      <dgm:prSet/>
      <dgm:spPr/>
      <dgm:t>
        <a:bodyPr/>
        <a:lstStyle/>
        <a:p>
          <a:endParaRPr lang="es-ES">
            <a:latin typeface="Times New Roman" panose="02020603050405020304" pitchFamily="18" charset="0"/>
            <a:cs typeface="Times New Roman" panose="02020603050405020304" pitchFamily="18" charset="0"/>
          </a:endParaRPr>
        </a:p>
      </dgm:t>
    </dgm:pt>
    <dgm:pt modelId="{16EBDE37-C99D-431C-AAFE-F9E249B3EA31}">
      <dgm:prSet phldrT="[Texto]" custT="1"/>
      <dgm:spPr>
        <a:xfrm>
          <a:off x="8575422" y="43831"/>
          <a:ext cx="3510551" cy="2714450"/>
        </a:xfrm>
        <a:prstGeom prst="rect">
          <a:avLst/>
        </a:prstGeom>
        <a:solidFill>
          <a:srgbClr val="1D9A78">
            <a:alpha val="90000"/>
            <a:tint val="40000"/>
            <a:hueOff val="0"/>
            <a:satOff val="0"/>
            <a:lumOff val="0"/>
            <a:alphaOff val="0"/>
          </a:srgbClr>
        </a:solidFill>
        <a:ln w="12700" cap="flat" cmpd="sng" algn="ctr">
          <a:solidFill>
            <a:srgbClr val="1D9A78">
              <a:alpha val="90000"/>
              <a:tint val="40000"/>
              <a:hueOff val="0"/>
              <a:satOff val="0"/>
              <a:lumOff val="0"/>
              <a:alphaOff val="0"/>
            </a:srgbClr>
          </a:solidFill>
          <a:prstDash val="solid"/>
          <a:miter lim="800000"/>
        </a:ln>
        <a:effectLst/>
      </dgm:spPr>
      <dgm:t>
        <a:bodyPr/>
        <a:lstStyle/>
        <a:p>
          <a:r>
            <a:rPr lang="es-ES" sz="2000" b="1"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Objetivo 1:    </a:t>
          </a:r>
          <a:r>
            <a:rPr lang="es-ES" sz="20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3 variables</a:t>
          </a:r>
        </a:p>
      </dgm:t>
    </dgm:pt>
    <dgm:pt modelId="{EE5D59F0-D583-43AB-80EE-6F1745B4CB08}" type="parTrans" cxnId="{E273430A-0EFD-4B9F-8CBF-376A86D4BC8D}">
      <dgm:prSet/>
      <dgm:spPr/>
      <dgm:t>
        <a:bodyPr/>
        <a:lstStyle/>
        <a:p>
          <a:endParaRPr lang="es-ES">
            <a:latin typeface="Times New Roman" panose="02020603050405020304" pitchFamily="18" charset="0"/>
            <a:cs typeface="Times New Roman" panose="02020603050405020304" pitchFamily="18" charset="0"/>
          </a:endParaRPr>
        </a:p>
      </dgm:t>
    </dgm:pt>
    <dgm:pt modelId="{DBC3CDC5-F415-4931-A63C-D4535DA21AB3}" type="sibTrans" cxnId="{E273430A-0EFD-4B9F-8CBF-376A86D4BC8D}">
      <dgm:prSet/>
      <dgm:spPr/>
      <dgm:t>
        <a:bodyPr/>
        <a:lstStyle/>
        <a:p>
          <a:endParaRPr lang="es-ES">
            <a:latin typeface="Times New Roman" panose="02020603050405020304" pitchFamily="18" charset="0"/>
            <a:cs typeface="Times New Roman" panose="02020603050405020304" pitchFamily="18" charset="0"/>
          </a:endParaRPr>
        </a:p>
      </dgm:t>
    </dgm:pt>
    <dgm:pt modelId="{5D3EC25E-F50D-4574-A620-0E89DBCB656B}">
      <dgm:prSet phldrT="[Texto]" custT="1"/>
      <dgm:spPr>
        <a:xfrm>
          <a:off x="8575422" y="43831"/>
          <a:ext cx="3510551" cy="2714450"/>
        </a:xfrm>
        <a:prstGeom prst="rect">
          <a:avLst/>
        </a:prstGeom>
        <a:solidFill>
          <a:srgbClr val="1D9A78">
            <a:alpha val="90000"/>
            <a:tint val="40000"/>
            <a:hueOff val="0"/>
            <a:satOff val="0"/>
            <a:lumOff val="0"/>
            <a:alphaOff val="0"/>
          </a:srgbClr>
        </a:solidFill>
        <a:ln w="12700" cap="flat" cmpd="sng" algn="ctr">
          <a:solidFill>
            <a:srgbClr val="1D9A78">
              <a:alpha val="90000"/>
              <a:tint val="40000"/>
              <a:hueOff val="0"/>
              <a:satOff val="0"/>
              <a:lumOff val="0"/>
              <a:alphaOff val="0"/>
            </a:srgbClr>
          </a:solidFill>
          <a:prstDash val="solid"/>
          <a:miter lim="800000"/>
        </a:ln>
        <a:effectLst/>
      </dgm:spPr>
      <dgm:t>
        <a:bodyPr/>
        <a:lstStyle/>
        <a:p>
          <a:r>
            <a:rPr lang="es-ES" sz="2000" b="1"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Objetivo 2:    </a:t>
          </a:r>
          <a:r>
            <a:rPr lang="es-ES" sz="2000" b="0" dirty="0"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3</a:t>
          </a:r>
          <a:r>
            <a:rPr lang="es-ES" sz="2000" dirty="0"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s-ES" sz="20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variables</a:t>
          </a:r>
        </a:p>
      </dgm:t>
    </dgm:pt>
    <dgm:pt modelId="{0F5D3B00-5A23-4C4D-BE7D-AEA9A2177A3D}" type="parTrans" cxnId="{2343E2B2-08CD-4DF2-A93C-C9E3BE334B47}">
      <dgm:prSet/>
      <dgm:spPr/>
      <dgm:t>
        <a:bodyPr/>
        <a:lstStyle/>
        <a:p>
          <a:endParaRPr lang="es-ES">
            <a:latin typeface="Times New Roman" panose="02020603050405020304" pitchFamily="18" charset="0"/>
            <a:cs typeface="Times New Roman" panose="02020603050405020304" pitchFamily="18" charset="0"/>
          </a:endParaRPr>
        </a:p>
      </dgm:t>
    </dgm:pt>
    <dgm:pt modelId="{321E3928-BBF5-4052-BB33-EBD9544FFC83}" type="sibTrans" cxnId="{2343E2B2-08CD-4DF2-A93C-C9E3BE334B47}">
      <dgm:prSet/>
      <dgm:spPr/>
      <dgm:t>
        <a:bodyPr/>
        <a:lstStyle/>
        <a:p>
          <a:endParaRPr lang="es-ES">
            <a:latin typeface="Times New Roman" panose="02020603050405020304" pitchFamily="18" charset="0"/>
            <a:cs typeface="Times New Roman" panose="02020603050405020304" pitchFamily="18" charset="0"/>
          </a:endParaRPr>
        </a:p>
      </dgm:t>
    </dgm:pt>
    <dgm:pt modelId="{B69146E5-EB88-4406-B5E9-296E2E5E52A8}">
      <dgm:prSet phldrT="[Texto]"/>
      <dgm:spPr>
        <a:xfrm>
          <a:off x="4015338" y="818047"/>
          <a:ext cx="4333529" cy="443106"/>
        </a:xfrm>
        <a:prstGeom prst="rect">
          <a:avLst/>
        </a:prstGeom>
        <a:solidFill>
          <a:srgbClr val="1D9A78">
            <a:hueOff val="0"/>
            <a:satOff val="0"/>
            <a:lumOff val="0"/>
            <a:alphaOff val="0"/>
          </a:srgbClr>
        </a:solidFill>
        <a:ln w="12700" cap="flat" cmpd="sng" algn="ctr">
          <a:solidFill>
            <a:srgbClr val="1D9A78">
              <a:hueOff val="0"/>
              <a:satOff val="0"/>
              <a:lumOff val="0"/>
              <a:alphaOff val="0"/>
            </a:srgbClr>
          </a:solidFill>
          <a:prstDash val="solid"/>
          <a:miter lim="800000"/>
        </a:ln>
        <a:effectLst/>
      </dgm:spPr>
      <dgm:t>
        <a:bodyPr/>
        <a:lstStyle/>
        <a:p>
          <a:r>
            <a:rPr lang="es-ES" dirty="0">
              <a:solidFill>
                <a:sysClr val="window" lastClr="FFFFFF"/>
              </a:solidFill>
              <a:latin typeface="Times New Roman" panose="02020603050405020304" pitchFamily="18" charset="0"/>
              <a:ea typeface="+mn-ea"/>
              <a:cs typeface="Times New Roman" panose="02020603050405020304" pitchFamily="18" charset="0"/>
            </a:rPr>
            <a:t>Informe detallado</a:t>
          </a:r>
        </a:p>
      </dgm:t>
    </dgm:pt>
    <dgm:pt modelId="{4F6573DD-4055-4FE4-98F9-40D88112B800}" type="parTrans" cxnId="{B01B04D1-2CB4-40C3-87DD-FAB83E183893}">
      <dgm:prSet/>
      <dgm:spPr/>
      <dgm:t>
        <a:bodyPr/>
        <a:lstStyle/>
        <a:p>
          <a:endParaRPr lang="es-ES">
            <a:latin typeface="Times New Roman" panose="02020603050405020304" pitchFamily="18" charset="0"/>
            <a:cs typeface="Times New Roman" panose="02020603050405020304" pitchFamily="18" charset="0"/>
          </a:endParaRPr>
        </a:p>
      </dgm:t>
    </dgm:pt>
    <dgm:pt modelId="{9EAAF556-3CA4-40AC-B2D6-30EB31BBD639}" type="sibTrans" cxnId="{B01B04D1-2CB4-40C3-87DD-FAB83E183893}">
      <dgm:prSet/>
      <dgm:spPr/>
      <dgm:t>
        <a:bodyPr/>
        <a:lstStyle/>
        <a:p>
          <a:endParaRPr lang="es-ES">
            <a:latin typeface="Times New Roman" panose="02020603050405020304" pitchFamily="18" charset="0"/>
            <a:cs typeface="Times New Roman" panose="02020603050405020304" pitchFamily="18" charset="0"/>
          </a:endParaRPr>
        </a:p>
      </dgm:t>
    </dgm:pt>
    <dgm:pt modelId="{5594614E-AA2C-49A6-84C6-8FDA5A5B07BA}">
      <dgm:prSet phldrT="[Texto]" custT="1"/>
      <dgm:spPr>
        <a:xfrm>
          <a:off x="4006966" y="455154"/>
          <a:ext cx="4403354" cy="5561332"/>
        </a:xfrm>
        <a:prstGeom prst="rect">
          <a:avLst/>
        </a:prstGeom>
        <a:solidFill>
          <a:srgbClr val="1D9A78">
            <a:alpha val="90000"/>
            <a:tint val="40000"/>
            <a:hueOff val="0"/>
            <a:satOff val="0"/>
            <a:lumOff val="0"/>
            <a:alphaOff val="0"/>
          </a:srgbClr>
        </a:solidFill>
        <a:ln w="12700" cap="flat" cmpd="sng" algn="ctr">
          <a:solidFill>
            <a:srgbClr val="1D9A78">
              <a:alpha val="90000"/>
              <a:tint val="40000"/>
              <a:hueOff val="0"/>
              <a:satOff val="0"/>
              <a:lumOff val="0"/>
              <a:alphaOff val="0"/>
            </a:srgbClr>
          </a:solidFill>
          <a:prstDash val="solid"/>
          <a:miter lim="800000"/>
        </a:ln>
        <a:effectLst/>
      </dgm:spPr>
      <dgm:t>
        <a:bodyPr/>
        <a:lstStyle/>
        <a:p>
          <a:r>
            <a:rPr lang="es-ES" sz="20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Análisis de frecuencias</a:t>
          </a:r>
        </a:p>
      </dgm:t>
    </dgm:pt>
    <dgm:pt modelId="{B61CC187-3593-44A4-B237-89100C3E80FC}" type="parTrans" cxnId="{29880809-2580-4CDB-ABEF-A545184FE4B4}">
      <dgm:prSet/>
      <dgm:spPr/>
      <dgm:t>
        <a:bodyPr/>
        <a:lstStyle/>
        <a:p>
          <a:endParaRPr lang="es-ES">
            <a:latin typeface="Times New Roman" panose="02020603050405020304" pitchFamily="18" charset="0"/>
            <a:cs typeface="Times New Roman" panose="02020603050405020304" pitchFamily="18" charset="0"/>
          </a:endParaRPr>
        </a:p>
      </dgm:t>
    </dgm:pt>
    <dgm:pt modelId="{7494817F-487A-4C0F-8594-851E9CC0FD76}" type="sibTrans" cxnId="{29880809-2580-4CDB-ABEF-A545184FE4B4}">
      <dgm:prSet/>
      <dgm:spPr/>
      <dgm:t>
        <a:bodyPr/>
        <a:lstStyle/>
        <a:p>
          <a:endParaRPr lang="es-ES">
            <a:latin typeface="Times New Roman" panose="02020603050405020304" pitchFamily="18" charset="0"/>
            <a:cs typeface="Times New Roman" panose="02020603050405020304" pitchFamily="18" charset="0"/>
          </a:endParaRPr>
        </a:p>
      </dgm:t>
    </dgm:pt>
    <dgm:pt modelId="{54B5B4C6-5BA6-4853-8D14-8C3A139A94EB}">
      <dgm:prSet phldrT="[Texto]" custT="1"/>
      <dgm:spPr>
        <a:xfrm>
          <a:off x="347286" y="85107"/>
          <a:ext cx="3510551" cy="4521116"/>
        </a:xfrm>
        <a:prstGeom prst="rect">
          <a:avLst/>
        </a:prstGeom>
        <a:solidFill>
          <a:srgbClr val="1D9A78">
            <a:alpha val="90000"/>
            <a:tint val="40000"/>
            <a:hueOff val="0"/>
            <a:satOff val="0"/>
            <a:lumOff val="0"/>
            <a:alphaOff val="0"/>
          </a:srgbClr>
        </a:solidFill>
        <a:ln w="12700" cap="flat" cmpd="sng" algn="ctr">
          <a:solidFill>
            <a:srgbClr val="1D9A78">
              <a:alpha val="90000"/>
              <a:tint val="40000"/>
              <a:hueOff val="0"/>
              <a:satOff val="0"/>
              <a:lumOff val="0"/>
              <a:alphaOff val="0"/>
            </a:srgbClr>
          </a:solidFill>
          <a:prstDash val="solid"/>
          <a:miter lim="800000"/>
        </a:ln>
        <a:effectLst/>
      </dgm:spPr>
      <dgm:t>
        <a:bodyPr/>
        <a:lstStyle/>
        <a:p>
          <a:r>
            <a:rPr lang="es-ES" sz="2000" b="1"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Objetivo </a:t>
          </a:r>
          <a:r>
            <a:rPr lang="es-ES" sz="2000" b="1" dirty="0"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4: </a:t>
          </a:r>
          <a:r>
            <a:rPr lang="es-ES" sz="2000" b="0" dirty="0"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Oportunidades</a:t>
          </a:r>
          <a:endParaRPr lang="es-ES" sz="20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23BD6DC5-7A03-446F-8D81-215328861A24}" type="parTrans" cxnId="{A9E5C4C4-5A45-4942-8043-93D08D5E5CEF}">
      <dgm:prSet/>
      <dgm:spPr/>
      <dgm:t>
        <a:bodyPr/>
        <a:lstStyle/>
        <a:p>
          <a:endParaRPr lang="es-ES">
            <a:latin typeface="Times New Roman" panose="02020603050405020304" pitchFamily="18" charset="0"/>
            <a:cs typeface="Times New Roman" panose="02020603050405020304" pitchFamily="18" charset="0"/>
          </a:endParaRPr>
        </a:p>
      </dgm:t>
    </dgm:pt>
    <dgm:pt modelId="{21742380-F4AA-4026-A91C-68A48D270169}" type="sibTrans" cxnId="{A9E5C4C4-5A45-4942-8043-93D08D5E5CEF}">
      <dgm:prSet/>
      <dgm:spPr/>
      <dgm:t>
        <a:bodyPr/>
        <a:lstStyle/>
        <a:p>
          <a:endParaRPr lang="es-ES">
            <a:latin typeface="Times New Roman" panose="02020603050405020304" pitchFamily="18" charset="0"/>
            <a:cs typeface="Times New Roman" panose="02020603050405020304" pitchFamily="18" charset="0"/>
          </a:endParaRPr>
        </a:p>
      </dgm:t>
    </dgm:pt>
    <dgm:pt modelId="{19B45436-C4F4-4D03-97AE-8451629796EF}">
      <dgm:prSet phldrT="[Texto]" custT="1"/>
      <dgm:spPr>
        <a:xfrm>
          <a:off x="4006966" y="455154"/>
          <a:ext cx="4403354" cy="5561332"/>
        </a:xfrm>
        <a:prstGeom prst="rect">
          <a:avLst/>
        </a:prstGeom>
        <a:solidFill>
          <a:srgbClr val="1D9A78">
            <a:alpha val="90000"/>
            <a:tint val="40000"/>
            <a:hueOff val="0"/>
            <a:satOff val="0"/>
            <a:lumOff val="0"/>
            <a:alphaOff val="0"/>
          </a:srgbClr>
        </a:solidFill>
        <a:ln w="12700" cap="flat" cmpd="sng" algn="ctr">
          <a:solidFill>
            <a:srgbClr val="1D9A78">
              <a:alpha val="90000"/>
              <a:tint val="40000"/>
              <a:hueOff val="0"/>
              <a:satOff val="0"/>
              <a:lumOff val="0"/>
              <a:alphaOff val="0"/>
            </a:srgbClr>
          </a:solidFill>
          <a:prstDash val="solid"/>
          <a:miter lim="800000"/>
        </a:ln>
        <a:effectLst/>
      </dgm:spPr>
      <dgm:t>
        <a:bodyPr/>
        <a:lstStyle/>
        <a:p>
          <a:endParaRPr lang="es-ES" sz="20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1CF28D74-E930-42BF-BF66-2E531EFEA9C5}" type="parTrans" cxnId="{08269770-BD11-42D2-9419-A8A51CB40E37}">
      <dgm:prSet/>
      <dgm:spPr/>
      <dgm:t>
        <a:bodyPr/>
        <a:lstStyle/>
        <a:p>
          <a:endParaRPr lang="es-ES">
            <a:latin typeface="Times New Roman" panose="02020603050405020304" pitchFamily="18" charset="0"/>
            <a:cs typeface="Times New Roman" panose="02020603050405020304" pitchFamily="18" charset="0"/>
          </a:endParaRPr>
        </a:p>
      </dgm:t>
    </dgm:pt>
    <dgm:pt modelId="{80A017D7-5A51-427A-9429-40D066C00A8E}" type="sibTrans" cxnId="{08269770-BD11-42D2-9419-A8A51CB40E37}">
      <dgm:prSet/>
      <dgm:spPr/>
      <dgm:t>
        <a:bodyPr/>
        <a:lstStyle/>
        <a:p>
          <a:endParaRPr lang="es-ES">
            <a:latin typeface="Times New Roman" panose="02020603050405020304" pitchFamily="18" charset="0"/>
            <a:cs typeface="Times New Roman" panose="02020603050405020304" pitchFamily="18" charset="0"/>
          </a:endParaRPr>
        </a:p>
      </dgm:t>
    </dgm:pt>
    <dgm:pt modelId="{BA022820-0FCC-4D3D-8CF5-0E476BF32826}">
      <dgm:prSet phldrT="[Texto]" custT="1"/>
      <dgm:spPr>
        <a:xfrm>
          <a:off x="4006966" y="455154"/>
          <a:ext cx="4403354" cy="5561332"/>
        </a:xfrm>
        <a:prstGeom prst="rect">
          <a:avLst/>
        </a:prstGeom>
        <a:solidFill>
          <a:srgbClr val="1D9A78">
            <a:alpha val="90000"/>
            <a:tint val="40000"/>
            <a:hueOff val="0"/>
            <a:satOff val="0"/>
            <a:lumOff val="0"/>
            <a:alphaOff val="0"/>
          </a:srgbClr>
        </a:solidFill>
        <a:ln w="12700" cap="flat" cmpd="sng" algn="ctr">
          <a:solidFill>
            <a:srgbClr val="1D9A78">
              <a:alpha val="90000"/>
              <a:tint val="40000"/>
              <a:hueOff val="0"/>
              <a:satOff val="0"/>
              <a:lumOff val="0"/>
              <a:alphaOff val="0"/>
            </a:srgbClr>
          </a:solidFill>
          <a:prstDash val="solid"/>
          <a:miter lim="800000"/>
        </a:ln>
        <a:effectLst/>
      </dgm:spPr>
      <dgm:t>
        <a:bodyPr/>
        <a:lstStyle/>
        <a:p>
          <a:endParaRPr lang="es-ES" sz="20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F1D2B99A-BEA5-487B-9A4A-DF092008973C}" type="parTrans" cxnId="{E3E14E5E-C70B-469D-A922-B20B6E8AA89F}">
      <dgm:prSet/>
      <dgm:spPr/>
      <dgm:t>
        <a:bodyPr/>
        <a:lstStyle/>
        <a:p>
          <a:endParaRPr lang="es-ES">
            <a:latin typeface="Times New Roman" panose="02020603050405020304" pitchFamily="18" charset="0"/>
            <a:cs typeface="Times New Roman" panose="02020603050405020304" pitchFamily="18" charset="0"/>
          </a:endParaRPr>
        </a:p>
      </dgm:t>
    </dgm:pt>
    <dgm:pt modelId="{6719DC83-8FFA-4CF7-9D6E-9C7FBB6A3FA8}" type="sibTrans" cxnId="{E3E14E5E-C70B-469D-A922-B20B6E8AA89F}">
      <dgm:prSet/>
      <dgm:spPr/>
      <dgm:t>
        <a:bodyPr/>
        <a:lstStyle/>
        <a:p>
          <a:endParaRPr lang="es-ES">
            <a:latin typeface="Times New Roman" panose="02020603050405020304" pitchFamily="18" charset="0"/>
            <a:cs typeface="Times New Roman" panose="02020603050405020304" pitchFamily="18" charset="0"/>
          </a:endParaRPr>
        </a:p>
      </dgm:t>
    </dgm:pt>
    <dgm:pt modelId="{F8D686EF-4DB7-4675-96A6-5E95ED8E764F}">
      <dgm:prSet phldrT="[Texto]" custT="1"/>
      <dgm:spPr>
        <a:xfrm>
          <a:off x="347286" y="85107"/>
          <a:ext cx="3510551" cy="4521116"/>
        </a:xfrm>
        <a:prstGeom prst="rect">
          <a:avLst/>
        </a:prstGeom>
        <a:solidFill>
          <a:srgbClr val="1D9A78">
            <a:alpha val="90000"/>
            <a:tint val="40000"/>
            <a:hueOff val="0"/>
            <a:satOff val="0"/>
            <a:lumOff val="0"/>
            <a:alphaOff val="0"/>
          </a:srgbClr>
        </a:solidFill>
        <a:ln w="12700" cap="flat" cmpd="sng" algn="ctr">
          <a:solidFill>
            <a:srgbClr val="1D9A78">
              <a:alpha val="90000"/>
              <a:tint val="40000"/>
              <a:hueOff val="0"/>
              <a:satOff val="0"/>
              <a:lumOff val="0"/>
              <a:alphaOff val="0"/>
            </a:srgbClr>
          </a:solidFill>
          <a:prstDash val="solid"/>
          <a:miter lim="800000"/>
        </a:ln>
        <a:effectLst/>
      </dgm:spPr>
      <dgm:t>
        <a:bodyPr/>
        <a:lstStyle/>
        <a:p>
          <a:endParaRPr lang="es-ES" sz="20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A6721702-C32F-4BF8-B930-2EF7F1AB3F0C}" type="parTrans" cxnId="{AF22F859-F305-44CA-8492-E9C1CC6AC529}">
      <dgm:prSet/>
      <dgm:spPr/>
      <dgm:t>
        <a:bodyPr/>
        <a:lstStyle/>
        <a:p>
          <a:endParaRPr lang="es-ES">
            <a:latin typeface="Times New Roman" panose="02020603050405020304" pitchFamily="18" charset="0"/>
            <a:cs typeface="Times New Roman" panose="02020603050405020304" pitchFamily="18" charset="0"/>
          </a:endParaRPr>
        </a:p>
      </dgm:t>
    </dgm:pt>
    <dgm:pt modelId="{F7888A35-2353-4634-AFFD-46A28ADA3A0F}" type="sibTrans" cxnId="{AF22F859-F305-44CA-8492-E9C1CC6AC529}">
      <dgm:prSet/>
      <dgm:spPr/>
      <dgm:t>
        <a:bodyPr/>
        <a:lstStyle/>
        <a:p>
          <a:endParaRPr lang="es-ES">
            <a:latin typeface="Times New Roman" panose="02020603050405020304" pitchFamily="18" charset="0"/>
            <a:cs typeface="Times New Roman" panose="02020603050405020304" pitchFamily="18" charset="0"/>
          </a:endParaRPr>
        </a:p>
      </dgm:t>
    </dgm:pt>
    <dgm:pt modelId="{89051AA4-78F6-413C-8C76-3C5CC87846E4}">
      <dgm:prSet phldrT="[Texto]" custT="1"/>
      <dgm:spPr>
        <a:xfrm>
          <a:off x="8575422" y="43831"/>
          <a:ext cx="3510551" cy="2714450"/>
        </a:xfrm>
        <a:prstGeom prst="rect">
          <a:avLst/>
        </a:prstGeom>
        <a:solidFill>
          <a:srgbClr val="1D9A78">
            <a:alpha val="90000"/>
            <a:tint val="40000"/>
            <a:hueOff val="0"/>
            <a:satOff val="0"/>
            <a:lumOff val="0"/>
            <a:alphaOff val="0"/>
          </a:srgbClr>
        </a:solidFill>
        <a:ln w="12700" cap="flat" cmpd="sng" algn="ctr">
          <a:solidFill>
            <a:srgbClr val="1D9A78">
              <a:alpha val="90000"/>
              <a:tint val="40000"/>
              <a:hueOff val="0"/>
              <a:satOff val="0"/>
              <a:lumOff val="0"/>
              <a:alphaOff val="0"/>
            </a:srgbClr>
          </a:solidFill>
          <a:prstDash val="solid"/>
          <a:miter lim="800000"/>
        </a:ln>
        <a:effectLst/>
      </dgm:spPr>
      <dgm:t>
        <a:bodyPr/>
        <a:lstStyle/>
        <a:p>
          <a:r>
            <a:rPr lang="es-ES" sz="2000" b="1"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Objetivo 3:    </a:t>
          </a:r>
          <a:r>
            <a:rPr lang="es-ES" sz="2000" b="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2</a:t>
          </a:r>
          <a:r>
            <a:rPr lang="es-ES" sz="20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variable</a:t>
          </a:r>
        </a:p>
      </dgm:t>
    </dgm:pt>
    <dgm:pt modelId="{EDC07657-AEDA-4466-AA2A-1CE796741BCF}" type="parTrans" cxnId="{D572148F-73FB-4C5C-B2A4-A54A419B203A}">
      <dgm:prSet/>
      <dgm:spPr/>
      <dgm:t>
        <a:bodyPr/>
        <a:lstStyle/>
        <a:p>
          <a:endParaRPr lang="es-ES">
            <a:latin typeface="Times New Roman" panose="02020603050405020304" pitchFamily="18" charset="0"/>
            <a:cs typeface="Times New Roman" panose="02020603050405020304" pitchFamily="18" charset="0"/>
          </a:endParaRPr>
        </a:p>
      </dgm:t>
    </dgm:pt>
    <dgm:pt modelId="{F24A89DC-6E71-4CF6-B1E5-6B6AEFDC1CAC}" type="sibTrans" cxnId="{D572148F-73FB-4C5C-B2A4-A54A419B203A}">
      <dgm:prSet/>
      <dgm:spPr/>
      <dgm:t>
        <a:bodyPr/>
        <a:lstStyle/>
        <a:p>
          <a:endParaRPr lang="es-ES">
            <a:latin typeface="Times New Roman" panose="02020603050405020304" pitchFamily="18" charset="0"/>
            <a:cs typeface="Times New Roman" panose="02020603050405020304" pitchFamily="18" charset="0"/>
          </a:endParaRPr>
        </a:p>
      </dgm:t>
    </dgm:pt>
    <dgm:pt modelId="{3279C3E4-00DB-4DC2-AF84-E9F74C9E7ED0}">
      <dgm:prSet phldrT="[Texto]" custT="1"/>
      <dgm:spPr>
        <a:xfrm>
          <a:off x="8575422" y="43831"/>
          <a:ext cx="3510551" cy="2714450"/>
        </a:xfrm>
        <a:prstGeom prst="rect">
          <a:avLst/>
        </a:prstGeom>
        <a:solidFill>
          <a:srgbClr val="1D9A78">
            <a:alpha val="90000"/>
            <a:tint val="40000"/>
            <a:hueOff val="0"/>
            <a:satOff val="0"/>
            <a:lumOff val="0"/>
            <a:alphaOff val="0"/>
          </a:srgbClr>
        </a:solidFill>
        <a:ln w="12700" cap="flat" cmpd="sng" algn="ctr">
          <a:solidFill>
            <a:srgbClr val="1D9A78">
              <a:alpha val="90000"/>
              <a:tint val="40000"/>
              <a:hueOff val="0"/>
              <a:satOff val="0"/>
              <a:lumOff val="0"/>
              <a:alphaOff val="0"/>
            </a:srgbClr>
          </a:solidFill>
          <a:prstDash val="solid"/>
          <a:miter lim="800000"/>
        </a:ln>
        <a:effectLst/>
      </dgm:spPr>
      <dgm:t>
        <a:bodyPr/>
        <a:lstStyle/>
        <a:p>
          <a:r>
            <a:rPr lang="es-ES" sz="2000" b="1"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Objetivo 4:    </a:t>
          </a:r>
          <a:r>
            <a:rPr lang="es-ES" sz="2000" b="0" dirty="0"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2</a:t>
          </a:r>
          <a:r>
            <a:rPr lang="es-ES" sz="2000" dirty="0"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s-ES" sz="20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variables</a:t>
          </a:r>
        </a:p>
      </dgm:t>
    </dgm:pt>
    <dgm:pt modelId="{60326571-8BA3-4D82-AECA-4AC56D084F7D}" type="parTrans" cxnId="{90569709-2B28-4D8A-AB01-99CE1CC80B0B}">
      <dgm:prSet/>
      <dgm:spPr/>
      <dgm:t>
        <a:bodyPr/>
        <a:lstStyle/>
        <a:p>
          <a:endParaRPr lang="es-ES">
            <a:latin typeface="Times New Roman" panose="02020603050405020304" pitchFamily="18" charset="0"/>
            <a:cs typeface="Times New Roman" panose="02020603050405020304" pitchFamily="18" charset="0"/>
          </a:endParaRPr>
        </a:p>
      </dgm:t>
    </dgm:pt>
    <dgm:pt modelId="{58C7BA79-B552-488C-BA89-0D6F67F4DF29}" type="sibTrans" cxnId="{90569709-2B28-4D8A-AB01-99CE1CC80B0B}">
      <dgm:prSet/>
      <dgm:spPr/>
      <dgm:t>
        <a:bodyPr/>
        <a:lstStyle/>
        <a:p>
          <a:endParaRPr lang="es-ES">
            <a:latin typeface="Times New Roman" panose="02020603050405020304" pitchFamily="18" charset="0"/>
            <a:cs typeface="Times New Roman" panose="02020603050405020304" pitchFamily="18" charset="0"/>
          </a:endParaRPr>
        </a:p>
      </dgm:t>
    </dgm:pt>
    <dgm:pt modelId="{08363254-A4E5-47AE-815A-D05F61C689ED}">
      <dgm:prSet phldrT="[Texto]" custT="1"/>
      <dgm:spPr>
        <a:xfrm>
          <a:off x="4006966" y="455154"/>
          <a:ext cx="4403354" cy="5561332"/>
        </a:xfrm>
        <a:prstGeom prst="rect">
          <a:avLst/>
        </a:prstGeom>
        <a:solidFill>
          <a:srgbClr val="1D9A78">
            <a:alpha val="90000"/>
            <a:tint val="40000"/>
            <a:hueOff val="0"/>
            <a:satOff val="0"/>
            <a:lumOff val="0"/>
            <a:alphaOff val="0"/>
          </a:srgbClr>
        </a:solidFill>
        <a:ln w="12700" cap="flat" cmpd="sng" algn="ctr">
          <a:solidFill>
            <a:srgbClr val="1D9A78">
              <a:alpha val="90000"/>
              <a:tint val="40000"/>
              <a:hueOff val="0"/>
              <a:satOff val="0"/>
              <a:lumOff val="0"/>
              <a:alphaOff val="0"/>
            </a:srgbClr>
          </a:solidFill>
          <a:prstDash val="solid"/>
          <a:miter lim="800000"/>
        </a:ln>
        <a:effectLst/>
      </dgm:spPr>
      <dgm:t>
        <a:bodyPr/>
        <a:lstStyle/>
        <a:p>
          <a:endParaRPr lang="es-ES" sz="20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CEABD9B6-BDCE-4545-BF3D-296BF1E6EE7D}" type="parTrans" cxnId="{0999FFA4-D545-401F-B841-4069E4661218}">
      <dgm:prSet/>
      <dgm:spPr/>
      <dgm:t>
        <a:bodyPr/>
        <a:lstStyle/>
        <a:p>
          <a:endParaRPr lang="es-ES">
            <a:latin typeface="Times New Roman" panose="02020603050405020304" pitchFamily="18" charset="0"/>
            <a:cs typeface="Times New Roman" panose="02020603050405020304" pitchFamily="18" charset="0"/>
          </a:endParaRPr>
        </a:p>
      </dgm:t>
    </dgm:pt>
    <dgm:pt modelId="{D000463C-79D9-457B-A11B-53334B201CD5}" type="sibTrans" cxnId="{0999FFA4-D545-401F-B841-4069E4661218}">
      <dgm:prSet/>
      <dgm:spPr/>
      <dgm:t>
        <a:bodyPr/>
        <a:lstStyle/>
        <a:p>
          <a:endParaRPr lang="es-ES">
            <a:latin typeface="Times New Roman" panose="02020603050405020304" pitchFamily="18" charset="0"/>
            <a:cs typeface="Times New Roman" panose="02020603050405020304" pitchFamily="18" charset="0"/>
          </a:endParaRPr>
        </a:p>
      </dgm:t>
    </dgm:pt>
    <dgm:pt modelId="{239646BC-89CD-4B0D-A596-F93D2D0AEED0}">
      <dgm:prSet phldrT="[Texto]" custT="1"/>
      <dgm:spPr>
        <a:xfrm>
          <a:off x="4006966" y="455154"/>
          <a:ext cx="4403354" cy="5561332"/>
        </a:xfrm>
        <a:prstGeom prst="rect">
          <a:avLst/>
        </a:prstGeom>
        <a:solidFill>
          <a:srgbClr val="1D9A78">
            <a:alpha val="90000"/>
            <a:tint val="40000"/>
            <a:hueOff val="0"/>
            <a:satOff val="0"/>
            <a:lumOff val="0"/>
            <a:alphaOff val="0"/>
          </a:srgbClr>
        </a:solidFill>
        <a:ln w="12700" cap="flat" cmpd="sng" algn="ctr">
          <a:solidFill>
            <a:srgbClr val="1D9A78">
              <a:alpha val="90000"/>
              <a:tint val="40000"/>
              <a:hueOff val="0"/>
              <a:satOff val="0"/>
              <a:lumOff val="0"/>
              <a:alphaOff val="0"/>
            </a:srgbClr>
          </a:solidFill>
          <a:prstDash val="solid"/>
          <a:miter lim="800000"/>
        </a:ln>
        <a:effectLst/>
      </dgm:spPr>
      <dgm:t>
        <a:bodyPr/>
        <a:lstStyle/>
        <a:p>
          <a:r>
            <a:rPr lang="es-ES" sz="2000" dirty="0"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Análisis de Gráficos</a:t>
          </a:r>
          <a:endParaRPr lang="es-ES" sz="20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5B9097F0-62BA-4C68-9B69-875DB90AE65F}" type="parTrans" cxnId="{51DF64BC-6A1C-41B9-A341-38F0B9EA563A}">
      <dgm:prSet/>
      <dgm:spPr/>
      <dgm:t>
        <a:bodyPr/>
        <a:lstStyle/>
        <a:p>
          <a:endParaRPr lang="es-ES">
            <a:latin typeface="Times New Roman" panose="02020603050405020304" pitchFamily="18" charset="0"/>
            <a:cs typeface="Times New Roman" panose="02020603050405020304" pitchFamily="18" charset="0"/>
          </a:endParaRPr>
        </a:p>
      </dgm:t>
    </dgm:pt>
    <dgm:pt modelId="{CA8A1031-9E99-4286-81EE-FE1014D57A53}" type="sibTrans" cxnId="{51DF64BC-6A1C-41B9-A341-38F0B9EA563A}">
      <dgm:prSet/>
      <dgm:spPr/>
      <dgm:t>
        <a:bodyPr/>
        <a:lstStyle/>
        <a:p>
          <a:endParaRPr lang="es-ES">
            <a:latin typeface="Times New Roman" panose="02020603050405020304" pitchFamily="18" charset="0"/>
            <a:cs typeface="Times New Roman" panose="02020603050405020304" pitchFamily="18" charset="0"/>
          </a:endParaRPr>
        </a:p>
      </dgm:t>
    </dgm:pt>
    <dgm:pt modelId="{1F56C961-0FF5-4396-BC80-BFCDFCCE1B0D}">
      <dgm:prSet phldrT="[Texto]" custT="1"/>
      <dgm:spPr>
        <a:xfrm>
          <a:off x="347286" y="85107"/>
          <a:ext cx="3510551" cy="4521116"/>
        </a:xfrm>
        <a:prstGeom prst="rect">
          <a:avLst/>
        </a:prstGeom>
        <a:solidFill>
          <a:srgbClr val="1D9A78">
            <a:alpha val="90000"/>
            <a:tint val="40000"/>
            <a:hueOff val="0"/>
            <a:satOff val="0"/>
            <a:lumOff val="0"/>
            <a:alphaOff val="0"/>
          </a:srgbClr>
        </a:solidFill>
        <a:ln w="12700" cap="flat" cmpd="sng" algn="ctr">
          <a:solidFill>
            <a:srgbClr val="1D9A78">
              <a:alpha val="90000"/>
              <a:tint val="40000"/>
              <a:hueOff val="0"/>
              <a:satOff val="0"/>
              <a:lumOff val="0"/>
              <a:alphaOff val="0"/>
            </a:srgbClr>
          </a:solidFill>
          <a:prstDash val="solid"/>
          <a:miter lim="800000"/>
        </a:ln>
        <a:effectLst/>
      </dgm:spPr>
      <dgm:t>
        <a:bodyPr/>
        <a:lstStyle/>
        <a:p>
          <a:r>
            <a:rPr lang="es-ES" sz="2000" b="1"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Objetivo 1: </a:t>
          </a:r>
          <a:r>
            <a:rPr lang="es-ES" sz="2000" b="0" dirty="0"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Emprendimiento Agrícola</a:t>
          </a:r>
          <a:endParaRPr lang="es-ES" sz="2000" b="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3D872D49-1EEF-4B3A-9FB3-CC1C2C326E9D}" type="sibTrans" cxnId="{38514BEC-4268-4E42-A51C-CED0BE3170C2}">
      <dgm:prSet/>
      <dgm:spPr/>
      <dgm:t>
        <a:bodyPr/>
        <a:lstStyle/>
        <a:p>
          <a:endParaRPr lang="es-ES">
            <a:latin typeface="Times New Roman" panose="02020603050405020304" pitchFamily="18" charset="0"/>
            <a:cs typeface="Times New Roman" panose="02020603050405020304" pitchFamily="18" charset="0"/>
          </a:endParaRPr>
        </a:p>
      </dgm:t>
    </dgm:pt>
    <dgm:pt modelId="{F0ACE189-7085-4F94-929C-0B15D077F7F1}" type="parTrans" cxnId="{38514BEC-4268-4E42-A51C-CED0BE3170C2}">
      <dgm:prSet/>
      <dgm:spPr/>
      <dgm:t>
        <a:bodyPr/>
        <a:lstStyle/>
        <a:p>
          <a:endParaRPr lang="es-ES">
            <a:latin typeface="Times New Roman" panose="02020603050405020304" pitchFamily="18" charset="0"/>
            <a:cs typeface="Times New Roman" panose="02020603050405020304" pitchFamily="18" charset="0"/>
          </a:endParaRPr>
        </a:p>
      </dgm:t>
    </dgm:pt>
    <dgm:pt modelId="{B7AD569D-B520-483E-93D8-B522DDCC5088}">
      <dgm:prSet phldrT="[Texto]" custT="1"/>
      <dgm:spPr>
        <a:xfrm>
          <a:off x="347286" y="85107"/>
          <a:ext cx="3510551" cy="4521116"/>
        </a:xfrm>
        <a:prstGeom prst="rect">
          <a:avLst/>
        </a:prstGeom>
        <a:solidFill>
          <a:srgbClr val="1D9A78">
            <a:alpha val="90000"/>
            <a:tint val="40000"/>
            <a:hueOff val="0"/>
            <a:satOff val="0"/>
            <a:lumOff val="0"/>
            <a:alphaOff val="0"/>
          </a:srgbClr>
        </a:solidFill>
        <a:ln w="12700" cap="flat" cmpd="sng" algn="ctr">
          <a:solidFill>
            <a:srgbClr val="1D9A78">
              <a:alpha val="90000"/>
              <a:tint val="40000"/>
              <a:hueOff val="0"/>
              <a:satOff val="0"/>
              <a:lumOff val="0"/>
              <a:alphaOff val="0"/>
            </a:srgbClr>
          </a:solidFill>
          <a:prstDash val="solid"/>
          <a:miter lim="800000"/>
        </a:ln>
        <a:effectLst/>
      </dgm:spPr>
      <dgm:t>
        <a:bodyPr/>
        <a:lstStyle/>
        <a:p>
          <a:r>
            <a:rPr lang="es-ES" sz="2000" b="1"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Objetivo 2: </a:t>
          </a:r>
          <a:r>
            <a:rPr lang="es-ES" sz="2000" dirty="0"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Conocimiento para emprender</a:t>
          </a:r>
          <a:endParaRPr lang="es-ES" sz="20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7779B3A3-6B1C-430E-8F59-38B6B36280BF}" type="sibTrans" cxnId="{CF4EDF16-1355-4853-A98F-4AE621A9A6CB}">
      <dgm:prSet/>
      <dgm:spPr/>
      <dgm:t>
        <a:bodyPr/>
        <a:lstStyle/>
        <a:p>
          <a:endParaRPr lang="es-ES">
            <a:latin typeface="Times New Roman" panose="02020603050405020304" pitchFamily="18" charset="0"/>
            <a:cs typeface="Times New Roman" panose="02020603050405020304" pitchFamily="18" charset="0"/>
          </a:endParaRPr>
        </a:p>
      </dgm:t>
    </dgm:pt>
    <dgm:pt modelId="{A24CA302-0243-4810-A4F0-03EDC5981A65}" type="parTrans" cxnId="{CF4EDF16-1355-4853-A98F-4AE621A9A6CB}">
      <dgm:prSet/>
      <dgm:spPr/>
      <dgm:t>
        <a:bodyPr/>
        <a:lstStyle/>
        <a:p>
          <a:endParaRPr lang="es-ES">
            <a:latin typeface="Times New Roman" panose="02020603050405020304" pitchFamily="18" charset="0"/>
            <a:cs typeface="Times New Roman" panose="02020603050405020304" pitchFamily="18" charset="0"/>
          </a:endParaRPr>
        </a:p>
      </dgm:t>
    </dgm:pt>
    <dgm:pt modelId="{26E55F16-1E0D-49A4-A2DC-44D5E5198CB1}">
      <dgm:prSet phldrT="[Texto]" custT="1"/>
      <dgm:spPr>
        <a:xfrm>
          <a:off x="347286" y="85107"/>
          <a:ext cx="3510551" cy="4521116"/>
        </a:xfrm>
        <a:prstGeom prst="rect">
          <a:avLst/>
        </a:prstGeom>
        <a:solidFill>
          <a:srgbClr val="1D9A78">
            <a:alpha val="90000"/>
            <a:tint val="40000"/>
            <a:hueOff val="0"/>
            <a:satOff val="0"/>
            <a:lumOff val="0"/>
            <a:alphaOff val="0"/>
          </a:srgbClr>
        </a:solidFill>
        <a:ln w="12700" cap="flat" cmpd="sng" algn="ctr">
          <a:solidFill>
            <a:srgbClr val="1D9A78">
              <a:alpha val="90000"/>
              <a:tint val="40000"/>
              <a:hueOff val="0"/>
              <a:satOff val="0"/>
              <a:lumOff val="0"/>
              <a:alphaOff val="0"/>
            </a:srgbClr>
          </a:solidFill>
          <a:prstDash val="solid"/>
          <a:miter lim="800000"/>
        </a:ln>
        <a:effectLst/>
      </dgm:spPr>
      <dgm:t>
        <a:bodyPr/>
        <a:lstStyle/>
        <a:p>
          <a:r>
            <a:rPr lang="es-ES" sz="2000" b="1"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Objetivo 3: </a:t>
          </a:r>
          <a:r>
            <a:rPr lang="es-ES" sz="2000" dirty="0"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Elementos del emprendimiento</a:t>
          </a:r>
          <a:endParaRPr lang="es-ES" sz="20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E8AED670-0D84-4DF5-A383-EFE4718CF7A8}" type="sibTrans" cxnId="{0F71C18E-3E62-4A6E-B223-99C0E07A82C5}">
      <dgm:prSet/>
      <dgm:spPr/>
      <dgm:t>
        <a:bodyPr/>
        <a:lstStyle/>
        <a:p>
          <a:endParaRPr lang="es-ES">
            <a:latin typeface="Times New Roman" panose="02020603050405020304" pitchFamily="18" charset="0"/>
            <a:cs typeface="Times New Roman" panose="02020603050405020304" pitchFamily="18" charset="0"/>
          </a:endParaRPr>
        </a:p>
      </dgm:t>
    </dgm:pt>
    <dgm:pt modelId="{A4592C7F-66E7-41B5-B8A2-E4251BC1C729}" type="parTrans" cxnId="{0F71C18E-3E62-4A6E-B223-99C0E07A82C5}">
      <dgm:prSet/>
      <dgm:spPr/>
      <dgm:t>
        <a:bodyPr/>
        <a:lstStyle/>
        <a:p>
          <a:endParaRPr lang="es-ES">
            <a:latin typeface="Times New Roman" panose="02020603050405020304" pitchFamily="18" charset="0"/>
            <a:cs typeface="Times New Roman" panose="02020603050405020304" pitchFamily="18" charset="0"/>
          </a:endParaRPr>
        </a:p>
      </dgm:t>
    </dgm:pt>
    <dgm:pt modelId="{07612B30-53A5-4356-9EF8-541BC5AB4657}" type="pres">
      <dgm:prSet presAssocID="{0B3A51E1-7A79-4740-91AE-B8D6D1E8C2C9}" presName="Name0" presStyleCnt="0">
        <dgm:presLayoutVars>
          <dgm:dir/>
          <dgm:animLvl val="lvl"/>
          <dgm:resizeHandles val="exact"/>
        </dgm:presLayoutVars>
      </dgm:prSet>
      <dgm:spPr/>
      <dgm:t>
        <a:bodyPr/>
        <a:lstStyle/>
        <a:p>
          <a:endParaRPr lang="es-EC"/>
        </a:p>
      </dgm:t>
    </dgm:pt>
    <dgm:pt modelId="{1E1224DB-73E7-4007-9174-6B00B81D9D8B}" type="pres">
      <dgm:prSet presAssocID="{5FEF7BE1-067E-457D-AFCB-8537612C9267}" presName="composite" presStyleCnt="0"/>
      <dgm:spPr/>
    </dgm:pt>
    <dgm:pt modelId="{93D13FDB-429E-42D7-9EF0-9966B79A97E9}" type="pres">
      <dgm:prSet presAssocID="{5FEF7BE1-067E-457D-AFCB-8537612C9267}" presName="parTx" presStyleLbl="alignNode1" presStyleIdx="0" presStyleCnt="3" custScaleX="99332" custScaleY="85586" custLinFactNeighborX="9391" custLinFactNeighborY="-68049">
        <dgm:presLayoutVars>
          <dgm:chMax val="0"/>
          <dgm:chPref val="0"/>
          <dgm:bulletEnabled val="1"/>
        </dgm:presLayoutVars>
      </dgm:prSet>
      <dgm:spPr/>
      <dgm:t>
        <a:bodyPr/>
        <a:lstStyle/>
        <a:p>
          <a:endParaRPr lang="es-EC"/>
        </a:p>
      </dgm:t>
    </dgm:pt>
    <dgm:pt modelId="{89A80BE1-4E80-4A5A-AFCE-9EFC4E7C2B68}" type="pres">
      <dgm:prSet presAssocID="{5FEF7BE1-067E-457D-AFCB-8537612C9267}" presName="desTx" presStyleLbl="alignAccFollowNode1" presStyleIdx="0" presStyleCnt="3" custScaleX="97274" custScaleY="107641" custLinFactNeighborX="10173" custLinFactNeighborY="-22059">
        <dgm:presLayoutVars>
          <dgm:bulletEnabled val="1"/>
        </dgm:presLayoutVars>
      </dgm:prSet>
      <dgm:spPr/>
      <dgm:t>
        <a:bodyPr/>
        <a:lstStyle/>
        <a:p>
          <a:endParaRPr lang="es-EC"/>
        </a:p>
      </dgm:t>
    </dgm:pt>
    <dgm:pt modelId="{2665410A-714D-4EF9-B298-E65C6AEAF9C0}" type="pres">
      <dgm:prSet presAssocID="{ED8C111A-BE0E-4C62-8993-08AE21E8C890}" presName="space" presStyleCnt="0"/>
      <dgm:spPr/>
    </dgm:pt>
    <dgm:pt modelId="{DEDB8CAA-084F-4F42-BD6A-07BF27339644}" type="pres">
      <dgm:prSet presAssocID="{E1CD9B72-4A1B-4261-ABC8-16860C9B5A09}" presName="composite" presStyleCnt="0"/>
      <dgm:spPr/>
    </dgm:pt>
    <dgm:pt modelId="{9790E3AE-73C4-4652-A806-A391D0A13E35}" type="pres">
      <dgm:prSet presAssocID="{E1CD9B72-4A1B-4261-ABC8-16860C9B5A09}" presName="parTx" presStyleLbl="alignNode1" presStyleIdx="1" presStyleCnt="3" custLinFactX="29380" custLinFactY="-22391" custLinFactNeighborX="100000" custLinFactNeighborY="-100000">
        <dgm:presLayoutVars>
          <dgm:chMax val="0"/>
          <dgm:chPref val="0"/>
          <dgm:bulletEnabled val="1"/>
        </dgm:presLayoutVars>
      </dgm:prSet>
      <dgm:spPr/>
      <dgm:t>
        <a:bodyPr/>
        <a:lstStyle/>
        <a:p>
          <a:endParaRPr lang="es-EC"/>
        </a:p>
      </dgm:t>
    </dgm:pt>
    <dgm:pt modelId="{E192B853-DEAA-4109-A991-E419BE71505F}" type="pres">
      <dgm:prSet presAssocID="{E1CD9B72-4A1B-4261-ABC8-16860C9B5A09}" presName="desTx" presStyleLbl="alignAccFollowNode1" presStyleIdx="1" presStyleCnt="3" custScaleY="64627" custLinFactX="30135" custLinFactNeighborX="100000" custLinFactNeighborY="-70716">
        <dgm:presLayoutVars>
          <dgm:bulletEnabled val="1"/>
        </dgm:presLayoutVars>
      </dgm:prSet>
      <dgm:spPr/>
      <dgm:t>
        <a:bodyPr/>
        <a:lstStyle/>
        <a:p>
          <a:endParaRPr lang="es-EC"/>
        </a:p>
      </dgm:t>
    </dgm:pt>
    <dgm:pt modelId="{B18DBD06-4DD5-4859-B437-D8E4E0888116}" type="pres">
      <dgm:prSet presAssocID="{B6DBAC3C-E63E-4C6A-A67E-F270878B62C1}" presName="space" presStyleCnt="0"/>
      <dgm:spPr/>
    </dgm:pt>
    <dgm:pt modelId="{61A079C4-CA62-4075-8AB6-E10B57EA16E0}" type="pres">
      <dgm:prSet presAssocID="{B69146E5-EB88-4406-B5E9-296E2E5E52A8}" presName="composite" presStyleCnt="0"/>
      <dgm:spPr/>
    </dgm:pt>
    <dgm:pt modelId="{5B27C668-138E-49AB-A354-8052040EDCF6}" type="pres">
      <dgm:prSet presAssocID="{B69146E5-EB88-4406-B5E9-296E2E5E52A8}" presName="parTx" presStyleLbl="alignNode1" presStyleIdx="2" presStyleCnt="3" custScaleX="123443" custScaleY="80964" custLinFactX="-13712" custLinFactNeighborX="-100000" custLinFactNeighborY="86494">
        <dgm:presLayoutVars>
          <dgm:chMax val="0"/>
          <dgm:chPref val="0"/>
          <dgm:bulletEnabled val="1"/>
        </dgm:presLayoutVars>
      </dgm:prSet>
      <dgm:spPr/>
      <dgm:t>
        <a:bodyPr/>
        <a:lstStyle/>
        <a:p>
          <a:endParaRPr lang="es-EC"/>
        </a:p>
      </dgm:t>
    </dgm:pt>
    <dgm:pt modelId="{6876FC0B-76BF-4A76-9DD4-BC37286E38EA}" type="pres">
      <dgm:prSet presAssocID="{B69146E5-EB88-4406-B5E9-296E2E5E52A8}" presName="desTx" presStyleLbl="alignAccFollowNode1" presStyleIdx="2" presStyleCnt="3" custScaleX="122416" custScaleY="75883" custLinFactX="-13712" custLinFactNeighborX="-100000" custLinFactNeighborY="29739">
        <dgm:presLayoutVars>
          <dgm:bulletEnabled val="1"/>
        </dgm:presLayoutVars>
      </dgm:prSet>
      <dgm:spPr/>
      <dgm:t>
        <a:bodyPr/>
        <a:lstStyle/>
        <a:p>
          <a:endParaRPr lang="es-EC"/>
        </a:p>
      </dgm:t>
    </dgm:pt>
  </dgm:ptLst>
  <dgm:cxnLst>
    <dgm:cxn modelId="{62D0479C-A3C0-42DD-B3C2-ADA7119E12F2}" type="presOf" srcId="{239646BC-89CD-4B0D-A596-F93D2D0AEED0}" destId="{6876FC0B-76BF-4A76-9DD4-BC37286E38EA}" srcOrd="0" destOrd="3" presId="urn:microsoft.com/office/officeart/2005/8/layout/hList1"/>
    <dgm:cxn modelId="{6AED88DB-373E-466A-987D-151D35F546E5}" type="presOf" srcId="{89051AA4-78F6-413C-8C76-3C5CC87846E4}" destId="{E192B853-DEAA-4109-A991-E419BE71505F}" srcOrd="0" destOrd="2" presId="urn:microsoft.com/office/officeart/2005/8/layout/hList1"/>
    <dgm:cxn modelId="{D71A6129-86A7-4430-AE53-03F7CA69350B}" type="presOf" srcId="{5D3EC25E-F50D-4574-A620-0E89DBCB656B}" destId="{E192B853-DEAA-4109-A991-E419BE71505F}" srcOrd="0" destOrd="1" presId="urn:microsoft.com/office/officeart/2005/8/layout/hList1"/>
    <dgm:cxn modelId="{2DBF8343-7DE6-4376-9ABF-ABC523A86833}" srcId="{0B3A51E1-7A79-4740-91AE-B8D6D1E8C2C9}" destId="{5FEF7BE1-067E-457D-AFCB-8537612C9267}" srcOrd="0" destOrd="0" parTransId="{B3807BF0-CF75-4DDE-B774-B1D36AFF9F7F}" sibTransId="{ED8C111A-BE0E-4C62-8993-08AE21E8C890}"/>
    <dgm:cxn modelId="{08269770-BD11-42D2-9419-A8A51CB40E37}" srcId="{B69146E5-EB88-4406-B5E9-296E2E5E52A8}" destId="{19B45436-C4F4-4D03-97AE-8451629796EF}" srcOrd="1" destOrd="0" parTransId="{1CF28D74-E930-42BF-BF66-2E531EFEA9C5}" sibTransId="{80A017D7-5A51-427A-9429-40D066C00A8E}"/>
    <dgm:cxn modelId="{1F074B97-97D3-4DF8-B9D5-D3A0CAC58432}" type="presOf" srcId="{3279C3E4-00DB-4DC2-AF84-E9F74C9E7ED0}" destId="{E192B853-DEAA-4109-A991-E419BE71505F}" srcOrd="0" destOrd="3" presId="urn:microsoft.com/office/officeart/2005/8/layout/hList1"/>
    <dgm:cxn modelId="{A9E5C4C4-5A45-4942-8043-93D08D5E5CEF}" srcId="{5FEF7BE1-067E-457D-AFCB-8537612C9267}" destId="{54B5B4C6-5BA6-4853-8D14-8C3A139A94EB}" srcOrd="4" destOrd="0" parTransId="{23BD6DC5-7A03-446F-8D81-215328861A24}" sibTransId="{21742380-F4AA-4026-A91C-68A48D270169}"/>
    <dgm:cxn modelId="{E273430A-0EFD-4B9F-8CBF-376A86D4BC8D}" srcId="{E1CD9B72-4A1B-4261-ABC8-16860C9B5A09}" destId="{16EBDE37-C99D-431C-AAFE-F9E249B3EA31}" srcOrd="0" destOrd="0" parTransId="{EE5D59F0-D583-43AB-80EE-6F1745B4CB08}" sibTransId="{DBC3CDC5-F415-4931-A63C-D4535DA21AB3}"/>
    <dgm:cxn modelId="{29880809-2580-4CDB-ABEF-A545184FE4B4}" srcId="{B69146E5-EB88-4406-B5E9-296E2E5E52A8}" destId="{5594614E-AA2C-49A6-84C6-8FDA5A5B07BA}" srcOrd="0" destOrd="0" parTransId="{B61CC187-3593-44A4-B237-89100C3E80FC}" sibTransId="{7494817F-487A-4C0F-8594-851E9CC0FD76}"/>
    <dgm:cxn modelId="{427F5ED7-C6C5-49FB-8A4E-FA2364E19B41}" type="presOf" srcId="{26E55F16-1E0D-49A4-A2DC-44D5E5198CB1}" destId="{89A80BE1-4E80-4A5A-AFCE-9EFC4E7C2B68}" srcOrd="0" destOrd="3" presId="urn:microsoft.com/office/officeart/2005/8/layout/hList1"/>
    <dgm:cxn modelId="{D1DAC549-E6DD-40F4-AF5F-E0AD43D08E36}" srcId="{0B3A51E1-7A79-4740-91AE-B8D6D1E8C2C9}" destId="{E1CD9B72-4A1B-4261-ABC8-16860C9B5A09}" srcOrd="1" destOrd="0" parTransId="{BEC6EADD-7B4D-41E7-BB2F-546783E46232}" sibTransId="{B6DBAC3C-E63E-4C6A-A67E-F270878B62C1}"/>
    <dgm:cxn modelId="{70113CC2-1C96-4300-846D-606198BFED7C}" type="presOf" srcId="{54B5B4C6-5BA6-4853-8D14-8C3A139A94EB}" destId="{89A80BE1-4E80-4A5A-AFCE-9EFC4E7C2B68}" srcOrd="0" destOrd="4" presId="urn:microsoft.com/office/officeart/2005/8/layout/hList1"/>
    <dgm:cxn modelId="{B01B04D1-2CB4-40C3-87DD-FAB83E183893}" srcId="{0B3A51E1-7A79-4740-91AE-B8D6D1E8C2C9}" destId="{B69146E5-EB88-4406-B5E9-296E2E5E52A8}" srcOrd="2" destOrd="0" parTransId="{4F6573DD-4055-4FE4-98F9-40D88112B800}" sibTransId="{9EAAF556-3CA4-40AC-B2D6-30EB31BBD639}"/>
    <dgm:cxn modelId="{74CB53C5-40B2-4F0E-A562-63483C0621EC}" type="presOf" srcId="{1F56C961-0FF5-4396-BC80-BFCDFCCE1B0D}" destId="{89A80BE1-4E80-4A5A-AFCE-9EFC4E7C2B68}" srcOrd="0" destOrd="1" presId="urn:microsoft.com/office/officeart/2005/8/layout/hList1"/>
    <dgm:cxn modelId="{7ABA44C5-FBC0-4F73-8479-93CE2F0A9AB9}" type="presOf" srcId="{B69146E5-EB88-4406-B5E9-296E2E5E52A8}" destId="{5B27C668-138E-49AB-A354-8052040EDCF6}" srcOrd="0" destOrd="0" presId="urn:microsoft.com/office/officeart/2005/8/layout/hList1"/>
    <dgm:cxn modelId="{E3E14E5E-C70B-469D-A922-B20B6E8AA89F}" srcId="{B69146E5-EB88-4406-B5E9-296E2E5E52A8}" destId="{BA022820-0FCC-4D3D-8CF5-0E476BF32826}" srcOrd="4" destOrd="0" parTransId="{F1D2B99A-BEA5-487B-9A4A-DF092008973C}" sibTransId="{6719DC83-8FFA-4CF7-9D6E-9C7FBB6A3FA8}"/>
    <dgm:cxn modelId="{2BC7CE10-2630-475C-9BAA-2F199567320B}" type="presOf" srcId="{B7AD569D-B520-483E-93D8-B522DDCC5088}" destId="{89A80BE1-4E80-4A5A-AFCE-9EFC4E7C2B68}" srcOrd="0" destOrd="2" presId="urn:microsoft.com/office/officeart/2005/8/layout/hList1"/>
    <dgm:cxn modelId="{290D3ED1-BC3B-4474-9CC8-4FC189E9313B}" type="presOf" srcId="{16EBDE37-C99D-431C-AAFE-F9E249B3EA31}" destId="{E192B853-DEAA-4109-A991-E419BE71505F}" srcOrd="0" destOrd="0" presId="urn:microsoft.com/office/officeart/2005/8/layout/hList1"/>
    <dgm:cxn modelId="{0999FFA4-D545-401F-B841-4069E4661218}" srcId="{B69146E5-EB88-4406-B5E9-296E2E5E52A8}" destId="{08363254-A4E5-47AE-815A-D05F61C689ED}" srcOrd="2" destOrd="0" parTransId="{CEABD9B6-BDCE-4545-BF3D-296BF1E6EE7D}" sibTransId="{D000463C-79D9-457B-A11B-53334B201CD5}"/>
    <dgm:cxn modelId="{DF6F4CC2-6A9F-4733-97A1-22EA7331061B}" type="presOf" srcId="{5FEF7BE1-067E-457D-AFCB-8537612C9267}" destId="{93D13FDB-429E-42D7-9EF0-9966B79A97E9}" srcOrd="0" destOrd="0" presId="urn:microsoft.com/office/officeart/2005/8/layout/hList1"/>
    <dgm:cxn modelId="{31E6E5E2-861F-4D91-BF86-0FA013D93722}" type="presOf" srcId="{BA022820-0FCC-4D3D-8CF5-0E476BF32826}" destId="{6876FC0B-76BF-4A76-9DD4-BC37286E38EA}" srcOrd="0" destOrd="4" presId="urn:microsoft.com/office/officeart/2005/8/layout/hList1"/>
    <dgm:cxn modelId="{BA7CB113-DE21-4992-B716-67B40FB98D60}" type="presOf" srcId="{F8D686EF-4DB7-4675-96A6-5E95ED8E764F}" destId="{89A80BE1-4E80-4A5A-AFCE-9EFC4E7C2B68}" srcOrd="0" destOrd="0" presId="urn:microsoft.com/office/officeart/2005/8/layout/hList1"/>
    <dgm:cxn modelId="{A0827077-1F7D-424C-95A1-1237F4A71646}" type="presOf" srcId="{E1CD9B72-4A1B-4261-ABC8-16860C9B5A09}" destId="{9790E3AE-73C4-4652-A806-A391D0A13E35}" srcOrd="0" destOrd="0" presId="urn:microsoft.com/office/officeart/2005/8/layout/hList1"/>
    <dgm:cxn modelId="{CF4EDF16-1355-4853-A98F-4AE621A9A6CB}" srcId="{5FEF7BE1-067E-457D-AFCB-8537612C9267}" destId="{B7AD569D-B520-483E-93D8-B522DDCC5088}" srcOrd="2" destOrd="0" parTransId="{A24CA302-0243-4810-A4F0-03EDC5981A65}" sibTransId="{7779B3A3-6B1C-430E-8F59-38B6B36280BF}"/>
    <dgm:cxn modelId="{2343E2B2-08CD-4DF2-A93C-C9E3BE334B47}" srcId="{E1CD9B72-4A1B-4261-ABC8-16860C9B5A09}" destId="{5D3EC25E-F50D-4574-A620-0E89DBCB656B}" srcOrd="1" destOrd="0" parTransId="{0F5D3B00-5A23-4C4D-BE7D-AEA9A2177A3D}" sibTransId="{321E3928-BBF5-4052-BB33-EBD9544FFC83}"/>
    <dgm:cxn modelId="{51DF64BC-6A1C-41B9-A341-38F0B9EA563A}" srcId="{B69146E5-EB88-4406-B5E9-296E2E5E52A8}" destId="{239646BC-89CD-4B0D-A596-F93D2D0AEED0}" srcOrd="3" destOrd="0" parTransId="{5B9097F0-62BA-4C68-9B69-875DB90AE65F}" sibTransId="{CA8A1031-9E99-4286-81EE-FE1014D57A53}"/>
    <dgm:cxn modelId="{AF22F859-F305-44CA-8492-E9C1CC6AC529}" srcId="{5FEF7BE1-067E-457D-AFCB-8537612C9267}" destId="{F8D686EF-4DB7-4675-96A6-5E95ED8E764F}" srcOrd="0" destOrd="0" parTransId="{A6721702-C32F-4BF8-B930-2EF7F1AB3F0C}" sibTransId="{F7888A35-2353-4634-AFFD-46A28ADA3A0F}"/>
    <dgm:cxn modelId="{90569709-2B28-4D8A-AB01-99CE1CC80B0B}" srcId="{E1CD9B72-4A1B-4261-ABC8-16860C9B5A09}" destId="{3279C3E4-00DB-4DC2-AF84-E9F74C9E7ED0}" srcOrd="3" destOrd="0" parTransId="{60326571-8BA3-4D82-AECA-4AC56D084F7D}" sibTransId="{58C7BA79-B552-488C-BA89-0D6F67F4DF29}"/>
    <dgm:cxn modelId="{CEE33C78-E700-4960-A6A4-24BF113345D5}" type="presOf" srcId="{08363254-A4E5-47AE-815A-D05F61C689ED}" destId="{6876FC0B-76BF-4A76-9DD4-BC37286E38EA}" srcOrd="0" destOrd="2" presId="urn:microsoft.com/office/officeart/2005/8/layout/hList1"/>
    <dgm:cxn modelId="{B913653A-400B-4240-87B1-F1855D4F85F9}" type="presOf" srcId="{5594614E-AA2C-49A6-84C6-8FDA5A5B07BA}" destId="{6876FC0B-76BF-4A76-9DD4-BC37286E38EA}" srcOrd="0" destOrd="0" presId="urn:microsoft.com/office/officeart/2005/8/layout/hList1"/>
    <dgm:cxn modelId="{38514BEC-4268-4E42-A51C-CED0BE3170C2}" srcId="{5FEF7BE1-067E-457D-AFCB-8537612C9267}" destId="{1F56C961-0FF5-4396-BC80-BFCDFCCE1B0D}" srcOrd="1" destOrd="0" parTransId="{F0ACE189-7085-4F94-929C-0B15D077F7F1}" sibTransId="{3D872D49-1EEF-4B3A-9FB3-CC1C2C326E9D}"/>
    <dgm:cxn modelId="{0F71C18E-3E62-4A6E-B223-99C0E07A82C5}" srcId="{5FEF7BE1-067E-457D-AFCB-8537612C9267}" destId="{26E55F16-1E0D-49A4-A2DC-44D5E5198CB1}" srcOrd="3" destOrd="0" parTransId="{A4592C7F-66E7-41B5-B8A2-E4251BC1C729}" sibTransId="{E8AED670-0D84-4DF5-A383-EFE4718CF7A8}"/>
    <dgm:cxn modelId="{D572148F-73FB-4C5C-B2A4-A54A419B203A}" srcId="{E1CD9B72-4A1B-4261-ABC8-16860C9B5A09}" destId="{89051AA4-78F6-413C-8C76-3C5CC87846E4}" srcOrd="2" destOrd="0" parTransId="{EDC07657-AEDA-4466-AA2A-1CE796741BCF}" sibTransId="{F24A89DC-6E71-4CF6-B1E5-6B6AEFDC1CAC}"/>
    <dgm:cxn modelId="{C33DEB7F-896A-4190-94AB-47DC8AD83FBB}" type="presOf" srcId="{0B3A51E1-7A79-4740-91AE-B8D6D1E8C2C9}" destId="{07612B30-53A5-4356-9EF8-541BC5AB4657}" srcOrd="0" destOrd="0" presId="urn:microsoft.com/office/officeart/2005/8/layout/hList1"/>
    <dgm:cxn modelId="{E515E709-84C8-4EC3-82E9-F30E6B13BBB2}" type="presOf" srcId="{19B45436-C4F4-4D03-97AE-8451629796EF}" destId="{6876FC0B-76BF-4A76-9DD4-BC37286E38EA}" srcOrd="0" destOrd="1" presId="urn:microsoft.com/office/officeart/2005/8/layout/hList1"/>
    <dgm:cxn modelId="{61BCC0A7-8607-4A59-A4E8-E3D47C3F89BA}" type="presParOf" srcId="{07612B30-53A5-4356-9EF8-541BC5AB4657}" destId="{1E1224DB-73E7-4007-9174-6B00B81D9D8B}" srcOrd="0" destOrd="0" presId="urn:microsoft.com/office/officeart/2005/8/layout/hList1"/>
    <dgm:cxn modelId="{2C1EAFFF-BB4A-442A-9BAA-F3B989F65664}" type="presParOf" srcId="{1E1224DB-73E7-4007-9174-6B00B81D9D8B}" destId="{93D13FDB-429E-42D7-9EF0-9966B79A97E9}" srcOrd="0" destOrd="0" presId="urn:microsoft.com/office/officeart/2005/8/layout/hList1"/>
    <dgm:cxn modelId="{F140477D-4A40-4CA7-A364-809E0EDF762E}" type="presParOf" srcId="{1E1224DB-73E7-4007-9174-6B00B81D9D8B}" destId="{89A80BE1-4E80-4A5A-AFCE-9EFC4E7C2B68}" srcOrd="1" destOrd="0" presId="urn:microsoft.com/office/officeart/2005/8/layout/hList1"/>
    <dgm:cxn modelId="{AE3DE5CE-C47C-4ED9-A65C-34C6ED288B8A}" type="presParOf" srcId="{07612B30-53A5-4356-9EF8-541BC5AB4657}" destId="{2665410A-714D-4EF9-B298-E65C6AEAF9C0}" srcOrd="1" destOrd="0" presId="urn:microsoft.com/office/officeart/2005/8/layout/hList1"/>
    <dgm:cxn modelId="{08D20D9C-D6BE-4FBB-8D1A-FC73C3BDA7E0}" type="presParOf" srcId="{07612B30-53A5-4356-9EF8-541BC5AB4657}" destId="{DEDB8CAA-084F-4F42-BD6A-07BF27339644}" srcOrd="2" destOrd="0" presId="urn:microsoft.com/office/officeart/2005/8/layout/hList1"/>
    <dgm:cxn modelId="{E2545C1D-878E-4581-93EA-438F35BE65C5}" type="presParOf" srcId="{DEDB8CAA-084F-4F42-BD6A-07BF27339644}" destId="{9790E3AE-73C4-4652-A806-A391D0A13E35}" srcOrd="0" destOrd="0" presId="urn:microsoft.com/office/officeart/2005/8/layout/hList1"/>
    <dgm:cxn modelId="{99F66EA2-CD6F-430C-812E-29024B833F6A}" type="presParOf" srcId="{DEDB8CAA-084F-4F42-BD6A-07BF27339644}" destId="{E192B853-DEAA-4109-A991-E419BE71505F}" srcOrd="1" destOrd="0" presId="urn:microsoft.com/office/officeart/2005/8/layout/hList1"/>
    <dgm:cxn modelId="{66FB856A-815F-4106-9F23-20957B86AA39}" type="presParOf" srcId="{07612B30-53A5-4356-9EF8-541BC5AB4657}" destId="{B18DBD06-4DD5-4859-B437-D8E4E0888116}" srcOrd="3" destOrd="0" presId="urn:microsoft.com/office/officeart/2005/8/layout/hList1"/>
    <dgm:cxn modelId="{1B5666B2-CDBF-443E-9C8C-561F2F426224}" type="presParOf" srcId="{07612B30-53A5-4356-9EF8-541BC5AB4657}" destId="{61A079C4-CA62-4075-8AB6-E10B57EA16E0}" srcOrd="4" destOrd="0" presId="urn:microsoft.com/office/officeart/2005/8/layout/hList1"/>
    <dgm:cxn modelId="{CE6A3383-EBA7-4C95-BAA1-A0D00C5E47E4}" type="presParOf" srcId="{61A079C4-CA62-4075-8AB6-E10B57EA16E0}" destId="{5B27C668-138E-49AB-A354-8052040EDCF6}" srcOrd="0" destOrd="0" presId="urn:microsoft.com/office/officeart/2005/8/layout/hList1"/>
    <dgm:cxn modelId="{36EABA2C-F8CC-4F97-9D16-6692C0784699}" type="presParOf" srcId="{61A079C4-CA62-4075-8AB6-E10B57EA16E0}" destId="{6876FC0B-76BF-4A76-9DD4-BC37286E38E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B82C38-DD60-4E78-B9C3-AD7FF84AE7CB}" type="doc">
      <dgm:prSet loTypeId="urn:microsoft.com/office/officeart/2005/8/layout/matrix2" loCatId="matrix" qsTypeId="urn:microsoft.com/office/officeart/2005/8/quickstyle/3d1" qsCatId="3D" csTypeId="urn:microsoft.com/office/officeart/2005/8/colors/colorful3" csCatId="colorful" phldr="1"/>
      <dgm:spPr/>
      <dgm:t>
        <a:bodyPr/>
        <a:lstStyle/>
        <a:p>
          <a:endParaRPr lang="es-ES"/>
        </a:p>
      </dgm:t>
    </dgm:pt>
    <dgm:pt modelId="{52FD6DEF-D7E9-4966-9C28-C967FBAE7857}">
      <dgm:prSet phldrT="[Texto]" custT="1"/>
      <dgm:spPr/>
      <dgm:t>
        <a:bodyPr/>
        <a:lstStyle/>
        <a:p>
          <a:pPr algn="just"/>
          <a:r>
            <a:rPr lang="es-ES" sz="2000" b="0" dirty="0" smtClean="0">
              <a:solidFill>
                <a:schemeClr val="tx2"/>
              </a:solidFill>
              <a:latin typeface="Times New Roman" panose="02020603050405020304" pitchFamily="18" charset="0"/>
              <a:cs typeface="Times New Roman" panose="02020603050405020304" pitchFamily="18" charset="0"/>
            </a:rPr>
            <a:t>El nivel de educación es básica, la actividad agrícola se basa en la experiencia en base a conocimiento empírico, reciben capacitación  y asistencia técnica  por parte del MAGAP, consideran que para ser emprendedor es necesario tener prospección al riesgo.</a:t>
          </a:r>
          <a:endParaRPr lang="es-ES" sz="2000" b="0" dirty="0">
            <a:solidFill>
              <a:schemeClr val="tx2"/>
            </a:solidFill>
            <a:latin typeface="Times New Roman" panose="02020603050405020304" pitchFamily="18" charset="0"/>
            <a:cs typeface="Times New Roman" panose="02020603050405020304" pitchFamily="18" charset="0"/>
          </a:endParaRPr>
        </a:p>
      </dgm:t>
    </dgm:pt>
    <dgm:pt modelId="{ECA7F049-F594-43C8-9A82-AB81329C7E3D}" type="parTrans" cxnId="{EF880D87-C203-48C2-9385-17C2DB8EF3CB}">
      <dgm:prSet/>
      <dgm:spPr/>
      <dgm:t>
        <a:bodyPr/>
        <a:lstStyle/>
        <a:p>
          <a:endParaRPr lang="es-ES">
            <a:solidFill>
              <a:schemeClr val="tx2"/>
            </a:solidFill>
            <a:latin typeface="Times New Roman" panose="02020603050405020304" pitchFamily="18" charset="0"/>
            <a:cs typeface="Times New Roman" panose="02020603050405020304" pitchFamily="18" charset="0"/>
          </a:endParaRPr>
        </a:p>
      </dgm:t>
    </dgm:pt>
    <dgm:pt modelId="{9F7D3CC2-40B0-4D20-97D3-0C37722046BA}" type="sibTrans" cxnId="{EF880D87-C203-48C2-9385-17C2DB8EF3CB}">
      <dgm:prSet/>
      <dgm:spPr/>
      <dgm:t>
        <a:bodyPr/>
        <a:lstStyle/>
        <a:p>
          <a:endParaRPr lang="es-ES">
            <a:solidFill>
              <a:schemeClr val="tx2"/>
            </a:solidFill>
            <a:latin typeface="Times New Roman" panose="02020603050405020304" pitchFamily="18" charset="0"/>
            <a:cs typeface="Times New Roman" panose="02020603050405020304" pitchFamily="18" charset="0"/>
          </a:endParaRPr>
        </a:p>
      </dgm:t>
    </dgm:pt>
    <dgm:pt modelId="{A8DD4EB1-CFA8-4E02-9C42-B445DB083E6A}">
      <dgm:prSet phldrT="[Texto]" custT="1"/>
      <dgm:spPr/>
      <dgm:t>
        <a:bodyPr/>
        <a:lstStyle/>
        <a:p>
          <a:pPr algn="just"/>
          <a:r>
            <a:rPr lang="es-ES" sz="2000" b="0" dirty="0" smtClean="0">
              <a:solidFill>
                <a:schemeClr val="tx2"/>
              </a:solidFill>
              <a:latin typeface="Times New Roman" panose="02020603050405020304" pitchFamily="18" charset="0"/>
              <a:cs typeface="Times New Roman" panose="02020603050405020304" pitchFamily="18" charset="0"/>
            </a:rPr>
            <a:t> No consideran a la </a:t>
          </a:r>
          <a:r>
            <a:rPr lang="es-ES" sz="2000" b="0" dirty="0" err="1" smtClean="0">
              <a:solidFill>
                <a:schemeClr val="tx2"/>
              </a:solidFill>
              <a:latin typeface="Times New Roman" panose="02020603050405020304" pitchFamily="18" charset="0"/>
              <a:cs typeface="Times New Roman" panose="02020603050405020304" pitchFamily="18" charset="0"/>
            </a:rPr>
            <a:t>asociatividad</a:t>
          </a:r>
          <a:r>
            <a:rPr lang="es-ES" sz="2000" b="0" dirty="0" smtClean="0">
              <a:solidFill>
                <a:schemeClr val="tx2"/>
              </a:solidFill>
              <a:latin typeface="Times New Roman" panose="02020603050405020304" pitchFamily="18" charset="0"/>
              <a:cs typeface="Times New Roman" panose="02020603050405020304" pitchFamily="18" charset="0"/>
            </a:rPr>
            <a:t> como una estrategia de crecimiento, manejan una gestión básica en relación a sus recursos, se han adaptado al entorno con poca participación en el mercado.</a:t>
          </a:r>
          <a:endParaRPr lang="es-ES" sz="2000" b="0" dirty="0">
            <a:solidFill>
              <a:schemeClr val="tx2"/>
            </a:solidFill>
            <a:latin typeface="Times New Roman" panose="02020603050405020304" pitchFamily="18" charset="0"/>
            <a:cs typeface="Times New Roman" panose="02020603050405020304" pitchFamily="18" charset="0"/>
          </a:endParaRPr>
        </a:p>
      </dgm:t>
    </dgm:pt>
    <dgm:pt modelId="{4C3290A1-882C-4B0E-A0EC-AD11A399B522}" type="parTrans" cxnId="{9A596AB0-CAD3-47DF-9A55-7DE3DA5C57C3}">
      <dgm:prSet/>
      <dgm:spPr/>
      <dgm:t>
        <a:bodyPr/>
        <a:lstStyle/>
        <a:p>
          <a:endParaRPr lang="es-ES">
            <a:solidFill>
              <a:schemeClr val="tx2"/>
            </a:solidFill>
            <a:latin typeface="Times New Roman" panose="02020603050405020304" pitchFamily="18" charset="0"/>
            <a:cs typeface="Times New Roman" panose="02020603050405020304" pitchFamily="18" charset="0"/>
          </a:endParaRPr>
        </a:p>
      </dgm:t>
    </dgm:pt>
    <dgm:pt modelId="{33AAEE2B-03B7-44E9-B57A-C7338E8C7B35}" type="sibTrans" cxnId="{9A596AB0-CAD3-47DF-9A55-7DE3DA5C57C3}">
      <dgm:prSet/>
      <dgm:spPr/>
      <dgm:t>
        <a:bodyPr/>
        <a:lstStyle/>
        <a:p>
          <a:endParaRPr lang="es-ES">
            <a:solidFill>
              <a:schemeClr val="tx2"/>
            </a:solidFill>
            <a:latin typeface="Times New Roman" panose="02020603050405020304" pitchFamily="18" charset="0"/>
            <a:cs typeface="Times New Roman" panose="02020603050405020304" pitchFamily="18" charset="0"/>
          </a:endParaRPr>
        </a:p>
      </dgm:t>
    </dgm:pt>
    <dgm:pt modelId="{F0628CCF-3FA3-423E-BCF3-AFBB62799031}">
      <dgm:prSet phldrT="[Texto]" custT="1"/>
      <dgm:spPr/>
      <dgm:t>
        <a:bodyPr/>
        <a:lstStyle/>
        <a:p>
          <a:r>
            <a:rPr lang="es-ES" sz="2000" b="0" dirty="0" smtClean="0">
              <a:solidFill>
                <a:schemeClr val="tx2"/>
              </a:solidFill>
              <a:latin typeface="Times New Roman" panose="02020603050405020304" pitchFamily="18" charset="0"/>
              <a:cs typeface="Times New Roman" panose="02020603050405020304" pitchFamily="18" charset="0"/>
            </a:rPr>
            <a:t>No hay una ley orgánica que promueva el emprendimiento, las entidades que deben promover el desarrollo del sector asociativo no son articuladores ni dinamizan el crecimiento de la (EPS), la oportunidad de negocio que es de su interés es la comercialización a gran escala de productos agrícola.</a:t>
          </a:r>
          <a:endParaRPr lang="es-ES" sz="2000" b="0" dirty="0">
            <a:solidFill>
              <a:schemeClr val="tx2"/>
            </a:solidFill>
            <a:latin typeface="Times New Roman" panose="02020603050405020304" pitchFamily="18" charset="0"/>
            <a:cs typeface="Times New Roman" panose="02020603050405020304" pitchFamily="18" charset="0"/>
          </a:endParaRPr>
        </a:p>
      </dgm:t>
    </dgm:pt>
    <dgm:pt modelId="{48198D43-6A46-4280-94AA-16F5F631DA9E}" type="parTrans" cxnId="{27C78ACA-9C9C-41D5-AEBC-DF0812013079}">
      <dgm:prSet/>
      <dgm:spPr/>
      <dgm:t>
        <a:bodyPr/>
        <a:lstStyle/>
        <a:p>
          <a:endParaRPr lang="es-ES">
            <a:solidFill>
              <a:schemeClr val="tx2"/>
            </a:solidFill>
            <a:latin typeface="Times New Roman" panose="02020603050405020304" pitchFamily="18" charset="0"/>
            <a:cs typeface="Times New Roman" panose="02020603050405020304" pitchFamily="18" charset="0"/>
          </a:endParaRPr>
        </a:p>
      </dgm:t>
    </dgm:pt>
    <dgm:pt modelId="{E898DA57-C93E-478A-9BD0-9206B1D31284}" type="sibTrans" cxnId="{27C78ACA-9C9C-41D5-AEBC-DF0812013079}">
      <dgm:prSet/>
      <dgm:spPr/>
      <dgm:t>
        <a:bodyPr/>
        <a:lstStyle/>
        <a:p>
          <a:endParaRPr lang="es-ES">
            <a:solidFill>
              <a:schemeClr val="tx2"/>
            </a:solidFill>
            <a:latin typeface="Times New Roman" panose="02020603050405020304" pitchFamily="18" charset="0"/>
            <a:cs typeface="Times New Roman" panose="02020603050405020304" pitchFamily="18" charset="0"/>
          </a:endParaRPr>
        </a:p>
      </dgm:t>
    </dgm:pt>
    <dgm:pt modelId="{F8D5D9CF-C1A0-4852-BAC8-57BC95B70D6B}">
      <dgm:prSet phldrT="[Texto]" custT="1"/>
      <dgm:spPr/>
      <dgm:t>
        <a:bodyPr/>
        <a:lstStyle/>
        <a:p>
          <a:pPr algn="just"/>
          <a:r>
            <a:rPr lang="es-ES" sz="2000" b="0" dirty="0" smtClean="0">
              <a:solidFill>
                <a:schemeClr val="tx2"/>
              </a:solidFill>
              <a:latin typeface="Times New Roman" panose="02020603050405020304" pitchFamily="18" charset="0"/>
              <a:cs typeface="Times New Roman" panose="02020603050405020304" pitchFamily="18" charset="0"/>
            </a:rPr>
            <a:t>No cuentan con la infraestructura necesaria para desarrollarse de manera optima. carecen de garantías para acceder a financiamiento, y no consideran a un promotor del emprendimiento a entidades (EPS) que promuevan el emprendimiento agrícola en el sector.</a:t>
          </a:r>
          <a:endParaRPr lang="es-ES" sz="2000" b="0" dirty="0">
            <a:solidFill>
              <a:schemeClr val="tx2"/>
            </a:solidFill>
            <a:latin typeface="Times New Roman" panose="02020603050405020304" pitchFamily="18" charset="0"/>
            <a:cs typeface="Times New Roman" panose="02020603050405020304" pitchFamily="18" charset="0"/>
          </a:endParaRPr>
        </a:p>
      </dgm:t>
    </dgm:pt>
    <dgm:pt modelId="{5B39F9F7-2A94-4DD7-8F35-711F6ADF569C}" type="sibTrans" cxnId="{0420C992-CD57-49F8-A200-F7452C71025E}">
      <dgm:prSet/>
      <dgm:spPr/>
      <dgm:t>
        <a:bodyPr/>
        <a:lstStyle/>
        <a:p>
          <a:endParaRPr lang="es-ES">
            <a:solidFill>
              <a:schemeClr val="tx2"/>
            </a:solidFill>
            <a:latin typeface="Times New Roman" panose="02020603050405020304" pitchFamily="18" charset="0"/>
            <a:cs typeface="Times New Roman" panose="02020603050405020304" pitchFamily="18" charset="0"/>
          </a:endParaRPr>
        </a:p>
      </dgm:t>
    </dgm:pt>
    <dgm:pt modelId="{8A0E0C5B-1B50-4B35-AD3B-486B17F0739E}" type="parTrans" cxnId="{0420C992-CD57-49F8-A200-F7452C71025E}">
      <dgm:prSet/>
      <dgm:spPr/>
      <dgm:t>
        <a:bodyPr/>
        <a:lstStyle/>
        <a:p>
          <a:endParaRPr lang="es-ES">
            <a:solidFill>
              <a:schemeClr val="tx2"/>
            </a:solidFill>
            <a:latin typeface="Times New Roman" panose="02020603050405020304" pitchFamily="18" charset="0"/>
            <a:cs typeface="Times New Roman" panose="02020603050405020304" pitchFamily="18" charset="0"/>
          </a:endParaRPr>
        </a:p>
      </dgm:t>
    </dgm:pt>
    <dgm:pt modelId="{671B7C5C-1FAB-42FF-ADCA-B57619ACC977}" type="pres">
      <dgm:prSet presAssocID="{4BB82C38-DD60-4E78-B9C3-AD7FF84AE7CB}" presName="matrix" presStyleCnt="0">
        <dgm:presLayoutVars>
          <dgm:chMax val="1"/>
          <dgm:dir/>
          <dgm:resizeHandles val="exact"/>
        </dgm:presLayoutVars>
      </dgm:prSet>
      <dgm:spPr/>
      <dgm:t>
        <a:bodyPr/>
        <a:lstStyle/>
        <a:p>
          <a:endParaRPr lang="es-EC"/>
        </a:p>
      </dgm:t>
    </dgm:pt>
    <dgm:pt modelId="{11D05956-8382-4628-B89B-AA74CCC42573}" type="pres">
      <dgm:prSet presAssocID="{4BB82C38-DD60-4E78-B9C3-AD7FF84AE7CB}" presName="axisShape" presStyleLbl="bgShp" presStyleIdx="0" presStyleCnt="1"/>
      <dgm:spPr>
        <a:solidFill>
          <a:srgbClr val="0070C0"/>
        </a:solidFill>
      </dgm:spPr>
      <dgm:t>
        <a:bodyPr/>
        <a:lstStyle/>
        <a:p>
          <a:endParaRPr lang="es-EC"/>
        </a:p>
      </dgm:t>
    </dgm:pt>
    <dgm:pt modelId="{592CB2B7-F27C-4C4E-B135-EE9B4B7F914C}" type="pres">
      <dgm:prSet presAssocID="{4BB82C38-DD60-4E78-B9C3-AD7FF84AE7CB}" presName="rect1" presStyleLbl="node1" presStyleIdx="0" presStyleCnt="4" custScaleX="211105" custLinFactNeighborX="-63830" custLinFactNeighborY="3546">
        <dgm:presLayoutVars>
          <dgm:chMax val="0"/>
          <dgm:chPref val="0"/>
          <dgm:bulletEnabled val="1"/>
        </dgm:presLayoutVars>
      </dgm:prSet>
      <dgm:spPr/>
      <dgm:t>
        <a:bodyPr/>
        <a:lstStyle/>
        <a:p>
          <a:endParaRPr lang="es-EC"/>
        </a:p>
      </dgm:t>
    </dgm:pt>
    <dgm:pt modelId="{7F692875-508A-48FE-A55F-5104F6885597}" type="pres">
      <dgm:prSet presAssocID="{4BB82C38-DD60-4E78-B9C3-AD7FF84AE7CB}" presName="rect2" presStyleLbl="node1" presStyleIdx="1" presStyleCnt="4" custScaleX="224995" custLinFactNeighborX="65603" custLinFactNeighborY="0">
        <dgm:presLayoutVars>
          <dgm:chMax val="0"/>
          <dgm:chPref val="0"/>
          <dgm:bulletEnabled val="1"/>
        </dgm:presLayoutVars>
      </dgm:prSet>
      <dgm:spPr/>
      <dgm:t>
        <a:bodyPr/>
        <a:lstStyle/>
        <a:p>
          <a:endParaRPr lang="es-EC"/>
        </a:p>
      </dgm:t>
    </dgm:pt>
    <dgm:pt modelId="{5CF17300-0531-460F-B8C1-85D15565B8C6}" type="pres">
      <dgm:prSet presAssocID="{4BB82C38-DD60-4E78-B9C3-AD7FF84AE7CB}" presName="rect3" presStyleLbl="node1" presStyleIdx="2" presStyleCnt="4" custScaleX="211105" custLinFactNeighborX="-63830" custLinFactNeighborY="3546">
        <dgm:presLayoutVars>
          <dgm:chMax val="0"/>
          <dgm:chPref val="0"/>
          <dgm:bulletEnabled val="1"/>
        </dgm:presLayoutVars>
      </dgm:prSet>
      <dgm:spPr/>
      <dgm:t>
        <a:bodyPr/>
        <a:lstStyle/>
        <a:p>
          <a:endParaRPr lang="es-EC"/>
        </a:p>
      </dgm:t>
    </dgm:pt>
    <dgm:pt modelId="{60C3A209-08E1-461B-8F14-F626F3D522A1}" type="pres">
      <dgm:prSet presAssocID="{4BB82C38-DD60-4E78-B9C3-AD7FF84AE7CB}" presName="rect4" presStyleLbl="node1" presStyleIdx="3" presStyleCnt="4" custScaleX="224995" custLinFactNeighborX="65603" custLinFactNeighborY="0">
        <dgm:presLayoutVars>
          <dgm:chMax val="0"/>
          <dgm:chPref val="0"/>
          <dgm:bulletEnabled val="1"/>
        </dgm:presLayoutVars>
      </dgm:prSet>
      <dgm:spPr/>
      <dgm:t>
        <a:bodyPr/>
        <a:lstStyle/>
        <a:p>
          <a:endParaRPr lang="es-EC"/>
        </a:p>
      </dgm:t>
    </dgm:pt>
  </dgm:ptLst>
  <dgm:cxnLst>
    <dgm:cxn modelId="{6BA331F0-38F3-4EDF-BA56-7A69AD928F3F}" type="presOf" srcId="{F0628CCF-3FA3-423E-BCF3-AFBB62799031}" destId="{60C3A209-08E1-461B-8F14-F626F3D522A1}" srcOrd="0" destOrd="0" presId="urn:microsoft.com/office/officeart/2005/8/layout/matrix2"/>
    <dgm:cxn modelId="{790ADD63-8D15-4C77-A638-034C6F4CDDC1}" type="presOf" srcId="{4BB82C38-DD60-4E78-B9C3-AD7FF84AE7CB}" destId="{671B7C5C-1FAB-42FF-ADCA-B57619ACC977}" srcOrd="0" destOrd="0" presId="urn:microsoft.com/office/officeart/2005/8/layout/matrix2"/>
    <dgm:cxn modelId="{BA3CC6BD-3766-4343-849B-EDD1E7DF34F0}" type="presOf" srcId="{A8DD4EB1-CFA8-4E02-9C42-B445DB083E6A}" destId="{5CF17300-0531-460F-B8C1-85D15565B8C6}" srcOrd="0" destOrd="0" presId="urn:microsoft.com/office/officeart/2005/8/layout/matrix2"/>
    <dgm:cxn modelId="{ECB44F77-E723-4E71-9812-4EE5C149AE56}" type="presOf" srcId="{52FD6DEF-D7E9-4966-9C28-C967FBAE7857}" destId="{7F692875-508A-48FE-A55F-5104F6885597}" srcOrd="0" destOrd="0" presId="urn:microsoft.com/office/officeart/2005/8/layout/matrix2"/>
    <dgm:cxn modelId="{EF880D87-C203-48C2-9385-17C2DB8EF3CB}" srcId="{4BB82C38-DD60-4E78-B9C3-AD7FF84AE7CB}" destId="{52FD6DEF-D7E9-4966-9C28-C967FBAE7857}" srcOrd="1" destOrd="0" parTransId="{ECA7F049-F594-43C8-9A82-AB81329C7E3D}" sibTransId="{9F7D3CC2-40B0-4D20-97D3-0C37722046BA}"/>
    <dgm:cxn modelId="{27C78ACA-9C9C-41D5-AEBC-DF0812013079}" srcId="{4BB82C38-DD60-4E78-B9C3-AD7FF84AE7CB}" destId="{F0628CCF-3FA3-423E-BCF3-AFBB62799031}" srcOrd="3" destOrd="0" parTransId="{48198D43-6A46-4280-94AA-16F5F631DA9E}" sibTransId="{E898DA57-C93E-478A-9BD0-9206B1D31284}"/>
    <dgm:cxn modelId="{9A596AB0-CAD3-47DF-9A55-7DE3DA5C57C3}" srcId="{4BB82C38-DD60-4E78-B9C3-AD7FF84AE7CB}" destId="{A8DD4EB1-CFA8-4E02-9C42-B445DB083E6A}" srcOrd="2" destOrd="0" parTransId="{4C3290A1-882C-4B0E-A0EC-AD11A399B522}" sibTransId="{33AAEE2B-03B7-44E9-B57A-C7338E8C7B35}"/>
    <dgm:cxn modelId="{0420C992-CD57-49F8-A200-F7452C71025E}" srcId="{4BB82C38-DD60-4E78-B9C3-AD7FF84AE7CB}" destId="{F8D5D9CF-C1A0-4852-BAC8-57BC95B70D6B}" srcOrd="0" destOrd="0" parTransId="{8A0E0C5B-1B50-4B35-AD3B-486B17F0739E}" sibTransId="{5B39F9F7-2A94-4DD7-8F35-711F6ADF569C}"/>
    <dgm:cxn modelId="{3BB0C0A3-0EE0-407D-9D5C-EE796E34331E}" type="presOf" srcId="{F8D5D9CF-C1A0-4852-BAC8-57BC95B70D6B}" destId="{592CB2B7-F27C-4C4E-B135-EE9B4B7F914C}" srcOrd="0" destOrd="0" presId="urn:microsoft.com/office/officeart/2005/8/layout/matrix2"/>
    <dgm:cxn modelId="{ECAC262E-A710-43A5-BD19-2E0335BC952C}" type="presParOf" srcId="{671B7C5C-1FAB-42FF-ADCA-B57619ACC977}" destId="{11D05956-8382-4628-B89B-AA74CCC42573}" srcOrd="0" destOrd="0" presId="urn:microsoft.com/office/officeart/2005/8/layout/matrix2"/>
    <dgm:cxn modelId="{2E8D44CD-E9B2-499B-A453-985C40AA5170}" type="presParOf" srcId="{671B7C5C-1FAB-42FF-ADCA-B57619ACC977}" destId="{592CB2B7-F27C-4C4E-B135-EE9B4B7F914C}" srcOrd="1" destOrd="0" presId="urn:microsoft.com/office/officeart/2005/8/layout/matrix2"/>
    <dgm:cxn modelId="{E8905A28-DB1A-4B2C-A78E-71D70ADAAF92}" type="presParOf" srcId="{671B7C5C-1FAB-42FF-ADCA-B57619ACC977}" destId="{7F692875-508A-48FE-A55F-5104F6885597}" srcOrd="2" destOrd="0" presId="urn:microsoft.com/office/officeart/2005/8/layout/matrix2"/>
    <dgm:cxn modelId="{DF27BD30-6106-4FFD-A482-0BB732E22BEE}" type="presParOf" srcId="{671B7C5C-1FAB-42FF-ADCA-B57619ACC977}" destId="{5CF17300-0531-460F-B8C1-85D15565B8C6}" srcOrd="3" destOrd="0" presId="urn:microsoft.com/office/officeart/2005/8/layout/matrix2"/>
    <dgm:cxn modelId="{BE3F6756-7BCE-455B-A20D-7EFCE77DD829}" type="presParOf" srcId="{671B7C5C-1FAB-42FF-ADCA-B57619ACC977}" destId="{60C3A209-08E1-461B-8F14-F626F3D522A1}"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5F4BB-5615-4879-A211-954E280F7809}">
      <dsp:nvSpPr>
        <dsp:cNvPr id="0" name=""/>
        <dsp:cNvSpPr/>
      </dsp:nvSpPr>
      <dsp:spPr>
        <a:xfrm>
          <a:off x="-5908286" y="-904163"/>
          <a:ext cx="7033694" cy="7033694"/>
        </a:xfrm>
        <a:prstGeom prst="blockArc">
          <a:avLst>
            <a:gd name="adj1" fmla="val 18900000"/>
            <a:gd name="adj2" fmla="val 2700000"/>
            <a:gd name="adj3" fmla="val 307"/>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00A841-A717-4654-B52C-4A3639711C23}">
      <dsp:nvSpPr>
        <dsp:cNvPr id="0" name=""/>
        <dsp:cNvSpPr/>
      </dsp:nvSpPr>
      <dsp:spPr>
        <a:xfrm>
          <a:off x="589047" y="401726"/>
          <a:ext cx="9553213" cy="803870"/>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8072" tIns="60960" rIns="60960" bIns="60960" numCol="1" spcCol="1270" anchor="ctr" anchorCtr="0">
          <a:noAutofit/>
        </a:bodyPr>
        <a:lstStyle/>
        <a:p>
          <a:pPr lvl="0" algn="just" defTabSz="1066800">
            <a:lnSpc>
              <a:spcPct val="90000"/>
            </a:lnSpc>
            <a:spcBef>
              <a:spcPct val="0"/>
            </a:spcBef>
            <a:spcAft>
              <a:spcPct val="35000"/>
            </a:spcAft>
          </a:pPr>
          <a:r>
            <a:rPr lang="es-EC" sz="2400" kern="1200" dirty="0" smtClean="0">
              <a:solidFill>
                <a:schemeClr val="tx2"/>
              </a:solidFill>
              <a:latin typeface="Times New Roman" panose="02020603050405020304" pitchFamily="18" charset="0"/>
              <a:cs typeface="Times New Roman" panose="02020603050405020304" pitchFamily="18" charset="0"/>
            </a:rPr>
            <a:t>Analizar el nivel  de emprendimiento de la población dedicada a actividades agrícolas.</a:t>
          </a:r>
          <a:endParaRPr lang="es-EC" sz="2400" kern="1200" dirty="0">
            <a:solidFill>
              <a:schemeClr val="tx2"/>
            </a:solidFill>
            <a:latin typeface="Times New Roman" panose="02020603050405020304" pitchFamily="18" charset="0"/>
            <a:cs typeface="Times New Roman" panose="02020603050405020304" pitchFamily="18" charset="0"/>
          </a:endParaRPr>
        </a:p>
      </dsp:txBody>
      <dsp:txXfrm>
        <a:off x="589047" y="401726"/>
        <a:ext cx="9553213" cy="803870"/>
      </dsp:txXfrm>
    </dsp:sp>
    <dsp:sp modelId="{D10AD41F-D18D-4FCE-A049-24F4708428C7}">
      <dsp:nvSpPr>
        <dsp:cNvPr id="0" name=""/>
        <dsp:cNvSpPr/>
      </dsp:nvSpPr>
      <dsp:spPr>
        <a:xfrm>
          <a:off x="86628" y="301242"/>
          <a:ext cx="1004838" cy="1004838"/>
        </a:xfrm>
        <a:prstGeom prst="ellipse">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A3FC7B81-7C80-4E13-8958-71B2FE1349F1}">
      <dsp:nvSpPr>
        <dsp:cNvPr id="0" name=""/>
        <dsp:cNvSpPr/>
      </dsp:nvSpPr>
      <dsp:spPr>
        <a:xfrm>
          <a:off x="1049924" y="1607741"/>
          <a:ext cx="9092335" cy="803870"/>
        </a:xfrm>
        <a:prstGeom prst="rect">
          <a:avLst/>
        </a:prstGeom>
        <a:gradFill rotWithShape="0">
          <a:gsLst>
            <a:gs pos="0">
              <a:schemeClr val="accent5">
                <a:hueOff val="5717842"/>
                <a:satOff val="-8200"/>
                <a:lumOff val="4052"/>
                <a:alphaOff val="0"/>
                <a:lumMod val="110000"/>
                <a:satMod val="105000"/>
                <a:tint val="67000"/>
              </a:schemeClr>
            </a:gs>
            <a:gs pos="50000">
              <a:schemeClr val="accent5">
                <a:hueOff val="5717842"/>
                <a:satOff val="-8200"/>
                <a:lumOff val="4052"/>
                <a:alphaOff val="0"/>
                <a:lumMod val="105000"/>
                <a:satMod val="103000"/>
                <a:tint val="73000"/>
              </a:schemeClr>
            </a:gs>
            <a:gs pos="100000">
              <a:schemeClr val="accent5">
                <a:hueOff val="5717842"/>
                <a:satOff val="-8200"/>
                <a:lumOff val="405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8072" tIns="60960" rIns="60960" bIns="60960" numCol="1" spcCol="1270" anchor="ctr" anchorCtr="0">
          <a:noAutofit/>
        </a:bodyPr>
        <a:lstStyle/>
        <a:p>
          <a:pPr lvl="0" algn="just" defTabSz="1066800">
            <a:lnSpc>
              <a:spcPct val="90000"/>
            </a:lnSpc>
            <a:spcBef>
              <a:spcPct val="0"/>
            </a:spcBef>
            <a:spcAft>
              <a:spcPct val="35000"/>
            </a:spcAft>
          </a:pPr>
          <a:r>
            <a:rPr lang="es-EC" sz="2400" kern="1200" dirty="0" smtClean="0">
              <a:solidFill>
                <a:schemeClr val="tx2"/>
              </a:solidFill>
              <a:latin typeface="Times New Roman" panose="02020603050405020304" pitchFamily="18" charset="0"/>
              <a:cs typeface="Times New Roman" panose="02020603050405020304" pitchFamily="18" charset="0"/>
            </a:rPr>
            <a:t>Determinar los niveles de conocimiento previo de la población, para emprender en  actividades agrícolas.</a:t>
          </a:r>
          <a:endParaRPr lang="es-EC" sz="2400" kern="1200" dirty="0">
            <a:solidFill>
              <a:schemeClr val="tx2"/>
            </a:solidFill>
            <a:latin typeface="Times New Roman" panose="02020603050405020304" pitchFamily="18" charset="0"/>
            <a:cs typeface="Times New Roman" panose="02020603050405020304" pitchFamily="18" charset="0"/>
          </a:endParaRPr>
        </a:p>
      </dsp:txBody>
      <dsp:txXfrm>
        <a:off x="1049924" y="1607741"/>
        <a:ext cx="9092335" cy="803870"/>
      </dsp:txXfrm>
    </dsp:sp>
    <dsp:sp modelId="{3D34C640-AECB-4327-91BF-DD85E9D6863E}">
      <dsp:nvSpPr>
        <dsp:cNvPr id="0" name=""/>
        <dsp:cNvSpPr/>
      </dsp:nvSpPr>
      <dsp:spPr>
        <a:xfrm>
          <a:off x="547505" y="1507257"/>
          <a:ext cx="1004838" cy="1004838"/>
        </a:xfrm>
        <a:prstGeom prst="ellipse">
          <a:avLst/>
        </a:prstGeom>
        <a:blipFill rotWithShape="0">
          <a:blip xmlns:r="http://schemas.openxmlformats.org/officeDocument/2006/relationships" r:embed="rId2"/>
          <a:stretch>
            <a:fillRect/>
          </a:stretch>
        </a:blipFill>
        <a:ln w="6350" cap="flat" cmpd="sng" algn="ctr">
          <a:solidFill>
            <a:schemeClr val="accent5">
              <a:hueOff val="5717842"/>
              <a:satOff val="-8200"/>
              <a:lumOff val="4052"/>
              <a:alphaOff val="0"/>
            </a:schemeClr>
          </a:solidFill>
          <a:prstDash val="solid"/>
          <a:miter lim="800000"/>
        </a:ln>
        <a:effectLst/>
      </dsp:spPr>
      <dsp:style>
        <a:lnRef idx="1">
          <a:scrgbClr r="0" g="0" b="0"/>
        </a:lnRef>
        <a:fillRef idx="2">
          <a:scrgbClr r="0" g="0" b="0"/>
        </a:fillRef>
        <a:effectRef idx="0">
          <a:scrgbClr r="0" g="0" b="0"/>
        </a:effectRef>
        <a:fontRef idx="minor"/>
      </dsp:style>
    </dsp:sp>
    <dsp:sp modelId="{EE4CC662-FEC7-4356-BAD5-717177068266}">
      <dsp:nvSpPr>
        <dsp:cNvPr id="0" name=""/>
        <dsp:cNvSpPr/>
      </dsp:nvSpPr>
      <dsp:spPr>
        <a:xfrm>
          <a:off x="1049924" y="2813756"/>
          <a:ext cx="9092335" cy="803870"/>
        </a:xfrm>
        <a:prstGeom prst="rect">
          <a:avLst/>
        </a:prstGeom>
        <a:gradFill rotWithShape="0">
          <a:gsLst>
            <a:gs pos="0">
              <a:schemeClr val="accent5">
                <a:hueOff val="11435684"/>
                <a:satOff val="-16399"/>
                <a:lumOff val="8105"/>
                <a:alphaOff val="0"/>
                <a:lumMod val="110000"/>
                <a:satMod val="105000"/>
                <a:tint val="67000"/>
              </a:schemeClr>
            </a:gs>
            <a:gs pos="50000">
              <a:schemeClr val="accent5">
                <a:hueOff val="11435684"/>
                <a:satOff val="-16399"/>
                <a:lumOff val="8105"/>
                <a:alphaOff val="0"/>
                <a:lumMod val="105000"/>
                <a:satMod val="103000"/>
                <a:tint val="73000"/>
              </a:schemeClr>
            </a:gs>
            <a:gs pos="100000">
              <a:schemeClr val="accent5">
                <a:hueOff val="11435684"/>
                <a:satOff val="-16399"/>
                <a:lumOff val="810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8072" tIns="60960" rIns="60960" bIns="60960" numCol="1" spcCol="1270" anchor="ctr" anchorCtr="0">
          <a:noAutofit/>
        </a:bodyPr>
        <a:lstStyle/>
        <a:p>
          <a:pPr lvl="0" algn="just" defTabSz="1066800">
            <a:lnSpc>
              <a:spcPct val="90000"/>
            </a:lnSpc>
            <a:spcBef>
              <a:spcPct val="0"/>
            </a:spcBef>
            <a:spcAft>
              <a:spcPct val="35000"/>
            </a:spcAft>
          </a:pPr>
          <a:r>
            <a:rPr lang="es-EC" sz="2400" kern="1200" dirty="0" smtClean="0">
              <a:solidFill>
                <a:schemeClr val="tx2"/>
              </a:solidFill>
              <a:latin typeface="Times New Roman" panose="02020603050405020304" pitchFamily="18" charset="0"/>
              <a:cs typeface="Times New Roman" panose="02020603050405020304" pitchFamily="18" charset="0"/>
            </a:rPr>
            <a:t>Establecer los elementos  que inciden en el ciclo de vida de los emprendimientos agrícolas.</a:t>
          </a:r>
          <a:endParaRPr lang="es-EC" sz="2400" kern="1200" dirty="0">
            <a:solidFill>
              <a:schemeClr val="tx2"/>
            </a:solidFill>
            <a:latin typeface="Times New Roman" panose="02020603050405020304" pitchFamily="18" charset="0"/>
            <a:cs typeface="Times New Roman" panose="02020603050405020304" pitchFamily="18" charset="0"/>
          </a:endParaRPr>
        </a:p>
      </dsp:txBody>
      <dsp:txXfrm>
        <a:off x="1049924" y="2813756"/>
        <a:ext cx="9092335" cy="803870"/>
      </dsp:txXfrm>
    </dsp:sp>
    <dsp:sp modelId="{F9A1AA05-9046-4D7D-95BA-211F64FF5ED7}">
      <dsp:nvSpPr>
        <dsp:cNvPr id="0" name=""/>
        <dsp:cNvSpPr/>
      </dsp:nvSpPr>
      <dsp:spPr>
        <a:xfrm>
          <a:off x="547505" y="2713282"/>
          <a:ext cx="1004838" cy="1004838"/>
        </a:xfrm>
        <a:prstGeom prst="ellipse">
          <a:avLst/>
        </a:prstGeom>
        <a:blipFill rotWithShape="0">
          <a:blip xmlns:r="http://schemas.openxmlformats.org/officeDocument/2006/relationships" r:embed="rId3"/>
          <a:stretch>
            <a:fillRect/>
          </a:stretch>
        </a:blipFill>
        <a:ln w="6350" cap="flat" cmpd="sng" algn="ctr">
          <a:solidFill>
            <a:schemeClr val="accent5">
              <a:hueOff val="11435684"/>
              <a:satOff val="-16399"/>
              <a:lumOff val="8105"/>
              <a:alphaOff val="0"/>
            </a:schemeClr>
          </a:solidFill>
          <a:prstDash val="solid"/>
          <a:miter lim="800000"/>
        </a:ln>
        <a:effectLst/>
      </dsp:spPr>
      <dsp:style>
        <a:lnRef idx="1">
          <a:scrgbClr r="0" g="0" b="0"/>
        </a:lnRef>
        <a:fillRef idx="2">
          <a:scrgbClr r="0" g="0" b="0"/>
        </a:fillRef>
        <a:effectRef idx="0">
          <a:scrgbClr r="0" g="0" b="0"/>
        </a:effectRef>
        <a:fontRef idx="minor"/>
      </dsp:style>
    </dsp:sp>
    <dsp:sp modelId="{9C2FDD4B-3D2F-486D-A461-68842ADD0C87}">
      <dsp:nvSpPr>
        <dsp:cNvPr id="0" name=""/>
        <dsp:cNvSpPr/>
      </dsp:nvSpPr>
      <dsp:spPr>
        <a:xfrm>
          <a:off x="589047" y="4019771"/>
          <a:ext cx="9553213" cy="803870"/>
        </a:xfrm>
        <a:prstGeom prst="rect">
          <a:avLst/>
        </a:prstGeom>
        <a:gradFill rotWithShape="0">
          <a:gsLst>
            <a:gs pos="0">
              <a:schemeClr val="accent5">
                <a:hueOff val="17153525"/>
                <a:satOff val="-24599"/>
                <a:lumOff val="12157"/>
                <a:alphaOff val="0"/>
                <a:lumMod val="110000"/>
                <a:satMod val="105000"/>
                <a:tint val="67000"/>
              </a:schemeClr>
            </a:gs>
            <a:gs pos="50000">
              <a:schemeClr val="accent5">
                <a:hueOff val="17153525"/>
                <a:satOff val="-24599"/>
                <a:lumOff val="12157"/>
                <a:alphaOff val="0"/>
                <a:lumMod val="105000"/>
                <a:satMod val="103000"/>
                <a:tint val="73000"/>
              </a:schemeClr>
            </a:gs>
            <a:gs pos="100000">
              <a:schemeClr val="accent5">
                <a:hueOff val="17153525"/>
                <a:satOff val="-24599"/>
                <a:lumOff val="1215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8072" tIns="60960" rIns="60960" bIns="60960" numCol="1" spcCol="1270" anchor="ctr" anchorCtr="0">
          <a:noAutofit/>
        </a:bodyPr>
        <a:lstStyle/>
        <a:p>
          <a:pPr lvl="0" algn="just" defTabSz="1066800">
            <a:lnSpc>
              <a:spcPct val="90000"/>
            </a:lnSpc>
            <a:spcBef>
              <a:spcPct val="0"/>
            </a:spcBef>
            <a:spcAft>
              <a:spcPct val="35000"/>
            </a:spcAft>
          </a:pPr>
          <a:r>
            <a:rPr lang="es-EC" sz="2400" kern="1200" dirty="0" smtClean="0">
              <a:solidFill>
                <a:schemeClr val="tx2"/>
              </a:solidFill>
              <a:latin typeface="Times New Roman" panose="02020603050405020304" pitchFamily="18" charset="0"/>
              <a:cs typeface="Times New Roman" panose="02020603050405020304" pitchFamily="18" charset="0"/>
            </a:rPr>
            <a:t>Evaluar las oportunidades de emprendimiento agrícola que se desarrollan en el sector asociativo.</a:t>
          </a:r>
          <a:endParaRPr lang="es-EC" sz="2400" kern="1200" dirty="0">
            <a:solidFill>
              <a:schemeClr val="tx2"/>
            </a:solidFill>
            <a:latin typeface="Times New Roman" panose="02020603050405020304" pitchFamily="18" charset="0"/>
            <a:cs typeface="Times New Roman" panose="02020603050405020304" pitchFamily="18" charset="0"/>
          </a:endParaRPr>
        </a:p>
      </dsp:txBody>
      <dsp:txXfrm>
        <a:off x="589047" y="4019771"/>
        <a:ext cx="9553213" cy="803870"/>
      </dsp:txXfrm>
    </dsp:sp>
    <dsp:sp modelId="{E003B93A-DAEB-4B37-9462-B94FB77853BD}">
      <dsp:nvSpPr>
        <dsp:cNvPr id="0" name=""/>
        <dsp:cNvSpPr/>
      </dsp:nvSpPr>
      <dsp:spPr>
        <a:xfrm>
          <a:off x="86628" y="3919287"/>
          <a:ext cx="1004838" cy="1004838"/>
        </a:xfrm>
        <a:prstGeom prst="ellipse">
          <a:avLst/>
        </a:prstGeom>
        <a:blipFill rotWithShape="0">
          <a:blip xmlns:r="http://schemas.openxmlformats.org/officeDocument/2006/relationships" r:embed="rId4"/>
          <a:stretch>
            <a:fillRect/>
          </a:stretch>
        </a:blipFill>
        <a:ln w="6350" cap="flat" cmpd="sng" algn="ctr">
          <a:solidFill>
            <a:schemeClr val="accent5">
              <a:hueOff val="17153525"/>
              <a:satOff val="-24599"/>
              <a:lumOff val="12157"/>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D13FDB-429E-42D7-9EF0-9966B79A97E9}">
      <dsp:nvSpPr>
        <dsp:cNvPr id="0" name=""/>
        <dsp:cNvSpPr/>
      </dsp:nvSpPr>
      <dsp:spPr>
        <a:xfrm>
          <a:off x="334806" y="500892"/>
          <a:ext cx="3447487" cy="945745"/>
        </a:xfrm>
        <a:prstGeom prst="rect">
          <a:avLst/>
        </a:prstGeom>
        <a:solidFill>
          <a:srgbClr val="1D9A78">
            <a:hueOff val="0"/>
            <a:satOff val="0"/>
            <a:lumOff val="0"/>
            <a:alphaOff val="0"/>
          </a:srgbClr>
        </a:solidFill>
        <a:ln w="12700" cap="flat" cmpd="sng" algn="ctr">
          <a:solidFill>
            <a:srgbClr val="1D9A78">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s-ES" sz="2800" kern="1200" dirty="0" smtClean="0">
              <a:solidFill>
                <a:sysClr val="window" lastClr="FFFFFF"/>
              </a:solidFill>
              <a:latin typeface="Times New Roman" panose="02020603050405020304" pitchFamily="18" charset="0"/>
              <a:ea typeface="+mn-ea"/>
              <a:cs typeface="Times New Roman" panose="02020603050405020304" pitchFamily="18" charset="0"/>
            </a:rPr>
            <a:t>Informe Ejecutivo</a:t>
          </a:r>
          <a:endParaRPr lang="es-ES" sz="2800" kern="1200" dirty="0">
            <a:solidFill>
              <a:sysClr val="window" lastClr="FFFFFF"/>
            </a:solidFill>
            <a:latin typeface="Times New Roman" panose="02020603050405020304" pitchFamily="18" charset="0"/>
            <a:ea typeface="+mn-ea"/>
            <a:cs typeface="Times New Roman" panose="02020603050405020304" pitchFamily="18" charset="0"/>
          </a:endParaRPr>
        </a:p>
      </dsp:txBody>
      <dsp:txXfrm>
        <a:off x="334806" y="500892"/>
        <a:ext cx="3447487" cy="945745"/>
      </dsp:txXfrm>
    </dsp:sp>
    <dsp:sp modelId="{89A80BE1-4E80-4A5A-AFCE-9EFC4E7C2B68}">
      <dsp:nvSpPr>
        <dsp:cNvPr id="0" name=""/>
        <dsp:cNvSpPr/>
      </dsp:nvSpPr>
      <dsp:spPr>
        <a:xfrm>
          <a:off x="397660" y="1459711"/>
          <a:ext cx="3376061" cy="2742003"/>
        </a:xfrm>
        <a:prstGeom prst="rect">
          <a:avLst/>
        </a:prstGeom>
        <a:solidFill>
          <a:srgbClr val="1D9A78">
            <a:alpha val="90000"/>
            <a:tint val="40000"/>
            <a:hueOff val="0"/>
            <a:satOff val="0"/>
            <a:lumOff val="0"/>
            <a:alphaOff val="0"/>
          </a:srgbClr>
        </a:solidFill>
        <a:ln w="12700" cap="flat" cmpd="sng" algn="ctr">
          <a:solidFill>
            <a:srgbClr val="1D9A78">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s-ES" sz="20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a:p>
          <a:pPr marL="228600" lvl="1" indent="-228600" algn="l" defTabSz="889000">
            <a:lnSpc>
              <a:spcPct val="90000"/>
            </a:lnSpc>
            <a:spcBef>
              <a:spcPct val="0"/>
            </a:spcBef>
            <a:spcAft>
              <a:spcPct val="15000"/>
            </a:spcAft>
            <a:buChar char="••"/>
          </a:pPr>
          <a:r>
            <a:rPr lang="es-ES" sz="2000" b="1"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Objetivo 1: </a:t>
          </a:r>
          <a:r>
            <a:rPr lang="es-ES" sz="2000" b="0" kern="1200" dirty="0"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Emprendimiento Agrícola</a:t>
          </a:r>
          <a:endParaRPr lang="es-ES" sz="2000" b="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a:p>
          <a:pPr marL="228600" lvl="1" indent="-228600" algn="l" defTabSz="889000">
            <a:lnSpc>
              <a:spcPct val="90000"/>
            </a:lnSpc>
            <a:spcBef>
              <a:spcPct val="0"/>
            </a:spcBef>
            <a:spcAft>
              <a:spcPct val="15000"/>
            </a:spcAft>
            <a:buChar char="••"/>
          </a:pPr>
          <a:r>
            <a:rPr lang="es-ES" sz="2000" b="1"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Objetivo 2: </a:t>
          </a:r>
          <a:r>
            <a:rPr lang="es-ES" sz="2000" kern="1200" dirty="0"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Conocimiento para emprender</a:t>
          </a:r>
          <a:endParaRPr lang="es-ES" sz="20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a:p>
          <a:pPr marL="228600" lvl="1" indent="-228600" algn="l" defTabSz="889000">
            <a:lnSpc>
              <a:spcPct val="90000"/>
            </a:lnSpc>
            <a:spcBef>
              <a:spcPct val="0"/>
            </a:spcBef>
            <a:spcAft>
              <a:spcPct val="15000"/>
            </a:spcAft>
            <a:buChar char="••"/>
          </a:pPr>
          <a:r>
            <a:rPr lang="es-ES" sz="2000" b="1"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Objetivo 3: </a:t>
          </a:r>
          <a:r>
            <a:rPr lang="es-ES" sz="2000" kern="1200" dirty="0"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Elementos del emprendimiento</a:t>
          </a:r>
          <a:endParaRPr lang="es-ES" sz="20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a:p>
          <a:pPr marL="228600" lvl="1" indent="-228600" algn="l" defTabSz="889000">
            <a:lnSpc>
              <a:spcPct val="90000"/>
            </a:lnSpc>
            <a:spcBef>
              <a:spcPct val="0"/>
            </a:spcBef>
            <a:spcAft>
              <a:spcPct val="15000"/>
            </a:spcAft>
            <a:buChar char="••"/>
          </a:pPr>
          <a:r>
            <a:rPr lang="es-ES" sz="2000" b="1"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Objetivo </a:t>
          </a:r>
          <a:r>
            <a:rPr lang="es-ES" sz="2000" b="1" kern="1200" dirty="0"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4: </a:t>
          </a:r>
          <a:r>
            <a:rPr lang="es-ES" sz="2000" b="0" kern="1200" dirty="0"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Oportunidades</a:t>
          </a:r>
          <a:endParaRPr lang="es-ES" sz="20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397660" y="1459711"/>
        <a:ext cx="3376061" cy="2742003"/>
      </dsp:txXfrm>
    </dsp:sp>
    <dsp:sp modelId="{9790E3AE-73C4-4652-A806-A391D0A13E35}">
      <dsp:nvSpPr>
        <dsp:cNvPr id="0" name=""/>
        <dsp:cNvSpPr/>
      </dsp:nvSpPr>
      <dsp:spPr>
        <a:xfrm>
          <a:off x="8432612" y="54872"/>
          <a:ext cx="3470671" cy="1105023"/>
        </a:xfrm>
        <a:prstGeom prst="rect">
          <a:avLst/>
        </a:prstGeom>
        <a:solidFill>
          <a:srgbClr val="1D9A78">
            <a:hueOff val="0"/>
            <a:satOff val="0"/>
            <a:lumOff val="0"/>
            <a:alphaOff val="0"/>
          </a:srgbClr>
        </a:solidFill>
        <a:ln w="12700" cap="flat" cmpd="sng" algn="ctr">
          <a:solidFill>
            <a:srgbClr val="1D9A78">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ct val="90000"/>
            </a:lnSpc>
            <a:spcBef>
              <a:spcPct val="0"/>
            </a:spcBef>
            <a:spcAft>
              <a:spcPct val="35000"/>
            </a:spcAft>
          </a:pPr>
          <a:r>
            <a:rPr lang="es-ES" sz="3200" kern="1200" dirty="0">
              <a:solidFill>
                <a:sysClr val="window" lastClr="FFFFFF"/>
              </a:solidFill>
              <a:latin typeface="Times New Roman" panose="02020603050405020304" pitchFamily="18" charset="0"/>
              <a:ea typeface="+mn-ea"/>
              <a:cs typeface="Times New Roman" panose="02020603050405020304" pitchFamily="18" charset="0"/>
            </a:rPr>
            <a:t>Informe por variables</a:t>
          </a:r>
        </a:p>
      </dsp:txBody>
      <dsp:txXfrm>
        <a:off x="8432612" y="54872"/>
        <a:ext cx="3470671" cy="1105023"/>
      </dsp:txXfrm>
    </dsp:sp>
    <dsp:sp modelId="{E192B853-DEAA-4109-A991-E419BE71505F}">
      <dsp:nvSpPr>
        <dsp:cNvPr id="0" name=""/>
        <dsp:cNvSpPr/>
      </dsp:nvSpPr>
      <dsp:spPr>
        <a:xfrm>
          <a:off x="8458816" y="1161492"/>
          <a:ext cx="3470671" cy="1646282"/>
        </a:xfrm>
        <a:prstGeom prst="rect">
          <a:avLst/>
        </a:prstGeom>
        <a:solidFill>
          <a:srgbClr val="1D9A78">
            <a:alpha val="90000"/>
            <a:tint val="40000"/>
            <a:hueOff val="0"/>
            <a:satOff val="0"/>
            <a:lumOff val="0"/>
            <a:alphaOff val="0"/>
          </a:srgbClr>
        </a:solidFill>
        <a:ln w="12700" cap="flat" cmpd="sng" algn="ctr">
          <a:solidFill>
            <a:srgbClr val="1D9A78">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s-ES" sz="2000" b="1"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Objetivo 1:    </a:t>
          </a:r>
          <a:r>
            <a:rPr lang="es-ES" sz="20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3 variables</a:t>
          </a:r>
        </a:p>
        <a:p>
          <a:pPr marL="228600" lvl="1" indent="-228600" algn="l" defTabSz="889000">
            <a:lnSpc>
              <a:spcPct val="90000"/>
            </a:lnSpc>
            <a:spcBef>
              <a:spcPct val="0"/>
            </a:spcBef>
            <a:spcAft>
              <a:spcPct val="15000"/>
            </a:spcAft>
            <a:buChar char="••"/>
          </a:pPr>
          <a:r>
            <a:rPr lang="es-ES" sz="2000" b="1"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Objetivo 2:    </a:t>
          </a:r>
          <a:r>
            <a:rPr lang="es-ES" sz="2000" b="0" kern="1200" dirty="0"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3</a:t>
          </a:r>
          <a:r>
            <a:rPr lang="es-ES" sz="2000" kern="1200" dirty="0"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s-ES" sz="20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variables</a:t>
          </a:r>
        </a:p>
        <a:p>
          <a:pPr marL="228600" lvl="1" indent="-228600" algn="l" defTabSz="889000">
            <a:lnSpc>
              <a:spcPct val="90000"/>
            </a:lnSpc>
            <a:spcBef>
              <a:spcPct val="0"/>
            </a:spcBef>
            <a:spcAft>
              <a:spcPct val="15000"/>
            </a:spcAft>
            <a:buChar char="••"/>
          </a:pPr>
          <a:r>
            <a:rPr lang="es-ES" sz="2000" b="1"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Objetivo 3:    </a:t>
          </a:r>
          <a:r>
            <a:rPr lang="es-ES" sz="2000" b="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2</a:t>
          </a:r>
          <a:r>
            <a:rPr lang="es-ES" sz="20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variable</a:t>
          </a:r>
        </a:p>
        <a:p>
          <a:pPr marL="228600" lvl="1" indent="-228600" algn="l" defTabSz="889000">
            <a:lnSpc>
              <a:spcPct val="90000"/>
            </a:lnSpc>
            <a:spcBef>
              <a:spcPct val="0"/>
            </a:spcBef>
            <a:spcAft>
              <a:spcPct val="15000"/>
            </a:spcAft>
            <a:buChar char="••"/>
          </a:pPr>
          <a:r>
            <a:rPr lang="es-ES" sz="2000" b="1"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Objetivo 4:    </a:t>
          </a:r>
          <a:r>
            <a:rPr lang="es-ES" sz="2000" b="0" kern="1200" dirty="0"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2</a:t>
          </a:r>
          <a:r>
            <a:rPr lang="es-ES" sz="2000" kern="1200" dirty="0"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s-ES" sz="20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variables</a:t>
          </a:r>
        </a:p>
      </dsp:txBody>
      <dsp:txXfrm>
        <a:off x="8458816" y="1161492"/>
        <a:ext cx="3470671" cy="1646282"/>
      </dsp:txXfrm>
    </dsp:sp>
    <dsp:sp modelId="{5B27C668-138E-49AB-A354-8052040EDCF6}">
      <dsp:nvSpPr>
        <dsp:cNvPr id="0" name=""/>
        <dsp:cNvSpPr/>
      </dsp:nvSpPr>
      <dsp:spPr>
        <a:xfrm>
          <a:off x="3952252" y="2449181"/>
          <a:ext cx="4284301" cy="894670"/>
        </a:xfrm>
        <a:prstGeom prst="rect">
          <a:avLst/>
        </a:prstGeom>
        <a:solidFill>
          <a:srgbClr val="1D9A78">
            <a:hueOff val="0"/>
            <a:satOff val="0"/>
            <a:lumOff val="0"/>
            <a:alphaOff val="0"/>
          </a:srgbClr>
        </a:solidFill>
        <a:ln w="12700" cap="flat" cmpd="sng" algn="ctr">
          <a:solidFill>
            <a:srgbClr val="1D9A78">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ct val="90000"/>
            </a:lnSpc>
            <a:spcBef>
              <a:spcPct val="0"/>
            </a:spcBef>
            <a:spcAft>
              <a:spcPct val="35000"/>
            </a:spcAft>
          </a:pPr>
          <a:r>
            <a:rPr lang="es-ES" sz="3200" kern="1200" dirty="0">
              <a:solidFill>
                <a:sysClr val="window" lastClr="FFFFFF"/>
              </a:solidFill>
              <a:latin typeface="Times New Roman" panose="02020603050405020304" pitchFamily="18" charset="0"/>
              <a:ea typeface="+mn-ea"/>
              <a:cs typeface="Times New Roman" panose="02020603050405020304" pitchFamily="18" charset="0"/>
            </a:rPr>
            <a:t>Informe detallado</a:t>
          </a:r>
        </a:p>
      </dsp:txBody>
      <dsp:txXfrm>
        <a:off x="3952252" y="2449181"/>
        <a:ext cx="4284301" cy="894670"/>
      </dsp:txXfrm>
    </dsp:sp>
    <dsp:sp modelId="{6876FC0B-76BF-4A76-9DD4-BC37286E38EA}">
      <dsp:nvSpPr>
        <dsp:cNvPr id="0" name=""/>
        <dsp:cNvSpPr/>
      </dsp:nvSpPr>
      <dsp:spPr>
        <a:xfrm>
          <a:off x="3970074" y="3347630"/>
          <a:ext cx="4248657" cy="1933013"/>
        </a:xfrm>
        <a:prstGeom prst="rect">
          <a:avLst/>
        </a:prstGeom>
        <a:solidFill>
          <a:srgbClr val="1D9A78">
            <a:alpha val="90000"/>
            <a:tint val="40000"/>
            <a:hueOff val="0"/>
            <a:satOff val="0"/>
            <a:lumOff val="0"/>
            <a:alphaOff val="0"/>
          </a:srgbClr>
        </a:solidFill>
        <a:ln w="12700" cap="flat" cmpd="sng" algn="ctr">
          <a:solidFill>
            <a:srgbClr val="1D9A78">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s-ES" sz="20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Análisis de frecuencias</a:t>
          </a:r>
        </a:p>
        <a:p>
          <a:pPr marL="228600" lvl="1" indent="-228600" algn="l" defTabSz="889000">
            <a:lnSpc>
              <a:spcPct val="90000"/>
            </a:lnSpc>
            <a:spcBef>
              <a:spcPct val="0"/>
            </a:spcBef>
            <a:spcAft>
              <a:spcPct val="15000"/>
            </a:spcAft>
            <a:buChar char="••"/>
          </a:pPr>
          <a:endParaRPr lang="es-ES" sz="20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a:p>
          <a:pPr marL="228600" lvl="1" indent="-228600" algn="l" defTabSz="889000">
            <a:lnSpc>
              <a:spcPct val="90000"/>
            </a:lnSpc>
            <a:spcBef>
              <a:spcPct val="0"/>
            </a:spcBef>
            <a:spcAft>
              <a:spcPct val="15000"/>
            </a:spcAft>
            <a:buChar char="••"/>
          </a:pPr>
          <a:endParaRPr lang="es-ES" sz="20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a:p>
          <a:pPr marL="228600" lvl="1" indent="-228600" algn="l" defTabSz="889000">
            <a:lnSpc>
              <a:spcPct val="90000"/>
            </a:lnSpc>
            <a:spcBef>
              <a:spcPct val="0"/>
            </a:spcBef>
            <a:spcAft>
              <a:spcPct val="15000"/>
            </a:spcAft>
            <a:buChar char="••"/>
          </a:pPr>
          <a:r>
            <a:rPr lang="es-ES" sz="2000" kern="1200" dirty="0"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Análisis de Gráficos</a:t>
          </a:r>
          <a:endParaRPr lang="es-ES" sz="20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a:p>
          <a:pPr marL="228600" lvl="1" indent="-228600" algn="l" defTabSz="889000">
            <a:lnSpc>
              <a:spcPct val="90000"/>
            </a:lnSpc>
            <a:spcBef>
              <a:spcPct val="0"/>
            </a:spcBef>
            <a:spcAft>
              <a:spcPct val="15000"/>
            </a:spcAft>
            <a:buChar char="••"/>
          </a:pPr>
          <a:endParaRPr lang="es-ES" sz="20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3970074" y="3347630"/>
        <a:ext cx="4248657" cy="19330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D05956-8382-4628-B89B-AA74CCC42573}">
      <dsp:nvSpPr>
        <dsp:cNvPr id="0" name=""/>
        <dsp:cNvSpPr/>
      </dsp:nvSpPr>
      <dsp:spPr>
        <a:xfrm>
          <a:off x="2683834" y="0"/>
          <a:ext cx="5943600" cy="5943600"/>
        </a:xfrm>
        <a:prstGeom prst="quadArrow">
          <a:avLst>
            <a:gd name="adj1" fmla="val 2000"/>
            <a:gd name="adj2" fmla="val 4000"/>
            <a:gd name="adj3" fmla="val 5000"/>
          </a:avLst>
        </a:prstGeom>
        <a:solidFill>
          <a:srgbClr val="0070C0"/>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592CB2B7-F27C-4C4E-B135-EE9B4B7F914C}">
      <dsp:nvSpPr>
        <dsp:cNvPr id="0" name=""/>
        <dsp:cNvSpPr/>
      </dsp:nvSpPr>
      <dsp:spPr>
        <a:xfrm>
          <a:off x="231921" y="470638"/>
          <a:ext cx="5018894" cy="237744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S" sz="2000" b="0" kern="1200" dirty="0" smtClean="0">
              <a:solidFill>
                <a:schemeClr val="tx2"/>
              </a:solidFill>
              <a:latin typeface="Times New Roman" panose="02020603050405020304" pitchFamily="18" charset="0"/>
              <a:cs typeface="Times New Roman" panose="02020603050405020304" pitchFamily="18" charset="0"/>
            </a:rPr>
            <a:t>No cuentan con la infraestructura necesaria para desarrollarse de manera optima. carecen de garantías para acceder a financiamiento, y no consideran a un promotor del emprendimiento a entidades (EPS) que promuevan el emprendimiento agrícola en el sector.</a:t>
          </a:r>
          <a:endParaRPr lang="es-ES" sz="2000" b="0" kern="1200" dirty="0">
            <a:solidFill>
              <a:schemeClr val="tx2"/>
            </a:solidFill>
            <a:latin typeface="Times New Roman" panose="02020603050405020304" pitchFamily="18" charset="0"/>
            <a:cs typeface="Times New Roman" panose="02020603050405020304" pitchFamily="18" charset="0"/>
          </a:endParaRPr>
        </a:p>
      </dsp:txBody>
      <dsp:txXfrm>
        <a:off x="347978" y="586695"/>
        <a:ext cx="4786780" cy="2145326"/>
      </dsp:txXfrm>
    </dsp:sp>
    <dsp:sp modelId="{7F692875-508A-48FE-A55F-5104F6885597}">
      <dsp:nvSpPr>
        <dsp:cNvPr id="0" name=""/>
        <dsp:cNvSpPr/>
      </dsp:nvSpPr>
      <dsp:spPr>
        <a:xfrm>
          <a:off x="5937492" y="386334"/>
          <a:ext cx="5349121" cy="2377440"/>
        </a:xfrm>
        <a:prstGeom prst="roundRect">
          <a:avLst/>
        </a:prstGeom>
        <a:gradFill rotWithShape="0">
          <a:gsLst>
            <a:gs pos="0">
              <a:schemeClr val="accent3">
                <a:hueOff val="-1283182"/>
                <a:satOff val="2771"/>
                <a:lumOff val="-3529"/>
                <a:alphaOff val="0"/>
                <a:satMod val="103000"/>
                <a:lumMod val="102000"/>
                <a:tint val="94000"/>
              </a:schemeClr>
            </a:gs>
            <a:gs pos="50000">
              <a:schemeClr val="accent3">
                <a:hueOff val="-1283182"/>
                <a:satOff val="2771"/>
                <a:lumOff val="-3529"/>
                <a:alphaOff val="0"/>
                <a:satMod val="110000"/>
                <a:lumMod val="100000"/>
                <a:shade val="100000"/>
              </a:schemeClr>
            </a:gs>
            <a:gs pos="100000">
              <a:schemeClr val="accent3">
                <a:hueOff val="-1283182"/>
                <a:satOff val="2771"/>
                <a:lumOff val="-352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S" sz="2000" b="0" kern="1200" dirty="0" smtClean="0">
              <a:solidFill>
                <a:schemeClr val="tx2"/>
              </a:solidFill>
              <a:latin typeface="Times New Roman" panose="02020603050405020304" pitchFamily="18" charset="0"/>
              <a:cs typeface="Times New Roman" panose="02020603050405020304" pitchFamily="18" charset="0"/>
            </a:rPr>
            <a:t>El nivel de educación es básica, la actividad agrícola se basa en la experiencia en base a conocimiento empírico, reciben capacitación  y asistencia técnica  por parte del MAGAP, consideran que para ser emprendedor es necesario tener prospección al riesgo.</a:t>
          </a:r>
          <a:endParaRPr lang="es-ES" sz="2000" b="0" kern="1200" dirty="0">
            <a:solidFill>
              <a:schemeClr val="tx2"/>
            </a:solidFill>
            <a:latin typeface="Times New Roman" panose="02020603050405020304" pitchFamily="18" charset="0"/>
            <a:cs typeface="Times New Roman" panose="02020603050405020304" pitchFamily="18" charset="0"/>
          </a:endParaRPr>
        </a:p>
      </dsp:txBody>
      <dsp:txXfrm>
        <a:off x="6053549" y="502391"/>
        <a:ext cx="5117007" cy="2145326"/>
      </dsp:txXfrm>
    </dsp:sp>
    <dsp:sp modelId="{5CF17300-0531-460F-B8C1-85D15565B8C6}">
      <dsp:nvSpPr>
        <dsp:cNvPr id="0" name=""/>
        <dsp:cNvSpPr/>
      </dsp:nvSpPr>
      <dsp:spPr>
        <a:xfrm>
          <a:off x="231921" y="3264130"/>
          <a:ext cx="5018894" cy="2377440"/>
        </a:xfrm>
        <a:prstGeom prst="roundRect">
          <a:avLst/>
        </a:prstGeom>
        <a:gradFill rotWithShape="0">
          <a:gsLst>
            <a:gs pos="0">
              <a:schemeClr val="accent3">
                <a:hueOff val="-2566364"/>
                <a:satOff val="5541"/>
                <a:lumOff val="-7059"/>
                <a:alphaOff val="0"/>
                <a:satMod val="103000"/>
                <a:lumMod val="102000"/>
                <a:tint val="94000"/>
              </a:schemeClr>
            </a:gs>
            <a:gs pos="50000">
              <a:schemeClr val="accent3">
                <a:hueOff val="-2566364"/>
                <a:satOff val="5541"/>
                <a:lumOff val="-7059"/>
                <a:alphaOff val="0"/>
                <a:satMod val="110000"/>
                <a:lumMod val="100000"/>
                <a:shade val="100000"/>
              </a:schemeClr>
            </a:gs>
            <a:gs pos="100000">
              <a:schemeClr val="accent3">
                <a:hueOff val="-2566364"/>
                <a:satOff val="5541"/>
                <a:lumOff val="-705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S" sz="2000" b="0" kern="1200" dirty="0" smtClean="0">
              <a:solidFill>
                <a:schemeClr val="tx2"/>
              </a:solidFill>
              <a:latin typeface="Times New Roman" panose="02020603050405020304" pitchFamily="18" charset="0"/>
              <a:cs typeface="Times New Roman" panose="02020603050405020304" pitchFamily="18" charset="0"/>
            </a:rPr>
            <a:t> No consideran a la </a:t>
          </a:r>
          <a:r>
            <a:rPr lang="es-ES" sz="2000" b="0" kern="1200" dirty="0" err="1" smtClean="0">
              <a:solidFill>
                <a:schemeClr val="tx2"/>
              </a:solidFill>
              <a:latin typeface="Times New Roman" panose="02020603050405020304" pitchFamily="18" charset="0"/>
              <a:cs typeface="Times New Roman" panose="02020603050405020304" pitchFamily="18" charset="0"/>
            </a:rPr>
            <a:t>asociatividad</a:t>
          </a:r>
          <a:r>
            <a:rPr lang="es-ES" sz="2000" b="0" kern="1200" dirty="0" smtClean="0">
              <a:solidFill>
                <a:schemeClr val="tx2"/>
              </a:solidFill>
              <a:latin typeface="Times New Roman" panose="02020603050405020304" pitchFamily="18" charset="0"/>
              <a:cs typeface="Times New Roman" panose="02020603050405020304" pitchFamily="18" charset="0"/>
            </a:rPr>
            <a:t> como una estrategia de crecimiento, manejan una gestión básica en relación a sus recursos, se han adaptado al entorno con poca participación en el mercado.</a:t>
          </a:r>
          <a:endParaRPr lang="es-ES" sz="2000" b="0" kern="1200" dirty="0">
            <a:solidFill>
              <a:schemeClr val="tx2"/>
            </a:solidFill>
            <a:latin typeface="Times New Roman" panose="02020603050405020304" pitchFamily="18" charset="0"/>
            <a:cs typeface="Times New Roman" panose="02020603050405020304" pitchFamily="18" charset="0"/>
          </a:endParaRPr>
        </a:p>
      </dsp:txBody>
      <dsp:txXfrm>
        <a:off x="347978" y="3380187"/>
        <a:ext cx="4786780" cy="2145326"/>
      </dsp:txXfrm>
    </dsp:sp>
    <dsp:sp modelId="{60C3A209-08E1-461B-8F14-F626F3D522A1}">
      <dsp:nvSpPr>
        <dsp:cNvPr id="0" name=""/>
        <dsp:cNvSpPr/>
      </dsp:nvSpPr>
      <dsp:spPr>
        <a:xfrm>
          <a:off x="5937492" y="3179826"/>
          <a:ext cx="5349121" cy="2377440"/>
        </a:xfrm>
        <a:prstGeom prst="roundRect">
          <a:avLst/>
        </a:prstGeom>
        <a:gradFill rotWithShape="0">
          <a:gsLst>
            <a:gs pos="0">
              <a:schemeClr val="accent3">
                <a:hueOff val="-3849546"/>
                <a:satOff val="8312"/>
                <a:lumOff val="-10588"/>
                <a:alphaOff val="0"/>
                <a:satMod val="103000"/>
                <a:lumMod val="102000"/>
                <a:tint val="94000"/>
              </a:schemeClr>
            </a:gs>
            <a:gs pos="50000">
              <a:schemeClr val="accent3">
                <a:hueOff val="-3849546"/>
                <a:satOff val="8312"/>
                <a:lumOff val="-10588"/>
                <a:alphaOff val="0"/>
                <a:satMod val="110000"/>
                <a:lumMod val="100000"/>
                <a:shade val="100000"/>
              </a:schemeClr>
            </a:gs>
            <a:gs pos="100000">
              <a:schemeClr val="accent3">
                <a:hueOff val="-3849546"/>
                <a:satOff val="8312"/>
                <a:lumOff val="-1058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0" kern="1200" dirty="0" smtClean="0">
              <a:solidFill>
                <a:schemeClr val="tx2"/>
              </a:solidFill>
              <a:latin typeface="Times New Roman" panose="02020603050405020304" pitchFamily="18" charset="0"/>
              <a:cs typeface="Times New Roman" panose="02020603050405020304" pitchFamily="18" charset="0"/>
            </a:rPr>
            <a:t>No hay una ley orgánica que promueva el emprendimiento, las entidades que deben promover el desarrollo del sector asociativo no son articuladores ni dinamizan el crecimiento de la (EPS), la oportunidad de negocio que es de su interés es la comercialización a gran escala de productos agrícola.</a:t>
          </a:r>
          <a:endParaRPr lang="es-ES" sz="2000" b="0" kern="1200" dirty="0">
            <a:solidFill>
              <a:schemeClr val="tx2"/>
            </a:solidFill>
            <a:latin typeface="Times New Roman" panose="02020603050405020304" pitchFamily="18" charset="0"/>
            <a:cs typeface="Times New Roman" panose="02020603050405020304" pitchFamily="18" charset="0"/>
          </a:endParaRPr>
        </a:p>
      </dsp:txBody>
      <dsp:txXfrm>
        <a:off x="6053549" y="3295883"/>
        <a:ext cx="5117007" cy="214532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es-ES" dirty="0"/>
          </a:p>
        </p:txBody>
      </p:sp>
      <p:sp>
        <p:nvSpPr>
          <p:cNvPr id="3" name="Marcador de posición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558A6B77-4CD0-4837-888F-5450ED07382F}" type="datetime1">
              <a:rPr lang="es-ES" smtClean="0"/>
              <a:t>18/01/2018</a:t>
            </a:fld>
            <a:endParaRPr lang="es-ES" dirty="0"/>
          </a:p>
        </p:txBody>
      </p:sp>
      <p:sp>
        <p:nvSpPr>
          <p:cNvPr id="4" name="Marcador de posición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es-ES" dirty="0"/>
          </a:p>
        </p:txBody>
      </p:sp>
      <p:sp>
        <p:nvSpPr>
          <p:cNvPr id="5" name="Marcador de posición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57E03411-58E2-43FD-AE1D-AD77DFF8CB20}" type="slidenum">
              <a:rPr lang="es-ES" smtClean="0"/>
              <a:pPr algn="r" rtl="0"/>
              <a:t>‹Nº›</a:t>
            </a:fld>
            <a:endParaRPr lang="es-ES" dirty="0"/>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es-ES" noProof="0" dirty="0"/>
          </a:p>
        </p:txBody>
      </p:sp>
      <p:sp>
        <p:nvSpPr>
          <p:cNvPr id="3" name="Marcador de posición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vl1pPr>
          </a:lstStyle>
          <a:p>
            <a:fld id="{EFBF568D-E0C5-4F7A-80C1-F7598EC89943}" type="datetime1">
              <a:rPr lang="es-ES" noProof="0" smtClean="0"/>
              <a:pPr/>
              <a:t>18/01/2018</a:t>
            </a:fld>
            <a:endParaRPr lang="es-ES" noProof="0" dirty="0"/>
          </a:p>
        </p:txBody>
      </p:sp>
      <p:sp>
        <p:nvSpPr>
          <p:cNvPr id="4" name="Marcador de posición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dirty="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dirty="0" smtClean="0"/>
              <a:t>Haga clic para modificar el estilo de texto del patrón</a:t>
            </a:r>
          </a:p>
          <a:p>
            <a:pPr lvl="1" rtl="0"/>
            <a:r>
              <a:rPr lang="es-ES" noProof="0" dirty="0" smtClean="0"/>
              <a:t>Segundo nivel</a:t>
            </a:r>
          </a:p>
          <a:p>
            <a:pPr lvl="2" rtl="0"/>
            <a:r>
              <a:rPr lang="es-ES" noProof="0" dirty="0" smtClean="0"/>
              <a:t>Tercer nivel</a:t>
            </a:r>
          </a:p>
          <a:p>
            <a:pPr lvl="3" rtl="0"/>
            <a:r>
              <a:rPr lang="es-ES" noProof="0" dirty="0" smtClean="0"/>
              <a:t>Cuarto nivel</a:t>
            </a:r>
          </a:p>
          <a:p>
            <a:pPr lvl="4" rtl="0"/>
            <a:r>
              <a:rPr lang="es-ES" noProof="0" dirty="0" smtClean="0"/>
              <a:t>Quinto nivel</a:t>
            </a:r>
            <a:endParaRPr lang="es-ES" noProof="0" dirty="0"/>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es-ES" noProof="0" dirty="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rtl="0">
              <a:defRPr sz="1200"/>
            </a:lvl1pPr>
          </a:lstStyle>
          <a:p>
            <a:fld id="{C8DC57A8-AE18-4654-B6AF-04B3577165BE}" type="slidenum">
              <a:rPr lang="es-ES" noProof="0" smtClean="0"/>
              <a:pPr/>
              <a:t>‹Nº›</a:t>
            </a:fld>
            <a:endParaRPr lang="es-ES" noProof="0" dirty="0"/>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810E1E9A-E921-4174-A0FC-51868D7AC568}" type="slidenum">
              <a:rPr lang="es-ES" smtClean="0"/>
              <a:t>1</a:t>
            </a:fld>
            <a:endParaRPr lang="es-ES" dirty="0"/>
          </a:p>
        </p:txBody>
      </p:sp>
    </p:spTree>
    <p:extLst>
      <p:ext uri="{BB962C8B-B14F-4D97-AF65-F5344CB8AC3E}">
        <p14:creationId xmlns:p14="http://schemas.microsoft.com/office/powerpoint/2010/main" val="4224621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810E1E9A-E921-4174-A0FC-51868D7AC568}" type="slidenum">
              <a:rPr lang="es-ES" smtClean="0"/>
              <a:t>2</a:t>
            </a:fld>
            <a:endParaRPr lang="es-ES" dirty="0"/>
          </a:p>
        </p:txBody>
      </p:sp>
    </p:spTree>
    <p:extLst>
      <p:ext uri="{BB962C8B-B14F-4D97-AF65-F5344CB8AC3E}">
        <p14:creationId xmlns:p14="http://schemas.microsoft.com/office/powerpoint/2010/main" val="1247781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810E1E9A-E921-4174-A0FC-51868D7AC568}" type="slidenum">
              <a:rPr lang="es-ES" smtClean="0"/>
              <a:t>4</a:t>
            </a:fld>
            <a:endParaRPr lang="es-ES" dirty="0"/>
          </a:p>
        </p:txBody>
      </p:sp>
    </p:spTree>
    <p:extLst>
      <p:ext uri="{BB962C8B-B14F-4D97-AF65-F5344CB8AC3E}">
        <p14:creationId xmlns:p14="http://schemas.microsoft.com/office/powerpoint/2010/main" val="3477567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810E1E9A-E921-4174-A0FC-51868D7AC568}" type="slidenum">
              <a:rPr lang="es-ES" smtClean="0"/>
              <a:t>6</a:t>
            </a:fld>
            <a:endParaRPr lang="es-ES" dirty="0"/>
          </a:p>
        </p:txBody>
      </p:sp>
    </p:spTree>
    <p:extLst>
      <p:ext uri="{BB962C8B-B14F-4D97-AF65-F5344CB8AC3E}">
        <p14:creationId xmlns:p14="http://schemas.microsoft.com/office/powerpoint/2010/main" val="2244271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B045B7DE-1198-4F2F-B574-CA8CAE341642}" type="slidenum">
              <a:rPr lang="es-ES" smtClean="0"/>
              <a:t>22</a:t>
            </a:fld>
            <a:endParaRPr lang="es-ES" dirty="0"/>
          </a:p>
        </p:txBody>
      </p:sp>
    </p:spTree>
    <p:extLst>
      <p:ext uri="{BB962C8B-B14F-4D97-AF65-F5344CB8AC3E}">
        <p14:creationId xmlns:p14="http://schemas.microsoft.com/office/powerpoint/2010/main" val="2351852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B045B7DE-1198-4F2F-B574-CA8CAE341642}" type="slidenum">
              <a:rPr lang="es-ES" smtClean="0"/>
              <a:t>23</a:t>
            </a:fld>
            <a:endParaRPr lang="es-ES" dirty="0"/>
          </a:p>
        </p:txBody>
      </p:sp>
    </p:spTree>
    <p:extLst>
      <p:ext uri="{BB962C8B-B14F-4D97-AF65-F5344CB8AC3E}">
        <p14:creationId xmlns:p14="http://schemas.microsoft.com/office/powerpoint/2010/main" val="1720608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B045B7DE-1198-4F2F-B574-CA8CAE341642}" type="slidenum">
              <a:rPr lang="es-ES" smtClean="0"/>
              <a:t>24</a:t>
            </a:fld>
            <a:endParaRPr lang="es-ES" dirty="0"/>
          </a:p>
        </p:txBody>
      </p:sp>
    </p:spTree>
    <p:extLst>
      <p:ext uri="{BB962C8B-B14F-4D97-AF65-F5344CB8AC3E}">
        <p14:creationId xmlns:p14="http://schemas.microsoft.com/office/powerpoint/2010/main" val="230244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B045B7DE-1198-4F2F-B574-CA8CAE341642}" type="slidenum">
              <a:rPr lang="es-ES" smtClean="0"/>
              <a:t>26</a:t>
            </a:fld>
            <a:endParaRPr lang="es-ES" dirty="0"/>
          </a:p>
        </p:txBody>
      </p:sp>
    </p:spTree>
    <p:extLst>
      <p:ext uri="{BB962C8B-B14F-4D97-AF65-F5344CB8AC3E}">
        <p14:creationId xmlns:p14="http://schemas.microsoft.com/office/powerpoint/2010/main" val="3184650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B045B7DE-1198-4F2F-B574-CA8CAE341642}" type="slidenum">
              <a:rPr lang="es-ES" smtClean="0"/>
              <a:t>27</a:t>
            </a:fld>
            <a:endParaRPr lang="es-ES" dirty="0"/>
          </a:p>
        </p:txBody>
      </p:sp>
    </p:spTree>
    <p:extLst>
      <p:ext uri="{BB962C8B-B14F-4D97-AF65-F5344CB8AC3E}">
        <p14:creationId xmlns:p14="http://schemas.microsoft.com/office/powerpoint/2010/main" val="26538561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4265611" y="1752600"/>
            <a:ext cx="6858002" cy="1828800"/>
          </a:xfrm>
        </p:spPr>
        <p:txBody>
          <a:bodyPr rtlCol="0" anchor="b">
            <a:noAutofit/>
          </a:bodyPr>
          <a:lstStyle>
            <a:lvl1pPr algn="l" rtl="0">
              <a:defRPr sz="4800"/>
            </a:lvl1pPr>
          </a:lstStyle>
          <a:p>
            <a:pPr rtl="0"/>
            <a:r>
              <a:rPr lang="es-ES" noProof="0" smtClean="0"/>
              <a:t>Haga clic para modificar el estilo de título del patrón</a:t>
            </a:r>
            <a:endParaRPr lang="es-ES" noProof="0" dirty="0"/>
          </a:p>
        </p:txBody>
      </p:sp>
      <p:sp>
        <p:nvSpPr>
          <p:cNvPr id="3" name="Subtítulo 2"/>
          <p:cNvSpPr>
            <a:spLocks noGrp="1"/>
          </p:cNvSpPr>
          <p:nvPr>
            <p:ph type="subTitle" idx="1"/>
          </p:nvPr>
        </p:nvSpPr>
        <p:spPr>
          <a:xfrm>
            <a:off x="4265610" y="3733800"/>
            <a:ext cx="6858002" cy="914400"/>
          </a:xfrm>
        </p:spPr>
        <p:txBody>
          <a:bodyPr rtlCol="0"/>
          <a:lstStyle>
            <a:lvl1pPr marL="0" indent="0" algn="l" rtl="0">
              <a:spcBef>
                <a:spcPts val="0"/>
              </a:spcBef>
              <a:buNone/>
              <a:defRPr sz="2400"/>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r>
              <a:rPr lang="es-ES" noProof="0" smtClean="0"/>
              <a:t>Haga clic para modificar el estilo de subtítulo del patrón</a:t>
            </a:r>
            <a:endParaRPr lang="es-ES" noProof="0" dirty="0"/>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es imágenes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9066214" y="421594"/>
            <a:ext cx="2286000" cy="1885508"/>
          </a:xfrm>
        </p:spPr>
        <p:txBody>
          <a:bodyPr rtlCol="0">
            <a:noAutofit/>
          </a:bodyPr>
          <a:lstStyle>
            <a:lvl1pPr algn="l" rtl="0">
              <a:defRPr sz="2200"/>
            </a:lvl1pPr>
          </a:lstStyle>
          <a:p>
            <a:pPr rtl="0"/>
            <a:r>
              <a:rPr lang="es-ES" noProof="0" smtClean="0"/>
              <a:t>Haga clic para modificar el estilo de título del patrón</a:t>
            </a:r>
            <a:endParaRPr lang="es-ES" noProof="0" dirty="0"/>
          </a:p>
        </p:txBody>
      </p:sp>
      <p:grpSp>
        <p:nvGrpSpPr>
          <p:cNvPr id="84" name="Grupo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orma lib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6" name="Forma lib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7" name="Forma lib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8" name="Forma lib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9" name="Forma lib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0" name="Forma lib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1" name="Forma lib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2" name="Forma lib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3" name="Forma lib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4" name="Forma lib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5" name="Forma lib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6" name="Forma lib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97" name="Marcador de posición de imagen 33" descr="Marcador de posición vacío para agregar una imagen. Haga clic en el marcador de posición y seleccione la imagen que desee agregar."/>
          <p:cNvSpPr>
            <a:spLocks noGrp="1"/>
          </p:cNvSpPr>
          <p:nvPr>
            <p:ph type="pic" sz="quarter" idx="17"/>
          </p:nvPr>
        </p:nvSpPr>
        <p:spPr>
          <a:xfrm>
            <a:off x="840795" y="1020193"/>
            <a:ext cx="3886200" cy="4572000"/>
          </a:xfrm>
          <a:solidFill>
            <a:schemeClr val="bg2"/>
          </a:solidFill>
          <a:ln w="38100">
            <a:solidFill>
              <a:schemeClr val="bg1"/>
            </a:solidFill>
          </a:ln>
        </p:spPr>
        <p:txBody>
          <a:bodyPr rtlCol="0"/>
          <a:lstStyle>
            <a:lvl1pPr marL="0" indent="0" algn="ctr" rtl="0">
              <a:buNone/>
              <a:defRPr/>
            </a:lvl1pPr>
          </a:lstStyle>
          <a:p>
            <a:pPr rtl="0"/>
            <a:r>
              <a:rPr lang="es-ES" noProof="0" smtClean="0"/>
              <a:t>Haga clic en el icono para agregar una imagen</a:t>
            </a:r>
            <a:endParaRPr lang="es-ES" noProof="0" dirty="0"/>
          </a:p>
        </p:txBody>
      </p:sp>
      <p:grpSp>
        <p:nvGrpSpPr>
          <p:cNvPr id="98" name="Grupo 97"/>
          <p:cNvGrpSpPr/>
          <p:nvPr/>
        </p:nvGrpSpPr>
        <p:grpSpPr>
          <a:xfrm>
            <a:off x="5322489" y="319177"/>
            <a:ext cx="3389607" cy="2710838"/>
            <a:chOff x="895350" y="3313113"/>
            <a:chExt cx="3613151" cy="2790825"/>
          </a:xfrm>
          <a:solidFill>
            <a:schemeClr val="tx1">
              <a:lumMod val="50000"/>
            </a:schemeClr>
          </a:solidFill>
        </p:grpSpPr>
        <p:sp>
          <p:nvSpPr>
            <p:cNvPr id="99" name="Forma lib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0" name="Forma lib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1" name="Forma lib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2" name="Forma lib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3" name="Forma lib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4" name="Forma lib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5" name="Forma lib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6" name="Forma lib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7" name="Forma lib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8" name="Forma lib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9" name="Forma lib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0" name="Forma lib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111" name="Marcador de posición de imagen 33" descr="Marcador de posición vacío para agregar una imagen. Haga clic en el marcador de posición y seleccione la imagen que desee agregar."/>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rtlCol="0"/>
          <a:lstStyle>
            <a:lvl1pPr marL="0" indent="0" algn="ctr" rtl="0">
              <a:buNone/>
              <a:defRPr/>
            </a:lvl1pPr>
          </a:lstStyle>
          <a:p>
            <a:pPr rtl="0"/>
            <a:r>
              <a:rPr lang="es-ES" noProof="0" smtClean="0"/>
              <a:t>Haga clic en el icono para agregar una imagen</a:t>
            </a:r>
            <a:endParaRPr lang="es-ES" noProof="0" dirty="0"/>
          </a:p>
        </p:txBody>
      </p:sp>
      <p:grpSp>
        <p:nvGrpSpPr>
          <p:cNvPr id="112" name="Grupo 111"/>
          <p:cNvGrpSpPr/>
          <p:nvPr/>
        </p:nvGrpSpPr>
        <p:grpSpPr>
          <a:xfrm>
            <a:off x="5322489" y="3245640"/>
            <a:ext cx="3389607" cy="2710838"/>
            <a:chOff x="895350" y="3313113"/>
            <a:chExt cx="3613151" cy="2790825"/>
          </a:xfrm>
          <a:solidFill>
            <a:schemeClr val="tx1">
              <a:lumMod val="50000"/>
            </a:schemeClr>
          </a:solidFill>
        </p:grpSpPr>
        <p:sp>
          <p:nvSpPr>
            <p:cNvPr id="113" name="Forma lib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4" name="Forma lib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5" name="Forma lib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6" name="Forma lib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7" name="Forma lib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8" name="Forma lib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9" name="Forma lib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0" name="Forma lib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1" name="Forma lib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2" name="Forma lib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3" name="Forma lib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4" name="Forma lib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125" name="Marcador de posición de imagen 33" descr="Marcador de posición vacío para agregar una imagen. Haga clic en el marcador de posición y seleccione la imagen que desee agregar."/>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rtlCol="0"/>
          <a:lstStyle>
            <a:lvl1pPr marL="0" indent="0" algn="ctr" rtl="0">
              <a:buNone/>
              <a:defRPr/>
            </a:lvl1pPr>
          </a:lstStyle>
          <a:p>
            <a:pPr rtl="0"/>
            <a:r>
              <a:rPr lang="es-ES" noProof="0" smtClean="0"/>
              <a:t>Haga clic en el icono para agregar una imagen</a:t>
            </a:r>
            <a:endParaRPr lang="es-ES" noProof="0" dirty="0"/>
          </a:p>
        </p:txBody>
      </p:sp>
      <p:sp>
        <p:nvSpPr>
          <p:cNvPr id="126" name="Marcador de posición de texto 3"/>
          <p:cNvSpPr>
            <a:spLocks noGrp="1"/>
          </p:cNvSpPr>
          <p:nvPr>
            <p:ph type="body" sz="half" idx="21"/>
          </p:nvPr>
        </p:nvSpPr>
        <p:spPr>
          <a:xfrm>
            <a:off x="9066214" y="2484992"/>
            <a:ext cx="2286000" cy="3248729"/>
          </a:xfrm>
        </p:spPr>
        <p:txBody>
          <a:bodyPr rtlCol="0" anchor="t" anchorCtr="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s-ES" noProof="0" smtClean="0"/>
              <a:t>Haga clic para modificar el estilo de texto del patrón</a:t>
            </a:r>
          </a:p>
        </p:txBody>
      </p:sp>
      <p:sp>
        <p:nvSpPr>
          <p:cNvPr id="8" name="Marcador de posición de número de diapositiva 7"/>
          <p:cNvSpPr>
            <a:spLocks noGrp="1"/>
          </p:cNvSpPr>
          <p:nvPr>
            <p:ph type="sldNum" sz="quarter" idx="12"/>
          </p:nvPr>
        </p:nvSpPr>
        <p:spPr/>
        <p:txBody>
          <a:bodyPr rtlCol="0"/>
          <a:lstStyle/>
          <a:p>
            <a:pPr rtl="0"/>
            <a:fld id="{022B156B-59AE-415F-B24B-8756D48BB977}" type="slidenum">
              <a:rPr lang="es-ES" noProof="0" smtClean="0"/>
              <a:pPr rtl="0"/>
              <a:t>‹Nº›</a:t>
            </a:fld>
            <a:endParaRPr lang="es-ES" noProof="0" dirty="0"/>
          </a:p>
        </p:txBody>
      </p:sp>
      <p:sp>
        <p:nvSpPr>
          <p:cNvPr id="7" name="Marcador de posición de pie de página 6"/>
          <p:cNvSpPr>
            <a:spLocks noGrp="1"/>
          </p:cNvSpPr>
          <p:nvPr>
            <p:ph type="ftr" sz="quarter" idx="11"/>
          </p:nvPr>
        </p:nvSpPr>
        <p:spPr/>
        <p:txBody>
          <a:bodyPr rtlCol="0"/>
          <a:lstStyle/>
          <a:p>
            <a:pPr rtl="0"/>
            <a:endParaRPr lang="es-ES" noProof="0" dirty="0"/>
          </a:p>
        </p:txBody>
      </p:sp>
      <p:sp>
        <p:nvSpPr>
          <p:cNvPr id="6" name="Marcador de posición de fecha 5"/>
          <p:cNvSpPr>
            <a:spLocks noGrp="1"/>
          </p:cNvSpPr>
          <p:nvPr>
            <p:ph type="dt" sz="half" idx="10"/>
          </p:nvPr>
        </p:nvSpPr>
        <p:spPr/>
        <p:txBody>
          <a:bodyPr rtlCol="0"/>
          <a:lstStyle>
            <a:lvl1pPr>
              <a:defRPr/>
            </a:lvl1pPr>
          </a:lstStyle>
          <a:p>
            <a:fld id="{A629BEB8-9E7D-46F8-9D38-0DF867B65F6C}" type="datetime1">
              <a:rPr lang="es-ES" noProof="0" smtClean="0"/>
              <a:pPr/>
              <a:t>18/01/2018</a:t>
            </a:fld>
            <a:endParaRPr lang="es-ES" noProof="0" dirty="0"/>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ido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7511732" y="1330347"/>
            <a:ext cx="3840480" cy="2103120"/>
          </a:xfrm>
        </p:spPr>
        <p:txBody>
          <a:bodyPr rtlCol="0" anchor="b">
            <a:normAutofit/>
          </a:bodyPr>
          <a:lstStyle>
            <a:lvl1pPr algn="l" rtl="0">
              <a:defRPr sz="3600"/>
            </a:lvl1pPr>
          </a:lstStyle>
          <a:p>
            <a:pPr rtl="0"/>
            <a:r>
              <a:rPr lang="es-ES" noProof="0" smtClean="0"/>
              <a:t>Haga clic para modificar el estilo de título del patrón</a:t>
            </a:r>
            <a:endParaRPr lang="es-ES" noProof="0" dirty="0"/>
          </a:p>
        </p:txBody>
      </p:sp>
      <p:sp>
        <p:nvSpPr>
          <p:cNvPr id="3" name="Marcador de posición de contenido 2"/>
          <p:cNvSpPr>
            <a:spLocks noGrp="1"/>
          </p:cNvSpPr>
          <p:nvPr>
            <p:ph idx="1"/>
          </p:nvPr>
        </p:nvSpPr>
        <p:spPr>
          <a:xfrm>
            <a:off x="836613" y="914400"/>
            <a:ext cx="6172201" cy="5029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2000"/>
            </a:lvl6pPr>
            <a:lvl7pPr algn="l" rtl="0">
              <a:defRPr sz="2000"/>
            </a:lvl7pPr>
            <a:lvl8pPr algn="l" rtl="0">
              <a:defRPr sz="2000"/>
            </a:lvl8pPr>
            <a:lvl9pPr algn="l" rtl="0">
              <a:defRPr sz="2000"/>
            </a:lvl9pPr>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texto 3"/>
          <p:cNvSpPr>
            <a:spLocks noGrp="1"/>
          </p:cNvSpPr>
          <p:nvPr>
            <p:ph type="body" sz="half" idx="2"/>
          </p:nvPr>
        </p:nvSpPr>
        <p:spPr>
          <a:xfrm>
            <a:off x="7511732" y="3555523"/>
            <a:ext cx="3840480" cy="2388077"/>
          </a:xfrm>
        </p:spPr>
        <p:txBody>
          <a:bodyPr rtlCol="0">
            <a:normAutofit/>
          </a:bodyPr>
          <a:lstStyle>
            <a:lvl1pPr marL="0" indent="0" algn="l" rtl="0">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s-ES" noProof="0" smtClean="0"/>
              <a:t>Haga clic para modificar el estilo de texto del patrón</a:t>
            </a:r>
          </a:p>
        </p:txBody>
      </p:sp>
      <p:sp>
        <p:nvSpPr>
          <p:cNvPr id="7" name="Marcador de posición de número de diapositiva 6"/>
          <p:cNvSpPr>
            <a:spLocks noGrp="1"/>
          </p:cNvSpPr>
          <p:nvPr>
            <p:ph type="sldNum" sz="quarter" idx="12"/>
          </p:nvPr>
        </p:nvSpPr>
        <p:spPr>
          <a:xfrm>
            <a:off x="1065213" y="6019801"/>
            <a:ext cx="762000" cy="228600"/>
          </a:xfrm>
        </p:spPr>
        <p:txBody>
          <a:bodyPr rtlCol="0"/>
          <a:lstStyle>
            <a:lvl1pPr algn="l" rtl="0">
              <a:defRPr/>
            </a:lvl1pPr>
          </a:lstStyle>
          <a:p>
            <a:pPr rtl="0"/>
            <a:fld id="{022B156B-59AE-415F-B24B-8756D48BB977}" type="slidenum">
              <a:rPr lang="es-ES" noProof="0" smtClean="0"/>
              <a:pPr rtl="0"/>
              <a:t>‹Nº›</a:t>
            </a:fld>
            <a:endParaRPr lang="es-ES" noProof="0" dirty="0"/>
          </a:p>
        </p:txBody>
      </p:sp>
      <p:sp>
        <p:nvSpPr>
          <p:cNvPr id="6" name="Marcador de posición de pie de página 5"/>
          <p:cNvSpPr>
            <a:spLocks noGrp="1"/>
          </p:cNvSpPr>
          <p:nvPr>
            <p:ph type="ftr" sz="quarter" idx="11"/>
          </p:nvPr>
        </p:nvSpPr>
        <p:spPr/>
        <p:txBody>
          <a:bodyPr rtlCol="0"/>
          <a:lstStyle/>
          <a:p>
            <a:pPr rtl="0"/>
            <a:endParaRPr lang="es-ES" noProof="0" dirty="0"/>
          </a:p>
        </p:txBody>
      </p:sp>
      <p:sp>
        <p:nvSpPr>
          <p:cNvPr id="5" name="Marcador de posición de fecha 4"/>
          <p:cNvSpPr>
            <a:spLocks noGrp="1"/>
          </p:cNvSpPr>
          <p:nvPr>
            <p:ph type="dt" sz="half" idx="10"/>
          </p:nvPr>
        </p:nvSpPr>
        <p:spPr>
          <a:xfrm>
            <a:off x="8075611" y="6019801"/>
            <a:ext cx="1396260" cy="228600"/>
          </a:xfrm>
        </p:spPr>
        <p:txBody>
          <a:bodyPr rtlCol="0"/>
          <a:lstStyle>
            <a:lvl1pPr>
              <a:defRPr/>
            </a:lvl1pPr>
          </a:lstStyle>
          <a:p>
            <a:fld id="{8C5E9C56-EA05-4307-85E4-BF6C05199383}" type="datetime1">
              <a:rPr lang="es-ES" noProof="0" smtClean="0"/>
              <a:pPr/>
              <a:t>18/01/2018</a:t>
            </a:fld>
            <a:endParaRPr lang="es-ES" noProof="0" dirty="0"/>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7492891" y="1330347"/>
            <a:ext cx="3840480" cy="2103120"/>
          </a:xfrm>
        </p:spPr>
        <p:txBody>
          <a:bodyPr rtlCol="0" anchor="b">
            <a:normAutofit/>
          </a:bodyPr>
          <a:lstStyle>
            <a:lvl1pPr algn="l" rtl="0">
              <a:defRPr sz="3600"/>
            </a:lvl1pPr>
          </a:lstStyle>
          <a:p>
            <a:pPr rtl="0"/>
            <a:r>
              <a:rPr lang="es-ES" noProof="0" smtClean="0"/>
              <a:t>Haga clic para modificar el estilo de título del patrón</a:t>
            </a:r>
            <a:endParaRPr lang="es-ES" noProof="0" dirty="0"/>
          </a:p>
        </p:txBody>
      </p:sp>
      <p:grpSp>
        <p:nvGrpSpPr>
          <p:cNvPr id="8" name="Grupo 7"/>
          <p:cNvGrpSpPr/>
          <p:nvPr/>
        </p:nvGrpSpPr>
        <p:grpSpPr>
          <a:xfrm>
            <a:off x="595546" y="781398"/>
            <a:ext cx="6433398" cy="5053665"/>
            <a:chOff x="5162444" y="781398"/>
            <a:chExt cx="6433398" cy="5053665"/>
          </a:xfrm>
        </p:grpSpPr>
        <p:sp>
          <p:nvSpPr>
            <p:cNvPr id="9" name="Forma libre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 name="Forma libre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nvGrpSpPr>
            <p:cNvPr id="11" name="Grupo 10"/>
            <p:cNvGrpSpPr/>
            <p:nvPr/>
          </p:nvGrpSpPr>
          <p:grpSpPr>
            <a:xfrm>
              <a:off x="5814205" y="859113"/>
              <a:ext cx="5129146" cy="4880471"/>
              <a:chOff x="7856559" y="859113"/>
              <a:chExt cx="3086791" cy="4880471"/>
            </a:xfrm>
          </p:grpSpPr>
          <p:sp>
            <p:nvSpPr>
              <p:cNvPr id="20" name="Forma libre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 name="Forma libre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12" name="Forma libre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 name="Forma libre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 name="Forma libre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 name="Forma libre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 name="Forma libre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 name="Forma libre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8" name="Forma libre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9" name="Forma libre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3" name="Marcador de posición de imagen 2" descr="Marcador de posición vacío para agregar una imagen. Haga clic en el marcador de posición y seleccione la imagen que desee agregar."/>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rtlCol="0"/>
          <a:lstStyle>
            <a:lvl1pPr marL="0" indent="0" algn="l" rtl="0">
              <a:buNone/>
              <a:defRPr sz="32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es-ES" noProof="0" smtClean="0"/>
              <a:t>Haga clic en el icono para agregar una imagen</a:t>
            </a:r>
            <a:endParaRPr lang="es-ES" noProof="0" dirty="0"/>
          </a:p>
        </p:txBody>
      </p:sp>
      <p:sp>
        <p:nvSpPr>
          <p:cNvPr id="4" name="Marcador de posición de texto 3"/>
          <p:cNvSpPr>
            <a:spLocks noGrp="1"/>
          </p:cNvSpPr>
          <p:nvPr>
            <p:ph type="body" sz="half" idx="2"/>
          </p:nvPr>
        </p:nvSpPr>
        <p:spPr>
          <a:xfrm>
            <a:off x="7492891" y="3555521"/>
            <a:ext cx="3840480" cy="2168517"/>
          </a:xfrm>
        </p:spPr>
        <p:txBody>
          <a:bodyPr rtlCol="0">
            <a:normAutofit/>
          </a:bodyPr>
          <a:lstStyle>
            <a:lvl1pPr marL="0" indent="0" algn="l" rtl="0">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s-ES" noProof="0" smtClean="0"/>
              <a:t>Haga clic para modificar el estilo de texto del patrón</a:t>
            </a:r>
          </a:p>
        </p:txBody>
      </p:sp>
      <p:sp>
        <p:nvSpPr>
          <p:cNvPr id="7" name="Marcador de posición de número de diapositiva 6"/>
          <p:cNvSpPr>
            <a:spLocks noGrp="1"/>
          </p:cNvSpPr>
          <p:nvPr>
            <p:ph type="sldNum" sz="quarter" idx="12"/>
          </p:nvPr>
        </p:nvSpPr>
        <p:spPr/>
        <p:txBody>
          <a:bodyPr rtlCol="0"/>
          <a:lstStyle/>
          <a:p>
            <a:pPr rtl="0"/>
            <a:fld id="{022B156B-59AE-415F-B24B-8756D48BB977}" type="slidenum">
              <a:rPr lang="es-ES" noProof="0" smtClean="0"/>
              <a:t>‹Nº›</a:t>
            </a:fld>
            <a:endParaRPr lang="es-ES" noProof="0" dirty="0"/>
          </a:p>
        </p:txBody>
      </p:sp>
      <p:sp>
        <p:nvSpPr>
          <p:cNvPr id="6" name="Marcador de posición de pie de página 5"/>
          <p:cNvSpPr>
            <a:spLocks noGrp="1"/>
          </p:cNvSpPr>
          <p:nvPr>
            <p:ph type="ftr" sz="quarter" idx="11"/>
          </p:nvPr>
        </p:nvSpPr>
        <p:spPr/>
        <p:txBody>
          <a:bodyPr rtlCol="0"/>
          <a:lstStyle/>
          <a:p>
            <a:pPr rtl="0"/>
            <a:endParaRPr lang="es-ES" noProof="0" dirty="0"/>
          </a:p>
        </p:txBody>
      </p:sp>
      <p:sp>
        <p:nvSpPr>
          <p:cNvPr id="5" name="Marcador de posición de fecha 4"/>
          <p:cNvSpPr>
            <a:spLocks noGrp="1"/>
          </p:cNvSpPr>
          <p:nvPr>
            <p:ph type="dt" sz="half" idx="10"/>
          </p:nvPr>
        </p:nvSpPr>
        <p:spPr/>
        <p:txBody>
          <a:bodyPr rtlCol="0"/>
          <a:lstStyle>
            <a:lvl1pPr>
              <a:defRPr/>
            </a:lvl1pPr>
          </a:lstStyle>
          <a:p>
            <a:fld id="{A5E4B513-C016-45E9-9D12-97C0FE834FFB}" type="datetime1">
              <a:rPr lang="es-ES" noProof="0" smtClean="0"/>
              <a:pPr/>
              <a:t>18/01/2018</a:t>
            </a:fld>
            <a:endParaRPr lang="es-ES" noProof="0" dirty="0"/>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3" name="Marcador de posición de texto vertical 2"/>
          <p:cNvSpPr>
            <a:spLocks noGrp="1"/>
          </p:cNvSpPr>
          <p:nvPr>
            <p:ph type="body" orient="vert" idx="1"/>
          </p:nvPr>
        </p:nvSpPr>
        <p:spPr/>
        <p:txBody>
          <a:bodyPr vert="eaVert" rtlCol="0"/>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6" name="Marcador de posición de número de diapositiva 5"/>
          <p:cNvSpPr>
            <a:spLocks noGrp="1"/>
          </p:cNvSpPr>
          <p:nvPr>
            <p:ph type="sldNum" sz="quarter" idx="12"/>
          </p:nvPr>
        </p:nvSpPr>
        <p:spPr/>
        <p:txBody>
          <a:bodyPr rtlCol="0"/>
          <a:lstStyle/>
          <a:p>
            <a:pPr rtl="0"/>
            <a:fld id="{022B156B-59AE-415F-B24B-8756D48BB977}" type="slidenum">
              <a:rPr lang="es-ES" noProof="0" smtClean="0"/>
              <a:t>‹Nº›</a:t>
            </a:fld>
            <a:endParaRPr lang="es-ES" noProof="0" dirty="0"/>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4" name="Marcador de posición de fecha 3"/>
          <p:cNvSpPr>
            <a:spLocks noGrp="1"/>
          </p:cNvSpPr>
          <p:nvPr>
            <p:ph type="dt" sz="half" idx="10"/>
          </p:nvPr>
        </p:nvSpPr>
        <p:spPr/>
        <p:txBody>
          <a:bodyPr rtlCol="0"/>
          <a:lstStyle>
            <a:lvl1pPr>
              <a:defRPr/>
            </a:lvl1pPr>
          </a:lstStyle>
          <a:p>
            <a:fld id="{2C08D2A3-9C84-40EA-B90D-CE0CB003F11C}" type="datetime1">
              <a:rPr lang="es-ES" noProof="0" smtClean="0"/>
              <a:pPr/>
              <a:t>18/01/2018</a:t>
            </a:fld>
            <a:endParaRPr lang="es-ES" noProof="0" dirty="0"/>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9624268" y="304800"/>
            <a:ext cx="1729531" cy="5676900"/>
          </a:xfrm>
        </p:spPr>
        <p:txBody>
          <a:bodyPr vert="eaVert" rtlCol="0"/>
          <a:lstStyle>
            <a:lvl1pPr>
              <a:lnSpc>
                <a:spcPct val="100000"/>
              </a:lnSpc>
              <a:defRPr/>
            </a:lvl1pPr>
          </a:lstStyle>
          <a:p>
            <a:pPr rtl="0"/>
            <a:r>
              <a:rPr lang="es-ES" noProof="0" smtClean="0"/>
              <a:t>Haga clic para modificar el estilo de título del patrón</a:t>
            </a:r>
            <a:endParaRPr lang="es-ES" noProof="0" dirty="0"/>
          </a:p>
        </p:txBody>
      </p:sp>
      <p:sp>
        <p:nvSpPr>
          <p:cNvPr id="3" name="Marcador de posición de texto vertical 2"/>
          <p:cNvSpPr>
            <a:spLocks noGrp="1"/>
          </p:cNvSpPr>
          <p:nvPr>
            <p:ph type="body" orient="vert" idx="1"/>
          </p:nvPr>
        </p:nvSpPr>
        <p:spPr>
          <a:xfrm>
            <a:off x="838199" y="304800"/>
            <a:ext cx="8633671" cy="5676900"/>
          </a:xfrm>
        </p:spPr>
        <p:txBody>
          <a:bodyPr vert="eaVert" rtlCol="0"/>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6" name="Marcador de posición de número de diapositiva 5"/>
          <p:cNvSpPr>
            <a:spLocks noGrp="1"/>
          </p:cNvSpPr>
          <p:nvPr>
            <p:ph type="sldNum" sz="quarter" idx="12"/>
          </p:nvPr>
        </p:nvSpPr>
        <p:spPr/>
        <p:txBody>
          <a:bodyPr rtlCol="0"/>
          <a:lstStyle/>
          <a:p>
            <a:pPr rtl="0"/>
            <a:fld id="{022B156B-59AE-415F-B24B-8756D48BB977}" type="slidenum">
              <a:rPr lang="es-ES" noProof="0" smtClean="0"/>
              <a:t>‹Nº›</a:t>
            </a:fld>
            <a:endParaRPr lang="es-ES" noProof="0" dirty="0"/>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4" name="Marcador de posición de fecha 3"/>
          <p:cNvSpPr>
            <a:spLocks noGrp="1"/>
          </p:cNvSpPr>
          <p:nvPr>
            <p:ph type="dt" sz="half" idx="10"/>
          </p:nvPr>
        </p:nvSpPr>
        <p:spPr/>
        <p:txBody>
          <a:bodyPr rtlCol="0"/>
          <a:lstStyle>
            <a:lvl1pPr>
              <a:defRPr/>
            </a:lvl1pPr>
          </a:lstStyle>
          <a:p>
            <a:fld id="{0D3FC754-5105-4120-96BF-E066A80C9168}" type="datetime1">
              <a:rPr lang="es-ES" noProof="0" smtClean="0"/>
              <a:pPr/>
              <a:t>18/01/2018</a:t>
            </a:fld>
            <a:endParaRPr lang="es-ES" noProof="0" dirty="0"/>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3" name="Marcador de posición de contenido 2"/>
          <p:cNvSpPr>
            <a:spLocks noGrp="1"/>
          </p:cNvSpPr>
          <p:nvPr>
            <p:ph idx="1"/>
          </p:nvPr>
        </p:nvSpPr>
        <p:spPr/>
        <p:txBody>
          <a:bodyPr rtlCol="0"/>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6" name="Marcador de posición de número de diapositiva 5"/>
          <p:cNvSpPr>
            <a:spLocks noGrp="1"/>
          </p:cNvSpPr>
          <p:nvPr>
            <p:ph type="sldNum" sz="quarter" idx="12"/>
          </p:nvPr>
        </p:nvSpPr>
        <p:spPr/>
        <p:txBody>
          <a:bodyPr rtlCol="0"/>
          <a:lstStyle/>
          <a:p>
            <a:pPr rtl="0"/>
            <a:fld id="{022B156B-59AE-415F-B24B-8756D48BB977}" type="slidenum">
              <a:rPr lang="es-ES" noProof="0" smtClean="0"/>
              <a:t>‹Nº›</a:t>
            </a:fld>
            <a:endParaRPr lang="es-ES" noProof="0" dirty="0"/>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4" name="Marcador de posición de fecha 3"/>
          <p:cNvSpPr>
            <a:spLocks noGrp="1"/>
          </p:cNvSpPr>
          <p:nvPr>
            <p:ph type="dt" sz="half" idx="10"/>
          </p:nvPr>
        </p:nvSpPr>
        <p:spPr/>
        <p:txBody>
          <a:bodyPr rtlCol="0"/>
          <a:lstStyle>
            <a:lvl1pPr>
              <a:defRPr/>
            </a:lvl1pPr>
          </a:lstStyle>
          <a:p>
            <a:fld id="{FB84E01D-FE59-4730-AF0E-FE450E404B97}" type="datetime1">
              <a:rPr lang="es-ES" noProof="0" smtClean="0"/>
              <a:pPr/>
              <a:t>18/01/2018</a:t>
            </a:fld>
            <a:endParaRPr lang="es-ES" noProof="0" dirty="0"/>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265613" y="1828800"/>
            <a:ext cx="6858002" cy="1828800"/>
          </a:xfrm>
        </p:spPr>
        <p:txBody>
          <a:bodyPr rtlCol="0" anchor="b">
            <a:normAutofit/>
          </a:bodyPr>
          <a:lstStyle>
            <a:lvl1pPr algn="l" rtl="0">
              <a:defRPr sz="4400"/>
            </a:lvl1pPr>
          </a:lstStyle>
          <a:p>
            <a:pPr rtl="0"/>
            <a:r>
              <a:rPr lang="es-ES" noProof="0" smtClean="0"/>
              <a:t>Haga clic para modificar el estilo de título del patrón</a:t>
            </a:r>
            <a:endParaRPr lang="es-ES" noProof="0" dirty="0"/>
          </a:p>
        </p:txBody>
      </p:sp>
      <p:sp>
        <p:nvSpPr>
          <p:cNvPr id="3" name="Marcador de posición de texto 2"/>
          <p:cNvSpPr>
            <a:spLocks noGrp="1"/>
          </p:cNvSpPr>
          <p:nvPr>
            <p:ph type="body" idx="1"/>
          </p:nvPr>
        </p:nvSpPr>
        <p:spPr>
          <a:xfrm>
            <a:off x="4265610" y="3733800"/>
            <a:ext cx="6858002" cy="914400"/>
          </a:xfrm>
        </p:spPr>
        <p:txBody>
          <a:bodyPr rtlCol="0"/>
          <a:lstStyle>
            <a:lvl1pPr marL="0" indent="0" algn="l" rtl="0">
              <a:spcBef>
                <a:spcPts val="0"/>
              </a:spcBef>
              <a:buNone/>
              <a:defRPr sz="2400">
                <a:solidFill>
                  <a:schemeClr val="tx1"/>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es-ES" noProof="0" smtClean="0"/>
              <a:t>Haga clic para modificar el estilo de texto del patrón</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es-ES" noProof="0" smtClean="0"/>
              <a:t>Haga clic para modificar el estilo de título del patrón</a:t>
            </a:r>
            <a:endParaRPr lang="es-ES" noProof="0" dirty="0"/>
          </a:p>
        </p:txBody>
      </p:sp>
      <p:sp>
        <p:nvSpPr>
          <p:cNvPr id="3" name="Marcador de posición de contenido 2"/>
          <p:cNvSpPr>
            <a:spLocks noGrp="1"/>
          </p:cNvSpPr>
          <p:nvPr>
            <p:ph sz="half" idx="1"/>
          </p:nvPr>
        </p:nvSpPr>
        <p:spPr>
          <a:xfrm>
            <a:off x="1065212" y="1825625"/>
            <a:ext cx="4954588" cy="4187952"/>
          </a:xfrm>
        </p:spPr>
        <p:txBody>
          <a:bodyPr rtlCol="0"/>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contenido 3"/>
          <p:cNvSpPr>
            <a:spLocks noGrp="1"/>
          </p:cNvSpPr>
          <p:nvPr>
            <p:ph sz="half" idx="2"/>
          </p:nvPr>
        </p:nvSpPr>
        <p:spPr>
          <a:xfrm>
            <a:off x="6172200" y="1825625"/>
            <a:ext cx="4951414" cy="4187952"/>
          </a:xfrm>
        </p:spPr>
        <p:txBody>
          <a:bodyPr rtlCol="0"/>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7" name="Marcador de posición de número de diapositiva 6"/>
          <p:cNvSpPr>
            <a:spLocks noGrp="1"/>
          </p:cNvSpPr>
          <p:nvPr>
            <p:ph type="sldNum" sz="quarter" idx="12"/>
          </p:nvPr>
        </p:nvSpPr>
        <p:spPr/>
        <p:txBody>
          <a:bodyPr rtlCol="0"/>
          <a:lstStyle/>
          <a:p>
            <a:pPr rtl="0"/>
            <a:fld id="{022B156B-59AE-415F-B24B-8756D48BB977}" type="slidenum">
              <a:rPr lang="es-ES" noProof="0" smtClean="0"/>
              <a:t>‹Nº›</a:t>
            </a:fld>
            <a:endParaRPr lang="es-ES" noProof="0" dirty="0"/>
          </a:p>
        </p:txBody>
      </p:sp>
      <p:sp>
        <p:nvSpPr>
          <p:cNvPr id="6" name="Marcador de posición de pie de página 5"/>
          <p:cNvSpPr>
            <a:spLocks noGrp="1"/>
          </p:cNvSpPr>
          <p:nvPr>
            <p:ph type="ftr" sz="quarter" idx="11"/>
          </p:nvPr>
        </p:nvSpPr>
        <p:spPr/>
        <p:txBody>
          <a:bodyPr rtlCol="0"/>
          <a:lstStyle/>
          <a:p>
            <a:pPr rtl="0"/>
            <a:endParaRPr lang="es-ES" noProof="0" dirty="0"/>
          </a:p>
        </p:txBody>
      </p:sp>
      <p:sp>
        <p:nvSpPr>
          <p:cNvPr id="5" name="Marcador de posición de fecha 4"/>
          <p:cNvSpPr>
            <a:spLocks noGrp="1"/>
          </p:cNvSpPr>
          <p:nvPr>
            <p:ph type="dt" sz="half" idx="10"/>
          </p:nvPr>
        </p:nvSpPr>
        <p:spPr/>
        <p:txBody>
          <a:bodyPr rtlCol="0"/>
          <a:lstStyle>
            <a:lvl1pPr>
              <a:defRPr/>
            </a:lvl1pPr>
          </a:lstStyle>
          <a:p>
            <a:fld id="{8A6A526C-96C5-4D92-AB97-D8ADC29D42FE}" type="datetime1">
              <a:rPr lang="es-ES" noProof="0" smtClean="0"/>
              <a:pPr/>
              <a:t>18/01/2018</a:t>
            </a:fld>
            <a:endParaRPr lang="es-ES" noProof="0" dirty="0"/>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es-ES" noProof="0" smtClean="0"/>
              <a:t>Haga clic para modificar el estilo de título del patrón</a:t>
            </a:r>
            <a:endParaRPr lang="es-ES" noProof="0" dirty="0"/>
          </a:p>
        </p:txBody>
      </p:sp>
      <p:sp>
        <p:nvSpPr>
          <p:cNvPr id="3" name="Marcador de posición de texto 2"/>
          <p:cNvSpPr>
            <a:spLocks noGrp="1"/>
          </p:cNvSpPr>
          <p:nvPr>
            <p:ph type="body" idx="1"/>
          </p:nvPr>
        </p:nvSpPr>
        <p:spPr>
          <a:xfrm>
            <a:off x="1069848"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s-ES" noProof="0" smtClean="0"/>
              <a:t>Haga clic para modificar el estilo de texto del patrón</a:t>
            </a:r>
          </a:p>
        </p:txBody>
      </p:sp>
      <p:sp>
        <p:nvSpPr>
          <p:cNvPr id="4" name="Marcador de posición de contenido 3"/>
          <p:cNvSpPr>
            <a:spLocks noGrp="1"/>
          </p:cNvSpPr>
          <p:nvPr>
            <p:ph sz="half" idx="2"/>
          </p:nvPr>
        </p:nvSpPr>
        <p:spPr>
          <a:xfrm>
            <a:off x="1069848" y="2505075"/>
            <a:ext cx="4956048" cy="3476625"/>
          </a:xfrm>
        </p:spPr>
        <p:txBody>
          <a:bodyPr rtlCol="0"/>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5" name="Marcador de posición de texto 4"/>
          <p:cNvSpPr>
            <a:spLocks noGrp="1"/>
          </p:cNvSpPr>
          <p:nvPr>
            <p:ph type="body" sz="quarter" idx="3"/>
          </p:nvPr>
        </p:nvSpPr>
        <p:spPr>
          <a:xfrm>
            <a:off x="6172200"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s-ES" noProof="0" smtClean="0"/>
              <a:t>Haga clic para modificar el estilo de texto del patrón</a:t>
            </a:r>
          </a:p>
        </p:txBody>
      </p:sp>
      <p:sp>
        <p:nvSpPr>
          <p:cNvPr id="6" name="Marcador de posición de contenido 5"/>
          <p:cNvSpPr>
            <a:spLocks noGrp="1"/>
          </p:cNvSpPr>
          <p:nvPr>
            <p:ph sz="quarter" idx="4"/>
          </p:nvPr>
        </p:nvSpPr>
        <p:spPr>
          <a:xfrm>
            <a:off x="6172200" y="2505075"/>
            <a:ext cx="4956048" cy="3476625"/>
          </a:xfrm>
        </p:spPr>
        <p:txBody>
          <a:bodyPr rtlCol="0"/>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9" name="Marcador de posición de número de diapositiva 8"/>
          <p:cNvSpPr>
            <a:spLocks noGrp="1"/>
          </p:cNvSpPr>
          <p:nvPr>
            <p:ph type="sldNum" sz="quarter" idx="12"/>
          </p:nvPr>
        </p:nvSpPr>
        <p:spPr/>
        <p:txBody>
          <a:bodyPr rtlCol="0"/>
          <a:lstStyle/>
          <a:p>
            <a:pPr rtl="0"/>
            <a:fld id="{022B156B-59AE-415F-B24B-8756D48BB977}" type="slidenum">
              <a:rPr lang="es-ES" noProof="0" smtClean="0"/>
              <a:t>‹Nº›</a:t>
            </a:fld>
            <a:endParaRPr lang="es-ES" noProof="0" dirty="0"/>
          </a:p>
        </p:txBody>
      </p:sp>
      <p:sp>
        <p:nvSpPr>
          <p:cNvPr id="8" name="Marcador de posición de pie de página 7"/>
          <p:cNvSpPr>
            <a:spLocks noGrp="1"/>
          </p:cNvSpPr>
          <p:nvPr>
            <p:ph type="ftr" sz="quarter" idx="11"/>
          </p:nvPr>
        </p:nvSpPr>
        <p:spPr/>
        <p:txBody>
          <a:bodyPr rtlCol="0"/>
          <a:lstStyle/>
          <a:p>
            <a:pPr rtl="0"/>
            <a:endParaRPr lang="es-ES" noProof="0" dirty="0"/>
          </a:p>
        </p:txBody>
      </p:sp>
      <p:sp>
        <p:nvSpPr>
          <p:cNvPr id="7" name="Marcador de posición de fecha 6"/>
          <p:cNvSpPr>
            <a:spLocks noGrp="1"/>
          </p:cNvSpPr>
          <p:nvPr>
            <p:ph type="dt" sz="half" idx="10"/>
          </p:nvPr>
        </p:nvSpPr>
        <p:spPr/>
        <p:txBody>
          <a:bodyPr rtlCol="0"/>
          <a:lstStyle>
            <a:lvl1pPr>
              <a:defRPr/>
            </a:lvl1pPr>
          </a:lstStyle>
          <a:p>
            <a:fld id="{E9D8706A-82CB-4CEF-A1F3-DFFE07174E7B}" type="datetime1">
              <a:rPr lang="es-ES" noProof="0" smtClean="0"/>
              <a:pPr/>
              <a:t>18/01/2018</a:t>
            </a:fld>
            <a:endParaRPr lang="es-ES" noProof="0" dirty="0"/>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es-ES" noProof="0" smtClean="0"/>
              <a:t>Haga clic para modificar el estilo de título del patrón</a:t>
            </a:r>
            <a:endParaRPr lang="es-ES" noProof="0" dirty="0"/>
          </a:p>
        </p:txBody>
      </p:sp>
      <p:sp>
        <p:nvSpPr>
          <p:cNvPr id="5" name="Marcador de posición de número de diapositiva 4"/>
          <p:cNvSpPr>
            <a:spLocks noGrp="1"/>
          </p:cNvSpPr>
          <p:nvPr>
            <p:ph type="sldNum" sz="quarter" idx="12"/>
          </p:nvPr>
        </p:nvSpPr>
        <p:spPr/>
        <p:txBody>
          <a:bodyPr rtlCol="0"/>
          <a:lstStyle/>
          <a:p>
            <a:pPr rtl="0"/>
            <a:fld id="{022B156B-59AE-415F-B24B-8756D48BB977}" type="slidenum">
              <a:rPr lang="es-ES" noProof="0" smtClean="0"/>
              <a:t>‹Nº›</a:t>
            </a:fld>
            <a:endParaRPr lang="es-ES" noProof="0" dirty="0"/>
          </a:p>
        </p:txBody>
      </p:sp>
      <p:sp>
        <p:nvSpPr>
          <p:cNvPr id="4" name="Marcador de posición de pie de página 3"/>
          <p:cNvSpPr>
            <a:spLocks noGrp="1"/>
          </p:cNvSpPr>
          <p:nvPr>
            <p:ph type="ftr" sz="quarter" idx="11"/>
          </p:nvPr>
        </p:nvSpPr>
        <p:spPr/>
        <p:txBody>
          <a:bodyPr rtlCol="0"/>
          <a:lstStyle/>
          <a:p>
            <a:pPr rtl="0"/>
            <a:endParaRPr lang="es-ES" noProof="0" dirty="0"/>
          </a:p>
        </p:txBody>
      </p:sp>
      <p:sp>
        <p:nvSpPr>
          <p:cNvPr id="3" name="Marcador de posición de fecha 2"/>
          <p:cNvSpPr>
            <a:spLocks noGrp="1"/>
          </p:cNvSpPr>
          <p:nvPr>
            <p:ph type="dt" sz="half" idx="10"/>
          </p:nvPr>
        </p:nvSpPr>
        <p:spPr/>
        <p:txBody>
          <a:bodyPr rtlCol="0"/>
          <a:lstStyle>
            <a:lvl1pPr>
              <a:defRPr/>
            </a:lvl1pPr>
          </a:lstStyle>
          <a:p>
            <a:fld id="{1A8843A6-40B9-4C41-B2F4-377E2A54BFAD}" type="datetime1">
              <a:rPr lang="es-ES" noProof="0" smtClean="0"/>
              <a:pPr/>
              <a:t>18/01/2018</a:t>
            </a:fld>
            <a:endParaRPr lang="es-ES" noProof="0" dirty="0"/>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4" name="Marcador de posición de número de diapositiva 3"/>
          <p:cNvSpPr>
            <a:spLocks noGrp="1"/>
          </p:cNvSpPr>
          <p:nvPr>
            <p:ph type="sldNum" sz="quarter" idx="12"/>
          </p:nvPr>
        </p:nvSpPr>
        <p:spPr/>
        <p:txBody>
          <a:bodyPr rtlCol="0"/>
          <a:lstStyle/>
          <a:p>
            <a:pPr rtl="0"/>
            <a:fld id="{022B156B-59AE-415F-B24B-8756D48BB977}" type="slidenum">
              <a:rPr lang="es-ES" noProof="0" smtClean="0"/>
              <a:t>‹Nº›</a:t>
            </a:fld>
            <a:endParaRPr lang="es-ES" noProof="0" dirty="0"/>
          </a:p>
        </p:txBody>
      </p:sp>
      <p:sp>
        <p:nvSpPr>
          <p:cNvPr id="3" name="Marcador de posición de pie de página 2"/>
          <p:cNvSpPr>
            <a:spLocks noGrp="1"/>
          </p:cNvSpPr>
          <p:nvPr>
            <p:ph type="ftr" sz="quarter" idx="11"/>
          </p:nvPr>
        </p:nvSpPr>
        <p:spPr/>
        <p:txBody>
          <a:bodyPr rtlCol="0"/>
          <a:lstStyle/>
          <a:p>
            <a:pPr rtl="0"/>
            <a:endParaRPr lang="es-ES" noProof="0" dirty="0"/>
          </a:p>
        </p:txBody>
      </p:sp>
      <p:sp>
        <p:nvSpPr>
          <p:cNvPr id="2" name="Marcador de posición de fecha 1"/>
          <p:cNvSpPr>
            <a:spLocks noGrp="1"/>
          </p:cNvSpPr>
          <p:nvPr>
            <p:ph type="dt" sz="half" idx="10"/>
          </p:nvPr>
        </p:nvSpPr>
        <p:spPr/>
        <p:txBody>
          <a:bodyPr rtlCol="0"/>
          <a:lstStyle>
            <a:lvl1pPr>
              <a:defRPr/>
            </a:lvl1pPr>
          </a:lstStyle>
          <a:p>
            <a:fld id="{F3ECB6EA-8F6B-4084-8E83-2F4BA16ACF8E}" type="datetime1">
              <a:rPr lang="es-ES" noProof="0" smtClean="0"/>
              <a:pPr/>
              <a:t>18/01/2018</a:t>
            </a:fld>
            <a:endParaRPr lang="es-ES" noProof="0" dirty="0"/>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os imágenes con leyendas">
    <p:spTree>
      <p:nvGrpSpPr>
        <p:cNvPr id="1" name=""/>
        <p:cNvGrpSpPr/>
        <p:nvPr/>
      </p:nvGrpSpPr>
      <p:grpSpPr>
        <a:xfrm>
          <a:off x="0" y="0"/>
          <a:ext cx="0" cy="0"/>
          <a:chOff x="0" y="0"/>
          <a:chExt cx="0" cy="0"/>
        </a:xfrm>
      </p:grpSpPr>
      <p:sp>
        <p:nvSpPr>
          <p:cNvPr id="2" name="Título 1"/>
          <p:cNvSpPr>
            <a:spLocks noGrp="1"/>
          </p:cNvSpPr>
          <p:nvPr>
            <p:ph type="title"/>
          </p:nvPr>
        </p:nvSpPr>
        <p:spPr>
          <a:xfrm>
            <a:off x="1065212" y="304799"/>
            <a:ext cx="10058402" cy="1216152"/>
          </a:xfrm>
        </p:spPr>
        <p:txBody>
          <a:bodyPr rtlCol="0"/>
          <a:lstStyle>
            <a:lvl1pPr algn="l" rtl="0">
              <a:defRPr/>
            </a:lvl1pPr>
          </a:lstStyle>
          <a:p>
            <a:pPr rtl="0"/>
            <a:r>
              <a:rPr lang="es-ES" noProof="0" smtClean="0"/>
              <a:t>Haga clic para modificar el estilo de título del patrón</a:t>
            </a:r>
            <a:endParaRPr lang="es-ES" noProof="0" dirty="0"/>
          </a:p>
        </p:txBody>
      </p:sp>
      <p:grpSp>
        <p:nvGrpSpPr>
          <p:cNvPr id="9" name="Grupo 8"/>
          <p:cNvGrpSpPr/>
          <p:nvPr/>
        </p:nvGrpSpPr>
        <p:grpSpPr>
          <a:xfrm>
            <a:off x="1052422" y="1733550"/>
            <a:ext cx="4360503" cy="3050038"/>
            <a:chOff x="895350" y="3313113"/>
            <a:chExt cx="3613151" cy="2790825"/>
          </a:xfrm>
          <a:solidFill>
            <a:schemeClr val="tx1">
              <a:lumMod val="50000"/>
            </a:schemeClr>
          </a:solidFill>
        </p:grpSpPr>
        <p:sp>
          <p:nvSpPr>
            <p:cNvPr id="10" name="Forma lib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 name="Forma lib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 name="Forma lib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 name="Forma lib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 name="Forma lib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 name="Forma lib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 name="Forma lib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 name="Forma lib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8" name="Forma lib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9" name="Forma lib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0" name="Forma lib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 name="Forma lib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36" name="Marcador de posición de imagen 33" descr="Marcador de posición vacío para agregar una imagen. Haga clic en el marcador de posición y seleccione la imagen que desee agregar."/>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rtlCol="0"/>
          <a:lstStyle>
            <a:lvl1pPr marL="0" indent="0" algn="ctr" rtl="0">
              <a:buNone/>
              <a:defRPr/>
            </a:lvl1pPr>
          </a:lstStyle>
          <a:p>
            <a:pPr rtl="0"/>
            <a:r>
              <a:rPr lang="es-ES" noProof="0" smtClean="0"/>
              <a:t>Haga clic en el icono para agregar una imagen</a:t>
            </a:r>
            <a:endParaRPr lang="es-ES" noProof="0" dirty="0"/>
          </a:p>
        </p:txBody>
      </p:sp>
      <p:sp>
        <p:nvSpPr>
          <p:cNvPr id="39" name="Marcador de posición de texto 3"/>
          <p:cNvSpPr>
            <a:spLocks noGrp="1"/>
          </p:cNvSpPr>
          <p:nvPr>
            <p:ph type="body" sz="half" idx="2"/>
          </p:nvPr>
        </p:nvSpPr>
        <p:spPr>
          <a:xfrm>
            <a:off x="1052423" y="4935990"/>
            <a:ext cx="4368980" cy="100761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s-ES" noProof="0" smtClean="0"/>
              <a:t>Haga clic para modificar el estilo de texto del patrón</a:t>
            </a:r>
          </a:p>
        </p:txBody>
      </p:sp>
      <p:grpSp>
        <p:nvGrpSpPr>
          <p:cNvPr id="22" name="Grupo 21"/>
          <p:cNvGrpSpPr/>
          <p:nvPr/>
        </p:nvGrpSpPr>
        <p:grpSpPr>
          <a:xfrm>
            <a:off x="6763111" y="1733550"/>
            <a:ext cx="4360503" cy="3050038"/>
            <a:chOff x="895350" y="3313113"/>
            <a:chExt cx="3613151" cy="2790825"/>
          </a:xfrm>
          <a:solidFill>
            <a:schemeClr val="tx1">
              <a:lumMod val="50000"/>
            </a:schemeClr>
          </a:solidFill>
        </p:grpSpPr>
        <p:sp>
          <p:nvSpPr>
            <p:cNvPr id="23" name="Forma lib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4" name="Forma lib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 name="Forma lib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 name="Forma lib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 name="Forma lib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 name="Forma lib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 name="Forma lib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 name="Forma lib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 name="Forma lib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 name="Forma lib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 name="Forma lib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 name="Forma lib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37" name="Marcador de posición de imagen 33" descr="Marcador de posición vacío para agregar una imagen. Haga clic en el marcador de posición y seleccione la imagen que desee agregar."/>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rtlCol="0"/>
          <a:lstStyle>
            <a:lvl1pPr marL="0" indent="0" algn="ctr" rtl="0">
              <a:buNone/>
              <a:defRPr/>
            </a:lvl1pPr>
          </a:lstStyle>
          <a:p>
            <a:pPr rtl="0"/>
            <a:r>
              <a:rPr lang="es-ES" noProof="0" smtClean="0"/>
              <a:t>Haga clic en el icono para agregar una imagen</a:t>
            </a:r>
            <a:endParaRPr lang="es-ES" noProof="0" dirty="0"/>
          </a:p>
        </p:txBody>
      </p:sp>
      <p:sp>
        <p:nvSpPr>
          <p:cNvPr id="40" name="Marcador de posición de texto 3"/>
          <p:cNvSpPr>
            <a:spLocks noGrp="1"/>
          </p:cNvSpPr>
          <p:nvPr>
            <p:ph type="body" sz="half" idx="19"/>
          </p:nvPr>
        </p:nvSpPr>
        <p:spPr>
          <a:xfrm>
            <a:off x="6742908" y="4935990"/>
            <a:ext cx="4368980" cy="100761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s-ES" noProof="0" smtClean="0"/>
              <a:t>Haga clic para modificar el estilo de texto del patrón</a:t>
            </a:r>
          </a:p>
        </p:txBody>
      </p:sp>
      <p:sp>
        <p:nvSpPr>
          <p:cNvPr id="8" name="Marcador de posición de número de diapositiva 7"/>
          <p:cNvSpPr>
            <a:spLocks noGrp="1"/>
          </p:cNvSpPr>
          <p:nvPr>
            <p:ph type="sldNum" sz="quarter" idx="12"/>
          </p:nvPr>
        </p:nvSpPr>
        <p:spPr/>
        <p:txBody>
          <a:bodyPr rtlCol="0"/>
          <a:lstStyle/>
          <a:p>
            <a:pPr rtl="0"/>
            <a:fld id="{022B156B-59AE-415F-B24B-8756D48BB977}" type="slidenum">
              <a:rPr lang="es-ES" noProof="0" smtClean="0"/>
              <a:pPr rtl="0"/>
              <a:t>‹Nº›</a:t>
            </a:fld>
            <a:endParaRPr lang="es-ES" noProof="0" dirty="0"/>
          </a:p>
        </p:txBody>
      </p:sp>
      <p:sp>
        <p:nvSpPr>
          <p:cNvPr id="7" name="Marcador de posición de pie de página 6"/>
          <p:cNvSpPr>
            <a:spLocks noGrp="1"/>
          </p:cNvSpPr>
          <p:nvPr>
            <p:ph type="ftr" sz="quarter" idx="11"/>
          </p:nvPr>
        </p:nvSpPr>
        <p:spPr/>
        <p:txBody>
          <a:bodyPr rtlCol="0"/>
          <a:lstStyle/>
          <a:p>
            <a:pPr rtl="0"/>
            <a:endParaRPr lang="es-ES" noProof="0" dirty="0"/>
          </a:p>
        </p:txBody>
      </p:sp>
      <p:sp>
        <p:nvSpPr>
          <p:cNvPr id="6" name="Marcador de posición de fecha 5"/>
          <p:cNvSpPr>
            <a:spLocks noGrp="1"/>
          </p:cNvSpPr>
          <p:nvPr>
            <p:ph type="dt" sz="half" idx="10"/>
          </p:nvPr>
        </p:nvSpPr>
        <p:spPr/>
        <p:txBody>
          <a:bodyPr rtlCol="0"/>
          <a:lstStyle>
            <a:lvl1pPr>
              <a:defRPr/>
            </a:lvl1pPr>
          </a:lstStyle>
          <a:p>
            <a:fld id="{1F7458E2-43B4-47F5-9309-6BEE53513121}" type="datetime1">
              <a:rPr lang="es-ES" noProof="0" smtClean="0"/>
              <a:pPr/>
              <a:t>18/01/2018</a:t>
            </a:fld>
            <a:endParaRPr lang="es-ES" noProof="0" dirty="0"/>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es imágenes con leyenda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es-ES" noProof="0" smtClean="0"/>
              <a:t>Haga clic para modificar el estilo de título del patrón</a:t>
            </a:r>
            <a:endParaRPr lang="es-ES" noProof="0" dirty="0"/>
          </a:p>
        </p:txBody>
      </p:sp>
      <p:grpSp>
        <p:nvGrpSpPr>
          <p:cNvPr id="52" name="Grupo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orma lib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4" name="Forma lib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5" name="Forma lib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6" name="Forma lib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7" name="Forma lib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8" name="Forma lib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9" name="Forma lib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0" name="Forma lib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1" name="Forma lib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2" name="Forma lib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3" name="Forma lib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4" name="Forma lib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79" name="Marcador de posición de imagen 33" descr="Marcador de posición vacío para agregar una imagen. Haga clic en el marcador de posición y seleccione la imagen que desee agregar."/>
          <p:cNvSpPr>
            <a:spLocks noGrp="1"/>
          </p:cNvSpPr>
          <p:nvPr>
            <p:ph type="pic" sz="quarter" idx="19"/>
          </p:nvPr>
        </p:nvSpPr>
        <p:spPr>
          <a:xfrm>
            <a:off x="1249168" y="1824285"/>
            <a:ext cx="2715289" cy="2776308"/>
          </a:xfrm>
          <a:solidFill>
            <a:schemeClr val="bg2"/>
          </a:solidFill>
          <a:ln w="38100">
            <a:solidFill>
              <a:schemeClr val="bg1"/>
            </a:solidFill>
          </a:ln>
        </p:spPr>
        <p:txBody>
          <a:bodyPr rtlCol="0"/>
          <a:lstStyle>
            <a:lvl1pPr marL="0" indent="0" algn="ctr" rtl="0">
              <a:buNone/>
              <a:defRPr/>
            </a:lvl1pPr>
          </a:lstStyle>
          <a:p>
            <a:pPr rtl="0"/>
            <a:r>
              <a:rPr lang="es-ES" noProof="0" smtClean="0"/>
              <a:t>Haga clic en el icono para agregar una imagen</a:t>
            </a:r>
            <a:endParaRPr lang="es-ES" noProof="0" dirty="0"/>
          </a:p>
        </p:txBody>
      </p:sp>
      <p:sp>
        <p:nvSpPr>
          <p:cNvPr id="81" name="Marcador de posición de texto 3"/>
          <p:cNvSpPr>
            <a:spLocks noGrp="1"/>
          </p:cNvSpPr>
          <p:nvPr>
            <p:ph type="body" sz="half" idx="2"/>
          </p:nvPr>
        </p:nvSpPr>
        <p:spPr>
          <a:xfrm>
            <a:off x="1235212"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s-ES" noProof="0" smtClean="0"/>
              <a:t>Haga clic para modificar el estilo de texto del patrón</a:t>
            </a:r>
          </a:p>
        </p:txBody>
      </p:sp>
      <p:grpSp>
        <p:nvGrpSpPr>
          <p:cNvPr id="84" name="Grupo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orma lib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6" name="Forma lib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7" name="Forma lib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8" name="Forma lib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9" name="Forma lib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0" name="Forma lib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1" name="Forma lib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2" name="Forma lib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3" name="Forma lib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4" name="Forma lib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5" name="Forma lib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6" name="Forma lib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78" name="Marcador de posición de imagen 33" descr="Marcador de posición vacío para agregar una imagen. Haga clic en el marcador de posición y seleccione la imagen que desee agregar."/>
          <p:cNvSpPr>
            <a:spLocks noGrp="1"/>
          </p:cNvSpPr>
          <p:nvPr>
            <p:ph type="pic" sz="quarter" idx="18"/>
          </p:nvPr>
        </p:nvSpPr>
        <p:spPr>
          <a:xfrm>
            <a:off x="4720924" y="1824285"/>
            <a:ext cx="2715768" cy="2776308"/>
          </a:xfrm>
          <a:solidFill>
            <a:schemeClr val="bg2"/>
          </a:solidFill>
          <a:ln w="38100">
            <a:solidFill>
              <a:schemeClr val="bg1"/>
            </a:solidFill>
          </a:ln>
        </p:spPr>
        <p:txBody>
          <a:bodyPr rtlCol="0"/>
          <a:lstStyle>
            <a:lvl1pPr marL="0" indent="0" algn="ctr" rtl="0">
              <a:buNone/>
              <a:defRPr/>
            </a:lvl1pPr>
          </a:lstStyle>
          <a:p>
            <a:pPr rtl="0"/>
            <a:r>
              <a:rPr lang="es-ES" noProof="0" smtClean="0"/>
              <a:t>Haga clic en el icono para agregar una imagen</a:t>
            </a:r>
            <a:endParaRPr lang="es-ES" noProof="0" dirty="0"/>
          </a:p>
        </p:txBody>
      </p:sp>
      <p:sp>
        <p:nvSpPr>
          <p:cNvPr id="82" name="Marcador de posición de texto 3"/>
          <p:cNvSpPr>
            <a:spLocks noGrp="1"/>
          </p:cNvSpPr>
          <p:nvPr>
            <p:ph type="body" sz="half" idx="21"/>
          </p:nvPr>
        </p:nvSpPr>
        <p:spPr>
          <a:xfrm>
            <a:off x="4707208"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s-ES" noProof="0" smtClean="0"/>
              <a:t>Haga clic para modificar el estilo de texto del patrón</a:t>
            </a:r>
          </a:p>
        </p:txBody>
      </p:sp>
      <p:grpSp>
        <p:nvGrpSpPr>
          <p:cNvPr id="97" name="Grupo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orma lib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9" name="Forma lib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0" name="Forma lib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1" name="Forma lib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2" name="Forma lib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3" name="Forma lib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4" name="Forma lib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5" name="Forma lib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6" name="Forma lib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7" name="Forma lib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8" name="Forma lib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9" name="Forma lib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80" name="Marcador de posición de imagen 33" descr="Marcador de posición vacío para agregar una imagen. Haga clic en el marcador de posición y seleccione la imagen que desee agregar."/>
          <p:cNvSpPr>
            <a:spLocks noGrp="1"/>
          </p:cNvSpPr>
          <p:nvPr>
            <p:ph type="pic" sz="quarter" idx="20"/>
          </p:nvPr>
        </p:nvSpPr>
        <p:spPr>
          <a:xfrm>
            <a:off x="8222798" y="1824285"/>
            <a:ext cx="2715768" cy="2776308"/>
          </a:xfrm>
          <a:solidFill>
            <a:schemeClr val="bg2"/>
          </a:solidFill>
          <a:ln w="38100">
            <a:solidFill>
              <a:schemeClr val="bg1"/>
            </a:solidFill>
          </a:ln>
        </p:spPr>
        <p:txBody>
          <a:bodyPr rtlCol="0"/>
          <a:lstStyle>
            <a:lvl1pPr marL="0" indent="0" algn="ctr" rtl="0">
              <a:buNone/>
              <a:defRPr/>
            </a:lvl1pPr>
          </a:lstStyle>
          <a:p>
            <a:pPr rtl="0"/>
            <a:r>
              <a:rPr lang="es-ES" noProof="0" smtClean="0"/>
              <a:t>Haga clic en el icono para agregar una imagen</a:t>
            </a:r>
            <a:endParaRPr lang="es-ES" noProof="0" dirty="0"/>
          </a:p>
        </p:txBody>
      </p:sp>
      <p:sp>
        <p:nvSpPr>
          <p:cNvPr id="83" name="Marcador de posición de texto 3"/>
          <p:cNvSpPr>
            <a:spLocks noGrp="1"/>
          </p:cNvSpPr>
          <p:nvPr>
            <p:ph type="body" sz="half" idx="22"/>
          </p:nvPr>
        </p:nvSpPr>
        <p:spPr>
          <a:xfrm>
            <a:off x="8209082"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s-ES" noProof="0" smtClean="0"/>
              <a:t>Haga clic para modificar el estilo de texto del patrón</a:t>
            </a:r>
          </a:p>
        </p:txBody>
      </p:sp>
      <p:sp>
        <p:nvSpPr>
          <p:cNvPr id="8" name="Marcador de posición de número de diapositiva 7"/>
          <p:cNvSpPr>
            <a:spLocks noGrp="1"/>
          </p:cNvSpPr>
          <p:nvPr>
            <p:ph type="sldNum" sz="quarter" idx="12"/>
          </p:nvPr>
        </p:nvSpPr>
        <p:spPr/>
        <p:txBody>
          <a:bodyPr rtlCol="0"/>
          <a:lstStyle/>
          <a:p>
            <a:pPr rtl="0"/>
            <a:fld id="{022B156B-59AE-415F-B24B-8756D48BB977}" type="slidenum">
              <a:rPr lang="es-ES" noProof="0" smtClean="0"/>
              <a:pPr rtl="0"/>
              <a:t>‹Nº›</a:t>
            </a:fld>
            <a:endParaRPr lang="es-ES" noProof="0" dirty="0"/>
          </a:p>
        </p:txBody>
      </p:sp>
      <p:sp>
        <p:nvSpPr>
          <p:cNvPr id="7" name="Marcador de posición de pie de página 6"/>
          <p:cNvSpPr>
            <a:spLocks noGrp="1"/>
          </p:cNvSpPr>
          <p:nvPr>
            <p:ph type="ftr" sz="quarter" idx="11"/>
          </p:nvPr>
        </p:nvSpPr>
        <p:spPr/>
        <p:txBody>
          <a:bodyPr rtlCol="0"/>
          <a:lstStyle/>
          <a:p>
            <a:pPr rtl="0"/>
            <a:endParaRPr lang="es-ES" noProof="0" dirty="0"/>
          </a:p>
        </p:txBody>
      </p:sp>
      <p:sp>
        <p:nvSpPr>
          <p:cNvPr id="6" name="Marcador de posición de fecha 5"/>
          <p:cNvSpPr>
            <a:spLocks noGrp="1"/>
          </p:cNvSpPr>
          <p:nvPr>
            <p:ph type="dt" sz="half" idx="10"/>
          </p:nvPr>
        </p:nvSpPr>
        <p:spPr/>
        <p:txBody>
          <a:bodyPr rtlCol="0"/>
          <a:lstStyle>
            <a:lvl1pPr>
              <a:defRPr/>
            </a:lvl1pPr>
          </a:lstStyle>
          <a:p>
            <a:fld id="{6F776D7C-62EF-4BA7-B64B-98976BFFC620}" type="datetime1">
              <a:rPr lang="es-ES" noProof="0" smtClean="0"/>
              <a:pPr/>
              <a:t>18/01/2018</a:t>
            </a:fld>
            <a:endParaRPr lang="es-ES" noProof="0" dirty="0"/>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Marcador de posición de título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pPr rtl="0"/>
            <a:r>
              <a:rPr lang="es-ES" noProof="0" dirty="0" smtClean="0"/>
              <a:t>Haga clic para modificar el estilo de título del patrón</a:t>
            </a:r>
            <a:endParaRPr lang="es-ES" noProof="0" dirty="0"/>
          </a:p>
        </p:txBody>
      </p:sp>
      <p:sp>
        <p:nvSpPr>
          <p:cNvPr id="3" name="Marcador de posición de texto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rtl="0"/>
            <a:r>
              <a:rPr lang="es-ES" noProof="0" dirty="0" smtClean="0"/>
              <a:t>Editar estilos de texto del patrón</a:t>
            </a:r>
          </a:p>
          <a:p>
            <a:pPr lvl="1" rtl="0"/>
            <a:r>
              <a:rPr lang="es-ES" noProof="0" dirty="0" smtClean="0"/>
              <a:t>Segundo nivel</a:t>
            </a:r>
          </a:p>
          <a:p>
            <a:pPr lvl="2" rtl="0"/>
            <a:r>
              <a:rPr lang="es-ES" noProof="0" dirty="0" smtClean="0"/>
              <a:t>Tercer nivel</a:t>
            </a:r>
          </a:p>
          <a:p>
            <a:pPr lvl="3" rtl="0"/>
            <a:r>
              <a:rPr lang="es-ES" noProof="0" dirty="0" smtClean="0"/>
              <a:t>Cuarto nivel</a:t>
            </a:r>
          </a:p>
          <a:p>
            <a:pPr lvl="4" rtl="0"/>
            <a:r>
              <a:rPr lang="es-ES" noProof="0" dirty="0" smtClean="0"/>
              <a:t>Quinto nivel</a:t>
            </a:r>
            <a:endParaRPr lang="es-ES" noProof="0" dirty="0"/>
          </a:p>
        </p:txBody>
      </p:sp>
      <p:sp>
        <p:nvSpPr>
          <p:cNvPr id="6" name="Marcador de posición de número de diapositiva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rtl="0">
              <a:defRPr sz="1100">
                <a:solidFill>
                  <a:schemeClr val="tx1"/>
                </a:solidFill>
              </a:defRPr>
            </a:lvl1pPr>
          </a:lstStyle>
          <a:p>
            <a:pPr rtl="0"/>
            <a:fld id="{022B156B-59AE-415F-B24B-8756D48BB977}" type="slidenum">
              <a:rPr lang="es-ES" noProof="0" smtClean="0"/>
              <a:pPr rtl="0"/>
              <a:t>‹Nº›</a:t>
            </a:fld>
            <a:endParaRPr lang="es-ES" noProof="0" dirty="0"/>
          </a:p>
        </p:txBody>
      </p:sp>
      <p:sp>
        <p:nvSpPr>
          <p:cNvPr id="5" name="Marcador de posición de pie de página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rtl="0">
              <a:defRPr sz="1100">
                <a:solidFill>
                  <a:schemeClr val="tx1"/>
                </a:solidFill>
              </a:defRPr>
            </a:lvl1pPr>
          </a:lstStyle>
          <a:p>
            <a:pPr rtl="0"/>
            <a:endParaRPr lang="es-ES" noProof="0" dirty="0"/>
          </a:p>
        </p:txBody>
      </p:sp>
      <p:sp>
        <p:nvSpPr>
          <p:cNvPr id="4" name="Marcador de posición de fecha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defRPr>
            </a:lvl1pPr>
          </a:lstStyle>
          <a:p>
            <a:fld id="{6DF62A26-CBD6-46C0-96AB-9CE431FD79E9}" type="datetime1">
              <a:rPr lang="es-ES" noProof="0" smtClean="0"/>
              <a:pPr/>
              <a:t>18/01/2018</a:t>
            </a:fld>
            <a:endParaRPr lang="es-ES" noProof="0" dirty="0"/>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2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Encuesta%20capacidad%20emprendedora%20agr&#237;cola.docx"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774610" y="2046514"/>
            <a:ext cx="9141619" cy="1117600"/>
          </a:xfrm>
        </p:spPr>
        <p:txBody>
          <a:bodyPr rtlCol="0">
            <a:noAutofit/>
          </a:bodyPr>
          <a:lstStyle/>
          <a:p>
            <a:pPr algn="ctr"/>
            <a:r>
              <a:rPr lang="es-EC" sz="3000" b="1" dirty="0">
                <a:solidFill>
                  <a:schemeClr val="tx2"/>
                </a:solidFill>
                <a:latin typeface="Times New Roman" panose="02020603050405020304" pitchFamily="18" charset="0"/>
                <a:cs typeface="Times New Roman" panose="02020603050405020304" pitchFamily="18" charset="0"/>
              </a:rPr>
              <a:t>DEPARTAMENTO DE CIENCIAS ECONÓMICAS ADMINISTRATIVAS Y DE COMERCIO </a:t>
            </a:r>
            <a:endParaRPr lang="es-ES" sz="3000" dirty="0">
              <a:solidFill>
                <a:schemeClr val="tx2"/>
              </a:solidFill>
            </a:endParaRPr>
          </a:p>
        </p:txBody>
      </p:sp>
      <p:sp>
        <p:nvSpPr>
          <p:cNvPr id="3" name="Subtítulo 2"/>
          <p:cNvSpPr>
            <a:spLocks noGrp="1"/>
          </p:cNvSpPr>
          <p:nvPr>
            <p:ph type="subTitle" idx="1"/>
          </p:nvPr>
        </p:nvSpPr>
        <p:spPr>
          <a:xfrm>
            <a:off x="3913981" y="4285410"/>
            <a:ext cx="6572590" cy="1655331"/>
          </a:xfrm>
        </p:spPr>
        <p:txBody>
          <a:bodyPr rtlCol="0">
            <a:normAutofit fontScale="92500" lnSpcReduction="10000"/>
          </a:bodyPr>
          <a:lstStyle/>
          <a:p>
            <a:pPr algn="ctr" rtl="0"/>
            <a:r>
              <a:rPr lang="es-ES" sz="1999" b="1" dirty="0" smtClean="0">
                <a:solidFill>
                  <a:schemeClr val="tx2"/>
                </a:solidFill>
                <a:latin typeface="Times New Roman" panose="02020603050405020304" pitchFamily="18" charset="0"/>
                <a:cs typeface="Times New Roman" panose="02020603050405020304" pitchFamily="18" charset="0"/>
              </a:rPr>
              <a:t>AUTOR: </a:t>
            </a:r>
          </a:p>
          <a:p>
            <a:pPr algn="ctr" rtl="0"/>
            <a:r>
              <a:rPr lang="es-ES" sz="1999" b="1" dirty="0" smtClean="0">
                <a:solidFill>
                  <a:schemeClr val="tx2"/>
                </a:solidFill>
                <a:latin typeface="Times New Roman" panose="02020603050405020304" pitchFamily="18" charset="0"/>
                <a:cs typeface="Times New Roman" panose="02020603050405020304" pitchFamily="18" charset="0"/>
              </a:rPr>
              <a:t>DIANA CAROLINA RECALDE CANGO</a:t>
            </a:r>
          </a:p>
          <a:p>
            <a:pPr algn="ctr" rtl="0"/>
            <a:r>
              <a:rPr lang="es-ES" sz="1999" b="1" dirty="0" smtClean="0">
                <a:solidFill>
                  <a:schemeClr val="tx2"/>
                </a:solidFill>
                <a:latin typeface="Times New Roman" panose="02020603050405020304" pitchFamily="18" charset="0"/>
                <a:cs typeface="Times New Roman" panose="02020603050405020304" pitchFamily="18" charset="0"/>
              </a:rPr>
              <a:t>DIRECTOR: </a:t>
            </a:r>
          </a:p>
          <a:p>
            <a:pPr algn="ctr" rtl="0"/>
            <a:r>
              <a:rPr lang="es-ES" sz="1999" b="1" dirty="0" smtClean="0">
                <a:solidFill>
                  <a:schemeClr val="tx2"/>
                </a:solidFill>
                <a:latin typeface="Times New Roman" panose="02020603050405020304" pitchFamily="18" charset="0"/>
                <a:cs typeface="Times New Roman" panose="02020603050405020304" pitchFamily="18" charset="0"/>
              </a:rPr>
              <a:t>ING. MARCELO VEGA,MGS.</a:t>
            </a:r>
          </a:p>
          <a:p>
            <a:pPr algn="ctr" rtl="0"/>
            <a:endParaRPr lang="es-ES" sz="1999" b="1" dirty="0">
              <a:solidFill>
                <a:schemeClr val="tx2"/>
              </a:solidFill>
              <a:latin typeface="Times New Roman" panose="02020603050405020304" pitchFamily="18" charset="0"/>
              <a:cs typeface="Times New Roman" panose="02020603050405020304" pitchFamily="18" charset="0"/>
            </a:endParaRPr>
          </a:p>
          <a:p>
            <a:pPr algn="ctr" rtl="0"/>
            <a:r>
              <a:rPr lang="es-ES" sz="1999" b="1" dirty="0" smtClean="0">
                <a:solidFill>
                  <a:schemeClr val="tx2"/>
                </a:solidFill>
                <a:latin typeface="Times New Roman" panose="02020603050405020304" pitchFamily="18" charset="0"/>
                <a:cs typeface="Times New Roman" panose="02020603050405020304" pitchFamily="18" charset="0"/>
              </a:rPr>
              <a:t>SANGOLQUI, 2017</a:t>
            </a:r>
            <a:endParaRPr lang="es-ES" sz="1999" b="1" dirty="0">
              <a:solidFill>
                <a:schemeClr val="tx2"/>
              </a:solidFill>
              <a:latin typeface="Times New Roman" panose="02020603050405020304" pitchFamily="18" charset="0"/>
              <a:cs typeface="Times New Roman" panose="02020603050405020304" pitchFamily="18" charset="0"/>
            </a:endParaRPr>
          </a:p>
        </p:txBody>
      </p:sp>
      <p:pic>
        <p:nvPicPr>
          <p:cNvPr id="5" name="Imagen 4" descr="Resultado de imagen para universidad de las fuerzas armadas esp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480" y="299696"/>
            <a:ext cx="11622460" cy="1380265"/>
          </a:xfrm>
          <a:prstGeom prst="rect">
            <a:avLst/>
          </a:prstGeom>
          <a:noFill/>
          <a:ln>
            <a:noFill/>
          </a:ln>
        </p:spPr>
      </p:pic>
      <p:sp>
        <p:nvSpPr>
          <p:cNvPr id="6" name="Título 1"/>
          <p:cNvSpPr txBox="1">
            <a:spLocks/>
          </p:cNvSpPr>
          <p:nvPr/>
        </p:nvSpPr>
        <p:spPr>
          <a:xfrm>
            <a:off x="2774610" y="3224019"/>
            <a:ext cx="9141619" cy="57872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a:solidFill>
                  <a:schemeClr val="tx1">
                    <a:lumMod val="50000"/>
                  </a:schemeClr>
                </a:solidFill>
                <a:latin typeface="+mj-lt"/>
                <a:ea typeface="+mj-ea"/>
                <a:cs typeface="+mj-cs"/>
              </a:defRPr>
            </a:lvl1pPr>
          </a:lstStyle>
          <a:p>
            <a:pPr algn="ctr"/>
            <a:r>
              <a:rPr lang="es-EC" sz="2400" b="1" dirty="0" smtClean="0">
                <a:solidFill>
                  <a:schemeClr val="tx2"/>
                </a:solidFill>
                <a:latin typeface="Times New Roman" panose="02020603050405020304" pitchFamily="18" charset="0"/>
                <a:cs typeface="Times New Roman" panose="02020603050405020304" pitchFamily="18" charset="0"/>
              </a:rPr>
              <a:t>CARRERA: ADMINISTRACIÓN</a:t>
            </a:r>
            <a:endParaRPr lang="es-ES" sz="2400" dirty="0">
              <a:solidFill>
                <a:schemeClr val="tx2"/>
              </a:solidFill>
            </a:endParaRPr>
          </a:p>
        </p:txBody>
      </p:sp>
    </p:spTree>
    <p:extLst>
      <p:ext uri="{BB962C8B-B14F-4D97-AF65-F5344CB8AC3E}">
        <p14:creationId xmlns:p14="http://schemas.microsoft.com/office/powerpoint/2010/main" val="216128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xmlns="" id="{47F9CADD-4309-4BFD-B9BD-1ED792246A7C}"/>
              </a:ext>
            </a:extLst>
          </p:cNvPr>
          <p:cNvGraphicFramePr>
            <a:graphicFrameLocks/>
          </p:cNvGraphicFramePr>
          <p:nvPr>
            <p:extLst>
              <p:ext uri="{D42A27DB-BD31-4B8C-83A1-F6EECF244321}">
                <p14:modId xmlns:p14="http://schemas.microsoft.com/office/powerpoint/2010/main" val="3643461568"/>
              </p:ext>
            </p:extLst>
          </p:nvPr>
        </p:nvGraphicFramePr>
        <p:xfrm>
          <a:off x="439845" y="914400"/>
          <a:ext cx="11476383"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1">
            <a:extLst>
              <a:ext uri="{FF2B5EF4-FFF2-40B4-BE49-F238E27FC236}">
                <a16:creationId xmlns:a16="http://schemas.microsoft.com/office/drawing/2014/main" xmlns="" id="{DB4E8E64-6A0C-4184-A042-2AD9800AF1C4}"/>
              </a:ext>
            </a:extLst>
          </p:cNvPr>
          <p:cNvSpPr>
            <a:spLocks noGrp="1"/>
          </p:cNvSpPr>
          <p:nvPr>
            <p:ph type="title"/>
          </p:nvPr>
        </p:nvSpPr>
        <p:spPr>
          <a:xfrm>
            <a:off x="2102594" y="147031"/>
            <a:ext cx="8911687" cy="767369"/>
          </a:xfrm>
        </p:spPr>
        <p:txBody>
          <a:bodyPr/>
          <a:lstStyle/>
          <a:p>
            <a:pPr algn="ctr"/>
            <a:r>
              <a:rPr lang="es-ES" b="1" dirty="0">
                <a:latin typeface="Times New Roman" panose="02020603050405020304" pitchFamily="18" charset="0"/>
                <a:cs typeface="Times New Roman" panose="02020603050405020304" pitchFamily="18" charset="0"/>
              </a:rPr>
              <a:t>INFORME EJECUTIVO</a:t>
            </a:r>
          </a:p>
        </p:txBody>
      </p:sp>
    </p:spTree>
    <p:extLst>
      <p:ext uri="{BB962C8B-B14F-4D97-AF65-F5344CB8AC3E}">
        <p14:creationId xmlns:p14="http://schemas.microsoft.com/office/powerpoint/2010/main" val="42527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36183" y="711199"/>
            <a:ext cx="10058402" cy="551543"/>
          </a:xfrm>
        </p:spPr>
        <p:txBody>
          <a:bodyPr/>
          <a:lstStyle/>
          <a:p>
            <a:pPr algn="ctr"/>
            <a:r>
              <a:rPr lang="es-EC" b="1" dirty="0" smtClean="0">
                <a:solidFill>
                  <a:schemeClr val="tx2"/>
                </a:solidFill>
                <a:latin typeface="Times New Roman" panose="02020603050405020304" pitchFamily="18" charset="0"/>
                <a:cs typeface="Times New Roman" panose="02020603050405020304" pitchFamily="18" charset="0"/>
              </a:rPr>
              <a:t>INFORME POR VARIABLE</a:t>
            </a:r>
            <a:endParaRPr lang="es-EC" b="1" dirty="0">
              <a:solidFill>
                <a:schemeClr val="tx2"/>
              </a:solidFill>
              <a:latin typeface="Times New Roman" panose="02020603050405020304" pitchFamily="18" charset="0"/>
              <a:cs typeface="Times New Roman" panose="02020603050405020304" pitchFamily="18" charset="0"/>
            </a:endParaRPr>
          </a:p>
        </p:txBody>
      </p:sp>
      <p:graphicFrame>
        <p:nvGraphicFramePr>
          <p:cNvPr id="8" name="Tabla 7">
            <a:extLst>
              <a:ext uri="{FF2B5EF4-FFF2-40B4-BE49-F238E27FC236}">
                <a16:creationId xmlns:a16="http://schemas.microsoft.com/office/drawing/2014/main" xmlns="" id="{175BC393-3D7D-4E0F-8701-89BDD16B34FA}"/>
              </a:ext>
            </a:extLst>
          </p:cNvPr>
          <p:cNvGraphicFramePr>
            <a:graphicFrameLocks noGrp="1"/>
          </p:cNvGraphicFramePr>
          <p:nvPr>
            <p:extLst>
              <p:ext uri="{D42A27DB-BD31-4B8C-83A1-F6EECF244321}">
                <p14:modId xmlns:p14="http://schemas.microsoft.com/office/powerpoint/2010/main" val="2524516300"/>
              </p:ext>
            </p:extLst>
          </p:nvPr>
        </p:nvGraphicFramePr>
        <p:xfrm>
          <a:off x="2043488" y="2162629"/>
          <a:ext cx="8043792" cy="2625824"/>
        </p:xfrm>
        <a:graphic>
          <a:graphicData uri="http://schemas.openxmlformats.org/drawingml/2006/table">
            <a:tbl>
              <a:tblPr>
                <a:tableStyleId>{5DA37D80-6434-44D0-A028-1B22A696006F}</a:tableStyleId>
              </a:tblPr>
              <a:tblGrid>
                <a:gridCol w="3646545">
                  <a:extLst>
                    <a:ext uri="{9D8B030D-6E8A-4147-A177-3AD203B41FA5}">
                      <a16:colId xmlns:a16="http://schemas.microsoft.com/office/drawing/2014/main" xmlns="" val="2919669203"/>
                    </a:ext>
                  </a:extLst>
                </a:gridCol>
                <a:gridCol w="4397247">
                  <a:extLst>
                    <a:ext uri="{9D8B030D-6E8A-4147-A177-3AD203B41FA5}">
                      <a16:colId xmlns:a16="http://schemas.microsoft.com/office/drawing/2014/main" xmlns="" val="3025540790"/>
                    </a:ext>
                  </a:extLst>
                </a:gridCol>
              </a:tblGrid>
              <a:tr h="978772">
                <a:tc rowSpan="3">
                  <a:txBody>
                    <a:bodyPr/>
                    <a:lstStyle/>
                    <a:p>
                      <a:pPr algn="ctr" rtl="0" fontAlgn="ctr"/>
                      <a:r>
                        <a:rPr lang="es-ES" sz="2400" u="none" strike="noStrike" dirty="0">
                          <a:solidFill>
                            <a:schemeClr val="tx2"/>
                          </a:solidFill>
                          <a:effectLst/>
                          <a:latin typeface="Times New Roman" panose="02020603050405020304" pitchFamily="18" charset="0"/>
                          <a:cs typeface="Times New Roman" panose="02020603050405020304" pitchFamily="18" charset="0"/>
                        </a:rPr>
                        <a:t> Objetivo 1</a:t>
                      </a:r>
                      <a:br>
                        <a:rPr lang="es-ES" sz="2400" u="none" strike="noStrike" dirty="0">
                          <a:solidFill>
                            <a:schemeClr val="tx2"/>
                          </a:solidFill>
                          <a:effectLst/>
                          <a:latin typeface="Times New Roman" panose="02020603050405020304" pitchFamily="18" charset="0"/>
                          <a:cs typeface="Times New Roman" panose="02020603050405020304" pitchFamily="18" charset="0"/>
                        </a:rPr>
                      </a:br>
                      <a:r>
                        <a:rPr lang="es-ES" sz="2400" u="none" strike="noStrike" dirty="0" smtClean="0">
                          <a:solidFill>
                            <a:schemeClr val="tx2"/>
                          </a:solidFill>
                          <a:effectLst/>
                          <a:latin typeface="Times New Roman" panose="02020603050405020304" pitchFamily="18" charset="0"/>
                          <a:cs typeface="Times New Roman" panose="02020603050405020304" pitchFamily="18" charset="0"/>
                        </a:rPr>
                        <a:t>Emprendimiento Agrícola</a:t>
                      </a:r>
                      <a:endParaRPr lang="es-ES" sz="2400" b="0" i="0" u="none" strike="noStrike" dirty="0">
                        <a:solidFill>
                          <a:schemeClr val="tx2"/>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2">
                        <a:lumMod val="20000"/>
                        <a:lumOff val="80000"/>
                      </a:schemeClr>
                    </a:solidFill>
                  </a:tcPr>
                </a:tc>
                <a:tc>
                  <a:txBody>
                    <a:bodyPr/>
                    <a:lstStyle/>
                    <a:p>
                      <a:pPr algn="l" rtl="0" fontAlgn="ctr"/>
                      <a:r>
                        <a:rPr lang="es-ES" sz="2400" u="none" strike="noStrike" dirty="0" smtClean="0">
                          <a:solidFill>
                            <a:schemeClr val="tx2"/>
                          </a:solidFill>
                          <a:effectLst/>
                          <a:latin typeface="Times New Roman" panose="02020603050405020304" pitchFamily="18" charset="0"/>
                          <a:cs typeface="Times New Roman" panose="02020603050405020304" pitchFamily="18" charset="0"/>
                        </a:rPr>
                        <a:t>Actividad</a:t>
                      </a:r>
                      <a:r>
                        <a:rPr lang="es-ES" sz="2400" u="none" strike="noStrike" baseline="0" dirty="0" smtClean="0">
                          <a:solidFill>
                            <a:schemeClr val="tx2"/>
                          </a:solidFill>
                          <a:effectLst/>
                          <a:latin typeface="Times New Roman" panose="02020603050405020304" pitchFamily="18" charset="0"/>
                          <a:cs typeface="Times New Roman" panose="02020603050405020304" pitchFamily="18" charset="0"/>
                        </a:rPr>
                        <a:t> Emprendedora Agrícola</a:t>
                      </a:r>
                      <a:endParaRPr lang="es-ES" sz="2400" b="0" i="0" u="none" strike="noStrike" dirty="0">
                        <a:solidFill>
                          <a:schemeClr val="tx2"/>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xmlns="" val="3432477910"/>
                  </a:ext>
                </a:extLst>
              </a:tr>
              <a:tr h="823526">
                <a:tc vMerge="1">
                  <a:txBody>
                    <a:bodyPr/>
                    <a:lstStyle/>
                    <a:p>
                      <a:endParaRPr lang="es-ES"/>
                    </a:p>
                  </a:txBody>
                  <a:tcPr/>
                </a:tc>
                <a:tc>
                  <a:txBody>
                    <a:bodyPr/>
                    <a:lstStyle/>
                    <a:p>
                      <a:pPr algn="l" rtl="0" fontAlgn="ctr"/>
                      <a:r>
                        <a:rPr lang="es-ES" sz="2400" b="0" i="0" u="none" strike="noStrike" dirty="0" smtClean="0">
                          <a:solidFill>
                            <a:schemeClr val="tx2"/>
                          </a:solidFill>
                          <a:effectLst/>
                          <a:latin typeface="Times New Roman" panose="02020603050405020304" pitchFamily="18" charset="0"/>
                          <a:cs typeface="Times New Roman" panose="02020603050405020304" pitchFamily="18" charset="0"/>
                        </a:rPr>
                        <a:t>Proceso</a:t>
                      </a:r>
                      <a:r>
                        <a:rPr lang="es-ES" sz="2400" b="0" i="0" u="none" strike="noStrike" baseline="0" dirty="0" smtClean="0">
                          <a:solidFill>
                            <a:schemeClr val="tx2"/>
                          </a:solidFill>
                          <a:effectLst/>
                          <a:latin typeface="Times New Roman" panose="02020603050405020304" pitchFamily="18" charset="0"/>
                          <a:cs typeface="Times New Roman" panose="02020603050405020304" pitchFamily="18" charset="0"/>
                        </a:rPr>
                        <a:t> productivo</a:t>
                      </a:r>
                      <a:endParaRPr lang="es-ES" sz="2400" b="0" i="0" u="none" strike="noStrike" dirty="0">
                        <a:solidFill>
                          <a:schemeClr val="tx2"/>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xmlns="" val="1886735874"/>
                  </a:ext>
                </a:extLst>
              </a:tr>
              <a:tr h="823526">
                <a:tc vMerge="1">
                  <a:txBody>
                    <a:bodyPr/>
                    <a:lstStyle/>
                    <a:p>
                      <a:endParaRPr lang="es-ES"/>
                    </a:p>
                  </a:txBody>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s-ES" sz="2400" b="0" i="0" u="none" strike="noStrike" dirty="0" smtClean="0">
                          <a:solidFill>
                            <a:schemeClr val="tx2"/>
                          </a:solidFill>
                          <a:effectLst/>
                          <a:latin typeface="Times New Roman" panose="02020603050405020304" pitchFamily="18" charset="0"/>
                          <a:cs typeface="Times New Roman" panose="02020603050405020304" pitchFamily="18" charset="0"/>
                        </a:rPr>
                        <a:t>Promotores del Emprendimiento</a:t>
                      </a:r>
                    </a:p>
                    <a:p>
                      <a:pPr algn="l" rtl="0" fontAlgn="ctr"/>
                      <a:endParaRPr lang="es-ES" sz="2400" b="0" i="0" u="none" strike="noStrike" dirty="0">
                        <a:solidFill>
                          <a:schemeClr val="tx2"/>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xmlns="" val="3646830059"/>
                  </a:ext>
                </a:extLst>
              </a:tr>
            </a:tbl>
          </a:graphicData>
        </a:graphic>
      </p:graphicFrame>
    </p:spTree>
    <p:extLst>
      <p:ext uri="{BB962C8B-B14F-4D97-AF65-F5344CB8AC3E}">
        <p14:creationId xmlns:p14="http://schemas.microsoft.com/office/powerpoint/2010/main" val="397341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txBox="1">
            <a:spLocks/>
          </p:cNvSpPr>
          <p:nvPr/>
        </p:nvSpPr>
        <p:spPr>
          <a:xfrm>
            <a:off x="1065212" y="1045029"/>
            <a:ext cx="4842102" cy="74022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lumMod val="50000"/>
                  </a:schemeClr>
                </a:solidFill>
                <a:latin typeface="+mj-lt"/>
                <a:ea typeface="+mj-ea"/>
                <a:cs typeface="+mj-cs"/>
              </a:defRPr>
            </a:lvl1pPr>
          </a:lstStyle>
          <a:p>
            <a:endParaRPr lang="es-EC" b="1" dirty="0">
              <a:solidFill>
                <a:schemeClr val="tx2"/>
              </a:solidFill>
              <a:latin typeface="Times New Roman" panose="02020603050405020304" pitchFamily="18" charset="0"/>
              <a:cs typeface="Times New Roman" panose="02020603050405020304" pitchFamily="18" charset="0"/>
            </a:endParaRPr>
          </a:p>
        </p:txBody>
      </p:sp>
      <p:pic>
        <p:nvPicPr>
          <p:cNvPr id="9" name="Imagen 8"/>
          <p:cNvPicPr>
            <a:picLocks noChangeAspect="1"/>
          </p:cNvPicPr>
          <p:nvPr/>
        </p:nvPicPr>
        <p:blipFill rotWithShape="1">
          <a:blip r:embed="rId2"/>
          <a:srcRect l="3370" t="39033" r="38369" b="14394"/>
          <a:stretch/>
        </p:blipFill>
        <p:spPr>
          <a:xfrm>
            <a:off x="4644571" y="777208"/>
            <a:ext cx="2743199" cy="2265550"/>
          </a:xfrm>
          <a:prstGeom prst="rect">
            <a:avLst/>
          </a:prstGeom>
          <a:ln>
            <a:noFill/>
          </a:ln>
          <a:effectLst>
            <a:softEdge rad="112500"/>
          </a:effectLst>
        </p:spPr>
      </p:pic>
      <p:pic>
        <p:nvPicPr>
          <p:cNvPr id="3" name="Imagen 2"/>
          <p:cNvPicPr>
            <a:picLocks noChangeAspect="1"/>
          </p:cNvPicPr>
          <p:nvPr/>
        </p:nvPicPr>
        <p:blipFill>
          <a:blip r:embed="rId3"/>
          <a:stretch>
            <a:fillRect/>
          </a:stretch>
        </p:blipFill>
        <p:spPr>
          <a:xfrm>
            <a:off x="7510733" y="477299"/>
            <a:ext cx="4523624" cy="2865368"/>
          </a:xfrm>
          <a:prstGeom prst="rect">
            <a:avLst/>
          </a:prstGeom>
        </p:spPr>
      </p:pic>
      <p:sp>
        <p:nvSpPr>
          <p:cNvPr id="11" name="CuadroTexto 10"/>
          <p:cNvSpPr txBox="1"/>
          <p:nvPr/>
        </p:nvSpPr>
        <p:spPr>
          <a:xfrm>
            <a:off x="7668376" y="169522"/>
            <a:ext cx="3091542" cy="307777"/>
          </a:xfrm>
          <a:prstGeom prst="rect">
            <a:avLst/>
          </a:prstGeom>
          <a:noFill/>
        </p:spPr>
        <p:txBody>
          <a:bodyPr wrap="square" rtlCol="0">
            <a:spAutoFit/>
          </a:bodyPr>
          <a:lstStyle/>
          <a:p>
            <a:pPr algn="ctr"/>
            <a:r>
              <a:rPr lang="es-EC" sz="1400" b="1" dirty="0" smtClean="0">
                <a:solidFill>
                  <a:schemeClr val="tx2"/>
                </a:solidFill>
                <a:latin typeface="Times New Roman" panose="02020603050405020304" pitchFamily="18" charset="0"/>
                <a:cs typeface="Times New Roman" panose="02020603050405020304" pitchFamily="18" charset="0"/>
              </a:rPr>
              <a:t>NIVEL DE FINANCIAMIENTO</a:t>
            </a:r>
            <a:endParaRPr lang="es-EC" sz="1400" b="1" dirty="0">
              <a:solidFill>
                <a:schemeClr val="tx2"/>
              </a:solidFill>
              <a:latin typeface="Times New Roman" panose="02020603050405020304" pitchFamily="18" charset="0"/>
              <a:cs typeface="Times New Roman" panose="02020603050405020304" pitchFamily="18" charset="0"/>
            </a:endParaRPr>
          </a:p>
        </p:txBody>
      </p:sp>
      <p:pic>
        <p:nvPicPr>
          <p:cNvPr id="12" name="Imagen 11"/>
          <p:cNvPicPr/>
          <p:nvPr/>
        </p:nvPicPr>
        <p:blipFill>
          <a:blip r:embed="rId4">
            <a:extLst>
              <a:ext uri="{28A0092B-C50C-407E-A947-70E740481C1C}">
                <a14:useLocalDpi xmlns:a14="http://schemas.microsoft.com/office/drawing/2010/main" val="0"/>
              </a:ext>
            </a:extLst>
          </a:blip>
          <a:srcRect/>
          <a:stretch>
            <a:fillRect/>
          </a:stretch>
        </p:blipFill>
        <p:spPr bwMode="auto">
          <a:xfrm>
            <a:off x="0" y="3747679"/>
            <a:ext cx="4339772" cy="3124835"/>
          </a:xfrm>
          <a:prstGeom prst="rect">
            <a:avLst/>
          </a:prstGeom>
          <a:noFill/>
          <a:ln>
            <a:noFill/>
          </a:ln>
        </p:spPr>
      </p:pic>
      <p:sp>
        <p:nvSpPr>
          <p:cNvPr id="14" name="CuadroTexto 13"/>
          <p:cNvSpPr txBox="1"/>
          <p:nvPr/>
        </p:nvSpPr>
        <p:spPr>
          <a:xfrm>
            <a:off x="1202855" y="3439901"/>
            <a:ext cx="2062617" cy="307777"/>
          </a:xfrm>
          <a:prstGeom prst="rect">
            <a:avLst/>
          </a:prstGeom>
          <a:noFill/>
        </p:spPr>
        <p:txBody>
          <a:bodyPr wrap="square" rtlCol="0">
            <a:spAutoFit/>
          </a:bodyPr>
          <a:lstStyle/>
          <a:p>
            <a:r>
              <a:rPr lang="es-EC" sz="1400" b="1" dirty="0" smtClean="0">
                <a:solidFill>
                  <a:schemeClr val="tx2"/>
                </a:solidFill>
                <a:latin typeface="Times New Roman" panose="02020603050405020304" pitchFamily="18" charset="0"/>
                <a:cs typeface="Times New Roman" panose="02020603050405020304" pitchFamily="18" charset="0"/>
              </a:rPr>
              <a:t>INFRAESTRUCTURA</a:t>
            </a:r>
            <a:endParaRPr lang="es-EC" sz="1400" b="1" dirty="0">
              <a:solidFill>
                <a:schemeClr val="tx2"/>
              </a:solidFill>
              <a:latin typeface="Times New Roman" panose="02020603050405020304" pitchFamily="18" charset="0"/>
              <a:cs typeface="Times New Roman" panose="02020603050405020304" pitchFamily="18" charset="0"/>
            </a:endParaRPr>
          </a:p>
        </p:txBody>
      </p:sp>
      <p:sp>
        <p:nvSpPr>
          <p:cNvPr id="13" name="CuadroTexto 12"/>
          <p:cNvSpPr txBox="1"/>
          <p:nvPr/>
        </p:nvSpPr>
        <p:spPr>
          <a:xfrm>
            <a:off x="5500018" y="3439902"/>
            <a:ext cx="1126239" cy="307777"/>
          </a:xfrm>
          <a:prstGeom prst="rect">
            <a:avLst/>
          </a:prstGeom>
          <a:noFill/>
        </p:spPr>
        <p:txBody>
          <a:bodyPr wrap="square" rtlCol="0">
            <a:spAutoFit/>
          </a:bodyPr>
          <a:lstStyle/>
          <a:p>
            <a:r>
              <a:rPr lang="es-EC" sz="1400" b="1" dirty="0" smtClean="0">
                <a:solidFill>
                  <a:schemeClr val="tx2"/>
                </a:solidFill>
                <a:latin typeface="Times New Roman" panose="02020603050405020304" pitchFamily="18" charset="0"/>
                <a:cs typeface="Times New Roman" panose="02020603050405020304" pitchFamily="18" charset="0"/>
              </a:rPr>
              <a:t>EMPLEO</a:t>
            </a:r>
            <a:endParaRPr lang="es-EC" sz="1400" b="1" dirty="0">
              <a:solidFill>
                <a:schemeClr val="tx2"/>
              </a:solidFill>
              <a:latin typeface="Times New Roman" panose="02020603050405020304" pitchFamily="18" charset="0"/>
              <a:cs typeface="Times New Roman" panose="02020603050405020304" pitchFamily="18" charset="0"/>
            </a:endParaRPr>
          </a:p>
        </p:txBody>
      </p:sp>
      <p:sp>
        <p:nvSpPr>
          <p:cNvPr id="16" name="CuadroTexto 15"/>
          <p:cNvSpPr txBox="1"/>
          <p:nvPr/>
        </p:nvSpPr>
        <p:spPr>
          <a:xfrm>
            <a:off x="268514" y="1295155"/>
            <a:ext cx="4253094" cy="2062103"/>
          </a:xfrm>
          <a:prstGeom prst="rect">
            <a:avLst/>
          </a:prstGeom>
          <a:noFill/>
        </p:spPr>
        <p:txBody>
          <a:bodyPr wrap="square" rtlCol="0">
            <a:spAutoFit/>
          </a:bodyPr>
          <a:lstStyle/>
          <a:p>
            <a:r>
              <a:rPr lang="es-EC" dirty="0">
                <a:solidFill>
                  <a:schemeClr val="tx2"/>
                </a:solidFill>
                <a:latin typeface="Times New Roman" panose="02020603050405020304" pitchFamily="18" charset="0"/>
                <a:cs typeface="Times New Roman" panose="02020603050405020304" pitchFamily="18" charset="0"/>
              </a:rPr>
              <a:t> </a:t>
            </a:r>
          </a:p>
          <a:p>
            <a:r>
              <a:rPr lang="es-EC" b="1" dirty="0">
                <a:solidFill>
                  <a:schemeClr val="tx2"/>
                </a:solidFill>
                <a:latin typeface="Times New Roman" panose="02020603050405020304" pitchFamily="18" charset="0"/>
                <a:cs typeface="Times New Roman" panose="02020603050405020304" pitchFamily="18" charset="0"/>
              </a:rPr>
              <a:t>Constitución: 55 % </a:t>
            </a:r>
            <a:r>
              <a:rPr lang="es-EC" dirty="0">
                <a:solidFill>
                  <a:schemeClr val="tx2"/>
                </a:solidFill>
                <a:latin typeface="Times New Roman" panose="02020603050405020304" pitchFamily="18" charset="0"/>
                <a:cs typeface="Times New Roman" panose="02020603050405020304" pitchFamily="18" charset="0"/>
              </a:rPr>
              <a:t>Hombres</a:t>
            </a:r>
          </a:p>
          <a:p>
            <a:r>
              <a:rPr lang="es-EC" b="1" dirty="0">
                <a:solidFill>
                  <a:schemeClr val="tx2"/>
                </a:solidFill>
                <a:latin typeface="Times New Roman" panose="02020603050405020304" pitchFamily="18" charset="0"/>
                <a:cs typeface="Times New Roman" panose="02020603050405020304" pitchFamily="18" charset="0"/>
              </a:rPr>
              <a:t>Fuerza De </a:t>
            </a:r>
            <a:r>
              <a:rPr lang="es-EC" sz="2000" b="1" dirty="0">
                <a:solidFill>
                  <a:schemeClr val="tx2"/>
                </a:solidFill>
                <a:latin typeface="Times New Roman" panose="02020603050405020304" pitchFamily="18" charset="0"/>
                <a:cs typeface="Times New Roman" panose="02020603050405020304" pitchFamily="18" charset="0"/>
              </a:rPr>
              <a:t>Trabajo</a:t>
            </a:r>
            <a:r>
              <a:rPr lang="es-EC" b="1" dirty="0">
                <a:solidFill>
                  <a:schemeClr val="tx2"/>
                </a:solidFill>
                <a:latin typeface="Times New Roman" panose="02020603050405020304" pitchFamily="18" charset="0"/>
                <a:cs typeface="Times New Roman" panose="02020603050405020304" pitchFamily="18" charset="0"/>
              </a:rPr>
              <a:t>: </a:t>
            </a:r>
            <a:r>
              <a:rPr lang="es-EC" dirty="0">
                <a:solidFill>
                  <a:schemeClr val="tx2"/>
                </a:solidFill>
                <a:latin typeface="Times New Roman" panose="02020603050405020304" pitchFamily="18" charset="0"/>
                <a:cs typeface="Times New Roman" panose="02020603050405020304" pitchFamily="18" charset="0"/>
              </a:rPr>
              <a:t>65% Compuesta Por Personas Menores A 50 Años</a:t>
            </a:r>
          </a:p>
          <a:p>
            <a:r>
              <a:rPr lang="es-EC" b="1" dirty="0">
                <a:solidFill>
                  <a:schemeClr val="tx2"/>
                </a:solidFill>
                <a:latin typeface="Times New Roman" panose="02020603050405020304" pitchFamily="18" charset="0"/>
                <a:cs typeface="Times New Roman" panose="02020603050405020304" pitchFamily="18" charset="0"/>
              </a:rPr>
              <a:t>Trayectoria: </a:t>
            </a:r>
            <a:r>
              <a:rPr lang="es-EC" dirty="0">
                <a:solidFill>
                  <a:schemeClr val="tx2"/>
                </a:solidFill>
                <a:latin typeface="Times New Roman" panose="02020603050405020304" pitchFamily="18" charset="0"/>
                <a:cs typeface="Times New Roman" panose="02020603050405020304" pitchFamily="18" charset="0"/>
              </a:rPr>
              <a:t>De 3 A 15 Años  En El Mercado</a:t>
            </a:r>
          </a:p>
          <a:p>
            <a:endParaRPr lang="es-EC" dirty="0">
              <a:solidFill>
                <a:schemeClr val="tx2"/>
              </a:solidFill>
              <a:latin typeface="Times New Roman" panose="02020603050405020304" pitchFamily="18" charset="0"/>
              <a:cs typeface="Times New Roman" panose="02020603050405020304" pitchFamily="18" charset="0"/>
            </a:endParaRPr>
          </a:p>
        </p:txBody>
      </p:sp>
      <p:sp>
        <p:nvSpPr>
          <p:cNvPr id="2" name="CuadroTexto 1"/>
          <p:cNvSpPr txBox="1"/>
          <p:nvPr/>
        </p:nvSpPr>
        <p:spPr>
          <a:xfrm>
            <a:off x="8808863" y="3496555"/>
            <a:ext cx="3005766" cy="1938992"/>
          </a:xfrm>
          <a:prstGeom prst="rect">
            <a:avLst/>
          </a:prstGeom>
          <a:noFill/>
        </p:spPr>
        <p:txBody>
          <a:bodyPr wrap="square" rtlCol="0">
            <a:spAutoFit/>
          </a:bodyPr>
          <a:lstStyle/>
          <a:p>
            <a:r>
              <a:rPr lang="es-EC" sz="2000" dirty="0" err="1" smtClean="0">
                <a:solidFill>
                  <a:schemeClr val="tx2"/>
                </a:solidFill>
                <a:latin typeface="Times New Roman" panose="02020603050405020304" pitchFamily="18" charset="0"/>
                <a:cs typeface="Times New Roman" panose="02020603050405020304" pitchFamily="18" charset="0"/>
              </a:rPr>
              <a:t>BanEcuador</a:t>
            </a:r>
            <a:r>
              <a:rPr lang="es-EC" sz="2000" dirty="0" smtClean="0">
                <a:solidFill>
                  <a:schemeClr val="tx2"/>
                </a:solidFill>
                <a:latin typeface="Times New Roman" panose="02020603050405020304" pitchFamily="18" charset="0"/>
                <a:cs typeface="Times New Roman" panose="02020603050405020304" pitchFamily="18" charset="0"/>
              </a:rPr>
              <a:t>: 50%</a:t>
            </a:r>
          </a:p>
          <a:p>
            <a:r>
              <a:rPr lang="es-EC" sz="2000" dirty="0" smtClean="0">
                <a:solidFill>
                  <a:schemeClr val="tx2"/>
                </a:solidFill>
                <a:latin typeface="Times New Roman" panose="02020603050405020304" pitchFamily="18" charset="0"/>
                <a:cs typeface="Times New Roman" panose="02020603050405020304" pitchFamily="18" charset="0"/>
              </a:rPr>
              <a:t>Cooperativas de Ahorro y Crédito: 25%</a:t>
            </a:r>
          </a:p>
          <a:p>
            <a:r>
              <a:rPr lang="es-EC" sz="2000" dirty="0" smtClean="0">
                <a:solidFill>
                  <a:schemeClr val="tx2"/>
                </a:solidFill>
                <a:latin typeface="Times New Roman" panose="02020603050405020304" pitchFamily="18" charset="0"/>
                <a:cs typeface="Times New Roman" panose="02020603050405020304" pitchFamily="18" charset="0"/>
              </a:rPr>
              <a:t>Banca Privada: 25%</a:t>
            </a:r>
          </a:p>
          <a:p>
            <a:endParaRPr lang="es-EC" sz="2000" dirty="0" smtClean="0">
              <a:solidFill>
                <a:schemeClr val="tx2"/>
              </a:solidFill>
              <a:latin typeface="Times New Roman" panose="02020603050405020304" pitchFamily="18" charset="0"/>
              <a:cs typeface="Times New Roman" panose="02020603050405020304" pitchFamily="18" charset="0"/>
            </a:endParaRPr>
          </a:p>
          <a:p>
            <a:endParaRPr lang="es-EC" sz="2000" dirty="0">
              <a:solidFill>
                <a:schemeClr val="tx2"/>
              </a:solidFill>
              <a:latin typeface="Times New Roman" panose="02020603050405020304" pitchFamily="18" charset="0"/>
              <a:cs typeface="Times New Roman" panose="02020603050405020304" pitchFamily="18" charset="0"/>
            </a:endParaRPr>
          </a:p>
        </p:txBody>
      </p:sp>
      <p:pic>
        <p:nvPicPr>
          <p:cNvPr id="18" name="Imagen 17"/>
          <p:cNvPicPr/>
          <p:nvPr/>
        </p:nvPicPr>
        <p:blipFill>
          <a:blip r:embed="rId5">
            <a:extLst>
              <a:ext uri="{28A0092B-C50C-407E-A947-70E740481C1C}">
                <a14:useLocalDpi xmlns:a14="http://schemas.microsoft.com/office/drawing/2010/main" val="0"/>
              </a:ext>
            </a:extLst>
          </a:blip>
          <a:srcRect/>
          <a:stretch>
            <a:fillRect/>
          </a:stretch>
        </p:blipFill>
        <p:spPr bwMode="auto">
          <a:xfrm>
            <a:off x="4781683" y="4043668"/>
            <a:ext cx="3481389" cy="2532856"/>
          </a:xfrm>
          <a:prstGeom prst="rect">
            <a:avLst/>
          </a:prstGeom>
          <a:noFill/>
          <a:ln>
            <a:noFill/>
          </a:ln>
        </p:spPr>
      </p:pic>
      <p:sp>
        <p:nvSpPr>
          <p:cNvPr id="4" name="CuadroTexto 3"/>
          <p:cNvSpPr txBox="1"/>
          <p:nvPr/>
        </p:nvSpPr>
        <p:spPr>
          <a:xfrm>
            <a:off x="268514" y="323410"/>
            <a:ext cx="4131252" cy="923330"/>
          </a:xfrm>
          <a:prstGeom prst="rect">
            <a:avLst/>
          </a:prstGeom>
          <a:noFill/>
        </p:spPr>
        <p:txBody>
          <a:bodyPr wrap="square" rtlCol="0">
            <a:spAutoFit/>
          </a:bodyPr>
          <a:lstStyle/>
          <a:p>
            <a:pPr algn="ctr"/>
            <a:r>
              <a:rPr lang="es-EC" b="1" dirty="0">
                <a:solidFill>
                  <a:schemeClr val="tx2"/>
                </a:solidFill>
                <a:latin typeface="Times New Roman" panose="02020603050405020304" pitchFamily="18" charset="0"/>
                <a:cs typeface="Times New Roman" panose="02020603050405020304" pitchFamily="18" charset="0"/>
              </a:rPr>
              <a:t>ACTIVIDAD EMPRENDEDORA</a:t>
            </a:r>
          </a:p>
          <a:p>
            <a:pPr algn="ctr"/>
            <a:r>
              <a:rPr lang="es-EC" b="1" dirty="0">
                <a:solidFill>
                  <a:schemeClr val="tx2"/>
                </a:solidFill>
                <a:latin typeface="Times New Roman" panose="02020603050405020304" pitchFamily="18" charset="0"/>
                <a:cs typeface="Times New Roman" panose="02020603050405020304" pitchFamily="18" charset="0"/>
              </a:rPr>
              <a:t> AGRÍCOLA</a:t>
            </a:r>
          </a:p>
          <a:p>
            <a:endParaRPr lang="es-EC" dirty="0"/>
          </a:p>
        </p:txBody>
      </p:sp>
    </p:spTree>
    <p:extLst>
      <p:ext uri="{BB962C8B-B14F-4D97-AF65-F5344CB8AC3E}">
        <p14:creationId xmlns:p14="http://schemas.microsoft.com/office/powerpoint/2010/main" val="107384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p:nvPr/>
        </p:nvPicPr>
        <p:blipFill>
          <a:blip r:embed="rId2">
            <a:extLst>
              <a:ext uri="{28A0092B-C50C-407E-A947-70E740481C1C}">
                <a14:useLocalDpi xmlns:a14="http://schemas.microsoft.com/office/drawing/2010/main" val="0"/>
              </a:ext>
            </a:extLst>
          </a:blip>
          <a:srcRect/>
          <a:stretch>
            <a:fillRect/>
          </a:stretch>
        </p:blipFill>
        <p:spPr bwMode="auto">
          <a:xfrm>
            <a:off x="6004877" y="3436339"/>
            <a:ext cx="4652645" cy="3436620"/>
          </a:xfrm>
          <a:prstGeom prst="rect">
            <a:avLst/>
          </a:prstGeom>
          <a:noFill/>
          <a:ln>
            <a:noFill/>
          </a:ln>
        </p:spPr>
      </p:pic>
      <p:sp>
        <p:nvSpPr>
          <p:cNvPr id="4" name="CuadroTexto 3"/>
          <p:cNvSpPr txBox="1"/>
          <p:nvPr/>
        </p:nvSpPr>
        <p:spPr>
          <a:xfrm>
            <a:off x="499155" y="642501"/>
            <a:ext cx="3942215" cy="400110"/>
          </a:xfrm>
          <a:prstGeom prst="rect">
            <a:avLst/>
          </a:prstGeom>
          <a:noFill/>
        </p:spPr>
        <p:txBody>
          <a:bodyPr wrap="square" rtlCol="0">
            <a:spAutoFit/>
          </a:bodyPr>
          <a:lstStyle/>
          <a:p>
            <a:r>
              <a:rPr lang="es-EC" sz="2000" b="1" dirty="0" smtClean="0">
                <a:solidFill>
                  <a:schemeClr val="tx2"/>
                </a:solidFill>
                <a:latin typeface="Times New Roman" panose="02020603050405020304" pitchFamily="18" charset="0"/>
                <a:cs typeface="Times New Roman" panose="02020603050405020304" pitchFamily="18" charset="0"/>
              </a:rPr>
              <a:t>PROCESO PRODUCTIVO</a:t>
            </a:r>
            <a:endParaRPr lang="es-EC" sz="2000" b="1" dirty="0">
              <a:solidFill>
                <a:schemeClr val="tx2"/>
              </a:solidFill>
              <a:latin typeface="Times New Roman" panose="02020603050405020304" pitchFamily="18" charset="0"/>
              <a:cs typeface="Times New Roman" panose="02020603050405020304" pitchFamily="18" charset="0"/>
            </a:endParaRPr>
          </a:p>
        </p:txBody>
      </p:sp>
      <p:sp>
        <p:nvSpPr>
          <p:cNvPr id="5" name="CuadroTexto 4"/>
          <p:cNvSpPr txBox="1"/>
          <p:nvPr/>
        </p:nvSpPr>
        <p:spPr>
          <a:xfrm>
            <a:off x="767583" y="2706646"/>
            <a:ext cx="3942215" cy="707886"/>
          </a:xfrm>
          <a:prstGeom prst="rect">
            <a:avLst/>
          </a:prstGeom>
          <a:noFill/>
        </p:spPr>
        <p:txBody>
          <a:bodyPr wrap="square" rtlCol="0">
            <a:spAutoFit/>
          </a:bodyPr>
          <a:lstStyle/>
          <a:p>
            <a:pPr algn="ctr"/>
            <a:r>
              <a:rPr lang="es-EC" sz="2000" b="1" dirty="0" smtClean="0">
                <a:solidFill>
                  <a:schemeClr val="tx2"/>
                </a:solidFill>
                <a:latin typeface="Times New Roman" panose="02020603050405020304" pitchFamily="18" charset="0"/>
                <a:cs typeface="Times New Roman" panose="02020603050405020304" pitchFamily="18" charset="0"/>
              </a:rPr>
              <a:t>PROMOTORES DEL EMPRENDIMIENTO</a:t>
            </a:r>
            <a:endParaRPr lang="es-EC" sz="2000" b="1" dirty="0">
              <a:solidFill>
                <a:schemeClr val="tx2"/>
              </a:solidFill>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3"/>
          <a:stretch>
            <a:fillRect/>
          </a:stretch>
        </p:blipFill>
        <p:spPr>
          <a:xfrm>
            <a:off x="4072279" y="534030"/>
            <a:ext cx="2035634" cy="1296203"/>
          </a:xfrm>
          <a:prstGeom prst="rect">
            <a:avLst/>
          </a:prstGeom>
          <a:ln>
            <a:noFill/>
          </a:ln>
          <a:effectLst>
            <a:softEdge rad="112500"/>
          </a:effectLst>
        </p:spPr>
      </p:pic>
      <p:sp>
        <p:nvSpPr>
          <p:cNvPr id="7" name="CuadroTexto 6"/>
          <p:cNvSpPr txBox="1"/>
          <p:nvPr/>
        </p:nvSpPr>
        <p:spPr>
          <a:xfrm>
            <a:off x="8505371" y="449943"/>
            <a:ext cx="3120572" cy="1161143"/>
          </a:xfrm>
          <a:prstGeom prst="rect">
            <a:avLst/>
          </a:prstGeom>
          <a:noFill/>
        </p:spPr>
        <p:txBody>
          <a:bodyPr wrap="square" rtlCol="0">
            <a:spAutoFit/>
          </a:bodyPr>
          <a:lstStyle/>
          <a:p>
            <a:endParaRPr lang="es-EC" dirty="0"/>
          </a:p>
        </p:txBody>
      </p:sp>
      <p:pic>
        <p:nvPicPr>
          <p:cNvPr id="9" name="Imagen 8"/>
          <p:cNvPicPr>
            <a:picLocks noChangeAspect="1"/>
          </p:cNvPicPr>
          <p:nvPr/>
        </p:nvPicPr>
        <p:blipFill>
          <a:blip r:embed="rId4"/>
          <a:stretch>
            <a:fillRect/>
          </a:stretch>
        </p:blipFill>
        <p:spPr>
          <a:xfrm>
            <a:off x="8900559" y="3528895"/>
            <a:ext cx="3172025" cy="2233486"/>
          </a:xfrm>
          <a:prstGeom prst="ellipse">
            <a:avLst/>
          </a:prstGeom>
          <a:ln>
            <a:noFill/>
          </a:ln>
          <a:effectLst>
            <a:softEdge rad="112500"/>
          </a:effectLst>
        </p:spPr>
      </p:pic>
      <p:sp>
        <p:nvSpPr>
          <p:cNvPr id="10" name="CuadroTexto 9"/>
          <p:cNvSpPr txBox="1"/>
          <p:nvPr/>
        </p:nvSpPr>
        <p:spPr>
          <a:xfrm>
            <a:off x="862012" y="1182131"/>
            <a:ext cx="2737531" cy="400110"/>
          </a:xfrm>
          <a:prstGeom prst="rect">
            <a:avLst/>
          </a:prstGeom>
          <a:noFill/>
        </p:spPr>
        <p:txBody>
          <a:bodyPr wrap="square" rtlCol="0">
            <a:spAutoFit/>
          </a:bodyPr>
          <a:lstStyle/>
          <a:p>
            <a:r>
              <a:rPr lang="es-EC" sz="2000" dirty="0" smtClean="0">
                <a:solidFill>
                  <a:schemeClr val="tx2"/>
                </a:solidFill>
                <a:latin typeface="Times New Roman" panose="02020603050405020304" pitchFamily="18" charset="0"/>
                <a:cs typeface="Times New Roman" panose="02020603050405020304" pitchFamily="18" charset="0"/>
              </a:rPr>
              <a:t>PROD. MEDIANA 50%</a:t>
            </a:r>
            <a:endParaRPr lang="es-EC" sz="2000" dirty="0">
              <a:solidFill>
                <a:schemeClr val="tx2"/>
              </a:solidFill>
              <a:latin typeface="Times New Roman" panose="02020603050405020304" pitchFamily="18" charset="0"/>
              <a:cs typeface="Times New Roman" panose="02020603050405020304" pitchFamily="18" charset="0"/>
            </a:endParaRPr>
          </a:p>
        </p:txBody>
      </p:sp>
      <p:sp>
        <p:nvSpPr>
          <p:cNvPr id="13" name="CuadroTexto 12"/>
          <p:cNvSpPr txBox="1"/>
          <p:nvPr/>
        </p:nvSpPr>
        <p:spPr>
          <a:xfrm>
            <a:off x="7148285" y="3020729"/>
            <a:ext cx="3316515" cy="400110"/>
          </a:xfrm>
          <a:prstGeom prst="rect">
            <a:avLst/>
          </a:prstGeom>
          <a:noFill/>
        </p:spPr>
        <p:txBody>
          <a:bodyPr wrap="square" rtlCol="0">
            <a:spAutoFit/>
          </a:bodyPr>
          <a:lstStyle/>
          <a:p>
            <a:r>
              <a:rPr lang="es-EC" sz="2000" dirty="0" smtClean="0">
                <a:solidFill>
                  <a:schemeClr val="tx2"/>
                </a:solidFill>
                <a:latin typeface="Times New Roman" panose="02020603050405020304" pitchFamily="18" charset="0"/>
                <a:cs typeface="Times New Roman" panose="02020603050405020304" pitchFamily="18" charset="0"/>
              </a:rPr>
              <a:t>PRODUCTO ESTRELLA</a:t>
            </a:r>
            <a:endParaRPr lang="es-EC" sz="2000" dirty="0">
              <a:solidFill>
                <a:schemeClr val="tx2"/>
              </a:solidFill>
              <a:latin typeface="Times New Roman" panose="02020603050405020304" pitchFamily="18" charset="0"/>
              <a:cs typeface="Times New Roman" panose="02020603050405020304" pitchFamily="18" charset="0"/>
            </a:endParaRPr>
          </a:p>
        </p:txBody>
      </p:sp>
      <p:sp>
        <p:nvSpPr>
          <p:cNvPr id="15" name="CuadroTexto 14"/>
          <p:cNvSpPr txBox="1"/>
          <p:nvPr/>
        </p:nvSpPr>
        <p:spPr>
          <a:xfrm>
            <a:off x="862011" y="1828462"/>
            <a:ext cx="2737531" cy="707886"/>
          </a:xfrm>
          <a:prstGeom prst="rect">
            <a:avLst/>
          </a:prstGeom>
          <a:noFill/>
        </p:spPr>
        <p:txBody>
          <a:bodyPr wrap="square" rtlCol="0">
            <a:spAutoFit/>
          </a:bodyPr>
          <a:lstStyle/>
          <a:p>
            <a:r>
              <a:rPr lang="es-EC" sz="2000" dirty="0" smtClean="0">
                <a:solidFill>
                  <a:schemeClr val="tx2"/>
                </a:solidFill>
                <a:latin typeface="Times New Roman" panose="02020603050405020304" pitchFamily="18" charset="0"/>
                <a:cs typeface="Times New Roman" panose="02020603050405020304" pitchFamily="18" charset="0"/>
              </a:rPr>
              <a:t>5% SISTEMA DE COMERCIALIZACIÓN</a:t>
            </a:r>
            <a:endParaRPr lang="es-EC" sz="2000" dirty="0">
              <a:solidFill>
                <a:schemeClr val="tx2"/>
              </a:solidFill>
              <a:latin typeface="Times New Roman" panose="02020603050405020304" pitchFamily="18" charset="0"/>
              <a:cs typeface="Times New Roman" panose="02020603050405020304" pitchFamily="18" charset="0"/>
            </a:endParaRPr>
          </a:p>
        </p:txBody>
      </p:sp>
      <p:pic>
        <p:nvPicPr>
          <p:cNvPr id="16" name="Imagen 15"/>
          <p:cNvPicPr>
            <a:picLocks noChangeAspect="1"/>
          </p:cNvPicPr>
          <p:nvPr/>
        </p:nvPicPr>
        <p:blipFill>
          <a:blip r:embed="rId5"/>
          <a:stretch>
            <a:fillRect/>
          </a:stretch>
        </p:blipFill>
        <p:spPr>
          <a:xfrm>
            <a:off x="8596993" y="285337"/>
            <a:ext cx="3028950" cy="2238375"/>
          </a:xfrm>
          <a:prstGeom prst="rect">
            <a:avLst/>
          </a:prstGeom>
          <a:ln>
            <a:noFill/>
          </a:ln>
          <a:effectLst>
            <a:softEdge rad="112500"/>
          </a:effectLst>
        </p:spPr>
      </p:pic>
      <p:sp>
        <p:nvSpPr>
          <p:cNvPr id="17" name="CuadroTexto 16"/>
          <p:cNvSpPr txBox="1"/>
          <p:nvPr/>
        </p:nvSpPr>
        <p:spPr>
          <a:xfrm>
            <a:off x="6328228" y="380999"/>
            <a:ext cx="2714171" cy="1015663"/>
          </a:xfrm>
          <a:prstGeom prst="rect">
            <a:avLst/>
          </a:prstGeom>
          <a:noFill/>
        </p:spPr>
        <p:txBody>
          <a:bodyPr wrap="square" rtlCol="0">
            <a:spAutoFit/>
          </a:bodyPr>
          <a:lstStyle/>
          <a:p>
            <a:r>
              <a:rPr lang="es-EC" sz="2000" dirty="0" smtClean="0">
                <a:solidFill>
                  <a:schemeClr val="tx2"/>
                </a:solidFill>
                <a:latin typeface="Times New Roman" panose="02020603050405020304" pitchFamily="18" charset="0"/>
                <a:cs typeface="Times New Roman" panose="02020603050405020304" pitchFamily="18" charset="0"/>
              </a:rPr>
              <a:t>CLIENTE POTENCIAL: 65%</a:t>
            </a:r>
          </a:p>
          <a:p>
            <a:r>
              <a:rPr lang="es-EC" sz="2000" dirty="0" smtClean="0">
                <a:solidFill>
                  <a:schemeClr val="tx2"/>
                </a:solidFill>
                <a:latin typeface="Times New Roman" panose="02020603050405020304" pitchFamily="18" charset="0"/>
                <a:cs typeface="Times New Roman" panose="02020603050405020304" pitchFamily="18" charset="0"/>
              </a:rPr>
              <a:t>MERCADO</a:t>
            </a:r>
            <a:endParaRPr lang="es-EC" sz="2000" dirty="0">
              <a:solidFill>
                <a:schemeClr val="tx2"/>
              </a:solidFill>
              <a:latin typeface="Times New Roman" panose="02020603050405020304" pitchFamily="18" charset="0"/>
              <a:cs typeface="Times New Roman" panose="02020603050405020304" pitchFamily="18" charset="0"/>
            </a:endParaRPr>
          </a:p>
        </p:txBody>
      </p:sp>
      <p:pic>
        <p:nvPicPr>
          <p:cNvPr id="18" name="Imagen 17"/>
          <p:cNvPicPr/>
          <p:nvPr/>
        </p:nvPicPr>
        <p:blipFill>
          <a:blip r:embed="rId6">
            <a:extLst>
              <a:ext uri="{28A0092B-C50C-407E-A947-70E740481C1C}">
                <a14:useLocalDpi xmlns:a14="http://schemas.microsoft.com/office/drawing/2010/main" val="0"/>
              </a:ext>
            </a:extLst>
          </a:blip>
          <a:srcRect/>
          <a:stretch>
            <a:fillRect/>
          </a:stretch>
        </p:blipFill>
        <p:spPr bwMode="auto">
          <a:xfrm>
            <a:off x="387285" y="3422075"/>
            <a:ext cx="4533058" cy="3466465"/>
          </a:xfrm>
          <a:prstGeom prst="rect">
            <a:avLst/>
          </a:prstGeom>
          <a:noFill/>
          <a:ln>
            <a:noFill/>
          </a:ln>
        </p:spPr>
      </p:pic>
      <p:sp>
        <p:nvSpPr>
          <p:cNvPr id="19" name="CuadroTexto 18"/>
          <p:cNvSpPr txBox="1"/>
          <p:nvPr/>
        </p:nvSpPr>
        <p:spPr>
          <a:xfrm>
            <a:off x="3510503" y="2782569"/>
            <a:ext cx="3942215" cy="923330"/>
          </a:xfrm>
          <a:prstGeom prst="rect">
            <a:avLst/>
          </a:prstGeom>
          <a:noFill/>
        </p:spPr>
        <p:txBody>
          <a:bodyPr wrap="square" rtlCol="0">
            <a:spAutoFit/>
          </a:bodyPr>
          <a:lstStyle/>
          <a:p>
            <a:pPr algn="ctr"/>
            <a:r>
              <a:rPr lang="es-EC" dirty="0" smtClean="0">
                <a:solidFill>
                  <a:schemeClr val="tx2"/>
                </a:solidFill>
                <a:latin typeface="Times New Roman" panose="02020603050405020304" pitchFamily="18" charset="0"/>
                <a:cs typeface="Times New Roman" panose="02020603050405020304" pitchFamily="18" charset="0"/>
              </a:rPr>
              <a:t>PARTICIPACIÓN </a:t>
            </a:r>
          </a:p>
          <a:p>
            <a:pPr algn="ctr"/>
            <a:r>
              <a:rPr lang="es-EC" dirty="0" smtClean="0">
                <a:solidFill>
                  <a:schemeClr val="tx2"/>
                </a:solidFill>
                <a:latin typeface="Times New Roman" panose="02020603050405020304" pitchFamily="18" charset="0"/>
                <a:cs typeface="Times New Roman" panose="02020603050405020304" pitchFamily="18" charset="0"/>
              </a:rPr>
              <a:t>ACADEMIA</a:t>
            </a:r>
          </a:p>
          <a:p>
            <a:pPr algn="ctr"/>
            <a:r>
              <a:rPr lang="es-EC" dirty="0" smtClean="0">
                <a:solidFill>
                  <a:schemeClr val="tx2"/>
                </a:solidFill>
                <a:latin typeface="Times New Roman" panose="02020603050405020304" pitchFamily="18" charset="0"/>
                <a:cs typeface="Times New Roman" panose="02020603050405020304" pitchFamily="18" charset="0"/>
              </a:rPr>
              <a:t>5%</a:t>
            </a:r>
            <a:endParaRPr lang="es-EC"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355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36183" y="711199"/>
            <a:ext cx="10058402" cy="551543"/>
          </a:xfrm>
        </p:spPr>
        <p:txBody>
          <a:bodyPr/>
          <a:lstStyle/>
          <a:p>
            <a:pPr algn="ctr"/>
            <a:r>
              <a:rPr lang="es-EC" b="1" dirty="0" smtClean="0">
                <a:solidFill>
                  <a:schemeClr val="tx2"/>
                </a:solidFill>
                <a:latin typeface="Times New Roman" panose="02020603050405020304" pitchFamily="18" charset="0"/>
                <a:cs typeface="Times New Roman" panose="02020603050405020304" pitchFamily="18" charset="0"/>
              </a:rPr>
              <a:t>INFORME POR VARIABLE</a:t>
            </a:r>
            <a:endParaRPr lang="es-EC" b="1" dirty="0">
              <a:solidFill>
                <a:schemeClr val="tx2"/>
              </a:solidFill>
              <a:latin typeface="Times New Roman" panose="02020603050405020304" pitchFamily="18" charset="0"/>
              <a:cs typeface="Times New Roman" panose="02020603050405020304" pitchFamily="18" charset="0"/>
            </a:endParaRPr>
          </a:p>
        </p:txBody>
      </p:sp>
      <p:graphicFrame>
        <p:nvGraphicFramePr>
          <p:cNvPr id="8" name="Tabla 7">
            <a:extLst>
              <a:ext uri="{FF2B5EF4-FFF2-40B4-BE49-F238E27FC236}">
                <a16:creationId xmlns:a16="http://schemas.microsoft.com/office/drawing/2014/main" xmlns="" id="{175BC393-3D7D-4E0F-8701-89BDD16B34FA}"/>
              </a:ext>
            </a:extLst>
          </p:cNvPr>
          <p:cNvGraphicFramePr>
            <a:graphicFrameLocks noGrp="1"/>
          </p:cNvGraphicFramePr>
          <p:nvPr>
            <p:extLst>
              <p:ext uri="{D42A27DB-BD31-4B8C-83A1-F6EECF244321}">
                <p14:modId xmlns:p14="http://schemas.microsoft.com/office/powerpoint/2010/main" val="993179420"/>
              </p:ext>
            </p:extLst>
          </p:nvPr>
        </p:nvGraphicFramePr>
        <p:xfrm>
          <a:off x="2043488" y="2162629"/>
          <a:ext cx="8043792" cy="2625824"/>
        </p:xfrm>
        <a:graphic>
          <a:graphicData uri="http://schemas.openxmlformats.org/drawingml/2006/table">
            <a:tbl>
              <a:tblPr>
                <a:tableStyleId>{8799B23B-EC83-4686-B30A-512413B5E67A}</a:tableStyleId>
              </a:tblPr>
              <a:tblGrid>
                <a:gridCol w="3646545">
                  <a:extLst>
                    <a:ext uri="{9D8B030D-6E8A-4147-A177-3AD203B41FA5}">
                      <a16:colId xmlns:a16="http://schemas.microsoft.com/office/drawing/2014/main" xmlns="" val="2919669203"/>
                    </a:ext>
                  </a:extLst>
                </a:gridCol>
                <a:gridCol w="4397247">
                  <a:extLst>
                    <a:ext uri="{9D8B030D-6E8A-4147-A177-3AD203B41FA5}">
                      <a16:colId xmlns:a16="http://schemas.microsoft.com/office/drawing/2014/main" xmlns="" val="3025540790"/>
                    </a:ext>
                  </a:extLst>
                </a:gridCol>
              </a:tblGrid>
              <a:tr h="978772">
                <a:tc rowSpan="3">
                  <a:txBody>
                    <a:bodyPr/>
                    <a:lstStyle/>
                    <a:p>
                      <a:pPr algn="ctr" rtl="0" fontAlgn="ctr"/>
                      <a:r>
                        <a:rPr lang="es-ES" sz="2400" u="none" strike="noStrike" dirty="0">
                          <a:solidFill>
                            <a:schemeClr val="tx2"/>
                          </a:solidFill>
                          <a:effectLst/>
                          <a:latin typeface="Times New Roman" panose="02020603050405020304" pitchFamily="18" charset="0"/>
                          <a:cs typeface="Times New Roman" panose="02020603050405020304" pitchFamily="18" charset="0"/>
                        </a:rPr>
                        <a:t> Objetivo </a:t>
                      </a:r>
                      <a:r>
                        <a:rPr lang="es-ES" sz="2400" u="none" strike="noStrike" dirty="0" smtClean="0">
                          <a:solidFill>
                            <a:schemeClr val="tx2"/>
                          </a:solidFill>
                          <a:effectLst/>
                          <a:latin typeface="Times New Roman" panose="02020603050405020304" pitchFamily="18" charset="0"/>
                          <a:cs typeface="Times New Roman" panose="02020603050405020304" pitchFamily="18" charset="0"/>
                        </a:rPr>
                        <a:t>No.2</a:t>
                      </a:r>
                      <a:r>
                        <a:rPr lang="es-ES" sz="2400" u="none" strike="noStrike" dirty="0">
                          <a:solidFill>
                            <a:schemeClr val="tx2"/>
                          </a:solidFill>
                          <a:effectLst/>
                          <a:latin typeface="Times New Roman" panose="02020603050405020304" pitchFamily="18" charset="0"/>
                          <a:cs typeface="Times New Roman" panose="02020603050405020304" pitchFamily="18" charset="0"/>
                        </a:rPr>
                        <a:t/>
                      </a:r>
                      <a:br>
                        <a:rPr lang="es-ES" sz="2400" u="none" strike="noStrike" dirty="0">
                          <a:solidFill>
                            <a:schemeClr val="tx2"/>
                          </a:solidFill>
                          <a:effectLst/>
                          <a:latin typeface="Times New Roman" panose="02020603050405020304" pitchFamily="18" charset="0"/>
                          <a:cs typeface="Times New Roman" panose="02020603050405020304" pitchFamily="18" charset="0"/>
                        </a:rPr>
                      </a:br>
                      <a:r>
                        <a:rPr lang="es-ES" sz="2400" u="none" strike="noStrike" dirty="0" smtClean="0">
                          <a:solidFill>
                            <a:schemeClr val="tx2"/>
                          </a:solidFill>
                          <a:effectLst/>
                          <a:latin typeface="Times New Roman" panose="02020603050405020304" pitchFamily="18" charset="0"/>
                          <a:cs typeface="Times New Roman" panose="02020603050405020304" pitchFamily="18" charset="0"/>
                        </a:rPr>
                        <a:t>Nivel</a:t>
                      </a:r>
                      <a:r>
                        <a:rPr lang="es-ES" sz="2400" u="none" strike="noStrike" baseline="0" dirty="0" smtClean="0">
                          <a:solidFill>
                            <a:schemeClr val="tx2"/>
                          </a:solidFill>
                          <a:effectLst/>
                          <a:latin typeface="Times New Roman" panose="02020603050405020304" pitchFamily="18" charset="0"/>
                          <a:cs typeface="Times New Roman" panose="02020603050405020304" pitchFamily="18" charset="0"/>
                        </a:rPr>
                        <a:t> de Conocimiento</a:t>
                      </a:r>
                      <a:endParaRPr lang="es-ES" sz="2400" b="0" i="0" u="none" strike="noStrike" dirty="0">
                        <a:solidFill>
                          <a:schemeClr val="tx2"/>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rtl="0" fontAlgn="ctr"/>
                      <a:r>
                        <a:rPr lang="es-ES" sz="2400" u="none" strike="noStrike" dirty="0" smtClean="0">
                          <a:solidFill>
                            <a:schemeClr val="tx2"/>
                          </a:solidFill>
                          <a:effectLst/>
                          <a:latin typeface="Times New Roman" panose="02020603050405020304" pitchFamily="18" charset="0"/>
                          <a:cs typeface="Times New Roman" panose="02020603050405020304" pitchFamily="18" charset="0"/>
                        </a:rPr>
                        <a:t>Educación</a:t>
                      </a:r>
                      <a:endParaRPr lang="es-ES" sz="2400" b="0" i="0" u="none" strike="noStrike" dirty="0">
                        <a:solidFill>
                          <a:schemeClr val="tx2"/>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xmlns="" val="3432477910"/>
                  </a:ext>
                </a:extLst>
              </a:tr>
              <a:tr h="823526">
                <a:tc vMerge="1">
                  <a:txBody>
                    <a:bodyPr/>
                    <a:lstStyle/>
                    <a:p>
                      <a:endParaRPr lang="es-ES"/>
                    </a:p>
                  </a:txBody>
                  <a:tcPr/>
                </a:tc>
                <a:tc>
                  <a:txBody>
                    <a:bodyPr/>
                    <a:lstStyle/>
                    <a:p>
                      <a:pPr algn="l" rtl="0" fontAlgn="ctr"/>
                      <a:r>
                        <a:rPr lang="es-ES" sz="2400" u="none" strike="noStrike" dirty="0" smtClean="0">
                          <a:solidFill>
                            <a:schemeClr val="tx2"/>
                          </a:solidFill>
                          <a:effectLst/>
                          <a:latin typeface="Times New Roman" panose="02020603050405020304" pitchFamily="18" charset="0"/>
                          <a:cs typeface="Times New Roman" panose="02020603050405020304" pitchFamily="18" charset="0"/>
                        </a:rPr>
                        <a:t>Capacitación</a:t>
                      </a:r>
                      <a:endParaRPr lang="es-ES" sz="2400" b="0" i="0" u="none" strike="noStrike" dirty="0">
                        <a:solidFill>
                          <a:schemeClr val="tx2"/>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xmlns="" val="1886735874"/>
                  </a:ext>
                </a:extLst>
              </a:tr>
              <a:tr h="823526">
                <a:tc vMerge="1">
                  <a:txBody>
                    <a:bodyPr/>
                    <a:lstStyle/>
                    <a:p>
                      <a:endParaRPr lang="es-ES"/>
                    </a:p>
                  </a:txBody>
                  <a:tcPr/>
                </a:tc>
                <a:tc>
                  <a:txBody>
                    <a:bodyPr/>
                    <a:lstStyle/>
                    <a:p>
                      <a:pPr algn="l" rtl="0" fontAlgn="ctr"/>
                      <a:r>
                        <a:rPr lang="es-ES" sz="2400" u="none" strike="noStrike" dirty="0" smtClean="0">
                          <a:solidFill>
                            <a:schemeClr val="tx2"/>
                          </a:solidFill>
                          <a:effectLst/>
                          <a:latin typeface="Times New Roman" panose="02020603050405020304" pitchFamily="18" charset="0"/>
                          <a:cs typeface="Times New Roman" panose="02020603050405020304" pitchFamily="18" charset="0"/>
                        </a:rPr>
                        <a:t>Espíritu Emprendedor</a:t>
                      </a:r>
                      <a:endParaRPr lang="es-ES" sz="2400" b="0" i="0" u="none" strike="noStrike" dirty="0">
                        <a:solidFill>
                          <a:schemeClr val="tx2"/>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xmlns="" val="3646830059"/>
                  </a:ext>
                </a:extLst>
              </a:tr>
            </a:tbl>
          </a:graphicData>
        </a:graphic>
      </p:graphicFrame>
    </p:spTree>
    <p:extLst>
      <p:ext uri="{BB962C8B-B14F-4D97-AF65-F5344CB8AC3E}">
        <p14:creationId xmlns:p14="http://schemas.microsoft.com/office/powerpoint/2010/main" val="147241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615556" y="578278"/>
            <a:ext cx="1736046" cy="369332"/>
          </a:xfrm>
          <a:prstGeom prst="rect">
            <a:avLst/>
          </a:prstGeom>
          <a:noFill/>
        </p:spPr>
        <p:txBody>
          <a:bodyPr wrap="square" rtlCol="0">
            <a:spAutoFit/>
          </a:bodyPr>
          <a:lstStyle/>
          <a:p>
            <a:r>
              <a:rPr lang="es-EC" b="1" dirty="0" smtClean="0">
                <a:solidFill>
                  <a:schemeClr val="tx2"/>
                </a:solidFill>
                <a:latin typeface="Times New Roman" panose="02020603050405020304" pitchFamily="18" charset="0"/>
                <a:cs typeface="Times New Roman" panose="02020603050405020304" pitchFamily="18" charset="0"/>
              </a:rPr>
              <a:t>EDUCACIÓN</a:t>
            </a:r>
            <a:endParaRPr lang="es-EC" b="1" dirty="0">
              <a:solidFill>
                <a:schemeClr val="tx2"/>
              </a:solidFill>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a:blip r:embed="rId2"/>
          <a:stretch>
            <a:fillRect/>
          </a:stretch>
        </p:blipFill>
        <p:spPr>
          <a:xfrm>
            <a:off x="375195" y="1531485"/>
            <a:ext cx="3102428" cy="1206986"/>
          </a:xfrm>
          <a:prstGeom prst="rect">
            <a:avLst/>
          </a:prstGeom>
          <a:ln>
            <a:noFill/>
          </a:ln>
          <a:effectLst>
            <a:softEdge rad="112500"/>
          </a:effectLst>
        </p:spPr>
      </p:pic>
      <p:sp>
        <p:nvSpPr>
          <p:cNvPr id="8" name="CuadroTexto 7"/>
          <p:cNvSpPr txBox="1"/>
          <p:nvPr/>
        </p:nvSpPr>
        <p:spPr>
          <a:xfrm>
            <a:off x="132217" y="973829"/>
            <a:ext cx="5762171" cy="369332"/>
          </a:xfrm>
          <a:prstGeom prst="rect">
            <a:avLst/>
          </a:prstGeom>
          <a:noFill/>
        </p:spPr>
        <p:txBody>
          <a:bodyPr wrap="square" rtlCol="0">
            <a:spAutoFit/>
          </a:bodyPr>
          <a:lstStyle/>
          <a:p>
            <a:r>
              <a:rPr lang="es-EC" b="1" dirty="0" smtClean="0">
                <a:solidFill>
                  <a:srgbClr val="002060"/>
                </a:solidFill>
                <a:latin typeface="Times New Roman" panose="02020603050405020304" pitchFamily="18" charset="0"/>
                <a:cs typeface="Times New Roman" panose="02020603050405020304" pitchFamily="18" charset="0"/>
              </a:rPr>
              <a:t>Nivel de educación 69% tiene instrucción básica.</a:t>
            </a:r>
            <a:endParaRPr lang="es-EC" b="1" dirty="0">
              <a:solidFill>
                <a:srgbClr val="002060"/>
              </a:solidFill>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3"/>
          <a:stretch>
            <a:fillRect/>
          </a:stretch>
        </p:blipFill>
        <p:spPr>
          <a:xfrm>
            <a:off x="4688014" y="3376720"/>
            <a:ext cx="1733550" cy="1219200"/>
          </a:xfrm>
          <a:prstGeom prst="rect">
            <a:avLst/>
          </a:prstGeom>
          <a:noFill/>
          <a:ln>
            <a:noFill/>
          </a:ln>
        </p:spPr>
      </p:pic>
      <p:sp>
        <p:nvSpPr>
          <p:cNvPr id="9" name="CuadroTexto 8"/>
          <p:cNvSpPr txBox="1"/>
          <p:nvPr/>
        </p:nvSpPr>
        <p:spPr>
          <a:xfrm>
            <a:off x="4270172" y="4924884"/>
            <a:ext cx="2625836" cy="1200329"/>
          </a:xfrm>
          <a:prstGeom prst="rect">
            <a:avLst/>
          </a:prstGeom>
          <a:noFill/>
        </p:spPr>
        <p:txBody>
          <a:bodyPr wrap="square" rtlCol="0">
            <a:spAutoFit/>
          </a:bodyPr>
          <a:lstStyle/>
          <a:p>
            <a:r>
              <a:rPr lang="es-EC" dirty="0" smtClean="0">
                <a:solidFill>
                  <a:schemeClr val="bg2">
                    <a:lumMod val="10000"/>
                  </a:schemeClr>
                </a:solidFill>
                <a:latin typeface="Times New Roman" panose="02020603050405020304" pitchFamily="18" charset="0"/>
                <a:cs typeface="Times New Roman" panose="02020603050405020304" pitchFamily="18" charset="0"/>
              </a:rPr>
              <a:t>Su experiencia oscila entre los 10 y 15 años de experiencia en la actividad agrícola</a:t>
            </a:r>
            <a:endParaRPr lang="es-EC"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11" name="Imagen 10"/>
          <p:cNvPicPr/>
          <p:nvPr/>
        </p:nvPicPr>
        <p:blipFill>
          <a:blip r:embed="rId4">
            <a:extLst>
              <a:ext uri="{28A0092B-C50C-407E-A947-70E740481C1C}">
                <a14:useLocalDpi xmlns:a14="http://schemas.microsoft.com/office/drawing/2010/main" val="0"/>
              </a:ext>
            </a:extLst>
          </a:blip>
          <a:srcRect/>
          <a:stretch>
            <a:fillRect/>
          </a:stretch>
        </p:blipFill>
        <p:spPr bwMode="auto">
          <a:xfrm>
            <a:off x="7774803" y="215074"/>
            <a:ext cx="3817257" cy="2323999"/>
          </a:xfrm>
          <a:prstGeom prst="rect">
            <a:avLst/>
          </a:prstGeom>
          <a:noFill/>
          <a:ln>
            <a:noFill/>
          </a:ln>
        </p:spPr>
      </p:pic>
      <p:pic>
        <p:nvPicPr>
          <p:cNvPr id="12" name="Imagen 11"/>
          <p:cNvPicPr/>
          <p:nvPr/>
        </p:nvPicPr>
        <p:blipFill>
          <a:blip r:embed="rId5">
            <a:extLst>
              <a:ext uri="{28A0092B-C50C-407E-A947-70E740481C1C}">
                <a14:useLocalDpi xmlns:a14="http://schemas.microsoft.com/office/drawing/2010/main" val="0"/>
              </a:ext>
            </a:extLst>
          </a:blip>
          <a:srcRect/>
          <a:stretch>
            <a:fillRect/>
          </a:stretch>
        </p:blipFill>
        <p:spPr bwMode="auto">
          <a:xfrm>
            <a:off x="475024" y="3376720"/>
            <a:ext cx="3574257" cy="2516405"/>
          </a:xfrm>
          <a:prstGeom prst="rect">
            <a:avLst/>
          </a:prstGeom>
          <a:noFill/>
          <a:ln>
            <a:noFill/>
          </a:ln>
        </p:spPr>
      </p:pic>
      <p:sp>
        <p:nvSpPr>
          <p:cNvPr id="13" name="CuadroTexto 12"/>
          <p:cNvSpPr txBox="1"/>
          <p:nvPr/>
        </p:nvSpPr>
        <p:spPr>
          <a:xfrm>
            <a:off x="4499429" y="1873172"/>
            <a:ext cx="2766559" cy="1200329"/>
          </a:xfrm>
          <a:prstGeom prst="rect">
            <a:avLst/>
          </a:prstGeom>
          <a:noFill/>
        </p:spPr>
        <p:txBody>
          <a:bodyPr wrap="square" rtlCol="0">
            <a:spAutoFit/>
          </a:bodyPr>
          <a:lstStyle/>
          <a:p>
            <a:r>
              <a:rPr lang="es-EC" dirty="0" smtClean="0">
                <a:solidFill>
                  <a:schemeClr val="bg2">
                    <a:lumMod val="10000"/>
                  </a:schemeClr>
                </a:solidFill>
                <a:latin typeface="Times New Roman" panose="02020603050405020304" pitchFamily="18" charset="0"/>
                <a:cs typeface="Times New Roman" panose="02020603050405020304" pitchFamily="18" charset="0"/>
              </a:rPr>
              <a:t>EL 85% de las asociaciones tiene conocimiento empírico para la actividad agrícola</a:t>
            </a:r>
            <a:endParaRPr lang="es-EC"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0" name="Flecha doblada 9"/>
          <p:cNvSpPr/>
          <p:nvPr/>
        </p:nvSpPr>
        <p:spPr>
          <a:xfrm>
            <a:off x="6279271" y="1259260"/>
            <a:ext cx="1181630" cy="336913"/>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sp>
        <p:nvSpPr>
          <p:cNvPr id="16" name="Flecha doblada hacia arriba 15"/>
          <p:cNvSpPr/>
          <p:nvPr/>
        </p:nvSpPr>
        <p:spPr>
          <a:xfrm flipH="1">
            <a:off x="2769834" y="5703174"/>
            <a:ext cx="1415579" cy="37990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CuadroTexto 16"/>
          <p:cNvSpPr txBox="1"/>
          <p:nvPr/>
        </p:nvSpPr>
        <p:spPr>
          <a:xfrm>
            <a:off x="8954013" y="2738471"/>
            <a:ext cx="2062330" cy="369332"/>
          </a:xfrm>
          <a:prstGeom prst="rect">
            <a:avLst/>
          </a:prstGeom>
          <a:noFill/>
        </p:spPr>
        <p:txBody>
          <a:bodyPr wrap="square" rtlCol="0">
            <a:spAutoFit/>
          </a:bodyPr>
          <a:lstStyle/>
          <a:p>
            <a:r>
              <a:rPr lang="es-EC" b="1" dirty="0" smtClean="0">
                <a:solidFill>
                  <a:schemeClr val="tx2"/>
                </a:solidFill>
                <a:latin typeface="Times New Roman" panose="02020603050405020304" pitchFamily="18" charset="0"/>
                <a:cs typeface="Times New Roman" panose="02020603050405020304" pitchFamily="18" charset="0"/>
              </a:rPr>
              <a:t>CAPACITACIÓN</a:t>
            </a:r>
            <a:endParaRPr lang="es-EC" b="1" dirty="0">
              <a:solidFill>
                <a:schemeClr val="tx2"/>
              </a:solidFill>
              <a:latin typeface="Times New Roman" panose="02020603050405020304" pitchFamily="18" charset="0"/>
              <a:cs typeface="Times New Roman" panose="02020603050405020304" pitchFamily="18" charset="0"/>
            </a:endParaRPr>
          </a:p>
        </p:txBody>
      </p:sp>
      <p:sp>
        <p:nvSpPr>
          <p:cNvPr id="18" name="CuadroTexto 17"/>
          <p:cNvSpPr txBox="1"/>
          <p:nvPr/>
        </p:nvSpPr>
        <p:spPr>
          <a:xfrm>
            <a:off x="6974934" y="3107803"/>
            <a:ext cx="2766559" cy="923330"/>
          </a:xfrm>
          <a:prstGeom prst="rect">
            <a:avLst/>
          </a:prstGeom>
          <a:noFill/>
        </p:spPr>
        <p:txBody>
          <a:bodyPr wrap="square" rtlCol="0">
            <a:spAutoFit/>
          </a:bodyPr>
          <a:lstStyle/>
          <a:p>
            <a:r>
              <a:rPr lang="es-EC" dirty="0" smtClean="0">
                <a:solidFill>
                  <a:schemeClr val="bg2">
                    <a:lumMod val="10000"/>
                  </a:schemeClr>
                </a:solidFill>
                <a:latin typeface="Times New Roman" panose="02020603050405020304" pitchFamily="18" charset="0"/>
                <a:cs typeface="Times New Roman" panose="02020603050405020304" pitchFamily="18" charset="0"/>
              </a:rPr>
              <a:t>90% Recibe asistencia técnica en el uso de fertilizantes</a:t>
            </a:r>
            <a:endParaRPr lang="es-EC"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9" name="CuadroTexto 18"/>
          <p:cNvSpPr txBox="1"/>
          <p:nvPr/>
        </p:nvSpPr>
        <p:spPr>
          <a:xfrm>
            <a:off x="8401773" y="4037767"/>
            <a:ext cx="2766559" cy="369332"/>
          </a:xfrm>
          <a:prstGeom prst="rect">
            <a:avLst/>
          </a:prstGeom>
          <a:noFill/>
        </p:spPr>
        <p:txBody>
          <a:bodyPr wrap="square" rtlCol="0">
            <a:spAutoFit/>
          </a:bodyPr>
          <a:lstStyle/>
          <a:p>
            <a:r>
              <a:rPr lang="es-EC" dirty="0" smtClean="0">
                <a:solidFill>
                  <a:schemeClr val="bg2">
                    <a:lumMod val="10000"/>
                  </a:schemeClr>
                </a:solidFill>
                <a:latin typeface="Times New Roman" panose="02020603050405020304" pitchFamily="18" charset="0"/>
                <a:cs typeface="Times New Roman" panose="02020603050405020304" pitchFamily="18" charset="0"/>
              </a:rPr>
              <a:t>INNOVACIÓN</a:t>
            </a:r>
            <a:endParaRPr lang="es-EC"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20" name="CuadroTexto 19"/>
          <p:cNvSpPr txBox="1"/>
          <p:nvPr/>
        </p:nvSpPr>
        <p:spPr>
          <a:xfrm>
            <a:off x="7116900" y="4662726"/>
            <a:ext cx="2056130" cy="369332"/>
          </a:xfrm>
          <a:prstGeom prst="rect">
            <a:avLst/>
          </a:prstGeom>
          <a:noFill/>
        </p:spPr>
        <p:txBody>
          <a:bodyPr wrap="square" rtlCol="0">
            <a:spAutoFit/>
          </a:bodyPr>
          <a:lstStyle/>
          <a:p>
            <a:r>
              <a:rPr lang="es-EC" dirty="0" smtClean="0">
                <a:solidFill>
                  <a:schemeClr val="bg2">
                    <a:lumMod val="10000"/>
                  </a:schemeClr>
                </a:solidFill>
                <a:latin typeface="Times New Roman" panose="02020603050405020304" pitchFamily="18" charset="0"/>
                <a:cs typeface="Times New Roman" panose="02020603050405020304" pitchFamily="18" charset="0"/>
              </a:rPr>
              <a:t>Productos: 60% </a:t>
            </a:r>
            <a:endParaRPr lang="es-EC"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21" name="CuadroTexto 20"/>
          <p:cNvSpPr txBox="1"/>
          <p:nvPr/>
        </p:nvSpPr>
        <p:spPr>
          <a:xfrm>
            <a:off x="9879986" y="4524226"/>
            <a:ext cx="2056130" cy="646331"/>
          </a:xfrm>
          <a:prstGeom prst="rect">
            <a:avLst/>
          </a:prstGeom>
          <a:noFill/>
        </p:spPr>
        <p:txBody>
          <a:bodyPr wrap="square" rtlCol="0">
            <a:spAutoFit/>
          </a:bodyPr>
          <a:lstStyle/>
          <a:p>
            <a:r>
              <a:rPr lang="es-EC" dirty="0" smtClean="0">
                <a:solidFill>
                  <a:schemeClr val="bg2">
                    <a:lumMod val="10000"/>
                  </a:schemeClr>
                </a:solidFill>
                <a:latin typeface="Times New Roman" panose="02020603050405020304" pitchFamily="18" charset="0"/>
                <a:cs typeface="Times New Roman" panose="02020603050405020304" pitchFamily="18" charset="0"/>
              </a:rPr>
              <a:t>Mejoras proceso productivo:55%</a:t>
            </a:r>
            <a:endParaRPr lang="es-EC"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6"/>
          <a:stretch>
            <a:fillRect/>
          </a:stretch>
        </p:blipFill>
        <p:spPr>
          <a:xfrm>
            <a:off x="6870086" y="5115753"/>
            <a:ext cx="3009900" cy="1533525"/>
          </a:xfrm>
          <a:prstGeom prst="rect">
            <a:avLst/>
          </a:prstGeom>
          <a:ln>
            <a:noFill/>
          </a:ln>
          <a:effectLst>
            <a:softEdge rad="112500"/>
          </a:effectLst>
        </p:spPr>
      </p:pic>
      <p:sp>
        <p:nvSpPr>
          <p:cNvPr id="22" name="CuadroTexto 21"/>
          <p:cNvSpPr txBox="1"/>
          <p:nvPr/>
        </p:nvSpPr>
        <p:spPr>
          <a:xfrm>
            <a:off x="10023867" y="5882515"/>
            <a:ext cx="2056130" cy="923330"/>
          </a:xfrm>
          <a:prstGeom prst="rect">
            <a:avLst/>
          </a:prstGeom>
          <a:noFill/>
        </p:spPr>
        <p:txBody>
          <a:bodyPr wrap="square" rtlCol="0">
            <a:spAutoFit/>
          </a:bodyPr>
          <a:lstStyle/>
          <a:p>
            <a:r>
              <a:rPr lang="es-EC" dirty="0" smtClean="0">
                <a:solidFill>
                  <a:schemeClr val="bg2">
                    <a:lumMod val="10000"/>
                  </a:schemeClr>
                </a:solidFill>
                <a:latin typeface="Times New Roman" panose="02020603050405020304" pitchFamily="18" charset="0"/>
                <a:cs typeface="Times New Roman" panose="02020603050405020304" pitchFamily="18" charset="0"/>
              </a:rPr>
              <a:t>P. Eficientes del Suelo: Sistemas de Riesgo</a:t>
            </a:r>
            <a:endParaRPr lang="es-EC"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23" name="CuadroTexto 22"/>
          <p:cNvSpPr txBox="1"/>
          <p:nvPr/>
        </p:nvSpPr>
        <p:spPr>
          <a:xfrm>
            <a:off x="10208780" y="5355919"/>
            <a:ext cx="2766559" cy="369332"/>
          </a:xfrm>
          <a:prstGeom prst="rect">
            <a:avLst/>
          </a:prstGeom>
          <a:noFill/>
        </p:spPr>
        <p:txBody>
          <a:bodyPr wrap="square" rtlCol="0">
            <a:spAutoFit/>
          </a:bodyPr>
          <a:lstStyle/>
          <a:p>
            <a:r>
              <a:rPr lang="es-EC" dirty="0" smtClean="0">
                <a:solidFill>
                  <a:schemeClr val="bg2">
                    <a:lumMod val="10000"/>
                  </a:schemeClr>
                </a:solidFill>
                <a:latin typeface="Times New Roman" panose="02020603050405020304" pitchFamily="18" charset="0"/>
                <a:cs typeface="Times New Roman" panose="02020603050405020304" pitchFamily="18" charset="0"/>
              </a:rPr>
              <a:t>CALIDAD</a:t>
            </a:r>
            <a:endParaRPr lang="es-EC" dirty="0">
              <a:solidFill>
                <a:schemeClr val="bg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606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6063002" y="785475"/>
            <a:ext cx="4105956" cy="646331"/>
          </a:xfrm>
          <a:prstGeom prst="rect">
            <a:avLst/>
          </a:prstGeom>
          <a:noFill/>
        </p:spPr>
        <p:txBody>
          <a:bodyPr wrap="square" rtlCol="0">
            <a:spAutoFit/>
          </a:bodyPr>
          <a:lstStyle/>
          <a:p>
            <a:pPr algn="ctr"/>
            <a:r>
              <a:rPr lang="es-EC" b="1" dirty="0" smtClean="0">
                <a:solidFill>
                  <a:schemeClr val="bg2">
                    <a:lumMod val="10000"/>
                  </a:schemeClr>
                </a:solidFill>
                <a:latin typeface="Times New Roman" panose="02020603050405020304" pitchFamily="18" charset="0"/>
                <a:cs typeface="Times New Roman" panose="02020603050405020304" pitchFamily="18" charset="0"/>
              </a:rPr>
              <a:t>Consideran que para emprender es necesario ser capaz de:</a:t>
            </a:r>
            <a:endParaRPr lang="es-EC" b="1"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6376670" y="1431806"/>
            <a:ext cx="5017135" cy="3682365"/>
          </a:xfrm>
          <a:prstGeom prst="rect">
            <a:avLst/>
          </a:prstGeom>
          <a:noFill/>
          <a:ln>
            <a:noFill/>
          </a:ln>
        </p:spPr>
      </p:pic>
      <p:sp>
        <p:nvSpPr>
          <p:cNvPr id="6" name="CuadroTexto 5"/>
          <p:cNvSpPr txBox="1"/>
          <p:nvPr/>
        </p:nvSpPr>
        <p:spPr>
          <a:xfrm>
            <a:off x="1275956" y="785475"/>
            <a:ext cx="2062330" cy="646331"/>
          </a:xfrm>
          <a:prstGeom prst="rect">
            <a:avLst/>
          </a:prstGeom>
          <a:noFill/>
        </p:spPr>
        <p:txBody>
          <a:bodyPr wrap="square" rtlCol="0">
            <a:spAutoFit/>
          </a:bodyPr>
          <a:lstStyle/>
          <a:p>
            <a:r>
              <a:rPr lang="es-EC" b="1" dirty="0" smtClean="0">
                <a:solidFill>
                  <a:schemeClr val="tx2"/>
                </a:solidFill>
                <a:latin typeface="Times New Roman" panose="02020603050405020304" pitchFamily="18" charset="0"/>
                <a:cs typeface="Times New Roman" panose="02020603050405020304" pitchFamily="18" charset="0"/>
              </a:rPr>
              <a:t>ESPÍRITU EMPRENDEDOR</a:t>
            </a:r>
            <a:endParaRPr lang="es-EC" b="1" dirty="0">
              <a:solidFill>
                <a:schemeClr val="tx2"/>
              </a:solidFill>
              <a:latin typeface="Times New Roman" panose="02020603050405020304" pitchFamily="18" charset="0"/>
              <a:cs typeface="Times New Roman" panose="02020603050405020304" pitchFamily="18" charset="0"/>
            </a:endParaRPr>
          </a:p>
        </p:txBody>
      </p:sp>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683032" y="1710131"/>
            <a:ext cx="4106682" cy="2786743"/>
          </a:xfrm>
          <a:prstGeom prst="rect">
            <a:avLst/>
          </a:prstGeom>
          <a:noFill/>
          <a:ln>
            <a:noFill/>
          </a:ln>
        </p:spPr>
      </p:pic>
      <p:sp>
        <p:nvSpPr>
          <p:cNvPr id="8" name="CuadroTexto 7"/>
          <p:cNvSpPr txBox="1"/>
          <p:nvPr/>
        </p:nvSpPr>
        <p:spPr>
          <a:xfrm>
            <a:off x="799147" y="4775200"/>
            <a:ext cx="3990567" cy="338554"/>
          </a:xfrm>
          <a:prstGeom prst="rect">
            <a:avLst/>
          </a:prstGeom>
          <a:noFill/>
        </p:spPr>
        <p:txBody>
          <a:bodyPr wrap="square" rtlCol="0">
            <a:spAutoFit/>
          </a:bodyPr>
          <a:lstStyle/>
          <a:p>
            <a:r>
              <a:rPr lang="es-EC" sz="1600" dirty="0" smtClean="0">
                <a:solidFill>
                  <a:schemeClr val="tx2"/>
                </a:solidFill>
                <a:latin typeface="Times New Roman" panose="02020603050405020304" pitchFamily="18" charset="0"/>
                <a:cs typeface="Times New Roman" panose="02020603050405020304" pitchFamily="18" charset="0"/>
              </a:rPr>
              <a:t>CONVENIOS COMERCIALES</a:t>
            </a:r>
            <a:endParaRPr lang="es-EC" sz="1600" dirty="0">
              <a:solidFill>
                <a:schemeClr val="tx2"/>
              </a:solidFill>
              <a:latin typeface="Times New Roman" panose="02020603050405020304" pitchFamily="18" charset="0"/>
              <a:cs typeface="Times New Roman" panose="02020603050405020304" pitchFamily="18" charset="0"/>
            </a:endParaRPr>
          </a:p>
        </p:txBody>
      </p:sp>
      <p:pic>
        <p:nvPicPr>
          <p:cNvPr id="9" name="Imagen 8"/>
          <p:cNvPicPr>
            <a:picLocks noChangeAspect="1"/>
          </p:cNvPicPr>
          <p:nvPr/>
        </p:nvPicPr>
        <p:blipFill>
          <a:blip r:embed="rId4"/>
          <a:stretch>
            <a:fillRect/>
          </a:stretch>
        </p:blipFill>
        <p:spPr>
          <a:xfrm>
            <a:off x="4321130" y="3751679"/>
            <a:ext cx="2524125" cy="2724150"/>
          </a:xfrm>
          <a:prstGeom prst="ellipse">
            <a:avLst/>
          </a:prstGeom>
          <a:ln>
            <a:noFill/>
          </a:ln>
          <a:effectLst>
            <a:softEdge rad="112500"/>
          </a:effectLst>
        </p:spPr>
      </p:pic>
    </p:spTree>
    <p:extLst>
      <p:ext uri="{BB962C8B-B14F-4D97-AF65-F5344CB8AC3E}">
        <p14:creationId xmlns:p14="http://schemas.microsoft.com/office/powerpoint/2010/main" val="273846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36183" y="754741"/>
            <a:ext cx="10058402" cy="551543"/>
          </a:xfrm>
        </p:spPr>
        <p:txBody>
          <a:bodyPr/>
          <a:lstStyle/>
          <a:p>
            <a:pPr algn="ctr"/>
            <a:r>
              <a:rPr lang="es-EC" b="1" dirty="0" smtClean="0">
                <a:solidFill>
                  <a:schemeClr val="tx2"/>
                </a:solidFill>
                <a:latin typeface="Times New Roman" panose="02020603050405020304" pitchFamily="18" charset="0"/>
                <a:cs typeface="Times New Roman" panose="02020603050405020304" pitchFamily="18" charset="0"/>
              </a:rPr>
              <a:t>INFORME POR VARIABLE</a:t>
            </a:r>
            <a:endParaRPr lang="es-EC" b="1" dirty="0">
              <a:solidFill>
                <a:schemeClr val="tx2"/>
              </a:solidFill>
              <a:latin typeface="Times New Roman" panose="02020603050405020304" pitchFamily="18" charset="0"/>
              <a:cs typeface="Times New Roman" panose="02020603050405020304" pitchFamily="18" charset="0"/>
            </a:endParaRPr>
          </a:p>
        </p:txBody>
      </p:sp>
      <p:graphicFrame>
        <p:nvGraphicFramePr>
          <p:cNvPr id="8" name="Tabla 7">
            <a:extLst>
              <a:ext uri="{FF2B5EF4-FFF2-40B4-BE49-F238E27FC236}">
                <a16:creationId xmlns:a16="http://schemas.microsoft.com/office/drawing/2014/main" xmlns="" id="{175BC393-3D7D-4E0F-8701-89BDD16B34FA}"/>
              </a:ext>
            </a:extLst>
          </p:cNvPr>
          <p:cNvGraphicFramePr>
            <a:graphicFrameLocks noGrp="1"/>
          </p:cNvGraphicFramePr>
          <p:nvPr>
            <p:extLst>
              <p:ext uri="{D42A27DB-BD31-4B8C-83A1-F6EECF244321}">
                <p14:modId xmlns:p14="http://schemas.microsoft.com/office/powerpoint/2010/main" val="4018774156"/>
              </p:ext>
            </p:extLst>
          </p:nvPr>
        </p:nvGraphicFramePr>
        <p:xfrm>
          <a:off x="2043488" y="2162629"/>
          <a:ext cx="8043792" cy="1802298"/>
        </p:xfrm>
        <a:graphic>
          <a:graphicData uri="http://schemas.openxmlformats.org/drawingml/2006/table">
            <a:tbl>
              <a:tblPr>
                <a:tableStyleId>{8799B23B-EC83-4686-B30A-512413B5E67A}</a:tableStyleId>
              </a:tblPr>
              <a:tblGrid>
                <a:gridCol w="3646545">
                  <a:extLst>
                    <a:ext uri="{9D8B030D-6E8A-4147-A177-3AD203B41FA5}">
                      <a16:colId xmlns:a16="http://schemas.microsoft.com/office/drawing/2014/main" xmlns="" val="2919669203"/>
                    </a:ext>
                  </a:extLst>
                </a:gridCol>
                <a:gridCol w="4397247">
                  <a:extLst>
                    <a:ext uri="{9D8B030D-6E8A-4147-A177-3AD203B41FA5}">
                      <a16:colId xmlns:a16="http://schemas.microsoft.com/office/drawing/2014/main" xmlns="" val="3025540790"/>
                    </a:ext>
                  </a:extLst>
                </a:gridCol>
              </a:tblGrid>
              <a:tr h="978772">
                <a:tc rowSpan="2">
                  <a:txBody>
                    <a:bodyPr/>
                    <a:lstStyle/>
                    <a:p>
                      <a:pPr algn="ctr" rtl="0" fontAlgn="ctr"/>
                      <a:r>
                        <a:rPr lang="es-ES" sz="2400" u="none" strike="noStrike" dirty="0">
                          <a:solidFill>
                            <a:schemeClr val="tx2"/>
                          </a:solidFill>
                          <a:effectLst/>
                          <a:latin typeface="Times New Roman" panose="02020603050405020304" pitchFamily="18" charset="0"/>
                          <a:cs typeface="Times New Roman" panose="02020603050405020304" pitchFamily="18" charset="0"/>
                        </a:rPr>
                        <a:t> Objetivo </a:t>
                      </a:r>
                      <a:r>
                        <a:rPr lang="es-ES" sz="2400" u="none" strike="noStrike" dirty="0" smtClean="0">
                          <a:solidFill>
                            <a:schemeClr val="tx2"/>
                          </a:solidFill>
                          <a:effectLst/>
                          <a:latin typeface="Times New Roman" panose="02020603050405020304" pitchFamily="18" charset="0"/>
                          <a:cs typeface="Times New Roman" panose="02020603050405020304" pitchFamily="18" charset="0"/>
                        </a:rPr>
                        <a:t>No.3</a:t>
                      </a:r>
                      <a:r>
                        <a:rPr lang="es-ES" sz="2400" u="none" strike="noStrike" dirty="0">
                          <a:solidFill>
                            <a:schemeClr val="tx2"/>
                          </a:solidFill>
                          <a:effectLst/>
                          <a:latin typeface="Times New Roman" panose="02020603050405020304" pitchFamily="18" charset="0"/>
                          <a:cs typeface="Times New Roman" panose="02020603050405020304" pitchFamily="18" charset="0"/>
                        </a:rPr>
                        <a:t/>
                      </a:r>
                      <a:br>
                        <a:rPr lang="es-ES" sz="2400" u="none" strike="noStrike" dirty="0">
                          <a:solidFill>
                            <a:schemeClr val="tx2"/>
                          </a:solidFill>
                          <a:effectLst/>
                          <a:latin typeface="Times New Roman" panose="02020603050405020304" pitchFamily="18" charset="0"/>
                          <a:cs typeface="Times New Roman" panose="02020603050405020304" pitchFamily="18" charset="0"/>
                        </a:rPr>
                      </a:br>
                      <a:r>
                        <a:rPr lang="es-ES" sz="2400" u="none" strike="noStrike" dirty="0" smtClean="0">
                          <a:solidFill>
                            <a:schemeClr val="tx2"/>
                          </a:solidFill>
                          <a:effectLst/>
                          <a:latin typeface="Times New Roman" panose="02020603050405020304" pitchFamily="18" charset="0"/>
                          <a:cs typeface="Times New Roman" panose="02020603050405020304" pitchFamily="18" charset="0"/>
                        </a:rPr>
                        <a:t>Elementos</a:t>
                      </a:r>
                      <a:r>
                        <a:rPr lang="es-ES" sz="2400" u="none" strike="noStrike" baseline="0" dirty="0" smtClean="0">
                          <a:solidFill>
                            <a:schemeClr val="tx2"/>
                          </a:solidFill>
                          <a:effectLst/>
                          <a:latin typeface="Times New Roman" panose="02020603050405020304" pitchFamily="18" charset="0"/>
                          <a:cs typeface="Times New Roman" panose="02020603050405020304" pitchFamily="18" charset="0"/>
                        </a:rPr>
                        <a:t> del Emprendimiento</a:t>
                      </a:r>
                      <a:endParaRPr lang="es-ES" sz="2400" b="0" i="0" u="none" strike="noStrike" dirty="0">
                        <a:solidFill>
                          <a:schemeClr val="tx2"/>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rtl="0" fontAlgn="ctr"/>
                      <a:r>
                        <a:rPr lang="es-ES" sz="2400" b="0" i="0" u="none" strike="noStrike" dirty="0" smtClean="0">
                          <a:solidFill>
                            <a:schemeClr val="tx2"/>
                          </a:solidFill>
                          <a:effectLst/>
                          <a:latin typeface="Times New Roman" panose="02020603050405020304" pitchFamily="18" charset="0"/>
                          <a:cs typeface="Times New Roman" panose="02020603050405020304" pitchFamily="18" charset="0"/>
                        </a:rPr>
                        <a:t>Factores</a:t>
                      </a:r>
                      <a:r>
                        <a:rPr lang="es-ES" sz="2400" b="0" i="0" u="none" strike="noStrike" baseline="0" dirty="0" smtClean="0">
                          <a:solidFill>
                            <a:schemeClr val="tx2"/>
                          </a:solidFill>
                          <a:effectLst/>
                          <a:latin typeface="Times New Roman" panose="02020603050405020304" pitchFamily="18" charset="0"/>
                          <a:cs typeface="Times New Roman" panose="02020603050405020304" pitchFamily="18" charset="0"/>
                        </a:rPr>
                        <a:t> Internos</a:t>
                      </a:r>
                      <a:endParaRPr lang="es-ES" sz="2400" b="0" i="0" u="none" strike="noStrike" dirty="0">
                        <a:solidFill>
                          <a:schemeClr val="tx2"/>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xmlns="" val="3432477910"/>
                  </a:ext>
                </a:extLst>
              </a:tr>
              <a:tr h="823526">
                <a:tc vMerge="1">
                  <a:txBody>
                    <a:bodyPr/>
                    <a:lstStyle/>
                    <a:p>
                      <a:endParaRPr lang="es-ES"/>
                    </a:p>
                  </a:txBody>
                  <a:tcPr/>
                </a:tc>
                <a:tc>
                  <a:txBody>
                    <a:bodyPr/>
                    <a:lstStyle/>
                    <a:p>
                      <a:pPr algn="l" rtl="0" fontAlgn="ctr"/>
                      <a:r>
                        <a:rPr lang="es-ES" sz="2400" u="none" strike="noStrike" dirty="0" smtClean="0">
                          <a:solidFill>
                            <a:schemeClr val="tx2"/>
                          </a:solidFill>
                          <a:effectLst/>
                          <a:latin typeface="Times New Roman" panose="02020603050405020304" pitchFamily="18" charset="0"/>
                          <a:cs typeface="Times New Roman" panose="02020603050405020304" pitchFamily="18" charset="0"/>
                        </a:rPr>
                        <a:t>Factores Externos</a:t>
                      </a:r>
                      <a:endParaRPr lang="es-ES" sz="2400" b="0" i="0" u="none" strike="noStrike" dirty="0">
                        <a:solidFill>
                          <a:schemeClr val="tx2"/>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xmlns="" val="1886735874"/>
                  </a:ext>
                </a:extLst>
              </a:tr>
            </a:tbl>
          </a:graphicData>
        </a:graphic>
      </p:graphicFrame>
    </p:spTree>
    <p:extLst>
      <p:ext uri="{BB962C8B-B14F-4D97-AF65-F5344CB8AC3E}">
        <p14:creationId xmlns:p14="http://schemas.microsoft.com/office/powerpoint/2010/main" val="53993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263978" y="1336584"/>
            <a:ext cx="3476285" cy="2306502"/>
          </a:xfrm>
          <a:prstGeom prst="rect">
            <a:avLst/>
          </a:prstGeom>
          <a:noFill/>
          <a:ln>
            <a:noFill/>
          </a:ln>
        </p:spPr>
      </p:pic>
      <p:pic>
        <p:nvPicPr>
          <p:cNvPr id="9" name="Imagen 8"/>
          <p:cNvPicPr/>
          <p:nvPr/>
        </p:nvPicPr>
        <p:blipFill>
          <a:blip r:embed="rId3">
            <a:extLst>
              <a:ext uri="{28A0092B-C50C-407E-A947-70E740481C1C}">
                <a14:useLocalDpi xmlns:a14="http://schemas.microsoft.com/office/drawing/2010/main" val="0"/>
              </a:ext>
            </a:extLst>
          </a:blip>
          <a:srcRect/>
          <a:stretch>
            <a:fillRect/>
          </a:stretch>
        </p:blipFill>
        <p:spPr bwMode="auto">
          <a:xfrm>
            <a:off x="7097486" y="697513"/>
            <a:ext cx="4863465" cy="2778107"/>
          </a:xfrm>
          <a:prstGeom prst="rect">
            <a:avLst/>
          </a:prstGeom>
          <a:noFill/>
          <a:ln>
            <a:noFill/>
          </a:ln>
        </p:spPr>
      </p:pic>
      <p:pic>
        <p:nvPicPr>
          <p:cNvPr id="10" name="Imagen 9"/>
          <p:cNvPicPr/>
          <p:nvPr/>
        </p:nvPicPr>
        <p:blipFill>
          <a:blip r:embed="rId4">
            <a:extLst>
              <a:ext uri="{28A0092B-C50C-407E-A947-70E740481C1C}">
                <a14:useLocalDpi xmlns:a14="http://schemas.microsoft.com/office/drawing/2010/main" val="0"/>
              </a:ext>
            </a:extLst>
          </a:blip>
          <a:srcRect/>
          <a:stretch>
            <a:fillRect/>
          </a:stretch>
        </p:blipFill>
        <p:spPr bwMode="auto">
          <a:xfrm>
            <a:off x="3457883" y="3983371"/>
            <a:ext cx="5013960" cy="2672288"/>
          </a:xfrm>
          <a:prstGeom prst="rect">
            <a:avLst/>
          </a:prstGeom>
          <a:noFill/>
          <a:ln>
            <a:noFill/>
          </a:ln>
        </p:spPr>
      </p:pic>
      <p:pic>
        <p:nvPicPr>
          <p:cNvPr id="2" name="Imagen 1"/>
          <p:cNvPicPr>
            <a:picLocks noChangeAspect="1"/>
          </p:cNvPicPr>
          <p:nvPr/>
        </p:nvPicPr>
        <p:blipFill>
          <a:blip r:embed="rId5"/>
          <a:stretch>
            <a:fillRect/>
          </a:stretch>
        </p:blipFill>
        <p:spPr>
          <a:xfrm>
            <a:off x="4272926" y="1146629"/>
            <a:ext cx="2524125" cy="1393371"/>
          </a:xfrm>
          <a:prstGeom prst="rect">
            <a:avLst/>
          </a:prstGeom>
        </p:spPr>
      </p:pic>
      <p:sp>
        <p:nvSpPr>
          <p:cNvPr id="3" name="CuadroTexto 2"/>
          <p:cNvSpPr txBox="1"/>
          <p:nvPr/>
        </p:nvSpPr>
        <p:spPr>
          <a:xfrm>
            <a:off x="3918857" y="2666330"/>
            <a:ext cx="3018972" cy="1323439"/>
          </a:xfrm>
          <a:prstGeom prst="rect">
            <a:avLst/>
          </a:prstGeom>
          <a:noFill/>
        </p:spPr>
        <p:txBody>
          <a:bodyPr wrap="square" rtlCol="0">
            <a:spAutoFit/>
          </a:bodyPr>
          <a:lstStyle/>
          <a:p>
            <a:pPr algn="ctr"/>
            <a:r>
              <a:rPr lang="es-EC" sz="2000" dirty="0" smtClean="0">
                <a:solidFill>
                  <a:schemeClr val="tx2"/>
                </a:solidFill>
                <a:latin typeface="Times New Roman" panose="02020603050405020304" pitchFamily="18" charset="0"/>
                <a:cs typeface="Times New Roman" panose="02020603050405020304" pitchFamily="18" charset="0"/>
              </a:rPr>
              <a:t>Mas del 70% de asociaciones no consideran la opción de asociarse entre si</a:t>
            </a:r>
            <a:endParaRPr lang="es-EC" sz="2000" dirty="0">
              <a:solidFill>
                <a:schemeClr val="tx2"/>
              </a:solidFill>
              <a:latin typeface="Times New Roman" panose="02020603050405020304" pitchFamily="18" charset="0"/>
              <a:cs typeface="Times New Roman" panose="02020603050405020304" pitchFamily="18" charset="0"/>
            </a:endParaRPr>
          </a:p>
        </p:txBody>
      </p:sp>
      <p:sp>
        <p:nvSpPr>
          <p:cNvPr id="11" name="CuadroTexto 10"/>
          <p:cNvSpPr txBox="1"/>
          <p:nvPr/>
        </p:nvSpPr>
        <p:spPr>
          <a:xfrm>
            <a:off x="224027" y="3866659"/>
            <a:ext cx="3018972" cy="1631216"/>
          </a:xfrm>
          <a:prstGeom prst="rect">
            <a:avLst/>
          </a:prstGeom>
          <a:noFill/>
        </p:spPr>
        <p:txBody>
          <a:bodyPr wrap="square" rtlCol="0">
            <a:spAutoFit/>
          </a:bodyPr>
          <a:lstStyle/>
          <a:p>
            <a:pPr algn="ctr"/>
            <a:r>
              <a:rPr lang="es-EC" sz="2000" dirty="0" smtClean="0">
                <a:solidFill>
                  <a:schemeClr val="tx2"/>
                </a:solidFill>
                <a:latin typeface="Times New Roman" panose="02020603050405020304" pitchFamily="18" charset="0"/>
                <a:cs typeface="Times New Roman" panose="02020603050405020304" pitchFamily="18" charset="0"/>
              </a:rPr>
              <a:t>Una de las principales barreras que tiene el sector asociativo agrícola en el cantón es la falta de organización interna.</a:t>
            </a:r>
            <a:endParaRPr lang="es-EC" sz="2000" dirty="0">
              <a:solidFill>
                <a:schemeClr val="tx2"/>
              </a:solidFill>
              <a:latin typeface="Times New Roman" panose="02020603050405020304" pitchFamily="18" charset="0"/>
              <a:cs typeface="Times New Roman" panose="02020603050405020304" pitchFamily="18" charset="0"/>
            </a:endParaRPr>
          </a:p>
        </p:txBody>
      </p:sp>
      <p:sp>
        <p:nvSpPr>
          <p:cNvPr id="12" name="CuadroTexto 11"/>
          <p:cNvSpPr txBox="1"/>
          <p:nvPr/>
        </p:nvSpPr>
        <p:spPr>
          <a:xfrm>
            <a:off x="8487192" y="3851984"/>
            <a:ext cx="3018972" cy="1631216"/>
          </a:xfrm>
          <a:prstGeom prst="rect">
            <a:avLst/>
          </a:prstGeom>
          <a:noFill/>
        </p:spPr>
        <p:txBody>
          <a:bodyPr wrap="square" rtlCol="0">
            <a:spAutoFit/>
          </a:bodyPr>
          <a:lstStyle/>
          <a:p>
            <a:pPr algn="ctr"/>
            <a:r>
              <a:rPr lang="es-EC" sz="2000" dirty="0" smtClean="0">
                <a:solidFill>
                  <a:schemeClr val="tx2"/>
                </a:solidFill>
                <a:latin typeface="Times New Roman" panose="02020603050405020304" pitchFamily="18" charset="0"/>
                <a:cs typeface="Times New Roman" panose="02020603050405020304" pitchFamily="18" charset="0"/>
              </a:rPr>
              <a:t>Para que un emprendimiento se establezca en el futuro un elemento necesario es el financiamiento</a:t>
            </a:r>
            <a:endParaRPr lang="es-EC" sz="2000" dirty="0">
              <a:solidFill>
                <a:schemeClr val="tx2"/>
              </a:solidFill>
              <a:latin typeface="Times New Roman" panose="02020603050405020304" pitchFamily="18" charset="0"/>
              <a:cs typeface="Times New Roman" panose="02020603050405020304" pitchFamily="18" charset="0"/>
            </a:endParaRPr>
          </a:p>
        </p:txBody>
      </p:sp>
      <p:cxnSp>
        <p:nvCxnSpPr>
          <p:cNvPr id="18" name="Conector angular 17"/>
          <p:cNvCxnSpPr/>
          <p:nvPr/>
        </p:nvCxnSpPr>
        <p:spPr>
          <a:xfrm rot="16200000" flipH="1">
            <a:off x="2625487" y="5528343"/>
            <a:ext cx="772455" cy="682171"/>
          </a:xfrm>
          <a:prstGeom prst="bentConnector3">
            <a:avLst>
              <a:gd name="adj1" fmla="val 100733"/>
            </a:avLst>
          </a:prstGeom>
          <a:ln>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22" name="Conector angular 21"/>
          <p:cNvCxnSpPr/>
          <p:nvPr/>
        </p:nvCxnSpPr>
        <p:spPr>
          <a:xfrm rot="5400000">
            <a:off x="11074090" y="3650105"/>
            <a:ext cx="864149" cy="515182"/>
          </a:xfrm>
          <a:prstGeom prst="bentConnector3">
            <a:avLst>
              <a:gd name="adj1" fmla="val 102068"/>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
        <p:nvSpPr>
          <p:cNvPr id="4" name="CuadroTexto 3"/>
          <p:cNvSpPr txBox="1"/>
          <p:nvPr/>
        </p:nvSpPr>
        <p:spPr>
          <a:xfrm>
            <a:off x="263978" y="406400"/>
            <a:ext cx="3193905" cy="369332"/>
          </a:xfrm>
          <a:prstGeom prst="rect">
            <a:avLst/>
          </a:prstGeom>
          <a:noFill/>
        </p:spPr>
        <p:txBody>
          <a:bodyPr wrap="square" rtlCol="0">
            <a:spAutoFit/>
          </a:bodyPr>
          <a:lstStyle/>
          <a:p>
            <a:r>
              <a:rPr lang="es-EC" b="1" dirty="0" smtClean="0">
                <a:solidFill>
                  <a:schemeClr val="tx2"/>
                </a:solidFill>
                <a:latin typeface="Times New Roman" panose="02020603050405020304" pitchFamily="18" charset="0"/>
                <a:cs typeface="Times New Roman" panose="02020603050405020304" pitchFamily="18" charset="0"/>
              </a:rPr>
              <a:t>FACTORES INTERNOS</a:t>
            </a:r>
            <a:endParaRPr lang="es-EC"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914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txBox="1">
            <a:spLocks noGrp="1"/>
          </p:cNvSpPr>
          <p:nvPr>
            <p:ph type="title"/>
          </p:nvPr>
        </p:nvSpPr>
        <p:spPr>
          <a:xfrm>
            <a:off x="1065214" y="344525"/>
            <a:ext cx="3746273" cy="424732"/>
          </a:xfrm>
          <a:prstGeom prst="rect">
            <a:avLst/>
          </a:prstGeom>
          <a:noFill/>
        </p:spPr>
        <p:txBody>
          <a:bodyPr wrap="square" rtlCol="0">
            <a:spAutoFit/>
          </a:bodyPr>
          <a:lstStyle/>
          <a:p>
            <a:r>
              <a:rPr lang="es-EC" sz="2400" b="1" dirty="0" smtClean="0">
                <a:solidFill>
                  <a:schemeClr val="tx2"/>
                </a:solidFill>
                <a:latin typeface="Times New Roman" panose="02020603050405020304" pitchFamily="18" charset="0"/>
                <a:cs typeface="Times New Roman" panose="02020603050405020304" pitchFamily="18" charset="0"/>
              </a:rPr>
              <a:t>FACTORES EXTERNOS</a:t>
            </a:r>
            <a:endParaRPr lang="es-EC" sz="2400" b="1" dirty="0">
              <a:solidFill>
                <a:schemeClr val="tx2"/>
              </a:solidFill>
              <a:latin typeface="Times New Roman" panose="02020603050405020304" pitchFamily="18" charset="0"/>
              <a:cs typeface="Times New Roman" panose="02020603050405020304" pitchFamily="18" charset="0"/>
            </a:endParaRPr>
          </a:p>
        </p:txBody>
      </p:sp>
      <p:sp>
        <p:nvSpPr>
          <p:cNvPr id="5" name="CuadroTexto 4"/>
          <p:cNvSpPr txBox="1"/>
          <p:nvPr/>
        </p:nvSpPr>
        <p:spPr>
          <a:xfrm>
            <a:off x="566057" y="1001486"/>
            <a:ext cx="3556002" cy="923330"/>
          </a:xfrm>
          <a:prstGeom prst="rect">
            <a:avLst/>
          </a:prstGeom>
          <a:noFill/>
        </p:spPr>
        <p:txBody>
          <a:bodyPr wrap="square" rtlCol="0">
            <a:spAutoFit/>
          </a:bodyPr>
          <a:lstStyle/>
          <a:p>
            <a:pPr algn="ctr"/>
            <a:r>
              <a:rPr lang="es-EC" b="1" dirty="0" smtClean="0">
                <a:solidFill>
                  <a:schemeClr val="tx2"/>
                </a:solidFill>
                <a:latin typeface="Times New Roman" panose="02020603050405020304" pitchFamily="18" charset="0"/>
                <a:cs typeface="Times New Roman" panose="02020603050405020304" pitchFamily="18" charset="0"/>
              </a:rPr>
              <a:t>LUGAR PROPICIO PARA EMPREDER EN NEGOCIOS AGRÍCOLA</a:t>
            </a:r>
            <a:endParaRPr lang="es-EC" b="1" dirty="0">
              <a:solidFill>
                <a:schemeClr val="tx2"/>
              </a:solidFill>
              <a:latin typeface="Times New Roman" panose="02020603050405020304" pitchFamily="18" charset="0"/>
              <a:cs typeface="Times New Roman" panose="02020603050405020304" pitchFamily="18" charset="0"/>
            </a:endParaRPr>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7634514" y="0"/>
            <a:ext cx="3625850" cy="2931795"/>
          </a:xfrm>
          <a:prstGeom prst="rect">
            <a:avLst/>
          </a:prstGeom>
          <a:noFill/>
          <a:ln>
            <a:noFill/>
          </a:ln>
        </p:spPr>
      </p:pic>
      <p:sp>
        <p:nvSpPr>
          <p:cNvPr id="7" name="CuadroTexto 6"/>
          <p:cNvSpPr txBox="1"/>
          <p:nvPr/>
        </p:nvSpPr>
        <p:spPr>
          <a:xfrm>
            <a:off x="4932134" y="1111662"/>
            <a:ext cx="2953658" cy="923330"/>
          </a:xfrm>
          <a:prstGeom prst="rect">
            <a:avLst/>
          </a:prstGeom>
          <a:noFill/>
        </p:spPr>
        <p:txBody>
          <a:bodyPr wrap="square" rtlCol="0">
            <a:spAutoFit/>
          </a:bodyPr>
          <a:lstStyle/>
          <a:p>
            <a:pPr algn="ctr"/>
            <a:r>
              <a:rPr lang="es-EC" b="1" dirty="0" smtClean="0">
                <a:solidFill>
                  <a:schemeClr val="tx2"/>
                </a:solidFill>
                <a:latin typeface="Times New Roman" panose="02020603050405020304" pitchFamily="18" charset="0"/>
                <a:cs typeface="Times New Roman" panose="02020603050405020304" pitchFamily="18" charset="0"/>
              </a:rPr>
              <a:t>EMPRENDIMIENTOS INTERNOS.</a:t>
            </a:r>
          </a:p>
          <a:p>
            <a:pPr algn="ctr"/>
            <a:endParaRPr lang="es-EC" b="1" dirty="0">
              <a:solidFill>
                <a:schemeClr val="tx2"/>
              </a:solidFill>
              <a:latin typeface="Times New Roman" panose="02020603050405020304" pitchFamily="18" charset="0"/>
              <a:cs typeface="Times New Roman" panose="02020603050405020304" pitchFamily="18" charset="0"/>
            </a:endParaRPr>
          </a:p>
        </p:txBody>
      </p:sp>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3103334" y="3596735"/>
            <a:ext cx="3657600" cy="3165475"/>
          </a:xfrm>
          <a:prstGeom prst="rect">
            <a:avLst/>
          </a:prstGeom>
          <a:noFill/>
          <a:ln>
            <a:noFill/>
          </a:ln>
        </p:spPr>
      </p:pic>
      <p:sp>
        <p:nvSpPr>
          <p:cNvPr id="10" name="CuadroTexto 9"/>
          <p:cNvSpPr txBox="1"/>
          <p:nvPr/>
        </p:nvSpPr>
        <p:spPr>
          <a:xfrm>
            <a:off x="200251" y="4293830"/>
            <a:ext cx="2953658" cy="646331"/>
          </a:xfrm>
          <a:prstGeom prst="rect">
            <a:avLst/>
          </a:prstGeom>
          <a:noFill/>
        </p:spPr>
        <p:txBody>
          <a:bodyPr wrap="square" rtlCol="0">
            <a:spAutoFit/>
          </a:bodyPr>
          <a:lstStyle/>
          <a:p>
            <a:pPr algn="ctr"/>
            <a:r>
              <a:rPr lang="es-EC" b="1" dirty="0" smtClean="0">
                <a:solidFill>
                  <a:schemeClr val="tx2"/>
                </a:solidFill>
                <a:latin typeface="Times New Roman" panose="02020603050405020304" pitchFamily="18" charset="0"/>
                <a:cs typeface="Times New Roman" panose="02020603050405020304" pitchFamily="18" charset="0"/>
              </a:rPr>
              <a:t>POLITICAS PUBLICAS</a:t>
            </a:r>
          </a:p>
          <a:p>
            <a:pPr algn="ctr"/>
            <a:endParaRPr lang="es-EC" b="1" dirty="0">
              <a:solidFill>
                <a:schemeClr val="tx2"/>
              </a:solidFill>
              <a:latin typeface="Times New Roman" panose="02020603050405020304" pitchFamily="18" charset="0"/>
              <a:cs typeface="Times New Roman" panose="02020603050405020304" pitchFamily="18" charset="0"/>
            </a:endParaRPr>
          </a:p>
        </p:txBody>
      </p:sp>
      <p:pic>
        <p:nvPicPr>
          <p:cNvPr id="11" name="Imagen 10"/>
          <p:cNvPicPr/>
          <p:nvPr/>
        </p:nvPicPr>
        <p:blipFill>
          <a:blip r:embed="rId4">
            <a:extLst>
              <a:ext uri="{28A0092B-C50C-407E-A947-70E740481C1C}">
                <a14:useLocalDpi xmlns:a14="http://schemas.microsoft.com/office/drawing/2010/main" val="0"/>
              </a:ext>
            </a:extLst>
          </a:blip>
          <a:srcRect/>
          <a:stretch>
            <a:fillRect/>
          </a:stretch>
        </p:blipFill>
        <p:spPr bwMode="auto">
          <a:xfrm>
            <a:off x="8356872" y="3767551"/>
            <a:ext cx="3486785" cy="2823845"/>
          </a:xfrm>
          <a:prstGeom prst="rect">
            <a:avLst/>
          </a:prstGeom>
          <a:noFill/>
          <a:ln>
            <a:noFill/>
          </a:ln>
        </p:spPr>
      </p:pic>
      <p:sp>
        <p:nvSpPr>
          <p:cNvPr id="12" name="CuadroTexto 11"/>
          <p:cNvSpPr txBox="1"/>
          <p:nvPr/>
        </p:nvSpPr>
        <p:spPr>
          <a:xfrm>
            <a:off x="8623435" y="3151420"/>
            <a:ext cx="2953658" cy="923330"/>
          </a:xfrm>
          <a:prstGeom prst="rect">
            <a:avLst/>
          </a:prstGeom>
          <a:noFill/>
        </p:spPr>
        <p:txBody>
          <a:bodyPr wrap="square" rtlCol="0">
            <a:spAutoFit/>
          </a:bodyPr>
          <a:lstStyle/>
          <a:p>
            <a:pPr algn="ctr"/>
            <a:r>
              <a:rPr lang="es-EC" b="1" dirty="0" smtClean="0">
                <a:solidFill>
                  <a:schemeClr val="tx2"/>
                </a:solidFill>
                <a:latin typeface="Times New Roman" panose="02020603050405020304" pitchFamily="18" charset="0"/>
                <a:cs typeface="Times New Roman" panose="02020603050405020304" pitchFamily="18" charset="0"/>
              </a:rPr>
              <a:t>ADAPTACIÓN AL ENTORNO</a:t>
            </a:r>
          </a:p>
          <a:p>
            <a:pPr algn="ctr"/>
            <a:endParaRPr lang="es-EC" b="1" dirty="0">
              <a:solidFill>
                <a:schemeClr val="tx2"/>
              </a:solidFill>
              <a:latin typeface="Times New Roman" panose="02020603050405020304" pitchFamily="18" charset="0"/>
              <a:cs typeface="Times New Roman" panose="02020603050405020304" pitchFamily="18" charset="0"/>
            </a:endParaRPr>
          </a:p>
        </p:txBody>
      </p:sp>
      <p:pic>
        <p:nvPicPr>
          <p:cNvPr id="13" name="Imagen 12"/>
          <p:cNvPicPr>
            <a:picLocks noChangeAspect="1"/>
          </p:cNvPicPr>
          <p:nvPr/>
        </p:nvPicPr>
        <p:blipFill>
          <a:blip r:embed="rId5"/>
          <a:stretch>
            <a:fillRect/>
          </a:stretch>
        </p:blipFill>
        <p:spPr>
          <a:xfrm>
            <a:off x="5406796" y="2161000"/>
            <a:ext cx="2708275" cy="2701470"/>
          </a:xfrm>
          <a:prstGeom prst="ellipse">
            <a:avLst/>
          </a:prstGeom>
          <a:ln>
            <a:noFill/>
          </a:ln>
          <a:effectLst>
            <a:softEdge rad="112500"/>
          </a:effectLst>
        </p:spPr>
      </p:pic>
    </p:spTree>
    <p:extLst>
      <p:ext uri="{BB962C8B-B14F-4D97-AF65-F5344CB8AC3E}">
        <p14:creationId xmlns:p14="http://schemas.microsoft.com/office/powerpoint/2010/main" val="103638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670628" y="1030514"/>
            <a:ext cx="9144000" cy="2376147"/>
          </a:xfrm>
        </p:spPr>
        <p:txBody>
          <a:bodyPr rtlCol="0">
            <a:normAutofit/>
          </a:bodyPr>
          <a:lstStyle/>
          <a:p>
            <a:pPr algn="ctr"/>
            <a:r>
              <a:rPr lang="es-ES" sz="3100" b="1" dirty="0" smtClean="0">
                <a:solidFill>
                  <a:schemeClr val="tx2"/>
                </a:solidFill>
                <a:latin typeface="Times New Roman" panose="02020603050405020304" pitchFamily="18" charset="0"/>
                <a:cs typeface="Times New Roman" panose="02020603050405020304" pitchFamily="18" charset="0"/>
              </a:rPr>
              <a:t>TRABAJO DE TITULACIÓN</a:t>
            </a:r>
            <a:br>
              <a:rPr lang="es-ES" sz="3100" b="1" dirty="0" smtClean="0">
                <a:solidFill>
                  <a:schemeClr val="tx2"/>
                </a:solidFill>
                <a:latin typeface="Times New Roman" panose="02020603050405020304" pitchFamily="18" charset="0"/>
                <a:cs typeface="Times New Roman" panose="02020603050405020304" pitchFamily="18" charset="0"/>
              </a:rPr>
            </a:br>
            <a:r>
              <a:rPr lang="es-ES" sz="3100" b="1" dirty="0" smtClean="0">
                <a:solidFill>
                  <a:schemeClr val="tx2"/>
                </a:solidFill>
                <a:latin typeface="Times New Roman" panose="02020603050405020304" pitchFamily="18" charset="0"/>
                <a:cs typeface="Times New Roman" panose="02020603050405020304" pitchFamily="18" charset="0"/>
              </a:rPr>
              <a:t/>
            </a:r>
            <a:br>
              <a:rPr lang="es-ES" sz="3100" b="1" dirty="0" smtClean="0">
                <a:solidFill>
                  <a:schemeClr val="tx2"/>
                </a:solidFill>
                <a:latin typeface="Times New Roman" panose="02020603050405020304" pitchFamily="18" charset="0"/>
                <a:cs typeface="Times New Roman" panose="02020603050405020304" pitchFamily="18" charset="0"/>
              </a:rPr>
            </a:br>
            <a:r>
              <a:rPr lang="es-ES" sz="3100" b="1" dirty="0" smtClean="0">
                <a:solidFill>
                  <a:schemeClr val="tx2"/>
                </a:solidFill>
                <a:latin typeface="Times New Roman" panose="02020603050405020304" pitchFamily="18" charset="0"/>
                <a:cs typeface="Times New Roman" panose="02020603050405020304" pitchFamily="18" charset="0"/>
              </a:rPr>
              <a:t>“ANÁLISIS DE LA CAPACIDAD EMPRENDEDORA AGRÍCOLA, EN EL SECTOR ASOCIATIVO DEL CANTÓN MEJÍA”</a:t>
            </a:r>
            <a:endParaRPr lang="es-ES" dirty="0">
              <a:solidFill>
                <a:schemeClr val="tx2"/>
              </a:solidFill>
            </a:endParaRPr>
          </a:p>
        </p:txBody>
      </p:sp>
      <p:pic>
        <p:nvPicPr>
          <p:cNvPr id="6" name="Imagen 5"/>
          <p:cNvPicPr>
            <a:picLocks noChangeAspect="1"/>
          </p:cNvPicPr>
          <p:nvPr/>
        </p:nvPicPr>
        <p:blipFill>
          <a:blip r:embed="rId3"/>
          <a:stretch>
            <a:fillRect/>
          </a:stretch>
        </p:blipFill>
        <p:spPr>
          <a:xfrm>
            <a:off x="6131150" y="3614058"/>
            <a:ext cx="2600325" cy="12990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7567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36183" y="711199"/>
            <a:ext cx="10058402" cy="551543"/>
          </a:xfrm>
        </p:spPr>
        <p:txBody>
          <a:bodyPr/>
          <a:lstStyle/>
          <a:p>
            <a:pPr algn="ctr"/>
            <a:r>
              <a:rPr lang="es-EC" b="1" dirty="0" smtClean="0">
                <a:solidFill>
                  <a:schemeClr val="tx2"/>
                </a:solidFill>
                <a:latin typeface="Times New Roman" panose="02020603050405020304" pitchFamily="18" charset="0"/>
                <a:cs typeface="Times New Roman" panose="02020603050405020304" pitchFamily="18" charset="0"/>
              </a:rPr>
              <a:t>INFORME POR VARIABLE</a:t>
            </a:r>
            <a:endParaRPr lang="es-EC" b="1" dirty="0">
              <a:solidFill>
                <a:schemeClr val="tx2"/>
              </a:solidFill>
              <a:latin typeface="Times New Roman" panose="02020603050405020304" pitchFamily="18" charset="0"/>
              <a:cs typeface="Times New Roman" panose="02020603050405020304" pitchFamily="18" charset="0"/>
            </a:endParaRPr>
          </a:p>
        </p:txBody>
      </p:sp>
      <p:graphicFrame>
        <p:nvGraphicFramePr>
          <p:cNvPr id="8" name="Tabla 7">
            <a:extLst>
              <a:ext uri="{FF2B5EF4-FFF2-40B4-BE49-F238E27FC236}">
                <a16:creationId xmlns:a16="http://schemas.microsoft.com/office/drawing/2014/main" xmlns="" id="{175BC393-3D7D-4E0F-8701-89BDD16B34FA}"/>
              </a:ext>
            </a:extLst>
          </p:cNvPr>
          <p:cNvGraphicFramePr>
            <a:graphicFrameLocks noGrp="1"/>
          </p:cNvGraphicFramePr>
          <p:nvPr>
            <p:extLst>
              <p:ext uri="{D42A27DB-BD31-4B8C-83A1-F6EECF244321}">
                <p14:modId xmlns:p14="http://schemas.microsoft.com/office/powerpoint/2010/main" val="2873826201"/>
              </p:ext>
            </p:extLst>
          </p:nvPr>
        </p:nvGraphicFramePr>
        <p:xfrm>
          <a:off x="2043488" y="2162629"/>
          <a:ext cx="8043792" cy="1802298"/>
        </p:xfrm>
        <a:graphic>
          <a:graphicData uri="http://schemas.openxmlformats.org/drawingml/2006/table">
            <a:tbl>
              <a:tblPr>
                <a:tableStyleId>{8799B23B-EC83-4686-B30A-512413B5E67A}</a:tableStyleId>
              </a:tblPr>
              <a:tblGrid>
                <a:gridCol w="3646545">
                  <a:extLst>
                    <a:ext uri="{9D8B030D-6E8A-4147-A177-3AD203B41FA5}">
                      <a16:colId xmlns:a16="http://schemas.microsoft.com/office/drawing/2014/main" xmlns="" val="2919669203"/>
                    </a:ext>
                  </a:extLst>
                </a:gridCol>
                <a:gridCol w="4397247">
                  <a:extLst>
                    <a:ext uri="{9D8B030D-6E8A-4147-A177-3AD203B41FA5}">
                      <a16:colId xmlns:a16="http://schemas.microsoft.com/office/drawing/2014/main" xmlns="" val="3025540790"/>
                    </a:ext>
                  </a:extLst>
                </a:gridCol>
              </a:tblGrid>
              <a:tr h="978772">
                <a:tc rowSpan="2">
                  <a:txBody>
                    <a:bodyPr/>
                    <a:lstStyle/>
                    <a:p>
                      <a:pPr algn="ctr" rtl="0" fontAlgn="ctr"/>
                      <a:r>
                        <a:rPr lang="es-ES" sz="2400" u="none" strike="noStrike" dirty="0">
                          <a:solidFill>
                            <a:schemeClr val="tx2"/>
                          </a:solidFill>
                          <a:effectLst/>
                          <a:latin typeface="Times New Roman" panose="02020603050405020304" pitchFamily="18" charset="0"/>
                          <a:cs typeface="Times New Roman" panose="02020603050405020304" pitchFamily="18" charset="0"/>
                        </a:rPr>
                        <a:t> Objetivo </a:t>
                      </a:r>
                      <a:r>
                        <a:rPr lang="es-ES" sz="2400" u="none" strike="noStrike" dirty="0" smtClean="0">
                          <a:solidFill>
                            <a:schemeClr val="tx2"/>
                          </a:solidFill>
                          <a:effectLst/>
                          <a:latin typeface="Times New Roman" panose="02020603050405020304" pitchFamily="18" charset="0"/>
                          <a:cs typeface="Times New Roman" panose="02020603050405020304" pitchFamily="18" charset="0"/>
                        </a:rPr>
                        <a:t>No.4</a:t>
                      </a:r>
                      <a:r>
                        <a:rPr lang="es-ES" sz="2400" u="none" strike="noStrike" dirty="0">
                          <a:solidFill>
                            <a:schemeClr val="tx2"/>
                          </a:solidFill>
                          <a:effectLst/>
                          <a:latin typeface="Times New Roman" panose="02020603050405020304" pitchFamily="18" charset="0"/>
                          <a:cs typeface="Times New Roman" panose="02020603050405020304" pitchFamily="18" charset="0"/>
                        </a:rPr>
                        <a:t/>
                      </a:r>
                      <a:br>
                        <a:rPr lang="es-ES" sz="2400" u="none" strike="noStrike" dirty="0">
                          <a:solidFill>
                            <a:schemeClr val="tx2"/>
                          </a:solidFill>
                          <a:effectLst/>
                          <a:latin typeface="Times New Roman" panose="02020603050405020304" pitchFamily="18" charset="0"/>
                          <a:cs typeface="Times New Roman" panose="02020603050405020304" pitchFamily="18" charset="0"/>
                        </a:rPr>
                      </a:br>
                      <a:r>
                        <a:rPr lang="es-ES" sz="2400" u="none" strike="noStrike" dirty="0" smtClean="0">
                          <a:solidFill>
                            <a:schemeClr val="tx2"/>
                          </a:solidFill>
                          <a:effectLst/>
                          <a:latin typeface="Times New Roman" panose="02020603050405020304" pitchFamily="18" charset="0"/>
                          <a:cs typeface="Times New Roman" panose="02020603050405020304" pitchFamily="18" charset="0"/>
                        </a:rPr>
                        <a:t>Elementos</a:t>
                      </a:r>
                      <a:r>
                        <a:rPr lang="es-ES" sz="2400" u="none" strike="noStrike" baseline="0" dirty="0" smtClean="0">
                          <a:solidFill>
                            <a:schemeClr val="tx2"/>
                          </a:solidFill>
                          <a:effectLst/>
                          <a:latin typeface="Times New Roman" panose="02020603050405020304" pitchFamily="18" charset="0"/>
                          <a:cs typeface="Times New Roman" panose="02020603050405020304" pitchFamily="18" charset="0"/>
                        </a:rPr>
                        <a:t> del Emprendimiento</a:t>
                      </a:r>
                      <a:endParaRPr lang="es-ES" sz="2400" b="0" i="0" u="none" strike="noStrike" dirty="0">
                        <a:solidFill>
                          <a:schemeClr val="tx2"/>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rtl="0" fontAlgn="ctr"/>
                      <a:r>
                        <a:rPr lang="es-ES" sz="2400" b="0" i="0" u="none" strike="noStrike" dirty="0" smtClean="0">
                          <a:solidFill>
                            <a:schemeClr val="tx2"/>
                          </a:solidFill>
                          <a:effectLst/>
                          <a:latin typeface="Times New Roman" panose="02020603050405020304" pitchFamily="18" charset="0"/>
                          <a:cs typeface="Times New Roman" panose="02020603050405020304" pitchFamily="18" charset="0"/>
                        </a:rPr>
                        <a:t>Ecosistema</a:t>
                      </a:r>
                      <a:r>
                        <a:rPr lang="es-ES" sz="2400" b="0" i="0" u="none" strike="noStrike" baseline="0" dirty="0" smtClean="0">
                          <a:solidFill>
                            <a:schemeClr val="tx2"/>
                          </a:solidFill>
                          <a:effectLst/>
                          <a:latin typeface="Times New Roman" panose="02020603050405020304" pitchFamily="18" charset="0"/>
                          <a:cs typeface="Times New Roman" panose="02020603050405020304" pitchFamily="18" charset="0"/>
                        </a:rPr>
                        <a:t> </a:t>
                      </a:r>
                      <a:endParaRPr lang="es-ES" sz="2400" b="0" i="0" u="none" strike="noStrike" dirty="0">
                        <a:solidFill>
                          <a:schemeClr val="tx2"/>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xmlns="" val="3432477910"/>
                  </a:ext>
                </a:extLst>
              </a:tr>
              <a:tr h="823526">
                <a:tc vMerge="1">
                  <a:txBody>
                    <a:bodyPr/>
                    <a:lstStyle/>
                    <a:p>
                      <a:endParaRPr lang="es-ES"/>
                    </a:p>
                  </a:txBody>
                  <a:tcPr/>
                </a:tc>
                <a:tc>
                  <a:txBody>
                    <a:bodyPr/>
                    <a:lstStyle/>
                    <a:p>
                      <a:pPr algn="l" rtl="0" fontAlgn="ctr"/>
                      <a:r>
                        <a:rPr lang="es-ES" sz="2400" u="none" strike="noStrike" dirty="0" smtClean="0">
                          <a:solidFill>
                            <a:schemeClr val="tx2"/>
                          </a:solidFill>
                          <a:effectLst/>
                          <a:latin typeface="Times New Roman" panose="02020603050405020304" pitchFamily="18" charset="0"/>
                          <a:cs typeface="Times New Roman" panose="02020603050405020304" pitchFamily="18" charset="0"/>
                        </a:rPr>
                        <a:t>Oportunidad</a:t>
                      </a:r>
                      <a:endParaRPr lang="es-ES" sz="2400" b="0" i="0" u="none" strike="noStrike" dirty="0">
                        <a:solidFill>
                          <a:schemeClr val="tx2"/>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xmlns="" val="1886735874"/>
                  </a:ext>
                </a:extLst>
              </a:tr>
            </a:tbl>
          </a:graphicData>
        </a:graphic>
      </p:graphicFrame>
    </p:spTree>
    <p:extLst>
      <p:ext uri="{BB962C8B-B14F-4D97-AF65-F5344CB8AC3E}">
        <p14:creationId xmlns:p14="http://schemas.microsoft.com/office/powerpoint/2010/main" val="23148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3914718" y="1135044"/>
            <a:ext cx="3453265" cy="1195160"/>
          </a:xfrm>
          <a:prstGeom prst="rect">
            <a:avLst/>
          </a:prstGeom>
          <a:ln>
            <a:noFill/>
          </a:ln>
          <a:effectLst>
            <a:softEdge rad="112500"/>
          </a:effectLst>
        </p:spPr>
      </p:pic>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267992" y="1509486"/>
            <a:ext cx="3486785" cy="2489607"/>
          </a:xfrm>
          <a:prstGeom prst="rect">
            <a:avLst/>
          </a:prstGeom>
          <a:noFill/>
          <a:ln>
            <a:noFill/>
          </a:ln>
        </p:spPr>
      </p:pic>
      <p:pic>
        <p:nvPicPr>
          <p:cNvPr id="7" name="Imagen 6"/>
          <p:cNvPicPr/>
          <p:nvPr/>
        </p:nvPicPr>
        <p:blipFill>
          <a:blip r:embed="rId4">
            <a:extLst>
              <a:ext uri="{28A0092B-C50C-407E-A947-70E740481C1C}">
                <a14:useLocalDpi xmlns:a14="http://schemas.microsoft.com/office/drawing/2010/main" val="0"/>
              </a:ext>
            </a:extLst>
          </a:blip>
          <a:srcRect/>
          <a:stretch>
            <a:fillRect/>
          </a:stretch>
        </p:blipFill>
        <p:spPr bwMode="auto">
          <a:xfrm>
            <a:off x="3254205" y="3742982"/>
            <a:ext cx="4692650" cy="3115018"/>
          </a:xfrm>
          <a:prstGeom prst="rect">
            <a:avLst/>
          </a:prstGeom>
          <a:noFill/>
          <a:ln>
            <a:noFill/>
          </a:ln>
        </p:spPr>
      </p:pic>
      <p:pic>
        <p:nvPicPr>
          <p:cNvPr id="8" name="Imagen 7"/>
          <p:cNvPicPr/>
          <p:nvPr/>
        </p:nvPicPr>
        <p:blipFill>
          <a:blip r:embed="rId5">
            <a:extLst>
              <a:ext uri="{28A0092B-C50C-407E-A947-70E740481C1C}">
                <a14:useLocalDpi xmlns:a14="http://schemas.microsoft.com/office/drawing/2010/main" val="0"/>
              </a:ext>
            </a:extLst>
          </a:blip>
          <a:srcRect/>
          <a:stretch>
            <a:fillRect/>
          </a:stretch>
        </p:blipFill>
        <p:spPr bwMode="auto">
          <a:xfrm>
            <a:off x="7687865" y="548388"/>
            <a:ext cx="4251619" cy="3406140"/>
          </a:xfrm>
          <a:prstGeom prst="rect">
            <a:avLst/>
          </a:prstGeom>
          <a:noFill/>
          <a:ln>
            <a:noFill/>
          </a:ln>
        </p:spPr>
      </p:pic>
      <p:sp>
        <p:nvSpPr>
          <p:cNvPr id="9" name="CuadroTexto 8"/>
          <p:cNvSpPr txBox="1"/>
          <p:nvPr/>
        </p:nvSpPr>
        <p:spPr>
          <a:xfrm>
            <a:off x="8200571" y="4328970"/>
            <a:ext cx="3265715" cy="1015663"/>
          </a:xfrm>
          <a:prstGeom prst="rect">
            <a:avLst/>
          </a:prstGeom>
          <a:noFill/>
        </p:spPr>
        <p:txBody>
          <a:bodyPr wrap="square" rtlCol="0">
            <a:spAutoFit/>
          </a:bodyPr>
          <a:lstStyle/>
          <a:p>
            <a:r>
              <a:rPr lang="es-EC" sz="2000" dirty="0" smtClean="0">
                <a:solidFill>
                  <a:schemeClr val="tx2"/>
                </a:solidFill>
                <a:latin typeface="Times New Roman" panose="02020603050405020304" pitchFamily="18" charset="0"/>
                <a:cs typeface="Times New Roman" panose="02020603050405020304" pitchFamily="18" charset="0"/>
              </a:rPr>
              <a:t>Su principal competencia son los comerciante y los intermediarios</a:t>
            </a:r>
            <a:endParaRPr lang="es-EC" sz="2000" dirty="0">
              <a:solidFill>
                <a:schemeClr val="tx2"/>
              </a:solidFill>
              <a:latin typeface="Times New Roman" panose="02020603050405020304" pitchFamily="18" charset="0"/>
              <a:cs typeface="Times New Roman" panose="02020603050405020304" pitchFamily="18" charset="0"/>
            </a:endParaRPr>
          </a:p>
        </p:txBody>
      </p:sp>
      <p:sp>
        <p:nvSpPr>
          <p:cNvPr id="10" name="CuadroTexto 9"/>
          <p:cNvSpPr txBox="1"/>
          <p:nvPr/>
        </p:nvSpPr>
        <p:spPr>
          <a:xfrm>
            <a:off x="3914718" y="2436595"/>
            <a:ext cx="3265715" cy="400110"/>
          </a:xfrm>
          <a:prstGeom prst="rect">
            <a:avLst/>
          </a:prstGeom>
          <a:noFill/>
        </p:spPr>
        <p:txBody>
          <a:bodyPr wrap="square" rtlCol="0">
            <a:spAutoFit/>
          </a:bodyPr>
          <a:lstStyle/>
          <a:p>
            <a:pPr algn="ctr"/>
            <a:r>
              <a:rPr lang="es-EC" sz="2000" b="1" dirty="0" smtClean="0">
                <a:solidFill>
                  <a:schemeClr val="tx2"/>
                </a:solidFill>
                <a:latin typeface="Times New Roman" panose="02020603050405020304" pitchFamily="18" charset="0"/>
                <a:cs typeface="Times New Roman" panose="02020603050405020304" pitchFamily="18" charset="0"/>
              </a:rPr>
              <a:t>OPORTUNIDAD</a:t>
            </a:r>
            <a:endParaRPr lang="es-EC" sz="2000" b="1" dirty="0">
              <a:solidFill>
                <a:schemeClr val="tx2"/>
              </a:solidFill>
              <a:latin typeface="Times New Roman" panose="02020603050405020304" pitchFamily="18" charset="0"/>
              <a:cs typeface="Times New Roman" panose="02020603050405020304" pitchFamily="18" charset="0"/>
            </a:endParaRPr>
          </a:p>
        </p:txBody>
      </p:sp>
      <p:sp>
        <p:nvSpPr>
          <p:cNvPr id="11" name="CuadroTexto 10"/>
          <p:cNvSpPr txBox="1"/>
          <p:nvPr/>
        </p:nvSpPr>
        <p:spPr>
          <a:xfrm>
            <a:off x="267992" y="4176570"/>
            <a:ext cx="3265715" cy="1015663"/>
          </a:xfrm>
          <a:prstGeom prst="rect">
            <a:avLst/>
          </a:prstGeom>
          <a:noFill/>
        </p:spPr>
        <p:txBody>
          <a:bodyPr wrap="square" rtlCol="0">
            <a:spAutoFit/>
          </a:bodyPr>
          <a:lstStyle/>
          <a:p>
            <a:r>
              <a:rPr lang="es-EC" sz="2000" dirty="0" smtClean="0">
                <a:solidFill>
                  <a:schemeClr val="tx2"/>
                </a:solidFill>
                <a:latin typeface="Times New Roman" panose="02020603050405020304" pitchFamily="18" charset="0"/>
                <a:cs typeface="Times New Roman" panose="02020603050405020304" pitchFamily="18" charset="0"/>
              </a:rPr>
              <a:t>El 80% considera que se han adaptado al entorno del cantón.</a:t>
            </a:r>
            <a:endParaRPr lang="es-EC" sz="2000" dirty="0">
              <a:solidFill>
                <a:schemeClr val="tx2"/>
              </a:solidFill>
              <a:latin typeface="Times New Roman" panose="02020603050405020304" pitchFamily="18" charset="0"/>
              <a:cs typeface="Times New Roman" panose="02020603050405020304" pitchFamily="18" charset="0"/>
            </a:endParaRPr>
          </a:p>
        </p:txBody>
      </p:sp>
      <p:sp>
        <p:nvSpPr>
          <p:cNvPr id="12" name="Flecha doblada hacia arriba 11"/>
          <p:cNvSpPr/>
          <p:nvPr/>
        </p:nvSpPr>
        <p:spPr>
          <a:xfrm>
            <a:off x="8011886" y="5344633"/>
            <a:ext cx="1016000" cy="50462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3" name="Imagen 12"/>
          <p:cNvPicPr>
            <a:picLocks noChangeAspect="1"/>
          </p:cNvPicPr>
          <p:nvPr/>
        </p:nvPicPr>
        <p:blipFill>
          <a:blip r:embed="rId6"/>
          <a:stretch>
            <a:fillRect/>
          </a:stretch>
        </p:blipFill>
        <p:spPr>
          <a:xfrm>
            <a:off x="10252030" y="5344633"/>
            <a:ext cx="1362075" cy="1152525"/>
          </a:xfrm>
          <a:prstGeom prst="rect">
            <a:avLst/>
          </a:prstGeom>
          <a:ln>
            <a:noFill/>
          </a:ln>
          <a:effectLst>
            <a:softEdge rad="112500"/>
          </a:effectLst>
        </p:spPr>
      </p:pic>
      <p:pic>
        <p:nvPicPr>
          <p:cNvPr id="15" name="Imagen 14"/>
          <p:cNvPicPr>
            <a:picLocks noChangeAspect="1"/>
          </p:cNvPicPr>
          <p:nvPr/>
        </p:nvPicPr>
        <p:blipFill>
          <a:blip r:embed="rId7"/>
          <a:stretch>
            <a:fillRect/>
          </a:stretch>
        </p:blipFill>
        <p:spPr>
          <a:xfrm>
            <a:off x="4791685" y="2823861"/>
            <a:ext cx="1949305" cy="1074280"/>
          </a:xfrm>
          <a:prstGeom prst="ellipse">
            <a:avLst/>
          </a:prstGeom>
          <a:ln>
            <a:noFill/>
          </a:ln>
          <a:effectLst>
            <a:softEdge rad="112500"/>
          </a:effectLst>
        </p:spPr>
      </p:pic>
      <p:sp>
        <p:nvSpPr>
          <p:cNvPr id="14" name="CuadroTexto 13"/>
          <p:cNvSpPr txBox="1"/>
          <p:nvPr/>
        </p:nvSpPr>
        <p:spPr>
          <a:xfrm>
            <a:off x="649003" y="439188"/>
            <a:ext cx="3265715" cy="400110"/>
          </a:xfrm>
          <a:prstGeom prst="rect">
            <a:avLst/>
          </a:prstGeom>
          <a:noFill/>
        </p:spPr>
        <p:txBody>
          <a:bodyPr wrap="square" rtlCol="0">
            <a:spAutoFit/>
          </a:bodyPr>
          <a:lstStyle/>
          <a:p>
            <a:pPr algn="ctr"/>
            <a:r>
              <a:rPr lang="es-EC" sz="2000" b="1" dirty="0" smtClean="0">
                <a:solidFill>
                  <a:schemeClr val="tx2"/>
                </a:solidFill>
                <a:latin typeface="Times New Roman" panose="02020603050405020304" pitchFamily="18" charset="0"/>
                <a:cs typeface="Times New Roman" panose="02020603050405020304" pitchFamily="18" charset="0"/>
              </a:rPr>
              <a:t>ECOSISTEMA</a:t>
            </a:r>
            <a:endParaRPr lang="es-EC" sz="20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1706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3">
            <a:extLst>
              <a:ext uri="{28A0092B-C50C-407E-A947-70E740481C1C}">
                <a14:useLocalDpi xmlns:a14="http://schemas.microsoft.com/office/drawing/2010/main" val="0"/>
              </a:ext>
            </a:extLst>
          </a:blip>
          <a:stretch>
            <a:fillRect/>
          </a:stretch>
        </p:blipFill>
        <p:spPr>
          <a:xfrm>
            <a:off x="5788478" y="870947"/>
            <a:ext cx="6156779" cy="3889647"/>
          </a:xfrm>
          <a:prstGeom prst="rect">
            <a:avLst/>
          </a:prstGeom>
        </p:spPr>
      </p:pic>
      <p:graphicFrame>
        <p:nvGraphicFramePr>
          <p:cNvPr id="7" name="Tabla 6"/>
          <p:cNvGraphicFramePr>
            <a:graphicFrameLocks noGrp="1"/>
          </p:cNvGraphicFramePr>
          <p:nvPr>
            <p:extLst/>
          </p:nvPr>
        </p:nvGraphicFramePr>
        <p:xfrm>
          <a:off x="364861" y="1809745"/>
          <a:ext cx="5278474" cy="4305308"/>
        </p:xfrm>
        <a:graphic>
          <a:graphicData uri="http://schemas.openxmlformats.org/drawingml/2006/table">
            <a:tbl>
              <a:tblPr firstRow="1" firstCol="1" bandRow="1"/>
              <a:tblGrid>
                <a:gridCol w="800436"/>
                <a:gridCol w="799871"/>
                <a:gridCol w="800436"/>
                <a:gridCol w="800436"/>
                <a:gridCol w="722537"/>
                <a:gridCol w="677379"/>
                <a:gridCol w="677379"/>
              </a:tblGrid>
              <a:tr h="521920">
                <a:tc rowSpan="2" gridSpan="2">
                  <a:txBody>
                    <a:bodyPr/>
                    <a:lstStyle/>
                    <a:p>
                      <a:pPr>
                        <a:lnSpc>
                          <a:spcPct val="107000"/>
                        </a:lnSpc>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s-EC"/>
                    </a:p>
                  </a:txBody>
                  <a:tcPr/>
                </a:tc>
                <a:tc gridSpan="4">
                  <a:txBody>
                    <a:bodyPr/>
                    <a:lstStyle/>
                    <a:p>
                      <a:pPr algn="ct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¿Qué barreras considera que se le han presentado, que justifique que su organización, no ha podido surgir de la mejor manera?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c rowSpan="2">
                  <a:txBody>
                    <a:bodyPr/>
                    <a:lstStyle/>
                    <a:p>
                      <a:pPr algn="ct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17814">
                <a:tc gridSpan="2" vMerge="1">
                  <a:txBody>
                    <a:bodyPr/>
                    <a:lstStyle/>
                    <a:p>
                      <a:endParaRPr lang="es-EC"/>
                    </a:p>
                  </a:txBody>
                  <a:tcPr/>
                </a:tc>
                <a:tc hMerge="1" vMerge="1">
                  <a:txBody>
                    <a:bodyPr/>
                    <a:lstStyle/>
                    <a:p>
                      <a:endParaRPr lang="es-EC"/>
                    </a:p>
                  </a:txBody>
                  <a:tcPr/>
                </a:tc>
                <a:tc>
                  <a:txBody>
                    <a:bodyPr/>
                    <a:lstStyle/>
                    <a:p>
                      <a:pPr algn="ct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Fallos de Mercado y Competencia desleal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Falta de organización interna para llegar acuerdos</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Perdidas en la producción, la inversión no genera ganancias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Falta de incentivos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w="12700" cap="flat" cmpd="sng" algn="ctr">
                      <a:solidFill>
                        <a:srgbClr val="000000"/>
                      </a:solidFill>
                      <a:prstDash val="solid"/>
                      <a:round/>
                      <a:headEnd type="none" w="med" len="med"/>
                      <a:tailEnd type="none" w="med" len="med"/>
                    </a:lnB>
                  </a:tcPr>
                </a:tc>
                <a:tc vMerge="1">
                  <a:txBody>
                    <a:bodyPr/>
                    <a:lstStyle/>
                    <a:p>
                      <a:endParaRPr lang="es-EC"/>
                    </a:p>
                  </a:txBody>
                  <a:tcPr/>
                </a:tc>
              </a:tr>
              <a:tr h="177812">
                <a:tc rowSpan="12">
                  <a:txBody>
                    <a:bodyPr/>
                    <a:lstStyle/>
                    <a:p>
                      <a:pP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¿Por qué cree que se da la desaparición temprana de emprendimientos agrícolas en el cantón?</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Falta de Recursos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w="12700" cap="flat" cmpd="sng" algn="ctr">
                      <a:solidFill>
                        <a:srgbClr val="000000"/>
                      </a:solidFill>
                      <a:prstDash val="solid"/>
                      <a:round/>
                      <a:headEnd type="none" w="med" len="med"/>
                      <a:tailEnd type="none" w="med" len="med"/>
                    </a:lnT>
                    <a:lnB>
                      <a:noFill/>
                    </a:lnB>
                  </a:tcPr>
                </a:tc>
              </a:tr>
              <a:tr h="177812">
                <a:tc vMerge="1">
                  <a:txBody>
                    <a:bodyPr/>
                    <a:lstStyle/>
                    <a:p>
                      <a:endParaRPr lang="es-EC"/>
                    </a:p>
                  </a:txBody>
                  <a:tcPr/>
                </a:tc>
                <a:tc vMerge="1">
                  <a:txBody>
                    <a:bodyPr/>
                    <a:lstStyle/>
                    <a:p>
                      <a:endParaRPr lang="es-EC"/>
                    </a:p>
                  </a:txBody>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22,20%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c>
                  <a:txBody>
                    <a:bodyPr/>
                    <a:lstStyle/>
                    <a:p>
                      <a:pPr algn="r">
                        <a:lnSpc>
                          <a:spcPct val="107000"/>
                        </a:lnSpc>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77,80%</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solidFill>
                      <a:srgbClr val="92D050"/>
                    </a:solidFill>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r>
              <a:tr h="177812">
                <a:tc vMerge="1">
                  <a:txBody>
                    <a:bodyPr/>
                    <a:lstStyle/>
                    <a:p>
                      <a:endParaRPr lang="es-EC"/>
                    </a:p>
                  </a:txBody>
                  <a:tcPr/>
                </a:tc>
                <a:tc vMerge="1">
                  <a:txBody>
                    <a:bodyPr/>
                    <a:lstStyle/>
                    <a:p>
                      <a:endParaRPr lang="es-EC"/>
                    </a:p>
                  </a:txBody>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c>
                  <a:txBody>
                    <a:bodyPr/>
                    <a:lstStyle/>
                    <a:p>
                      <a:pPr algn="r">
                        <a:lnSpc>
                          <a:spcPct val="107000"/>
                        </a:lnSpc>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70,00%</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solidFill>
                      <a:srgbClr val="92D050"/>
                    </a:solidFill>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c>
                  <a:txBody>
                    <a:bodyPr/>
                    <a:lstStyle/>
                    <a:p>
                      <a:pPr algn="r">
                        <a:lnSpc>
                          <a:spcPct val="107000"/>
                        </a:lnSpc>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45,00%</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solidFill>
                      <a:schemeClr val="bg2">
                        <a:lumMod val="50000"/>
                      </a:schemeClr>
                    </a:solidFill>
                  </a:tcPr>
                </a:tc>
              </a:tr>
              <a:tr h="177812">
                <a:tc vMerge="1">
                  <a:txBody>
                    <a:bodyPr/>
                    <a:lstStyle/>
                    <a:p>
                      <a:endParaRPr lang="es-EC"/>
                    </a:p>
                  </a:txBody>
                  <a:tcPr/>
                </a:tc>
                <a:tc rowSpan="3">
                  <a:txBody>
                    <a:bodyPr/>
                    <a:lstStyle/>
                    <a:p>
                      <a:pP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Poca Capacitación</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c>
                  <a:txBody>
                    <a:bodyPr/>
                    <a:lstStyle/>
                    <a:p>
                      <a:pPr algn="r">
                        <a:lnSpc>
                          <a:spcPct val="107000"/>
                        </a:lnSpc>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solidFill>
                      <a:srgbClr val="92D050"/>
                    </a:solidFill>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r>
              <a:tr h="177812">
                <a:tc vMerge="1">
                  <a:txBody>
                    <a:bodyPr/>
                    <a:lstStyle/>
                    <a:p>
                      <a:endParaRPr lang="es-EC"/>
                    </a:p>
                  </a:txBody>
                  <a:tcPr/>
                </a:tc>
                <a:tc vMerge="1">
                  <a:txBody>
                    <a:bodyPr/>
                    <a:lstStyle/>
                    <a:p>
                      <a:endParaRPr lang="es-EC"/>
                    </a:p>
                  </a:txBody>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solidFill>
                      <a:srgbClr val="92D050"/>
                    </a:solidFill>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r>
              <a:tr h="177812">
                <a:tc vMerge="1">
                  <a:txBody>
                    <a:bodyPr/>
                    <a:lstStyle/>
                    <a:p>
                      <a:endParaRPr lang="es-EC"/>
                    </a:p>
                  </a:txBody>
                  <a:tcPr/>
                </a:tc>
                <a:tc vMerge="1">
                  <a:txBody>
                    <a:bodyPr/>
                    <a:lstStyle/>
                    <a:p>
                      <a:endParaRPr lang="es-EC"/>
                    </a:p>
                  </a:txBody>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c>
                  <a:txBody>
                    <a:bodyPr/>
                    <a:lstStyle/>
                    <a:p>
                      <a:pPr algn="r">
                        <a:lnSpc>
                          <a:spcPct val="107000"/>
                        </a:lnSpc>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solidFill>
                      <a:srgbClr val="92D050"/>
                    </a:solidFill>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c>
                  <a:txBody>
                    <a:bodyPr/>
                    <a:lstStyle/>
                    <a:p>
                      <a:pPr algn="r">
                        <a:lnSpc>
                          <a:spcPct val="107000"/>
                        </a:lnSpc>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solidFill>
                      <a:srgbClr val="92D050"/>
                    </a:solidFill>
                  </a:tcPr>
                </a:tc>
              </a:tr>
              <a:tr h="177812">
                <a:tc vMerge="1">
                  <a:txBody>
                    <a:bodyPr/>
                    <a:lstStyle/>
                    <a:p>
                      <a:endParaRPr lang="es-EC"/>
                    </a:p>
                  </a:txBody>
                  <a:tcPr/>
                </a:tc>
                <a:tc rowSpan="3">
                  <a:txBody>
                    <a:bodyPr/>
                    <a:lstStyle/>
                    <a:p>
                      <a:pP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Por no asociarse</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c>
                  <a:txBody>
                    <a:bodyPr/>
                    <a:lstStyle/>
                    <a:p>
                      <a:pPr algn="r">
                        <a:lnSpc>
                          <a:spcPct val="107000"/>
                        </a:lnSpc>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solidFill>
                      <a:srgbClr val="92D050"/>
                    </a:solidFill>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r>
              <a:tr h="177812">
                <a:tc vMerge="1">
                  <a:txBody>
                    <a:bodyPr/>
                    <a:lstStyle/>
                    <a:p>
                      <a:endParaRPr lang="es-EC"/>
                    </a:p>
                  </a:txBody>
                  <a:tcPr/>
                </a:tc>
                <a:tc vMerge="1">
                  <a:txBody>
                    <a:bodyPr/>
                    <a:lstStyle/>
                    <a:p>
                      <a:endParaRPr lang="es-EC"/>
                    </a:p>
                  </a:txBody>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c>
                  <a:txBody>
                    <a:bodyPr/>
                    <a:lstStyle/>
                    <a:p>
                      <a:pPr algn="r">
                        <a:lnSpc>
                          <a:spcPct val="107000"/>
                        </a:lnSpc>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solidFill>
                      <a:srgbClr val="92D050"/>
                    </a:solidFill>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r>
              <a:tr h="177812">
                <a:tc vMerge="1">
                  <a:txBody>
                    <a:bodyPr/>
                    <a:lstStyle/>
                    <a:p>
                      <a:endParaRPr lang="es-EC"/>
                    </a:p>
                  </a:txBody>
                  <a:tcPr/>
                </a:tc>
                <a:tc vMerge="1">
                  <a:txBody>
                    <a:bodyPr/>
                    <a:lstStyle/>
                    <a:p>
                      <a:endParaRPr lang="es-EC"/>
                    </a:p>
                  </a:txBody>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c>
                  <a:txBody>
                    <a:bodyPr/>
                    <a:lstStyle/>
                    <a:p>
                      <a:pPr algn="r">
                        <a:lnSpc>
                          <a:spcPct val="107000"/>
                        </a:lnSpc>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20,00%</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solidFill>
                      <a:srgbClr val="92D050"/>
                    </a:solidFill>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c>
                  <a:txBody>
                    <a:bodyPr/>
                    <a:lstStyle/>
                    <a:p>
                      <a:pPr algn="r">
                        <a:lnSpc>
                          <a:spcPct val="107000"/>
                        </a:lnSpc>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solidFill>
                      <a:srgbClr val="FFFFCC"/>
                    </a:solidFill>
                  </a:tcPr>
                </a:tc>
              </a:tr>
              <a:tr h="177812">
                <a:tc vMerge="1">
                  <a:txBody>
                    <a:bodyPr/>
                    <a:lstStyle/>
                    <a:p>
                      <a:endParaRPr lang="es-EC"/>
                    </a:p>
                  </a:txBody>
                  <a:tcPr/>
                </a:tc>
                <a:tc rowSpan="3">
                  <a:txBody>
                    <a:bodyPr/>
                    <a:lstStyle/>
                    <a:p>
                      <a:pP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Todas las anteriores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c>
                  <a:txBody>
                    <a:bodyPr/>
                    <a:lstStyle/>
                    <a:p>
                      <a:pPr algn="r">
                        <a:lnSpc>
                          <a:spcPct val="107000"/>
                        </a:lnSpc>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solidFill>
                      <a:srgbClr val="92D050"/>
                    </a:solidFill>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r>
              <a:tr h="177812">
                <a:tc vMerge="1">
                  <a:txBody>
                    <a:bodyPr/>
                    <a:lstStyle/>
                    <a:p>
                      <a:endParaRPr lang="es-EC"/>
                    </a:p>
                  </a:txBody>
                  <a:tcPr/>
                </a:tc>
                <a:tc vMerge="1">
                  <a:txBody>
                    <a:bodyPr/>
                    <a:lstStyle/>
                    <a:p>
                      <a:endParaRPr lang="es-EC"/>
                    </a:p>
                  </a:txBody>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14,30%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c>
                  <a:txBody>
                    <a:bodyPr/>
                    <a:lstStyle/>
                    <a:p>
                      <a:pPr algn="r">
                        <a:lnSpc>
                          <a:spcPct val="107000"/>
                        </a:lnSpc>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14,30%</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solidFill>
                      <a:srgbClr val="92D050"/>
                    </a:solidFill>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14,30%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57,10%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a:noFill/>
                    </a:lnB>
                  </a:tcPr>
                </a:tc>
              </a:tr>
              <a:tr h="177812">
                <a:tc vMerge="1">
                  <a:txBody>
                    <a:bodyPr/>
                    <a:lstStyle/>
                    <a:p>
                      <a:endParaRPr lang="es-EC"/>
                    </a:p>
                  </a:txBody>
                  <a:tcPr/>
                </a:tc>
                <a:tc vMerge="1">
                  <a:txBody>
                    <a:bodyPr/>
                    <a:lstStyle/>
                    <a:p>
                      <a:endParaRPr lang="es-EC"/>
                    </a:p>
                  </a:txBody>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35,00%</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w="12700" cap="flat" cmpd="sng" algn="ctr">
                      <a:solidFill>
                        <a:srgbClr val="000000"/>
                      </a:solidFill>
                      <a:prstDash val="solid"/>
                      <a:round/>
                      <a:headEnd type="none" w="med" len="med"/>
                      <a:tailEnd type="none" w="med" len="med"/>
                    </a:lnB>
                    <a:solidFill>
                      <a:schemeClr val="accent6">
                        <a:lumMod val="50000"/>
                      </a:schemeClr>
                    </a:solidFill>
                  </a:tcPr>
                </a:tc>
              </a:tr>
              <a:tr h="177812">
                <a:tc rowSpan="2" gridSpan="2">
                  <a:txBody>
                    <a:bodyPr/>
                    <a:lstStyle/>
                    <a:p>
                      <a:pP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s-EC"/>
                    </a:p>
                  </a:txBody>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w="12700" cap="flat" cmpd="sng" algn="ctr">
                      <a:solidFill>
                        <a:srgbClr val="000000"/>
                      </a:solidFill>
                      <a:prstDash val="solid"/>
                      <a:round/>
                      <a:headEnd type="none" w="med" len="med"/>
                      <a:tailEnd type="none" w="med" len="med"/>
                    </a:lnT>
                    <a:lnB>
                      <a:noFill/>
                    </a:lnB>
                  </a:tcPr>
                </a:tc>
              </a:tr>
              <a:tr h="177812">
                <a:tc gridSpan="2" vMerge="1">
                  <a:txBody>
                    <a:bodyPr/>
                    <a:lstStyle/>
                    <a:p>
                      <a:endParaRPr lang="es-EC"/>
                    </a:p>
                  </a:txBody>
                  <a:tcPr/>
                </a:tc>
                <a:tc hMerge="1" vMerge="1">
                  <a:txBody>
                    <a:bodyPr/>
                    <a:lstStyle/>
                    <a:p>
                      <a:endParaRPr lang="es-EC"/>
                    </a:p>
                  </a:txBody>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50,00%</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514" marR="39514"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2" name="CuadroTexto 1"/>
          <p:cNvSpPr txBox="1"/>
          <p:nvPr/>
        </p:nvSpPr>
        <p:spPr>
          <a:xfrm>
            <a:off x="638628" y="986972"/>
            <a:ext cx="5283200" cy="461665"/>
          </a:xfrm>
          <a:prstGeom prst="rect">
            <a:avLst/>
          </a:prstGeom>
          <a:noFill/>
        </p:spPr>
        <p:txBody>
          <a:bodyPr wrap="square" rtlCol="0">
            <a:spAutoFit/>
          </a:bodyPr>
          <a:lstStyle/>
          <a:p>
            <a:r>
              <a:rPr lang="es-EC" sz="2400" b="1" dirty="0" smtClean="0">
                <a:solidFill>
                  <a:schemeClr val="tx2"/>
                </a:solidFill>
                <a:latin typeface="Times New Roman" panose="02020603050405020304" pitchFamily="18" charset="0"/>
                <a:cs typeface="Times New Roman" panose="02020603050405020304" pitchFamily="18" charset="0"/>
              </a:rPr>
              <a:t>RESULTADO BIVARIADO</a:t>
            </a:r>
            <a:endParaRPr lang="es-EC" sz="24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941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19314" y="508000"/>
            <a:ext cx="7808686" cy="523220"/>
          </a:xfrm>
          <a:prstGeom prst="rect">
            <a:avLst/>
          </a:prstGeom>
          <a:noFill/>
        </p:spPr>
        <p:txBody>
          <a:bodyPr wrap="square" rtlCol="0">
            <a:spAutoFit/>
          </a:bodyPr>
          <a:lstStyle/>
          <a:p>
            <a:r>
              <a:rPr lang="es-EC" sz="2800" b="1" dirty="0" smtClean="0">
                <a:solidFill>
                  <a:schemeClr val="tx2"/>
                </a:solidFill>
                <a:latin typeface="Times New Roman" panose="02020603050405020304" pitchFamily="18" charset="0"/>
                <a:cs typeface="Times New Roman" panose="02020603050405020304" pitchFamily="18" charset="0"/>
              </a:rPr>
              <a:t>CONCLUSIONES </a:t>
            </a:r>
            <a:endParaRPr lang="es-EC" sz="2800" b="1" dirty="0">
              <a:solidFill>
                <a:schemeClr val="tx2"/>
              </a:solidFill>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a:blip r:embed="rId3"/>
          <a:stretch>
            <a:fillRect/>
          </a:stretch>
        </p:blipFill>
        <p:spPr>
          <a:xfrm>
            <a:off x="630010" y="1306524"/>
            <a:ext cx="2571750" cy="1467771"/>
          </a:xfrm>
          <a:prstGeom prst="ellipse">
            <a:avLst/>
          </a:prstGeom>
          <a:ln>
            <a:noFill/>
          </a:ln>
          <a:effectLst>
            <a:softEdge rad="112500"/>
          </a:effectLst>
        </p:spPr>
      </p:pic>
      <p:pic>
        <p:nvPicPr>
          <p:cNvPr id="3" name="Imagen 2"/>
          <p:cNvPicPr>
            <a:picLocks noChangeAspect="1"/>
          </p:cNvPicPr>
          <p:nvPr/>
        </p:nvPicPr>
        <p:blipFill>
          <a:blip r:embed="rId4"/>
          <a:stretch>
            <a:fillRect/>
          </a:stretch>
        </p:blipFill>
        <p:spPr>
          <a:xfrm>
            <a:off x="4442731" y="434986"/>
            <a:ext cx="2609850" cy="1743075"/>
          </a:xfrm>
          <a:prstGeom prst="ellipse">
            <a:avLst/>
          </a:prstGeom>
          <a:ln>
            <a:noFill/>
          </a:ln>
          <a:effectLst>
            <a:softEdge rad="112500"/>
          </a:effectLst>
        </p:spPr>
      </p:pic>
      <p:pic>
        <p:nvPicPr>
          <p:cNvPr id="5" name="Imagen 4"/>
          <p:cNvPicPr>
            <a:picLocks noChangeAspect="1"/>
          </p:cNvPicPr>
          <p:nvPr/>
        </p:nvPicPr>
        <p:blipFill>
          <a:blip r:embed="rId5"/>
          <a:stretch>
            <a:fillRect/>
          </a:stretch>
        </p:blipFill>
        <p:spPr>
          <a:xfrm>
            <a:off x="8540295" y="641141"/>
            <a:ext cx="2771775" cy="1695450"/>
          </a:xfrm>
          <a:prstGeom prst="ellipse">
            <a:avLst/>
          </a:prstGeom>
          <a:ln>
            <a:noFill/>
          </a:ln>
          <a:effectLst>
            <a:softEdge rad="112500"/>
          </a:effectLst>
        </p:spPr>
      </p:pic>
      <p:pic>
        <p:nvPicPr>
          <p:cNvPr id="6" name="Imagen 5"/>
          <p:cNvPicPr>
            <a:picLocks noChangeAspect="1"/>
          </p:cNvPicPr>
          <p:nvPr/>
        </p:nvPicPr>
        <p:blipFill>
          <a:blip r:embed="rId6"/>
          <a:stretch>
            <a:fillRect/>
          </a:stretch>
        </p:blipFill>
        <p:spPr>
          <a:xfrm>
            <a:off x="4442731" y="4522174"/>
            <a:ext cx="2638425" cy="1457325"/>
          </a:xfrm>
          <a:prstGeom prst="ellipse">
            <a:avLst/>
          </a:prstGeom>
          <a:ln>
            <a:noFill/>
          </a:ln>
          <a:effectLst>
            <a:softEdge rad="112500"/>
          </a:effectLst>
        </p:spPr>
      </p:pic>
      <p:sp>
        <p:nvSpPr>
          <p:cNvPr id="7" name="CuadroTexto 6"/>
          <p:cNvSpPr txBox="1"/>
          <p:nvPr/>
        </p:nvSpPr>
        <p:spPr>
          <a:xfrm>
            <a:off x="508000" y="2774295"/>
            <a:ext cx="2931886" cy="2862322"/>
          </a:xfrm>
          <a:prstGeom prst="rect">
            <a:avLst/>
          </a:prstGeom>
          <a:noFill/>
        </p:spPr>
        <p:txBody>
          <a:bodyPr wrap="square" rtlCol="0">
            <a:spAutoFit/>
          </a:bodyPr>
          <a:lstStyle/>
          <a:p>
            <a:pPr algn="just"/>
            <a:r>
              <a:rPr lang="es-EC" sz="2000" dirty="0" smtClean="0">
                <a:solidFill>
                  <a:schemeClr val="tx2"/>
                </a:solidFill>
                <a:latin typeface="Times New Roman" panose="02020603050405020304" pitchFamily="18" charset="0"/>
                <a:cs typeface="Times New Roman" panose="02020603050405020304" pitchFamily="18" charset="0"/>
              </a:rPr>
              <a:t>El emprendimiento agrícola en el cantón Mejía es bajo y se ve limitado por factores como: el financiamiento, la falta de articulación, la ausencia de innovación y la falta de infraestructura propia.</a:t>
            </a:r>
            <a:endParaRPr lang="es-EC" sz="2000" dirty="0">
              <a:solidFill>
                <a:schemeClr val="tx2"/>
              </a:solidFill>
              <a:latin typeface="Times New Roman" panose="02020603050405020304" pitchFamily="18" charset="0"/>
              <a:cs typeface="Times New Roman" panose="02020603050405020304" pitchFamily="18" charset="0"/>
            </a:endParaRPr>
          </a:p>
        </p:txBody>
      </p:sp>
      <p:sp>
        <p:nvSpPr>
          <p:cNvPr id="8" name="CuadroTexto 7"/>
          <p:cNvSpPr txBox="1"/>
          <p:nvPr/>
        </p:nvSpPr>
        <p:spPr>
          <a:xfrm>
            <a:off x="4643210" y="1967629"/>
            <a:ext cx="3179990" cy="2554545"/>
          </a:xfrm>
          <a:prstGeom prst="rect">
            <a:avLst/>
          </a:prstGeom>
          <a:noFill/>
        </p:spPr>
        <p:txBody>
          <a:bodyPr wrap="square" rtlCol="0">
            <a:spAutoFit/>
          </a:bodyPr>
          <a:lstStyle/>
          <a:p>
            <a:pPr algn="just"/>
            <a:r>
              <a:rPr lang="es-EC" sz="2000" dirty="0" smtClean="0">
                <a:solidFill>
                  <a:schemeClr val="tx2"/>
                </a:solidFill>
                <a:latin typeface="Times New Roman" panose="02020603050405020304" pitchFamily="18" charset="0"/>
                <a:cs typeface="Times New Roman" panose="02020603050405020304" pitchFamily="18" charset="0"/>
              </a:rPr>
              <a:t>Un nivel bajo educativo, la poca capacitación a los agricultores, actividad que se basa en la experiencia del agricultor han ocasionado que tengan problemas de gestión interna dentro de su organización.</a:t>
            </a:r>
            <a:endParaRPr lang="es-EC" sz="2000" dirty="0">
              <a:solidFill>
                <a:schemeClr val="tx2"/>
              </a:solidFill>
              <a:latin typeface="Times New Roman" panose="02020603050405020304" pitchFamily="18" charset="0"/>
              <a:cs typeface="Times New Roman" panose="02020603050405020304" pitchFamily="18" charset="0"/>
            </a:endParaRPr>
          </a:p>
        </p:txBody>
      </p:sp>
      <p:sp>
        <p:nvSpPr>
          <p:cNvPr id="9" name="CuadroTexto 8"/>
          <p:cNvSpPr txBox="1"/>
          <p:nvPr/>
        </p:nvSpPr>
        <p:spPr>
          <a:xfrm>
            <a:off x="8522606" y="2336591"/>
            <a:ext cx="3274334" cy="3477875"/>
          </a:xfrm>
          <a:prstGeom prst="rect">
            <a:avLst/>
          </a:prstGeom>
          <a:noFill/>
        </p:spPr>
        <p:txBody>
          <a:bodyPr wrap="square" rtlCol="0">
            <a:spAutoFit/>
          </a:bodyPr>
          <a:lstStyle/>
          <a:p>
            <a:pPr algn="just"/>
            <a:r>
              <a:rPr lang="es-EC" sz="2000" dirty="0" smtClean="0">
                <a:solidFill>
                  <a:schemeClr val="tx2"/>
                </a:solidFill>
                <a:latin typeface="Times New Roman" panose="02020603050405020304" pitchFamily="18" charset="0"/>
                <a:cs typeface="Times New Roman" panose="02020603050405020304" pitchFamily="18" charset="0"/>
              </a:rPr>
              <a:t>El cantón Mejía es un lugar propicio para generar emprendimientos agrícolas, pero este se ve afectado por factores externos como el clima ,los fallos del mercado y la poca rentabilidad que genera la actividad para los agricultores. Factores que hacen que el emprendimiento agrícola desaparezca. </a:t>
            </a:r>
            <a:endParaRPr lang="es-EC" sz="2000" dirty="0">
              <a:solidFill>
                <a:schemeClr val="tx2"/>
              </a:solidFill>
              <a:latin typeface="Times New Roman" panose="02020603050405020304" pitchFamily="18" charset="0"/>
              <a:cs typeface="Times New Roman" panose="02020603050405020304" pitchFamily="18" charset="0"/>
            </a:endParaRPr>
          </a:p>
        </p:txBody>
      </p:sp>
      <p:sp>
        <p:nvSpPr>
          <p:cNvPr id="10" name="CuadroTexto 9"/>
          <p:cNvSpPr txBox="1"/>
          <p:nvPr/>
        </p:nvSpPr>
        <p:spPr>
          <a:xfrm>
            <a:off x="4223657" y="5935569"/>
            <a:ext cx="4201885" cy="646331"/>
          </a:xfrm>
          <a:prstGeom prst="rect">
            <a:avLst/>
          </a:prstGeom>
          <a:noFill/>
        </p:spPr>
        <p:txBody>
          <a:bodyPr wrap="square" rtlCol="0">
            <a:spAutoFit/>
          </a:bodyPr>
          <a:lstStyle/>
          <a:p>
            <a:r>
              <a:rPr lang="es-EC" dirty="0" smtClean="0">
                <a:solidFill>
                  <a:schemeClr val="tx2"/>
                </a:solidFill>
                <a:latin typeface="Times New Roman" panose="02020603050405020304" pitchFamily="18" charset="0"/>
                <a:cs typeface="Times New Roman" panose="02020603050405020304" pitchFamily="18" charset="0"/>
              </a:rPr>
              <a:t>El emprendimiento se encuentra en etapa de gestación en la mayoría de asociaciones.</a:t>
            </a:r>
            <a:endParaRPr lang="es-EC"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696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19314" y="508000"/>
            <a:ext cx="7808686" cy="523220"/>
          </a:xfrm>
          <a:prstGeom prst="rect">
            <a:avLst/>
          </a:prstGeom>
          <a:noFill/>
        </p:spPr>
        <p:txBody>
          <a:bodyPr wrap="square" rtlCol="0">
            <a:spAutoFit/>
          </a:bodyPr>
          <a:lstStyle/>
          <a:p>
            <a:r>
              <a:rPr lang="es-EC" sz="2800" b="1" dirty="0" smtClean="0">
                <a:solidFill>
                  <a:schemeClr val="tx2"/>
                </a:solidFill>
                <a:latin typeface="Times New Roman" panose="02020603050405020304" pitchFamily="18" charset="0"/>
                <a:cs typeface="Times New Roman" panose="02020603050405020304" pitchFamily="18" charset="0"/>
              </a:rPr>
              <a:t>RECOMENDACIONES </a:t>
            </a:r>
            <a:endParaRPr lang="es-EC" sz="2800" b="1" dirty="0">
              <a:solidFill>
                <a:schemeClr val="tx2"/>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3"/>
          <a:stretch>
            <a:fillRect/>
          </a:stretch>
        </p:blipFill>
        <p:spPr>
          <a:xfrm>
            <a:off x="195578" y="1031220"/>
            <a:ext cx="3128193" cy="1697466"/>
          </a:xfrm>
          <a:prstGeom prst="ellipse">
            <a:avLst/>
          </a:prstGeom>
          <a:ln>
            <a:noFill/>
          </a:ln>
          <a:effectLst>
            <a:softEdge rad="112500"/>
          </a:effectLst>
        </p:spPr>
      </p:pic>
      <p:pic>
        <p:nvPicPr>
          <p:cNvPr id="6" name="Imagen 5"/>
          <p:cNvPicPr>
            <a:picLocks noChangeAspect="1"/>
          </p:cNvPicPr>
          <p:nvPr/>
        </p:nvPicPr>
        <p:blipFill>
          <a:blip r:embed="rId4"/>
          <a:stretch>
            <a:fillRect/>
          </a:stretch>
        </p:blipFill>
        <p:spPr>
          <a:xfrm>
            <a:off x="3900486" y="1094743"/>
            <a:ext cx="2743200" cy="1493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n 6"/>
          <p:cNvPicPr>
            <a:picLocks noChangeAspect="1"/>
          </p:cNvPicPr>
          <p:nvPr/>
        </p:nvPicPr>
        <p:blipFill>
          <a:blip r:embed="rId5"/>
          <a:stretch>
            <a:fillRect/>
          </a:stretch>
        </p:blipFill>
        <p:spPr>
          <a:xfrm>
            <a:off x="8035695" y="1475949"/>
            <a:ext cx="3843791" cy="1405490"/>
          </a:xfrm>
          <a:prstGeom prst="ellipse">
            <a:avLst/>
          </a:prstGeom>
          <a:ln>
            <a:noFill/>
          </a:ln>
          <a:effectLst>
            <a:softEdge rad="112500"/>
          </a:effectLst>
        </p:spPr>
      </p:pic>
      <p:pic>
        <p:nvPicPr>
          <p:cNvPr id="8" name="Imagen 7"/>
          <p:cNvPicPr>
            <a:picLocks noChangeAspect="1"/>
          </p:cNvPicPr>
          <p:nvPr/>
        </p:nvPicPr>
        <p:blipFill>
          <a:blip r:embed="rId6"/>
          <a:stretch>
            <a:fillRect/>
          </a:stretch>
        </p:blipFill>
        <p:spPr>
          <a:xfrm>
            <a:off x="8035695" y="4818038"/>
            <a:ext cx="2479448" cy="18360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n 8"/>
          <p:cNvPicPr>
            <a:picLocks noChangeAspect="1"/>
          </p:cNvPicPr>
          <p:nvPr/>
        </p:nvPicPr>
        <p:blipFill>
          <a:blip r:embed="rId7"/>
          <a:stretch>
            <a:fillRect/>
          </a:stretch>
        </p:blipFill>
        <p:spPr>
          <a:xfrm>
            <a:off x="1396317" y="4853258"/>
            <a:ext cx="2504169" cy="19224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Imagen 14"/>
          <p:cNvPicPr>
            <a:picLocks noChangeAspect="1"/>
          </p:cNvPicPr>
          <p:nvPr/>
        </p:nvPicPr>
        <p:blipFill rotWithShape="1">
          <a:blip r:embed="rId8"/>
          <a:srcRect l="7935" t="34551" r="43261" b="9974"/>
          <a:stretch/>
        </p:blipFill>
        <p:spPr>
          <a:xfrm>
            <a:off x="4528636" y="2913809"/>
            <a:ext cx="3045326" cy="1844830"/>
          </a:xfrm>
          <a:prstGeom prst="rect">
            <a:avLst/>
          </a:prstGeom>
          <a:ln>
            <a:noFill/>
          </a:ln>
          <a:effectLst>
            <a:softEdge rad="112500"/>
          </a:effectLst>
        </p:spPr>
      </p:pic>
      <p:sp>
        <p:nvSpPr>
          <p:cNvPr id="2" name="CuadroTexto 1"/>
          <p:cNvSpPr txBox="1"/>
          <p:nvPr/>
        </p:nvSpPr>
        <p:spPr>
          <a:xfrm>
            <a:off x="195578" y="2913809"/>
            <a:ext cx="3636193" cy="1477328"/>
          </a:xfrm>
          <a:prstGeom prst="rect">
            <a:avLst/>
          </a:prstGeom>
          <a:noFill/>
        </p:spPr>
        <p:txBody>
          <a:bodyPr wrap="square" rtlCol="0">
            <a:spAutoFit/>
          </a:bodyPr>
          <a:lstStyle/>
          <a:p>
            <a:pPr algn="just"/>
            <a:r>
              <a:rPr lang="es-EC" dirty="0" smtClean="0">
                <a:solidFill>
                  <a:schemeClr val="tx2"/>
                </a:solidFill>
                <a:latin typeface="Times New Roman" panose="02020603050405020304" pitchFamily="18" charset="0"/>
                <a:cs typeface="Times New Roman" panose="02020603050405020304" pitchFamily="18" charset="0"/>
              </a:rPr>
              <a:t>Organismos como la SEPS, Creen proyectos que incentiven el emprendimiento agrícola, mediante convenios con la empresa pública y privada</a:t>
            </a:r>
            <a:endParaRPr lang="es-EC" dirty="0">
              <a:solidFill>
                <a:schemeClr val="tx2"/>
              </a:solidFill>
              <a:latin typeface="Times New Roman" panose="02020603050405020304" pitchFamily="18" charset="0"/>
              <a:cs typeface="Times New Roman" panose="02020603050405020304" pitchFamily="18" charset="0"/>
            </a:endParaRPr>
          </a:p>
        </p:txBody>
      </p:sp>
      <p:sp>
        <p:nvSpPr>
          <p:cNvPr id="11" name="CuadroTexto 10"/>
          <p:cNvSpPr txBox="1"/>
          <p:nvPr/>
        </p:nvSpPr>
        <p:spPr>
          <a:xfrm>
            <a:off x="8270827" y="3052308"/>
            <a:ext cx="3636193" cy="1200329"/>
          </a:xfrm>
          <a:prstGeom prst="rect">
            <a:avLst/>
          </a:prstGeom>
          <a:noFill/>
        </p:spPr>
        <p:txBody>
          <a:bodyPr wrap="square" rtlCol="0">
            <a:spAutoFit/>
          </a:bodyPr>
          <a:lstStyle/>
          <a:p>
            <a:pPr algn="just"/>
            <a:r>
              <a:rPr lang="es-EC" dirty="0" smtClean="0">
                <a:solidFill>
                  <a:schemeClr val="tx2"/>
                </a:solidFill>
                <a:latin typeface="Times New Roman" panose="02020603050405020304" pitchFamily="18" charset="0"/>
                <a:cs typeface="Times New Roman" panose="02020603050405020304" pitchFamily="18" charset="0"/>
              </a:rPr>
              <a:t>Que se trabajen diferentes planes crediticios para los agricultores y asociaciones por parte del sector financiero popular y solidario.</a:t>
            </a:r>
          </a:p>
        </p:txBody>
      </p:sp>
      <p:sp>
        <p:nvSpPr>
          <p:cNvPr id="3" name="CuadroTexto 2"/>
          <p:cNvSpPr txBox="1"/>
          <p:nvPr/>
        </p:nvSpPr>
        <p:spPr>
          <a:xfrm>
            <a:off x="6836229" y="508000"/>
            <a:ext cx="4281714" cy="646331"/>
          </a:xfrm>
          <a:prstGeom prst="rect">
            <a:avLst/>
          </a:prstGeom>
          <a:noFill/>
        </p:spPr>
        <p:txBody>
          <a:bodyPr wrap="square" rtlCol="0">
            <a:spAutoFit/>
          </a:bodyPr>
          <a:lstStyle/>
          <a:p>
            <a:pPr algn="just"/>
            <a:r>
              <a:rPr lang="es-EC" dirty="0" smtClean="0">
                <a:solidFill>
                  <a:schemeClr val="tx2"/>
                </a:solidFill>
                <a:latin typeface="Times New Roman" panose="02020603050405020304" pitchFamily="18" charset="0"/>
                <a:cs typeface="Times New Roman" panose="02020603050405020304" pitchFamily="18" charset="0"/>
              </a:rPr>
              <a:t>Una participación más activa y práctica por parte de la academia a nivel de provincia.</a:t>
            </a:r>
            <a:endParaRPr lang="es-EC" dirty="0">
              <a:solidFill>
                <a:schemeClr val="tx2"/>
              </a:solidFill>
              <a:latin typeface="Times New Roman" panose="02020603050405020304" pitchFamily="18" charset="0"/>
              <a:cs typeface="Times New Roman" panose="02020603050405020304" pitchFamily="18" charset="0"/>
            </a:endParaRPr>
          </a:p>
        </p:txBody>
      </p:sp>
      <p:sp>
        <p:nvSpPr>
          <p:cNvPr id="13" name="CuadroTexto 12"/>
          <p:cNvSpPr txBox="1"/>
          <p:nvPr/>
        </p:nvSpPr>
        <p:spPr>
          <a:xfrm>
            <a:off x="4233202" y="5084117"/>
            <a:ext cx="3636193" cy="1200329"/>
          </a:xfrm>
          <a:prstGeom prst="rect">
            <a:avLst/>
          </a:prstGeom>
          <a:noFill/>
        </p:spPr>
        <p:txBody>
          <a:bodyPr wrap="square" rtlCol="0">
            <a:spAutoFit/>
          </a:bodyPr>
          <a:lstStyle/>
          <a:p>
            <a:pPr algn="just"/>
            <a:r>
              <a:rPr lang="es-EC" dirty="0" smtClean="0">
                <a:solidFill>
                  <a:schemeClr val="tx2"/>
                </a:solidFill>
                <a:latin typeface="Times New Roman" panose="02020603050405020304" pitchFamily="18" charset="0"/>
                <a:cs typeface="Times New Roman" panose="02020603050405020304" pitchFamily="18" charset="0"/>
              </a:rPr>
              <a:t>Que se sigan desarrollando investigaciones agrícolas para tener opciones de negocio agrícola para los agricultores. </a:t>
            </a:r>
            <a:endParaRPr lang="es-EC"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4428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5212" y="304800"/>
            <a:ext cx="10058402" cy="566057"/>
          </a:xfrm>
        </p:spPr>
        <p:txBody>
          <a:bodyPr>
            <a:normAutofit/>
          </a:bodyPr>
          <a:lstStyle/>
          <a:p>
            <a:r>
              <a:rPr lang="es-EC" sz="2400" b="1" dirty="0" smtClean="0">
                <a:solidFill>
                  <a:schemeClr val="tx2"/>
                </a:solidFill>
                <a:latin typeface="Times New Roman" panose="02020603050405020304" pitchFamily="18" charset="0"/>
                <a:cs typeface="Times New Roman" panose="02020603050405020304" pitchFamily="18" charset="0"/>
              </a:rPr>
              <a:t>PROPUESTA</a:t>
            </a:r>
            <a:endParaRPr lang="es-EC" sz="2400" b="1" dirty="0">
              <a:solidFill>
                <a:schemeClr val="tx2"/>
              </a:solidFill>
              <a:latin typeface="Times New Roman" panose="02020603050405020304" pitchFamily="18" charset="0"/>
              <a:cs typeface="Times New Roman" panose="02020603050405020304" pitchFamily="18" charset="0"/>
            </a:endParaRPr>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1558699" y="1478416"/>
            <a:ext cx="9564915" cy="4153127"/>
          </a:xfrm>
          <a:prstGeom prst="rect">
            <a:avLst/>
          </a:prstGeom>
          <a:noFill/>
          <a:ln>
            <a:noFill/>
          </a:ln>
        </p:spPr>
      </p:pic>
    </p:spTree>
    <p:extLst>
      <p:ext uri="{BB962C8B-B14F-4D97-AF65-F5344CB8AC3E}">
        <p14:creationId xmlns:p14="http://schemas.microsoft.com/office/powerpoint/2010/main" val="6770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normAutofit/>
          </a:bodyPr>
          <a:lstStyle/>
          <a:p>
            <a:pPr rtl="0"/>
            <a:r>
              <a:rPr lang="es-ES" b="1" dirty="0" smtClean="0">
                <a:solidFill>
                  <a:schemeClr val="tx2"/>
                </a:solidFill>
                <a:latin typeface="Times New Roman" panose="02020603050405020304" pitchFamily="18" charset="0"/>
                <a:cs typeface="Times New Roman" panose="02020603050405020304" pitchFamily="18" charset="0"/>
              </a:rPr>
              <a:t>PROPUESTA</a:t>
            </a:r>
            <a:endParaRPr lang="es-ES" b="1" dirty="0">
              <a:solidFill>
                <a:schemeClr val="tx2"/>
              </a:solidFill>
              <a:latin typeface="Times New Roman" panose="02020603050405020304" pitchFamily="18" charset="0"/>
              <a:cs typeface="Times New Roman" panose="02020603050405020304" pitchFamily="18" charset="0"/>
            </a:endParaRPr>
          </a:p>
        </p:txBody>
      </p:sp>
      <p:pic>
        <p:nvPicPr>
          <p:cNvPr id="3" name="Imagen 2"/>
          <p:cNvPicPr/>
          <p:nvPr/>
        </p:nvPicPr>
        <p:blipFill>
          <a:blip r:embed="rId3">
            <a:extLst>
              <a:ext uri="{28A0092B-C50C-407E-A947-70E740481C1C}">
                <a14:useLocalDpi xmlns:a14="http://schemas.microsoft.com/office/drawing/2010/main" val="0"/>
              </a:ext>
            </a:extLst>
          </a:blip>
          <a:srcRect/>
          <a:stretch>
            <a:fillRect/>
          </a:stretch>
        </p:blipFill>
        <p:spPr bwMode="auto">
          <a:xfrm>
            <a:off x="928914" y="1654629"/>
            <a:ext cx="10194700" cy="4557485"/>
          </a:xfrm>
          <a:prstGeom prst="rect">
            <a:avLst/>
          </a:prstGeom>
          <a:noFill/>
          <a:ln>
            <a:noFill/>
          </a:ln>
        </p:spPr>
      </p:pic>
    </p:spTree>
    <p:extLst>
      <p:ext uri="{BB962C8B-B14F-4D97-AF65-F5344CB8AC3E}">
        <p14:creationId xmlns:p14="http://schemas.microsoft.com/office/powerpoint/2010/main" val="380344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4220482" y="1702026"/>
            <a:ext cx="5695950" cy="3686175"/>
          </a:xfrm>
          <a:prstGeom prst="rect">
            <a:avLst/>
          </a:prstGeom>
          <a:ln>
            <a:noFill/>
          </a:ln>
          <a:effectLst>
            <a:softEdge rad="112500"/>
          </a:effectLst>
        </p:spPr>
      </p:pic>
    </p:spTree>
    <p:extLst>
      <p:ext uri="{BB962C8B-B14F-4D97-AF65-F5344CB8AC3E}">
        <p14:creationId xmlns:p14="http://schemas.microsoft.com/office/powerpoint/2010/main" val="231701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06171" y="444501"/>
            <a:ext cx="9506858" cy="977088"/>
          </a:xfrm>
        </p:spPr>
        <p:txBody>
          <a:bodyPr>
            <a:normAutofit fontScale="90000"/>
          </a:bodyPr>
          <a:lstStyle/>
          <a:p>
            <a:pPr algn="ctr"/>
            <a:r>
              <a:rPr lang="es-EC" dirty="0" smtClean="0">
                <a:latin typeface="Times New Roman" panose="02020603050405020304" pitchFamily="18" charset="0"/>
                <a:cs typeface="Times New Roman" panose="02020603050405020304" pitchFamily="18" charset="0"/>
              </a:rPr>
              <a:t>ASPECTOS QUE MOTIVARON AL ESTUDIO</a:t>
            </a:r>
            <a:endParaRPr lang="es-EC" dirty="0">
              <a:latin typeface="Times New Roman" panose="02020603050405020304" pitchFamily="18" charset="0"/>
              <a:cs typeface="Times New Roman" panose="02020603050405020304" pitchFamily="18" charset="0"/>
            </a:endParaRPr>
          </a:p>
        </p:txBody>
      </p:sp>
      <p:sp>
        <p:nvSpPr>
          <p:cNvPr id="3" name="Marcador de texto 2"/>
          <p:cNvSpPr>
            <a:spLocks noGrp="1"/>
          </p:cNvSpPr>
          <p:nvPr>
            <p:ph type="body" idx="1"/>
          </p:nvPr>
        </p:nvSpPr>
        <p:spPr>
          <a:xfrm>
            <a:off x="2598056" y="1319305"/>
            <a:ext cx="4209144" cy="2331292"/>
          </a:xfrm>
          <a:prstGeom prst="cloud">
            <a:avLst/>
          </a:prstGeom>
        </p:spPr>
        <p:style>
          <a:lnRef idx="2">
            <a:schemeClr val="accent2"/>
          </a:lnRef>
          <a:fillRef idx="1">
            <a:schemeClr val="lt1"/>
          </a:fillRef>
          <a:effectRef idx="0">
            <a:schemeClr val="accent2"/>
          </a:effectRef>
          <a:fontRef idx="minor">
            <a:schemeClr val="dk1"/>
          </a:fontRef>
        </p:style>
        <p:txBody>
          <a:bodyPr>
            <a:noAutofit/>
          </a:bodyPr>
          <a:lstStyle/>
          <a:p>
            <a:r>
              <a:rPr lang="es-EC" dirty="0" smtClean="0">
                <a:solidFill>
                  <a:schemeClr val="tx2"/>
                </a:solidFill>
                <a:latin typeface="Times New Roman" panose="02020603050405020304" pitchFamily="18" charset="0"/>
                <a:cs typeface="Times New Roman" panose="02020603050405020304" pitchFamily="18" charset="0"/>
              </a:rPr>
              <a:t>El enfoque moderno del emprendimiento en el ámbito social y rural.</a:t>
            </a:r>
            <a:endParaRPr lang="es-EC" dirty="0">
              <a:solidFill>
                <a:schemeClr val="tx2"/>
              </a:solidFill>
              <a:latin typeface="Times New Roman" panose="02020603050405020304" pitchFamily="18" charset="0"/>
              <a:cs typeface="Times New Roman" panose="02020603050405020304" pitchFamily="18" charset="0"/>
            </a:endParaRPr>
          </a:p>
        </p:txBody>
      </p:sp>
      <p:sp>
        <p:nvSpPr>
          <p:cNvPr id="4" name="CuadroTexto 3"/>
          <p:cNvSpPr txBox="1"/>
          <p:nvPr/>
        </p:nvSpPr>
        <p:spPr>
          <a:xfrm>
            <a:off x="7881256" y="1526005"/>
            <a:ext cx="3599543" cy="3513832"/>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sz="2400" dirty="0" smtClean="0">
                <a:solidFill>
                  <a:schemeClr val="tx2"/>
                </a:solidFill>
                <a:latin typeface="Times New Roman" panose="02020603050405020304" pitchFamily="18" charset="0"/>
                <a:cs typeface="Times New Roman" panose="02020603050405020304" pitchFamily="18" charset="0"/>
              </a:rPr>
              <a:t>La influencia de la economía popular y solidaria en el sector asociativo agrícola.</a:t>
            </a:r>
            <a:endParaRPr lang="es-EC" sz="2400" dirty="0">
              <a:solidFill>
                <a:schemeClr val="tx2"/>
              </a:solidFill>
              <a:latin typeface="Times New Roman" panose="02020603050405020304" pitchFamily="18" charset="0"/>
              <a:cs typeface="Times New Roman" panose="02020603050405020304" pitchFamily="18" charset="0"/>
            </a:endParaRPr>
          </a:p>
        </p:txBody>
      </p:sp>
      <p:sp>
        <p:nvSpPr>
          <p:cNvPr id="5" name="CuadroTexto 4"/>
          <p:cNvSpPr txBox="1"/>
          <p:nvPr/>
        </p:nvSpPr>
        <p:spPr>
          <a:xfrm>
            <a:off x="4339770" y="3906381"/>
            <a:ext cx="3541486" cy="2951619"/>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solidFill>
                  <a:schemeClr val="tx2"/>
                </a:solidFill>
                <a:latin typeface="Times New Roman" panose="02020603050405020304" pitchFamily="18" charset="0"/>
                <a:cs typeface="Times New Roman" panose="02020603050405020304" pitchFamily="18" charset="0"/>
              </a:rPr>
              <a:t>La consolidación del emprendimiento en la producción agrícola</a:t>
            </a:r>
            <a:endParaRPr lang="es-EC" sz="24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238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756557" y="502368"/>
            <a:ext cx="6921501" cy="602117"/>
          </a:xfrm>
        </p:spPr>
        <p:txBody>
          <a:bodyPr rtlCol="0">
            <a:normAutofit/>
          </a:bodyPr>
          <a:lstStyle/>
          <a:p>
            <a:r>
              <a:rPr lang="es-ES" sz="2800" b="1" dirty="0" smtClean="0">
                <a:solidFill>
                  <a:schemeClr val="tx2"/>
                </a:solidFill>
                <a:latin typeface="Times New Roman" panose="02020603050405020304" pitchFamily="18" charset="0"/>
                <a:cs typeface="Times New Roman" panose="02020603050405020304" pitchFamily="18" charset="0"/>
              </a:rPr>
              <a:t>PLANTEAMIENTO DEL PROBLEMA</a:t>
            </a:r>
            <a:endParaRPr lang="es-ES" sz="2800" b="1" dirty="0">
              <a:solidFill>
                <a:schemeClr val="tx2"/>
              </a:solidFill>
              <a:latin typeface="Times New Roman" panose="02020603050405020304" pitchFamily="18" charset="0"/>
              <a:cs typeface="Times New Roman" panose="02020603050405020304" pitchFamily="18" charset="0"/>
            </a:endParaRPr>
          </a:p>
        </p:txBody>
      </p:sp>
      <p:sp>
        <p:nvSpPr>
          <p:cNvPr id="2" name="Marcador de contenido 1"/>
          <p:cNvSpPr>
            <a:spLocks noGrp="1"/>
          </p:cNvSpPr>
          <p:nvPr>
            <p:ph idx="1"/>
          </p:nvPr>
        </p:nvSpPr>
        <p:spPr>
          <a:xfrm>
            <a:off x="1319531" y="1466762"/>
            <a:ext cx="9791700" cy="1236890"/>
          </a:xfrm>
          <a:prstGeom prst="roundRect">
            <a:avLst/>
          </a:prstGeom>
        </p:spPr>
        <p:txBody>
          <a:bodyPr>
            <a:normAutofit lnSpcReduction="10000"/>
          </a:bodyPr>
          <a:lstStyle/>
          <a:p>
            <a:pPr marL="0" indent="0" algn="just">
              <a:buNone/>
            </a:pPr>
            <a:r>
              <a:rPr lang="es-EC" dirty="0" smtClean="0">
                <a:solidFill>
                  <a:schemeClr val="tx2"/>
                </a:solidFill>
                <a:latin typeface="Times New Roman" panose="02020603050405020304" pitchFamily="18" charset="0"/>
                <a:cs typeface="Times New Roman" panose="02020603050405020304" pitchFamily="18" charset="0"/>
              </a:rPr>
              <a:t>El C</a:t>
            </a:r>
            <a:r>
              <a:rPr lang="es-EC" sz="2400" dirty="0" smtClean="0">
                <a:solidFill>
                  <a:schemeClr val="tx2"/>
                </a:solidFill>
                <a:latin typeface="Times New Roman" panose="02020603050405020304" pitchFamily="18" charset="0"/>
                <a:cs typeface="Times New Roman" panose="02020603050405020304" pitchFamily="18" charset="0"/>
              </a:rPr>
              <a:t>antón Mejía</a:t>
            </a:r>
            <a:r>
              <a:rPr lang="es-EC" dirty="0">
                <a:solidFill>
                  <a:schemeClr val="tx2"/>
                </a:solidFill>
                <a:latin typeface="Times New Roman" panose="02020603050405020304" pitchFamily="18" charset="0"/>
                <a:cs typeface="Times New Roman" panose="02020603050405020304" pitchFamily="18" charset="0"/>
              </a:rPr>
              <a:t> </a:t>
            </a:r>
            <a:r>
              <a:rPr lang="es-EC" dirty="0" smtClean="0">
                <a:solidFill>
                  <a:schemeClr val="tx2"/>
                </a:solidFill>
                <a:latin typeface="Times New Roman" panose="02020603050405020304" pitchFamily="18" charset="0"/>
                <a:cs typeface="Times New Roman" panose="02020603050405020304" pitchFamily="18" charset="0"/>
              </a:rPr>
              <a:t>es un lugar, con características rurales ligadas a la producción agrícola donde se ha identificado la desaparición temprana de negocios </a:t>
            </a:r>
            <a:r>
              <a:rPr lang="es-EC" dirty="0">
                <a:solidFill>
                  <a:schemeClr val="tx2"/>
                </a:solidFill>
                <a:latin typeface="Times New Roman" panose="02020603050405020304" pitchFamily="18" charset="0"/>
                <a:cs typeface="Times New Roman" panose="02020603050405020304" pitchFamily="18" charset="0"/>
              </a:rPr>
              <a:t>y emprendimientos agrícolas </a:t>
            </a:r>
            <a:r>
              <a:rPr lang="es-EC" dirty="0" smtClean="0">
                <a:solidFill>
                  <a:schemeClr val="tx2"/>
                </a:solidFill>
                <a:latin typeface="Times New Roman" panose="02020603050405020304" pitchFamily="18" charset="0"/>
                <a:cs typeface="Times New Roman" panose="02020603050405020304" pitchFamily="18" charset="0"/>
              </a:rPr>
              <a:t>en el sector asociativo del Cantón.</a:t>
            </a:r>
            <a:endParaRPr lang="es-EC" sz="2400" dirty="0">
              <a:solidFill>
                <a:schemeClr val="tx2"/>
              </a:solidFill>
              <a:latin typeface="Times New Roman" panose="02020603050405020304" pitchFamily="18" charset="0"/>
              <a:cs typeface="Times New Roman" panose="02020603050405020304" pitchFamily="18" charset="0"/>
            </a:endParaRPr>
          </a:p>
        </p:txBody>
      </p:sp>
      <p:graphicFrame>
        <p:nvGraphicFramePr>
          <p:cNvPr id="7" name="Gráfico 6"/>
          <p:cNvGraphicFramePr/>
          <p:nvPr>
            <p:extLst>
              <p:ext uri="{D42A27DB-BD31-4B8C-83A1-F6EECF244321}">
                <p14:modId xmlns:p14="http://schemas.microsoft.com/office/powerpoint/2010/main" val="2583973222"/>
              </p:ext>
            </p:extLst>
          </p:nvPr>
        </p:nvGraphicFramePr>
        <p:xfrm>
          <a:off x="669653" y="3065928"/>
          <a:ext cx="5545728" cy="3989878"/>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Grupo 3"/>
          <p:cNvGrpSpPr/>
          <p:nvPr/>
        </p:nvGrpSpPr>
        <p:grpSpPr>
          <a:xfrm>
            <a:off x="6657614" y="2835096"/>
            <a:ext cx="5244100" cy="2572182"/>
            <a:chOff x="6657614" y="2835096"/>
            <a:chExt cx="5534386" cy="2572182"/>
          </a:xfrm>
        </p:grpSpPr>
        <p:sp>
          <p:nvSpPr>
            <p:cNvPr id="3" name="CuadroTexto 2"/>
            <p:cNvSpPr txBox="1"/>
            <p:nvPr/>
          </p:nvSpPr>
          <p:spPr>
            <a:xfrm>
              <a:off x="6657614" y="2835096"/>
              <a:ext cx="312622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sz="2400" dirty="0" smtClean="0">
                  <a:solidFill>
                    <a:schemeClr val="tx2"/>
                  </a:solidFill>
                  <a:latin typeface="Times New Roman" panose="02020603050405020304" pitchFamily="18" charset="0"/>
                  <a:cs typeface="Times New Roman" panose="02020603050405020304" pitchFamily="18" charset="0"/>
                </a:rPr>
                <a:t>Uso del suelo 4% </a:t>
              </a:r>
              <a:endParaRPr lang="es-EC" sz="2400" dirty="0">
                <a:solidFill>
                  <a:schemeClr val="tx2"/>
                </a:solidFill>
                <a:latin typeface="Times New Roman" panose="02020603050405020304" pitchFamily="18" charset="0"/>
                <a:cs typeface="Times New Roman" panose="02020603050405020304" pitchFamily="18" charset="0"/>
              </a:endParaRPr>
            </a:p>
          </p:txBody>
        </p:sp>
        <p:sp>
          <p:nvSpPr>
            <p:cNvPr id="6" name="CuadroTexto 5"/>
            <p:cNvSpPr txBox="1"/>
            <p:nvPr/>
          </p:nvSpPr>
          <p:spPr>
            <a:xfrm>
              <a:off x="6657614" y="3420152"/>
              <a:ext cx="5534386"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sz="2400" dirty="0" smtClean="0">
                  <a:solidFill>
                    <a:schemeClr val="tx2"/>
                  </a:solidFill>
                  <a:latin typeface="Times New Roman" panose="02020603050405020304" pitchFamily="18" charset="0"/>
                  <a:cs typeface="Times New Roman" panose="02020603050405020304" pitchFamily="18" charset="0"/>
                </a:rPr>
                <a:t>14% Ocupación agrícola </a:t>
              </a:r>
              <a:endParaRPr lang="es-EC" sz="2400" dirty="0">
                <a:solidFill>
                  <a:schemeClr val="tx2"/>
                </a:solidFill>
                <a:latin typeface="Times New Roman" panose="02020603050405020304" pitchFamily="18" charset="0"/>
                <a:cs typeface="Times New Roman" panose="02020603050405020304" pitchFamily="18" charset="0"/>
              </a:endParaRPr>
            </a:p>
          </p:txBody>
        </p:sp>
        <p:sp>
          <p:nvSpPr>
            <p:cNvPr id="8" name="CuadroTexto 7"/>
            <p:cNvSpPr txBox="1"/>
            <p:nvPr/>
          </p:nvSpPr>
          <p:spPr>
            <a:xfrm>
              <a:off x="6657614" y="3944439"/>
              <a:ext cx="5534386"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sz="2400" dirty="0" smtClean="0">
                  <a:solidFill>
                    <a:schemeClr val="tx2"/>
                  </a:solidFill>
                  <a:latin typeface="Times New Roman" panose="02020603050405020304" pitchFamily="18" charset="0"/>
                  <a:cs typeface="Times New Roman" panose="02020603050405020304" pitchFamily="18" charset="0"/>
                </a:rPr>
                <a:t>Financiamiento: Banca Pública 44,98% B. Privada 55,02%  C. AY C (EPS) 0%</a:t>
              </a:r>
              <a:endParaRPr lang="es-EC" sz="2400" dirty="0">
                <a:solidFill>
                  <a:schemeClr val="tx2"/>
                </a:solidFill>
                <a:latin typeface="Times New Roman" panose="02020603050405020304" pitchFamily="18" charset="0"/>
                <a:cs typeface="Times New Roman" panose="02020603050405020304" pitchFamily="18" charset="0"/>
              </a:endParaRPr>
            </a:p>
          </p:txBody>
        </p:sp>
        <p:sp>
          <p:nvSpPr>
            <p:cNvPr id="9" name="CuadroTexto 8"/>
            <p:cNvSpPr txBox="1"/>
            <p:nvPr/>
          </p:nvSpPr>
          <p:spPr>
            <a:xfrm>
              <a:off x="6657614" y="4945613"/>
              <a:ext cx="5534386"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sz="2400" dirty="0" smtClean="0">
                  <a:solidFill>
                    <a:schemeClr val="tx2"/>
                  </a:solidFill>
                  <a:latin typeface="Times New Roman" panose="02020603050405020304" pitchFamily="18" charset="0"/>
                  <a:cs typeface="Times New Roman" panose="02020603050405020304" pitchFamily="18" charset="0"/>
                </a:rPr>
                <a:t>Falta de encadenamiento productivo</a:t>
              </a:r>
              <a:endParaRPr lang="es-EC" sz="2400" dirty="0">
                <a:solidFill>
                  <a:schemeClr val="tx2"/>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967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2"/>
          <p:cNvSpPr>
            <a:spLocks noGrp="1"/>
          </p:cNvSpPr>
          <p:nvPr>
            <p:ph type="title"/>
          </p:nvPr>
        </p:nvSpPr>
        <p:spPr>
          <a:xfrm>
            <a:off x="3006270" y="0"/>
            <a:ext cx="6921501" cy="602117"/>
          </a:xfrm>
        </p:spPr>
        <p:txBody>
          <a:bodyPr rtlCol="0">
            <a:normAutofit/>
          </a:bodyPr>
          <a:lstStyle/>
          <a:p>
            <a:r>
              <a:rPr lang="es-ES" sz="2800" b="1" dirty="0" smtClean="0">
                <a:solidFill>
                  <a:schemeClr val="tx2"/>
                </a:solidFill>
                <a:latin typeface="Times New Roman" panose="02020603050405020304" pitchFamily="18" charset="0"/>
                <a:cs typeface="Times New Roman" panose="02020603050405020304" pitchFamily="18" charset="0"/>
              </a:rPr>
              <a:t>SÍNTESIS DEL MARCO TEORICO</a:t>
            </a:r>
            <a:endParaRPr lang="es-ES" sz="2800" b="1" dirty="0">
              <a:solidFill>
                <a:schemeClr val="tx2"/>
              </a:solidFill>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2"/>
          <a:stretch>
            <a:fillRect/>
          </a:stretch>
        </p:blipFill>
        <p:spPr>
          <a:xfrm>
            <a:off x="0" y="602117"/>
            <a:ext cx="11723076" cy="6996111"/>
          </a:xfrm>
          <a:prstGeom prst="rect">
            <a:avLst/>
          </a:prstGeom>
        </p:spPr>
      </p:pic>
    </p:spTree>
    <p:extLst>
      <p:ext uri="{BB962C8B-B14F-4D97-AF65-F5344CB8AC3E}">
        <p14:creationId xmlns:p14="http://schemas.microsoft.com/office/powerpoint/2010/main" val="301843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5092700" y="184810"/>
            <a:ext cx="2832100" cy="935945"/>
          </a:xfrm>
        </p:spPr>
        <p:txBody>
          <a:bodyPr rtlCol="0">
            <a:normAutofit/>
          </a:bodyPr>
          <a:lstStyle/>
          <a:p>
            <a:r>
              <a:rPr lang="es-ES" b="1" dirty="0" smtClean="0">
                <a:latin typeface="Times New Roman" panose="02020603050405020304" pitchFamily="18" charset="0"/>
                <a:cs typeface="Times New Roman" panose="02020603050405020304" pitchFamily="18" charset="0"/>
              </a:rPr>
              <a:t>OBJETIVOS</a:t>
            </a:r>
            <a:endParaRPr lang="es-ES" b="1" dirty="0">
              <a:latin typeface="Times New Roman" panose="02020603050405020304" pitchFamily="18" charset="0"/>
              <a:cs typeface="Times New Roman" panose="02020603050405020304" pitchFamily="18" charset="0"/>
            </a:endParaRP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4045292623"/>
              </p:ext>
            </p:extLst>
          </p:nvPr>
        </p:nvGraphicFramePr>
        <p:xfrm>
          <a:off x="1235981" y="1120755"/>
          <a:ext cx="10215790" cy="5225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479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5212" y="0"/>
            <a:ext cx="10058402" cy="449943"/>
          </a:xfrm>
        </p:spPr>
        <p:txBody>
          <a:bodyPr>
            <a:normAutofit fontScale="90000"/>
          </a:bodyPr>
          <a:lstStyle/>
          <a:p>
            <a:r>
              <a:rPr lang="es-EC" b="1" dirty="0">
                <a:solidFill>
                  <a:schemeClr val="tx2"/>
                </a:solidFill>
                <a:latin typeface="Times New Roman" panose="02020603050405020304" pitchFamily="18" charset="0"/>
                <a:cs typeface="Times New Roman" panose="02020603050405020304" pitchFamily="18" charset="0"/>
              </a:rPr>
              <a:t>MATRIZ DE OPERACIONALIZACIÓN DE VARIABLES</a:t>
            </a:r>
            <a:endParaRPr lang="es-EC" dirty="0"/>
          </a:p>
        </p:txBody>
      </p:sp>
      <p:sp>
        <p:nvSpPr>
          <p:cNvPr id="3" name="Marcador de contenido 2"/>
          <p:cNvSpPr>
            <a:spLocks noGrp="1"/>
          </p:cNvSpPr>
          <p:nvPr>
            <p:ph idx="1"/>
          </p:nvPr>
        </p:nvSpPr>
        <p:spPr/>
        <p:txBody>
          <a:bodyPr/>
          <a:lstStyle/>
          <a:p>
            <a:endParaRPr lang="es-EC"/>
          </a:p>
        </p:txBody>
      </p:sp>
      <p:graphicFrame>
        <p:nvGraphicFramePr>
          <p:cNvPr id="4" name="Tabla 3">
            <a:extLst>
              <a:ext uri="{FF2B5EF4-FFF2-40B4-BE49-F238E27FC236}">
                <a16:creationId xmlns:a16="http://schemas.microsoft.com/office/drawing/2014/main" xmlns="" id="{704E6126-C023-46C7-8147-EFAA81CC551E}"/>
              </a:ext>
            </a:extLst>
          </p:cNvPr>
          <p:cNvGraphicFramePr>
            <a:graphicFrameLocks noGrp="1"/>
          </p:cNvGraphicFramePr>
          <p:nvPr>
            <p:extLst>
              <p:ext uri="{D42A27DB-BD31-4B8C-83A1-F6EECF244321}">
                <p14:modId xmlns:p14="http://schemas.microsoft.com/office/powerpoint/2010/main" val="243783984"/>
              </p:ext>
            </p:extLst>
          </p:nvPr>
        </p:nvGraphicFramePr>
        <p:xfrm>
          <a:off x="371659" y="449943"/>
          <a:ext cx="11445507" cy="6275245"/>
        </p:xfrm>
        <a:graphic>
          <a:graphicData uri="http://schemas.openxmlformats.org/drawingml/2006/table">
            <a:tbl>
              <a:tblPr/>
              <a:tblGrid>
                <a:gridCol w="2985506">
                  <a:extLst>
                    <a:ext uri="{9D8B030D-6E8A-4147-A177-3AD203B41FA5}">
                      <a16:colId xmlns:a16="http://schemas.microsoft.com/office/drawing/2014/main" xmlns="" val="383729065"/>
                    </a:ext>
                  </a:extLst>
                </a:gridCol>
                <a:gridCol w="2985506">
                  <a:extLst>
                    <a:ext uri="{9D8B030D-6E8A-4147-A177-3AD203B41FA5}">
                      <a16:colId xmlns:a16="http://schemas.microsoft.com/office/drawing/2014/main" xmlns="" val="859909033"/>
                    </a:ext>
                  </a:extLst>
                </a:gridCol>
                <a:gridCol w="2988710">
                  <a:extLst>
                    <a:ext uri="{9D8B030D-6E8A-4147-A177-3AD203B41FA5}">
                      <a16:colId xmlns:a16="http://schemas.microsoft.com/office/drawing/2014/main" xmlns="" val="904764181"/>
                    </a:ext>
                  </a:extLst>
                </a:gridCol>
                <a:gridCol w="1716986">
                  <a:extLst>
                    <a:ext uri="{9D8B030D-6E8A-4147-A177-3AD203B41FA5}">
                      <a16:colId xmlns:a16="http://schemas.microsoft.com/office/drawing/2014/main" xmlns="" val="2214032660"/>
                    </a:ext>
                  </a:extLst>
                </a:gridCol>
                <a:gridCol w="768799">
                  <a:extLst>
                    <a:ext uri="{9D8B030D-6E8A-4147-A177-3AD203B41FA5}">
                      <a16:colId xmlns:a16="http://schemas.microsoft.com/office/drawing/2014/main" xmlns="" val="189545573"/>
                    </a:ext>
                  </a:extLst>
                </a:gridCol>
              </a:tblGrid>
              <a:tr h="187090">
                <a:tc>
                  <a:txBody>
                    <a:bodyPr/>
                    <a:lstStyle/>
                    <a:p>
                      <a:pPr algn="ctr" rtl="0" fontAlgn="ctr"/>
                      <a:r>
                        <a:rPr lang="es-ES" sz="1200" b="1" i="0" u="none" strike="noStrike" dirty="0">
                          <a:solidFill>
                            <a:srgbClr val="FFFFFF"/>
                          </a:solidFill>
                          <a:effectLst/>
                          <a:latin typeface="Times New Roman" panose="02020603050405020304" pitchFamily="18" charset="0"/>
                          <a:cs typeface="Times New Roman" panose="02020603050405020304" pitchFamily="18" charset="0"/>
                        </a:rPr>
                        <a:t>OBJETIVOS / CATEGORÍAS</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73624"/>
                    </a:solidFill>
                  </a:tcPr>
                </a:tc>
                <a:tc>
                  <a:txBody>
                    <a:bodyPr/>
                    <a:lstStyle/>
                    <a:p>
                      <a:pPr algn="ctr" rtl="0" fontAlgn="ctr"/>
                      <a:r>
                        <a:rPr lang="es-ES" sz="1200" b="1" i="0" u="none" strike="noStrike">
                          <a:solidFill>
                            <a:srgbClr val="FFFFFF"/>
                          </a:solidFill>
                          <a:effectLst/>
                          <a:latin typeface="Times New Roman" panose="02020603050405020304" pitchFamily="18" charset="0"/>
                          <a:cs typeface="Times New Roman" panose="02020603050405020304" pitchFamily="18" charset="0"/>
                        </a:rPr>
                        <a:t>VARIABLES</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73624"/>
                    </a:solidFill>
                  </a:tcPr>
                </a:tc>
                <a:tc>
                  <a:txBody>
                    <a:bodyPr/>
                    <a:lstStyle/>
                    <a:p>
                      <a:pPr algn="ctr" rtl="0" fontAlgn="ctr"/>
                      <a:r>
                        <a:rPr lang="es-ES" sz="1200" b="1" i="0" u="none" strike="noStrike">
                          <a:solidFill>
                            <a:srgbClr val="FFFFFF"/>
                          </a:solidFill>
                          <a:effectLst/>
                          <a:latin typeface="Times New Roman" panose="02020603050405020304" pitchFamily="18" charset="0"/>
                          <a:cs typeface="Times New Roman" panose="02020603050405020304" pitchFamily="18" charset="0"/>
                        </a:rPr>
                        <a:t>ITEM</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73624"/>
                    </a:solidFill>
                  </a:tcPr>
                </a:tc>
                <a:tc>
                  <a:txBody>
                    <a:bodyPr/>
                    <a:lstStyle/>
                    <a:p>
                      <a:pPr algn="ctr" rtl="0" fontAlgn="ctr"/>
                      <a:r>
                        <a:rPr lang="es-ES" sz="1200" b="1" i="0" u="none" strike="noStrike" dirty="0" smtClean="0">
                          <a:solidFill>
                            <a:srgbClr val="FFFFFF"/>
                          </a:solidFill>
                          <a:effectLst/>
                          <a:latin typeface="Times New Roman" panose="02020603050405020304" pitchFamily="18" charset="0"/>
                          <a:cs typeface="Times New Roman" panose="02020603050405020304" pitchFamily="18" charset="0"/>
                        </a:rPr>
                        <a:t>TIPO DE INFORMACIÓN</a:t>
                      </a:r>
                      <a:endParaRPr lang="es-ES" sz="1200" b="1" i="0" u="none" strike="noStrike" dirty="0">
                        <a:solidFill>
                          <a:srgbClr val="FFFFFF"/>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73624"/>
                    </a:solidFill>
                  </a:tcPr>
                </a:tc>
                <a:tc>
                  <a:txBody>
                    <a:bodyPr/>
                    <a:lstStyle/>
                    <a:p>
                      <a:pPr algn="ctr" rtl="0" fontAlgn="ctr"/>
                      <a:r>
                        <a:rPr lang="es-ES" sz="1200" b="1" i="0" u="none" strike="noStrike">
                          <a:solidFill>
                            <a:srgbClr val="FFFFFF"/>
                          </a:solidFill>
                          <a:effectLst/>
                          <a:latin typeface="Times New Roman" panose="02020603050405020304" pitchFamily="18" charset="0"/>
                          <a:cs typeface="Times New Roman" panose="02020603050405020304" pitchFamily="18" charset="0"/>
                        </a:rPr>
                        <a:t>TÉCNICA</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73624"/>
                    </a:solidFill>
                  </a:tcPr>
                </a:tc>
                <a:extLst>
                  <a:ext uri="{0D108BD9-81ED-4DB2-BD59-A6C34878D82A}">
                    <a16:rowId xmlns:a16="http://schemas.microsoft.com/office/drawing/2014/main" xmlns="" val="2834288550"/>
                  </a:ext>
                </a:extLst>
              </a:tr>
              <a:tr h="178181">
                <a:tc rowSpan="8">
                  <a:txBody>
                    <a:bodyPr/>
                    <a:lstStyle/>
                    <a:p>
                      <a:pPr algn="ctr" rtl="0" fontAlgn="ctr"/>
                      <a:r>
                        <a:rPr lang="es-ES" sz="1200" b="0" i="0" u="none" strike="noStrike" dirty="0">
                          <a:solidFill>
                            <a:srgbClr val="000000"/>
                          </a:solidFill>
                          <a:effectLst/>
                          <a:latin typeface="Times New Roman" panose="02020603050405020304" pitchFamily="18" charset="0"/>
                          <a:cs typeface="Times New Roman" panose="02020603050405020304" pitchFamily="18" charset="0"/>
                        </a:rPr>
                        <a:t>1. </a:t>
                      </a: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Analizar</a:t>
                      </a:r>
                      <a:r>
                        <a:rPr lang="es-ES" sz="1200" b="0" i="0" u="none" strike="noStrike" baseline="0" dirty="0" smtClean="0">
                          <a:solidFill>
                            <a:srgbClr val="000000"/>
                          </a:solidFill>
                          <a:effectLst/>
                          <a:latin typeface="Times New Roman" panose="02020603050405020304" pitchFamily="18" charset="0"/>
                          <a:cs typeface="Times New Roman" panose="02020603050405020304" pitchFamily="18" charset="0"/>
                        </a:rPr>
                        <a:t> el nivel de emprendimiento de la población dedicada a actividades agrícolas</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rowSpan="3">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Actividad</a:t>
                      </a:r>
                      <a:r>
                        <a:rPr lang="es-ES" sz="1200" b="0" i="0" u="none" strike="noStrike" baseline="0" dirty="0" smtClean="0">
                          <a:solidFill>
                            <a:srgbClr val="000000"/>
                          </a:solidFill>
                          <a:effectLst/>
                          <a:latin typeface="Times New Roman" panose="02020603050405020304" pitchFamily="18" charset="0"/>
                          <a:cs typeface="Times New Roman" panose="02020603050405020304" pitchFamily="18" charset="0"/>
                        </a:rPr>
                        <a:t> Emprendedora Agrícola</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Constitución, Trayectoria, Liderazgo</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rowSpan="8">
                  <a:txBody>
                    <a:bodyPr/>
                    <a:lstStyle/>
                    <a:p>
                      <a:pPr algn="ctr" rtl="0" fontAlgn="ctr"/>
                      <a:r>
                        <a:rPr lang="es-ES" sz="1200" b="0" i="0" u="none" strike="noStrike" dirty="0">
                          <a:solidFill>
                            <a:srgbClr val="000000"/>
                          </a:solidFill>
                          <a:effectLst/>
                          <a:latin typeface="Times New Roman" panose="02020603050405020304" pitchFamily="18" charset="0"/>
                          <a:cs typeface="Times New Roman" panose="02020603050405020304" pitchFamily="18" charset="0"/>
                        </a:rPr>
                        <a:t>Información </a:t>
                      </a: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Primaria</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rowSpan="8">
                  <a:txBody>
                    <a:bodyPr/>
                    <a:lstStyle/>
                    <a:p>
                      <a:pPr algn="ctr" rtl="0" fontAlgn="ctr"/>
                      <a:r>
                        <a:rPr lang="es-ES" sz="1200" b="0" i="0" u="none" strike="noStrike" dirty="0">
                          <a:solidFill>
                            <a:srgbClr val="000000"/>
                          </a:solidFill>
                          <a:effectLst/>
                          <a:latin typeface="Times New Roman" panose="02020603050405020304" pitchFamily="18" charset="0"/>
                          <a:cs typeface="Times New Roman" panose="02020603050405020304" pitchFamily="18" charset="0"/>
                        </a:rPr>
                        <a:t>Encuesta</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xmlns="" val="956301530"/>
                  </a:ext>
                </a:extLst>
              </a:tr>
              <a:tr h="178181">
                <a:tc vMerge="1">
                  <a:txBody>
                    <a:bodyPr/>
                    <a:lstStyle/>
                    <a:p>
                      <a:endParaRPr lang="es-ES"/>
                    </a:p>
                  </a:txBody>
                  <a:tcPr/>
                </a:tc>
                <a:tc vMerge="1">
                  <a:txBody>
                    <a:bodyPr/>
                    <a:lstStyle/>
                    <a:p>
                      <a:endParaRPr lang="es-ES"/>
                    </a:p>
                  </a:txBody>
                  <a:tcPr/>
                </a:tc>
                <a:tc>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Gestión, Estrategia, Financiamiento</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xmlns="" val="1982060759"/>
                  </a:ext>
                </a:extLst>
              </a:tr>
              <a:tr h="178181">
                <a:tc vMerge="1">
                  <a:txBody>
                    <a:bodyPr/>
                    <a:lstStyle/>
                    <a:p>
                      <a:endParaRPr lang="es-ES"/>
                    </a:p>
                  </a:txBody>
                  <a:tcPr/>
                </a:tc>
                <a:tc vMerge="1">
                  <a:txBody>
                    <a:bodyPr/>
                    <a:lstStyle/>
                    <a:p>
                      <a:endParaRPr lang="es-ES"/>
                    </a:p>
                  </a:txBody>
                  <a:tcPr/>
                </a:tc>
                <a:tc>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Empleo, Infraestructura</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xmlns="" val="1247189844"/>
                  </a:ext>
                </a:extLst>
              </a:tr>
              <a:tr h="178181">
                <a:tc vMerge="1">
                  <a:txBody>
                    <a:bodyPr/>
                    <a:lstStyle/>
                    <a:p>
                      <a:endParaRPr lang="es-ES"/>
                    </a:p>
                  </a:txBody>
                  <a:tcPr/>
                </a:tc>
                <a:tc rowSpan="2">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Proceso</a:t>
                      </a:r>
                      <a:r>
                        <a:rPr lang="es-ES" sz="1200" b="0" i="0" u="none" strike="noStrike" baseline="0" dirty="0" smtClean="0">
                          <a:solidFill>
                            <a:srgbClr val="000000"/>
                          </a:solidFill>
                          <a:effectLst/>
                          <a:latin typeface="Times New Roman" panose="02020603050405020304" pitchFamily="18" charset="0"/>
                          <a:cs typeface="Times New Roman" panose="02020603050405020304" pitchFamily="18" charset="0"/>
                        </a:rPr>
                        <a:t> Productivo</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Producción Agrícola, producto, proveedores</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xmlns="" val="3208901379"/>
                  </a:ext>
                </a:extLst>
              </a:tr>
              <a:tr h="178181">
                <a:tc vMerge="1">
                  <a:txBody>
                    <a:bodyPr/>
                    <a:lstStyle/>
                    <a:p>
                      <a:endParaRPr lang="es-ES"/>
                    </a:p>
                  </a:txBody>
                  <a:tcPr/>
                </a:tc>
                <a:tc vMerge="1">
                  <a:txBody>
                    <a:bodyPr/>
                    <a:lstStyle/>
                    <a:p>
                      <a:endParaRPr lang="es-ES"/>
                    </a:p>
                  </a:txBody>
                  <a:tcPr/>
                </a:tc>
                <a:tc>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Comercialización,</a:t>
                      </a:r>
                      <a:r>
                        <a:rPr lang="es-ES" sz="1200" b="0" i="0" u="none" strike="noStrike" baseline="0" dirty="0" smtClean="0">
                          <a:solidFill>
                            <a:srgbClr val="000000"/>
                          </a:solidFill>
                          <a:effectLst/>
                          <a:latin typeface="Times New Roman" panose="02020603050405020304" pitchFamily="18" charset="0"/>
                          <a:cs typeface="Times New Roman" panose="02020603050405020304" pitchFamily="18" charset="0"/>
                        </a:rPr>
                        <a:t> Clientes</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xmlns="" val="2773195692"/>
                  </a:ext>
                </a:extLst>
              </a:tr>
              <a:tr h="178181">
                <a:tc vMerge="1">
                  <a:txBody>
                    <a:bodyPr/>
                    <a:lstStyle/>
                    <a:p>
                      <a:endParaRPr lang="es-ES"/>
                    </a:p>
                  </a:txBody>
                  <a:tcPr/>
                </a:tc>
                <a:tc rowSpan="3">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Promotores del Emprendimiento</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Promotores</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xmlns="" val="3135998644"/>
                  </a:ext>
                </a:extLst>
              </a:tr>
              <a:tr h="178181">
                <a:tc vMerge="1">
                  <a:txBody>
                    <a:bodyPr/>
                    <a:lstStyle/>
                    <a:p>
                      <a:endParaRPr lang="es-ES"/>
                    </a:p>
                  </a:txBody>
                  <a:tcPr/>
                </a:tc>
                <a:tc vMerge="1">
                  <a:txBody>
                    <a:bodyPr/>
                    <a:lstStyle/>
                    <a:p>
                      <a:endParaRPr lang="es-ES"/>
                    </a:p>
                  </a:txBody>
                  <a:tcPr/>
                </a:tc>
                <a:tc>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Sistema</a:t>
                      </a:r>
                      <a:r>
                        <a:rPr lang="es-ES" sz="1200" b="0" i="0" u="none" strike="noStrike" baseline="0" dirty="0" smtClean="0">
                          <a:solidFill>
                            <a:srgbClr val="000000"/>
                          </a:solidFill>
                          <a:effectLst/>
                          <a:latin typeface="Times New Roman" panose="02020603050405020304" pitchFamily="18" charset="0"/>
                          <a:cs typeface="Times New Roman" panose="02020603050405020304" pitchFamily="18" charset="0"/>
                        </a:rPr>
                        <a:t> de Incentivos</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xmlns="" val="1905470887"/>
                  </a:ext>
                </a:extLst>
              </a:tr>
              <a:tr h="238328">
                <a:tc vMerge="1">
                  <a:txBody>
                    <a:bodyPr/>
                    <a:lstStyle/>
                    <a:p>
                      <a:endParaRPr lang="es-ES"/>
                    </a:p>
                  </a:txBody>
                  <a:tcPr/>
                </a:tc>
                <a:tc vMerge="1">
                  <a:txBody>
                    <a:bodyPr/>
                    <a:lstStyle/>
                    <a:p>
                      <a:endParaRPr lang="es-ES"/>
                    </a:p>
                  </a:txBody>
                  <a:tcPr/>
                </a:tc>
                <a:tc>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Programas de Incentivos</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xmlns="" val="4055198662"/>
                  </a:ext>
                </a:extLst>
              </a:tr>
              <a:tr h="178181">
                <a:tc rowSpan="8">
                  <a:txBody>
                    <a:bodyPr/>
                    <a:lstStyle/>
                    <a:p>
                      <a:pPr algn="ctr" rtl="0" fontAlgn="ctr"/>
                      <a:r>
                        <a:rPr lang="es-ES" sz="1200" b="0" i="0" u="none" strike="noStrike" dirty="0">
                          <a:solidFill>
                            <a:srgbClr val="000000"/>
                          </a:solidFill>
                          <a:effectLst/>
                          <a:latin typeface="Times New Roman" panose="02020603050405020304" pitchFamily="18" charset="0"/>
                          <a:cs typeface="Times New Roman" panose="02020603050405020304" pitchFamily="18" charset="0"/>
                        </a:rPr>
                        <a:t>2. </a:t>
                      </a: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Determinar</a:t>
                      </a:r>
                      <a:r>
                        <a:rPr lang="es-ES" sz="1200" b="0" i="0" u="none" strike="noStrike" baseline="0" dirty="0" smtClean="0">
                          <a:solidFill>
                            <a:srgbClr val="000000"/>
                          </a:solidFill>
                          <a:effectLst/>
                          <a:latin typeface="Times New Roman" panose="02020603050405020304" pitchFamily="18" charset="0"/>
                          <a:cs typeface="Times New Roman" panose="02020603050405020304" pitchFamily="18" charset="0"/>
                        </a:rPr>
                        <a:t> los niveles de conocimiento previo de la población, para emprender </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rowSpan="3">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Educación</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Nivel de Instrucción</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rowSpan="8">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Información Primaria</a:t>
                      </a:r>
                    </a:p>
                    <a:p>
                      <a:pPr algn="ctr" rtl="0" fontAlgn="ct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rowSpan="8">
                  <a:txBody>
                    <a:bodyPr/>
                    <a:lstStyle/>
                    <a:p>
                      <a:pPr algn="ctr" rtl="0" fontAlgn="ctr"/>
                      <a:r>
                        <a:rPr lang="es-ES" sz="1200" b="0" i="0" u="none" strike="noStrike" dirty="0">
                          <a:solidFill>
                            <a:srgbClr val="000000"/>
                          </a:solidFill>
                          <a:effectLst/>
                          <a:latin typeface="Times New Roman" panose="02020603050405020304" pitchFamily="18" charset="0"/>
                          <a:cs typeface="Times New Roman" panose="02020603050405020304" pitchFamily="18" charset="0"/>
                        </a:rPr>
                        <a:t> </a:t>
                      </a: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Encuesta</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xmlns="" val="602240897"/>
                  </a:ext>
                </a:extLst>
              </a:tr>
              <a:tr h="178181">
                <a:tc vMerge="1">
                  <a:txBody>
                    <a:bodyPr/>
                    <a:lstStyle/>
                    <a:p>
                      <a:endParaRPr lang="es-EC"/>
                    </a:p>
                  </a:txBody>
                  <a:tcPr/>
                </a:tc>
                <a:tc vMerge="1">
                  <a:txBody>
                    <a:bodyPr/>
                    <a:lstStyle/>
                    <a:p>
                      <a:endParaRPr lang="es-EC"/>
                    </a:p>
                  </a:txBody>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Competencias técnicas</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vMerge="1">
                  <a:txBody>
                    <a:bodyPr/>
                    <a:lstStyle/>
                    <a:p>
                      <a:endParaRPr lang="es-EC"/>
                    </a:p>
                  </a:txBody>
                  <a:tcPr/>
                </a:tc>
                <a:tc vMerge="1">
                  <a:txBody>
                    <a:bodyPr/>
                    <a:lstStyle/>
                    <a:p>
                      <a:endParaRPr lang="es-EC"/>
                    </a:p>
                  </a:txBody>
                  <a:tcPr/>
                </a:tc>
              </a:tr>
              <a:tr h="178181">
                <a:tc vMerge="1">
                  <a:txBody>
                    <a:bodyPr/>
                    <a:lstStyle/>
                    <a:p>
                      <a:endParaRPr lang="es-ES"/>
                    </a:p>
                  </a:txBody>
                  <a:tcPr/>
                </a:tc>
                <a:tc vMerge="1">
                  <a:txBody>
                    <a:bodyPr/>
                    <a:lstStyle/>
                    <a:p>
                      <a:endParaRPr lang="es-ES"/>
                    </a:p>
                  </a:txBody>
                  <a:tcPr/>
                </a:tc>
                <a:tc>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Experiencia</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xmlns="" val="1015783695"/>
                  </a:ext>
                </a:extLst>
              </a:tr>
              <a:tr h="178181">
                <a:tc vMerge="1">
                  <a:txBody>
                    <a:bodyPr/>
                    <a:lstStyle/>
                    <a:p>
                      <a:endParaRPr lang="es-ES"/>
                    </a:p>
                  </a:txBody>
                  <a:tcPr/>
                </a:tc>
                <a:tc rowSpan="3">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Capacitación</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Asistencia</a:t>
                      </a:r>
                      <a:r>
                        <a:rPr lang="es-ES" sz="1200" b="0" i="0" u="none" strike="noStrike" baseline="0" dirty="0" smtClean="0">
                          <a:solidFill>
                            <a:srgbClr val="000000"/>
                          </a:solidFill>
                          <a:effectLst/>
                          <a:latin typeface="Times New Roman" panose="02020603050405020304" pitchFamily="18" charset="0"/>
                          <a:cs typeface="Times New Roman" panose="02020603050405020304" pitchFamily="18" charset="0"/>
                        </a:rPr>
                        <a:t> Técnicas</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xmlns="" val="3858095837"/>
                  </a:ext>
                </a:extLst>
              </a:tr>
              <a:tr h="166547">
                <a:tc vMerge="1">
                  <a:txBody>
                    <a:bodyPr/>
                    <a:lstStyle/>
                    <a:p>
                      <a:endParaRPr lang="es-ES"/>
                    </a:p>
                  </a:txBody>
                  <a:tcPr/>
                </a:tc>
                <a:tc vMerge="1">
                  <a:txBody>
                    <a:bodyPr/>
                    <a:lstStyle/>
                    <a:p>
                      <a:endParaRPr lang="es-ES"/>
                    </a:p>
                  </a:txBody>
                  <a:tcPr/>
                </a:tc>
                <a:tc>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Innovación, Tecnología</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xmlns="" val="3129806496"/>
                  </a:ext>
                </a:extLst>
              </a:tr>
              <a:tr h="166547">
                <a:tc vMerge="1">
                  <a:txBody>
                    <a:bodyPr/>
                    <a:lstStyle/>
                    <a:p>
                      <a:endParaRPr lang="es-EC"/>
                    </a:p>
                  </a:txBody>
                  <a:tcPr/>
                </a:tc>
                <a:tc vMerge="1">
                  <a:txBody>
                    <a:bodyPr/>
                    <a:lstStyle/>
                    <a:p>
                      <a:endParaRPr lang="es-EC"/>
                    </a:p>
                  </a:txBody>
                  <a:tcPr/>
                </a:tc>
                <a:tc>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Calidad, Sostenibilidad</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vMerge="1">
                  <a:txBody>
                    <a:bodyPr/>
                    <a:lstStyle/>
                    <a:p>
                      <a:endParaRPr lang="es-EC"/>
                    </a:p>
                  </a:txBody>
                  <a:tcPr/>
                </a:tc>
                <a:tc vMerge="1">
                  <a:txBody>
                    <a:bodyPr/>
                    <a:lstStyle/>
                    <a:p>
                      <a:endParaRPr lang="es-EC"/>
                    </a:p>
                  </a:txBody>
                  <a:tcPr/>
                </a:tc>
              </a:tr>
              <a:tr h="178181">
                <a:tc vMerge="1">
                  <a:txBody>
                    <a:bodyPr/>
                    <a:lstStyle/>
                    <a:p>
                      <a:pPr algn="ctr" rtl="0" fontAlgn="ctr"/>
                      <a:endParaRPr lang="es-ES" sz="1200" b="0" i="0" u="none" strike="noStrike" dirty="0">
                        <a:solidFill>
                          <a:srgbClr val="000000"/>
                        </a:solidFill>
                        <a:effectLst/>
                        <a:latin typeface="Calibri" panose="020F0502020204030204" pitchFamily="34"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rowSpan="2">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Espíritu</a:t>
                      </a:r>
                      <a:r>
                        <a:rPr lang="es-ES" sz="1200" b="0" i="0" u="none" strike="noStrike" baseline="0" dirty="0" smtClean="0">
                          <a:solidFill>
                            <a:srgbClr val="000000"/>
                          </a:solidFill>
                          <a:effectLst/>
                          <a:latin typeface="Times New Roman" panose="02020603050405020304" pitchFamily="18" charset="0"/>
                          <a:cs typeface="Times New Roman" panose="02020603050405020304" pitchFamily="18" charset="0"/>
                        </a:rPr>
                        <a:t> Emprendedor</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Autogestión</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vMerge="1">
                  <a:txBody>
                    <a:bodyPr/>
                    <a:lstStyle/>
                    <a:p>
                      <a:pPr algn="ctr" rtl="0" fontAlgn="ctr"/>
                      <a:endParaRPr lang="es-ES" sz="1200" b="0" i="0" u="none" strike="noStrike" dirty="0">
                        <a:solidFill>
                          <a:srgbClr val="000000"/>
                        </a:solidFill>
                        <a:effectLst/>
                        <a:latin typeface="+mn-lt"/>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vMerge="1">
                  <a:txBody>
                    <a:bodyPr/>
                    <a:lstStyle/>
                    <a:p>
                      <a:pPr algn="ctr" rtl="0" fontAlgn="ctr"/>
                      <a:endParaRPr lang="es-ES" sz="1200" b="0" i="0" u="none" strike="noStrike" dirty="0">
                        <a:solidFill>
                          <a:srgbClr val="000000"/>
                        </a:solidFill>
                        <a:effectLst/>
                        <a:latin typeface="+mn-lt"/>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xmlns="" val="1631957587"/>
                  </a:ext>
                </a:extLst>
              </a:tr>
              <a:tr h="178181">
                <a:tc vMerge="1">
                  <a:txBody>
                    <a:bodyPr/>
                    <a:lstStyle/>
                    <a:p>
                      <a:endParaRPr lang="es-ES"/>
                    </a:p>
                  </a:txBody>
                  <a:tcPr/>
                </a:tc>
                <a:tc vMerge="1">
                  <a:txBody>
                    <a:bodyPr/>
                    <a:lstStyle/>
                    <a:p>
                      <a:endParaRPr lang="es-ES"/>
                    </a:p>
                  </a:txBody>
                  <a:tcPr/>
                </a:tc>
                <a:tc>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Mentalidad Emprendedora</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xmlns="" val="1673783446"/>
                  </a:ext>
                </a:extLst>
              </a:tr>
              <a:tr h="178181">
                <a:tc rowSpan="8">
                  <a:txBody>
                    <a:bodyPr/>
                    <a:lstStyle/>
                    <a:p>
                      <a:pPr algn="ctr" rtl="0" fontAlgn="ctr"/>
                      <a:r>
                        <a:rPr lang="es-ES" sz="1200" b="0" i="0" u="none" strike="noStrike" dirty="0">
                          <a:solidFill>
                            <a:srgbClr val="000000"/>
                          </a:solidFill>
                          <a:effectLst/>
                          <a:latin typeface="Times New Roman" panose="02020603050405020304" pitchFamily="18" charset="0"/>
                          <a:cs typeface="Times New Roman" panose="02020603050405020304" pitchFamily="18" charset="0"/>
                        </a:rPr>
                        <a:t>3.  </a:t>
                      </a: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Establecer</a:t>
                      </a:r>
                      <a:r>
                        <a:rPr lang="es-ES" sz="1200" b="0" i="0" u="none" strike="noStrike" baseline="0" dirty="0" smtClean="0">
                          <a:solidFill>
                            <a:srgbClr val="000000"/>
                          </a:solidFill>
                          <a:effectLst/>
                          <a:latin typeface="Times New Roman" panose="02020603050405020304" pitchFamily="18" charset="0"/>
                          <a:cs typeface="Times New Roman" panose="02020603050405020304" pitchFamily="18" charset="0"/>
                        </a:rPr>
                        <a:t> los elementos que inciden en el ciclo de vida de los emprendimientos agrícolas</a:t>
                      </a: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rowSpan="5">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Factores</a:t>
                      </a:r>
                      <a:r>
                        <a:rPr lang="es-ES" sz="1200" b="0" i="0" u="none" strike="noStrike" baseline="0" dirty="0" smtClean="0">
                          <a:solidFill>
                            <a:srgbClr val="000000"/>
                          </a:solidFill>
                          <a:effectLst/>
                          <a:latin typeface="Times New Roman" panose="02020603050405020304" pitchFamily="18" charset="0"/>
                          <a:cs typeface="Times New Roman" panose="02020603050405020304" pitchFamily="18" charset="0"/>
                        </a:rPr>
                        <a:t> Internos</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r>
                        <a:rPr lang="es-EC" sz="1200" dirty="0" smtClean="0">
                          <a:solidFill>
                            <a:schemeClr val="tx2"/>
                          </a:solidFill>
                          <a:latin typeface="Times New Roman" panose="02020603050405020304" pitchFamily="18" charset="0"/>
                          <a:cs typeface="Times New Roman" panose="02020603050405020304" pitchFamily="18" charset="0"/>
                        </a:rPr>
                        <a:t>Planificación</a:t>
                      </a:r>
                      <a:endParaRPr lang="es-EC" sz="1200" dirty="0">
                        <a:solidFill>
                          <a:schemeClr val="tx2"/>
                        </a:solidFill>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rowSpan="8">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Información Primaria</a:t>
                      </a:r>
                    </a:p>
                    <a:p>
                      <a:pPr algn="ctr" rtl="0" fontAlgn="ct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rowSpan="8">
                  <a:txBody>
                    <a:bodyPr/>
                    <a:lstStyle/>
                    <a:p>
                      <a:pPr algn="ctr" rtl="0" fontAlgn="ctr"/>
                      <a:r>
                        <a:rPr lang="es-ES" sz="1200" b="0" i="0" u="none" strike="noStrike" dirty="0">
                          <a:solidFill>
                            <a:srgbClr val="000000"/>
                          </a:solidFill>
                          <a:effectLst/>
                          <a:latin typeface="Times New Roman" panose="02020603050405020304" pitchFamily="18" charset="0"/>
                          <a:cs typeface="Times New Roman" panose="02020603050405020304" pitchFamily="18" charset="0"/>
                        </a:rPr>
                        <a:t>Encuesta</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r>
              <a:tr h="178181">
                <a:tc vMerge="1">
                  <a:txBody>
                    <a:bodyPr/>
                    <a:lstStyle/>
                    <a:p>
                      <a:pPr algn="ctr" rtl="0" fontAlgn="ct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vMerge="1">
                  <a:txBody>
                    <a:bodyPr/>
                    <a:lstStyle/>
                    <a:p>
                      <a:pPr algn="l" rtl="0" fontAlgn="ctr"/>
                      <a:endParaRPr lang="es-ES" sz="1200" b="0" i="0" u="none" strike="noStrike" dirty="0">
                        <a:solidFill>
                          <a:srgbClr val="000000"/>
                        </a:solidFill>
                        <a:effectLst/>
                        <a:latin typeface="Calibri" panose="020F0502020204030204" pitchFamily="34"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r>
                        <a:rPr lang="es-EC" sz="1200" dirty="0" smtClean="0">
                          <a:solidFill>
                            <a:schemeClr val="tx2"/>
                          </a:solidFill>
                          <a:latin typeface="Times New Roman" panose="02020603050405020304" pitchFamily="18" charset="0"/>
                          <a:cs typeface="Times New Roman" panose="02020603050405020304" pitchFamily="18" charset="0"/>
                        </a:rPr>
                        <a:t>Toma de decisión</a:t>
                      </a:r>
                      <a:endParaRPr lang="es-EC" sz="1200" dirty="0">
                        <a:solidFill>
                          <a:schemeClr val="tx2"/>
                        </a:solidFill>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vMerge="1">
                  <a:txBody>
                    <a:bodyPr/>
                    <a:lstStyle/>
                    <a:p>
                      <a:pPr algn="ctr" rtl="0" fontAlgn="ctr"/>
                      <a:endParaRPr lang="es-ES" sz="1200" b="0" i="0" u="none" strike="noStrike" dirty="0">
                        <a:solidFill>
                          <a:srgbClr val="000000"/>
                        </a:solidFill>
                        <a:effectLst/>
                        <a:latin typeface="+mn-lt"/>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vMerge="1">
                  <a:txBody>
                    <a:bodyPr/>
                    <a:lstStyle/>
                    <a:p>
                      <a:pPr algn="ctr" rtl="0" fontAlgn="ctr"/>
                      <a:endParaRPr lang="es-ES" sz="1200" b="0" i="0" u="none" strike="noStrike" dirty="0">
                        <a:solidFill>
                          <a:srgbClr val="000000"/>
                        </a:solidFill>
                        <a:effectLst/>
                        <a:latin typeface="+mn-lt"/>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r>
              <a:tr h="178181">
                <a:tc vMerge="1">
                  <a:txBody>
                    <a:bodyPr/>
                    <a:lstStyle/>
                    <a:p>
                      <a:pPr algn="ctr" rtl="0" fontAlgn="ct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vMerge="1">
                  <a:txBody>
                    <a:bodyPr/>
                    <a:lstStyle/>
                    <a:p>
                      <a:pPr algn="l" rtl="0" fontAlgn="ctr"/>
                      <a:endParaRPr lang="es-ES" sz="1200" b="0" i="0" u="none" strike="noStrike" dirty="0">
                        <a:solidFill>
                          <a:srgbClr val="000000"/>
                        </a:solidFill>
                        <a:effectLst/>
                        <a:latin typeface="Calibri" panose="020F0502020204030204" pitchFamily="34"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r>
                        <a:rPr lang="es-EC" sz="1200" dirty="0" smtClean="0">
                          <a:solidFill>
                            <a:schemeClr val="tx2"/>
                          </a:solidFill>
                          <a:latin typeface="Times New Roman" panose="02020603050405020304" pitchFamily="18" charset="0"/>
                          <a:cs typeface="Times New Roman" panose="02020603050405020304" pitchFamily="18" charset="0"/>
                        </a:rPr>
                        <a:t>Finanzas</a:t>
                      </a:r>
                      <a:endParaRPr lang="es-EC" sz="1200" dirty="0">
                        <a:solidFill>
                          <a:schemeClr val="tx2"/>
                        </a:solidFill>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vMerge="1">
                  <a:txBody>
                    <a:bodyPr/>
                    <a:lstStyle/>
                    <a:p>
                      <a:pPr algn="ctr" rtl="0" fontAlgn="ctr"/>
                      <a:endParaRPr lang="es-ES" sz="1200" b="0" i="0" u="none" strike="noStrike" dirty="0">
                        <a:solidFill>
                          <a:srgbClr val="000000"/>
                        </a:solidFill>
                        <a:effectLst/>
                        <a:latin typeface="+mn-lt"/>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vMerge="1">
                  <a:txBody>
                    <a:bodyPr/>
                    <a:lstStyle/>
                    <a:p>
                      <a:pPr algn="ctr" rtl="0" fontAlgn="ctr"/>
                      <a:endParaRPr lang="es-ES" sz="1200" b="0" i="0" u="none" strike="noStrike" dirty="0">
                        <a:solidFill>
                          <a:srgbClr val="000000"/>
                        </a:solidFill>
                        <a:effectLst/>
                        <a:latin typeface="+mn-lt"/>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r>
              <a:tr h="178181">
                <a:tc vMerge="1">
                  <a:txBody>
                    <a:bodyPr/>
                    <a:lstStyle/>
                    <a:p>
                      <a:pPr algn="ctr" rtl="0" fontAlgn="ct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vMerge="1">
                  <a:txBody>
                    <a:bodyPr/>
                    <a:lstStyle/>
                    <a:p>
                      <a:pPr algn="l" rtl="0" fontAlgn="ctr"/>
                      <a:endParaRPr lang="es-ES" sz="1200" b="0" i="0" u="none" strike="noStrike" dirty="0">
                        <a:solidFill>
                          <a:srgbClr val="000000"/>
                        </a:solidFill>
                        <a:effectLst/>
                        <a:latin typeface="Calibri" panose="020F0502020204030204" pitchFamily="34"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l" rtl="0" fontAlgn="ctr"/>
                      <a:r>
                        <a:rPr lang="es-ES" sz="1200" b="0" i="0" u="none" strike="noStrike" dirty="0" err="1" smtClean="0">
                          <a:solidFill>
                            <a:srgbClr val="000000"/>
                          </a:solidFill>
                          <a:effectLst/>
                          <a:latin typeface="Times New Roman" panose="02020603050405020304" pitchFamily="18" charset="0"/>
                          <a:cs typeface="Times New Roman" panose="02020603050405020304" pitchFamily="18" charset="0"/>
                        </a:rPr>
                        <a:t>Asociatividad</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vMerge="1">
                  <a:txBody>
                    <a:bodyPr/>
                    <a:lstStyle/>
                    <a:p>
                      <a:pPr algn="ctr" rtl="0" fontAlgn="ctr"/>
                      <a:endParaRPr lang="es-ES" sz="1200" b="0" i="0" u="none" strike="noStrike" dirty="0">
                        <a:solidFill>
                          <a:srgbClr val="000000"/>
                        </a:solidFill>
                        <a:effectLst/>
                        <a:latin typeface="+mn-lt"/>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vMerge="1">
                  <a:txBody>
                    <a:bodyPr/>
                    <a:lstStyle/>
                    <a:p>
                      <a:pPr algn="ctr" rtl="0" fontAlgn="ctr"/>
                      <a:endParaRPr lang="es-ES" sz="1200" b="0" i="0" u="none" strike="noStrike">
                        <a:solidFill>
                          <a:srgbClr val="000000"/>
                        </a:solidFill>
                        <a:effectLst/>
                        <a:latin typeface="+mn-lt"/>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xmlns="" val="3281290782"/>
                  </a:ext>
                </a:extLst>
              </a:tr>
              <a:tr h="178181">
                <a:tc vMerge="1">
                  <a:txBody>
                    <a:bodyPr/>
                    <a:lstStyle/>
                    <a:p>
                      <a:endParaRPr lang="es-ES"/>
                    </a:p>
                  </a:txBody>
                  <a:tcPr/>
                </a:tc>
                <a:tc vMerge="1">
                  <a:txBody>
                    <a:bodyPr/>
                    <a:lstStyle/>
                    <a:p>
                      <a:endParaRPr lang="es-ES"/>
                    </a:p>
                  </a:txBody>
                  <a:tcPr/>
                </a:tc>
                <a:tc>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Recursos</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xmlns="" val="2843516460"/>
                  </a:ext>
                </a:extLst>
              </a:tr>
              <a:tr h="166547">
                <a:tc vMerge="1">
                  <a:txBody>
                    <a:bodyPr/>
                    <a:lstStyle/>
                    <a:p>
                      <a:endParaRPr lang="es-ES"/>
                    </a:p>
                  </a:txBody>
                  <a:tcPr/>
                </a:tc>
                <a:tc rowSpan="3">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Factores Externos</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Mercado</a:t>
                      </a:r>
                      <a:r>
                        <a:rPr lang="es-ES" sz="1200" b="0" i="0" u="none" strike="noStrike" baseline="0" dirty="0" smtClean="0">
                          <a:solidFill>
                            <a:srgbClr val="000000"/>
                          </a:solidFill>
                          <a:effectLst/>
                          <a:latin typeface="Times New Roman" panose="02020603050405020304" pitchFamily="18" charset="0"/>
                          <a:cs typeface="Times New Roman" panose="02020603050405020304" pitchFamily="18" charset="0"/>
                        </a:rPr>
                        <a:t> </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C9C9"/>
                    </a:solid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xmlns="" val="3934355464"/>
                  </a:ext>
                </a:extLst>
              </a:tr>
              <a:tr h="166547">
                <a:tc vMerge="1">
                  <a:txBody>
                    <a:bodyPr/>
                    <a:lstStyle/>
                    <a:p>
                      <a:endParaRPr lang="es-EC"/>
                    </a:p>
                  </a:txBody>
                  <a:tcPr/>
                </a:tc>
                <a:tc vMerge="1">
                  <a:txBody>
                    <a:bodyPr/>
                    <a:lstStyle/>
                    <a:p>
                      <a:endParaRPr lang="es-EC"/>
                    </a:p>
                  </a:txBody>
                  <a:tcPr/>
                </a:tc>
                <a:tc>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Entorno</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vMerge="1">
                  <a:txBody>
                    <a:bodyPr/>
                    <a:lstStyle/>
                    <a:p>
                      <a:endParaRPr lang="es-EC"/>
                    </a:p>
                  </a:txBody>
                  <a:tcPr/>
                </a:tc>
                <a:tc vMerge="1">
                  <a:txBody>
                    <a:bodyPr/>
                    <a:lstStyle/>
                    <a:p>
                      <a:endParaRPr lang="es-EC"/>
                    </a:p>
                  </a:txBody>
                  <a:tcPr/>
                </a:tc>
              </a:tr>
              <a:tr h="178181">
                <a:tc vMerge="1">
                  <a:txBody>
                    <a:bodyPr/>
                    <a:lstStyle/>
                    <a:p>
                      <a:endParaRPr lang="es-ES"/>
                    </a:p>
                  </a:txBody>
                  <a:tcPr/>
                </a:tc>
                <a:tc vMerge="1">
                  <a:txBody>
                    <a:bodyPr/>
                    <a:lstStyle/>
                    <a:p>
                      <a:endParaRPr lang="es-ES"/>
                    </a:p>
                  </a:txBody>
                  <a:tcPr/>
                </a:tc>
                <a:tc>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Políticas</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xmlns="" val="1925266327"/>
                  </a:ext>
                </a:extLst>
              </a:tr>
              <a:tr h="178181">
                <a:tc rowSpan="5">
                  <a:txBody>
                    <a:bodyPr/>
                    <a:lstStyle/>
                    <a:p>
                      <a:pPr algn="ctr" rtl="0" fontAlgn="ctr"/>
                      <a:r>
                        <a:rPr lang="es-ES" sz="1200" b="0" i="0" u="none" strike="noStrike" dirty="0">
                          <a:solidFill>
                            <a:srgbClr val="000000"/>
                          </a:solidFill>
                          <a:effectLst/>
                          <a:latin typeface="Times New Roman" panose="02020603050405020304" pitchFamily="18" charset="0"/>
                          <a:cs typeface="Times New Roman" panose="02020603050405020304" pitchFamily="18" charset="0"/>
                        </a:rPr>
                        <a:t>4. </a:t>
                      </a: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Evaluar las oportunidades de emprendimiento agrícola que se desarrollan</a:t>
                      </a:r>
                      <a:r>
                        <a:rPr lang="es-ES" sz="1200" b="0" i="0" u="none" strike="noStrike" baseline="0" dirty="0" smtClean="0">
                          <a:solidFill>
                            <a:srgbClr val="000000"/>
                          </a:solidFill>
                          <a:effectLst/>
                          <a:latin typeface="Times New Roman" panose="02020603050405020304" pitchFamily="18" charset="0"/>
                          <a:cs typeface="Times New Roman" panose="02020603050405020304" pitchFamily="18" charset="0"/>
                        </a:rPr>
                        <a:t> </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rowSpan="2">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Ecosistema</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Adaptación al Entorno</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rowSpan="5">
                  <a:txBody>
                    <a:bodyPr/>
                    <a:lstStyle/>
                    <a:p>
                      <a:pPr algn="ctr"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Información</a:t>
                      </a:r>
                      <a:r>
                        <a:rPr lang="es-ES" sz="1200" b="0" i="0" u="none" strike="noStrike" baseline="0" dirty="0" smtClean="0">
                          <a:solidFill>
                            <a:srgbClr val="000000"/>
                          </a:solidFill>
                          <a:effectLst/>
                          <a:latin typeface="Times New Roman" panose="02020603050405020304" pitchFamily="18" charset="0"/>
                          <a:cs typeface="Times New Roman" panose="02020603050405020304" pitchFamily="18" charset="0"/>
                        </a:rPr>
                        <a:t> Primaria</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rowSpan="5">
                  <a:txBody>
                    <a:bodyPr/>
                    <a:lstStyle/>
                    <a:p>
                      <a:pPr algn="ctr" rtl="0" fontAlgn="ctr"/>
                      <a:r>
                        <a:rPr lang="es-ES" sz="1200" b="0" i="0" u="none" strike="noStrike" dirty="0">
                          <a:solidFill>
                            <a:srgbClr val="000000"/>
                          </a:solidFill>
                          <a:effectLst/>
                          <a:latin typeface="Times New Roman" panose="02020603050405020304" pitchFamily="18" charset="0"/>
                          <a:cs typeface="Times New Roman" panose="02020603050405020304" pitchFamily="18" charset="0"/>
                        </a:rPr>
                        <a:t> </a:t>
                      </a:r>
                    </a:p>
                    <a:p>
                      <a:pPr algn="ctr" rtl="0" fontAlgn="ctr"/>
                      <a:r>
                        <a:rPr lang="es-ES" sz="1200" b="0" i="0" u="none" strike="noStrike" dirty="0">
                          <a:solidFill>
                            <a:srgbClr val="000000"/>
                          </a:solidFill>
                          <a:effectLst/>
                          <a:latin typeface="Times New Roman" panose="02020603050405020304" pitchFamily="18" charset="0"/>
                          <a:cs typeface="Times New Roman" panose="02020603050405020304" pitchFamily="18" charset="0"/>
                        </a:rPr>
                        <a:t>Encuesta</a:t>
                      </a: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xmlns="" val="1659102671"/>
                  </a:ext>
                </a:extLst>
              </a:tr>
              <a:tr h="178181">
                <a:tc vMerge="1">
                  <a:txBody>
                    <a:bodyPr/>
                    <a:lstStyle/>
                    <a:p>
                      <a:endParaRPr lang="es-ES"/>
                    </a:p>
                  </a:txBody>
                  <a:tcPr/>
                </a:tc>
                <a:tc vMerge="1">
                  <a:txBody>
                    <a:bodyPr/>
                    <a:lstStyle/>
                    <a:p>
                      <a:endParaRPr lang="es-ES"/>
                    </a:p>
                  </a:txBody>
                  <a:tcPr/>
                </a:tc>
                <a:tc>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Competidores</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xmlns="" val="638848059"/>
                  </a:ext>
                </a:extLst>
              </a:tr>
              <a:tr h="356362">
                <a:tc vMerge="1">
                  <a:txBody>
                    <a:bodyPr/>
                    <a:lstStyle/>
                    <a:p>
                      <a:endParaRPr lang="es-ES"/>
                    </a:p>
                  </a:txBody>
                  <a:tcPr/>
                </a:tc>
                <a:tc rowSpan="3">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Oportunidad</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Ideas de Negocio</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xmlns="" val="3673557219"/>
                  </a:ext>
                </a:extLst>
              </a:tr>
              <a:tr h="178181">
                <a:tc vMerge="1">
                  <a:txBody>
                    <a:bodyPr/>
                    <a:lstStyle/>
                    <a:p>
                      <a:endParaRPr lang="es-ES"/>
                    </a:p>
                  </a:txBody>
                  <a:tcPr/>
                </a:tc>
                <a:tc vMerge="1">
                  <a:txBody>
                    <a:bodyPr/>
                    <a:lstStyle/>
                    <a:p>
                      <a:endParaRPr lang="es-ES"/>
                    </a:p>
                  </a:txBody>
                  <a:tcPr/>
                </a:tc>
                <a:tc>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Riesgo</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xmlns="" val="46761441"/>
                  </a:ext>
                </a:extLst>
              </a:tr>
              <a:tr h="356362">
                <a:tc vMerge="1">
                  <a:txBody>
                    <a:bodyPr/>
                    <a:lstStyle/>
                    <a:p>
                      <a:endParaRPr lang="es-ES"/>
                    </a:p>
                  </a:txBody>
                  <a:tcPr/>
                </a:tc>
                <a:tc vMerge="1">
                  <a:txBody>
                    <a:bodyPr/>
                    <a:lstStyle/>
                    <a:p>
                      <a:endParaRPr lang="es-ES"/>
                    </a:p>
                  </a:txBody>
                  <a:tcPr/>
                </a:tc>
                <a:tc>
                  <a:txBody>
                    <a:bodyPr/>
                    <a:lstStyle/>
                    <a:p>
                      <a:pPr algn="l" rtl="0" fontAlgn="ctr"/>
                      <a:r>
                        <a:rPr lang="es-ES" sz="1200" b="0" i="0" u="none" strike="noStrike" dirty="0" smtClean="0">
                          <a:solidFill>
                            <a:srgbClr val="000000"/>
                          </a:solidFill>
                          <a:effectLst/>
                          <a:latin typeface="Times New Roman" panose="02020603050405020304" pitchFamily="18" charset="0"/>
                          <a:cs typeface="Times New Roman" panose="02020603050405020304" pitchFamily="18" charset="0"/>
                        </a:rPr>
                        <a:t>Beneficios</a:t>
                      </a:r>
                      <a:endParaRPr lang="es-E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39" marR="7539" marT="75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xmlns="" val="743726115"/>
                  </a:ext>
                </a:extLst>
              </a:tr>
            </a:tbl>
          </a:graphicData>
        </a:graphic>
      </p:graphicFrame>
    </p:spTree>
    <p:extLst>
      <p:ext uri="{BB962C8B-B14F-4D97-AF65-F5344CB8AC3E}">
        <p14:creationId xmlns:p14="http://schemas.microsoft.com/office/powerpoint/2010/main" val="144985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0858" y="263526"/>
            <a:ext cx="5660571" cy="912132"/>
          </a:xfrm>
        </p:spPr>
        <p:txBody>
          <a:bodyPr>
            <a:normAutofit fontScale="90000"/>
          </a:bodyPr>
          <a:lstStyle/>
          <a:p>
            <a:r>
              <a:rPr lang="es-EC" sz="3600" b="1" dirty="0" smtClean="0">
                <a:solidFill>
                  <a:schemeClr val="tx2"/>
                </a:solidFill>
                <a:latin typeface="Times New Roman" panose="02020603050405020304" pitchFamily="18" charset="0"/>
                <a:cs typeface="Times New Roman" panose="02020603050405020304" pitchFamily="18" charset="0"/>
              </a:rPr>
              <a:t>MARCO METODOLÓGICO</a:t>
            </a:r>
            <a:endParaRPr lang="es-EC" sz="3600" b="1" dirty="0">
              <a:solidFill>
                <a:schemeClr val="tx2"/>
              </a:solidFill>
              <a:latin typeface="Times New Roman" panose="02020603050405020304" pitchFamily="18" charset="0"/>
              <a:cs typeface="Times New Roman" panose="02020603050405020304" pitchFamily="18" charset="0"/>
            </a:endParaRPr>
          </a:p>
        </p:txBody>
      </p:sp>
      <p:sp>
        <p:nvSpPr>
          <p:cNvPr id="4" name="Rectángulo 3"/>
          <p:cNvSpPr/>
          <p:nvPr/>
        </p:nvSpPr>
        <p:spPr>
          <a:xfrm>
            <a:off x="585787" y="1149219"/>
            <a:ext cx="11606213" cy="1549142"/>
          </a:xfrm>
          <a:prstGeom prst="rect">
            <a:avLst/>
          </a:prstGeom>
        </p:spPr>
        <p:txBody>
          <a:bodyPr wrap="square">
            <a:spAutoFit/>
          </a:bodyPr>
          <a:lstStyle/>
          <a:p>
            <a:pPr indent="450215" algn="just">
              <a:lnSpc>
                <a:spcPct val="200000"/>
              </a:lnSpc>
              <a:spcAft>
                <a:spcPts val="800"/>
              </a:spcAft>
            </a:pPr>
            <a:r>
              <a:rPr lang="es-EC" sz="2400" b="1"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OBJETO DE ESTUDIO</a:t>
            </a:r>
          </a:p>
          <a:p>
            <a:pPr indent="450215" algn="just">
              <a:lnSpc>
                <a:spcPct val="200000"/>
              </a:lnSpc>
              <a:spcAft>
                <a:spcPts val="800"/>
              </a:spcAft>
            </a:pPr>
            <a:r>
              <a:rPr lang="es-EC" sz="20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El análisis </a:t>
            </a:r>
            <a:r>
              <a:rPr lang="es-EC" sz="20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de la capacidad emprendedora agrícola en el sector Asociativo del  cantón Mejía</a:t>
            </a:r>
            <a:r>
              <a:rPr lang="es-EC" sz="2000" dirty="0">
                <a:latin typeface="Times New Roman" panose="02020603050405020304" pitchFamily="18" charset="0"/>
                <a:ea typeface="Calibri" panose="020F0502020204030204" pitchFamily="34" charset="0"/>
                <a:cs typeface="Times New Roman" panose="02020603050405020304" pitchFamily="18" charset="0"/>
              </a:rPr>
              <a:t>.</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ángulo 4"/>
          <p:cNvSpPr/>
          <p:nvPr/>
        </p:nvSpPr>
        <p:spPr>
          <a:xfrm>
            <a:off x="378958" y="2957371"/>
            <a:ext cx="4593317" cy="1856919"/>
          </a:xfrm>
          <a:prstGeom prst="rect">
            <a:avLst/>
          </a:prstGeom>
        </p:spPr>
        <p:txBody>
          <a:bodyPr wrap="square">
            <a:spAutoFit/>
          </a:bodyPr>
          <a:lstStyle/>
          <a:p>
            <a:pPr indent="450215" algn="ctr">
              <a:lnSpc>
                <a:spcPct val="150000"/>
              </a:lnSpc>
              <a:spcAft>
                <a:spcPts val="800"/>
              </a:spcAft>
            </a:pPr>
            <a:r>
              <a:rPr lang="es-EC" sz="2400" b="1"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UNIVERSO</a:t>
            </a:r>
          </a:p>
          <a:p>
            <a:pPr indent="450215" algn="ctr">
              <a:lnSpc>
                <a:spcPct val="150000"/>
              </a:lnSpc>
              <a:spcAft>
                <a:spcPts val="800"/>
              </a:spcAft>
            </a:pPr>
            <a:r>
              <a:rPr lang="es-EC" sz="2400" b="1"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Cantón Mejía: </a:t>
            </a:r>
            <a:r>
              <a:rPr lang="es-EC" sz="24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Sector Asociativo Agrícola. (SEPS) </a:t>
            </a:r>
            <a:endParaRPr lang="es-EC" sz="2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50" name="Picture 2" descr="Resultado de imagen para ESTADISTIC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1101" y="2551847"/>
            <a:ext cx="3603625" cy="1769311"/>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266471" y="4747926"/>
            <a:ext cx="4842557" cy="1682512"/>
          </a:xfrm>
          <a:prstGeom prst="rect">
            <a:avLst/>
          </a:prstGeom>
        </p:spPr>
        <p:txBody>
          <a:bodyPr wrap="square">
            <a:spAutoFit/>
          </a:bodyPr>
          <a:lstStyle/>
          <a:p>
            <a:pPr indent="450215" algn="ctr">
              <a:lnSpc>
                <a:spcPct val="150000"/>
              </a:lnSpc>
              <a:spcAft>
                <a:spcPts val="800"/>
              </a:spcAft>
            </a:pPr>
            <a:r>
              <a:rPr lang="es-EC" b="1"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p>
          <a:p>
            <a:pPr indent="450215" algn="ctr">
              <a:lnSpc>
                <a:spcPct val="150000"/>
              </a:lnSpc>
              <a:spcAft>
                <a:spcPts val="800"/>
              </a:spcAft>
            </a:pPr>
            <a:r>
              <a:rPr lang="es-EC" sz="2400" b="1"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CENSO </a:t>
            </a:r>
            <a:r>
              <a:rPr lang="es-EC" b="1"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s-EC"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POBLACIÓN TOTAL</a:t>
            </a:r>
          </a:p>
          <a:p>
            <a:pPr indent="450215" algn="ctr">
              <a:lnSpc>
                <a:spcPct val="150000"/>
              </a:lnSpc>
              <a:spcAft>
                <a:spcPts val="800"/>
              </a:spcAft>
            </a:pPr>
            <a:r>
              <a:rPr lang="es-EC"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20 ASOCIACIONES</a:t>
            </a:r>
            <a:endParaRPr lang="es-EC" sz="1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ángulo 7"/>
          <p:cNvSpPr/>
          <p:nvPr/>
        </p:nvSpPr>
        <p:spPr>
          <a:xfrm>
            <a:off x="4700587" y="3808197"/>
            <a:ext cx="3875314" cy="1718419"/>
          </a:xfrm>
          <a:prstGeom prst="rect">
            <a:avLst/>
          </a:prstGeom>
        </p:spPr>
        <p:txBody>
          <a:bodyPr wrap="square">
            <a:spAutoFit/>
          </a:bodyPr>
          <a:lstStyle/>
          <a:p>
            <a:pPr indent="450215" algn="just">
              <a:lnSpc>
                <a:spcPct val="150000"/>
              </a:lnSpc>
              <a:spcAft>
                <a:spcPts val="800"/>
              </a:spcAft>
            </a:pPr>
            <a:r>
              <a:rPr lang="es-EC" b="1"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p>
          <a:p>
            <a:pPr indent="450215" algn="ctr">
              <a:lnSpc>
                <a:spcPct val="150000"/>
              </a:lnSpc>
              <a:spcAft>
                <a:spcPts val="800"/>
              </a:spcAft>
            </a:pPr>
            <a:r>
              <a:rPr lang="es-EC" sz="2400" b="1"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INSTRUMENTO: ENCUESTA</a:t>
            </a:r>
          </a:p>
        </p:txBody>
      </p:sp>
      <p:pic>
        <p:nvPicPr>
          <p:cNvPr id="9" name="Picture 2" descr="Resultado de imagen para CLIC AQUI">
            <a:hlinkClick r:id="rId3" action="ppaction://hlinkfile"/>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78" b="2743"/>
          <a:stretch/>
        </p:blipFill>
        <p:spPr bwMode="auto">
          <a:xfrm>
            <a:off x="5592194" y="5494842"/>
            <a:ext cx="2590458" cy="114161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7026330" y="491175"/>
            <a:ext cx="3844870" cy="1200329"/>
          </a:xfrm>
          <a:prstGeom prst="rect">
            <a:avLst/>
          </a:prstGeom>
          <a:noFill/>
        </p:spPr>
        <p:txBody>
          <a:bodyPr wrap="square" rtlCol="0">
            <a:spAutoFit/>
          </a:bodyPr>
          <a:lstStyle/>
          <a:p>
            <a:pPr algn="ctr"/>
            <a:r>
              <a:rPr lang="es-EC" sz="2400" b="1" dirty="0" smtClean="0">
                <a:solidFill>
                  <a:schemeClr val="tx2"/>
                </a:solidFill>
                <a:latin typeface="Times New Roman" panose="02020603050405020304" pitchFamily="18" charset="0"/>
                <a:cs typeface="Times New Roman" panose="02020603050405020304" pitchFamily="18" charset="0"/>
              </a:rPr>
              <a:t>TIPO DE INVESTIGACIÓN</a:t>
            </a:r>
          </a:p>
          <a:p>
            <a:pPr algn="ctr"/>
            <a:r>
              <a:rPr lang="es-EC" sz="2400" dirty="0" smtClean="0">
                <a:solidFill>
                  <a:schemeClr val="tx2"/>
                </a:solidFill>
                <a:latin typeface="Times New Roman" panose="02020603050405020304" pitchFamily="18" charset="0"/>
                <a:cs typeface="Times New Roman" panose="02020603050405020304" pitchFamily="18" charset="0"/>
              </a:rPr>
              <a:t>Descriptiva, Aplicada</a:t>
            </a:r>
            <a:endParaRPr lang="es-EC" sz="2400" dirty="0">
              <a:solidFill>
                <a:schemeClr val="tx2"/>
              </a:solidFill>
              <a:latin typeface="Times New Roman" panose="02020603050405020304" pitchFamily="18" charset="0"/>
              <a:cs typeface="Times New Roman" panose="02020603050405020304" pitchFamily="18" charset="0"/>
            </a:endParaRPr>
          </a:p>
        </p:txBody>
      </p:sp>
      <p:sp>
        <p:nvSpPr>
          <p:cNvPr id="10" name="CuadroTexto 9"/>
          <p:cNvSpPr txBox="1"/>
          <p:nvPr/>
        </p:nvSpPr>
        <p:spPr>
          <a:xfrm>
            <a:off x="8948765" y="3729878"/>
            <a:ext cx="2923921" cy="1200329"/>
          </a:xfrm>
          <a:prstGeom prst="rect">
            <a:avLst/>
          </a:prstGeom>
          <a:noFill/>
        </p:spPr>
        <p:txBody>
          <a:bodyPr wrap="square" rtlCol="0">
            <a:spAutoFit/>
          </a:bodyPr>
          <a:lstStyle/>
          <a:p>
            <a:pPr algn="ctr"/>
            <a:r>
              <a:rPr lang="es-EC" sz="2400" b="1" dirty="0" smtClean="0">
                <a:solidFill>
                  <a:schemeClr val="tx2"/>
                </a:solidFill>
                <a:latin typeface="Times New Roman" panose="02020603050405020304" pitchFamily="18" charset="0"/>
                <a:cs typeface="Times New Roman" panose="02020603050405020304" pitchFamily="18" charset="0"/>
              </a:rPr>
              <a:t>PROCESAMINETO DE LA INFORMACIÓN</a:t>
            </a:r>
            <a:endParaRPr lang="es-EC" sz="2400" b="1" dirty="0">
              <a:solidFill>
                <a:schemeClr val="tx2"/>
              </a:solidFill>
              <a:latin typeface="Times New Roman" panose="02020603050405020304" pitchFamily="18" charset="0"/>
              <a:cs typeface="Times New Roman" panose="02020603050405020304" pitchFamily="18" charset="0"/>
            </a:endParaRPr>
          </a:p>
        </p:txBody>
      </p:sp>
      <p:sp>
        <p:nvSpPr>
          <p:cNvPr id="11" name="CuadroTexto 10"/>
          <p:cNvSpPr txBox="1"/>
          <p:nvPr/>
        </p:nvSpPr>
        <p:spPr>
          <a:xfrm>
            <a:off x="8575901" y="5038028"/>
            <a:ext cx="3470956" cy="2308324"/>
          </a:xfrm>
          <a:prstGeom prst="rect">
            <a:avLst/>
          </a:prstGeom>
          <a:noFill/>
        </p:spPr>
        <p:txBody>
          <a:bodyPr wrap="square" rtlCol="0">
            <a:spAutoFit/>
          </a:bodyPr>
          <a:lstStyle/>
          <a:p>
            <a:pPr algn="ctr"/>
            <a:r>
              <a:rPr lang="es-ES" sz="2400" b="1" dirty="0">
                <a:solidFill>
                  <a:schemeClr val="tx2"/>
                </a:solidFill>
                <a:latin typeface="Times New Roman" panose="02020603050405020304" pitchFamily="18" charset="0"/>
                <a:cs typeface="Times New Roman" panose="02020603050405020304" pitchFamily="18" charset="0"/>
              </a:rPr>
              <a:t>Software: </a:t>
            </a:r>
            <a:r>
              <a:rPr lang="es-ES" sz="2400" dirty="0">
                <a:solidFill>
                  <a:schemeClr val="tx2"/>
                </a:solidFill>
                <a:latin typeface="Times New Roman" panose="02020603050405020304" pitchFamily="18" charset="0"/>
                <a:cs typeface="Times New Roman" panose="02020603050405020304" pitchFamily="18" charset="0"/>
              </a:rPr>
              <a:t>SPSS</a:t>
            </a:r>
          </a:p>
          <a:p>
            <a:pPr algn="ctr"/>
            <a:r>
              <a:rPr lang="es-ES" sz="2400" b="1" dirty="0">
                <a:solidFill>
                  <a:schemeClr val="tx2"/>
                </a:solidFill>
                <a:latin typeface="Times New Roman" panose="02020603050405020304" pitchFamily="18" charset="0"/>
                <a:cs typeface="Times New Roman" panose="02020603050405020304" pitchFamily="18" charset="0"/>
              </a:rPr>
              <a:t>Codificación: </a:t>
            </a:r>
            <a:r>
              <a:rPr lang="es-ES" sz="2400" dirty="0">
                <a:solidFill>
                  <a:schemeClr val="tx2"/>
                </a:solidFill>
                <a:latin typeface="Times New Roman" panose="02020603050405020304" pitchFamily="18" charset="0"/>
                <a:cs typeface="Times New Roman" panose="02020603050405020304" pitchFamily="18" charset="0"/>
              </a:rPr>
              <a:t>Alfanumérico para preguntas y alternativas de respuesta</a:t>
            </a:r>
            <a:r>
              <a:rPr lang="es-ES" sz="2400" b="1" dirty="0">
                <a:solidFill>
                  <a:schemeClr val="tx2"/>
                </a:solidFill>
                <a:latin typeface="Times New Roman" panose="02020603050405020304" pitchFamily="18" charset="0"/>
                <a:cs typeface="Times New Roman" panose="02020603050405020304" pitchFamily="18" charset="0"/>
              </a:rPr>
              <a:t> </a:t>
            </a:r>
          </a:p>
          <a:p>
            <a:pPr algn="ctr"/>
            <a:r>
              <a:rPr lang="es-ES" sz="2400" dirty="0"/>
              <a:t> </a:t>
            </a:r>
          </a:p>
        </p:txBody>
      </p:sp>
    </p:spTree>
    <p:extLst>
      <p:ext uri="{BB962C8B-B14F-4D97-AF65-F5344CB8AC3E}">
        <p14:creationId xmlns:p14="http://schemas.microsoft.com/office/powerpoint/2010/main" val="1463235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5212" y="304800"/>
            <a:ext cx="10058402" cy="609600"/>
          </a:xfrm>
        </p:spPr>
        <p:txBody>
          <a:bodyPr>
            <a:normAutofit/>
          </a:bodyPr>
          <a:lstStyle/>
          <a:p>
            <a:pPr algn="ctr"/>
            <a:r>
              <a:rPr lang="es-EC" sz="2800" dirty="0" smtClean="0">
                <a:latin typeface="Times New Roman" panose="02020603050405020304" pitchFamily="18" charset="0"/>
                <a:cs typeface="Times New Roman" panose="02020603050405020304" pitchFamily="18" charset="0"/>
              </a:rPr>
              <a:t>RESULTADOS DE LA INVESTIGACIÓN</a:t>
            </a:r>
            <a:endParaRPr lang="es-EC" sz="2800" dirty="0">
              <a:latin typeface="Times New Roman" panose="02020603050405020304" pitchFamily="18" charset="0"/>
              <a:cs typeface="Times New Roman" panose="02020603050405020304" pitchFamily="18" charset="0"/>
            </a:endParaRPr>
          </a:p>
        </p:txBody>
      </p:sp>
      <p:graphicFrame>
        <p:nvGraphicFramePr>
          <p:cNvPr id="5" name="Marcador de contenido 3">
            <a:extLst>
              <a:ext uri="{FF2B5EF4-FFF2-40B4-BE49-F238E27FC236}">
                <a16:creationId xmlns:a16="http://schemas.microsoft.com/office/drawing/2014/main" xmlns="" id="{67A365D8-7EC8-48E7-90A6-514B08946014}"/>
              </a:ext>
            </a:extLst>
          </p:cNvPr>
          <p:cNvGraphicFramePr>
            <a:graphicFrameLocks/>
          </p:cNvGraphicFramePr>
          <p:nvPr>
            <p:extLst>
              <p:ext uri="{D42A27DB-BD31-4B8C-83A1-F6EECF244321}">
                <p14:modId xmlns:p14="http://schemas.microsoft.com/office/powerpoint/2010/main" val="3784895887"/>
              </p:ext>
            </p:extLst>
          </p:nvPr>
        </p:nvGraphicFramePr>
        <p:xfrm>
          <a:off x="1" y="914400"/>
          <a:ext cx="12192000" cy="6016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415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theme/theme1.xml><?xml version="1.0" encoding="utf-8"?>
<a:theme xmlns:a="http://schemas.openxmlformats.org/drawingml/2006/main" name="Ilustración de naturaleza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532663_TF03431377_TF03431377.potx" id="{173A8E5F-E093-4109-A5F4-14D2A0DC49D0}" vid="{EB6DDEBC-A3DA-4194-A0FB-2A77B1D3F949}"/>
    </a:ext>
  </a:extLst>
</a:theme>
</file>

<file path=ppt/theme/theme2.xml><?xml version="1.0" encoding="utf-8"?>
<a:theme xmlns:a="http://schemas.openxmlformats.org/drawingml/2006/main" name="Tema de Offic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Presentación de naturaleza, diseño ilustrado con un paisaje (pantalla panorámica)</Template>
  <TotalTime>3102</TotalTime>
  <Words>1351</Words>
  <Application>Microsoft Office PowerPoint</Application>
  <PresentationFormat>Panorámica</PresentationFormat>
  <Paragraphs>291</Paragraphs>
  <Slides>27</Slides>
  <Notes>9</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27</vt:i4>
      </vt:variant>
    </vt:vector>
  </HeadingPairs>
  <TitlesOfParts>
    <vt:vector size="32" baseType="lpstr">
      <vt:lpstr>Arial</vt:lpstr>
      <vt:lpstr>Calibri</vt:lpstr>
      <vt:lpstr>Segoe Print</vt:lpstr>
      <vt:lpstr>Times New Roman</vt:lpstr>
      <vt:lpstr>Ilustración de naturaleza 16x9</vt:lpstr>
      <vt:lpstr>DEPARTAMENTO DE CIENCIAS ECONÓMICAS ADMINISTRATIVAS Y DE COMERCIO </vt:lpstr>
      <vt:lpstr>TRABAJO DE TITULACIÓN  “ANÁLISIS DE LA CAPACIDAD EMPRENDEDORA AGRÍCOLA, EN EL SECTOR ASOCIATIVO DEL CANTÓN MEJÍA”</vt:lpstr>
      <vt:lpstr>ASPECTOS QUE MOTIVARON AL ESTUDIO</vt:lpstr>
      <vt:lpstr>PLANTEAMIENTO DEL PROBLEMA</vt:lpstr>
      <vt:lpstr>SÍNTESIS DEL MARCO TEORICO</vt:lpstr>
      <vt:lpstr>OBJETIVOS</vt:lpstr>
      <vt:lpstr>MATRIZ DE OPERACIONALIZACIÓN DE VARIABLES</vt:lpstr>
      <vt:lpstr>MARCO METODOLÓGICO</vt:lpstr>
      <vt:lpstr>RESULTADOS DE LA INVESTIGACIÓN</vt:lpstr>
      <vt:lpstr>INFORME EJECUTIVO</vt:lpstr>
      <vt:lpstr>INFORME POR VARIABLE</vt:lpstr>
      <vt:lpstr>Presentación de PowerPoint</vt:lpstr>
      <vt:lpstr>Presentación de PowerPoint</vt:lpstr>
      <vt:lpstr>INFORME POR VARIABLE</vt:lpstr>
      <vt:lpstr>Presentación de PowerPoint</vt:lpstr>
      <vt:lpstr>Presentación de PowerPoint</vt:lpstr>
      <vt:lpstr>INFORME POR VARIABLE</vt:lpstr>
      <vt:lpstr>Presentación de PowerPoint</vt:lpstr>
      <vt:lpstr>FACTORES EXTERNOS</vt:lpstr>
      <vt:lpstr>INFORME POR VARIABLE</vt:lpstr>
      <vt:lpstr>Presentación de PowerPoint</vt:lpstr>
      <vt:lpstr>Presentación de PowerPoint</vt:lpstr>
      <vt:lpstr>Presentación de PowerPoint</vt:lpstr>
      <vt:lpstr>Presentación de PowerPoint</vt:lpstr>
      <vt:lpstr>PROPUESTA</vt:lpstr>
      <vt:lpstr>PROPUESTA</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DEPARTAMENTO DE CIENCIAS ECONÓMICAS ADMINISTRATIVAS Y DE COMERCIO</dc:title>
  <dc:creator>Diana Recalde</dc:creator>
  <cp:lastModifiedBy>Diana Recalde</cp:lastModifiedBy>
  <cp:revision>130</cp:revision>
  <dcterms:created xsi:type="dcterms:W3CDTF">2017-11-23T18:33:21Z</dcterms:created>
  <dcterms:modified xsi:type="dcterms:W3CDTF">2018-01-19T03:38:11Z</dcterms:modified>
</cp:coreProperties>
</file>