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92" r:id="rId4"/>
  </p:sldMasterIdLst>
  <p:notesMasterIdLst>
    <p:notesMasterId r:id="rId48"/>
  </p:notesMasterIdLst>
  <p:handoutMasterIdLst>
    <p:handoutMasterId r:id="rId49"/>
  </p:handoutMasterIdLst>
  <p:sldIdLst>
    <p:sldId id="281" r:id="rId5"/>
    <p:sldId id="276" r:id="rId6"/>
    <p:sldId id="282" r:id="rId7"/>
    <p:sldId id="293" r:id="rId8"/>
    <p:sldId id="309" r:id="rId9"/>
    <p:sldId id="291" r:id="rId10"/>
    <p:sldId id="290" r:id="rId11"/>
    <p:sldId id="289" r:id="rId12"/>
    <p:sldId id="288" r:id="rId13"/>
    <p:sldId id="287" r:id="rId14"/>
    <p:sldId id="310" r:id="rId15"/>
    <p:sldId id="286" r:id="rId16"/>
    <p:sldId id="285" r:id="rId17"/>
    <p:sldId id="284" r:id="rId18"/>
    <p:sldId id="283" r:id="rId19"/>
    <p:sldId id="311" r:id="rId20"/>
    <p:sldId id="312" r:id="rId21"/>
    <p:sldId id="313" r:id="rId22"/>
    <p:sldId id="294" r:id="rId23"/>
    <p:sldId id="314" r:id="rId24"/>
    <p:sldId id="317" r:id="rId25"/>
    <p:sldId id="319" r:id="rId26"/>
    <p:sldId id="316" r:id="rId27"/>
    <p:sldId id="318" r:id="rId28"/>
    <p:sldId id="320" r:id="rId29"/>
    <p:sldId id="295" r:id="rId30"/>
    <p:sldId id="322" r:id="rId31"/>
    <p:sldId id="321" r:id="rId32"/>
    <p:sldId id="323" r:id="rId33"/>
    <p:sldId id="296" r:id="rId34"/>
    <p:sldId id="326" r:id="rId35"/>
    <p:sldId id="327" r:id="rId36"/>
    <p:sldId id="331" r:id="rId37"/>
    <p:sldId id="328" r:id="rId38"/>
    <p:sldId id="329" r:id="rId39"/>
    <p:sldId id="330" r:id="rId40"/>
    <p:sldId id="332" r:id="rId41"/>
    <p:sldId id="333" r:id="rId42"/>
    <p:sldId id="325" r:id="rId43"/>
    <p:sldId id="336" r:id="rId44"/>
    <p:sldId id="337" r:id="rId45"/>
    <p:sldId id="274" r:id="rId46"/>
    <p:sldId id="338" r:id="rId47"/>
  </p:sldIdLst>
  <p:sldSz cx="12188825" cy="6858000"/>
  <p:notesSz cx="6858000" cy="9144000"/>
  <p:defaultTextStyle>
    <a:defPPr rtl="0">
      <a:defRPr lang="es-E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876" y="19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75" d="100"/>
          <a:sy n="75" d="100"/>
        </p:scale>
        <p:origin x="3342" y="79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5DD6FA3E-F0AA-4174-B4A2-E5A74C55C518}" type="datetime1">
              <a:rPr lang="es-ES" smtClean="0">
                <a:solidFill>
                  <a:schemeClr val="tx2"/>
                </a:solidFill>
              </a:rPr>
              <a:pPr algn="r" rtl="0"/>
              <a:t>02/02/2018</a:t>
            </a:fld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es-ES">
                <a:solidFill>
                  <a:schemeClr val="tx2"/>
                </a:solidFill>
              </a:rPr>
              <a:pPr algn="r" rtl="0"/>
              <a:t>‹Nº›</a:t>
            </a:fld>
            <a:endParaRPr lang="es-E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E142CE8E-1509-4367-B318-56C7A1E910B6}" type="datetime1">
              <a:rPr lang="es-ES" smtClean="0"/>
              <a:pPr/>
              <a:t>02/02/2018</a:t>
            </a:fld>
            <a:endParaRPr lang="es-ES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Buenos</a:t>
            </a:r>
            <a:r>
              <a:rPr lang="es-EC" baseline="0" dirty="0" smtClean="0"/>
              <a:t> días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605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s-ES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6846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s-ES" smtClean="0"/>
              <a:pPr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98419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s-ES" smtClean="0"/>
              <a:pPr/>
              <a:t>42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4172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s-ES" smtClean="0"/>
              <a:pPr/>
              <a:t>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52838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565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565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994" y="758952"/>
            <a:ext cx="10055781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998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9764" y="4455621"/>
            <a:ext cx="10055781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399" cap="all" spc="200" baseline="0">
                <a:solidFill>
                  <a:schemeClr val="tx2"/>
                </a:solidFill>
                <a:latin typeface="+mj-lt"/>
              </a:defRPr>
            </a:lvl1pPr>
            <a:lvl2pPr marL="457063" indent="0" algn="ctr">
              <a:buNone/>
              <a:defRPr sz="2399"/>
            </a:lvl2pPr>
            <a:lvl3pPr marL="914126" indent="0" algn="ctr">
              <a:buNone/>
              <a:defRPr sz="2399"/>
            </a:lvl3pPr>
            <a:lvl4pPr marL="1371189" indent="0" algn="ctr">
              <a:buNone/>
              <a:defRPr sz="1999"/>
            </a:lvl4pPr>
            <a:lvl5pPr marL="1828251" indent="0" algn="ctr">
              <a:buNone/>
              <a:defRPr sz="1999"/>
            </a:lvl5pPr>
            <a:lvl6pPr marL="2285314" indent="0" algn="ctr">
              <a:buNone/>
              <a:defRPr sz="1999"/>
            </a:lvl6pPr>
            <a:lvl7pPr marL="2742377" indent="0" algn="ctr">
              <a:buNone/>
              <a:defRPr sz="1999"/>
            </a:lvl7pPr>
            <a:lvl8pPr marL="3199440" indent="0" algn="ctr">
              <a:buNone/>
              <a:defRPr sz="1999"/>
            </a:lvl8pPr>
            <a:lvl9pPr marL="3656503" indent="0" algn="ctr">
              <a:buNone/>
              <a:defRPr sz="1999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344" y="4343400"/>
            <a:ext cx="987294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75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EC49-7015-4469-9A74-004F639B3FDA}" type="datetime1">
              <a:rPr lang="es-ES" smtClean="0"/>
              <a:pPr/>
              <a:t>02/02/2018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91C5AD9-787D-40FA-8A4D-16A055B9AF81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6063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565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565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412302"/>
            <a:ext cx="2628215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412302"/>
            <a:ext cx="7732286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78434-5D58-47CE-9224-ED2BB79A18DD}" type="datetime1">
              <a:rPr lang="es-ES" smtClean="0"/>
              <a:pPr/>
              <a:t>02/02/2018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91C5AD9-787D-40FA-8A4D-16A055B9AF81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662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C807-97E5-4EB1-B67A-316AEC28F394}" type="datetime1">
              <a:rPr lang="es-ES" smtClean="0"/>
              <a:pPr/>
              <a:t>02/02/2018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5551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565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565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94" y="758952"/>
            <a:ext cx="10055781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7998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994" y="4453128"/>
            <a:ext cx="10055781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399" cap="all" spc="200" baseline="0">
                <a:solidFill>
                  <a:schemeClr val="tx2"/>
                </a:solidFill>
                <a:latin typeface="+mj-lt"/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344" y="4343400"/>
            <a:ext cx="987294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78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6994" y="286604"/>
            <a:ext cx="10055781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6992" y="1845734"/>
            <a:ext cx="4936474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301" y="1845735"/>
            <a:ext cx="4936474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690F1-80DA-4D8B-B458-8D4BD410131D}" type="datetime1">
              <a:rPr lang="es-ES" smtClean="0"/>
              <a:pPr/>
              <a:t>02/02/2018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4734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6994" y="286604"/>
            <a:ext cx="10055781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994" y="1846052"/>
            <a:ext cx="4936474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999" b="0" cap="all" baseline="0">
                <a:solidFill>
                  <a:schemeClr val="tx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6994" y="2582334"/>
            <a:ext cx="4936474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6301" y="1846052"/>
            <a:ext cx="4936474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999" b="0" cap="all" baseline="0">
                <a:solidFill>
                  <a:schemeClr val="tx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301" y="2582334"/>
            <a:ext cx="4936474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8C7E-2806-4739-BD8D-319D61955722}" type="datetime1">
              <a:rPr lang="es-ES" smtClean="0"/>
              <a:pPr/>
              <a:t>02/02/2018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1376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37A7-884C-4343-A93E-6370C2487814}" type="datetime1">
              <a:rPr lang="es-ES" smtClean="0"/>
              <a:pPr/>
              <a:t>02/02/2018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5013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565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565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D79CC-2E17-4813-9B77-E03A744EFEA4}" type="datetime1">
              <a:rPr lang="es-ES" smtClean="0"/>
              <a:pPr/>
              <a:t>02/02/2018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85905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404973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39019" y="0"/>
            <a:ext cx="6399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594359"/>
            <a:ext cx="3199567" cy="2286000"/>
          </a:xfrm>
        </p:spPr>
        <p:txBody>
          <a:bodyPr anchor="b">
            <a:normAutofit/>
          </a:bodyPr>
          <a:lstStyle>
            <a:lvl1pPr>
              <a:defRPr sz="3599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9350" y="731520"/>
            <a:ext cx="6490549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081" y="2926080"/>
            <a:ext cx="3199567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391" y="6459786"/>
            <a:ext cx="2617828" cy="365125"/>
          </a:xfrm>
        </p:spPr>
        <p:txBody>
          <a:bodyPr/>
          <a:lstStyle>
            <a:lvl1pPr algn="l">
              <a:defRPr/>
            </a:lvl1pPr>
          </a:lstStyle>
          <a:p>
            <a:fld id="{24229622-6F3C-4902-9962-43BF7D6E67A7}" type="datetime1">
              <a:rPr lang="es-ES" smtClean="0"/>
              <a:pPr/>
              <a:t>02/02/2018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99350" y="6459786"/>
            <a:ext cx="464699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DFBB78A-01B4-41F2-96B0-677A4A282832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3842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565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565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95" y="5074920"/>
            <a:ext cx="10111011" cy="822960"/>
          </a:xfrm>
        </p:spPr>
        <p:txBody>
          <a:bodyPr lIns="91440" tIns="0" rIns="91440" bIns="0" anchor="b">
            <a:noAutofit/>
          </a:bodyPr>
          <a:lstStyle>
            <a:lvl1pPr>
              <a:defRPr sz="3599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88810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994" y="5907024"/>
            <a:ext cx="1011063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52E44-9152-44CF-BA11-17304D98E8E7}" type="datetime1">
              <a:rPr lang="es-ES" smtClean="0"/>
              <a:pPr/>
              <a:t>02/02/2018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DFBB78A-01B4-41F2-96B0-677A4A282832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9967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1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94" y="286604"/>
            <a:ext cx="10055781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994" y="1845734"/>
            <a:ext cx="1005578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95" y="6459786"/>
            <a:ext cx="2471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6F3C807-97E5-4EB1-B67A-316AEC28F394}" type="datetime1">
              <a:rPr lang="es-ES" smtClean="0"/>
              <a:pPr/>
              <a:t>02/02/2018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5225" y="6459786"/>
            <a:ext cx="48215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7880" y="6459786"/>
            <a:ext cx="1311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B37DED6-D4C7-42EE-AB49-D2E39E64FDE4}" type="slidenum">
              <a:rPr lang="es-ES" smtClean="0"/>
              <a:pPr/>
              <a:t>‹Nº›</a:t>
            </a:fld>
            <a:endParaRPr lang="es-E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221" y="1737845"/>
            <a:ext cx="996436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94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126" rtl="0" eaLnBrk="1" latinLnBrk="0" hangingPunct="1">
        <a:lnSpc>
          <a:spcPct val="85000"/>
        </a:lnSpc>
        <a:spcBef>
          <a:spcPct val="0"/>
        </a:spcBef>
        <a:buNone/>
        <a:defRPr sz="4799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13" indent="-91413" algn="l" defTabSz="914126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3933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7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758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583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408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67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61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55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49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170284" y="-171400"/>
            <a:ext cx="12745416" cy="7344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33735" y="548679"/>
            <a:ext cx="10050812" cy="2428225"/>
          </a:xfrm>
        </p:spPr>
        <p:txBody>
          <a:bodyPr rtlCol="0">
            <a:normAutofit fontScale="90000"/>
          </a:bodyPr>
          <a:lstStyle/>
          <a:p>
            <a:pPr algn="ctr"/>
            <a:r>
              <a:rPr lang="es-EC" sz="4000" b="1" dirty="0" smtClean="0"/>
              <a:t>DISEÑO </a:t>
            </a:r>
            <a:r>
              <a:rPr lang="es-EC" sz="4000" b="1" dirty="0"/>
              <a:t>Y CONSTRUCCIÓN DE UNA </a:t>
            </a:r>
            <a:r>
              <a:rPr lang="es-EC" sz="4000" b="1" dirty="0" smtClean="0"/>
              <a:t>MÁQUINA</a:t>
            </a:r>
            <a:br>
              <a:rPr lang="es-EC" sz="4000" b="1" dirty="0" smtClean="0"/>
            </a:br>
            <a:r>
              <a:rPr lang="es-EC" sz="4000" b="1" dirty="0" smtClean="0"/>
              <a:t>PARA </a:t>
            </a:r>
            <a:r>
              <a:rPr lang="es-EC" sz="4000" b="1" dirty="0"/>
              <a:t>ENVASE Y SELLADO DE </a:t>
            </a:r>
            <a:r>
              <a:rPr lang="es-EC" sz="4000" b="1" dirty="0" smtClean="0"/>
              <a:t>LATAS</a:t>
            </a:r>
            <a:r>
              <a:rPr lang="es-EC" sz="3600" b="1" dirty="0" smtClean="0"/>
              <a:t/>
            </a:r>
            <a:br>
              <a:rPr lang="es-EC" sz="3600" b="1" dirty="0" smtClean="0"/>
            </a:br>
            <a:r>
              <a:rPr lang="es-EC" sz="3600" b="1" dirty="0"/>
              <a:t/>
            </a:r>
            <a:br>
              <a:rPr lang="es-EC" sz="3600" b="1" dirty="0"/>
            </a:br>
            <a:r>
              <a:rPr lang="es-ES" sz="2200" dirty="0"/>
              <a:t>TRABAJO DE TITULACIÓN PREVIO A LA </a:t>
            </a:r>
            <a:r>
              <a:rPr lang="es-EC" sz="2200" dirty="0"/>
              <a:t>OBTENCIÓN</a:t>
            </a:r>
            <a:br>
              <a:rPr lang="es-EC" sz="2200" dirty="0"/>
            </a:br>
            <a:r>
              <a:rPr lang="es-EC" sz="2200" dirty="0"/>
              <a:t>DEL TÍTULO DE INGENIERO </a:t>
            </a:r>
            <a:r>
              <a:rPr lang="es-EC" sz="2200" dirty="0" smtClean="0"/>
              <a:t>MECATRÓNICO</a:t>
            </a:r>
            <a:br>
              <a:rPr lang="es-EC" sz="2200" dirty="0" smtClean="0"/>
            </a:br>
            <a:r>
              <a:rPr lang="es-EC" sz="2200" dirty="0" smtClean="0"/>
              <a:t/>
            </a:r>
            <a:br>
              <a:rPr lang="es-EC" sz="2200" dirty="0" smtClean="0"/>
            </a:br>
            <a:r>
              <a:rPr lang="es-EC" sz="2200" dirty="0" smtClean="0"/>
              <a:t>2018</a:t>
            </a:r>
            <a:endParaRPr lang="es-ES" sz="48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99764" y="4797152"/>
            <a:ext cx="10055781" cy="1368151"/>
          </a:xfrm>
        </p:spPr>
        <p:txBody>
          <a:bodyPr rtlCol="0">
            <a:noAutofit/>
          </a:bodyPr>
          <a:lstStyle/>
          <a:p>
            <a:pPr algn="ctr"/>
            <a:r>
              <a:rPr lang="es-EC" sz="1600" dirty="0">
                <a:solidFill>
                  <a:schemeClr val="tx1"/>
                </a:solidFill>
              </a:rPr>
              <a:t/>
            </a:r>
            <a:br>
              <a:rPr lang="es-EC" sz="1600" dirty="0">
                <a:solidFill>
                  <a:schemeClr val="tx1"/>
                </a:solidFill>
              </a:rPr>
            </a:br>
            <a:r>
              <a:rPr lang="es-EC" sz="1600" dirty="0">
                <a:solidFill>
                  <a:schemeClr val="tx1"/>
                </a:solidFill>
              </a:rPr>
              <a:t>BOLAÑOS NARANJO, JUAN MANUEL</a:t>
            </a:r>
            <a:br>
              <a:rPr lang="es-EC" sz="1600" dirty="0">
                <a:solidFill>
                  <a:schemeClr val="tx1"/>
                </a:solidFill>
              </a:rPr>
            </a:br>
            <a:r>
              <a:rPr lang="es-EC" sz="1600" dirty="0">
                <a:solidFill>
                  <a:schemeClr val="tx1"/>
                </a:solidFill>
              </a:rPr>
              <a:t/>
            </a:r>
            <a:br>
              <a:rPr lang="es-EC" sz="1600" dirty="0">
                <a:solidFill>
                  <a:schemeClr val="tx1"/>
                </a:solidFill>
              </a:rPr>
            </a:br>
            <a:r>
              <a:rPr lang="es-EC" sz="1600" dirty="0">
                <a:solidFill>
                  <a:schemeClr val="tx1"/>
                </a:solidFill>
              </a:rPr>
              <a:t>GÓMEZ MASAPANTA, JORGE DAVID</a:t>
            </a:r>
            <a:br>
              <a:rPr lang="es-EC" sz="1600" dirty="0">
                <a:solidFill>
                  <a:schemeClr val="tx1"/>
                </a:solidFill>
              </a:rPr>
            </a:br>
            <a:r>
              <a:rPr lang="es-EC" sz="1600" dirty="0">
                <a:solidFill>
                  <a:schemeClr val="tx1"/>
                </a:solidFill>
              </a:rPr>
              <a:t/>
            </a:r>
            <a:br>
              <a:rPr lang="es-EC" sz="1600" dirty="0">
                <a:solidFill>
                  <a:schemeClr val="tx1"/>
                </a:solidFill>
              </a:rPr>
            </a:br>
            <a:r>
              <a:rPr lang="es-EC" sz="1600" b="1" dirty="0" smtClean="0">
                <a:solidFill>
                  <a:schemeClr val="tx1"/>
                </a:solidFill>
              </a:rPr>
              <a:t>DIRECTOR: </a:t>
            </a:r>
            <a:r>
              <a:rPr lang="es-EC" sz="1600" dirty="0" smtClean="0">
                <a:solidFill>
                  <a:schemeClr val="tx1"/>
                </a:solidFill>
              </a:rPr>
              <a:t>ING</a:t>
            </a:r>
            <a:r>
              <a:rPr lang="es-EC" sz="1600" dirty="0">
                <a:solidFill>
                  <a:schemeClr val="tx1"/>
                </a:solidFill>
              </a:rPr>
              <a:t>. </a:t>
            </a:r>
            <a:r>
              <a:rPr lang="es-EC" sz="1600" dirty="0" smtClean="0">
                <a:solidFill>
                  <a:schemeClr val="tx1"/>
                </a:solidFill>
              </a:rPr>
              <a:t>LUIS ESCOBAR</a:t>
            </a:r>
            <a:endParaRPr lang="es-ES" sz="1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No hay texto alternativo automático disponi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064" r="3381" b="4027"/>
          <a:stretch/>
        </p:blipFill>
        <p:spPr bwMode="auto">
          <a:xfrm>
            <a:off x="5333892" y="3084673"/>
            <a:ext cx="1737064" cy="171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913773" y="1662522"/>
            <a:ext cx="10490735" cy="5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874840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Enlatado de cerveza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6995" y="1845734"/>
            <a:ext cx="4493362" cy="4023360"/>
          </a:xfrm>
        </p:spPr>
        <p:txBody>
          <a:bodyPr/>
          <a:lstStyle/>
          <a:p>
            <a:pPr marL="363538" indent="-363538">
              <a:buFont typeface="Arial" panose="020B0604020202020204" pitchFamily="34" charset="0"/>
              <a:buChar char="•"/>
            </a:pPr>
            <a:r>
              <a:rPr lang="es-EC" dirty="0" smtClean="0"/>
              <a:t>Partes de la lata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133816" y="1874582"/>
            <a:ext cx="4493362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13" indent="-91413" algn="l" defTabSz="914126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3933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758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583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408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967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61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55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49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indent="-363538">
              <a:buFont typeface="Arial" panose="020B0604020202020204" pitchFamily="34" charset="0"/>
              <a:buChar char="•"/>
            </a:pPr>
            <a:r>
              <a:rPr lang="es-EC" dirty="0" smtClean="0"/>
              <a:t>Partes del cierre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034" y="2704413"/>
            <a:ext cx="5423095" cy="23636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r="44974"/>
          <a:stretch/>
        </p:blipFill>
        <p:spPr>
          <a:xfrm>
            <a:off x="1269876" y="2153692"/>
            <a:ext cx="3744416" cy="346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106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Sellado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3538" indent="-363538">
              <a:buFont typeface="Arial" panose="020B0604020202020204" pitchFamily="34" charset="0"/>
              <a:buChar char="•"/>
            </a:pPr>
            <a:r>
              <a:rPr lang="es-EC" dirty="0" smtClean="0"/>
              <a:t>Descripción de sellado</a:t>
            </a:r>
          </a:p>
          <a:p>
            <a:pPr marL="363538" indent="-363538">
              <a:buFont typeface="Arial" panose="020B0604020202020204" pitchFamily="34" charset="0"/>
              <a:buChar char="•"/>
            </a:pPr>
            <a:endParaRPr lang="es-EC" dirty="0"/>
          </a:p>
          <a:p>
            <a:pPr marL="363538" indent="-363538">
              <a:buFont typeface="Arial" panose="020B0604020202020204" pitchFamily="34" charset="0"/>
              <a:buChar char="•"/>
            </a:pPr>
            <a:endParaRPr lang="es-EC" dirty="0" smtClean="0"/>
          </a:p>
          <a:p>
            <a:pPr marL="363538" indent="-363538">
              <a:buFont typeface="Arial" panose="020B0604020202020204" pitchFamily="34" charset="0"/>
              <a:buChar char="•"/>
            </a:pPr>
            <a:endParaRPr lang="es-EC" dirty="0"/>
          </a:p>
          <a:p>
            <a:pPr marL="363538" indent="-363538">
              <a:buFont typeface="Arial" panose="020B0604020202020204" pitchFamily="34" charset="0"/>
              <a:buChar char="•"/>
            </a:pPr>
            <a:r>
              <a:rPr lang="es-EC" dirty="0" smtClean="0"/>
              <a:t>Operaciones de sellado</a:t>
            </a:r>
            <a:endParaRPr lang="es-EC" dirty="0"/>
          </a:p>
        </p:txBody>
      </p:sp>
      <p:pic>
        <p:nvPicPr>
          <p:cNvPr id="4" name="Formation of a Double Se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4359" y="2299689"/>
            <a:ext cx="5538416" cy="311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004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Máquinas para alimentos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3538" indent="-363538">
              <a:buFont typeface="Arial" panose="020B0604020202020204" pitchFamily="34" charset="0"/>
              <a:buChar char="•"/>
            </a:pPr>
            <a:r>
              <a:rPr lang="es-EC" dirty="0" smtClean="0"/>
              <a:t>Norma INEN EN 1672-2</a:t>
            </a:r>
          </a:p>
          <a:p>
            <a:pPr marL="363538" indent="-363538">
              <a:buFont typeface="Arial" panose="020B0604020202020204" pitchFamily="34" charset="0"/>
              <a:buChar char="•"/>
            </a:pPr>
            <a:endParaRPr lang="es-EC" sz="1050" dirty="0" smtClean="0"/>
          </a:p>
          <a:p>
            <a:pPr marL="656058" lvl="1" indent="-363538">
              <a:buFont typeface="Wingdings" panose="05000000000000000000" pitchFamily="2" charset="2"/>
              <a:buChar char="ü"/>
            </a:pPr>
            <a:r>
              <a:rPr lang="es-EC" dirty="0" smtClean="0"/>
              <a:t>Zona de contacto con alimentos.</a:t>
            </a:r>
          </a:p>
          <a:p>
            <a:pPr marL="656058" lvl="1" indent="-363538">
              <a:buFont typeface="Wingdings" panose="05000000000000000000" pitchFamily="2" charset="2"/>
              <a:buChar char="ü"/>
            </a:pPr>
            <a:endParaRPr lang="es-EC" dirty="0" smtClean="0"/>
          </a:p>
          <a:p>
            <a:pPr marL="656058" lvl="1" indent="-363538">
              <a:buFont typeface="Wingdings" panose="05000000000000000000" pitchFamily="2" charset="2"/>
              <a:buChar char="ü"/>
            </a:pPr>
            <a:r>
              <a:rPr lang="es-EC" dirty="0" smtClean="0"/>
              <a:t>Zona expuesta a salpicaduras.</a:t>
            </a:r>
          </a:p>
          <a:p>
            <a:pPr marL="656058" lvl="1" indent="-363538">
              <a:buFont typeface="Wingdings" panose="05000000000000000000" pitchFamily="2" charset="2"/>
              <a:buChar char="ü"/>
            </a:pPr>
            <a:endParaRPr lang="es-EC" dirty="0" smtClean="0"/>
          </a:p>
          <a:p>
            <a:pPr marL="656058" lvl="1" indent="-363538">
              <a:buFont typeface="Wingdings" panose="05000000000000000000" pitchFamily="2" charset="2"/>
              <a:buChar char="ü"/>
            </a:pPr>
            <a:r>
              <a:rPr lang="es-EC" dirty="0" smtClean="0"/>
              <a:t>Zona sin contacto con alimentos.</a:t>
            </a:r>
            <a:endParaRPr lang="es-EC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5446340" y="2128028"/>
            <a:ext cx="2561816" cy="3458771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8202485" y="1836539"/>
            <a:ext cx="2950290" cy="230334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 rotWithShape="1">
          <a:blip r:embed="rId4"/>
          <a:srcRect l="19529" t="1704" r="3712" b="70008"/>
          <a:stretch/>
        </p:blipFill>
        <p:spPr bwMode="auto">
          <a:xfrm>
            <a:off x="8202485" y="4395682"/>
            <a:ext cx="2950290" cy="1581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40307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Máquinas comerciales</a:t>
            </a:r>
            <a:endParaRPr lang="es-EC" b="1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7043478"/>
              </p:ext>
            </p:extLst>
          </p:nvPr>
        </p:nvGraphicFramePr>
        <p:xfrm>
          <a:off x="1096994" y="1916832"/>
          <a:ext cx="10055782" cy="3677305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293872">
                  <a:extLst>
                    <a:ext uri="{9D8B030D-6E8A-4147-A177-3AD203B41FA5}">
                      <a16:colId xmlns:a16="http://schemas.microsoft.com/office/drawing/2014/main" xmlns="" val="3879195969"/>
                    </a:ext>
                  </a:extLst>
                </a:gridCol>
                <a:gridCol w="2981391">
                  <a:extLst>
                    <a:ext uri="{9D8B030D-6E8A-4147-A177-3AD203B41FA5}">
                      <a16:colId xmlns:a16="http://schemas.microsoft.com/office/drawing/2014/main" xmlns="" val="1122693813"/>
                    </a:ext>
                  </a:extLst>
                </a:gridCol>
                <a:gridCol w="1390951">
                  <a:extLst>
                    <a:ext uri="{9D8B030D-6E8A-4147-A177-3AD203B41FA5}">
                      <a16:colId xmlns:a16="http://schemas.microsoft.com/office/drawing/2014/main" xmlns="" val="3782600674"/>
                    </a:ext>
                  </a:extLst>
                </a:gridCol>
                <a:gridCol w="3389568">
                  <a:extLst>
                    <a:ext uri="{9D8B030D-6E8A-4147-A177-3AD203B41FA5}">
                      <a16:colId xmlns:a16="http://schemas.microsoft.com/office/drawing/2014/main" xmlns="" val="2621281006"/>
                    </a:ext>
                  </a:extLst>
                </a:gridCol>
              </a:tblGrid>
              <a:tr h="26818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Máquina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Fabricante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Ubicación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Capacidad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extLst>
                  <a:ext uri="{0D108BD9-81ED-4DB2-BD59-A6C34878D82A}">
                    <a16:rowId xmlns:a16="http://schemas.microsoft.com/office/drawing/2014/main" xmlns="" val="565254758"/>
                  </a:ext>
                </a:extLst>
              </a:tr>
              <a:tr h="5363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Lincan ™ 65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American Beer Equipment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EEUU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65 latas por minuto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extLst>
                  <a:ext uri="{0D108BD9-81ED-4DB2-BD59-A6C34878D82A}">
                    <a16:rowId xmlns:a16="http://schemas.microsoft.com/office/drawing/2014/main" xmlns="" val="257842353"/>
                  </a:ext>
                </a:extLst>
              </a:tr>
              <a:tr h="5363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ACS X2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Cask Brewing Systems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Canadá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75 latas por minuto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extLst>
                  <a:ext uri="{0D108BD9-81ED-4DB2-BD59-A6C34878D82A}">
                    <a16:rowId xmlns:a16="http://schemas.microsoft.com/office/drawing/2014/main" xmlns="" val="1548272486"/>
                  </a:ext>
                </a:extLst>
              </a:tr>
              <a:tr h="5363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WGC 600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Wild Goose Canning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EEUU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88 latas por minuto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extLst>
                  <a:ext uri="{0D108BD9-81ED-4DB2-BD59-A6C34878D82A}">
                    <a16:rowId xmlns:a16="http://schemas.microsoft.com/office/drawing/2014/main" xmlns="" val="3706926567"/>
                  </a:ext>
                </a:extLst>
              </a:tr>
              <a:tr h="5363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CraftBloc™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Palmer Canning Systems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EEUU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300 latas por minuto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extLst>
                  <a:ext uri="{0D108BD9-81ED-4DB2-BD59-A6C34878D82A}">
                    <a16:rowId xmlns:a16="http://schemas.microsoft.com/office/drawing/2014/main" xmlns="" val="4076557846"/>
                  </a:ext>
                </a:extLst>
              </a:tr>
              <a:tr h="5840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err="1">
                          <a:effectLst/>
                        </a:rPr>
                        <a:t>Lehui’s</a:t>
                      </a:r>
                      <a:r>
                        <a:rPr lang="es-EC" sz="2000" dirty="0">
                          <a:effectLst/>
                        </a:rPr>
                        <a:t> </a:t>
                      </a:r>
                      <a:r>
                        <a:rPr lang="es-EC" sz="2000" dirty="0" err="1" smtClean="0">
                          <a:effectLst/>
                        </a:rPr>
                        <a:t>craft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err="1">
                          <a:effectLst/>
                        </a:rPr>
                        <a:t>Lehui</a:t>
                      </a:r>
                      <a:r>
                        <a:rPr lang="es-EC" sz="2000" dirty="0">
                          <a:effectLst/>
                        </a:rPr>
                        <a:t> </a:t>
                      </a:r>
                      <a:r>
                        <a:rPr lang="es-EC" sz="2000" dirty="0" err="1">
                          <a:effectLst/>
                        </a:rPr>
                        <a:t>Craft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EEUU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300 latas por minuto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extLst>
                  <a:ext uri="{0D108BD9-81ED-4DB2-BD59-A6C34878D82A}">
                    <a16:rowId xmlns:a16="http://schemas.microsoft.com/office/drawing/2014/main" xmlns="" val="2482717829"/>
                  </a:ext>
                </a:extLst>
              </a:tr>
              <a:tr h="5363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181S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Pneumatic Scale Angelus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EEUU  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3000 latas por minuto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45" marR="67045" marT="0" marB="0"/>
                </a:tc>
                <a:extLst>
                  <a:ext uri="{0D108BD9-81ED-4DB2-BD59-A6C34878D82A}">
                    <a16:rowId xmlns:a16="http://schemas.microsoft.com/office/drawing/2014/main" xmlns="" val="152467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7442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Metodología de diseño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3538" indent="-363538">
              <a:buFont typeface="Arial" panose="020B0604020202020204" pitchFamily="34" charset="0"/>
              <a:buChar char="•"/>
            </a:pPr>
            <a:endParaRPr lang="es-EC" dirty="0" smtClean="0"/>
          </a:p>
          <a:p>
            <a:pPr marL="363538" indent="-363538">
              <a:buFont typeface="Arial" panose="020B0604020202020204" pitchFamily="34" charset="0"/>
              <a:buChar char="•"/>
            </a:pPr>
            <a:r>
              <a:rPr lang="es-EC" dirty="0" smtClean="0"/>
              <a:t>VDI 2206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284" y="1980941"/>
            <a:ext cx="4412394" cy="386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424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Subsistema de llenado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3538" lvl="0" indent="-363538">
              <a:buFont typeface="Arial" panose="020B0604020202020204" pitchFamily="34" charset="0"/>
              <a:buChar char="•"/>
            </a:pPr>
            <a:r>
              <a:rPr lang="es-EC" dirty="0"/>
              <a:t>Temperatura de la </a:t>
            </a:r>
            <a:r>
              <a:rPr lang="es-EC" dirty="0" smtClean="0"/>
              <a:t>cerveza</a:t>
            </a:r>
          </a:p>
          <a:p>
            <a:pPr marL="363538" lvl="0" indent="-363538">
              <a:buFont typeface="Arial" panose="020B0604020202020204" pitchFamily="34" charset="0"/>
              <a:buChar char="•"/>
            </a:pPr>
            <a:endParaRPr lang="es-EC" dirty="0"/>
          </a:p>
          <a:p>
            <a:pPr marL="363538" lvl="0" indent="-363538">
              <a:buFont typeface="Arial" panose="020B0604020202020204" pitchFamily="34" charset="0"/>
              <a:buChar char="•"/>
            </a:pPr>
            <a:r>
              <a:rPr lang="es-EC" dirty="0"/>
              <a:t>Presión </a:t>
            </a:r>
            <a:r>
              <a:rPr lang="es-EC" dirty="0" smtClean="0"/>
              <a:t>aplicada</a:t>
            </a:r>
          </a:p>
          <a:p>
            <a:pPr marL="363538" lvl="0" indent="-363538">
              <a:buFont typeface="Arial" panose="020B0604020202020204" pitchFamily="34" charset="0"/>
              <a:buChar char="•"/>
            </a:pPr>
            <a:endParaRPr lang="es-EC" dirty="0"/>
          </a:p>
          <a:p>
            <a:pPr marL="363538" lvl="0" indent="-363538">
              <a:buFont typeface="Arial" panose="020B0604020202020204" pitchFamily="34" charset="0"/>
              <a:buChar char="•"/>
            </a:pPr>
            <a:r>
              <a:rPr lang="es-EC" dirty="0"/>
              <a:t>Resistencia en las </a:t>
            </a:r>
            <a:r>
              <a:rPr lang="es-EC" dirty="0" smtClean="0"/>
              <a:t>líneas</a:t>
            </a:r>
          </a:p>
          <a:p>
            <a:pPr marL="363538" lvl="0" indent="-363538">
              <a:buFont typeface="Arial" panose="020B0604020202020204" pitchFamily="34" charset="0"/>
              <a:buChar char="•"/>
            </a:pPr>
            <a:endParaRPr lang="es-EC" dirty="0"/>
          </a:p>
          <a:p>
            <a:pPr marL="363538" lvl="0" indent="-363538">
              <a:buFont typeface="Arial" panose="020B0604020202020204" pitchFamily="34" charset="0"/>
              <a:buChar char="•"/>
            </a:pPr>
            <a:r>
              <a:rPr lang="es-EC" dirty="0"/>
              <a:t>Nivel de carbonatación de la </a:t>
            </a:r>
            <a:r>
              <a:rPr lang="es-EC" dirty="0" smtClean="0"/>
              <a:t>cerveza </a:t>
            </a:r>
            <a:endParaRPr lang="es-EC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796" y="2060848"/>
            <a:ext cx="496397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309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Balance</a:t>
            </a:r>
            <a:endParaRPr lang="es-EC" dirty="0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0309792"/>
              </p:ext>
            </p:extLst>
          </p:nvPr>
        </p:nvGraphicFramePr>
        <p:xfrm>
          <a:off x="1096994" y="2420888"/>
          <a:ext cx="10055221" cy="239342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757087">
                  <a:extLst>
                    <a:ext uri="{9D8B030D-6E8A-4147-A177-3AD203B41FA5}">
                      <a16:colId xmlns:a16="http://schemas.microsoft.com/office/drawing/2014/main" xmlns="" val="187925156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63320385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23762048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32208091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136268694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140639036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126392489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116792346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14422399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4175860156"/>
                    </a:ext>
                  </a:extLst>
                </a:gridCol>
                <a:gridCol w="737294">
                  <a:extLst>
                    <a:ext uri="{9D8B030D-6E8A-4147-A177-3AD203B41FA5}">
                      <a16:colId xmlns:a16="http://schemas.microsoft.com/office/drawing/2014/main" xmlns="" val="38891790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Carbonatación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2.1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2. 2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2.3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2.4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2.5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2.6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2.7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2.8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2.9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3.0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27337673"/>
                  </a:ext>
                </a:extLst>
              </a:tr>
              <a:tr h="93038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Temperatura</a:t>
                      </a:r>
                      <a:r>
                        <a:rPr lang="es-EC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[°C]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10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Presión de CO2</a:t>
                      </a:r>
                      <a:br>
                        <a:rPr lang="es-EC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C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[psi]</a:t>
                      </a:r>
                      <a:endParaRPr lang="es-EC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208296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6.1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7.1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8.2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9.2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10.2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11.3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12.3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13.4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14.4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15.5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46881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7.0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8.1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9.2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10.3 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11.3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12.4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13.5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14.5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15.6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16.7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893565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8.0 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9.1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10.2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11.3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12.4</a:t>
                      </a:r>
                      <a:endParaRPr lang="es-EC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13.5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14.6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15.7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16.8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17.9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45198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6286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Balance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8028" y="1817593"/>
            <a:ext cx="3131556" cy="40796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8310" y="1817593"/>
            <a:ext cx="2989124" cy="410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109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8" t="9135" r="14337"/>
          <a:stretch/>
        </p:blipFill>
        <p:spPr bwMode="auto">
          <a:xfrm>
            <a:off x="7338281" y="1916832"/>
            <a:ext cx="4066920" cy="219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Subsistema de sellado</a:t>
            </a:r>
            <a:endParaRPr lang="es-EC" dirty="0"/>
          </a:p>
        </p:txBody>
      </p:sp>
      <p:sp>
        <p:nvSpPr>
          <p:cNvPr id="19" name="Marcador de contenido 18"/>
          <p:cNvSpPr>
            <a:spLocks noGrp="1"/>
          </p:cNvSpPr>
          <p:nvPr>
            <p:ph idx="1"/>
          </p:nvPr>
        </p:nvSpPr>
        <p:spPr>
          <a:xfrm>
            <a:off x="1197868" y="2069936"/>
            <a:ext cx="10055781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/>
              <a:t>Latas standard:	      12 oz: </a:t>
            </a:r>
            <a:r>
              <a:rPr lang="es-EC" sz="2000" dirty="0"/>
              <a:t>202/211 x 413</a:t>
            </a:r>
          </a:p>
          <a:p>
            <a:pPr marL="0" indent="0">
              <a:buNone/>
            </a:pPr>
            <a:r>
              <a:rPr lang="es-EC" sz="2000" dirty="0"/>
              <a:t>		      </a:t>
            </a:r>
            <a:r>
              <a:rPr lang="en-CA" sz="2000" dirty="0"/>
              <a:t>16 oz: </a:t>
            </a:r>
            <a:r>
              <a:rPr lang="es-EC" sz="2000" dirty="0"/>
              <a:t>202/211 x 603</a:t>
            </a:r>
          </a:p>
          <a:p>
            <a:pPr marL="0" indent="0">
              <a:buNone/>
            </a:pPr>
            <a:r>
              <a:rPr lang="es-EC" sz="2000" dirty="0"/>
              <a:t>		      </a:t>
            </a:r>
            <a:r>
              <a:rPr lang="en-CA" sz="2000" dirty="0"/>
              <a:t>24 oz: </a:t>
            </a:r>
            <a:r>
              <a:rPr lang="es-EC" sz="2000" dirty="0"/>
              <a:t>202/211 x </a:t>
            </a:r>
            <a:r>
              <a:rPr lang="es-EC" sz="2000" dirty="0" smtClean="0"/>
              <a:t>710</a:t>
            </a:r>
          </a:p>
          <a:p>
            <a:pPr marL="0" indent="0">
              <a:buNone/>
            </a:pPr>
            <a:endParaRPr lang="es-EC" sz="2000" dirty="0" smtClean="0"/>
          </a:p>
          <a:p>
            <a:pPr marL="0" indent="0">
              <a:buNone/>
            </a:pPr>
            <a:endParaRPr lang="es-EC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CA" sz="2000" dirty="0"/>
              <a:t>  </a:t>
            </a:r>
            <a:r>
              <a:rPr lang="es-EC" sz="2000" dirty="0" smtClean="0"/>
              <a:t>Latas de </a:t>
            </a:r>
            <a:r>
              <a:rPr lang="es-EC" sz="2000" dirty="0" err="1" smtClean="0"/>
              <a:t>envio</a:t>
            </a:r>
            <a:r>
              <a:rPr lang="en-US" sz="2000" dirty="0" smtClean="0"/>
              <a:t>:</a:t>
            </a:r>
            <a:r>
              <a:rPr lang="en-US" sz="2000" dirty="0"/>
              <a:t>	      12 oz: </a:t>
            </a:r>
            <a:r>
              <a:rPr lang="es-EC" sz="2000" dirty="0"/>
              <a:t>7391 </a:t>
            </a:r>
            <a:r>
              <a:rPr lang="es-EC" sz="2000" dirty="0" err="1"/>
              <a:t>cans</a:t>
            </a:r>
            <a:r>
              <a:rPr lang="es-EC" sz="2000" dirty="0"/>
              <a:t>/pallet</a:t>
            </a:r>
          </a:p>
          <a:p>
            <a:pPr marL="0" indent="0">
              <a:buNone/>
            </a:pPr>
            <a:r>
              <a:rPr lang="es-EC" sz="2000" dirty="0"/>
              <a:t>		      </a:t>
            </a:r>
            <a:r>
              <a:rPr lang="en-CA" sz="2000" dirty="0"/>
              <a:t>16 oz:</a:t>
            </a:r>
            <a:r>
              <a:rPr lang="en-US" sz="2000" dirty="0"/>
              <a:t> </a:t>
            </a:r>
            <a:r>
              <a:rPr lang="es-EC" sz="2000" dirty="0"/>
              <a:t>7002 </a:t>
            </a:r>
            <a:r>
              <a:rPr lang="es-EC" sz="2000" dirty="0" err="1"/>
              <a:t>cans</a:t>
            </a:r>
            <a:r>
              <a:rPr lang="es-EC" sz="2000" dirty="0"/>
              <a:t>/pallet</a:t>
            </a:r>
          </a:p>
          <a:p>
            <a:pPr marL="0" indent="0">
              <a:buNone/>
            </a:pPr>
            <a:r>
              <a:rPr lang="es-EC" sz="2000" dirty="0"/>
              <a:t>		      </a:t>
            </a:r>
            <a:r>
              <a:rPr lang="en-CA" sz="2000" dirty="0"/>
              <a:t>24 oz</a:t>
            </a:r>
            <a:r>
              <a:rPr lang="en-CA" sz="2000" dirty="0" smtClean="0"/>
              <a:t>: </a:t>
            </a:r>
            <a:r>
              <a:rPr lang="es-EC" sz="2000" dirty="0" smtClean="0"/>
              <a:t>6613 </a:t>
            </a:r>
            <a:r>
              <a:rPr lang="es-EC" sz="2000" dirty="0" err="1"/>
              <a:t>cans</a:t>
            </a:r>
            <a:r>
              <a:rPr lang="es-EC" sz="2000" dirty="0"/>
              <a:t>/pallet</a:t>
            </a:r>
          </a:p>
          <a:p>
            <a:pPr marL="0" indent="0">
              <a:buNone/>
            </a:pPr>
            <a:endParaRPr lang="es-EC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735" t="5249" r="1020" b="25451"/>
          <a:stretch/>
        </p:blipFill>
        <p:spPr>
          <a:xfrm>
            <a:off x="7894612" y="4157758"/>
            <a:ext cx="1551285" cy="200754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3310" t="4850" r="5179" b="26900"/>
          <a:stretch/>
        </p:blipFill>
        <p:spPr>
          <a:xfrm>
            <a:off x="9638362" y="4111085"/>
            <a:ext cx="1551285" cy="205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667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Especificaciones fabricante</a:t>
            </a:r>
            <a:endParaRPr lang="es-EC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117791"/>
              </p:ext>
            </p:extLst>
          </p:nvPr>
        </p:nvGraphicFramePr>
        <p:xfrm>
          <a:off x="1096994" y="2191035"/>
          <a:ext cx="6492132" cy="246209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16427"/>
                <a:gridCol w="1906207"/>
                <a:gridCol w="2146745"/>
                <a:gridCol w="2022753"/>
              </a:tblGrid>
              <a:tr h="310455">
                <a:tc gridSpan="2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Parámetro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Especificación del fabricante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Figura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58607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Ancho del cierre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0.043 ± 0.002 in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5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58607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Profundidad de la cubeta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0.270 ± 0.005in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58607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Gancho de cuerpo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0.065 ± 0.010 in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58607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Gancho de tapa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0.053 in Min.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58607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Traslape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0.035 in Min.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58607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r>
                        <a:rPr lang="es-EC" sz="1200" dirty="0" smtClean="0">
                          <a:effectLst/>
                        </a:rPr>
                        <a:t>-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Hermeticidad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95-100 </a:t>
                      </a:r>
                      <a:r>
                        <a:rPr lang="es-EC" sz="1200" dirty="0">
                          <a:effectLst/>
                        </a:rPr>
                        <a:t>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3074" name="Picture 2" descr="Resultado de imagen para double se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r="58432"/>
          <a:stretch/>
        </p:blipFill>
        <p:spPr bwMode="auto">
          <a:xfrm>
            <a:off x="7822604" y="2191034"/>
            <a:ext cx="3353685" cy="368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528506"/>
              </p:ext>
            </p:extLst>
          </p:nvPr>
        </p:nvGraphicFramePr>
        <p:xfrm>
          <a:off x="1093639" y="5081408"/>
          <a:ext cx="6495487" cy="79586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399787"/>
                <a:gridCol w="2095700"/>
              </a:tblGrid>
              <a:tr h="2652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     Requerimiento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Valor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52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Fuerza </a:t>
                      </a:r>
                      <a:r>
                        <a:rPr lang="es-EC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empuje necesaria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[lb]</a:t>
                      </a:r>
                    </a:p>
                  </a:txBody>
                  <a:tcPr marL="68580" marR="68580" marT="0" marB="0"/>
                </a:tc>
              </a:tr>
              <a:tr h="2652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Carrera </a:t>
                      </a:r>
                      <a:r>
                        <a:rPr lang="es-EC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mínima necesaria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85.86 [mm]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5535802" y="2564904"/>
            <a:ext cx="1998770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Imagen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8" t="-8453" r="46357" b="-7481"/>
          <a:stretch/>
        </p:blipFill>
        <p:spPr bwMode="auto">
          <a:xfrm>
            <a:off x="5662364" y="2708920"/>
            <a:ext cx="1758089" cy="1728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80062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1117308" y="76200"/>
            <a:ext cx="10768303" cy="1397000"/>
          </a:xfrm>
        </p:spPr>
        <p:txBody>
          <a:bodyPr rtlCol="0">
            <a:normAutofit/>
          </a:bodyPr>
          <a:lstStyle/>
          <a:p>
            <a:pPr rtl="0"/>
            <a:r>
              <a:rPr lang="es-ES" b="1" dirty="0" smtClean="0"/>
              <a:t>Contenido</a:t>
            </a:r>
            <a:endParaRPr lang="es-ES" b="1" dirty="0"/>
          </a:p>
        </p:txBody>
      </p:sp>
      <p:sp>
        <p:nvSpPr>
          <p:cNvPr id="14" name="Marcador de posición de contenido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363538" indent="-363538">
              <a:buFont typeface="Arial" panose="020B0604020202020204" pitchFamily="34" charset="0"/>
              <a:buChar char="•"/>
            </a:pPr>
            <a:r>
              <a:rPr lang="es-EC" dirty="0"/>
              <a:t>Antecedentes</a:t>
            </a:r>
          </a:p>
          <a:p>
            <a:pPr marL="363538" indent="-363538">
              <a:buFont typeface="Arial" panose="020B0604020202020204" pitchFamily="34" charset="0"/>
              <a:buChar char="•"/>
            </a:pPr>
            <a:r>
              <a:rPr lang="es-EC" dirty="0"/>
              <a:t>Justificación e importancia</a:t>
            </a:r>
          </a:p>
          <a:p>
            <a:pPr marL="363538" indent="-363538">
              <a:buFont typeface="Arial" panose="020B0604020202020204" pitchFamily="34" charset="0"/>
              <a:buChar char="•"/>
            </a:pPr>
            <a:r>
              <a:rPr lang="es-EC" dirty="0"/>
              <a:t>Objetivos</a:t>
            </a:r>
          </a:p>
          <a:p>
            <a:pPr marL="363538" indent="-363538">
              <a:buFont typeface="Arial" panose="020B0604020202020204" pitchFamily="34" charset="0"/>
              <a:buChar char="•"/>
            </a:pPr>
            <a:r>
              <a:rPr lang="es-EC" dirty="0"/>
              <a:t>Marco teórico</a:t>
            </a:r>
          </a:p>
          <a:p>
            <a:pPr marL="363538" indent="-363538">
              <a:buFont typeface="Arial" panose="020B0604020202020204" pitchFamily="34" charset="0"/>
              <a:buChar char="•"/>
            </a:pPr>
            <a:r>
              <a:rPr lang="es-EC" dirty="0"/>
              <a:t>Desarrollo del sistema</a:t>
            </a:r>
          </a:p>
          <a:p>
            <a:pPr marL="363538" indent="-363538">
              <a:buFont typeface="Arial" panose="020B0604020202020204" pitchFamily="34" charset="0"/>
              <a:buChar char="•"/>
            </a:pPr>
            <a:r>
              <a:rPr lang="es-EC" dirty="0"/>
              <a:t>Integración del sistema</a:t>
            </a:r>
          </a:p>
          <a:p>
            <a:pPr marL="363538" indent="-363538">
              <a:buFont typeface="Arial" panose="020B0604020202020204" pitchFamily="34" charset="0"/>
              <a:buChar char="•"/>
            </a:pPr>
            <a:r>
              <a:rPr lang="es-EC" dirty="0"/>
              <a:t>Pruebas, validación y resultados</a:t>
            </a:r>
          </a:p>
          <a:p>
            <a:pPr marL="363538" indent="-363538">
              <a:buFont typeface="Arial" panose="020B0604020202020204" pitchFamily="34" charset="0"/>
              <a:buChar char="•"/>
            </a:pPr>
            <a:r>
              <a:rPr lang="es-EC" dirty="0"/>
              <a:t>Conclusiones y 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 smtClean="0"/>
              <a:t>Mandril</a:t>
            </a:r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marL="201108" lvl="1" indent="0">
              <a:buNone/>
            </a:pPr>
            <a:endParaRPr lang="es-EC" sz="2000" dirty="0"/>
          </a:p>
          <a:p>
            <a:pPr marL="201108" lvl="1" indent="0">
              <a:buNone/>
            </a:pPr>
            <a:endParaRPr lang="es-EC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s-EC" sz="2000" dirty="0" smtClean="0"/>
              <a:t>Materiales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s-EC" sz="2000" dirty="0"/>
          </a:p>
          <a:p>
            <a:pPr lvl="1">
              <a:buFont typeface="Arial" panose="020B0604020202020204" pitchFamily="34" charset="0"/>
              <a:buChar char="•"/>
            </a:pPr>
            <a:endParaRPr lang="es-EC" sz="2000" dirty="0"/>
          </a:p>
          <a:p>
            <a:pPr lvl="1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s-EC" sz="2000" dirty="0" smtClean="0"/>
              <a:t>Procesos</a:t>
            </a:r>
            <a:endParaRPr lang="es-EC" sz="20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174532" y="1176908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174532" y="3501008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2"/>
          <a:srcRect r="-1968"/>
          <a:stretch/>
        </p:blipFill>
        <p:spPr>
          <a:xfrm>
            <a:off x="8254652" y="2204864"/>
            <a:ext cx="280831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513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marL="201108" lvl="1" indent="0">
              <a:buNone/>
            </a:pPr>
            <a:endParaRPr lang="es-EC" sz="2000" dirty="0"/>
          </a:p>
          <a:p>
            <a:pPr marL="201108" lvl="1" indent="0">
              <a:buNone/>
            </a:pPr>
            <a:endParaRPr lang="es-EC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s-EC" sz="2000" dirty="0" smtClean="0"/>
              <a:t>Materiales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s-EC" sz="2000" dirty="0"/>
          </a:p>
          <a:p>
            <a:pPr lvl="1">
              <a:buFont typeface="Arial" panose="020B0604020202020204" pitchFamily="34" charset="0"/>
              <a:buChar char="•"/>
            </a:pPr>
            <a:endParaRPr lang="es-EC" sz="2000" dirty="0"/>
          </a:p>
          <a:p>
            <a:pPr lvl="1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s-EC" sz="2000" dirty="0" smtClean="0"/>
              <a:t>Procesos</a:t>
            </a:r>
            <a:endParaRPr lang="es-EC" sz="20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174532" y="1176908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174532" y="3501008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096994" y="286604"/>
            <a:ext cx="10055781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799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Rodillo: 1ra  </a:t>
            </a:r>
            <a:r>
              <a:rPr lang="en-US" smtClean="0"/>
              <a:t>&amp;  2da </a:t>
            </a:r>
            <a:r>
              <a:rPr lang="es-EC" smtClean="0"/>
              <a:t>operación</a:t>
            </a:r>
            <a:endParaRPr lang="es-ES" dirty="0"/>
          </a:p>
        </p:txBody>
      </p:sp>
      <p:pic>
        <p:nvPicPr>
          <p:cNvPr id="10" name="Imagen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348" y="2348880"/>
            <a:ext cx="2904929" cy="332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3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"/>
          <a:stretch/>
        </p:blipFill>
        <p:spPr bwMode="auto">
          <a:xfrm>
            <a:off x="8776000" y="2348880"/>
            <a:ext cx="2719012" cy="326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9238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Manufactura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s-EC" dirty="0" smtClean="0"/>
              <a:t>Torneado</a:t>
            </a:r>
          </a:p>
          <a:p>
            <a:pPr marL="201108" lvl="1" indent="0">
              <a:buNone/>
            </a:pPr>
            <a:r>
              <a:rPr lang="es-EC" dirty="0"/>
              <a:t>	H</a:t>
            </a:r>
            <a:r>
              <a:rPr lang="es-EC" dirty="0" smtClean="0"/>
              <a:t>erramienta </a:t>
            </a:r>
            <a:r>
              <a:rPr lang="es-EC" dirty="0"/>
              <a:t>de </a:t>
            </a:r>
            <a:r>
              <a:rPr lang="es-EC" dirty="0" smtClean="0"/>
              <a:t>torneado</a:t>
            </a:r>
          </a:p>
          <a:p>
            <a:pPr marL="201108" lvl="1" indent="0">
              <a:buNone/>
            </a:pPr>
            <a:r>
              <a:rPr lang="es-EC" dirty="0"/>
              <a:t>	G</a:t>
            </a:r>
            <a:r>
              <a:rPr lang="es-EC" dirty="0" smtClean="0"/>
              <a:t>eometrías menores </a:t>
            </a:r>
            <a:r>
              <a:rPr lang="es-EC" dirty="0"/>
              <a:t>a 1.5 [mm</a:t>
            </a:r>
            <a:r>
              <a:rPr lang="es-EC" dirty="0" smtClean="0"/>
              <a:t>]</a:t>
            </a:r>
          </a:p>
          <a:p>
            <a:pPr marL="201108" lvl="1" indent="0">
              <a:buNone/>
            </a:pPr>
            <a:r>
              <a:rPr lang="es-EC" dirty="0"/>
              <a:t>	T</a:t>
            </a:r>
            <a:r>
              <a:rPr lang="es-EC" dirty="0" smtClean="0"/>
              <a:t>olerancias </a:t>
            </a:r>
            <a:r>
              <a:rPr lang="es-EC" dirty="0"/>
              <a:t>son de centésimas de </a:t>
            </a:r>
            <a:r>
              <a:rPr lang="es-EC" dirty="0" smtClean="0"/>
              <a:t>mm</a:t>
            </a:r>
          </a:p>
          <a:p>
            <a:pPr lvl="1"/>
            <a:endParaRPr lang="es-EC" dirty="0" smtClean="0"/>
          </a:p>
          <a:p>
            <a:pPr lvl="1"/>
            <a:r>
              <a:rPr lang="es-EC" dirty="0" smtClean="0"/>
              <a:t> </a:t>
            </a:r>
            <a:r>
              <a:rPr lang="es-EC" dirty="0"/>
              <a:t>Rectificado cilíndrico</a:t>
            </a:r>
          </a:p>
          <a:p>
            <a:pPr marL="749583" lvl="4" indent="0">
              <a:buNone/>
            </a:pPr>
            <a:r>
              <a:rPr lang="es-EC" sz="1799" dirty="0"/>
              <a:t>	Mejorar la tolerancia </a:t>
            </a:r>
            <a:r>
              <a:rPr lang="es-EC" sz="1799" dirty="0" smtClean="0"/>
              <a:t>dimensional</a:t>
            </a:r>
          </a:p>
          <a:p>
            <a:pPr lvl="1"/>
            <a:endParaRPr lang="es-EC" sz="1799" dirty="0" smtClean="0"/>
          </a:p>
          <a:p>
            <a:pPr lvl="1"/>
            <a:r>
              <a:rPr lang="es-EC" i="1" dirty="0" smtClean="0"/>
              <a:t>Recubrimiento superficial especial</a:t>
            </a:r>
            <a:endParaRPr lang="es-EC" sz="1799" dirty="0" smtClean="0"/>
          </a:p>
          <a:p>
            <a:pPr marL="749583" lvl="4" indent="0">
              <a:buNone/>
            </a:pPr>
            <a:r>
              <a:rPr lang="es-EC" sz="1799" dirty="0"/>
              <a:t>	</a:t>
            </a:r>
            <a:r>
              <a:rPr lang="es-EC" sz="1800" dirty="0"/>
              <a:t>Deposición de vapor </a:t>
            </a:r>
            <a:r>
              <a:rPr lang="es-EC" sz="1800" dirty="0" smtClean="0"/>
              <a:t>químico</a:t>
            </a:r>
          </a:p>
          <a:p>
            <a:pPr marL="749583" lvl="4" indent="0">
              <a:buNone/>
            </a:pPr>
            <a:r>
              <a:rPr lang="es-EC" sz="1800" dirty="0" smtClean="0"/>
              <a:t>	Cromado </a:t>
            </a:r>
            <a:r>
              <a:rPr lang="es-EC" sz="1800" dirty="0"/>
              <a:t>impregnado de </a:t>
            </a:r>
            <a:r>
              <a:rPr lang="es-EC" sz="1800" dirty="0" smtClean="0"/>
              <a:t>diamantes</a:t>
            </a:r>
          </a:p>
          <a:p>
            <a:pPr marL="749583" lvl="4" indent="0">
              <a:buNone/>
            </a:pPr>
            <a:r>
              <a:rPr lang="es-EC" sz="1800" dirty="0" smtClean="0"/>
              <a:t>	Carburo </a:t>
            </a:r>
            <a:r>
              <a:rPr lang="es-EC" sz="1800" dirty="0"/>
              <a:t>de tungsteno</a:t>
            </a:r>
            <a:endParaRPr lang="es-EC" sz="1799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9262763" y="3918384"/>
            <a:ext cx="1890011" cy="1800000"/>
          </a:xfrm>
          <a:prstGeom prst="rect">
            <a:avLst/>
          </a:prstGeom>
        </p:spPr>
      </p:pic>
      <p:pic>
        <p:nvPicPr>
          <p:cNvPr id="7170" name="Picture 2" descr="http://www.carbuespecialidades.com/admin/imagenes/maquinado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883" y="1879946"/>
            <a:ext cx="269789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4300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Mandril y Rodillos utilizados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2368" y="2576905"/>
            <a:ext cx="4392488" cy="2928326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556469"/>
              </p:ext>
            </p:extLst>
          </p:nvPr>
        </p:nvGraphicFramePr>
        <p:xfrm>
          <a:off x="1115554" y="2852936"/>
          <a:ext cx="6546558" cy="2376263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017939"/>
                <a:gridCol w="1669034"/>
                <a:gridCol w="1401255"/>
                <a:gridCol w="2458330"/>
              </a:tblGrid>
              <a:tr h="428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Dimensión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Material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Acabado superficial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9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Mandril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Perfil para tapa tipo 202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Aleación de cobalto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Deposición de vapor químico en nitruro de titanio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9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Rodillo de la primera operación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Perfil para tapa tipo 202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Aleación de cobalto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Deposición de vapor químico en óxido de aluminio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9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Rodillo de la segunda operación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Perfil para tapa tipo 202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Aleación de cobalto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Deposición de vapor químico en óxido de aluminio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07417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Mecanismo de accionamiento</a:t>
            </a:r>
            <a:endParaRPr lang="es-EC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643927"/>
              </p:ext>
            </p:extLst>
          </p:nvPr>
        </p:nvGraphicFramePr>
        <p:xfrm>
          <a:off x="1701924" y="2276872"/>
          <a:ext cx="3888432" cy="3168353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368152"/>
                <a:gridCol w="2520280"/>
              </a:tblGrid>
              <a:tr h="366341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   Rotacional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Ruedas de Fricción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268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Sistema de ruedas de correa</a:t>
                      </a:r>
                      <a:endParaRPr lang="es-EC" sz="11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634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Engranes</a:t>
                      </a:r>
                      <a:endParaRPr lang="es-EC" sz="11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634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Trenes de poleas de correa</a:t>
                      </a:r>
                      <a:endParaRPr lang="es-EC" sz="11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6341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   Lineal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Polea fija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634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Polea Móvil</a:t>
                      </a:r>
                      <a:endParaRPr lang="es-EC" sz="11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634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Polipasto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762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Palanca</a:t>
                      </a:r>
                      <a:endParaRPr lang="es-EC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6" name="Imagen 5"/>
          <p:cNvPicPr/>
          <p:nvPr/>
        </p:nvPicPr>
        <p:blipFill rotWithShape="1">
          <a:blip r:embed="rId2"/>
          <a:srcRect l="7667" t="-1" r="4138" b="5426"/>
          <a:stretch/>
        </p:blipFill>
        <p:spPr bwMode="auto">
          <a:xfrm>
            <a:off x="6354506" y="2276872"/>
            <a:ext cx="4798269" cy="29523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57599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2050" name="Imagen 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4" t="13249" r="4982" b="8238"/>
          <a:stretch>
            <a:fillRect/>
          </a:stretch>
        </p:blipFill>
        <p:spPr bwMode="auto">
          <a:xfrm>
            <a:off x="2205981" y="2226458"/>
            <a:ext cx="2890002" cy="373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n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13370" r="49281" b="10555"/>
          <a:stretch>
            <a:fillRect/>
          </a:stretch>
        </p:blipFill>
        <p:spPr bwMode="auto">
          <a:xfrm>
            <a:off x="6526460" y="2243401"/>
            <a:ext cx="3456384" cy="371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654252" y="1027931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225973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0143632"/>
              </p:ext>
            </p:extLst>
          </p:nvPr>
        </p:nvGraphicFramePr>
        <p:xfrm>
          <a:off x="2566020" y="2564904"/>
          <a:ext cx="6509616" cy="283575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627404"/>
                <a:gridCol w="1627404"/>
                <a:gridCol w="1627404"/>
                <a:gridCol w="1627404"/>
              </a:tblGrid>
              <a:tr h="38537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Fuerza requerida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Diámetro con K=2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Diámetro con K=3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81679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Primera</a:t>
                      </a:r>
                      <a:br>
                        <a:rPr lang="es-EC" sz="1200">
                          <a:effectLst/>
                        </a:rPr>
                      </a:br>
                      <a:r>
                        <a:rPr lang="es-EC" sz="1200">
                          <a:effectLst/>
                        </a:rPr>
                        <a:t>operación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311.11 [N]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25.69 [mm]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18.59 [mm]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81679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Segunda</a:t>
                      </a:r>
                      <a:br>
                        <a:rPr lang="es-EC" sz="1200">
                          <a:effectLst/>
                        </a:rPr>
                      </a:br>
                      <a:r>
                        <a:rPr lang="es-EC" sz="1200">
                          <a:effectLst/>
                        </a:rPr>
                        <a:t>operación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288.88 [N]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24.76 [mm]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19.95 [mm]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81679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Resultado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El diámetro del actuador debe ser igual a 20 [mm].</a:t>
                      </a:r>
                    </a:p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La carrera del actuador debe ser al menos 5 [mm].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22570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4942284" y="5085184"/>
            <a:ext cx="93610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Caída de presión del sistema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6737548"/>
              </p:ext>
            </p:extLst>
          </p:nvPr>
        </p:nvGraphicFramePr>
        <p:xfrm>
          <a:off x="1283580" y="4725144"/>
          <a:ext cx="4791237" cy="87915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867519"/>
                <a:gridCol w="1389930"/>
                <a:gridCol w="1266894"/>
                <a:gridCol w="1266894"/>
              </a:tblGrid>
              <a:tr h="29965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Presión Línea 3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Pérdida porcentual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9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Compresor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0.6 [MPa]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0.004182 [MPa]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0.6971 %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9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Pérdida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0.595817574 [MPa]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435" y="2110529"/>
            <a:ext cx="4244340" cy="349377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842631"/>
              </p:ext>
            </p:extLst>
          </p:nvPr>
        </p:nvGraphicFramePr>
        <p:xfrm>
          <a:off x="1259532" y="3645024"/>
          <a:ext cx="4815284" cy="792088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875221"/>
                <a:gridCol w="1402271"/>
                <a:gridCol w="1159012"/>
                <a:gridCol w="1378780"/>
              </a:tblGrid>
              <a:tr h="26997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Presión Línea 2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Pérdida porcentual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2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Compresor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0.6 [MPa]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0.000732 [MPa]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0.122 %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99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Pérdida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0.599268318 [MPa]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394901"/>
              </p:ext>
            </p:extLst>
          </p:nvPr>
        </p:nvGraphicFramePr>
        <p:xfrm>
          <a:off x="1254224" y="2582917"/>
          <a:ext cx="4853892" cy="774076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213473"/>
                <a:gridCol w="1213473"/>
                <a:gridCol w="1213473"/>
                <a:gridCol w="1213473"/>
              </a:tblGrid>
              <a:tr h="263838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Presión Línea 1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Pérdida porcentual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6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Compresor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0.6 [MPa]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0.001264 [MPa]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0.211 %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3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Pérdida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0.598736 [MPa]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60136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Validación del cierre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</p:nvPr>
        </p:nvGraphicFramePr>
        <p:xfrm>
          <a:off x="2566020" y="2564904"/>
          <a:ext cx="6509616" cy="283575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627404"/>
                <a:gridCol w="1627404"/>
                <a:gridCol w="1627404"/>
                <a:gridCol w="1627404"/>
              </a:tblGrid>
              <a:tr h="38537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Fuerza requerida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Diámetro con K=2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Diámetro con K=3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81679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Primera</a:t>
                      </a:r>
                      <a:br>
                        <a:rPr lang="es-EC" sz="1200">
                          <a:effectLst/>
                        </a:rPr>
                      </a:br>
                      <a:r>
                        <a:rPr lang="es-EC" sz="1200">
                          <a:effectLst/>
                        </a:rPr>
                        <a:t>operación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311.11 [N]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25.69 [mm]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18.59 [mm]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81679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Segunda</a:t>
                      </a:r>
                      <a:br>
                        <a:rPr lang="es-EC" sz="1200">
                          <a:effectLst/>
                        </a:rPr>
                      </a:br>
                      <a:r>
                        <a:rPr lang="es-EC" sz="1200">
                          <a:effectLst/>
                        </a:rPr>
                        <a:t>operación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288.88 [N]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24.76 [mm]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19.95 [mm]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81679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Resultado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El diámetro del actuador debe ser igual a 20 [mm].</a:t>
                      </a:r>
                    </a:p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La carrera del actuador debe ser al menos 5 [mm].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81062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Potenciales</a:t>
            </a:r>
            <a:r>
              <a:rPr lang="en-CA" dirty="0" smtClean="0"/>
              <a:t> </a:t>
            </a:r>
            <a:r>
              <a:rPr lang="en-CA" dirty="0" err="1" smtClean="0"/>
              <a:t>Deflexiones</a:t>
            </a: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3570" y="1987448"/>
            <a:ext cx="3384376" cy="3024336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9478788" y="4123392"/>
            <a:ext cx="1298475" cy="1779568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9046740" y="3789040"/>
            <a:ext cx="2376264" cy="24482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1334478" y="4158044"/>
                <a:ext cx="41860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]"/>
                        <m:ctrlPr>
                          <a:rPr lang="es-EC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C" sz="2000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s-EC" sz="2000" i="0">
                            <a:latin typeface="Cambria Math" panose="02040503050406030204" pitchFamily="18" charset="0"/>
                          </a:rPr>
                          <m:t>=0.00183 </m:t>
                        </m:r>
                        <m:r>
                          <a:rPr lang="es-EC" sz="2000" i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s-EC" sz="2000" i="1">
                            <a:latin typeface="Cambria Math" panose="02040503050406030204" pitchFamily="18" charset="0"/>
                          </a:rPr>
                          <m:t>𝑚𝑚</m:t>
                        </m:r>
                      </m:e>
                    </m:d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@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=0.076 [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s-EC" sz="2000" dirty="0" smtClean="0"/>
                  <a:t> </a:t>
                </a:r>
                <a:endParaRPr lang="es-EC" sz="2000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478" y="4158044"/>
                <a:ext cx="4186018" cy="400110"/>
              </a:xfrm>
              <a:prstGeom prst="rect">
                <a:avLst/>
              </a:prstGeom>
              <a:blipFill rotWithShape="0">
                <a:blip r:embed="rId4"/>
                <a:stretch>
                  <a:fillRect t="-125758" b="-18939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2168237" y="2955542"/>
                <a:ext cx="1519903" cy="7099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000" i="1">
                          <a:latin typeface="Cambria Math" panose="02040503050406030204" pitchFamily="18" charset="0"/>
                        </a:rPr>
                        <m:t>𝐸𝐼</m:t>
                      </m:r>
                      <m:f>
                        <m:fPr>
                          <m:ctrlPr>
                            <a:rPr lang="es-EC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20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s-EC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s-EC" sz="2000" i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s-EC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s-EC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EC" sz="2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2000" i="1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s-EC" sz="2000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237" y="2955542"/>
                <a:ext cx="1519903" cy="70993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43896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Antecedentes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3538" indent="-363538">
              <a:buFont typeface="Arial" panose="020B0604020202020204" pitchFamily="34" charset="0"/>
              <a:buChar char="•"/>
            </a:pPr>
            <a:r>
              <a:rPr lang="es-EC" dirty="0" smtClean="0"/>
              <a:t>Cerveza artesanal en el Ecuador</a:t>
            </a:r>
          </a:p>
          <a:p>
            <a:pPr marL="363538" indent="-363538">
              <a:buFont typeface="Arial" panose="020B0604020202020204" pitchFamily="34" charset="0"/>
              <a:buChar char="•"/>
            </a:pPr>
            <a:endParaRPr lang="es-EC" dirty="0"/>
          </a:p>
          <a:p>
            <a:pPr marL="363538" indent="-363538">
              <a:buFont typeface="Arial" panose="020B0604020202020204" pitchFamily="34" charset="0"/>
              <a:buChar char="•"/>
            </a:pPr>
            <a:endParaRPr lang="es-EC" dirty="0" smtClean="0"/>
          </a:p>
          <a:p>
            <a:pPr marL="363538" indent="-363538">
              <a:buFont typeface="Arial" panose="020B0604020202020204" pitchFamily="34" charset="0"/>
              <a:buChar char="•"/>
            </a:pPr>
            <a:endParaRPr lang="es-EC" dirty="0"/>
          </a:p>
          <a:p>
            <a:pPr marL="363538" indent="-363538">
              <a:buFont typeface="Arial" panose="020B0604020202020204" pitchFamily="34" charset="0"/>
              <a:buChar char="•"/>
            </a:pPr>
            <a:endParaRPr lang="es-EC" dirty="0" smtClean="0"/>
          </a:p>
          <a:p>
            <a:pPr marL="363538" indent="-363538">
              <a:buFont typeface="Arial" panose="020B0604020202020204" pitchFamily="34" charset="0"/>
              <a:buChar char="•"/>
            </a:pPr>
            <a:r>
              <a:rPr lang="es-EC" dirty="0" smtClean="0"/>
              <a:t>Botellas de vidrio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509" y="1888643"/>
            <a:ext cx="2524266" cy="1684374"/>
          </a:xfrm>
          <a:prstGeom prst="rect">
            <a:avLst/>
          </a:prstGeom>
        </p:spPr>
      </p:pic>
      <p:pic>
        <p:nvPicPr>
          <p:cNvPr id="1026" name="Picture 2" descr="Resultado de imagen para cerveza santa ro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100" y="3975202"/>
            <a:ext cx="2412916" cy="160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botella de cerveza destrui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58" y="3971526"/>
            <a:ext cx="2357415" cy="160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8100" y="1888643"/>
            <a:ext cx="2526561" cy="168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734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Potencial</a:t>
            </a:r>
            <a:r>
              <a:rPr lang="en-US" dirty="0" smtClean="0"/>
              <a:t> </a:t>
            </a:r>
            <a:r>
              <a:rPr lang="en-US" dirty="0" err="1" smtClean="0"/>
              <a:t>deflexi</a:t>
            </a:r>
            <a:r>
              <a:rPr lang="es-EC" dirty="0" smtClean="0"/>
              <a:t>ón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6993" y="3573016"/>
            <a:ext cx="10055781" cy="402336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s-ES" dirty="0" smtClean="0"/>
              <a:t>Valor </a:t>
            </a:r>
            <a:r>
              <a:rPr lang="es-ES" dirty="0"/>
              <a:t>equivalente al 4 % del valor </a:t>
            </a:r>
            <a:endParaRPr lang="es-ES" dirty="0" smtClean="0"/>
          </a:p>
          <a:p>
            <a:pPr marL="201108" lvl="1" indent="0">
              <a:buNone/>
            </a:pPr>
            <a:r>
              <a:rPr lang="es-ES" dirty="0" smtClean="0"/>
              <a:t>   del </a:t>
            </a:r>
            <a:r>
              <a:rPr lang="es-ES" dirty="0"/>
              <a:t>error permisible para el </a:t>
            </a:r>
            <a:r>
              <a:rPr lang="es-ES" dirty="0" smtClean="0"/>
              <a:t>ancho de cierre </a:t>
            </a:r>
            <a:endParaRPr lang="es-ES" dirty="0"/>
          </a:p>
        </p:txBody>
      </p:sp>
      <p:pic>
        <p:nvPicPr>
          <p:cNvPr id="4" name="Imagen 3" descr="C:\Users\jorge\Documents\Inventor\Images\Ensamblaje2 Informe de análisis de tensión 29_01_2018\0\Result_0_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475" y="1881377"/>
            <a:ext cx="3737130" cy="262774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825379"/>
              </p:ext>
            </p:extLst>
          </p:nvPr>
        </p:nvGraphicFramePr>
        <p:xfrm>
          <a:off x="7186683" y="4665112"/>
          <a:ext cx="3731922" cy="176022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151318"/>
                <a:gridCol w="1580604"/>
              </a:tblGrid>
              <a:tr h="21600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Característica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Valor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Material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Acero Inoxidable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Densidad de masa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 g/cm^3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Resistencia máxima a tracción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540 MPa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Módulo de Young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193 GPa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Coeficiente de Poisson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0.3 su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Módulo cortante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74.2308 GPa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02467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Pruebas, Validación y Resultados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s-EC" sz="2000" dirty="0"/>
              <a:t>NTE INEN ISO </a:t>
            </a:r>
            <a:r>
              <a:rPr lang="es-EC" sz="2000" dirty="0" smtClean="0"/>
              <a:t>2859-1:2009</a:t>
            </a:r>
          </a:p>
          <a:p>
            <a:pPr marL="383933" lvl="2" indent="0">
              <a:buNone/>
            </a:pPr>
            <a:r>
              <a:rPr lang="es-EC" sz="2000" dirty="0" smtClean="0"/>
              <a:t>	</a:t>
            </a:r>
          </a:p>
          <a:p>
            <a:pPr marL="383933" lvl="2" indent="0">
              <a:buNone/>
            </a:pPr>
            <a:r>
              <a:rPr lang="es-EC" sz="2000" dirty="0"/>
              <a:t>	</a:t>
            </a:r>
            <a:r>
              <a:rPr lang="es-EC" sz="2000" dirty="0" smtClean="0"/>
              <a:t>Lote</a:t>
            </a:r>
            <a:r>
              <a:rPr lang="es-EC" sz="2000" dirty="0"/>
              <a:t>: 140 envases</a:t>
            </a:r>
          </a:p>
          <a:p>
            <a:pPr marL="383933" lvl="2" indent="0">
              <a:buNone/>
            </a:pPr>
            <a:r>
              <a:rPr lang="es-EC" sz="2000" dirty="0"/>
              <a:t>	Muestra: 6 envases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C" sz="2000" dirty="0"/>
          </a:p>
          <a:p>
            <a:pPr lvl="1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s-EC" sz="2000" dirty="0" err="1"/>
              <a:t>The</a:t>
            </a:r>
            <a:r>
              <a:rPr lang="es-EC" sz="2000" dirty="0"/>
              <a:t> Metal </a:t>
            </a:r>
            <a:r>
              <a:rPr lang="es-EC" sz="2000" dirty="0" err="1"/>
              <a:t>Packaging</a:t>
            </a:r>
            <a:r>
              <a:rPr lang="es-EC" sz="2000" dirty="0"/>
              <a:t> </a:t>
            </a:r>
            <a:r>
              <a:rPr lang="es-EC" sz="2000" dirty="0" err="1"/>
              <a:t>Manufacturers</a:t>
            </a:r>
            <a:r>
              <a:rPr lang="es-EC" sz="2000" dirty="0"/>
              <a:t> Association</a:t>
            </a:r>
            <a:r>
              <a:rPr lang="es-EC" sz="2000" dirty="0" smtClean="0"/>
              <a:t> </a:t>
            </a:r>
          </a:p>
          <a:p>
            <a:pPr marL="201108" lvl="1" indent="0">
              <a:buNone/>
            </a:pPr>
            <a:r>
              <a:rPr lang="es-EC" sz="2000" dirty="0" smtClean="0"/>
              <a:t>	</a:t>
            </a:r>
            <a:r>
              <a:rPr lang="es-EC" sz="2000" dirty="0"/>
              <a:t>Fase 1, Examen visual y medidas </a:t>
            </a:r>
            <a:r>
              <a:rPr lang="es-EC" sz="2000" dirty="0" smtClean="0"/>
              <a:t>exteriores</a:t>
            </a:r>
          </a:p>
          <a:p>
            <a:pPr marL="201108" lvl="1" indent="0">
              <a:buNone/>
            </a:pPr>
            <a:r>
              <a:rPr lang="es-EC" sz="2000" dirty="0" smtClean="0"/>
              <a:t>	Fase </a:t>
            </a:r>
            <a:r>
              <a:rPr lang="es-EC" sz="2000" dirty="0"/>
              <a:t>2, </a:t>
            </a:r>
            <a:r>
              <a:rPr lang="es-EC" sz="2000" dirty="0" smtClean="0"/>
              <a:t>Fugas</a:t>
            </a:r>
          </a:p>
          <a:p>
            <a:pPr marL="201108" lvl="1" indent="0">
              <a:buNone/>
            </a:pPr>
            <a:r>
              <a:rPr lang="es-EC" sz="2000" dirty="0" smtClean="0"/>
              <a:t>	Fase </a:t>
            </a:r>
            <a:r>
              <a:rPr lang="es-EC" sz="2000" dirty="0"/>
              <a:t>3, Desmontaje del </a:t>
            </a:r>
            <a:r>
              <a:rPr lang="es-EC" sz="2000" dirty="0" smtClean="0"/>
              <a:t>cierre</a:t>
            </a:r>
          </a:p>
          <a:p>
            <a:pPr marL="201108" lvl="1" indent="0">
              <a:buNone/>
            </a:pPr>
            <a:r>
              <a:rPr lang="es-EC" sz="2000" dirty="0" smtClean="0"/>
              <a:t>	Fase </a:t>
            </a:r>
            <a:r>
              <a:rPr lang="es-EC" sz="2000" dirty="0"/>
              <a:t>4, Mediciones internas</a:t>
            </a:r>
            <a:endParaRPr lang="es-EC" sz="2000" dirty="0" smtClean="0"/>
          </a:p>
          <a:p>
            <a:pPr marL="383933" lvl="2" indent="0">
              <a:buNone/>
            </a:pPr>
            <a:endParaRPr lang="es-EC" dirty="0" smtClean="0"/>
          </a:p>
        </p:txBody>
      </p:sp>
      <p:pic>
        <p:nvPicPr>
          <p:cNvPr id="4" name="Imagen 3" descr="C:\Users\JUANMA\Downloads\WhatsApp Image 2018-01-10 at 20.45.07.jpe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58"/>
          <a:stretch/>
        </p:blipFill>
        <p:spPr bwMode="auto">
          <a:xfrm>
            <a:off x="8201295" y="1916832"/>
            <a:ext cx="2951480" cy="2015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C:\Users\JUANMA\Downloads\WhatsApp Image 2018-01-10 at 20.45.06.jpe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296" y="4101017"/>
            <a:ext cx="2942128" cy="1992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4055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Fase </a:t>
            </a:r>
            <a:r>
              <a:rPr lang="es-EC" dirty="0" smtClean="0"/>
              <a:t>1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88138" y="1758321"/>
            <a:ext cx="10055781" cy="402336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s-EC" dirty="0"/>
              <a:t>Examen </a:t>
            </a:r>
            <a:r>
              <a:rPr lang="es-EC" dirty="0" smtClean="0"/>
              <a:t>visual externo</a:t>
            </a:r>
          </a:p>
          <a:p>
            <a:pPr marL="201108" lvl="1" indent="0">
              <a:buNone/>
            </a:pPr>
            <a:r>
              <a:rPr lang="es-EC" dirty="0" smtClean="0"/>
              <a:t>	Patinaje</a:t>
            </a:r>
          </a:p>
          <a:p>
            <a:pPr marL="201108" lvl="1" indent="0">
              <a:buNone/>
            </a:pPr>
            <a:r>
              <a:rPr lang="es-EC" dirty="0" smtClean="0"/>
              <a:t>	Borde cortante</a:t>
            </a:r>
          </a:p>
          <a:p>
            <a:pPr marL="201108" lvl="1" indent="0">
              <a:buNone/>
            </a:pPr>
            <a:r>
              <a:rPr lang="es-EC" dirty="0" smtClean="0"/>
              <a:t>	Falso cierre</a:t>
            </a:r>
          </a:p>
          <a:p>
            <a:pPr marL="201108" lvl="1" indent="0">
              <a:buNone/>
            </a:pPr>
            <a:r>
              <a:rPr lang="es-EC" dirty="0" smtClean="0"/>
              <a:t>	Pestaña aplastada</a:t>
            </a:r>
          </a:p>
          <a:p>
            <a:pPr marL="201108" lvl="1" indent="0">
              <a:buNone/>
            </a:pPr>
            <a:endParaRPr lang="es-EC" dirty="0"/>
          </a:p>
          <a:p>
            <a:pPr marL="201108" lvl="1" indent="0">
              <a:buNone/>
            </a:pPr>
            <a:endParaRPr lang="es-EC" dirty="0" smtClean="0"/>
          </a:p>
          <a:p>
            <a:pPr marL="201108" lvl="1" indent="0">
              <a:buNone/>
            </a:pPr>
            <a:endParaRPr lang="es-EC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7829046" y="4150525"/>
            <a:ext cx="1472565" cy="1367790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9833792" y="4150525"/>
            <a:ext cx="1196340" cy="1367790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/>
          <a:stretch>
            <a:fillRect/>
          </a:stretch>
        </p:blipFill>
        <p:spPr>
          <a:xfrm>
            <a:off x="7750596" y="2270528"/>
            <a:ext cx="1448435" cy="1367790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5"/>
          <a:stretch>
            <a:fillRect/>
          </a:stretch>
        </p:blipFill>
        <p:spPr>
          <a:xfrm>
            <a:off x="9513343" y="2270528"/>
            <a:ext cx="1333500" cy="1367790"/>
          </a:xfrm>
          <a:prstGeom prst="rect">
            <a:avLst/>
          </a:prstGeom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27251"/>
              </p:ext>
            </p:extLst>
          </p:nvPr>
        </p:nvGraphicFramePr>
        <p:xfrm>
          <a:off x="1280657" y="3569473"/>
          <a:ext cx="4752975" cy="220139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497711"/>
                <a:gridCol w="3255264"/>
              </a:tblGrid>
              <a:tr h="44027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Defecto analizado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Resultado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4027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Patinaje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 latas de la muestra presentan esta condición.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4027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Borde cortante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 latas de la muestra presentan esta condición.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4027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Falso cierre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 latas de la muestra presentan esta condición.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4027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Pestaña aplastada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 latas de la muestra presentan esta condición.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838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124115"/>
              </p:ext>
            </p:extLst>
          </p:nvPr>
        </p:nvGraphicFramePr>
        <p:xfrm>
          <a:off x="1350199" y="2556778"/>
          <a:ext cx="5546004" cy="3039221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946437"/>
                <a:gridCol w="1186062"/>
                <a:gridCol w="1068510"/>
                <a:gridCol w="1277238"/>
                <a:gridCol w="1067757"/>
              </a:tblGrid>
              <a:tr h="4893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Medida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Longitud del cierre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Error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Profundidad de la cubeta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Error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</a:tr>
              <a:tr h="31873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Referencia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2.5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± 0.15 mm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6.858 mm 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± 0.127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</a:tr>
              <a:tr h="31873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Lata 1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2.52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0.02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6.95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0.092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</a:tr>
              <a:tr h="31873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Lata 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2.52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0.02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6.75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0.108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</a:tr>
              <a:tr h="31873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Lata 3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2.55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0.05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6.85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0.008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</a:tr>
              <a:tr h="31873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Lata 4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2.55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0.05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6.90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0.042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</a:tr>
              <a:tr h="31873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Lata 5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2.60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0.10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6.90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0.042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</a:tr>
              <a:tr h="31873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Lata 6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2.55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0.05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6.90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0.042 mm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</a:tr>
              <a:tr h="31873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Resultado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 gridSpan="4"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Todas las latas de la muestra cumplen con la medida referencia. 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71" marR="55871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218" name="Imagen 56" descr="WhatsApp Image 2018-01-10 at 20.45.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02" y="1916149"/>
            <a:ext cx="162018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Imagen 53" descr="WhatsApp Image 2018-01-10 at 20.45.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595" y="1916832"/>
            <a:ext cx="162018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614692" y="955576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1" name="Imagen 10"/>
          <p:cNvPicPr/>
          <p:nvPr/>
        </p:nvPicPr>
        <p:blipFill rotWithShape="1">
          <a:blip r:embed="rId4"/>
          <a:srcRect l="52556" b="45909"/>
          <a:stretch/>
        </p:blipFill>
        <p:spPr bwMode="auto">
          <a:xfrm>
            <a:off x="8450941" y="4076389"/>
            <a:ext cx="2055495" cy="21088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Marcador de contenido 2"/>
          <p:cNvSpPr txBox="1">
            <a:spLocks/>
          </p:cNvSpPr>
          <p:nvPr/>
        </p:nvSpPr>
        <p:spPr>
          <a:xfrm>
            <a:off x="1088138" y="1758321"/>
            <a:ext cx="1005578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13" indent="-91413" algn="l" defTabSz="914126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3933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758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583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408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967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61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55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49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s-EC" dirty="0" smtClean="0"/>
              <a:t>Medidas exteriores</a:t>
            </a:r>
          </a:p>
          <a:p>
            <a:pPr marL="201108" lvl="1" indent="0">
              <a:buFont typeface="Calibri" pitchFamily="34" charset="0"/>
              <a:buNone/>
            </a:pPr>
            <a:endParaRPr lang="es-EC" dirty="0" smtClean="0"/>
          </a:p>
          <a:p>
            <a:pPr marL="201108" lvl="1" indent="0">
              <a:buFont typeface="Calibri" pitchFamily="34" charset="0"/>
              <a:buNone/>
            </a:pPr>
            <a:endParaRPr lang="es-EC" dirty="0" smtClean="0"/>
          </a:p>
          <a:p>
            <a:pPr marL="201108" lvl="1" indent="0">
              <a:buFont typeface="Calibri" pitchFamily="34" charset="0"/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554758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Fase </a:t>
            </a:r>
            <a:r>
              <a:rPr lang="es-EC" dirty="0" smtClean="0"/>
              <a:t>2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s-EC" sz="2000" dirty="0" smtClean="0"/>
              <a:t>Fugas</a:t>
            </a:r>
            <a:endParaRPr lang="es-EC" sz="2000" dirty="0"/>
          </a:p>
          <a:p>
            <a:pPr marL="201108" lvl="1" indent="0">
              <a:buNone/>
            </a:pPr>
            <a:r>
              <a:rPr lang="es-EC" sz="2000" dirty="0" smtClean="0"/>
              <a:t>	Presencia de burbujeo</a:t>
            </a:r>
            <a:endParaRPr lang="es-EC" sz="2000" dirty="0"/>
          </a:p>
        </p:txBody>
      </p:sp>
      <p:pic>
        <p:nvPicPr>
          <p:cNvPr id="10246" name="Imagen 69" descr="IMG_20180110_1550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945" y="2219506"/>
            <a:ext cx="1518230" cy="113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Imagen 70" descr="IMG_20180110_1551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437" y="2219506"/>
            <a:ext cx="1518230" cy="113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Imagen 71" descr="IMG_20180110_1551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945" y="3462255"/>
            <a:ext cx="1518230" cy="113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Imagen 72" descr="IMG_20180110_1551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437" y="3462255"/>
            <a:ext cx="1518230" cy="113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Imagen 74" descr="IMG_20180110_1552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245" y="4722266"/>
            <a:ext cx="1518230" cy="113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Imagen 68" descr="IMG_20180110_1553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437" y="4722266"/>
            <a:ext cx="1518230" cy="113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422910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8877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Fase 3</a:t>
            </a:r>
            <a:endParaRPr lang="es-EC" dirty="0"/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endParaRPr lang="es-EC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s-EC" sz="2000" dirty="0"/>
              <a:t>Desmontaje del </a:t>
            </a:r>
            <a:r>
              <a:rPr lang="es-EC" sz="2000" dirty="0" smtClean="0"/>
              <a:t>cierre</a:t>
            </a:r>
          </a:p>
          <a:p>
            <a:pPr marL="201108" lvl="1" indent="0">
              <a:buNone/>
            </a:pPr>
            <a:r>
              <a:rPr lang="es-EC" sz="2000" dirty="0" smtClean="0"/>
              <a:t>	</a:t>
            </a:r>
          </a:p>
          <a:p>
            <a:pPr marL="201108" lvl="1" indent="0">
              <a:buNone/>
            </a:pPr>
            <a:r>
              <a:rPr lang="es-EC" sz="2000" dirty="0"/>
              <a:t>	</a:t>
            </a:r>
            <a:r>
              <a:rPr lang="es-EC" sz="2000" dirty="0" smtClean="0"/>
              <a:t>Suavizado de la sección intervenida</a:t>
            </a:r>
            <a:endParaRPr lang="es-EC" sz="2000" dirty="0"/>
          </a:p>
        </p:txBody>
      </p:sp>
      <p:pic>
        <p:nvPicPr>
          <p:cNvPr id="11266" name="Imagen 66" descr="26853596_10211649817900799_1001308386_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279" y="1988840"/>
            <a:ext cx="1943327" cy="111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" name="Imagen 61" descr="WhatsApp Image 2018-01-10 at 20.45.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280" y="3140969"/>
            <a:ext cx="1938718" cy="145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542684" y="1531640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2" name="Imagen 11" descr="C:\Users\JUANMA\Downloads\26906653_10211670966789508_1043125212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279" y="4625127"/>
            <a:ext cx="1938719" cy="12439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9866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Fase </a:t>
            </a:r>
            <a:r>
              <a:rPr lang="es-EC" dirty="0" smtClean="0"/>
              <a:t>4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s-EC" sz="2000" dirty="0"/>
              <a:t>Mediciones internas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884" y="2420888"/>
            <a:ext cx="5619124" cy="309961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156" y="2270956"/>
            <a:ext cx="2592845" cy="31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791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5649624"/>
              </p:ext>
            </p:extLst>
          </p:nvPr>
        </p:nvGraphicFramePr>
        <p:xfrm>
          <a:off x="853865" y="1916832"/>
          <a:ext cx="10542038" cy="288032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288606"/>
                <a:gridCol w="1156679"/>
                <a:gridCol w="1156679"/>
                <a:gridCol w="1156679"/>
                <a:gridCol w="1156679"/>
                <a:gridCol w="1156679"/>
                <a:gridCol w="1156679"/>
                <a:gridCol w="1156679"/>
                <a:gridCol w="1156679"/>
              </a:tblGrid>
              <a:tr h="52085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Medida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Ancho del cierre [mm]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Error [mm]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Gancho de cuerpo [mm]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Error [mm]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Gancho de tapa [mm]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Error [mm]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Traslape [mm]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Error [mm]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493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Ref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B050"/>
                          </a:solidFill>
                          <a:effectLst/>
                        </a:rPr>
                        <a:t>0.05</a:t>
                      </a:r>
                      <a:endParaRPr lang="es-EC" sz="1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1.65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B050"/>
                          </a:solidFill>
                          <a:effectLst/>
                        </a:rPr>
                        <a:t>0.25</a:t>
                      </a:r>
                      <a:endParaRPr lang="es-EC" sz="1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1.35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B050"/>
                          </a:solidFill>
                          <a:effectLst/>
                        </a:rPr>
                        <a:t>0.05</a:t>
                      </a:r>
                      <a:endParaRPr lang="es-EC" sz="1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0.889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B050"/>
                          </a:solidFill>
                          <a:effectLst/>
                        </a:rPr>
                        <a:t>0.05</a:t>
                      </a:r>
                      <a:endParaRPr lang="es-EC" sz="1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493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Lata 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1.09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0.01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0.05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1.36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0.01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0.89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0.001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493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Lata 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1.12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0.02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1.62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</a:rPr>
                        <a:t>0.03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1.38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0.03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0.011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493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Lata 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1.12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0.02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1.62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0.03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1.38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0.03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0.92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0.031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493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Lata 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0.00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1.62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0.03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</a:rPr>
                        <a:t>0.05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0.92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</a:rPr>
                        <a:t>0.031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493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Lata 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1.13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0.03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1.65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1.38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0.03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0.91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0.021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493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Lata 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1.14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</a:rPr>
                        <a:t>0.04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0.05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1.38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0.03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0.9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0.011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493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Resultado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8"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Cumplen con la medida referencia.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2483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mtClean="0"/>
              <a:t>Tiempo de sellado</a:t>
            </a:r>
            <a:endParaRPr lang="es-EC" dirty="0"/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s-EC" sz="2000" dirty="0"/>
              <a:t>O</a:t>
            </a:r>
            <a:r>
              <a:rPr lang="es-EC" sz="2000" dirty="0" smtClean="0"/>
              <a:t>perario </a:t>
            </a:r>
            <a:r>
              <a:rPr lang="es-EC" sz="2000" dirty="0"/>
              <a:t>al realizar la </a:t>
            </a:r>
            <a:r>
              <a:rPr lang="es-EC" sz="2000" dirty="0" smtClean="0"/>
              <a:t>tarea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s-EC" sz="2000" dirty="0" smtClean="0"/>
              <a:t>Integración </a:t>
            </a:r>
            <a:r>
              <a:rPr lang="es-EC" sz="2000" dirty="0"/>
              <a:t>el </a:t>
            </a:r>
            <a:r>
              <a:rPr lang="es-EC" sz="2000" dirty="0" smtClean="0"/>
              <a:t>sistema del sistema</a:t>
            </a:r>
          </a:p>
          <a:p>
            <a:pPr marL="201108" lvl="1" indent="0">
              <a:buNone/>
            </a:pPr>
            <a:r>
              <a:rPr lang="es-EC" sz="2000" dirty="0" smtClean="0"/>
              <a:t>   reduce tiempos muertos</a:t>
            </a:r>
            <a:endParaRPr lang="es-EC" sz="2000" dirty="0"/>
          </a:p>
        </p:txBody>
      </p:sp>
      <p:graphicFrame>
        <p:nvGraphicFramePr>
          <p:cNvPr id="10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1207308"/>
              </p:ext>
            </p:extLst>
          </p:nvPr>
        </p:nvGraphicFramePr>
        <p:xfrm>
          <a:off x="7914917" y="3872520"/>
          <a:ext cx="3251698" cy="219456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355053"/>
                <a:gridCol w="1896645"/>
              </a:tblGrid>
              <a:tr h="21600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Medida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8871" marR="258871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Tiempo de sellado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8871" marR="258871" marT="0" marB="0"/>
                </a:tc>
              </a:tr>
              <a:tr h="21600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Lata 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8871" marR="258871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1.9 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8871" marR="258871" marT="0" marB="0"/>
                </a:tc>
              </a:tr>
              <a:tr h="21600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Lata 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8871" marR="258871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1.8 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8871" marR="258871" marT="0" marB="0"/>
                </a:tc>
              </a:tr>
              <a:tr h="21600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Lata 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8871" marR="258871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2.1 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8871" marR="258871" marT="0" marB="0"/>
                </a:tc>
              </a:tr>
              <a:tr h="21600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Lata 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8871" marR="258871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2.2 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8871" marR="258871" marT="0" marB="0"/>
                </a:tc>
              </a:tr>
              <a:tr h="21600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Lata 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8871" marR="258871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2.0 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8871" marR="258871" marT="0" marB="0"/>
                </a:tc>
              </a:tr>
              <a:tr h="21600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Lata 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8871" marR="258871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1.9 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8871" marR="258871" marT="0" marB="0"/>
                </a:tc>
              </a:tr>
              <a:tr h="21600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Promedio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8871" marR="258871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1.98 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8871" marR="258871" marT="0" marB="0"/>
                </a:tc>
              </a:tr>
            </a:tbl>
          </a:graphicData>
        </a:graphic>
      </p:graphicFrame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917" y="1904941"/>
            <a:ext cx="3251698" cy="182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436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F</a:t>
            </a:r>
            <a:r>
              <a:rPr lang="es-EC" dirty="0" smtClean="0"/>
              <a:t>uturo</a:t>
            </a: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2"/>
          <a:srcRect b="22911"/>
          <a:stretch/>
        </p:blipFill>
        <p:spPr>
          <a:xfrm>
            <a:off x="6886500" y="1803070"/>
            <a:ext cx="4266275" cy="1409906"/>
          </a:xfrm>
          <a:prstGeom prst="rect">
            <a:avLst/>
          </a:prstGeom>
        </p:spPr>
      </p:pic>
      <p:pic>
        <p:nvPicPr>
          <p:cNvPr id="6" name="Imagen 5" descr="C:\Users\JUANMA\Desktop\maq 1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7" t="8288" r="27753" b="5507"/>
          <a:stretch/>
        </p:blipFill>
        <p:spPr bwMode="auto">
          <a:xfrm>
            <a:off x="7351734" y="3340213"/>
            <a:ext cx="3335805" cy="2904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Marcador de contenido 2"/>
          <p:cNvSpPr txBox="1">
            <a:spLocks/>
          </p:cNvSpPr>
          <p:nvPr/>
        </p:nvSpPr>
        <p:spPr>
          <a:xfrm>
            <a:off x="1096994" y="1845734"/>
            <a:ext cx="1005578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13" indent="-91413" algn="l" defTabSz="914126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3933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758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583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408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967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61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55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49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s-EC" dirty="0" smtClean="0"/>
              <a:t>Entrada de envases</a:t>
            </a:r>
          </a:p>
          <a:p>
            <a:pPr marL="457200" indent="-457200">
              <a:buFont typeface="+mj-lt"/>
              <a:buAutoNum type="arabicPeriod"/>
            </a:pPr>
            <a:r>
              <a:rPr lang="es-EC" dirty="0" smtClean="0"/>
              <a:t>Dosificación CO2</a:t>
            </a:r>
          </a:p>
          <a:p>
            <a:pPr marL="457200" indent="-457200">
              <a:buFont typeface="+mj-lt"/>
              <a:buAutoNum type="arabicPeriod"/>
            </a:pPr>
            <a:r>
              <a:rPr lang="es-EC" dirty="0" smtClean="0"/>
              <a:t>Llenado</a:t>
            </a:r>
          </a:p>
          <a:p>
            <a:pPr marL="457200" indent="-457200">
              <a:buFont typeface="+mj-lt"/>
              <a:buAutoNum type="arabicPeriod"/>
            </a:pPr>
            <a:r>
              <a:rPr lang="es-EC" dirty="0" smtClean="0"/>
              <a:t>Tapado</a:t>
            </a:r>
          </a:p>
          <a:p>
            <a:pPr marL="457200" indent="-457200">
              <a:buFont typeface="+mj-lt"/>
              <a:buAutoNum type="arabicPeriod"/>
            </a:pPr>
            <a:r>
              <a:rPr lang="es-EC" dirty="0" smtClean="0"/>
              <a:t>Sellado</a:t>
            </a:r>
          </a:p>
          <a:p>
            <a:pPr marL="457200" indent="-457200">
              <a:buFont typeface="+mj-lt"/>
              <a:buAutoNum type="arabicPeriod"/>
            </a:pPr>
            <a:r>
              <a:rPr lang="es-EC" dirty="0" smtClean="0"/>
              <a:t>Limpieza</a:t>
            </a:r>
          </a:p>
          <a:p>
            <a:pPr marL="457200" indent="-457200">
              <a:buFont typeface="+mj-lt"/>
              <a:buAutoNum type="arabicPeriod"/>
            </a:pPr>
            <a:r>
              <a:rPr lang="es-EC" dirty="0" smtClean="0"/>
              <a:t>Salida Producto</a:t>
            </a:r>
          </a:p>
          <a:p>
            <a:pPr marL="457200" indent="-457200">
              <a:buFont typeface="+mj-lt"/>
              <a:buAutoNum type="arabicPeriod"/>
            </a:pPr>
            <a:r>
              <a:rPr lang="es-EC" dirty="0" smtClean="0"/>
              <a:t>Banda transportadora</a:t>
            </a:r>
          </a:p>
          <a:p>
            <a:pPr marL="457200" indent="-457200">
              <a:buFont typeface="+mj-lt"/>
              <a:buAutoNum type="arabicPeriod"/>
            </a:pPr>
            <a:r>
              <a:rPr lang="es-EC" dirty="0" smtClean="0"/>
              <a:t>Control</a:t>
            </a:r>
            <a:endParaRPr lang="es-EC" dirty="0"/>
          </a:p>
        </p:txBody>
      </p:sp>
      <p:pic>
        <p:nvPicPr>
          <p:cNvPr id="11" name="Marcador de contenido 3"/>
          <p:cNvPicPr>
            <a:picLocks/>
          </p:cNvPicPr>
          <p:nvPr/>
        </p:nvPicPr>
        <p:blipFill rotWithShape="1">
          <a:blip r:embed="rId2"/>
          <a:srcRect l="33757" t="76975" r="52740" b="550"/>
          <a:stretch/>
        </p:blipFill>
        <p:spPr>
          <a:xfrm>
            <a:off x="6454452" y="2492896"/>
            <a:ext cx="648072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056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Antecedentes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5600" indent="-355600">
              <a:buFont typeface="Arial" panose="020B0604020202020204" pitchFamily="34" charset="0"/>
              <a:buChar char="•"/>
            </a:pPr>
            <a:r>
              <a:rPr lang="es-EC" dirty="0" smtClean="0"/>
              <a:t>Consumo de cerveza en lata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endParaRPr lang="es-EC" dirty="0"/>
          </a:p>
          <a:p>
            <a:pPr marL="355600" indent="-355600">
              <a:buFont typeface="Arial" panose="020B0604020202020204" pitchFamily="34" charset="0"/>
              <a:buChar char="•"/>
            </a:pPr>
            <a:endParaRPr lang="es-EC" dirty="0" smtClean="0"/>
          </a:p>
          <a:p>
            <a:pPr marL="355600" indent="-355600">
              <a:buFont typeface="Arial" panose="020B0604020202020204" pitchFamily="34" charset="0"/>
              <a:buChar char="•"/>
            </a:pPr>
            <a:endParaRPr lang="es-EC" dirty="0"/>
          </a:p>
          <a:p>
            <a:pPr marL="355600" indent="-355600">
              <a:buFont typeface="Arial" panose="020B0604020202020204" pitchFamily="34" charset="0"/>
              <a:buChar char="•"/>
            </a:pPr>
            <a:endParaRPr lang="es-EC" dirty="0" smtClean="0"/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s-EC" dirty="0" smtClean="0"/>
              <a:t>Gestión del producto</a:t>
            </a:r>
            <a:endParaRPr lang="es-EC" dirty="0"/>
          </a:p>
          <a:p>
            <a:pPr marL="355600" indent="-355600">
              <a:buFont typeface="Arial" panose="020B0604020202020204" pitchFamily="34" charset="0"/>
              <a:buChar char="•"/>
            </a:pPr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147" y="1845734"/>
            <a:ext cx="3151922" cy="2108722"/>
          </a:xfrm>
          <a:prstGeom prst="rect">
            <a:avLst/>
          </a:prstGeom>
        </p:spPr>
      </p:pic>
      <p:pic>
        <p:nvPicPr>
          <p:cNvPr id="2052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147" y="4083311"/>
            <a:ext cx="3150775" cy="210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0019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49" y="640080"/>
            <a:ext cx="3898631" cy="2286000"/>
          </a:xfrm>
        </p:spPr>
        <p:txBody>
          <a:bodyPr rtlCol="0"/>
          <a:lstStyle/>
          <a:p>
            <a:r>
              <a:rPr lang="es-EC" dirty="0"/>
              <a:t>RECOMENDACIONES</a:t>
            </a:r>
            <a:endParaRPr lang="es-ES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827764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49" y="640080"/>
            <a:ext cx="3898631" cy="2286000"/>
          </a:xfrm>
        </p:spPr>
        <p:txBody>
          <a:bodyPr rtlCol="0"/>
          <a:lstStyle/>
          <a:p>
            <a:r>
              <a:rPr lang="es-EC" dirty="0" smtClean="0"/>
              <a:t>CONCLUSIONES</a:t>
            </a:r>
            <a:endParaRPr lang="es-ES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42565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pic>
        <p:nvPicPr>
          <p:cNvPr id="5" name="Picture 2" descr="No hay texto alternativo automático disponi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064" r="3381" b="4027"/>
          <a:stretch/>
        </p:blipFill>
        <p:spPr bwMode="auto">
          <a:xfrm>
            <a:off x="4045950" y="2943467"/>
            <a:ext cx="1737064" cy="171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Resultado de imagen para mecatronica espe log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20" y="2924944"/>
            <a:ext cx="1512168" cy="17310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613024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pic>
        <p:nvPicPr>
          <p:cNvPr id="5" name="Picture 2" descr="No hay texto alternativo automático disponi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064" r="3381" b="4027"/>
          <a:stretch/>
        </p:blipFill>
        <p:spPr bwMode="auto">
          <a:xfrm>
            <a:off x="4045950" y="2943467"/>
            <a:ext cx="1737064" cy="171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Resultado de imagen para mecatronica espe log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20" y="2924944"/>
            <a:ext cx="1512168" cy="17310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565133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Justificación e Importancia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3538" indent="-363538">
              <a:buFont typeface="Arial" panose="020B0604020202020204" pitchFamily="34" charset="0"/>
              <a:buChar char="•"/>
            </a:pPr>
            <a:r>
              <a:rPr lang="es-EC" dirty="0"/>
              <a:t>Políticas de responsabilidad </a:t>
            </a:r>
            <a:r>
              <a:rPr lang="es-EC" dirty="0" smtClean="0"/>
              <a:t>social</a:t>
            </a:r>
          </a:p>
          <a:p>
            <a:pPr marL="363538" indent="-363538">
              <a:buFont typeface="Arial" panose="020B0604020202020204" pitchFamily="34" charset="0"/>
              <a:buChar char="•"/>
            </a:pPr>
            <a:endParaRPr lang="es-EC" dirty="0"/>
          </a:p>
          <a:p>
            <a:pPr marL="363538" indent="-363538">
              <a:buFont typeface="Arial" panose="020B0604020202020204" pitchFamily="34" charset="0"/>
              <a:buChar char="•"/>
            </a:pPr>
            <a:endParaRPr lang="es-EC" dirty="0" smtClean="0"/>
          </a:p>
          <a:p>
            <a:pPr marL="363538" indent="-363538">
              <a:buFont typeface="Arial" panose="020B0604020202020204" pitchFamily="34" charset="0"/>
              <a:buChar char="•"/>
            </a:pPr>
            <a:endParaRPr lang="es-EC" dirty="0"/>
          </a:p>
          <a:p>
            <a:pPr marL="363538" indent="-363538">
              <a:buFont typeface="Arial" panose="020B0604020202020204" pitchFamily="34" charset="0"/>
              <a:buChar char="•"/>
            </a:pPr>
            <a:r>
              <a:rPr lang="es-EC" dirty="0" smtClean="0"/>
              <a:t>Valor agregado al envasado actual</a:t>
            </a:r>
          </a:p>
          <a:p>
            <a:pPr marL="363538" indent="-363538">
              <a:buFont typeface="Arial" panose="020B0604020202020204" pitchFamily="34" charset="0"/>
              <a:buChar char="•"/>
            </a:pPr>
            <a:endParaRPr lang="es-EC" dirty="0"/>
          </a:p>
          <a:p>
            <a:pPr marL="363538" indent="-363538">
              <a:buFont typeface="Arial" panose="020B0604020202020204" pitchFamily="34" charset="0"/>
              <a:buChar char="•"/>
            </a:pPr>
            <a:endParaRPr lang="es-EC" dirty="0" smtClean="0"/>
          </a:p>
          <a:p>
            <a:pPr marL="363538" indent="-363538">
              <a:buFont typeface="Arial" panose="020B0604020202020204" pitchFamily="34" charset="0"/>
              <a:buChar char="•"/>
            </a:pPr>
            <a:endParaRPr lang="es-EC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899" r="20857"/>
          <a:stretch/>
        </p:blipFill>
        <p:spPr>
          <a:xfrm>
            <a:off x="8933862" y="4076692"/>
            <a:ext cx="2322059" cy="1505661"/>
          </a:xfrm>
          <a:prstGeom prst="rect">
            <a:avLst/>
          </a:prstGeom>
        </p:spPr>
      </p:pic>
      <p:pic>
        <p:nvPicPr>
          <p:cNvPr id="1028" name="Picture 4" descr="Resultado de imagen para reciclaje de alumini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3" t="16839" r="21963" b="9512"/>
          <a:stretch/>
        </p:blipFill>
        <p:spPr bwMode="auto">
          <a:xfrm>
            <a:off x="9037010" y="1845734"/>
            <a:ext cx="2115765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0366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Justificación e Importancia</a:t>
            </a:r>
            <a:endParaRPr lang="es-EC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28552" b="28829"/>
          <a:stretch/>
        </p:blipFill>
        <p:spPr>
          <a:xfrm>
            <a:off x="5541278" y="3574418"/>
            <a:ext cx="2266276" cy="432048"/>
          </a:xfrm>
          <a:prstGeom prst="rect">
            <a:avLst/>
          </a:prstGeom>
        </p:spPr>
      </p:pic>
      <p:pic>
        <p:nvPicPr>
          <p:cNvPr id="9" name="Imagen 8" descr="Resultado de imagen para mecatronica espe log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140" y="2924941"/>
            <a:ext cx="1512168" cy="173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t="16923" b="17051"/>
          <a:stretch/>
        </p:blipFill>
        <p:spPr>
          <a:xfrm>
            <a:off x="8190524" y="3070362"/>
            <a:ext cx="2181225" cy="1440160"/>
          </a:xfrm>
          <a:prstGeom prst="rect">
            <a:avLst/>
          </a:prstGeom>
        </p:spPr>
      </p:pic>
      <p:pic>
        <p:nvPicPr>
          <p:cNvPr id="3078" name="Picture 6" descr="Resultado de imagen para plan nacional del buen vivi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3" t="15626" r="33558" b="30812"/>
          <a:stretch/>
        </p:blipFill>
        <p:spPr bwMode="auto">
          <a:xfrm>
            <a:off x="1860300" y="3016003"/>
            <a:ext cx="1402870" cy="154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9389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Objetivos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5600" indent="-355600" algn="just">
              <a:buFont typeface="Arial" panose="020B0604020202020204" pitchFamily="34" charset="0"/>
              <a:buChar char="•"/>
            </a:pPr>
            <a:r>
              <a:rPr lang="es-EC" sz="2800" dirty="0"/>
              <a:t>Diseñar y construir una máquina selladora de latas de aluminio de 12, 16 y 24 oz, cumpliendo la norma INEN EN 1672-2</a:t>
            </a:r>
            <a:r>
              <a:rPr lang="es-EC" sz="2800" dirty="0" smtClean="0"/>
              <a:t>.</a:t>
            </a:r>
          </a:p>
          <a:p>
            <a:pPr marL="648120" lvl="1" indent="-355600" algn="just">
              <a:buFont typeface="Arial" panose="020B0604020202020204" pitchFamily="34" charset="0"/>
              <a:buChar char="•"/>
            </a:pPr>
            <a:endParaRPr lang="es-EC" sz="2400" dirty="0" smtClean="0"/>
          </a:p>
          <a:p>
            <a:pPr marL="648120" lvl="1" indent="-355600" algn="just">
              <a:buFont typeface="Arial" panose="020B0604020202020204" pitchFamily="34" charset="0"/>
              <a:buChar char="•"/>
            </a:pPr>
            <a:r>
              <a:rPr lang="es-EC" sz="2400" dirty="0" smtClean="0"/>
              <a:t>Diseñar </a:t>
            </a:r>
            <a:r>
              <a:rPr lang="es-EC" sz="2400" dirty="0"/>
              <a:t>y construir los rodillos de cierre y mandril de acuerdo a los requerimientos establecidos para un sellado adecuado de la lata.</a:t>
            </a:r>
          </a:p>
          <a:p>
            <a:pPr marL="648120" lvl="1" indent="-355600" algn="just">
              <a:buFont typeface="Arial" panose="020B0604020202020204" pitchFamily="34" charset="0"/>
              <a:buChar char="•"/>
            </a:pPr>
            <a:r>
              <a:rPr lang="es-EC" sz="2400" dirty="0" smtClean="0"/>
              <a:t>Diseñar </a:t>
            </a:r>
            <a:r>
              <a:rPr lang="es-EC" sz="2400" dirty="0"/>
              <a:t>la máquina para su integración en una línea de producción modular semi industrial de bebidas en lata.</a:t>
            </a:r>
          </a:p>
          <a:p>
            <a:pPr marL="648120" lvl="1" indent="-355600" algn="just">
              <a:buFont typeface="Arial" panose="020B0604020202020204" pitchFamily="34" charset="0"/>
              <a:buChar char="•"/>
            </a:pPr>
            <a:r>
              <a:rPr lang="es-EC" sz="2400" dirty="0" smtClean="0"/>
              <a:t>Realizar </a:t>
            </a:r>
            <a:r>
              <a:rPr lang="es-EC" sz="2400" dirty="0"/>
              <a:t>la selección y diseño de partes mecánicas y eléctricas que conforman la máquina mediante criterios de diseño adecuados según la Norma Ecuatoriana INEN EN 1672-2.</a:t>
            </a:r>
          </a:p>
          <a:p>
            <a:pPr marL="648120" lvl="1" indent="-355600">
              <a:buFont typeface="Arial" panose="020B0604020202020204" pitchFamily="34" charset="0"/>
              <a:buChar char="•"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98844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Cerveza artesanal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3538" indent="-363538">
              <a:buFont typeface="Arial" panose="020B0604020202020204" pitchFamily="34" charset="0"/>
              <a:buChar char="•"/>
            </a:pPr>
            <a:r>
              <a:rPr lang="es-EC" dirty="0" smtClean="0"/>
              <a:t>Elaborada con malta de cebada, lúpulo y agua.</a:t>
            </a:r>
          </a:p>
          <a:p>
            <a:pPr marL="363538" indent="-363538">
              <a:buFont typeface="Arial" panose="020B0604020202020204" pitchFamily="34" charset="0"/>
              <a:buChar char="•"/>
            </a:pPr>
            <a:endParaRPr lang="es-EC" dirty="0" smtClean="0"/>
          </a:p>
          <a:p>
            <a:pPr marL="363538" indent="-363538">
              <a:buFont typeface="Arial" panose="020B0604020202020204" pitchFamily="34" charset="0"/>
              <a:buChar char="•"/>
            </a:pPr>
            <a:endParaRPr lang="es-EC" dirty="0"/>
          </a:p>
          <a:p>
            <a:pPr marL="363538" indent="-363538">
              <a:buFont typeface="Arial" panose="020B0604020202020204" pitchFamily="34" charset="0"/>
              <a:buChar char="•"/>
            </a:pPr>
            <a:r>
              <a:rPr lang="es-EC" dirty="0" smtClean="0"/>
              <a:t>No utiliza químicos ni aditivos artificiales.</a:t>
            </a:r>
          </a:p>
          <a:p>
            <a:pPr marL="363538" indent="-363538">
              <a:buFont typeface="Arial" panose="020B0604020202020204" pitchFamily="34" charset="0"/>
              <a:buChar char="•"/>
            </a:pPr>
            <a:endParaRPr lang="es-EC" dirty="0"/>
          </a:p>
          <a:p>
            <a:pPr marL="363538" indent="-363538">
              <a:buFont typeface="Arial" panose="020B0604020202020204" pitchFamily="34" charset="0"/>
              <a:buChar char="•"/>
            </a:pPr>
            <a:endParaRPr lang="es-EC" dirty="0" smtClean="0"/>
          </a:p>
          <a:p>
            <a:pPr marL="363538" indent="-363538">
              <a:buFont typeface="Arial" panose="020B0604020202020204" pitchFamily="34" charset="0"/>
              <a:buChar char="•"/>
            </a:pPr>
            <a:r>
              <a:rPr lang="es-EC" dirty="0" smtClean="0"/>
              <a:t>Variedad de sabores según la receta del maestro cervecero.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037" y="1845733"/>
            <a:ext cx="2868738" cy="2151553"/>
          </a:xfrm>
          <a:prstGeom prst="rect">
            <a:avLst/>
          </a:prstGeom>
        </p:spPr>
      </p:pic>
      <p:pic>
        <p:nvPicPr>
          <p:cNvPr id="2050" name="Picture 2" descr="Resultado de imagen para maestro cervece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038" y="4105659"/>
            <a:ext cx="2868738" cy="191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2447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Envasado de la cerveza</a:t>
            </a:r>
            <a:endParaRPr lang="es-EC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2414906"/>
              </p:ext>
            </p:extLst>
          </p:nvPr>
        </p:nvGraphicFramePr>
        <p:xfrm>
          <a:off x="1096963" y="1846263"/>
          <a:ext cx="10055226" cy="387553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73113">
                  <a:extLst>
                    <a:ext uri="{9D8B030D-6E8A-4147-A177-3AD203B41FA5}">
                      <a16:colId xmlns:a16="http://schemas.microsoft.com/office/drawing/2014/main" xmlns="" val="352876007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xmlns="" val="2194649280"/>
                    </a:ext>
                  </a:extLst>
                </a:gridCol>
                <a:gridCol w="4049665">
                  <a:extLst>
                    <a:ext uri="{9D8B030D-6E8A-4147-A177-3AD203B41FA5}">
                      <a16:colId xmlns:a16="http://schemas.microsoft.com/office/drawing/2014/main" xmlns="" val="3065755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Envasado en botella de vidrio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Envasado en lata de aluminio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1409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Calor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Largo tiempo para enfriamiento.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Corto tiempo para enfriamiento.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31559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Luz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Permite el paso de rayos UV.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Bloquea rayos ultravioletas.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8352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Oxígeno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Cerrado herméticamente.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Cerrado herméticamente.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9303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Portabilidad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Presenta restricciones para estadios, conciertos, playas, otros.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Admitidas en la gran mayoría de lugares de concentración masiva.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0189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Costo del producto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Costosa.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Barata.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3616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Reciclaje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Conlleva riesgo de rotura y corte a operarios.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Facilita el prensado, embalado y transporte para su fundición.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2825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Peso unitario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Aproximadamente 250g/ lata.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Aproximadamente 15g/ lata.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0387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Distribución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Alto costo de distribución.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s-EC" sz="1799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Bajo costo de distribución.</a:t>
                      </a:r>
                      <a:endParaRPr lang="es-EC" sz="1799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7811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3374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Tema de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01D382-32B0-43EE-932C-28906AF37617}">
  <ds:schemaRefs>
    <ds:schemaRef ds:uri="http://purl.org/dc/dcmitype/"/>
    <ds:schemaRef ds:uri="http://schemas.microsoft.com/office/2006/documentManagement/types"/>
    <ds:schemaRef ds:uri="4873beb7-5857-4685-be1f-d57550cc96cc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1270</Words>
  <Application>Microsoft Office PowerPoint</Application>
  <PresentationFormat>Personalizado</PresentationFormat>
  <Paragraphs>556</Paragraphs>
  <Slides>43</Slides>
  <Notes>5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Century Gothic</vt:lpstr>
      <vt:lpstr>Times New Roman</vt:lpstr>
      <vt:lpstr>Wingdings</vt:lpstr>
      <vt:lpstr>Retrospección</vt:lpstr>
      <vt:lpstr>DISEÑO Y CONSTRUCCIÓN DE UNA MÁQUINA PARA ENVASE Y SELLADO DE LATAS  TRABAJO DE TITULACIÓN PREVIO A LA OBTENCIÓN DEL TÍTULO DE INGENIERO MECATRÓNICO  2018</vt:lpstr>
      <vt:lpstr>Contenido</vt:lpstr>
      <vt:lpstr>Antecedentes</vt:lpstr>
      <vt:lpstr>Antecedentes</vt:lpstr>
      <vt:lpstr>Justificación e Importancia</vt:lpstr>
      <vt:lpstr>Justificación e Importancia</vt:lpstr>
      <vt:lpstr>Objetivos</vt:lpstr>
      <vt:lpstr>Cerveza artesanal</vt:lpstr>
      <vt:lpstr>Envasado de la cerveza</vt:lpstr>
      <vt:lpstr>Enlatado de cerveza</vt:lpstr>
      <vt:lpstr>Sellado</vt:lpstr>
      <vt:lpstr>Máquinas para alimentos</vt:lpstr>
      <vt:lpstr>Máquinas comerciales</vt:lpstr>
      <vt:lpstr>Metodología de diseño</vt:lpstr>
      <vt:lpstr>Subsistema de llenado</vt:lpstr>
      <vt:lpstr>Balance</vt:lpstr>
      <vt:lpstr>Balance</vt:lpstr>
      <vt:lpstr>Subsistema de sellado</vt:lpstr>
      <vt:lpstr>Especificaciones fabricante</vt:lpstr>
      <vt:lpstr>Mandril</vt:lpstr>
      <vt:lpstr>Presentación de PowerPoint</vt:lpstr>
      <vt:lpstr>Manufactura</vt:lpstr>
      <vt:lpstr>Mandril y Rodillos utilizados</vt:lpstr>
      <vt:lpstr>Mecanismo de accionamiento</vt:lpstr>
      <vt:lpstr>Presentación de PowerPoint</vt:lpstr>
      <vt:lpstr>Presentación de PowerPoint</vt:lpstr>
      <vt:lpstr>Caída de presión del sistema</vt:lpstr>
      <vt:lpstr>Validación del cierre</vt:lpstr>
      <vt:lpstr>Potenciales Deflexiones</vt:lpstr>
      <vt:lpstr>Potencial deflexión</vt:lpstr>
      <vt:lpstr>Pruebas, Validación y Resultados</vt:lpstr>
      <vt:lpstr>Fase 1</vt:lpstr>
      <vt:lpstr>Presentación de PowerPoint</vt:lpstr>
      <vt:lpstr>Fase 2</vt:lpstr>
      <vt:lpstr>Fase 3</vt:lpstr>
      <vt:lpstr>Fase 4</vt:lpstr>
      <vt:lpstr>Presentación de PowerPoint</vt:lpstr>
      <vt:lpstr>Tiempo de sellado</vt:lpstr>
      <vt:lpstr>Futuro</vt:lpstr>
      <vt:lpstr>RECOMENDACIONES</vt:lpstr>
      <vt:lpstr>CONCLUSIONES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2018-01-16T17:01:05Z</dcterms:created>
  <dcterms:modified xsi:type="dcterms:W3CDTF">2018-02-02T16:11:08Z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