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259" r:id="rId3"/>
    <p:sldId id="260" r:id="rId4"/>
    <p:sldId id="261" r:id="rId5"/>
    <p:sldId id="262" r:id="rId6"/>
    <p:sldId id="263" r:id="rId7"/>
    <p:sldId id="279" r:id="rId8"/>
    <p:sldId id="280" r:id="rId9"/>
    <p:sldId id="264" r:id="rId10"/>
    <p:sldId id="282" r:id="rId11"/>
    <p:sldId id="283" r:id="rId12"/>
    <p:sldId id="284" r:id="rId13"/>
    <p:sldId id="265" r:id="rId14"/>
    <p:sldId id="285" r:id="rId15"/>
    <p:sldId id="278" r:id="rId16"/>
    <p:sldId id="286" r:id="rId17"/>
    <p:sldId id="287" r:id="rId18"/>
    <p:sldId id="288" r:id="rId19"/>
    <p:sldId id="289" r:id="rId20"/>
    <p:sldId id="290" r:id="rId21"/>
    <p:sldId id="292" r:id="rId22"/>
    <p:sldId id="293" r:id="rId23"/>
    <p:sldId id="294" r:id="rId24"/>
    <p:sldId id="295" r:id="rId25"/>
    <p:sldId id="296" r:id="rId26"/>
    <p:sldId id="291" r:id="rId27"/>
    <p:sldId id="299" r:id="rId28"/>
    <p:sldId id="300" r:id="rId29"/>
    <p:sldId id="301" r:id="rId30"/>
    <p:sldId id="302" r:id="rId31"/>
    <p:sldId id="303" r:id="rId32"/>
    <p:sldId id="304" r:id="rId33"/>
    <p:sldId id="305" r:id="rId34"/>
    <p:sldId id="306" r:id="rId35"/>
    <p:sldId id="307" r:id="rId36"/>
    <p:sldId id="308" r:id="rId37"/>
    <p:sldId id="309" r:id="rId38"/>
    <p:sldId id="310" r:id="rId39"/>
    <p:sldId id="311" r:id="rId40"/>
    <p:sldId id="318" r:id="rId41"/>
    <p:sldId id="312" r:id="rId42"/>
    <p:sldId id="313" r:id="rId43"/>
    <p:sldId id="314" r:id="rId44"/>
    <p:sldId id="327" r:id="rId45"/>
    <p:sldId id="320" r:id="rId46"/>
    <p:sldId id="322" r:id="rId47"/>
    <p:sldId id="323" r:id="rId48"/>
    <p:sldId id="324" r:id="rId49"/>
    <p:sldId id="325" r:id="rId50"/>
    <p:sldId id="326" r:id="rId51"/>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ABF5"/>
    <a:srgbClr val="CCECFF"/>
    <a:srgbClr val="FF99FF"/>
    <a:srgbClr val="99FFCC"/>
    <a:srgbClr val="CCFFFF"/>
    <a:srgbClr val="BC98D2"/>
    <a:srgbClr val="66FF99"/>
    <a:srgbClr val="35B0D7"/>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0" d="100"/>
          <a:sy n="50" d="100"/>
        </p:scale>
        <p:origin x="-522" y="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_rels/data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A89E70-90C7-4F03-AA49-051334CE560E}" type="doc">
      <dgm:prSet loTypeId="urn:microsoft.com/office/officeart/2005/8/layout/vList5" loCatId="list" qsTypeId="urn:microsoft.com/office/officeart/2005/8/quickstyle/simple3" qsCatId="simple" csTypeId="urn:microsoft.com/office/officeart/2005/8/colors/colorful5" csCatId="colorful" phldr="1"/>
      <dgm:spPr/>
      <dgm:t>
        <a:bodyPr/>
        <a:lstStyle/>
        <a:p>
          <a:endParaRPr lang="es-EC"/>
        </a:p>
      </dgm:t>
    </dgm:pt>
    <dgm:pt modelId="{F7674F3A-F942-4A8A-A27B-BE1B66429F39}">
      <dgm:prSet phldrT="[Texto]"/>
      <dgm:spPr/>
      <dgm:t>
        <a:bodyPr/>
        <a:lstStyle/>
        <a:p>
          <a:r>
            <a:rPr lang="es-EC" dirty="0" smtClean="0"/>
            <a:t>Objetivo General</a:t>
          </a:r>
          <a:endParaRPr lang="es-EC" dirty="0"/>
        </a:p>
      </dgm:t>
    </dgm:pt>
    <dgm:pt modelId="{CA457F5C-5A33-484B-A0E2-B5F9A55D98CC}" type="parTrans" cxnId="{6CE56B11-7EC2-4664-912F-D51AFBBF7DCF}">
      <dgm:prSet/>
      <dgm:spPr/>
      <dgm:t>
        <a:bodyPr/>
        <a:lstStyle/>
        <a:p>
          <a:endParaRPr lang="es-EC"/>
        </a:p>
      </dgm:t>
    </dgm:pt>
    <dgm:pt modelId="{FF3A9534-BD0D-43C6-A312-A02F9FD43A59}" type="sibTrans" cxnId="{6CE56B11-7EC2-4664-912F-D51AFBBF7DCF}">
      <dgm:prSet/>
      <dgm:spPr/>
      <dgm:t>
        <a:bodyPr/>
        <a:lstStyle/>
        <a:p>
          <a:endParaRPr lang="es-EC"/>
        </a:p>
      </dgm:t>
    </dgm:pt>
    <dgm:pt modelId="{D1526E4E-4D77-4C3B-82F7-EA5358937DE4}">
      <dgm:prSet phldrT="[Texto]"/>
      <dgm:spPr/>
      <dgm:t>
        <a:bodyPr/>
        <a:lstStyle/>
        <a:p>
          <a:r>
            <a:rPr lang="es-EC" dirty="0" smtClean="0"/>
            <a:t>Establecer las eventuales ineficiencias que pueden presentarse en el canal de comercialización de carne bovina, considerando desde el productor hasta el consumidor final en la Provincia de Pichincha. </a:t>
          </a:r>
          <a:endParaRPr lang="es-EC" dirty="0"/>
        </a:p>
      </dgm:t>
    </dgm:pt>
    <dgm:pt modelId="{AE1E0774-8E2A-4267-B727-25C569BBE502}" type="parTrans" cxnId="{C0D655B4-DF3A-4A1B-885C-CE67F2C86707}">
      <dgm:prSet/>
      <dgm:spPr/>
      <dgm:t>
        <a:bodyPr/>
        <a:lstStyle/>
        <a:p>
          <a:endParaRPr lang="es-EC"/>
        </a:p>
      </dgm:t>
    </dgm:pt>
    <dgm:pt modelId="{64453A70-9FD5-4D4C-A71B-0BD26E186D02}" type="sibTrans" cxnId="{C0D655B4-DF3A-4A1B-885C-CE67F2C86707}">
      <dgm:prSet/>
      <dgm:spPr/>
      <dgm:t>
        <a:bodyPr/>
        <a:lstStyle/>
        <a:p>
          <a:endParaRPr lang="es-EC"/>
        </a:p>
      </dgm:t>
    </dgm:pt>
    <dgm:pt modelId="{D3CA7131-617E-481E-A427-62B768E36AE4}">
      <dgm:prSet phldrT="[Texto]"/>
      <dgm:spPr/>
      <dgm:t>
        <a:bodyPr/>
        <a:lstStyle/>
        <a:p>
          <a:r>
            <a:rPr lang="es-EC" dirty="0" smtClean="0"/>
            <a:t>Objetivos Específicos</a:t>
          </a:r>
          <a:endParaRPr lang="es-EC" dirty="0"/>
        </a:p>
      </dgm:t>
    </dgm:pt>
    <dgm:pt modelId="{B5B47F9C-19A9-4D02-8C9C-B4E636C4FF1C}" type="parTrans" cxnId="{B95B97C0-A6D3-4CB5-BDCB-F7DA10688BF3}">
      <dgm:prSet/>
      <dgm:spPr/>
      <dgm:t>
        <a:bodyPr/>
        <a:lstStyle/>
        <a:p>
          <a:endParaRPr lang="es-EC"/>
        </a:p>
      </dgm:t>
    </dgm:pt>
    <dgm:pt modelId="{4B206C09-7250-4BDB-A11E-2F2D0694931C}" type="sibTrans" cxnId="{B95B97C0-A6D3-4CB5-BDCB-F7DA10688BF3}">
      <dgm:prSet/>
      <dgm:spPr/>
      <dgm:t>
        <a:bodyPr/>
        <a:lstStyle/>
        <a:p>
          <a:endParaRPr lang="es-EC"/>
        </a:p>
      </dgm:t>
    </dgm:pt>
    <dgm:pt modelId="{24896FD1-C8BA-4319-8A30-BD7A7A7F9BFE}">
      <dgm:prSet phldrT="[Texto]" phldr="1"/>
      <dgm:spPr/>
      <dgm:t>
        <a:bodyPr/>
        <a:lstStyle/>
        <a:p>
          <a:endParaRPr lang="es-EC" dirty="0"/>
        </a:p>
      </dgm:t>
    </dgm:pt>
    <dgm:pt modelId="{82F7F74A-239D-4B3E-B2DA-9C8E370FBB23}" type="parTrans" cxnId="{5D281F29-CC2D-457D-8B3E-097F0B748DC4}">
      <dgm:prSet/>
      <dgm:spPr/>
      <dgm:t>
        <a:bodyPr/>
        <a:lstStyle/>
        <a:p>
          <a:endParaRPr lang="es-EC"/>
        </a:p>
      </dgm:t>
    </dgm:pt>
    <dgm:pt modelId="{376057C8-DB79-4046-826F-525E68464C13}" type="sibTrans" cxnId="{5D281F29-CC2D-457D-8B3E-097F0B748DC4}">
      <dgm:prSet/>
      <dgm:spPr/>
      <dgm:t>
        <a:bodyPr/>
        <a:lstStyle/>
        <a:p>
          <a:endParaRPr lang="es-EC"/>
        </a:p>
      </dgm:t>
    </dgm:pt>
    <dgm:pt modelId="{0A96F5E8-5214-40B4-856D-B14564223824}" type="pres">
      <dgm:prSet presAssocID="{8AA89E70-90C7-4F03-AA49-051334CE560E}" presName="Name0" presStyleCnt="0">
        <dgm:presLayoutVars>
          <dgm:dir/>
          <dgm:animLvl val="lvl"/>
          <dgm:resizeHandles val="exact"/>
        </dgm:presLayoutVars>
      </dgm:prSet>
      <dgm:spPr/>
      <dgm:t>
        <a:bodyPr/>
        <a:lstStyle/>
        <a:p>
          <a:endParaRPr lang="es-EC"/>
        </a:p>
      </dgm:t>
    </dgm:pt>
    <dgm:pt modelId="{B133657D-9B39-4271-A98D-9FD2D950ABF8}" type="pres">
      <dgm:prSet presAssocID="{F7674F3A-F942-4A8A-A27B-BE1B66429F39}" presName="linNode" presStyleCnt="0"/>
      <dgm:spPr/>
    </dgm:pt>
    <dgm:pt modelId="{993BE16B-B80E-4E09-99E0-6E3CC4EA09E7}" type="pres">
      <dgm:prSet presAssocID="{F7674F3A-F942-4A8A-A27B-BE1B66429F39}" presName="parentText" presStyleLbl="node1" presStyleIdx="0" presStyleCnt="2" custScaleX="56810" custLinFactNeighborX="-10887" custLinFactNeighborY="-2">
        <dgm:presLayoutVars>
          <dgm:chMax val="1"/>
          <dgm:bulletEnabled val="1"/>
        </dgm:presLayoutVars>
      </dgm:prSet>
      <dgm:spPr/>
      <dgm:t>
        <a:bodyPr/>
        <a:lstStyle/>
        <a:p>
          <a:endParaRPr lang="es-EC"/>
        </a:p>
      </dgm:t>
    </dgm:pt>
    <dgm:pt modelId="{8EF666CF-FB63-4826-B606-2D978A0EAE2E}" type="pres">
      <dgm:prSet presAssocID="{F7674F3A-F942-4A8A-A27B-BE1B66429F39}" presName="descendantText" presStyleLbl="alignAccFollowNode1" presStyleIdx="0" presStyleCnt="2" custScaleX="120161">
        <dgm:presLayoutVars>
          <dgm:bulletEnabled val="1"/>
        </dgm:presLayoutVars>
      </dgm:prSet>
      <dgm:spPr/>
      <dgm:t>
        <a:bodyPr/>
        <a:lstStyle/>
        <a:p>
          <a:endParaRPr lang="es-EC"/>
        </a:p>
      </dgm:t>
    </dgm:pt>
    <dgm:pt modelId="{E18F2F44-7586-4C9F-BF66-820B36D9C37E}" type="pres">
      <dgm:prSet presAssocID="{FF3A9534-BD0D-43C6-A312-A02F9FD43A59}" presName="sp" presStyleCnt="0"/>
      <dgm:spPr/>
    </dgm:pt>
    <dgm:pt modelId="{C8036A8B-B29E-48B6-9DC5-7E95DCCA33F0}" type="pres">
      <dgm:prSet presAssocID="{D3CA7131-617E-481E-A427-62B768E36AE4}" presName="linNode" presStyleCnt="0"/>
      <dgm:spPr/>
    </dgm:pt>
    <dgm:pt modelId="{BE3EE277-E009-426C-84B6-F85E921AF701}" type="pres">
      <dgm:prSet presAssocID="{D3CA7131-617E-481E-A427-62B768E36AE4}" presName="parentText" presStyleLbl="node1" presStyleIdx="1" presStyleCnt="2" custScaleX="56810" custLinFactNeighborX="-10887" custLinFactNeighborY="-3366">
        <dgm:presLayoutVars>
          <dgm:chMax val="1"/>
          <dgm:bulletEnabled val="1"/>
        </dgm:presLayoutVars>
      </dgm:prSet>
      <dgm:spPr/>
      <dgm:t>
        <a:bodyPr/>
        <a:lstStyle/>
        <a:p>
          <a:endParaRPr lang="es-EC"/>
        </a:p>
      </dgm:t>
    </dgm:pt>
    <dgm:pt modelId="{AE309843-7699-4A60-B949-0269217EA544}" type="pres">
      <dgm:prSet presAssocID="{D3CA7131-617E-481E-A427-62B768E36AE4}" presName="descendantText" presStyleLbl="alignAccFollowNode1" presStyleIdx="1" presStyleCnt="2" custScaleX="119254">
        <dgm:presLayoutVars>
          <dgm:bulletEnabled val="1"/>
        </dgm:presLayoutVars>
      </dgm:prSet>
      <dgm:spPr/>
      <dgm:t>
        <a:bodyPr/>
        <a:lstStyle/>
        <a:p>
          <a:endParaRPr lang="es-EC"/>
        </a:p>
      </dgm:t>
    </dgm:pt>
  </dgm:ptLst>
  <dgm:cxnLst>
    <dgm:cxn modelId="{C8B56E6E-B669-43F8-A34F-9B591CE8965B}" type="presOf" srcId="{8AA89E70-90C7-4F03-AA49-051334CE560E}" destId="{0A96F5E8-5214-40B4-856D-B14564223824}" srcOrd="0" destOrd="0" presId="urn:microsoft.com/office/officeart/2005/8/layout/vList5"/>
    <dgm:cxn modelId="{534E2D11-3267-42D8-9CF7-5D0C0C1339AD}" type="presOf" srcId="{24896FD1-C8BA-4319-8A30-BD7A7A7F9BFE}" destId="{AE309843-7699-4A60-B949-0269217EA544}" srcOrd="0" destOrd="0" presId="urn:microsoft.com/office/officeart/2005/8/layout/vList5"/>
    <dgm:cxn modelId="{C0D655B4-DF3A-4A1B-885C-CE67F2C86707}" srcId="{F7674F3A-F942-4A8A-A27B-BE1B66429F39}" destId="{D1526E4E-4D77-4C3B-82F7-EA5358937DE4}" srcOrd="0" destOrd="0" parTransId="{AE1E0774-8E2A-4267-B727-25C569BBE502}" sibTransId="{64453A70-9FD5-4D4C-A71B-0BD26E186D02}"/>
    <dgm:cxn modelId="{B95B97C0-A6D3-4CB5-BDCB-F7DA10688BF3}" srcId="{8AA89E70-90C7-4F03-AA49-051334CE560E}" destId="{D3CA7131-617E-481E-A427-62B768E36AE4}" srcOrd="1" destOrd="0" parTransId="{B5B47F9C-19A9-4D02-8C9C-B4E636C4FF1C}" sibTransId="{4B206C09-7250-4BDB-A11E-2F2D0694931C}"/>
    <dgm:cxn modelId="{EE91C162-0126-4F95-A36E-D1468319C368}" type="presOf" srcId="{D3CA7131-617E-481E-A427-62B768E36AE4}" destId="{BE3EE277-E009-426C-84B6-F85E921AF701}" srcOrd="0" destOrd="0" presId="urn:microsoft.com/office/officeart/2005/8/layout/vList5"/>
    <dgm:cxn modelId="{6CE56B11-7EC2-4664-912F-D51AFBBF7DCF}" srcId="{8AA89E70-90C7-4F03-AA49-051334CE560E}" destId="{F7674F3A-F942-4A8A-A27B-BE1B66429F39}" srcOrd="0" destOrd="0" parTransId="{CA457F5C-5A33-484B-A0E2-B5F9A55D98CC}" sibTransId="{FF3A9534-BD0D-43C6-A312-A02F9FD43A59}"/>
    <dgm:cxn modelId="{6F3C7913-A926-4D92-B271-AB63DDB1E7A9}" type="presOf" srcId="{F7674F3A-F942-4A8A-A27B-BE1B66429F39}" destId="{993BE16B-B80E-4E09-99E0-6E3CC4EA09E7}" srcOrd="0" destOrd="0" presId="urn:microsoft.com/office/officeart/2005/8/layout/vList5"/>
    <dgm:cxn modelId="{71396A93-04C3-4FCA-B348-1ACCD6D69FF6}" type="presOf" srcId="{D1526E4E-4D77-4C3B-82F7-EA5358937DE4}" destId="{8EF666CF-FB63-4826-B606-2D978A0EAE2E}" srcOrd="0" destOrd="0" presId="urn:microsoft.com/office/officeart/2005/8/layout/vList5"/>
    <dgm:cxn modelId="{5D281F29-CC2D-457D-8B3E-097F0B748DC4}" srcId="{D3CA7131-617E-481E-A427-62B768E36AE4}" destId="{24896FD1-C8BA-4319-8A30-BD7A7A7F9BFE}" srcOrd="0" destOrd="0" parTransId="{82F7F74A-239D-4B3E-B2DA-9C8E370FBB23}" sibTransId="{376057C8-DB79-4046-826F-525E68464C13}"/>
    <dgm:cxn modelId="{5A9E67B0-821B-4537-8152-FD5BFF019FD5}" type="presParOf" srcId="{0A96F5E8-5214-40B4-856D-B14564223824}" destId="{B133657D-9B39-4271-A98D-9FD2D950ABF8}" srcOrd="0" destOrd="0" presId="urn:microsoft.com/office/officeart/2005/8/layout/vList5"/>
    <dgm:cxn modelId="{A9D5F9A5-FBDE-4376-96EC-8A86750FC877}" type="presParOf" srcId="{B133657D-9B39-4271-A98D-9FD2D950ABF8}" destId="{993BE16B-B80E-4E09-99E0-6E3CC4EA09E7}" srcOrd="0" destOrd="0" presId="urn:microsoft.com/office/officeart/2005/8/layout/vList5"/>
    <dgm:cxn modelId="{250147A4-D729-47B1-A3BC-21CD83BFFA38}" type="presParOf" srcId="{B133657D-9B39-4271-A98D-9FD2D950ABF8}" destId="{8EF666CF-FB63-4826-B606-2D978A0EAE2E}" srcOrd="1" destOrd="0" presId="urn:microsoft.com/office/officeart/2005/8/layout/vList5"/>
    <dgm:cxn modelId="{FFF01EEB-E6F9-4031-9E32-BA351BC8B09A}" type="presParOf" srcId="{0A96F5E8-5214-40B4-856D-B14564223824}" destId="{E18F2F44-7586-4C9F-BF66-820B36D9C37E}" srcOrd="1" destOrd="0" presId="urn:microsoft.com/office/officeart/2005/8/layout/vList5"/>
    <dgm:cxn modelId="{754DA99A-BBE3-45B6-83AE-6292D2EEE657}" type="presParOf" srcId="{0A96F5E8-5214-40B4-856D-B14564223824}" destId="{C8036A8B-B29E-48B6-9DC5-7E95DCCA33F0}" srcOrd="2" destOrd="0" presId="urn:microsoft.com/office/officeart/2005/8/layout/vList5"/>
    <dgm:cxn modelId="{FB3F6FAC-1897-4848-BC85-57D1486EF2F3}" type="presParOf" srcId="{C8036A8B-B29E-48B6-9DC5-7E95DCCA33F0}" destId="{BE3EE277-E009-426C-84B6-F85E921AF701}" srcOrd="0" destOrd="0" presId="urn:microsoft.com/office/officeart/2005/8/layout/vList5"/>
    <dgm:cxn modelId="{D7F0C307-487D-479B-A8A1-0E9953650FF9}" type="presParOf" srcId="{C8036A8B-B29E-48B6-9DC5-7E95DCCA33F0}" destId="{AE309843-7699-4A60-B949-0269217EA54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252F603-D1DF-486F-98BC-C57F4946E65A}" type="doc">
      <dgm:prSet loTypeId="urn:microsoft.com/office/officeart/2005/8/layout/process4" loCatId="list" qsTypeId="urn:microsoft.com/office/officeart/2005/8/quickstyle/simple3" qsCatId="simple" csTypeId="urn:microsoft.com/office/officeart/2005/8/colors/colorful4" csCatId="colorful" phldr="1"/>
      <dgm:spPr/>
      <dgm:t>
        <a:bodyPr/>
        <a:lstStyle/>
        <a:p>
          <a:endParaRPr lang="es-EC"/>
        </a:p>
      </dgm:t>
    </dgm:pt>
    <dgm:pt modelId="{9915AA77-3184-4DF5-857A-4218FBD028B6}">
      <dgm:prSet phldrT="[Texto]" custT="1"/>
      <dgm:spPr/>
      <dgm:t>
        <a:bodyPr/>
        <a:lstStyle/>
        <a:p>
          <a:r>
            <a:rPr lang="es-EC" sz="1200" dirty="0" smtClean="0"/>
            <a:t>La universidad debe poner en conocimiento de los organismos de control respectivos el contenido de esta tesis, a fin de instar a los organismos correspondientes a la actualización real de la normativa referente a la comercialización de carne de bovino.</a:t>
          </a:r>
          <a:endParaRPr lang="es-EC" sz="1200" dirty="0"/>
        </a:p>
      </dgm:t>
    </dgm:pt>
    <dgm:pt modelId="{3B79B3BF-2A7F-4D29-BAF8-78FCE453D612}" type="parTrans" cxnId="{1D0AFFD8-16C0-4CB3-940B-8BFEC4C7A4B8}">
      <dgm:prSet/>
      <dgm:spPr/>
      <dgm:t>
        <a:bodyPr/>
        <a:lstStyle/>
        <a:p>
          <a:endParaRPr lang="es-EC" sz="1200"/>
        </a:p>
      </dgm:t>
    </dgm:pt>
    <dgm:pt modelId="{E3780205-8C16-4095-B867-2F8982442E01}" type="sibTrans" cxnId="{1D0AFFD8-16C0-4CB3-940B-8BFEC4C7A4B8}">
      <dgm:prSet/>
      <dgm:spPr/>
      <dgm:t>
        <a:bodyPr/>
        <a:lstStyle/>
        <a:p>
          <a:endParaRPr lang="es-EC" sz="1200"/>
        </a:p>
      </dgm:t>
    </dgm:pt>
    <dgm:pt modelId="{F9223D09-A00F-487F-BEB5-8E1C4629CEAC}">
      <dgm:prSet phldrT="[Texto]" custT="1"/>
      <dgm:spPr/>
      <dgm:t>
        <a:bodyPr/>
        <a:lstStyle/>
        <a:p>
          <a:r>
            <a:rPr lang="es-EC" sz="1200" dirty="0" smtClean="0"/>
            <a:t>Los organismos de control deberían realizar un estudio en cada cantón para conocer su dinámica de comercialización y poder implementar mejoras que beneficien a toda la cadena y no solo a los intermediarios, y que esto no perjudique a la salubridad de los alimentos que el consumidor final compra.</a:t>
          </a:r>
          <a:endParaRPr lang="es-EC" sz="1200" dirty="0"/>
        </a:p>
      </dgm:t>
    </dgm:pt>
    <dgm:pt modelId="{2B80B8FC-B196-4B7D-B35D-2715C9389FBE}" type="parTrans" cxnId="{835C153F-9EDA-477C-8234-213269A09588}">
      <dgm:prSet/>
      <dgm:spPr/>
      <dgm:t>
        <a:bodyPr/>
        <a:lstStyle/>
        <a:p>
          <a:endParaRPr lang="es-EC" sz="1200"/>
        </a:p>
      </dgm:t>
    </dgm:pt>
    <dgm:pt modelId="{375E18BC-47E6-49E2-8DEB-4554C9C325FB}" type="sibTrans" cxnId="{835C153F-9EDA-477C-8234-213269A09588}">
      <dgm:prSet/>
      <dgm:spPr/>
      <dgm:t>
        <a:bodyPr/>
        <a:lstStyle/>
        <a:p>
          <a:endParaRPr lang="es-EC" sz="1200"/>
        </a:p>
      </dgm:t>
    </dgm:pt>
    <dgm:pt modelId="{13E7E0BD-E314-42AA-A30F-B54BCFA4706C}">
      <dgm:prSet custT="1"/>
      <dgm:spPr/>
      <dgm:t>
        <a:bodyPr/>
        <a:lstStyle/>
        <a:p>
          <a:r>
            <a:rPr lang="es-EC" sz="1200" dirty="0" smtClean="0"/>
            <a:t>En vista del funcionamiento atípico del mercado de comercialización de la carne bovina de consumo popular, la Academia debería motivar a realizar investigaciones más profundos y de mayor alcance para determinar fehacientemente esta funcionalidad.</a:t>
          </a:r>
          <a:endParaRPr lang="es-EC" sz="1200" dirty="0"/>
        </a:p>
      </dgm:t>
    </dgm:pt>
    <dgm:pt modelId="{1264FADF-00E1-466A-8A58-B9A9CAD0672D}" type="parTrans" cxnId="{DDD820C6-ADEF-449C-B994-8B07A465EBC1}">
      <dgm:prSet/>
      <dgm:spPr/>
      <dgm:t>
        <a:bodyPr/>
        <a:lstStyle/>
        <a:p>
          <a:endParaRPr lang="es-EC" sz="1200"/>
        </a:p>
      </dgm:t>
    </dgm:pt>
    <dgm:pt modelId="{38CA26CC-420A-4778-9873-1CE939624D34}" type="sibTrans" cxnId="{DDD820C6-ADEF-449C-B994-8B07A465EBC1}">
      <dgm:prSet/>
      <dgm:spPr/>
      <dgm:t>
        <a:bodyPr/>
        <a:lstStyle/>
        <a:p>
          <a:endParaRPr lang="es-EC" sz="1200"/>
        </a:p>
      </dgm:t>
    </dgm:pt>
    <dgm:pt modelId="{23D6CDEA-96CB-475D-83FD-0C342AACC60A}">
      <dgm:prSet custT="1"/>
      <dgm:spPr/>
      <dgm:t>
        <a:bodyPr/>
        <a:lstStyle/>
        <a:p>
          <a:r>
            <a:rPr lang="es-EC" sz="1200" dirty="0" smtClean="0"/>
            <a:t>La universidad debe poner en conocimiento de las asociaciones gremiales de producción y comercialización de carne bovina el contenido de esta tesis, alentando a la aplicación de los formularios de ingresos, costos y gastos aquí expuestos, con la finalidad de que los actores del canal de comercialización puedan contar con información confiable y objetiva para una buena toma de decisiones.</a:t>
          </a:r>
          <a:endParaRPr lang="es-EC" sz="1200" dirty="0"/>
        </a:p>
      </dgm:t>
    </dgm:pt>
    <dgm:pt modelId="{8CA0591A-26E0-44E6-98B9-73ECF465D19C}" type="parTrans" cxnId="{C6859BE2-AD1D-4049-9FCD-E2AE0D46A843}">
      <dgm:prSet/>
      <dgm:spPr/>
      <dgm:t>
        <a:bodyPr/>
        <a:lstStyle/>
        <a:p>
          <a:endParaRPr lang="es-EC" sz="1200"/>
        </a:p>
      </dgm:t>
    </dgm:pt>
    <dgm:pt modelId="{168AFB9D-83C9-433B-AAE8-8645004807EC}" type="sibTrans" cxnId="{C6859BE2-AD1D-4049-9FCD-E2AE0D46A843}">
      <dgm:prSet/>
      <dgm:spPr/>
      <dgm:t>
        <a:bodyPr/>
        <a:lstStyle/>
        <a:p>
          <a:endParaRPr lang="es-EC" sz="1200"/>
        </a:p>
      </dgm:t>
    </dgm:pt>
    <dgm:pt modelId="{17F8825A-F2BE-4D29-9852-374FF3227D91}">
      <dgm:prSet custT="1"/>
      <dgm:spPr/>
      <dgm:t>
        <a:bodyPr/>
        <a:lstStyle/>
        <a:p>
          <a:r>
            <a:rPr lang="es-EC" sz="1200" dirty="0" smtClean="0"/>
            <a:t>Los organismos de control deberían implementar mecanismos que aseguren el cumplimiento de los parámetros de regulación y control de la distribución y comercialización de alimentos, establecidos en el literal 3.h del objetivo 3 del Plan Nacional de Buen Vivir.</a:t>
          </a:r>
          <a:endParaRPr lang="es-EC" sz="1200" dirty="0"/>
        </a:p>
      </dgm:t>
    </dgm:pt>
    <dgm:pt modelId="{6AE1CE14-E8E2-4D0F-96E2-A7FCF8E0417E}" type="parTrans" cxnId="{8A1370CE-CCC7-424E-9DAA-D6C1865116AF}">
      <dgm:prSet/>
      <dgm:spPr/>
      <dgm:t>
        <a:bodyPr/>
        <a:lstStyle/>
        <a:p>
          <a:endParaRPr lang="es-EC" sz="1200"/>
        </a:p>
      </dgm:t>
    </dgm:pt>
    <dgm:pt modelId="{A61E341C-4B90-47C6-AF6B-84C268603F7A}" type="sibTrans" cxnId="{8A1370CE-CCC7-424E-9DAA-D6C1865116AF}">
      <dgm:prSet/>
      <dgm:spPr/>
      <dgm:t>
        <a:bodyPr/>
        <a:lstStyle/>
        <a:p>
          <a:endParaRPr lang="es-EC" sz="1200"/>
        </a:p>
      </dgm:t>
    </dgm:pt>
    <dgm:pt modelId="{BE908A9F-AA96-4881-A5E4-68480EE4BCB1}" type="pres">
      <dgm:prSet presAssocID="{A252F603-D1DF-486F-98BC-C57F4946E65A}" presName="Name0" presStyleCnt="0">
        <dgm:presLayoutVars>
          <dgm:dir/>
          <dgm:animLvl val="lvl"/>
          <dgm:resizeHandles val="exact"/>
        </dgm:presLayoutVars>
      </dgm:prSet>
      <dgm:spPr/>
      <dgm:t>
        <a:bodyPr/>
        <a:lstStyle/>
        <a:p>
          <a:endParaRPr lang="es-EC"/>
        </a:p>
      </dgm:t>
    </dgm:pt>
    <dgm:pt modelId="{76790CB6-1E20-4AFC-A0C7-A03F697B3537}" type="pres">
      <dgm:prSet presAssocID="{17F8825A-F2BE-4D29-9852-374FF3227D91}" presName="boxAndChildren" presStyleCnt="0"/>
      <dgm:spPr/>
    </dgm:pt>
    <dgm:pt modelId="{EB0F134E-AA4E-4358-9A82-975DD23DF56B}" type="pres">
      <dgm:prSet presAssocID="{17F8825A-F2BE-4D29-9852-374FF3227D91}" presName="parentTextBox" presStyleLbl="node1" presStyleIdx="0" presStyleCnt="5"/>
      <dgm:spPr/>
      <dgm:t>
        <a:bodyPr/>
        <a:lstStyle/>
        <a:p>
          <a:endParaRPr lang="es-EC"/>
        </a:p>
      </dgm:t>
    </dgm:pt>
    <dgm:pt modelId="{7176A668-E866-4395-AF1F-9CCD8E3852F3}" type="pres">
      <dgm:prSet presAssocID="{168AFB9D-83C9-433B-AAE8-8645004807EC}" presName="sp" presStyleCnt="0"/>
      <dgm:spPr/>
    </dgm:pt>
    <dgm:pt modelId="{D80A2C99-A99F-4420-95ED-812764EB4804}" type="pres">
      <dgm:prSet presAssocID="{23D6CDEA-96CB-475D-83FD-0C342AACC60A}" presName="arrowAndChildren" presStyleCnt="0"/>
      <dgm:spPr/>
    </dgm:pt>
    <dgm:pt modelId="{F4792CF2-3290-4494-8246-F42DE7A935AA}" type="pres">
      <dgm:prSet presAssocID="{23D6CDEA-96CB-475D-83FD-0C342AACC60A}" presName="parentTextArrow" presStyleLbl="node1" presStyleIdx="1" presStyleCnt="5"/>
      <dgm:spPr/>
      <dgm:t>
        <a:bodyPr/>
        <a:lstStyle/>
        <a:p>
          <a:endParaRPr lang="es-EC"/>
        </a:p>
      </dgm:t>
    </dgm:pt>
    <dgm:pt modelId="{2CAAA1A3-2FE9-4CFA-AC2D-4F3A330D85E0}" type="pres">
      <dgm:prSet presAssocID="{375E18BC-47E6-49E2-8DEB-4554C9C325FB}" presName="sp" presStyleCnt="0"/>
      <dgm:spPr/>
    </dgm:pt>
    <dgm:pt modelId="{1A94E41D-3E25-40ED-98BD-98E01BB1C71D}" type="pres">
      <dgm:prSet presAssocID="{F9223D09-A00F-487F-BEB5-8E1C4629CEAC}" presName="arrowAndChildren" presStyleCnt="0"/>
      <dgm:spPr/>
    </dgm:pt>
    <dgm:pt modelId="{96BFF84F-4E46-4166-A56C-2FFF6365B47A}" type="pres">
      <dgm:prSet presAssocID="{F9223D09-A00F-487F-BEB5-8E1C4629CEAC}" presName="parentTextArrow" presStyleLbl="node1" presStyleIdx="2" presStyleCnt="5"/>
      <dgm:spPr/>
      <dgm:t>
        <a:bodyPr/>
        <a:lstStyle/>
        <a:p>
          <a:endParaRPr lang="es-EC"/>
        </a:p>
      </dgm:t>
    </dgm:pt>
    <dgm:pt modelId="{93ED5860-1410-41DF-B99E-56F501DC29EA}" type="pres">
      <dgm:prSet presAssocID="{E3780205-8C16-4095-B867-2F8982442E01}" presName="sp" presStyleCnt="0"/>
      <dgm:spPr/>
    </dgm:pt>
    <dgm:pt modelId="{A40D5DF3-00CF-4E0A-B878-61D97F13FB6C}" type="pres">
      <dgm:prSet presAssocID="{9915AA77-3184-4DF5-857A-4218FBD028B6}" presName="arrowAndChildren" presStyleCnt="0"/>
      <dgm:spPr/>
    </dgm:pt>
    <dgm:pt modelId="{C17D4C00-55FB-47C8-8DCE-9C2C534897FD}" type="pres">
      <dgm:prSet presAssocID="{9915AA77-3184-4DF5-857A-4218FBD028B6}" presName="parentTextArrow" presStyleLbl="node1" presStyleIdx="3" presStyleCnt="5"/>
      <dgm:spPr/>
      <dgm:t>
        <a:bodyPr/>
        <a:lstStyle/>
        <a:p>
          <a:endParaRPr lang="es-EC"/>
        </a:p>
      </dgm:t>
    </dgm:pt>
    <dgm:pt modelId="{CF4C672C-0BB2-4A93-A67C-A5781B526706}" type="pres">
      <dgm:prSet presAssocID="{38CA26CC-420A-4778-9873-1CE939624D34}" presName="sp" presStyleCnt="0"/>
      <dgm:spPr/>
    </dgm:pt>
    <dgm:pt modelId="{90C42C45-0DD5-44C0-8E5A-12744D2FCFC9}" type="pres">
      <dgm:prSet presAssocID="{13E7E0BD-E314-42AA-A30F-B54BCFA4706C}" presName="arrowAndChildren" presStyleCnt="0"/>
      <dgm:spPr/>
    </dgm:pt>
    <dgm:pt modelId="{6D5FDA41-38CB-4293-ACD5-131E8BD40320}" type="pres">
      <dgm:prSet presAssocID="{13E7E0BD-E314-42AA-A30F-B54BCFA4706C}" presName="parentTextArrow" presStyleLbl="node1" presStyleIdx="4" presStyleCnt="5" custLinFactNeighborX="-17724" custLinFactNeighborY="-178"/>
      <dgm:spPr/>
      <dgm:t>
        <a:bodyPr/>
        <a:lstStyle/>
        <a:p>
          <a:endParaRPr lang="es-EC"/>
        </a:p>
      </dgm:t>
    </dgm:pt>
  </dgm:ptLst>
  <dgm:cxnLst>
    <dgm:cxn modelId="{CE9C1D08-111C-4C03-B5CD-6AC340CBA74A}" type="presOf" srcId="{9915AA77-3184-4DF5-857A-4218FBD028B6}" destId="{C17D4C00-55FB-47C8-8DCE-9C2C534897FD}" srcOrd="0" destOrd="0" presId="urn:microsoft.com/office/officeart/2005/8/layout/process4"/>
    <dgm:cxn modelId="{DDD820C6-ADEF-449C-B994-8B07A465EBC1}" srcId="{A252F603-D1DF-486F-98BC-C57F4946E65A}" destId="{13E7E0BD-E314-42AA-A30F-B54BCFA4706C}" srcOrd="0" destOrd="0" parTransId="{1264FADF-00E1-466A-8A58-B9A9CAD0672D}" sibTransId="{38CA26CC-420A-4778-9873-1CE939624D34}"/>
    <dgm:cxn modelId="{C6859BE2-AD1D-4049-9FCD-E2AE0D46A843}" srcId="{A252F603-D1DF-486F-98BC-C57F4946E65A}" destId="{23D6CDEA-96CB-475D-83FD-0C342AACC60A}" srcOrd="3" destOrd="0" parTransId="{8CA0591A-26E0-44E6-98B9-73ECF465D19C}" sibTransId="{168AFB9D-83C9-433B-AAE8-8645004807EC}"/>
    <dgm:cxn modelId="{AE0B12CF-F0E5-44BB-9DE9-48F944F1996E}" type="presOf" srcId="{A252F603-D1DF-486F-98BC-C57F4946E65A}" destId="{BE908A9F-AA96-4881-A5E4-68480EE4BCB1}" srcOrd="0" destOrd="0" presId="urn:microsoft.com/office/officeart/2005/8/layout/process4"/>
    <dgm:cxn modelId="{835C153F-9EDA-477C-8234-213269A09588}" srcId="{A252F603-D1DF-486F-98BC-C57F4946E65A}" destId="{F9223D09-A00F-487F-BEB5-8E1C4629CEAC}" srcOrd="2" destOrd="0" parTransId="{2B80B8FC-B196-4B7D-B35D-2715C9389FBE}" sibTransId="{375E18BC-47E6-49E2-8DEB-4554C9C325FB}"/>
    <dgm:cxn modelId="{8A1370CE-CCC7-424E-9DAA-D6C1865116AF}" srcId="{A252F603-D1DF-486F-98BC-C57F4946E65A}" destId="{17F8825A-F2BE-4D29-9852-374FF3227D91}" srcOrd="4" destOrd="0" parTransId="{6AE1CE14-E8E2-4D0F-96E2-A7FCF8E0417E}" sibTransId="{A61E341C-4B90-47C6-AF6B-84C268603F7A}"/>
    <dgm:cxn modelId="{1D0AFFD8-16C0-4CB3-940B-8BFEC4C7A4B8}" srcId="{A252F603-D1DF-486F-98BC-C57F4946E65A}" destId="{9915AA77-3184-4DF5-857A-4218FBD028B6}" srcOrd="1" destOrd="0" parTransId="{3B79B3BF-2A7F-4D29-BAF8-78FCE453D612}" sibTransId="{E3780205-8C16-4095-B867-2F8982442E01}"/>
    <dgm:cxn modelId="{B064018D-AF34-43ED-A6A4-63BAE3FA424E}" type="presOf" srcId="{13E7E0BD-E314-42AA-A30F-B54BCFA4706C}" destId="{6D5FDA41-38CB-4293-ACD5-131E8BD40320}" srcOrd="0" destOrd="0" presId="urn:microsoft.com/office/officeart/2005/8/layout/process4"/>
    <dgm:cxn modelId="{AAF1A471-1AD8-40B0-9498-154C4B5176C0}" type="presOf" srcId="{17F8825A-F2BE-4D29-9852-374FF3227D91}" destId="{EB0F134E-AA4E-4358-9A82-975DD23DF56B}" srcOrd="0" destOrd="0" presId="urn:microsoft.com/office/officeart/2005/8/layout/process4"/>
    <dgm:cxn modelId="{F250538E-765B-41FF-A29E-4FFB2B6B357C}" type="presOf" srcId="{F9223D09-A00F-487F-BEB5-8E1C4629CEAC}" destId="{96BFF84F-4E46-4166-A56C-2FFF6365B47A}" srcOrd="0" destOrd="0" presId="urn:microsoft.com/office/officeart/2005/8/layout/process4"/>
    <dgm:cxn modelId="{9851AD73-9447-4ED4-A0E2-8525101F3B34}" type="presOf" srcId="{23D6CDEA-96CB-475D-83FD-0C342AACC60A}" destId="{F4792CF2-3290-4494-8246-F42DE7A935AA}" srcOrd="0" destOrd="0" presId="urn:microsoft.com/office/officeart/2005/8/layout/process4"/>
    <dgm:cxn modelId="{64C983F7-6E81-4B68-9287-C33725884FD7}" type="presParOf" srcId="{BE908A9F-AA96-4881-A5E4-68480EE4BCB1}" destId="{76790CB6-1E20-4AFC-A0C7-A03F697B3537}" srcOrd="0" destOrd="0" presId="urn:microsoft.com/office/officeart/2005/8/layout/process4"/>
    <dgm:cxn modelId="{CC4D54C6-04CC-4453-831D-3F344F8BBFB9}" type="presParOf" srcId="{76790CB6-1E20-4AFC-A0C7-A03F697B3537}" destId="{EB0F134E-AA4E-4358-9A82-975DD23DF56B}" srcOrd="0" destOrd="0" presId="urn:microsoft.com/office/officeart/2005/8/layout/process4"/>
    <dgm:cxn modelId="{81E7F5A5-6EC1-4D74-9D25-0DC4DC74E5A5}" type="presParOf" srcId="{BE908A9F-AA96-4881-A5E4-68480EE4BCB1}" destId="{7176A668-E866-4395-AF1F-9CCD8E3852F3}" srcOrd="1" destOrd="0" presId="urn:microsoft.com/office/officeart/2005/8/layout/process4"/>
    <dgm:cxn modelId="{63D2DE2E-F2B1-4AFF-B597-C66B95FB8D5D}" type="presParOf" srcId="{BE908A9F-AA96-4881-A5E4-68480EE4BCB1}" destId="{D80A2C99-A99F-4420-95ED-812764EB4804}" srcOrd="2" destOrd="0" presId="urn:microsoft.com/office/officeart/2005/8/layout/process4"/>
    <dgm:cxn modelId="{7586D9D3-24ED-4794-A48A-E31541392F9F}" type="presParOf" srcId="{D80A2C99-A99F-4420-95ED-812764EB4804}" destId="{F4792CF2-3290-4494-8246-F42DE7A935AA}" srcOrd="0" destOrd="0" presId="urn:microsoft.com/office/officeart/2005/8/layout/process4"/>
    <dgm:cxn modelId="{008F2A6B-9E27-4A49-A49A-D2729CBDDB43}" type="presParOf" srcId="{BE908A9F-AA96-4881-A5E4-68480EE4BCB1}" destId="{2CAAA1A3-2FE9-4CFA-AC2D-4F3A330D85E0}" srcOrd="3" destOrd="0" presId="urn:microsoft.com/office/officeart/2005/8/layout/process4"/>
    <dgm:cxn modelId="{5D6A94B5-5C30-4DEB-8F66-B6821016A419}" type="presParOf" srcId="{BE908A9F-AA96-4881-A5E4-68480EE4BCB1}" destId="{1A94E41D-3E25-40ED-98BD-98E01BB1C71D}" srcOrd="4" destOrd="0" presId="urn:microsoft.com/office/officeart/2005/8/layout/process4"/>
    <dgm:cxn modelId="{03FC2A03-C619-4C87-B538-76CE865AAA03}" type="presParOf" srcId="{1A94E41D-3E25-40ED-98BD-98E01BB1C71D}" destId="{96BFF84F-4E46-4166-A56C-2FFF6365B47A}" srcOrd="0" destOrd="0" presId="urn:microsoft.com/office/officeart/2005/8/layout/process4"/>
    <dgm:cxn modelId="{B55B65AA-01E5-4B2E-80AC-834C8BF8A71C}" type="presParOf" srcId="{BE908A9F-AA96-4881-A5E4-68480EE4BCB1}" destId="{93ED5860-1410-41DF-B99E-56F501DC29EA}" srcOrd="5" destOrd="0" presId="urn:microsoft.com/office/officeart/2005/8/layout/process4"/>
    <dgm:cxn modelId="{6B46599D-DA70-4F99-BEDB-A298197EBD35}" type="presParOf" srcId="{BE908A9F-AA96-4881-A5E4-68480EE4BCB1}" destId="{A40D5DF3-00CF-4E0A-B878-61D97F13FB6C}" srcOrd="6" destOrd="0" presId="urn:microsoft.com/office/officeart/2005/8/layout/process4"/>
    <dgm:cxn modelId="{D8996369-543B-4B1F-9CC3-3C42F1DFCE7F}" type="presParOf" srcId="{A40D5DF3-00CF-4E0A-B878-61D97F13FB6C}" destId="{C17D4C00-55FB-47C8-8DCE-9C2C534897FD}" srcOrd="0" destOrd="0" presId="urn:microsoft.com/office/officeart/2005/8/layout/process4"/>
    <dgm:cxn modelId="{10035103-7683-4DDE-80A4-4229C5FA334C}" type="presParOf" srcId="{BE908A9F-AA96-4881-A5E4-68480EE4BCB1}" destId="{CF4C672C-0BB2-4A93-A67C-A5781B526706}" srcOrd="7" destOrd="0" presId="urn:microsoft.com/office/officeart/2005/8/layout/process4"/>
    <dgm:cxn modelId="{038837BA-23FE-4D77-9124-DBFDD476ABD2}" type="presParOf" srcId="{BE908A9F-AA96-4881-A5E4-68480EE4BCB1}" destId="{90C42C45-0DD5-44C0-8E5A-12744D2FCFC9}" srcOrd="8" destOrd="0" presId="urn:microsoft.com/office/officeart/2005/8/layout/process4"/>
    <dgm:cxn modelId="{2860FD6C-843E-4B0C-937D-A49214D97A5D}" type="presParOf" srcId="{90C42C45-0DD5-44C0-8E5A-12744D2FCFC9}" destId="{6D5FDA41-38CB-4293-ACD5-131E8BD40320}"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252F603-D1DF-486F-98BC-C57F4946E65A}" type="doc">
      <dgm:prSet loTypeId="urn:microsoft.com/office/officeart/2005/8/layout/process4" loCatId="list" qsTypeId="urn:microsoft.com/office/officeart/2005/8/quickstyle/simple3" qsCatId="simple" csTypeId="urn:microsoft.com/office/officeart/2005/8/colors/colorful2" csCatId="colorful" phldr="1"/>
      <dgm:spPr/>
      <dgm:t>
        <a:bodyPr/>
        <a:lstStyle/>
        <a:p>
          <a:endParaRPr lang="es-EC"/>
        </a:p>
      </dgm:t>
    </dgm:pt>
    <dgm:pt modelId="{F9223D09-A00F-487F-BEB5-8E1C4629CEAC}">
      <dgm:prSet phldrT="[Texto]" custT="1"/>
      <dgm:spPr/>
      <dgm:t>
        <a:bodyPr/>
        <a:lstStyle/>
        <a:p>
          <a:r>
            <a:rPr lang="es-EC" sz="1200" dirty="0" smtClean="0"/>
            <a:t>Las entidades competentes de control y habilitación de camales municipales deben realizar una inspección detallada, meticulosa y periódica con el fin de verificar que los camales cumplan con los requisitos de habilitación y autorización de mataderos.</a:t>
          </a:r>
          <a:endParaRPr lang="es-EC" sz="1200" dirty="0"/>
        </a:p>
      </dgm:t>
    </dgm:pt>
    <dgm:pt modelId="{2B80B8FC-B196-4B7D-B35D-2715C9389FBE}" type="parTrans" cxnId="{835C153F-9EDA-477C-8234-213269A09588}">
      <dgm:prSet/>
      <dgm:spPr/>
      <dgm:t>
        <a:bodyPr/>
        <a:lstStyle/>
        <a:p>
          <a:endParaRPr lang="es-EC" sz="1200"/>
        </a:p>
      </dgm:t>
    </dgm:pt>
    <dgm:pt modelId="{375E18BC-47E6-49E2-8DEB-4554C9C325FB}" type="sibTrans" cxnId="{835C153F-9EDA-477C-8234-213269A09588}">
      <dgm:prSet/>
      <dgm:spPr/>
      <dgm:t>
        <a:bodyPr/>
        <a:lstStyle/>
        <a:p>
          <a:endParaRPr lang="es-EC" sz="1200"/>
        </a:p>
      </dgm:t>
    </dgm:pt>
    <dgm:pt modelId="{13E7E0BD-E314-42AA-A30F-B54BCFA4706C}">
      <dgm:prSet custT="1"/>
      <dgm:spPr/>
      <dgm:t>
        <a:bodyPr/>
        <a:lstStyle/>
        <a:p>
          <a:r>
            <a:rPr lang="es-EC" sz="1200" dirty="0" smtClean="0"/>
            <a:t>Los organismos de control deberían realizar un estudio de la situación  del canal de comercialización de la carne de consumo popular, para identificar controles que se deben implementar a los comerciantes intermediarios para no deteriorar el precio de la libra del bovino en pie en finca que afecta al productor, y a su vez implementar un proyecto que incentive a los productores a realizar todo el proceso de comercialización de carne sin la necesidad de involucrar intermediarios.</a:t>
          </a:r>
          <a:endParaRPr lang="es-EC" sz="1200" dirty="0"/>
        </a:p>
      </dgm:t>
    </dgm:pt>
    <dgm:pt modelId="{1264FADF-00E1-466A-8A58-B9A9CAD0672D}" type="parTrans" cxnId="{DDD820C6-ADEF-449C-B994-8B07A465EBC1}">
      <dgm:prSet/>
      <dgm:spPr/>
      <dgm:t>
        <a:bodyPr/>
        <a:lstStyle/>
        <a:p>
          <a:endParaRPr lang="es-EC" sz="1200"/>
        </a:p>
      </dgm:t>
    </dgm:pt>
    <dgm:pt modelId="{38CA26CC-420A-4778-9873-1CE939624D34}" type="sibTrans" cxnId="{DDD820C6-ADEF-449C-B994-8B07A465EBC1}">
      <dgm:prSet/>
      <dgm:spPr/>
      <dgm:t>
        <a:bodyPr/>
        <a:lstStyle/>
        <a:p>
          <a:endParaRPr lang="es-EC" sz="1200"/>
        </a:p>
      </dgm:t>
    </dgm:pt>
    <dgm:pt modelId="{23D6CDEA-96CB-475D-83FD-0C342AACC60A}">
      <dgm:prSet custT="1"/>
      <dgm:spPr/>
      <dgm:t>
        <a:bodyPr/>
        <a:lstStyle/>
        <a:p>
          <a:r>
            <a:rPr lang="es-EC" sz="1200" dirty="0" smtClean="0"/>
            <a:t>Agrocalidad debe realizar los controles pertinentes en mercados y camales para verificar y exigir el cumplimiento de la normativa legal y técnica vigente.</a:t>
          </a:r>
          <a:endParaRPr lang="es-EC" sz="1200" dirty="0"/>
        </a:p>
      </dgm:t>
    </dgm:pt>
    <dgm:pt modelId="{8CA0591A-26E0-44E6-98B9-73ECF465D19C}" type="parTrans" cxnId="{C6859BE2-AD1D-4049-9FCD-E2AE0D46A843}">
      <dgm:prSet/>
      <dgm:spPr/>
      <dgm:t>
        <a:bodyPr/>
        <a:lstStyle/>
        <a:p>
          <a:endParaRPr lang="es-EC" sz="1200"/>
        </a:p>
      </dgm:t>
    </dgm:pt>
    <dgm:pt modelId="{168AFB9D-83C9-433B-AAE8-8645004807EC}" type="sibTrans" cxnId="{C6859BE2-AD1D-4049-9FCD-E2AE0D46A843}">
      <dgm:prSet/>
      <dgm:spPr/>
      <dgm:t>
        <a:bodyPr/>
        <a:lstStyle/>
        <a:p>
          <a:endParaRPr lang="es-EC" sz="1200"/>
        </a:p>
      </dgm:t>
    </dgm:pt>
    <dgm:pt modelId="{17F8825A-F2BE-4D29-9852-374FF3227D91}">
      <dgm:prSet custT="1"/>
      <dgm:spPr/>
      <dgm:t>
        <a:bodyPr/>
        <a:lstStyle/>
        <a:p>
          <a:r>
            <a:rPr lang="es-EC" sz="1200" dirty="0" smtClean="0"/>
            <a:t>Los organismos de control designados, deben asignar claramente entre las responsabilidades de los veterinarios de los centros de faenamiento, las de verificar que no se produzca el faenamiento de vacas en estado de gestación y vacas de descarte de edad avanzada, para que no exista esta confusión que pueda afectar a la salud de los consumidores.</a:t>
          </a:r>
          <a:endParaRPr lang="es-EC" sz="1200" dirty="0"/>
        </a:p>
      </dgm:t>
    </dgm:pt>
    <dgm:pt modelId="{6AE1CE14-E8E2-4D0F-96E2-A7FCF8E0417E}" type="parTrans" cxnId="{8A1370CE-CCC7-424E-9DAA-D6C1865116AF}">
      <dgm:prSet/>
      <dgm:spPr/>
      <dgm:t>
        <a:bodyPr/>
        <a:lstStyle/>
        <a:p>
          <a:endParaRPr lang="es-EC" sz="1200"/>
        </a:p>
      </dgm:t>
    </dgm:pt>
    <dgm:pt modelId="{A61E341C-4B90-47C6-AF6B-84C268603F7A}" type="sibTrans" cxnId="{8A1370CE-CCC7-424E-9DAA-D6C1865116AF}">
      <dgm:prSet/>
      <dgm:spPr/>
      <dgm:t>
        <a:bodyPr/>
        <a:lstStyle/>
        <a:p>
          <a:endParaRPr lang="es-EC" sz="1200"/>
        </a:p>
      </dgm:t>
    </dgm:pt>
    <dgm:pt modelId="{D9E23650-6081-4B96-9D75-98514ADCC9F3}">
      <dgm:prSet custT="1"/>
      <dgm:spPr/>
      <dgm:t>
        <a:bodyPr/>
        <a:lstStyle/>
        <a:p>
          <a:r>
            <a:rPr lang="es-EC" sz="1200" dirty="0" smtClean="0"/>
            <a:t>Se recomienda a la Dirección de la Carrera de Finanzas y Auditoría permitir a los estudiantes efectuar auditorías de gestión  sobre los procesos aquí mencionados.</a:t>
          </a:r>
          <a:endParaRPr lang="es-EC" sz="1200" dirty="0"/>
        </a:p>
      </dgm:t>
    </dgm:pt>
    <dgm:pt modelId="{6BB49514-EED0-46BE-9514-9EB11162D508}" type="parTrans" cxnId="{68620F2D-31CA-4B65-93C2-9D52E8EC8B37}">
      <dgm:prSet/>
      <dgm:spPr/>
      <dgm:t>
        <a:bodyPr/>
        <a:lstStyle/>
        <a:p>
          <a:endParaRPr lang="es-EC" sz="1200"/>
        </a:p>
      </dgm:t>
    </dgm:pt>
    <dgm:pt modelId="{EEE0E2E5-D476-4C53-80BA-BB8F211A8ADA}" type="sibTrans" cxnId="{68620F2D-31CA-4B65-93C2-9D52E8EC8B37}">
      <dgm:prSet/>
      <dgm:spPr/>
      <dgm:t>
        <a:bodyPr/>
        <a:lstStyle/>
        <a:p>
          <a:endParaRPr lang="es-EC" sz="1200"/>
        </a:p>
      </dgm:t>
    </dgm:pt>
    <dgm:pt modelId="{BE908A9F-AA96-4881-A5E4-68480EE4BCB1}" type="pres">
      <dgm:prSet presAssocID="{A252F603-D1DF-486F-98BC-C57F4946E65A}" presName="Name0" presStyleCnt="0">
        <dgm:presLayoutVars>
          <dgm:dir/>
          <dgm:animLvl val="lvl"/>
          <dgm:resizeHandles val="exact"/>
        </dgm:presLayoutVars>
      </dgm:prSet>
      <dgm:spPr/>
      <dgm:t>
        <a:bodyPr/>
        <a:lstStyle/>
        <a:p>
          <a:endParaRPr lang="es-EC"/>
        </a:p>
      </dgm:t>
    </dgm:pt>
    <dgm:pt modelId="{497F96C5-A053-44FA-8BB7-0C449ADD0FBA}" type="pres">
      <dgm:prSet presAssocID="{D9E23650-6081-4B96-9D75-98514ADCC9F3}" presName="boxAndChildren" presStyleCnt="0"/>
      <dgm:spPr/>
    </dgm:pt>
    <dgm:pt modelId="{90F84E62-DF15-4C15-B632-7E1C8F3A3838}" type="pres">
      <dgm:prSet presAssocID="{D9E23650-6081-4B96-9D75-98514ADCC9F3}" presName="parentTextBox" presStyleLbl="node1" presStyleIdx="0" presStyleCnt="5"/>
      <dgm:spPr/>
      <dgm:t>
        <a:bodyPr/>
        <a:lstStyle/>
        <a:p>
          <a:endParaRPr lang="es-EC"/>
        </a:p>
      </dgm:t>
    </dgm:pt>
    <dgm:pt modelId="{E917B53D-62D4-498D-8ED1-E64D00CBDFFA}" type="pres">
      <dgm:prSet presAssocID="{A61E341C-4B90-47C6-AF6B-84C268603F7A}" presName="sp" presStyleCnt="0"/>
      <dgm:spPr/>
    </dgm:pt>
    <dgm:pt modelId="{5B1B07E8-EF10-4BA0-B1C8-9FDDF04857CC}" type="pres">
      <dgm:prSet presAssocID="{17F8825A-F2BE-4D29-9852-374FF3227D91}" presName="arrowAndChildren" presStyleCnt="0"/>
      <dgm:spPr/>
    </dgm:pt>
    <dgm:pt modelId="{03C8A612-7408-40E8-A634-2D733368C20D}" type="pres">
      <dgm:prSet presAssocID="{17F8825A-F2BE-4D29-9852-374FF3227D91}" presName="parentTextArrow" presStyleLbl="node1" presStyleIdx="1" presStyleCnt="5"/>
      <dgm:spPr/>
      <dgm:t>
        <a:bodyPr/>
        <a:lstStyle/>
        <a:p>
          <a:endParaRPr lang="es-EC"/>
        </a:p>
      </dgm:t>
    </dgm:pt>
    <dgm:pt modelId="{7176A668-E866-4395-AF1F-9CCD8E3852F3}" type="pres">
      <dgm:prSet presAssocID="{168AFB9D-83C9-433B-AAE8-8645004807EC}" presName="sp" presStyleCnt="0"/>
      <dgm:spPr/>
    </dgm:pt>
    <dgm:pt modelId="{D80A2C99-A99F-4420-95ED-812764EB4804}" type="pres">
      <dgm:prSet presAssocID="{23D6CDEA-96CB-475D-83FD-0C342AACC60A}" presName="arrowAndChildren" presStyleCnt="0"/>
      <dgm:spPr/>
    </dgm:pt>
    <dgm:pt modelId="{F4792CF2-3290-4494-8246-F42DE7A935AA}" type="pres">
      <dgm:prSet presAssocID="{23D6CDEA-96CB-475D-83FD-0C342AACC60A}" presName="parentTextArrow" presStyleLbl="node1" presStyleIdx="2" presStyleCnt="5"/>
      <dgm:spPr/>
      <dgm:t>
        <a:bodyPr/>
        <a:lstStyle/>
        <a:p>
          <a:endParaRPr lang="es-EC"/>
        </a:p>
      </dgm:t>
    </dgm:pt>
    <dgm:pt modelId="{2CAAA1A3-2FE9-4CFA-AC2D-4F3A330D85E0}" type="pres">
      <dgm:prSet presAssocID="{375E18BC-47E6-49E2-8DEB-4554C9C325FB}" presName="sp" presStyleCnt="0"/>
      <dgm:spPr/>
    </dgm:pt>
    <dgm:pt modelId="{1A94E41D-3E25-40ED-98BD-98E01BB1C71D}" type="pres">
      <dgm:prSet presAssocID="{F9223D09-A00F-487F-BEB5-8E1C4629CEAC}" presName="arrowAndChildren" presStyleCnt="0"/>
      <dgm:spPr/>
    </dgm:pt>
    <dgm:pt modelId="{96BFF84F-4E46-4166-A56C-2FFF6365B47A}" type="pres">
      <dgm:prSet presAssocID="{F9223D09-A00F-487F-BEB5-8E1C4629CEAC}" presName="parentTextArrow" presStyleLbl="node1" presStyleIdx="3" presStyleCnt="5"/>
      <dgm:spPr/>
      <dgm:t>
        <a:bodyPr/>
        <a:lstStyle/>
        <a:p>
          <a:endParaRPr lang="es-EC"/>
        </a:p>
      </dgm:t>
    </dgm:pt>
    <dgm:pt modelId="{CF4C672C-0BB2-4A93-A67C-A5781B526706}" type="pres">
      <dgm:prSet presAssocID="{38CA26CC-420A-4778-9873-1CE939624D34}" presName="sp" presStyleCnt="0"/>
      <dgm:spPr/>
    </dgm:pt>
    <dgm:pt modelId="{90C42C45-0DD5-44C0-8E5A-12744D2FCFC9}" type="pres">
      <dgm:prSet presAssocID="{13E7E0BD-E314-42AA-A30F-B54BCFA4706C}" presName="arrowAndChildren" presStyleCnt="0"/>
      <dgm:spPr/>
    </dgm:pt>
    <dgm:pt modelId="{6D5FDA41-38CB-4293-ACD5-131E8BD40320}" type="pres">
      <dgm:prSet presAssocID="{13E7E0BD-E314-42AA-A30F-B54BCFA4706C}" presName="parentTextArrow" presStyleLbl="node1" presStyleIdx="4" presStyleCnt="5" custScaleY="144991" custLinFactNeighborX="-17724" custLinFactNeighborY="-178"/>
      <dgm:spPr/>
      <dgm:t>
        <a:bodyPr/>
        <a:lstStyle/>
        <a:p>
          <a:endParaRPr lang="es-EC"/>
        </a:p>
      </dgm:t>
    </dgm:pt>
  </dgm:ptLst>
  <dgm:cxnLst>
    <dgm:cxn modelId="{E2D37427-DFF5-4B7A-8A26-558C9088B7B5}" type="presOf" srcId="{17F8825A-F2BE-4D29-9852-374FF3227D91}" destId="{03C8A612-7408-40E8-A634-2D733368C20D}" srcOrd="0" destOrd="0" presId="urn:microsoft.com/office/officeart/2005/8/layout/process4"/>
    <dgm:cxn modelId="{DDD820C6-ADEF-449C-B994-8B07A465EBC1}" srcId="{A252F603-D1DF-486F-98BC-C57F4946E65A}" destId="{13E7E0BD-E314-42AA-A30F-B54BCFA4706C}" srcOrd="0" destOrd="0" parTransId="{1264FADF-00E1-466A-8A58-B9A9CAD0672D}" sibTransId="{38CA26CC-420A-4778-9873-1CE939624D34}"/>
    <dgm:cxn modelId="{68620F2D-31CA-4B65-93C2-9D52E8EC8B37}" srcId="{A252F603-D1DF-486F-98BC-C57F4946E65A}" destId="{D9E23650-6081-4B96-9D75-98514ADCC9F3}" srcOrd="4" destOrd="0" parTransId="{6BB49514-EED0-46BE-9514-9EB11162D508}" sibTransId="{EEE0E2E5-D476-4C53-80BA-BB8F211A8ADA}"/>
    <dgm:cxn modelId="{28B04A1B-A0FD-4878-9DF0-3C3381F95E45}" type="presOf" srcId="{23D6CDEA-96CB-475D-83FD-0C342AACC60A}" destId="{F4792CF2-3290-4494-8246-F42DE7A935AA}" srcOrd="0" destOrd="0" presId="urn:microsoft.com/office/officeart/2005/8/layout/process4"/>
    <dgm:cxn modelId="{222C963A-8BA8-48B0-A0B6-C0A2A38C17CF}" type="presOf" srcId="{A252F603-D1DF-486F-98BC-C57F4946E65A}" destId="{BE908A9F-AA96-4881-A5E4-68480EE4BCB1}" srcOrd="0" destOrd="0" presId="urn:microsoft.com/office/officeart/2005/8/layout/process4"/>
    <dgm:cxn modelId="{16D40606-1EB3-4B54-B52F-E83FF46F9832}" type="presOf" srcId="{D9E23650-6081-4B96-9D75-98514ADCC9F3}" destId="{90F84E62-DF15-4C15-B632-7E1C8F3A3838}" srcOrd="0" destOrd="0" presId="urn:microsoft.com/office/officeart/2005/8/layout/process4"/>
    <dgm:cxn modelId="{C6859BE2-AD1D-4049-9FCD-E2AE0D46A843}" srcId="{A252F603-D1DF-486F-98BC-C57F4946E65A}" destId="{23D6CDEA-96CB-475D-83FD-0C342AACC60A}" srcOrd="2" destOrd="0" parTransId="{8CA0591A-26E0-44E6-98B9-73ECF465D19C}" sibTransId="{168AFB9D-83C9-433B-AAE8-8645004807EC}"/>
    <dgm:cxn modelId="{835C153F-9EDA-477C-8234-213269A09588}" srcId="{A252F603-D1DF-486F-98BC-C57F4946E65A}" destId="{F9223D09-A00F-487F-BEB5-8E1C4629CEAC}" srcOrd="1" destOrd="0" parTransId="{2B80B8FC-B196-4B7D-B35D-2715C9389FBE}" sibTransId="{375E18BC-47E6-49E2-8DEB-4554C9C325FB}"/>
    <dgm:cxn modelId="{8A1370CE-CCC7-424E-9DAA-D6C1865116AF}" srcId="{A252F603-D1DF-486F-98BC-C57F4946E65A}" destId="{17F8825A-F2BE-4D29-9852-374FF3227D91}" srcOrd="3" destOrd="0" parTransId="{6AE1CE14-E8E2-4D0F-96E2-A7FCF8E0417E}" sibTransId="{A61E341C-4B90-47C6-AF6B-84C268603F7A}"/>
    <dgm:cxn modelId="{6D47C46F-5FB7-423C-BF96-9AA5695BA341}" type="presOf" srcId="{13E7E0BD-E314-42AA-A30F-B54BCFA4706C}" destId="{6D5FDA41-38CB-4293-ACD5-131E8BD40320}" srcOrd="0" destOrd="0" presId="urn:microsoft.com/office/officeart/2005/8/layout/process4"/>
    <dgm:cxn modelId="{BC2E3503-9F96-463F-803A-30BDE3E05E15}" type="presOf" srcId="{F9223D09-A00F-487F-BEB5-8E1C4629CEAC}" destId="{96BFF84F-4E46-4166-A56C-2FFF6365B47A}" srcOrd="0" destOrd="0" presId="urn:microsoft.com/office/officeart/2005/8/layout/process4"/>
    <dgm:cxn modelId="{AC9444C0-8DE0-48F3-A682-8DA19C913E39}" type="presParOf" srcId="{BE908A9F-AA96-4881-A5E4-68480EE4BCB1}" destId="{497F96C5-A053-44FA-8BB7-0C449ADD0FBA}" srcOrd="0" destOrd="0" presId="urn:microsoft.com/office/officeart/2005/8/layout/process4"/>
    <dgm:cxn modelId="{37F074C5-D841-442E-B3A2-85DED596E5BE}" type="presParOf" srcId="{497F96C5-A053-44FA-8BB7-0C449ADD0FBA}" destId="{90F84E62-DF15-4C15-B632-7E1C8F3A3838}" srcOrd="0" destOrd="0" presId="urn:microsoft.com/office/officeart/2005/8/layout/process4"/>
    <dgm:cxn modelId="{1FA515A3-AF4E-4E13-A61A-00A8065FA698}" type="presParOf" srcId="{BE908A9F-AA96-4881-A5E4-68480EE4BCB1}" destId="{E917B53D-62D4-498D-8ED1-E64D00CBDFFA}" srcOrd="1" destOrd="0" presId="urn:microsoft.com/office/officeart/2005/8/layout/process4"/>
    <dgm:cxn modelId="{26585A31-CF89-4B02-AB08-62ABC3ABBED1}" type="presParOf" srcId="{BE908A9F-AA96-4881-A5E4-68480EE4BCB1}" destId="{5B1B07E8-EF10-4BA0-B1C8-9FDDF04857CC}" srcOrd="2" destOrd="0" presId="urn:microsoft.com/office/officeart/2005/8/layout/process4"/>
    <dgm:cxn modelId="{9CCC788F-B523-4033-ACC8-E184260C812A}" type="presParOf" srcId="{5B1B07E8-EF10-4BA0-B1C8-9FDDF04857CC}" destId="{03C8A612-7408-40E8-A634-2D733368C20D}" srcOrd="0" destOrd="0" presId="urn:microsoft.com/office/officeart/2005/8/layout/process4"/>
    <dgm:cxn modelId="{52C74B74-21EF-4190-A828-8FE1AF460113}" type="presParOf" srcId="{BE908A9F-AA96-4881-A5E4-68480EE4BCB1}" destId="{7176A668-E866-4395-AF1F-9CCD8E3852F3}" srcOrd="3" destOrd="0" presId="urn:microsoft.com/office/officeart/2005/8/layout/process4"/>
    <dgm:cxn modelId="{B64CA434-420B-452F-92B2-B88BA7077B44}" type="presParOf" srcId="{BE908A9F-AA96-4881-A5E4-68480EE4BCB1}" destId="{D80A2C99-A99F-4420-95ED-812764EB4804}" srcOrd="4" destOrd="0" presId="urn:microsoft.com/office/officeart/2005/8/layout/process4"/>
    <dgm:cxn modelId="{62959DA2-86D2-4EA5-8ED8-624C17C92DA0}" type="presParOf" srcId="{D80A2C99-A99F-4420-95ED-812764EB4804}" destId="{F4792CF2-3290-4494-8246-F42DE7A935AA}" srcOrd="0" destOrd="0" presId="urn:microsoft.com/office/officeart/2005/8/layout/process4"/>
    <dgm:cxn modelId="{8B7DAF19-5DF6-4A8B-B4F5-9A1DC329676F}" type="presParOf" srcId="{BE908A9F-AA96-4881-A5E4-68480EE4BCB1}" destId="{2CAAA1A3-2FE9-4CFA-AC2D-4F3A330D85E0}" srcOrd="5" destOrd="0" presId="urn:microsoft.com/office/officeart/2005/8/layout/process4"/>
    <dgm:cxn modelId="{E6429E11-639D-46AD-8DB9-4A050CA509A7}" type="presParOf" srcId="{BE908A9F-AA96-4881-A5E4-68480EE4BCB1}" destId="{1A94E41D-3E25-40ED-98BD-98E01BB1C71D}" srcOrd="6" destOrd="0" presId="urn:microsoft.com/office/officeart/2005/8/layout/process4"/>
    <dgm:cxn modelId="{41F6D74C-3BFD-4656-BB3C-26F72E870145}" type="presParOf" srcId="{1A94E41D-3E25-40ED-98BD-98E01BB1C71D}" destId="{96BFF84F-4E46-4166-A56C-2FFF6365B47A}" srcOrd="0" destOrd="0" presId="urn:microsoft.com/office/officeart/2005/8/layout/process4"/>
    <dgm:cxn modelId="{F3C96A68-ECE3-4C46-B35C-D1FB66710830}" type="presParOf" srcId="{BE908A9F-AA96-4881-A5E4-68480EE4BCB1}" destId="{CF4C672C-0BB2-4A93-A67C-A5781B526706}" srcOrd="7" destOrd="0" presId="urn:microsoft.com/office/officeart/2005/8/layout/process4"/>
    <dgm:cxn modelId="{FDAFC290-E7B7-493F-9E31-9CD6F8B81E9B}" type="presParOf" srcId="{BE908A9F-AA96-4881-A5E4-68480EE4BCB1}" destId="{90C42C45-0DD5-44C0-8E5A-12744D2FCFC9}" srcOrd="8" destOrd="0" presId="urn:microsoft.com/office/officeart/2005/8/layout/process4"/>
    <dgm:cxn modelId="{E3571D7E-9579-491C-AEA5-78CCD3764086}" type="presParOf" srcId="{90C42C45-0DD5-44C0-8E5A-12744D2FCFC9}" destId="{6D5FDA41-38CB-4293-ACD5-131E8BD40320}"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A7192D-1BB3-489A-B5F3-9D6134BFEC88}" type="doc">
      <dgm:prSet loTypeId="urn:microsoft.com/office/officeart/2005/8/layout/hList7" loCatId="relationship" qsTypeId="urn:microsoft.com/office/officeart/2005/8/quickstyle/simple3" qsCatId="simple" csTypeId="urn:microsoft.com/office/officeart/2005/8/colors/colorful2" csCatId="colorful" phldr="1"/>
      <dgm:spPr/>
    </dgm:pt>
    <dgm:pt modelId="{E1ABB9DA-8D70-4F1C-AF02-94D1E334D64A}">
      <dgm:prSet phldrT="[Texto]"/>
      <dgm:spPr/>
      <dgm:t>
        <a:bodyPr/>
        <a:lstStyle/>
        <a:p>
          <a:r>
            <a:rPr lang="es-EC" b="1" dirty="0" smtClean="0"/>
            <a:t>Ley de Mataderos y su Reglamento</a:t>
          </a:r>
        </a:p>
        <a:p>
          <a:r>
            <a:rPr lang="es-EC" b="1" dirty="0" smtClean="0"/>
            <a:t>(</a:t>
          </a:r>
          <a:r>
            <a:rPr lang="es-EC" dirty="0" smtClean="0"/>
            <a:t>Decreto Supremo 502-C, publicada en el Registro Oficial No. 221 de 07 de abril de 1964)</a:t>
          </a:r>
          <a:endParaRPr lang="es-EC" dirty="0"/>
        </a:p>
      </dgm:t>
    </dgm:pt>
    <dgm:pt modelId="{E557514E-D266-4EE4-A870-5EE009C2D01A}" type="parTrans" cxnId="{FE277532-B110-4292-827C-1EB36C6D1029}">
      <dgm:prSet/>
      <dgm:spPr/>
      <dgm:t>
        <a:bodyPr/>
        <a:lstStyle/>
        <a:p>
          <a:endParaRPr lang="es-EC"/>
        </a:p>
      </dgm:t>
    </dgm:pt>
    <dgm:pt modelId="{EEB3F424-E021-4641-B5D7-F3C8590AD792}" type="sibTrans" cxnId="{FE277532-B110-4292-827C-1EB36C6D1029}">
      <dgm:prSet/>
      <dgm:spPr/>
      <dgm:t>
        <a:bodyPr/>
        <a:lstStyle/>
        <a:p>
          <a:endParaRPr lang="es-EC"/>
        </a:p>
      </dgm:t>
    </dgm:pt>
    <dgm:pt modelId="{7351A882-D895-4F1F-A378-3CA23BD3E38A}">
      <dgm:prSet phldrT="[Texto]"/>
      <dgm:spPr/>
      <dgm:t>
        <a:bodyPr/>
        <a:lstStyle/>
        <a:p>
          <a:pPr>
            <a:lnSpc>
              <a:spcPct val="90000"/>
            </a:lnSpc>
          </a:pPr>
          <a:r>
            <a:rPr lang="es-EC" b="1" dirty="0" smtClean="0"/>
            <a:t>Ley de Sanidad Animal</a:t>
          </a:r>
        </a:p>
        <a:p>
          <a:pPr>
            <a:lnSpc>
              <a:spcPct val="100000"/>
            </a:lnSpc>
          </a:pPr>
          <a:r>
            <a:rPr lang="es-EC" b="1" dirty="0" smtClean="0"/>
            <a:t>(</a:t>
          </a:r>
          <a:r>
            <a:rPr lang="es-EC" dirty="0" smtClean="0"/>
            <a:t>Codificación #9</a:t>
          </a:r>
        </a:p>
        <a:p>
          <a:pPr>
            <a:lnSpc>
              <a:spcPct val="100000"/>
            </a:lnSpc>
          </a:pPr>
          <a:r>
            <a:rPr lang="es-EC" dirty="0" smtClean="0"/>
            <a:t>Registro Oficial Suplemento# 315</a:t>
          </a:r>
        </a:p>
        <a:p>
          <a:pPr>
            <a:lnSpc>
              <a:spcPct val="100000"/>
            </a:lnSpc>
          </a:pPr>
          <a:r>
            <a:rPr lang="es-EC" dirty="0" smtClean="0"/>
            <a:t>Fecha: 16-4-2004)</a:t>
          </a:r>
          <a:endParaRPr lang="es-EC" dirty="0"/>
        </a:p>
      </dgm:t>
    </dgm:pt>
    <dgm:pt modelId="{68C34556-41F0-425D-BD94-617216DBE4C7}" type="parTrans" cxnId="{6678E3BB-D12F-442A-9FA8-C698C4F9E528}">
      <dgm:prSet/>
      <dgm:spPr/>
      <dgm:t>
        <a:bodyPr/>
        <a:lstStyle/>
        <a:p>
          <a:endParaRPr lang="es-EC"/>
        </a:p>
      </dgm:t>
    </dgm:pt>
    <dgm:pt modelId="{9183497F-1F20-45F3-90A1-7B82F085A27A}" type="sibTrans" cxnId="{6678E3BB-D12F-442A-9FA8-C698C4F9E528}">
      <dgm:prSet/>
      <dgm:spPr/>
      <dgm:t>
        <a:bodyPr/>
        <a:lstStyle/>
        <a:p>
          <a:endParaRPr lang="es-EC"/>
        </a:p>
      </dgm:t>
    </dgm:pt>
    <dgm:pt modelId="{9DBE86E7-503C-4A4C-AA20-516FBDFD24AB}">
      <dgm:prSet phldrT="[Texto]"/>
      <dgm:spPr>
        <a:solidFill>
          <a:srgbClr val="CCFFFF"/>
        </a:solidFill>
      </dgm:spPr>
      <dgm:t>
        <a:bodyPr/>
        <a:lstStyle/>
        <a:p>
          <a:r>
            <a:rPr lang="es-EC" b="1" dirty="0" smtClean="0"/>
            <a:t>Norma Inen 2687 Mercados Saludables. Requisitos </a:t>
          </a:r>
        </a:p>
        <a:p>
          <a:r>
            <a:rPr lang="es-EC" b="1" dirty="0" smtClean="0"/>
            <a:t>(</a:t>
          </a:r>
          <a:r>
            <a:rPr lang="es-EC" dirty="0" smtClean="0"/>
            <a:t>Registro Oficial No. 934 16 de abril del 2013, resolución No.13035)</a:t>
          </a:r>
          <a:endParaRPr lang="es-EC" dirty="0"/>
        </a:p>
      </dgm:t>
    </dgm:pt>
    <dgm:pt modelId="{6FBBD54A-B440-4056-BE5C-C25B05F25DF3}" type="parTrans" cxnId="{9CEA6724-85FF-46C2-988F-0BE0C23349D1}">
      <dgm:prSet/>
      <dgm:spPr/>
      <dgm:t>
        <a:bodyPr/>
        <a:lstStyle/>
        <a:p>
          <a:endParaRPr lang="es-EC"/>
        </a:p>
      </dgm:t>
    </dgm:pt>
    <dgm:pt modelId="{6778B904-DB95-407B-A997-2FD436AA6E22}" type="sibTrans" cxnId="{9CEA6724-85FF-46C2-988F-0BE0C23349D1}">
      <dgm:prSet/>
      <dgm:spPr/>
      <dgm:t>
        <a:bodyPr/>
        <a:lstStyle/>
        <a:p>
          <a:endParaRPr lang="es-EC"/>
        </a:p>
      </dgm:t>
    </dgm:pt>
    <dgm:pt modelId="{7F6E1ED8-64A2-4025-B9BA-DE0D7B67E5D8}" type="pres">
      <dgm:prSet presAssocID="{6DA7192D-1BB3-489A-B5F3-9D6134BFEC88}" presName="Name0" presStyleCnt="0">
        <dgm:presLayoutVars>
          <dgm:dir/>
          <dgm:resizeHandles val="exact"/>
        </dgm:presLayoutVars>
      </dgm:prSet>
      <dgm:spPr/>
    </dgm:pt>
    <dgm:pt modelId="{E120371C-1431-4391-8407-BF8B28FA018C}" type="pres">
      <dgm:prSet presAssocID="{6DA7192D-1BB3-489A-B5F3-9D6134BFEC88}" presName="fgShape" presStyleLbl="fgShp" presStyleIdx="0" presStyleCnt="1"/>
      <dgm:spPr/>
    </dgm:pt>
    <dgm:pt modelId="{B36A7A96-556E-48E2-A9B6-27EACAAFFA07}" type="pres">
      <dgm:prSet presAssocID="{6DA7192D-1BB3-489A-B5F3-9D6134BFEC88}" presName="linComp" presStyleCnt="0"/>
      <dgm:spPr/>
    </dgm:pt>
    <dgm:pt modelId="{F335F7AE-C0E3-4FD5-A9C5-1A885B41B74C}" type="pres">
      <dgm:prSet presAssocID="{E1ABB9DA-8D70-4F1C-AF02-94D1E334D64A}" presName="compNode" presStyleCnt="0"/>
      <dgm:spPr/>
    </dgm:pt>
    <dgm:pt modelId="{9AC5ED24-9F5C-4D37-BA98-000A2432E6AD}" type="pres">
      <dgm:prSet presAssocID="{E1ABB9DA-8D70-4F1C-AF02-94D1E334D64A}" presName="bkgdShape" presStyleLbl="node1" presStyleIdx="0" presStyleCnt="3"/>
      <dgm:spPr/>
      <dgm:t>
        <a:bodyPr/>
        <a:lstStyle/>
        <a:p>
          <a:endParaRPr lang="es-EC"/>
        </a:p>
      </dgm:t>
    </dgm:pt>
    <dgm:pt modelId="{E64C438D-F57C-41D1-95BC-C9B304633A89}" type="pres">
      <dgm:prSet presAssocID="{E1ABB9DA-8D70-4F1C-AF02-94D1E334D64A}" presName="nodeTx" presStyleLbl="node1" presStyleIdx="0" presStyleCnt="3">
        <dgm:presLayoutVars>
          <dgm:bulletEnabled val="1"/>
        </dgm:presLayoutVars>
      </dgm:prSet>
      <dgm:spPr/>
      <dgm:t>
        <a:bodyPr/>
        <a:lstStyle/>
        <a:p>
          <a:endParaRPr lang="es-EC"/>
        </a:p>
      </dgm:t>
    </dgm:pt>
    <dgm:pt modelId="{677FB97B-E673-4C50-BE95-C05711BFCB5B}" type="pres">
      <dgm:prSet presAssocID="{E1ABB9DA-8D70-4F1C-AF02-94D1E334D64A}" presName="invisiNode" presStyleLbl="node1" presStyleIdx="0" presStyleCnt="3"/>
      <dgm:spPr/>
    </dgm:pt>
    <dgm:pt modelId="{824D797D-A837-4984-8BD8-2C961C6D0311}" type="pres">
      <dgm:prSet presAssocID="{E1ABB9DA-8D70-4F1C-AF02-94D1E334D64A}" presName="imagNode" presStyleLbl="fgImgPlace1" presStyleIdx="0" presStyleCnt="3" custScaleX="119433" custScaleY="116390"/>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07738005-CF6D-488A-A2D1-D95D694A3952}" type="pres">
      <dgm:prSet presAssocID="{EEB3F424-E021-4641-B5D7-F3C8590AD792}" presName="sibTrans" presStyleLbl="sibTrans2D1" presStyleIdx="0" presStyleCnt="0"/>
      <dgm:spPr/>
      <dgm:t>
        <a:bodyPr/>
        <a:lstStyle/>
        <a:p>
          <a:endParaRPr lang="es-EC"/>
        </a:p>
      </dgm:t>
    </dgm:pt>
    <dgm:pt modelId="{0DAD92BA-754C-41E7-A93B-7CD0568E0819}" type="pres">
      <dgm:prSet presAssocID="{7351A882-D895-4F1F-A378-3CA23BD3E38A}" presName="compNode" presStyleCnt="0"/>
      <dgm:spPr/>
    </dgm:pt>
    <dgm:pt modelId="{7C4332CB-61E9-4207-81BF-82D39076F52E}" type="pres">
      <dgm:prSet presAssocID="{7351A882-D895-4F1F-A378-3CA23BD3E38A}" presName="bkgdShape" presStyleLbl="node1" presStyleIdx="1" presStyleCnt="3"/>
      <dgm:spPr/>
      <dgm:t>
        <a:bodyPr/>
        <a:lstStyle/>
        <a:p>
          <a:endParaRPr lang="es-EC"/>
        </a:p>
      </dgm:t>
    </dgm:pt>
    <dgm:pt modelId="{8A8F7B75-208D-4B04-BFCB-67918FA3D092}" type="pres">
      <dgm:prSet presAssocID="{7351A882-D895-4F1F-A378-3CA23BD3E38A}" presName="nodeTx" presStyleLbl="node1" presStyleIdx="1" presStyleCnt="3">
        <dgm:presLayoutVars>
          <dgm:bulletEnabled val="1"/>
        </dgm:presLayoutVars>
      </dgm:prSet>
      <dgm:spPr/>
      <dgm:t>
        <a:bodyPr/>
        <a:lstStyle/>
        <a:p>
          <a:endParaRPr lang="es-EC"/>
        </a:p>
      </dgm:t>
    </dgm:pt>
    <dgm:pt modelId="{1FE80953-49B4-455C-951C-5127D170A9D5}" type="pres">
      <dgm:prSet presAssocID="{7351A882-D895-4F1F-A378-3CA23BD3E38A}" presName="invisiNode" presStyleLbl="node1" presStyleIdx="1" presStyleCnt="3"/>
      <dgm:spPr/>
    </dgm:pt>
    <dgm:pt modelId="{BCECE4D7-5B85-4E54-BEA9-0BEBFD497F7B}" type="pres">
      <dgm:prSet presAssocID="{7351A882-D895-4F1F-A378-3CA23BD3E38A}" presName="imagNode" presStyleLbl="fgImgPlace1" presStyleIdx="1" presStyleCnt="3" custScaleX="113157" custScaleY="116390"/>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9BEC90D3-CCC9-4A60-95ED-4C4B225E0BFF}" type="pres">
      <dgm:prSet presAssocID="{9183497F-1F20-45F3-90A1-7B82F085A27A}" presName="sibTrans" presStyleLbl="sibTrans2D1" presStyleIdx="0" presStyleCnt="0"/>
      <dgm:spPr/>
      <dgm:t>
        <a:bodyPr/>
        <a:lstStyle/>
        <a:p>
          <a:endParaRPr lang="es-EC"/>
        </a:p>
      </dgm:t>
    </dgm:pt>
    <dgm:pt modelId="{7882A51F-7C74-4752-AC44-CA282CBC252A}" type="pres">
      <dgm:prSet presAssocID="{9DBE86E7-503C-4A4C-AA20-516FBDFD24AB}" presName="compNode" presStyleCnt="0"/>
      <dgm:spPr/>
    </dgm:pt>
    <dgm:pt modelId="{8A098186-9CBD-48AC-9B62-EACF157196C0}" type="pres">
      <dgm:prSet presAssocID="{9DBE86E7-503C-4A4C-AA20-516FBDFD24AB}" presName="bkgdShape" presStyleLbl="node1" presStyleIdx="2" presStyleCnt="3"/>
      <dgm:spPr/>
      <dgm:t>
        <a:bodyPr/>
        <a:lstStyle/>
        <a:p>
          <a:endParaRPr lang="es-EC"/>
        </a:p>
      </dgm:t>
    </dgm:pt>
    <dgm:pt modelId="{6D846309-2628-4A3D-8E00-2A7A41F78373}" type="pres">
      <dgm:prSet presAssocID="{9DBE86E7-503C-4A4C-AA20-516FBDFD24AB}" presName="nodeTx" presStyleLbl="node1" presStyleIdx="2" presStyleCnt="3">
        <dgm:presLayoutVars>
          <dgm:bulletEnabled val="1"/>
        </dgm:presLayoutVars>
      </dgm:prSet>
      <dgm:spPr/>
      <dgm:t>
        <a:bodyPr/>
        <a:lstStyle/>
        <a:p>
          <a:endParaRPr lang="es-EC"/>
        </a:p>
      </dgm:t>
    </dgm:pt>
    <dgm:pt modelId="{F7A56714-5C3D-43A4-9804-6D48615E964B}" type="pres">
      <dgm:prSet presAssocID="{9DBE86E7-503C-4A4C-AA20-516FBDFD24AB}" presName="invisiNode" presStyleLbl="node1" presStyleIdx="2" presStyleCnt="3"/>
      <dgm:spPr/>
    </dgm:pt>
    <dgm:pt modelId="{83D4288C-7854-447E-A380-9847AC6BB640}" type="pres">
      <dgm:prSet presAssocID="{9DBE86E7-503C-4A4C-AA20-516FBDFD24AB}" presName="imagNode" presStyleLbl="fgImgPlace1" presStyleIdx="2" presStyleCnt="3" custScaleX="124289" custScaleY="116390"/>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Lst>
  <dgm:cxnLst>
    <dgm:cxn modelId="{FE277532-B110-4292-827C-1EB36C6D1029}" srcId="{6DA7192D-1BB3-489A-B5F3-9D6134BFEC88}" destId="{E1ABB9DA-8D70-4F1C-AF02-94D1E334D64A}" srcOrd="0" destOrd="0" parTransId="{E557514E-D266-4EE4-A870-5EE009C2D01A}" sibTransId="{EEB3F424-E021-4641-B5D7-F3C8590AD792}"/>
    <dgm:cxn modelId="{182C1F7D-9A0C-44D6-A485-3A9369BCB39C}" type="presOf" srcId="{E1ABB9DA-8D70-4F1C-AF02-94D1E334D64A}" destId="{E64C438D-F57C-41D1-95BC-C9B304633A89}" srcOrd="1" destOrd="0" presId="urn:microsoft.com/office/officeart/2005/8/layout/hList7"/>
    <dgm:cxn modelId="{D921143A-0B0F-4CEB-8D5D-05087B7DB009}" type="presOf" srcId="{EEB3F424-E021-4641-B5D7-F3C8590AD792}" destId="{07738005-CF6D-488A-A2D1-D95D694A3952}" srcOrd="0" destOrd="0" presId="urn:microsoft.com/office/officeart/2005/8/layout/hList7"/>
    <dgm:cxn modelId="{58D13AD2-53A3-4E23-91AE-8E1FD547659C}" type="presOf" srcId="{9DBE86E7-503C-4A4C-AA20-516FBDFD24AB}" destId="{6D846309-2628-4A3D-8E00-2A7A41F78373}" srcOrd="1" destOrd="0" presId="urn:microsoft.com/office/officeart/2005/8/layout/hList7"/>
    <dgm:cxn modelId="{60C1D083-282E-4DF9-BB00-D4FC2A5810F4}" type="presOf" srcId="{6DA7192D-1BB3-489A-B5F3-9D6134BFEC88}" destId="{7F6E1ED8-64A2-4025-B9BA-DE0D7B67E5D8}" srcOrd="0" destOrd="0" presId="urn:microsoft.com/office/officeart/2005/8/layout/hList7"/>
    <dgm:cxn modelId="{6C6ED58E-8DE7-4C24-935A-AEDBC32FCBBA}" type="presOf" srcId="{9183497F-1F20-45F3-90A1-7B82F085A27A}" destId="{9BEC90D3-CCC9-4A60-95ED-4C4B225E0BFF}" srcOrd="0" destOrd="0" presId="urn:microsoft.com/office/officeart/2005/8/layout/hList7"/>
    <dgm:cxn modelId="{4AA2695F-1CC8-47EA-9BD3-6A97D999C828}" type="presOf" srcId="{E1ABB9DA-8D70-4F1C-AF02-94D1E334D64A}" destId="{9AC5ED24-9F5C-4D37-BA98-000A2432E6AD}" srcOrd="0" destOrd="0" presId="urn:microsoft.com/office/officeart/2005/8/layout/hList7"/>
    <dgm:cxn modelId="{9CEA6724-85FF-46C2-988F-0BE0C23349D1}" srcId="{6DA7192D-1BB3-489A-B5F3-9D6134BFEC88}" destId="{9DBE86E7-503C-4A4C-AA20-516FBDFD24AB}" srcOrd="2" destOrd="0" parTransId="{6FBBD54A-B440-4056-BE5C-C25B05F25DF3}" sibTransId="{6778B904-DB95-407B-A997-2FD436AA6E22}"/>
    <dgm:cxn modelId="{CB5F0F6B-E0D6-40CF-A189-8F8BDF1A84BE}" type="presOf" srcId="{9DBE86E7-503C-4A4C-AA20-516FBDFD24AB}" destId="{8A098186-9CBD-48AC-9B62-EACF157196C0}" srcOrd="0" destOrd="0" presId="urn:microsoft.com/office/officeart/2005/8/layout/hList7"/>
    <dgm:cxn modelId="{4D4F2878-4D4D-42E8-B770-067F44BB9B0E}" type="presOf" srcId="{7351A882-D895-4F1F-A378-3CA23BD3E38A}" destId="{7C4332CB-61E9-4207-81BF-82D39076F52E}" srcOrd="0" destOrd="0" presId="urn:microsoft.com/office/officeart/2005/8/layout/hList7"/>
    <dgm:cxn modelId="{6678E3BB-D12F-442A-9FA8-C698C4F9E528}" srcId="{6DA7192D-1BB3-489A-B5F3-9D6134BFEC88}" destId="{7351A882-D895-4F1F-A378-3CA23BD3E38A}" srcOrd="1" destOrd="0" parTransId="{68C34556-41F0-425D-BD94-617216DBE4C7}" sibTransId="{9183497F-1F20-45F3-90A1-7B82F085A27A}"/>
    <dgm:cxn modelId="{F8F7B645-4CE1-4A27-8247-B8B7E1CBAA8B}" type="presOf" srcId="{7351A882-D895-4F1F-A378-3CA23BD3E38A}" destId="{8A8F7B75-208D-4B04-BFCB-67918FA3D092}" srcOrd="1" destOrd="0" presId="urn:microsoft.com/office/officeart/2005/8/layout/hList7"/>
    <dgm:cxn modelId="{093B233F-E8FE-4DB0-8A13-58859287FBC5}" type="presParOf" srcId="{7F6E1ED8-64A2-4025-B9BA-DE0D7B67E5D8}" destId="{E120371C-1431-4391-8407-BF8B28FA018C}" srcOrd="0" destOrd="0" presId="urn:microsoft.com/office/officeart/2005/8/layout/hList7"/>
    <dgm:cxn modelId="{C8FE1496-9A2D-4707-A6CF-D8A246DF83CB}" type="presParOf" srcId="{7F6E1ED8-64A2-4025-B9BA-DE0D7B67E5D8}" destId="{B36A7A96-556E-48E2-A9B6-27EACAAFFA07}" srcOrd="1" destOrd="0" presId="urn:microsoft.com/office/officeart/2005/8/layout/hList7"/>
    <dgm:cxn modelId="{497A0FF2-A22B-4DF7-92A2-7B8E83BBF660}" type="presParOf" srcId="{B36A7A96-556E-48E2-A9B6-27EACAAFFA07}" destId="{F335F7AE-C0E3-4FD5-A9C5-1A885B41B74C}" srcOrd="0" destOrd="0" presId="urn:microsoft.com/office/officeart/2005/8/layout/hList7"/>
    <dgm:cxn modelId="{1B8CFD4A-846C-4D38-962F-9C9B29BE530E}" type="presParOf" srcId="{F335F7AE-C0E3-4FD5-A9C5-1A885B41B74C}" destId="{9AC5ED24-9F5C-4D37-BA98-000A2432E6AD}" srcOrd="0" destOrd="0" presId="urn:microsoft.com/office/officeart/2005/8/layout/hList7"/>
    <dgm:cxn modelId="{FF9A666B-0893-4753-AE9D-8C8B375E04A9}" type="presParOf" srcId="{F335F7AE-C0E3-4FD5-A9C5-1A885B41B74C}" destId="{E64C438D-F57C-41D1-95BC-C9B304633A89}" srcOrd="1" destOrd="0" presId="urn:microsoft.com/office/officeart/2005/8/layout/hList7"/>
    <dgm:cxn modelId="{4F21B8A0-B2B1-4FF5-B629-CDB0D0F67749}" type="presParOf" srcId="{F335F7AE-C0E3-4FD5-A9C5-1A885B41B74C}" destId="{677FB97B-E673-4C50-BE95-C05711BFCB5B}" srcOrd="2" destOrd="0" presId="urn:microsoft.com/office/officeart/2005/8/layout/hList7"/>
    <dgm:cxn modelId="{1B64E5FF-0C58-4B23-9238-F756991DF954}" type="presParOf" srcId="{F335F7AE-C0E3-4FD5-A9C5-1A885B41B74C}" destId="{824D797D-A837-4984-8BD8-2C961C6D0311}" srcOrd="3" destOrd="0" presId="urn:microsoft.com/office/officeart/2005/8/layout/hList7"/>
    <dgm:cxn modelId="{50A9A6D4-2801-432C-AF3D-5687E31D4664}" type="presParOf" srcId="{B36A7A96-556E-48E2-A9B6-27EACAAFFA07}" destId="{07738005-CF6D-488A-A2D1-D95D694A3952}" srcOrd="1" destOrd="0" presId="urn:microsoft.com/office/officeart/2005/8/layout/hList7"/>
    <dgm:cxn modelId="{6CEC3851-81F7-4A3D-A696-3054B7A7BFE6}" type="presParOf" srcId="{B36A7A96-556E-48E2-A9B6-27EACAAFFA07}" destId="{0DAD92BA-754C-41E7-A93B-7CD0568E0819}" srcOrd="2" destOrd="0" presId="urn:microsoft.com/office/officeart/2005/8/layout/hList7"/>
    <dgm:cxn modelId="{7D1EE53D-E172-403E-BD8A-DA3D95068649}" type="presParOf" srcId="{0DAD92BA-754C-41E7-A93B-7CD0568E0819}" destId="{7C4332CB-61E9-4207-81BF-82D39076F52E}" srcOrd="0" destOrd="0" presId="urn:microsoft.com/office/officeart/2005/8/layout/hList7"/>
    <dgm:cxn modelId="{59851F49-FD18-4DF9-8BC8-207A92968C1B}" type="presParOf" srcId="{0DAD92BA-754C-41E7-A93B-7CD0568E0819}" destId="{8A8F7B75-208D-4B04-BFCB-67918FA3D092}" srcOrd="1" destOrd="0" presId="urn:microsoft.com/office/officeart/2005/8/layout/hList7"/>
    <dgm:cxn modelId="{651458B0-0F71-4D19-9128-78ED62F7CBE5}" type="presParOf" srcId="{0DAD92BA-754C-41E7-A93B-7CD0568E0819}" destId="{1FE80953-49B4-455C-951C-5127D170A9D5}" srcOrd="2" destOrd="0" presId="urn:microsoft.com/office/officeart/2005/8/layout/hList7"/>
    <dgm:cxn modelId="{78AFB624-AE1A-48B0-B76A-5CC34591E4DA}" type="presParOf" srcId="{0DAD92BA-754C-41E7-A93B-7CD0568E0819}" destId="{BCECE4D7-5B85-4E54-BEA9-0BEBFD497F7B}" srcOrd="3" destOrd="0" presId="urn:microsoft.com/office/officeart/2005/8/layout/hList7"/>
    <dgm:cxn modelId="{84BD22AF-2F17-4BC2-80F9-ECD01EEC88F9}" type="presParOf" srcId="{B36A7A96-556E-48E2-A9B6-27EACAAFFA07}" destId="{9BEC90D3-CCC9-4A60-95ED-4C4B225E0BFF}" srcOrd="3" destOrd="0" presId="urn:microsoft.com/office/officeart/2005/8/layout/hList7"/>
    <dgm:cxn modelId="{9F0803FD-0D71-4E2E-9E98-C402567BCEDA}" type="presParOf" srcId="{B36A7A96-556E-48E2-A9B6-27EACAAFFA07}" destId="{7882A51F-7C74-4752-AC44-CA282CBC252A}" srcOrd="4" destOrd="0" presId="urn:microsoft.com/office/officeart/2005/8/layout/hList7"/>
    <dgm:cxn modelId="{CF7420F0-09F0-45EB-9A09-8A6A8D31FF25}" type="presParOf" srcId="{7882A51F-7C74-4752-AC44-CA282CBC252A}" destId="{8A098186-9CBD-48AC-9B62-EACF157196C0}" srcOrd="0" destOrd="0" presId="urn:microsoft.com/office/officeart/2005/8/layout/hList7"/>
    <dgm:cxn modelId="{7B49019C-E318-4CD4-A696-F2A08BF42D92}" type="presParOf" srcId="{7882A51F-7C74-4752-AC44-CA282CBC252A}" destId="{6D846309-2628-4A3D-8E00-2A7A41F78373}" srcOrd="1" destOrd="0" presId="urn:microsoft.com/office/officeart/2005/8/layout/hList7"/>
    <dgm:cxn modelId="{1CC144CA-5E7C-424F-93FC-5CDA2E101450}" type="presParOf" srcId="{7882A51F-7C74-4752-AC44-CA282CBC252A}" destId="{F7A56714-5C3D-43A4-9804-6D48615E964B}" srcOrd="2" destOrd="0" presId="urn:microsoft.com/office/officeart/2005/8/layout/hList7"/>
    <dgm:cxn modelId="{E5A57B0E-88EA-4413-9DE1-57661DD79C07}" type="presParOf" srcId="{7882A51F-7C74-4752-AC44-CA282CBC252A}" destId="{83D4288C-7854-447E-A380-9847AC6BB640}"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A384FE-3949-4E59-B055-71FA64753000}" type="doc">
      <dgm:prSet loTypeId="urn:microsoft.com/office/officeart/2005/8/layout/hierarchy2" loCatId="hierarchy" qsTypeId="urn:microsoft.com/office/officeart/2005/8/quickstyle/simple3" qsCatId="simple" csTypeId="urn:microsoft.com/office/officeart/2005/8/colors/colorful1" csCatId="colorful" phldr="1"/>
      <dgm:spPr/>
      <dgm:t>
        <a:bodyPr/>
        <a:lstStyle/>
        <a:p>
          <a:endParaRPr lang="es-EC"/>
        </a:p>
      </dgm:t>
    </dgm:pt>
    <dgm:pt modelId="{3CB526BF-90E1-4A85-9B88-96B08741871C}">
      <dgm:prSet phldrT="[Texto]" custT="1"/>
      <dgm:spPr/>
      <dgm:t>
        <a:bodyPr/>
        <a:lstStyle/>
        <a:p>
          <a:r>
            <a:rPr lang="es-EC" sz="1600" b="1" dirty="0" smtClean="0"/>
            <a:t>Productor dos</a:t>
          </a:r>
          <a:endParaRPr lang="es-EC" sz="1600" b="1" dirty="0"/>
        </a:p>
      </dgm:t>
    </dgm:pt>
    <dgm:pt modelId="{BCEF1129-DDC2-496C-849F-C6D84E4AE428}" type="parTrans" cxnId="{9468E15B-00C4-4008-BC4F-B8599828C6C7}">
      <dgm:prSet/>
      <dgm:spPr/>
      <dgm:t>
        <a:bodyPr/>
        <a:lstStyle/>
        <a:p>
          <a:endParaRPr lang="es-EC"/>
        </a:p>
      </dgm:t>
    </dgm:pt>
    <dgm:pt modelId="{5C2209F2-ADA8-4F02-8CE8-3B9D6B7DA8A6}" type="sibTrans" cxnId="{9468E15B-00C4-4008-BC4F-B8599828C6C7}">
      <dgm:prSet/>
      <dgm:spPr/>
      <dgm:t>
        <a:bodyPr/>
        <a:lstStyle/>
        <a:p>
          <a:endParaRPr lang="es-EC"/>
        </a:p>
      </dgm:t>
    </dgm:pt>
    <dgm:pt modelId="{4B01CD9A-A16F-4CC8-8585-FA0EDED91C44}">
      <dgm:prSet phldrT="[Texto]" custT="1"/>
      <dgm:spPr/>
      <dgm:t>
        <a:bodyPr/>
        <a:lstStyle/>
        <a:p>
          <a:r>
            <a:rPr lang="es-EC" sz="1600" b="0" dirty="0" smtClean="0"/>
            <a:t>Introductor</a:t>
          </a:r>
          <a:endParaRPr lang="es-EC" sz="1600" b="0" dirty="0"/>
        </a:p>
      </dgm:t>
    </dgm:pt>
    <dgm:pt modelId="{3616ED54-5191-4F1B-A004-50CEB8E39425}" type="parTrans" cxnId="{7B395129-DA84-42EA-9BDA-437FA69A70F6}">
      <dgm:prSet/>
      <dgm:spPr/>
      <dgm:t>
        <a:bodyPr/>
        <a:lstStyle/>
        <a:p>
          <a:endParaRPr lang="es-EC"/>
        </a:p>
      </dgm:t>
    </dgm:pt>
    <dgm:pt modelId="{100670BE-3E59-4491-A089-59A97157F74B}" type="sibTrans" cxnId="{7B395129-DA84-42EA-9BDA-437FA69A70F6}">
      <dgm:prSet/>
      <dgm:spPr/>
      <dgm:t>
        <a:bodyPr/>
        <a:lstStyle/>
        <a:p>
          <a:endParaRPr lang="es-EC"/>
        </a:p>
      </dgm:t>
    </dgm:pt>
    <dgm:pt modelId="{49B34824-5758-4D0D-819E-49690ECE0C60}">
      <dgm:prSet phldrT="[Texto]" custT="1"/>
      <dgm:spPr/>
      <dgm:t>
        <a:bodyPr/>
        <a:lstStyle/>
        <a:p>
          <a:r>
            <a:rPr lang="es-EC" sz="1600" b="0" dirty="0" smtClean="0"/>
            <a:t>Carnicero</a:t>
          </a:r>
          <a:endParaRPr lang="es-EC" sz="1600" b="0" dirty="0"/>
        </a:p>
      </dgm:t>
    </dgm:pt>
    <dgm:pt modelId="{5CE7F878-DB8F-4F09-969C-BBD80FB50A03}" type="parTrans" cxnId="{C5C15394-F300-446B-A4FE-B6631C08F601}">
      <dgm:prSet/>
      <dgm:spPr/>
      <dgm:t>
        <a:bodyPr/>
        <a:lstStyle/>
        <a:p>
          <a:endParaRPr lang="es-EC"/>
        </a:p>
      </dgm:t>
    </dgm:pt>
    <dgm:pt modelId="{B0ECA05F-7FB1-4A40-9C2C-3BF39BECCC1C}" type="sibTrans" cxnId="{C5C15394-F300-446B-A4FE-B6631C08F601}">
      <dgm:prSet/>
      <dgm:spPr/>
      <dgm:t>
        <a:bodyPr/>
        <a:lstStyle/>
        <a:p>
          <a:endParaRPr lang="es-EC"/>
        </a:p>
      </dgm:t>
    </dgm:pt>
    <dgm:pt modelId="{F1029DCA-7F9C-4879-8134-C736B1B3B125}">
      <dgm:prSet phldrT="[Texto]" custT="1"/>
      <dgm:spPr/>
      <dgm:t>
        <a:bodyPr/>
        <a:lstStyle/>
        <a:p>
          <a:r>
            <a:rPr lang="es-EC" sz="1600" b="0" dirty="0" smtClean="0"/>
            <a:t>Y/o Consumidor Final</a:t>
          </a:r>
          <a:endParaRPr lang="es-EC" sz="1600" b="0" dirty="0"/>
        </a:p>
      </dgm:t>
    </dgm:pt>
    <dgm:pt modelId="{FA57E0E0-733E-4E83-8735-E97FB2ED7ABF}" type="parTrans" cxnId="{4F9083BA-D58A-4F8E-8292-AC73D11374B4}">
      <dgm:prSet/>
      <dgm:spPr/>
      <dgm:t>
        <a:bodyPr/>
        <a:lstStyle/>
        <a:p>
          <a:endParaRPr lang="es-EC"/>
        </a:p>
      </dgm:t>
    </dgm:pt>
    <dgm:pt modelId="{FFC46012-BBB1-4EB6-9D0F-4F31B95B8854}" type="sibTrans" cxnId="{4F9083BA-D58A-4F8E-8292-AC73D11374B4}">
      <dgm:prSet/>
      <dgm:spPr/>
      <dgm:t>
        <a:bodyPr/>
        <a:lstStyle/>
        <a:p>
          <a:endParaRPr lang="es-EC"/>
        </a:p>
      </dgm:t>
    </dgm:pt>
    <dgm:pt modelId="{3446CC4D-A136-4720-85E3-95C35FCEED4B}" type="pres">
      <dgm:prSet presAssocID="{2EA384FE-3949-4E59-B055-71FA64753000}" presName="diagram" presStyleCnt="0">
        <dgm:presLayoutVars>
          <dgm:chPref val="1"/>
          <dgm:dir/>
          <dgm:animOne val="branch"/>
          <dgm:animLvl val="lvl"/>
          <dgm:resizeHandles val="exact"/>
        </dgm:presLayoutVars>
      </dgm:prSet>
      <dgm:spPr/>
      <dgm:t>
        <a:bodyPr/>
        <a:lstStyle/>
        <a:p>
          <a:endParaRPr lang="es-EC"/>
        </a:p>
      </dgm:t>
    </dgm:pt>
    <dgm:pt modelId="{560EB566-0792-4BCF-B2C2-CC71D2DFFA28}" type="pres">
      <dgm:prSet presAssocID="{3CB526BF-90E1-4A85-9B88-96B08741871C}" presName="root1" presStyleCnt="0"/>
      <dgm:spPr/>
    </dgm:pt>
    <dgm:pt modelId="{55B7EF9C-2ED0-4B65-BEBD-6DC5AF496BC9}" type="pres">
      <dgm:prSet presAssocID="{3CB526BF-90E1-4A85-9B88-96B08741871C}" presName="LevelOneTextNode" presStyleLbl="node0" presStyleIdx="0" presStyleCnt="1" custScaleX="62765" custScaleY="21408">
        <dgm:presLayoutVars>
          <dgm:chPref val="3"/>
        </dgm:presLayoutVars>
      </dgm:prSet>
      <dgm:spPr/>
      <dgm:t>
        <a:bodyPr/>
        <a:lstStyle/>
        <a:p>
          <a:endParaRPr lang="es-EC"/>
        </a:p>
      </dgm:t>
    </dgm:pt>
    <dgm:pt modelId="{2AF4ECAB-DD06-425C-BC42-34C6DA951CFA}" type="pres">
      <dgm:prSet presAssocID="{3CB526BF-90E1-4A85-9B88-96B08741871C}" presName="level2hierChild" presStyleCnt="0"/>
      <dgm:spPr/>
    </dgm:pt>
    <dgm:pt modelId="{DB3F211D-400F-4B0E-9073-0D2E7551AA0B}" type="pres">
      <dgm:prSet presAssocID="{3616ED54-5191-4F1B-A004-50CEB8E39425}" presName="conn2-1" presStyleLbl="parChTrans1D2" presStyleIdx="0" presStyleCnt="3"/>
      <dgm:spPr/>
      <dgm:t>
        <a:bodyPr/>
        <a:lstStyle/>
        <a:p>
          <a:endParaRPr lang="es-EC"/>
        </a:p>
      </dgm:t>
    </dgm:pt>
    <dgm:pt modelId="{C17EFED1-EEC9-4452-B2FD-8438E9F35B39}" type="pres">
      <dgm:prSet presAssocID="{3616ED54-5191-4F1B-A004-50CEB8E39425}" presName="connTx" presStyleLbl="parChTrans1D2" presStyleIdx="0" presStyleCnt="3"/>
      <dgm:spPr/>
      <dgm:t>
        <a:bodyPr/>
        <a:lstStyle/>
        <a:p>
          <a:endParaRPr lang="es-EC"/>
        </a:p>
      </dgm:t>
    </dgm:pt>
    <dgm:pt modelId="{8D9B92F5-1634-4649-A87A-DD3A712A3939}" type="pres">
      <dgm:prSet presAssocID="{4B01CD9A-A16F-4CC8-8585-FA0EDED91C44}" presName="root2" presStyleCnt="0"/>
      <dgm:spPr/>
    </dgm:pt>
    <dgm:pt modelId="{DAAB1695-B8F8-4CBC-ACB3-460C7B6A3967}" type="pres">
      <dgm:prSet presAssocID="{4B01CD9A-A16F-4CC8-8585-FA0EDED91C44}" presName="LevelTwoTextNode" presStyleLbl="node2" presStyleIdx="0" presStyleCnt="3" custScaleX="69432" custScaleY="23360">
        <dgm:presLayoutVars>
          <dgm:chPref val="3"/>
        </dgm:presLayoutVars>
      </dgm:prSet>
      <dgm:spPr/>
      <dgm:t>
        <a:bodyPr/>
        <a:lstStyle/>
        <a:p>
          <a:endParaRPr lang="es-EC"/>
        </a:p>
      </dgm:t>
    </dgm:pt>
    <dgm:pt modelId="{B0C05187-AE75-46A0-BAE7-6CE0867FBFDC}" type="pres">
      <dgm:prSet presAssocID="{4B01CD9A-A16F-4CC8-8585-FA0EDED91C44}" presName="level3hierChild" presStyleCnt="0"/>
      <dgm:spPr/>
    </dgm:pt>
    <dgm:pt modelId="{323BEF9B-0B48-4543-8E24-1CB20D27BCA0}" type="pres">
      <dgm:prSet presAssocID="{5CE7F878-DB8F-4F09-969C-BBD80FB50A03}" presName="conn2-1" presStyleLbl="parChTrans1D2" presStyleIdx="1" presStyleCnt="3"/>
      <dgm:spPr/>
      <dgm:t>
        <a:bodyPr/>
        <a:lstStyle/>
        <a:p>
          <a:endParaRPr lang="es-EC"/>
        </a:p>
      </dgm:t>
    </dgm:pt>
    <dgm:pt modelId="{F59B2CC6-EB02-4038-A08A-BC42BEA2204B}" type="pres">
      <dgm:prSet presAssocID="{5CE7F878-DB8F-4F09-969C-BBD80FB50A03}" presName="connTx" presStyleLbl="parChTrans1D2" presStyleIdx="1" presStyleCnt="3"/>
      <dgm:spPr/>
      <dgm:t>
        <a:bodyPr/>
        <a:lstStyle/>
        <a:p>
          <a:endParaRPr lang="es-EC"/>
        </a:p>
      </dgm:t>
    </dgm:pt>
    <dgm:pt modelId="{E9A98FD8-BE61-4C71-B56F-A3C3AFEF099D}" type="pres">
      <dgm:prSet presAssocID="{49B34824-5758-4D0D-819E-49690ECE0C60}" presName="root2" presStyleCnt="0"/>
      <dgm:spPr/>
    </dgm:pt>
    <dgm:pt modelId="{84FFB221-0E15-4351-BDC9-5A7E3C042B82}" type="pres">
      <dgm:prSet presAssocID="{49B34824-5758-4D0D-819E-49690ECE0C60}" presName="LevelTwoTextNode" presStyleLbl="node2" presStyleIdx="1" presStyleCnt="3" custScaleX="69432" custScaleY="23360">
        <dgm:presLayoutVars>
          <dgm:chPref val="3"/>
        </dgm:presLayoutVars>
      </dgm:prSet>
      <dgm:spPr/>
      <dgm:t>
        <a:bodyPr/>
        <a:lstStyle/>
        <a:p>
          <a:endParaRPr lang="es-EC"/>
        </a:p>
      </dgm:t>
    </dgm:pt>
    <dgm:pt modelId="{394A1B45-4AA0-4DB0-876E-A3F73A1A0873}" type="pres">
      <dgm:prSet presAssocID="{49B34824-5758-4D0D-819E-49690ECE0C60}" presName="level3hierChild" presStyleCnt="0"/>
      <dgm:spPr/>
    </dgm:pt>
    <dgm:pt modelId="{A0B7FAA6-45E0-4968-8086-4B53417C8CEC}" type="pres">
      <dgm:prSet presAssocID="{FA57E0E0-733E-4E83-8735-E97FB2ED7ABF}" presName="conn2-1" presStyleLbl="parChTrans1D2" presStyleIdx="2" presStyleCnt="3"/>
      <dgm:spPr/>
      <dgm:t>
        <a:bodyPr/>
        <a:lstStyle/>
        <a:p>
          <a:endParaRPr lang="es-EC"/>
        </a:p>
      </dgm:t>
    </dgm:pt>
    <dgm:pt modelId="{21A4A627-32F8-420F-93A2-CFEBB14DE9F9}" type="pres">
      <dgm:prSet presAssocID="{FA57E0E0-733E-4E83-8735-E97FB2ED7ABF}" presName="connTx" presStyleLbl="parChTrans1D2" presStyleIdx="2" presStyleCnt="3"/>
      <dgm:spPr/>
      <dgm:t>
        <a:bodyPr/>
        <a:lstStyle/>
        <a:p>
          <a:endParaRPr lang="es-EC"/>
        </a:p>
      </dgm:t>
    </dgm:pt>
    <dgm:pt modelId="{11A17F4E-F429-4338-9E8F-A017E47F2C09}" type="pres">
      <dgm:prSet presAssocID="{F1029DCA-7F9C-4879-8134-C736B1B3B125}" presName="root2" presStyleCnt="0"/>
      <dgm:spPr/>
    </dgm:pt>
    <dgm:pt modelId="{AE79DD19-45DE-4FFD-861D-C933CAC08D6F}" type="pres">
      <dgm:prSet presAssocID="{F1029DCA-7F9C-4879-8134-C736B1B3B125}" presName="LevelTwoTextNode" presStyleLbl="node2" presStyleIdx="2" presStyleCnt="3" custScaleX="69432" custScaleY="23360">
        <dgm:presLayoutVars>
          <dgm:chPref val="3"/>
        </dgm:presLayoutVars>
      </dgm:prSet>
      <dgm:spPr/>
      <dgm:t>
        <a:bodyPr/>
        <a:lstStyle/>
        <a:p>
          <a:endParaRPr lang="es-EC"/>
        </a:p>
      </dgm:t>
    </dgm:pt>
    <dgm:pt modelId="{A2D7E6D0-967C-4E8A-8F28-510E114AF510}" type="pres">
      <dgm:prSet presAssocID="{F1029DCA-7F9C-4879-8134-C736B1B3B125}" presName="level3hierChild" presStyleCnt="0"/>
      <dgm:spPr/>
    </dgm:pt>
  </dgm:ptLst>
  <dgm:cxnLst>
    <dgm:cxn modelId="{563CFC37-2A55-4F19-9111-DCB0D0B8051C}" type="presOf" srcId="{4B01CD9A-A16F-4CC8-8585-FA0EDED91C44}" destId="{DAAB1695-B8F8-4CBC-ACB3-460C7B6A3967}" srcOrd="0" destOrd="0" presId="urn:microsoft.com/office/officeart/2005/8/layout/hierarchy2"/>
    <dgm:cxn modelId="{C78A97BB-C347-4CAE-A759-6146FB8535FC}" type="presOf" srcId="{49B34824-5758-4D0D-819E-49690ECE0C60}" destId="{84FFB221-0E15-4351-BDC9-5A7E3C042B82}" srcOrd="0" destOrd="0" presId="urn:microsoft.com/office/officeart/2005/8/layout/hierarchy2"/>
    <dgm:cxn modelId="{CFACB0DA-0DA2-4F44-8EC9-CFC779CFE83E}" type="presOf" srcId="{5CE7F878-DB8F-4F09-969C-BBD80FB50A03}" destId="{323BEF9B-0B48-4543-8E24-1CB20D27BCA0}" srcOrd="0" destOrd="0" presId="urn:microsoft.com/office/officeart/2005/8/layout/hierarchy2"/>
    <dgm:cxn modelId="{5A2C9759-A126-4952-A12A-49ED31523FFB}" type="presOf" srcId="{F1029DCA-7F9C-4879-8134-C736B1B3B125}" destId="{AE79DD19-45DE-4FFD-861D-C933CAC08D6F}" srcOrd="0" destOrd="0" presId="urn:microsoft.com/office/officeart/2005/8/layout/hierarchy2"/>
    <dgm:cxn modelId="{CB766704-EA04-479E-8254-60F796870502}" type="presOf" srcId="{3616ED54-5191-4F1B-A004-50CEB8E39425}" destId="{C17EFED1-EEC9-4452-B2FD-8438E9F35B39}" srcOrd="1" destOrd="0" presId="urn:microsoft.com/office/officeart/2005/8/layout/hierarchy2"/>
    <dgm:cxn modelId="{A853BDD2-9CA2-4737-BC87-29D858588507}" type="presOf" srcId="{5CE7F878-DB8F-4F09-969C-BBD80FB50A03}" destId="{F59B2CC6-EB02-4038-A08A-BC42BEA2204B}" srcOrd="1" destOrd="0" presId="urn:microsoft.com/office/officeart/2005/8/layout/hierarchy2"/>
    <dgm:cxn modelId="{7B395129-DA84-42EA-9BDA-437FA69A70F6}" srcId="{3CB526BF-90E1-4A85-9B88-96B08741871C}" destId="{4B01CD9A-A16F-4CC8-8585-FA0EDED91C44}" srcOrd="0" destOrd="0" parTransId="{3616ED54-5191-4F1B-A004-50CEB8E39425}" sibTransId="{100670BE-3E59-4491-A089-59A97157F74B}"/>
    <dgm:cxn modelId="{31DFE446-6A49-4963-BA86-F4A8B7CA0BE5}" type="presOf" srcId="{2EA384FE-3949-4E59-B055-71FA64753000}" destId="{3446CC4D-A136-4720-85E3-95C35FCEED4B}" srcOrd="0" destOrd="0" presId="urn:microsoft.com/office/officeart/2005/8/layout/hierarchy2"/>
    <dgm:cxn modelId="{99A6E7E9-8EEC-42A4-A4D2-0AFF1F7113DC}" type="presOf" srcId="{3616ED54-5191-4F1B-A004-50CEB8E39425}" destId="{DB3F211D-400F-4B0E-9073-0D2E7551AA0B}" srcOrd="0" destOrd="0" presId="urn:microsoft.com/office/officeart/2005/8/layout/hierarchy2"/>
    <dgm:cxn modelId="{9468E15B-00C4-4008-BC4F-B8599828C6C7}" srcId="{2EA384FE-3949-4E59-B055-71FA64753000}" destId="{3CB526BF-90E1-4A85-9B88-96B08741871C}" srcOrd="0" destOrd="0" parTransId="{BCEF1129-DDC2-496C-849F-C6D84E4AE428}" sibTransId="{5C2209F2-ADA8-4F02-8CE8-3B9D6B7DA8A6}"/>
    <dgm:cxn modelId="{309BE454-19E4-409F-9A31-22DB7AD29AEC}" type="presOf" srcId="{3CB526BF-90E1-4A85-9B88-96B08741871C}" destId="{55B7EF9C-2ED0-4B65-BEBD-6DC5AF496BC9}" srcOrd="0" destOrd="0" presId="urn:microsoft.com/office/officeart/2005/8/layout/hierarchy2"/>
    <dgm:cxn modelId="{C5C15394-F300-446B-A4FE-B6631C08F601}" srcId="{3CB526BF-90E1-4A85-9B88-96B08741871C}" destId="{49B34824-5758-4D0D-819E-49690ECE0C60}" srcOrd="1" destOrd="0" parTransId="{5CE7F878-DB8F-4F09-969C-BBD80FB50A03}" sibTransId="{B0ECA05F-7FB1-4A40-9C2C-3BF39BECCC1C}"/>
    <dgm:cxn modelId="{6B80D752-575D-4155-B39C-6991152837D1}" type="presOf" srcId="{FA57E0E0-733E-4E83-8735-E97FB2ED7ABF}" destId="{A0B7FAA6-45E0-4968-8086-4B53417C8CEC}" srcOrd="0" destOrd="0" presId="urn:microsoft.com/office/officeart/2005/8/layout/hierarchy2"/>
    <dgm:cxn modelId="{4F9083BA-D58A-4F8E-8292-AC73D11374B4}" srcId="{3CB526BF-90E1-4A85-9B88-96B08741871C}" destId="{F1029DCA-7F9C-4879-8134-C736B1B3B125}" srcOrd="2" destOrd="0" parTransId="{FA57E0E0-733E-4E83-8735-E97FB2ED7ABF}" sibTransId="{FFC46012-BBB1-4EB6-9D0F-4F31B95B8854}"/>
    <dgm:cxn modelId="{1E16C0BF-E5CD-4D2A-96C2-310589CA620F}" type="presOf" srcId="{FA57E0E0-733E-4E83-8735-E97FB2ED7ABF}" destId="{21A4A627-32F8-420F-93A2-CFEBB14DE9F9}" srcOrd="1" destOrd="0" presId="urn:microsoft.com/office/officeart/2005/8/layout/hierarchy2"/>
    <dgm:cxn modelId="{08092F61-4814-4B2F-A1BC-F23E7E5D4700}" type="presParOf" srcId="{3446CC4D-A136-4720-85E3-95C35FCEED4B}" destId="{560EB566-0792-4BCF-B2C2-CC71D2DFFA28}" srcOrd="0" destOrd="0" presId="urn:microsoft.com/office/officeart/2005/8/layout/hierarchy2"/>
    <dgm:cxn modelId="{6D9ABB2C-D9D7-4FA3-8E64-C7BE6BACAA9A}" type="presParOf" srcId="{560EB566-0792-4BCF-B2C2-CC71D2DFFA28}" destId="{55B7EF9C-2ED0-4B65-BEBD-6DC5AF496BC9}" srcOrd="0" destOrd="0" presId="urn:microsoft.com/office/officeart/2005/8/layout/hierarchy2"/>
    <dgm:cxn modelId="{DFCE0D01-FE7C-41DB-AFEB-59FEFC3B3892}" type="presParOf" srcId="{560EB566-0792-4BCF-B2C2-CC71D2DFFA28}" destId="{2AF4ECAB-DD06-425C-BC42-34C6DA951CFA}" srcOrd="1" destOrd="0" presId="urn:microsoft.com/office/officeart/2005/8/layout/hierarchy2"/>
    <dgm:cxn modelId="{01102BEF-5614-4422-B830-F7ACF6A3DD51}" type="presParOf" srcId="{2AF4ECAB-DD06-425C-BC42-34C6DA951CFA}" destId="{DB3F211D-400F-4B0E-9073-0D2E7551AA0B}" srcOrd="0" destOrd="0" presId="urn:microsoft.com/office/officeart/2005/8/layout/hierarchy2"/>
    <dgm:cxn modelId="{4BF513C4-09F9-4AF7-8BD8-75D755ABC619}" type="presParOf" srcId="{DB3F211D-400F-4B0E-9073-0D2E7551AA0B}" destId="{C17EFED1-EEC9-4452-B2FD-8438E9F35B39}" srcOrd="0" destOrd="0" presId="urn:microsoft.com/office/officeart/2005/8/layout/hierarchy2"/>
    <dgm:cxn modelId="{F35F49E6-E27A-4CA3-927D-B02CFE66684A}" type="presParOf" srcId="{2AF4ECAB-DD06-425C-BC42-34C6DA951CFA}" destId="{8D9B92F5-1634-4649-A87A-DD3A712A3939}" srcOrd="1" destOrd="0" presId="urn:microsoft.com/office/officeart/2005/8/layout/hierarchy2"/>
    <dgm:cxn modelId="{6AD0707D-4718-45E2-948D-F099704CA592}" type="presParOf" srcId="{8D9B92F5-1634-4649-A87A-DD3A712A3939}" destId="{DAAB1695-B8F8-4CBC-ACB3-460C7B6A3967}" srcOrd="0" destOrd="0" presId="urn:microsoft.com/office/officeart/2005/8/layout/hierarchy2"/>
    <dgm:cxn modelId="{C53732CA-D4FC-4A37-AF4B-3EDF414D849B}" type="presParOf" srcId="{8D9B92F5-1634-4649-A87A-DD3A712A3939}" destId="{B0C05187-AE75-46A0-BAE7-6CE0867FBFDC}" srcOrd="1" destOrd="0" presId="urn:microsoft.com/office/officeart/2005/8/layout/hierarchy2"/>
    <dgm:cxn modelId="{0757F3C7-66D8-4C34-BB99-4F67864E26B5}" type="presParOf" srcId="{2AF4ECAB-DD06-425C-BC42-34C6DA951CFA}" destId="{323BEF9B-0B48-4543-8E24-1CB20D27BCA0}" srcOrd="2" destOrd="0" presId="urn:microsoft.com/office/officeart/2005/8/layout/hierarchy2"/>
    <dgm:cxn modelId="{F1D35171-F68B-450C-9320-6262319BB1EA}" type="presParOf" srcId="{323BEF9B-0B48-4543-8E24-1CB20D27BCA0}" destId="{F59B2CC6-EB02-4038-A08A-BC42BEA2204B}" srcOrd="0" destOrd="0" presId="urn:microsoft.com/office/officeart/2005/8/layout/hierarchy2"/>
    <dgm:cxn modelId="{F37FE6B9-60AB-4815-948A-0223C98D6E7B}" type="presParOf" srcId="{2AF4ECAB-DD06-425C-BC42-34C6DA951CFA}" destId="{E9A98FD8-BE61-4C71-B56F-A3C3AFEF099D}" srcOrd="3" destOrd="0" presId="urn:microsoft.com/office/officeart/2005/8/layout/hierarchy2"/>
    <dgm:cxn modelId="{B38DBFAB-E984-493A-9CC3-EB83FB914BE4}" type="presParOf" srcId="{E9A98FD8-BE61-4C71-B56F-A3C3AFEF099D}" destId="{84FFB221-0E15-4351-BDC9-5A7E3C042B82}" srcOrd="0" destOrd="0" presId="urn:microsoft.com/office/officeart/2005/8/layout/hierarchy2"/>
    <dgm:cxn modelId="{A8C315BD-1700-42DD-AAB8-2EA8A6E13BEC}" type="presParOf" srcId="{E9A98FD8-BE61-4C71-B56F-A3C3AFEF099D}" destId="{394A1B45-4AA0-4DB0-876E-A3F73A1A0873}" srcOrd="1" destOrd="0" presId="urn:microsoft.com/office/officeart/2005/8/layout/hierarchy2"/>
    <dgm:cxn modelId="{8178B371-7CB1-4BBA-845D-1FBA0064B3A5}" type="presParOf" srcId="{2AF4ECAB-DD06-425C-BC42-34C6DA951CFA}" destId="{A0B7FAA6-45E0-4968-8086-4B53417C8CEC}" srcOrd="4" destOrd="0" presId="urn:microsoft.com/office/officeart/2005/8/layout/hierarchy2"/>
    <dgm:cxn modelId="{EB36AEF2-6521-4500-98D3-6FA394A52130}" type="presParOf" srcId="{A0B7FAA6-45E0-4968-8086-4B53417C8CEC}" destId="{21A4A627-32F8-420F-93A2-CFEBB14DE9F9}" srcOrd="0" destOrd="0" presId="urn:microsoft.com/office/officeart/2005/8/layout/hierarchy2"/>
    <dgm:cxn modelId="{440C1B89-A94A-429D-85B0-301D6CE5C256}" type="presParOf" srcId="{2AF4ECAB-DD06-425C-BC42-34C6DA951CFA}" destId="{11A17F4E-F429-4338-9E8F-A017E47F2C09}" srcOrd="5" destOrd="0" presId="urn:microsoft.com/office/officeart/2005/8/layout/hierarchy2"/>
    <dgm:cxn modelId="{D1F4167D-F05B-474C-AA8B-92BDFB869E5B}" type="presParOf" srcId="{11A17F4E-F429-4338-9E8F-A017E47F2C09}" destId="{AE79DD19-45DE-4FFD-861D-C933CAC08D6F}" srcOrd="0" destOrd="0" presId="urn:microsoft.com/office/officeart/2005/8/layout/hierarchy2"/>
    <dgm:cxn modelId="{CEACEE80-C17F-4AD6-BE97-21920C3A0B05}" type="presParOf" srcId="{11A17F4E-F429-4338-9E8F-A017E47F2C09}" destId="{A2D7E6D0-967C-4E8A-8F28-510E114AF510}"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E45923B-351A-4200-8EF6-930D5F6A29EE}" type="doc">
      <dgm:prSet loTypeId="urn:microsoft.com/office/officeart/2005/8/layout/radial1" loCatId="cycle" qsTypeId="urn:microsoft.com/office/officeart/2005/8/quickstyle/simple3" qsCatId="simple" csTypeId="urn:microsoft.com/office/officeart/2005/8/colors/colorful5" csCatId="colorful" phldr="1"/>
      <dgm:spPr/>
      <dgm:t>
        <a:bodyPr/>
        <a:lstStyle/>
        <a:p>
          <a:endParaRPr lang="es-EC"/>
        </a:p>
      </dgm:t>
    </dgm:pt>
    <dgm:pt modelId="{3A16FE65-8E40-4FBF-A80C-26CC4B33EE0A}">
      <dgm:prSet phldrT="[Texto]"/>
      <dgm:spPr/>
      <dgm:t>
        <a:bodyPr/>
        <a:lstStyle/>
        <a:p>
          <a:r>
            <a:rPr lang="es-EC" dirty="0" smtClean="0"/>
            <a:t>Venta</a:t>
          </a:r>
          <a:endParaRPr lang="es-EC" dirty="0"/>
        </a:p>
      </dgm:t>
    </dgm:pt>
    <dgm:pt modelId="{8FCDCA0E-0DBB-46BA-851A-AADEFC43F07B}" type="parTrans" cxnId="{C6CAFB98-53FB-4588-A99E-3CBEA49E80C9}">
      <dgm:prSet/>
      <dgm:spPr/>
      <dgm:t>
        <a:bodyPr/>
        <a:lstStyle/>
        <a:p>
          <a:endParaRPr lang="es-EC"/>
        </a:p>
      </dgm:t>
    </dgm:pt>
    <dgm:pt modelId="{11832C8F-8588-49E1-BA6A-6D5037F65A4B}" type="sibTrans" cxnId="{C6CAFB98-53FB-4588-A99E-3CBEA49E80C9}">
      <dgm:prSet/>
      <dgm:spPr/>
      <dgm:t>
        <a:bodyPr/>
        <a:lstStyle/>
        <a:p>
          <a:endParaRPr lang="es-EC"/>
        </a:p>
      </dgm:t>
    </dgm:pt>
    <dgm:pt modelId="{45BF3FB1-BEDD-4C45-81CC-DB2D88818998}">
      <dgm:prSet phldrT="[Texto]" custT="1"/>
      <dgm:spPr/>
      <dgm:t>
        <a:bodyPr/>
        <a:lstStyle/>
        <a:p>
          <a:r>
            <a:rPr lang="es-EC" sz="1800" dirty="0" smtClean="0"/>
            <a:t>Finca (Rendimiento a la canal)</a:t>
          </a:r>
          <a:endParaRPr lang="es-EC" sz="1800" dirty="0"/>
        </a:p>
      </dgm:t>
    </dgm:pt>
    <dgm:pt modelId="{7BEFDBE5-76B6-4570-BF00-98D797E89619}" type="parTrans" cxnId="{7B8DB898-A4C8-4539-BE65-0A4EC53F7A09}">
      <dgm:prSet/>
      <dgm:spPr/>
      <dgm:t>
        <a:bodyPr/>
        <a:lstStyle/>
        <a:p>
          <a:endParaRPr lang="es-EC"/>
        </a:p>
      </dgm:t>
    </dgm:pt>
    <dgm:pt modelId="{5A21E078-48F3-4E01-9FAB-8AD1BB37AE0F}" type="sibTrans" cxnId="{7B8DB898-A4C8-4539-BE65-0A4EC53F7A09}">
      <dgm:prSet/>
      <dgm:spPr/>
      <dgm:t>
        <a:bodyPr/>
        <a:lstStyle/>
        <a:p>
          <a:endParaRPr lang="es-EC"/>
        </a:p>
      </dgm:t>
    </dgm:pt>
    <dgm:pt modelId="{B787A283-FB72-426C-B991-5A2835BA20BC}">
      <dgm:prSet phldrT="[Texto]" custT="1"/>
      <dgm:spPr/>
      <dgm:t>
        <a:bodyPr/>
        <a:lstStyle/>
        <a:p>
          <a:r>
            <a:rPr lang="es-EC" sz="1800" dirty="0" smtClean="0"/>
            <a:t>Feria (Precio del mercado)</a:t>
          </a:r>
          <a:endParaRPr lang="es-EC" sz="1800" dirty="0"/>
        </a:p>
      </dgm:t>
    </dgm:pt>
    <dgm:pt modelId="{B62E86DF-6F69-4623-9284-73925EA75E76}" type="parTrans" cxnId="{C3E94155-8EDB-4B0F-9641-EBE793F0B285}">
      <dgm:prSet/>
      <dgm:spPr/>
      <dgm:t>
        <a:bodyPr/>
        <a:lstStyle/>
        <a:p>
          <a:endParaRPr lang="es-EC"/>
        </a:p>
      </dgm:t>
    </dgm:pt>
    <dgm:pt modelId="{A297D30E-9663-49DC-973C-5029F624B7DD}" type="sibTrans" cxnId="{C3E94155-8EDB-4B0F-9641-EBE793F0B285}">
      <dgm:prSet/>
      <dgm:spPr/>
      <dgm:t>
        <a:bodyPr/>
        <a:lstStyle/>
        <a:p>
          <a:endParaRPr lang="es-EC"/>
        </a:p>
      </dgm:t>
    </dgm:pt>
    <dgm:pt modelId="{95FE4B08-7318-42BE-A2BF-E6E754B73839}">
      <dgm:prSet phldrT="[Texto]" custT="1"/>
      <dgm:spPr/>
      <dgm:t>
        <a:bodyPr/>
        <a:lstStyle/>
        <a:p>
          <a:r>
            <a:rPr lang="es-EC" sz="1800" dirty="0" smtClean="0"/>
            <a:t>SIFAE  Certificado Sanitario de Movilización Interna </a:t>
          </a:r>
          <a:endParaRPr lang="es-EC" sz="1800" dirty="0"/>
        </a:p>
      </dgm:t>
    </dgm:pt>
    <dgm:pt modelId="{013A387F-CEC3-460A-B3A7-5D7826B92B00}" type="parTrans" cxnId="{5BB5ED8A-207B-4DB2-889E-2DFFBC8509D7}">
      <dgm:prSet/>
      <dgm:spPr/>
      <dgm:t>
        <a:bodyPr/>
        <a:lstStyle/>
        <a:p>
          <a:endParaRPr lang="es-EC"/>
        </a:p>
      </dgm:t>
    </dgm:pt>
    <dgm:pt modelId="{7EF6C3FF-D0D7-47A5-8CFC-246412D3A604}" type="sibTrans" cxnId="{5BB5ED8A-207B-4DB2-889E-2DFFBC8509D7}">
      <dgm:prSet/>
      <dgm:spPr/>
      <dgm:t>
        <a:bodyPr/>
        <a:lstStyle/>
        <a:p>
          <a:endParaRPr lang="es-EC"/>
        </a:p>
      </dgm:t>
    </dgm:pt>
    <dgm:pt modelId="{11845FBC-F93A-4641-ACF4-AB8D610CED82}" type="pres">
      <dgm:prSet presAssocID="{CE45923B-351A-4200-8EF6-930D5F6A29EE}" presName="cycle" presStyleCnt="0">
        <dgm:presLayoutVars>
          <dgm:chMax val="1"/>
          <dgm:dir/>
          <dgm:animLvl val="ctr"/>
          <dgm:resizeHandles val="exact"/>
        </dgm:presLayoutVars>
      </dgm:prSet>
      <dgm:spPr/>
      <dgm:t>
        <a:bodyPr/>
        <a:lstStyle/>
        <a:p>
          <a:endParaRPr lang="es-EC"/>
        </a:p>
      </dgm:t>
    </dgm:pt>
    <dgm:pt modelId="{2096D9B1-A296-4456-81F0-FDF7805B1AA7}" type="pres">
      <dgm:prSet presAssocID="{3A16FE65-8E40-4FBF-A80C-26CC4B33EE0A}" presName="centerShape" presStyleLbl="node0" presStyleIdx="0" presStyleCnt="1"/>
      <dgm:spPr/>
      <dgm:t>
        <a:bodyPr/>
        <a:lstStyle/>
        <a:p>
          <a:endParaRPr lang="es-EC"/>
        </a:p>
      </dgm:t>
    </dgm:pt>
    <dgm:pt modelId="{2D0AB768-B587-45C1-A33C-B89AFF63976B}" type="pres">
      <dgm:prSet presAssocID="{7BEFDBE5-76B6-4570-BF00-98D797E89619}" presName="Name9" presStyleLbl="parChTrans1D2" presStyleIdx="0" presStyleCnt="3"/>
      <dgm:spPr/>
      <dgm:t>
        <a:bodyPr/>
        <a:lstStyle/>
        <a:p>
          <a:endParaRPr lang="es-EC"/>
        </a:p>
      </dgm:t>
    </dgm:pt>
    <dgm:pt modelId="{ABF1B3E5-DAF5-4E5F-B48E-9EBF917D94DB}" type="pres">
      <dgm:prSet presAssocID="{7BEFDBE5-76B6-4570-BF00-98D797E89619}" presName="connTx" presStyleLbl="parChTrans1D2" presStyleIdx="0" presStyleCnt="3"/>
      <dgm:spPr/>
      <dgm:t>
        <a:bodyPr/>
        <a:lstStyle/>
        <a:p>
          <a:endParaRPr lang="es-EC"/>
        </a:p>
      </dgm:t>
    </dgm:pt>
    <dgm:pt modelId="{356FAE67-9DC7-44D6-A829-859AAFF1D0E9}" type="pres">
      <dgm:prSet presAssocID="{45BF3FB1-BEDD-4C45-81CC-DB2D88818998}" presName="node" presStyleLbl="node1" presStyleIdx="0" presStyleCnt="3" custScaleX="123925">
        <dgm:presLayoutVars>
          <dgm:bulletEnabled val="1"/>
        </dgm:presLayoutVars>
      </dgm:prSet>
      <dgm:spPr/>
      <dgm:t>
        <a:bodyPr/>
        <a:lstStyle/>
        <a:p>
          <a:endParaRPr lang="es-EC"/>
        </a:p>
      </dgm:t>
    </dgm:pt>
    <dgm:pt modelId="{40671EFC-DE51-44B5-9682-6389281315D6}" type="pres">
      <dgm:prSet presAssocID="{B62E86DF-6F69-4623-9284-73925EA75E76}" presName="Name9" presStyleLbl="parChTrans1D2" presStyleIdx="1" presStyleCnt="3"/>
      <dgm:spPr/>
      <dgm:t>
        <a:bodyPr/>
        <a:lstStyle/>
        <a:p>
          <a:endParaRPr lang="es-EC"/>
        </a:p>
      </dgm:t>
    </dgm:pt>
    <dgm:pt modelId="{0F6AF4CD-D242-4568-ABB0-6348D47C1B6A}" type="pres">
      <dgm:prSet presAssocID="{B62E86DF-6F69-4623-9284-73925EA75E76}" presName="connTx" presStyleLbl="parChTrans1D2" presStyleIdx="1" presStyleCnt="3"/>
      <dgm:spPr/>
      <dgm:t>
        <a:bodyPr/>
        <a:lstStyle/>
        <a:p>
          <a:endParaRPr lang="es-EC"/>
        </a:p>
      </dgm:t>
    </dgm:pt>
    <dgm:pt modelId="{CCACF37C-9229-4A30-B1EB-ECDD9D181407}" type="pres">
      <dgm:prSet presAssocID="{B787A283-FB72-426C-B991-5A2835BA20BC}" presName="node" presStyleLbl="node1" presStyleIdx="1" presStyleCnt="3" custScaleX="123925">
        <dgm:presLayoutVars>
          <dgm:bulletEnabled val="1"/>
        </dgm:presLayoutVars>
      </dgm:prSet>
      <dgm:spPr/>
      <dgm:t>
        <a:bodyPr/>
        <a:lstStyle/>
        <a:p>
          <a:endParaRPr lang="es-EC"/>
        </a:p>
      </dgm:t>
    </dgm:pt>
    <dgm:pt modelId="{8777C9A4-D505-425F-AFFE-BF51C419C8E5}" type="pres">
      <dgm:prSet presAssocID="{013A387F-CEC3-460A-B3A7-5D7826B92B00}" presName="Name9" presStyleLbl="parChTrans1D2" presStyleIdx="2" presStyleCnt="3"/>
      <dgm:spPr/>
      <dgm:t>
        <a:bodyPr/>
        <a:lstStyle/>
        <a:p>
          <a:endParaRPr lang="es-EC"/>
        </a:p>
      </dgm:t>
    </dgm:pt>
    <dgm:pt modelId="{6C28AC5D-11A6-4BAF-A0FE-CAEA150FC4E2}" type="pres">
      <dgm:prSet presAssocID="{013A387F-CEC3-460A-B3A7-5D7826B92B00}" presName="connTx" presStyleLbl="parChTrans1D2" presStyleIdx="2" presStyleCnt="3"/>
      <dgm:spPr/>
      <dgm:t>
        <a:bodyPr/>
        <a:lstStyle/>
        <a:p>
          <a:endParaRPr lang="es-EC"/>
        </a:p>
      </dgm:t>
    </dgm:pt>
    <dgm:pt modelId="{37FF4151-FE2A-4F1C-9D46-FA87D1497C5D}" type="pres">
      <dgm:prSet presAssocID="{95FE4B08-7318-42BE-A2BF-E6E754B73839}" presName="node" presStyleLbl="node1" presStyleIdx="2" presStyleCnt="3" custScaleX="123925">
        <dgm:presLayoutVars>
          <dgm:bulletEnabled val="1"/>
        </dgm:presLayoutVars>
      </dgm:prSet>
      <dgm:spPr/>
      <dgm:t>
        <a:bodyPr/>
        <a:lstStyle/>
        <a:p>
          <a:endParaRPr lang="es-EC"/>
        </a:p>
      </dgm:t>
    </dgm:pt>
  </dgm:ptLst>
  <dgm:cxnLst>
    <dgm:cxn modelId="{5BB5ED8A-207B-4DB2-889E-2DFFBC8509D7}" srcId="{3A16FE65-8E40-4FBF-A80C-26CC4B33EE0A}" destId="{95FE4B08-7318-42BE-A2BF-E6E754B73839}" srcOrd="2" destOrd="0" parTransId="{013A387F-CEC3-460A-B3A7-5D7826B92B00}" sibTransId="{7EF6C3FF-D0D7-47A5-8CFC-246412D3A604}"/>
    <dgm:cxn modelId="{C571E0C9-979C-44ED-BD3B-DA699A108129}" type="presOf" srcId="{B62E86DF-6F69-4623-9284-73925EA75E76}" destId="{0F6AF4CD-D242-4568-ABB0-6348D47C1B6A}" srcOrd="1" destOrd="0" presId="urn:microsoft.com/office/officeart/2005/8/layout/radial1"/>
    <dgm:cxn modelId="{393DBF53-833F-4A81-8D0C-9D78F2EA56E0}" type="presOf" srcId="{3A16FE65-8E40-4FBF-A80C-26CC4B33EE0A}" destId="{2096D9B1-A296-4456-81F0-FDF7805B1AA7}" srcOrd="0" destOrd="0" presId="urn:microsoft.com/office/officeart/2005/8/layout/radial1"/>
    <dgm:cxn modelId="{0A11084F-7053-4421-B30D-DD5E53E8C30B}" type="presOf" srcId="{7BEFDBE5-76B6-4570-BF00-98D797E89619}" destId="{ABF1B3E5-DAF5-4E5F-B48E-9EBF917D94DB}" srcOrd="1" destOrd="0" presId="urn:microsoft.com/office/officeart/2005/8/layout/radial1"/>
    <dgm:cxn modelId="{7B8DB898-A4C8-4539-BE65-0A4EC53F7A09}" srcId="{3A16FE65-8E40-4FBF-A80C-26CC4B33EE0A}" destId="{45BF3FB1-BEDD-4C45-81CC-DB2D88818998}" srcOrd="0" destOrd="0" parTransId="{7BEFDBE5-76B6-4570-BF00-98D797E89619}" sibTransId="{5A21E078-48F3-4E01-9FAB-8AD1BB37AE0F}"/>
    <dgm:cxn modelId="{BF126047-D7F3-4EDE-B2C3-C3343CA99444}" type="presOf" srcId="{7BEFDBE5-76B6-4570-BF00-98D797E89619}" destId="{2D0AB768-B587-45C1-A33C-B89AFF63976B}" srcOrd="0" destOrd="0" presId="urn:microsoft.com/office/officeart/2005/8/layout/radial1"/>
    <dgm:cxn modelId="{C3E94155-8EDB-4B0F-9641-EBE793F0B285}" srcId="{3A16FE65-8E40-4FBF-A80C-26CC4B33EE0A}" destId="{B787A283-FB72-426C-B991-5A2835BA20BC}" srcOrd="1" destOrd="0" parTransId="{B62E86DF-6F69-4623-9284-73925EA75E76}" sibTransId="{A297D30E-9663-49DC-973C-5029F624B7DD}"/>
    <dgm:cxn modelId="{FBB459C9-4A6C-4492-B4A9-81D1413CE7CC}" type="presOf" srcId="{45BF3FB1-BEDD-4C45-81CC-DB2D88818998}" destId="{356FAE67-9DC7-44D6-A829-859AAFF1D0E9}" srcOrd="0" destOrd="0" presId="urn:microsoft.com/office/officeart/2005/8/layout/radial1"/>
    <dgm:cxn modelId="{8B562FC9-6DD4-4226-B7EB-808E7E07FCEE}" type="presOf" srcId="{013A387F-CEC3-460A-B3A7-5D7826B92B00}" destId="{8777C9A4-D505-425F-AFFE-BF51C419C8E5}" srcOrd="0" destOrd="0" presId="urn:microsoft.com/office/officeart/2005/8/layout/radial1"/>
    <dgm:cxn modelId="{C5192A28-02F8-4996-8D38-C6859D927F75}" type="presOf" srcId="{B787A283-FB72-426C-B991-5A2835BA20BC}" destId="{CCACF37C-9229-4A30-B1EB-ECDD9D181407}" srcOrd="0" destOrd="0" presId="urn:microsoft.com/office/officeart/2005/8/layout/radial1"/>
    <dgm:cxn modelId="{5CCF25B8-2DA5-4587-B113-6357A3764442}" type="presOf" srcId="{95FE4B08-7318-42BE-A2BF-E6E754B73839}" destId="{37FF4151-FE2A-4F1C-9D46-FA87D1497C5D}" srcOrd="0" destOrd="0" presId="urn:microsoft.com/office/officeart/2005/8/layout/radial1"/>
    <dgm:cxn modelId="{744C03BF-C10D-4CC9-9CA4-A48F29546D0A}" type="presOf" srcId="{013A387F-CEC3-460A-B3A7-5D7826B92B00}" destId="{6C28AC5D-11A6-4BAF-A0FE-CAEA150FC4E2}" srcOrd="1" destOrd="0" presId="urn:microsoft.com/office/officeart/2005/8/layout/radial1"/>
    <dgm:cxn modelId="{E0C0C8FF-EF1A-4669-9EFE-9FEC6F6AB14D}" type="presOf" srcId="{CE45923B-351A-4200-8EF6-930D5F6A29EE}" destId="{11845FBC-F93A-4641-ACF4-AB8D610CED82}" srcOrd="0" destOrd="0" presId="urn:microsoft.com/office/officeart/2005/8/layout/radial1"/>
    <dgm:cxn modelId="{C6CAFB98-53FB-4588-A99E-3CBEA49E80C9}" srcId="{CE45923B-351A-4200-8EF6-930D5F6A29EE}" destId="{3A16FE65-8E40-4FBF-A80C-26CC4B33EE0A}" srcOrd="0" destOrd="0" parTransId="{8FCDCA0E-0DBB-46BA-851A-AADEFC43F07B}" sibTransId="{11832C8F-8588-49E1-BA6A-6D5037F65A4B}"/>
    <dgm:cxn modelId="{EE8DD2A8-130E-447B-8743-7CCAC85460C2}" type="presOf" srcId="{B62E86DF-6F69-4623-9284-73925EA75E76}" destId="{40671EFC-DE51-44B5-9682-6389281315D6}" srcOrd="0" destOrd="0" presId="urn:microsoft.com/office/officeart/2005/8/layout/radial1"/>
    <dgm:cxn modelId="{0BC346AA-4E0C-4210-A380-B1AE532F3F75}" type="presParOf" srcId="{11845FBC-F93A-4641-ACF4-AB8D610CED82}" destId="{2096D9B1-A296-4456-81F0-FDF7805B1AA7}" srcOrd="0" destOrd="0" presId="urn:microsoft.com/office/officeart/2005/8/layout/radial1"/>
    <dgm:cxn modelId="{383235D6-A6F1-406F-A9F1-977E1EBF5ABF}" type="presParOf" srcId="{11845FBC-F93A-4641-ACF4-AB8D610CED82}" destId="{2D0AB768-B587-45C1-A33C-B89AFF63976B}" srcOrd="1" destOrd="0" presId="urn:microsoft.com/office/officeart/2005/8/layout/radial1"/>
    <dgm:cxn modelId="{0552E3D3-B016-4000-87DC-9AAA7E0756A0}" type="presParOf" srcId="{2D0AB768-B587-45C1-A33C-B89AFF63976B}" destId="{ABF1B3E5-DAF5-4E5F-B48E-9EBF917D94DB}" srcOrd="0" destOrd="0" presId="urn:microsoft.com/office/officeart/2005/8/layout/radial1"/>
    <dgm:cxn modelId="{8FCC426F-0F70-490C-916D-586BA19A5F98}" type="presParOf" srcId="{11845FBC-F93A-4641-ACF4-AB8D610CED82}" destId="{356FAE67-9DC7-44D6-A829-859AAFF1D0E9}" srcOrd="2" destOrd="0" presId="urn:microsoft.com/office/officeart/2005/8/layout/radial1"/>
    <dgm:cxn modelId="{10EE8B13-A8F2-4EB2-9C05-7E81E2E0AFBA}" type="presParOf" srcId="{11845FBC-F93A-4641-ACF4-AB8D610CED82}" destId="{40671EFC-DE51-44B5-9682-6389281315D6}" srcOrd="3" destOrd="0" presId="urn:microsoft.com/office/officeart/2005/8/layout/radial1"/>
    <dgm:cxn modelId="{87D2C5D2-45F9-4237-9052-0436E3CD2701}" type="presParOf" srcId="{40671EFC-DE51-44B5-9682-6389281315D6}" destId="{0F6AF4CD-D242-4568-ABB0-6348D47C1B6A}" srcOrd="0" destOrd="0" presId="urn:microsoft.com/office/officeart/2005/8/layout/radial1"/>
    <dgm:cxn modelId="{A90CB03B-0370-4A68-828B-F30AB196447F}" type="presParOf" srcId="{11845FBC-F93A-4641-ACF4-AB8D610CED82}" destId="{CCACF37C-9229-4A30-B1EB-ECDD9D181407}" srcOrd="4" destOrd="0" presId="urn:microsoft.com/office/officeart/2005/8/layout/radial1"/>
    <dgm:cxn modelId="{566C50A3-7A5F-454A-A04B-D93882B82971}" type="presParOf" srcId="{11845FBC-F93A-4641-ACF4-AB8D610CED82}" destId="{8777C9A4-D505-425F-AFFE-BF51C419C8E5}" srcOrd="5" destOrd="0" presId="urn:microsoft.com/office/officeart/2005/8/layout/radial1"/>
    <dgm:cxn modelId="{9C035662-B7D7-4A52-9A45-06D7E859ACE6}" type="presParOf" srcId="{8777C9A4-D505-425F-AFFE-BF51C419C8E5}" destId="{6C28AC5D-11A6-4BAF-A0FE-CAEA150FC4E2}" srcOrd="0" destOrd="0" presId="urn:microsoft.com/office/officeart/2005/8/layout/radial1"/>
    <dgm:cxn modelId="{6B7EE15B-0CB0-45A1-82DF-95734FBBAC53}" type="presParOf" srcId="{11845FBC-F93A-4641-ACF4-AB8D610CED82}" destId="{37FF4151-FE2A-4F1C-9D46-FA87D1497C5D}" srcOrd="6"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EA384FE-3949-4E59-B055-71FA64753000}" type="doc">
      <dgm:prSet loTypeId="urn:microsoft.com/office/officeart/2005/8/layout/hierarchy2" loCatId="hierarchy" qsTypeId="urn:microsoft.com/office/officeart/2005/8/quickstyle/simple3" qsCatId="simple" csTypeId="urn:microsoft.com/office/officeart/2005/8/colors/colorful1" csCatId="colorful" phldr="1"/>
      <dgm:spPr/>
      <dgm:t>
        <a:bodyPr/>
        <a:lstStyle/>
        <a:p>
          <a:endParaRPr lang="es-EC"/>
        </a:p>
      </dgm:t>
    </dgm:pt>
    <dgm:pt modelId="{3CB526BF-90E1-4A85-9B88-96B08741871C}">
      <dgm:prSet phldrT="[Texto]" custT="1"/>
      <dgm:spPr/>
      <dgm:t>
        <a:bodyPr/>
        <a:lstStyle/>
        <a:p>
          <a:r>
            <a:rPr lang="es-EC" sz="1600" b="1" dirty="0" smtClean="0"/>
            <a:t>Introductor</a:t>
          </a:r>
          <a:endParaRPr lang="es-EC" sz="1600" b="1" dirty="0"/>
        </a:p>
      </dgm:t>
    </dgm:pt>
    <dgm:pt modelId="{BCEF1129-DDC2-496C-849F-C6D84E4AE428}" type="parTrans" cxnId="{9468E15B-00C4-4008-BC4F-B8599828C6C7}">
      <dgm:prSet/>
      <dgm:spPr/>
      <dgm:t>
        <a:bodyPr/>
        <a:lstStyle/>
        <a:p>
          <a:endParaRPr lang="es-EC"/>
        </a:p>
      </dgm:t>
    </dgm:pt>
    <dgm:pt modelId="{5C2209F2-ADA8-4F02-8CE8-3B9D6B7DA8A6}" type="sibTrans" cxnId="{9468E15B-00C4-4008-BC4F-B8599828C6C7}">
      <dgm:prSet/>
      <dgm:spPr/>
      <dgm:t>
        <a:bodyPr/>
        <a:lstStyle/>
        <a:p>
          <a:endParaRPr lang="es-EC"/>
        </a:p>
      </dgm:t>
    </dgm:pt>
    <dgm:pt modelId="{49B34824-5758-4D0D-819E-49690ECE0C60}">
      <dgm:prSet phldrT="[Texto]" custT="1"/>
      <dgm:spPr/>
      <dgm:t>
        <a:bodyPr/>
        <a:lstStyle/>
        <a:p>
          <a:r>
            <a:rPr lang="es-EC" sz="1600" b="0" dirty="0" smtClean="0"/>
            <a:t>Carnicero</a:t>
          </a:r>
          <a:endParaRPr lang="es-EC" sz="1600" b="0" dirty="0"/>
        </a:p>
      </dgm:t>
    </dgm:pt>
    <dgm:pt modelId="{5CE7F878-DB8F-4F09-969C-BBD80FB50A03}" type="parTrans" cxnId="{C5C15394-F300-446B-A4FE-B6631C08F601}">
      <dgm:prSet/>
      <dgm:spPr/>
      <dgm:t>
        <a:bodyPr/>
        <a:lstStyle/>
        <a:p>
          <a:endParaRPr lang="es-EC"/>
        </a:p>
      </dgm:t>
    </dgm:pt>
    <dgm:pt modelId="{B0ECA05F-7FB1-4A40-9C2C-3BF39BECCC1C}" type="sibTrans" cxnId="{C5C15394-F300-446B-A4FE-B6631C08F601}">
      <dgm:prSet/>
      <dgm:spPr/>
      <dgm:t>
        <a:bodyPr/>
        <a:lstStyle/>
        <a:p>
          <a:endParaRPr lang="es-EC"/>
        </a:p>
      </dgm:t>
    </dgm:pt>
    <dgm:pt modelId="{F1029DCA-7F9C-4879-8134-C736B1B3B125}">
      <dgm:prSet phldrT="[Texto]" custT="1"/>
      <dgm:spPr/>
      <dgm:t>
        <a:bodyPr/>
        <a:lstStyle/>
        <a:p>
          <a:r>
            <a:rPr lang="es-EC" sz="1600" b="0" dirty="0" smtClean="0"/>
            <a:t>Y/o Consumidor Final</a:t>
          </a:r>
          <a:endParaRPr lang="es-EC" sz="1600" b="0" dirty="0"/>
        </a:p>
      </dgm:t>
    </dgm:pt>
    <dgm:pt modelId="{FA57E0E0-733E-4E83-8735-E97FB2ED7ABF}" type="parTrans" cxnId="{4F9083BA-D58A-4F8E-8292-AC73D11374B4}">
      <dgm:prSet/>
      <dgm:spPr/>
      <dgm:t>
        <a:bodyPr/>
        <a:lstStyle/>
        <a:p>
          <a:endParaRPr lang="es-EC"/>
        </a:p>
      </dgm:t>
    </dgm:pt>
    <dgm:pt modelId="{FFC46012-BBB1-4EB6-9D0F-4F31B95B8854}" type="sibTrans" cxnId="{4F9083BA-D58A-4F8E-8292-AC73D11374B4}">
      <dgm:prSet/>
      <dgm:spPr/>
      <dgm:t>
        <a:bodyPr/>
        <a:lstStyle/>
        <a:p>
          <a:endParaRPr lang="es-EC"/>
        </a:p>
      </dgm:t>
    </dgm:pt>
    <dgm:pt modelId="{3446CC4D-A136-4720-85E3-95C35FCEED4B}" type="pres">
      <dgm:prSet presAssocID="{2EA384FE-3949-4E59-B055-71FA64753000}" presName="diagram" presStyleCnt="0">
        <dgm:presLayoutVars>
          <dgm:chPref val="1"/>
          <dgm:dir/>
          <dgm:animOne val="branch"/>
          <dgm:animLvl val="lvl"/>
          <dgm:resizeHandles val="exact"/>
        </dgm:presLayoutVars>
      </dgm:prSet>
      <dgm:spPr/>
      <dgm:t>
        <a:bodyPr/>
        <a:lstStyle/>
        <a:p>
          <a:endParaRPr lang="es-EC"/>
        </a:p>
      </dgm:t>
    </dgm:pt>
    <dgm:pt modelId="{560EB566-0792-4BCF-B2C2-CC71D2DFFA28}" type="pres">
      <dgm:prSet presAssocID="{3CB526BF-90E1-4A85-9B88-96B08741871C}" presName="root1" presStyleCnt="0"/>
      <dgm:spPr/>
    </dgm:pt>
    <dgm:pt modelId="{55B7EF9C-2ED0-4B65-BEBD-6DC5AF496BC9}" type="pres">
      <dgm:prSet presAssocID="{3CB526BF-90E1-4A85-9B88-96B08741871C}" presName="LevelOneTextNode" presStyleLbl="node0" presStyleIdx="0" presStyleCnt="1" custScaleX="80150" custScaleY="21408">
        <dgm:presLayoutVars>
          <dgm:chPref val="3"/>
        </dgm:presLayoutVars>
      </dgm:prSet>
      <dgm:spPr/>
      <dgm:t>
        <a:bodyPr/>
        <a:lstStyle/>
        <a:p>
          <a:endParaRPr lang="es-EC"/>
        </a:p>
      </dgm:t>
    </dgm:pt>
    <dgm:pt modelId="{2AF4ECAB-DD06-425C-BC42-34C6DA951CFA}" type="pres">
      <dgm:prSet presAssocID="{3CB526BF-90E1-4A85-9B88-96B08741871C}" presName="level2hierChild" presStyleCnt="0"/>
      <dgm:spPr/>
    </dgm:pt>
    <dgm:pt modelId="{323BEF9B-0B48-4543-8E24-1CB20D27BCA0}" type="pres">
      <dgm:prSet presAssocID="{5CE7F878-DB8F-4F09-969C-BBD80FB50A03}" presName="conn2-1" presStyleLbl="parChTrans1D2" presStyleIdx="0" presStyleCnt="2"/>
      <dgm:spPr/>
      <dgm:t>
        <a:bodyPr/>
        <a:lstStyle/>
        <a:p>
          <a:endParaRPr lang="es-EC"/>
        </a:p>
      </dgm:t>
    </dgm:pt>
    <dgm:pt modelId="{F59B2CC6-EB02-4038-A08A-BC42BEA2204B}" type="pres">
      <dgm:prSet presAssocID="{5CE7F878-DB8F-4F09-969C-BBD80FB50A03}" presName="connTx" presStyleLbl="parChTrans1D2" presStyleIdx="0" presStyleCnt="2"/>
      <dgm:spPr/>
      <dgm:t>
        <a:bodyPr/>
        <a:lstStyle/>
        <a:p>
          <a:endParaRPr lang="es-EC"/>
        </a:p>
      </dgm:t>
    </dgm:pt>
    <dgm:pt modelId="{E9A98FD8-BE61-4C71-B56F-A3C3AFEF099D}" type="pres">
      <dgm:prSet presAssocID="{49B34824-5758-4D0D-819E-49690ECE0C60}" presName="root2" presStyleCnt="0"/>
      <dgm:spPr/>
    </dgm:pt>
    <dgm:pt modelId="{84FFB221-0E15-4351-BDC9-5A7E3C042B82}" type="pres">
      <dgm:prSet presAssocID="{49B34824-5758-4D0D-819E-49690ECE0C60}" presName="LevelTwoTextNode" presStyleLbl="node2" presStyleIdx="0" presStyleCnt="2" custScaleX="69432" custScaleY="23360">
        <dgm:presLayoutVars>
          <dgm:chPref val="3"/>
        </dgm:presLayoutVars>
      </dgm:prSet>
      <dgm:spPr/>
      <dgm:t>
        <a:bodyPr/>
        <a:lstStyle/>
        <a:p>
          <a:endParaRPr lang="es-EC"/>
        </a:p>
      </dgm:t>
    </dgm:pt>
    <dgm:pt modelId="{394A1B45-4AA0-4DB0-876E-A3F73A1A0873}" type="pres">
      <dgm:prSet presAssocID="{49B34824-5758-4D0D-819E-49690ECE0C60}" presName="level3hierChild" presStyleCnt="0"/>
      <dgm:spPr/>
    </dgm:pt>
    <dgm:pt modelId="{A0B7FAA6-45E0-4968-8086-4B53417C8CEC}" type="pres">
      <dgm:prSet presAssocID="{FA57E0E0-733E-4E83-8735-E97FB2ED7ABF}" presName="conn2-1" presStyleLbl="parChTrans1D2" presStyleIdx="1" presStyleCnt="2"/>
      <dgm:spPr/>
      <dgm:t>
        <a:bodyPr/>
        <a:lstStyle/>
        <a:p>
          <a:endParaRPr lang="es-EC"/>
        </a:p>
      </dgm:t>
    </dgm:pt>
    <dgm:pt modelId="{21A4A627-32F8-420F-93A2-CFEBB14DE9F9}" type="pres">
      <dgm:prSet presAssocID="{FA57E0E0-733E-4E83-8735-E97FB2ED7ABF}" presName="connTx" presStyleLbl="parChTrans1D2" presStyleIdx="1" presStyleCnt="2"/>
      <dgm:spPr/>
      <dgm:t>
        <a:bodyPr/>
        <a:lstStyle/>
        <a:p>
          <a:endParaRPr lang="es-EC"/>
        </a:p>
      </dgm:t>
    </dgm:pt>
    <dgm:pt modelId="{11A17F4E-F429-4338-9E8F-A017E47F2C09}" type="pres">
      <dgm:prSet presAssocID="{F1029DCA-7F9C-4879-8134-C736B1B3B125}" presName="root2" presStyleCnt="0"/>
      <dgm:spPr/>
    </dgm:pt>
    <dgm:pt modelId="{AE79DD19-45DE-4FFD-861D-C933CAC08D6F}" type="pres">
      <dgm:prSet presAssocID="{F1029DCA-7F9C-4879-8134-C736B1B3B125}" presName="LevelTwoTextNode" presStyleLbl="node2" presStyleIdx="1" presStyleCnt="2" custScaleX="69432" custScaleY="23360">
        <dgm:presLayoutVars>
          <dgm:chPref val="3"/>
        </dgm:presLayoutVars>
      </dgm:prSet>
      <dgm:spPr/>
      <dgm:t>
        <a:bodyPr/>
        <a:lstStyle/>
        <a:p>
          <a:endParaRPr lang="es-EC"/>
        </a:p>
      </dgm:t>
    </dgm:pt>
    <dgm:pt modelId="{A2D7E6D0-967C-4E8A-8F28-510E114AF510}" type="pres">
      <dgm:prSet presAssocID="{F1029DCA-7F9C-4879-8134-C736B1B3B125}" presName="level3hierChild" presStyleCnt="0"/>
      <dgm:spPr/>
    </dgm:pt>
  </dgm:ptLst>
  <dgm:cxnLst>
    <dgm:cxn modelId="{DD69D15A-1C9E-4E67-9B9F-F62B73FA16E3}" type="presOf" srcId="{5CE7F878-DB8F-4F09-969C-BBD80FB50A03}" destId="{323BEF9B-0B48-4543-8E24-1CB20D27BCA0}" srcOrd="0" destOrd="0" presId="urn:microsoft.com/office/officeart/2005/8/layout/hierarchy2"/>
    <dgm:cxn modelId="{A6152F62-4C3A-49CE-83CC-42B33E52CC0C}" type="presOf" srcId="{3CB526BF-90E1-4A85-9B88-96B08741871C}" destId="{55B7EF9C-2ED0-4B65-BEBD-6DC5AF496BC9}" srcOrd="0" destOrd="0" presId="urn:microsoft.com/office/officeart/2005/8/layout/hierarchy2"/>
    <dgm:cxn modelId="{FEBAAE60-90C5-4362-B76C-826DB4E02DF9}" type="presOf" srcId="{2EA384FE-3949-4E59-B055-71FA64753000}" destId="{3446CC4D-A136-4720-85E3-95C35FCEED4B}" srcOrd="0" destOrd="0" presId="urn:microsoft.com/office/officeart/2005/8/layout/hierarchy2"/>
    <dgm:cxn modelId="{E212EAC1-F1CA-4102-9C11-46405D86CF19}" type="presOf" srcId="{FA57E0E0-733E-4E83-8735-E97FB2ED7ABF}" destId="{A0B7FAA6-45E0-4968-8086-4B53417C8CEC}" srcOrd="0" destOrd="0" presId="urn:microsoft.com/office/officeart/2005/8/layout/hierarchy2"/>
    <dgm:cxn modelId="{8018687F-2600-4F1E-B59B-40CE6446E534}" type="presOf" srcId="{F1029DCA-7F9C-4879-8134-C736B1B3B125}" destId="{AE79DD19-45DE-4FFD-861D-C933CAC08D6F}" srcOrd="0" destOrd="0" presId="urn:microsoft.com/office/officeart/2005/8/layout/hierarchy2"/>
    <dgm:cxn modelId="{4E39CA65-F3CB-460B-99C5-22911C65B91F}" type="presOf" srcId="{49B34824-5758-4D0D-819E-49690ECE0C60}" destId="{84FFB221-0E15-4351-BDC9-5A7E3C042B82}" srcOrd="0" destOrd="0" presId="urn:microsoft.com/office/officeart/2005/8/layout/hierarchy2"/>
    <dgm:cxn modelId="{9468E15B-00C4-4008-BC4F-B8599828C6C7}" srcId="{2EA384FE-3949-4E59-B055-71FA64753000}" destId="{3CB526BF-90E1-4A85-9B88-96B08741871C}" srcOrd="0" destOrd="0" parTransId="{BCEF1129-DDC2-496C-849F-C6D84E4AE428}" sibTransId="{5C2209F2-ADA8-4F02-8CE8-3B9D6B7DA8A6}"/>
    <dgm:cxn modelId="{6DD0E338-573F-4425-8862-54EFC16A5FAE}" type="presOf" srcId="{FA57E0E0-733E-4E83-8735-E97FB2ED7ABF}" destId="{21A4A627-32F8-420F-93A2-CFEBB14DE9F9}" srcOrd="1" destOrd="0" presId="urn:microsoft.com/office/officeart/2005/8/layout/hierarchy2"/>
    <dgm:cxn modelId="{FF45C1FB-4F45-4C65-B11A-E275DBDA7310}" type="presOf" srcId="{5CE7F878-DB8F-4F09-969C-BBD80FB50A03}" destId="{F59B2CC6-EB02-4038-A08A-BC42BEA2204B}" srcOrd="1" destOrd="0" presId="urn:microsoft.com/office/officeart/2005/8/layout/hierarchy2"/>
    <dgm:cxn modelId="{C5C15394-F300-446B-A4FE-B6631C08F601}" srcId="{3CB526BF-90E1-4A85-9B88-96B08741871C}" destId="{49B34824-5758-4D0D-819E-49690ECE0C60}" srcOrd="0" destOrd="0" parTransId="{5CE7F878-DB8F-4F09-969C-BBD80FB50A03}" sibTransId="{B0ECA05F-7FB1-4A40-9C2C-3BF39BECCC1C}"/>
    <dgm:cxn modelId="{4F9083BA-D58A-4F8E-8292-AC73D11374B4}" srcId="{3CB526BF-90E1-4A85-9B88-96B08741871C}" destId="{F1029DCA-7F9C-4879-8134-C736B1B3B125}" srcOrd="1" destOrd="0" parTransId="{FA57E0E0-733E-4E83-8735-E97FB2ED7ABF}" sibTransId="{FFC46012-BBB1-4EB6-9D0F-4F31B95B8854}"/>
    <dgm:cxn modelId="{57CB7886-B32D-4715-954D-F3F3F1E25D69}" type="presParOf" srcId="{3446CC4D-A136-4720-85E3-95C35FCEED4B}" destId="{560EB566-0792-4BCF-B2C2-CC71D2DFFA28}" srcOrd="0" destOrd="0" presId="urn:microsoft.com/office/officeart/2005/8/layout/hierarchy2"/>
    <dgm:cxn modelId="{912128DC-605B-4242-82DB-4530E4F65298}" type="presParOf" srcId="{560EB566-0792-4BCF-B2C2-CC71D2DFFA28}" destId="{55B7EF9C-2ED0-4B65-BEBD-6DC5AF496BC9}" srcOrd="0" destOrd="0" presId="urn:microsoft.com/office/officeart/2005/8/layout/hierarchy2"/>
    <dgm:cxn modelId="{5E8B3D0F-B075-4197-B026-3785683344D1}" type="presParOf" srcId="{560EB566-0792-4BCF-B2C2-CC71D2DFFA28}" destId="{2AF4ECAB-DD06-425C-BC42-34C6DA951CFA}" srcOrd="1" destOrd="0" presId="urn:microsoft.com/office/officeart/2005/8/layout/hierarchy2"/>
    <dgm:cxn modelId="{A7B3BD72-B92F-4B4D-A7AD-1CD29967356A}" type="presParOf" srcId="{2AF4ECAB-DD06-425C-BC42-34C6DA951CFA}" destId="{323BEF9B-0B48-4543-8E24-1CB20D27BCA0}" srcOrd="0" destOrd="0" presId="urn:microsoft.com/office/officeart/2005/8/layout/hierarchy2"/>
    <dgm:cxn modelId="{462C5615-01E2-4159-8FB8-0FD3C935A214}" type="presParOf" srcId="{323BEF9B-0B48-4543-8E24-1CB20D27BCA0}" destId="{F59B2CC6-EB02-4038-A08A-BC42BEA2204B}" srcOrd="0" destOrd="0" presId="urn:microsoft.com/office/officeart/2005/8/layout/hierarchy2"/>
    <dgm:cxn modelId="{E83DA086-8580-4A43-8786-F66C30F708AB}" type="presParOf" srcId="{2AF4ECAB-DD06-425C-BC42-34C6DA951CFA}" destId="{E9A98FD8-BE61-4C71-B56F-A3C3AFEF099D}" srcOrd="1" destOrd="0" presId="urn:microsoft.com/office/officeart/2005/8/layout/hierarchy2"/>
    <dgm:cxn modelId="{7D20DE53-5074-433F-AE64-6924DFB6D6DC}" type="presParOf" srcId="{E9A98FD8-BE61-4C71-B56F-A3C3AFEF099D}" destId="{84FFB221-0E15-4351-BDC9-5A7E3C042B82}" srcOrd="0" destOrd="0" presId="urn:microsoft.com/office/officeart/2005/8/layout/hierarchy2"/>
    <dgm:cxn modelId="{EE2D406C-594D-4415-9905-F78977027087}" type="presParOf" srcId="{E9A98FD8-BE61-4C71-B56F-A3C3AFEF099D}" destId="{394A1B45-4AA0-4DB0-876E-A3F73A1A0873}" srcOrd="1" destOrd="0" presId="urn:microsoft.com/office/officeart/2005/8/layout/hierarchy2"/>
    <dgm:cxn modelId="{38A14379-20EF-4882-9726-0BFF5FA3CF7C}" type="presParOf" srcId="{2AF4ECAB-DD06-425C-BC42-34C6DA951CFA}" destId="{A0B7FAA6-45E0-4968-8086-4B53417C8CEC}" srcOrd="2" destOrd="0" presId="urn:microsoft.com/office/officeart/2005/8/layout/hierarchy2"/>
    <dgm:cxn modelId="{BCFD5630-A510-4194-8AFA-2200FFBF98C7}" type="presParOf" srcId="{A0B7FAA6-45E0-4968-8086-4B53417C8CEC}" destId="{21A4A627-32F8-420F-93A2-CFEBB14DE9F9}" srcOrd="0" destOrd="0" presId="urn:microsoft.com/office/officeart/2005/8/layout/hierarchy2"/>
    <dgm:cxn modelId="{1EA510A2-995D-4A64-BDD3-F05CA2CB0D38}" type="presParOf" srcId="{2AF4ECAB-DD06-425C-BC42-34C6DA951CFA}" destId="{11A17F4E-F429-4338-9E8F-A017E47F2C09}" srcOrd="3" destOrd="0" presId="urn:microsoft.com/office/officeart/2005/8/layout/hierarchy2"/>
    <dgm:cxn modelId="{1435DEB2-4536-4CA2-AC7C-0EB5C73B88C9}" type="presParOf" srcId="{11A17F4E-F429-4338-9E8F-A017E47F2C09}" destId="{AE79DD19-45DE-4FFD-861D-C933CAC08D6F}" srcOrd="0" destOrd="0" presId="urn:microsoft.com/office/officeart/2005/8/layout/hierarchy2"/>
    <dgm:cxn modelId="{9023A7A2-E219-4D1F-A2E9-A31CC5ECE971}" type="presParOf" srcId="{11A17F4E-F429-4338-9E8F-A017E47F2C09}" destId="{A2D7E6D0-967C-4E8A-8F28-510E114AF510}"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EA384FE-3949-4E59-B055-71FA64753000}" type="doc">
      <dgm:prSet loTypeId="urn:microsoft.com/office/officeart/2005/8/layout/hierarchy2" loCatId="hierarchy" qsTypeId="urn:microsoft.com/office/officeart/2005/8/quickstyle/simple3" qsCatId="simple" csTypeId="urn:microsoft.com/office/officeart/2005/8/colors/colorful1" csCatId="colorful" phldr="1"/>
      <dgm:spPr/>
      <dgm:t>
        <a:bodyPr/>
        <a:lstStyle/>
        <a:p>
          <a:endParaRPr lang="es-EC"/>
        </a:p>
      </dgm:t>
    </dgm:pt>
    <dgm:pt modelId="{3CB526BF-90E1-4A85-9B88-96B08741871C}">
      <dgm:prSet phldrT="[Texto]" custT="1"/>
      <dgm:spPr/>
      <dgm:t>
        <a:bodyPr/>
        <a:lstStyle/>
        <a:p>
          <a:r>
            <a:rPr lang="es-EC" sz="1600" b="1" dirty="0" smtClean="0"/>
            <a:t>Carnicero o Tablajero</a:t>
          </a:r>
          <a:endParaRPr lang="es-EC" sz="1600" b="1" dirty="0"/>
        </a:p>
      </dgm:t>
    </dgm:pt>
    <dgm:pt modelId="{BCEF1129-DDC2-496C-849F-C6D84E4AE428}" type="parTrans" cxnId="{9468E15B-00C4-4008-BC4F-B8599828C6C7}">
      <dgm:prSet/>
      <dgm:spPr/>
      <dgm:t>
        <a:bodyPr/>
        <a:lstStyle/>
        <a:p>
          <a:endParaRPr lang="es-EC"/>
        </a:p>
      </dgm:t>
    </dgm:pt>
    <dgm:pt modelId="{5C2209F2-ADA8-4F02-8CE8-3B9D6B7DA8A6}" type="sibTrans" cxnId="{9468E15B-00C4-4008-BC4F-B8599828C6C7}">
      <dgm:prSet/>
      <dgm:spPr/>
      <dgm:t>
        <a:bodyPr/>
        <a:lstStyle/>
        <a:p>
          <a:endParaRPr lang="es-EC"/>
        </a:p>
      </dgm:t>
    </dgm:pt>
    <dgm:pt modelId="{F1029DCA-7F9C-4879-8134-C736B1B3B125}">
      <dgm:prSet phldrT="[Texto]" custT="1"/>
      <dgm:spPr/>
      <dgm:t>
        <a:bodyPr/>
        <a:lstStyle/>
        <a:p>
          <a:r>
            <a:rPr lang="es-EC" sz="1600" b="0" dirty="0" smtClean="0"/>
            <a:t>Consumidor Final</a:t>
          </a:r>
          <a:endParaRPr lang="es-EC" sz="1600" b="0" dirty="0"/>
        </a:p>
      </dgm:t>
    </dgm:pt>
    <dgm:pt modelId="{FA57E0E0-733E-4E83-8735-E97FB2ED7ABF}" type="parTrans" cxnId="{4F9083BA-D58A-4F8E-8292-AC73D11374B4}">
      <dgm:prSet/>
      <dgm:spPr/>
      <dgm:t>
        <a:bodyPr/>
        <a:lstStyle/>
        <a:p>
          <a:endParaRPr lang="es-EC"/>
        </a:p>
      </dgm:t>
    </dgm:pt>
    <dgm:pt modelId="{FFC46012-BBB1-4EB6-9D0F-4F31B95B8854}" type="sibTrans" cxnId="{4F9083BA-D58A-4F8E-8292-AC73D11374B4}">
      <dgm:prSet/>
      <dgm:spPr/>
      <dgm:t>
        <a:bodyPr/>
        <a:lstStyle/>
        <a:p>
          <a:endParaRPr lang="es-EC"/>
        </a:p>
      </dgm:t>
    </dgm:pt>
    <dgm:pt modelId="{3446CC4D-A136-4720-85E3-95C35FCEED4B}" type="pres">
      <dgm:prSet presAssocID="{2EA384FE-3949-4E59-B055-71FA64753000}" presName="diagram" presStyleCnt="0">
        <dgm:presLayoutVars>
          <dgm:chPref val="1"/>
          <dgm:dir/>
          <dgm:animOne val="branch"/>
          <dgm:animLvl val="lvl"/>
          <dgm:resizeHandles val="exact"/>
        </dgm:presLayoutVars>
      </dgm:prSet>
      <dgm:spPr/>
      <dgm:t>
        <a:bodyPr/>
        <a:lstStyle/>
        <a:p>
          <a:endParaRPr lang="es-EC"/>
        </a:p>
      </dgm:t>
    </dgm:pt>
    <dgm:pt modelId="{560EB566-0792-4BCF-B2C2-CC71D2DFFA28}" type="pres">
      <dgm:prSet presAssocID="{3CB526BF-90E1-4A85-9B88-96B08741871C}" presName="root1" presStyleCnt="0"/>
      <dgm:spPr/>
    </dgm:pt>
    <dgm:pt modelId="{55B7EF9C-2ED0-4B65-BEBD-6DC5AF496BC9}" type="pres">
      <dgm:prSet presAssocID="{3CB526BF-90E1-4A85-9B88-96B08741871C}" presName="LevelOneTextNode" presStyleLbl="node0" presStyleIdx="0" presStyleCnt="1" custScaleX="51266" custScaleY="21408">
        <dgm:presLayoutVars>
          <dgm:chPref val="3"/>
        </dgm:presLayoutVars>
      </dgm:prSet>
      <dgm:spPr/>
      <dgm:t>
        <a:bodyPr/>
        <a:lstStyle/>
        <a:p>
          <a:endParaRPr lang="es-EC"/>
        </a:p>
      </dgm:t>
    </dgm:pt>
    <dgm:pt modelId="{2AF4ECAB-DD06-425C-BC42-34C6DA951CFA}" type="pres">
      <dgm:prSet presAssocID="{3CB526BF-90E1-4A85-9B88-96B08741871C}" presName="level2hierChild" presStyleCnt="0"/>
      <dgm:spPr/>
    </dgm:pt>
    <dgm:pt modelId="{A0B7FAA6-45E0-4968-8086-4B53417C8CEC}" type="pres">
      <dgm:prSet presAssocID="{FA57E0E0-733E-4E83-8735-E97FB2ED7ABF}" presName="conn2-1" presStyleLbl="parChTrans1D2" presStyleIdx="0" presStyleCnt="1"/>
      <dgm:spPr/>
      <dgm:t>
        <a:bodyPr/>
        <a:lstStyle/>
        <a:p>
          <a:endParaRPr lang="es-EC"/>
        </a:p>
      </dgm:t>
    </dgm:pt>
    <dgm:pt modelId="{21A4A627-32F8-420F-93A2-CFEBB14DE9F9}" type="pres">
      <dgm:prSet presAssocID="{FA57E0E0-733E-4E83-8735-E97FB2ED7ABF}" presName="connTx" presStyleLbl="parChTrans1D2" presStyleIdx="0" presStyleCnt="1"/>
      <dgm:spPr/>
      <dgm:t>
        <a:bodyPr/>
        <a:lstStyle/>
        <a:p>
          <a:endParaRPr lang="es-EC"/>
        </a:p>
      </dgm:t>
    </dgm:pt>
    <dgm:pt modelId="{11A17F4E-F429-4338-9E8F-A017E47F2C09}" type="pres">
      <dgm:prSet presAssocID="{F1029DCA-7F9C-4879-8134-C736B1B3B125}" presName="root2" presStyleCnt="0"/>
      <dgm:spPr/>
    </dgm:pt>
    <dgm:pt modelId="{AE79DD19-45DE-4FFD-861D-C933CAC08D6F}" type="pres">
      <dgm:prSet presAssocID="{F1029DCA-7F9C-4879-8134-C736B1B3B125}" presName="LevelTwoTextNode" presStyleLbl="node2" presStyleIdx="0" presStyleCnt="1" custScaleX="69432" custScaleY="23360">
        <dgm:presLayoutVars>
          <dgm:chPref val="3"/>
        </dgm:presLayoutVars>
      </dgm:prSet>
      <dgm:spPr/>
      <dgm:t>
        <a:bodyPr/>
        <a:lstStyle/>
        <a:p>
          <a:endParaRPr lang="es-EC"/>
        </a:p>
      </dgm:t>
    </dgm:pt>
    <dgm:pt modelId="{A2D7E6D0-967C-4E8A-8F28-510E114AF510}" type="pres">
      <dgm:prSet presAssocID="{F1029DCA-7F9C-4879-8134-C736B1B3B125}" presName="level3hierChild" presStyleCnt="0"/>
      <dgm:spPr/>
    </dgm:pt>
  </dgm:ptLst>
  <dgm:cxnLst>
    <dgm:cxn modelId="{9468E15B-00C4-4008-BC4F-B8599828C6C7}" srcId="{2EA384FE-3949-4E59-B055-71FA64753000}" destId="{3CB526BF-90E1-4A85-9B88-96B08741871C}" srcOrd="0" destOrd="0" parTransId="{BCEF1129-DDC2-496C-849F-C6D84E4AE428}" sibTransId="{5C2209F2-ADA8-4F02-8CE8-3B9D6B7DA8A6}"/>
    <dgm:cxn modelId="{B6BC881E-D6F0-4465-A7AB-090E1032CD9C}" type="presOf" srcId="{2EA384FE-3949-4E59-B055-71FA64753000}" destId="{3446CC4D-A136-4720-85E3-95C35FCEED4B}" srcOrd="0" destOrd="0" presId="urn:microsoft.com/office/officeart/2005/8/layout/hierarchy2"/>
    <dgm:cxn modelId="{BF13FF97-1E24-4214-B918-56F10807D6ED}" type="presOf" srcId="{FA57E0E0-733E-4E83-8735-E97FB2ED7ABF}" destId="{A0B7FAA6-45E0-4968-8086-4B53417C8CEC}" srcOrd="0" destOrd="0" presId="urn:microsoft.com/office/officeart/2005/8/layout/hierarchy2"/>
    <dgm:cxn modelId="{4F9083BA-D58A-4F8E-8292-AC73D11374B4}" srcId="{3CB526BF-90E1-4A85-9B88-96B08741871C}" destId="{F1029DCA-7F9C-4879-8134-C736B1B3B125}" srcOrd="0" destOrd="0" parTransId="{FA57E0E0-733E-4E83-8735-E97FB2ED7ABF}" sibTransId="{FFC46012-BBB1-4EB6-9D0F-4F31B95B8854}"/>
    <dgm:cxn modelId="{C7FF12A3-E14B-4CF2-8CA5-09A4ECDED528}" type="presOf" srcId="{FA57E0E0-733E-4E83-8735-E97FB2ED7ABF}" destId="{21A4A627-32F8-420F-93A2-CFEBB14DE9F9}" srcOrd="1" destOrd="0" presId="urn:microsoft.com/office/officeart/2005/8/layout/hierarchy2"/>
    <dgm:cxn modelId="{18BB3559-153D-4A26-A25F-EDA3A447CF94}" type="presOf" srcId="{F1029DCA-7F9C-4879-8134-C736B1B3B125}" destId="{AE79DD19-45DE-4FFD-861D-C933CAC08D6F}" srcOrd="0" destOrd="0" presId="urn:microsoft.com/office/officeart/2005/8/layout/hierarchy2"/>
    <dgm:cxn modelId="{3B33A792-8725-417A-A8FB-B9048FB830CA}" type="presOf" srcId="{3CB526BF-90E1-4A85-9B88-96B08741871C}" destId="{55B7EF9C-2ED0-4B65-BEBD-6DC5AF496BC9}" srcOrd="0" destOrd="0" presId="urn:microsoft.com/office/officeart/2005/8/layout/hierarchy2"/>
    <dgm:cxn modelId="{40770892-7E8A-413A-967D-4B8941771E6C}" type="presParOf" srcId="{3446CC4D-A136-4720-85E3-95C35FCEED4B}" destId="{560EB566-0792-4BCF-B2C2-CC71D2DFFA28}" srcOrd="0" destOrd="0" presId="urn:microsoft.com/office/officeart/2005/8/layout/hierarchy2"/>
    <dgm:cxn modelId="{3865C305-A77B-4200-A445-D381FA8579D5}" type="presParOf" srcId="{560EB566-0792-4BCF-B2C2-CC71D2DFFA28}" destId="{55B7EF9C-2ED0-4B65-BEBD-6DC5AF496BC9}" srcOrd="0" destOrd="0" presId="urn:microsoft.com/office/officeart/2005/8/layout/hierarchy2"/>
    <dgm:cxn modelId="{77CF7765-8BD1-4D4C-9FA5-39C163324DF4}" type="presParOf" srcId="{560EB566-0792-4BCF-B2C2-CC71D2DFFA28}" destId="{2AF4ECAB-DD06-425C-BC42-34C6DA951CFA}" srcOrd="1" destOrd="0" presId="urn:microsoft.com/office/officeart/2005/8/layout/hierarchy2"/>
    <dgm:cxn modelId="{74B3EFAC-53BE-4EB2-8598-73FDCFD6ED32}" type="presParOf" srcId="{2AF4ECAB-DD06-425C-BC42-34C6DA951CFA}" destId="{A0B7FAA6-45E0-4968-8086-4B53417C8CEC}" srcOrd="0" destOrd="0" presId="urn:microsoft.com/office/officeart/2005/8/layout/hierarchy2"/>
    <dgm:cxn modelId="{501A2939-3963-45EF-AFB3-490272F01516}" type="presParOf" srcId="{A0B7FAA6-45E0-4968-8086-4B53417C8CEC}" destId="{21A4A627-32F8-420F-93A2-CFEBB14DE9F9}" srcOrd="0" destOrd="0" presId="urn:microsoft.com/office/officeart/2005/8/layout/hierarchy2"/>
    <dgm:cxn modelId="{A6C5D4AE-905C-45A9-B92A-B1044A15EAA8}" type="presParOf" srcId="{2AF4ECAB-DD06-425C-BC42-34C6DA951CFA}" destId="{11A17F4E-F429-4338-9E8F-A017E47F2C09}" srcOrd="1" destOrd="0" presId="urn:microsoft.com/office/officeart/2005/8/layout/hierarchy2"/>
    <dgm:cxn modelId="{26B31E66-17D1-469A-BC9B-FA7012D2AF22}" type="presParOf" srcId="{11A17F4E-F429-4338-9E8F-A017E47F2C09}" destId="{AE79DD19-45DE-4FFD-861D-C933CAC08D6F}" srcOrd="0" destOrd="0" presId="urn:microsoft.com/office/officeart/2005/8/layout/hierarchy2"/>
    <dgm:cxn modelId="{426B5252-5178-433A-B4DA-B8B8B479B70B}" type="presParOf" srcId="{11A17F4E-F429-4338-9E8F-A017E47F2C09}" destId="{A2D7E6D0-967C-4E8A-8F28-510E114AF510}"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A1FF2EB-AAE2-4949-8052-90A3200221A5}" type="doc">
      <dgm:prSet loTypeId="urn:microsoft.com/office/officeart/2005/8/layout/hProcess7" loCatId="process" qsTypeId="urn:microsoft.com/office/officeart/2005/8/quickstyle/simple3" qsCatId="simple" csTypeId="urn:microsoft.com/office/officeart/2005/8/colors/colorful5" csCatId="colorful" phldr="1"/>
      <dgm:spPr/>
      <dgm:t>
        <a:bodyPr/>
        <a:lstStyle/>
        <a:p>
          <a:endParaRPr lang="es-EC"/>
        </a:p>
      </dgm:t>
    </dgm:pt>
    <dgm:pt modelId="{91250B98-ADE8-4D91-91FD-F7710AEA901A}">
      <dgm:prSet phldrT="[Texto]"/>
      <dgm:spPr/>
      <dgm:t>
        <a:bodyPr/>
        <a:lstStyle/>
        <a:p>
          <a:r>
            <a:rPr lang="es-EC" dirty="0" smtClean="0"/>
            <a:t>Productor</a:t>
          </a:r>
          <a:endParaRPr lang="es-EC" dirty="0"/>
        </a:p>
      </dgm:t>
    </dgm:pt>
    <dgm:pt modelId="{CAA2C26D-DB13-4EAC-AA15-48D3A0594A6B}" type="parTrans" cxnId="{EB1040E5-3CB6-4F61-B421-0055B92B8291}">
      <dgm:prSet/>
      <dgm:spPr/>
      <dgm:t>
        <a:bodyPr/>
        <a:lstStyle/>
        <a:p>
          <a:endParaRPr lang="es-EC"/>
        </a:p>
      </dgm:t>
    </dgm:pt>
    <dgm:pt modelId="{5704F82D-B14F-4277-BA5E-59B9B3EE7BB7}" type="sibTrans" cxnId="{EB1040E5-3CB6-4F61-B421-0055B92B8291}">
      <dgm:prSet/>
      <dgm:spPr/>
      <dgm:t>
        <a:bodyPr/>
        <a:lstStyle/>
        <a:p>
          <a:endParaRPr lang="es-EC"/>
        </a:p>
      </dgm:t>
    </dgm:pt>
    <dgm:pt modelId="{8B0024BC-1FD5-4DD4-987E-5FAD85C83AA4}">
      <dgm:prSet phldrT="[Texto]" custT="1"/>
      <dgm:spPr/>
      <dgm:t>
        <a:bodyPr/>
        <a:lstStyle/>
        <a:p>
          <a:pPr algn="just"/>
          <a:r>
            <a:rPr lang="es-EC" sz="1800" dirty="0" smtClean="0"/>
            <a:t>La crianza de 90 reses y la venta de 13 de ellas .</a:t>
          </a:r>
          <a:endParaRPr lang="es-EC" sz="1800" dirty="0"/>
        </a:p>
      </dgm:t>
    </dgm:pt>
    <dgm:pt modelId="{7BE02AE3-7707-4CC3-A827-4AEDF18B3AEE}" type="parTrans" cxnId="{9A1358DE-4392-49AC-9A39-BECED69E9684}">
      <dgm:prSet/>
      <dgm:spPr/>
      <dgm:t>
        <a:bodyPr/>
        <a:lstStyle/>
        <a:p>
          <a:endParaRPr lang="es-EC"/>
        </a:p>
      </dgm:t>
    </dgm:pt>
    <dgm:pt modelId="{A4CCAF24-42C7-4C15-989A-A3BA785A39D2}" type="sibTrans" cxnId="{9A1358DE-4392-49AC-9A39-BECED69E9684}">
      <dgm:prSet/>
      <dgm:spPr/>
      <dgm:t>
        <a:bodyPr/>
        <a:lstStyle/>
        <a:p>
          <a:endParaRPr lang="es-EC"/>
        </a:p>
      </dgm:t>
    </dgm:pt>
    <dgm:pt modelId="{DCFF0EB6-8295-42E6-9BB9-30C1E2C313B1}">
      <dgm:prSet phldrT="[Texto]"/>
      <dgm:spPr/>
      <dgm:t>
        <a:bodyPr/>
        <a:lstStyle/>
        <a:p>
          <a:r>
            <a:rPr lang="es-EC" dirty="0" smtClean="0"/>
            <a:t>Introductor</a:t>
          </a:r>
          <a:endParaRPr lang="es-EC" dirty="0"/>
        </a:p>
      </dgm:t>
    </dgm:pt>
    <dgm:pt modelId="{6216677E-21D0-4B4B-B987-EDF51AC02D73}" type="parTrans" cxnId="{681F0ED5-816F-4D60-B652-05CBA3C9F151}">
      <dgm:prSet/>
      <dgm:spPr/>
      <dgm:t>
        <a:bodyPr/>
        <a:lstStyle/>
        <a:p>
          <a:endParaRPr lang="es-EC"/>
        </a:p>
      </dgm:t>
    </dgm:pt>
    <dgm:pt modelId="{B2CA3D1A-1765-45F6-A6C9-EF28510EE608}" type="sibTrans" cxnId="{681F0ED5-816F-4D60-B652-05CBA3C9F151}">
      <dgm:prSet/>
      <dgm:spPr/>
      <dgm:t>
        <a:bodyPr/>
        <a:lstStyle/>
        <a:p>
          <a:endParaRPr lang="es-EC"/>
        </a:p>
      </dgm:t>
    </dgm:pt>
    <dgm:pt modelId="{33E2552D-5EC8-4068-A51C-071D6804B4D3}">
      <dgm:prSet phldrT="[Texto]" custT="1"/>
      <dgm:spPr/>
      <dgm:t>
        <a:bodyPr/>
        <a:lstStyle/>
        <a:p>
          <a:pPr algn="just"/>
          <a:r>
            <a:rPr lang="es-EC" sz="1800" dirty="0" smtClean="0"/>
            <a:t>Compra de 13 reses, ya que se pudo presenciar la transacción de este número de reses, documentada con el comprobante respectivo.</a:t>
          </a:r>
          <a:endParaRPr lang="es-EC" sz="1800" dirty="0"/>
        </a:p>
      </dgm:t>
    </dgm:pt>
    <dgm:pt modelId="{C4902C3A-CC92-4DC1-9B4D-AFE1A4DEC02A}" type="parTrans" cxnId="{387551B0-8E1D-4726-9C59-2CBE8FBF2A4A}">
      <dgm:prSet/>
      <dgm:spPr/>
      <dgm:t>
        <a:bodyPr/>
        <a:lstStyle/>
        <a:p>
          <a:endParaRPr lang="es-EC"/>
        </a:p>
      </dgm:t>
    </dgm:pt>
    <dgm:pt modelId="{C1F8CDBA-301B-497B-8C07-47A4D3838FC1}" type="sibTrans" cxnId="{387551B0-8E1D-4726-9C59-2CBE8FBF2A4A}">
      <dgm:prSet/>
      <dgm:spPr/>
      <dgm:t>
        <a:bodyPr/>
        <a:lstStyle/>
        <a:p>
          <a:endParaRPr lang="es-EC"/>
        </a:p>
      </dgm:t>
    </dgm:pt>
    <dgm:pt modelId="{D4EC7527-7B4E-4D23-9240-A0A01044328E}">
      <dgm:prSet phldrT="[Texto]"/>
      <dgm:spPr/>
      <dgm:t>
        <a:bodyPr/>
        <a:lstStyle/>
        <a:p>
          <a:r>
            <a:rPr lang="es-EC" dirty="0" smtClean="0"/>
            <a:t>Carnicero</a:t>
          </a:r>
          <a:endParaRPr lang="es-EC" dirty="0"/>
        </a:p>
      </dgm:t>
    </dgm:pt>
    <dgm:pt modelId="{FB025950-BDA4-432A-825D-ACA17B6B0452}" type="parTrans" cxnId="{90009E9D-22AE-497A-987D-644F311697D9}">
      <dgm:prSet/>
      <dgm:spPr/>
      <dgm:t>
        <a:bodyPr/>
        <a:lstStyle/>
        <a:p>
          <a:endParaRPr lang="es-EC"/>
        </a:p>
      </dgm:t>
    </dgm:pt>
    <dgm:pt modelId="{F6E41B4F-D75D-48DA-A4EC-2C16D2E8DDB9}" type="sibTrans" cxnId="{90009E9D-22AE-497A-987D-644F311697D9}">
      <dgm:prSet/>
      <dgm:spPr/>
      <dgm:t>
        <a:bodyPr/>
        <a:lstStyle/>
        <a:p>
          <a:endParaRPr lang="es-EC"/>
        </a:p>
      </dgm:t>
    </dgm:pt>
    <dgm:pt modelId="{0DDBA6DE-3DAD-42D1-986D-43A7A447090E}">
      <dgm:prSet phldrT="[Texto]" custT="1"/>
      <dgm:spPr/>
      <dgm:t>
        <a:bodyPr/>
        <a:lstStyle/>
        <a:p>
          <a:pPr algn="just"/>
          <a:r>
            <a:rPr lang="es-EC" sz="1800" dirty="0" smtClean="0"/>
            <a:t>Se tomó en cuenta el promedio de compra mensual de canales correspondiente a 3 reses.</a:t>
          </a:r>
          <a:endParaRPr lang="es-EC" sz="1800" dirty="0"/>
        </a:p>
      </dgm:t>
    </dgm:pt>
    <dgm:pt modelId="{518C2487-45A3-4792-BC30-9A47519F66BE}" type="parTrans" cxnId="{7B061012-2BA5-4D05-AFE6-5F163062D745}">
      <dgm:prSet/>
      <dgm:spPr/>
      <dgm:t>
        <a:bodyPr/>
        <a:lstStyle/>
        <a:p>
          <a:endParaRPr lang="es-EC"/>
        </a:p>
      </dgm:t>
    </dgm:pt>
    <dgm:pt modelId="{C451C0E7-7A1E-41AE-86AC-63DF9D348CF8}" type="sibTrans" cxnId="{7B061012-2BA5-4D05-AFE6-5F163062D745}">
      <dgm:prSet/>
      <dgm:spPr/>
      <dgm:t>
        <a:bodyPr/>
        <a:lstStyle/>
        <a:p>
          <a:endParaRPr lang="es-EC"/>
        </a:p>
      </dgm:t>
    </dgm:pt>
    <dgm:pt modelId="{C539DB73-9020-4A29-9024-D513455CCD30}" type="pres">
      <dgm:prSet presAssocID="{CA1FF2EB-AAE2-4949-8052-90A3200221A5}" presName="Name0" presStyleCnt="0">
        <dgm:presLayoutVars>
          <dgm:dir/>
          <dgm:animLvl val="lvl"/>
          <dgm:resizeHandles val="exact"/>
        </dgm:presLayoutVars>
      </dgm:prSet>
      <dgm:spPr/>
      <dgm:t>
        <a:bodyPr/>
        <a:lstStyle/>
        <a:p>
          <a:endParaRPr lang="es-EC"/>
        </a:p>
      </dgm:t>
    </dgm:pt>
    <dgm:pt modelId="{9AD27AAF-344A-4968-814E-A0CEBFD1C35A}" type="pres">
      <dgm:prSet presAssocID="{91250B98-ADE8-4D91-91FD-F7710AEA901A}" presName="compositeNode" presStyleCnt="0">
        <dgm:presLayoutVars>
          <dgm:bulletEnabled val="1"/>
        </dgm:presLayoutVars>
      </dgm:prSet>
      <dgm:spPr/>
    </dgm:pt>
    <dgm:pt modelId="{5AEECDE6-C319-4F56-BF7C-6E46E5D23210}" type="pres">
      <dgm:prSet presAssocID="{91250B98-ADE8-4D91-91FD-F7710AEA901A}" presName="bgRect" presStyleLbl="node1" presStyleIdx="0" presStyleCnt="3"/>
      <dgm:spPr/>
      <dgm:t>
        <a:bodyPr/>
        <a:lstStyle/>
        <a:p>
          <a:endParaRPr lang="es-EC"/>
        </a:p>
      </dgm:t>
    </dgm:pt>
    <dgm:pt modelId="{F4F3E331-3CAA-4C56-A483-FAF7FD1E968A}" type="pres">
      <dgm:prSet presAssocID="{91250B98-ADE8-4D91-91FD-F7710AEA901A}" presName="parentNode" presStyleLbl="node1" presStyleIdx="0" presStyleCnt="3">
        <dgm:presLayoutVars>
          <dgm:chMax val="0"/>
          <dgm:bulletEnabled val="1"/>
        </dgm:presLayoutVars>
      </dgm:prSet>
      <dgm:spPr/>
      <dgm:t>
        <a:bodyPr/>
        <a:lstStyle/>
        <a:p>
          <a:endParaRPr lang="es-EC"/>
        </a:p>
      </dgm:t>
    </dgm:pt>
    <dgm:pt modelId="{F598F35C-00A6-4F45-B829-E61626809A06}" type="pres">
      <dgm:prSet presAssocID="{91250B98-ADE8-4D91-91FD-F7710AEA901A}" presName="childNode" presStyleLbl="node1" presStyleIdx="0" presStyleCnt="3">
        <dgm:presLayoutVars>
          <dgm:bulletEnabled val="1"/>
        </dgm:presLayoutVars>
      </dgm:prSet>
      <dgm:spPr/>
      <dgm:t>
        <a:bodyPr/>
        <a:lstStyle/>
        <a:p>
          <a:endParaRPr lang="es-EC"/>
        </a:p>
      </dgm:t>
    </dgm:pt>
    <dgm:pt modelId="{FC60B06A-4C93-470C-9C3A-53FFAD524DC9}" type="pres">
      <dgm:prSet presAssocID="{5704F82D-B14F-4277-BA5E-59B9B3EE7BB7}" presName="hSp" presStyleCnt="0"/>
      <dgm:spPr/>
    </dgm:pt>
    <dgm:pt modelId="{A83D6F39-D052-4DF9-AC46-63F63C080D42}" type="pres">
      <dgm:prSet presAssocID="{5704F82D-B14F-4277-BA5E-59B9B3EE7BB7}" presName="vProcSp" presStyleCnt="0"/>
      <dgm:spPr/>
    </dgm:pt>
    <dgm:pt modelId="{DB3198F4-C515-47B7-ABBF-E4F83D491C3A}" type="pres">
      <dgm:prSet presAssocID="{5704F82D-B14F-4277-BA5E-59B9B3EE7BB7}" presName="vSp1" presStyleCnt="0"/>
      <dgm:spPr/>
    </dgm:pt>
    <dgm:pt modelId="{68DAFE88-6005-41AD-A485-9A7883F0AD07}" type="pres">
      <dgm:prSet presAssocID="{5704F82D-B14F-4277-BA5E-59B9B3EE7BB7}" presName="simulatedConn" presStyleLbl="solidFgAcc1" presStyleIdx="0" presStyleCnt="2"/>
      <dgm:spPr/>
    </dgm:pt>
    <dgm:pt modelId="{6DFF9907-F443-4E6C-9DF2-8E9A6A3D207C}" type="pres">
      <dgm:prSet presAssocID="{5704F82D-B14F-4277-BA5E-59B9B3EE7BB7}" presName="vSp2" presStyleCnt="0"/>
      <dgm:spPr/>
    </dgm:pt>
    <dgm:pt modelId="{601481B1-C307-4B82-881F-D3F965A8C2DD}" type="pres">
      <dgm:prSet presAssocID="{5704F82D-B14F-4277-BA5E-59B9B3EE7BB7}" presName="sibTrans" presStyleCnt="0"/>
      <dgm:spPr/>
    </dgm:pt>
    <dgm:pt modelId="{7EAD2527-4BA8-4775-9598-ABA6DD10AD33}" type="pres">
      <dgm:prSet presAssocID="{DCFF0EB6-8295-42E6-9BB9-30C1E2C313B1}" presName="compositeNode" presStyleCnt="0">
        <dgm:presLayoutVars>
          <dgm:bulletEnabled val="1"/>
        </dgm:presLayoutVars>
      </dgm:prSet>
      <dgm:spPr/>
    </dgm:pt>
    <dgm:pt modelId="{A6141F66-B627-4DED-9F54-D73BB019F24A}" type="pres">
      <dgm:prSet presAssocID="{DCFF0EB6-8295-42E6-9BB9-30C1E2C313B1}" presName="bgRect" presStyleLbl="node1" presStyleIdx="1" presStyleCnt="3"/>
      <dgm:spPr/>
      <dgm:t>
        <a:bodyPr/>
        <a:lstStyle/>
        <a:p>
          <a:endParaRPr lang="es-EC"/>
        </a:p>
      </dgm:t>
    </dgm:pt>
    <dgm:pt modelId="{85DB889C-EE67-4656-9D88-C6680C2FA94D}" type="pres">
      <dgm:prSet presAssocID="{DCFF0EB6-8295-42E6-9BB9-30C1E2C313B1}" presName="parentNode" presStyleLbl="node1" presStyleIdx="1" presStyleCnt="3">
        <dgm:presLayoutVars>
          <dgm:chMax val="0"/>
          <dgm:bulletEnabled val="1"/>
        </dgm:presLayoutVars>
      </dgm:prSet>
      <dgm:spPr/>
      <dgm:t>
        <a:bodyPr/>
        <a:lstStyle/>
        <a:p>
          <a:endParaRPr lang="es-EC"/>
        </a:p>
      </dgm:t>
    </dgm:pt>
    <dgm:pt modelId="{027D50B7-9C90-43DA-B14C-7DF02A7940B9}" type="pres">
      <dgm:prSet presAssocID="{DCFF0EB6-8295-42E6-9BB9-30C1E2C313B1}" presName="childNode" presStyleLbl="node1" presStyleIdx="1" presStyleCnt="3">
        <dgm:presLayoutVars>
          <dgm:bulletEnabled val="1"/>
        </dgm:presLayoutVars>
      </dgm:prSet>
      <dgm:spPr/>
      <dgm:t>
        <a:bodyPr/>
        <a:lstStyle/>
        <a:p>
          <a:endParaRPr lang="es-EC"/>
        </a:p>
      </dgm:t>
    </dgm:pt>
    <dgm:pt modelId="{1C09D78F-5A0F-4F75-BC9A-EC732F85E81F}" type="pres">
      <dgm:prSet presAssocID="{B2CA3D1A-1765-45F6-A6C9-EF28510EE608}" presName="hSp" presStyleCnt="0"/>
      <dgm:spPr/>
    </dgm:pt>
    <dgm:pt modelId="{E082CE12-F716-4A5D-B4B3-BADD75479A02}" type="pres">
      <dgm:prSet presAssocID="{B2CA3D1A-1765-45F6-A6C9-EF28510EE608}" presName="vProcSp" presStyleCnt="0"/>
      <dgm:spPr/>
    </dgm:pt>
    <dgm:pt modelId="{42A77830-D9E7-4C26-9113-7C810D8FA9B8}" type="pres">
      <dgm:prSet presAssocID="{B2CA3D1A-1765-45F6-A6C9-EF28510EE608}" presName="vSp1" presStyleCnt="0"/>
      <dgm:spPr/>
    </dgm:pt>
    <dgm:pt modelId="{0DD9727A-7F86-45C0-B7CF-A87C4DFC975E}" type="pres">
      <dgm:prSet presAssocID="{B2CA3D1A-1765-45F6-A6C9-EF28510EE608}" presName="simulatedConn" presStyleLbl="solidFgAcc1" presStyleIdx="1" presStyleCnt="2"/>
      <dgm:spPr/>
    </dgm:pt>
    <dgm:pt modelId="{D4C0754B-7C6E-47A8-987E-EBF1E9B73BCD}" type="pres">
      <dgm:prSet presAssocID="{B2CA3D1A-1765-45F6-A6C9-EF28510EE608}" presName="vSp2" presStyleCnt="0"/>
      <dgm:spPr/>
    </dgm:pt>
    <dgm:pt modelId="{4341FB48-972B-44F8-83BE-D57BA4BC6B5C}" type="pres">
      <dgm:prSet presAssocID="{B2CA3D1A-1765-45F6-A6C9-EF28510EE608}" presName="sibTrans" presStyleCnt="0"/>
      <dgm:spPr/>
    </dgm:pt>
    <dgm:pt modelId="{5E2ED699-A799-4CCD-852E-1D752BA19564}" type="pres">
      <dgm:prSet presAssocID="{D4EC7527-7B4E-4D23-9240-A0A01044328E}" presName="compositeNode" presStyleCnt="0">
        <dgm:presLayoutVars>
          <dgm:bulletEnabled val="1"/>
        </dgm:presLayoutVars>
      </dgm:prSet>
      <dgm:spPr/>
    </dgm:pt>
    <dgm:pt modelId="{09D53C2D-92EF-4E66-B681-6F5F2B0E06DD}" type="pres">
      <dgm:prSet presAssocID="{D4EC7527-7B4E-4D23-9240-A0A01044328E}" presName="bgRect" presStyleLbl="node1" presStyleIdx="2" presStyleCnt="3"/>
      <dgm:spPr/>
      <dgm:t>
        <a:bodyPr/>
        <a:lstStyle/>
        <a:p>
          <a:endParaRPr lang="es-EC"/>
        </a:p>
      </dgm:t>
    </dgm:pt>
    <dgm:pt modelId="{BE3373DC-3110-4C86-8EF6-2E640A04A838}" type="pres">
      <dgm:prSet presAssocID="{D4EC7527-7B4E-4D23-9240-A0A01044328E}" presName="parentNode" presStyleLbl="node1" presStyleIdx="2" presStyleCnt="3">
        <dgm:presLayoutVars>
          <dgm:chMax val="0"/>
          <dgm:bulletEnabled val="1"/>
        </dgm:presLayoutVars>
      </dgm:prSet>
      <dgm:spPr/>
      <dgm:t>
        <a:bodyPr/>
        <a:lstStyle/>
        <a:p>
          <a:endParaRPr lang="es-EC"/>
        </a:p>
      </dgm:t>
    </dgm:pt>
    <dgm:pt modelId="{77F63AF6-9AEA-4568-96E1-525DFE8C5E65}" type="pres">
      <dgm:prSet presAssocID="{D4EC7527-7B4E-4D23-9240-A0A01044328E}" presName="childNode" presStyleLbl="node1" presStyleIdx="2" presStyleCnt="3">
        <dgm:presLayoutVars>
          <dgm:bulletEnabled val="1"/>
        </dgm:presLayoutVars>
      </dgm:prSet>
      <dgm:spPr/>
      <dgm:t>
        <a:bodyPr/>
        <a:lstStyle/>
        <a:p>
          <a:endParaRPr lang="es-EC"/>
        </a:p>
      </dgm:t>
    </dgm:pt>
  </dgm:ptLst>
  <dgm:cxnLst>
    <dgm:cxn modelId="{40687291-53D3-4D41-AA68-B8B5485318FA}" type="presOf" srcId="{8B0024BC-1FD5-4DD4-987E-5FAD85C83AA4}" destId="{F598F35C-00A6-4F45-B829-E61626809A06}" srcOrd="0" destOrd="0" presId="urn:microsoft.com/office/officeart/2005/8/layout/hProcess7"/>
    <dgm:cxn modelId="{805E7813-65A7-4900-864F-9C169BCD0E9C}" type="presOf" srcId="{91250B98-ADE8-4D91-91FD-F7710AEA901A}" destId="{F4F3E331-3CAA-4C56-A483-FAF7FD1E968A}" srcOrd="1" destOrd="0" presId="urn:microsoft.com/office/officeart/2005/8/layout/hProcess7"/>
    <dgm:cxn modelId="{9A1358DE-4392-49AC-9A39-BECED69E9684}" srcId="{91250B98-ADE8-4D91-91FD-F7710AEA901A}" destId="{8B0024BC-1FD5-4DD4-987E-5FAD85C83AA4}" srcOrd="0" destOrd="0" parTransId="{7BE02AE3-7707-4CC3-A827-4AEDF18B3AEE}" sibTransId="{A4CCAF24-42C7-4C15-989A-A3BA785A39D2}"/>
    <dgm:cxn modelId="{387551B0-8E1D-4726-9C59-2CBE8FBF2A4A}" srcId="{DCFF0EB6-8295-42E6-9BB9-30C1E2C313B1}" destId="{33E2552D-5EC8-4068-A51C-071D6804B4D3}" srcOrd="0" destOrd="0" parTransId="{C4902C3A-CC92-4DC1-9B4D-AFE1A4DEC02A}" sibTransId="{C1F8CDBA-301B-497B-8C07-47A4D3838FC1}"/>
    <dgm:cxn modelId="{49C738C6-BDB6-440E-9B16-39ABBE708D33}" type="presOf" srcId="{CA1FF2EB-AAE2-4949-8052-90A3200221A5}" destId="{C539DB73-9020-4A29-9024-D513455CCD30}" srcOrd="0" destOrd="0" presId="urn:microsoft.com/office/officeart/2005/8/layout/hProcess7"/>
    <dgm:cxn modelId="{487756E7-97A5-4137-B8F2-5CC927E0BCA3}" type="presOf" srcId="{D4EC7527-7B4E-4D23-9240-A0A01044328E}" destId="{BE3373DC-3110-4C86-8EF6-2E640A04A838}" srcOrd="1" destOrd="0" presId="urn:microsoft.com/office/officeart/2005/8/layout/hProcess7"/>
    <dgm:cxn modelId="{71444086-B3F9-44F3-B761-B596EED8EA13}" type="presOf" srcId="{91250B98-ADE8-4D91-91FD-F7710AEA901A}" destId="{5AEECDE6-C319-4F56-BF7C-6E46E5D23210}" srcOrd="0" destOrd="0" presId="urn:microsoft.com/office/officeart/2005/8/layout/hProcess7"/>
    <dgm:cxn modelId="{D5F0A3D4-221D-432B-A3F0-7086F6C7A2F0}" type="presOf" srcId="{33E2552D-5EC8-4068-A51C-071D6804B4D3}" destId="{027D50B7-9C90-43DA-B14C-7DF02A7940B9}" srcOrd="0" destOrd="0" presId="urn:microsoft.com/office/officeart/2005/8/layout/hProcess7"/>
    <dgm:cxn modelId="{90009E9D-22AE-497A-987D-644F311697D9}" srcId="{CA1FF2EB-AAE2-4949-8052-90A3200221A5}" destId="{D4EC7527-7B4E-4D23-9240-A0A01044328E}" srcOrd="2" destOrd="0" parTransId="{FB025950-BDA4-432A-825D-ACA17B6B0452}" sibTransId="{F6E41B4F-D75D-48DA-A4EC-2C16D2E8DDB9}"/>
    <dgm:cxn modelId="{681F0ED5-816F-4D60-B652-05CBA3C9F151}" srcId="{CA1FF2EB-AAE2-4949-8052-90A3200221A5}" destId="{DCFF0EB6-8295-42E6-9BB9-30C1E2C313B1}" srcOrd="1" destOrd="0" parTransId="{6216677E-21D0-4B4B-B987-EDF51AC02D73}" sibTransId="{B2CA3D1A-1765-45F6-A6C9-EF28510EE608}"/>
    <dgm:cxn modelId="{EB1040E5-3CB6-4F61-B421-0055B92B8291}" srcId="{CA1FF2EB-AAE2-4949-8052-90A3200221A5}" destId="{91250B98-ADE8-4D91-91FD-F7710AEA901A}" srcOrd="0" destOrd="0" parTransId="{CAA2C26D-DB13-4EAC-AA15-48D3A0594A6B}" sibTransId="{5704F82D-B14F-4277-BA5E-59B9B3EE7BB7}"/>
    <dgm:cxn modelId="{D3A5A095-BEF7-49F9-82D5-FA52FDD4DF5D}" type="presOf" srcId="{0DDBA6DE-3DAD-42D1-986D-43A7A447090E}" destId="{77F63AF6-9AEA-4568-96E1-525DFE8C5E65}" srcOrd="0" destOrd="0" presId="urn:microsoft.com/office/officeart/2005/8/layout/hProcess7"/>
    <dgm:cxn modelId="{216DDF06-3B12-4096-A968-23FEB84761D7}" type="presOf" srcId="{DCFF0EB6-8295-42E6-9BB9-30C1E2C313B1}" destId="{A6141F66-B627-4DED-9F54-D73BB019F24A}" srcOrd="0" destOrd="0" presId="urn:microsoft.com/office/officeart/2005/8/layout/hProcess7"/>
    <dgm:cxn modelId="{E86B0650-2CB5-4A54-88B8-79D35E5ED42D}" type="presOf" srcId="{D4EC7527-7B4E-4D23-9240-A0A01044328E}" destId="{09D53C2D-92EF-4E66-B681-6F5F2B0E06DD}" srcOrd="0" destOrd="0" presId="urn:microsoft.com/office/officeart/2005/8/layout/hProcess7"/>
    <dgm:cxn modelId="{7B061012-2BA5-4D05-AFE6-5F163062D745}" srcId="{D4EC7527-7B4E-4D23-9240-A0A01044328E}" destId="{0DDBA6DE-3DAD-42D1-986D-43A7A447090E}" srcOrd="0" destOrd="0" parTransId="{518C2487-45A3-4792-BC30-9A47519F66BE}" sibTransId="{C451C0E7-7A1E-41AE-86AC-63DF9D348CF8}"/>
    <dgm:cxn modelId="{2F6B2A6D-49BD-48E7-9867-7956A101DC8D}" type="presOf" srcId="{DCFF0EB6-8295-42E6-9BB9-30C1E2C313B1}" destId="{85DB889C-EE67-4656-9D88-C6680C2FA94D}" srcOrd="1" destOrd="0" presId="urn:microsoft.com/office/officeart/2005/8/layout/hProcess7"/>
    <dgm:cxn modelId="{A4D1E3A0-D254-4088-9149-B3F789009D6D}" type="presParOf" srcId="{C539DB73-9020-4A29-9024-D513455CCD30}" destId="{9AD27AAF-344A-4968-814E-A0CEBFD1C35A}" srcOrd="0" destOrd="0" presId="urn:microsoft.com/office/officeart/2005/8/layout/hProcess7"/>
    <dgm:cxn modelId="{8FE47C5F-AFF3-483A-9DAC-A7205A06C8E9}" type="presParOf" srcId="{9AD27AAF-344A-4968-814E-A0CEBFD1C35A}" destId="{5AEECDE6-C319-4F56-BF7C-6E46E5D23210}" srcOrd="0" destOrd="0" presId="urn:microsoft.com/office/officeart/2005/8/layout/hProcess7"/>
    <dgm:cxn modelId="{2ED2557B-7C2E-4B94-8402-6ECA3FC83AD2}" type="presParOf" srcId="{9AD27AAF-344A-4968-814E-A0CEBFD1C35A}" destId="{F4F3E331-3CAA-4C56-A483-FAF7FD1E968A}" srcOrd="1" destOrd="0" presId="urn:microsoft.com/office/officeart/2005/8/layout/hProcess7"/>
    <dgm:cxn modelId="{F5555C2C-8FD8-484A-890B-5D7BFE218ED6}" type="presParOf" srcId="{9AD27AAF-344A-4968-814E-A0CEBFD1C35A}" destId="{F598F35C-00A6-4F45-B829-E61626809A06}" srcOrd="2" destOrd="0" presId="urn:microsoft.com/office/officeart/2005/8/layout/hProcess7"/>
    <dgm:cxn modelId="{35A6F652-3972-4B97-B6C6-5D7CF8D19355}" type="presParOf" srcId="{C539DB73-9020-4A29-9024-D513455CCD30}" destId="{FC60B06A-4C93-470C-9C3A-53FFAD524DC9}" srcOrd="1" destOrd="0" presId="urn:microsoft.com/office/officeart/2005/8/layout/hProcess7"/>
    <dgm:cxn modelId="{A6FD2C35-2898-4597-8C75-3E16242F1DC7}" type="presParOf" srcId="{C539DB73-9020-4A29-9024-D513455CCD30}" destId="{A83D6F39-D052-4DF9-AC46-63F63C080D42}" srcOrd="2" destOrd="0" presId="urn:microsoft.com/office/officeart/2005/8/layout/hProcess7"/>
    <dgm:cxn modelId="{436573E0-185C-493D-851A-6A0192EB49CE}" type="presParOf" srcId="{A83D6F39-D052-4DF9-AC46-63F63C080D42}" destId="{DB3198F4-C515-47B7-ABBF-E4F83D491C3A}" srcOrd="0" destOrd="0" presId="urn:microsoft.com/office/officeart/2005/8/layout/hProcess7"/>
    <dgm:cxn modelId="{0E779A0C-256B-4BDC-869E-24EE5EF1B072}" type="presParOf" srcId="{A83D6F39-D052-4DF9-AC46-63F63C080D42}" destId="{68DAFE88-6005-41AD-A485-9A7883F0AD07}" srcOrd="1" destOrd="0" presId="urn:microsoft.com/office/officeart/2005/8/layout/hProcess7"/>
    <dgm:cxn modelId="{D042A0A1-BB78-49B8-8AFC-40C4D2EB7CD8}" type="presParOf" srcId="{A83D6F39-D052-4DF9-AC46-63F63C080D42}" destId="{6DFF9907-F443-4E6C-9DF2-8E9A6A3D207C}" srcOrd="2" destOrd="0" presId="urn:microsoft.com/office/officeart/2005/8/layout/hProcess7"/>
    <dgm:cxn modelId="{4E48E235-6514-4C05-8DA8-8D0C7942A86B}" type="presParOf" srcId="{C539DB73-9020-4A29-9024-D513455CCD30}" destId="{601481B1-C307-4B82-881F-D3F965A8C2DD}" srcOrd="3" destOrd="0" presId="urn:microsoft.com/office/officeart/2005/8/layout/hProcess7"/>
    <dgm:cxn modelId="{BD7A559F-5CD2-4534-96BC-8C0285809899}" type="presParOf" srcId="{C539DB73-9020-4A29-9024-D513455CCD30}" destId="{7EAD2527-4BA8-4775-9598-ABA6DD10AD33}" srcOrd="4" destOrd="0" presId="urn:microsoft.com/office/officeart/2005/8/layout/hProcess7"/>
    <dgm:cxn modelId="{AF7C3EBF-9AFC-4040-AF46-0301D15230A0}" type="presParOf" srcId="{7EAD2527-4BA8-4775-9598-ABA6DD10AD33}" destId="{A6141F66-B627-4DED-9F54-D73BB019F24A}" srcOrd="0" destOrd="0" presId="urn:microsoft.com/office/officeart/2005/8/layout/hProcess7"/>
    <dgm:cxn modelId="{BE327A1A-CC4D-4CC0-BF5B-169E3BC57CBD}" type="presParOf" srcId="{7EAD2527-4BA8-4775-9598-ABA6DD10AD33}" destId="{85DB889C-EE67-4656-9D88-C6680C2FA94D}" srcOrd="1" destOrd="0" presId="urn:microsoft.com/office/officeart/2005/8/layout/hProcess7"/>
    <dgm:cxn modelId="{425498F2-2A89-4DED-B790-DC723F1777C7}" type="presParOf" srcId="{7EAD2527-4BA8-4775-9598-ABA6DD10AD33}" destId="{027D50B7-9C90-43DA-B14C-7DF02A7940B9}" srcOrd="2" destOrd="0" presId="urn:microsoft.com/office/officeart/2005/8/layout/hProcess7"/>
    <dgm:cxn modelId="{859D34A7-49C5-4F5F-B932-A051E9E603E6}" type="presParOf" srcId="{C539DB73-9020-4A29-9024-D513455CCD30}" destId="{1C09D78F-5A0F-4F75-BC9A-EC732F85E81F}" srcOrd="5" destOrd="0" presId="urn:microsoft.com/office/officeart/2005/8/layout/hProcess7"/>
    <dgm:cxn modelId="{61038CC1-9BB0-41E8-AE56-2CF8221B5762}" type="presParOf" srcId="{C539DB73-9020-4A29-9024-D513455CCD30}" destId="{E082CE12-F716-4A5D-B4B3-BADD75479A02}" srcOrd="6" destOrd="0" presId="urn:microsoft.com/office/officeart/2005/8/layout/hProcess7"/>
    <dgm:cxn modelId="{ABB8E7CD-948A-4A03-B68F-4F838D09EF6E}" type="presParOf" srcId="{E082CE12-F716-4A5D-B4B3-BADD75479A02}" destId="{42A77830-D9E7-4C26-9113-7C810D8FA9B8}" srcOrd="0" destOrd="0" presId="urn:microsoft.com/office/officeart/2005/8/layout/hProcess7"/>
    <dgm:cxn modelId="{71FC7271-4C63-41E7-90B8-DCBA6C98E591}" type="presParOf" srcId="{E082CE12-F716-4A5D-B4B3-BADD75479A02}" destId="{0DD9727A-7F86-45C0-B7CF-A87C4DFC975E}" srcOrd="1" destOrd="0" presId="urn:microsoft.com/office/officeart/2005/8/layout/hProcess7"/>
    <dgm:cxn modelId="{11D71EDF-0D63-4BDE-951E-C2582CC8C34B}" type="presParOf" srcId="{E082CE12-F716-4A5D-B4B3-BADD75479A02}" destId="{D4C0754B-7C6E-47A8-987E-EBF1E9B73BCD}" srcOrd="2" destOrd="0" presId="urn:microsoft.com/office/officeart/2005/8/layout/hProcess7"/>
    <dgm:cxn modelId="{2BBC12A7-6917-4D41-B357-53463E19298A}" type="presParOf" srcId="{C539DB73-9020-4A29-9024-D513455CCD30}" destId="{4341FB48-972B-44F8-83BE-D57BA4BC6B5C}" srcOrd="7" destOrd="0" presId="urn:microsoft.com/office/officeart/2005/8/layout/hProcess7"/>
    <dgm:cxn modelId="{88841822-4BB6-4B5C-AC89-794E68CA685C}" type="presParOf" srcId="{C539DB73-9020-4A29-9024-D513455CCD30}" destId="{5E2ED699-A799-4CCD-852E-1D752BA19564}" srcOrd="8" destOrd="0" presId="urn:microsoft.com/office/officeart/2005/8/layout/hProcess7"/>
    <dgm:cxn modelId="{EBC4C835-8E7D-4E72-ABC0-9A5F149A58F4}" type="presParOf" srcId="{5E2ED699-A799-4CCD-852E-1D752BA19564}" destId="{09D53C2D-92EF-4E66-B681-6F5F2B0E06DD}" srcOrd="0" destOrd="0" presId="urn:microsoft.com/office/officeart/2005/8/layout/hProcess7"/>
    <dgm:cxn modelId="{CDF9AD12-40B7-4088-A781-508DF3AAE360}" type="presParOf" srcId="{5E2ED699-A799-4CCD-852E-1D752BA19564}" destId="{BE3373DC-3110-4C86-8EF6-2E640A04A838}" srcOrd="1" destOrd="0" presId="urn:microsoft.com/office/officeart/2005/8/layout/hProcess7"/>
    <dgm:cxn modelId="{5A7DBA67-6932-4468-8143-AAE7C9E48802}" type="presParOf" srcId="{5E2ED699-A799-4CCD-852E-1D752BA19564}" destId="{77F63AF6-9AEA-4568-96E1-525DFE8C5E65}"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252F603-D1DF-486F-98BC-C57F4946E65A}" type="doc">
      <dgm:prSet loTypeId="urn:microsoft.com/office/officeart/2005/8/layout/process4" loCatId="list" qsTypeId="urn:microsoft.com/office/officeart/2005/8/quickstyle/simple3" qsCatId="simple" csTypeId="urn:microsoft.com/office/officeart/2005/8/colors/colorful3" csCatId="colorful" phldr="1"/>
      <dgm:spPr/>
      <dgm:t>
        <a:bodyPr/>
        <a:lstStyle/>
        <a:p>
          <a:endParaRPr lang="es-EC"/>
        </a:p>
      </dgm:t>
    </dgm:pt>
    <dgm:pt modelId="{BB31029C-3882-437A-B49C-D001CDFFEF9D}">
      <dgm:prSet phldrT="[Texto]" custT="1"/>
      <dgm:spPr/>
      <dgm:t>
        <a:bodyPr/>
        <a:lstStyle/>
        <a:p>
          <a:r>
            <a:rPr lang="es-EC" sz="1200" dirty="0" smtClean="0"/>
            <a:t>Según los datos analizados se rechaza la hipótesis alterna (H1) y se acepta la Hipótesis nula (Ho), lo que demuestra que la mano invisible de Adam Smith se cumple en el mercado de carne de bovino de consumo popular en los diferentes cantones de la Provincia de Pichincha.</a:t>
          </a:r>
          <a:endParaRPr lang="es-EC" sz="1200" dirty="0"/>
        </a:p>
      </dgm:t>
    </dgm:pt>
    <dgm:pt modelId="{A9C4503E-F67C-4402-BB62-2459D066964B}" type="parTrans" cxnId="{7781462F-9D4B-4489-90E0-F1ECBD49B717}">
      <dgm:prSet/>
      <dgm:spPr/>
      <dgm:t>
        <a:bodyPr/>
        <a:lstStyle/>
        <a:p>
          <a:endParaRPr lang="es-EC" sz="1200"/>
        </a:p>
      </dgm:t>
    </dgm:pt>
    <dgm:pt modelId="{10E8AA63-1018-48DF-83C1-67CF450BD7AB}" type="sibTrans" cxnId="{7781462F-9D4B-4489-90E0-F1ECBD49B717}">
      <dgm:prSet/>
      <dgm:spPr/>
      <dgm:t>
        <a:bodyPr/>
        <a:lstStyle/>
        <a:p>
          <a:endParaRPr lang="es-EC" sz="1200"/>
        </a:p>
      </dgm:t>
    </dgm:pt>
    <dgm:pt modelId="{9915AA77-3184-4DF5-857A-4218FBD028B6}">
      <dgm:prSet phldrT="[Texto]" custT="1"/>
      <dgm:spPr/>
      <dgm:t>
        <a:bodyPr/>
        <a:lstStyle/>
        <a:p>
          <a:r>
            <a:rPr lang="es-EC" sz="1200" dirty="0" smtClean="0"/>
            <a:t>En cuanto a conocer la normativa legal y técnica, una vez revisada esta normativa se pudo constatar que, en su mayoría, son antiguas, no se encuentran acorde a la realidad nacional actual y la información no está actualizada. Y con relación a establecer los canales de comercialización de la carne bovina para consumo popular de la Provincia de Pichincha, se identificaron cuatro canales de comercialización. </a:t>
          </a:r>
          <a:endParaRPr lang="es-EC" sz="1200" dirty="0"/>
        </a:p>
      </dgm:t>
    </dgm:pt>
    <dgm:pt modelId="{3B79B3BF-2A7F-4D29-BAF8-78FCE453D612}" type="parTrans" cxnId="{1D0AFFD8-16C0-4CB3-940B-8BFEC4C7A4B8}">
      <dgm:prSet/>
      <dgm:spPr/>
      <dgm:t>
        <a:bodyPr/>
        <a:lstStyle/>
        <a:p>
          <a:endParaRPr lang="es-EC" sz="1200"/>
        </a:p>
      </dgm:t>
    </dgm:pt>
    <dgm:pt modelId="{E3780205-8C16-4095-B867-2F8982442E01}" type="sibTrans" cxnId="{1D0AFFD8-16C0-4CB3-940B-8BFEC4C7A4B8}">
      <dgm:prSet/>
      <dgm:spPr/>
      <dgm:t>
        <a:bodyPr/>
        <a:lstStyle/>
        <a:p>
          <a:endParaRPr lang="es-EC" sz="1200"/>
        </a:p>
      </dgm:t>
    </dgm:pt>
    <dgm:pt modelId="{F9223D09-A00F-487F-BEB5-8E1C4629CEAC}">
      <dgm:prSet phldrT="[Texto]" custT="1"/>
      <dgm:spPr/>
      <dgm:t>
        <a:bodyPr/>
        <a:lstStyle/>
        <a:p>
          <a:r>
            <a:rPr lang="es-EC" sz="1200" dirty="0" smtClean="0"/>
            <a:t>“Determinar el incremento de precios que se produce en las diferentes instancias de los canales de comercialización hasta llegar al consumidor final; y, verificar si existe una diferencia de precios en los diferentes mercados de la carne bovina de consumo popular entre cantones de la Provincia de Pichincha”, al respecto se identifica un incremento de precios en las diferentes instancias de los canales de comercialización, sin embargo la variación del precio para el consumidor final no fue significativa; pero sí se constató una diferencia del precio de la carne bovina entre los mercados de los diferentes cantones, debido a la dinámica propia de su funcionamiento.</a:t>
          </a:r>
          <a:endParaRPr lang="es-EC" sz="1200" dirty="0"/>
        </a:p>
      </dgm:t>
    </dgm:pt>
    <dgm:pt modelId="{2B80B8FC-B196-4B7D-B35D-2715C9389FBE}" type="parTrans" cxnId="{835C153F-9EDA-477C-8234-213269A09588}">
      <dgm:prSet/>
      <dgm:spPr/>
      <dgm:t>
        <a:bodyPr/>
        <a:lstStyle/>
        <a:p>
          <a:endParaRPr lang="es-EC" sz="1200"/>
        </a:p>
      </dgm:t>
    </dgm:pt>
    <dgm:pt modelId="{375E18BC-47E6-49E2-8DEB-4554C9C325FB}" type="sibTrans" cxnId="{835C153F-9EDA-477C-8234-213269A09588}">
      <dgm:prSet/>
      <dgm:spPr/>
      <dgm:t>
        <a:bodyPr/>
        <a:lstStyle/>
        <a:p>
          <a:endParaRPr lang="es-EC" sz="1200"/>
        </a:p>
      </dgm:t>
    </dgm:pt>
    <dgm:pt modelId="{8D4C6AB8-929A-4FB8-8B0D-29D1223ADEF2}">
      <dgm:prSet custT="1"/>
      <dgm:spPr/>
      <dgm:t>
        <a:bodyPr/>
        <a:lstStyle/>
        <a:p>
          <a:r>
            <a:rPr lang="es-EC" sz="1200" dirty="0" smtClean="0"/>
            <a:t>“implementar un mecanismo de registro de costos ingresos y gastos para que los productores y comerciantes de carne bovina obtengan información económica confiable y oportuna para la toma de decisiones”, para ello se elaboró una hoja de costos, ingresos y gastos de acuerdo a las necesidades de las actividades económicas de cada uno de los actores del canal de comercialización, es decir una para el productor, otra para el introductor y otra para el carnicero; este mecanismo de registro permite obtener información económica confiable para la toma de decisiones.</a:t>
          </a:r>
          <a:endParaRPr lang="es-EC" sz="1200" dirty="0"/>
        </a:p>
      </dgm:t>
    </dgm:pt>
    <dgm:pt modelId="{75C92003-0EE3-43FD-A61E-1F16E41CE69E}" type="parTrans" cxnId="{825BA04C-0BA5-4967-AA23-418999C795B0}">
      <dgm:prSet/>
      <dgm:spPr/>
      <dgm:t>
        <a:bodyPr/>
        <a:lstStyle/>
        <a:p>
          <a:endParaRPr lang="es-EC" sz="1200"/>
        </a:p>
      </dgm:t>
    </dgm:pt>
    <dgm:pt modelId="{662FD30F-C526-4AB9-8702-83FDCCB003F8}" type="sibTrans" cxnId="{825BA04C-0BA5-4967-AA23-418999C795B0}">
      <dgm:prSet/>
      <dgm:spPr/>
      <dgm:t>
        <a:bodyPr/>
        <a:lstStyle/>
        <a:p>
          <a:endParaRPr lang="es-EC" sz="1200"/>
        </a:p>
      </dgm:t>
    </dgm:pt>
    <dgm:pt modelId="{BE908A9F-AA96-4881-A5E4-68480EE4BCB1}" type="pres">
      <dgm:prSet presAssocID="{A252F603-D1DF-486F-98BC-C57F4946E65A}" presName="Name0" presStyleCnt="0">
        <dgm:presLayoutVars>
          <dgm:dir/>
          <dgm:animLvl val="lvl"/>
          <dgm:resizeHandles val="exact"/>
        </dgm:presLayoutVars>
      </dgm:prSet>
      <dgm:spPr/>
      <dgm:t>
        <a:bodyPr/>
        <a:lstStyle/>
        <a:p>
          <a:endParaRPr lang="es-EC"/>
        </a:p>
      </dgm:t>
    </dgm:pt>
    <dgm:pt modelId="{6978313C-1EC9-413B-91AC-A9AD981FD55E}" type="pres">
      <dgm:prSet presAssocID="{8D4C6AB8-929A-4FB8-8B0D-29D1223ADEF2}" presName="boxAndChildren" presStyleCnt="0"/>
      <dgm:spPr/>
    </dgm:pt>
    <dgm:pt modelId="{A4795194-5582-40AF-90C0-306AC22D2FFA}" type="pres">
      <dgm:prSet presAssocID="{8D4C6AB8-929A-4FB8-8B0D-29D1223ADEF2}" presName="parentTextBox" presStyleLbl="node1" presStyleIdx="0" presStyleCnt="4"/>
      <dgm:spPr/>
      <dgm:t>
        <a:bodyPr/>
        <a:lstStyle/>
        <a:p>
          <a:endParaRPr lang="es-EC"/>
        </a:p>
      </dgm:t>
    </dgm:pt>
    <dgm:pt modelId="{6CD5BA98-5C2C-4850-A332-628FAC30984B}" type="pres">
      <dgm:prSet presAssocID="{375E18BC-47E6-49E2-8DEB-4554C9C325FB}" presName="sp" presStyleCnt="0"/>
      <dgm:spPr/>
    </dgm:pt>
    <dgm:pt modelId="{8F476CD5-5047-4C52-88B4-AE1C5B9674D7}" type="pres">
      <dgm:prSet presAssocID="{F9223D09-A00F-487F-BEB5-8E1C4629CEAC}" presName="arrowAndChildren" presStyleCnt="0"/>
      <dgm:spPr/>
    </dgm:pt>
    <dgm:pt modelId="{453522E8-7E5C-4875-B22C-8BFBC981B3B2}" type="pres">
      <dgm:prSet presAssocID="{F9223D09-A00F-487F-BEB5-8E1C4629CEAC}" presName="parentTextArrow" presStyleLbl="node1" presStyleIdx="1" presStyleCnt="4"/>
      <dgm:spPr/>
      <dgm:t>
        <a:bodyPr/>
        <a:lstStyle/>
        <a:p>
          <a:endParaRPr lang="es-EC"/>
        </a:p>
      </dgm:t>
    </dgm:pt>
    <dgm:pt modelId="{93ED5860-1410-41DF-B99E-56F501DC29EA}" type="pres">
      <dgm:prSet presAssocID="{E3780205-8C16-4095-B867-2F8982442E01}" presName="sp" presStyleCnt="0"/>
      <dgm:spPr/>
    </dgm:pt>
    <dgm:pt modelId="{A40D5DF3-00CF-4E0A-B878-61D97F13FB6C}" type="pres">
      <dgm:prSet presAssocID="{9915AA77-3184-4DF5-857A-4218FBD028B6}" presName="arrowAndChildren" presStyleCnt="0"/>
      <dgm:spPr/>
    </dgm:pt>
    <dgm:pt modelId="{C17D4C00-55FB-47C8-8DCE-9C2C534897FD}" type="pres">
      <dgm:prSet presAssocID="{9915AA77-3184-4DF5-857A-4218FBD028B6}" presName="parentTextArrow" presStyleLbl="node1" presStyleIdx="2" presStyleCnt="4"/>
      <dgm:spPr/>
      <dgm:t>
        <a:bodyPr/>
        <a:lstStyle/>
        <a:p>
          <a:endParaRPr lang="es-EC"/>
        </a:p>
      </dgm:t>
    </dgm:pt>
    <dgm:pt modelId="{C5FD524E-DFEF-4100-A816-A4F962617812}" type="pres">
      <dgm:prSet presAssocID="{10E8AA63-1018-48DF-83C1-67CF450BD7AB}" presName="sp" presStyleCnt="0"/>
      <dgm:spPr/>
    </dgm:pt>
    <dgm:pt modelId="{4D0F6A4E-D0DA-4B41-809F-E768DBABF0CE}" type="pres">
      <dgm:prSet presAssocID="{BB31029C-3882-437A-B49C-D001CDFFEF9D}" presName="arrowAndChildren" presStyleCnt="0"/>
      <dgm:spPr/>
    </dgm:pt>
    <dgm:pt modelId="{14B4F728-90B7-4E7B-B2E4-6619982DFD94}" type="pres">
      <dgm:prSet presAssocID="{BB31029C-3882-437A-B49C-D001CDFFEF9D}" presName="parentTextArrow" presStyleLbl="node1" presStyleIdx="3" presStyleCnt="4" custLinFactNeighborX="18" custLinFactNeighborY="-123"/>
      <dgm:spPr/>
      <dgm:t>
        <a:bodyPr/>
        <a:lstStyle/>
        <a:p>
          <a:endParaRPr lang="es-EC"/>
        </a:p>
      </dgm:t>
    </dgm:pt>
  </dgm:ptLst>
  <dgm:cxnLst>
    <dgm:cxn modelId="{1D0AFFD8-16C0-4CB3-940B-8BFEC4C7A4B8}" srcId="{A252F603-D1DF-486F-98BC-C57F4946E65A}" destId="{9915AA77-3184-4DF5-857A-4218FBD028B6}" srcOrd="1" destOrd="0" parTransId="{3B79B3BF-2A7F-4D29-BAF8-78FCE453D612}" sibTransId="{E3780205-8C16-4095-B867-2F8982442E01}"/>
    <dgm:cxn modelId="{825BA04C-0BA5-4967-AA23-418999C795B0}" srcId="{A252F603-D1DF-486F-98BC-C57F4946E65A}" destId="{8D4C6AB8-929A-4FB8-8B0D-29D1223ADEF2}" srcOrd="3" destOrd="0" parTransId="{75C92003-0EE3-43FD-A61E-1F16E41CE69E}" sibTransId="{662FD30F-C526-4AB9-8702-83FDCCB003F8}"/>
    <dgm:cxn modelId="{2D3D0715-6056-4627-A227-672800EB904E}" type="presOf" srcId="{F9223D09-A00F-487F-BEB5-8E1C4629CEAC}" destId="{453522E8-7E5C-4875-B22C-8BFBC981B3B2}" srcOrd="0" destOrd="0" presId="urn:microsoft.com/office/officeart/2005/8/layout/process4"/>
    <dgm:cxn modelId="{835C153F-9EDA-477C-8234-213269A09588}" srcId="{A252F603-D1DF-486F-98BC-C57F4946E65A}" destId="{F9223D09-A00F-487F-BEB5-8E1C4629CEAC}" srcOrd="2" destOrd="0" parTransId="{2B80B8FC-B196-4B7D-B35D-2715C9389FBE}" sibTransId="{375E18BC-47E6-49E2-8DEB-4554C9C325FB}"/>
    <dgm:cxn modelId="{D00EC618-2129-4A59-B7FF-CD4C6FDCB64E}" type="presOf" srcId="{A252F603-D1DF-486F-98BC-C57F4946E65A}" destId="{BE908A9F-AA96-4881-A5E4-68480EE4BCB1}" srcOrd="0" destOrd="0" presId="urn:microsoft.com/office/officeart/2005/8/layout/process4"/>
    <dgm:cxn modelId="{A2F42118-627D-4B68-969F-E2FDAD5D2C40}" type="presOf" srcId="{8D4C6AB8-929A-4FB8-8B0D-29D1223ADEF2}" destId="{A4795194-5582-40AF-90C0-306AC22D2FFA}" srcOrd="0" destOrd="0" presId="urn:microsoft.com/office/officeart/2005/8/layout/process4"/>
    <dgm:cxn modelId="{7E9E24DD-587C-45CD-8669-C9285D7794D6}" type="presOf" srcId="{9915AA77-3184-4DF5-857A-4218FBD028B6}" destId="{C17D4C00-55FB-47C8-8DCE-9C2C534897FD}" srcOrd="0" destOrd="0" presId="urn:microsoft.com/office/officeart/2005/8/layout/process4"/>
    <dgm:cxn modelId="{7781462F-9D4B-4489-90E0-F1ECBD49B717}" srcId="{A252F603-D1DF-486F-98BC-C57F4946E65A}" destId="{BB31029C-3882-437A-B49C-D001CDFFEF9D}" srcOrd="0" destOrd="0" parTransId="{A9C4503E-F67C-4402-BB62-2459D066964B}" sibTransId="{10E8AA63-1018-48DF-83C1-67CF450BD7AB}"/>
    <dgm:cxn modelId="{7DEF73D7-64EE-4561-86DA-D972A95427D7}" type="presOf" srcId="{BB31029C-3882-437A-B49C-D001CDFFEF9D}" destId="{14B4F728-90B7-4E7B-B2E4-6619982DFD94}" srcOrd="0" destOrd="0" presId="urn:microsoft.com/office/officeart/2005/8/layout/process4"/>
    <dgm:cxn modelId="{F94C4A26-8A1C-446E-ABD8-3AA3EB8EB885}" type="presParOf" srcId="{BE908A9F-AA96-4881-A5E4-68480EE4BCB1}" destId="{6978313C-1EC9-413B-91AC-A9AD981FD55E}" srcOrd="0" destOrd="0" presId="urn:microsoft.com/office/officeart/2005/8/layout/process4"/>
    <dgm:cxn modelId="{42FF752E-F323-4A23-A849-7830EBF7AA97}" type="presParOf" srcId="{6978313C-1EC9-413B-91AC-A9AD981FD55E}" destId="{A4795194-5582-40AF-90C0-306AC22D2FFA}" srcOrd="0" destOrd="0" presId="urn:microsoft.com/office/officeart/2005/8/layout/process4"/>
    <dgm:cxn modelId="{30016DF0-9ED5-44ED-8515-570784B1C3C7}" type="presParOf" srcId="{BE908A9F-AA96-4881-A5E4-68480EE4BCB1}" destId="{6CD5BA98-5C2C-4850-A332-628FAC30984B}" srcOrd="1" destOrd="0" presId="urn:microsoft.com/office/officeart/2005/8/layout/process4"/>
    <dgm:cxn modelId="{DAB5BE41-5398-4D16-AE2C-47B7B88D183F}" type="presParOf" srcId="{BE908A9F-AA96-4881-A5E4-68480EE4BCB1}" destId="{8F476CD5-5047-4C52-88B4-AE1C5B9674D7}" srcOrd="2" destOrd="0" presId="urn:microsoft.com/office/officeart/2005/8/layout/process4"/>
    <dgm:cxn modelId="{A4A0082C-13B2-4698-8530-7B703166F61F}" type="presParOf" srcId="{8F476CD5-5047-4C52-88B4-AE1C5B9674D7}" destId="{453522E8-7E5C-4875-B22C-8BFBC981B3B2}" srcOrd="0" destOrd="0" presId="urn:microsoft.com/office/officeart/2005/8/layout/process4"/>
    <dgm:cxn modelId="{916AC932-1D55-4D8E-85F4-07DBE99C1105}" type="presParOf" srcId="{BE908A9F-AA96-4881-A5E4-68480EE4BCB1}" destId="{93ED5860-1410-41DF-B99E-56F501DC29EA}" srcOrd="3" destOrd="0" presId="urn:microsoft.com/office/officeart/2005/8/layout/process4"/>
    <dgm:cxn modelId="{F82C1A43-7344-4CC7-A13E-491D8E346487}" type="presParOf" srcId="{BE908A9F-AA96-4881-A5E4-68480EE4BCB1}" destId="{A40D5DF3-00CF-4E0A-B878-61D97F13FB6C}" srcOrd="4" destOrd="0" presId="urn:microsoft.com/office/officeart/2005/8/layout/process4"/>
    <dgm:cxn modelId="{43758E63-A970-4E38-9349-0A19C2642677}" type="presParOf" srcId="{A40D5DF3-00CF-4E0A-B878-61D97F13FB6C}" destId="{C17D4C00-55FB-47C8-8DCE-9C2C534897FD}" srcOrd="0" destOrd="0" presId="urn:microsoft.com/office/officeart/2005/8/layout/process4"/>
    <dgm:cxn modelId="{F1AA6877-B1EF-406C-9BB1-F19CD10071F6}" type="presParOf" srcId="{BE908A9F-AA96-4881-A5E4-68480EE4BCB1}" destId="{C5FD524E-DFEF-4100-A816-A4F962617812}" srcOrd="5" destOrd="0" presId="urn:microsoft.com/office/officeart/2005/8/layout/process4"/>
    <dgm:cxn modelId="{686B3408-A4F2-4A8B-8520-138E2A2029DF}" type="presParOf" srcId="{BE908A9F-AA96-4881-A5E4-68480EE4BCB1}" destId="{4D0F6A4E-D0DA-4B41-809F-E768DBABF0CE}" srcOrd="6" destOrd="0" presId="urn:microsoft.com/office/officeart/2005/8/layout/process4"/>
    <dgm:cxn modelId="{4D06EE74-1800-41AE-BBE0-3BE73FE878F7}" type="presParOf" srcId="{4D0F6A4E-D0DA-4B41-809F-E768DBABF0CE}" destId="{14B4F728-90B7-4E7B-B2E4-6619982DFD94}"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252F603-D1DF-486F-98BC-C57F4946E65A}" type="doc">
      <dgm:prSet loTypeId="urn:microsoft.com/office/officeart/2005/8/layout/process4" loCatId="list" qsTypeId="urn:microsoft.com/office/officeart/2005/8/quickstyle/simple3" qsCatId="simple" csTypeId="urn:microsoft.com/office/officeart/2005/8/colors/colorful1" csCatId="colorful" phldr="1"/>
      <dgm:spPr/>
      <dgm:t>
        <a:bodyPr/>
        <a:lstStyle/>
        <a:p>
          <a:endParaRPr lang="es-EC"/>
        </a:p>
      </dgm:t>
    </dgm:pt>
    <dgm:pt modelId="{9915AA77-3184-4DF5-857A-4218FBD028B6}">
      <dgm:prSet phldrT="[Texto]" custT="1"/>
      <dgm:spPr/>
      <dgm:t>
        <a:bodyPr/>
        <a:lstStyle/>
        <a:p>
          <a:r>
            <a:rPr lang="es-EC" sz="1100" dirty="0" smtClean="0"/>
            <a:t>El productor, durante el proceso de crianza del bovino, incurre en varios costos y gastos que no son cubiertos por los ingresos cuando la venta del bovino en pie ocurre en la finca; sin embargo, cuando la venta ocurre en feria sí obtienen ganancia, pero la inversión es recuperada después de un largo periodo que corresponde a la crianza del bovino.</a:t>
          </a:r>
          <a:endParaRPr lang="es-EC" sz="1100" dirty="0"/>
        </a:p>
      </dgm:t>
    </dgm:pt>
    <dgm:pt modelId="{3B79B3BF-2A7F-4D29-BAF8-78FCE453D612}" type="parTrans" cxnId="{1D0AFFD8-16C0-4CB3-940B-8BFEC4C7A4B8}">
      <dgm:prSet/>
      <dgm:spPr/>
      <dgm:t>
        <a:bodyPr/>
        <a:lstStyle/>
        <a:p>
          <a:endParaRPr lang="es-EC" sz="1100"/>
        </a:p>
      </dgm:t>
    </dgm:pt>
    <dgm:pt modelId="{E3780205-8C16-4095-B867-2F8982442E01}" type="sibTrans" cxnId="{1D0AFFD8-16C0-4CB3-940B-8BFEC4C7A4B8}">
      <dgm:prSet/>
      <dgm:spPr/>
      <dgm:t>
        <a:bodyPr/>
        <a:lstStyle/>
        <a:p>
          <a:endParaRPr lang="es-EC" sz="1100"/>
        </a:p>
      </dgm:t>
    </dgm:pt>
    <dgm:pt modelId="{13E7E0BD-E314-42AA-A30F-B54BCFA4706C}">
      <dgm:prSet custT="1"/>
      <dgm:spPr/>
      <dgm:t>
        <a:bodyPr/>
        <a:lstStyle/>
        <a:p>
          <a:r>
            <a:rPr lang="es-EC" sz="1100" dirty="0" smtClean="0"/>
            <a:t>En ninguno de los cantones se cumple, al 100 por ciento los parámetros de regulación y control de la distribución y comercialización de alimentos, establecidos en el literal 3.h del objetivo 3 del Plan Nacional de Buen Vivir.</a:t>
          </a:r>
          <a:endParaRPr lang="es-EC" sz="1100" dirty="0"/>
        </a:p>
      </dgm:t>
    </dgm:pt>
    <dgm:pt modelId="{1264FADF-00E1-466A-8A58-B9A9CAD0672D}" type="parTrans" cxnId="{DDD820C6-ADEF-449C-B994-8B07A465EBC1}">
      <dgm:prSet/>
      <dgm:spPr/>
      <dgm:t>
        <a:bodyPr/>
        <a:lstStyle/>
        <a:p>
          <a:endParaRPr lang="es-EC" sz="1100"/>
        </a:p>
      </dgm:t>
    </dgm:pt>
    <dgm:pt modelId="{38CA26CC-420A-4778-9873-1CE939624D34}" type="sibTrans" cxnId="{DDD820C6-ADEF-449C-B994-8B07A465EBC1}">
      <dgm:prSet/>
      <dgm:spPr/>
      <dgm:t>
        <a:bodyPr/>
        <a:lstStyle/>
        <a:p>
          <a:endParaRPr lang="es-EC" sz="1100"/>
        </a:p>
      </dgm:t>
    </dgm:pt>
    <dgm:pt modelId="{23D6CDEA-96CB-475D-83FD-0C342AACC60A}">
      <dgm:prSet custT="1"/>
      <dgm:spPr/>
      <dgm:t>
        <a:bodyPr/>
        <a:lstStyle/>
        <a:p>
          <a:r>
            <a:rPr lang="es-EC" sz="1100" dirty="0" smtClean="0"/>
            <a:t>Los camales visitados son sitios de faenamiento deplorables, no cuentan con las condiciones y equipos necesarios para llevar a cabo el proceso de faenamiento y, en caso de emergencia, asistencia al bovino, y aun así se encuentran como camales habilitados y autorizados por Agrocalidad.</a:t>
          </a:r>
          <a:endParaRPr lang="es-EC" sz="1100" dirty="0"/>
        </a:p>
      </dgm:t>
    </dgm:pt>
    <dgm:pt modelId="{8CA0591A-26E0-44E6-98B9-73ECF465D19C}" type="parTrans" cxnId="{C6859BE2-AD1D-4049-9FCD-E2AE0D46A843}">
      <dgm:prSet/>
      <dgm:spPr/>
      <dgm:t>
        <a:bodyPr/>
        <a:lstStyle/>
        <a:p>
          <a:endParaRPr lang="es-EC" sz="1100"/>
        </a:p>
      </dgm:t>
    </dgm:pt>
    <dgm:pt modelId="{168AFB9D-83C9-433B-AAE8-8645004807EC}" type="sibTrans" cxnId="{C6859BE2-AD1D-4049-9FCD-E2AE0D46A843}">
      <dgm:prSet/>
      <dgm:spPr/>
      <dgm:t>
        <a:bodyPr/>
        <a:lstStyle/>
        <a:p>
          <a:endParaRPr lang="es-EC" sz="1100"/>
        </a:p>
      </dgm:t>
    </dgm:pt>
    <dgm:pt modelId="{17F8825A-F2BE-4D29-9852-374FF3227D91}">
      <dgm:prSet custT="1"/>
      <dgm:spPr/>
      <dgm:t>
        <a:bodyPr/>
        <a:lstStyle/>
        <a:p>
          <a:r>
            <a:rPr lang="es-EC" sz="1100" dirty="0" smtClean="0"/>
            <a:t>La normativa legal y técnica no es cumplida por la mayoría de mercados y camales, encontrándose a estos en condiciones totalmente insalubres. </a:t>
          </a:r>
          <a:endParaRPr lang="es-EC" sz="1100" dirty="0"/>
        </a:p>
      </dgm:t>
    </dgm:pt>
    <dgm:pt modelId="{6AE1CE14-E8E2-4D0F-96E2-A7FCF8E0417E}" type="parTrans" cxnId="{8A1370CE-CCC7-424E-9DAA-D6C1865116AF}">
      <dgm:prSet/>
      <dgm:spPr/>
      <dgm:t>
        <a:bodyPr/>
        <a:lstStyle/>
        <a:p>
          <a:endParaRPr lang="es-EC" sz="1100"/>
        </a:p>
      </dgm:t>
    </dgm:pt>
    <dgm:pt modelId="{A61E341C-4B90-47C6-AF6B-84C268603F7A}" type="sibTrans" cxnId="{8A1370CE-CCC7-424E-9DAA-D6C1865116AF}">
      <dgm:prSet/>
      <dgm:spPr/>
      <dgm:t>
        <a:bodyPr/>
        <a:lstStyle/>
        <a:p>
          <a:endParaRPr lang="es-EC" sz="1100"/>
        </a:p>
      </dgm:t>
    </dgm:pt>
    <dgm:pt modelId="{CF3B066B-8FF6-4B38-B42F-EA57907B4CB9}">
      <dgm:prSet custT="1"/>
      <dgm:spPr/>
      <dgm:t>
        <a:bodyPr/>
        <a:lstStyle/>
        <a:p>
          <a:r>
            <a:rPr lang="es-EC" sz="1100" dirty="0" smtClean="0"/>
            <a:t>Este trabajo pudo ser profundizado en el caso de que se lo hubiera ejecutado como una auditoría de gestión.</a:t>
          </a:r>
          <a:endParaRPr lang="es-EC" sz="1100" dirty="0"/>
        </a:p>
      </dgm:t>
    </dgm:pt>
    <dgm:pt modelId="{247F8E2C-BB0B-40F0-AEB8-ED586A216A77}" type="parTrans" cxnId="{E2752007-74E3-4D51-B5F4-A293F32DC00A}">
      <dgm:prSet/>
      <dgm:spPr/>
      <dgm:t>
        <a:bodyPr/>
        <a:lstStyle/>
        <a:p>
          <a:endParaRPr lang="es-EC" sz="1100"/>
        </a:p>
      </dgm:t>
    </dgm:pt>
    <dgm:pt modelId="{8868CD4F-CEFA-4607-ABB3-0B351E67D5EC}" type="sibTrans" cxnId="{E2752007-74E3-4D51-B5F4-A293F32DC00A}">
      <dgm:prSet/>
      <dgm:spPr/>
      <dgm:t>
        <a:bodyPr/>
        <a:lstStyle/>
        <a:p>
          <a:endParaRPr lang="es-EC" sz="1100"/>
        </a:p>
      </dgm:t>
    </dgm:pt>
    <dgm:pt modelId="{D9E23650-6081-4B96-9D75-98514ADCC9F3}">
      <dgm:prSet custT="1"/>
      <dgm:spPr/>
      <dgm:t>
        <a:bodyPr/>
        <a:lstStyle/>
        <a:p>
          <a:r>
            <a:rPr lang="es-EC" sz="1100" dirty="0" smtClean="0"/>
            <a:t>No está definido un responsable directo que verifique el estado óptimo del animal antes de ser faenado puesto que, a pesar de que el médico veterinario del centro de faenamiento realiza la inspección ante y post mortem, este profesional no decide sobre el faenamiento de vacas en estado de gestación y vacas de descarte de edad avanzada, ya que para estas dos condiciones considera la guía de movilización emitida por el sistema SIFAE, como el documento habilitante para el faenamiento.</a:t>
          </a:r>
          <a:endParaRPr lang="es-EC" sz="1100" dirty="0"/>
        </a:p>
      </dgm:t>
    </dgm:pt>
    <dgm:pt modelId="{6BB49514-EED0-46BE-9514-9EB11162D508}" type="parTrans" cxnId="{68620F2D-31CA-4B65-93C2-9D52E8EC8B37}">
      <dgm:prSet/>
      <dgm:spPr/>
      <dgm:t>
        <a:bodyPr/>
        <a:lstStyle/>
        <a:p>
          <a:endParaRPr lang="es-EC" sz="1100"/>
        </a:p>
      </dgm:t>
    </dgm:pt>
    <dgm:pt modelId="{EEE0E2E5-D476-4C53-80BA-BB8F211A8ADA}" type="sibTrans" cxnId="{68620F2D-31CA-4B65-93C2-9D52E8EC8B37}">
      <dgm:prSet/>
      <dgm:spPr/>
      <dgm:t>
        <a:bodyPr/>
        <a:lstStyle/>
        <a:p>
          <a:endParaRPr lang="es-EC" sz="1100"/>
        </a:p>
      </dgm:t>
    </dgm:pt>
    <dgm:pt modelId="{BE908A9F-AA96-4881-A5E4-68480EE4BCB1}" type="pres">
      <dgm:prSet presAssocID="{A252F603-D1DF-486F-98BC-C57F4946E65A}" presName="Name0" presStyleCnt="0">
        <dgm:presLayoutVars>
          <dgm:dir/>
          <dgm:animLvl val="lvl"/>
          <dgm:resizeHandles val="exact"/>
        </dgm:presLayoutVars>
      </dgm:prSet>
      <dgm:spPr/>
      <dgm:t>
        <a:bodyPr/>
        <a:lstStyle/>
        <a:p>
          <a:endParaRPr lang="es-EC"/>
        </a:p>
      </dgm:t>
    </dgm:pt>
    <dgm:pt modelId="{D7C628E3-36E7-49A0-B908-C436805F3962}" type="pres">
      <dgm:prSet presAssocID="{CF3B066B-8FF6-4B38-B42F-EA57907B4CB9}" presName="boxAndChildren" presStyleCnt="0"/>
      <dgm:spPr/>
    </dgm:pt>
    <dgm:pt modelId="{E32A538E-F659-4C2C-BE88-53E21D74ECA4}" type="pres">
      <dgm:prSet presAssocID="{CF3B066B-8FF6-4B38-B42F-EA57907B4CB9}" presName="parentTextBox" presStyleLbl="node1" presStyleIdx="0" presStyleCnt="6"/>
      <dgm:spPr/>
      <dgm:t>
        <a:bodyPr/>
        <a:lstStyle/>
        <a:p>
          <a:endParaRPr lang="es-EC"/>
        </a:p>
      </dgm:t>
    </dgm:pt>
    <dgm:pt modelId="{A750664D-6BDE-4E33-8409-C9C28242EECF}" type="pres">
      <dgm:prSet presAssocID="{EEE0E2E5-D476-4C53-80BA-BB8F211A8ADA}" presName="sp" presStyleCnt="0"/>
      <dgm:spPr/>
    </dgm:pt>
    <dgm:pt modelId="{FCA48E58-BEFC-46F6-BB57-AC9049D47B8B}" type="pres">
      <dgm:prSet presAssocID="{D9E23650-6081-4B96-9D75-98514ADCC9F3}" presName="arrowAndChildren" presStyleCnt="0"/>
      <dgm:spPr/>
    </dgm:pt>
    <dgm:pt modelId="{28E02E7E-46D6-46FA-8431-6E611953F643}" type="pres">
      <dgm:prSet presAssocID="{D9E23650-6081-4B96-9D75-98514ADCC9F3}" presName="parentTextArrow" presStyleLbl="node1" presStyleIdx="1" presStyleCnt="6" custScaleY="124224"/>
      <dgm:spPr/>
      <dgm:t>
        <a:bodyPr/>
        <a:lstStyle/>
        <a:p>
          <a:endParaRPr lang="es-EC"/>
        </a:p>
      </dgm:t>
    </dgm:pt>
    <dgm:pt modelId="{E917B53D-62D4-498D-8ED1-E64D00CBDFFA}" type="pres">
      <dgm:prSet presAssocID="{A61E341C-4B90-47C6-AF6B-84C268603F7A}" presName="sp" presStyleCnt="0"/>
      <dgm:spPr/>
    </dgm:pt>
    <dgm:pt modelId="{5B1B07E8-EF10-4BA0-B1C8-9FDDF04857CC}" type="pres">
      <dgm:prSet presAssocID="{17F8825A-F2BE-4D29-9852-374FF3227D91}" presName="arrowAndChildren" presStyleCnt="0"/>
      <dgm:spPr/>
    </dgm:pt>
    <dgm:pt modelId="{03C8A612-7408-40E8-A634-2D733368C20D}" type="pres">
      <dgm:prSet presAssocID="{17F8825A-F2BE-4D29-9852-374FF3227D91}" presName="parentTextArrow" presStyleLbl="node1" presStyleIdx="2" presStyleCnt="6"/>
      <dgm:spPr/>
      <dgm:t>
        <a:bodyPr/>
        <a:lstStyle/>
        <a:p>
          <a:endParaRPr lang="es-EC"/>
        </a:p>
      </dgm:t>
    </dgm:pt>
    <dgm:pt modelId="{7176A668-E866-4395-AF1F-9CCD8E3852F3}" type="pres">
      <dgm:prSet presAssocID="{168AFB9D-83C9-433B-AAE8-8645004807EC}" presName="sp" presStyleCnt="0"/>
      <dgm:spPr/>
    </dgm:pt>
    <dgm:pt modelId="{D80A2C99-A99F-4420-95ED-812764EB4804}" type="pres">
      <dgm:prSet presAssocID="{23D6CDEA-96CB-475D-83FD-0C342AACC60A}" presName="arrowAndChildren" presStyleCnt="0"/>
      <dgm:spPr/>
    </dgm:pt>
    <dgm:pt modelId="{F4792CF2-3290-4494-8246-F42DE7A935AA}" type="pres">
      <dgm:prSet presAssocID="{23D6CDEA-96CB-475D-83FD-0C342AACC60A}" presName="parentTextArrow" presStyleLbl="node1" presStyleIdx="3" presStyleCnt="6"/>
      <dgm:spPr/>
      <dgm:t>
        <a:bodyPr/>
        <a:lstStyle/>
        <a:p>
          <a:endParaRPr lang="es-EC"/>
        </a:p>
      </dgm:t>
    </dgm:pt>
    <dgm:pt modelId="{93ED5860-1410-41DF-B99E-56F501DC29EA}" type="pres">
      <dgm:prSet presAssocID="{E3780205-8C16-4095-B867-2F8982442E01}" presName="sp" presStyleCnt="0"/>
      <dgm:spPr/>
    </dgm:pt>
    <dgm:pt modelId="{A40D5DF3-00CF-4E0A-B878-61D97F13FB6C}" type="pres">
      <dgm:prSet presAssocID="{9915AA77-3184-4DF5-857A-4218FBD028B6}" presName="arrowAndChildren" presStyleCnt="0"/>
      <dgm:spPr/>
    </dgm:pt>
    <dgm:pt modelId="{C17D4C00-55FB-47C8-8DCE-9C2C534897FD}" type="pres">
      <dgm:prSet presAssocID="{9915AA77-3184-4DF5-857A-4218FBD028B6}" presName="parentTextArrow" presStyleLbl="node1" presStyleIdx="4" presStyleCnt="6"/>
      <dgm:spPr/>
      <dgm:t>
        <a:bodyPr/>
        <a:lstStyle/>
        <a:p>
          <a:endParaRPr lang="es-EC"/>
        </a:p>
      </dgm:t>
    </dgm:pt>
    <dgm:pt modelId="{CF4C672C-0BB2-4A93-A67C-A5781B526706}" type="pres">
      <dgm:prSet presAssocID="{38CA26CC-420A-4778-9873-1CE939624D34}" presName="sp" presStyleCnt="0"/>
      <dgm:spPr/>
    </dgm:pt>
    <dgm:pt modelId="{90C42C45-0DD5-44C0-8E5A-12744D2FCFC9}" type="pres">
      <dgm:prSet presAssocID="{13E7E0BD-E314-42AA-A30F-B54BCFA4706C}" presName="arrowAndChildren" presStyleCnt="0"/>
      <dgm:spPr/>
    </dgm:pt>
    <dgm:pt modelId="{6D5FDA41-38CB-4293-ACD5-131E8BD40320}" type="pres">
      <dgm:prSet presAssocID="{13E7E0BD-E314-42AA-A30F-B54BCFA4706C}" presName="parentTextArrow" presStyleLbl="node1" presStyleIdx="5" presStyleCnt="6"/>
      <dgm:spPr/>
      <dgm:t>
        <a:bodyPr/>
        <a:lstStyle/>
        <a:p>
          <a:endParaRPr lang="es-EC"/>
        </a:p>
      </dgm:t>
    </dgm:pt>
  </dgm:ptLst>
  <dgm:cxnLst>
    <dgm:cxn modelId="{2ABD4469-6D71-4548-9C0F-0280F230AE85}" type="presOf" srcId="{9915AA77-3184-4DF5-857A-4218FBD028B6}" destId="{C17D4C00-55FB-47C8-8DCE-9C2C534897FD}" srcOrd="0" destOrd="0" presId="urn:microsoft.com/office/officeart/2005/8/layout/process4"/>
    <dgm:cxn modelId="{DDD820C6-ADEF-449C-B994-8B07A465EBC1}" srcId="{A252F603-D1DF-486F-98BC-C57F4946E65A}" destId="{13E7E0BD-E314-42AA-A30F-B54BCFA4706C}" srcOrd="0" destOrd="0" parTransId="{1264FADF-00E1-466A-8A58-B9A9CAD0672D}" sibTransId="{38CA26CC-420A-4778-9873-1CE939624D34}"/>
    <dgm:cxn modelId="{68620F2D-31CA-4B65-93C2-9D52E8EC8B37}" srcId="{A252F603-D1DF-486F-98BC-C57F4946E65A}" destId="{D9E23650-6081-4B96-9D75-98514ADCC9F3}" srcOrd="4" destOrd="0" parTransId="{6BB49514-EED0-46BE-9514-9EB11162D508}" sibTransId="{EEE0E2E5-D476-4C53-80BA-BB8F211A8ADA}"/>
    <dgm:cxn modelId="{207D2A1B-7FEC-4F6C-A9FA-6B66F9FBD5EB}" type="presOf" srcId="{13E7E0BD-E314-42AA-A30F-B54BCFA4706C}" destId="{6D5FDA41-38CB-4293-ACD5-131E8BD40320}" srcOrd="0" destOrd="0" presId="urn:microsoft.com/office/officeart/2005/8/layout/process4"/>
    <dgm:cxn modelId="{E2752007-74E3-4D51-B5F4-A293F32DC00A}" srcId="{A252F603-D1DF-486F-98BC-C57F4946E65A}" destId="{CF3B066B-8FF6-4B38-B42F-EA57907B4CB9}" srcOrd="5" destOrd="0" parTransId="{247F8E2C-BB0B-40F0-AEB8-ED586A216A77}" sibTransId="{8868CD4F-CEFA-4607-ABB3-0B351E67D5EC}"/>
    <dgm:cxn modelId="{C6859BE2-AD1D-4049-9FCD-E2AE0D46A843}" srcId="{A252F603-D1DF-486F-98BC-C57F4946E65A}" destId="{23D6CDEA-96CB-475D-83FD-0C342AACC60A}" srcOrd="2" destOrd="0" parTransId="{8CA0591A-26E0-44E6-98B9-73ECF465D19C}" sibTransId="{168AFB9D-83C9-433B-AAE8-8645004807EC}"/>
    <dgm:cxn modelId="{8A1370CE-CCC7-424E-9DAA-D6C1865116AF}" srcId="{A252F603-D1DF-486F-98BC-C57F4946E65A}" destId="{17F8825A-F2BE-4D29-9852-374FF3227D91}" srcOrd="3" destOrd="0" parTransId="{6AE1CE14-E8E2-4D0F-96E2-A7FCF8E0417E}" sibTransId="{A61E341C-4B90-47C6-AF6B-84C268603F7A}"/>
    <dgm:cxn modelId="{1D0AFFD8-16C0-4CB3-940B-8BFEC4C7A4B8}" srcId="{A252F603-D1DF-486F-98BC-C57F4946E65A}" destId="{9915AA77-3184-4DF5-857A-4218FBD028B6}" srcOrd="1" destOrd="0" parTransId="{3B79B3BF-2A7F-4D29-BAF8-78FCE453D612}" sibTransId="{E3780205-8C16-4095-B867-2F8982442E01}"/>
    <dgm:cxn modelId="{D6A9944C-CCE6-4022-B043-036EF1C97747}" type="presOf" srcId="{A252F603-D1DF-486F-98BC-C57F4946E65A}" destId="{BE908A9F-AA96-4881-A5E4-68480EE4BCB1}" srcOrd="0" destOrd="0" presId="urn:microsoft.com/office/officeart/2005/8/layout/process4"/>
    <dgm:cxn modelId="{B5EB7E14-757C-4162-B713-67BD5E58EC03}" type="presOf" srcId="{17F8825A-F2BE-4D29-9852-374FF3227D91}" destId="{03C8A612-7408-40E8-A634-2D733368C20D}" srcOrd="0" destOrd="0" presId="urn:microsoft.com/office/officeart/2005/8/layout/process4"/>
    <dgm:cxn modelId="{622B371B-6782-448B-ACB7-8EF748F795E5}" type="presOf" srcId="{D9E23650-6081-4B96-9D75-98514ADCC9F3}" destId="{28E02E7E-46D6-46FA-8431-6E611953F643}" srcOrd="0" destOrd="0" presId="urn:microsoft.com/office/officeart/2005/8/layout/process4"/>
    <dgm:cxn modelId="{ADBB3D15-37A6-4147-82E3-D28CBBA137B3}" type="presOf" srcId="{23D6CDEA-96CB-475D-83FD-0C342AACC60A}" destId="{F4792CF2-3290-4494-8246-F42DE7A935AA}" srcOrd="0" destOrd="0" presId="urn:microsoft.com/office/officeart/2005/8/layout/process4"/>
    <dgm:cxn modelId="{E4E84CE5-EB9F-4322-851D-85EA4C6DF543}" type="presOf" srcId="{CF3B066B-8FF6-4B38-B42F-EA57907B4CB9}" destId="{E32A538E-F659-4C2C-BE88-53E21D74ECA4}" srcOrd="0" destOrd="0" presId="urn:microsoft.com/office/officeart/2005/8/layout/process4"/>
    <dgm:cxn modelId="{CFC3874F-CCDC-4E84-9BBC-6B43914586F9}" type="presParOf" srcId="{BE908A9F-AA96-4881-A5E4-68480EE4BCB1}" destId="{D7C628E3-36E7-49A0-B908-C436805F3962}" srcOrd="0" destOrd="0" presId="urn:microsoft.com/office/officeart/2005/8/layout/process4"/>
    <dgm:cxn modelId="{D9AEA9CD-65B6-4DB0-B40F-18F6DFA0524F}" type="presParOf" srcId="{D7C628E3-36E7-49A0-B908-C436805F3962}" destId="{E32A538E-F659-4C2C-BE88-53E21D74ECA4}" srcOrd="0" destOrd="0" presId="urn:microsoft.com/office/officeart/2005/8/layout/process4"/>
    <dgm:cxn modelId="{121803E9-62E1-40F3-A2DB-FD315B9F1B32}" type="presParOf" srcId="{BE908A9F-AA96-4881-A5E4-68480EE4BCB1}" destId="{A750664D-6BDE-4E33-8409-C9C28242EECF}" srcOrd="1" destOrd="0" presId="urn:microsoft.com/office/officeart/2005/8/layout/process4"/>
    <dgm:cxn modelId="{A527FDC0-A891-4DA8-BAF1-B71660676F3F}" type="presParOf" srcId="{BE908A9F-AA96-4881-A5E4-68480EE4BCB1}" destId="{FCA48E58-BEFC-46F6-BB57-AC9049D47B8B}" srcOrd="2" destOrd="0" presId="urn:microsoft.com/office/officeart/2005/8/layout/process4"/>
    <dgm:cxn modelId="{7A742BC3-E967-4D6C-9669-3B85ADA99FF2}" type="presParOf" srcId="{FCA48E58-BEFC-46F6-BB57-AC9049D47B8B}" destId="{28E02E7E-46D6-46FA-8431-6E611953F643}" srcOrd="0" destOrd="0" presId="urn:microsoft.com/office/officeart/2005/8/layout/process4"/>
    <dgm:cxn modelId="{ACF44348-E24C-4158-8E3C-E173C8174B93}" type="presParOf" srcId="{BE908A9F-AA96-4881-A5E4-68480EE4BCB1}" destId="{E917B53D-62D4-498D-8ED1-E64D00CBDFFA}" srcOrd="3" destOrd="0" presId="urn:microsoft.com/office/officeart/2005/8/layout/process4"/>
    <dgm:cxn modelId="{925AA4C4-04B9-4769-BC21-4A2FF3E9D19B}" type="presParOf" srcId="{BE908A9F-AA96-4881-A5E4-68480EE4BCB1}" destId="{5B1B07E8-EF10-4BA0-B1C8-9FDDF04857CC}" srcOrd="4" destOrd="0" presId="urn:microsoft.com/office/officeart/2005/8/layout/process4"/>
    <dgm:cxn modelId="{D4C66278-50E1-4D55-9A57-17DDA05B3617}" type="presParOf" srcId="{5B1B07E8-EF10-4BA0-B1C8-9FDDF04857CC}" destId="{03C8A612-7408-40E8-A634-2D733368C20D}" srcOrd="0" destOrd="0" presId="urn:microsoft.com/office/officeart/2005/8/layout/process4"/>
    <dgm:cxn modelId="{AD06D079-FBC7-4E91-A004-AC9E6A2024BF}" type="presParOf" srcId="{BE908A9F-AA96-4881-A5E4-68480EE4BCB1}" destId="{7176A668-E866-4395-AF1F-9CCD8E3852F3}" srcOrd="5" destOrd="0" presId="urn:microsoft.com/office/officeart/2005/8/layout/process4"/>
    <dgm:cxn modelId="{8CE02F3D-FE55-4D1D-BBBB-BD5BAA09C44F}" type="presParOf" srcId="{BE908A9F-AA96-4881-A5E4-68480EE4BCB1}" destId="{D80A2C99-A99F-4420-95ED-812764EB4804}" srcOrd="6" destOrd="0" presId="urn:microsoft.com/office/officeart/2005/8/layout/process4"/>
    <dgm:cxn modelId="{25FDA87C-4C1B-4D0F-8BBC-F6375AC24988}" type="presParOf" srcId="{D80A2C99-A99F-4420-95ED-812764EB4804}" destId="{F4792CF2-3290-4494-8246-F42DE7A935AA}" srcOrd="0" destOrd="0" presId="urn:microsoft.com/office/officeart/2005/8/layout/process4"/>
    <dgm:cxn modelId="{F98C1D9E-4094-4389-A5A7-308F2722DEE5}" type="presParOf" srcId="{BE908A9F-AA96-4881-A5E4-68480EE4BCB1}" destId="{93ED5860-1410-41DF-B99E-56F501DC29EA}" srcOrd="7" destOrd="0" presId="urn:microsoft.com/office/officeart/2005/8/layout/process4"/>
    <dgm:cxn modelId="{D7E2137A-20B5-4F76-959A-2EE9D339DE70}" type="presParOf" srcId="{BE908A9F-AA96-4881-A5E4-68480EE4BCB1}" destId="{A40D5DF3-00CF-4E0A-B878-61D97F13FB6C}" srcOrd="8" destOrd="0" presId="urn:microsoft.com/office/officeart/2005/8/layout/process4"/>
    <dgm:cxn modelId="{60F88717-1BB1-45DC-974F-D06E82C6C804}" type="presParOf" srcId="{A40D5DF3-00CF-4E0A-B878-61D97F13FB6C}" destId="{C17D4C00-55FB-47C8-8DCE-9C2C534897FD}" srcOrd="0" destOrd="0" presId="urn:microsoft.com/office/officeart/2005/8/layout/process4"/>
    <dgm:cxn modelId="{98208405-809F-44D2-B22E-9E3326D0329B}" type="presParOf" srcId="{BE908A9F-AA96-4881-A5E4-68480EE4BCB1}" destId="{CF4C672C-0BB2-4A93-A67C-A5781B526706}" srcOrd="9" destOrd="0" presId="urn:microsoft.com/office/officeart/2005/8/layout/process4"/>
    <dgm:cxn modelId="{A0EE0177-30E0-4166-8558-C196D97197A1}" type="presParOf" srcId="{BE908A9F-AA96-4881-A5E4-68480EE4BCB1}" destId="{90C42C45-0DD5-44C0-8E5A-12744D2FCFC9}" srcOrd="10" destOrd="0" presId="urn:microsoft.com/office/officeart/2005/8/layout/process4"/>
    <dgm:cxn modelId="{CD18BB40-1D87-4C53-B3E9-F78D2A3D73CA}" type="presParOf" srcId="{90C42C45-0DD5-44C0-8E5A-12744D2FCFC9}" destId="{6D5FDA41-38CB-4293-ACD5-131E8BD40320}"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F666CF-FB63-4826-B606-2D978A0EAE2E}">
      <dsp:nvSpPr>
        <dsp:cNvPr id="0" name=""/>
        <dsp:cNvSpPr/>
      </dsp:nvSpPr>
      <dsp:spPr>
        <a:xfrm rot="5400000">
          <a:off x="4408106" y="-2221460"/>
          <a:ext cx="1938899" cy="6866666"/>
        </a:xfrm>
        <a:prstGeom prst="round2Same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s-EC" sz="2300" kern="1200" dirty="0" smtClean="0"/>
            <a:t>Establecer las eventuales ineficiencias que pueden presentarse en el canal de comercialización de carne bovina, considerando desde el productor hasta el consumidor final en la Provincia de Pichincha. </a:t>
          </a:r>
          <a:endParaRPr lang="es-EC" sz="2300" kern="1200" dirty="0"/>
        </a:p>
      </dsp:txBody>
      <dsp:txXfrm rot="-5400000">
        <a:off x="1944223" y="337072"/>
        <a:ext cx="6772017" cy="1749601"/>
      </dsp:txXfrm>
    </dsp:sp>
    <dsp:sp modelId="{993BE16B-B80E-4E09-99E0-6E3CC4EA09E7}">
      <dsp:nvSpPr>
        <dsp:cNvPr id="0" name=""/>
        <dsp:cNvSpPr/>
      </dsp:nvSpPr>
      <dsp:spPr>
        <a:xfrm>
          <a:off x="0" y="12"/>
          <a:ext cx="1826121" cy="2423624"/>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es-EC" sz="2500" kern="1200" dirty="0" smtClean="0"/>
            <a:t>Objetivo General</a:t>
          </a:r>
          <a:endParaRPr lang="es-EC" sz="2500" kern="1200" dirty="0"/>
        </a:p>
      </dsp:txBody>
      <dsp:txXfrm>
        <a:off x="89144" y="89156"/>
        <a:ext cx="1647833" cy="2245336"/>
      </dsp:txXfrm>
    </dsp:sp>
    <dsp:sp modelId="{AE309843-7699-4A60-B949-0269217EA544}">
      <dsp:nvSpPr>
        <dsp:cNvPr id="0" name=""/>
        <dsp:cNvSpPr/>
      </dsp:nvSpPr>
      <dsp:spPr>
        <a:xfrm rot="5400000">
          <a:off x="4382191" y="349261"/>
          <a:ext cx="1938899" cy="6814835"/>
        </a:xfrm>
        <a:prstGeom prst="round2SameRect">
          <a:avLst/>
        </a:prstGeom>
        <a:solidFill>
          <a:schemeClr val="accent5">
            <a:tint val="40000"/>
            <a:alpha val="90000"/>
            <a:hueOff val="-10740482"/>
            <a:satOff val="48253"/>
            <a:lumOff val="3317"/>
            <a:alphaOff val="0"/>
          </a:schemeClr>
        </a:solidFill>
        <a:ln w="9525" cap="flat" cmpd="sng" algn="ctr">
          <a:solidFill>
            <a:schemeClr val="accent5">
              <a:tint val="40000"/>
              <a:alpha val="90000"/>
              <a:hueOff val="-10740482"/>
              <a:satOff val="48253"/>
              <a:lumOff val="331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endParaRPr lang="es-EC" sz="2300" kern="1200" dirty="0"/>
        </a:p>
      </dsp:txBody>
      <dsp:txXfrm rot="-5400000">
        <a:off x="1944224" y="2881878"/>
        <a:ext cx="6720186" cy="1749601"/>
      </dsp:txXfrm>
    </dsp:sp>
    <dsp:sp modelId="{BE3EE277-E009-426C-84B6-F85E921AF701}">
      <dsp:nvSpPr>
        <dsp:cNvPr id="0" name=""/>
        <dsp:cNvSpPr/>
      </dsp:nvSpPr>
      <dsp:spPr>
        <a:xfrm>
          <a:off x="0" y="2463287"/>
          <a:ext cx="1826121" cy="2423624"/>
        </a:xfrm>
        <a:prstGeom prst="roundRect">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es-EC" sz="2500" kern="1200" dirty="0" smtClean="0"/>
            <a:t>Objetivos Específicos</a:t>
          </a:r>
          <a:endParaRPr lang="es-EC" sz="2500" kern="1200" dirty="0"/>
        </a:p>
      </dsp:txBody>
      <dsp:txXfrm>
        <a:off x="89144" y="2552431"/>
        <a:ext cx="1647833" cy="22453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0F134E-AA4E-4358-9A82-975DD23DF56B}">
      <dsp:nvSpPr>
        <dsp:cNvPr id="0" name=""/>
        <dsp:cNvSpPr/>
      </dsp:nvSpPr>
      <dsp:spPr>
        <a:xfrm>
          <a:off x="0" y="4513581"/>
          <a:ext cx="9144000" cy="74049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C" sz="1200" kern="1200" dirty="0" smtClean="0"/>
            <a:t>Los organismos de control deberían implementar mecanismos que aseguren el cumplimiento de los parámetros de regulación y control de la distribución y comercialización de alimentos, establecidos en el literal 3.h del objetivo 3 del Plan Nacional de Buen Vivir.</a:t>
          </a:r>
          <a:endParaRPr lang="es-EC" sz="1200" kern="1200" dirty="0"/>
        </a:p>
      </dsp:txBody>
      <dsp:txXfrm>
        <a:off x="0" y="4513581"/>
        <a:ext cx="9144000" cy="740490"/>
      </dsp:txXfrm>
    </dsp:sp>
    <dsp:sp modelId="{F4792CF2-3290-4494-8246-F42DE7A935AA}">
      <dsp:nvSpPr>
        <dsp:cNvPr id="0" name=""/>
        <dsp:cNvSpPr/>
      </dsp:nvSpPr>
      <dsp:spPr>
        <a:xfrm rot="10800000">
          <a:off x="0" y="3385814"/>
          <a:ext cx="9144000" cy="1138874"/>
        </a:xfrm>
        <a:prstGeom prst="upArrowCallout">
          <a:avLst/>
        </a:prstGeom>
        <a:gradFill rotWithShape="0">
          <a:gsLst>
            <a:gs pos="0">
              <a:schemeClr val="accent4">
                <a:hueOff val="-1116192"/>
                <a:satOff val="6725"/>
                <a:lumOff val="539"/>
                <a:alphaOff val="0"/>
                <a:tint val="50000"/>
                <a:satMod val="300000"/>
              </a:schemeClr>
            </a:gs>
            <a:gs pos="35000">
              <a:schemeClr val="accent4">
                <a:hueOff val="-1116192"/>
                <a:satOff val="6725"/>
                <a:lumOff val="539"/>
                <a:alphaOff val="0"/>
                <a:tint val="37000"/>
                <a:satMod val="300000"/>
              </a:schemeClr>
            </a:gs>
            <a:gs pos="100000">
              <a:schemeClr val="accent4">
                <a:hueOff val="-1116192"/>
                <a:satOff val="6725"/>
                <a:lumOff val="53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C" sz="1200" kern="1200" dirty="0" smtClean="0"/>
            <a:t>La universidad debe poner en conocimiento de las asociaciones gremiales de producción y comercialización de carne bovina el contenido de esta tesis, alentando a la aplicación de los formularios de ingresos, costos y gastos aquí expuestos, con la finalidad de que los actores del canal de comercialización puedan contar con información confiable y objetiva para una buena toma de decisiones.</a:t>
          </a:r>
          <a:endParaRPr lang="es-EC" sz="1200" kern="1200" dirty="0"/>
        </a:p>
      </dsp:txBody>
      <dsp:txXfrm rot="10800000">
        <a:off x="0" y="3385814"/>
        <a:ext cx="9144000" cy="740006"/>
      </dsp:txXfrm>
    </dsp:sp>
    <dsp:sp modelId="{96BFF84F-4E46-4166-A56C-2FFF6365B47A}">
      <dsp:nvSpPr>
        <dsp:cNvPr id="0" name=""/>
        <dsp:cNvSpPr/>
      </dsp:nvSpPr>
      <dsp:spPr>
        <a:xfrm rot="10800000">
          <a:off x="0" y="2258047"/>
          <a:ext cx="9144000" cy="1138874"/>
        </a:xfrm>
        <a:prstGeom prst="upArrowCallout">
          <a:avLst/>
        </a:prstGeom>
        <a:gradFill rotWithShape="0">
          <a:gsLst>
            <a:gs pos="0">
              <a:schemeClr val="accent4">
                <a:hueOff val="-2232385"/>
                <a:satOff val="13449"/>
                <a:lumOff val="1078"/>
                <a:alphaOff val="0"/>
                <a:tint val="50000"/>
                <a:satMod val="300000"/>
              </a:schemeClr>
            </a:gs>
            <a:gs pos="35000">
              <a:schemeClr val="accent4">
                <a:hueOff val="-2232385"/>
                <a:satOff val="13449"/>
                <a:lumOff val="1078"/>
                <a:alphaOff val="0"/>
                <a:tint val="37000"/>
                <a:satMod val="300000"/>
              </a:schemeClr>
            </a:gs>
            <a:gs pos="100000">
              <a:schemeClr val="accent4">
                <a:hueOff val="-2232385"/>
                <a:satOff val="13449"/>
                <a:lumOff val="107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C" sz="1200" kern="1200" dirty="0" smtClean="0"/>
            <a:t>Los organismos de control deberían realizar un estudio en cada cantón para conocer su dinámica de comercialización y poder implementar mejoras que beneficien a toda la cadena y no solo a los intermediarios, y que esto no perjudique a la salubridad de los alimentos que el consumidor final compra.</a:t>
          </a:r>
          <a:endParaRPr lang="es-EC" sz="1200" kern="1200" dirty="0"/>
        </a:p>
      </dsp:txBody>
      <dsp:txXfrm rot="10800000">
        <a:off x="0" y="2258047"/>
        <a:ext cx="9144000" cy="740006"/>
      </dsp:txXfrm>
    </dsp:sp>
    <dsp:sp modelId="{C17D4C00-55FB-47C8-8DCE-9C2C534897FD}">
      <dsp:nvSpPr>
        <dsp:cNvPr id="0" name=""/>
        <dsp:cNvSpPr/>
      </dsp:nvSpPr>
      <dsp:spPr>
        <a:xfrm rot="10800000">
          <a:off x="0" y="1130279"/>
          <a:ext cx="9144000" cy="1138874"/>
        </a:xfrm>
        <a:prstGeom prst="upArrowCallout">
          <a:avLst/>
        </a:prstGeom>
        <a:gradFill rotWithShape="0">
          <a:gsLst>
            <a:gs pos="0">
              <a:schemeClr val="accent4">
                <a:hueOff val="-3348577"/>
                <a:satOff val="20174"/>
                <a:lumOff val="1617"/>
                <a:alphaOff val="0"/>
                <a:tint val="50000"/>
                <a:satMod val="300000"/>
              </a:schemeClr>
            </a:gs>
            <a:gs pos="35000">
              <a:schemeClr val="accent4">
                <a:hueOff val="-3348577"/>
                <a:satOff val="20174"/>
                <a:lumOff val="1617"/>
                <a:alphaOff val="0"/>
                <a:tint val="37000"/>
                <a:satMod val="300000"/>
              </a:schemeClr>
            </a:gs>
            <a:gs pos="100000">
              <a:schemeClr val="accent4">
                <a:hueOff val="-3348577"/>
                <a:satOff val="20174"/>
                <a:lumOff val="161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C" sz="1200" kern="1200" dirty="0" smtClean="0"/>
            <a:t>La universidad debe poner en conocimiento de los organismos de control respectivos el contenido de esta tesis, a fin de instar a los organismos correspondientes a la actualización real de la normativa referente a la comercialización de carne de bovino.</a:t>
          </a:r>
          <a:endParaRPr lang="es-EC" sz="1200" kern="1200" dirty="0"/>
        </a:p>
      </dsp:txBody>
      <dsp:txXfrm rot="10800000">
        <a:off x="0" y="1130279"/>
        <a:ext cx="9144000" cy="740006"/>
      </dsp:txXfrm>
    </dsp:sp>
    <dsp:sp modelId="{6D5FDA41-38CB-4293-ACD5-131E8BD40320}">
      <dsp:nvSpPr>
        <dsp:cNvPr id="0" name=""/>
        <dsp:cNvSpPr/>
      </dsp:nvSpPr>
      <dsp:spPr>
        <a:xfrm rot="10800000">
          <a:off x="0" y="485"/>
          <a:ext cx="9144000" cy="1138874"/>
        </a:xfrm>
        <a:prstGeom prst="upArrowCallout">
          <a:avLst/>
        </a:prstGeom>
        <a:gradFill rotWithShape="0">
          <a:gsLst>
            <a:gs pos="0">
              <a:schemeClr val="accent4">
                <a:hueOff val="-4464770"/>
                <a:satOff val="26899"/>
                <a:lumOff val="2156"/>
                <a:alphaOff val="0"/>
                <a:tint val="50000"/>
                <a:satMod val="300000"/>
              </a:schemeClr>
            </a:gs>
            <a:gs pos="35000">
              <a:schemeClr val="accent4">
                <a:hueOff val="-4464770"/>
                <a:satOff val="26899"/>
                <a:lumOff val="2156"/>
                <a:alphaOff val="0"/>
                <a:tint val="37000"/>
                <a:satMod val="300000"/>
              </a:schemeClr>
            </a:gs>
            <a:gs pos="100000">
              <a:schemeClr val="accent4">
                <a:hueOff val="-4464770"/>
                <a:satOff val="26899"/>
                <a:lumOff val="215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C" sz="1200" kern="1200" dirty="0" smtClean="0"/>
            <a:t>En vista del funcionamiento atípico del mercado de comercialización de la carne bovina de consumo popular, la Academia debería motivar a realizar investigaciones más profundos y de mayor alcance para determinar fehacientemente esta funcionalidad.</a:t>
          </a:r>
          <a:endParaRPr lang="es-EC" sz="1200" kern="1200" dirty="0"/>
        </a:p>
      </dsp:txBody>
      <dsp:txXfrm rot="10800000">
        <a:off x="0" y="485"/>
        <a:ext cx="9144000" cy="74000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F84E62-DF15-4C15-B632-7E1C8F3A3838}">
      <dsp:nvSpPr>
        <dsp:cNvPr id="0" name=""/>
        <dsp:cNvSpPr/>
      </dsp:nvSpPr>
      <dsp:spPr>
        <a:xfrm>
          <a:off x="0" y="4580495"/>
          <a:ext cx="9144000" cy="675039"/>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C" sz="1200" kern="1200" dirty="0" smtClean="0"/>
            <a:t>Se recomienda a la Dirección de la Carrera de Finanzas y Auditoría permitir a los estudiantes efectuar auditorías de gestión  sobre los procesos aquí mencionados.</a:t>
          </a:r>
          <a:endParaRPr lang="es-EC" sz="1200" kern="1200" dirty="0"/>
        </a:p>
      </dsp:txBody>
      <dsp:txXfrm>
        <a:off x="0" y="4580495"/>
        <a:ext cx="9144000" cy="675039"/>
      </dsp:txXfrm>
    </dsp:sp>
    <dsp:sp modelId="{03C8A612-7408-40E8-A634-2D733368C20D}">
      <dsp:nvSpPr>
        <dsp:cNvPr id="0" name=""/>
        <dsp:cNvSpPr/>
      </dsp:nvSpPr>
      <dsp:spPr>
        <a:xfrm rot="10800000">
          <a:off x="0" y="3552409"/>
          <a:ext cx="9144000" cy="1038211"/>
        </a:xfrm>
        <a:prstGeom prst="upArrowCallout">
          <a:avLst/>
        </a:prstGeom>
        <a:gradFill rotWithShape="0">
          <a:gsLst>
            <a:gs pos="0">
              <a:schemeClr val="accent2">
                <a:hueOff val="1170380"/>
                <a:satOff val="-1460"/>
                <a:lumOff val="343"/>
                <a:alphaOff val="0"/>
                <a:tint val="50000"/>
                <a:satMod val="300000"/>
              </a:schemeClr>
            </a:gs>
            <a:gs pos="35000">
              <a:schemeClr val="accent2">
                <a:hueOff val="1170380"/>
                <a:satOff val="-1460"/>
                <a:lumOff val="343"/>
                <a:alphaOff val="0"/>
                <a:tint val="37000"/>
                <a:satMod val="300000"/>
              </a:schemeClr>
            </a:gs>
            <a:gs pos="100000">
              <a:schemeClr val="accent2">
                <a:hueOff val="1170380"/>
                <a:satOff val="-1460"/>
                <a:lumOff val="34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C" sz="1200" kern="1200" dirty="0" smtClean="0"/>
            <a:t>Los organismos de control designados, deben asignar claramente entre las responsabilidades de los veterinarios de los centros de faenamiento, las de verificar que no se produzca el faenamiento de vacas en estado de gestación y vacas de descarte de edad avanzada, para que no exista esta confusión que pueda afectar a la salud de los consumidores.</a:t>
          </a:r>
          <a:endParaRPr lang="es-EC" sz="1200" kern="1200" dirty="0"/>
        </a:p>
      </dsp:txBody>
      <dsp:txXfrm rot="10800000">
        <a:off x="0" y="3552409"/>
        <a:ext cx="9144000" cy="674598"/>
      </dsp:txXfrm>
    </dsp:sp>
    <dsp:sp modelId="{F4792CF2-3290-4494-8246-F42DE7A935AA}">
      <dsp:nvSpPr>
        <dsp:cNvPr id="0" name=""/>
        <dsp:cNvSpPr/>
      </dsp:nvSpPr>
      <dsp:spPr>
        <a:xfrm rot="10800000">
          <a:off x="0" y="2524323"/>
          <a:ext cx="9144000" cy="1038211"/>
        </a:xfrm>
        <a:prstGeom prst="upArrowCallout">
          <a:avLst/>
        </a:prstGeom>
        <a:gradFill rotWithShape="0">
          <a:gsLst>
            <a:gs pos="0">
              <a:schemeClr val="accent2">
                <a:hueOff val="2340759"/>
                <a:satOff val="-2919"/>
                <a:lumOff val="686"/>
                <a:alphaOff val="0"/>
                <a:tint val="50000"/>
                <a:satMod val="300000"/>
              </a:schemeClr>
            </a:gs>
            <a:gs pos="35000">
              <a:schemeClr val="accent2">
                <a:hueOff val="2340759"/>
                <a:satOff val="-2919"/>
                <a:lumOff val="686"/>
                <a:alphaOff val="0"/>
                <a:tint val="37000"/>
                <a:satMod val="300000"/>
              </a:schemeClr>
            </a:gs>
            <a:gs pos="100000">
              <a:schemeClr val="accent2">
                <a:hueOff val="2340759"/>
                <a:satOff val="-2919"/>
                <a:lumOff val="68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C" sz="1200" kern="1200" dirty="0" smtClean="0"/>
            <a:t>Agrocalidad debe realizar los controles pertinentes en mercados y camales para verificar y exigir el cumplimiento de la normativa legal y técnica vigente.</a:t>
          </a:r>
          <a:endParaRPr lang="es-EC" sz="1200" kern="1200" dirty="0"/>
        </a:p>
      </dsp:txBody>
      <dsp:txXfrm rot="10800000">
        <a:off x="0" y="2524323"/>
        <a:ext cx="9144000" cy="674598"/>
      </dsp:txXfrm>
    </dsp:sp>
    <dsp:sp modelId="{96BFF84F-4E46-4166-A56C-2FFF6365B47A}">
      <dsp:nvSpPr>
        <dsp:cNvPr id="0" name=""/>
        <dsp:cNvSpPr/>
      </dsp:nvSpPr>
      <dsp:spPr>
        <a:xfrm rot="10800000">
          <a:off x="0" y="1496237"/>
          <a:ext cx="9144000" cy="1038211"/>
        </a:xfrm>
        <a:prstGeom prst="upArrowCallout">
          <a:avLst/>
        </a:prstGeom>
        <a:gradFill rotWithShape="0">
          <a:gsLst>
            <a:gs pos="0">
              <a:schemeClr val="accent2">
                <a:hueOff val="3511139"/>
                <a:satOff val="-4379"/>
                <a:lumOff val="1030"/>
                <a:alphaOff val="0"/>
                <a:tint val="50000"/>
                <a:satMod val="300000"/>
              </a:schemeClr>
            </a:gs>
            <a:gs pos="35000">
              <a:schemeClr val="accent2">
                <a:hueOff val="3511139"/>
                <a:satOff val="-4379"/>
                <a:lumOff val="1030"/>
                <a:alphaOff val="0"/>
                <a:tint val="37000"/>
                <a:satMod val="300000"/>
              </a:schemeClr>
            </a:gs>
            <a:gs pos="100000">
              <a:schemeClr val="accent2">
                <a:hueOff val="3511139"/>
                <a:satOff val="-4379"/>
                <a:lumOff val="103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C" sz="1200" kern="1200" dirty="0" smtClean="0"/>
            <a:t>Las entidades competentes de control y habilitación de camales municipales deben realizar una inspección detallada, meticulosa y periódica con el fin de verificar que los camales cumplan con los requisitos de habilitación y autorización de mataderos.</a:t>
          </a:r>
          <a:endParaRPr lang="es-EC" sz="1200" kern="1200" dirty="0"/>
        </a:p>
      </dsp:txBody>
      <dsp:txXfrm rot="10800000">
        <a:off x="0" y="1496237"/>
        <a:ext cx="9144000" cy="674598"/>
      </dsp:txXfrm>
    </dsp:sp>
    <dsp:sp modelId="{6D5FDA41-38CB-4293-ACD5-131E8BD40320}">
      <dsp:nvSpPr>
        <dsp:cNvPr id="0" name=""/>
        <dsp:cNvSpPr/>
      </dsp:nvSpPr>
      <dsp:spPr>
        <a:xfrm rot="10800000">
          <a:off x="0" y="0"/>
          <a:ext cx="9144000" cy="1505313"/>
        </a:xfrm>
        <a:prstGeom prst="upArrowCallout">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C" sz="1200" kern="1200" dirty="0" smtClean="0"/>
            <a:t>Los organismos de control deberían realizar un estudio de la situación  del canal de comercialización de la carne de consumo popular, para identificar controles que se deben implementar a los comerciantes intermediarios para no deteriorar el precio de la libra del bovino en pie en finca que afecta al productor, y a su vez implementar un proyecto que incentive a los productores a realizar todo el proceso de comercialización de carne sin la necesidad de involucrar intermediarios.</a:t>
          </a:r>
          <a:endParaRPr lang="es-EC" sz="1200" kern="1200" dirty="0"/>
        </a:p>
      </dsp:txBody>
      <dsp:txXfrm rot="10800000">
        <a:off x="0" y="0"/>
        <a:ext cx="9144000" cy="9781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C5ED24-9F5C-4D37-BA98-000A2432E6AD}">
      <dsp:nvSpPr>
        <dsp:cNvPr id="0" name=""/>
        <dsp:cNvSpPr/>
      </dsp:nvSpPr>
      <dsp:spPr>
        <a:xfrm>
          <a:off x="1874" y="0"/>
          <a:ext cx="2916745" cy="5328593"/>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EC" sz="2000" b="1" kern="1200" dirty="0" smtClean="0"/>
            <a:t>Ley de Mataderos y su Reglamento</a:t>
          </a:r>
        </a:p>
        <a:p>
          <a:pPr lvl="0" algn="ctr" defTabSz="889000">
            <a:lnSpc>
              <a:spcPct val="90000"/>
            </a:lnSpc>
            <a:spcBef>
              <a:spcPct val="0"/>
            </a:spcBef>
            <a:spcAft>
              <a:spcPct val="35000"/>
            </a:spcAft>
          </a:pPr>
          <a:r>
            <a:rPr lang="es-EC" sz="2000" b="1" kern="1200" dirty="0" smtClean="0"/>
            <a:t>(</a:t>
          </a:r>
          <a:r>
            <a:rPr lang="es-EC" sz="2000" kern="1200" dirty="0" smtClean="0"/>
            <a:t>Decreto Supremo 502-C, publicada en el Registro Oficial No. 221 de 07 de abril de 1964)</a:t>
          </a:r>
          <a:endParaRPr lang="es-EC" sz="2000" kern="1200" dirty="0"/>
        </a:p>
      </dsp:txBody>
      <dsp:txXfrm>
        <a:off x="1874" y="2131437"/>
        <a:ext cx="2916745" cy="2131437"/>
      </dsp:txXfrm>
    </dsp:sp>
    <dsp:sp modelId="{824D797D-A837-4984-8BD8-2C961C6D0311}">
      <dsp:nvSpPr>
        <dsp:cNvPr id="0" name=""/>
        <dsp:cNvSpPr/>
      </dsp:nvSpPr>
      <dsp:spPr>
        <a:xfrm>
          <a:off x="400625" y="174301"/>
          <a:ext cx="2119244" cy="2065249"/>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7C4332CB-61E9-4207-81BF-82D39076F52E}">
      <dsp:nvSpPr>
        <dsp:cNvPr id="0" name=""/>
        <dsp:cNvSpPr/>
      </dsp:nvSpPr>
      <dsp:spPr>
        <a:xfrm>
          <a:off x="3006123" y="0"/>
          <a:ext cx="2916745" cy="5328593"/>
        </a:xfrm>
        <a:prstGeom prst="roundRect">
          <a:avLst>
            <a:gd name="adj" fmla="val 10000"/>
          </a:avLst>
        </a:prstGeom>
        <a:gradFill rotWithShape="0">
          <a:gsLst>
            <a:gs pos="0">
              <a:schemeClr val="accent2">
                <a:hueOff val="2340759"/>
                <a:satOff val="-2919"/>
                <a:lumOff val="686"/>
                <a:alphaOff val="0"/>
                <a:tint val="50000"/>
                <a:satMod val="300000"/>
              </a:schemeClr>
            </a:gs>
            <a:gs pos="35000">
              <a:schemeClr val="accent2">
                <a:hueOff val="2340759"/>
                <a:satOff val="-2919"/>
                <a:lumOff val="686"/>
                <a:alphaOff val="0"/>
                <a:tint val="37000"/>
                <a:satMod val="300000"/>
              </a:schemeClr>
            </a:gs>
            <a:gs pos="100000">
              <a:schemeClr val="accent2">
                <a:hueOff val="2340759"/>
                <a:satOff val="-2919"/>
                <a:lumOff val="68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EC" sz="2000" b="1" kern="1200" dirty="0" smtClean="0"/>
            <a:t>Ley de Sanidad Animal</a:t>
          </a:r>
        </a:p>
        <a:p>
          <a:pPr lvl="0" algn="ctr" defTabSz="889000">
            <a:lnSpc>
              <a:spcPct val="100000"/>
            </a:lnSpc>
            <a:spcBef>
              <a:spcPct val="0"/>
            </a:spcBef>
            <a:spcAft>
              <a:spcPct val="35000"/>
            </a:spcAft>
          </a:pPr>
          <a:r>
            <a:rPr lang="es-EC" sz="2000" b="1" kern="1200" dirty="0" smtClean="0"/>
            <a:t>(</a:t>
          </a:r>
          <a:r>
            <a:rPr lang="es-EC" sz="2000" kern="1200" dirty="0" smtClean="0"/>
            <a:t>Codificación #9</a:t>
          </a:r>
        </a:p>
        <a:p>
          <a:pPr lvl="0" algn="ctr" defTabSz="889000">
            <a:lnSpc>
              <a:spcPct val="100000"/>
            </a:lnSpc>
            <a:spcBef>
              <a:spcPct val="0"/>
            </a:spcBef>
            <a:spcAft>
              <a:spcPct val="35000"/>
            </a:spcAft>
          </a:pPr>
          <a:r>
            <a:rPr lang="es-EC" sz="2000" kern="1200" dirty="0" smtClean="0"/>
            <a:t>Registro Oficial Suplemento# 315</a:t>
          </a:r>
        </a:p>
        <a:p>
          <a:pPr lvl="0" algn="ctr" defTabSz="889000">
            <a:lnSpc>
              <a:spcPct val="100000"/>
            </a:lnSpc>
            <a:spcBef>
              <a:spcPct val="0"/>
            </a:spcBef>
            <a:spcAft>
              <a:spcPct val="35000"/>
            </a:spcAft>
          </a:pPr>
          <a:r>
            <a:rPr lang="es-EC" sz="2000" kern="1200" dirty="0" smtClean="0"/>
            <a:t>Fecha: 16-4-2004)</a:t>
          </a:r>
          <a:endParaRPr lang="es-EC" sz="2000" kern="1200" dirty="0"/>
        </a:p>
      </dsp:txBody>
      <dsp:txXfrm>
        <a:off x="3006123" y="2131437"/>
        <a:ext cx="2916745" cy="2131437"/>
      </dsp:txXfrm>
    </dsp:sp>
    <dsp:sp modelId="{BCECE4D7-5B85-4E54-BEA9-0BEBFD497F7B}">
      <dsp:nvSpPr>
        <dsp:cNvPr id="0" name=""/>
        <dsp:cNvSpPr/>
      </dsp:nvSpPr>
      <dsp:spPr>
        <a:xfrm>
          <a:off x="3460554" y="174301"/>
          <a:ext cx="2007882" cy="2065249"/>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8A098186-9CBD-48AC-9B62-EACF157196C0}">
      <dsp:nvSpPr>
        <dsp:cNvPr id="0" name=""/>
        <dsp:cNvSpPr/>
      </dsp:nvSpPr>
      <dsp:spPr>
        <a:xfrm>
          <a:off x="6010371" y="0"/>
          <a:ext cx="2916745" cy="5328593"/>
        </a:xfrm>
        <a:prstGeom prst="roundRect">
          <a:avLst>
            <a:gd name="adj" fmla="val 10000"/>
          </a:avLst>
        </a:prstGeom>
        <a:solidFill>
          <a:srgbClr val="CCFF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EC" sz="2000" b="1" kern="1200" dirty="0" smtClean="0"/>
            <a:t>Norma Inen 2687 Mercados Saludables. Requisitos </a:t>
          </a:r>
        </a:p>
        <a:p>
          <a:pPr lvl="0" algn="ctr" defTabSz="889000">
            <a:lnSpc>
              <a:spcPct val="90000"/>
            </a:lnSpc>
            <a:spcBef>
              <a:spcPct val="0"/>
            </a:spcBef>
            <a:spcAft>
              <a:spcPct val="35000"/>
            </a:spcAft>
          </a:pPr>
          <a:r>
            <a:rPr lang="es-EC" sz="2000" b="1" kern="1200" dirty="0" smtClean="0"/>
            <a:t>(</a:t>
          </a:r>
          <a:r>
            <a:rPr lang="es-EC" sz="2000" kern="1200" dirty="0" smtClean="0"/>
            <a:t>Registro Oficial No. 934 16 de abril del 2013, resolución No.13035)</a:t>
          </a:r>
          <a:endParaRPr lang="es-EC" sz="2000" kern="1200" dirty="0"/>
        </a:p>
      </dsp:txBody>
      <dsp:txXfrm>
        <a:off x="6010371" y="2131437"/>
        <a:ext cx="2916745" cy="2131437"/>
      </dsp:txXfrm>
    </dsp:sp>
    <dsp:sp modelId="{83D4288C-7854-447E-A380-9847AC6BB640}">
      <dsp:nvSpPr>
        <dsp:cNvPr id="0" name=""/>
        <dsp:cNvSpPr/>
      </dsp:nvSpPr>
      <dsp:spPr>
        <a:xfrm>
          <a:off x="6366038" y="174301"/>
          <a:ext cx="2205410" cy="2065249"/>
        </a:xfrm>
        <a:prstGeom prst="ellipse">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E120371C-1431-4391-8407-BF8B28FA018C}">
      <dsp:nvSpPr>
        <dsp:cNvPr id="0" name=""/>
        <dsp:cNvSpPr/>
      </dsp:nvSpPr>
      <dsp:spPr>
        <a:xfrm>
          <a:off x="357159" y="4262874"/>
          <a:ext cx="8214672" cy="799288"/>
        </a:xfrm>
        <a:prstGeom prst="leftRightArrow">
          <a:avLst/>
        </a:prstGeom>
        <a:gradFill rotWithShape="0">
          <a:gsLst>
            <a:gs pos="0">
              <a:schemeClr val="accent2">
                <a:tint val="40000"/>
                <a:hueOff val="0"/>
                <a:satOff val="0"/>
                <a:lumOff val="0"/>
                <a:alphaOff val="0"/>
                <a:tint val="50000"/>
                <a:satMod val="300000"/>
              </a:schemeClr>
            </a:gs>
            <a:gs pos="35000">
              <a:schemeClr val="accent2">
                <a:tint val="40000"/>
                <a:hueOff val="0"/>
                <a:satOff val="0"/>
                <a:lumOff val="0"/>
                <a:alphaOff val="0"/>
                <a:tint val="37000"/>
                <a:satMod val="300000"/>
              </a:schemeClr>
            </a:gs>
            <a:gs pos="100000">
              <a:schemeClr val="accent2">
                <a:tint val="40000"/>
                <a:hueOff val="0"/>
                <a:satOff val="0"/>
                <a:lumOff val="0"/>
                <a:alphaOff val="0"/>
                <a:tint val="15000"/>
                <a:satMod val="350000"/>
              </a:schemeClr>
            </a:gs>
          </a:gsLst>
          <a:lin ang="16200000" scaled="1"/>
        </a:gra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B7EF9C-2ED0-4B65-BEBD-6DC5AF496BC9}">
      <dsp:nvSpPr>
        <dsp:cNvPr id="0" name=""/>
        <dsp:cNvSpPr/>
      </dsp:nvSpPr>
      <dsp:spPr>
        <a:xfrm>
          <a:off x="3245" y="1065460"/>
          <a:ext cx="2228593" cy="380066"/>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1" kern="1200" dirty="0" smtClean="0"/>
            <a:t>Productor dos</a:t>
          </a:r>
          <a:endParaRPr lang="es-EC" sz="1600" b="1" kern="1200" dirty="0"/>
        </a:p>
      </dsp:txBody>
      <dsp:txXfrm>
        <a:off x="14377" y="1076592"/>
        <a:ext cx="2206329" cy="357802"/>
      </dsp:txXfrm>
    </dsp:sp>
    <dsp:sp modelId="{DB3F211D-400F-4B0E-9073-0D2E7551AA0B}">
      <dsp:nvSpPr>
        <dsp:cNvPr id="0" name=""/>
        <dsp:cNvSpPr/>
      </dsp:nvSpPr>
      <dsp:spPr>
        <a:xfrm rot="20062937">
          <a:off x="2154421" y="851349"/>
          <a:ext cx="1575112" cy="127265"/>
        </a:xfrm>
        <a:custGeom>
          <a:avLst/>
          <a:gdLst/>
          <a:ahLst/>
          <a:cxnLst/>
          <a:rect l="0" t="0" r="0" b="0"/>
          <a:pathLst>
            <a:path>
              <a:moveTo>
                <a:pt x="0" y="63632"/>
              </a:moveTo>
              <a:lnTo>
                <a:pt x="1575112" y="63632"/>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2902599" y="875604"/>
        <a:ext cx="78755" cy="78755"/>
      </dsp:txXfrm>
    </dsp:sp>
    <dsp:sp modelId="{DAAB1695-B8F8-4CBC-ACB3-460C7B6A3967}">
      <dsp:nvSpPr>
        <dsp:cNvPr id="0" name=""/>
        <dsp:cNvSpPr/>
      </dsp:nvSpPr>
      <dsp:spPr>
        <a:xfrm>
          <a:off x="3652116" y="367110"/>
          <a:ext cx="2465317" cy="414721"/>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0" kern="1200" dirty="0" smtClean="0"/>
            <a:t>Introductor</a:t>
          </a:r>
          <a:endParaRPr lang="es-EC" sz="1600" b="0" kern="1200" dirty="0"/>
        </a:p>
      </dsp:txBody>
      <dsp:txXfrm>
        <a:off x="3664263" y="379257"/>
        <a:ext cx="2441023" cy="390427"/>
      </dsp:txXfrm>
    </dsp:sp>
    <dsp:sp modelId="{323BEF9B-0B48-4543-8E24-1CB20D27BCA0}">
      <dsp:nvSpPr>
        <dsp:cNvPr id="0" name=""/>
        <dsp:cNvSpPr/>
      </dsp:nvSpPr>
      <dsp:spPr>
        <a:xfrm>
          <a:off x="2231838" y="1191861"/>
          <a:ext cx="1420277" cy="127265"/>
        </a:xfrm>
        <a:custGeom>
          <a:avLst/>
          <a:gdLst/>
          <a:ahLst/>
          <a:cxnLst/>
          <a:rect l="0" t="0" r="0" b="0"/>
          <a:pathLst>
            <a:path>
              <a:moveTo>
                <a:pt x="0" y="63632"/>
              </a:moveTo>
              <a:lnTo>
                <a:pt x="1420277" y="63632"/>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2906470" y="1219987"/>
        <a:ext cx="71013" cy="71013"/>
      </dsp:txXfrm>
    </dsp:sp>
    <dsp:sp modelId="{84FFB221-0E15-4351-BDC9-5A7E3C042B82}">
      <dsp:nvSpPr>
        <dsp:cNvPr id="0" name=""/>
        <dsp:cNvSpPr/>
      </dsp:nvSpPr>
      <dsp:spPr>
        <a:xfrm>
          <a:off x="3652116" y="1048133"/>
          <a:ext cx="2465317" cy="414721"/>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0" kern="1200" dirty="0" smtClean="0"/>
            <a:t>Carnicero</a:t>
          </a:r>
          <a:endParaRPr lang="es-EC" sz="1600" b="0" kern="1200" dirty="0"/>
        </a:p>
      </dsp:txBody>
      <dsp:txXfrm>
        <a:off x="3664263" y="1060280"/>
        <a:ext cx="2441023" cy="390427"/>
      </dsp:txXfrm>
    </dsp:sp>
    <dsp:sp modelId="{A0B7FAA6-45E0-4968-8086-4B53417C8CEC}">
      <dsp:nvSpPr>
        <dsp:cNvPr id="0" name=""/>
        <dsp:cNvSpPr/>
      </dsp:nvSpPr>
      <dsp:spPr>
        <a:xfrm rot="1537063">
          <a:off x="2154421" y="1532372"/>
          <a:ext cx="1575112" cy="127265"/>
        </a:xfrm>
        <a:custGeom>
          <a:avLst/>
          <a:gdLst/>
          <a:ahLst/>
          <a:cxnLst/>
          <a:rect l="0" t="0" r="0" b="0"/>
          <a:pathLst>
            <a:path>
              <a:moveTo>
                <a:pt x="0" y="63632"/>
              </a:moveTo>
              <a:lnTo>
                <a:pt x="1575112" y="63632"/>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2902599" y="1556627"/>
        <a:ext cx="78755" cy="78755"/>
      </dsp:txXfrm>
    </dsp:sp>
    <dsp:sp modelId="{AE79DD19-45DE-4FFD-861D-C933CAC08D6F}">
      <dsp:nvSpPr>
        <dsp:cNvPr id="0" name=""/>
        <dsp:cNvSpPr/>
      </dsp:nvSpPr>
      <dsp:spPr>
        <a:xfrm>
          <a:off x="3652116" y="1729156"/>
          <a:ext cx="2465317" cy="414721"/>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0" kern="1200" dirty="0" smtClean="0"/>
            <a:t>Y/o Consumidor Final</a:t>
          </a:r>
          <a:endParaRPr lang="es-EC" sz="1600" b="0" kern="1200" dirty="0"/>
        </a:p>
      </dsp:txBody>
      <dsp:txXfrm>
        <a:off x="3664263" y="1741303"/>
        <a:ext cx="2441023" cy="3904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96D9B1-A296-4456-81F0-FDF7805B1AA7}">
      <dsp:nvSpPr>
        <dsp:cNvPr id="0" name=""/>
        <dsp:cNvSpPr/>
      </dsp:nvSpPr>
      <dsp:spPr>
        <a:xfrm>
          <a:off x="3379305" y="2128995"/>
          <a:ext cx="1622025" cy="1622025"/>
        </a:xfrm>
        <a:prstGeom prst="ellipse">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495" tIns="23495" rIns="23495" bIns="23495" numCol="1" spcCol="1270" anchor="ctr" anchorCtr="0">
          <a:noAutofit/>
        </a:bodyPr>
        <a:lstStyle/>
        <a:p>
          <a:pPr lvl="0" algn="ctr" defTabSz="1644650">
            <a:lnSpc>
              <a:spcPct val="90000"/>
            </a:lnSpc>
            <a:spcBef>
              <a:spcPct val="0"/>
            </a:spcBef>
            <a:spcAft>
              <a:spcPct val="35000"/>
            </a:spcAft>
          </a:pPr>
          <a:r>
            <a:rPr lang="es-EC" sz="3700" kern="1200" dirty="0" smtClean="0"/>
            <a:t>Venta</a:t>
          </a:r>
          <a:endParaRPr lang="es-EC" sz="3700" kern="1200" dirty="0"/>
        </a:p>
      </dsp:txBody>
      <dsp:txXfrm>
        <a:off x="3616845" y="2366535"/>
        <a:ext cx="1146945" cy="1146945"/>
      </dsp:txXfrm>
    </dsp:sp>
    <dsp:sp modelId="{2D0AB768-B587-45C1-A33C-B89AFF63976B}">
      <dsp:nvSpPr>
        <dsp:cNvPr id="0" name=""/>
        <dsp:cNvSpPr/>
      </dsp:nvSpPr>
      <dsp:spPr>
        <a:xfrm rot="16200000">
          <a:off x="3945851" y="1867108"/>
          <a:ext cx="488934" cy="34837"/>
        </a:xfrm>
        <a:custGeom>
          <a:avLst/>
          <a:gdLst/>
          <a:ahLst/>
          <a:cxnLst/>
          <a:rect l="0" t="0" r="0" b="0"/>
          <a:pathLst>
            <a:path>
              <a:moveTo>
                <a:pt x="0" y="17418"/>
              </a:moveTo>
              <a:lnTo>
                <a:pt x="488934" y="1741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178095" y="1872304"/>
        <a:ext cx="24446" cy="24446"/>
      </dsp:txXfrm>
    </dsp:sp>
    <dsp:sp modelId="{356FAE67-9DC7-44D6-A829-859AAFF1D0E9}">
      <dsp:nvSpPr>
        <dsp:cNvPr id="0" name=""/>
        <dsp:cNvSpPr/>
      </dsp:nvSpPr>
      <dsp:spPr>
        <a:xfrm>
          <a:off x="3185271" y="18035"/>
          <a:ext cx="2010094" cy="1622025"/>
        </a:xfrm>
        <a:prstGeom prst="ellips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t>Finca (Rendimiento a la canal)</a:t>
          </a:r>
          <a:endParaRPr lang="es-EC" sz="1800" kern="1200" dirty="0"/>
        </a:p>
      </dsp:txBody>
      <dsp:txXfrm>
        <a:off x="3479642" y="255575"/>
        <a:ext cx="1421352" cy="1146945"/>
      </dsp:txXfrm>
    </dsp:sp>
    <dsp:sp modelId="{40671EFC-DE51-44B5-9682-6389281315D6}">
      <dsp:nvSpPr>
        <dsp:cNvPr id="0" name=""/>
        <dsp:cNvSpPr/>
      </dsp:nvSpPr>
      <dsp:spPr>
        <a:xfrm rot="1800000">
          <a:off x="4868820" y="3417125"/>
          <a:ext cx="356120" cy="34837"/>
        </a:xfrm>
        <a:custGeom>
          <a:avLst/>
          <a:gdLst/>
          <a:ahLst/>
          <a:cxnLst/>
          <a:rect l="0" t="0" r="0" b="0"/>
          <a:pathLst>
            <a:path>
              <a:moveTo>
                <a:pt x="0" y="17418"/>
              </a:moveTo>
              <a:lnTo>
                <a:pt x="356120" y="1741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037977" y="3425641"/>
        <a:ext cx="17806" cy="17806"/>
      </dsp:txXfrm>
    </dsp:sp>
    <dsp:sp modelId="{CCACF37C-9229-4A30-B1EB-ECDD9D181407}">
      <dsp:nvSpPr>
        <dsp:cNvPr id="0" name=""/>
        <dsp:cNvSpPr/>
      </dsp:nvSpPr>
      <dsp:spPr>
        <a:xfrm>
          <a:off x="5013416" y="3184475"/>
          <a:ext cx="2010094" cy="1622025"/>
        </a:xfrm>
        <a:prstGeom prst="ellipse">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t>Feria (Precio del mercado)</a:t>
          </a:r>
          <a:endParaRPr lang="es-EC" sz="1800" kern="1200" dirty="0"/>
        </a:p>
      </dsp:txBody>
      <dsp:txXfrm>
        <a:off x="5307787" y="3422015"/>
        <a:ext cx="1421352" cy="1146945"/>
      </dsp:txXfrm>
    </dsp:sp>
    <dsp:sp modelId="{8777C9A4-D505-425F-AFFE-BF51C419C8E5}">
      <dsp:nvSpPr>
        <dsp:cNvPr id="0" name=""/>
        <dsp:cNvSpPr/>
      </dsp:nvSpPr>
      <dsp:spPr>
        <a:xfrm rot="9000000">
          <a:off x="3155696" y="3417125"/>
          <a:ext cx="356120" cy="34837"/>
        </a:xfrm>
        <a:custGeom>
          <a:avLst/>
          <a:gdLst/>
          <a:ahLst/>
          <a:cxnLst/>
          <a:rect l="0" t="0" r="0" b="0"/>
          <a:pathLst>
            <a:path>
              <a:moveTo>
                <a:pt x="0" y="17418"/>
              </a:moveTo>
              <a:lnTo>
                <a:pt x="356120" y="1741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rot="10800000">
        <a:off x="3324853" y="3425641"/>
        <a:ext cx="17806" cy="17806"/>
      </dsp:txXfrm>
    </dsp:sp>
    <dsp:sp modelId="{37FF4151-FE2A-4F1C-9D46-FA87D1497C5D}">
      <dsp:nvSpPr>
        <dsp:cNvPr id="0" name=""/>
        <dsp:cNvSpPr/>
      </dsp:nvSpPr>
      <dsp:spPr>
        <a:xfrm>
          <a:off x="1357126" y="3184475"/>
          <a:ext cx="2010094" cy="1622025"/>
        </a:xfrm>
        <a:prstGeom prst="ellipse">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t>SIFAE  Certificado Sanitario de Movilización Interna </a:t>
          </a:r>
          <a:endParaRPr lang="es-EC" sz="1800" kern="1200" dirty="0"/>
        </a:p>
      </dsp:txBody>
      <dsp:txXfrm>
        <a:off x="1651497" y="3422015"/>
        <a:ext cx="1421352" cy="11469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B7EF9C-2ED0-4B65-BEBD-6DC5AF496BC9}">
      <dsp:nvSpPr>
        <dsp:cNvPr id="0" name=""/>
        <dsp:cNvSpPr/>
      </dsp:nvSpPr>
      <dsp:spPr>
        <a:xfrm>
          <a:off x="1423" y="1082784"/>
          <a:ext cx="2586450" cy="345419"/>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1" kern="1200" dirty="0" smtClean="0"/>
            <a:t>Introductor</a:t>
          </a:r>
          <a:endParaRPr lang="es-EC" sz="1600" b="1" kern="1200" dirty="0"/>
        </a:p>
      </dsp:txBody>
      <dsp:txXfrm>
        <a:off x="11540" y="1092901"/>
        <a:ext cx="2566216" cy="325185"/>
      </dsp:txXfrm>
    </dsp:sp>
    <dsp:sp modelId="{323BEF9B-0B48-4543-8E24-1CB20D27BCA0}">
      <dsp:nvSpPr>
        <dsp:cNvPr id="0" name=""/>
        <dsp:cNvSpPr/>
      </dsp:nvSpPr>
      <dsp:spPr>
        <a:xfrm rot="20791069">
          <a:off x="2569583" y="1042926"/>
          <a:ext cx="1327384" cy="115664"/>
        </a:xfrm>
        <a:custGeom>
          <a:avLst/>
          <a:gdLst/>
          <a:ahLst/>
          <a:cxnLst/>
          <a:rect l="0" t="0" r="0" b="0"/>
          <a:pathLst>
            <a:path>
              <a:moveTo>
                <a:pt x="0" y="57832"/>
              </a:moveTo>
              <a:lnTo>
                <a:pt x="1327384" y="57832"/>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200090" y="1067574"/>
        <a:ext cx="66369" cy="66369"/>
      </dsp:txXfrm>
    </dsp:sp>
    <dsp:sp modelId="{84FFB221-0E15-4351-BDC9-5A7E3C042B82}">
      <dsp:nvSpPr>
        <dsp:cNvPr id="0" name=""/>
        <dsp:cNvSpPr/>
      </dsp:nvSpPr>
      <dsp:spPr>
        <a:xfrm>
          <a:off x="3878677" y="757566"/>
          <a:ext cx="2240578" cy="376914"/>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0" kern="1200" dirty="0" smtClean="0"/>
            <a:t>Carnicero</a:t>
          </a:r>
          <a:endParaRPr lang="es-EC" sz="1600" b="0" kern="1200" dirty="0"/>
        </a:p>
      </dsp:txBody>
      <dsp:txXfrm>
        <a:off x="3889716" y="768605"/>
        <a:ext cx="2218500" cy="354836"/>
      </dsp:txXfrm>
    </dsp:sp>
    <dsp:sp modelId="{A0B7FAA6-45E0-4968-8086-4B53417C8CEC}">
      <dsp:nvSpPr>
        <dsp:cNvPr id="0" name=""/>
        <dsp:cNvSpPr/>
      </dsp:nvSpPr>
      <dsp:spPr>
        <a:xfrm rot="808931">
          <a:off x="2569583" y="1352397"/>
          <a:ext cx="1327384" cy="115664"/>
        </a:xfrm>
        <a:custGeom>
          <a:avLst/>
          <a:gdLst/>
          <a:ahLst/>
          <a:cxnLst/>
          <a:rect l="0" t="0" r="0" b="0"/>
          <a:pathLst>
            <a:path>
              <a:moveTo>
                <a:pt x="0" y="57832"/>
              </a:moveTo>
              <a:lnTo>
                <a:pt x="1327384" y="57832"/>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200090" y="1377044"/>
        <a:ext cx="66369" cy="66369"/>
      </dsp:txXfrm>
    </dsp:sp>
    <dsp:sp modelId="{AE79DD19-45DE-4FFD-861D-C933CAC08D6F}">
      <dsp:nvSpPr>
        <dsp:cNvPr id="0" name=""/>
        <dsp:cNvSpPr/>
      </dsp:nvSpPr>
      <dsp:spPr>
        <a:xfrm>
          <a:off x="3878677" y="1376506"/>
          <a:ext cx="2240578" cy="376914"/>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0" kern="1200" dirty="0" smtClean="0"/>
            <a:t>Y/o Consumidor Final</a:t>
          </a:r>
          <a:endParaRPr lang="es-EC" sz="1600" b="0" kern="1200" dirty="0"/>
        </a:p>
      </dsp:txBody>
      <dsp:txXfrm>
        <a:off x="3889716" y="1387545"/>
        <a:ext cx="2218500" cy="35483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B7EF9C-2ED0-4B65-BEBD-6DC5AF496BC9}">
      <dsp:nvSpPr>
        <dsp:cNvPr id="0" name=""/>
        <dsp:cNvSpPr/>
      </dsp:nvSpPr>
      <dsp:spPr>
        <a:xfrm>
          <a:off x="2485" y="1051812"/>
          <a:ext cx="1951038" cy="40736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1" kern="1200" dirty="0" smtClean="0"/>
            <a:t>Carnicero o Tablajero</a:t>
          </a:r>
          <a:endParaRPr lang="es-EC" sz="1600" b="1" kern="1200" dirty="0"/>
        </a:p>
      </dsp:txBody>
      <dsp:txXfrm>
        <a:off x="14416" y="1063743"/>
        <a:ext cx="1927176" cy="383501"/>
      </dsp:txXfrm>
    </dsp:sp>
    <dsp:sp modelId="{A0B7FAA6-45E0-4968-8086-4B53417C8CEC}">
      <dsp:nvSpPr>
        <dsp:cNvPr id="0" name=""/>
        <dsp:cNvSpPr/>
      </dsp:nvSpPr>
      <dsp:spPr>
        <a:xfrm>
          <a:off x="1953523" y="1187290"/>
          <a:ext cx="1522286" cy="136406"/>
        </a:xfrm>
        <a:custGeom>
          <a:avLst/>
          <a:gdLst/>
          <a:ahLst/>
          <a:cxnLst/>
          <a:rect l="0" t="0" r="0" b="0"/>
          <a:pathLst>
            <a:path>
              <a:moveTo>
                <a:pt x="0" y="68203"/>
              </a:moveTo>
              <a:lnTo>
                <a:pt x="1522286" y="6820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2676609" y="1217436"/>
        <a:ext cx="76114" cy="76114"/>
      </dsp:txXfrm>
    </dsp:sp>
    <dsp:sp modelId="{AE79DD19-45DE-4FFD-861D-C933CAC08D6F}">
      <dsp:nvSpPr>
        <dsp:cNvPr id="0" name=""/>
        <dsp:cNvSpPr/>
      </dsp:nvSpPr>
      <dsp:spPr>
        <a:xfrm>
          <a:off x="3475810" y="1033240"/>
          <a:ext cx="2642384" cy="444507"/>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0" kern="1200" dirty="0" smtClean="0"/>
            <a:t>Consumidor Final</a:t>
          </a:r>
          <a:endParaRPr lang="es-EC" sz="1600" b="0" kern="1200" dirty="0"/>
        </a:p>
      </dsp:txBody>
      <dsp:txXfrm>
        <a:off x="3488829" y="1046259"/>
        <a:ext cx="2616346" cy="41846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EECDE6-C319-4F56-BF7C-6E46E5D23210}">
      <dsp:nvSpPr>
        <dsp:cNvPr id="0" name=""/>
        <dsp:cNvSpPr/>
      </dsp:nvSpPr>
      <dsp:spPr>
        <a:xfrm>
          <a:off x="632" y="715901"/>
          <a:ext cx="2720411" cy="3264493"/>
        </a:xfrm>
        <a:prstGeom prst="roundRect">
          <a:avLst>
            <a:gd name="adj" fmla="val 5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106299" rIns="137795" bIns="0" numCol="1" spcCol="1270" anchor="t" anchorCtr="0">
          <a:noAutofit/>
        </a:bodyPr>
        <a:lstStyle/>
        <a:p>
          <a:pPr lvl="0" algn="r" defTabSz="1377950">
            <a:lnSpc>
              <a:spcPct val="90000"/>
            </a:lnSpc>
            <a:spcBef>
              <a:spcPct val="0"/>
            </a:spcBef>
            <a:spcAft>
              <a:spcPct val="35000"/>
            </a:spcAft>
          </a:pPr>
          <a:r>
            <a:rPr lang="es-EC" sz="3100" kern="1200" dirty="0" smtClean="0"/>
            <a:t>Productor</a:t>
          </a:r>
          <a:endParaRPr lang="es-EC" sz="3100" kern="1200" dirty="0"/>
        </a:p>
      </dsp:txBody>
      <dsp:txXfrm rot="16200000">
        <a:off x="-1065769" y="1782302"/>
        <a:ext cx="2676885" cy="544082"/>
      </dsp:txXfrm>
    </dsp:sp>
    <dsp:sp modelId="{F598F35C-00A6-4F45-B829-E61626809A06}">
      <dsp:nvSpPr>
        <dsp:cNvPr id="0" name=""/>
        <dsp:cNvSpPr/>
      </dsp:nvSpPr>
      <dsp:spPr>
        <a:xfrm>
          <a:off x="544714" y="715901"/>
          <a:ext cx="2026706" cy="3264493"/>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61722" rIns="0" bIns="0" numCol="1" spcCol="1270" anchor="t" anchorCtr="0">
          <a:noAutofit/>
        </a:bodyPr>
        <a:lstStyle/>
        <a:p>
          <a:pPr lvl="0" algn="just" defTabSz="800100">
            <a:lnSpc>
              <a:spcPct val="90000"/>
            </a:lnSpc>
            <a:spcBef>
              <a:spcPct val="0"/>
            </a:spcBef>
            <a:spcAft>
              <a:spcPct val="35000"/>
            </a:spcAft>
          </a:pPr>
          <a:r>
            <a:rPr lang="es-EC" sz="1800" kern="1200" dirty="0" smtClean="0"/>
            <a:t>La crianza de 90 reses y la venta de 13 de ellas .</a:t>
          </a:r>
          <a:endParaRPr lang="es-EC" sz="1800" kern="1200" dirty="0"/>
        </a:p>
      </dsp:txBody>
      <dsp:txXfrm>
        <a:off x="544714" y="715901"/>
        <a:ext cx="2026706" cy="3264493"/>
      </dsp:txXfrm>
    </dsp:sp>
    <dsp:sp modelId="{A6141F66-B627-4DED-9F54-D73BB019F24A}">
      <dsp:nvSpPr>
        <dsp:cNvPr id="0" name=""/>
        <dsp:cNvSpPr/>
      </dsp:nvSpPr>
      <dsp:spPr>
        <a:xfrm>
          <a:off x="2816258" y="715901"/>
          <a:ext cx="2720411" cy="3264493"/>
        </a:xfrm>
        <a:prstGeom prst="roundRect">
          <a:avLst>
            <a:gd name="adj" fmla="val 5000"/>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106299" rIns="137795" bIns="0" numCol="1" spcCol="1270" anchor="t" anchorCtr="0">
          <a:noAutofit/>
        </a:bodyPr>
        <a:lstStyle/>
        <a:p>
          <a:pPr lvl="0" algn="r" defTabSz="1377950">
            <a:lnSpc>
              <a:spcPct val="90000"/>
            </a:lnSpc>
            <a:spcBef>
              <a:spcPct val="0"/>
            </a:spcBef>
            <a:spcAft>
              <a:spcPct val="35000"/>
            </a:spcAft>
          </a:pPr>
          <a:r>
            <a:rPr lang="es-EC" sz="3100" kern="1200" dirty="0" smtClean="0"/>
            <a:t>Introductor</a:t>
          </a:r>
          <a:endParaRPr lang="es-EC" sz="3100" kern="1200" dirty="0"/>
        </a:p>
      </dsp:txBody>
      <dsp:txXfrm rot="16200000">
        <a:off x="1749856" y="1782302"/>
        <a:ext cx="2676885" cy="544082"/>
      </dsp:txXfrm>
    </dsp:sp>
    <dsp:sp modelId="{68DAFE88-6005-41AD-A485-9A7883F0AD07}">
      <dsp:nvSpPr>
        <dsp:cNvPr id="0" name=""/>
        <dsp:cNvSpPr/>
      </dsp:nvSpPr>
      <dsp:spPr>
        <a:xfrm rot="5400000">
          <a:off x="2589944" y="3310889"/>
          <a:ext cx="479831" cy="408061"/>
        </a:xfrm>
        <a:prstGeom prst="flowChartExtra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5">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027D50B7-9C90-43DA-B14C-7DF02A7940B9}">
      <dsp:nvSpPr>
        <dsp:cNvPr id="0" name=""/>
        <dsp:cNvSpPr/>
      </dsp:nvSpPr>
      <dsp:spPr>
        <a:xfrm>
          <a:off x="3360340" y="715901"/>
          <a:ext cx="2026706" cy="3264493"/>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61722" rIns="0" bIns="0" numCol="1" spcCol="1270" anchor="t" anchorCtr="0">
          <a:noAutofit/>
        </a:bodyPr>
        <a:lstStyle/>
        <a:p>
          <a:pPr lvl="0" algn="just" defTabSz="800100">
            <a:lnSpc>
              <a:spcPct val="90000"/>
            </a:lnSpc>
            <a:spcBef>
              <a:spcPct val="0"/>
            </a:spcBef>
            <a:spcAft>
              <a:spcPct val="35000"/>
            </a:spcAft>
          </a:pPr>
          <a:r>
            <a:rPr lang="es-EC" sz="1800" kern="1200" dirty="0" smtClean="0"/>
            <a:t>Compra de 13 reses, ya que se pudo presenciar la transacción de este número de reses, documentada con el comprobante respectivo.</a:t>
          </a:r>
          <a:endParaRPr lang="es-EC" sz="1800" kern="1200" dirty="0"/>
        </a:p>
      </dsp:txBody>
      <dsp:txXfrm>
        <a:off x="3360340" y="715901"/>
        <a:ext cx="2026706" cy="3264493"/>
      </dsp:txXfrm>
    </dsp:sp>
    <dsp:sp modelId="{09D53C2D-92EF-4E66-B681-6F5F2B0E06DD}">
      <dsp:nvSpPr>
        <dsp:cNvPr id="0" name=""/>
        <dsp:cNvSpPr/>
      </dsp:nvSpPr>
      <dsp:spPr>
        <a:xfrm>
          <a:off x="5631884" y="715901"/>
          <a:ext cx="2720411" cy="3264493"/>
        </a:xfrm>
        <a:prstGeom prst="roundRect">
          <a:avLst>
            <a:gd name="adj" fmla="val 5000"/>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106299" rIns="137795" bIns="0" numCol="1" spcCol="1270" anchor="t" anchorCtr="0">
          <a:noAutofit/>
        </a:bodyPr>
        <a:lstStyle/>
        <a:p>
          <a:pPr lvl="0" algn="r" defTabSz="1377950">
            <a:lnSpc>
              <a:spcPct val="90000"/>
            </a:lnSpc>
            <a:spcBef>
              <a:spcPct val="0"/>
            </a:spcBef>
            <a:spcAft>
              <a:spcPct val="35000"/>
            </a:spcAft>
          </a:pPr>
          <a:r>
            <a:rPr lang="es-EC" sz="3100" kern="1200" dirty="0" smtClean="0"/>
            <a:t>Carnicero</a:t>
          </a:r>
          <a:endParaRPr lang="es-EC" sz="3100" kern="1200" dirty="0"/>
        </a:p>
      </dsp:txBody>
      <dsp:txXfrm rot="16200000">
        <a:off x="4565482" y="1782302"/>
        <a:ext cx="2676885" cy="544082"/>
      </dsp:txXfrm>
    </dsp:sp>
    <dsp:sp modelId="{0DD9727A-7F86-45C0-B7CF-A87C4DFC975E}">
      <dsp:nvSpPr>
        <dsp:cNvPr id="0" name=""/>
        <dsp:cNvSpPr/>
      </dsp:nvSpPr>
      <dsp:spPr>
        <a:xfrm rot="5400000">
          <a:off x="5405570" y="3310889"/>
          <a:ext cx="479831" cy="408061"/>
        </a:xfrm>
        <a:prstGeom prst="flowChartExtra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5">
              <a:hueOff val="-9933876"/>
              <a:satOff val="39811"/>
              <a:lumOff val="8628"/>
              <a:alphaOff val="0"/>
            </a:schemeClr>
          </a:solidFill>
          <a:prstDash val="solid"/>
        </a:ln>
        <a:effectLst/>
      </dsp:spPr>
      <dsp:style>
        <a:lnRef idx="1">
          <a:scrgbClr r="0" g="0" b="0"/>
        </a:lnRef>
        <a:fillRef idx="2">
          <a:scrgbClr r="0" g="0" b="0"/>
        </a:fillRef>
        <a:effectRef idx="0">
          <a:scrgbClr r="0" g="0" b="0"/>
        </a:effectRef>
        <a:fontRef idx="minor"/>
      </dsp:style>
    </dsp:sp>
    <dsp:sp modelId="{77F63AF6-9AEA-4568-96E1-525DFE8C5E65}">
      <dsp:nvSpPr>
        <dsp:cNvPr id="0" name=""/>
        <dsp:cNvSpPr/>
      </dsp:nvSpPr>
      <dsp:spPr>
        <a:xfrm>
          <a:off x="6175966" y="715901"/>
          <a:ext cx="2026706" cy="3264493"/>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61722" rIns="0" bIns="0" numCol="1" spcCol="1270" anchor="t" anchorCtr="0">
          <a:noAutofit/>
        </a:bodyPr>
        <a:lstStyle/>
        <a:p>
          <a:pPr lvl="0" algn="just" defTabSz="800100">
            <a:lnSpc>
              <a:spcPct val="90000"/>
            </a:lnSpc>
            <a:spcBef>
              <a:spcPct val="0"/>
            </a:spcBef>
            <a:spcAft>
              <a:spcPct val="35000"/>
            </a:spcAft>
          </a:pPr>
          <a:r>
            <a:rPr lang="es-EC" sz="1800" kern="1200" dirty="0" smtClean="0"/>
            <a:t>Se tomó en cuenta el promedio de compra mensual de canales correspondiente a 3 reses.</a:t>
          </a:r>
          <a:endParaRPr lang="es-EC" sz="1800" kern="1200" dirty="0"/>
        </a:p>
      </dsp:txBody>
      <dsp:txXfrm>
        <a:off x="6175966" y="715901"/>
        <a:ext cx="2026706" cy="326449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795194-5582-40AF-90C0-306AC22D2FFA}">
      <dsp:nvSpPr>
        <dsp:cNvPr id="0" name=""/>
        <dsp:cNvSpPr/>
      </dsp:nvSpPr>
      <dsp:spPr>
        <a:xfrm>
          <a:off x="0" y="4311538"/>
          <a:ext cx="9144000" cy="943259"/>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C" sz="1200" kern="1200" dirty="0" smtClean="0"/>
            <a:t>“implementar un mecanismo de registro de costos ingresos y gastos para que los productores y comerciantes de carne bovina obtengan información económica confiable y oportuna para la toma de decisiones”, para ello se elaboró una hoja de costos, ingresos y gastos de acuerdo a las necesidades de las actividades económicas de cada uno de los actores del canal de comercialización, es decir una para el productor, otra para el introductor y otra para el carnicero; este mecanismo de registro permite obtener información económica confiable para la toma de decisiones.</a:t>
          </a:r>
          <a:endParaRPr lang="es-EC" sz="1200" kern="1200" dirty="0"/>
        </a:p>
      </dsp:txBody>
      <dsp:txXfrm>
        <a:off x="0" y="4311538"/>
        <a:ext cx="9144000" cy="943259"/>
      </dsp:txXfrm>
    </dsp:sp>
    <dsp:sp modelId="{453522E8-7E5C-4875-B22C-8BFBC981B3B2}">
      <dsp:nvSpPr>
        <dsp:cNvPr id="0" name=""/>
        <dsp:cNvSpPr/>
      </dsp:nvSpPr>
      <dsp:spPr>
        <a:xfrm rot="10800000">
          <a:off x="0" y="2874954"/>
          <a:ext cx="9144000" cy="1450732"/>
        </a:xfrm>
        <a:prstGeom prst="upArrowCallout">
          <a:avLst/>
        </a:prstGeom>
        <a:gradFill rotWithShape="0">
          <a:gsLst>
            <a:gs pos="0">
              <a:schemeClr val="accent3">
                <a:hueOff val="3750088"/>
                <a:satOff val="-5627"/>
                <a:lumOff val="-915"/>
                <a:alphaOff val="0"/>
                <a:tint val="50000"/>
                <a:satMod val="300000"/>
              </a:schemeClr>
            </a:gs>
            <a:gs pos="35000">
              <a:schemeClr val="accent3">
                <a:hueOff val="3750088"/>
                <a:satOff val="-5627"/>
                <a:lumOff val="-915"/>
                <a:alphaOff val="0"/>
                <a:tint val="37000"/>
                <a:satMod val="300000"/>
              </a:schemeClr>
            </a:gs>
            <a:gs pos="100000">
              <a:schemeClr val="accent3">
                <a:hueOff val="3750088"/>
                <a:satOff val="-5627"/>
                <a:lumOff val="-91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C" sz="1200" kern="1200" dirty="0" smtClean="0"/>
            <a:t>“Determinar el incremento de precios que se produce en las diferentes instancias de los canales de comercialización hasta llegar al consumidor final; y, verificar si existe una diferencia de precios en los diferentes mercados de la carne bovina de consumo popular entre cantones de la Provincia de Pichincha”, al respecto se identifica un incremento de precios en las diferentes instancias de los canales de comercialización, sin embargo la variación del precio para el consumidor final no fue significativa; pero sí se constató una diferencia del precio de la carne bovina entre los mercados de los diferentes cantones, debido a la dinámica propia de su funcionamiento.</a:t>
          </a:r>
          <a:endParaRPr lang="es-EC" sz="1200" kern="1200" dirty="0"/>
        </a:p>
      </dsp:txBody>
      <dsp:txXfrm rot="10800000">
        <a:off x="0" y="2874954"/>
        <a:ext cx="9144000" cy="942642"/>
      </dsp:txXfrm>
    </dsp:sp>
    <dsp:sp modelId="{C17D4C00-55FB-47C8-8DCE-9C2C534897FD}">
      <dsp:nvSpPr>
        <dsp:cNvPr id="0" name=""/>
        <dsp:cNvSpPr/>
      </dsp:nvSpPr>
      <dsp:spPr>
        <a:xfrm rot="10800000">
          <a:off x="0" y="1438370"/>
          <a:ext cx="9144000" cy="1450732"/>
        </a:xfrm>
        <a:prstGeom prst="upArrowCallout">
          <a:avLst/>
        </a:prstGeom>
        <a:gradFill rotWithShape="0">
          <a:gsLst>
            <a:gs pos="0">
              <a:schemeClr val="accent3">
                <a:hueOff val="7500176"/>
                <a:satOff val="-11253"/>
                <a:lumOff val="-1830"/>
                <a:alphaOff val="0"/>
                <a:tint val="50000"/>
                <a:satMod val="300000"/>
              </a:schemeClr>
            </a:gs>
            <a:gs pos="35000">
              <a:schemeClr val="accent3">
                <a:hueOff val="7500176"/>
                <a:satOff val="-11253"/>
                <a:lumOff val="-1830"/>
                <a:alphaOff val="0"/>
                <a:tint val="37000"/>
                <a:satMod val="300000"/>
              </a:schemeClr>
            </a:gs>
            <a:gs pos="100000">
              <a:schemeClr val="accent3">
                <a:hueOff val="7500176"/>
                <a:satOff val="-11253"/>
                <a:lumOff val="-183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C" sz="1200" kern="1200" dirty="0" smtClean="0"/>
            <a:t>En cuanto a conocer la normativa legal y técnica, una vez revisada esta normativa se pudo constatar que, en su mayoría, son antiguas, no se encuentran acorde a la realidad nacional actual y la información no está actualizada. Y con relación a establecer los canales de comercialización de la carne bovina para consumo popular de la Provincia de Pichincha, se identificaron cuatro canales de comercialización. </a:t>
          </a:r>
          <a:endParaRPr lang="es-EC" sz="1200" kern="1200" dirty="0"/>
        </a:p>
      </dsp:txBody>
      <dsp:txXfrm rot="10800000">
        <a:off x="0" y="1438370"/>
        <a:ext cx="9144000" cy="942642"/>
      </dsp:txXfrm>
    </dsp:sp>
    <dsp:sp modelId="{14B4F728-90B7-4E7B-B2E4-6619982DFD94}">
      <dsp:nvSpPr>
        <dsp:cNvPr id="0" name=""/>
        <dsp:cNvSpPr/>
      </dsp:nvSpPr>
      <dsp:spPr>
        <a:xfrm rot="10800000">
          <a:off x="0" y="2"/>
          <a:ext cx="9144000" cy="1450732"/>
        </a:xfrm>
        <a:prstGeom prst="upArrowCallout">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C" sz="1200" kern="1200" dirty="0" smtClean="0"/>
            <a:t>Según los datos analizados se rechaza la hipótesis alterna (H1) y se acepta la Hipótesis nula (Ho), lo que demuestra que la mano invisible de Adam Smith se cumple en el mercado de carne de bovino de consumo popular en los diferentes cantones de la Provincia de Pichincha.</a:t>
          </a:r>
          <a:endParaRPr lang="es-EC" sz="1200" kern="1200" dirty="0"/>
        </a:p>
      </dsp:txBody>
      <dsp:txXfrm rot="10800000">
        <a:off x="0" y="2"/>
        <a:ext cx="9144000" cy="94264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2A538E-F659-4C2C-BE88-53E21D74ECA4}">
      <dsp:nvSpPr>
        <dsp:cNvPr id="0" name=""/>
        <dsp:cNvSpPr/>
      </dsp:nvSpPr>
      <dsp:spPr>
        <a:xfrm>
          <a:off x="0" y="5182482"/>
          <a:ext cx="9144000" cy="648625"/>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s-EC" sz="1100" kern="1200" dirty="0" smtClean="0"/>
            <a:t>Este trabajo pudo ser profundizado en el caso de que se lo hubiera ejecutado como una auditoría de gestión.</a:t>
          </a:r>
          <a:endParaRPr lang="es-EC" sz="1100" kern="1200" dirty="0"/>
        </a:p>
      </dsp:txBody>
      <dsp:txXfrm>
        <a:off x="0" y="5182482"/>
        <a:ext cx="9144000" cy="648625"/>
      </dsp:txXfrm>
    </dsp:sp>
    <dsp:sp modelId="{28E02E7E-46D6-46FA-8431-6E611953F643}">
      <dsp:nvSpPr>
        <dsp:cNvPr id="0" name=""/>
        <dsp:cNvSpPr/>
      </dsp:nvSpPr>
      <dsp:spPr>
        <a:xfrm rot="10800000">
          <a:off x="0" y="3952969"/>
          <a:ext cx="9144000" cy="1239241"/>
        </a:xfrm>
        <a:prstGeom prst="upArrowCallou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s-EC" sz="1100" kern="1200" dirty="0" smtClean="0"/>
            <a:t>No está definido un responsable directo que verifique el estado óptimo del animal antes de ser faenado puesto que, a pesar de que el médico veterinario del centro de faenamiento realiza la inspección ante y post mortem, este profesional no decide sobre el faenamiento de vacas en estado de gestación y vacas de descarte de edad avanzada, ya que para estas dos condiciones considera la guía de movilización emitida por el sistema SIFAE, como el documento habilitante para el faenamiento.</a:t>
          </a:r>
          <a:endParaRPr lang="es-EC" sz="1100" kern="1200" dirty="0"/>
        </a:p>
      </dsp:txBody>
      <dsp:txXfrm rot="10800000">
        <a:off x="0" y="3952969"/>
        <a:ext cx="9144000" cy="805222"/>
      </dsp:txXfrm>
    </dsp:sp>
    <dsp:sp modelId="{03C8A612-7408-40E8-A634-2D733368C20D}">
      <dsp:nvSpPr>
        <dsp:cNvPr id="0" name=""/>
        <dsp:cNvSpPr/>
      </dsp:nvSpPr>
      <dsp:spPr>
        <a:xfrm rot="10800000">
          <a:off x="0" y="2965112"/>
          <a:ext cx="9144000" cy="997586"/>
        </a:xfrm>
        <a:prstGeom prst="upArrowCallou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s-EC" sz="1100" kern="1200" dirty="0" smtClean="0"/>
            <a:t>La normativa legal y técnica no es cumplida por la mayoría de mercados y camales, encontrándose a estos en condiciones totalmente insalubres. </a:t>
          </a:r>
          <a:endParaRPr lang="es-EC" sz="1100" kern="1200" dirty="0"/>
        </a:p>
      </dsp:txBody>
      <dsp:txXfrm rot="10800000">
        <a:off x="0" y="2965112"/>
        <a:ext cx="9144000" cy="648201"/>
      </dsp:txXfrm>
    </dsp:sp>
    <dsp:sp modelId="{F4792CF2-3290-4494-8246-F42DE7A935AA}">
      <dsp:nvSpPr>
        <dsp:cNvPr id="0" name=""/>
        <dsp:cNvSpPr/>
      </dsp:nvSpPr>
      <dsp:spPr>
        <a:xfrm rot="10800000">
          <a:off x="0" y="1977255"/>
          <a:ext cx="9144000" cy="997586"/>
        </a:xfrm>
        <a:prstGeom prst="upArrowCallou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s-EC" sz="1100" kern="1200" dirty="0" smtClean="0"/>
            <a:t>Los camales visitados son sitios de faenamiento deplorables, no cuentan con las condiciones y equipos necesarios para llevar a cabo el proceso de faenamiento y, en caso de emergencia, asistencia al bovino, y aun así se encuentran como camales habilitados y autorizados por Agrocalidad.</a:t>
          </a:r>
          <a:endParaRPr lang="es-EC" sz="1100" kern="1200" dirty="0"/>
        </a:p>
      </dsp:txBody>
      <dsp:txXfrm rot="10800000">
        <a:off x="0" y="1977255"/>
        <a:ext cx="9144000" cy="648201"/>
      </dsp:txXfrm>
    </dsp:sp>
    <dsp:sp modelId="{C17D4C00-55FB-47C8-8DCE-9C2C534897FD}">
      <dsp:nvSpPr>
        <dsp:cNvPr id="0" name=""/>
        <dsp:cNvSpPr/>
      </dsp:nvSpPr>
      <dsp:spPr>
        <a:xfrm rot="10800000">
          <a:off x="0" y="989398"/>
          <a:ext cx="9144000" cy="997586"/>
        </a:xfrm>
        <a:prstGeom prst="upArrowCallou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s-EC" sz="1100" kern="1200" dirty="0" smtClean="0"/>
            <a:t>El productor, durante el proceso de crianza del bovino, incurre en varios costos y gastos que no son cubiertos por los ingresos cuando la venta del bovino en pie ocurre en la finca; sin embargo, cuando la venta ocurre en feria sí obtienen ganancia, pero la inversión es recuperada después de un largo periodo que corresponde a la crianza del bovino.</a:t>
          </a:r>
          <a:endParaRPr lang="es-EC" sz="1100" kern="1200" dirty="0"/>
        </a:p>
      </dsp:txBody>
      <dsp:txXfrm rot="10800000">
        <a:off x="0" y="989398"/>
        <a:ext cx="9144000" cy="648201"/>
      </dsp:txXfrm>
    </dsp:sp>
    <dsp:sp modelId="{6D5FDA41-38CB-4293-ACD5-131E8BD40320}">
      <dsp:nvSpPr>
        <dsp:cNvPr id="0" name=""/>
        <dsp:cNvSpPr/>
      </dsp:nvSpPr>
      <dsp:spPr>
        <a:xfrm rot="10800000">
          <a:off x="0" y="1540"/>
          <a:ext cx="9144000" cy="997586"/>
        </a:xfrm>
        <a:prstGeom prst="upArrowCallou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s-EC" sz="1100" kern="1200" dirty="0" smtClean="0"/>
            <a:t>En ninguno de los cantones se cumple, al 100 por ciento los parámetros de regulación y control de la distribución y comercialización de alimentos, establecidos en el literal 3.h del objetivo 3 del Plan Nacional de Buen Vivir.</a:t>
          </a:r>
          <a:endParaRPr lang="es-EC" sz="1100" kern="1200" dirty="0"/>
        </a:p>
      </dsp:txBody>
      <dsp:txXfrm rot="10800000">
        <a:off x="0" y="1540"/>
        <a:ext cx="9144000" cy="64820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84A71F-9094-4C99-8688-4A67F0C1C7F9}" type="datetimeFigureOut">
              <a:rPr lang="es-EC" smtClean="0"/>
              <a:t>29/01/2018</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7E6446-3F3E-4B36-9E6B-CD575870C389}" type="slidenum">
              <a:rPr lang="es-EC" smtClean="0"/>
              <a:t>‹Nº›</a:t>
            </a:fld>
            <a:endParaRPr lang="es-EC"/>
          </a:p>
        </p:txBody>
      </p:sp>
    </p:spTree>
    <p:extLst>
      <p:ext uri="{BB962C8B-B14F-4D97-AF65-F5344CB8AC3E}">
        <p14:creationId xmlns:p14="http://schemas.microsoft.com/office/powerpoint/2010/main" val="4139630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DD7E6446-3F3E-4B36-9E6B-CD575870C389}" type="slidenum">
              <a:rPr lang="es-EC" smtClean="0"/>
              <a:t>34</a:t>
            </a:fld>
            <a:endParaRPr lang="es-EC"/>
          </a:p>
        </p:txBody>
      </p:sp>
    </p:spTree>
    <p:extLst>
      <p:ext uri="{BB962C8B-B14F-4D97-AF65-F5344CB8AC3E}">
        <p14:creationId xmlns:p14="http://schemas.microsoft.com/office/powerpoint/2010/main" val="1888469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DD7E6446-3F3E-4B36-9E6B-CD575870C389}" type="slidenum">
              <a:rPr lang="es-EC" smtClean="0"/>
              <a:t>42</a:t>
            </a:fld>
            <a:endParaRPr lang="es-EC"/>
          </a:p>
        </p:txBody>
      </p:sp>
    </p:spTree>
    <p:extLst>
      <p:ext uri="{BB962C8B-B14F-4D97-AF65-F5344CB8AC3E}">
        <p14:creationId xmlns:p14="http://schemas.microsoft.com/office/powerpoint/2010/main" val="1530930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C71D7CA4-056C-43B7-A691-524B2EEC0556}" type="datetimeFigureOut">
              <a:rPr lang="es-EC" smtClean="0"/>
              <a:t>29/01/2018</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13441A93-BBF5-4E42-9334-C18F9864074D}" type="slidenum">
              <a:rPr lang="es-EC" smtClean="0"/>
              <a:t>‹Nº›</a:t>
            </a:fld>
            <a:endParaRPr lang="es-EC"/>
          </a:p>
        </p:txBody>
      </p:sp>
    </p:spTree>
    <p:extLst>
      <p:ext uri="{BB962C8B-B14F-4D97-AF65-F5344CB8AC3E}">
        <p14:creationId xmlns:p14="http://schemas.microsoft.com/office/powerpoint/2010/main" val="4196798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C71D7CA4-056C-43B7-A691-524B2EEC0556}" type="datetimeFigureOut">
              <a:rPr lang="es-EC" smtClean="0"/>
              <a:t>29/01/2018</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13441A93-BBF5-4E42-9334-C18F9864074D}" type="slidenum">
              <a:rPr lang="es-EC" smtClean="0"/>
              <a:t>‹Nº›</a:t>
            </a:fld>
            <a:endParaRPr lang="es-EC"/>
          </a:p>
        </p:txBody>
      </p:sp>
    </p:spTree>
    <p:extLst>
      <p:ext uri="{BB962C8B-B14F-4D97-AF65-F5344CB8AC3E}">
        <p14:creationId xmlns:p14="http://schemas.microsoft.com/office/powerpoint/2010/main" val="2601697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C71D7CA4-056C-43B7-A691-524B2EEC0556}" type="datetimeFigureOut">
              <a:rPr lang="es-EC" smtClean="0"/>
              <a:t>29/01/2018</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13441A93-BBF5-4E42-9334-C18F9864074D}" type="slidenum">
              <a:rPr lang="es-EC" smtClean="0"/>
              <a:t>‹Nº›</a:t>
            </a:fld>
            <a:endParaRPr lang="es-EC"/>
          </a:p>
        </p:txBody>
      </p:sp>
    </p:spTree>
    <p:extLst>
      <p:ext uri="{BB962C8B-B14F-4D97-AF65-F5344CB8AC3E}">
        <p14:creationId xmlns:p14="http://schemas.microsoft.com/office/powerpoint/2010/main" val="4168287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C71D7CA4-056C-43B7-A691-524B2EEC0556}" type="datetimeFigureOut">
              <a:rPr lang="es-EC" smtClean="0"/>
              <a:t>29/01/2018</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13441A93-BBF5-4E42-9334-C18F9864074D}" type="slidenum">
              <a:rPr lang="es-EC" smtClean="0"/>
              <a:t>‹Nº›</a:t>
            </a:fld>
            <a:endParaRPr lang="es-EC"/>
          </a:p>
        </p:txBody>
      </p:sp>
    </p:spTree>
    <p:extLst>
      <p:ext uri="{BB962C8B-B14F-4D97-AF65-F5344CB8AC3E}">
        <p14:creationId xmlns:p14="http://schemas.microsoft.com/office/powerpoint/2010/main" val="2011397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C71D7CA4-056C-43B7-A691-524B2EEC0556}" type="datetimeFigureOut">
              <a:rPr lang="es-EC" smtClean="0"/>
              <a:t>29/01/2018</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13441A93-BBF5-4E42-9334-C18F9864074D}" type="slidenum">
              <a:rPr lang="es-EC" smtClean="0"/>
              <a:t>‹Nº›</a:t>
            </a:fld>
            <a:endParaRPr lang="es-EC"/>
          </a:p>
        </p:txBody>
      </p:sp>
    </p:spTree>
    <p:extLst>
      <p:ext uri="{BB962C8B-B14F-4D97-AF65-F5344CB8AC3E}">
        <p14:creationId xmlns:p14="http://schemas.microsoft.com/office/powerpoint/2010/main" val="2491050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C71D7CA4-056C-43B7-A691-524B2EEC0556}" type="datetimeFigureOut">
              <a:rPr lang="es-EC" smtClean="0"/>
              <a:t>29/01/2018</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13441A93-BBF5-4E42-9334-C18F9864074D}" type="slidenum">
              <a:rPr lang="es-EC" smtClean="0"/>
              <a:t>‹Nº›</a:t>
            </a:fld>
            <a:endParaRPr lang="es-EC"/>
          </a:p>
        </p:txBody>
      </p:sp>
    </p:spTree>
    <p:extLst>
      <p:ext uri="{BB962C8B-B14F-4D97-AF65-F5344CB8AC3E}">
        <p14:creationId xmlns:p14="http://schemas.microsoft.com/office/powerpoint/2010/main" val="3579298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C71D7CA4-056C-43B7-A691-524B2EEC0556}" type="datetimeFigureOut">
              <a:rPr lang="es-EC" smtClean="0"/>
              <a:t>29/01/2018</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13441A93-BBF5-4E42-9334-C18F9864074D}" type="slidenum">
              <a:rPr lang="es-EC" smtClean="0"/>
              <a:t>‹Nº›</a:t>
            </a:fld>
            <a:endParaRPr lang="es-EC"/>
          </a:p>
        </p:txBody>
      </p:sp>
    </p:spTree>
    <p:extLst>
      <p:ext uri="{BB962C8B-B14F-4D97-AF65-F5344CB8AC3E}">
        <p14:creationId xmlns:p14="http://schemas.microsoft.com/office/powerpoint/2010/main" val="1619032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C71D7CA4-056C-43B7-A691-524B2EEC0556}" type="datetimeFigureOut">
              <a:rPr lang="es-EC" smtClean="0"/>
              <a:t>29/01/2018</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13441A93-BBF5-4E42-9334-C18F9864074D}" type="slidenum">
              <a:rPr lang="es-EC" smtClean="0"/>
              <a:t>‹Nº›</a:t>
            </a:fld>
            <a:endParaRPr lang="es-EC"/>
          </a:p>
        </p:txBody>
      </p:sp>
    </p:spTree>
    <p:extLst>
      <p:ext uri="{BB962C8B-B14F-4D97-AF65-F5344CB8AC3E}">
        <p14:creationId xmlns:p14="http://schemas.microsoft.com/office/powerpoint/2010/main" val="1097947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71D7CA4-056C-43B7-A691-524B2EEC0556}" type="datetimeFigureOut">
              <a:rPr lang="es-EC" smtClean="0"/>
              <a:t>29/01/2018</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13441A93-BBF5-4E42-9334-C18F9864074D}" type="slidenum">
              <a:rPr lang="es-EC" smtClean="0"/>
              <a:t>‹Nº›</a:t>
            </a:fld>
            <a:endParaRPr lang="es-EC"/>
          </a:p>
        </p:txBody>
      </p:sp>
    </p:spTree>
    <p:extLst>
      <p:ext uri="{BB962C8B-B14F-4D97-AF65-F5344CB8AC3E}">
        <p14:creationId xmlns:p14="http://schemas.microsoft.com/office/powerpoint/2010/main" val="3070973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71D7CA4-056C-43B7-A691-524B2EEC0556}" type="datetimeFigureOut">
              <a:rPr lang="es-EC" smtClean="0"/>
              <a:t>29/01/2018</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13441A93-BBF5-4E42-9334-C18F9864074D}" type="slidenum">
              <a:rPr lang="es-EC" smtClean="0"/>
              <a:t>‹Nº›</a:t>
            </a:fld>
            <a:endParaRPr lang="es-EC"/>
          </a:p>
        </p:txBody>
      </p:sp>
    </p:spTree>
    <p:extLst>
      <p:ext uri="{BB962C8B-B14F-4D97-AF65-F5344CB8AC3E}">
        <p14:creationId xmlns:p14="http://schemas.microsoft.com/office/powerpoint/2010/main" val="1626145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71D7CA4-056C-43B7-A691-524B2EEC0556}" type="datetimeFigureOut">
              <a:rPr lang="es-EC" smtClean="0"/>
              <a:t>29/01/2018</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13441A93-BBF5-4E42-9334-C18F9864074D}" type="slidenum">
              <a:rPr lang="es-EC" smtClean="0"/>
              <a:t>‹Nº›</a:t>
            </a:fld>
            <a:endParaRPr lang="es-EC"/>
          </a:p>
        </p:txBody>
      </p:sp>
    </p:spTree>
    <p:extLst>
      <p:ext uri="{BB962C8B-B14F-4D97-AF65-F5344CB8AC3E}">
        <p14:creationId xmlns:p14="http://schemas.microsoft.com/office/powerpoint/2010/main" val="2395424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1D7CA4-056C-43B7-A691-524B2EEC0556}" type="datetimeFigureOut">
              <a:rPr lang="es-EC" smtClean="0"/>
              <a:t>29/01/2018</a:t>
            </a:fld>
            <a:endParaRPr lang="es-EC"/>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441A93-BBF5-4E42-9334-C18F9864074D}" type="slidenum">
              <a:rPr lang="es-EC" smtClean="0"/>
              <a:t>‹Nº›</a:t>
            </a:fld>
            <a:endParaRPr lang="es-EC"/>
          </a:p>
        </p:txBody>
      </p:sp>
    </p:spTree>
    <p:extLst>
      <p:ext uri="{BB962C8B-B14F-4D97-AF65-F5344CB8AC3E}">
        <p14:creationId xmlns:p14="http://schemas.microsoft.com/office/powerpoint/2010/main" val="14766407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0.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Layout" Target="../diagrams/layout6.xml"/><Relationship Id="rId7" Type="http://schemas.openxmlformats.org/officeDocument/2006/relationships/image" Target="../media/image21.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34.emf"/></Relationships>
</file>

<file path=ppt/slides/_rels/slide2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2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s>
</file>

<file path=ppt/slides/_rels/slide24.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diagramLayout" Target="../diagrams/layout1.xml"/><Relationship Id="rId7" Type="http://schemas.openxmlformats.org/officeDocument/2006/relationships/image" Target="../media/image8.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11.jpg"/><Relationship Id="rId4" Type="http://schemas.openxmlformats.org/officeDocument/2006/relationships/diagramQuickStyle" Target="../diagrams/quickStyle1.xml"/><Relationship Id="rId9"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OJA%20INTRODUCTOR%20FINAL2.xlsx" TargetMode="External"/><Relationship Id="rId2" Type="http://schemas.openxmlformats.org/officeDocument/2006/relationships/hyperlink" Target="HOJA%20PRODUCTOR%20FINAL_Rev1.xlsx" TargetMode="External"/><Relationship Id="rId1" Type="http://schemas.openxmlformats.org/officeDocument/2006/relationships/slideLayout" Target="../slideLayouts/slideLayout2.xml"/><Relationship Id="rId4" Type="http://schemas.openxmlformats.org/officeDocument/2006/relationships/hyperlink" Target="HOJA%20DE%20CARNICERO%202.xlsx"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pn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90.png"/></Relationships>
</file>

<file path=ppt/slides/_rels/slide43.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jpeg"/><Relationship Id="rId7" Type="http://schemas.openxmlformats.org/officeDocument/2006/relationships/image" Target="../media/image100.pn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jpeg"/><Relationship Id="rId7" Type="http://schemas.openxmlformats.org/officeDocument/2006/relationships/image" Target="../media/image107.png"/><Relationship Id="rId12" Type="http://schemas.openxmlformats.org/officeDocument/2006/relationships/image" Target="../media/image112.jpe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jpeg"/><Relationship Id="rId10" Type="http://schemas.openxmlformats.org/officeDocument/2006/relationships/image" Target="../media/image110.jpeg"/><Relationship Id="rId4" Type="http://schemas.openxmlformats.org/officeDocument/2006/relationships/image" Target="../media/image104.jpeg"/><Relationship Id="rId9" Type="http://schemas.openxmlformats.org/officeDocument/2006/relationships/image" Target="../media/image109.png"/></Relationships>
</file>

<file path=ppt/slides/_rels/slide45.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115.jpeg"/><Relationship Id="rId9" Type="http://schemas.openxmlformats.org/officeDocument/2006/relationships/image" Target="../media/image120.jpeg"/></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5.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Layout" Target="../diagrams/layout4.xml"/><Relationship Id="rId7" Type="http://schemas.openxmlformats.org/officeDocument/2006/relationships/image" Target="../media/image17.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rotWithShape="1">
          <a:blip r:embed="rId2"/>
          <a:srcRect l="25832" t="25676" r="25732" b="51689"/>
          <a:stretch/>
        </p:blipFill>
        <p:spPr bwMode="auto">
          <a:xfrm>
            <a:off x="3907926" y="188640"/>
            <a:ext cx="5149097" cy="1477645"/>
          </a:xfrm>
          <a:prstGeom prst="rect">
            <a:avLst/>
          </a:prstGeom>
          <a:ln>
            <a:noFill/>
          </a:ln>
          <a:extLst>
            <a:ext uri="{53640926-AAD7-44D8-BBD7-CCE9431645EC}">
              <a14:shadowObscured xmlns:a14="http://schemas.microsoft.com/office/drawing/2010/main"/>
            </a:ext>
          </a:extLst>
        </p:spPr>
      </p:pic>
      <p:sp>
        <p:nvSpPr>
          <p:cNvPr id="7" name="6 Retraso"/>
          <p:cNvSpPr/>
          <p:nvPr/>
        </p:nvSpPr>
        <p:spPr>
          <a:xfrm>
            <a:off x="9747" y="0"/>
            <a:ext cx="4355976" cy="6858000"/>
          </a:xfrm>
          <a:prstGeom prst="flowChartDelay">
            <a:avLst/>
          </a:prstGeom>
          <a:solidFill>
            <a:srgbClr val="BC98D2"/>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pic>
        <p:nvPicPr>
          <p:cNvPr id="6" name="5 Imagen"/>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512" y="3275887"/>
            <a:ext cx="3600400" cy="2116700"/>
          </a:xfrm>
          <a:prstGeom prst="roundRect">
            <a:avLst>
              <a:gd name="adj" fmla="val 8594"/>
            </a:avLst>
          </a:prstGeom>
          <a:solidFill>
            <a:srgbClr val="FFFFFF">
              <a:shade val="85000"/>
            </a:srgbClr>
          </a:solidFill>
          <a:ln w="57150">
            <a:noFill/>
          </a:ln>
          <a:effectLst>
            <a:reflection blurRad="12700" stA="38000" endPos="28000" dist="5000" dir="5400000" sy="-100000" algn="bl" rotWithShape="0"/>
          </a:effectLst>
        </p:spPr>
      </p:pic>
      <p:pic>
        <p:nvPicPr>
          <p:cNvPr id="1026" name="Picture 2" descr="C:\Users\HP\Desktop\FOTOS Y VIDEOS TESIS\QUITO\CARNICERIAS\20170624_08510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9512" y="1293861"/>
            <a:ext cx="3600400" cy="1984730"/>
          </a:xfrm>
          <a:prstGeom prst="roundRect">
            <a:avLst>
              <a:gd name="adj" fmla="val 8594"/>
            </a:avLst>
          </a:prstGeom>
          <a:solidFill>
            <a:srgbClr val="FFFFFF">
              <a:shade val="85000"/>
            </a:srgbClr>
          </a:solidFill>
          <a:ln w="57150">
            <a:noFill/>
          </a:ln>
          <a:effectLst>
            <a:reflection blurRad="12700" stA="38000" endPos="28000" dist="5000" dir="5400000" sy="-100000" algn="bl" rotWithShape="0"/>
          </a:effectLs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5199" t="20812" r="31685" b="8996"/>
          <a:stretch/>
        </p:blipFill>
        <p:spPr bwMode="auto">
          <a:xfrm>
            <a:off x="4499992" y="1556792"/>
            <a:ext cx="4320479" cy="490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57592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093296"/>
            <a:ext cx="9144000" cy="76485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8" name="7 CuadroTexto"/>
          <p:cNvSpPr txBox="1"/>
          <p:nvPr/>
        </p:nvSpPr>
        <p:spPr>
          <a:xfrm>
            <a:off x="1475656" y="95188"/>
            <a:ext cx="6696744" cy="646331"/>
          </a:xfrm>
          <a:prstGeom prst="rect">
            <a:avLst/>
          </a:prstGeom>
          <a:noFill/>
        </p:spPr>
        <p:txBody>
          <a:bodyPr wrap="square" rtlCol="0">
            <a:spAutoFit/>
          </a:bodyPr>
          <a:lstStyle/>
          <a:p>
            <a:pPr algn="ctr"/>
            <a:r>
              <a:rPr lang="es-EC" sz="3600" b="1" dirty="0" smtClean="0">
                <a:ln>
                  <a:solidFill>
                    <a:srgbClr val="7030A0"/>
                  </a:solidFill>
                </a:ln>
                <a:solidFill>
                  <a:srgbClr val="7030A0"/>
                </a:solidFill>
              </a:rPr>
              <a:t>Canales de Comercialización</a:t>
            </a:r>
            <a:endParaRPr lang="es-EC" sz="3600" b="1" dirty="0">
              <a:ln>
                <a:solidFill>
                  <a:srgbClr val="7030A0"/>
                </a:solidFill>
              </a:ln>
              <a:solidFill>
                <a:srgbClr val="7030A0"/>
              </a:solidFill>
            </a:endParaRPr>
          </a:p>
        </p:txBody>
      </p:sp>
      <p:graphicFrame>
        <p:nvGraphicFramePr>
          <p:cNvPr id="9" name="8 Diagrama"/>
          <p:cNvGraphicFramePr/>
          <p:nvPr>
            <p:extLst>
              <p:ext uri="{D42A27DB-BD31-4B8C-83A1-F6EECF244321}">
                <p14:modId xmlns:p14="http://schemas.microsoft.com/office/powerpoint/2010/main" val="376357119"/>
              </p:ext>
            </p:extLst>
          </p:nvPr>
        </p:nvGraphicFramePr>
        <p:xfrm>
          <a:off x="1308667" y="703656"/>
          <a:ext cx="6120680" cy="25109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9 Rectángulo redondeado"/>
          <p:cNvSpPr/>
          <p:nvPr/>
        </p:nvSpPr>
        <p:spPr>
          <a:xfrm>
            <a:off x="2003346" y="3068960"/>
            <a:ext cx="1344518" cy="36004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1600" b="1" dirty="0" smtClean="0"/>
              <a:t>Faenamiento</a:t>
            </a:r>
            <a:endParaRPr lang="es-EC" sz="1600" b="1" dirty="0"/>
          </a:p>
        </p:txBody>
      </p:sp>
      <p:sp>
        <p:nvSpPr>
          <p:cNvPr id="11" name="10 Rectángulo redondeado"/>
          <p:cNvSpPr/>
          <p:nvPr/>
        </p:nvSpPr>
        <p:spPr>
          <a:xfrm>
            <a:off x="3821655" y="3068960"/>
            <a:ext cx="977577" cy="36004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1600" b="1" dirty="0" smtClean="0"/>
              <a:t>Venta</a:t>
            </a:r>
            <a:endParaRPr lang="es-EC" sz="1600" b="1" dirty="0"/>
          </a:p>
        </p:txBody>
      </p:sp>
      <p:cxnSp>
        <p:nvCxnSpPr>
          <p:cNvPr id="13" name="12 Conector recto de flecha"/>
          <p:cNvCxnSpPr/>
          <p:nvPr/>
        </p:nvCxnSpPr>
        <p:spPr>
          <a:xfrm>
            <a:off x="3575422" y="2345432"/>
            <a:ext cx="360040" cy="504056"/>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4" name="13 Conector recto de flecha"/>
          <p:cNvCxnSpPr/>
          <p:nvPr/>
        </p:nvCxnSpPr>
        <p:spPr>
          <a:xfrm>
            <a:off x="2574861" y="2345432"/>
            <a:ext cx="0" cy="504056"/>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16" name="15 Rectángulo redondeado"/>
          <p:cNvSpPr/>
          <p:nvPr/>
        </p:nvSpPr>
        <p:spPr>
          <a:xfrm>
            <a:off x="2300474" y="3733800"/>
            <a:ext cx="1323051" cy="36004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1400" dirty="0" smtClean="0"/>
              <a:t>Rastro</a:t>
            </a:r>
            <a:endParaRPr lang="es-EC" sz="1400" dirty="0"/>
          </a:p>
        </p:txBody>
      </p:sp>
      <p:sp>
        <p:nvSpPr>
          <p:cNvPr id="17" name="16 Rectángulo redondeado"/>
          <p:cNvSpPr/>
          <p:nvPr/>
        </p:nvSpPr>
        <p:spPr>
          <a:xfrm>
            <a:off x="2300474" y="4366828"/>
            <a:ext cx="1323051" cy="36004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1400" dirty="0" smtClean="0"/>
              <a:t>Canales</a:t>
            </a:r>
            <a:endParaRPr lang="es-EC" sz="1400" dirty="0"/>
          </a:p>
        </p:txBody>
      </p:sp>
      <p:sp>
        <p:nvSpPr>
          <p:cNvPr id="18" name="17 Rectángulo redondeado"/>
          <p:cNvSpPr/>
          <p:nvPr/>
        </p:nvSpPr>
        <p:spPr>
          <a:xfrm>
            <a:off x="4146938" y="4366828"/>
            <a:ext cx="1079408" cy="36004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1600" dirty="0" smtClean="0"/>
              <a:t>Carnicería</a:t>
            </a:r>
            <a:endParaRPr lang="es-EC" sz="1600" dirty="0"/>
          </a:p>
        </p:txBody>
      </p:sp>
      <p:sp>
        <p:nvSpPr>
          <p:cNvPr id="19" name="18 Rectángulo redondeado"/>
          <p:cNvSpPr/>
          <p:nvPr/>
        </p:nvSpPr>
        <p:spPr>
          <a:xfrm>
            <a:off x="4083314" y="3733800"/>
            <a:ext cx="1143031" cy="36004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1600" dirty="0" smtClean="0"/>
              <a:t>Camal</a:t>
            </a:r>
            <a:endParaRPr lang="es-EC" sz="1600" dirty="0"/>
          </a:p>
        </p:txBody>
      </p:sp>
      <p:cxnSp>
        <p:nvCxnSpPr>
          <p:cNvPr id="21" name="20 Conector recto"/>
          <p:cNvCxnSpPr/>
          <p:nvPr/>
        </p:nvCxnSpPr>
        <p:spPr>
          <a:xfrm>
            <a:off x="2075353" y="3429000"/>
            <a:ext cx="0" cy="11178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21 Conector recto"/>
          <p:cNvCxnSpPr/>
          <p:nvPr/>
        </p:nvCxnSpPr>
        <p:spPr>
          <a:xfrm>
            <a:off x="3923033" y="3444906"/>
            <a:ext cx="0" cy="1101942"/>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23 Conector recto"/>
          <p:cNvCxnSpPr>
            <a:endCxn id="16" idx="1"/>
          </p:cNvCxnSpPr>
          <p:nvPr/>
        </p:nvCxnSpPr>
        <p:spPr>
          <a:xfrm>
            <a:off x="2075353" y="3913820"/>
            <a:ext cx="22512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a:off x="3921815" y="4546848"/>
            <a:ext cx="22512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26 Conector recto"/>
          <p:cNvCxnSpPr/>
          <p:nvPr/>
        </p:nvCxnSpPr>
        <p:spPr>
          <a:xfrm>
            <a:off x="2075353" y="4512956"/>
            <a:ext cx="22512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27 Conector recto"/>
          <p:cNvCxnSpPr>
            <a:endCxn id="19" idx="1"/>
          </p:cNvCxnSpPr>
          <p:nvPr/>
        </p:nvCxnSpPr>
        <p:spPr>
          <a:xfrm>
            <a:off x="3921816" y="3913820"/>
            <a:ext cx="161498"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22 Rectángulo redondeado"/>
          <p:cNvSpPr/>
          <p:nvPr/>
        </p:nvSpPr>
        <p:spPr>
          <a:xfrm>
            <a:off x="372564" y="3068960"/>
            <a:ext cx="977577" cy="36004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1600" b="1" dirty="0" smtClean="0"/>
              <a:t>Compra</a:t>
            </a:r>
            <a:endParaRPr lang="es-EC" sz="1600" b="1" dirty="0"/>
          </a:p>
        </p:txBody>
      </p:sp>
      <p:cxnSp>
        <p:nvCxnSpPr>
          <p:cNvPr id="25" name="24 Conector recto de flecha"/>
          <p:cNvCxnSpPr/>
          <p:nvPr/>
        </p:nvCxnSpPr>
        <p:spPr>
          <a:xfrm flipH="1">
            <a:off x="1164651" y="2345432"/>
            <a:ext cx="288032" cy="504056"/>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29" name="28 Rectángulo redondeado"/>
          <p:cNvSpPr/>
          <p:nvPr/>
        </p:nvSpPr>
        <p:spPr>
          <a:xfrm>
            <a:off x="669692" y="3733800"/>
            <a:ext cx="1323051" cy="36004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1400" dirty="0" smtClean="0"/>
              <a:t>Finca</a:t>
            </a:r>
            <a:endParaRPr lang="es-EC" sz="1400" dirty="0"/>
          </a:p>
        </p:txBody>
      </p:sp>
      <p:sp>
        <p:nvSpPr>
          <p:cNvPr id="30" name="29 Rectángulo redondeado"/>
          <p:cNvSpPr/>
          <p:nvPr/>
        </p:nvSpPr>
        <p:spPr>
          <a:xfrm>
            <a:off x="669692" y="4366828"/>
            <a:ext cx="1323051" cy="36004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1400" dirty="0" smtClean="0"/>
              <a:t>Feria</a:t>
            </a:r>
            <a:endParaRPr lang="es-EC" sz="1400" dirty="0"/>
          </a:p>
        </p:txBody>
      </p:sp>
      <p:cxnSp>
        <p:nvCxnSpPr>
          <p:cNvPr id="31" name="30 Conector recto"/>
          <p:cNvCxnSpPr/>
          <p:nvPr/>
        </p:nvCxnSpPr>
        <p:spPr>
          <a:xfrm>
            <a:off x="444571" y="3429000"/>
            <a:ext cx="0" cy="111784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31 Conector recto"/>
          <p:cNvCxnSpPr>
            <a:endCxn id="29" idx="1"/>
          </p:cNvCxnSpPr>
          <p:nvPr/>
        </p:nvCxnSpPr>
        <p:spPr>
          <a:xfrm>
            <a:off x="444571" y="3913820"/>
            <a:ext cx="22512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32 Conector recto"/>
          <p:cNvCxnSpPr/>
          <p:nvPr/>
        </p:nvCxnSpPr>
        <p:spPr>
          <a:xfrm>
            <a:off x="444571" y="4512956"/>
            <a:ext cx="225121"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33 Rectángulo redondeado"/>
          <p:cNvSpPr/>
          <p:nvPr/>
        </p:nvSpPr>
        <p:spPr>
          <a:xfrm>
            <a:off x="669692" y="5014900"/>
            <a:ext cx="1323051" cy="36004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1400" dirty="0" smtClean="0"/>
              <a:t>CSMI</a:t>
            </a:r>
            <a:endParaRPr lang="es-EC" sz="1400" dirty="0"/>
          </a:p>
        </p:txBody>
      </p:sp>
      <p:cxnSp>
        <p:nvCxnSpPr>
          <p:cNvPr id="6" name="5 Conector recto de flecha"/>
          <p:cNvCxnSpPr/>
          <p:nvPr/>
        </p:nvCxnSpPr>
        <p:spPr>
          <a:xfrm>
            <a:off x="444571" y="4512956"/>
            <a:ext cx="0" cy="6819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19 Conector recto de flecha"/>
          <p:cNvCxnSpPr>
            <a:endCxn id="34" idx="1"/>
          </p:cNvCxnSpPr>
          <p:nvPr/>
        </p:nvCxnSpPr>
        <p:spPr>
          <a:xfrm>
            <a:off x="444571" y="5194920"/>
            <a:ext cx="22512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50" name="Picture 2" descr="C:\Users\HP\Desktop\FOTOS Y VIDEOS TESIS\PEDRO VICENTE\CAMAL\20170610_103432.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t="-1131"/>
          <a:stretch/>
        </p:blipFill>
        <p:spPr bwMode="auto">
          <a:xfrm>
            <a:off x="5769380" y="2744924"/>
            <a:ext cx="3050119" cy="324380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70566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2000"/>
                                        <p:tgtEl>
                                          <p:spTgt spid="25"/>
                                        </p:tgtEl>
                                      </p:cBhvr>
                                    </p:animEffect>
                                    <p:anim calcmode="lin" valueType="num">
                                      <p:cBhvr>
                                        <p:cTn id="20" dur="2000" fill="hold"/>
                                        <p:tgtEl>
                                          <p:spTgt spid="25"/>
                                        </p:tgtEl>
                                        <p:attrNameLst>
                                          <p:attrName>ppt_w</p:attrName>
                                        </p:attrNameLst>
                                      </p:cBhvr>
                                      <p:tavLst>
                                        <p:tav tm="0" fmla="#ppt_w*sin(2.5*pi*$)">
                                          <p:val>
                                            <p:fltVal val="0"/>
                                          </p:val>
                                        </p:tav>
                                        <p:tav tm="100000">
                                          <p:val>
                                            <p:fltVal val="1"/>
                                          </p:val>
                                        </p:tav>
                                      </p:tavLst>
                                    </p:anim>
                                    <p:anim calcmode="lin" valueType="num">
                                      <p:cBhvr>
                                        <p:cTn id="21" dur="2000" fill="hold"/>
                                        <p:tgtEl>
                                          <p:spTgt spid="25"/>
                                        </p:tgtEl>
                                        <p:attrNameLst>
                                          <p:attrName>ppt_h</p:attrName>
                                        </p:attrNameLst>
                                      </p:cBhvr>
                                      <p:tavLst>
                                        <p:tav tm="0">
                                          <p:val>
                                            <p:strVal val="#ppt_h"/>
                                          </p:val>
                                        </p:tav>
                                        <p:tav tm="100000">
                                          <p:val>
                                            <p:strVal val="#ppt_h"/>
                                          </p:val>
                                        </p:tav>
                                      </p:tavLst>
                                    </p:anim>
                                  </p:childTnLst>
                                </p:cTn>
                              </p:par>
                              <p:par>
                                <p:cTn id="22" presetID="45"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000"/>
                                        <p:tgtEl>
                                          <p:spTgt spid="14"/>
                                        </p:tgtEl>
                                      </p:cBhvr>
                                    </p:animEffect>
                                    <p:anim calcmode="lin" valueType="num">
                                      <p:cBhvr>
                                        <p:cTn id="25" dur="2000" fill="hold"/>
                                        <p:tgtEl>
                                          <p:spTgt spid="14"/>
                                        </p:tgtEl>
                                        <p:attrNameLst>
                                          <p:attrName>ppt_w</p:attrName>
                                        </p:attrNameLst>
                                      </p:cBhvr>
                                      <p:tavLst>
                                        <p:tav tm="0" fmla="#ppt_w*sin(2.5*pi*$)">
                                          <p:val>
                                            <p:fltVal val="0"/>
                                          </p:val>
                                        </p:tav>
                                        <p:tav tm="100000">
                                          <p:val>
                                            <p:fltVal val="1"/>
                                          </p:val>
                                        </p:tav>
                                      </p:tavLst>
                                    </p:anim>
                                    <p:anim calcmode="lin" valueType="num">
                                      <p:cBhvr>
                                        <p:cTn id="26" dur="2000" fill="hold"/>
                                        <p:tgtEl>
                                          <p:spTgt spid="14"/>
                                        </p:tgtEl>
                                        <p:attrNameLst>
                                          <p:attrName>ppt_h</p:attrName>
                                        </p:attrNameLst>
                                      </p:cBhvr>
                                      <p:tavLst>
                                        <p:tav tm="0">
                                          <p:val>
                                            <p:strVal val="#ppt_h"/>
                                          </p:val>
                                        </p:tav>
                                        <p:tav tm="100000">
                                          <p:val>
                                            <p:strVal val="#ppt_h"/>
                                          </p:val>
                                        </p:tav>
                                      </p:tavLst>
                                    </p:anim>
                                  </p:childTnLst>
                                </p:cTn>
                              </p:par>
                              <p:par>
                                <p:cTn id="27" presetID="45"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2000"/>
                                        <p:tgtEl>
                                          <p:spTgt spid="13"/>
                                        </p:tgtEl>
                                      </p:cBhvr>
                                    </p:animEffect>
                                    <p:anim calcmode="lin" valueType="num">
                                      <p:cBhvr>
                                        <p:cTn id="30" dur="2000" fill="hold"/>
                                        <p:tgtEl>
                                          <p:spTgt spid="13"/>
                                        </p:tgtEl>
                                        <p:attrNameLst>
                                          <p:attrName>ppt_w</p:attrName>
                                        </p:attrNameLst>
                                      </p:cBhvr>
                                      <p:tavLst>
                                        <p:tav tm="0" fmla="#ppt_w*sin(2.5*pi*$)">
                                          <p:val>
                                            <p:fltVal val="0"/>
                                          </p:val>
                                        </p:tav>
                                        <p:tav tm="100000">
                                          <p:val>
                                            <p:fltVal val="1"/>
                                          </p:val>
                                        </p:tav>
                                      </p:tavLst>
                                    </p:anim>
                                    <p:anim calcmode="lin" valueType="num">
                                      <p:cBhvr>
                                        <p:cTn id="31"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randombar(horizontal)">
                                      <p:cBhvr>
                                        <p:cTn id="36" dur="500"/>
                                        <p:tgtEl>
                                          <p:spTgt spid="2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randombar(horizont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45"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2000"/>
                                        <p:tgtEl>
                                          <p:spTgt spid="31"/>
                                        </p:tgtEl>
                                      </p:cBhvr>
                                    </p:animEffect>
                                    <p:anim calcmode="lin" valueType="num">
                                      <p:cBhvr>
                                        <p:cTn id="48" dur="2000" fill="hold"/>
                                        <p:tgtEl>
                                          <p:spTgt spid="31"/>
                                        </p:tgtEl>
                                        <p:attrNameLst>
                                          <p:attrName>ppt_w</p:attrName>
                                        </p:attrNameLst>
                                      </p:cBhvr>
                                      <p:tavLst>
                                        <p:tav tm="0" fmla="#ppt_w*sin(2.5*pi*$)">
                                          <p:val>
                                            <p:fltVal val="0"/>
                                          </p:val>
                                        </p:tav>
                                        <p:tav tm="100000">
                                          <p:val>
                                            <p:fltVal val="1"/>
                                          </p:val>
                                        </p:tav>
                                      </p:tavLst>
                                    </p:anim>
                                    <p:anim calcmode="lin" valueType="num">
                                      <p:cBhvr>
                                        <p:cTn id="49" dur="2000" fill="hold"/>
                                        <p:tgtEl>
                                          <p:spTgt spid="31"/>
                                        </p:tgtEl>
                                        <p:attrNameLst>
                                          <p:attrName>ppt_h</p:attrName>
                                        </p:attrNameLst>
                                      </p:cBhvr>
                                      <p:tavLst>
                                        <p:tav tm="0">
                                          <p:val>
                                            <p:strVal val="#ppt_h"/>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000"/>
                                        <p:tgtEl>
                                          <p:spTgt spid="32"/>
                                        </p:tgtEl>
                                      </p:cBhvr>
                                    </p:animEffect>
                                    <p:anim calcmode="lin" valueType="num">
                                      <p:cBhvr>
                                        <p:cTn id="55" dur="1000" fill="hold"/>
                                        <p:tgtEl>
                                          <p:spTgt spid="32"/>
                                        </p:tgtEl>
                                        <p:attrNameLst>
                                          <p:attrName>ppt_x</p:attrName>
                                        </p:attrNameLst>
                                      </p:cBhvr>
                                      <p:tavLst>
                                        <p:tav tm="0">
                                          <p:val>
                                            <p:strVal val="#ppt_x"/>
                                          </p:val>
                                        </p:tav>
                                        <p:tav tm="100000">
                                          <p:val>
                                            <p:strVal val="#ppt_x"/>
                                          </p:val>
                                        </p:tav>
                                      </p:tavLst>
                                    </p:anim>
                                    <p:anim calcmode="lin" valueType="num">
                                      <p:cBhvr>
                                        <p:cTn id="56" dur="1000" fill="hold"/>
                                        <p:tgtEl>
                                          <p:spTgt spid="32"/>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000"/>
                                        <p:tgtEl>
                                          <p:spTgt spid="33"/>
                                        </p:tgtEl>
                                      </p:cBhvr>
                                    </p:animEffect>
                                    <p:anim calcmode="lin" valueType="num">
                                      <p:cBhvr>
                                        <p:cTn id="60" dur="1000" fill="hold"/>
                                        <p:tgtEl>
                                          <p:spTgt spid="33"/>
                                        </p:tgtEl>
                                        <p:attrNameLst>
                                          <p:attrName>ppt_x</p:attrName>
                                        </p:attrNameLst>
                                      </p:cBhvr>
                                      <p:tavLst>
                                        <p:tav tm="0">
                                          <p:val>
                                            <p:strVal val="#ppt_x"/>
                                          </p:val>
                                        </p:tav>
                                        <p:tav tm="100000">
                                          <p:val>
                                            <p:strVal val="#ppt_x"/>
                                          </p:val>
                                        </p:tav>
                                      </p:tavLst>
                                    </p:anim>
                                    <p:anim calcmode="lin" valueType="num">
                                      <p:cBhvr>
                                        <p:cTn id="61" dur="1000" fill="hold"/>
                                        <p:tgtEl>
                                          <p:spTgt spid="33"/>
                                        </p:tgtEl>
                                        <p:attrNameLst>
                                          <p:attrName>ppt_y</p:attrName>
                                        </p:attrNameLst>
                                      </p:cBhvr>
                                      <p:tavLst>
                                        <p:tav tm="0">
                                          <p:val>
                                            <p:strVal val="#ppt_y+.1"/>
                                          </p:val>
                                        </p:tav>
                                        <p:tav tm="100000">
                                          <p:val>
                                            <p:strVal val="#ppt_y"/>
                                          </p:val>
                                        </p:tav>
                                      </p:tavLst>
                                    </p:anim>
                                  </p:childTnLst>
                                </p:cTn>
                              </p:par>
                              <p:par>
                                <p:cTn id="62" presetID="45" presetClass="entr" presetSubtype="0" fill="hold" nodeType="with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fade">
                                      <p:cBhvr>
                                        <p:cTn id="64" dur="2000"/>
                                        <p:tgtEl>
                                          <p:spTgt spid="6"/>
                                        </p:tgtEl>
                                      </p:cBhvr>
                                    </p:animEffect>
                                    <p:anim calcmode="lin" valueType="num">
                                      <p:cBhvr>
                                        <p:cTn id="65" dur="2000" fill="hold"/>
                                        <p:tgtEl>
                                          <p:spTgt spid="6"/>
                                        </p:tgtEl>
                                        <p:attrNameLst>
                                          <p:attrName>ppt_w</p:attrName>
                                        </p:attrNameLst>
                                      </p:cBhvr>
                                      <p:tavLst>
                                        <p:tav tm="0" fmla="#ppt_w*sin(2.5*pi*$)">
                                          <p:val>
                                            <p:fltVal val="0"/>
                                          </p:val>
                                        </p:tav>
                                        <p:tav tm="100000">
                                          <p:val>
                                            <p:fltVal val="1"/>
                                          </p:val>
                                        </p:tav>
                                      </p:tavLst>
                                    </p:anim>
                                    <p:anim calcmode="lin" valueType="num">
                                      <p:cBhvr>
                                        <p:cTn id="66" dur="2000" fill="hold"/>
                                        <p:tgtEl>
                                          <p:spTgt spid="6"/>
                                        </p:tgtEl>
                                        <p:attrNameLst>
                                          <p:attrName>ppt_h</p:attrName>
                                        </p:attrNameLst>
                                      </p:cBhvr>
                                      <p:tavLst>
                                        <p:tav tm="0">
                                          <p:val>
                                            <p:strVal val="#ppt_h"/>
                                          </p:val>
                                        </p:tav>
                                        <p:tav tm="100000">
                                          <p:val>
                                            <p:strVal val="#ppt_h"/>
                                          </p:val>
                                        </p:tav>
                                      </p:tavLst>
                                    </p:anim>
                                  </p:childTnLst>
                                </p:cTn>
                              </p:par>
                              <p:par>
                                <p:cTn id="67" presetID="45" presetClass="entr" presetSubtype="0" fill="hold"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2000"/>
                                        <p:tgtEl>
                                          <p:spTgt spid="20"/>
                                        </p:tgtEl>
                                      </p:cBhvr>
                                    </p:animEffect>
                                    <p:anim calcmode="lin" valueType="num">
                                      <p:cBhvr>
                                        <p:cTn id="70" dur="2000" fill="hold"/>
                                        <p:tgtEl>
                                          <p:spTgt spid="20"/>
                                        </p:tgtEl>
                                        <p:attrNameLst>
                                          <p:attrName>ppt_w</p:attrName>
                                        </p:attrNameLst>
                                      </p:cBhvr>
                                      <p:tavLst>
                                        <p:tav tm="0" fmla="#ppt_w*sin(2.5*pi*$)">
                                          <p:val>
                                            <p:fltVal val="0"/>
                                          </p:val>
                                        </p:tav>
                                        <p:tav tm="100000">
                                          <p:val>
                                            <p:fltVal val="1"/>
                                          </p:val>
                                        </p:tav>
                                      </p:tavLst>
                                    </p:anim>
                                    <p:anim calcmode="lin" valueType="num">
                                      <p:cBhvr>
                                        <p:cTn id="71" dur="20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1000"/>
                                        <p:tgtEl>
                                          <p:spTgt spid="29"/>
                                        </p:tgtEl>
                                      </p:cBhvr>
                                    </p:animEffect>
                                    <p:anim calcmode="lin" valueType="num">
                                      <p:cBhvr>
                                        <p:cTn id="77" dur="1000" fill="hold"/>
                                        <p:tgtEl>
                                          <p:spTgt spid="29"/>
                                        </p:tgtEl>
                                        <p:attrNameLst>
                                          <p:attrName>ppt_x</p:attrName>
                                        </p:attrNameLst>
                                      </p:cBhvr>
                                      <p:tavLst>
                                        <p:tav tm="0">
                                          <p:val>
                                            <p:strVal val="#ppt_x"/>
                                          </p:val>
                                        </p:tav>
                                        <p:tav tm="100000">
                                          <p:val>
                                            <p:strVal val="#ppt_x"/>
                                          </p:val>
                                        </p:tav>
                                      </p:tavLst>
                                    </p:anim>
                                    <p:anim calcmode="lin" valueType="num">
                                      <p:cBhvr>
                                        <p:cTn id="78" dur="1000" fill="hold"/>
                                        <p:tgtEl>
                                          <p:spTgt spid="29"/>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fade">
                                      <p:cBhvr>
                                        <p:cTn id="81" dur="1000"/>
                                        <p:tgtEl>
                                          <p:spTgt spid="30"/>
                                        </p:tgtEl>
                                      </p:cBhvr>
                                    </p:animEffect>
                                    <p:anim calcmode="lin" valueType="num">
                                      <p:cBhvr>
                                        <p:cTn id="82" dur="1000" fill="hold"/>
                                        <p:tgtEl>
                                          <p:spTgt spid="30"/>
                                        </p:tgtEl>
                                        <p:attrNameLst>
                                          <p:attrName>ppt_x</p:attrName>
                                        </p:attrNameLst>
                                      </p:cBhvr>
                                      <p:tavLst>
                                        <p:tav tm="0">
                                          <p:val>
                                            <p:strVal val="#ppt_x"/>
                                          </p:val>
                                        </p:tav>
                                        <p:tav tm="100000">
                                          <p:val>
                                            <p:strVal val="#ppt_x"/>
                                          </p:val>
                                        </p:tav>
                                      </p:tavLst>
                                    </p:anim>
                                    <p:anim calcmode="lin" valueType="num">
                                      <p:cBhvr>
                                        <p:cTn id="83" dur="1000" fill="hold"/>
                                        <p:tgtEl>
                                          <p:spTgt spid="30"/>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34"/>
                                        </p:tgtEl>
                                        <p:attrNameLst>
                                          <p:attrName>style.visibility</p:attrName>
                                        </p:attrNameLst>
                                      </p:cBhvr>
                                      <p:to>
                                        <p:strVal val="visible"/>
                                      </p:to>
                                    </p:set>
                                    <p:animEffect transition="in" filter="fade">
                                      <p:cBhvr>
                                        <p:cTn id="86" dur="1000"/>
                                        <p:tgtEl>
                                          <p:spTgt spid="34"/>
                                        </p:tgtEl>
                                      </p:cBhvr>
                                    </p:animEffect>
                                    <p:anim calcmode="lin" valueType="num">
                                      <p:cBhvr>
                                        <p:cTn id="87" dur="1000" fill="hold"/>
                                        <p:tgtEl>
                                          <p:spTgt spid="34"/>
                                        </p:tgtEl>
                                        <p:attrNameLst>
                                          <p:attrName>ppt_x</p:attrName>
                                        </p:attrNameLst>
                                      </p:cBhvr>
                                      <p:tavLst>
                                        <p:tav tm="0">
                                          <p:val>
                                            <p:strVal val="#ppt_x"/>
                                          </p:val>
                                        </p:tav>
                                        <p:tav tm="100000">
                                          <p:val>
                                            <p:strVal val="#ppt_x"/>
                                          </p:val>
                                        </p:tav>
                                      </p:tavLst>
                                    </p:anim>
                                    <p:anim calcmode="lin" valueType="num">
                                      <p:cBhvr>
                                        <p:cTn id="8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nodeType="clickEffect">
                                  <p:stCondLst>
                                    <p:cond delay="0"/>
                                  </p:stCondLst>
                                  <p:childTnLst>
                                    <p:set>
                                      <p:cBhvr>
                                        <p:cTn id="92" dur="1" fill="hold">
                                          <p:stCondLst>
                                            <p:cond delay="0"/>
                                          </p:stCondLst>
                                        </p:cTn>
                                        <p:tgtEl>
                                          <p:spTgt spid="21"/>
                                        </p:tgtEl>
                                        <p:attrNameLst>
                                          <p:attrName>style.visibility</p:attrName>
                                        </p:attrNameLst>
                                      </p:cBhvr>
                                      <p:to>
                                        <p:strVal val="visible"/>
                                      </p:to>
                                    </p:set>
                                    <p:animEffect transition="in" filter="fade">
                                      <p:cBhvr>
                                        <p:cTn id="93" dur="1000"/>
                                        <p:tgtEl>
                                          <p:spTgt spid="21"/>
                                        </p:tgtEl>
                                      </p:cBhvr>
                                    </p:animEffect>
                                    <p:anim calcmode="lin" valueType="num">
                                      <p:cBhvr>
                                        <p:cTn id="94" dur="1000" fill="hold"/>
                                        <p:tgtEl>
                                          <p:spTgt spid="21"/>
                                        </p:tgtEl>
                                        <p:attrNameLst>
                                          <p:attrName>ppt_x</p:attrName>
                                        </p:attrNameLst>
                                      </p:cBhvr>
                                      <p:tavLst>
                                        <p:tav tm="0">
                                          <p:val>
                                            <p:strVal val="#ppt_x"/>
                                          </p:val>
                                        </p:tav>
                                        <p:tav tm="100000">
                                          <p:val>
                                            <p:strVal val="#ppt_x"/>
                                          </p:val>
                                        </p:tav>
                                      </p:tavLst>
                                    </p:anim>
                                    <p:anim calcmode="lin" valueType="num">
                                      <p:cBhvr>
                                        <p:cTn id="95" dur="1000" fill="hold"/>
                                        <p:tgtEl>
                                          <p:spTgt spid="21"/>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24"/>
                                        </p:tgtEl>
                                        <p:attrNameLst>
                                          <p:attrName>style.visibility</p:attrName>
                                        </p:attrNameLst>
                                      </p:cBhvr>
                                      <p:to>
                                        <p:strVal val="visible"/>
                                      </p:to>
                                    </p:set>
                                    <p:animEffect transition="in" filter="fade">
                                      <p:cBhvr>
                                        <p:cTn id="98" dur="1000"/>
                                        <p:tgtEl>
                                          <p:spTgt spid="24"/>
                                        </p:tgtEl>
                                      </p:cBhvr>
                                    </p:animEffect>
                                    <p:anim calcmode="lin" valueType="num">
                                      <p:cBhvr>
                                        <p:cTn id="99" dur="1000" fill="hold"/>
                                        <p:tgtEl>
                                          <p:spTgt spid="24"/>
                                        </p:tgtEl>
                                        <p:attrNameLst>
                                          <p:attrName>ppt_x</p:attrName>
                                        </p:attrNameLst>
                                      </p:cBhvr>
                                      <p:tavLst>
                                        <p:tav tm="0">
                                          <p:val>
                                            <p:strVal val="#ppt_x"/>
                                          </p:val>
                                        </p:tav>
                                        <p:tav tm="100000">
                                          <p:val>
                                            <p:strVal val="#ppt_x"/>
                                          </p:val>
                                        </p:tav>
                                      </p:tavLst>
                                    </p:anim>
                                    <p:anim calcmode="lin" valueType="num">
                                      <p:cBhvr>
                                        <p:cTn id="100" dur="1000" fill="hold"/>
                                        <p:tgtEl>
                                          <p:spTgt spid="24"/>
                                        </p:tgtEl>
                                        <p:attrNameLst>
                                          <p:attrName>ppt_y</p:attrName>
                                        </p:attrNameLst>
                                      </p:cBhvr>
                                      <p:tavLst>
                                        <p:tav tm="0">
                                          <p:val>
                                            <p:strVal val="#ppt_y+.1"/>
                                          </p:val>
                                        </p:tav>
                                        <p:tav tm="100000">
                                          <p:val>
                                            <p:strVal val="#ppt_y"/>
                                          </p:val>
                                        </p:tav>
                                      </p:tavLst>
                                    </p:anim>
                                  </p:childTnLst>
                                </p:cTn>
                              </p:par>
                              <p:par>
                                <p:cTn id="101" presetID="42" presetClass="entr" presetSubtype="0" fill="hold" nodeType="with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fade">
                                      <p:cBhvr>
                                        <p:cTn id="103" dur="1000"/>
                                        <p:tgtEl>
                                          <p:spTgt spid="27"/>
                                        </p:tgtEl>
                                      </p:cBhvr>
                                    </p:animEffect>
                                    <p:anim calcmode="lin" valueType="num">
                                      <p:cBhvr>
                                        <p:cTn id="104" dur="1000" fill="hold"/>
                                        <p:tgtEl>
                                          <p:spTgt spid="27"/>
                                        </p:tgtEl>
                                        <p:attrNameLst>
                                          <p:attrName>ppt_x</p:attrName>
                                        </p:attrNameLst>
                                      </p:cBhvr>
                                      <p:tavLst>
                                        <p:tav tm="0">
                                          <p:val>
                                            <p:strVal val="#ppt_x"/>
                                          </p:val>
                                        </p:tav>
                                        <p:tav tm="100000">
                                          <p:val>
                                            <p:strVal val="#ppt_x"/>
                                          </p:val>
                                        </p:tav>
                                      </p:tavLst>
                                    </p:anim>
                                    <p:anim calcmode="lin" valueType="num">
                                      <p:cBhvr>
                                        <p:cTn id="105" dur="1000" fill="hold"/>
                                        <p:tgtEl>
                                          <p:spTgt spid="27"/>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16"/>
                                        </p:tgtEl>
                                        <p:attrNameLst>
                                          <p:attrName>style.visibility</p:attrName>
                                        </p:attrNameLst>
                                      </p:cBhvr>
                                      <p:to>
                                        <p:strVal val="visible"/>
                                      </p:to>
                                    </p:set>
                                    <p:animEffect transition="in" filter="fade">
                                      <p:cBhvr>
                                        <p:cTn id="108" dur="1000"/>
                                        <p:tgtEl>
                                          <p:spTgt spid="16"/>
                                        </p:tgtEl>
                                      </p:cBhvr>
                                    </p:animEffect>
                                    <p:anim calcmode="lin" valueType="num">
                                      <p:cBhvr>
                                        <p:cTn id="109" dur="1000" fill="hold"/>
                                        <p:tgtEl>
                                          <p:spTgt spid="16"/>
                                        </p:tgtEl>
                                        <p:attrNameLst>
                                          <p:attrName>ppt_x</p:attrName>
                                        </p:attrNameLst>
                                      </p:cBhvr>
                                      <p:tavLst>
                                        <p:tav tm="0">
                                          <p:val>
                                            <p:strVal val="#ppt_x"/>
                                          </p:val>
                                        </p:tav>
                                        <p:tav tm="100000">
                                          <p:val>
                                            <p:strVal val="#ppt_x"/>
                                          </p:val>
                                        </p:tav>
                                      </p:tavLst>
                                    </p:anim>
                                    <p:anim calcmode="lin" valueType="num">
                                      <p:cBhvr>
                                        <p:cTn id="110" dur="1000" fill="hold"/>
                                        <p:tgtEl>
                                          <p:spTgt spid="16"/>
                                        </p:tgtEl>
                                        <p:attrNameLst>
                                          <p:attrName>ppt_y</p:attrName>
                                        </p:attrNameLst>
                                      </p:cBhvr>
                                      <p:tavLst>
                                        <p:tav tm="0">
                                          <p:val>
                                            <p:strVal val="#ppt_y+.1"/>
                                          </p:val>
                                        </p:tav>
                                        <p:tav tm="100000">
                                          <p:val>
                                            <p:strVal val="#ppt_y"/>
                                          </p:val>
                                        </p:tav>
                                      </p:tavLst>
                                    </p:anim>
                                  </p:childTnLst>
                                </p:cTn>
                              </p:par>
                              <p:par>
                                <p:cTn id="111" presetID="42" presetClass="entr" presetSubtype="0" fill="hold" grpId="0" nodeType="withEffect">
                                  <p:stCondLst>
                                    <p:cond delay="0"/>
                                  </p:stCondLst>
                                  <p:childTnLst>
                                    <p:set>
                                      <p:cBhvr>
                                        <p:cTn id="112" dur="1" fill="hold">
                                          <p:stCondLst>
                                            <p:cond delay="0"/>
                                          </p:stCondLst>
                                        </p:cTn>
                                        <p:tgtEl>
                                          <p:spTgt spid="17"/>
                                        </p:tgtEl>
                                        <p:attrNameLst>
                                          <p:attrName>style.visibility</p:attrName>
                                        </p:attrNameLst>
                                      </p:cBhvr>
                                      <p:to>
                                        <p:strVal val="visible"/>
                                      </p:to>
                                    </p:set>
                                    <p:animEffect transition="in" filter="fade">
                                      <p:cBhvr>
                                        <p:cTn id="113" dur="1000"/>
                                        <p:tgtEl>
                                          <p:spTgt spid="17"/>
                                        </p:tgtEl>
                                      </p:cBhvr>
                                    </p:animEffect>
                                    <p:anim calcmode="lin" valueType="num">
                                      <p:cBhvr>
                                        <p:cTn id="114" dur="1000" fill="hold"/>
                                        <p:tgtEl>
                                          <p:spTgt spid="17"/>
                                        </p:tgtEl>
                                        <p:attrNameLst>
                                          <p:attrName>ppt_x</p:attrName>
                                        </p:attrNameLst>
                                      </p:cBhvr>
                                      <p:tavLst>
                                        <p:tav tm="0">
                                          <p:val>
                                            <p:strVal val="#ppt_x"/>
                                          </p:val>
                                        </p:tav>
                                        <p:tav tm="100000">
                                          <p:val>
                                            <p:strVal val="#ppt_x"/>
                                          </p:val>
                                        </p:tav>
                                      </p:tavLst>
                                    </p:anim>
                                    <p:anim calcmode="lin" valueType="num">
                                      <p:cBhvr>
                                        <p:cTn id="1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2" presetClass="entr" presetSubtype="0" fill="hold" nodeType="clickEffect">
                                  <p:stCondLst>
                                    <p:cond delay="0"/>
                                  </p:stCondLst>
                                  <p:childTnLst>
                                    <p:set>
                                      <p:cBhvr>
                                        <p:cTn id="119" dur="1" fill="hold">
                                          <p:stCondLst>
                                            <p:cond delay="0"/>
                                          </p:stCondLst>
                                        </p:cTn>
                                        <p:tgtEl>
                                          <p:spTgt spid="22"/>
                                        </p:tgtEl>
                                        <p:attrNameLst>
                                          <p:attrName>style.visibility</p:attrName>
                                        </p:attrNameLst>
                                      </p:cBhvr>
                                      <p:to>
                                        <p:strVal val="visible"/>
                                      </p:to>
                                    </p:set>
                                    <p:animEffect transition="in" filter="fade">
                                      <p:cBhvr>
                                        <p:cTn id="120" dur="1000"/>
                                        <p:tgtEl>
                                          <p:spTgt spid="22"/>
                                        </p:tgtEl>
                                      </p:cBhvr>
                                    </p:animEffect>
                                    <p:anim calcmode="lin" valueType="num">
                                      <p:cBhvr>
                                        <p:cTn id="121" dur="1000" fill="hold"/>
                                        <p:tgtEl>
                                          <p:spTgt spid="22"/>
                                        </p:tgtEl>
                                        <p:attrNameLst>
                                          <p:attrName>ppt_x</p:attrName>
                                        </p:attrNameLst>
                                      </p:cBhvr>
                                      <p:tavLst>
                                        <p:tav tm="0">
                                          <p:val>
                                            <p:strVal val="#ppt_x"/>
                                          </p:val>
                                        </p:tav>
                                        <p:tav tm="100000">
                                          <p:val>
                                            <p:strVal val="#ppt_x"/>
                                          </p:val>
                                        </p:tav>
                                      </p:tavLst>
                                    </p:anim>
                                    <p:anim calcmode="lin" valueType="num">
                                      <p:cBhvr>
                                        <p:cTn id="122" dur="1000" fill="hold"/>
                                        <p:tgtEl>
                                          <p:spTgt spid="22"/>
                                        </p:tgtEl>
                                        <p:attrNameLst>
                                          <p:attrName>ppt_y</p:attrName>
                                        </p:attrNameLst>
                                      </p:cBhvr>
                                      <p:tavLst>
                                        <p:tav tm="0">
                                          <p:val>
                                            <p:strVal val="#ppt_y+.1"/>
                                          </p:val>
                                        </p:tav>
                                        <p:tav tm="100000">
                                          <p:val>
                                            <p:strVal val="#ppt_y"/>
                                          </p:val>
                                        </p:tav>
                                      </p:tavLst>
                                    </p:anim>
                                  </p:childTnLst>
                                </p:cTn>
                              </p:par>
                              <p:par>
                                <p:cTn id="123" presetID="42" presetClass="entr" presetSubtype="0" fill="hold" nodeType="withEffect">
                                  <p:stCondLst>
                                    <p:cond delay="0"/>
                                  </p:stCondLst>
                                  <p:childTnLst>
                                    <p:set>
                                      <p:cBhvr>
                                        <p:cTn id="124" dur="1" fill="hold">
                                          <p:stCondLst>
                                            <p:cond delay="0"/>
                                          </p:stCondLst>
                                        </p:cTn>
                                        <p:tgtEl>
                                          <p:spTgt spid="28"/>
                                        </p:tgtEl>
                                        <p:attrNameLst>
                                          <p:attrName>style.visibility</p:attrName>
                                        </p:attrNameLst>
                                      </p:cBhvr>
                                      <p:to>
                                        <p:strVal val="visible"/>
                                      </p:to>
                                    </p:set>
                                    <p:animEffect transition="in" filter="fade">
                                      <p:cBhvr>
                                        <p:cTn id="125" dur="1000"/>
                                        <p:tgtEl>
                                          <p:spTgt spid="28"/>
                                        </p:tgtEl>
                                      </p:cBhvr>
                                    </p:animEffect>
                                    <p:anim calcmode="lin" valueType="num">
                                      <p:cBhvr>
                                        <p:cTn id="126" dur="1000" fill="hold"/>
                                        <p:tgtEl>
                                          <p:spTgt spid="28"/>
                                        </p:tgtEl>
                                        <p:attrNameLst>
                                          <p:attrName>ppt_x</p:attrName>
                                        </p:attrNameLst>
                                      </p:cBhvr>
                                      <p:tavLst>
                                        <p:tav tm="0">
                                          <p:val>
                                            <p:strVal val="#ppt_x"/>
                                          </p:val>
                                        </p:tav>
                                        <p:tav tm="100000">
                                          <p:val>
                                            <p:strVal val="#ppt_x"/>
                                          </p:val>
                                        </p:tav>
                                      </p:tavLst>
                                    </p:anim>
                                    <p:anim calcmode="lin" valueType="num">
                                      <p:cBhvr>
                                        <p:cTn id="127" dur="1000" fill="hold"/>
                                        <p:tgtEl>
                                          <p:spTgt spid="28"/>
                                        </p:tgtEl>
                                        <p:attrNameLst>
                                          <p:attrName>ppt_y</p:attrName>
                                        </p:attrNameLst>
                                      </p:cBhvr>
                                      <p:tavLst>
                                        <p:tav tm="0">
                                          <p:val>
                                            <p:strVal val="#ppt_y+.1"/>
                                          </p:val>
                                        </p:tav>
                                        <p:tav tm="100000">
                                          <p:val>
                                            <p:strVal val="#ppt_y"/>
                                          </p:val>
                                        </p:tav>
                                      </p:tavLst>
                                    </p:anim>
                                  </p:childTnLst>
                                </p:cTn>
                              </p:par>
                              <p:par>
                                <p:cTn id="128" presetID="42" presetClass="entr" presetSubtype="0" fill="hold" nodeType="withEffect">
                                  <p:stCondLst>
                                    <p:cond delay="0"/>
                                  </p:stCondLst>
                                  <p:childTnLst>
                                    <p:set>
                                      <p:cBhvr>
                                        <p:cTn id="129" dur="1" fill="hold">
                                          <p:stCondLst>
                                            <p:cond delay="0"/>
                                          </p:stCondLst>
                                        </p:cTn>
                                        <p:tgtEl>
                                          <p:spTgt spid="26"/>
                                        </p:tgtEl>
                                        <p:attrNameLst>
                                          <p:attrName>style.visibility</p:attrName>
                                        </p:attrNameLst>
                                      </p:cBhvr>
                                      <p:to>
                                        <p:strVal val="visible"/>
                                      </p:to>
                                    </p:set>
                                    <p:animEffect transition="in" filter="fade">
                                      <p:cBhvr>
                                        <p:cTn id="130" dur="1000"/>
                                        <p:tgtEl>
                                          <p:spTgt spid="26"/>
                                        </p:tgtEl>
                                      </p:cBhvr>
                                    </p:animEffect>
                                    <p:anim calcmode="lin" valueType="num">
                                      <p:cBhvr>
                                        <p:cTn id="131" dur="1000" fill="hold"/>
                                        <p:tgtEl>
                                          <p:spTgt spid="26"/>
                                        </p:tgtEl>
                                        <p:attrNameLst>
                                          <p:attrName>ppt_x</p:attrName>
                                        </p:attrNameLst>
                                      </p:cBhvr>
                                      <p:tavLst>
                                        <p:tav tm="0">
                                          <p:val>
                                            <p:strVal val="#ppt_x"/>
                                          </p:val>
                                        </p:tav>
                                        <p:tav tm="100000">
                                          <p:val>
                                            <p:strVal val="#ppt_x"/>
                                          </p:val>
                                        </p:tav>
                                      </p:tavLst>
                                    </p:anim>
                                    <p:anim calcmode="lin" valueType="num">
                                      <p:cBhvr>
                                        <p:cTn id="132" dur="1000" fill="hold"/>
                                        <p:tgtEl>
                                          <p:spTgt spid="26"/>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0"/>
                                  </p:stCondLst>
                                  <p:childTnLst>
                                    <p:set>
                                      <p:cBhvr>
                                        <p:cTn id="134" dur="1" fill="hold">
                                          <p:stCondLst>
                                            <p:cond delay="0"/>
                                          </p:stCondLst>
                                        </p:cTn>
                                        <p:tgtEl>
                                          <p:spTgt spid="19"/>
                                        </p:tgtEl>
                                        <p:attrNameLst>
                                          <p:attrName>style.visibility</p:attrName>
                                        </p:attrNameLst>
                                      </p:cBhvr>
                                      <p:to>
                                        <p:strVal val="visible"/>
                                      </p:to>
                                    </p:set>
                                    <p:animEffect transition="in" filter="fade">
                                      <p:cBhvr>
                                        <p:cTn id="135" dur="1000"/>
                                        <p:tgtEl>
                                          <p:spTgt spid="19"/>
                                        </p:tgtEl>
                                      </p:cBhvr>
                                    </p:animEffect>
                                    <p:anim calcmode="lin" valueType="num">
                                      <p:cBhvr>
                                        <p:cTn id="136" dur="1000" fill="hold"/>
                                        <p:tgtEl>
                                          <p:spTgt spid="19"/>
                                        </p:tgtEl>
                                        <p:attrNameLst>
                                          <p:attrName>ppt_x</p:attrName>
                                        </p:attrNameLst>
                                      </p:cBhvr>
                                      <p:tavLst>
                                        <p:tav tm="0">
                                          <p:val>
                                            <p:strVal val="#ppt_x"/>
                                          </p:val>
                                        </p:tav>
                                        <p:tav tm="100000">
                                          <p:val>
                                            <p:strVal val="#ppt_x"/>
                                          </p:val>
                                        </p:tav>
                                      </p:tavLst>
                                    </p:anim>
                                    <p:anim calcmode="lin" valueType="num">
                                      <p:cBhvr>
                                        <p:cTn id="137" dur="1000" fill="hold"/>
                                        <p:tgtEl>
                                          <p:spTgt spid="19"/>
                                        </p:tgtEl>
                                        <p:attrNameLst>
                                          <p:attrName>ppt_y</p:attrName>
                                        </p:attrNameLst>
                                      </p:cBhvr>
                                      <p:tavLst>
                                        <p:tav tm="0">
                                          <p:val>
                                            <p:strVal val="#ppt_y+.1"/>
                                          </p:val>
                                        </p:tav>
                                        <p:tav tm="100000">
                                          <p:val>
                                            <p:strVal val="#ppt_y"/>
                                          </p:val>
                                        </p:tav>
                                      </p:tavLst>
                                    </p:anim>
                                  </p:childTnLst>
                                </p:cTn>
                              </p:par>
                              <p:par>
                                <p:cTn id="138" presetID="42" presetClass="entr" presetSubtype="0" fill="hold" grpId="0" nodeType="withEffect">
                                  <p:stCondLst>
                                    <p:cond delay="0"/>
                                  </p:stCondLst>
                                  <p:childTnLst>
                                    <p:set>
                                      <p:cBhvr>
                                        <p:cTn id="139" dur="1" fill="hold">
                                          <p:stCondLst>
                                            <p:cond delay="0"/>
                                          </p:stCondLst>
                                        </p:cTn>
                                        <p:tgtEl>
                                          <p:spTgt spid="18"/>
                                        </p:tgtEl>
                                        <p:attrNameLst>
                                          <p:attrName>style.visibility</p:attrName>
                                        </p:attrNameLst>
                                      </p:cBhvr>
                                      <p:to>
                                        <p:strVal val="visible"/>
                                      </p:to>
                                    </p:set>
                                    <p:animEffect transition="in" filter="fade">
                                      <p:cBhvr>
                                        <p:cTn id="140" dur="1000"/>
                                        <p:tgtEl>
                                          <p:spTgt spid="18"/>
                                        </p:tgtEl>
                                      </p:cBhvr>
                                    </p:animEffect>
                                    <p:anim calcmode="lin" valueType="num">
                                      <p:cBhvr>
                                        <p:cTn id="141" dur="1000" fill="hold"/>
                                        <p:tgtEl>
                                          <p:spTgt spid="18"/>
                                        </p:tgtEl>
                                        <p:attrNameLst>
                                          <p:attrName>ppt_x</p:attrName>
                                        </p:attrNameLst>
                                      </p:cBhvr>
                                      <p:tavLst>
                                        <p:tav tm="0">
                                          <p:val>
                                            <p:strVal val="#ppt_x"/>
                                          </p:val>
                                        </p:tav>
                                        <p:tav tm="100000">
                                          <p:val>
                                            <p:strVal val="#ppt_x"/>
                                          </p:val>
                                        </p:tav>
                                      </p:tavLst>
                                    </p:anim>
                                    <p:anim calcmode="lin" valueType="num">
                                      <p:cBhvr>
                                        <p:cTn id="1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9" grpId="0">
        <p:bldAsOne/>
      </p:bldGraphic>
      <p:bldP spid="10" grpId="0" animBg="1"/>
      <p:bldP spid="11" grpId="0" animBg="1"/>
      <p:bldP spid="16" grpId="0" animBg="1"/>
      <p:bldP spid="17" grpId="0" animBg="1"/>
      <p:bldP spid="18" grpId="0" animBg="1"/>
      <p:bldP spid="19" grpId="0" animBg="1"/>
      <p:bldP spid="23" grpId="0" animBg="1"/>
      <p:bldP spid="29" grpId="0" animBg="1"/>
      <p:bldP spid="30" grpId="0" animBg="1"/>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093296"/>
            <a:ext cx="9144000" cy="76485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8" name="7 CuadroTexto"/>
          <p:cNvSpPr txBox="1"/>
          <p:nvPr/>
        </p:nvSpPr>
        <p:spPr>
          <a:xfrm>
            <a:off x="1475656" y="95188"/>
            <a:ext cx="6696744" cy="646331"/>
          </a:xfrm>
          <a:prstGeom prst="rect">
            <a:avLst/>
          </a:prstGeom>
          <a:noFill/>
        </p:spPr>
        <p:txBody>
          <a:bodyPr wrap="square" rtlCol="0">
            <a:spAutoFit/>
          </a:bodyPr>
          <a:lstStyle/>
          <a:p>
            <a:pPr algn="ctr"/>
            <a:r>
              <a:rPr lang="es-EC" sz="3600" b="1" dirty="0" smtClean="0">
                <a:ln>
                  <a:solidFill>
                    <a:srgbClr val="7030A0"/>
                  </a:solidFill>
                </a:ln>
                <a:solidFill>
                  <a:srgbClr val="7030A0"/>
                </a:solidFill>
              </a:rPr>
              <a:t>Canales de Comercialización</a:t>
            </a:r>
            <a:endParaRPr lang="es-EC" sz="3600" b="1" dirty="0">
              <a:ln>
                <a:solidFill>
                  <a:srgbClr val="7030A0"/>
                </a:solidFill>
              </a:ln>
              <a:solidFill>
                <a:srgbClr val="7030A0"/>
              </a:solidFill>
            </a:endParaRPr>
          </a:p>
        </p:txBody>
      </p:sp>
      <p:graphicFrame>
        <p:nvGraphicFramePr>
          <p:cNvPr id="9" name="8 Diagrama"/>
          <p:cNvGraphicFramePr/>
          <p:nvPr>
            <p:extLst>
              <p:ext uri="{D42A27DB-BD31-4B8C-83A1-F6EECF244321}">
                <p14:modId xmlns:p14="http://schemas.microsoft.com/office/powerpoint/2010/main" val="3437971883"/>
              </p:ext>
            </p:extLst>
          </p:nvPr>
        </p:nvGraphicFramePr>
        <p:xfrm>
          <a:off x="1097191" y="235660"/>
          <a:ext cx="6120680" cy="25109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10 Rectángulo redondeado"/>
          <p:cNvSpPr/>
          <p:nvPr/>
        </p:nvSpPr>
        <p:spPr>
          <a:xfrm>
            <a:off x="2711576" y="2386608"/>
            <a:ext cx="977577" cy="36004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1600" b="1" dirty="0" smtClean="0"/>
              <a:t>Venta</a:t>
            </a:r>
            <a:endParaRPr lang="es-EC" sz="1600" b="1" dirty="0"/>
          </a:p>
        </p:txBody>
      </p:sp>
      <p:cxnSp>
        <p:nvCxnSpPr>
          <p:cNvPr id="13" name="12 Conector recto de flecha"/>
          <p:cNvCxnSpPr/>
          <p:nvPr/>
        </p:nvCxnSpPr>
        <p:spPr>
          <a:xfrm>
            <a:off x="2465343" y="1812268"/>
            <a:ext cx="360040" cy="504056"/>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18" name="17 Rectángulo redondeado"/>
          <p:cNvSpPr/>
          <p:nvPr/>
        </p:nvSpPr>
        <p:spPr>
          <a:xfrm>
            <a:off x="3036858" y="3684476"/>
            <a:ext cx="1247109" cy="46460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1400" dirty="0" smtClean="0"/>
              <a:t>Maquinas y herramientas</a:t>
            </a:r>
            <a:endParaRPr lang="es-EC" sz="1400" dirty="0"/>
          </a:p>
        </p:txBody>
      </p:sp>
      <p:sp>
        <p:nvSpPr>
          <p:cNvPr id="19" name="18 Rectángulo redondeado"/>
          <p:cNvSpPr/>
          <p:nvPr/>
        </p:nvSpPr>
        <p:spPr>
          <a:xfrm>
            <a:off x="2973235" y="3051448"/>
            <a:ext cx="1310733" cy="36004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1400" dirty="0" smtClean="0"/>
              <a:t>Despiece carne</a:t>
            </a:r>
            <a:endParaRPr lang="es-EC" sz="1400" dirty="0"/>
          </a:p>
        </p:txBody>
      </p:sp>
      <p:cxnSp>
        <p:nvCxnSpPr>
          <p:cNvPr id="22" name="21 Conector recto"/>
          <p:cNvCxnSpPr/>
          <p:nvPr/>
        </p:nvCxnSpPr>
        <p:spPr>
          <a:xfrm>
            <a:off x="2812954" y="2762554"/>
            <a:ext cx="0" cy="110194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a:off x="2811736" y="3864496"/>
            <a:ext cx="22512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27 Conector recto"/>
          <p:cNvCxnSpPr>
            <a:endCxn id="19" idx="1"/>
          </p:cNvCxnSpPr>
          <p:nvPr/>
        </p:nvCxnSpPr>
        <p:spPr>
          <a:xfrm>
            <a:off x="2811737" y="3231468"/>
            <a:ext cx="161498"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22 Rectángulo redondeado"/>
          <p:cNvSpPr/>
          <p:nvPr/>
        </p:nvSpPr>
        <p:spPr>
          <a:xfrm>
            <a:off x="534159" y="2386608"/>
            <a:ext cx="977577" cy="36004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1600" b="1" dirty="0" smtClean="0"/>
              <a:t>Compra</a:t>
            </a:r>
            <a:endParaRPr lang="es-EC" sz="1600" b="1" dirty="0"/>
          </a:p>
        </p:txBody>
      </p:sp>
      <p:cxnSp>
        <p:nvCxnSpPr>
          <p:cNvPr id="25" name="24 Conector recto de flecha"/>
          <p:cNvCxnSpPr/>
          <p:nvPr/>
        </p:nvCxnSpPr>
        <p:spPr>
          <a:xfrm flipH="1">
            <a:off x="1326246" y="1812268"/>
            <a:ext cx="288032" cy="504056"/>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29" name="28 Rectángulo redondeado"/>
          <p:cNvSpPr/>
          <p:nvPr/>
        </p:nvSpPr>
        <p:spPr>
          <a:xfrm>
            <a:off x="831287" y="3051448"/>
            <a:ext cx="1323051" cy="36004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1400" dirty="0" smtClean="0"/>
              <a:t>Camal</a:t>
            </a:r>
            <a:endParaRPr lang="es-EC" sz="1400" dirty="0"/>
          </a:p>
        </p:txBody>
      </p:sp>
      <p:sp>
        <p:nvSpPr>
          <p:cNvPr id="30" name="29 Rectángulo redondeado"/>
          <p:cNvSpPr/>
          <p:nvPr/>
        </p:nvSpPr>
        <p:spPr>
          <a:xfrm>
            <a:off x="831287" y="3684476"/>
            <a:ext cx="1323051" cy="36004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1400" dirty="0" smtClean="0"/>
              <a:t>Introductor</a:t>
            </a:r>
            <a:endParaRPr lang="es-EC" sz="1400" dirty="0"/>
          </a:p>
        </p:txBody>
      </p:sp>
      <p:cxnSp>
        <p:nvCxnSpPr>
          <p:cNvPr id="31" name="30 Conector recto"/>
          <p:cNvCxnSpPr/>
          <p:nvPr/>
        </p:nvCxnSpPr>
        <p:spPr>
          <a:xfrm>
            <a:off x="606166" y="2746648"/>
            <a:ext cx="0" cy="176592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31 Conector recto"/>
          <p:cNvCxnSpPr>
            <a:endCxn id="29" idx="1"/>
          </p:cNvCxnSpPr>
          <p:nvPr/>
        </p:nvCxnSpPr>
        <p:spPr>
          <a:xfrm>
            <a:off x="606166" y="3231468"/>
            <a:ext cx="22512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32 Conector recto"/>
          <p:cNvCxnSpPr/>
          <p:nvPr/>
        </p:nvCxnSpPr>
        <p:spPr>
          <a:xfrm>
            <a:off x="606166" y="3830604"/>
            <a:ext cx="225121"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33 Rectángulo redondeado"/>
          <p:cNvSpPr/>
          <p:nvPr/>
        </p:nvSpPr>
        <p:spPr>
          <a:xfrm>
            <a:off x="831287" y="4332548"/>
            <a:ext cx="1323051" cy="36004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1400" dirty="0" smtClean="0"/>
              <a:t>Canales</a:t>
            </a:r>
            <a:endParaRPr lang="es-EC" sz="1400" dirty="0"/>
          </a:p>
        </p:txBody>
      </p:sp>
      <p:cxnSp>
        <p:nvCxnSpPr>
          <p:cNvPr id="35" name="34 Conector recto"/>
          <p:cNvCxnSpPr/>
          <p:nvPr/>
        </p:nvCxnSpPr>
        <p:spPr>
          <a:xfrm>
            <a:off x="606165" y="4512568"/>
            <a:ext cx="225121" cy="0"/>
          </a:xfrm>
          <a:prstGeom prst="line">
            <a:avLst/>
          </a:prstGeom>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2454580" y="4332548"/>
            <a:ext cx="2466975" cy="1486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descr="C:\Users\HP\Desktop\FOTOS Y VIDEOS TESIS\20170617_070846.jpg"/>
          <p:cNvPicPr>
            <a:picLocks noChangeAspect="1" noChangeArrowheads="1"/>
          </p:cNvPicPr>
          <p:nvPr/>
        </p:nvPicPr>
        <p:blipFill rotWithShape="1">
          <a:blip r:embed="rId8" cstate="email">
            <a:extLst>
              <a:ext uri="{BEBA8EAE-BF5A-486C-A8C5-ECC9F3942E4B}">
                <a14:imgProps xmlns:a14="http://schemas.microsoft.com/office/drawing/2010/main">
                  <a14:imgLayer r:embed="rId9">
                    <a14:imgEffect>
                      <a14:colorTemperature colorTemp="5900"/>
                    </a14:imgEffect>
                    <a14:imgEffect>
                      <a14:saturation sat="200000"/>
                    </a14:imgEffect>
                    <a14:imgEffect>
                      <a14:brightnessContrast bright="20000"/>
                    </a14:imgEffect>
                  </a14:imgLayer>
                </a14:imgProps>
              </a:ext>
              <a:ext uri="{28A0092B-C50C-407E-A947-70E740481C1C}">
                <a14:useLocalDpi xmlns:a14="http://schemas.microsoft.com/office/drawing/2010/main"/>
              </a:ext>
            </a:extLst>
          </a:blip>
          <a:srcRect/>
          <a:stretch/>
        </p:blipFill>
        <p:spPr bwMode="auto">
          <a:xfrm>
            <a:off x="5442898" y="1937195"/>
            <a:ext cx="3204246" cy="40120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5709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anim calcmode="lin" valueType="num">
                                      <p:cBhvr>
                                        <p:cTn id="15" dur="2000" fill="hold"/>
                                        <p:tgtEl>
                                          <p:spTgt spid="9"/>
                                        </p:tgtEl>
                                        <p:attrNameLst>
                                          <p:attrName>ppt_w</p:attrName>
                                        </p:attrNameLst>
                                      </p:cBhvr>
                                      <p:tavLst>
                                        <p:tav tm="0" fmla="#ppt_w*sin(2.5*pi*$)">
                                          <p:val>
                                            <p:fltVal val="0"/>
                                          </p:val>
                                        </p:tav>
                                        <p:tav tm="100000">
                                          <p:val>
                                            <p:fltVal val="1"/>
                                          </p:val>
                                        </p:tav>
                                      </p:tavLst>
                                    </p:anim>
                                    <p:anim calcmode="lin" valueType="num">
                                      <p:cBhvr>
                                        <p:cTn id="16"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1000" fill="hold"/>
                                        <p:tgtEl>
                                          <p:spTgt spid="25"/>
                                        </p:tgtEl>
                                        <p:attrNameLst>
                                          <p:attrName>ppt_w</p:attrName>
                                        </p:attrNameLst>
                                      </p:cBhvr>
                                      <p:tavLst>
                                        <p:tav tm="0">
                                          <p:val>
                                            <p:fltVal val="0"/>
                                          </p:val>
                                        </p:tav>
                                        <p:tav tm="100000">
                                          <p:val>
                                            <p:strVal val="#ppt_w"/>
                                          </p:val>
                                        </p:tav>
                                      </p:tavLst>
                                    </p:anim>
                                    <p:anim calcmode="lin" valueType="num">
                                      <p:cBhvr>
                                        <p:cTn id="22" dur="1000" fill="hold"/>
                                        <p:tgtEl>
                                          <p:spTgt spid="25"/>
                                        </p:tgtEl>
                                        <p:attrNameLst>
                                          <p:attrName>ppt_h</p:attrName>
                                        </p:attrNameLst>
                                      </p:cBhvr>
                                      <p:tavLst>
                                        <p:tav tm="0">
                                          <p:val>
                                            <p:fltVal val="0"/>
                                          </p:val>
                                        </p:tav>
                                        <p:tav tm="100000">
                                          <p:val>
                                            <p:strVal val="#ppt_h"/>
                                          </p:val>
                                        </p:tav>
                                      </p:tavLst>
                                    </p:anim>
                                    <p:anim calcmode="lin" valueType="num">
                                      <p:cBhvr>
                                        <p:cTn id="23" dur="1000" fill="hold"/>
                                        <p:tgtEl>
                                          <p:spTgt spid="25"/>
                                        </p:tgtEl>
                                        <p:attrNameLst>
                                          <p:attrName>style.rotation</p:attrName>
                                        </p:attrNameLst>
                                      </p:cBhvr>
                                      <p:tavLst>
                                        <p:tav tm="0">
                                          <p:val>
                                            <p:fltVal val="90"/>
                                          </p:val>
                                        </p:tav>
                                        <p:tav tm="100000">
                                          <p:val>
                                            <p:fltVal val="0"/>
                                          </p:val>
                                        </p:tav>
                                      </p:tavLst>
                                    </p:anim>
                                    <p:animEffect transition="in" filter="fade">
                                      <p:cBhvr>
                                        <p:cTn id="24" dur="1000"/>
                                        <p:tgtEl>
                                          <p:spTgt spid="25"/>
                                        </p:tgtEl>
                                      </p:cBhvr>
                                    </p:animEffect>
                                  </p:childTnLst>
                                </p:cTn>
                              </p:par>
                              <p:par>
                                <p:cTn id="25" presetID="3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fltVal val="0"/>
                                          </p:val>
                                        </p:tav>
                                        <p:tav tm="100000">
                                          <p:val>
                                            <p:strVal val="#ppt_w"/>
                                          </p:val>
                                        </p:tav>
                                      </p:tavLst>
                                    </p:anim>
                                    <p:anim calcmode="lin" valueType="num">
                                      <p:cBhvr>
                                        <p:cTn id="28" dur="1000" fill="hold"/>
                                        <p:tgtEl>
                                          <p:spTgt spid="13"/>
                                        </p:tgtEl>
                                        <p:attrNameLst>
                                          <p:attrName>ppt_h</p:attrName>
                                        </p:attrNameLst>
                                      </p:cBhvr>
                                      <p:tavLst>
                                        <p:tav tm="0">
                                          <p:val>
                                            <p:fltVal val="0"/>
                                          </p:val>
                                        </p:tav>
                                        <p:tav tm="100000">
                                          <p:val>
                                            <p:strVal val="#ppt_h"/>
                                          </p:val>
                                        </p:tav>
                                      </p:tavLst>
                                    </p:anim>
                                    <p:anim calcmode="lin" valueType="num">
                                      <p:cBhvr>
                                        <p:cTn id="29" dur="1000" fill="hold"/>
                                        <p:tgtEl>
                                          <p:spTgt spid="13"/>
                                        </p:tgtEl>
                                        <p:attrNameLst>
                                          <p:attrName>style.rotation</p:attrName>
                                        </p:attrNameLst>
                                      </p:cBhvr>
                                      <p:tavLst>
                                        <p:tav tm="0">
                                          <p:val>
                                            <p:fltVal val="90"/>
                                          </p:val>
                                        </p:tav>
                                        <p:tav tm="100000">
                                          <p:val>
                                            <p:fltVal val="0"/>
                                          </p:val>
                                        </p:tav>
                                      </p:tavLst>
                                    </p:anim>
                                    <p:animEffect transition="in" filter="fade">
                                      <p:cBhvr>
                                        <p:cTn id="30" dur="1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1000"/>
                                        <p:tgtEl>
                                          <p:spTgt spid="31"/>
                                        </p:tgtEl>
                                      </p:cBhvr>
                                    </p:animEffect>
                                    <p:anim calcmode="lin" valueType="num">
                                      <p:cBhvr>
                                        <p:cTn id="46" dur="1000" fill="hold"/>
                                        <p:tgtEl>
                                          <p:spTgt spid="31"/>
                                        </p:tgtEl>
                                        <p:attrNameLst>
                                          <p:attrName>ppt_x</p:attrName>
                                        </p:attrNameLst>
                                      </p:cBhvr>
                                      <p:tavLst>
                                        <p:tav tm="0">
                                          <p:val>
                                            <p:strVal val="#ppt_x"/>
                                          </p:val>
                                        </p:tav>
                                        <p:tav tm="100000">
                                          <p:val>
                                            <p:strVal val="#ppt_x"/>
                                          </p:val>
                                        </p:tav>
                                      </p:tavLst>
                                    </p:anim>
                                    <p:anim calcmode="lin" valueType="num">
                                      <p:cBhvr>
                                        <p:cTn id="47" dur="1000" fill="hold"/>
                                        <p:tgtEl>
                                          <p:spTgt spid="31"/>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1000"/>
                                        <p:tgtEl>
                                          <p:spTgt spid="32"/>
                                        </p:tgtEl>
                                      </p:cBhvr>
                                    </p:animEffect>
                                    <p:anim calcmode="lin" valueType="num">
                                      <p:cBhvr>
                                        <p:cTn id="51" dur="1000" fill="hold"/>
                                        <p:tgtEl>
                                          <p:spTgt spid="32"/>
                                        </p:tgtEl>
                                        <p:attrNameLst>
                                          <p:attrName>ppt_x</p:attrName>
                                        </p:attrNameLst>
                                      </p:cBhvr>
                                      <p:tavLst>
                                        <p:tav tm="0">
                                          <p:val>
                                            <p:strVal val="#ppt_x"/>
                                          </p:val>
                                        </p:tav>
                                        <p:tav tm="100000">
                                          <p:val>
                                            <p:strVal val="#ppt_x"/>
                                          </p:val>
                                        </p:tav>
                                      </p:tavLst>
                                    </p:anim>
                                    <p:anim calcmode="lin" valueType="num">
                                      <p:cBhvr>
                                        <p:cTn id="52" dur="1000" fill="hold"/>
                                        <p:tgtEl>
                                          <p:spTgt spid="32"/>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1000"/>
                                        <p:tgtEl>
                                          <p:spTgt spid="33"/>
                                        </p:tgtEl>
                                      </p:cBhvr>
                                    </p:animEffect>
                                    <p:anim calcmode="lin" valueType="num">
                                      <p:cBhvr>
                                        <p:cTn id="56" dur="1000" fill="hold"/>
                                        <p:tgtEl>
                                          <p:spTgt spid="33"/>
                                        </p:tgtEl>
                                        <p:attrNameLst>
                                          <p:attrName>ppt_x</p:attrName>
                                        </p:attrNameLst>
                                      </p:cBhvr>
                                      <p:tavLst>
                                        <p:tav tm="0">
                                          <p:val>
                                            <p:strVal val="#ppt_x"/>
                                          </p:val>
                                        </p:tav>
                                        <p:tav tm="100000">
                                          <p:val>
                                            <p:strVal val="#ppt_x"/>
                                          </p:val>
                                        </p:tav>
                                      </p:tavLst>
                                    </p:anim>
                                    <p:anim calcmode="lin" valueType="num">
                                      <p:cBhvr>
                                        <p:cTn id="57" dur="1000" fill="hold"/>
                                        <p:tgtEl>
                                          <p:spTgt spid="33"/>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1000"/>
                                        <p:tgtEl>
                                          <p:spTgt spid="35"/>
                                        </p:tgtEl>
                                      </p:cBhvr>
                                    </p:animEffect>
                                    <p:anim calcmode="lin" valueType="num">
                                      <p:cBhvr>
                                        <p:cTn id="61" dur="1000" fill="hold"/>
                                        <p:tgtEl>
                                          <p:spTgt spid="35"/>
                                        </p:tgtEl>
                                        <p:attrNameLst>
                                          <p:attrName>ppt_x</p:attrName>
                                        </p:attrNameLst>
                                      </p:cBhvr>
                                      <p:tavLst>
                                        <p:tav tm="0">
                                          <p:val>
                                            <p:strVal val="#ppt_x"/>
                                          </p:val>
                                        </p:tav>
                                        <p:tav tm="100000">
                                          <p:val>
                                            <p:strVal val="#ppt_x"/>
                                          </p:val>
                                        </p:tav>
                                      </p:tavLst>
                                    </p:anim>
                                    <p:anim calcmode="lin" valueType="num">
                                      <p:cBhvr>
                                        <p:cTn id="62" dur="1000" fill="hold"/>
                                        <p:tgtEl>
                                          <p:spTgt spid="35"/>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1000"/>
                                        <p:tgtEl>
                                          <p:spTgt spid="29"/>
                                        </p:tgtEl>
                                      </p:cBhvr>
                                    </p:animEffect>
                                    <p:anim calcmode="lin" valueType="num">
                                      <p:cBhvr>
                                        <p:cTn id="66" dur="1000" fill="hold"/>
                                        <p:tgtEl>
                                          <p:spTgt spid="29"/>
                                        </p:tgtEl>
                                        <p:attrNameLst>
                                          <p:attrName>ppt_x</p:attrName>
                                        </p:attrNameLst>
                                      </p:cBhvr>
                                      <p:tavLst>
                                        <p:tav tm="0">
                                          <p:val>
                                            <p:strVal val="#ppt_x"/>
                                          </p:val>
                                        </p:tav>
                                        <p:tav tm="100000">
                                          <p:val>
                                            <p:strVal val="#ppt_x"/>
                                          </p:val>
                                        </p:tav>
                                      </p:tavLst>
                                    </p:anim>
                                    <p:anim calcmode="lin" valueType="num">
                                      <p:cBhvr>
                                        <p:cTn id="67" dur="1000" fill="hold"/>
                                        <p:tgtEl>
                                          <p:spTgt spid="29"/>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fade">
                                      <p:cBhvr>
                                        <p:cTn id="70" dur="1000"/>
                                        <p:tgtEl>
                                          <p:spTgt spid="30"/>
                                        </p:tgtEl>
                                      </p:cBhvr>
                                    </p:animEffect>
                                    <p:anim calcmode="lin" valueType="num">
                                      <p:cBhvr>
                                        <p:cTn id="71" dur="1000" fill="hold"/>
                                        <p:tgtEl>
                                          <p:spTgt spid="30"/>
                                        </p:tgtEl>
                                        <p:attrNameLst>
                                          <p:attrName>ppt_x</p:attrName>
                                        </p:attrNameLst>
                                      </p:cBhvr>
                                      <p:tavLst>
                                        <p:tav tm="0">
                                          <p:val>
                                            <p:strVal val="#ppt_x"/>
                                          </p:val>
                                        </p:tav>
                                        <p:tav tm="100000">
                                          <p:val>
                                            <p:strVal val="#ppt_x"/>
                                          </p:val>
                                        </p:tav>
                                      </p:tavLst>
                                    </p:anim>
                                    <p:anim calcmode="lin" valueType="num">
                                      <p:cBhvr>
                                        <p:cTn id="72" dur="1000" fill="hold"/>
                                        <p:tgtEl>
                                          <p:spTgt spid="30"/>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1000"/>
                                        <p:tgtEl>
                                          <p:spTgt spid="34"/>
                                        </p:tgtEl>
                                      </p:cBhvr>
                                    </p:animEffect>
                                    <p:anim calcmode="lin" valueType="num">
                                      <p:cBhvr>
                                        <p:cTn id="76" dur="1000" fill="hold"/>
                                        <p:tgtEl>
                                          <p:spTgt spid="34"/>
                                        </p:tgtEl>
                                        <p:attrNameLst>
                                          <p:attrName>ppt_x</p:attrName>
                                        </p:attrNameLst>
                                      </p:cBhvr>
                                      <p:tavLst>
                                        <p:tav tm="0">
                                          <p:val>
                                            <p:strVal val="#ppt_x"/>
                                          </p:val>
                                        </p:tav>
                                        <p:tav tm="100000">
                                          <p:val>
                                            <p:strVal val="#ppt_x"/>
                                          </p:val>
                                        </p:tav>
                                      </p:tavLst>
                                    </p:anim>
                                    <p:anim calcmode="lin" valueType="num">
                                      <p:cBhvr>
                                        <p:cTn id="77"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1000"/>
                                        <p:tgtEl>
                                          <p:spTgt spid="22"/>
                                        </p:tgtEl>
                                      </p:cBhvr>
                                    </p:animEffect>
                                    <p:anim calcmode="lin" valueType="num">
                                      <p:cBhvr>
                                        <p:cTn id="83" dur="1000" fill="hold"/>
                                        <p:tgtEl>
                                          <p:spTgt spid="22"/>
                                        </p:tgtEl>
                                        <p:attrNameLst>
                                          <p:attrName>ppt_x</p:attrName>
                                        </p:attrNameLst>
                                      </p:cBhvr>
                                      <p:tavLst>
                                        <p:tav tm="0">
                                          <p:val>
                                            <p:strVal val="#ppt_x"/>
                                          </p:val>
                                        </p:tav>
                                        <p:tav tm="100000">
                                          <p:val>
                                            <p:strVal val="#ppt_x"/>
                                          </p:val>
                                        </p:tav>
                                      </p:tavLst>
                                    </p:anim>
                                    <p:anim calcmode="lin" valueType="num">
                                      <p:cBhvr>
                                        <p:cTn id="84" dur="1000" fill="hold"/>
                                        <p:tgtEl>
                                          <p:spTgt spid="22"/>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1000"/>
                                        <p:tgtEl>
                                          <p:spTgt spid="28"/>
                                        </p:tgtEl>
                                      </p:cBhvr>
                                    </p:animEffect>
                                    <p:anim calcmode="lin" valueType="num">
                                      <p:cBhvr>
                                        <p:cTn id="88" dur="1000" fill="hold"/>
                                        <p:tgtEl>
                                          <p:spTgt spid="28"/>
                                        </p:tgtEl>
                                        <p:attrNameLst>
                                          <p:attrName>ppt_x</p:attrName>
                                        </p:attrNameLst>
                                      </p:cBhvr>
                                      <p:tavLst>
                                        <p:tav tm="0">
                                          <p:val>
                                            <p:strVal val="#ppt_x"/>
                                          </p:val>
                                        </p:tav>
                                        <p:tav tm="100000">
                                          <p:val>
                                            <p:strVal val="#ppt_x"/>
                                          </p:val>
                                        </p:tav>
                                      </p:tavLst>
                                    </p:anim>
                                    <p:anim calcmode="lin" valueType="num">
                                      <p:cBhvr>
                                        <p:cTn id="89" dur="1000" fill="hold"/>
                                        <p:tgtEl>
                                          <p:spTgt spid="28"/>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fade">
                                      <p:cBhvr>
                                        <p:cTn id="92" dur="1000"/>
                                        <p:tgtEl>
                                          <p:spTgt spid="26"/>
                                        </p:tgtEl>
                                      </p:cBhvr>
                                    </p:animEffect>
                                    <p:anim calcmode="lin" valueType="num">
                                      <p:cBhvr>
                                        <p:cTn id="93" dur="1000" fill="hold"/>
                                        <p:tgtEl>
                                          <p:spTgt spid="26"/>
                                        </p:tgtEl>
                                        <p:attrNameLst>
                                          <p:attrName>ppt_x</p:attrName>
                                        </p:attrNameLst>
                                      </p:cBhvr>
                                      <p:tavLst>
                                        <p:tav tm="0">
                                          <p:val>
                                            <p:strVal val="#ppt_x"/>
                                          </p:val>
                                        </p:tav>
                                        <p:tav tm="100000">
                                          <p:val>
                                            <p:strVal val="#ppt_x"/>
                                          </p:val>
                                        </p:tav>
                                      </p:tavLst>
                                    </p:anim>
                                    <p:anim calcmode="lin" valueType="num">
                                      <p:cBhvr>
                                        <p:cTn id="94" dur="1000" fill="hold"/>
                                        <p:tgtEl>
                                          <p:spTgt spid="26"/>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fade">
                                      <p:cBhvr>
                                        <p:cTn id="97" dur="1000"/>
                                        <p:tgtEl>
                                          <p:spTgt spid="19"/>
                                        </p:tgtEl>
                                      </p:cBhvr>
                                    </p:animEffect>
                                    <p:anim calcmode="lin" valueType="num">
                                      <p:cBhvr>
                                        <p:cTn id="98" dur="1000" fill="hold"/>
                                        <p:tgtEl>
                                          <p:spTgt spid="19"/>
                                        </p:tgtEl>
                                        <p:attrNameLst>
                                          <p:attrName>ppt_x</p:attrName>
                                        </p:attrNameLst>
                                      </p:cBhvr>
                                      <p:tavLst>
                                        <p:tav tm="0">
                                          <p:val>
                                            <p:strVal val="#ppt_x"/>
                                          </p:val>
                                        </p:tav>
                                        <p:tav tm="100000">
                                          <p:val>
                                            <p:strVal val="#ppt_x"/>
                                          </p:val>
                                        </p:tav>
                                      </p:tavLst>
                                    </p:anim>
                                    <p:anim calcmode="lin" valueType="num">
                                      <p:cBhvr>
                                        <p:cTn id="99" dur="1000" fill="hold"/>
                                        <p:tgtEl>
                                          <p:spTgt spid="19"/>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18"/>
                                        </p:tgtEl>
                                        <p:attrNameLst>
                                          <p:attrName>style.visibility</p:attrName>
                                        </p:attrNameLst>
                                      </p:cBhvr>
                                      <p:to>
                                        <p:strVal val="visible"/>
                                      </p:to>
                                    </p:set>
                                    <p:animEffect transition="in" filter="fade">
                                      <p:cBhvr>
                                        <p:cTn id="102" dur="1000"/>
                                        <p:tgtEl>
                                          <p:spTgt spid="18"/>
                                        </p:tgtEl>
                                      </p:cBhvr>
                                    </p:animEffect>
                                    <p:anim calcmode="lin" valueType="num">
                                      <p:cBhvr>
                                        <p:cTn id="103" dur="1000" fill="hold"/>
                                        <p:tgtEl>
                                          <p:spTgt spid="18"/>
                                        </p:tgtEl>
                                        <p:attrNameLst>
                                          <p:attrName>ppt_x</p:attrName>
                                        </p:attrNameLst>
                                      </p:cBhvr>
                                      <p:tavLst>
                                        <p:tav tm="0">
                                          <p:val>
                                            <p:strVal val="#ppt_x"/>
                                          </p:val>
                                        </p:tav>
                                        <p:tav tm="100000">
                                          <p:val>
                                            <p:strVal val="#ppt_x"/>
                                          </p:val>
                                        </p:tav>
                                      </p:tavLst>
                                    </p:anim>
                                    <p:anim calcmode="lin" valueType="num">
                                      <p:cBhvr>
                                        <p:cTn id="10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9" grpId="0">
        <p:bldAsOne/>
      </p:bldGraphic>
      <p:bldP spid="11" grpId="0" animBg="1"/>
      <p:bldP spid="18" grpId="0" animBg="1"/>
      <p:bldP spid="19" grpId="0" animBg="1"/>
      <p:bldP spid="23" grpId="0" animBg="1"/>
      <p:bldP spid="29" grpId="0" animBg="1"/>
      <p:bldP spid="30" grpId="0"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093296"/>
            <a:ext cx="9144000" cy="76485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8" name="7 CuadroTexto"/>
          <p:cNvSpPr txBox="1"/>
          <p:nvPr/>
        </p:nvSpPr>
        <p:spPr>
          <a:xfrm>
            <a:off x="1434092" y="-15648"/>
            <a:ext cx="6696744" cy="584775"/>
          </a:xfrm>
          <a:prstGeom prst="rect">
            <a:avLst/>
          </a:prstGeom>
          <a:noFill/>
        </p:spPr>
        <p:txBody>
          <a:bodyPr wrap="square" rtlCol="0">
            <a:spAutoFit/>
          </a:bodyPr>
          <a:lstStyle/>
          <a:p>
            <a:pPr algn="ctr"/>
            <a:r>
              <a:rPr lang="es-EC" sz="3200" b="1" dirty="0" smtClean="0">
                <a:ln>
                  <a:solidFill>
                    <a:srgbClr val="7030A0"/>
                  </a:solidFill>
                </a:ln>
                <a:solidFill>
                  <a:srgbClr val="7030A0"/>
                </a:solidFill>
              </a:rPr>
              <a:t>Canales de Comercialización</a:t>
            </a:r>
            <a:endParaRPr lang="es-EC" sz="3200" b="1" dirty="0">
              <a:ln>
                <a:solidFill>
                  <a:srgbClr val="7030A0"/>
                </a:solidFill>
              </a:ln>
              <a:solidFill>
                <a:srgbClr val="7030A0"/>
              </a:solidFill>
            </a:endParaRPr>
          </a:p>
        </p:txBody>
      </p:sp>
      <p:pic>
        <p:nvPicPr>
          <p:cNvPr id="4098" name="Picture 2" descr="C:\Users\HP\Desktop\Dibujo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630" t="2415" r="2461" b="2975"/>
          <a:stretch/>
        </p:blipFill>
        <p:spPr bwMode="auto">
          <a:xfrm>
            <a:off x="1" y="418354"/>
            <a:ext cx="9144000" cy="6439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335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barn(inVertical)">
                                      <p:cBhvr>
                                        <p:cTn id="1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093296"/>
            <a:ext cx="9144000" cy="76485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8" name="7 CuadroTexto"/>
          <p:cNvSpPr txBox="1"/>
          <p:nvPr/>
        </p:nvSpPr>
        <p:spPr>
          <a:xfrm>
            <a:off x="0" y="116632"/>
            <a:ext cx="9144000" cy="887487"/>
          </a:xfrm>
          <a:prstGeom prst="rect">
            <a:avLst/>
          </a:prstGeom>
          <a:noFill/>
        </p:spPr>
        <p:txBody>
          <a:bodyPr wrap="square" rtlCol="0">
            <a:spAutoFit/>
          </a:bodyPr>
          <a:lstStyle/>
          <a:p>
            <a:pPr algn="ctr">
              <a:lnSpc>
                <a:spcPts val="3000"/>
              </a:lnSpc>
            </a:pPr>
            <a:r>
              <a:rPr lang="es-EC" sz="3600" b="1" dirty="0" smtClean="0">
                <a:ln>
                  <a:solidFill>
                    <a:srgbClr val="7030A0"/>
                  </a:solidFill>
                </a:ln>
                <a:solidFill>
                  <a:srgbClr val="7030A0"/>
                </a:solidFill>
              </a:rPr>
              <a:t>Costos </a:t>
            </a:r>
            <a:r>
              <a:rPr lang="es-EC" sz="3600" b="1" dirty="0">
                <a:ln>
                  <a:solidFill>
                    <a:srgbClr val="7030A0"/>
                  </a:solidFill>
                </a:ln>
                <a:solidFill>
                  <a:srgbClr val="7030A0"/>
                </a:solidFill>
              </a:rPr>
              <a:t>y gastos de los actores de la cadena de comercialización</a:t>
            </a:r>
          </a:p>
        </p:txBody>
      </p:sp>
      <p:graphicFrame>
        <p:nvGraphicFramePr>
          <p:cNvPr id="2" name="1 Diagrama"/>
          <p:cNvGraphicFramePr/>
          <p:nvPr>
            <p:extLst>
              <p:ext uri="{D42A27DB-BD31-4B8C-83A1-F6EECF244321}">
                <p14:modId xmlns:p14="http://schemas.microsoft.com/office/powerpoint/2010/main" val="3916817502"/>
              </p:ext>
            </p:extLst>
          </p:nvPr>
        </p:nvGraphicFramePr>
        <p:xfrm>
          <a:off x="395536" y="1397000"/>
          <a:ext cx="8352928" cy="4696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CuadroTexto"/>
          <p:cNvSpPr txBox="1"/>
          <p:nvPr/>
        </p:nvSpPr>
        <p:spPr>
          <a:xfrm>
            <a:off x="431540" y="1700808"/>
            <a:ext cx="8280920"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C" dirty="0"/>
              <a:t>Para </a:t>
            </a:r>
            <a:r>
              <a:rPr lang="es-EC" dirty="0" smtClean="0"/>
              <a:t>la </a:t>
            </a:r>
            <a:r>
              <a:rPr lang="es-EC" dirty="0"/>
              <a:t>obtención de la utilidad </a:t>
            </a:r>
            <a:r>
              <a:rPr lang="es-EC" dirty="0" smtClean="0"/>
              <a:t>se </a:t>
            </a:r>
            <a:r>
              <a:rPr lang="es-EC" dirty="0"/>
              <a:t>tomó como promedio los siguientes datos: </a:t>
            </a:r>
          </a:p>
        </p:txBody>
      </p:sp>
    </p:spTree>
    <p:extLst>
      <p:ext uri="{BB962C8B-B14F-4D97-AF65-F5344CB8AC3E}">
        <p14:creationId xmlns:p14="http://schemas.microsoft.com/office/powerpoint/2010/main" val="16489351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2" grpId="0">
        <p:bldAsOne/>
      </p:bldGraphic>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093296"/>
            <a:ext cx="9144000" cy="76485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8" name="7 CuadroTexto"/>
          <p:cNvSpPr txBox="1"/>
          <p:nvPr/>
        </p:nvSpPr>
        <p:spPr>
          <a:xfrm>
            <a:off x="0" y="116632"/>
            <a:ext cx="9144000" cy="502766"/>
          </a:xfrm>
          <a:prstGeom prst="rect">
            <a:avLst/>
          </a:prstGeom>
          <a:noFill/>
        </p:spPr>
        <p:txBody>
          <a:bodyPr wrap="square" rtlCol="0">
            <a:spAutoFit/>
          </a:bodyPr>
          <a:lstStyle/>
          <a:p>
            <a:pPr algn="ctr">
              <a:lnSpc>
                <a:spcPts val="3000"/>
              </a:lnSpc>
            </a:pPr>
            <a:r>
              <a:rPr lang="es-EC" sz="3600" b="1" dirty="0" smtClean="0">
                <a:ln>
                  <a:solidFill>
                    <a:srgbClr val="7030A0"/>
                  </a:solidFill>
                </a:ln>
                <a:solidFill>
                  <a:srgbClr val="7030A0"/>
                </a:solidFill>
              </a:rPr>
              <a:t>Costos y gastos en los que incurre el productor</a:t>
            </a:r>
            <a:endParaRPr lang="es-EC" sz="3600" b="1" dirty="0">
              <a:ln>
                <a:solidFill>
                  <a:srgbClr val="7030A0"/>
                </a:solidFill>
              </a:ln>
              <a:solidFill>
                <a:srgbClr val="7030A0"/>
              </a:solidFill>
            </a:endParaRPr>
          </a:p>
        </p:txBody>
      </p:sp>
      <p:sp>
        <p:nvSpPr>
          <p:cNvPr id="6" name="5 CuadroTexto"/>
          <p:cNvSpPr txBox="1"/>
          <p:nvPr/>
        </p:nvSpPr>
        <p:spPr>
          <a:xfrm>
            <a:off x="310387" y="1390709"/>
            <a:ext cx="8424936"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C" dirty="0"/>
              <a:t>𝐶𝑜𝑚𝑝𝑟𝑎 </a:t>
            </a:r>
            <a:r>
              <a:rPr lang="es-EC" dirty="0" smtClean="0"/>
              <a:t>𝑡𝑒𝑟𝑛𝑒𝑟𝑜 = 90 </a:t>
            </a:r>
            <a:r>
              <a:rPr lang="es-EC" dirty="0"/>
              <a:t>𝑡𝑒𝑟𝑛𝑒𝑟𝑜𝑠 𝑑𝑒𝑠𝑡𝑒𝑡𝑎𝑑𝑜𝑠∗$200,00 𝑐𝑜𝑠𝑡𝑜 𝑢𝑛𝑖𝑡𝑎𝑟𝑖𝑜 𝑡𝑒𝑟𝑛𝑒𝑟𝑜</a:t>
            </a:r>
          </a:p>
          <a:p>
            <a:r>
              <a:rPr lang="es-EC" dirty="0"/>
              <a:t>𝐶𝑜𝑚𝑝𝑟𝑎 𝑡𝑒𝑟𝑛𝑒𝑟𝑜 𝑑𝑒 </a:t>
            </a:r>
            <a:r>
              <a:rPr lang="es-EC" dirty="0" smtClean="0"/>
              <a:t>𝑐𝑎𝑟𝑛𝑒 = $</a:t>
            </a:r>
            <a:r>
              <a:rPr lang="es-EC" dirty="0"/>
              <a:t>18.000,00</a:t>
            </a:r>
          </a:p>
          <a:p>
            <a:r>
              <a:rPr lang="es-EC" dirty="0"/>
              <a:t>𝑪𝒐𝒔𝒕𝒐 𝒖𝒏𝒊𝒕𝒂𝒓𝒊𝒐 </a:t>
            </a:r>
            <a:r>
              <a:rPr lang="es-EC" dirty="0" smtClean="0"/>
              <a:t>𝒕𝒆𝒓𝒏𝒆𝒓𝒐 = $</a:t>
            </a:r>
            <a:r>
              <a:rPr lang="es-EC" dirty="0"/>
              <a:t>𝟐𝟎𝟎,</a:t>
            </a:r>
            <a:r>
              <a:rPr lang="es-EC" dirty="0" smtClean="0"/>
              <a:t>𝟎𝟎</a:t>
            </a:r>
          </a:p>
        </p:txBody>
      </p:sp>
      <p:sp>
        <p:nvSpPr>
          <p:cNvPr id="7" name="6 CuadroTexto"/>
          <p:cNvSpPr txBox="1"/>
          <p:nvPr/>
        </p:nvSpPr>
        <p:spPr>
          <a:xfrm>
            <a:off x="310387" y="1021377"/>
            <a:ext cx="2736304"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EC" b="1" dirty="0" smtClean="0"/>
              <a:t>Compra ternero de carne: </a:t>
            </a:r>
            <a:endParaRPr lang="es-EC" b="1" dirty="0"/>
          </a:p>
        </p:txBody>
      </p:sp>
      <p:sp>
        <p:nvSpPr>
          <p:cNvPr id="10" name="9 CuadroTexto"/>
          <p:cNvSpPr txBox="1"/>
          <p:nvPr/>
        </p:nvSpPr>
        <p:spPr>
          <a:xfrm>
            <a:off x="322996" y="3419212"/>
            <a:ext cx="3322954"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C" b="1" dirty="0"/>
              <a:t>Antiparasitario (ivermectina 1%)</a:t>
            </a:r>
          </a:p>
        </p:txBody>
      </p:sp>
      <p:sp>
        <p:nvSpPr>
          <p:cNvPr id="11" name="10 CuadroTexto"/>
          <p:cNvSpPr txBox="1"/>
          <p:nvPr/>
        </p:nvSpPr>
        <p:spPr>
          <a:xfrm>
            <a:off x="3645949" y="3419212"/>
            <a:ext cx="1701437"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C" b="1" dirty="0" smtClean="0"/>
              <a:t>3 meses nacido</a:t>
            </a:r>
            <a:endParaRPr lang="es-EC" b="1" dirty="0"/>
          </a:p>
        </p:txBody>
      </p:sp>
      <p:sp>
        <p:nvSpPr>
          <p:cNvPr id="12" name="11 CuadroTexto"/>
          <p:cNvSpPr txBox="1"/>
          <p:nvPr/>
        </p:nvSpPr>
        <p:spPr>
          <a:xfrm>
            <a:off x="5347386" y="3419212"/>
            <a:ext cx="3445443"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C" b="1" dirty="0"/>
              <a:t>cuatro aplicaciones al año</a:t>
            </a:r>
          </a:p>
        </p:txBody>
      </p:sp>
      <p:pic>
        <p:nvPicPr>
          <p:cNvPr id="13" name="12 Imagen"/>
          <p:cNvPicPr/>
          <p:nvPr/>
        </p:nvPicPr>
        <p:blipFill rotWithShape="1">
          <a:blip r:embed="rId2" cstate="email">
            <a:extLst>
              <a:ext uri="{28A0092B-C50C-407E-A947-70E740481C1C}">
                <a14:useLocalDpi xmlns:a14="http://schemas.microsoft.com/office/drawing/2010/main"/>
              </a:ext>
            </a:extLst>
          </a:blip>
          <a:srcRect r="4372"/>
          <a:stretch/>
        </p:blipFill>
        <p:spPr bwMode="auto">
          <a:xfrm>
            <a:off x="0" y="3860551"/>
            <a:ext cx="9143999" cy="2615169"/>
          </a:xfrm>
          <a:prstGeom prst="rect">
            <a:avLst/>
          </a:prstGeom>
          <a:noFill/>
          <a:ln>
            <a:noFill/>
          </a:ln>
        </p:spPr>
      </p:pic>
      <p:sp>
        <p:nvSpPr>
          <p:cNvPr id="14" name="13 CuadroTexto"/>
          <p:cNvSpPr txBox="1"/>
          <p:nvPr/>
        </p:nvSpPr>
        <p:spPr>
          <a:xfrm>
            <a:off x="3844521" y="2668270"/>
            <a:ext cx="1502865"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EC" b="1" dirty="0" smtClean="0"/>
              <a:t>MEDICINAS</a:t>
            </a:r>
            <a:endParaRPr lang="es-EC" b="1" dirty="0"/>
          </a:p>
        </p:txBody>
      </p:sp>
    </p:spTree>
    <p:extLst>
      <p:ext uri="{BB962C8B-B14F-4D97-AF65-F5344CB8AC3E}">
        <p14:creationId xmlns:p14="http://schemas.microsoft.com/office/powerpoint/2010/main" val="22700394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heel(1)">
                                      <p:cBhvr>
                                        <p:cTn id="33" dur="20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down)">
                                      <p:cBhvr>
                                        <p:cTn id="46" dur="580">
                                          <p:stCondLst>
                                            <p:cond delay="0"/>
                                          </p:stCondLst>
                                        </p:cTn>
                                        <p:tgtEl>
                                          <p:spTgt spid="13"/>
                                        </p:tgtEl>
                                      </p:cBhvr>
                                    </p:animEffect>
                                    <p:anim calcmode="lin" valueType="num">
                                      <p:cBhvr>
                                        <p:cTn id="47"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2" dur="26">
                                          <p:stCondLst>
                                            <p:cond delay="650"/>
                                          </p:stCondLst>
                                        </p:cTn>
                                        <p:tgtEl>
                                          <p:spTgt spid="13"/>
                                        </p:tgtEl>
                                      </p:cBhvr>
                                      <p:to x="100000" y="60000"/>
                                    </p:animScale>
                                    <p:animScale>
                                      <p:cBhvr>
                                        <p:cTn id="53" dur="166" decel="50000">
                                          <p:stCondLst>
                                            <p:cond delay="676"/>
                                          </p:stCondLst>
                                        </p:cTn>
                                        <p:tgtEl>
                                          <p:spTgt spid="13"/>
                                        </p:tgtEl>
                                      </p:cBhvr>
                                      <p:to x="100000" y="100000"/>
                                    </p:animScale>
                                    <p:animScale>
                                      <p:cBhvr>
                                        <p:cTn id="54" dur="26">
                                          <p:stCondLst>
                                            <p:cond delay="1312"/>
                                          </p:stCondLst>
                                        </p:cTn>
                                        <p:tgtEl>
                                          <p:spTgt spid="13"/>
                                        </p:tgtEl>
                                      </p:cBhvr>
                                      <p:to x="100000" y="80000"/>
                                    </p:animScale>
                                    <p:animScale>
                                      <p:cBhvr>
                                        <p:cTn id="55" dur="166" decel="50000">
                                          <p:stCondLst>
                                            <p:cond delay="1338"/>
                                          </p:stCondLst>
                                        </p:cTn>
                                        <p:tgtEl>
                                          <p:spTgt spid="13"/>
                                        </p:tgtEl>
                                      </p:cBhvr>
                                      <p:to x="100000" y="100000"/>
                                    </p:animScale>
                                    <p:animScale>
                                      <p:cBhvr>
                                        <p:cTn id="56" dur="26">
                                          <p:stCondLst>
                                            <p:cond delay="1642"/>
                                          </p:stCondLst>
                                        </p:cTn>
                                        <p:tgtEl>
                                          <p:spTgt spid="13"/>
                                        </p:tgtEl>
                                      </p:cBhvr>
                                      <p:to x="100000" y="90000"/>
                                    </p:animScale>
                                    <p:animScale>
                                      <p:cBhvr>
                                        <p:cTn id="57" dur="166" decel="50000">
                                          <p:stCondLst>
                                            <p:cond delay="1668"/>
                                          </p:stCondLst>
                                        </p:cTn>
                                        <p:tgtEl>
                                          <p:spTgt spid="13"/>
                                        </p:tgtEl>
                                      </p:cBhvr>
                                      <p:to x="100000" y="100000"/>
                                    </p:animScale>
                                    <p:animScale>
                                      <p:cBhvr>
                                        <p:cTn id="58" dur="26">
                                          <p:stCondLst>
                                            <p:cond delay="1808"/>
                                          </p:stCondLst>
                                        </p:cTn>
                                        <p:tgtEl>
                                          <p:spTgt spid="13"/>
                                        </p:tgtEl>
                                      </p:cBhvr>
                                      <p:to x="100000" y="95000"/>
                                    </p:animScale>
                                    <p:animScale>
                                      <p:cBhvr>
                                        <p:cTn id="59"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animBg="1"/>
      <p:bldP spid="7" grpId="0" animBg="1"/>
      <p:bldP spid="10" grpId="0" animBg="1"/>
      <p:bldP spid="11" grpId="0" animBg="1"/>
      <p:bldP spid="12"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093296"/>
            <a:ext cx="9144000" cy="76485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6" name="5 CuadroTexto"/>
          <p:cNvSpPr txBox="1"/>
          <p:nvPr/>
        </p:nvSpPr>
        <p:spPr>
          <a:xfrm>
            <a:off x="310387" y="1206043"/>
            <a:ext cx="8424936" cy="18928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r>
              <a:rPr lang="es-EC" b="1" dirty="0" smtClean="0"/>
              <a:t>A = </a:t>
            </a:r>
            <a:r>
              <a:rPr lang="es-EC" dirty="0" smtClean="0"/>
              <a:t>( 90 </a:t>
            </a:r>
            <a:r>
              <a:rPr lang="es-EC" dirty="0"/>
              <a:t>bovinos*7 aplicaciones en  22meses*8cc dosis por bovino)/(500 cc dosis frasco</a:t>
            </a:r>
            <a:r>
              <a:rPr lang="es-EC" dirty="0" smtClean="0"/>
              <a:t>)</a:t>
            </a:r>
            <a:endParaRPr lang="es-EC" dirty="0"/>
          </a:p>
          <a:p>
            <a:r>
              <a:rPr lang="es-EC" b="1" dirty="0" smtClean="0"/>
              <a:t>A = </a:t>
            </a:r>
            <a:r>
              <a:rPr lang="es-EC" dirty="0" smtClean="0"/>
              <a:t>10,08 </a:t>
            </a:r>
            <a:r>
              <a:rPr lang="es-EC" dirty="0"/>
              <a:t>frasco en </a:t>
            </a:r>
            <a:r>
              <a:rPr lang="es-EC" dirty="0" smtClean="0"/>
              <a:t>22meses</a:t>
            </a:r>
            <a:endParaRPr lang="es-EC" dirty="0"/>
          </a:p>
          <a:p>
            <a:pPr algn="ctr"/>
            <a:r>
              <a:rPr lang="es-EC" b="1" dirty="0"/>
              <a:t>Precio </a:t>
            </a:r>
            <a:r>
              <a:rPr lang="es-EC" b="1" dirty="0" smtClean="0"/>
              <a:t>del frasco </a:t>
            </a:r>
            <a:r>
              <a:rPr lang="es-EC" b="1" dirty="0"/>
              <a:t>de 500 cc=$45,00</a:t>
            </a:r>
          </a:p>
          <a:p>
            <a:r>
              <a:rPr lang="es-EC" b="1" dirty="0" smtClean="0"/>
              <a:t>A = </a:t>
            </a:r>
            <a:r>
              <a:rPr lang="es-EC" dirty="0" smtClean="0"/>
              <a:t>10,08 </a:t>
            </a:r>
            <a:r>
              <a:rPr lang="es-EC" dirty="0"/>
              <a:t>frascos en 22 meses* $45,00</a:t>
            </a:r>
          </a:p>
          <a:p>
            <a:r>
              <a:rPr lang="es-EC" b="1" dirty="0" smtClean="0"/>
              <a:t>A = </a:t>
            </a:r>
            <a:r>
              <a:rPr lang="es-EC" dirty="0" smtClean="0"/>
              <a:t>$</a:t>
            </a:r>
            <a:r>
              <a:rPr lang="es-EC" dirty="0"/>
              <a:t>45,60 en 22 meses</a:t>
            </a:r>
          </a:p>
          <a:p>
            <a:r>
              <a:rPr lang="es-EC" b="1" dirty="0" smtClean="0"/>
              <a:t>A =</a:t>
            </a:r>
            <a:r>
              <a:rPr lang="es-EC" dirty="0" smtClean="0"/>
              <a:t> ($</a:t>
            </a:r>
            <a:r>
              <a:rPr lang="es-EC" dirty="0"/>
              <a:t>453,60)/(90 bovinos)=$5,04 </a:t>
            </a:r>
          </a:p>
        </p:txBody>
      </p:sp>
      <p:sp>
        <p:nvSpPr>
          <p:cNvPr id="7" name="6 CuadroTexto"/>
          <p:cNvSpPr txBox="1"/>
          <p:nvPr/>
        </p:nvSpPr>
        <p:spPr>
          <a:xfrm>
            <a:off x="310387" y="836711"/>
            <a:ext cx="2736304"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EC" b="1" dirty="0" smtClean="0"/>
              <a:t>Antiparasitario:</a:t>
            </a:r>
            <a:endParaRPr lang="es-EC" b="1" dirty="0"/>
          </a:p>
        </p:txBody>
      </p:sp>
      <p:sp>
        <p:nvSpPr>
          <p:cNvPr id="11" name="10 CuadroTexto"/>
          <p:cNvSpPr txBox="1"/>
          <p:nvPr/>
        </p:nvSpPr>
        <p:spPr>
          <a:xfrm>
            <a:off x="0" y="166971"/>
            <a:ext cx="9144000" cy="502766"/>
          </a:xfrm>
          <a:prstGeom prst="rect">
            <a:avLst/>
          </a:prstGeom>
          <a:noFill/>
        </p:spPr>
        <p:txBody>
          <a:bodyPr wrap="square" rtlCol="0">
            <a:spAutoFit/>
          </a:bodyPr>
          <a:lstStyle/>
          <a:p>
            <a:pPr algn="ctr">
              <a:lnSpc>
                <a:spcPts val="3000"/>
              </a:lnSpc>
            </a:pPr>
            <a:r>
              <a:rPr lang="es-EC" sz="3600" b="1" dirty="0" smtClean="0">
                <a:ln>
                  <a:solidFill>
                    <a:srgbClr val="7030A0"/>
                  </a:solidFill>
                </a:ln>
                <a:solidFill>
                  <a:srgbClr val="7030A0"/>
                </a:solidFill>
              </a:rPr>
              <a:t>Costos y gastos en los que incurre el productor</a:t>
            </a:r>
            <a:endParaRPr lang="es-EC" sz="3600" b="1" dirty="0">
              <a:ln>
                <a:solidFill>
                  <a:srgbClr val="7030A0"/>
                </a:solidFill>
              </a:ln>
              <a:solidFill>
                <a:srgbClr val="7030A0"/>
              </a:solidFill>
            </a:endParaRPr>
          </a:p>
        </p:txBody>
      </p:sp>
      <p:sp>
        <p:nvSpPr>
          <p:cNvPr id="12" name="11 CuadroTexto"/>
          <p:cNvSpPr txBox="1"/>
          <p:nvPr/>
        </p:nvSpPr>
        <p:spPr>
          <a:xfrm>
            <a:off x="322996" y="3419212"/>
            <a:ext cx="3322954"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lvl="0"/>
            <a:r>
              <a:rPr lang="es-EC" b="1" dirty="0" smtClean="0"/>
              <a:t>Vitamina AD3E</a:t>
            </a:r>
            <a:endParaRPr lang="es-EC" dirty="0"/>
          </a:p>
        </p:txBody>
      </p:sp>
      <p:sp>
        <p:nvSpPr>
          <p:cNvPr id="13" name="12 CuadroTexto"/>
          <p:cNvSpPr txBox="1"/>
          <p:nvPr/>
        </p:nvSpPr>
        <p:spPr>
          <a:xfrm>
            <a:off x="3645949" y="3419212"/>
            <a:ext cx="1701437"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C" b="1" dirty="0" smtClean="0"/>
              <a:t>3 meses nacido</a:t>
            </a:r>
            <a:endParaRPr lang="es-EC" b="1" dirty="0"/>
          </a:p>
        </p:txBody>
      </p:sp>
      <p:sp>
        <p:nvSpPr>
          <p:cNvPr id="14" name="13 CuadroTexto"/>
          <p:cNvSpPr txBox="1"/>
          <p:nvPr/>
        </p:nvSpPr>
        <p:spPr>
          <a:xfrm>
            <a:off x="5347386" y="3419212"/>
            <a:ext cx="3445443"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C" b="1" dirty="0"/>
              <a:t>cuatro aplicaciones al año</a:t>
            </a:r>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4005063"/>
            <a:ext cx="9143999" cy="2285991"/>
          </a:xfrm>
          <a:prstGeom prst="rect">
            <a:avLst/>
          </a:prstGeom>
          <a:ln/>
        </p:spPr>
        <p:style>
          <a:lnRef idx="2">
            <a:schemeClr val="accent1"/>
          </a:lnRef>
          <a:fillRef idx="1">
            <a:schemeClr val="lt1"/>
          </a:fillRef>
          <a:effectRef idx="0">
            <a:schemeClr val="accent1"/>
          </a:effectRef>
          <a:fontRef idx="minor">
            <a:schemeClr val="dk1"/>
          </a:fontRef>
        </p:style>
      </p:pic>
      <p:sp>
        <p:nvSpPr>
          <p:cNvPr id="2" name="1 CuadroTexto"/>
          <p:cNvSpPr txBox="1"/>
          <p:nvPr/>
        </p:nvSpPr>
        <p:spPr>
          <a:xfrm>
            <a:off x="310387" y="6291055"/>
            <a:ext cx="8482442"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EC" b="1" dirty="0"/>
              <a:t>Vitamina AD3E </a:t>
            </a:r>
            <a:r>
              <a:rPr lang="es-EC" b="1" dirty="0" smtClean="0"/>
              <a:t> =  </a:t>
            </a:r>
            <a:r>
              <a:rPr lang="es-EC" dirty="0" smtClean="0"/>
              <a:t>$</a:t>
            </a:r>
            <a:r>
              <a:rPr lang="es-EC" dirty="0"/>
              <a:t>4,76 </a:t>
            </a:r>
          </a:p>
        </p:txBody>
      </p:sp>
    </p:spTree>
    <p:extLst>
      <p:ext uri="{BB962C8B-B14F-4D97-AF65-F5344CB8AC3E}">
        <p14:creationId xmlns:p14="http://schemas.microsoft.com/office/powerpoint/2010/main" val="16489351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heel(1)">
                                      <p:cBhvr>
                                        <p:cTn id="26" dur="2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6146"/>
                                        </p:tgtEl>
                                        <p:attrNameLst>
                                          <p:attrName>style.visibility</p:attrName>
                                        </p:attrNameLst>
                                      </p:cBhvr>
                                      <p:to>
                                        <p:strVal val="visible"/>
                                      </p:to>
                                    </p:set>
                                    <p:animEffect transition="in" filter="wipe(down)">
                                      <p:cBhvr>
                                        <p:cTn id="39" dur="580">
                                          <p:stCondLst>
                                            <p:cond delay="0"/>
                                          </p:stCondLst>
                                        </p:cTn>
                                        <p:tgtEl>
                                          <p:spTgt spid="6146"/>
                                        </p:tgtEl>
                                      </p:cBhvr>
                                    </p:animEffect>
                                    <p:anim calcmode="lin" valueType="num">
                                      <p:cBhvr>
                                        <p:cTn id="40"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45" dur="26">
                                          <p:stCondLst>
                                            <p:cond delay="650"/>
                                          </p:stCondLst>
                                        </p:cTn>
                                        <p:tgtEl>
                                          <p:spTgt spid="6146"/>
                                        </p:tgtEl>
                                      </p:cBhvr>
                                      <p:to x="100000" y="60000"/>
                                    </p:animScale>
                                    <p:animScale>
                                      <p:cBhvr>
                                        <p:cTn id="46" dur="166" decel="50000">
                                          <p:stCondLst>
                                            <p:cond delay="676"/>
                                          </p:stCondLst>
                                        </p:cTn>
                                        <p:tgtEl>
                                          <p:spTgt spid="6146"/>
                                        </p:tgtEl>
                                      </p:cBhvr>
                                      <p:to x="100000" y="100000"/>
                                    </p:animScale>
                                    <p:animScale>
                                      <p:cBhvr>
                                        <p:cTn id="47" dur="26">
                                          <p:stCondLst>
                                            <p:cond delay="1312"/>
                                          </p:stCondLst>
                                        </p:cTn>
                                        <p:tgtEl>
                                          <p:spTgt spid="6146"/>
                                        </p:tgtEl>
                                      </p:cBhvr>
                                      <p:to x="100000" y="80000"/>
                                    </p:animScale>
                                    <p:animScale>
                                      <p:cBhvr>
                                        <p:cTn id="48" dur="166" decel="50000">
                                          <p:stCondLst>
                                            <p:cond delay="1338"/>
                                          </p:stCondLst>
                                        </p:cTn>
                                        <p:tgtEl>
                                          <p:spTgt spid="6146"/>
                                        </p:tgtEl>
                                      </p:cBhvr>
                                      <p:to x="100000" y="100000"/>
                                    </p:animScale>
                                    <p:animScale>
                                      <p:cBhvr>
                                        <p:cTn id="49" dur="26">
                                          <p:stCondLst>
                                            <p:cond delay="1642"/>
                                          </p:stCondLst>
                                        </p:cTn>
                                        <p:tgtEl>
                                          <p:spTgt spid="6146"/>
                                        </p:tgtEl>
                                      </p:cBhvr>
                                      <p:to x="100000" y="90000"/>
                                    </p:animScale>
                                    <p:animScale>
                                      <p:cBhvr>
                                        <p:cTn id="50" dur="166" decel="50000">
                                          <p:stCondLst>
                                            <p:cond delay="1668"/>
                                          </p:stCondLst>
                                        </p:cTn>
                                        <p:tgtEl>
                                          <p:spTgt spid="6146"/>
                                        </p:tgtEl>
                                      </p:cBhvr>
                                      <p:to x="100000" y="100000"/>
                                    </p:animScale>
                                    <p:animScale>
                                      <p:cBhvr>
                                        <p:cTn id="51" dur="26">
                                          <p:stCondLst>
                                            <p:cond delay="1808"/>
                                          </p:stCondLst>
                                        </p:cTn>
                                        <p:tgtEl>
                                          <p:spTgt spid="6146"/>
                                        </p:tgtEl>
                                      </p:cBhvr>
                                      <p:to x="100000" y="95000"/>
                                    </p:animScale>
                                    <p:animScale>
                                      <p:cBhvr>
                                        <p:cTn id="52" dur="166" decel="50000">
                                          <p:stCondLst>
                                            <p:cond delay="1834"/>
                                          </p:stCondLst>
                                        </p:cTn>
                                        <p:tgtEl>
                                          <p:spTgt spid="61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p:bldP spid="12"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093296"/>
            <a:ext cx="9144000" cy="76485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11" name="10 CuadroTexto"/>
          <p:cNvSpPr txBox="1"/>
          <p:nvPr/>
        </p:nvSpPr>
        <p:spPr>
          <a:xfrm>
            <a:off x="0" y="166971"/>
            <a:ext cx="9144000" cy="502766"/>
          </a:xfrm>
          <a:prstGeom prst="rect">
            <a:avLst/>
          </a:prstGeom>
          <a:noFill/>
        </p:spPr>
        <p:txBody>
          <a:bodyPr wrap="square" rtlCol="0">
            <a:spAutoFit/>
          </a:bodyPr>
          <a:lstStyle/>
          <a:p>
            <a:pPr algn="ctr">
              <a:lnSpc>
                <a:spcPts val="3000"/>
              </a:lnSpc>
            </a:pPr>
            <a:r>
              <a:rPr lang="es-EC" sz="3600" b="1" dirty="0" smtClean="0">
                <a:ln>
                  <a:solidFill>
                    <a:srgbClr val="7030A0"/>
                  </a:solidFill>
                </a:ln>
                <a:solidFill>
                  <a:srgbClr val="7030A0"/>
                </a:solidFill>
              </a:rPr>
              <a:t>Costos y gastos en los que incurre el productor</a:t>
            </a:r>
            <a:endParaRPr lang="es-EC" sz="3600" b="1" dirty="0">
              <a:ln>
                <a:solidFill>
                  <a:srgbClr val="7030A0"/>
                </a:solidFill>
              </a:ln>
              <a:solidFill>
                <a:srgbClr val="7030A0"/>
              </a:solidFill>
            </a:endParaRPr>
          </a:p>
        </p:txBody>
      </p:sp>
      <p:sp>
        <p:nvSpPr>
          <p:cNvPr id="12" name="11 CuadroTexto"/>
          <p:cNvSpPr txBox="1"/>
          <p:nvPr/>
        </p:nvSpPr>
        <p:spPr>
          <a:xfrm>
            <a:off x="297308" y="3833491"/>
            <a:ext cx="3322954"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lvl="0"/>
            <a:r>
              <a:rPr lang="es-EC" b="1" dirty="0"/>
              <a:t>Vacuna aftosa</a:t>
            </a:r>
            <a:endParaRPr lang="es-EC" dirty="0"/>
          </a:p>
        </p:txBody>
      </p:sp>
      <p:sp>
        <p:nvSpPr>
          <p:cNvPr id="13" name="12 CuadroTexto"/>
          <p:cNvSpPr txBox="1"/>
          <p:nvPr/>
        </p:nvSpPr>
        <p:spPr>
          <a:xfrm>
            <a:off x="3620261" y="3833491"/>
            <a:ext cx="1701437"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C" b="1" dirty="0"/>
              <a:t>6</a:t>
            </a:r>
            <a:r>
              <a:rPr lang="es-EC" b="1" dirty="0" smtClean="0"/>
              <a:t> meses nacido</a:t>
            </a:r>
            <a:endParaRPr lang="es-EC" b="1" dirty="0"/>
          </a:p>
        </p:txBody>
      </p:sp>
      <p:sp>
        <p:nvSpPr>
          <p:cNvPr id="14" name="13 CuadroTexto"/>
          <p:cNvSpPr txBox="1"/>
          <p:nvPr/>
        </p:nvSpPr>
        <p:spPr>
          <a:xfrm>
            <a:off x="5321698" y="3833491"/>
            <a:ext cx="3445443"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C" b="1" dirty="0" smtClean="0"/>
              <a:t>Periodicidad de 6 meses</a:t>
            </a:r>
            <a:endParaRPr lang="es-EC" b="1" dirty="0"/>
          </a:p>
        </p:txBody>
      </p:sp>
      <p:sp>
        <p:nvSpPr>
          <p:cNvPr id="2" name="1 CuadroTexto"/>
          <p:cNvSpPr txBox="1"/>
          <p:nvPr/>
        </p:nvSpPr>
        <p:spPr>
          <a:xfrm>
            <a:off x="297308" y="6291055"/>
            <a:ext cx="8482442"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EC" b="1" dirty="0"/>
              <a:t>Vacuna aftosa por </a:t>
            </a:r>
            <a:r>
              <a:rPr lang="es-EC" b="1" dirty="0" smtClean="0"/>
              <a:t>bovino </a:t>
            </a:r>
            <a:r>
              <a:rPr lang="es-EC" dirty="0" smtClean="0"/>
              <a:t>=  $</a:t>
            </a:r>
            <a:r>
              <a:rPr lang="es-EC" dirty="0"/>
              <a:t>1,80</a:t>
            </a:r>
          </a:p>
        </p:txBody>
      </p:sp>
      <p:sp>
        <p:nvSpPr>
          <p:cNvPr id="15" name="14 CuadroTexto"/>
          <p:cNvSpPr txBox="1"/>
          <p:nvPr/>
        </p:nvSpPr>
        <p:spPr>
          <a:xfrm>
            <a:off x="343746" y="852262"/>
            <a:ext cx="3322954"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lvl="0"/>
            <a:r>
              <a:rPr lang="es-EC" b="1" dirty="0"/>
              <a:t>Garrapaticida</a:t>
            </a:r>
            <a:endParaRPr lang="es-EC" dirty="0"/>
          </a:p>
        </p:txBody>
      </p:sp>
      <p:sp>
        <p:nvSpPr>
          <p:cNvPr id="16" name="15 CuadroTexto"/>
          <p:cNvSpPr txBox="1"/>
          <p:nvPr/>
        </p:nvSpPr>
        <p:spPr>
          <a:xfrm>
            <a:off x="3666699" y="852262"/>
            <a:ext cx="1701437"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C" b="1" dirty="0" smtClean="0"/>
              <a:t>3 meses nacido</a:t>
            </a:r>
            <a:endParaRPr lang="es-EC" b="1" dirty="0"/>
          </a:p>
        </p:txBody>
      </p:sp>
      <p:sp>
        <p:nvSpPr>
          <p:cNvPr id="17" name="16 CuadroTexto"/>
          <p:cNvSpPr txBox="1"/>
          <p:nvPr/>
        </p:nvSpPr>
        <p:spPr>
          <a:xfrm>
            <a:off x="5368136" y="852262"/>
            <a:ext cx="3445443"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C" b="1" dirty="0" smtClean="0"/>
              <a:t>4 </a:t>
            </a:r>
            <a:r>
              <a:rPr lang="es-EC" b="1" dirty="0"/>
              <a:t>aplicaciones al </a:t>
            </a:r>
            <a:r>
              <a:rPr lang="es-EC" b="1" dirty="0" smtClean="0"/>
              <a:t>año, hasta 2 años</a:t>
            </a:r>
            <a:endParaRPr lang="es-EC" b="1" dirty="0"/>
          </a:p>
        </p:txBody>
      </p:sp>
      <p:sp>
        <p:nvSpPr>
          <p:cNvPr id="19" name="18 CuadroTexto"/>
          <p:cNvSpPr txBox="1"/>
          <p:nvPr/>
        </p:nvSpPr>
        <p:spPr>
          <a:xfrm>
            <a:off x="310387" y="3211165"/>
            <a:ext cx="8482442"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pt-BR" b="1" dirty="0"/>
              <a:t>Garrapaticida por </a:t>
            </a:r>
            <a:r>
              <a:rPr lang="pt-BR" b="1" dirty="0" smtClean="0"/>
              <a:t>bovino =</a:t>
            </a:r>
            <a:r>
              <a:rPr lang="pt-BR" dirty="0" smtClean="0"/>
              <a:t>  $</a:t>
            </a:r>
            <a:r>
              <a:rPr lang="pt-BR" dirty="0"/>
              <a:t>3,97</a:t>
            </a:r>
            <a:endParaRPr lang="es-EC" dirty="0"/>
          </a:p>
        </p:txBody>
      </p:sp>
      <p:pic>
        <p:nvPicPr>
          <p:cNvPr id="20" name="19 Imagen"/>
          <p:cNvPicPr/>
          <p:nvPr/>
        </p:nvPicPr>
        <p:blipFill rotWithShape="1">
          <a:blip r:embed="rId2" cstate="email">
            <a:extLst>
              <a:ext uri="{28A0092B-C50C-407E-A947-70E740481C1C}">
                <a14:useLocalDpi xmlns:a14="http://schemas.microsoft.com/office/drawing/2010/main"/>
              </a:ext>
            </a:extLst>
          </a:blip>
          <a:srcRect r="2585" b="8232"/>
          <a:stretch/>
        </p:blipFill>
        <p:spPr bwMode="auto">
          <a:xfrm>
            <a:off x="1" y="1234883"/>
            <a:ext cx="9144000" cy="1976282"/>
          </a:xfrm>
          <a:prstGeom prst="rect">
            <a:avLst/>
          </a:prstGeom>
          <a:noFill/>
          <a:ln>
            <a:noFill/>
          </a:ln>
        </p:spPr>
      </p:pic>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4202823"/>
            <a:ext cx="9144000"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60480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80">
                                          <p:stCondLst>
                                            <p:cond delay="0"/>
                                          </p:stCondLst>
                                        </p:cTn>
                                        <p:tgtEl>
                                          <p:spTgt spid="20"/>
                                        </p:tgtEl>
                                      </p:cBhvr>
                                    </p:animEffect>
                                    <p:anim calcmode="lin" valueType="num">
                                      <p:cBhvr>
                                        <p:cTn id="3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35" dur="26">
                                          <p:stCondLst>
                                            <p:cond delay="650"/>
                                          </p:stCondLst>
                                        </p:cTn>
                                        <p:tgtEl>
                                          <p:spTgt spid="20"/>
                                        </p:tgtEl>
                                      </p:cBhvr>
                                      <p:to x="100000" y="60000"/>
                                    </p:animScale>
                                    <p:animScale>
                                      <p:cBhvr>
                                        <p:cTn id="36" dur="166" decel="50000">
                                          <p:stCondLst>
                                            <p:cond delay="676"/>
                                          </p:stCondLst>
                                        </p:cTn>
                                        <p:tgtEl>
                                          <p:spTgt spid="20"/>
                                        </p:tgtEl>
                                      </p:cBhvr>
                                      <p:to x="100000" y="100000"/>
                                    </p:animScale>
                                    <p:animScale>
                                      <p:cBhvr>
                                        <p:cTn id="37" dur="26">
                                          <p:stCondLst>
                                            <p:cond delay="1312"/>
                                          </p:stCondLst>
                                        </p:cTn>
                                        <p:tgtEl>
                                          <p:spTgt spid="20"/>
                                        </p:tgtEl>
                                      </p:cBhvr>
                                      <p:to x="100000" y="80000"/>
                                    </p:animScale>
                                    <p:animScale>
                                      <p:cBhvr>
                                        <p:cTn id="38" dur="166" decel="50000">
                                          <p:stCondLst>
                                            <p:cond delay="1338"/>
                                          </p:stCondLst>
                                        </p:cTn>
                                        <p:tgtEl>
                                          <p:spTgt spid="20"/>
                                        </p:tgtEl>
                                      </p:cBhvr>
                                      <p:to x="100000" y="100000"/>
                                    </p:animScale>
                                    <p:animScale>
                                      <p:cBhvr>
                                        <p:cTn id="39" dur="26">
                                          <p:stCondLst>
                                            <p:cond delay="1642"/>
                                          </p:stCondLst>
                                        </p:cTn>
                                        <p:tgtEl>
                                          <p:spTgt spid="20"/>
                                        </p:tgtEl>
                                      </p:cBhvr>
                                      <p:to x="100000" y="90000"/>
                                    </p:animScale>
                                    <p:animScale>
                                      <p:cBhvr>
                                        <p:cTn id="40" dur="166" decel="50000">
                                          <p:stCondLst>
                                            <p:cond delay="1668"/>
                                          </p:stCondLst>
                                        </p:cTn>
                                        <p:tgtEl>
                                          <p:spTgt spid="20"/>
                                        </p:tgtEl>
                                      </p:cBhvr>
                                      <p:to x="100000" y="100000"/>
                                    </p:animScale>
                                    <p:animScale>
                                      <p:cBhvr>
                                        <p:cTn id="41" dur="26">
                                          <p:stCondLst>
                                            <p:cond delay="1808"/>
                                          </p:stCondLst>
                                        </p:cTn>
                                        <p:tgtEl>
                                          <p:spTgt spid="20"/>
                                        </p:tgtEl>
                                      </p:cBhvr>
                                      <p:to x="100000" y="95000"/>
                                    </p:animScale>
                                    <p:animScale>
                                      <p:cBhvr>
                                        <p:cTn id="42" dur="166" decel="50000">
                                          <p:stCondLst>
                                            <p:cond delay="1834"/>
                                          </p:stCondLst>
                                        </p:cTn>
                                        <p:tgtEl>
                                          <p:spTgt spid="20"/>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down)">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circle(in)">
                                      <p:cBhvr>
                                        <p:cTn id="59" dur="2000"/>
                                        <p:tgtEl>
                                          <p:spTgt spid="13"/>
                                        </p:tgtEl>
                                      </p:cBhvr>
                                    </p:animEffect>
                                  </p:childTnLst>
                                </p:cTn>
                              </p:par>
                              <p:par>
                                <p:cTn id="60" presetID="6" presetClass="entr" presetSubtype="16"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circle(in)">
                                      <p:cBhvr>
                                        <p:cTn id="62" dur="20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nodeType="clickEffect">
                                  <p:stCondLst>
                                    <p:cond delay="0"/>
                                  </p:stCondLst>
                                  <p:childTnLst>
                                    <p:set>
                                      <p:cBhvr>
                                        <p:cTn id="66" dur="1" fill="hold">
                                          <p:stCondLst>
                                            <p:cond delay="0"/>
                                          </p:stCondLst>
                                        </p:cTn>
                                        <p:tgtEl>
                                          <p:spTgt spid="7170"/>
                                        </p:tgtEl>
                                        <p:attrNameLst>
                                          <p:attrName>style.visibility</p:attrName>
                                        </p:attrNameLst>
                                      </p:cBhvr>
                                      <p:to>
                                        <p:strVal val="visible"/>
                                      </p:to>
                                    </p:set>
                                    <p:animEffect transition="in" filter="wipe(down)">
                                      <p:cBhvr>
                                        <p:cTn id="67" dur="580">
                                          <p:stCondLst>
                                            <p:cond delay="0"/>
                                          </p:stCondLst>
                                        </p:cTn>
                                        <p:tgtEl>
                                          <p:spTgt spid="7170"/>
                                        </p:tgtEl>
                                      </p:cBhvr>
                                    </p:animEffect>
                                    <p:anim calcmode="lin" valueType="num">
                                      <p:cBhvr>
                                        <p:cTn id="68"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73" dur="26">
                                          <p:stCondLst>
                                            <p:cond delay="650"/>
                                          </p:stCondLst>
                                        </p:cTn>
                                        <p:tgtEl>
                                          <p:spTgt spid="7170"/>
                                        </p:tgtEl>
                                      </p:cBhvr>
                                      <p:to x="100000" y="60000"/>
                                    </p:animScale>
                                    <p:animScale>
                                      <p:cBhvr>
                                        <p:cTn id="74" dur="166" decel="50000">
                                          <p:stCondLst>
                                            <p:cond delay="676"/>
                                          </p:stCondLst>
                                        </p:cTn>
                                        <p:tgtEl>
                                          <p:spTgt spid="7170"/>
                                        </p:tgtEl>
                                      </p:cBhvr>
                                      <p:to x="100000" y="100000"/>
                                    </p:animScale>
                                    <p:animScale>
                                      <p:cBhvr>
                                        <p:cTn id="75" dur="26">
                                          <p:stCondLst>
                                            <p:cond delay="1312"/>
                                          </p:stCondLst>
                                        </p:cTn>
                                        <p:tgtEl>
                                          <p:spTgt spid="7170"/>
                                        </p:tgtEl>
                                      </p:cBhvr>
                                      <p:to x="100000" y="80000"/>
                                    </p:animScale>
                                    <p:animScale>
                                      <p:cBhvr>
                                        <p:cTn id="76" dur="166" decel="50000">
                                          <p:stCondLst>
                                            <p:cond delay="1338"/>
                                          </p:stCondLst>
                                        </p:cTn>
                                        <p:tgtEl>
                                          <p:spTgt spid="7170"/>
                                        </p:tgtEl>
                                      </p:cBhvr>
                                      <p:to x="100000" y="100000"/>
                                    </p:animScale>
                                    <p:animScale>
                                      <p:cBhvr>
                                        <p:cTn id="77" dur="26">
                                          <p:stCondLst>
                                            <p:cond delay="1642"/>
                                          </p:stCondLst>
                                        </p:cTn>
                                        <p:tgtEl>
                                          <p:spTgt spid="7170"/>
                                        </p:tgtEl>
                                      </p:cBhvr>
                                      <p:to x="100000" y="90000"/>
                                    </p:animScale>
                                    <p:animScale>
                                      <p:cBhvr>
                                        <p:cTn id="78" dur="166" decel="50000">
                                          <p:stCondLst>
                                            <p:cond delay="1668"/>
                                          </p:stCondLst>
                                        </p:cTn>
                                        <p:tgtEl>
                                          <p:spTgt spid="7170"/>
                                        </p:tgtEl>
                                      </p:cBhvr>
                                      <p:to x="100000" y="100000"/>
                                    </p:animScale>
                                    <p:animScale>
                                      <p:cBhvr>
                                        <p:cTn id="79" dur="26">
                                          <p:stCondLst>
                                            <p:cond delay="1808"/>
                                          </p:stCondLst>
                                        </p:cTn>
                                        <p:tgtEl>
                                          <p:spTgt spid="7170"/>
                                        </p:tgtEl>
                                      </p:cBhvr>
                                      <p:to x="100000" y="95000"/>
                                    </p:animScale>
                                    <p:animScale>
                                      <p:cBhvr>
                                        <p:cTn id="80" dur="166" decel="50000">
                                          <p:stCondLst>
                                            <p:cond delay="1834"/>
                                          </p:stCondLst>
                                        </p:cTn>
                                        <p:tgtEl>
                                          <p:spTgt spid="7170"/>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2"/>
                                        </p:tgtEl>
                                        <p:attrNameLst>
                                          <p:attrName>style.visibility</p:attrName>
                                        </p:attrNameLst>
                                      </p:cBhvr>
                                      <p:to>
                                        <p:strVal val="visible"/>
                                      </p:to>
                                    </p:set>
                                    <p:animEffect transition="in" filter="barn(inVertical)">
                                      <p:cBhvr>
                                        <p:cTn id="8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2" grpId="0" animBg="1"/>
      <p:bldP spid="15" grpId="0" animBg="1"/>
      <p:bldP spid="16" grpId="0" animBg="1"/>
      <p:bldP spid="17"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093296"/>
            <a:ext cx="9144000" cy="76485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11" name="10 CuadroTexto"/>
          <p:cNvSpPr txBox="1"/>
          <p:nvPr/>
        </p:nvSpPr>
        <p:spPr>
          <a:xfrm>
            <a:off x="0" y="166971"/>
            <a:ext cx="9144000" cy="502766"/>
          </a:xfrm>
          <a:prstGeom prst="rect">
            <a:avLst/>
          </a:prstGeom>
          <a:noFill/>
        </p:spPr>
        <p:txBody>
          <a:bodyPr wrap="square" rtlCol="0">
            <a:spAutoFit/>
          </a:bodyPr>
          <a:lstStyle/>
          <a:p>
            <a:pPr algn="ctr">
              <a:lnSpc>
                <a:spcPts val="3000"/>
              </a:lnSpc>
            </a:pPr>
            <a:r>
              <a:rPr lang="es-EC" sz="3600" b="1" dirty="0" smtClean="0">
                <a:ln>
                  <a:solidFill>
                    <a:srgbClr val="7030A0"/>
                  </a:solidFill>
                </a:ln>
                <a:solidFill>
                  <a:srgbClr val="7030A0"/>
                </a:solidFill>
              </a:rPr>
              <a:t>Costos y gastos en los que incurre el productor</a:t>
            </a:r>
            <a:endParaRPr lang="es-EC" sz="3600" b="1" dirty="0">
              <a:ln>
                <a:solidFill>
                  <a:srgbClr val="7030A0"/>
                </a:solidFill>
              </a:ln>
              <a:solidFill>
                <a:srgbClr val="7030A0"/>
              </a:solidFill>
            </a:endParaRPr>
          </a:p>
        </p:txBody>
      </p:sp>
      <p:sp>
        <p:nvSpPr>
          <p:cNvPr id="12" name="11 CuadroTexto"/>
          <p:cNvSpPr txBox="1"/>
          <p:nvPr/>
        </p:nvSpPr>
        <p:spPr>
          <a:xfrm>
            <a:off x="265150" y="4855396"/>
            <a:ext cx="3368209"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lvl="0"/>
            <a:r>
              <a:rPr lang="es-EC" b="1" dirty="0"/>
              <a:t>Pastoraje</a:t>
            </a:r>
            <a:endParaRPr lang="es-EC" dirty="0"/>
          </a:p>
        </p:txBody>
      </p:sp>
      <p:sp>
        <p:nvSpPr>
          <p:cNvPr id="13" name="12 CuadroTexto"/>
          <p:cNvSpPr txBox="1"/>
          <p:nvPr/>
        </p:nvSpPr>
        <p:spPr>
          <a:xfrm>
            <a:off x="3633358" y="4855396"/>
            <a:ext cx="3316105"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s-EC" b="1" dirty="0" smtClean="0"/>
              <a:t>2,5 bovinos por hectárea</a:t>
            </a:r>
            <a:endParaRPr lang="es-EC" b="1" dirty="0"/>
          </a:p>
        </p:txBody>
      </p:sp>
      <p:sp>
        <p:nvSpPr>
          <p:cNvPr id="14" name="13 CuadroTexto"/>
          <p:cNvSpPr txBox="1"/>
          <p:nvPr/>
        </p:nvSpPr>
        <p:spPr>
          <a:xfrm>
            <a:off x="6949463" y="4855396"/>
            <a:ext cx="1879299"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EC" b="1" dirty="0" smtClean="0"/>
              <a:t>Diaria</a:t>
            </a:r>
            <a:endParaRPr lang="es-EC" b="1" dirty="0"/>
          </a:p>
        </p:txBody>
      </p:sp>
      <p:sp>
        <p:nvSpPr>
          <p:cNvPr id="2" name="1 CuadroTexto"/>
          <p:cNvSpPr txBox="1"/>
          <p:nvPr/>
        </p:nvSpPr>
        <p:spPr>
          <a:xfrm>
            <a:off x="265150" y="5224728"/>
            <a:ext cx="8563611"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EC" b="1" dirty="0"/>
              <a:t>P</a:t>
            </a:r>
            <a:r>
              <a:rPr lang="es-EC" b="1" dirty="0" smtClean="0"/>
              <a:t>astoraje </a:t>
            </a:r>
            <a:r>
              <a:rPr lang="es-EC" b="1" dirty="0"/>
              <a:t>por bovino</a:t>
            </a:r>
            <a:r>
              <a:rPr lang="es-EC" b="1" dirty="0" smtClean="0"/>
              <a:t>=  </a:t>
            </a:r>
            <a:r>
              <a:rPr lang="es-EC" dirty="0" smtClean="0"/>
              <a:t>$</a:t>
            </a:r>
            <a:r>
              <a:rPr lang="es-EC" dirty="0"/>
              <a:t>146,67</a:t>
            </a:r>
          </a:p>
        </p:txBody>
      </p:sp>
      <p:sp>
        <p:nvSpPr>
          <p:cNvPr id="15" name="14 CuadroTexto"/>
          <p:cNvSpPr txBox="1"/>
          <p:nvPr/>
        </p:nvSpPr>
        <p:spPr>
          <a:xfrm>
            <a:off x="265150" y="852262"/>
            <a:ext cx="3401550"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lvl="0"/>
            <a:r>
              <a:rPr lang="es-EC" b="1" dirty="0"/>
              <a:t>Vacuna triple</a:t>
            </a:r>
            <a:endParaRPr lang="es-EC" dirty="0"/>
          </a:p>
        </p:txBody>
      </p:sp>
      <p:sp>
        <p:nvSpPr>
          <p:cNvPr id="16" name="15 CuadroTexto"/>
          <p:cNvSpPr txBox="1"/>
          <p:nvPr/>
        </p:nvSpPr>
        <p:spPr>
          <a:xfrm>
            <a:off x="3666699" y="852262"/>
            <a:ext cx="1701437"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C" b="1" dirty="0" smtClean="0"/>
              <a:t>3 meses nacido</a:t>
            </a:r>
            <a:endParaRPr lang="es-EC" b="1" dirty="0"/>
          </a:p>
        </p:txBody>
      </p:sp>
      <p:sp>
        <p:nvSpPr>
          <p:cNvPr id="17" name="16 CuadroTexto"/>
          <p:cNvSpPr txBox="1"/>
          <p:nvPr/>
        </p:nvSpPr>
        <p:spPr>
          <a:xfrm>
            <a:off x="5368136" y="852262"/>
            <a:ext cx="3460626"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C" b="1" dirty="0" smtClean="0"/>
              <a:t>1 vez al año</a:t>
            </a:r>
            <a:endParaRPr lang="es-EC" b="1" dirty="0"/>
          </a:p>
        </p:txBody>
      </p:sp>
      <p:sp>
        <p:nvSpPr>
          <p:cNvPr id="19" name="18 CuadroTexto"/>
          <p:cNvSpPr txBox="1"/>
          <p:nvPr/>
        </p:nvSpPr>
        <p:spPr>
          <a:xfrm>
            <a:off x="265150" y="3573016"/>
            <a:ext cx="8563612"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pt-BR" b="1" dirty="0"/>
              <a:t>Vacuna triple por bovino</a:t>
            </a:r>
            <a:r>
              <a:rPr lang="pt-BR" b="1" dirty="0" smtClean="0"/>
              <a:t>=  </a:t>
            </a:r>
            <a:r>
              <a:rPr lang="pt-BR" dirty="0" smtClean="0"/>
              <a:t>$</a:t>
            </a:r>
            <a:r>
              <a:rPr lang="pt-BR" dirty="0"/>
              <a:t>1,44</a:t>
            </a:r>
            <a:endParaRPr lang="es-EC" dirty="0"/>
          </a:p>
        </p:txBody>
      </p:sp>
      <p:pic>
        <p:nvPicPr>
          <p:cNvPr id="819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1269450"/>
            <a:ext cx="9144000" cy="2303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3709103" y="4385791"/>
            <a:ext cx="1728192" cy="369332"/>
          </a:xfrm>
          <a:prstGeom prst="rect">
            <a:avLst/>
          </a:prstGeom>
          <a:solidFill>
            <a:srgbClr val="FF99FF"/>
          </a:solidFill>
        </p:spPr>
        <p:style>
          <a:lnRef idx="0">
            <a:scrgbClr r="0" g="0" b="0"/>
          </a:lnRef>
          <a:fillRef idx="1002">
            <a:schemeClr val="lt2"/>
          </a:fillRef>
          <a:effectRef idx="0">
            <a:scrgbClr r="0" g="0" b="0"/>
          </a:effectRef>
          <a:fontRef idx="major"/>
        </p:style>
        <p:txBody>
          <a:bodyPr wrap="square" rtlCol="0">
            <a:spAutoFit/>
          </a:bodyPr>
          <a:lstStyle/>
          <a:p>
            <a:r>
              <a:rPr lang="es-EC" dirty="0" smtClean="0"/>
              <a:t>ALIMENTACIÓN</a:t>
            </a:r>
            <a:endParaRPr lang="es-EC" dirty="0"/>
          </a:p>
        </p:txBody>
      </p:sp>
      <p:sp>
        <p:nvSpPr>
          <p:cNvPr id="18" name="17 CuadroTexto"/>
          <p:cNvSpPr txBox="1"/>
          <p:nvPr/>
        </p:nvSpPr>
        <p:spPr>
          <a:xfrm>
            <a:off x="265151" y="5885921"/>
            <a:ext cx="3322954"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lvl="0"/>
            <a:r>
              <a:rPr lang="es-EC" b="1" dirty="0"/>
              <a:t>Sales mineralizadas </a:t>
            </a:r>
            <a:endParaRPr lang="es-EC" dirty="0"/>
          </a:p>
        </p:txBody>
      </p:sp>
      <p:sp>
        <p:nvSpPr>
          <p:cNvPr id="21" name="20 CuadroTexto"/>
          <p:cNvSpPr txBox="1"/>
          <p:nvPr/>
        </p:nvSpPr>
        <p:spPr>
          <a:xfrm>
            <a:off x="3588104" y="5885921"/>
            <a:ext cx="3316105"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s-EC" b="1" dirty="0"/>
              <a:t>50 gr al día </a:t>
            </a:r>
          </a:p>
        </p:txBody>
      </p:sp>
      <p:sp>
        <p:nvSpPr>
          <p:cNvPr id="22" name="21 CuadroTexto"/>
          <p:cNvSpPr txBox="1"/>
          <p:nvPr/>
        </p:nvSpPr>
        <p:spPr>
          <a:xfrm>
            <a:off x="6904209" y="5885921"/>
            <a:ext cx="1924553"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EC" b="1" dirty="0" smtClean="0"/>
              <a:t>Diaria</a:t>
            </a:r>
            <a:endParaRPr lang="es-EC" b="1" dirty="0"/>
          </a:p>
        </p:txBody>
      </p:sp>
      <p:sp>
        <p:nvSpPr>
          <p:cNvPr id="23" name="22 CuadroTexto"/>
          <p:cNvSpPr txBox="1"/>
          <p:nvPr/>
        </p:nvSpPr>
        <p:spPr>
          <a:xfrm>
            <a:off x="265150" y="6255253"/>
            <a:ext cx="8563611"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EC" b="1" dirty="0"/>
              <a:t>Sales mineralizadas por </a:t>
            </a:r>
            <a:r>
              <a:rPr lang="es-EC" b="1" dirty="0" smtClean="0"/>
              <a:t>bovino =  </a:t>
            </a:r>
            <a:r>
              <a:rPr lang="es-EC" dirty="0" smtClean="0"/>
              <a:t>$</a:t>
            </a:r>
            <a:r>
              <a:rPr lang="es-EC" dirty="0"/>
              <a:t>15,89</a:t>
            </a:r>
          </a:p>
        </p:txBody>
      </p:sp>
    </p:spTree>
    <p:extLst>
      <p:ext uri="{BB962C8B-B14F-4D97-AF65-F5344CB8AC3E}">
        <p14:creationId xmlns:p14="http://schemas.microsoft.com/office/powerpoint/2010/main" val="25673792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093296"/>
            <a:ext cx="9144000" cy="764850"/>
          </a:xfrm>
          <a:prstGeom prst="rect">
            <a:avLst/>
          </a:prstGeom>
          <a:no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11" name="10 CuadroTexto"/>
          <p:cNvSpPr txBox="1"/>
          <p:nvPr/>
        </p:nvSpPr>
        <p:spPr>
          <a:xfrm>
            <a:off x="0" y="166971"/>
            <a:ext cx="9144000" cy="502766"/>
          </a:xfrm>
          <a:prstGeom prst="rect">
            <a:avLst/>
          </a:prstGeom>
          <a:noFill/>
        </p:spPr>
        <p:txBody>
          <a:bodyPr wrap="square" rtlCol="0">
            <a:spAutoFit/>
          </a:bodyPr>
          <a:lstStyle/>
          <a:p>
            <a:pPr algn="ctr">
              <a:lnSpc>
                <a:spcPts val="3000"/>
              </a:lnSpc>
            </a:pPr>
            <a:r>
              <a:rPr lang="es-EC" sz="3600" b="1" dirty="0" smtClean="0">
                <a:ln>
                  <a:solidFill>
                    <a:srgbClr val="7030A0"/>
                  </a:solidFill>
                </a:ln>
                <a:solidFill>
                  <a:srgbClr val="7030A0"/>
                </a:solidFill>
              </a:rPr>
              <a:t>Costos y gastos en los que incurre el productor</a:t>
            </a:r>
            <a:endParaRPr lang="es-EC" sz="3600" b="1" dirty="0">
              <a:ln>
                <a:solidFill>
                  <a:srgbClr val="7030A0"/>
                </a:solidFill>
              </a:ln>
              <a:solidFill>
                <a:srgbClr val="7030A0"/>
              </a:solidFill>
            </a:endParaRPr>
          </a:p>
        </p:txBody>
      </p:sp>
      <p:pic>
        <p:nvPicPr>
          <p:cNvPr id="921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18767" y="833053"/>
            <a:ext cx="5706463" cy="6024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36875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9218"/>
                                        </p:tgtEl>
                                        <p:attrNameLst>
                                          <p:attrName>style.visibility</p:attrName>
                                        </p:attrNameLst>
                                      </p:cBhvr>
                                      <p:to>
                                        <p:strVal val="visible"/>
                                      </p:to>
                                    </p:set>
                                    <p:anim calcmode="lin" valueType="num">
                                      <p:cBhvr>
                                        <p:cTn id="14" dur="1000" fill="hold"/>
                                        <p:tgtEl>
                                          <p:spTgt spid="9218"/>
                                        </p:tgtEl>
                                        <p:attrNameLst>
                                          <p:attrName>ppt_w</p:attrName>
                                        </p:attrNameLst>
                                      </p:cBhvr>
                                      <p:tavLst>
                                        <p:tav tm="0">
                                          <p:val>
                                            <p:fltVal val="0"/>
                                          </p:val>
                                        </p:tav>
                                        <p:tav tm="100000">
                                          <p:val>
                                            <p:strVal val="#ppt_w"/>
                                          </p:val>
                                        </p:tav>
                                      </p:tavLst>
                                    </p:anim>
                                    <p:anim calcmode="lin" valueType="num">
                                      <p:cBhvr>
                                        <p:cTn id="15" dur="1000" fill="hold"/>
                                        <p:tgtEl>
                                          <p:spTgt spid="9218"/>
                                        </p:tgtEl>
                                        <p:attrNameLst>
                                          <p:attrName>ppt_h</p:attrName>
                                        </p:attrNameLst>
                                      </p:cBhvr>
                                      <p:tavLst>
                                        <p:tav tm="0">
                                          <p:val>
                                            <p:fltVal val="0"/>
                                          </p:val>
                                        </p:tav>
                                        <p:tav tm="100000">
                                          <p:val>
                                            <p:strVal val="#ppt_h"/>
                                          </p:val>
                                        </p:tav>
                                      </p:tavLst>
                                    </p:anim>
                                    <p:anim calcmode="lin" valueType="num">
                                      <p:cBhvr>
                                        <p:cTn id="16" dur="1000" fill="hold"/>
                                        <p:tgtEl>
                                          <p:spTgt spid="9218"/>
                                        </p:tgtEl>
                                        <p:attrNameLst>
                                          <p:attrName>style.rotation</p:attrName>
                                        </p:attrNameLst>
                                      </p:cBhvr>
                                      <p:tavLst>
                                        <p:tav tm="0">
                                          <p:val>
                                            <p:fltVal val="90"/>
                                          </p:val>
                                        </p:tav>
                                        <p:tav tm="100000">
                                          <p:val>
                                            <p:fltVal val="0"/>
                                          </p:val>
                                        </p:tav>
                                      </p:tavLst>
                                    </p:anim>
                                    <p:animEffect transition="in" filter="fade">
                                      <p:cBhvr>
                                        <p:cTn id="17" dur="1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093296"/>
            <a:ext cx="9144000" cy="76485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11" name="10 CuadroTexto"/>
          <p:cNvSpPr txBox="1"/>
          <p:nvPr/>
        </p:nvSpPr>
        <p:spPr>
          <a:xfrm>
            <a:off x="0" y="166971"/>
            <a:ext cx="9144000" cy="502766"/>
          </a:xfrm>
          <a:prstGeom prst="rect">
            <a:avLst/>
          </a:prstGeom>
          <a:noFill/>
        </p:spPr>
        <p:txBody>
          <a:bodyPr wrap="square" rtlCol="0">
            <a:spAutoFit/>
          </a:bodyPr>
          <a:lstStyle/>
          <a:p>
            <a:pPr marL="0" lvl="4" algn="ctr">
              <a:lnSpc>
                <a:spcPts val="3000"/>
              </a:lnSpc>
            </a:pPr>
            <a:r>
              <a:rPr lang="es-EC" sz="3600" b="1" dirty="0">
                <a:ln>
                  <a:solidFill>
                    <a:srgbClr val="7030A0"/>
                  </a:solidFill>
                </a:ln>
                <a:solidFill>
                  <a:srgbClr val="7030A0"/>
                </a:solidFill>
              </a:rPr>
              <a:t>I</a:t>
            </a:r>
            <a:r>
              <a:rPr lang="es-EC" sz="3600" b="1" dirty="0" smtClean="0">
                <a:ln>
                  <a:solidFill>
                    <a:srgbClr val="7030A0"/>
                  </a:solidFill>
                </a:ln>
                <a:solidFill>
                  <a:srgbClr val="7030A0"/>
                </a:solidFill>
              </a:rPr>
              <a:t>ngresos </a:t>
            </a:r>
            <a:r>
              <a:rPr lang="es-EC" sz="3600" b="1" dirty="0">
                <a:ln>
                  <a:solidFill>
                    <a:srgbClr val="7030A0"/>
                  </a:solidFill>
                </a:ln>
                <a:solidFill>
                  <a:srgbClr val="7030A0"/>
                </a:solidFill>
              </a:rPr>
              <a:t>del </a:t>
            </a:r>
            <a:r>
              <a:rPr lang="es-EC" sz="3600" b="1" dirty="0" smtClean="0">
                <a:ln>
                  <a:solidFill>
                    <a:srgbClr val="7030A0"/>
                  </a:solidFill>
                </a:ln>
                <a:solidFill>
                  <a:srgbClr val="7030A0"/>
                </a:solidFill>
              </a:rPr>
              <a:t>productor</a:t>
            </a:r>
            <a:endParaRPr lang="es-EC" sz="3600" b="1" dirty="0">
              <a:ln>
                <a:solidFill>
                  <a:srgbClr val="7030A0"/>
                </a:solidFill>
              </a:ln>
              <a:solidFill>
                <a:srgbClr val="7030A0"/>
              </a:solidFill>
            </a:endParaRPr>
          </a:p>
        </p:txBody>
      </p:sp>
      <p:pic>
        <p:nvPicPr>
          <p:cNvPr id="8" name="7 Imagen"/>
          <p:cNvPicPr/>
          <p:nvPr/>
        </p:nvPicPr>
        <p:blipFill>
          <a:blip r:embed="rId2">
            <a:extLst>
              <a:ext uri="{28A0092B-C50C-407E-A947-70E740481C1C}">
                <a14:useLocalDpi xmlns:a14="http://schemas.microsoft.com/office/drawing/2010/main"/>
              </a:ext>
            </a:extLst>
          </a:blip>
          <a:srcRect/>
          <a:stretch>
            <a:fillRect/>
          </a:stretch>
        </p:blipFill>
        <p:spPr bwMode="auto">
          <a:xfrm>
            <a:off x="119727" y="1412776"/>
            <a:ext cx="4476115" cy="4680520"/>
          </a:xfrm>
          <a:prstGeom prst="rect">
            <a:avLst/>
          </a:prstGeom>
          <a:noFill/>
          <a:ln>
            <a:noFill/>
          </a:ln>
        </p:spPr>
      </p:pic>
      <p:sp>
        <p:nvSpPr>
          <p:cNvPr id="2" name="1 CuadroTexto"/>
          <p:cNvSpPr txBox="1"/>
          <p:nvPr/>
        </p:nvSpPr>
        <p:spPr>
          <a:xfrm>
            <a:off x="1712074" y="872417"/>
            <a:ext cx="1062088"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EC" dirty="0" smtClean="0"/>
              <a:t>Finca</a:t>
            </a:r>
            <a:endParaRPr lang="es-EC" dirty="0"/>
          </a:p>
        </p:txBody>
      </p:sp>
      <p:sp>
        <p:nvSpPr>
          <p:cNvPr id="10" name="9 CuadroTexto"/>
          <p:cNvSpPr txBox="1"/>
          <p:nvPr/>
        </p:nvSpPr>
        <p:spPr>
          <a:xfrm>
            <a:off x="6356153" y="868070"/>
            <a:ext cx="1062088"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C" dirty="0" smtClean="0"/>
              <a:t>Feria</a:t>
            </a:r>
            <a:endParaRPr lang="es-EC"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580" y="1412776"/>
            <a:ext cx="4341234"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79856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par>
                                <p:cTn id="17" presetID="45"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anim calcmode="lin" valueType="num">
                                      <p:cBhvr>
                                        <p:cTn id="20" dur="2000" fill="hold"/>
                                        <p:tgtEl>
                                          <p:spTgt spid="10"/>
                                        </p:tgtEl>
                                        <p:attrNameLst>
                                          <p:attrName>ppt_w</p:attrName>
                                        </p:attrNameLst>
                                      </p:cBhvr>
                                      <p:tavLst>
                                        <p:tav tm="0" fmla="#ppt_w*sin(2.5*pi*$)">
                                          <p:val>
                                            <p:fltVal val="0"/>
                                          </p:val>
                                        </p:tav>
                                        <p:tav tm="100000">
                                          <p:val>
                                            <p:fltVal val="1"/>
                                          </p:val>
                                        </p:tav>
                                      </p:tavLst>
                                    </p:anim>
                                    <p:anim calcmode="lin" valueType="num">
                                      <p:cBhvr>
                                        <p:cTn id="21"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ppt_w</p:attrName>
                                        </p:attrNameLst>
                                      </p:cBhvr>
                                      <p:tavLst>
                                        <p:tav tm="0">
                                          <p:val>
                                            <p:fltVal val="0"/>
                                          </p:val>
                                        </p:tav>
                                        <p:tav tm="100000">
                                          <p:val>
                                            <p:strVal val="#ppt_w"/>
                                          </p:val>
                                        </p:tav>
                                      </p:tavLst>
                                    </p:anim>
                                    <p:anim calcmode="lin" valueType="num">
                                      <p:cBhvr>
                                        <p:cTn id="27" dur="1000" fill="hold"/>
                                        <p:tgtEl>
                                          <p:spTgt spid="8"/>
                                        </p:tgtEl>
                                        <p:attrNameLst>
                                          <p:attrName>ppt_h</p:attrName>
                                        </p:attrNameLst>
                                      </p:cBhvr>
                                      <p:tavLst>
                                        <p:tav tm="0">
                                          <p:val>
                                            <p:fltVal val="0"/>
                                          </p:val>
                                        </p:tav>
                                        <p:tav tm="100000">
                                          <p:val>
                                            <p:strVal val="#ppt_h"/>
                                          </p:val>
                                        </p:tav>
                                      </p:tavLst>
                                    </p:anim>
                                    <p:anim calcmode="lin" valueType="num">
                                      <p:cBhvr>
                                        <p:cTn id="28" dur="1000" fill="hold"/>
                                        <p:tgtEl>
                                          <p:spTgt spid="8"/>
                                        </p:tgtEl>
                                        <p:attrNameLst>
                                          <p:attrName>style.rotation</p:attrName>
                                        </p:attrNameLst>
                                      </p:cBhvr>
                                      <p:tavLst>
                                        <p:tav tm="0">
                                          <p:val>
                                            <p:fltVal val="90"/>
                                          </p:val>
                                        </p:tav>
                                        <p:tav tm="100000">
                                          <p:val>
                                            <p:fltVal val="0"/>
                                          </p:val>
                                        </p:tav>
                                      </p:tavLst>
                                    </p:anim>
                                    <p:animEffect transition="in" filter="fade">
                                      <p:cBhvr>
                                        <p:cTn id="29" dur="1000"/>
                                        <p:tgtEl>
                                          <p:spTgt spid="8"/>
                                        </p:tgtEl>
                                      </p:cBhvr>
                                    </p:animEffect>
                                  </p:childTnLst>
                                </p:cTn>
                              </p:par>
                              <p:par>
                                <p:cTn id="30" presetID="31" presetClass="entr" presetSubtype="0" fill="hold" nodeType="withEffect">
                                  <p:stCondLst>
                                    <p:cond delay="0"/>
                                  </p:stCondLst>
                                  <p:childTnLst>
                                    <p:set>
                                      <p:cBhvr>
                                        <p:cTn id="31" dur="1" fill="hold">
                                          <p:stCondLst>
                                            <p:cond delay="0"/>
                                          </p:stCondLst>
                                        </p:cTn>
                                        <p:tgtEl>
                                          <p:spTgt spid="1026"/>
                                        </p:tgtEl>
                                        <p:attrNameLst>
                                          <p:attrName>style.visibility</p:attrName>
                                        </p:attrNameLst>
                                      </p:cBhvr>
                                      <p:to>
                                        <p:strVal val="visible"/>
                                      </p:to>
                                    </p:set>
                                    <p:anim calcmode="lin" valueType="num">
                                      <p:cBhvr>
                                        <p:cTn id="32" dur="1000" fill="hold"/>
                                        <p:tgtEl>
                                          <p:spTgt spid="1026"/>
                                        </p:tgtEl>
                                        <p:attrNameLst>
                                          <p:attrName>ppt_w</p:attrName>
                                        </p:attrNameLst>
                                      </p:cBhvr>
                                      <p:tavLst>
                                        <p:tav tm="0">
                                          <p:val>
                                            <p:fltVal val="0"/>
                                          </p:val>
                                        </p:tav>
                                        <p:tav tm="100000">
                                          <p:val>
                                            <p:strVal val="#ppt_w"/>
                                          </p:val>
                                        </p:tav>
                                      </p:tavLst>
                                    </p:anim>
                                    <p:anim calcmode="lin" valueType="num">
                                      <p:cBhvr>
                                        <p:cTn id="33" dur="1000" fill="hold"/>
                                        <p:tgtEl>
                                          <p:spTgt spid="1026"/>
                                        </p:tgtEl>
                                        <p:attrNameLst>
                                          <p:attrName>ppt_h</p:attrName>
                                        </p:attrNameLst>
                                      </p:cBhvr>
                                      <p:tavLst>
                                        <p:tav tm="0">
                                          <p:val>
                                            <p:fltVal val="0"/>
                                          </p:val>
                                        </p:tav>
                                        <p:tav tm="100000">
                                          <p:val>
                                            <p:strVal val="#ppt_h"/>
                                          </p:val>
                                        </p:tav>
                                      </p:tavLst>
                                    </p:anim>
                                    <p:anim calcmode="lin" valueType="num">
                                      <p:cBhvr>
                                        <p:cTn id="34" dur="1000" fill="hold"/>
                                        <p:tgtEl>
                                          <p:spTgt spid="1026"/>
                                        </p:tgtEl>
                                        <p:attrNameLst>
                                          <p:attrName>style.rotation</p:attrName>
                                        </p:attrNameLst>
                                      </p:cBhvr>
                                      <p:tavLst>
                                        <p:tav tm="0">
                                          <p:val>
                                            <p:fltVal val="90"/>
                                          </p:val>
                                        </p:tav>
                                        <p:tav tm="100000">
                                          <p:val>
                                            <p:fltVal val="0"/>
                                          </p:val>
                                        </p:tav>
                                      </p:tavLst>
                                    </p:anim>
                                    <p:animEffect transition="in" filter="fade">
                                      <p:cBhvr>
                                        <p:cTn id="35"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093296"/>
            <a:ext cx="9144000" cy="76485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8" name="7 CuadroTexto"/>
          <p:cNvSpPr txBox="1"/>
          <p:nvPr/>
        </p:nvSpPr>
        <p:spPr>
          <a:xfrm>
            <a:off x="1763688" y="95187"/>
            <a:ext cx="5851795" cy="646331"/>
          </a:xfrm>
          <a:prstGeom prst="rect">
            <a:avLst/>
          </a:prstGeom>
          <a:noFill/>
        </p:spPr>
        <p:txBody>
          <a:bodyPr wrap="square" rtlCol="0">
            <a:spAutoFit/>
          </a:bodyPr>
          <a:lstStyle/>
          <a:p>
            <a:pPr algn="ctr"/>
            <a:r>
              <a:rPr lang="es-EC" sz="3600" b="1" dirty="0" smtClean="0">
                <a:ln>
                  <a:solidFill>
                    <a:srgbClr val="7030A0"/>
                  </a:solidFill>
                </a:ln>
                <a:solidFill>
                  <a:srgbClr val="7030A0"/>
                </a:solidFill>
              </a:rPr>
              <a:t>Planteamiento del problema</a:t>
            </a:r>
            <a:endParaRPr lang="es-EC" sz="3600" b="1" dirty="0">
              <a:ln>
                <a:solidFill>
                  <a:srgbClr val="7030A0"/>
                </a:solidFill>
              </a:ln>
              <a:solidFill>
                <a:srgbClr val="7030A0"/>
              </a:solidFill>
            </a:endParaRPr>
          </a:p>
        </p:txBody>
      </p:sp>
      <p:sp>
        <p:nvSpPr>
          <p:cNvPr id="2" name="1 Rectángulo"/>
          <p:cNvSpPr/>
          <p:nvPr/>
        </p:nvSpPr>
        <p:spPr>
          <a:xfrm>
            <a:off x="4921219" y="908720"/>
            <a:ext cx="4043269" cy="1728192"/>
          </a:xfrm>
          <a:prstGeom prst="rect">
            <a:avLst/>
          </a:prstGeom>
          <a:solidFill>
            <a:schemeClr val="accent5">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solidFill>
                  <a:schemeClr val="tx1"/>
                </a:solidFill>
              </a:rPr>
              <a:t>El productor ganadero de carne bovina </a:t>
            </a:r>
            <a:r>
              <a:rPr lang="es-EC" sz="2400" dirty="0" smtClean="0">
                <a:solidFill>
                  <a:schemeClr val="tx1"/>
                </a:solidFill>
              </a:rPr>
              <a:t>trabaja </a:t>
            </a:r>
            <a:r>
              <a:rPr lang="es-EC" sz="2400" dirty="0">
                <a:solidFill>
                  <a:schemeClr val="tx1"/>
                </a:solidFill>
              </a:rPr>
              <a:t>a </a:t>
            </a:r>
            <a:r>
              <a:rPr lang="es-EC" sz="2400" dirty="0" smtClean="0">
                <a:solidFill>
                  <a:schemeClr val="tx1"/>
                </a:solidFill>
              </a:rPr>
              <a:t>pérdida </a:t>
            </a:r>
            <a:r>
              <a:rPr lang="es-EC" sz="2400" dirty="0">
                <a:solidFill>
                  <a:schemeClr val="tx1"/>
                </a:solidFill>
              </a:rPr>
              <a:t>según lo expresado por </a:t>
            </a:r>
            <a:r>
              <a:rPr lang="es-EC" sz="2400" dirty="0" smtClean="0">
                <a:solidFill>
                  <a:schemeClr val="tx1"/>
                </a:solidFill>
              </a:rPr>
              <a:t>ASOGAN.</a:t>
            </a:r>
            <a:endParaRPr lang="es-EC" sz="2400" dirty="0">
              <a:solidFill>
                <a:schemeClr val="tx1"/>
              </a:solidFill>
            </a:endParaRPr>
          </a:p>
        </p:txBody>
      </p:sp>
      <p:sp>
        <p:nvSpPr>
          <p:cNvPr id="7" name="6 Rectángulo"/>
          <p:cNvSpPr/>
          <p:nvPr/>
        </p:nvSpPr>
        <p:spPr>
          <a:xfrm>
            <a:off x="4932040" y="4421300"/>
            <a:ext cx="4043269" cy="1659064"/>
          </a:xfrm>
          <a:prstGeom prst="rect">
            <a:avLst/>
          </a:prstGeom>
          <a:solidFill>
            <a:srgbClr val="CCFFFF"/>
          </a:solidFill>
          <a:ln>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solidFill>
                  <a:schemeClr val="tx1"/>
                </a:solidFill>
              </a:rPr>
              <a:t>Definir </a:t>
            </a:r>
            <a:r>
              <a:rPr lang="es-EC" sz="2400" dirty="0" smtClean="0">
                <a:solidFill>
                  <a:schemeClr val="tx1"/>
                </a:solidFill>
              </a:rPr>
              <a:t>ineficiencias </a:t>
            </a:r>
            <a:r>
              <a:rPr lang="es-EC" sz="2400" dirty="0">
                <a:solidFill>
                  <a:schemeClr val="tx1"/>
                </a:solidFill>
              </a:rPr>
              <a:t>significativas en los canales de </a:t>
            </a:r>
            <a:r>
              <a:rPr lang="es-EC" sz="2400" dirty="0" smtClean="0">
                <a:solidFill>
                  <a:schemeClr val="tx1"/>
                </a:solidFill>
              </a:rPr>
              <a:t>comercialización.</a:t>
            </a:r>
            <a:endParaRPr lang="es-EC" sz="2400" dirty="0">
              <a:solidFill>
                <a:schemeClr val="tx1"/>
              </a:solidFill>
            </a:endParaRPr>
          </a:p>
        </p:txBody>
      </p:sp>
      <p:sp>
        <p:nvSpPr>
          <p:cNvPr id="9" name="8 Rectángulo"/>
          <p:cNvSpPr/>
          <p:nvPr/>
        </p:nvSpPr>
        <p:spPr>
          <a:xfrm>
            <a:off x="323528" y="2636912"/>
            <a:ext cx="4043269" cy="1728192"/>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smtClean="0">
                <a:solidFill>
                  <a:schemeClr val="tx1"/>
                </a:solidFill>
              </a:rPr>
              <a:t>La posible causa es </a:t>
            </a:r>
            <a:r>
              <a:rPr lang="es-EC" sz="2400" dirty="0">
                <a:solidFill>
                  <a:schemeClr val="tx1"/>
                </a:solidFill>
              </a:rPr>
              <a:t>un ineficiente o no existente mecanismo de control de registro de </a:t>
            </a:r>
            <a:r>
              <a:rPr lang="es-EC" sz="2400" dirty="0" smtClean="0">
                <a:solidFill>
                  <a:schemeClr val="tx1"/>
                </a:solidFill>
              </a:rPr>
              <a:t>ingresos, costos </a:t>
            </a:r>
            <a:r>
              <a:rPr lang="es-EC" sz="2400" dirty="0">
                <a:solidFill>
                  <a:schemeClr val="tx1"/>
                </a:solidFill>
              </a:rPr>
              <a:t>y </a:t>
            </a:r>
            <a:r>
              <a:rPr lang="es-EC" sz="2400" dirty="0" smtClean="0">
                <a:solidFill>
                  <a:schemeClr val="tx1"/>
                </a:solidFill>
              </a:rPr>
              <a:t>gastos.</a:t>
            </a:r>
            <a:endParaRPr lang="es-EC" sz="2400" dirty="0">
              <a:solidFill>
                <a:schemeClr val="tx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62634" y="991358"/>
            <a:ext cx="3048000"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00974" y="2636910"/>
            <a:ext cx="2552700" cy="172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5162" y="4421300"/>
            <a:ext cx="2565472" cy="1659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89351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27"/>
                                        </p:tgtEl>
                                        <p:attrNameLst>
                                          <p:attrName>style.visibility</p:attrName>
                                        </p:attrNameLst>
                                      </p:cBhvr>
                                      <p:to>
                                        <p:strVal val="visible"/>
                                      </p:to>
                                    </p:set>
                                    <p:animEffect transition="in" filter="fade">
                                      <p:cBhvr>
                                        <p:cTn id="27" dur="1000"/>
                                        <p:tgtEl>
                                          <p:spTgt spid="1027"/>
                                        </p:tgtEl>
                                      </p:cBhvr>
                                    </p:animEffect>
                                    <p:anim calcmode="lin" valueType="num">
                                      <p:cBhvr>
                                        <p:cTn id="28" dur="1000" fill="hold"/>
                                        <p:tgtEl>
                                          <p:spTgt spid="1027"/>
                                        </p:tgtEl>
                                        <p:attrNameLst>
                                          <p:attrName>ppt_x</p:attrName>
                                        </p:attrNameLst>
                                      </p:cBhvr>
                                      <p:tavLst>
                                        <p:tav tm="0">
                                          <p:val>
                                            <p:strVal val="#ppt_x"/>
                                          </p:val>
                                        </p:tav>
                                        <p:tav tm="100000">
                                          <p:val>
                                            <p:strVal val="#ppt_x"/>
                                          </p:val>
                                        </p:tav>
                                      </p:tavLst>
                                    </p:anim>
                                    <p:anim calcmode="lin" valueType="num">
                                      <p:cBhvr>
                                        <p:cTn id="29"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028"/>
                                        </p:tgtEl>
                                        <p:attrNameLst>
                                          <p:attrName>style.visibility</p:attrName>
                                        </p:attrNameLst>
                                      </p:cBhvr>
                                      <p:to>
                                        <p:strVal val="visible"/>
                                      </p:to>
                                    </p:set>
                                    <p:animEffect transition="in" filter="wipe(down)">
                                      <p:cBhvr>
                                        <p:cTn id="34" dur="500"/>
                                        <p:tgtEl>
                                          <p:spTgt spid="1028"/>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7"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093296"/>
            <a:ext cx="9144000" cy="76485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11" name="10 CuadroTexto"/>
          <p:cNvSpPr txBox="1"/>
          <p:nvPr/>
        </p:nvSpPr>
        <p:spPr>
          <a:xfrm>
            <a:off x="0" y="166971"/>
            <a:ext cx="9144000" cy="502766"/>
          </a:xfrm>
          <a:prstGeom prst="rect">
            <a:avLst/>
          </a:prstGeom>
          <a:noFill/>
        </p:spPr>
        <p:txBody>
          <a:bodyPr wrap="square" rtlCol="0">
            <a:spAutoFit/>
          </a:bodyPr>
          <a:lstStyle/>
          <a:p>
            <a:pPr marL="0" lvl="4" algn="ctr">
              <a:lnSpc>
                <a:spcPts val="3000"/>
              </a:lnSpc>
            </a:pPr>
            <a:r>
              <a:rPr lang="es-EC" sz="3600" b="1" dirty="0">
                <a:ln>
                  <a:solidFill>
                    <a:srgbClr val="7030A0"/>
                  </a:solidFill>
                </a:ln>
                <a:solidFill>
                  <a:srgbClr val="7030A0"/>
                </a:solidFill>
              </a:rPr>
              <a:t>Utilidad o pérdida del </a:t>
            </a:r>
            <a:r>
              <a:rPr lang="es-EC" sz="3600" b="1" dirty="0" smtClean="0">
                <a:ln>
                  <a:solidFill>
                    <a:srgbClr val="7030A0"/>
                  </a:solidFill>
                </a:ln>
                <a:solidFill>
                  <a:srgbClr val="7030A0"/>
                </a:solidFill>
              </a:rPr>
              <a:t>productor</a:t>
            </a:r>
            <a:endParaRPr lang="es-EC" sz="3600" b="1" dirty="0">
              <a:ln>
                <a:solidFill>
                  <a:srgbClr val="7030A0"/>
                </a:solidFill>
              </a:ln>
              <a:solidFill>
                <a:srgbClr val="7030A0"/>
              </a:solidFill>
            </a:endParaRPr>
          </a:p>
        </p:txBody>
      </p:sp>
      <p:pic>
        <p:nvPicPr>
          <p:cNvPr id="6" name="5 Imagen"/>
          <p:cNvPicPr/>
          <p:nvPr/>
        </p:nvPicPr>
        <p:blipFill>
          <a:blip r:embed="rId2">
            <a:extLst>
              <a:ext uri="{28A0092B-C50C-407E-A947-70E740481C1C}">
                <a14:useLocalDpi xmlns:a14="http://schemas.microsoft.com/office/drawing/2010/main" val="0"/>
              </a:ext>
            </a:extLst>
          </a:blip>
          <a:srcRect/>
          <a:stretch>
            <a:fillRect/>
          </a:stretch>
        </p:blipFill>
        <p:spPr bwMode="auto">
          <a:xfrm>
            <a:off x="443729" y="1401735"/>
            <a:ext cx="4217945" cy="2142980"/>
          </a:xfrm>
          <a:prstGeom prst="rect">
            <a:avLst/>
          </a:prstGeom>
          <a:noFill/>
          <a:ln>
            <a:noFill/>
          </a:ln>
        </p:spPr>
      </p:pic>
      <p:sp>
        <p:nvSpPr>
          <p:cNvPr id="9" name="8 CuadroTexto"/>
          <p:cNvSpPr txBox="1"/>
          <p:nvPr/>
        </p:nvSpPr>
        <p:spPr>
          <a:xfrm>
            <a:off x="1835696" y="863723"/>
            <a:ext cx="1062088"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EC" dirty="0" smtClean="0"/>
              <a:t>Finca</a:t>
            </a:r>
            <a:endParaRPr lang="es-EC" dirty="0"/>
          </a:p>
        </p:txBody>
      </p:sp>
      <p:sp>
        <p:nvSpPr>
          <p:cNvPr id="10" name="9 CuadroTexto"/>
          <p:cNvSpPr txBox="1"/>
          <p:nvPr/>
        </p:nvSpPr>
        <p:spPr>
          <a:xfrm>
            <a:off x="6479775" y="859376"/>
            <a:ext cx="1062088"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C" dirty="0" smtClean="0"/>
              <a:t>Feria</a:t>
            </a:r>
            <a:endParaRPr lang="es-EC" dirty="0"/>
          </a:p>
        </p:txBody>
      </p:sp>
      <p:sp>
        <p:nvSpPr>
          <p:cNvPr id="2" name="1 Redondear rectángulo de esquina diagonal"/>
          <p:cNvSpPr/>
          <p:nvPr/>
        </p:nvSpPr>
        <p:spPr>
          <a:xfrm>
            <a:off x="682978" y="3823929"/>
            <a:ext cx="7957392" cy="432048"/>
          </a:xfrm>
          <a:prstGeom prst="round2Diag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dirty="0" smtClean="0">
                <a:solidFill>
                  <a:schemeClr val="tx1"/>
                </a:solidFill>
              </a:rPr>
              <a:t>Sin el gasto depreciación vehículos la utilidad o pérdida del productor queda así:</a:t>
            </a:r>
            <a:endParaRPr lang="es-EC" dirty="0">
              <a:solidFill>
                <a:schemeClr val="tx1"/>
              </a:solidFill>
            </a:endParaRPr>
          </a:p>
        </p:txBody>
      </p:sp>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729" y="4416159"/>
            <a:ext cx="4217945" cy="205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6217" y="4416159"/>
            <a:ext cx="4035981" cy="205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6217" y="1401735"/>
            <a:ext cx="4035981" cy="2142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79856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90"/>
                                          </p:val>
                                        </p:tav>
                                        <p:tav tm="100000">
                                          <p:val>
                                            <p:fltVal val="0"/>
                                          </p:val>
                                        </p:tav>
                                      </p:tavLst>
                                    </p:anim>
                                    <p:animEffect transition="in" filter="fade">
                                      <p:cBhvr>
                                        <p:cTn id="25" dur="1000"/>
                                        <p:tgtEl>
                                          <p:spTgt spid="6"/>
                                        </p:tgtEl>
                                      </p:cBhvr>
                                    </p:animEffect>
                                  </p:childTnLst>
                                </p:cTn>
                              </p:par>
                              <p:par>
                                <p:cTn id="26" presetID="31" presetClass="entr" presetSubtype="0" fill="hold" nodeType="withEffect">
                                  <p:stCondLst>
                                    <p:cond delay="0"/>
                                  </p:stCondLst>
                                  <p:childTnLst>
                                    <p:set>
                                      <p:cBhvr>
                                        <p:cTn id="27" dur="1" fill="hold">
                                          <p:stCondLst>
                                            <p:cond delay="0"/>
                                          </p:stCondLst>
                                        </p:cTn>
                                        <p:tgtEl>
                                          <p:spTgt spid="12291"/>
                                        </p:tgtEl>
                                        <p:attrNameLst>
                                          <p:attrName>style.visibility</p:attrName>
                                        </p:attrNameLst>
                                      </p:cBhvr>
                                      <p:to>
                                        <p:strVal val="visible"/>
                                      </p:to>
                                    </p:set>
                                    <p:anim calcmode="lin" valueType="num">
                                      <p:cBhvr>
                                        <p:cTn id="28" dur="1000" fill="hold"/>
                                        <p:tgtEl>
                                          <p:spTgt spid="12291"/>
                                        </p:tgtEl>
                                        <p:attrNameLst>
                                          <p:attrName>ppt_w</p:attrName>
                                        </p:attrNameLst>
                                      </p:cBhvr>
                                      <p:tavLst>
                                        <p:tav tm="0">
                                          <p:val>
                                            <p:fltVal val="0"/>
                                          </p:val>
                                        </p:tav>
                                        <p:tav tm="100000">
                                          <p:val>
                                            <p:strVal val="#ppt_w"/>
                                          </p:val>
                                        </p:tav>
                                      </p:tavLst>
                                    </p:anim>
                                    <p:anim calcmode="lin" valueType="num">
                                      <p:cBhvr>
                                        <p:cTn id="29" dur="1000" fill="hold"/>
                                        <p:tgtEl>
                                          <p:spTgt spid="12291"/>
                                        </p:tgtEl>
                                        <p:attrNameLst>
                                          <p:attrName>ppt_h</p:attrName>
                                        </p:attrNameLst>
                                      </p:cBhvr>
                                      <p:tavLst>
                                        <p:tav tm="0">
                                          <p:val>
                                            <p:fltVal val="0"/>
                                          </p:val>
                                        </p:tav>
                                        <p:tav tm="100000">
                                          <p:val>
                                            <p:strVal val="#ppt_h"/>
                                          </p:val>
                                        </p:tav>
                                      </p:tavLst>
                                    </p:anim>
                                    <p:anim calcmode="lin" valueType="num">
                                      <p:cBhvr>
                                        <p:cTn id="30" dur="1000" fill="hold"/>
                                        <p:tgtEl>
                                          <p:spTgt spid="12291"/>
                                        </p:tgtEl>
                                        <p:attrNameLst>
                                          <p:attrName>style.rotation</p:attrName>
                                        </p:attrNameLst>
                                      </p:cBhvr>
                                      <p:tavLst>
                                        <p:tav tm="0">
                                          <p:val>
                                            <p:fltVal val="90"/>
                                          </p:val>
                                        </p:tav>
                                        <p:tav tm="100000">
                                          <p:val>
                                            <p:fltVal val="0"/>
                                          </p:val>
                                        </p:tav>
                                      </p:tavLst>
                                    </p:anim>
                                    <p:animEffect transition="in" filter="fade">
                                      <p:cBhvr>
                                        <p:cTn id="31" dur="1000"/>
                                        <p:tgtEl>
                                          <p:spTgt spid="12291"/>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1000" fill="hold"/>
                                        <p:tgtEl>
                                          <p:spTgt spid="2"/>
                                        </p:tgtEl>
                                        <p:attrNameLst>
                                          <p:attrName>ppt_w</p:attrName>
                                        </p:attrNameLst>
                                      </p:cBhvr>
                                      <p:tavLst>
                                        <p:tav tm="0">
                                          <p:val>
                                            <p:fltVal val="0"/>
                                          </p:val>
                                        </p:tav>
                                        <p:tav tm="100000">
                                          <p:val>
                                            <p:strVal val="#ppt_w"/>
                                          </p:val>
                                        </p:tav>
                                      </p:tavLst>
                                    </p:anim>
                                    <p:anim calcmode="lin" valueType="num">
                                      <p:cBhvr>
                                        <p:cTn id="37" dur="1000" fill="hold"/>
                                        <p:tgtEl>
                                          <p:spTgt spid="2"/>
                                        </p:tgtEl>
                                        <p:attrNameLst>
                                          <p:attrName>ppt_h</p:attrName>
                                        </p:attrNameLst>
                                      </p:cBhvr>
                                      <p:tavLst>
                                        <p:tav tm="0">
                                          <p:val>
                                            <p:fltVal val="0"/>
                                          </p:val>
                                        </p:tav>
                                        <p:tav tm="100000">
                                          <p:val>
                                            <p:strVal val="#ppt_h"/>
                                          </p:val>
                                        </p:tav>
                                      </p:tavLst>
                                    </p:anim>
                                    <p:anim calcmode="lin" valueType="num">
                                      <p:cBhvr>
                                        <p:cTn id="38" dur="1000" fill="hold"/>
                                        <p:tgtEl>
                                          <p:spTgt spid="2"/>
                                        </p:tgtEl>
                                        <p:attrNameLst>
                                          <p:attrName>style.rotation</p:attrName>
                                        </p:attrNameLst>
                                      </p:cBhvr>
                                      <p:tavLst>
                                        <p:tav tm="0">
                                          <p:val>
                                            <p:fltVal val="90"/>
                                          </p:val>
                                        </p:tav>
                                        <p:tav tm="100000">
                                          <p:val>
                                            <p:fltVal val="0"/>
                                          </p:val>
                                        </p:tav>
                                      </p:tavLst>
                                    </p:anim>
                                    <p:animEffect transition="in" filter="fade">
                                      <p:cBhvr>
                                        <p:cTn id="39" dur="10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12289"/>
                                        </p:tgtEl>
                                        <p:attrNameLst>
                                          <p:attrName>style.visibility</p:attrName>
                                        </p:attrNameLst>
                                      </p:cBhvr>
                                      <p:to>
                                        <p:strVal val="visible"/>
                                      </p:to>
                                    </p:set>
                                    <p:anim calcmode="lin" valueType="num">
                                      <p:cBhvr>
                                        <p:cTn id="44" dur="1000" fill="hold"/>
                                        <p:tgtEl>
                                          <p:spTgt spid="12289"/>
                                        </p:tgtEl>
                                        <p:attrNameLst>
                                          <p:attrName>ppt_w</p:attrName>
                                        </p:attrNameLst>
                                      </p:cBhvr>
                                      <p:tavLst>
                                        <p:tav tm="0">
                                          <p:val>
                                            <p:fltVal val="0"/>
                                          </p:val>
                                        </p:tav>
                                        <p:tav tm="100000">
                                          <p:val>
                                            <p:strVal val="#ppt_w"/>
                                          </p:val>
                                        </p:tav>
                                      </p:tavLst>
                                    </p:anim>
                                    <p:anim calcmode="lin" valueType="num">
                                      <p:cBhvr>
                                        <p:cTn id="45" dur="1000" fill="hold"/>
                                        <p:tgtEl>
                                          <p:spTgt spid="12289"/>
                                        </p:tgtEl>
                                        <p:attrNameLst>
                                          <p:attrName>ppt_h</p:attrName>
                                        </p:attrNameLst>
                                      </p:cBhvr>
                                      <p:tavLst>
                                        <p:tav tm="0">
                                          <p:val>
                                            <p:fltVal val="0"/>
                                          </p:val>
                                        </p:tav>
                                        <p:tav tm="100000">
                                          <p:val>
                                            <p:strVal val="#ppt_h"/>
                                          </p:val>
                                        </p:tav>
                                      </p:tavLst>
                                    </p:anim>
                                    <p:anim calcmode="lin" valueType="num">
                                      <p:cBhvr>
                                        <p:cTn id="46" dur="1000" fill="hold"/>
                                        <p:tgtEl>
                                          <p:spTgt spid="12289"/>
                                        </p:tgtEl>
                                        <p:attrNameLst>
                                          <p:attrName>style.rotation</p:attrName>
                                        </p:attrNameLst>
                                      </p:cBhvr>
                                      <p:tavLst>
                                        <p:tav tm="0">
                                          <p:val>
                                            <p:fltVal val="90"/>
                                          </p:val>
                                        </p:tav>
                                        <p:tav tm="100000">
                                          <p:val>
                                            <p:fltVal val="0"/>
                                          </p:val>
                                        </p:tav>
                                      </p:tavLst>
                                    </p:anim>
                                    <p:animEffect transition="in" filter="fade">
                                      <p:cBhvr>
                                        <p:cTn id="47" dur="1000"/>
                                        <p:tgtEl>
                                          <p:spTgt spid="12289"/>
                                        </p:tgtEl>
                                      </p:cBhvr>
                                    </p:animEffect>
                                  </p:childTnLst>
                                </p:cTn>
                              </p:par>
                              <p:par>
                                <p:cTn id="48" presetID="31" presetClass="entr" presetSubtype="0" fill="hold" nodeType="withEffect">
                                  <p:stCondLst>
                                    <p:cond delay="0"/>
                                  </p:stCondLst>
                                  <p:childTnLst>
                                    <p:set>
                                      <p:cBhvr>
                                        <p:cTn id="49" dur="1" fill="hold">
                                          <p:stCondLst>
                                            <p:cond delay="0"/>
                                          </p:stCondLst>
                                        </p:cTn>
                                        <p:tgtEl>
                                          <p:spTgt spid="12290"/>
                                        </p:tgtEl>
                                        <p:attrNameLst>
                                          <p:attrName>style.visibility</p:attrName>
                                        </p:attrNameLst>
                                      </p:cBhvr>
                                      <p:to>
                                        <p:strVal val="visible"/>
                                      </p:to>
                                    </p:set>
                                    <p:anim calcmode="lin" valueType="num">
                                      <p:cBhvr>
                                        <p:cTn id="50" dur="1000" fill="hold"/>
                                        <p:tgtEl>
                                          <p:spTgt spid="12290"/>
                                        </p:tgtEl>
                                        <p:attrNameLst>
                                          <p:attrName>ppt_w</p:attrName>
                                        </p:attrNameLst>
                                      </p:cBhvr>
                                      <p:tavLst>
                                        <p:tav tm="0">
                                          <p:val>
                                            <p:fltVal val="0"/>
                                          </p:val>
                                        </p:tav>
                                        <p:tav tm="100000">
                                          <p:val>
                                            <p:strVal val="#ppt_w"/>
                                          </p:val>
                                        </p:tav>
                                      </p:tavLst>
                                    </p:anim>
                                    <p:anim calcmode="lin" valueType="num">
                                      <p:cBhvr>
                                        <p:cTn id="51" dur="1000" fill="hold"/>
                                        <p:tgtEl>
                                          <p:spTgt spid="12290"/>
                                        </p:tgtEl>
                                        <p:attrNameLst>
                                          <p:attrName>ppt_h</p:attrName>
                                        </p:attrNameLst>
                                      </p:cBhvr>
                                      <p:tavLst>
                                        <p:tav tm="0">
                                          <p:val>
                                            <p:fltVal val="0"/>
                                          </p:val>
                                        </p:tav>
                                        <p:tav tm="100000">
                                          <p:val>
                                            <p:strVal val="#ppt_h"/>
                                          </p:val>
                                        </p:tav>
                                      </p:tavLst>
                                    </p:anim>
                                    <p:anim calcmode="lin" valueType="num">
                                      <p:cBhvr>
                                        <p:cTn id="52" dur="1000" fill="hold"/>
                                        <p:tgtEl>
                                          <p:spTgt spid="12290"/>
                                        </p:tgtEl>
                                        <p:attrNameLst>
                                          <p:attrName>style.rotation</p:attrName>
                                        </p:attrNameLst>
                                      </p:cBhvr>
                                      <p:tavLst>
                                        <p:tav tm="0">
                                          <p:val>
                                            <p:fltVal val="90"/>
                                          </p:val>
                                        </p:tav>
                                        <p:tav tm="100000">
                                          <p:val>
                                            <p:fltVal val="0"/>
                                          </p:val>
                                        </p:tav>
                                      </p:tavLst>
                                    </p:anim>
                                    <p:animEffect transition="in" filter="fade">
                                      <p:cBhvr>
                                        <p:cTn id="53" dur="1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P spid="10"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093296"/>
            <a:ext cx="9144000" cy="76485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11" name="10 CuadroTexto"/>
          <p:cNvSpPr txBox="1"/>
          <p:nvPr/>
        </p:nvSpPr>
        <p:spPr>
          <a:xfrm>
            <a:off x="0" y="166971"/>
            <a:ext cx="8964488" cy="489236"/>
          </a:xfrm>
          <a:prstGeom prst="rect">
            <a:avLst/>
          </a:prstGeom>
          <a:noFill/>
        </p:spPr>
        <p:txBody>
          <a:bodyPr wrap="square" rtlCol="0">
            <a:spAutoFit/>
          </a:bodyPr>
          <a:lstStyle/>
          <a:p>
            <a:pPr algn="ctr">
              <a:lnSpc>
                <a:spcPts val="3000"/>
              </a:lnSpc>
            </a:pPr>
            <a:r>
              <a:rPr lang="es-EC" sz="3200" b="1" dirty="0" smtClean="0">
                <a:ln>
                  <a:solidFill>
                    <a:srgbClr val="7030A0"/>
                  </a:solidFill>
                </a:ln>
                <a:solidFill>
                  <a:srgbClr val="7030A0"/>
                </a:solidFill>
              </a:rPr>
              <a:t>Costos y gastos en los que incurre el introductor</a:t>
            </a:r>
            <a:endParaRPr lang="es-EC" sz="3200" b="1" dirty="0">
              <a:ln>
                <a:solidFill>
                  <a:srgbClr val="7030A0"/>
                </a:solidFill>
              </a:ln>
              <a:solidFill>
                <a:srgbClr val="7030A0"/>
              </a:solidFill>
            </a:endParaRPr>
          </a:p>
        </p:txBody>
      </p:sp>
      <p:pic>
        <p:nvPicPr>
          <p:cNvPr id="6" name="5 Imagen"/>
          <p:cNvPicPr/>
          <p:nvPr/>
        </p:nvPicPr>
        <p:blipFill>
          <a:blip r:embed="rId2">
            <a:extLst>
              <a:ext uri="{28A0092B-C50C-407E-A947-70E740481C1C}">
                <a14:useLocalDpi xmlns:a14="http://schemas.microsoft.com/office/drawing/2010/main" val="0"/>
              </a:ext>
            </a:extLst>
          </a:blip>
          <a:srcRect/>
          <a:stretch>
            <a:fillRect/>
          </a:stretch>
        </p:blipFill>
        <p:spPr bwMode="auto">
          <a:xfrm>
            <a:off x="253016" y="1412140"/>
            <a:ext cx="4229228" cy="5063581"/>
          </a:xfrm>
          <a:prstGeom prst="rect">
            <a:avLst/>
          </a:prstGeom>
          <a:noFill/>
          <a:ln>
            <a:noFill/>
          </a:ln>
        </p:spPr>
      </p:pic>
      <p:pic>
        <p:nvPicPr>
          <p:cNvPr id="7" name="6 Imagen"/>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412141"/>
            <a:ext cx="4063274" cy="5063580"/>
          </a:xfrm>
          <a:prstGeom prst="rect">
            <a:avLst/>
          </a:prstGeom>
          <a:noFill/>
          <a:ln>
            <a:noFill/>
          </a:ln>
        </p:spPr>
      </p:pic>
      <p:sp>
        <p:nvSpPr>
          <p:cNvPr id="8" name="7 CuadroTexto"/>
          <p:cNvSpPr txBox="1"/>
          <p:nvPr/>
        </p:nvSpPr>
        <p:spPr>
          <a:xfrm>
            <a:off x="1688169" y="899078"/>
            <a:ext cx="1062088"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EC" dirty="0" smtClean="0"/>
              <a:t>Finca</a:t>
            </a:r>
            <a:endParaRPr lang="es-EC" dirty="0"/>
          </a:p>
        </p:txBody>
      </p:sp>
      <p:sp>
        <p:nvSpPr>
          <p:cNvPr id="9" name="8 CuadroTexto"/>
          <p:cNvSpPr txBox="1"/>
          <p:nvPr/>
        </p:nvSpPr>
        <p:spPr>
          <a:xfrm>
            <a:off x="6332248" y="894731"/>
            <a:ext cx="1062088"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C" dirty="0" smtClean="0"/>
              <a:t>Feria</a:t>
            </a:r>
            <a:endParaRPr lang="es-EC" dirty="0"/>
          </a:p>
        </p:txBody>
      </p:sp>
    </p:spTree>
    <p:extLst>
      <p:ext uri="{BB962C8B-B14F-4D97-AF65-F5344CB8AC3E}">
        <p14:creationId xmlns:p14="http://schemas.microsoft.com/office/powerpoint/2010/main" val="13466785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093296"/>
            <a:ext cx="9144000" cy="76485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11" name="10 CuadroTexto"/>
          <p:cNvSpPr txBox="1"/>
          <p:nvPr/>
        </p:nvSpPr>
        <p:spPr>
          <a:xfrm>
            <a:off x="0" y="166971"/>
            <a:ext cx="9144000" cy="477054"/>
          </a:xfrm>
          <a:prstGeom prst="rect">
            <a:avLst/>
          </a:prstGeom>
          <a:noFill/>
        </p:spPr>
        <p:txBody>
          <a:bodyPr wrap="square" rtlCol="0">
            <a:spAutoFit/>
          </a:bodyPr>
          <a:lstStyle/>
          <a:p>
            <a:pPr marL="0" lvl="4" algn="ctr">
              <a:lnSpc>
                <a:spcPts val="3000"/>
              </a:lnSpc>
            </a:pPr>
            <a:r>
              <a:rPr lang="es-EC" sz="3600" b="1" dirty="0">
                <a:ln>
                  <a:solidFill>
                    <a:srgbClr val="7030A0"/>
                  </a:solidFill>
                </a:ln>
                <a:solidFill>
                  <a:srgbClr val="7030A0"/>
                </a:solidFill>
              </a:rPr>
              <a:t>I</a:t>
            </a:r>
            <a:r>
              <a:rPr lang="es-EC" sz="3600" b="1" dirty="0" smtClean="0">
                <a:ln>
                  <a:solidFill>
                    <a:srgbClr val="7030A0"/>
                  </a:solidFill>
                </a:ln>
                <a:solidFill>
                  <a:srgbClr val="7030A0"/>
                </a:solidFill>
              </a:rPr>
              <a:t>ngresos </a:t>
            </a:r>
            <a:r>
              <a:rPr lang="es-EC" sz="3600" b="1" dirty="0">
                <a:ln>
                  <a:solidFill>
                    <a:srgbClr val="7030A0"/>
                  </a:solidFill>
                </a:ln>
                <a:solidFill>
                  <a:srgbClr val="7030A0"/>
                </a:solidFill>
              </a:rPr>
              <a:t>del </a:t>
            </a:r>
            <a:r>
              <a:rPr lang="es-EC" sz="3600" b="1" dirty="0" smtClean="0">
                <a:ln>
                  <a:solidFill>
                    <a:srgbClr val="7030A0"/>
                  </a:solidFill>
                </a:ln>
                <a:solidFill>
                  <a:srgbClr val="7030A0"/>
                </a:solidFill>
              </a:rPr>
              <a:t>introductor</a:t>
            </a:r>
            <a:endParaRPr lang="es-EC" sz="3600" b="1" dirty="0">
              <a:ln>
                <a:solidFill>
                  <a:srgbClr val="7030A0"/>
                </a:solidFill>
              </a:ln>
              <a:solidFill>
                <a:srgbClr val="7030A0"/>
              </a:solidFill>
            </a:endParaRPr>
          </a:p>
        </p:txBody>
      </p:sp>
      <p:pic>
        <p:nvPicPr>
          <p:cNvPr id="14340"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88224" y="1268760"/>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95689" y="3573016"/>
            <a:ext cx="1574959" cy="1574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543" y="1268760"/>
            <a:ext cx="5478435"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8436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49"/>
                                        </p:tgtEl>
                                        <p:attrNameLst>
                                          <p:attrName>style.visibility</p:attrName>
                                        </p:attrNameLst>
                                      </p:cBhvr>
                                      <p:to>
                                        <p:strVal val="visible"/>
                                      </p:to>
                                    </p:set>
                                    <p:animEffect transition="in" filter="barn(inVertical)">
                                      <p:cBhvr>
                                        <p:cTn id="14" dur="500"/>
                                        <p:tgtEl>
                                          <p:spTgt spid="2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093296"/>
            <a:ext cx="9144000" cy="76485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11" name="10 CuadroTexto"/>
          <p:cNvSpPr txBox="1"/>
          <p:nvPr/>
        </p:nvSpPr>
        <p:spPr>
          <a:xfrm>
            <a:off x="0" y="166971"/>
            <a:ext cx="9144000" cy="477054"/>
          </a:xfrm>
          <a:prstGeom prst="rect">
            <a:avLst/>
          </a:prstGeom>
          <a:noFill/>
        </p:spPr>
        <p:txBody>
          <a:bodyPr wrap="square" rtlCol="0">
            <a:spAutoFit/>
          </a:bodyPr>
          <a:lstStyle/>
          <a:p>
            <a:pPr marL="0" lvl="4" algn="ctr">
              <a:lnSpc>
                <a:spcPts val="3000"/>
              </a:lnSpc>
            </a:pPr>
            <a:r>
              <a:rPr lang="es-EC" sz="3600" b="1" dirty="0">
                <a:ln>
                  <a:solidFill>
                    <a:srgbClr val="7030A0"/>
                  </a:solidFill>
                </a:ln>
                <a:solidFill>
                  <a:srgbClr val="7030A0"/>
                </a:solidFill>
              </a:rPr>
              <a:t>Utilidad o pérdida del </a:t>
            </a:r>
            <a:r>
              <a:rPr lang="es-EC" sz="3600" b="1" dirty="0" smtClean="0">
                <a:ln>
                  <a:solidFill>
                    <a:srgbClr val="7030A0"/>
                  </a:solidFill>
                </a:ln>
                <a:solidFill>
                  <a:srgbClr val="7030A0"/>
                </a:solidFill>
              </a:rPr>
              <a:t>introductor</a:t>
            </a:r>
            <a:endParaRPr lang="es-EC" sz="3600" b="1" dirty="0">
              <a:ln>
                <a:solidFill>
                  <a:srgbClr val="7030A0"/>
                </a:solidFill>
              </a:ln>
              <a:solidFill>
                <a:srgbClr val="7030A0"/>
              </a:solidFill>
            </a:endParaRPr>
          </a:p>
        </p:txBody>
      </p:sp>
      <p:sp>
        <p:nvSpPr>
          <p:cNvPr id="9" name="8 CuadroTexto"/>
          <p:cNvSpPr txBox="1"/>
          <p:nvPr/>
        </p:nvSpPr>
        <p:spPr>
          <a:xfrm>
            <a:off x="1835696" y="878275"/>
            <a:ext cx="1062088"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EC" dirty="0" smtClean="0"/>
              <a:t>Finca</a:t>
            </a:r>
            <a:endParaRPr lang="es-EC" dirty="0"/>
          </a:p>
        </p:txBody>
      </p:sp>
      <p:sp>
        <p:nvSpPr>
          <p:cNvPr id="10" name="9 CuadroTexto"/>
          <p:cNvSpPr txBox="1"/>
          <p:nvPr/>
        </p:nvSpPr>
        <p:spPr>
          <a:xfrm>
            <a:off x="6479775" y="878275"/>
            <a:ext cx="1062088"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C" dirty="0" smtClean="0"/>
              <a:t>Feria</a:t>
            </a:r>
            <a:endParaRPr lang="es-EC" dirty="0"/>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80312" y="5150635"/>
            <a:ext cx="1684125" cy="1632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11 Redondear rectángulo de esquina diagonal"/>
          <p:cNvSpPr/>
          <p:nvPr/>
        </p:nvSpPr>
        <p:spPr>
          <a:xfrm>
            <a:off x="682978" y="3114894"/>
            <a:ext cx="7957392" cy="432048"/>
          </a:xfrm>
          <a:prstGeom prst="round2Diag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dirty="0" smtClean="0">
                <a:solidFill>
                  <a:schemeClr val="tx1"/>
                </a:solidFill>
              </a:rPr>
              <a:t>Sin el gasto depreciación vehículos la utilidad del introductor queda así:</a:t>
            </a:r>
            <a:endParaRPr lang="es-EC" dirty="0">
              <a:solidFill>
                <a:schemeClr val="tx1"/>
              </a:solidFill>
            </a:endParaRPr>
          </a:p>
        </p:txBody>
      </p:sp>
      <p:pic>
        <p:nvPicPr>
          <p:cNvPr id="30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6956" y="1340768"/>
            <a:ext cx="4165523"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877" y="1340769"/>
            <a:ext cx="4009107" cy="1368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878" y="3704315"/>
            <a:ext cx="4009106" cy="1308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6956" y="3704315"/>
            <a:ext cx="4165523" cy="1308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69248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barn(inVertical)">
                                      <p:cBhvr>
                                        <p:cTn id="33" dur="500"/>
                                        <p:tgtEl>
                                          <p:spTgt spid="3075"/>
                                        </p:tgtEl>
                                      </p:cBhvr>
                                    </p:animEffect>
                                  </p:childTnLst>
                                </p:cTn>
                              </p:par>
                              <p:par>
                                <p:cTn id="34" presetID="16" presetClass="entr" presetSubtype="21" fill="hold" nodeType="withEffect">
                                  <p:stCondLst>
                                    <p:cond delay="0"/>
                                  </p:stCondLst>
                                  <p:childTnLst>
                                    <p:set>
                                      <p:cBhvr>
                                        <p:cTn id="35" dur="1" fill="hold">
                                          <p:stCondLst>
                                            <p:cond delay="0"/>
                                          </p:stCondLst>
                                        </p:cTn>
                                        <p:tgtEl>
                                          <p:spTgt spid="3076"/>
                                        </p:tgtEl>
                                        <p:attrNameLst>
                                          <p:attrName>style.visibility</p:attrName>
                                        </p:attrNameLst>
                                      </p:cBhvr>
                                      <p:to>
                                        <p:strVal val="visible"/>
                                      </p:to>
                                    </p:set>
                                    <p:animEffect transition="in" filter="barn(inVertical)">
                                      <p:cBhvr>
                                        <p:cTn id="36"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P spid="10"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093296"/>
            <a:ext cx="9144000" cy="76485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11" name="10 CuadroTexto"/>
          <p:cNvSpPr txBox="1"/>
          <p:nvPr/>
        </p:nvSpPr>
        <p:spPr>
          <a:xfrm>
            <a:off x="0" y="166971"/>
            <a:ext cx="8964488" cy="489236"/>
          </a:xfrm>
          <a:prstGeom prst="rect">
            <a:avLst/>
          </a:prstGeom>
          <a:noFill/>
        </p:spPr>
        <p:txBody>
          <a:bodyPr wrap="square" rtlCol="0">
            <a:spAutoFit/>
          </a:bodyPr>
          <a:lstStyle/>
          <a:p>
            <a:pPr algn="ctr">
              <a:lnSpc>
                <a:spcPts val="3000"/>
              </a:lnSpc>
            </a:pPr>
            <a:r>
              <a:rPr lang="es-EC" sz="3200" b="1" dirty="0" smtClean="0">
                <a:ln>
                  <a:solidFill>
                    <a:srgbClr val="7030A0"/>
                  </a:solidFill>
                </a:ln>
                <a:solidFill>
                  <a:srgbClr val="7030A0"/>
                </a:solidFill>
              </a:rPr>
              <a:t>Costos y gastos en los que incurre el carnicero</a:t>
            </a:r>
            <a:endParaRPr lang="es-EC" sz="3200" b="1" dirty="0">
              <a:ln>
                <a:solidFill>
                  <a:srgbClr val="7030A0"/>
                </a:solidFill>
              </a:ln>
              <a:solidFill>
                <a:srgbClr val="7030A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9" y="980728"/>
            <a:ext cx="4162928" cy="5112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3018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093296"/>
            <a:ext cx="9144000" cy="76485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11" name="10 CuadroTexto"/>
          <p:cNvSpPr txBox="1"/>
          <p:nvPr/>
        </p:nvSpPr>
        <p:spPr>
          <a:xfrm>
            <a:off x="0" y="166971"/>
            <a:ext cx="8964488" cy="477054"/>
          </a:xfrm>
          <a:prstGeom prst="rect">
            <a:avLst/>
          </a:prstGeom>
          <a:noFill/>
        </p:spPr>
        <p:txBody>
          <a:bodyPr wrap="square" rtlCol="0">
            <a:spAutoFit/>
          </a:bodyPr>
          <a:lstStyle/>
          <a:p>
            <a:pPr marL="0" lvl="4" algn="ctr">
              <a:lnSpc>
                <a:spcPts val="3000"/>
              </a:lnSpc>
            </a:pPr>
            <a:r>
              <a:rPr lang="es-EC" sz="3600" b="1" dirty="0">
                <a:ln>
                  <a:solidFill>
                    <a:srgbClr val="7030A0"/>
                  </a:solidFill>
                </a:ln>
                <a:solidFill>
                  <a:srgbClr val="7030A0"/>
                </a:solidFill>
              </a:rPr>
              <a:t>I</a:t>
            </a:r>
            <a:r>
              <a:rPr lang="es-EC" sz="3600" b="1" dirty="0" smtClean="0">
                <a:ln>
                  <a:solidFill>
                    <a:srgbClr val="7030A0"/>
                  </a:solidFill>
                </a:ln>
                <a:solidFill>
                  <a:srgbClr val="7030A0"/>
                </a:solidFill>
              </a:rPr>
              <a:t>ngresos </a:t>
            </a:r>
            <a:r>
              <a:rPr lang="es-EC" sz="3600" b="1" dirty="0">
                <a:ln>
                  <a:solidFill>
                    <a:srgbClr val="7030A0"/>
                  </a:solidFill>
                </a:ln>
                <a:solidFill>
                  <a:srgbClr val="7030A0"/>
                </a:solidFill>
              </a:rPr>
              <a:t>del </a:t>
            </a:r>
            <a:r>
              <a:rPr lang="es-EC" sz="3600" b="1" dirty="0" smtClean="0">
                <a:ln>
                  <a:solidFill>
                    <a:srgbClr val="7030A0"/>
                  </a:solidFill>
                </a:ln>
                <a:solidFill>
                  <a:srgbClr val="7030A0"/>
                </a:solidFill>
              </a:rPr>
              <a:t>carnicero</a:t>
            </a:r>
            <a:endParaRPr lang="es-EC" sz="3600" b="1" dirty="0">
              <a:ln>
                <a:solidFill>
                  <a:srgbClr val="7030A0"/>
                </a:solidFill>
              </a:ln>
              <a:solidFill>
                <a:srgbClr val="7030A0"/>
              </a:solidFill>
            </a:endParaRPr>
          </a:p>
        </p:txBody>
      </p:sp>
      <p:pic>
        <p:nvPicPr>
          <p:cNvPr id="8" name="7 Imagen"/>
          <p:cNvPicPr/>
          <p:nvPr/>
        </p:nvPicPr>
        <p:blipFill>
          <a:blip r:embed="rId2">
            <a:extLst>
              <a:ext uri="{28A0092B-C50C-407E-A947-70E740481C1C}">
                <a14:useLocalDpi xmlns:a14="http://schemas.microsoft.com/office/drawing/2010/main" val="0"/>
              </a:ext>
            </a:extLst>
          </a:blip>
          <a:srcRect/>
          <a:stretch>
            <a:fillRect/>
          </a:stretch>
        </p:blipFill>
        <p:spPr bwMode="auto">
          <a:xfrm>
            <a:off x="539552" y="1340768"/>
            <a:ext cx="4258048" cy="1304702"/>
          </a:xfrm>
          <a:prstGeom prst="rect">
            <a:avLst/>
          </a:prstGeom>
          <a:noFill/>
          <a:ln>
            <a:noFill/>
          </a:ln>
        </p:spPr>
      </p:pic>
      <p:sp>
        <p:nvSpPr>
          <p:cNvPr id="6" name="5 CuadroTexto"/>
          <p:cNvSpPr txBox="1"/>
          <p:nvPr/>
        </p:nvSpPr>
        <p:spPr>
          <a:xfrm>
            <a:off x="1666" y="2924944"/>
            <a:ext cx="9144000" cy="477054"/>
          </a:xfrm>
          <a:prstGeom prst="rect">
            <a:avLst/>
          </a:prstGeom>
          <a:noFill/>
        </p:spPr>
        <p:txBody>
          <a:bodyPr wrap="square" rtlCol="0">
            <a:spAutoFit/>
          </a:bodyPr>
          <a:lstStyle/>
          <a:p>
            <a:pPr marL="0" lvl="4" algn="ctr">
              <a:lnSpc>
                <a:spcPts val="3000"/>
              </a:lnSpc>
            </a:pPr>
            <a:r>
              <a:rPr lang="es-EC" sz="3600" b="1" dirty="0" smtClean="0">
                <a:ln>
                  <a:solidFill>
                    <a:srgbClr val="7030A0"/>
                  </a:solidFill>
                </a:ln>
                <a:solidFill>
                  <a:srgbClr val="7030A0"/>
                </a:solidFill>
              </a:rPr>
              <a:t>Utilidad o pérdida del carnicero</a:t>
            </a:r>
            <a:endParaRPr lang="es-EC" sz="3600" b="1" dirty="0">
              <a:ln>
                <a:solidFill>
                  <a:srgbClr val="7030A0"/>
                </a:solidFill>
              </a:ln>
              <a:solidFill>
                <a:srgbClr val="7030A0"/>
              </a:solidFill>
            </a:endParaRPr>
          </a:p>
        </p:txBody>
      </p:sp>
      <p:pic>
        <p:nvPicPr>
          <p:cNvPr id="7" name="6 Imagen"/>
          <p:cNvPicPr/>
          <p:nvPr/>
        </p:nvPicPr>
        <p:blipFill>
          <a:blip r:embed="rId3">
            <a:extLst>
              <a:ext uri="{28A0092B-C50C-407E-A947-70E740481C1C}">
                <a14:useLocalDpi xmlns:a14="http://schemas.microsoft.com/office/drawing/2010/main" val="0"/>
              </a:ext>
            </a:extLst>
          </a:blip>
          <a:srcRect/>
          <a:stretch>
            <a:fillRect/>
          </a:stretch>
        </p:blipFill>
        <p:spPr bwMode="auto">
          <a:xfrm>
            <a:off x="608529" y="3861048"/>
            <a:ext cx="4323511" cy="1080120"/>
          </a:xfrm>
          <a:prstGeom prst="rect">
            <a:avLst/>
          </a:prstGeom>
          <a:noFill/>
          <a:ln>
            <a:noFill/>
          </a:ln>
        </p:spPr>
      </p:pic>
      <p:pic>
        <p:nvPicPr>
          <p:cNvPr id="9"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21225" y="4002161"/>
            <a:ext cx="3243263" cy="2091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84375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093296"/>
            <a:ext cx="9144000" cy="76485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11" name="10 CuadroTexto"/>
          <p:cNvSpPr txBox="1"/>
          <p:nvPr/>
        </p:nvSpPr>
        <p:spPr>
          <a:xfrm>
            <a:off x="0" y="56135"/>
            <a:ext cx="8706900" cy="784830"/>
          </a:xfrm>
          <a:prstGeom prst="rect">
            <a:avLst/>
          </a:prstGeom>
          <a:noFill/>
        </p:spPr>
        <p:txBody>
          <a:bodyPr wrap="square" rtlCol="0">
            <a:spAutoFit/>
          </a:bodyPr>
          <a:lstStyle/>
          <a:p>
            <a:pPr lvl="2" algn="ctr">
              <a:lnSpc>
                <a:spcPts val="2700"/>
              </a:lnSpc>
            </a:pPr>
            <a:r>
              <a:rPr lang="es-EC" sz="2800" b="1" dirty="0" smtClean="0">
                <a:ln>
                  <a:solidFill>
                    <a:srgbClr val="7030A0"/>
                  </a:solidFill>
                </a:ln>
                <a:solidFill>
                  <a:srgbClr val="7030A0"/>
                </a:solidFill>
              </a:rPr>
              <a:t>Precios </a:t>
            </a:r>
            <a:r>
              <a:rPr lang="es-EC" sz="2800" b="1" dirty="0">
                <a:ln>
                  <a:solidFill>
                    <a:srgbClr val="7030A0"/>
                  </a:solidFill>
                </a:ln>
                <a:solidFill>
                  <a:srgbClr val="7030A0"/>
                </a:solidFill>
              </a:rPr>
              <a:t>promedio de la carne de consumo popular por actor de la cadena de comercialización </a:t>
            </a:r>
          </a:p>
        </p:txBody>
      </p:sp>
      <p:pic>
        <p:nvPicPr>
          <p:cNvPr id="6" name="5 Imagen"/>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412775"/>
            <a:ext cx="7375261" cy="1800201"/>
          </a:xfrm>
          <a:prstGeom prst="rect">
            <a:avLst/>
          </a:prstGeom>
          <a:noFill/>
          <a:ln>
            <a:noFill/>
          </a:ln>
        </p:spPr>
      </p:pic>
      <p:grpSp>
        <p:nvGrpSpPr>
          <p:cNvPr id="7" name="6 Grupo"/>
          <p:cNvGrpSpPr/>
          <p:nvPr/>
        </p:nvGrpSpPr>
        <p:grpSpPr>
          <a:xfrm>
            <a:off x="92118" y="840965"/>
            <a:ext cx="2228593" cy="380066"/>
            <a:chOff x="3245" y="1065460"/>
            <a:chExt cx="2228593" cy="380066"/>
          </a:xfrm>
          <a:scene3d>
            <a:camera prst="orthographicFront"/>
            <a:lightRig rig="flat" dir="t"/>
          </a:scene3d>
        </p:grpSpPr>
        <p:sp>
          <p:nvSpPr>
            <p:cNvPr id="8" name="7 Rectángulo redondeado"/>
            <p:cNvSpPr/>
            <p:nvPr/>
          </p:nvSpPr>
          <p:spPr>
            <a:xfrm>
              <a:off x="3245" y="1065460"/>
              <a:ext cx="2228593" cy="380066"/>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9" name="8 Rectángulo"/>
            <p:cNvSpPr/>
            <p:nvPr/>
          </p:nvSpPr>
          <p:spPr>
            <a:xfrm>
              <a:off x="14377" y="1076592"/>
              <a:ext cx="2206329" cy="35780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1" kern="1200" dirty="0" smtClean="0"/>
                <a:t>Productor</a:t>
              </a:r>
              <a:endParaRPr lang="es-EC" sz="1600" b="1" kern="1200" dirty="0"/>
            </a:p>
          </p:txBody>
        </p:sp>
      </p:grpSp>
      <p:grpSp>
        <p:nvGrpSpPr>
          <p:cNvPr id="10" name="9 Grupo"/>
          <p:cNvGrpSpPr/>
          <p:nvPr/>
        </p:nvGrpSpPr>
        <p:grpSpPr>
          <a:xfrm>
            <a:off x="103250" y="3487866"/>
            <a:ext cx="2228593" cy="380066"/>
            <a:chOff x="3245" y="1065460"/>
            <a:chExt cx="2228593" cy="380066"/>
          </a:xfrm>
          <a:scene3d>
            <a:camera prst="orthographicFront"/>
            <a:lightRig rig="flat" dir="t"/>
          </a:scene3d>
        </p:grpSpPr>
        <p:sp>
          <p:nvSpPr>
            <p:cNvPr id="12" name="11 Rectángulo redondeado"/>
            <p:cNvSpPr/>
            <p:nvPr/>
          </p:nvSpPr>
          <p:spPr>
            <a:xfrm>
              <a:off x="3245" y="1065460"/>
              <a:ext cx="2228593" cy="380066"/>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3" name="12 Rectángulo"/>
            <p:cNvSpPr/>
            <p:nvPr/>
          </p:nvSpPr>
          <p:spPr>
            <a:xfrm>
              <a:off x="14377" y="1076592"/>
              <a:ext cx="2206329" cy="35780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1" dirty="0" smtClean="0"/>
                <a:t>Intro</a:t>
              </a:r>
              <a:r>
                <a:rPr lang="es-EC" sz="1600" b="1" kern="1200" dirty="0" smtClean="0"/>
                <a:t>ductor</a:t>
              </a:r>
              <a:endParaRPr lang="es-EC" sz="1600" b="1" kern="1200" dirty="0"/>
            </a:p>
          </p:txBody>
        </p:sp>
      </p:grpSp>
      <p:pic>
        <p:nvPicPr>
          <p:cNvPr id="14" name="13 Imagen"/>
          <p:cNvPicPr/>
          <p:nvPr/>
        </p:nvPicPr>
        <p:blipFill>
          <a:blip r:embed="rId3">
            <a:extLst>
              <a:ext uri="{28A0092B-C50C-407E-A947-70E740481C1C}">
                <a14:useLocalDpi xmlns:a14="http://schemas.microsoft.com/office/drawing/2010/main" val="0"/>
              </a:ext>
            </a:extLst>
          </a:blip>
          <a:srcRect/>
          <a:stretch>
            <a:fillRect/>
          </a:stretch>
        </p:blipFill>
        <p:spPr bwMode="auto">
          <a:xfrm>
            <a:off x="1331639" y="3970071"/>
            <a:ext cx="7375261" cy="2160240"/>
          </a:xfrm>
          <a:prstGeom prst="rect">
            <a:avLst/>
          </a:prstGeom>
          <a:noFill/>
          <a:ln>
            <a:noFill/>
          </a:ln>
        </p:spPr>
      </p:pic>
    </p:spTree>
    <p:extLst>
      <p:ext uri="{BB962C8B-B14F-4D97-AF65-F5344CB8AC3E}">
        <p14:creationId xmlns:p14="http://schemas.microsoft.com/office/powerpoint/2010/main" val="19979856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093296"/>
            <a:ext cx="9144000" cy="76485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11" name="10 CuadroTexto"/>
          <p:cNvSpPr txBox="1"/>
          <p:nvPr/>
        </p:nvSpPr>
        <p:spPr>
          <a:xfrm>
            <a:off x="0" y="56135"/>
            <a:ext cx="8706900" cy="784830"/>
          </a:xfrm>
          <a:prstGeom prst="rect">
            <a:avLst/>
          </a:prstGeom>
          <a:noFill/>
        </p:spPr>
        <p:txBody>
          <a:bodyPr wrap="square" rtlCol="0">
            <a:spAutoFit/>
          </a:bodyPr>
          <a:lstStyle/>
          <a:p>
            <a:pPr lvl="2" algn="ctr">
              <a:lnSpc>
                <a:spcPts val="2700"/>
              </a:lnSpc>
            </a:pPr>
            <a:r>
              <a:rPr lang="es-EC" sz="2800" b="1" dirty="0" smtClean="0">
                <a:ln>
                  <a:solidFill>
                    <a:srgbClr val="7030A0"/>
                  </a:solidFill>
                </a:ln>
                <a:solidFill>
                  <a:srgbClr val="7030A0"/>
                </a:solidFill>
              </a:rPr>
              <a:t>Precios </a:t>
            </a:r>
            <a:r>
              <a:rPr lang="es-EC" sz="2800" b="1" dirty="0">
                <a:ln>
                  <a:solidFill>
                    <a:srgbClr val="7030A0"/>
                  </a:solidFill>
                </a:ln>
                <a:solidFill>
                  <a:srgbClr val="7030A0"/>
                </a:solidFill>
              </a:rPr>
              <a:t>promedio de la carne de consumo popular por actor de la cadena de comercialización </a:t>
            </a:r>
          </a:p>
        </p:txBody>
      </p:sp>
      <p:grpSp>
        <p:nvGrpSpPr>
          <p:cNvPr id="7" name="6 Grupo"/>
          <p:cNvGrpSpPr/>
          <p:nvPr/>
        </p:nvGrpSpPr>
        <p:grpSpPr>
          <a:xfrm>
            <a:off x="589296" y="1173616"/>
            <a:ext cx="2228593" cy="380066"/>
            <a:chOff x="3245" y="1065460"/>
            <a:chExt cx="2228593" cy="380066"/>
          </a:xfrm>
          <a:scene3d>
            <a:camera prst="orthographicFront"/>
            <a:lightRig rig="flat" dir="t"/>
          </a:scene3d>
        </p:grpSpPr>
        <p:sp>
          <p:nvSpPr>
            <p:cNvPr id="8" name="7 Rectángulo redondeado"/>
            <p:cNvSpPr/>
            <p:nvPr/>
          </p:nvSpPr>
          <p:spPr>
            <a:xfrm>
              <a:off x="3245" y="1065460"/>
              <a:ext cx="2228593" cy="380066"/>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9" name="8 Rectángulo"/>
            <p:cNvSpPr/>
            <p:nvPr/>
          </p:nvSpPr>
          <p:spPr>
            <a:xfrm>
              <a:off x="14377" y="1076592"/>
              <a:ext cx="2206329" cy="35780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1" dirty="0" smtClean="0"/>
                <a:t>Carnicero</a:t>
              </a:r>
              <a:endParaRPr lang="es-EC" sz="1600" b="1" kern="1200" dirty="0"/>
            </a:p>
          </p:txBody>
        </p:sp>
      </p:grpSp>
      <p:pic>
        <p:nvPicPr>
          <p:cNvPr id="194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85988"/>
            <a:ext cx="9143999" cy="3331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2214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9460"/>
                                        </p:tgtEl>
                                        <p:attrNameLst>
                                          <p:attrName>style.visibility</p:attrName>
                                        </p:attrNameLst>
                                      </p:cBhvr>
                                      <p:to>
                                        <p:strVal val="visible"/>
                                      </p:to>
                                    </p:set>
                                    <p:animEffect transition="in" filter="randombar(horizontal)">
                                      <p:cBhvr>
                                        <p:cTn id="21"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093296"/>
            <a:ext cx="9144000" cy="76485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11" name="10 CuadroTexto"/>
          <p:cNvSpPr txBox="1"/>
          <p:nvPr/>
        </p:nvSpPr>
        <p:spPr>
          <a:xfrm>
            <a:off x="0" y="56135"/>
            <a:ext cx="8706900" cy="784830"/>
          </a:xfrm>
          <a:prstGeom prst="rect">
            <a:avLst/>
          </a:prstGeom>
          <a:noFill/>
        </p:spPr>
        <p:txBody>
          <a:bodyPr wrap="square" rtlCol="0">
            <a:spAutoFit/>
          </a:bodyPr>
          <a:lstStyle/>
          <a:p>
            <a:pPr lvl="2" algn="ctr">
              <a:lnSpc>
                <a:spcPts val="2700"/>
              </a:lnSpc>
            </a:pPr>
            <a:r>
              <a:rPr lang="es-EC" sz="2800" b="1" dirty="0" smtClean="0">
                <a:ln>
                  <a:solidFill>
                    <a:srgbClr val="7030A0"/>
                  </a:solidFill>
                </a:ln>
                <a:solidFill>
                  <a:srgbClr val="7030A0"/>
                </a:solidFill>
              </a:rPr>
              <a:t>Precios </a:t>
            </a:r>
            <a:r>
              <a:rPr lang="es-EC" sz="2800" b="1" dirty="0">
                <a:ln>
                  <a:solidFill>
                    <a:srgbClr val="7030A0"/>
                  </a:solidFill>
                </a:ln>
                <a:solidFill>
                  <a:srgbClr val="7030A0"/>
                </a:solidFill>
              </a:rPr>
              <a:t>promedio de la carne de consumo popular por actor de la cadena de comercialización </a:t>
            </a:r>
          </a:p>
        </p:txBody>
      </p:sp>
      <p:sp>
        <p:nvSpPr>
          <p:cNvPr id="2" name="1 Rectángulo"/>
          <p:cNvSpPr/>
          <p:nvPr/>
        </p:nvSpPr>
        <p:spPr>
          <a:xfrm>
            <a:off x="611560" y="1340768"/>
            <a:ext cx="4536504" cy="36933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lvl="2"/>
            <a:r>
              <a:rPr lang="es-EC" b="1" dirty="0"/>
              <a:t>Variación de precio de actor a actor</a:t>
            </a:r>
          </a:p>
        </p:txBody>
      </p:sp>
      <p:pic>
        <p:nvPicPr>
          <p:cNvPr id="10" name="9 Imagen"/>
          <p:cNvPicPr/>
          <p:nvPr/>
        </p:nvPicPr>
        <p:blipFill>
          <a:blip r:embed="rId2">
            <a:extLst>
              <a:ext uri="{28A0092B-C50C-407E-A947-70E740481C1C}">
                <a14:useLocalDpi xmlns:a14="http://schemas.microsoft.com/office/drawing/2010/main" val="0"/>
              </a:ext>
            </a:extLst>
          </a:blip>
          <a:srcRect/>
          <a:stretch>
            <a:fillRect/>
          </a:stretch>
        </p:blipFill>
        <p:spPr bwMode="auto">
          <a:xfrm>
            <a:off x="209956" y="2589212"/>
            <a:ext cx="8496944" cy="2351956"/>
          </a:xfrm>
          <a:prstGeom prst="rect">
            <a:avLst/>
          </a:prstGeom>
          <a:noFill/>
          <a:ln>
            <a:noFill/>
          </a:ln>
        </p:spPr>
      </p:pic>
    </p:spTree>
    <p:extLst>
      <p:ext uri="{BB962C8B-B14F-4D97-AF65-F5344CB8AC3E}">
        <p14:creationId xmlns:p14="http://schemas.microsoft.com/office/powerpoint/2010/main" val="1792214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093296"/>
            <a:ext cx="9144000" cy="764850"/>
          </a:xfrm>
          <a:prstGeom prst="rect">
            <a:avLst/>
          </a:prstGeom>
          <a:no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11" name="10 CuadroTexto"/>
          <p:cNvSpPr txBox="1"/>
          <p:nvPr/>
        </p:nvSpPr>
        <p:spPr>
          <a:xfrm>
            <a:off x="0" y="56135"/>
            <a:ext cx="8706900" cy="784830"/>
          </a:xfrm>
          <a:prstGeom prst="rect">
            <a:avLst/>
          </a:prstGeom>
          <a:noFill/>
        </p:spPr>
        <p:txBody>
          <a:bodyPr wrap="square" rtlCol="0">
            <a:spAutoFit/>
          </a:bodyPr>
          <a:lstStyle/>
          <a:p>
            <a:pPr lvl="2" algn="ctr">
              <a:lnSpc>
                <a:spcPts val="2700"/>
              </a:lnSpc>
            </a:pPr>
            <a:r>
              <a:rPr lang="es-EC" sz="2800" b="1" dirty="0" smtClean="0">
                <a:ln>
                  <a:solidFill>
                    <a:srgbClr val="7030A0"/>
                  </a:solidFill>
                </a:ln>
                <a:solidFill>
                  <a:srgbClr val="7030A0"/>
                </a:solidFill>
              </a:rPr>
              <a:t>Precios </a:t>
            </a:r>
            <a:r>
              <a:rPr lang="es-EC" sz="2800" b="1" dirty="0">
                <a:ln>
                  <a:solidFill>
                    <a:srgbClr val="7030A0"/>
                  </a:solidFill>
                </a:ln>
                <a:solidFill>
                  <a:srgbClr val="7030A0"/>
                </a:solidFill>
              </a:rPr>
              <a:t>promedio de la carne de consumo popular por actor de la cadena de comercialización </a:t>
            </a:r>
          </a:p>
        </p:txBody>
      </p:sp>
      <p:pic>
        <p:nvPicPr>
          <p:cNvPr id="7" name="6 Imagen"/>
          <p:cNvPicPr/>
          <p:nvPr/>
        </p:nvPicPr>
        <p:blipFill>
          <a:blip r:embed="rId2">
            <a:extLst>
              <a:ext uri="{28A0092B-C50C-407E-A947-70E740481C1C}">
                <a14:useLocalDpi xmlns:a14="http://schemas.microsoft.com/office/drawing/2010/main" val="0"/>
              </a:ext>
            </a:extLst>
          </a:blip>
          <a:srcRect/>
          <a:stretch>
            <a:fillRect/>
          </a:stretch>
        </p:blipFill>
        <p:spPr bwMode="auto">
          <a:xfrm>
            <a:off x="2411760" y="836711"/>
            <a:ext cx="6660232" cy="6017035"/>
          </a:xfrm>
          <a:prstGeom prst="rect">
            <a:avLst/>
          </a:prstGeom>
          <a:noFill/>
          <a:ln>
            <a:noFill/>
          </a:ln>
        </p:spPr>
      </p:pic>
      <p:sp>
        <p:nvSpPr>
          <p:cNvPr id="3" name="2 Rectángulo"/>
          <p:cNvSpPr/>
          <p:nvPr/>
        </p:nvSpPr>
        <p:spPr>
          <a:xfrm>
            <a:off x="179512" y="2237121"/>
            <a:ext cx="1944216" cy="1800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lvl="2" algn="ctr"/>
            <a:r>
              <a:rPr lang="es-EC" b="1" dirty="0" smtClean="0"/>
              <a:t>Precio </a:t>
            </a:r>
            <a:r>
              <a:rPr lang="es-EC" b="1" dirty="0"/>
              <a:t>promedio entre cantones de </a:t>
            </a:r>
            <a:r>
              <a:rPr lang="es-EC" b="1" dirty="0" smtClean="0"/>
              <a:t>Pichincha</a:t>
            </a:r>
            <a:endParaRPr lang="es-EC" dirty="0"/>
          </a:p>
        </p:txBody>
      </p:sp>
    </p:spTree>
    <p:extLst>
      <p:ext uri="{BB962C8B-B14F-4D97-AF65-F5344CB8AC3E}">
        <p14:creationId xmlns:p14="http://schemas.microsoft.com/office/powerpoint/2010/main" val="34762687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093296"/>
            <a:ext cx="9144000" cy="76485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8" name="7 CuadroTexto"/>
          <p:cNvSpPr txBox="1"/>
          <p:nvPr/>
        </p:nvSpPr>
        <p:spPr>
          <a:xfrm>
            <a:off x="2176589" y="95188"/>
            <a:ext cx="5112568" cy="646331"/>
          </a:xfrm>
          <a:prstGeom prst="rect">
            <a:avLst/>
          </a:prstGeom>
          <a:noFill/>
        </p:spPr>
        <p:txBody>
          <a:bodyPr wrap="square" rtlCol="0">
            <a:spAutoFit/>
          </a:bodyPr>
          <a:lstStyle/>
          <a:p>
            <a:pPr algn="ctr"/>
            <a:r>
              <a:rPr lang="es-EC" sz="3600" b="1" dirty="0" smtClean="0">
                <a:ln>
                  <a:solidFill>
                    <a:srgbClr val="7030A0"/>
                  </a:solidFill>
                </a:ln>
                <a:solidFill>
                  <a:srgbClr val="7030A0"/>
                </a:solidFill>
              </a:rPr>
              <a:t>Objetivos</a:t>
            </a:r>
            <a:endParaRPr lang="es-EC" sz="3600" b="1" dirty="0">
              <a:ln>
                <a:solidFill>
                  <a:srgbClr val="7030A0"/>
                </a:solidFill>
              </a:ln>
              <a:solidFill>
                <a:srgbClr val="7030A0"/>
              </a:solidFill>
            </a:endParaRPr>
          </a:p>
        </p:txBody>
      </p:sp>
      <p:graphicFrame>
        <p:nvGraphicFramePr>
          <p:cNvPr id="2" name="1 Diagrama"/>
          <p:cNvGraphicFramePr/>
          <p:nvPr>
            <p:extLst>
              <p:ext uri="{D42A27DB-BD31-4B8C-83A1-F6EECF244321}">
                <p14:modId xmlns:p14="http://schemas.microsoft.com/office/powerpoint/2010/main" val="916470155"/>
              </p:ext>
            </p:extLst>
          </p:nvPr>
        </p:nvGraphicFramePr>
        <p:xfrm>
          <a:off x="107504" y="980728"/>
          <a:ext cx="8928992" cy="4968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2 Imagen"/>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979713" y="3789040"/>
            <a:ext cx="1872208" cy="1872208"/>
          </a:xfrm>
          <a:prstGeom prst="rect">
            <a:avLst/>
          </a:prstGeom>
        </p:spPr>
      </p:pic>
      <p:pic>
        <p:nvPicPr>
          <p:cNvPr id="6" name="5 Imagen"/>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871425" y="3789040"/>
            <a:ext cx="1776893" cy="1872208"/>
          </a:xfrm>
          <a:prstGeom prst="rect">
            <a:avLst/>
          </a:prstGeom>
        </p:spPr>
      </p:pic>
      <p:pic>
        <p:nvPicPr>
          <p:cNvPr id="7" name="6 Imagen"/>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648318" y="3789041"/>
            <a:ext cx="1640840" cy="1872208"/>
          </a:xfrm>
          <a:prstGeom prst="rect">
            <a:avLst/>
          </a:prstGeom>
        </p:spPr>
      </p:pic>
      <p:pic>
        <p:nvPicPr>
          <p:cNvPr id="9" name="8 Imagen"/>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289159" y="3789039"/>
            <a:ext cx="1603322" cy="1872209"/>
          </a:xfrm>
          <a:prstGeom prst="rect">
            <a:avLst/>
          </a:prstGeom>
        </p:spPr>
      </p:pic>
      <p:sp>
        <p:nvSpPr>
          <p:cNvPr id="10" name="9 CuadroTexto"/>
          <p:cNvSpPr txBox="1"/>
          <p:nvPr/>
        </p:nvSpPr>
        <p:spPr>
          <a:xfrm>
            <a:off x="3851921" y="5745320"/>
            <a:ext cx="1872208" cy="369332"/>
          </a:xfrm>
          <a:prstGeom prst="rect">
            <a:avLst/>
          </a:prstGeom>
          <a:noFill/>
        </p:spPr>
        <p:txBody>
          <a:bodyPr wrap="square" rtlCol="0">
            <a:spAutoFit/>
          </a:bodyPr>
          <a:lstStyle/>
          <a:p>
            <a:r>
              <a:rPr lang="es-EC" b="1" dirty="0"/>
              <a:t>I</a:t>
            </a:r>
            <a:r>
              <a:rPr lang="es-EC" b="1" dirty="0" smtClean="0"/>
              <a:t>ncumplimientos</a:t>
            </a:r>
            <a:endParaRPr lang="es-EC" b="1" dirty="0"/>
          </a:p>
        </p:txBody>
      </p:sp>
    </p:spTree>
    <p:extLst>
      <p:ext uri="{BB962C8B-B14F-4D97-AF65-F5344CB8AC3E}">
        <p14:creationId xmlns:p14="http://schemas.microsoft.com/office/powerpoint/2010/main" val="16489351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par>
                                <p:cTn id="23" presetID="16" presetClass="entr" presetSubtype="21"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6" presetClass="entr" presetSubtype="21"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par>
                                <p:cTn id="29" presetID="16" presetClass="entr" presetSubtype="21"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2"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093296"/>
            <a:ext cx="9144000" cy="76485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11" name="10 CuadroTexto"/>
          <p:cNvSpPr txBox="1"/>
          <p:nvPr/>
        </p:nvSpPr>
        <p:spPr>
          <a:xfrm>
            <a:off x="0" y="56135"/>
            <a:ext cx="8706900" cy="784830"/>
          </a:xfrm>
          <a:prstGeom prst="rect">
            <a:avLst/>
          </a:prstGeom>
          <a:noFill/>
        </p:spPr>
        <p:txBody>
          <a:bodyPr wrap="square" rtlCol="0">
            <a:spAutoFit/>
          </a:bodyPr>
          <a:lstStyle/>
          <a:p>
            <a:pPr lvl="2" algn="ctr">
              <a:lnSpc>
                <a:spcPts val="2700"/>
              </a:lnSpc>
            </a:pPr>
            <a:r>
              <a:rPr lang="es-EC" sz="2800" b="1" dirty="0" smtClean="0">
                <a:ln>
                  <a:solidFill>
                    <a:srgbClr val="7030A0"/>
                  </a:solidFill>
                </a:ln>
                <a:solidFill>
                  <a:srgbClr val="7030A0"/>
                </a:solidFill>
              </a:rPr>
              <a:t>Precios </a:t>
            </a:r>
            <a:r>
              <a:rPr lang="es-EC" sz="2800" b="1" dirty="0">
                <a:ln>
                  <a:solidFill>
                    <a:srgbClr val="7030A0"/>
                  </a:solidFill>
                </a:ln>
                <a:solidFill>
                  <a:srgbClr val="7030A0"/>
                </a:solidFill>
              </a:rPr>
              <a:t>promedio de la carne de consumo popular por actor de la cadena de comercialización </a:t>
            </a:r>
          </a:p>
        </p:txBody>
      </p:sp>
      <p:sp>
        <p:nvSpPr>
          <p:cNvPr id="3" name="2 Rectángulo"/>
          <p:cNvSpPr/>
          <p:nvPr/>
        </p:nvSpPr>
        <p:spPr>
          <a:xfrm>
            <a:off x="400352" y="1132410"/>
            <a:ext cx="8343296" cy="36004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lvl="2" algn="ctr"/>
            <a:r>
              <a:rPr lang="es-EC" b="1" dirty="0"/>
              <a:t>Variación del precio promedio de cantón a cantón en la provincia de </a:t>
            </a:r>
            <a:r>
              <a:rPr lang="es-EC" b="1" dirty="0" smtClean="0"/>
              <a:t>Pichincha</a:t>
            </a:r>
            <a:endParaRPr lang="es-EC" dirty="0"/>
          </a:p>
        </p:txBody>
      </p:sp>
      <p:pic>
        <p:nvPicPr>
          <p:cNvPr id="8" name="7 Imagen"/>
          <p:cNvPicPr/>
          <p:nvPr/>
        </p:nvPicPr>
        <p:blipFill>
          <a:blip r:embed="rId2">
            <a:extLst>
              <a:ext uri="{28A0092B-C50C-407E-A947-70E740481C1C}">
                <a14:useLocalDpi xmlns:a14="http://schemas.microsoft.com/office/drawing/2010/main" val="0"/>
              </a:ext>
            </a:extLst>
          </a:blip>
          <a:srcRect/>
          <a:stretch>
            <a:fillRect/>
          </a:stretch>
        </p:blipFill>
        <p:spPr bwMode="auto">
          <a:xfrm>
            <a:off x="400353" y="1844824"/>
            <a:ext cx="8343296" cy="3672408"/>
          </a:xfrm>
          <a:prstGeom prst="rect">
            <a:avLst/>
          </a:prstGeom>
          <a:noFill/>
          <a:ln>
            <a:noFill/>
          </a:ln>
        </p:spPr>
      </p:pic>
    </p:spTree>
    <p:extLst>
      <p:ext uri="{BB962C8B-B14F-4D97-AF65-F5344CB8AC3E}">
        <p14:creationId xmlns:p14="http://schemas.microsoft.com/office/powerpoint/2010/main" val="28772040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heel(1)">
                                      <p:cBhvr>
                                        <p:cTn id="2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093296"/>
            <a:ext cx="9144000" cy="76485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11" name="10 CuadroTexto"/>
          <p:cNvSpPr txBox="1"/>
          <p:nvPr/>
        </p:nvSpPr>
        <p:spPr>
          <a:xfrm>
            <a:off x="61631" y="-2"/>
            <a:ext cx="8743648" cy="784830"/>
          </a:xfrm>
          <a:prstGeom prst="rect">
            <a:avLst/>
          </a:prstGeom>
          <a:noFill/>
        </p:spPr>
        <p:txBody>
          <a:bodyPr wrap="square" rtlCol="0">
            <a:spAutoFit/>
          </a:bodyPr>
          <a:lstStyle/>
          <a:p>
            <a:pPr lvl="2" algn="ctr">
              <a:lnSpc>
                <a:spcPts val="2700"/>
              </a:lnSpc>
            </a:pPr>
            <a:r>
              <a:rPr lang="es-EC" sz="2400" b="1" dirty="0" smtClean="0">
                <a:ln>
                  <a:solidFill>
                    <a:srgbClr val="7030A0"/>
                  </a:solidFill>
                </a:ln>
                <a:solidFill>
                  <a:srgbClr val="7030A0"/>
                </a:solidFill>
              </a:rPr>
              <a:t>Mecanismo de registro de </a:t>
            </a:r>
            <a:r>
              <a:rPr lang="es-EC" sz="2400" b="1" dirty="0">
                <a:ln>
                  <a:solidFill>
                    <a:srgbClr val="7030A0"/>
                  </a:solidFill>
                </a:ln>
                <a:solidFill>
                  <a:srgbClr val="7030A0"/>
                </a:solidFill>
              </a:rPr>
              <a:t>costos, </a:t>
            </a:r>
            <a:r>
              <a:rPr lang="es-EC" sz="2400" b="1" dirty="0" smtClean="0">
                <a:ln>
                  <a:solidFill>
                    <a:srgbClr val="7030A0"/>
                  </a:solidFill>
                </a:ln>
                <a:solidFill>
                  <a:srgbClr val="7030A0"/>
                </a:solidFill>
              </a:rPr>
              <a:t>ingresos y egresos de los actores del </a:t>
            </a:r>
            <a:r>
              <a:rPr lang="es-EC" sz="2400" b="1" dirty="0">
                <a:ln>
                  <a:solidFill>
                    <a:srgbClr val="7030A0"/>
                  </a:solidFill>
                </a:ln>
                <a:solidFill>
                  <a:srgbClr val="7030A0"/>
                </a:solidFill>
              </a:rPr>
              <a:t>canal de comercialización de carne bovina</a:t>
            </a:r>
          </a:p>
        </p:txBody>
      </p:sp>
      <p:sp>
        <p:nvSpPr>
          <p:cNvPr id="2" name="1 Pentágono"/>
          <p:cNvSpPr/>
          <p:nvPr/>
        </p:nvSpPr>
        <p:spPr>
          <a:xfrm>
            <a:off x="611560" y="2508207"/>
            <a:ext cx="2520280" cy="1584176"/>
          </a:xfrm>
          <a:prstGeom prst="homePlat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hlinkClick r:id="rId2" action="ppaction://hlinkfile"/>
              </a:rPr>
              <a:t>PRODUCTOR</a:t>
            </a:r>
            <a:endParaRPr lang="es-EC" b="1" dirty="0">
              <a:solidFill>
                <a:schemeClr val="tx1"/>
              </a:solidFill>
            </a:endParaRPr>
          </a:p>
        </p:txBody>
      </p:sp>
      <p:sp>
        <p:nvSpPr>
          <p:cNvPr id="9" name="8 Pentágono"/>
          <p:cNvSpPr/>
          <p:nvPr/>
        </p:nvSpPr>
        <p:spPr>
          <a:xfrm>
            <a:off x="3419872" y="2508207"/>
            <a:ext cx="2520280" cy="1584176"/>
          </a:xfrm>
          <a:prstGeom prst="homePlat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hlinkClick r:id="rId3" action="ppaction://hlinkfile"/>
              </a:rPr>
              <a:t>INTRODUCTOR</a:t>
            </a:r>
            <a:endParaRPr lang="es-EC" b="1" dirty="0">
              <a:solidFill>
                <a:schemeClr val="tx1"/>
              </a:solidFill>
            </a:endParaRPr>
          </a:p>
        </p:txBody>
      </p:sp>
      <p:sp>
        <p:nvSpPr>
          <p:cNvPr id="10" name="9 Pentágono"/>
          <p:cNvSpPr/>
          <p:nvPr/>
        </p:nvSpPr>
        <p:spPr>
          <a:xfrm>
            <a:off x="6284999" y="2508207"/>
            <a:ext cx="2520280" cy="1584176"/>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hlinkClick r:id="rId4" action="ppaction://hlinkfile"/>
              </a:rPr>
              <a:t>CARNICERO</a:t>
            </a:r>
            <a:endParaRPr lang="es-EC" b="1" dirty="0">
              <a:solidFill>
                <a:schemeClr val="tx1"/>
              </a:solidFill>
            </a:endParaRPr>
          </a:p>
        </p:txBody>
      </p:sp>
    </p:spTree>
    <p:extLst>
      <p:ext uri="{BB962C8B-B14F-4D97-AF65-F5344CB8AC3E}">
        <p14:creationId xmlns:p14="http://schemas.microsoft.com/office/powerpoint/2010/main" val="23142958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093296"/>
            <a:ext cx="9144000" cy="76485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11" name="10 CuadroTexto"/>
          <p:cNvSpPr txBox="1"/>
          <p:nvPr/>
        </p:nvSpPr>
        <p:spPr>
          <a:xfrm>
            <a:off x="-252536" y="172960"/>
            <a:ext cx="8902857" cy="438582"/>
          </a:xfrm>
          <a:prstGeom prst="rect">
            <a:avLst/>
          </a:prstGeom>
          <a:noFill/>
        </p:spPr>
        <p:txBody>
          <a:bodyPr wrap="square" rtlCol="0">
            <a:spAutoFit/>
          </a:bodyPr>
          <a:lstStyle/>
          <a:p>
            <a:pPr lvl="2" algn="ctr">
              <a:lnSpc>
                <a:spcPts val="2700"/>
              </a:lnSpc>
            </a:pPr>
            <a:r>
              <a:rPr lang="es-EC" sz="2400" b="1" dirty="0" smtClean="0">
                <a:ln>
                  <a:solidFill>
                    <a:srgbClr val="7030A0"/>
                  </a:solidFill>
                </a:ln>
                <a:solidFill>
                  <a:srgbClr val="7030A0"/>
                </a:solidFill>
              </a:rPr>
              <a:t>Comentarios de incumplimiento a la normativa legal y técnica</a:t>
            </a:r>
            <a:endParaRPr lang="es-EC" sz="2400" b="1" dirty="0">
              <a:ln>
                <a:solidFill>
                  <a:srgbClr val="7030A0"/>
                </a:solidFill>
              </a:ln>
              <a:solidFill>
                <a:srgbClr val="7030A0"/>
              </a:solidFill>
            </a:endParaRPr>
          </a:p>
        </p:txBody>
      </p:sp>
      <p:sp>
        <p:nvSpPr>
          <p:cNvPr id="3" name="2 CuadroTexto"/>
          <p:cNvSpPr txBox="1"/>
          <p:nvPr/>
        </p:nvSpPr>
        <p:spPr>
          <a:xfrm>
            <a:off x="1456419" y="3335241"/>
            <a:ext cx="6336704"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EC" b="1" dirty="0"/>
              <a:t>Situación actual de los camales de la provincia de Pichincha</a:t>
            </a:r>
            <a:endParaRPr lang="es-EC" dirty="0"/>
          </a:p>
        </p:txBody>
      </p:sp>
      <p:sp>
        <p:nvSpPr>
          <p:cNvPr id="6" name="5 Rectángulo redondeado"/>
          <p:cNvSpPr/>
          <p:nvPr/>
        </p:nvSpPr>
        <p:spPr>
          <a:xfrm>
            <a:off x="217895" y="3789040"/>
            <a:ext cx="8712967" cy="108012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C" dirty="0">
                <a:solidFill>
                  <a:schemeClr val="tx1"/>
                </a:solidFill>
              </a:rPr>
              <a:t>En el Reglamento a la Ley de Mataderos en su artículo 8 se estipulan las </a:t>
            </a:r>
            <a:r>
              <a:rPr lang="es-EC" dirty="0" smtClean="0">
                <a:solidFill>
                  <a:schemeClr val="tx1"/>
                </a:solidFill>
              </a:rPr>
              <a:t>condiciones </a:t>
            </a:r>
            <a:r>
              <a:rPr lang="es-EC" dirty="0">
                <a:solidFill>
                  <a:schemeClr val="tx1"/>
                </a:solidFill>
              </a:rPr>
              <a:t>mínimas </a:t>
            </a:r>
            <a:r>
              <a:rPr lang="es-EC" dirty="0" smtClean="0">
                <a:solidFill>
                  <a:schemeClr val="tx1"/>
                </a:solidFill>
              </a:rPr>
              <a:t>para </a:t>
            </a:r>
            <a:r>
              <a:rPr lang="es-EC" dirty="0">
                <a:solidFill>
                  <a:schemeClr val="tx1"/>
                </a:solidFill>
              </a:rPr>
              <a:t>su funcionamiento </a:t>
            </a:r>
            <a:r>
              <a:rPr lang="es-EC" dirty="0" smtClean="0">
                <a:solidFill>
                  <a:schemeClr val="tx1"/>
                </a:solidFill>
              </a:rPr>
              <a:t>que están más detalladas en </a:t>
            </a:r>
            <a:r>
              <a:rPr lang="es-EC" dirty="0"/>
              <a:t>la Resolución DAJ-20134B4-0201.0247 </a:t>
            </a:r>
            <a:endParaRPr lang="es-EC" dirty="0">
              <a:solidFill>
                <a:schemeClr val="tx1"/>
              </a:solidFill>
            </a:endParaRPr>
          </a:p>
        </p:txBody>
      </p:sp>
      <p:sp>
        <p:nvSpPr>
          <p:cNvPr id="12" name="11 Rectángulo redondeado"/>
          <p:cNvSpPr/>
          <p:nvPr/>
        </p:nvSpPr>
        <p:spPr>
          <a:xfrm>
            <a:off x="215515" y="4965251"/>
            <a:ext cx="8712967" cy="108012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C" dirty="0" smtClean="0"/>
              <a:t>Se </a:t>
            </a:r>
            <a:r>
              <a:rPr lang="es-EC" dirty="0"/>
              <a:t>visitaron los </a:t>
            </a:r>
            <a:r>
              <a:rPr lang="es-EC" dirty="0" smtClean="0"/>
              <a:t>camales: </a:t>
            </a:r>
            <a:r>
              <a:rPr lang="es-EC" dirty="0"/>
              <a:t>Pedro Vicente, San Miguel de Los Bancos, </a:t>
            </a:r>
            <a:r>
              <a:rPr lang="es-EC" dirty="0" smtClean="0"/>
              <a:t>Puerto Quito, Conocoto </a:t>
            </a:r>
            <a:r>
              <a:rPr lang="es-EC" dirty="0"/>
              <a:t>y Cayambe</a:t>
            </a:r>
            <a:endParaRPr lang="es-EC" dirty="0">
              <a:solidFill>
                <a:schemeClr val="tx1"/>
              </a:solidFill>
            </a:endParaRPr>
          </a:p>
        </p:txBody>
      </p:sp>
      <p:sp>
        <p:nvSpPr>
          <p:cNvPr id="8" name="7 Rectángulo redondeado"/>
          <p:cNvSpPr/>
          <p:nvPr/>
        </p:nvSpPr>
        <p:spPr>
          <a:xfrm>
            <a:off x="395537" y="1196752"/>
            <a:ext cx="4240980" cy="201622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dirty="0" smtClean="0"/>
              <a:t>No </a:t>
            </a:r>
            <a:r>
              <a:rPr lang="es-EC" dirty="0"/>
              <a:t>se </a:t>
            </a:r>
            <a:r>
              <a:rPr lang="es-EC" dirty="0" smtClean="0"/>
              <a:t>evidenció incumplimiento, pero en </a:t>
            </a:r>
            <a:r>
              <a:rPr lang="es-EC" dirty="0"/>
              <a:t>el cantón Cayambe </a:t>
            </a:r>
            <a:r>
              <a:rPr lang="es-EC" dirty="0" smtClean="0"/>
              <a:t>las </a:t>
            </a:r>
            <a:r>
              <a:rPr lang="es-EC" dirty="0"/>
              <a:t>carnicerías entrevistadas </a:t>
            </a:r>
            <a:r>
              <a:rPr lang="es-EC" dirty="0" smtClean="0"/>
              <a:t>afirmaron que la carne </a:t>
            </a:r>
            <a:r>
              <a:rPr lang="es-EC" dirty="0"/>
              <a:t>proviene de vacas de </a:t>
            </a:r>
            <a:r>
              <a:rPr lang="es-EC" dirty="0" smtClean="0"/>
              <a:t>edad avanzada.</a:t>
            </a:r>
            <a:endParaRPr lang="es-EC" dirty="0"/>
          </a:p>
        </p:txBody>
      </p:sp>
      <p:sp>
        <p:nvSpPr>
          <p:cNvPr id="13" name="12 Rectángulo redondeado"/>
          <p:cNvSpPr/>
          <p:nvPr/>
        </p:nvSpPr>
        <p:spPr>
          <a:xfrm>
            <a:off x="4636517" y="1213812"/>
            <a:ext cx="4240980" cy="201622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smtClean="0"/>
              <a:t>No </a:t>
            </a:r>
            <a:r>
              <a:rPr lang="es-EC" dirty="0"/>
              <a:t>se encontró incumplimiento a la normativa vigente que regula el proceso de comercialización. </a:t>
            </a:r>
          </a:p>
        </p:txBody>
      </p:sp>
      <p:sp>
        <p:nvSpPr>
          <p:cNvPr id="14" name="13 CuadroTexto"/>
          <p:cNvSpPr txBox="1"/>
          <p:nvPr/>
        </p:nvSpPr>
        <p:spPr>
          <a:xfrm>
            <a:off x="597854" y="836711"/>
            <a:ext cx="1944216" cy="369332"/>
          </a:xfrm>
          <a:prstGeom prst="rect">
            <a:avLst/>
          </a:prstGeom>
          <a:noFill/>
        </p:spPr>
        <p:txBody>
          <a:bodyPr wrap="square" rtlCol="0">
            <a:spAutoFit/>
          </a:bodyPr>
          <a:lstStyle/>
          <a:p>
            <a:r>
              <a:rPr lang="es-EC" b="1" dirty="0" smtClean="0"/>
              <a:t>Productor</a:t>
            </a:r>
            <a:endParaRPr lang="es-EC" b="1" dirty="0"/>
          </a:p>
        </p:txBody>
      </p:sp>
      <p:sp>
        <p:nvSpPr>
          <p:cNvPr id="15" name="14 CuadroTexto"/>
          <p:cNvSpPr txBox="1"/>
          <p:nvPr/>
        </p:nvSpPr>
        <p:spPr>
          <a:xfrm>
            <a:off x="4989837" y="844480"/>
            <a:ext cx="1944216" cy="369332"/>
          </a:xfrm>
          <a:prstGeom prst="rect">
            <a:avLst/>
          </a:prstGeom>
          <a:noFill/>
        </p:spPr>
        <p:txBody>
          <a:bodyPr wrap="square" rtlCol="0">
            <a:spAutoFit/>
          </a:bodyPr>
          <a:lstStyle/>
          <a:p>
            <a:r>
              <a:rPr lang="es-EC" b="1" dirty="0" smtClean="0"/>
              <a:t>Introductor</a:t>
            </a:r>
            <a:endParaRPr lang="es-EC" b="1" dirty="0"/>
          </a:p>
        </p:txBody>
      </p:sp>
    </p:spTree>
    <p:extLst>
      <p:ext uri="{BB962C8B-B14F-4D97-AF65-F5344CB8AC3E}">
        <p14:creationId xmlns:p14="http://schemas.microsoft.com/office/powerpoint/2010/main" val="16750765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ppt_w</p:attrName>
                                        </p:attrNameLst>
                                      </p:cBhvr>
                                      <p:tavLst>
                                        <p:tav tm="0">
                                          <p:val>
                                            <p:fltVal val="0"/>
                                          </p:val>
                                        </p:tav>
                                        <p:tav tm="100000">
                                          <p:val>
                                            <p:strVal val="#ppt_w"/>
                                          </p:val>
                                        </p:tav>
                                      </p:tavLst>
                                    </p:anim>
                                    <p:anim calcmode="lin" valueType="num">
                                      <p:cBhvr>
                                        <p:cTn id="15" dur="1000" fill="hold"/>
                                        <p:tgtEl>
                                          <p:spTgt spid="14"/>
                                        </p:tgtEl>
                                        <p:attrNameLst>
                                          <p:attrName>ppt_h</p:attrName>
                                        </p:attrNameLst>
                                      </p:cBhvr>
                                      <p:tavLst>
                                        <p:tav tm="0">
                                          <p:val>
                                            <p:fltVal val="0"/>
                                          </p:val>
                                        </p:tav>
                                        <p:tav tm="100000">
                                          <p:val>
                                            <p:strVal val="#ppt_h"/>
                                          </p:val>
                                        </p:tav>
                                      </p:tavLst>
                                    </p:anim>
                                    <p:anim calcmode="lin" valueType="num">
                                      <p:cBhvr>
                                        <p:cTn id="16" dur="1000" fill="hold"/>
                                        <p:tgtEl>
                                          <p:spTgt spid="14"/>
                                        </p:tgtEl>
                                        <p:attrNameLst>
                                          <p:attrName>style.rotation</p:attrName>
                                        </p:attrNameLst>
                                      </p:cBhvr>
                                      <p:tavLst>
                                        <p:tav tm="0">
                                          <p:val>
                                            <p:fltVal val="90"/>
                                          </p:val>
                                        </p:tav>
                                        <p:tav tm="100000">
                                          <p:val>
                                            <p:fltVal val="0"/>
                                          </p:val>
                                        </p:tav>
                                      </p:tavLst>
                                    </p:anim>
                                    <p:animEffect transition="in" filter="fade">
                                      <p:cBhvr>
                                        <p:cTn id="17" dur="1000"/>
                                        <p:tgtEl>
                                          <p:spTgt spid="14"/>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fltVal val="0"/>
                                          </p:val>
                                        </p:tav>
                                        <p:tav tm="100000">
                                          <p:val>
                                            <p:strVal val="#ppt_w"/>
                                          </p:val>
                                        </p:tav>
                                      </p:tavLst>
                                    </p:anim>
                                    <p:anim calcmode="lin" valueType="num">
                                      <p:cBhvr>
                                        <p:cTn id="21" dur="1000" fill="hold"/>
                                        <p:tgtEl>
                                          <p:spTgt spid="15"/>
                                        </p:tgtEl>
                                        <p:attrNameLst>
                                          <p:attrName>ppt_h</p:attrName>
                                        </p:attrNameLst>
                                      </p:cBhvr>
                                      <p:tavLst>
                                        <p:tav tm="0">
                                          <p:val>
                                            <p:fltVal val="0"/>
                                          </p:val>
                                        </p:tav>
                                        <p:tav tm="100000">
                                          <p:val>
                                            <p:strVal val="#ppt_h"/>
                                          </p:val>
                                        </p:tav>
                                      </p:tavLst>
                                    </p:anim>
                                    <p:anim calcmode="lin" valueType="num">
                                      <p:cBhvr>
                                        <p:cTn id="22" dur="1000" fill="hold"/>
                                        <p:tgtEl>
                                          <p:spTgt spid="15"/>
                                        </p:tgtEl>
                                        <p:attrNameLst>
                                          <p:attrName>style.rotation</p:attrName>
                                        </p:attrNameLst>
                                      </p:cBhvr>
                                      <p:tavLst>
                                        <p:tav tm="0">
                                          <p:val>
                                            <p:fltVal val="90"/>
                                          </p:val>
                                        </p:tav>
                                        <p:tav tm="100000">
                                          <p:val>
                                            <p:fltVal val="0"/>
                                          </p:val>
                                        </p:tav>
                                      </p:tavLst>
                                    </p:anim>
                                    <p:animEffect transition="in" filter="fade">
                                      <p:cBhvr>
                                        <p:cTn id="23" dur="10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heel(1)">
                                      <p:cBhvr>
                                        <p:cTn id="38" dur="20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randombar(horizontal)">
                                      <p:cBhvr>
                                        <p:cTn id="43" dur="500"/>
                                        <p:tgtEl>
                                          <p:spTgt spid="6"/>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randombar(horizontal)">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P spid="6" grpId="0" animBg="1"/>
      <p:bldP spid="12" grpId="0" animBg="1"/>
      <p:bldP spid="8" grpId="0" animBg="1"/>
      <p:bldP spid="13" grpId="0" animBg="1"/>
      <p:bldP spid="14"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093296"/>
            <a:ext cx="9144000" cy="76485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11" name="10 CuadroTexto"/>
          <p:cNvSpPr txBox="1"/>
          <p:nvPr/>
        </p:nvSpPr>
        <p:spPr>
          <a:xfrm>
            <a:off x="-252536" y="172960"/>
            <a:ext cx="8902857" cy="438582"/>
          </a:xfrm>
          <a:prstGeom prst="rect">
            <a:avLst/>
          </a:prstGeom>
          <a:noFill/>
        </p:spPr>
        <p:txBody>
          <a:bodyPr wrap="square" rtlCol="0">
            <a:spAutoFit/>
          </a:bodyPr>
          <a:lstStyle/>
          <a:p>
            <a:pPr lvl="2" algn="ctr">
              <a:lnSpc>
                <a:spcPts val="2700"/>
              </a:lnSpc>
            </a:pPr>
            <a:r>
              <a:rPr lang="es-EC" sz="2400" b="1" dirty="0" smtClean="0">
                <a:ln>
                  <a:solidFill>
                    <a:srgbClr val="7030A0"/>
                  </a:solidFill>
                </a:ln>
                <a:solidFill>
                  <a:srgbClr val="7030A0"/>
                </a:solidFill>
              </a:rPr>
              <a:t>Comentarios de incumplimiento a la normativa legal y técnica</a:t>
            </a:r>
            <a:endParaRPr lang="es-EC" sz="2400" b="1" dirty="0">
              <a:ln>
                <a:solidFill>
                  <a:srgbClr val="7030A0"/>
                </a:solidFill>
              </a:ln>
              <a:solidFill>
                <a:srgbClr val="7030A0"/>
              </a:solidFill>
            </a:endParaRPr>
          </a:p>
        </p:txBody>
      </p:sp>
      <p:sp>
        <p:nvSpPr>
          <p:cNvPr id="6" name="5 Rectángulo redondeado"/>
          <p:cNvSpPr/>
          <p:nvPr/>
        </p:nvSpPr>
        <p:spPr>
          <a:xfrm>
            <a:off x="1259632" y="851666"/>
            <a:ext cx="7128793" cy="345086"/>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C" dirty="0" smtClean="0">
                <a:solidFill>
                  <a:schemeClr val="tx1"/>
                </a:solidFill>
              </a:rPr>
              <a:t>a)“A</a:t>
            </a:r>
            <a:r>
              <a:rPr lang="es-EC" dirty="0" smtClean="0"/>
              <a:t>lejado </a:t>
            </a:r>
            <a:r>
              <a:rPr lang="es-EC" dirty="0"/>
              <a:t>de los centros poblados por lo menos a 1 km de distancia</a:t>
            </a:r>
            <a:r>
              <a:rPr lang="es-EC" dirty="0" smtClean="0">
                <a:solidFill>
                  <a:schemeClr val="tx1"/>
                </a:solidFill>
              </a:rPr>
              <a:t>”</a:t>
            </a:r>
            <a:endParaRPr lang="es-EC" dirty="0">
              <a:solidFill>
                <a:schemeClr val="tx1"/>
              </a:solidFill>
            </a:endParaRPr>
          </a:p>
        </p:txBody>
      </p:sp>
      <p:pic>
        <p:nvPicPr>
          <p:cNvPr id="17" name="16 Imagen"/>
          <p:cNvPicPr/>
          <p:nvPr/>
        </p:nvPicPr>
        <p:blipFill rotWithShape="1">
          <a:blip r:embed="rId2"/>
          <a:srcRect l="20213" t="6949" r="19827" b="15105"/>
          <a:stretch/>
        </p:blipFill>
        <p:spPr bwMode="auto">
          <a:xfrm>
            <a:off x="693043" y="1412711"/>
            <a:ext cx="4383013" cy="2308035"/>
          </a:xfrm>
          <a:prstGeom prst="rect">
            <a:avLst/>
          </a:prstGeom>
          <a:ln>
            <a:noFill/>
          </a:ln>
          <a:extLst>
            <a:ext uri="{53640926-AAD7-44D8-BBD7-CCE9431645EC}">
              <a14:shadowObscured xmlns:a14="http://schemas.microsoft.com/office/drawing/2010/main"/>
            </a:ext>
          </a:extLst>
        </p:spPr>
      </p:pic>
      <p:pic>
        <p:nvPicPr>
          <p:cNvPr id="18" name="17 Imagen" descr="C:\Users\HP\AppData\Local\Temp\thumbnail_IMG_0390.jpg"/>
          <p:cNvPicPr/>
          <p:nvPr/>
        </p:nvPicPr>
        <p:blipFill rotWithShape="1">
          <a:blip r:embed="rId3" cstate="print">
            <a:extLst>
              <a:ext uri="{28A0092B-C50C-407E-A947-70E740481C1C}">
                <a14:useLocalDpi xmlns:a14="http://schemas.microsoft.com/office/drawing/2010/main" val="0"/>
              </a:ext>
            </a:extLst>
          </a:blip>
          <a:srcRect l="1053" b="29977"/>
          <a:stretch/>
        </p:blipFill>
        <p:spPr bwMode="auto">
          <a:xfrm>
            <a:off x="693043" y="3919056"/>
            <a:ext cx="4383013" cy="2174240"/>
          </a:xfrm>
          <a:prstGeom prst="rect">
            <a:avLst/>
          </a:prstGeom>
          <a:noFill/>
          <a:ln>
            <a:noFill/>
          </a:ln>
          <a:extLst>
            <a:ext uri="{53640926-AAD7-44D8-BBD7-CCE9431645EC}">
              <a14:shadowObscured xmlns:a14="http://schemas.microsoft.com/office/drawing/2010/main"/>
            </a:ext>
          </a:extLst>
        </p:spPr>
      </p:pic>
      <p:pic>
        <p:nvPicPr>
          <p:cNvPr id="19" name="18 Imagen"/>
          <p:cNvPicPr/>
          <p:nvPr/>
        </p:nvPicPr>
        <p:blipFill rotWithShape="1">
          <a:blip r:embed="rId4"/>
          <a:srcRect l="37029" t="5740" r="36813" b="13897"/>
          <a:stretch/>
        </p:blipFill>
        <p:spPr bwMode="auto">
          <a:xfrm>
            <a:off x="5292080" y="1380454"/>
            <a:ext cx="3392730" cy="4680585"/>
          </a:xfrm>
          <a:prstGeom prst="rect">
            <a:avLst/>
          </a:prstGeom>
          <a:ln>
            <a:noFill/>
          </a:ln>
          <a:extLst>
            <a:ext uri="{53640926-AAD7-44D8-BBD7-CCE9431645EC}">
              <a14:shadowObscured xmlns:a14="http://schemas.microsoft.com/office/drawing/2010/main"/>
            </a:ext>
          </a:extLst>
        </p:spPr>
      </p:pic>
      <p:sp>
        <p:nvSpPr>
          <p:cNvPr id="2" name="1 Rectángulo"/>
          <p:cNvSpPr/>
          <p:nvPr/>
        </p:nvSpPr>
        <p:spPr>
          <a:xfrm>
            <a:off x="1660413" y="3284862"/>
            <a:ext cx="2448272"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LOS BANCOS</a:t>
            </a:r>
            <a:endParaRPr lang="es-EC" dirty="0">
              <a:solidFill>
                <a:schemeClr val="tx1"/>
              </a:solidFill>
            </a:endParaRPr>
          </a:p>
        </p:txBody>
      </p:sp>
      <p:sp>
        <p:nvSpPr>
          <p:cNvPr id="20" name="19 Rectángulo"/>
          <p:cNvSpPr/>
          <p:nvPr/>
        </p:nvSpPr>
        <p:spPr>
          <a:xfrm>
            <a:off x="1660413" y="5648728"/>
            <a:ext cx="2448272"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CONOCOTO</a:t>
            </a:r>
            <a:endParaRPr lang="es-EC" dirty="0">
              <a:solidFill>
                <a:schemeClr val="tx1"/>
              </a:solidFill>
            </a:endParaRPr>
          </a:p>
        </p:txBody>
      </p:sp>
      <p:sp>
        <p:nvSpPr>
          <p:cNvPr id="21" name="20 Rectángulo"/>
          <p:cNvSpPr/>
          <p:nvPr/>
        </p:nvSpPr>
        <p:spPr>
          <a:xfrm>
            <a:off x="5940153" y="5661248"/>
            <a:ext cx="2448272"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CAYAMBE</a:t>
            </a:r>
            <a:endParaRPr lang="es-EC" dirty="0">
              <a:solidFill>
                <a:schemeClr val="tx1"/>
              </a:solidFill>
            </a:endParaRPr>
          </a:p>
        </p:txBody>
      </p:sp>
    </p:spTree>
    <p:extLst>
      <p:ext uri="{BB962C8B-B14F-4D97-AF65-F5344CB8AC3E}">
        <p14:creationId xmlns:p14="http://schemas.microsoft.com/office/powerpoint/2010/main" val="30159526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par>
                                <p:cTn id="29" presetID="3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1000" fill="hold"/>
                                        <p:tgtEl>
                                          <p:spTgt spid="18"/>
                                        </p:tgtEl>
                                        <p:attrNameLst>
                                          <p:attrName>ppt_w</p:attrName>
                                        </p:attrNameLst>
                                      </p:cBhvr>
                                      <p:tavLst>
                                        <p:tav tm="0">
                                          <p:val>
                                            <p:fltVal val="0"/>
                                          </p:val>
                                        </p:tav>
                                        <p:tav tm="100000">
                                          <p:val>
                                            <p:strVal val="#ppt_w"/>
                                          </p:val>
                                        </p:tav>
                                      </p:tavLst>
                                    </p:anim>
                                    <p:anim calcmode="lin" valueType="num">
                                      <p:cBhvr>
                                        <p:cTn id="32" dur="1000" fill="hold"/>
                                        <p:tgtEl>
                                          <p:spTgt spid="18"/>
                                        </p:tgtEl>
                                        <p:attrNameLst>
                                          <p:attrName>ppt_h</p:attrName>
                                        </p:attrNameLst>
                                      </p:cBhvr>
                                      <p:tavLst>
                                        <p:tav tm="0">
                                          <p:val>
                                            <p:fltVal val="0"/>
                                          </p:val>
                                        </p:tav>
                                        <p:tav tm="100000">
                                          <p:val>
                                            <p:strVal val="#ppt_h"/>
                                          </p:val>
                                        </p:tav>
                                      </p:tavLst>
                                    </p:anim>
                                    <p:anim calcmode="lin" valueType="num">
                                      <p:cBhvr>
                                        <p:cTn id="33" dur="1000" fill="hold"/>
                                        <p:tgtEl>
                                          <p:spTgt spid="18"/>
                                        </p:tgtEl>
                                        <p:attrNameLst>
                                          <p:attrName>style.rotation</p:attrName>
                                        </p:attrNameLst>
                                      </p:cBhvr>
                                      <p:tavLst>
                                        <p:tav tm="0">
                                          <p:val>
                                            <p:fltVal val="90"/>
                                          </p:val>
                                        </p:tav>
                                        <p:tav tm="100000">
                                          <p:val>
                                            <p:fltVal val="0"/>
                                          </p:val>
                                        </p:tav>
                                      </p:tavLst>
                                    </p:anim>
                                    <p:animEffect transition="in" filter="fade">
                                      <p:cBhvr>
                                        <p:cTn id="34" dur="1000"/>
                                        <p:tgtEl>
                                          <p:spTgt spid="18"/>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1000" fill="hold"/>
                                        <p:tgtEl>
                                          <p:spTgt spid="20"/>
                                        </p:tgtEl>
                                        <p:attrNameLst>
                                          <p:attrName>ppt_w</p:attrName>
                                        </p:attrNameLst>
                                      </p:cBhvr>
                                      <p:tavLst>
                                        <p:tav tm="0">
                                          <p:val>
                                            <p:fltVal val="0"/>
                                          </p:val>
                                        </p:tav>
                                        <p:tav tm="100000">
                                          <p:val>
                                            <p:strVal val="#ppt_w"/>
                                          </p:val>
                                        </p:tav>
                                      </p:tavLst>
                                    </p:anim>
                                    <p:anim calcmode="lin" valueType="num">
                                      <p:cBhvr>
                                        <p:cTn id="38" dur="1000" fill="hold"/>
                                        <p:tgtEl>
                                          <p:spTgt spid="20"/>
                                        </p:tgtEl>
                                        <p:attrNameLst>
                                          <p:attrName>ppt_h</p:attrName>
                                        </p:attrNameLst>
                                      </p:cBhvr>
                                      <p:tavLst>
                                        <p:tav tm="0">
                                          <p:val>
                                            <p:fltVal val="0"/>
                                          </p:val>
                                        </p:tav>
                                        <p:tav tm="100000">
                                          <p:val>
                                            <p:strVal val="#ppt_h"/>
                                          </p:val>
                                        </p:tav>
                                      </p:tavLst>
                                    </p:anim>
                                    <p:anim calcmode="lin" valueType="num">
                                      <p:cBhvr>
                                        <p:cTn id="39" dur="1000" fill="hold"/>
                                        <p:tgtEl>
                                          <p:spTgt spid="20"/>
                                        </p:tgtEl>
                                        <p:attrNameLst>
                                          <p:attrName>style.rotation</p:attrName>
                                        </p:attrNameLst>
                                      </p:cBhvr>
                                      <p:tavLst>
                                        <p:tav tm="0">
                                          <p:val>
                                            <p:fltVal val="90"/>
                                          </p:val>
                                        </p:tav>
                                        <p:tav tm="100000">
                                          <p:val>
                                            <p:fltVal val="0"/>
                                          </p:val>
                                        </p:tav>
                                      </p:tavLst>
                                    </p:anim>
                                    <p:animEffect transition="in" filter="fade">
                                      <p:cBhvr>
                                        <p:cTn id="40" dur="1000"/>
                                        <p:tgtEl>
                                          <p:spTgt spid="20"/>
                                        </p:tgtEl>
                                      </p:cBhvr>
                                    </p:animEffect>
                                  </p:childTnLst>
                                </p:cTn>
                              </p:par>
                              <p:par>
                                <p:cTn id="41" presetID="3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1000" fill="hold"/>
                                        <p:tgtEl>
                                          <p:spTgt spid="19"/>
                                        </p:tgtEl>
                                        <p:attrNameLst>
                                          <p:attrName>ppt_w</p:attrName>
                                        </p:attrNameLst>
                                      </p:cBhvr>
                                      <p:tavLst>
                                        <p:tav tm="0">
                                          <p:val>
                                            <p:fltVal val="0"/>
                                          </p:val>
                                        </p:tav>
                                        <p:tav tm="100000">
                                          <p:val>
                                            <p:strVal val="#ppt_w"/>
                                          </p:val>
                                        </p:tav>
                                      </p:tavLst>
                                    </p:anim>
                                    <p:anim calcmode="lin" valueType="num">
                                      <p:cBhvr>
                                        <p:cTn id="44" dur="1000" fill="hold"/>
                                        <p:tgtEl>
                                          <p:spTgt spid="19"/>
                                        </p:tgtEl>
                                        <p:attrNameLst>
                                          <p:attrName>ppt_h</p:attrName>
                                        </p:attrNameLst>
                                      </p:cBhvr>
                                      <p:tavLst>
                                        <p:tav tm="0">
                                          <p:val>
                                            <p:fltVal val="0"/>
                                          </p:val>
                                        </p:tav>
                                        <p:tav tm="100000">
                                          <p:val>
                                            <p:strVal val="#ppt_h"/>
                                          </p:val>
                                        </p:tav>
                                      </p:tavLst>
                                    </p:anim>
                                    <p:anim calcmode="lin" valueType="num">
                                      <p:cBhvr>
                                        <p:cTn id="45" dur="1000" fill="hold"/>
                                        <p:tgtEl>
                                          <p:spTgt spid="19"/>
                                        </p:tgtEl>
                                        <p:attrNameLst>
                                          <p:attrName>style.rotation</p:attrName>
                                        </p:attrNameLst>
                                      </p:cBhvr>
                                      <p:tavLst>
                                        <p:tav tm="0">
                                          <p:val>
                                            <p:fltVal val="90"/>
                                          </p:val>
                                        </p:tav>
                                        <p:tav tm="100000">
                                          <p:val>
                                            <p:fltVal val="0"/>
                                          </p:val>
                                        </p:tav>
                                      </p:tavLst>
                                    </p:anim>
                                    <p:animEffect transition="in" filter="fade">
                                      <p:cBhvr>
                                        <p:cTn id="46" dur="1000"/>
                                        <p:tgtEl>
                                          <p:spTgt spid="19"/>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1000" fill="hold"/>
                                        <p:tgtEl>
                                          <p:spTgt spid="21"/>
                                        </p:tgtEl>
                                        <p:attrNameLst>
                                          <p:attrName>ppt_w</p:attrName>
                                        </p:attrNameLst>
                                      </p:cBhvr>
                                      <p:tavLst>
                                        <p:tav tm="0">
                                          <p:val>
                                            <p:fltVal val="0"/>
                                          </p:val>
                                        </p:tav>
                                        <p:tav tm="100000">
                                          <p:val>
                                            <p:strVal val="#ppt_w"/>
                                          </p:val>
                                        </p:tav>
                                      </p:tavLst>
                                    </p:anim>
                                    <p:anim calcmode="lin" valueType="num">
                                      <p:cBhvr>
                                        <p:cTn id="50" dur="1000" fill="hold"/>
                                        <p:tgtEl>
                                          <p:spTgt spid="21"/>
                                        </p:tgtEl>
                                        <p:attrNameLst>
                                          <p:attrName>ppt_h</p:attrName>
                                        </p:attrNameLst>
                                      </p:cBhvr>
                                      <p:tavLst>
                                        <p:tav tm="0">
                                          <p:val>
                                            <p:fltVal val="0"/>
                                          </p:val>
                                        </p:tav>
                                        <p:tav tm="100000">
                                          <p:val>
                                            <p:strVal val="#ppt_h"/>
                                          </p:val>
                                        </p:tav>
                                      </p:tavLst>
                                    </p:anim>
                                    <p:anim calcmode="lin" valueType="num">
                                      <p:cBhvr>
                                        <p:cTn id="51" dur="1000" fill="hold"/>
                                        <p:tgtEl>
                                          <p:spTgt spid="21"/>
                                        </p:tgtEl>
                                        <p:attrNameLst>
                                          <p:attrName>style.rotation</p:attrName>
                                        </p:attrNameLst>
                                      </p:cBhvr>
                                      <p:tavLst>
                                        <p:tav tm="0">
                                          <p:val>
                                            <p:fltVal val="90"/>
                                          </p:val>
                                        </p:tav>
                                        <p:tav tm="100000">
                                          <p:val>
                                            <p:fltVal val="0"/>
                                          </p:val>
                                        </p:tav>
                                      </p:tavLst>
                                    </p:anim>
                                    <p:animEffect transition="in" filter="fade">
                                      <p:cBhvr>
                                        <p:cTn id="5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P spid="2" grpId="0" animBg="1"/>
      <p:bldP spid="20" grpId="0" animBg="1"/>
      <p:bldP spid="2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14 Imagen"/>
          <p:cNvPicPr/>
          <p:nvPr/>
        </p:nvPicPr>
        <p:blipFill rotWithShape="1">
          <a:blip r:embed="rId3"/>
          <a:srcRect l="5751" t="4220" r="22067" b="5760"/>
          <a:stretch/>
        </p:blipFill>
        <p:spPr bwMode="auto">
          <a:xfrm rot="5400000">
            <a:off x="3671900" y="728700"/>
            <a:ext cx="5112568" cy="5616624"/>
          </a:xfrm>
          <a:prstGeom prst="rect">
            <a:avLst/>
          </a:prstGeom>
          <a:ln>
            <a:noFill/>
          </a:ln>
          <a:extLst>
            <a:ext uri="{53640926-AAD7-44D8-BBD7-CCE9431645EC}">
              <a14:shadowObscured xmlns:a14="http://schemas.microsoft.com/office/drawing/2010/main"/>
            </a:ext>
          </a:extLst>
        </p:spPr>
      </p:pic>
      <p:sp>
        <p:nvSpPr>
          <p:cNvPr id="4" name="3 Rectángulo"/>
          <p:cNvSpPr/>
          <p:nvPr/>
        </p:nvSpPr>
        <p:spPr>
          <a:xfrm>
            <a:off x="0" y="6093296"/>
            <a:ext cx="9144000" cy="76485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11" name="10 CuadroTexto"/>
          <p:cNvSpPr txBox="1"/>
          <p:nvPr/>
        </p:nvSpPr>
        <p:spPr>
          <a:xfrm>
            <a:off x="-252536" y="172960"/>
            <a:ext cx="8902857" cy="438582"/>
          </a:xfrm>
          <a:prstGeom prst="rect">
            <a:avLst/>
          </a:prstGeom>
          <a:noFill/>
        </p:spPr>
        <p:txBody>
          <a:bodyPr wrap="square" rtlCol="0">
            <a:spAutoFit/>
          </a:bodyPr>
          <a:lstStyle/>
          <a:p>
            <a:pPr lvl="2" algn="ctr">
              <a:lnSpc>
                <a:spcPts val="2700"/>
              </a:lnSpc>
            </a:pPr>
            <a:r>
              <a:rPr lang="es-EC" sz="2400" b="1" dirty="0" smtClean="0">
                <a:ln>
                  <a:solidFill>
                    <a:srgbClr val="7030A0"/>
                  </a:solidFill>
                </a:ln>
                <a:solidFill>
                  <a:srgbClr val="7030A0"/>
                </a:solidFill>
              </a:rPr>
              <a:t>Comentarios de incumplimiento a la normativa legal y técnica</a:t>
            </a:r>
            <a:endParaRPr lang="es-EC" sz="2400" b="1" dirty="0">
              <a:ln>
                <a:solidFill>
                  <a:srgbClr val="7030A0"/>
                </a:solidFill>
              </a:ln>
              <a:solidFill>
                <a:srgbClr val="7030A0"/>
              </a:solidFill>
            </a:endParaRPr>
          </a:p>
        </p:txBody>
      </p:sp>
      <p:sp>
        <p:nvSpPr>
          <p:cNvPr id="6" name="5 Rectángulo redondeado"/>
          <p:cNvSpPr/>
          <p:nvPr/>
        </p:nvSpPr>
        <p:spPr>
          <a:xfrm>
            <a:off x="155607" y="980728"/>
            <a:ext cx="3096344" cy="235786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342900" indent="-342900">
              <a:buAutoNum type="alphaLcParenR"/>
            </a:pPr>
            <a:r>
              <a:rPr lang="es-EC" dirty="0" smtClean="0"/>
              <a:t>Numeral 2 establece </a:t>
            </a:r>
            <a:r>
              <a:rPr lang="es-EC" dirty="0"/>
              <a:t>que el camal </a:t>
            </a:r>
            <a:r>
              <a:rPr lang="es-EC" dirty="0">
                <a:solidFill>
                  <a:schemeClr val="tx1"/>
                </a:solidFill>
              </a:rPr>
              <a:t>” </a:t>
            </a:r>
            <a:r>
              <a:rPr lang="es-EC" dirty="0" smtClean="0"/>
              <a:t>no </a:t>
            </a:r>
            <a:r>
              <a:rPr lang="es-EC" dirty="0"/>
              <a:t>debe estar ubicado en una zona inundable o cercana a cualquier fuente de </a:t>
            </a:r>
            <a:r>
              <a:rPr lang="es-EC" dirty="0" smtClean="0"/>
              <a:t>contaminación</a:t>
            </a:r>
            <a:r>
              <a:rPr lang="es-EC" dirty="0">
                <a:solidFill>
                  <a:schemeClr val="tx1"/>
                </a:solidFill>
              </a:rPr>
              <a:t> </a:t>
            </a:r>
            <a:r>
              <a:rPr lang="es-EC" dirty="0" smtClean="0">
                <a:solidFill>
                  <a:schemeClr val="tx1"/>
                </a:solidFill>
              </a:rPr>
              <a:t>”</a:t>
            </a:r>
            <a:endParaRPr lang="es-EC" dirty="0"/>
          </a:p>
        </p:txBody>
      </p:sp>
      <p:sp>
        <p:nvSpPr>
          <p:cNvPr id="12" name="11 Rectángulo"/>
          <p:cNvSpPr/>
          <p:nvPr/>
        </p:nvSpPr>
        <p:spPr>
          <a:xfrm>
            <a:off x="6435174" y="5661250"/>
            <a:ext cx="2601322"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PUERTO QUITO</a:t>
            </a:r>
            <a:endParaRPr lang="es-EC" dirty="0">
              <a:solidFill>
                <a:schemeClr val="tx1"/>
              </a:solidFill>
            </a:endParaRPr>
          </a:p>
        </p:txBody>
      </p:sp>
      <p:sp>
        <p:nvSpPr>
          <p:cNvPr id="8" name="7 Rectángulo redondeado"/>
          <p:cNvSpPr/>
          <p:nvPr/>
        </p:nvSpPr>
        <p:spPr>
          <a:xfrm>
            <a:off x="179512" y="3735434"/>
            <a:ext cx="3096344" cy="235786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342900" indent="-342900">
              <a:buFont typeface="+mj-lt"/>
              <a:buAutoNum type="alphaLcParenR" startAt="4"/>
            </a:pPr>
            <a:r>
              <a:rPr lang="es-EC" dirty="0" smtClean="0"/>
              <a:t>Numeral </a:t>
            </a:r>
            <a:r>
              <a:rPr lang="es-EC" dirty="0"/>
              <a:t>1 determina que el camal ” debe estar construido en superficies duras y pavimentadas que no permitan la acumulación de aguas y formación de lagunas”</a:t>
            </a:r>
          </a:p>
        </p:txBody>
      </p:sp>
    </p:spTree>
    <p:extLst>
      <p:ext uri="{BB962C8B-B14F-4D97-AF65-F5344CB8AC3E}">
        <p14:creationId xmlns:p14="http://schemas.microsoft.com/office/powerpoint/2010/main" val="22364041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in)">
                                      <p:cBhvr>
                                        <p:cTn id="2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P spid="12"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15 Imagen"/>
          <p:cNvPicPr/>
          <p:nvPr/>
        </p:nvPicPr>
        <p:blipFill rotWithShape="1">
          <a:blip r:embed="rId2"/>
          <a:srcRect l="17880" t="4229" r="5899" b="37768"/>
          <a:stretch/>
        </p:blipFill>
        <p:spPr bwMode="auto">
          <a:xfrm>
            <a:off x="2790219" y="1209150"/>
            <a:ext cx="2933910" cy="1617178"/>
          </a:xfrm>
          <a:prstGeom prst="rect">
            <a:avLst/>
          </a:prstGeom>
          <a:ln>
            <a:noFill/>
          </a:ln>
          <a:extLst>
            <a:ext uri="{53640926-AAD7-44D8-BBD7-CCE9431645EC}">
              <a14:shadowObscured xmlns:a14="http://schemas.microsoft.com/office/drawing/2010/main"/>
            </a:ext>
          </a:extLst>
        </p:spPr>
      </p:pic>
      <p:pic>
        <p:nvPicPr>
          <p:cNvPr id="2355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064" t="25122"/>
          <a:stretch/>
        </p:blipFill>
        <p:spPr bwMode="auto">
          <a:xfrm>
            <a:off x="2804429" y="2826328"/>
            <a:ext cx="2933911" cy="1857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9 Imagen"/>
          <p:cNvPicPr/>
          <p:nvPr/>
        </p:nvPicPr>
        <p:blipFill rotWithShape="1">
          <a:blip r:embed="rId4"/>
          <a:srcRect l="1336" t="5665" r="5254" b="6865"/>
          <a:stretch/>
        </p:blipFill>
        <p:spPr bwMode="auto">
          <a:xfrm rot="5400000">
            <a:off x="191481" y="1094834"/>
            <a:ext cx="2496820" cy="2700655"/>
          </a:xfrm>
          <a:prstGeom prst="rect">
            <a:avLst/>
          </a:prstGeom>
          <a:ln>
            <a:noFill/>
          </a:ln>
          <a:extLst>
            <a:ext uri="{53640926-AAD7-44D8-BBD7-CCE9431645EC}">
              <a14:shadowObscured xmlns:a14="http://schemas.microsoft.com/office/drawing/2010/main"/>
            </a:ext>
          </a:extLst>
        </p:spPr>
      </p:pic>
      <p:pic>
        <p:nvPicPr>
          <p:cNvPr id="15" name="14 Imagen"/>
          <p:cNvPicPr/>
          <p:nvPr/>
        </p:nvPicPr>
        <p:blipFill rotWithShape="1">
          <a:blip r:embed="rId5">
            <a:extLst>
              <a:ext uri="{28A0092B-C50C-407E-A947-70E740481C1C}">
                <a14:useLocalDpi xmlns:a14="http://schemas.microsoft.com/office/drawing/2010/main" val="0"/>
              </a:ext>
            </a:extLst>
          </a:blip>
          <a:srcRect t="12794"/>
          <a:stretch/>
        </p:blipFill>
        <p:spPr bwMode="auto">
          <a:xfrm>
            <a:off x="89563" y="3713819"/>
            <a:ext cx="2700656" cy="2566125"/>
          </a:xfrm>
          <a:prstGeom prst="rect">
            <a:avLst/>
          </a:prstGeom>
          <a:noFill/>
          <a:ln>
            <a:noFill/>
          </a:ln>
        </p:spPr>
      </p:pic>
      <p:sp>
        <p:nvSpPr>
          <p:cNvPr id="4" name="3 Rectángulo"/>
          <p:cNvSpPr/>
          <p:nvPr/>
        </p:nvSpPr>
        <p:spPr>
          <a:xfrm>
            <a:off x="0" y="6093296"/>
            <a:ext cx="9144000" cy="76485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11" name="10 CuadroTexto"/>
          <p:cNvSpPr txBox="1"/>
          <p:nvPr/>
        </p:nvSpPr>
        <p:spPr>
          <a:xfrm>
            <a:off x="-252536" y="172960"/>
            <a:ext cx="8902857" cy="438582"/>
          </a:xfrm>
          <a:prstGeom prst="rect">
            <a:avLst/>
          </a:prstGeom>
          <a:noFill/>
        </p:spPr>
        <p:txBody>
          <a:bodyPr wrap="square" rtlCol="0">
            <a:spAutoFit/>
          </a:bodyPr>
          <a:lstStyle/>
          <a:p>
            <a:pPr lvl="2" algn="ctr">
              <a:lnSpc>
                <a:spcPts val="2700"/>
              </a:lnSpc>
            </a:pPr>
            <a:r>
              <a:rPr lang="es-EC" sz="2400" b="1" dirty="0" smtClean="0">
                <a:ln>
                  <a:solidFill>
                    <a:srgbClr val="7030A0"/>
                  </a:solidFill>
                </a:ln>
                <a:solidFill>
                  <a:srgbClr val="7030A0"/>
                </a:solidFill>
              </a:rPr>
              <a:t>Comentarios de incumplimiento a la normativa legal y técnica</a:t>
            </a:r>
            <a:endParaRPr lang="es-EC" sz="2400" b="1" dirty="0">
              <a:ln>
                <a:solidFill>
                  <a:srgbClr val="7030A0"/>
                </a:solidFill>
              </a:ln>
              <a:solidFill>
                <a:srgbClr val="7030A0"/>
              </a:solidFill>
            </a:endParaRPr>
          </a:p>
        </p:txBody>
      </p:sp>
      <p:sp>
        <p:nvSpPr>
          <p:cNvPr id="6" name="5 Rectángulo redondeado"/>
          <p:cNvSpPr/>
          <p:nvPr/>
        </p:nvSpPr>
        <p:spPr>
          <a:xfrm>
            <a:off x="0" y="611542"/>
            <a:ext cx="9144000" cy="58521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r>
              <a:rPr lang="es-EC" sz="1600" dirty="0" smtClean="0"/>
              <a:t>b) N. 2 </a:t>
            </a:r>
            <a:r>
              <a:rPr lang="es-EC" sz="1600" dirty="0">
                <a:solidFill>
                  <a:schemeClr val="tx1"/>
                </a:solidFill>
              </a:rPr>
              <a:t> </a:t>
            </a:r>
            <a:r>
              <a:rPr lang="es-EC" sz="1600" dirty="0" smtClean="0">
                <a:solidFill>
                  <a:schemeClr val="tx1"/>
                </a:solidFill>
              </a:rPr>
              <a:t>”</a:t>
            </a:r>
            <a:r>
              <a:rPr lang="es-EC" sz="1600" dirty="0" smtClean="0"/>
              <a:t>Debe </a:t>
            </a:r>
            <a:r>
              <a:rPr lang="es-EC" sz="1600" dirty="0"/>
              <a:t>disponer de un sistema de recolección y tratamiento de aguas servidas y residuos </a:t>
            </a:r>
            <a:r>
              <a:rPr lang="es-EC" sz="1600" dirty="0" smtClean="0"/>
              <a:t>líquidos</a:t>
            </a:r>
            <a:r>
              <a:rPr lang="es-EC" sz="1600" dirty="0">
                <a:solidFill>
                  <a:schemeClr val="tx1"/>
                </a:solidFill>
              </a:rPr>
              <a:t> </a:t>
            </a:r>
            <a:r>
              <a:rPr lang="es-EC" sz="1600" dirty="0" smtClean="0">
                <a:solidFill>
                  <a:schemeClr val="tx1"/>
                </a:solidFill>
              </a:rPr>
              <a:t>”</a:t>
            </a:r>
          </a:p>
          <a:p>
            <a:r>
              <a:rPr lang="es-EC" sz="1600" dirty="0" smtClean="0"/>
              <a:t>b) N.3 </a:t>
            </a:r>
            <a:r>
              <a:rPr lang="es-EC" sz="1600" dirty="0">
                <a:solidFill>
                  <a:schemeClr val="tx1"/>
                </a:solidFill>
              </a:rPr>
              <a:t>” </a:t>
            </a:r>
            <a:r>
              <a:rPr lang="es-EC" sz="1600" dirty="0" smtClean="0"/>
              <a:t>Debe </a:t>
            </a:r>
            <a:r>
              <a:rPr lang="es-EC" sz="1600" dirty="0"/>
              <a:t>tener un sistema de recolección y tratamiento de desechos sólidos que </a:t>
            </a:r>
            <a:r>
              <a:rPr lang="es-EC" sz="1600" dirty="0" smtClean="0"/>
              <a:t>produce</a:t>
            </a:r>
            <a:r>
              <a:rPr lang="es-EC" sz="1600" dirty="0">
                <a:solidFill>
                  <a:schemeClr val="tx1"/>
                </a:solidFill>
              </a:rPr>
              <a:t> ”</a:t>
            </a:r>
          </a:p>
        </p:txBody>
      </p:sp>
      <p:sp>
        <p:nvSpPr>
          <p:cNvPr id="21" name="20 Rectángulo"/>
          <p:cNvSpPr/>
          <p:nvPr/>
        </p:nvSpPr>
        <p:spPr>
          <a:xfrm>
            <a:off x="177311" y="3677160"/>
            <a:ext cx="2448272"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LOS BANCOS</a:t>
            </a:r>
            <a:endParaRPr lang="es-EC" dirty="0">
              <a:solidFill>
                <a:schemeClr val="tx1"/>
              </a:solidFill>
            </a:endParaRPr>
          </a:p>
        </p:txBody>
      </p:sp>
      <p:sp>
        <p:nvSpPr>
          <p:cNvPr id="12" name="11 Rectángulo"/>
          <p:cNvSpPr/>
          <p:nvPr/>
        </p:nvSpPr>
        <p:spPr>
          <a:xfrm>
            <a:off x="3050252" y="2610304"/>
            <a:ext cx="2448272"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PUERTO QUITO</a:t>
            </a:r>
            <a:endParaRPr lang="es-EC" dirty="0">
              <a:solidFill>
                <a:schemeClr val="tx1"/>
              </a:solidFill>
            </a:endParaRPr>
          </a:p>
        </p:txBody>
      </p:sp>
      <p:pic>
        <p:nvPicPr>
          <p:cNvPr id="17" name="16 Imagen"/>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04625" y="1196751"/>
            <a:ext cx="3439376" cy="2605858"/>
          </a:xfrm>
          <a:prstGeom prst="rect">
            <a:avLst/>
          </a:prstGeom>
          <a:noFill/>
          <a:ln>
            <a:noFill/>
          </a:ln>
        </p:spPr>
      </p:pic>
      <p:pic>
        <p:nvPicPr>
          <p:cNvPr id="2355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4131" y="3802609"/>
            <a:ext cx="3419870" cy="232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18 Rectángulo"/>
          <p:cNvSpPr/>
          <p:nvPr/>
        </p:nvSpPr>
        <p:spPr>
          <a:xfrm>
            <a:off x="6444208" y="3677160"/>
            <a:ext cx="2448272"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LOS BANCOS</a:t>
            </a:r>
            <a:endParaRPr lang="es-EC" dirty="0">
              <a:solidFill>
                <a:schemeClr val="tx1"/>
              </a:solidFill>
            </a:endParaRPr>
          </a:p>
        </p:txBody>
      </p:sp>
      <p:pic>
        <p:nvPicPr>
          <p:cNvPr id="20" name="19 Imagen"/>
          <p:cNvPicPr/>
          <p:nvPr/>
        </p:nvPicPr>
        <p:blipFill rotWithShape="1">
          <a:blip r:embed="rId8">
            <a:extLst>
              <a:ext uri="{28A0092B-C50C-407E-A947-70E740481C1C}">
                <a14:useLocalDpi xmlns:a14="http://schemas.microsoft.com/office/drawing/2010/main" val="0"/>
              </a:ext>
            </a:extLst>
          </a:blip>
          <a:srcRect t="20288"/>
          <a:stretch/>
        </p:blipFill>
        <p:spPr bwMode="auto">
          <a:xfrm>
            <a:off x="2810436" y="4621415"/>
            <a:ext cx="2927904" cy="1503707"/>
          </a:xfrm>
          <a:prstGeom prst="rect">
            <a:avLst/>
          </a:prstGeom>
          <a:noFill/>
          <a:ln>
            <a:noFill/>
          </a:ln>
        </p:spPr>
      </p:pic>
    </p:spTree>
    <p:extLst>
      <p:ext uri="{BB962C8B-B14F-4D97-AF65-F5344CB8AC3E}">
        <p14:creationId xmlns:p14="http://schemas.microsoft.com/office/powerpoint/2010/main" val="35377769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wipe(down)">
                                      <p:cBhvr>
                                        <p:cTn id="14" dur="500"/>
                                        <p:tgtEl>
                                          <p:spTgt spid="6">
                                            <p:txEl>
                                              <p:pRg st="0" end="0"/>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down)">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randombar(horizontal)">
                                      <p:cBhvr>
                                        <p:cTn id="25" dur="500"/>
                                        <p:tgtEl>
                                          <p:spTgt spid="21"/>
                                        </p:tgtEl>
                                      </p:cBhvr>
                                    </p:animEffect>
                                  </p:childTnLst>
                                </p:cTn>
                              </p:par>
                              <p:par>
                                <p:cTn id="26" presetID="14" presetClass="entr" presetSubtype="1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randombar(horizontal)">
                                      <p:cBhvr>
                                        <p:cTn id="31" dur="500"/>
                                        <p:tgtEl>
                                          <p:spTgt spid="16"/>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par>
                                <p:cTn id="35" presetID="14" presetClass="entr" presetSubtype="10" fill="hold" nodeType="withEffect">
                                  <p:stCondLst>
                                    <p:cond delay="0"/>
                                  </p:stCondLst>
                                  <p:childTnLst>
                                    <p:set>
                                      <p:cBhvr>
                                        <p:cTn id="36" dur="1" fill="hold">
                                          <p:stCondLst>
                                            <p:cond delay="0"/>
                                          </p:stCondLst>
                                        </p:cTn>
                                        <p:tgtEl>
                                          <p:spTgt spid="23554"/>
                                        </p:tgtEl>
                                        <p:attrNameLst>
                                          <p:attrName>style.visibility</p:attrName>
                                        </p:attrNameLst>
                                      </p:cBhvr>
                                      <p:to>
                                        <p:strVal val="visible"/>
                                      </p:to>
                                    </p:set>
                                    <p:animEffect transition="in" filter="randombar(horizontal)">
                                      <p:cBhvr>
                                        <p:cTn id="37" dur="500"/>
                                        <p:tgtEl>
                                          <p:spTgt spid="23554"/>
                                        </p:tgtEl>
                                      </p:cBhvr>
                                    </p:animEffect>
                                  </p:childTnLst>
                                </p:cTn>
                              </p:par>
                              <p:par>
                                <p:cTn id="38" presetID="14" presetClass="entr" presetSubtype="1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randombar(horizontal)">
                                      <p:cBhvr>
                                        <p:cTn id="40" dur="500"/>
                                        <p:tgtEl>
                                          <p:spTgt spid="20"/>
                                        </p:tgtEl>
                                      </p:cBhvr>
                                    </p:animEffect>
                                  </p:childTnLst>
                                </p:cTn>
                              </p:par>
                              <p:par>
                                <p:cTn id="41" presetID="14" presetClass="entr" presetSubtype="1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randombar(horizontal)">
                                      <p:cBhvr>
                                        <p:cTn id="43" dur="500"/>
                                        <p:tgtEl>
                                          <p:spTgt spid="1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randombar(horizontal)">
                                      <p:cBhvr>
                                        <p:cTn id="46" dur="500"/>
                                        <p:tgtEl>
                                          <p:spTgt spid="19"/>
                                        </p:tgtEl>
                                      </p:cBhvr>
                                    </p:animEffect>
                                  </p:childTnLst>
                                </p:cTn>
                              </p:par>
                              <p:par>
                                <p:cTn id="47" presetID="14" presetClass="entr" presetSubtype="10" fill="hold" nodeType="withEffect">
                                  <p:stCondLst>
                                    <p:cond delay="0"/>
                                  </p:stCondLst>
                                  <p:childTnLst>
                                    <p:set>
                                      <p:cBhvr>
                                        <p:cTn id="48" dur="1" fill="hold">
                                          <p:stCondLst>
                                            <p:cond delay="0"/>
                                          </p:stCondLst>
                                        </p:cTn>
                                        <p:tgtEl>
                                          <p:spTgt spid="23555"/>
                                        </p:tgtEl>
                                        <p:attrNameLst>
                                          <p:attrName>style.visibility</p:attrName>
                                        </p:attrNameLst>
                                      </p:cBhvr>
                                      <p:to>
                                        <p:strVal val="visible"/>
                                      </p:to>
                                    </p:set>
                                    <p:animEffect transition="in" filter="randombar(horizontal)">
                                      <p:cBhvr>
                                        <p:cTn id="49" dur="5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animBg="1"/>
      <p:bldP spid="12" grpId="0" animBg="1"/>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p:cNvPicPr/>
          <p:nvPr/>
        </p:nvPicPr>
        <p:blipFill rotWithShape="1">
          <a:blip r:embed="rId2"/>
          <a:srcRect l="5129" t="4730" r="6549" b="7095"/>
          <a:stretch/>
        </p:blipFill>
        <p:spPr bwMode="auto">
          <a:xfrm>
            <a:off x="179512" y="1772816"/>
            <a:ext cx="5400600" cy="3816424"/>
          </a:xfrm>
          <a:prstGeom prst="rect">
            <a:avLst/>
          </a:prstGeom>
          <a:ln>
            <a:noFill/>
          </a:ln>
          <a:extLst>
            <a:ext uri="{53640926-AAD7-44D8-BBD7-CCE9431645EC}">
              <a14:shadowObscured xmlns:a14="http://schemas.microsoft.com/office/drawing/2010/main"/>
            </a:ext>
          </a:extLst>
        </p:spPr>
      </p:pic>
      <p:pic>
        <p:nvPicPr>
          <p:cNvPr id="15" name="14 Imagen"/>
          <p:cNvPicPr/>
          <p:nvPr/>
        </p:nvPicPr>
        <p:blipFill rotWithShape="1">
          <a:blip r:embed="rId3"/>
          <a:srcRect l="34570" t="6420" r="34550" b="20945"/>
          <a:stretch/>
        </p:blipFill>
        <p:spPr bwMode="auto">
          <a:xfrm>
            <a:off x="5758858" y="1776652"/>
            <a:ext cx="3205630" cy="3816424"/>
          </a:xfrm>
          <a:prstGeom prst="rect">
            <a:avLst/>
          </a:prstGeom>
          <a:ln>
            <a:noFill/>
          </a:ln>
          <a:extLst>
            <a:ext uri="{53640926-AAD7-44D8-BBD7-CCE9431645EC}">
              <a14:shadowObscured xmlns:a14="http://schemas.microsoft.com/office/drawing/2010/main"/>
            </a:ext>
          </a:extLst>
        </p:spPr>
      </p:pic>
      <p:sp>
        <p:nvSpPr>
          <p:cNvPr id="4" name="3 Rectángulo"/>
          <p:cNvSpPr/>
          <p:nvPr/>
        </p:nvSpPr>
        <p:spPr>
          <a:xfrm>
            <a:off x="0" y="6093296"/>
            <a:ext cx="9144000" cy="76485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11" name="10 CuadroTexto"/>
          <p:cNvSpPr txBox="1"/>
          <p:nvPr/>
        </p:nvSpPr>
        <p:spPr>
          <a:xfrm>
            <a:off x="-252536" y="172960"/>
            <a:ext cx="8902857" cy="438582"/>
          </a:xfrm>
          <a:prstGeom prst="rect">
            <a:avLst/>
          </a:prstGeom>
          <a:noFill/>
        </p:spPr>
        <p:txBody>
          <a:bodyPr wrap="square" rtlCol="0">
            <a:spAutoFit/>
          </a:bodyPr>
          <a:lstStyle/>
          <a:p>
            <a:pPr lvl="2" algn="ctr">
              <a:lnSpc>
                <a:spcPts val="2700"/>
              </a:lnSpc>
            </a:pPr>
            <a:r>
              <a:rPr lang="es-EC" sz="2400" b="1" dirty="0" smtClean="0">
                <a:ln>
                  <a:solidFill>
                    <a:srgbClr val="7030A0"/>
                  </a:solidFill>
                </a:ln>
                <a:solidFill>
                  <a:srgbClr val="7030A0"/>
                </a:solidFill>
              </a:rPr>
              <a:t>Comentarios de incumplimiento a la normativa legal y técnica</a:t>
            </a:r>
            <a:endParaRPr lang="es-EC" sz="2400" b="1" dirty="0">
              <a:ln>
                <a:solidFill>
                  <a:srgbClr val="7030A0"/>
                </a:solidFill>
              </a:ln>
              <a:solidFill>
                <a:srgbClr val="7030A0"/>
              </a:solidFill>
            </a:endParaRPr>
          </a:p>
        </p:txBody>
      </p:sp>
      <p:sp>
        <p:nvSpPr>
          <p:cNvPr id="6" name="5 Rectángulo redondeado"/>
          <p:cNvSpPr/>
          <p:nvPr/>
        </p:nvSpPr>
        <p:spPr>
          <a:xfrm>
            <a:off x="0" y="851666"/>
            <a:ext cx="9144000" cy="705126"/>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C" dirty="0">
                <a:solidFill>
                  <a:schemeClr val="tx1"/>
                </a:solidFill>
              </a:rPr>
              <a:t>c</a:t>
            </a:r>
            <a:r>
              <a:rPr lang="es-EC" dirty="0" smtClean="0">
                <a:solidFill>
                  <a:schemeClr val="tx1"/>
                </a:solidFill>
              </a:rPr>
              <a:t>)“E</a:t>
            </a:r>
            <a:r>
              <a:rPr lang="es-EC" dirty="0" smtClean="0"/>
              <a:t>stablece </a:t>
            </a:r>
            <a:r>
              <a:rPr lang="es-EC" dirty="0"/>
              <a:t>que las entradas al camal deben estar debidamente controladas y señalizadas para que personas, animales y vehículos no ingresen sin autorización.</a:t>
            </a:r>
            <a:r>
              <a:rPr lang="es-EC" dirty="0" smtClean="0">
                <a:solidFill>
                  <a:schemeClr val="tx1"/>
                </a:solidFill>
              </a:rPr>
              <a:t>”</a:t>
            </a:r>
            <a:endParaRPr lang="es-EC" dirty="0">
              <a:solidFill>
                <a:schemeClr val="tx1"/>
              </a:solidFill>
            </a:endParaRPr>
          </a:p>
        </p:txBody>
      </p:sp>
      <p:sp>
        <p:nvSpPr>
          <p:cNvPr id="21" name="20 Rectángulo"/>
          <p:cNvSpPr/>
          <p:nvPr/>
        </p:nvSpPr>
        <p:spPr>
          <a:xfrm>
            <a:off x="6202049" y="5540003"/>
            <a:ext cx="2448272"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LOS BANCOS</a:t>
            </a:r>
            <a:endParaRPr lang="es-EC" dirty="0">
              <a:solidFill>
                <a:schemeClr val="tx1"/>
              </a:solidFill>
            </a:endParaRPr>
          </a:p>
        </p:txBody>
      </p:sp>
      <p:sp>
        <p:nvSpPr>
          <p:cNvPr id="12" name="11 Rectángulo"/>
          <p:cNvSpPr/>
          <p:nvPr/>
        </p:nvSpPr>
        <p:spPr>
          <a:xfrm>
            <a:off x="1750620" y="5550767"/>
            <a:ext cx="2448272"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PUERTO QUITO</a:t>
            </a:r>
            <a:endParaRPr lang="es-EC" dirty="0">
              <a:solidFill>
                <a:schemeClr val="tx1"/>
              </a:solidFill>
            </a:endParaRPr>
          </a:p>
        </p:txBody>
      </p:sp>
    </p:spTree>
    <p:extLst>
      <p:ext uri="{BB962C8B-B14F-4D97-AF65-F5344CB8AC3E}">
        <p14:creationId xmlns:p14="http://schemas.microsoft.com/office/powerpoint/2010/main" val="35377769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P spid="21"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14 Imagen"/>
          <p:cNvPicPr/>
          <p:nvPr/>
        </p:nvPicPr>
        <p:blipFill rotWithShape="1">
          <a:blip r:embed="rId2"/>
          <a:srcRect l="16145" t="11149" r="16616" b="16216"/>
          <a:stretch/>
        </p:blipFill>
        <p:spPr bwMode="auto">
          <a:xfrm>
            <a:off x="3093" y="3424184"/>
            <a:ext cx="3184406" cy="2669112"/>
          </a:xfrm>
          <a:prstGeom prst="rect">
            <a:avLst/>
          </a:prstGeom>
          <a:ln>
            <a:noFill/>
          </a:ln>
          <a:extLst>
            <a:ext uri="{53640926-AAD7-44D8-BBD7-CCE9431645EC}">
              <a14:shadowObscured xmlns:a14="http://schemas.microsoft.com/office/drawing/2010/main"/>
            </a:ext>
          </a:extLst>
        </p:spPr>
      </p:pic>
      <p:pic>
        <p:nvPicPr>
          <p:cNvPr id="10" name="9 Imagen"/>
          <p:cNvPicPr/>
          <p:nvPr/>
        </p:nvPicPr>
        <p:blipFill rotWithShape="1">
          <a:blip r:embed="rId3"/>
          <a:srcRect l="16905" t="10811" r="16615" b="14526"/>
          <a:stretch/>
        </p:blipFill>
        <p:spPr bwMode="auto">
          <a:xfrm>
            <a:off x="0" y="831992"/>
            <a:ext cx="3187499" cy="2592191"/>
          </a:xfrm>
          <a:prstGeom prst="rect">
            <a:avLst/>
          </a:prstGeom>
          <a:ln>
            <a:noFill/>
          </a:ln>
          <a:extLst>
            <a:ext uri="{53640926-AAD7-44D8-BBD7-CCE9431645EC}">
              <a14:shadowObscured xmlns:a14="http://schemas.microsoft.com/office/drawing/2010/main"/>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8464" y="838346"/>
            <a:ext cx="303972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8464" y="3143396"/>
            <a:ext cx="3039720" cy="294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0" y="6093296"/>
            <a:ext cx="9144000" cy="76485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11" name="10 CuadroTexto"/>
          <p:cNvSpPr txBox="1"/>
          <p:nvPr/>
        </p:nvSpPr>
        <p:spPr>
          <a:xfrm>
            <a:off x="-252536" y="172960"/>
            <a:ext cx="8902857" cy="438582"/>
          </a:xfrm>
          <a:prstGeom prst="rect">
            <a:avLst/>
          </a:prstGeom>
          <a:noFill/>
        </p:spPr>
        <p:txBody>
          <a:bodyPr wrap="square" rtlCol="0">
            <a:spAutoFit/>
          </a:bodyPr>
          <a:lstStyle/>
          <a:p>
            <a:pPr lvl="2" algn="ctr">
              <a:lnSpc>
                <a:spcPts val="2700"/>
              </a:lnSpc>
            </a:pPr>
            <a:r>
              <a:rPr lang="es-EC" sz="2400" b="1" dirty="0" smtClean="0">
                <a:ln>
                  <a:solidFill>
                    <a:srgbClr val="7030A0"/>
                  </a:solidFill>
                </a:ln>
                <a:solidFill>
                  <a:srgbClr val="7030A0"/>
                </a:solidFill>
              </a:rPr>
              <a:t>Comentarios de incumplimiento a la normativa legal y técnica</a:t>
            </a:r>
            <a:endParaRPr lang="es-EC" sz="2400" b="1" dirty="0">
              <a:ln>
                <a:solidFill>
                  <a:srgbClr val="7030A0"/>
                </a:solidFill>
              </a:ln>
              <a:solidFill>
                <a:srgbClr val="7030A0"/>
              </a:solidFill>
            </a:endParaRPr>
          </a:p>
        </p:txBody>
      </p:sp>
      <p:sp>
        <p:nvSpPr>
          <p:cNvPr id="6" name="5 Rectángulo redondeado"/>
          <p:cNvSpPr/>
          <p:nvPr/>
        </p:nvSpPr>
        <p:spPr>
          <a:xfrm>
            <a:off x="6228184" y="838346"/>
            <a:ext cx="2808312" cy="525495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lnSpc>
                <a:spcPts val="1800"/>
              </a:lnSpc>
            </a:pPr>
            <a:r>
              <a:rPr lang="es-EC" dirty="0" smtClean="0"/>
              <a:t>d) N.4 y 6 Debe poseer </a:t>
            </a:r>
            <a:r>
              <a:rPr lang="es-EC" dirty="0"/>
              <a:t>corrales de recepción y </a:t>
            </a:r>
            <a:r>
              <a:rPr lang="es-EC" dirty="0" smtClean="0"/>
              <a:t>mantenimiento, cuarentena </a:t>
            </a:r>
            <a:r>
              <a:rPr lang="es-EC" dirty="0"/>
              <a:t>de bovinos con bebederos de agua y una sala de matanza de emergencia o matadero sanitario. </a:t>
            </a:r>
          </a:p>
          <a:p>
            <a:pPr algn="just">
              <a:lnSpc>
                <a:spcPts val="1800"/>
              </a:lnSpc>
            </a:pPr>
            <a:r>
              <a:rPr lang="es-EC" dirty="0" smtClean="0"/>
              <a:t>e) N.1 Debe poseer </a:t>
            </a:r>
            <a:r>
              <a:rPr lang="es-EC" dirty="0"/>
              <a:t>zonas de separación de la zona sucia, intermedia y limpia identificada plenamente y el literal </a:t>
            </a:r>
            <a:r>
              <a:rPr lang="es-EC" dirty="0" smtClean="0"/>
              <a:t>e) N. 2  </a:t>
            </a:r>
            <a:r>
              <a:rPr lang="es-EC" dirty="0"/>
              <a:t>establece que debe poseer salas independientes para la recolección y lavado de vísceras (pieles, cabeza y patas).</a:t>
            </a:r>
            <a:endParaRPr lang="es-EC" dirty="0">
              <a:solidFill>
                <a:schemeClr val="tx1"/>
              </a:solidFill>
            </a:endParaRPr>
          </a:p>
        </p:txBody>
      </p:sp>
      <p:sp>
        <p:nvSpPr>
          <p:cNvPr id="21" name="20 Rectángulo"/>
          <p:cNvSpPr/>
          <p:nvPr/>
        </p:nvSpPr>
        <p:spPr>
          <a:xfrm>
            <a:off x="3484188" y="3143396"/>
            <a:ext cx="2448272"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LOS BANCOS</a:t>
            </a:r>
            <a:endParaRPr lang="es-EC" dirty="0">
              <a:solidFill>
                <a:schemeClr val="tx1"/>
              </a:solidFill>
            </a:endParaRPr>
          </a:p>
        </p:txBody>
      </p:sp>
      <p:sp>
        <p:nvSpPr>
          <p:cNvPr id="12" name="11 Rectángulo"/>
          <p:cNvSpPr/>
          <p:nvPr/>
        </p:nvSpPr>
        <p:spPr>
          <a:xfrm>
            <a:off x="323528" y="3143396"/>
            <a:ext cx="2448272"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PUERTO QUITO</a:t>
            </a:r>
            <a:endParaRPr lang="es-EC" dirty="0">
              <a:solidFill>
                <a:schemeClr val="tx1"/>
              </a:solidFill>
            </a:endParaRPr>
          </a:p>
        </p:txBody>
      </p:sp>
    </p:spTree>
    <p:extLst>
      <p:ext uri="{BB962C8B-B14F-4D97-AF65-F5344CB8AC3E}">
        <p14:creationId xmlns:p14="http://schemas.microsoft.com/office/powerpoint/2010/main" val="35377769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000" fill="hold"/>
                                        <p:tgtEl>
                                          <p:spTgt spid="12"/>
                                        </p:tgtEl>
                                        <p:attrNameLst>
                                          <p:attrName>ppt_w</p:attrName>
                                        </p:attrNameLst>
                                      </p:cBhvr>
                                      <p:tavLst>
                                        <p:tav tm="0">
                                          <p:val>
                                            <p:fltVal val="0"/>
                                          </p:val>
                                        </p:tav>
                                        <p:tav tm="100000">
                                          <p:val>
                                            <p:strVal val="#ppt_w"/>
                                          </p:val>
                                        </p:tav>
                                      </p:tavLst>
                                    </p:anim>
                                    <p:anim calcmode="lin" valueType="num">
                                      <p:cBhvr>
                                        <p:cTn id="26" dur="1000" fill="hold"/>
                                        <p:tgtEl>
                                          <p:spTgt spid="12"/>
                                        </p:tgtEl>
                                        <p:attrNameLst>
                                          <p:attrName>ppt_h</p:attrName>
                                        </p:attrNameLst>
                                      </p:cBhvr>
                                      <p:tavLst>
                                        <p:tav tm="0">
                                          <p:val>
                                            <p:fltVal val="0"/>
                                          </p:val>
                                        </p:tav>
                                        <p:tav tm="100000">
                                          <p:val>
                                            <p:strVal val="#ppt_h"/>
                                          </p:val>
                                        </p:tav>
                                      </p:tavLst>
                                    </p:anim>
                                    <p:anim calcmode="lin" valueType="num">
                                      <p:cBhvr>
                                        <p:cTn id="27" dur="1000" fill="hold"/>
                                        <p:tgtEl>
                                          <p:spTgt spid="12"/>
                                        </p:tgtEl>
                                        <p:attrNameLst>
                                          <p:attrName>style.rotation</p:attrName>
                                        </p:attrNameLst>
                                      </p:cBhvr>
                                      <p:tavLst>
                                        <p:tav tm="0">
                                          <p:val>
                                            <p:fltVal val="90"/>
                                          </p:val>
                                        </p:tav>
                                        <p:tav tm="100000">
                                          <p:val>
                                            <p:fltVal val="0"/>
                                          </p:val>
                                        </p:tav>
                                      </p:tavLst>
                                    </p:anim>
                                    <p:animEffect transition="in" filter="fade">
                                      <p:cBhvr>
                                        <p:cTn id="28" dur="1000"/>
                                        <p:tgtEl>
                                          <p:spTgt spid="12"/>
                                        </p:tgtEl>
                                      </p:cBhvr>
                                    </p:animEffect>
                                  </p:childTnLst>
                                </p:cTn>
                              </p:par>
                              <p:par>
                                <p:cTn id="29" presetID="3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1000" fill="hold"/>
                                        <p:tgtEl>
                                          <p:spTgt spid="15"/>
                                        </p:tgtEl>
                                        <p:attrNameLst>
                                          <p:attrName>ppt_w</p:attrName>
                                        </p:attrNameLst>
                                      </p:cBhvr>
                                      <p:tavLst>
                                        <p:tav tm="0">
                                          <p:val>
                                            <p:fltVal val="0"/>
                                          </p:val>
                                        </p:tav>
                                        <p:tav tm="100000">
                                          <p:val>
                                            <p:strVal val="#ppt_w"/>
                                          </p:val>
                                        </p:tav>
                                      </p:tavLst>
                                    </p:anim>
                                    <p:anim calcmode="lin" valueType="num">
                                      <p:cBhvr>
                                        <p:cTn id="32" dur="1000" fill="hold"/>
                                        <p:tgtEl>
                                          <p:spTgt spid="15"/>
                                        </p:tgtEl>
                                        <p:attrNameLst>
                                          <p:attrName>ppt_h</p:attrName>
                                        </p:attrNameLst>
                                      </p:cBhvr>
                                      <p:tavLst>
                                        <p:tav tm="0">
                                          <p:val>
                                            <p:fltVal val="0"/>
                                          </p:val>
                                        </p:tav>
                                        <p:tav tm="100000">
                                          <p:val>
                                            <p:strVal val="#ppt_h"/>
                                          </p:val>
                                        </p:tav>
                                      </p:tavLst>
                                    </p:anim>
                                    <p:anim calcmode="lin" valueType="num">
                                      <p:cBhvr>
                                        <p:cTn id="33" dur="1000" fill="hold"/>
                                        <p:tgtEl>
                                          <p:spTgt spid="15"/>
                                        </p:tgtEl>
                                        <p:attrNameLst>
                                          <p:attrName>style.rotation</p:attrName>
                                        </p:attrNameLst>
                                      </p:cBhvr>
                                      <p:tavLst>
                                        <p:tav tm="0">
                                          <p:val>
                                            <p:fltVal val="90"/>
                                          </p:val>
                                        </p:tav>
                                        <p:tav tm="100000">
                                          <p:val>
                                            <p:fltVal val="0"/>
                                          </p:val>
                                        </p:tav>
                                      </p:tavLst>
                                    </p:anim>
                                    <p:animEffect transition="in" filter="fade">
                                      <p:cBhvr>
                                        <p:cTn id="34" dur="1000"/>
                                        <p:tgtEl>
                                          <p:spTgt spid="15"/>
                                        </p:tgtEl>
                                      </p:cBhvr>
                                    </p:animEffect>
                                  </p:childTnLst>
                                </p:cTn>
                              </p:par>
                              <p:par>
                                <p:cTn id="35" presetID="31" presetClass="entr" presetSubtype="0"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anim calcmode="lin" valueType="num">
                                      <p:cBhvr>
                                        <p:cTn id="37" dur="1000" fill="hold"/>
                                        <p:tgtEl>
                                          <p:spTgt spid="1026"/>
                                        </p:tgtEl>
                                        <p:attrNameLst>
                                          <p:attrName>ppt_w</p:attrName>
                                        </p:attrNameLst>
                                      </p:cBhvr>
                                      <p:tavLst>
                                        <p:tav tm="0">
                                          <p:val>
                                            <p:fltVal val="0"/>
                                          </p:val>
                                        </p:tav>
                                        <p:tav tm="100000">
                                          <p:val>
                                            <p:strVal val="#ppt_w"/>
                                          </p:val>
                                        </p:tav>
                                      </p:tavLst>
                                    </p:anim>
                                    <p:anim calcmode="lin" valueType="num">
                                      <p:cBhvr>
                                        <p:cTn id="38" dur="1000" fill="hold"/>
                                        <p:tgtEl>
                                          <p:spTgt spid="1026"/>
                                        </p:tgtEl>
                                        <p:attrNameLst>
                                          <p:attrName>ppt_h</p:attrName>
                                        </p:attrNameLst>
                                      </p:cBhvr>
                                      <p:tavLst>
                                        <p:tav tm="0">
                                          <p:val>
                                            <p:fltVal val="0"/>
                                          </p:val>
                                        </p:tav>
                                        <p:tav tm="100000">
                                          <p:val>
                                            <p:strVal val="#ppt_h"/>
                                          </p:val>
                                        </p:tav>
                                      </p:tavLst>
                                    </p:anim>
                                    <p:anim calcmode="lin" valueType="num">
                                      <p:cBhvr>
                                        <p:cTn id="39" dur="1000" fill="hold"/>
                                        <p:tgtEl>
                                          <p:spTgt spid="1026"/>
                                        </p:tgtEl>
                                        <p:attrNameLst>
                                          <p:attrName>style.rotation</p:attrName>
                                        </p:attrNameLst>
                                      </p:cBhvr>
                                      <p:tavLst>
                                        <p:tav tm="0">
                                          <p:val>
                                            <p:fltVal val="90"/>
                                          </p:val>
                                        </p:tav>
                                        <p:tav tm="100000">
                                          <p:val>
                                            <p:fltVal val="0"/>
                                          </p:val>
                                        </p:tav>
                                      </p:tavLst>
                                    </p:anim>
                                    <p:animEffect transition="in" filter="fade">
                                      <p:cBhvr>
                                        <p:cTn id="40" dur="1000"/>
                                        <p:tgtEl>
                                          <p:spTgt spid="1026"/>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1000" fill="hold"/>
                                        <p:tgtEl>
                                          <p:spTgt spid="21"/>
                                        </p:tgtEl>
                                        <p:attrNameLst>
                                          <p:attrName>ppt_w</p:attrName>
                                        </p:attrNameLst>
                                      </p:cBhvr>
                                      <p:tavLst>
                                        <p:tav tm="0">
                                          <p:val>
                                            <p:fltVal val="0"/>
                                          </p:val>
                                        </p:tav>
                                        <p:tav tm="100000">
                                          <p:val>
                                            <p:strVal val="#ppt_w"/>
                                          </p:val>
                                        </p:tav>
                                      </p:tavLst>
                                    </p:anim>
                                    <p:anim calcmode="lin" valueType="num">
                                      <p:cBhvr>
                                        <p:cTn id="44" dur="1000" fill="hold"/>
                                        <p:tgtEl>
                                          <p:spTgt spid="21"/>
                                        </p:tgtEl>
                                        <p:attrNameLst>
                                          <p:attrName>ppt_h</p:attrName>
                                        </p:attrNameLst>
                                      </p:cBhvr>
                                      <p:tavLst>
                                        <p:tav tm="0">
                                          <p:val>
                                            <p:fltVal val="0"/>
                                          </p:val>
                                        </p:tav>
                                        <p:tav tm="100000">
                                          <p:val>
                                            <p:strVal val="#ppt_h"/>
                                          </p:val>
                                        </p:tav>
                                      </p:tavLst>
                                    </p:anim>
                                    <p:anim calcmode="lin" valueType="num">
                                      <p:cBhvr>
                                        <p:cTn id="45" dur="1000" fill="hold"/>
                                        <p:tgtEl>
                                          <p:spTgt spid="21"/>
                                        </p:tgtEl>
                                        <p:attrNameLst>
                                          <p:attrName>style.rotation</p:attrName>
                                        </p:attrNameLst>
                                      </p:cBhvr>
                                      <p:tavLst>
                                        <p:tav tm="0">
                                          <p:val>
                                            <p:fltVal val="90"/>
                                          </p:val>
                                        </p:tav>
                                        <p:tav tm="100000">
                                          <p:val>
                                            <p:fltVal val="0"/>
                                          </p:val>
                                        </p:tav>
                                      </p:tavLst>
                                    </p:anim>
                                    <p:animEffect transition="in" filter="fade">
                                      <p:cBhvr>
                                        <p:cTn id="46" dur="1000"/>
                                        <p:tgtEl>
                                          <p:spTgt spid="21"/>
                                        </p:tgtEl>
                                      </p:cBhvr>
                                    </p:animEffect>
                                  </p:childTnLst>
                                </p:cTn>
                              </p:par>
                              <p:par>
                                <p:cTn id="47" presetID="31" presetClass="entr" presetSubtype="0" fill="hold" nodeType="withEffect">
                                  <p:stCondLst>
                                    <p:cond delay="0"/>
                                  </p:stCondLst>
                                  <p:childTnLst>
                                    <p:set>
                                      <p:cBhvr>
                                        <p:cTn id="48" dur="1" fill="hold">
                                          <p:stCondLst>
                                            <p:cond delay="0"/>
                                          </p:stCondLst>
                                        </p:cTn>
                                        <p:tgtEl>
                                          <p:spTgt spid="1027"/>
                                        </p:tgtEl>
                                        <p:attrNameLst>
                                          <p:attrName>style.visibility</p:attrName>
                                        </p:attrNameLst>
                                      </p:cBhvr>
                                      <p:to>
                                        <p:strVal val="visible"/>
                                      </p:to>
                                    </p:set>
                                    <p:anim calcmode="lin" valueType="num">
                                      <p:cBhvr>
                                        <p:cTn id="49" dur="1000" fill="hold"/>
                                        <p:tgtEl>
                                          <p:spTgt spid="1027"/>
                                        </p:tgtEl>
                                        <p:attrNameLst>
                                          <p:attrName>ppt_w</p:attrName>
                                        </p:attrNameLst>
                                      </p:cBhvr>
                                      <p:tavLst>
                                        <p:tav tm="0">
                                          <p:val>
                                            <p:fltVal val="0"/>
                                          </p:val>
                                        </p:tav>
                                        <p:tav tm="100000">
                                          <p:val>
                                            <p:strVal val="#ppt_w"/>
                                          </p:val>
                                        </p:tav>
                                      </p:tavLst>
                                    </p:anim>
                                    <p:anim calcmode="lin" valueType="num">
                                      <p:cBhvr>
                                        <p:cTn id="50" dur="1000" fill="hold"/>
                                        <p:tgtEl>
                                          <p:spTgt spid="1027"/>
                                        </p:tgtEl>
                                        <p:attrNameLst>
                                          <p:attrName>ppt_h</p:attrName>
                                        </p:attrNameLst>
                                      </p:cBhvr>
                                      <p:tavLst>
                                        <p:tav tm="0">
                                          <p:val>
                                            <p:fltVal val="0"/>
                                          </p:val>
                                        </p:tav>
                                        <p:tav tm="100000">
                                          <p:val>
                                            <p:strVal val="#ppt_h"/>
                                          </p:val>
                                        </p:tav>
                                      </p:tavLst>
                                    </p:anim>
                                    <p:anim calcmode="lin" valueType="num">
                                      <p:cBhvr>
                                        <p:cTn id="51" dur="1000" fill="hold"/>
                                        <p:tgtEl>
                                          <p:spTgt spid="1027"/>
                                        </p:tgtEl>
                                        <p:attrNameLst>
                                          <p:attrName>style.rotation</p:attrName>
                                        </p:attrNameLst>
                                      </p:cBhvr>
                                      <p:tavLst>
                                        <p:tav tm="0">
                                          <p:val>
                                            <p:fltVal val="90"/>
                                          </p:val>
                                        </p:tav>
                                        <p:tav tm="100000">
                                          <p:val>
                                            <p:fltVal val="0"/>
                                          </p:val>
                                        </p:tav>
                                      </p:tavLst>
                                    </p:anim>
                                    <p:animEffect transition="in" filter="fade">
                                      <p:cBhvr>
                                        <p:cTn id="52"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P spid="21" grpId="0" animBg="1"/>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14 Imagen"/>
          <p:cNvPicPr/>
          <p:nvPr/>
        </p:nvPicPr>
        <p:blipFill rotWithShape="1">
          <a:blip r:embed="rId2"/>
          <a:srcRect l="50335" t="26689" r="19464" b="14189"/>
          <a:stretch/>
        </p:blipFill>
        <p:spPr bwMode="auto">
          <a:xfrm>
            <a:off x="6616617" y="836710"/>
            <a:ext cx="2417233" cy="25922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10" name="9 Imagen"/>
          <p:cNvPicPr/>
          <p:nvPr/>
        </p:nvPicPr>
        <p:blipFill rotWithShape="1">
          <a:blip r:embed="rId3"/>
          <a:srcRect l="17248" t="12110" r="16470" b="21209"/>
          <a:stretch/>
        </p:blipFill>
        <p:spPr bwMode="auto">
          <a:xfrm rot="5400000">
            <a:off x="4040829" y="853212"/>
            <a:ext cx="2592289" cy="25592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
        <p:nvSpPr>
          <p:cNvPr id="4" name="3 Rectángulo"/>
          <p:cNvSpPr/>
          <p:nvPr/>
        </p:nvSpPr>
        <p:spPr>
          <a:xfrm>
            <a:off x="0" y="6093296"/>
            <a:ext cx="9144000" cy="76485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11" name="10 CuadroTexto"/>
          <p:cNvSpPr txBox="1"/>
          <p:nvPr/>
        </p:nvSpPr>
        <p:spPr>
          <a:xfrm>
            <a:off x="-252536" y="172960"/>
            <a:ext cx="8902857" cy="438582"/>
          </a:xfrm>
          <a:prstGeom prst="rect">
            <a:avLst/>
          </a:prstGeom>
          <a:noFill/>
        </p:spPr>
        <p:txBody>
          <a:bodyPr wrap="square" rtlCol="0">
            <a:spAutoFit/>
          </a:bodyPr>
          <a:lstStyle/>
          <a:p>
            <a:pPr lvl="2" algn="ctr">
              <a:lnSpc>
                <a:spcPts val="2700"/>
              </a:lnSpc>
            </a:pPr>
            <a:r>
              <a:rPr lang="es-EC" sz="2400" b="1" dirty="0" smtClean="0">
                <a:ln>
                  <a:solidFill>
                    <a:srgbClr val="7030A0"/>
                  </a:solidFill>
                </a:ln>
                <a:solidFill>
                  <a:srgbClr val="7030A0"/>
                </a:solidFill>
              </a:rPr>
              <a:t>Comentarios de incumplimiento a la normativa legal y técnica</a:t>
            </a:r>
            <a:endParaRPr lang="es-EC" sz="2400" b="1" dirty="0">
              <a:ln>
                <a:solidFill>
                  <a:srgbClr val="7030A0"/>
                </a:solidFill>
              </a:ln>
              <a:solidFill>
                <a:srgbClr val="7030A0"/>
              </a:solidFill>
            </a:endParaRPr>
          </a:p>
        </p:txBody>
      </p:sp>
      <p:sp>
        <p:nvSpPr>
          <p:cNvPr id="6" name="5 Rectángulo redondeado"/>
          <p:cNvSpPr/>
          <p:nvPr/>
        </p:nvSpPr>
        <p:spPr>
          <a:xfrm>
            <a:off x="88684" y="814440"/>
            <a:ext cx="3960440" cy="280831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s-EC" dirty="0" smtClean="0"/>
              <a:t>e) N.3, 4 y 5 Determina </a:t>
            </a:r>
            <a:r>
              <a:rPr lang="es-EC" dirty="0"/>
              <a:t>que el camal debe poseer área de oreo y refrigeración de las canales en estado de funcionamiento y diseño </a:t>
            </a:r>
            <a:r>
              <a:rPr lang="es-EC" dirty="0" smtClean="0"/>
              <a:t>sanitario. Paredes </a:t>
            </a:r>
            <a:r>
              <a:rPr lang="es-EC" dirty="0"/>
              <a:t>de material impermeable, pisos antideslizantes y de fácil limpieza y </a:t>
            </a:r>
            <a:r>
              <a:rPr lang="es-EC" dirty="0" smtClean="0"/>
              <a:t>desinfección. Canales </a:t>
            </a:r>
            <a:r>
              <a:rPr lang="es-EC" dirty="0"/>
              <a:t>de desagüe y recolección de sangre con diseño sanitario y de fácil limpieza y desinfección. </a:t>
            </a:r>
            <a:endParaRPr lang="es-EC" dirty="0">
              <a:solidFill>
                <a:schemeClr val="tx1"/>
              </a:solidFill>
            </a:endParaRPr>
          </a:p>
        </p:txBody>
      </p:sp>
      <p:sp>
        <p:nvSpPr>
          <p:cNvPr id="21" name="20 Rectángulo"/>
          <p:cNvSpPr/>
          <p:nvPr/>
        </p:nvSpPr>
        <p:spPr>
          <a:xfrm>
            <a:off x="4112837" y="814440"/>
            <a:ext cx="2448272"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LOS BANCOS</a:t>
            </a:r>
            <a:endParaRPr lang="es-EC" dirty="0">
              <a:solidFill>
                <a:schemeClr val="tx1"/>
              </a:solidFill>
            </a:endParaRPr>
          </a:p>
        </p:txBody>
      </p:sp>
      <p:sp>
        <p:nvSpPr>
          <p:cNvPr id="12" name="11 Rectángulo"/>
          <p:cNvSpPr/>
          <p:nvPr/>
        </p:nvSpPr>
        <p:spPr>
          <a:xfrm>
            <a:off x="6601097" y="836711"/>
            <a:ext cx="2432753"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PUERTO QUITO</a:t>
            </a:r>
            <a:endParaRPr lang="es-EC" dirty="0">
              <a:solidFill>
                <a:schemeClr val="tx1"/>
              </a:solidFill>
            </a:endParaRPr>
          </a:p>
        </p:txBody>
      </p:sp>
      <p:sp>
        <p:nvSpPr>
          <p:cNvPr id="16" name="15 Rectángulo redondeado"/>
          <p:cNvSpPr/>
          <p:nvPr/>
        </p:nvSpPr>
        <p:spPr>
          <a:xfrm>
            <a:off x="141873" y="3622753"/>
            <a:ext cx="3854062" cy="247054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s-EC" dirty="0" smtClean="0"/>
              <a:t>g) N.</a:t>
            </a:r>
            <a:r>
              <a:rPr lang="es-EC" dirty="0"/>
              <a:t> </a:t>
            </a:r>
            <a:r>
              <a:rPr lang="es-EC" dirty="0" smtClean="0"/>
              <a:t>3 Establece </a:t>
            </a:r>
            <a:r>
              <a:rPr lang="es-EC" dirty="0"/>
              <a:t>que las tarimas estacionarios, ganchos, utensilios y accesorios sean inoxidables de material de fácil limpieza, desinfección e inoxidables.</a:t>
            </a:r>
          </a:p>
        </p:txBody>
      </p:sp>
      <p:pic>
        <p:nvPicPr>
          <p:cNvPr id="17" name="16 Imagen"/>
          <p:cNvPicPr/>
          <p:nvPr/>
        </p:nvPicPr>
        <p:blipFill rotWithShape="1">
          <a:blip r:embed="rId4"/>
          <a:srcRect l="34760" t="8741" r="34849" b="17230"/>
          <a:stretch/>
        </p:blipFill>
        <p:spPr bwMode="auto">
          <a:xfrm>
            <a:off x="4803446" y="3622750"/>
            <a:ext cx="3626341" cy="24705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
        <p:nvSpPr>
          <p:cNvPr id="18" name="17 Rectángulo"/>
          <p:cNvSpPr/>
          <p:nvPr/>
        </p:nvSpPr>
        <p:spPr>
          <a:xfrm>
            <a:off x="5392481" y="3622753"/>
            <a:ext cx="2448272"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LOS BANCOS</a:t>
            </a:r>
            <a:endParaRPr lang="es-EC" dirty="0">
              <a:solidFill>
                <a:schemeClr val="tx1"/>
              </a:solidFill>
            </a:endParaRPr>
          </a:p>
        </p:txBody>
      </p:sp>
    </p:spTree>
    <p:extLst>
      <p:ext uri="{BB962C8B-B14F-4D97-AF65-F5344CB8AC3E}">
        <p14:creationId xmlns:p14="http://schemas.microsoft.com/office/powerpoint/2010/main" val="35377769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80">
                                          <p:stCondLst>
                                            <p:cond delay="0"/>
                                          </p:stCondLst>
                                        </p:cTn>
                                        <p:tgtEl>
                                          <p:spTgt spid="10"/>
                                        </p:tgtEl>
                                      </p:cBhvr>
                                    </p:animEffect>
                                    <p:anim calcmode="lin" valueType="num">
                                      <p:cBhvr>
                                        <p:cTn id="2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0" dur="26">
                                          <p:stCondLst>
                                            <p:cond delay="650"/>
                                          </p:stCondLst>
                                        </p:cTn>
                                        <p:tgtEl>
                                          <p:spTgt spid="10"/>
                                        </p:tgtEl>
                                      </p:cBhvr>
                                      <p:to x="100000" y="60000"/>
                                    </p:animScale>
                                    <p:animScale>
                                      <p:cBhvr>
                                        <p:cTn id="31" dur="166" decel="50000">
                                          <p:stCondLst>
                                            <p:cond delay="676"/>
                                          </p:stCondLst>
                                        </p:cTn>
                                        <p:tgtEl>
                                          <p:spTgt spid="10"/>
                                        </p:tgtEl>
                                      </p:cBhvr>
                                      <p:to x="100000" y="100000"/>
                                    </p:animScale>
                                    <p:animScale>
                                      <p:cBhvr>
                                        <p:cTn id="32" dur="26">
                                          <p:stCondLst>
                                            <p:cond delay="1312"/>
                                          </p:stCondLst>
                                        </p:cTn>
                                        <p:tgtEl>
                                          <p:spTgt spid="10"/>
                                        </p:tgtEl>
                                      </p:cBhvr>
                                      <p:to x="100000" y="80000"/>
                                    </p:animScale>
                                    <p:animScale>
                                      <p:cBhvr>
                                        <p:cTn id="33" dur="166" decel="50000">
                                          <p:stCondLst>
                                            <p:cond delay="1338"/>
                                          </p:stCondLst>
                                        </p:cTn>
                                        <p:tgtEl>
                                          <p:spTgt spid="10"/>
                                        </p:tgtEl>
                                      </p:cBhvr>
                                      <p:to x="100000" y="100000"/>
                                    </p:animScale>
                                    <p:animScale>
                                      <p:cBhvr>
                                        <p:cTn id="34" dur="26">
                                          <p:stCondLst>
                                            <p:cond delay="1642"/>
                                          </p:stCondLst>
                                        </p:cTn>
                                        <p:tgtEl>
                                          <p:spTgt spid="10"/>
                                        </p:tgtEl>
                                      </p:cBhvr>
                                      <p:to x="100000" y="90000"/>
                                    </p:animScale>
                                    <p:animScale>
                                      <p:cBhvr>
                                        <p:cTn id="35" dur="166" decel="50000">
                                          <p:stCondLst>
                                            <p:cond delay="1668"/>
                                          </p:stCondLst>
                                        </p:cTn>
                                        <p:tgtEl>
                                          <p:spTgt spid="10"/>
                                        </p:tgtEl>
                                      </p:cBhvr>
                                      <p:to x="100000" y="100000"/>
                                    </p:animScale>
                                    <p:animScale>
                                      <p:cBhvr>
                                        <p:cTn id="36" dur="26">
                                          <p:stCondLst>
                                            <p:cond delay="1808"/>
                                          </p:stCondLst>
                                        </p:cTn>
                                        <p:tgtEl>
                                          <p:spTgt spid="10"/>
                                        </p:tgtEl>
                                      </p:cBhvr>
                                      <p:to x="100000" y="95000"/>
                                    </p:animScale>
                                    <p:animScale>
                                      <p:cBhvr>
                                        <p:cTn id="37" dur="166" decel="50000">
                                          <p:stCondLst>
                                            <p:cond delay="1834"/>
                                          </p:stCondLst>
                                        </p:cTn>
                                        <p:tgtEl>
                                          <p:spTgt spid="10"/>
                                        </p:tgtEl>
                                      </p:cBhvr>
                                      <p:to x="100000" y="100000"/>
                                    </p:animScale>
                                  </p:childTnLst>
                                </p:cTn>
                              </p:par>
                              <p:par>
                                <p:cTn id="38" presetID="26"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80">
                                          <p:stCondLst>
                                            <p:cond delay="0"/>
                                          </p:stCondLst>
                                        </p:cTn>
                                        <p:tgtEl>
                                          <p:spTgt spid="21"/>
                                        </p:tgtEl>
                                      </p:cBhvr>
                                    </p:animEffect>
                                    <p:anim calcmode="lin" valueType="num">
                                      <p:cBhvr>
                                        <p:cTn id="41"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6" dur="26">
                                          <p:stCondLst>
                                            <p:cond delay="650"/>
                                          </p:stCondLst>
                                        </p:cTn>
                                        <p:tgtEl>
                                          <p:spTgt spid="21"/>
                                        </p:tgtEl>
                                      </p:cBhvr>
                                      <p:to x="100000" y="60000"/>
                                    </p:animScale>
                                    <p:animScale>
                                      <p:cBhvr>
                                        <p:cTn id="47" dur="166" decel="50000">
                                          <p:stCondLst>
                                            <p:cond delay="676"/>
                                          </p:stCondLst>
                                        </p:cTn>
                                        <p:tgtEl>
                                          <p:spTgt spid="21"/>
                                        </p:tgtEl>
                                      </p:cBhvr>
                                      <p:to x="100000" y="100000"/>
                                    </p:animScale>
                                    <p:animScale>
                                      <p:cBhvr>
                                        <p:cTn id="48" dur="26">
                                          <p:stCondLst>
                                            <p:cond delay="1312"/>
                                          </p:stCondLst>
                                        </p:cTn>
                                        <p:tgtEl>
                                          <p:spTgt spid="21"/>
                                        </p:tgtEl>
                                      </p:cBhvr>
                                      <p:to x="100000" y="80000"/>
                                    </p:animScale>
                                    <p:animScale>
                                      <p:cBhvr>
                                        <p:cTn id="49" dur="166" decel="50000">
                                          <p:stCondLst>
                                            <p:cond delay="1338"/>
                                          </p:stCondLst>
                                        </p:cTn>
                                        <p:tgtEl>
                                          <p:spTgt spid="21"/>
                                        </p:tgtEl>
                                      </p:cBhvr>
                                      <p:to x="100000" y="100000"/>
                                    </p:animScale>
                                    <p:animScale>
                                      <p:cBhvr>
                                        <p:cTn id="50" dur="26">
                                          <p:stCondLst>
                                            <p:cond delay="1642"/>
                                          </p:stCondLst>
                                        </p:cTn>
                                        <p:tgtEl>
                                          <p:spTgt spid="21"/>
                                        </p:tgtEl>
                                      </p:cBhvr>
                                      <p:to x="100000" y="90000"/>
                                    </p:animScale>
                                    <p:animScale>
                                      <p:cBhvr>
                                        <p:cTn id="51" dur="166" decel="50000">
                                          <p:stCondLst>
                                            <p:cond delay="1668"/>
                                          </p:stCondLst>
                                        </p:cTn>
                                        <p:tgtEl>
                                          <p:spTgt spid="21"/>
                                        </p:tgtEl>
                                      </p:cBhvr>
                                      <p:to x="100000" y="100000"/>
                                    </p:animScale>
                                    <p:animScale>
                                      <p:cBhvr>
                                        <p:cTn id="52" dur="26">
                                          <p:stCondLst>
                                            <p:cond delay="1808"/>
                                          </p:stCondLst>
                                        </p:cTn>
                                        <p:tgtEl>
                                          <p:spTgt spid="21"/>
                                        </p:tgtEl>
                                      </p:cBhvr>
                                      <p:to x="100000" y="95000"/>
                                    </p:animScale>
                                    <p:animScale>
                                      <p:cBhvr>
                                        <p:cTn id="53" dur="166" decel="50000">
                                          <p:stCondLst>
                                            <p:cond delay="1834"/>
                                          </p:stCondLst>
                                        </p:cTn>
                                        <p:tgtEl>
                                          <p:spTgt spid="21"/>
                                        </p:tgtEl>
                                      </p:cBhvr>
                                      <p:to x="100000" y="100000"/>
                                    </p:animScale>
                                  </p:childTnLst>
                                </p:cTn>
                              </p:par>
                              <p:par>
                                <p:cTn id="54" presetID="26"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down)">
                                      <p:cBhvr>
                                        <p:cTn id="56" dur="580">
                                          <p:stCondLst>
                                            <p:cond delay="0"/>
                                          </p:stCondLst>
                                        </p:cTn>
                                        <p:tgtEl>
                                          <p:spTgt spid="15"/>
                                        </p:tgtEl>
                                      </p:cBhvr>
                                    </p:animEffect>
                                    <p:anim calcmode="lin" valueType="num">
                                      <p:cBhvr>
                                        <p:cTn id="57"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62" dur="26">
                                          <p:stCondLst>
                                            <p:cond delay="650"/>
                                          </p:stCondLst>
                                        </p:cTn>
                                        <p:tgtEl>
                                          <p:spTgt spid="15"/>
                                        </p:tgtEl>
                                      </p:cBhvr>
                                      <p:to x="100000" y="60000"/>
                                    </p:animScale>
                                    <p:animScale>
                                      <p:cBhvr>
                                        <p:cTn id="63" dur="166" decel="50000">
                                          <p:stCondLst>
                                            <p:cond delay="676"/>
                                          </p:stCondLst>
                                        </p:cTn>
                                        <p:tgtEl>
                                          <p:spTgt spid="15"/>
                                        </p:tgtEl>
                                      </p:cBhvr>
                                      <p:to x="100000" y="100000"/>
                                    </p:animScale>
                                    <p:animScale>
                                      <p:cBhvr>
                                        <p:cTn id="64" dur="26">
                                          <p:stCondLst>
                                            <p:cond delay="1312"/>
                                          </p:stCondLst>
                                        </p:cTn>
                                        <p:tgtEl>
                                          <p:spTgt spid="15"/>
                                        </p:tgtEl>
                                      </p:cBhvr>
                                      <p:to x="100000" y="80000"/>
                                    </p:animScale>
                                    <p:animScale>
                                      <p:cBhvr>
                                        <p:cTn id="65" dur="166" decel="50000">
                                          <p:stCondLst>
                                            <p:cond delay="1338"/>
                                          </p:stCondLst>
                                        </p:cTn>
                                        <p:tgtEl>
                                          <p:spTgt spid="15"/>
                                        </p:tgtEl>
                                      </p:cBhvr>
                                      <p:to x="100000" y="100000"/>
                                    </p:animScale>
                                    <p:animScale>
                                      <p:cBhvr>
                                        <p:cTn id="66" dur="26">
                                          <p:stCondLst>
                                            <p:cond delay="1642"/>
                                          </p:stCondLst>
                                        </p:cTn>
                                        <p:tgtEl>
                                          <p:spTgt spid="15"/>
                                        </p:tgtEl>
                                      </p:cBhvr>
                                      <p:to x="100000" y="90000"/>
                                    </p:animScale>
                                    <p:animScale>
                                      <p:cBhvr>
                                        <p:cTn id="67" dur="166" decel="50000">
                                          <p:stCondLst>
                                            <p:cond delay="1668"/>
                                          </p:stCondLst>
                                        </p:cTn>
                                        <p:tgtEl>
                                          <p:spTgt spid="15"/>
                                        </p:tgtEl>
                                      </p:cBhvr>
                                      <p:to x="100000" y="100000"/>
                                    </p:animScale>
                                    <p:animScale>
                                      <p:cBhvr>
                                        <p:cTn id="68" dur="26">
                                          <p:stCondLst>
                                            <p:cond delay="1808"/>
                                          </p:stCondLst>
                                        </p:cTn>
                                        <p:tgtEl>
                                          <p:spTgt spid="15"/>
                                        </p:tgtEl>
                                      </p:cBhvr>
                                      <p:to x="100000" y="95000"/>
                                    </p:animScale>
                                    <p:animScale>
                                      <p:cBhvr>
                                        <p:cTn id="69" dur="166" decel="50000">
                                          <p:stCondLst>
                                            <p:cond delay="1834"/>
                                          </p:stCondLst>
                                        </p:cTn>
                                        <p:tgtEl>
                                          <p:spTgt spid="15"/>
                                        </p:tgtEl>
                                      </p:cBhvr>
                                      <p:to x="100000" y="100000"/>
                                    </p:animScale>
                                  </p:childTnLst>
                                </p:cTn>
                              </p:par>
                              <p:par>
                                <p:cTn id="70" presetID="26" presetClass="entr" presetSubtype="0" fill="hold" grpId="0" nodeType="with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wipe(down)">
                                      <p:cBhvr>
                                        <p:cTn id="72" dur="580">
                                          <p:stCondLst>
                                            <p:cond delay="0"/>
                                          </p:stCondLst>
                                        </p:cTn>
                                        <p:tgtEl>
                                          <p:spTgt spid="12"/>
                                        </p:tgtEl>
                                      </p:cBhvr>
                                    </p:animEffect>
                                    <p:anim calcmode="lin" valueType="num">
                                      <p:cBhvr>
                                        <p:cTn id="7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78" dur="26">
                                          <p:stCondLst>
                                            <p:cond delay="650"/>
                                          </p:stCondLst>
                                        </p:cTn>
                                        <p:tgtEl>
                                          <p:spTgt spid="12"/>
                                        </p:tgtEl>
                                      </p:cBhvr>
                                      <p:to x="100000" y="60000"/>
                                    </p:animScale>
                                    <p:animScale>
                                      <p:cBhvr>
                                        <p:cTn id="79" dur="166" decel="50000">
                                          <p:stCondLst>
                                            <p:cond delay="676"/>
                                          </p:stCondLst>
                                        </p:cTn>
                                        <p:tgtEl>
                                          <p:spTgt spid="12"/>
                                        </p:tgtEl>
                                      </p:cBhvr>
                                      <p:to x="100000" y="100000"/>
                                    </p:animScale>
                                    <p:animScale>
                                      <p:cBhvr>
                                        <p:cTn id="80" dur="26">
                                          <p:stCondLst>
                                            <p:cond delay="1312"/>
                                          </p:stCondLst>
                                        </p:cTn>
                                        <p:tgtEl>
                                          <p:spTgt spid="12"/>
                                        </p:tgtEl>
                                      </p:cBhvr>
                                      <p:to x="100000" y="80000"/>
                                    </p:animScale>
                                    <p:animScale>
                                      <p:cBhvr>
                                        <p:cTn id="81" dur="166" decel="50000">
                                          <p:stCondLst>
                                            <p:cond delay="1338"/>
                                          </p:stCondLst>
                                        </p:cTn>
                                        <p:tgtEl>
                                          <p:spTgt spid="12"/>
                                        </p:tgtEl>
                                      </p:cBhvr>
                                      <p:to x="100000" y="100000"/>
                                    </p:animScale>
                                    <p:animScale>
                                      <p:cBhvr>
                                        <p:cTn id="82" dur="26">
                                          <p:stCondLst>
                                            <p:cond delay="1642"/>
                                          </p:stCondLst>
                                        </p:cTn>
                                        <p:tgtEl>
                                          <p:spTgt spid="12"/>
                                        </p:tgtEl>
                                      </p:cBhvr>
                                      <p:to x="100000" y="90000"/>
                                    </p:animScale>
                                    <p:animScale>
                                      <p:cBhvr>
                                        <p:cTn id="83" dur="166" decel="50000">
                                          <p:stCondLst>
                                            <p:cond delay="1668"/>
                                          </p:stCondLst>
                                        </p:cTn>
                                        <p:tgtEl>
                                          <p:spTgt spid="12"/>
                                        </p:tgtEl>
                                      </p:cBhvr>
                                      <p:to x="100000" y="100000"/>
                                    </p:animScale>
                                    <p:animScale>
                                      <p:cBhvr>
                                        <p:cTn id="84" dur="26">
                                          <p:stCondLst>
                                            <p:cond delay="1808"/>
                                          </p:stCondLst>
                                        </p:cTn>
                                        <p:tgtEl>
                                          <p:spTgt spid="12"/>
                                        </p:tgtEl>
                                      </p:cBhvr>
                                      <p:to x="100000" y="95000"/>
                                    </p:animScale>
                                    <p:animScale>
                                      <p:cBhvr>
                                        <p:cTn id="85" dur="166" decel="50000">
                                          <p:stCondLst>
                                            <p:cond delay="1834"/>
                                          </p:stCondLst>
                                        </p:cTn>
                                        <p:tgtEl>
                                          <p:spTgt spid="12"/>
                                        </p:tgtEl>
                                      </p:cBhvr>
                                      <p:to x="100000" y="100000"/>
                                    </p:animScale>
                                  </p:childTnLst>
                                </p:cTn>
                              </p:par>
                              <p:par>
                                <p:cTn id="86" presetID="26" presetClass="entr" presetSubtype="0" fill="hold" nodeType="with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wipe(down)">
                                      <p:cBhvr>
                                        <p:cTn id="88" dur="580">
                                          <p:stCondLst>
                                            <p:cond delay="0"/>
                                          </p:stCondLst>
                                        </p:cTn>
                                        <p:tgtEl>
                                          <p:spTgt spid="17"/>
                                        </p:tgtEl>
                                      </p:cBhvr>
                                    </p:animEffect>
                                    <p:anim calcmode="lin" valueType="num">
                                      <p:cBhvr>
                                        <p:cTn id="89"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0"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91"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92"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93"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94" dur="26">
                                          <p:stCondLst>
                                            <p:cond delay="650"/>
                                          </p:stCondLst>
                                        </p:cTn>
                                        <p:tgtEl>
                                          <p:spTgt spid="17"/>
                                        </p:tgtEl>
                                      </p:cBhvr>
                                      <p:to x="100000" y="60000"/>
                                    </p:animScale>
                                    <p:animScale>
                                      <p:cBhvr>
                                        <p:cTn id="95" dur="166" decel="50000">
                                          <p:stCondLst>
                                            <p:cond delay="676"/>
                                          </p:stCondLst>
                                        </p:cTn>
                                        <p:tgtEl>
                                          <p:spTgt spid="17"/>
                                        </p:tgtEl>
                                      </p:cBhvr>
                                      <p:to x="100000" y="100000"/>
                                    </p:animScale>
                                    <p:animScale>
                                      <p:cBhvr>
                                        <p:cTn id="96" dur="26">
                                          <p:stCondLst>
                                            <p:cond delay="1312"/>
                                          </p:stCondLst>
                                        </p:cTn>
                                        <p:tgtEl>
                                          <p:spTgt spid="17"/>
                                        </p:tgtEl>
                                      </p:cBhvr>
                                      <p:to x="100000" y="80000"/>
                                    </p:animScale>
                                    <p:animScale>
                                      <p:cBhvr>
                                        <p:cTn id="97" dur="166" decel="50000">
                                          <p:stCondLst>
                                            <p:cond delay="1338"/>
                                          </p:stCondLst>
                                        </p:cTn>
                                        <p:tgtEl>
                                          <p:spTgt spid="17"/>
                                        </p:tgtEl>
                                      </p:cBhvr>
                                      <p:to x="100000" y="100000"/>
                                    </p:animScale>
                                    <p:animScale>
                                      <p:cBhvr>
                                        <p:cTn id="98" dur="26">
                                          <p:stCondLst>
                                            <p:cond delay="1642"/>
                                          </p:stCondLst>
                                        </p:cTn>
                                        <p:tgtEl>
                                          <p:spTgt spid="17"/>
                                        </p:tgtEl>
                                      </p:cBhvr>
                                      <p:to x="100000" y="90000"/>
                                    </p:animScale>
                                    <p:animScale>
                                      <p:cBhvr>
                                        <p:cTn id="99" dur="166" decel="50000">
                                          <p:stCondLst>
                                            <p:cond delay="1668"/>
                                          </p:stCondLst>
                                        </p:cTn>
                                        <p:tgtEl>
                                          <p:spTgt spid="17"/>
                                        </p:tgtEl>
                                      </p:cBhvr>
                                      <p:to x="100000" y="100000"/>
                                    </p:animScale>
                                    <p:animScale>
                                      <p:cBhvr>
                                        <p:cTn id="100" dur="26">
                                          <p:stCondLst>
                                            <p:cond delay="1808"/>
                                          </p:stCondLst>
                                        </p:cTn>
                                        <p:tgtEl>
                                          <p:spTgt spid="17"/>
                                        </p:tgtEl>
                                      </p:cBhvr>
                                      <p:to x="100000" y="95000"/>
                                    </p:animScale>
                                    <p:animScale>
                                      <p:cBhvr>
                                        <p:cTn id="101" dur="166" decel="50000">
                                          <p:stCondLst>
                                            <p:cond delay="1834"/>
                                          </p:stCondLst>
                                        </p:cTn>
                                        <p:tgtEl>
                                          <p:spTgt spid="17"/>
                                        </p:tgtEl>
                                      </p:cBhvr>
                                      <p:to x="100000" y="100000"/>
                                    </p:animScale>
                                  </p:childTnLst>
                                </p:cTn>
                              </p:par>
                              <p:par>
                                <p:cTn id="102" presetID="26" presetClass="entr" presetSubtype="0" fill="hold" grpId="0" nodeType="withEffect">
                                  <p:stCondLst>
                                    <p:cond delay="0"/>
                                  </p:stCondLst>
                                  <p:childTnLst>
                                    <p:set>
                                      <p:cBhvr>
                                        <p:cTn id="103" dur="1" fill="hold">
                                          <p:stCondLst>
                                            <p:cond delay="0"/>
                                          </p:stCondLst>
                                        </p:cTn>
                                        <p:tgtEl>
                                          <p:spTgt spid="18"/>
                                        </p:tgtEl>
                                        <p:attrNameLst>
                                          <p:attrName>style.visibility</p:attrName>
                                        </p:attrNameLst>
                                      </p:cBhvr>
                                      <p:to>
                                        <p:strVal val="visible"/>
                                      </p:to>
                                    </p:set>
                                    <p:animEffect transition="in" filter="wipe(down)">
                                      <p:cBhvr>
                                        <p:cTn id="104" dur="580">
                                          <p:stCondLst>
                                            <p:cond delay="0"/>
                                          </p:stCondLst>
                                        </p:cTn>
                                        <p:tgtEl>
                                          <p:spTgt spid="18"/>
                                        </p:tgtEl>
                                      </p:cBhvr>
                                    </p:animEffect>
                                    <p:anim calcmode="lin" valueType="num">
                                      <p:cBhvr>
                                        <p:cTn id="105"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10" dur="26">
                                          <p:stCondLst>
                                            <p:cond delay="650"/>
                                          </p:stCondLst>
                                        </p:cTn>
                                        <p:tgtEl>
                                          <p:spTgt spid="18"/>
                                        </p:tgtEl>
                                      </p:cBhvr>
                                      <p:to x="100000" y="60000"/>
                                    </p:animScale>
                                    <p:animScale>
                                      <p:cBhvr>
                                        <p:cTn id="111" dur="166" decel="50000">
                                          <p:stCondLst>
                                            <p:cond delay="676"/>
                                          </p:stCondLst>
                                        </p:cTn>
                                        <p:tgtEl>
                                          <p:spTgt spid="18"/>
                                        </p:tgtEl>
                                      </p:cBhvr>
                                      <p:to x="100000" y="100000"/>
                                    </p:animScale>
                                    <p:animScale>
                                      <p:cBhvr>
                                        <p:cTn id="112" dur="26">
                                          <p:stCondLst>
                                            <p:cond delay="1312"/>
                                          </p:stCondLst>
                                        </p:cTn>
                                        <p:tgtEl>
                                          <p:spTgt spid="18"/>
                                        </p:tgtEl>
                                      </p:cBhvr>
                                      <p:to x="100000" y="80000"/>
                                    </p:animScale>
                                    <p:animScale>
                                      <p:cBhvr>
                                        <p:cTn id="113" dur="166" decel="50000">
                                          <p:stCondLst>
                                            <p:cond delay="1338"/>
                                          </p:stCondLst>
                                        </p:cTn>
                                        <p:tgtEl>
                                          <p:spTgt spid="18"/>
                                        </p:tgtEl>
                                      </p:cBhvr>
                                      <p:to x="100000" y="100000"/>
                                    </p:animScale>
                                    <p:animScale>
                                      <p:cBhvr>
                                        <p:cTn id="114" dur="26">
                                          <p:stCondLst>
                                            <p:cond delay="1642"/>
                                          </p:stCondLst>
                                        </p:cTn>
                                        <p:tgtEl>
                                          <p:spTgt spid="18"/>
                                        </p:tgtEl>
                                      </p:cBhvr>
                                      <p:to x="100000" y="90000"/>
                                    </p:animScale>
                                    <p:animScale>
                                      <p:cBhvr>
                                        <p:cTn id="115" dur="166" decel="50000">
                                          <p:stCondLst>
                                            <p:cond delay="1668"/>
                                          </p:stCondLst>
                                        </p:cTn>
                                        <p:tgtEl>
                                          <p:spTgt spid="18"/>
                                        </p:tgtEl>
                                      </p:cBhvr>
                                      <p:to x="100000" y="100000"/>
                                    </p:animScale>
                                    <p:animScale>
                                      <p:cBhvr>
                                        <p:cTn id="116" dur="26">
                                          <p:stCondLst>
                                            <p:cond delay="1808"/>
                                          </p:stCondLst>
                                        </p:cTn>
                                        <p:tgtEl>
                                          <p:spTgt spid="18"/>
                                        </p:tgtEl>
                                      </p:cBhvr>
                                      <p:to x="100000" y="95000"/>
                                    </p:animScale>
                                    <p:animScale>
                                      <p:cBhvr>
                                        <p:cTn id="117"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P spid="21" grpId="0" animBg="1"/>
      <p:bldP spid="12" grpId="0" animBg="1"/>
      <p:bldP spid="16" grpId="0" animBg="1"/>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14 Imagen"/>
          <p:cNvPicPr/>
          <p:nvPr/>
        </p:nvPicPr>
        <p:blipFill rotWithShape="1">
          <a:blip r:embed="rId2"/>
          <a:srcRect l="21843" t="10135" r="56883" b="35473"/>
          <a:stretch/>
        </p:blipFill>
        <p:spPr bwMode="auto">
          <a:xfrm>
            <a:off x="2972900" y="1026484"/>
            <a:ext cx="2939721" cy="47525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10" name="9 Imagen"/>
          <p:cNvPicPr/>
          <p:nvPr/>
        </p:nvPicPr>
        <p:blipFill rotWithShape="1">
          <a:blip r:embed="rId3"/>
          <a:srcRect l="45776" t="10811" r="35040" b="21959"/>
          <a:stretch/>
        </p:blipFill>
        <p:spPr bwMode="auto">
          <a:xfrm>
            <a:off x="179512" y="1052736"/>
            <a:ext cx="2793388" cy="47525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
        <p:nvSpPr>
          <p:cNvPr id="4" name="3 Rectángulo"/>
          <p:cNvSpPr/>
          <p:nvPr/>
        </p:nvSpPr>
        <p:spPr>
          <a:xfrm>
            <a:off x="0" y="6093296"/>
            <a:ext cx="9144000" cy="76485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11" name="10 CuadroTexto"/>
          <p:cNvSpPr txBox="1"/>
          <p:nvPr/>
        </p:nvSpPr>
        <p:spPr>
          <a:xfrm>
            <a:off x="-252536" y="172960"/>
            <a:ext cx="8902857" cy="438582"/>
          </a:xfrm>
          <a:prstGeom prst="rect">
            <a:avLst/>
          </a:prstGeom>
          <a:noFill/>
        </p:spPr>
        <p:txBody>
          <a:bodyPr wrap="square" rtlCol="0">
            <a:spAutoFit/>
          </a:bodyPr>
          <a:lstStyle/>
          <a:p>
            <a:pPr lvl="2" algn="ctr">
              <a:lnSpc>
                <a:spcPts val="2700"/>
              </a:lnSpc>
            </a:pPr>
            <a:r>
              <a:rPr lang="es-EC" sz="2400" b="1" dirty="0" smtClean="0">
                <a:ln>
                  <a:solidFill>
                    <a:srgbClr val="7030A0"/>
                  </a:solidFill>
                </a:ln>
                <a:solidFill>
                  <a:srgbClr val="7030A0"/>
                </a:solidFill>
              </a:rPr>
              <a:t>Comentarios de incumplimiento a la normativa legal y técnica</a:t>
            </a:r>
            <a:endParaRPr lang="es-EC" sz="2400" b="1" dirty="0">
              <a:ln>
                <a:solidFill>
                  <a:srgbClr val="7030A0"/>
                </a:solidFill>
              </a:ln>
              <a:solidFill>
                <a:srgbClr val="7030A0"/>
              </a:solidFill>
            </a:endParaRPr>
          </a:p>
        </p:txBody>
      </p:sp>
      <p:sp>
        <p:nvSpPr>
          <p:cNvPr id="6" name="5 Rectángulo redondeado"/>
          <p:cNvSpPr/>
          <p:nvPr/>
        </p:nvSpPr>
        <p:spPr>
          <a:xfrm>
            <a:off x="6012160" y="1052736"/>
            <a:ext cx="3078088" cy="475252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s-EC" dirty="0" smtClean="0"/>
              <a:t>Art.-12 </a:t>
            </a:r>
            <a:r>
              <a:rPr lang="es-EC" dirty="0"/>
              <a:t>literal c) </a:t>
            </a:r>
            <a:r>
              <a:rPr lang="es-EC" dirty="0" smtClean="0"/>
              <a:t>Determina </a:t>
            </a:r>
            <a:r>
              <a:rPr lang="es-EC" dirty="0"/>
              <a:t>que los empleados deben mantener estricta higiene personal y utilizar uniformes apropiados; </a:t>
            </a:r>
            <a:endParaRPr lang="es-EC" dirty="0" smtClean="0"/>
          </a:p>
          <a:p>
            <a:pPr algn="just"/>
            <a:r>
              <a:rPr lang="es-EC" dirty="0" smtClean="0"/>
              <a:t>d</a:t>
            </a:r>
            <a:r>
              <a:rPr lang="es-EC" dirty="0"/>
              <a:t>) estipula vestimenta limpia; </a:t>
            </a:r>
            <a:endParaRPr lang="es-EC" dirty="0" smtClean="0"/>
          </a:p>
          <a:p>
            <a:pPr algn="just"/>
            <a:r>
              <a:rPr lang="es-EC" dirty="0" smtClean="0"/>
              <a:t>e</a:t>
            </a:r>
            <a:r>
              <a:rPr lang="es-EC" dirty="0"/>
              <a:t>) ordena llevar la cabeza cubierta por cofias; </a:t>
            </a:r>
            <a:endParaRPr lang="es-EC" dirty="0" smtClean="0"/>
          </a:p>
          <a:p>
            <a:pPr algn="just"/>
            <a:r>
              <a:rPr lang="es-EC" dirty="0" smtClean="0"/>
              <a:t>f</a:t>
            </a:r>
            <a:r>
              <a:rPr lang="es-EC" dirty="0"/>
              <a:t>) prohíbe utilizar calzado de suela y solo botas de goma.</a:t>
            </a:r>
            <a:endParaRPr lang="es-EC" dirty="0">
              <a:solidFill>
                <a:schemeClr val="tx1"/>
              </a:solidFill>
            </a:endParaRPr>
          </a:p>
        </p:txBody>
      </p:sp>
      <p:sp>
        <p:nvSpPr>
          <p:cNvPr id="21" name="20 Rectángulo"/>
          <p:cNvSpPr/>
          <p:nvPr/>
        </p:nvSpPr>
        <p:spPr>
          <a:xfrm>
            <a:off x="323528" y="1096217"/>
            <a:ext cx="2448272"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LOS BANCOS</a:t>
            </a:r>
            <a:endParaRPr lang="es-EC" dirty="0">
              <a:solidFill>
                <a:schemeClr val="tx1"/>
              </a:solidFill>
            </a:endParaRPr>
          </a:p>
        </p:txBody>
      </p:sp>
      <p:sp>
        <p:nvSpPr>
          <p:cNvPr id="12" name="11 Rectángulo"/>
          <p:cNvSpPr/>
          <p:nvPr/>
        </p:nvSpPr>
        <p:spPr>
          <a:xfrm>
            <a:off x="3161393" y="1096217"/>
            <a:ext cx="2448272"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PUERTO QUITO</a:t>
            </a:r>
            <a:endParaRPr lang="es-EC" dirty="0">
              <a:solidFill>
                <a:schemeClr val="tx1"/>
              </a:solidFill>
            </a:endParaRPr>
          </a:p>
        </p:txBody>
      </p:sp>
    </p:spTree>
    <p:extLst>
      <p:ext uri="{BB962C8B-B14F-4D97-AF65-F5344CB8AC3E}">
        <p14:creationId xmlns:p14="http://schemas.microsoft.com/office/powerpoint/2010/main" val="35377769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heel(1)">
                                      <p:cBhvr>
                                        <p:cTn id="21" dur="2000"/>
                                        <p:tgtEl>
                                          <p:spTgt spid="10"/>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heel(1)">
                                      <p:cBhvr>
                                        <p:cTn id="24" dur="2000"/>
                                        <p:tgtEl>
                                          <p:spTgt spid="21"/>
                                        </p:tgtEl>
                                      </p:cBhvr>
                                    </p:animEffect>
                                  </p:childTnLst>
                                </p:cTn>
                              </p:par>
                              <p:par>
                                <p:cTn id="25" presetID="21" presetClass="entr" presetSubtype="1"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heel(1)">
                                      <p:cBhvr>
                                        <p:cTn id="27" dur="2000"/>
                                        <p:tgtEl>
                                          <p:spTgt spid="15"/>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heel(1)">
                                      <p:cBhvr>
                                        <p:cTn id="3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P spid="2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093296"/>
            <a:ext cx="9144000" cy="76485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8" name="7 CuadroTexto"/>
          <p:cNvSpPr txBox="1"/>
          <p:nvPr/>
        </p:nvSpPr>
        <p:spPr>
          <a:xfrm>
            <a:off x="2176589" y="95188"/>
            <a:ext cx="5112568" cy="646331"/>
          </a:xfrm>
          <a:prstGeom prst="rect">
            <a:avLst/>
          </a:prstGeom>
          <a:noFill/>
        </p:spPr>
        <p:txBody>
          <a:bodyPr wrap="square" rtlCol="0">
            <a:spAutoFit/>
          </a:bodyPr>
          <a:lstStyle/>
          <a:p>
            <a:pPr algn="ctr"/>
            <a:r>
              <a:rPr lang="es-EC" sz="3600" b="1" dirty="0" smtClean="0">
                <a:ln>
                  <a:solidFill>
                    <a:srgbClr val="7030A0"/>
                  </a:solidFill>
                </a:ln>
                <a:solidFill>
                  <a:srgbClr val="7030A0"/>
                </a:solidFill>
              </a:rPr>
              <a:t>Hipótesis</a:t>
            </a:r>
            <a:endParaRPr lang="es-EC" sz="3600" b="1" dirty="0">
              <a:ln>
                <a:solidFill>
                  <a:srgbClr val="7030A0"/>
                </a:solidFill>
              </a:ln>
              <a:solidFill>
                <a:srgbClr val="7030A0"/>
              </a:solidFill>
            </a:endParaRPr>
          </a:p>
        </p:txBody>
      </p:sp>
      <p:sp>
        <p:nvSpPr>
          <p:cNvPr id="2" name="1 Rectángulo redondeado"/>
          <p:cNvSpPr/>
          <p:nvPr/>
        </p:nvSpPr>
        <p:spPr>
          <a:xfrm>
            <a:off x="463499" y="1700808"/>
            <a:ext cx="1872208" cy="1296144"/>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dirty="0"/>
              <a:t>Hipótesis alterna (H1</a:t>
            </a:r>
            <a:r>
              <a:rPr lang="es-EC" dirty="0" smtClean="0"/>
              <a:t>)</a:t>
            </a:r>
            <a:endParaRPr lang="es-EC" dirty="0"/>
          </a:p>
        </p:txBody>
      </p:sp>
      <p:sp>
        <p:nvSpPr>
          <p:cNvPr id="6" name="5 Rectángulo redondeado"/>
          <p:cNvSpPr/>
          <p:nvPr/>
        </p:nvSpPr>
        <p:spPr>
          <a:xfrm>
            <a:off x="467544" y="4059413"/>
            <a:ext cx="1872208" cy="12961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dirty="0"/>
              <a:t>Hipótesis nula (Ho</a:t>
            </a:r>
            <a:r>
              <a:rPr lang="es-EC" dirty="0" smtClean="0"/>
              <a:t>)</a:t>
            </a:r>
            <a:endParaRPr lang="es-EC" dirty="0"/>
          </a:p>
        </p:txBody>
      </p:sp>
      <p:sp>
        <p:nvSpPr>
          <p:cNvPr id="3" name="2 Flecha arriba"/>
          <p:cNvSpPr/>
          <p:nvPr/>
        </p:nvSpPr>
        <p:spPr>
          <a:xfrm>
            <a:off x="2987824" y="1700808"/>
            <a:ext cx="648072" cy="936104"/>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sp>
        <p:nvSpPr>
          <p:cNvPr id="9" name="8 Flecha arriba"/>
          <p:cNvSpPr/>
          <p:nvPr/>
        </p:nvSpPr>
        <p:spPr>
          <a:xfrm>
            <a:off x="4860032" y="1700808"/>
            <a:ext cx="648072" cy="936104"/>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sp>
        <p:nvSpPr>
          <p:cNvPr id="10" name="9 Flecha arriba"/>
          <p:cNvSpPr/>
          <p:nvPr/>
        </p:nvSpPr>
        <p:spPr>
          <a:xfrm>
            <a:off x="6641085" y="1700808"/>
            <a:ext cx="648072" cy="936104"/>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sp>
        <p:nvSpPr>
          <p:cNvPr id="13" name="12 CuadroTexto"/>
          <p:cNvSpPr txBox="1"/>
          <p:nvPr/>
        </p:nvSpPr>
        <p:spPr>
          <a:xfrm>
            <a:off x="2763371" y="2852936"/>
            <a:ext cx="1008112"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s-EC" b="1" dirty="0"/>
              <a:t>A</a:t>
            </a:r>
            <a:r>
              <a:rPr lang="es-EC" b="1" dirty="0" smtClean="0"/>
              <a:t>ctores</a:t>
            </a:r>
            <a:endParaRPr lang="es-EC" b="1" dirty="0"/>
          </a:p>
        </p:txBody>
      </p:sp>
      <p:sp>
        <p:nvSpPr>
          <p:cNvPr id="14" name="13 CuadroTexto"/>
          <p:cNvSpPr txBox="1"/>
          <p:nvPr/>
        </p:nvSpPr>
        <p:spPr>
          <a:xfrm>
            <a:off x="4580428" y="2852936"/>
            <a:ext cx="1207279"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s-EC" b="1" dirty="0" smtClean="0"/>
              <a:t>Ineficiente</a:t>
            </a:r>
            <a:endParaRPr lang="es-EC" b="1" dirty="0"/>
          </a:p>
        </p:txBody>
      </p:sp>
      <p:sp>
        <p:nvSpPr>
          <p:cNvPr id="15" name="14 CuadroTexto"/>
          <p:cNvSpPr txBox="1"/>
          <p:nvPr/>
        </p:nvSpPr>
        <p:spPr>
          <a:xfrm>
            <a:off x="6488640" y="2852936"/>
            <a:ext cx="1152128"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s-EC" b="1" dirty="0" smtClean="0"/>
              <a:t>Precio</a:t>
            </a:r>
            <a:endParaRPr lang="es-EC" b="1" dirty="0"/>
          </a:p>
        </p:txBody>
      </p:sp>
      <p:sp>
        <p:nvSpPr>
          <p:cNvPr id="16" name="15 Distinto de"/>
          <p:cNvSpPr/>
          <p:nvPr/>
        </p:nvSpPr>
        <p:spPr>
          <a:xfrm>
            <a:off x="4572000" y="4304501"/>
            <a:ext cx="1207279" cy="1008112"/>
          </a:xfrm>
          <a:prstGeom prst="mathNotEqua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solidFill>
                <a:schemeClr val="tx1"/>
              </a:solidFill>
            </a:endParaRPr>
          </a:p>
        </p:txBody>
      </p:sp>
      <p:sp>
        <p:nvSpPr>
          <p:cNvPr id="17" name="16 CuadroTexto"/>
          <p:cNvSpPr txBox="1"/>
          <p:nvPr/>
        </p:nvSpPr>
        <p:spPr>
          <a:xfrm>
            <a:off x="6361481" y="4203429"/>
            <a:ext cx="1378871"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s-EC" b="1" dirty="0" smtClean="0"/>
              <a:t>Ineficiencias</a:t>
            </a:r>
            <a:endParaRPr lang="es-EC" b="1" dirty="0"/>
          </a:p>
        </p:txBody>
      </p:sp>
      <p:sp>
        <p:nvSpPr>
          <p:cNvPr id="18" name="17 CuadroTexto"/>
          <p:cNvSpPr txBox="1"/>
          <p:nvPr/>
        </p:nvSpPr>
        <p:spPr>
          <a:xfrm>
            <a:off x="6389057" y="4875420"/>
            <a:ext cx="1152128"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s-EC" b="1" dirty="0" smtClean="0"/>
              <a:t>Precio</a:t>
            </a:r>
            <a:endParaRPr lang="es-EC" b="1" dirty="0"/>
          </a:p>
        </p:txBody>
      </p:sp>
      <p:sp>
        <p:nvSpPr>
          <p:cNvPr id="19" name="18 CuadroTexto"/>
          <p:cNvSpPr txBox="1"/>
          <p:nvPr/>
        </p:nvSpPr>
        <p:spPr>
          <a:xfrm>
            <a:off x="2866358" y="4485391"/>
            <a:ext cx="1008112"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s-EC" b="1" dirty="0" smtClean="0"/>
              <a:t>Número Actores</a:t>
            </a:r>
            <a:endParaRPr lang="es-EC" b="1" dirty="0"/>
          </a:p>
        </p:txBody>
      </p:sp>
    </p:spTree>
    <p:extLst>
      <p:ext uri="{BB962C8B-B14F-4D97-AF65-F5344CB8AC3E}">
        <p14:creationId xmlns:p14="http://schemas.microsoft.com/office/powerpoint/2010/main" val="16489351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circle(in)">
                                      <p:cBhvr>
                                        <p:cTn id="46" dur="20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45"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2000"/>
                                        <p:tgtEl>
                                          <p:spTgt spid="16"/>
                                        </p:tgtEl>
                                      </p:cBhvr>
                                    </p:animEffect>
                                    <p:anim calcmode="lin" valueType="num">
                                      <p:cBhvr>
                                        <p:cTn id="52" dur="2000" fill="hold"/>
                                        <p:tgtEl>
                                          <p:spTgt spid="16"/>
                                        </p:tgtEl>
                                        <p:attrNameLst>
                                          <p:attrName>ppt_w</p:attrName>
                                        </p:attrNameLst>
                                      </p:cBhvr>
                                      <p:tavLst>
                                        <p:tav tm="0" fmla="#ppt_w*sin(2.5*pi*$)">
                                          <p:val>
                                            <p:fltVal val="0"/>
                                          </p:val>
                                        </p:tav>
                                        <p:tav tm="100000">
                                          <p:val>
                                            <p:fltVal val="1"/>
                                          </p:val>
                                        </p:tav>
                                      </p:tavLst>
                                    </p:anim>
                                    <p:anim calcmode="lin" valueType="num">
                                      <p:cBhvr>
                                        <p:cTn id="53"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1000" fill="hold"/>
                                        <p:tgtEl>
                                          <p:spTgt spid="17"/>
                                        </p:tgtEl>
                                        <p:attrNameLst>
                                          <p:attrName>ppt_w</p:attrName>
                                        </p:attrNameLst>
                                      </p:cBhvr>
                                      <p:tavLst>
                                        <p:tav tm="0">
                                          <p:val>
                                            <p:fltVal val="0"/>
                                          </p:val>
                                        </p:tav>
                                        <p:tav tm="100000">
                                          <p:val>
                                            <p:strVal val="#ppt_w"/>
                                          </p:val>
                                        </p:tav>
                                      </p:tavLst>
                                    </p:anim>
                                    <p:anim calcmode="lin" valueType="num">
                                      <p:cBhvr>
                                        <p:cTn id="59" dur="1000" fill="hold"/>
                                        <p:tgtEl>
                                          <p:spTgt spid="17"/>
                                        </p:tgtEl>
                                        <p:attrNameLst>
                                          <p:attrName>ppt_h</p:attrName>
                                        </p:attrNameLst>
                                      </p:cBhvr>
                                      <p:tavLst>
                                        <p:tav tm="0">
                                          <p:val>
                                            <p:fltVal val="0"/>
                                          </p:val>
                                        </p:tav>
                                        <p:tav tm="100000">
                                          <p:val>
                                            <p:strVal val="#ppt_h"/>
                                          </p:val>
                                        </p:tav>
                                      </p:tavLst>
                                    </p:anim>
                                    <p:anim calcmode="lin" valueType="num">
                                      <p:cBhvr>
                                        <p:cTn id="60" dur="1000" fill="hold"/>
                                        <p:tgtEl>
                                          <p:spTgt spid="17"/>
                                        </p:tgtEl>
                                        <p:attrNameLst>
                                          <p:attrName>style.rotation</p:attrName>
                                        </p:attrNameLst>
                                      </p:cBhvr>
                                      <p:tavLst>
                                        <p:tav tm="0">
                                          <p:val>
                                            <p:fltVal val="90"/>
                                          </p:val>
                                        </p:tav>
                                        <p:tav tm="100000">
                                          <p:val>
                                            <p:fltVal val="0"/>
                                          </p:val>
                                        </p:tav>
                                      </p:tavLst>
                                    </p:anim>
                                    <p:animEffect transition="in" filter="fade">
                                      <p:cBhvr>
                                        <p:cTn id="61" dur="10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p:cTn id="66" dur="1000" fill="hold"/>
                                        <p:tgtEl>
                                          <p:spTgt spid="18"/>
                                        </p:tgtEl>
                                        <p:attrNameLst>
                                          <p:attrName>ppt_w</p:attrName>
                                        </p:attrNameLst>
                                      </p:cBhvr>
                                      <p:tavLst>
                                        <p:tav tm="0">
                                          <p:val>
                                            <p:fltVal val="0"/>
                                          </p:val>
                                        </p:tav>
                                        <p:tav tm="100000">
                                          <p:val>
                                            <p:strVal val="#ppt_w"/>
                                          </p:val>
                                        </p:tav>
                                      </p:tavLst>
                                    </p:anim>
                                    <p:anim calcmode="lin" valueType="num">
                                      <p:cBhvr>
                                        <p:cTn id="67" dur="1000" fill="hold"/>
                                        <p:tgtEl>
                                          <p:spTgt spid="18"/>
                                        </p:tgtEl>
                                        <p:attrNameLst>
                                          <p:attrName>ppt_h</p:attrName>
                                        </p:attrNameLst>
                                      </p:cBhvr>
                                      <p:tavLst>
                                        <p:tav tm="0">
                                          <p:val>
                                            <p:fltVal val="0"/>
                                          </p:val>
                                        </p:tav>
                                        <p:tav tm="100000">
                                          <p:val>
                                            <p:strVal val="#ppt_h"/>
                                          </p:val>
                                        </p:tav>
                                      </p:tavLst>
                                    </p:anim>
                                    <p:anim calcmode="lin" valueType="num">
                                      <p:cBhvr>
                                        <p:cTn id="68" dur="1000" fill="hold"/>
                                        <p:tgtEl>
                                          <p:spTgt spid="18"/>
                                        </p:tgtEl>
                                        <p:attrNameLst>
                                          <p:attrName>style.rotation</p:attrName>
                                        </p:attrNameLst>
                                      </p:cBhvr>
                                      <p:tavLst>
                                        <p:tav tm="0">
                                          <p:val>
                                            <p:fltVal val="90"/>
                                          </p:val>
                                        </p:tav>
                                        <p:tav tm="100000">
                                          <p:val>
                                            <p:fltVal val="0"/>
                                          </p:val>
                                        </p:tav>
                                      </p:tavLst>
                                    </p:anim>
                                    <p:animEffect transition="in" filter="fade">
                                      <p:cBhvr>
                                        <p:cTn id="6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6" grpId="0" animBg="1"/>
      <p:bldP spid="3" grpId="0" animBg="1"/>
      <p:bldP spid="9" grpId="0" animBg="1"/>
      <p:bldP spid="10" grpId="0" animBg="1"/>
      <p:bldP spid="13" grpId="0" animBg="1"/>
      <p:bldP spid="14" grpId="0" animBg="1"/>
      <p:bldP spid="15" grpId="0" animBg="1"/>
      <p:bldP spid="16" grpId="0" animBg="1"/>
      <p:bldP spid="17" grpId="0" animBg="1"/>
      <p:bldP spid="18" grpId="0" animBg="1"/>
      <p:bldP spid="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093296"/>
            <a:ext cx="9144000" cy="76485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11" name="10 CuadroTexto"/>
          <p:cNvSpPr txBox="1"/>
          <p:nvPr/>
        </p:nvSpPr>
        <p:spPr>
          <a:xfrm>
            <a:off x="-266504" y="199063"/>
            <a:ext cx="9144001" cy="438582"/>
          </a:xfrm>
          <a:prstGeom prst="rect">
            <a:avLst/>
          </a:prstGeom>
          <a:noFill/>
        </p:spPr>
        <p:txBody>
          <a:bodyPr wrap="square" rtlCol="0">
            <a:spAutoFit/>
          </a:bodyPr>
          <a:lstStyle/>
          <a:p>
            <a:pPr lvl="2" algn="ctr">
              <a:lnSpc>
                <a:spcPts val="2700"/>
              </a:lnSpc>
            </a:pPr>
            <a:r>
              <a:rPr lang="es-EC" sz="2400" b="1" dirty="0" smtClean="0">
                <a:ln>
                  <a:solidFill>
                    <a:srgbClr val="7030A0"/>
                  </a:solidFill>
                </a:ln>
                <a:solidFill>
                  <a:srgbClr val="7030A0"/>
                </a:solidFill>
              </a:rPr>
              <a:t>Comentarios de incumplimiento a la normativa legal y técnica</a:t>
            </a:r>
            <a:endParaRPr lang="es-EC" sz="2400" b="1" dirty="0">
              <a:ln>
                <a:solidFill>
                  <a:srgbClr val="7030A0"/>
                </a:solidFill>
              </a:ln>
              <a:solidFill>
                <a:srgbClr val="7030A0"/>
              </a:solidFill>
            </a:endParaRPr>
          </a:p>
        </p:txBody>
      </p:sp>
      <p:sp>
        <p:nvSpPr>
          <p:cNvPr id="3" name="2 CuadroTexto"/>
          <p:cNvSpPr txBox="1"/>
          <p:nvPr/>
        </p:nvSpPr>
        <p:spPr>
          <a:xfrm>
            <a:off x="1456419" y="857631"/>
            <a:ext cx="6336704"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EC" b="1" dirty="0"/>
              <a:t>Situación actual de </a:t>
            </a:r>
            <a:r>
              <a:rPr lang="es-EC" b="1" dirty="0" smtClean="0"/>
              <a:t>las carnicerías de </a:t>
            </a:r>
            <a:r>
              <a:rPr lang="es-EC" b="1" dirty="0"/>
              <a:t>la provincia de Pichincha</a:t>
            </a:r>
            <a:endParaRPr lang="es-EC" dirty="0"/>
          </a:p>
        </p:txBody>
      </p:sp>
      <p:sp>
        <p:nvSpPr>
          <p:cNvPr id="6" name="5 Rectángulo redondeado"/>
          <p:cNvSpPr/>
          <p:nvPr/>
        </p:nvSpPr>
        <p:spPr>
          <a:xfrm>
            <a:off x="217895" y="1430683"/>
            <a:ext cx="8712967" cy="54006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s-EC" dirty="0"/>
              <a:t>Para el control y </a:t>
            </a:r>
            <a:r>
              <a:rPr lang="es-EC" dirty="0" smtClean="0"/>
              <a:t>cumplimiento </a:t>
            </a:r>
            <a:r>
              <a:rPr lang="es-EC" dirty="0"/>
              <a:t>de las carnicerías, existe la normativa técnica Inen 2687, misma que debe ser acatada por los mercados y locales comerciales</a:t>
            </a:r>
            <a:endParaRPr lang="es-EC" dirty="0">
              <a:solidFill>
                <a:schemeClr val="tx1"/>
              </a:solidFill>
            </a:endParaRPr>
          </a:p>
        </p:txBody>
      </p:sp>
      <p:sp>
        <p:nvSpPr>
          <p:cNvPr id="12" name="11 Rectángulo redondeado"/>
          <p:cNvSpPr/>
          <p:nvPr/>
        </p:nvSpPr>
        <p:spPr>
          <a:xfrm>
            <a:off x="217895" y="2060849"/>
            <a:ext cx="8712967" cy="57606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s-EC" dirty="0"/>
              <a:t>Incumplimiento </a:t>
            </a:r>
            <a:r>
              <a:rPr lang="es-EC" dirty="0" smtClean="0"/>
              <a:t>a </a:t>
            </a:r>
            <a:r>
              <a:rPr lang="es-EC" dirty="0"/>
              <a:t>la Norma Inen 2687 sección, Requisitos relativos a la infraestructura (localización, diseño y construcción</a:t>
            </a:r>
            <a:r>
              <a:rPr lang="es-EC" dirty="0" smtClean="0"/>
              <a:t>) literales a, b, c, d y e.</a:t>
            </a:r>
            <a:endParaRPr lang="es-EC" dirty="0">
              <a:solidFill>
                <a:schemeClr val="tx1"/>
              </a:solidFill>
            </a:endParaRPr>
          </a:p>
        </p:txBody>
      </p:sp>
      <p:pic>
        <p:nvPicPr>
          <p:cNvPr id="16" name="15 Imagen"/>
          <p:cNvPicPr/>
          <p:nvPr/>
        </p:nvPicPr>
        <p:blipFill rotWithShape="1">
          <a:blip r:embed="rId2"/>
          <a:srcRect l="31340" t="11824" r="30861" b="14527"/>
          <a:stretch/>
        </p:blipFill>
        <p:spPr bwMode="auto">
          <a:xfrm>
            <a:off x="217894" y="2780928"/>
            <a:ext cx="2173605" cy="31736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17" name="16 Imagen"/>
          <p:cNvPicPr/>
          <p:nvPr/>
        </p:nvPicPr>
        <p:blipFill rotWithShape="1">
          <a:blip r:embed="rId3"/>
          <a:srcRect l="35520" t="18919" r="35229" b="18580"/>
          <a:stretch/>
        </p:blipFill>
        <p:spPr bwMode="auto">
          <a:xfrm>
            <a:off x="2565882" y="2788569"/>
            <a:ext cx="2092960" cy="31660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18" name="17 Imagen"/>
          <p:cNvPicPr/>
          <p:nvPr/>
        </p:nvPicPr>
        <p:blipFill rotWithShape="1">
          <a:blip r:embed="rId4"/>
          <a:srcRect l="35709" t="5067" r="35609" b="5405"/>
          <a:stretch/>
        </p:blipFill>
        <p:spPr bwMode="auto">
          <a:xfrm>
            <a:off x="4737364" y="2756310"/>
            <a:ext cx="1960880" cy="31736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19" name="18 Imagen" descr="C:\Users\HP\Desktop\FOTOS Y VIDEOS TESIS\QUITO\CARNICERIAS\20170624_082900.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7608" y="2756312"/>
            <a:ext cx="2029889" cy="31736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19 Rectángulo"/>
          <p:cNvSpPr/>
          <p:nvPr/>
        </p:nvSpPr>
        <p:spPr>
          <a:xfrm>
            <a:off x="2726102" y="5706535"/>
            <a:ext cx="1848276"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M. San Roque</a:t>
            </a:r>
            <a:endParaRPr lang="es-EC" dirty="0">
              <a:solidFill>
                <a:schemeClr val="tx1"/>
              </a:solidFill>
            </a:endParaRPr>
          </a:p>
        </p:txBody>
      </p:sp>
      <p:sp>
        <p:nvSpPr>
          <p:cNvPr id="21" name="20 Rectángulo"/>
          <p:cNvSpPr/>
          <p:nvPr/>
        </p:nvSpPr>
        <p:spPr>
          <a:xfrm>
            <a:off x="4754029" y="5713971"/>
            <a:ext cx="1944215"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F. </a:t>
            </a:r>
            <a:r>
              <a:rPr lang="es-EC" dirty="0">
                <a:solidFill>
                  <a:schemeClr val="tx1"/>
                </a:solidFill>
              </a:rPr>
              <a:t>César Chiriboga </a:t>
            </a:r>
          </a:p>
        </p:txBody>
      </p:sp>
      <p:sp>
        <p:nvSpPr>
          <p:cNvPr id="22" name="21 Rectángulo"/>
          <p:cNvSpPr/>
          <p:nvPr/>
        </p:nvSpPr>
        <p:spPr>
          <a:xfrm>
            <a:off x="7016393" y="5661248"/>
            <a:ext cx="1806834"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M. Chiriyacu</a:t>
            </a:r>
            <a:endParaRPr lang="es-EC" dirty="0">
              <a:solidFill>
                <a:schemeClr val="tx1"/>
              </a:solidFill>
            </a:endParaRPr>
          </a:p>
        </p:txBody>
      </p:sp>
      <p:sp>
        <p:nvSpPr>
          <p:cNvPr id="23" name="22 Rectángulo"/>
          <p:cNvSpPr/>
          <p:nvPr/>
        </p:nvSpPr>
        <p:spPr>
          <a:xfrm>
            <a:off x="554472" y="5711796"/>
            <a:ext cx="1500447"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M. Dominical</a:t>
            </a:r>
            <a:endParaRPr lang="es-EC" dirty="0">
              <a:solidFill>
                <a:schemeClr val="tx1"/>
              </a:solidFill>
            </a:endParaRPr>
          </a:p>
        </p:txBody>
      </p:sp>
    </p:spTree>
    <p:extLst>
      <p:ext uri="{BB962C8B-B14F-4D97-AF65-F5344CB8AC3E}">
        <p14:creationId xmlns:p14="http://schemas.microsoft.com/office/powerpoint/2010/main" val="31797349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1000"/>
                                        <p:tgtEl>
                                          <p:spTgt spid="21"/>
                                        </p:tgtEl>
                                      </p:cBhvr>
                                    </p:animEffect>
                                    <p:anim calcmode="lin" valueType="num">
                                      <p:cBhvr>
                                        <p:cTn id="55" dur="1000" fill="hold"/>
                                        <p:tgtEl>
                                          <p:spTgt spid="21"/>
                                        </p:tgtEl>
                                        <p:attrNameLst>
                                          <p:attrName>ppt_x</p:attrName>
                                        </p:attrNameLst>
                                      </p:cBhvr>
                                      <p:tavLst>
                                        <p:tav tm="0">
                                          <p:val>
                                            <p:strVal val="#ppt_x"/>
                                          </p:val>
                                        </p:tav>
                                        <p:tav tm="100000">
                                          <p:val>
                                            <p:strVal val="#ppt_x"/>
                                          </p:val>
                                        </p:tav>
                                      </p:tavLst>
                                    </p:anim>
                                    <p:anim calcmode="lin" valueType="num">
                                      <p:cBhvr>
                                        <p:cTn id="56" dur="1000" fill="hold"/>
                                        <p:tgtEl>
                                          <p:spTgt spid="21"/>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1000"/>
                                        <p:tgtEl>
                                          <p:spTgt spid="19"/>
                                        </p:tgtEl>
                                      </p:cBhvr>
                                    </p:animEffect>
                                    <p:anim calcmode="lin" valueType="num">
                                      <p:cBhvr>
                                        <p:cTn id="60" dur="1000" fill="hold"/>
                                        <p:tgtEl>
                                          <p:spTgt spid="19"/>
                                        </p:tgtEl>
                                        <p:attrNameLst>
                                          <p:attrName>ppt_x</p:attrName>
                                        </p:attrNameLst>
                                      </p:cBhvr>
                                      <p:tavLst>
                                        <p:tav tm="0">
                                          <p:val>
                                            <p:strVal val="#ppt_x"/>
                                          </p:val>
                                        </p:tav>
                                        <p:tav tm="100000">
                                          <p:val>
                                            <p:strVal val="#ppt_x"/>
                                          </p:val>
                                        </p:tav>
                                      </p:tavLst>
                                    </p:anim>
                                    <p:anim calcmode="lin" valueType="num">
                                      <p:cBhvr>
                                        <p:cTn id="61" dur="1000" fill="hold"/>
                                        <p:tgtEl>
                                          <p:spTgt spid="19"/>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1000"/>
                                        <p:tgtEl>
                                          <p:spTgt spid="22"/>
                                        </p:tgtEl>
                                      </p:cBhvr>
                                    </p:animEffect>
                                    <p:anim calcmode="lin" valueType="num">
                                      <p:cBhvr>
                                        <p:cTn id="65" dur="1000" fill="hold"/>
                                        <p:tgtEl>
                                          <p:spTgt spid="22"/>
                                        </p:tgtEl>
                                        <p:attrNameLst>
                                          <p:attrName>ppt_x</p:attrName>
                                        </p:attrNameLst>
                                      </p:cBhvr>
                                      <p:tavLst>
                                        <p:tav tm="0">
                                          <p:val>
                                            <p:strVal val="#ppt_x"/>
                                          </p:val>
                                        </p:tav>
                                        <p:tav tm="100000">
                                          <p:val>
                                            <p:strVal val="#ppt_x"/>
                                          </p:val>
                                        </p:tav>
                                      </p:tavLst>
                                    </p:anim>
                                    <p:anim calcmode="lin" valueType="num">
                                      <p:cBhvr>
                                        <p:cTn id="6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P spid="6" grpId="0" animBg="1"/>
      <p:bldP spid="12" grpId="0" animBg="1"/>
      <p:bldP spid="20" grpId="0" animBg="1"/>
      <p:bldP spid="21" grpId="0" animBg="1"/>
      <p:bldP spid="22" grpId="0" animBg="1"/>
      <p:bldP spid="2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15 Imagen" descr="C:\Users\HP\Desktop\FOTOS Y VIDEOS TESIS\MEJIA\CARNICERIAS\20170617_07084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0192" y="1453113"/>
            <a:ext cx="2736303" cy="2559541"/>
          </a:xfrm>
          <a:prstGeom prst="rect">
            <a:avLst/>
          </a:prstGeom>
          <a:noFill/>
          <a:ln>
            <a:noFill/>
          </a:ln>
        </p:spPr>
      </p:pic>
      <p:pic>
        <p:nvPicPr>
          <p:cNvPr id="18" name="17 Imagen" descr="C:\Users\HP\Desktop\FOTOS Y VIDEOS TESIS\QUITO\CARNICERIAS\20170624_08062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3967164"/>
            <a:ext cx="2808313" cy="2162007"/>
          </a:xfrm>
          <a:prstGeom prst="rect">
            <a:avLst/>
          </a:prstGeom>
          <a:noFill/>
          <a:ln>
            <a:noFill/>
          </a:ln>
        </p:spPr>
      </p:pic>
      <p:pic>
        <p:nvPicPr>
          <p:cNvPr id="19" name="18 Imagen"/>
          <p:cNvPicPr/>
          <p:nvPr/>
        </p:nvPicPr>
        <p:blipFill rotWithShape="1">
          <a:blip r:embed="rId4"/>
          <a:srcRect l="33286" t="7054" r="33144" b="19411"/>
          <a:stretch/>
        </p:blipFill>
        <p:spPr bwMode="auto">
          <a:xfrm>
            <a:off x="2987825" y="3967164"/>
            <a:ext cx="2185448" cy="2184812"/>
          </a:xfrm>
          <a:prstGeom prst="rect">
            <a:avLst/>
          </a:prstGeom>
          <a:ln>
            <a:noFill/>
          </a:ln>
          <a:extLst>
            <a:ext uri="{53640926-AAD7-44D8-BBD7-CCE9431645EC}">
              <a14:shadowObscured xmlns:a14="http://schemas.microsoft.com/office/drawing/2010/main"/>
            </a:ext>
          </a:extLst>
        </p:spPr>
      </p:pic>
      <p:pic>
        <p:nvPicPr>
          <p:cNvPr id="17" name="16 Imagen"/>
          <p:cNvPicPr/>
          <p:nvPr/>
        </p:nvPicPr>
        <p:blipFill rotWithShape="1">
          <a:blip r:embed="rId5"/>
          <a:srcRect l="28612" t="13604" r="27195" b="13840"/>
          <a:stretch/>
        </p:blipFill>
        <p:spPr bwMode="auto">
          <a:xfrm>
            <a:off x="6878247" y="3973199"/>
            <a:ext cx="2158249" cy="2114270"/>
          </a:xfrm>
          <a:prstGeom prst="rect">
            <a:avLst/>
          </a:prstGeom>
          <a:ln>
            <a:noFill/>
          </a:ln>
          <a:extLst>
            <a:ext uri="{53640926-AAD7-44D8-BBD7-CCE9431645EC}">
              <a14:shadowObscured xmlns:a14="http://schemas.microsoft.com/office/drawing/2010/main"/>
            </a:ext>
          </a:extLst>
        </p:spPr>
      </p:pic>
      <p:pic>
        <p:nvPicPr>
          <p:cNvPr id="20" name="19 Imagen"/>
          <p:cNvPicPr/>
          <p:nvPr/>
        </p:nvPicPr>
        <p:blipFill rotWithShape="1">
          <a:blip r:embed="rId6"/>
          <a:srcRect l="21388" t="21414" r="56232" b="6534"/>
          <a:stretch/>
        </p:blipFill>
        <p:spPr bwMode="auto">
          <a:xfrm>
            <a:off x="4932040" y="3979026"/>
            <a:ext cx="1946207" cy="2129790"/>
          </a:xfrm>
          <a:prstGeom prst="rect">
            <a:avLst/>
          </a:prstGeom>
          <a:ln>
            <a:noFill/>
          </a:ln>
          <a:extLst>
            <a:ext uri="{53640926-AAD7-44D8-BBD7-CCE9431645EC}">
              <a14:shadowObscured xmlns:a14="http://schemas.microsoft.com/office/drawing/2010/main"/>
            </a:ext>
          </a:extLst>
        </p:spPr>
      </p:pic>
      <p:sp>
        <p:nvSpPr>
          <p:cNvPr id="4" name="3 Rectángulo"/>
          <p:cNvSpPr/>
          <p:nvPr/>
        </p:nvSpPr>
        <p:spPr>
          <a:xfrm>
            <a:off x="-50556" y="6093296"/>
            <a:ext cx="9144000" cy="76485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11" name="10 CuadroTexto"/>
          <p:cNvSpPr txBox="1"/>
          <p:nvPr/>
        </p:nvSpPr>
        <p:spPr>
          <a:xfrm>
            <a:off x="-252536" y="172960"/>
            <a:ext cx="8902857" cy="438582"/>
          </a:xfrm>
          <a:prstGeom prst="rect">
            <a:avLst/>
          </a:prstGeom>
          <a:noFill/>
        </p:spPr>
        <p:txBody>
          <a:bodyPr wrap="square" rtlCol="0">
            <a:spAutoFit/>
          </a:bodyPr>
          <a:lstStyle/>
          <a:p>
            <a:pPr lvl="2" algn="ctr">
              <a:lnSpc>
                <a:spcPts val="2700"/>
              </a:lnSpc>
            </a:pPr>
            <a:r>
              <a:rPr lang="es-EC" sz="2400" b="1" dirty="0" smtClean="0">
                <a:ln>
                  <a:solidFill>
                    <a:srgbClr val="7030A0"/>
                  </a:solidFill>
                </a:ln>
                <a:solidFill>
                  <a:srgbClr val="7030A0"/>
                </a:solidFill>
              </a:rPr>
              <a:t>Comentarios de incumplimiento a la normativa legal y técnica</a:t>
            </a:r>
            <a:endParaRPr lang="es-EC" sz="2400" b="1" dirty="0">
              <a:ln>
                <a:solidFill>
                  <a:srgbClr val="7030A0"/>
                </a:solidFill>
              </a:ln>
              <a:solidFill>
                <a:srgbClr val="7030A0"/>
              </a:solidFill>
            </a:endParaRPr>
          </a:p>
        </p:txBody>
      </p:sp>
      <p:sp>
        <p:nvSpPr>
          <p:cNvPr id="6" name="5 Rectángulo redondeado"/>
          <p:cNvSpPr/>
          <p:nvPr/>
        </p:nvSpPr>
        <p:spPr>
          <a:xfrm>
            <a:off x="179512" y="851666"/>
            <a:ext cx="8856984" cy="56111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s-EC" dirty="0"/>
              <a:t>Incumplimiento a la Norma Inen 2687 sección, Requisitos relativos a la infraestructura (área y estructuras internas</a:t>
            </a:r>
            <a:r>
              <a:rPr lang="es-EC" dirty="0" smtClean="0"/>
              <a:t>) a, b , c  y d.</a:t>
            </a:r>
            <a:endParaRPr lang="es-EC" dirty="0">
              <a:solidFill>
                <a:schemeClr val="tx1"/>
              </a:solidFill>
            </a:endParaRPr>
          </a:p>
        </p:txBody>
      </p:sp>
      <p:sp>
        <p:nvSpPr>
          <p:cNvPr id="21" name="20 Rectángulo"/>
          <p:cNvSpPr/>
          <p:nvPr/>
        </p:nvSpPr>
        <p:spPr>
          <a:xfrm>
            <a:off x="7245168" y="1466386"/>
            <a:ext cx="1848276"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M. Central Mejía</a:t>
            </a:r>
            <a:endParaRPr lang="es-EC" dirty="0">
              <a:solidFill>
                <a:schemeClr val="tx1"/>
              </a:solidFill>
            </a:endParaRPr>
          </a:p>
        </p:txBody>
      </p:sp>
      <p:sp>
        <p:nvSpPr>
          <p:cNvPr id="12" name="11 Rectángulo"/>
          <p:cNvSpPr/>
          <p:nvPr/>
        </p:nvSpPr>
        <p:spPr>
          <a:xfrm>
            <a:off x="3178570" y="5719928"/>
            <a:ext cx="1634732"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M. El </a:t>
            </a:r>
            <a:r>
              <a:rPr lang="es-EC" dirty="0">
                <a:solidFill>
                  <a:schemeClr val="tx1"/>
                </a:solidFill>
              </a:rPr>
              <a:t>Turismo</a:t>
            </a:r>
          </a:p>
        </p:txBody>
      </p:sp>
      <p:sp>
        <p:nvSpPr>
          <p:cNvPr id="13" name="12 Rectángulo"/>
          <p:cNvSpPr/>
          <p:nvPr/>
        </p:nvSpPr>
        <p:spPr>
          <a:xfrm>
            <a:off x="4938612" y="5719928"/>
            <a:ext cx="1944215"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F. </a:t>
            </a:r>
            <a:r>
              <a:rPr lang="es-EC" dirty="0">
                <a:solidFill>
                  <a:schemeClr val="tx1"/>
                </a:solidFill>
              </a:rPr>
              <a:t>César Chiriboga </a:t>
            </a:r>
          </a:p>
        </p:txBody>
      </p:sp>
      <p:sp>
        <p:nvSpPr>
          <p:cNvPr id="14" name="13 Rectángulo"/>
          <p:cNvSpPr/>
          <p:nvPr/>
        </p:nvSpPr>
        <p:spPr>
          <a:xfrm>
            <a:off x="825427" y="5724538"/>
            <a:ext cx="1806834"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M. Chiriyacu</a:t>
            </a:r>
            <a:endParaRPr lang="es-EC" dirty="0">
              <a:solidFill>
                <a:schemeClr val="tx1"/>
              </a:solidFill>
            </a:endParaRPr>
          </a:p>
        </p:txBody>
      </p:sp>
      <p:pic>
        <p:nvPicPr>
          <p:cNvPr id="10" name="9 Imagen"/>
          <p:cNvPicPr/>
          <p:nvPr/>
        </p:nvPicPr>
        <p:blipFill rotWithShape="1">
          <a:blip r:embed="rId7"/>
          <a:srcRect l="21530" t="22674" r="55949" b="11824"/>
          <a:stretch/>
        </p:blipFill>
        <p:spPr bwMode="auto">
          <a:xfrm>
            <a:off x="178768" y="1466386"/>
            <a:ext cx="3100152" cy="2506813"/>
          </a:xfrm>
          <a:prstGeom prst="rect">
            <a:avLst/>
          </a:prstGeom>
          <a:ln>
            <a:noFill/>
          </a:ln>
          <a:extLst>
            <a:ext uri="{53640926-AAD7-44D8-BBD7-CCE9431645EC}">
              <a14:shadowObscured xmlns:a14="http://schemas.microsoft.com/office/drawing/2010/main"/>
            </a:ext>
          </a:extLst>
        </p:spPr>
      </p:pic>
      <p:pic>
        <p:nvPicPr>
          <p:cNvPr id="15" name="14 Imagen" descr="C:\Users\HP\Desktop\FOTOS Y VIDEOS TESIS\CAYAMBE\CARNICERIAS\20170604_125241.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78920" y="1466386"/>
            <a:ext cx="3015267" cy="2549660"/>
          </a:xfrm>
          <a:prstGeom prst="rect">
            <a:avLst/>
          </a:prstGeom>
          <a:noFill/>
          <a:ln>
            <a:noFill/>
          </a:ln>
        </p:spPr>
      </p:pic>
      <p:sp>
        <p:nvSpPr>
          <p:cNvPr id="22" name="21 Rectángulo"/>
          <p:cNvSpPr/>
          <p:nvPr/>
        </p:nvSpPr>
        <p:spPr>
          <a:xfrm>
            <a:off x="7071334" y="5719928"/>
            <a:ext cx="1772074"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M. Chiriyacu</a:t>
            </a:r>
            <a:endParaRPr lang="es-EC" dirty="0">
              <a:solidFill>
                <a:schemeClr val="tx1"/>
              </a:solidFill>
            </a:endParaRPr>
          </a:p>
        </p:txBody>
      </p:sp>
      <p:sp>
        <p:nvSpPr>
          <p:cNvPr id="23" name="22 Rectángulo"/>
          <p:cNvSpPr/>
          <p:nvPr/>
        </p:nvSpPr>
        <p:spPr>
          <a:xfrm>
            <a:off x="4036329" y="1452552"/>
            <a:ext cx="1500447"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M. Dominical</a:t>
            </a:r>
            <a:endParaRPr lang="es-EC" dirty="0">
              <a:solidFill>
                <a:schemeClr val="tx1"/>
              </a:solidFill>
            </a:endParaRPr>
          </a:p>
        </p:txBody>
      </p:sp>
      <p:sp>
        <p:nvSpPr>
          <p:cNvPr id="24" name="23 Rectángulo"/>
          <p:cNvSpPr/>
          <p:nvPr/>
        </p:nvSpPr>
        <p:spPr>
          <a:xfrm>
            <a:off x="825427" y="1466386"/>
            <a:ext cx="1926379"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F. </a:t>
            </a:r>
            <a:r>
              <a:rPr lang="es-EC" dirty="0">
                <a:solidFill>
                  <a:schemeClr val="tx1"/>
                </a:solidFill>
              </a:rPr>
              <a:t>César Chiriboga </a:t>
            </a:r>
          </a:p>
        </p:txBody>
      </p:sp>
    </p:spTree>
    <p:extLst>
      <p:ext uri="{BB962C8B-B14F-4D97-AF65-F5344CB8AC3E}">
        <p14:creationId xmlns:p14="http://schemas.microsoft.com/office/powerpoint/2010/main" val="35377769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p:cTn id="14"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fltVal val="0"/>
                                          </p:val>
                                        </p:tav>
                                        <p:tav tm="100000">
                                          <p:val>
                                            <p:strVal val="#ppt_w"/>
                                          </p:val>
                                        </p:tav>
                                      </p:tavLst>
                                    </p:anim>
                                    <p:anim calcmode="lin" valueType="num">
                                      <p:cBhvr>
                                        <p:cTn id="22" dur="1000" fill="hold"/>
                                        <p:tgtEl>
                                          <p:spTgt spid="10"/>
                                        </p:tgtEl>
                                        <p:attrNameLst>
                                          <p:attrName>ppt_h</p:attrName>
                                        </p:attrNameLst>
                                      </p:cBhvr>
                                      <p:tavLst>
                                        <p:tav tm="0">
                                          <p:val>
                                            <p:fltVal val="0"/>
                                          </p:val>
                                        </p:tav>
                                        <p:tav tm="100000">
                                          <p:val>
                                            <p:strVal val="#ppt_h"/>
                                          </p:val>
                                        </p:tav>
                                      </p:tavLst>
                                    </p:anim>
                                    <p:anim calcmode="lin" valueType="num">
                                      <p:cBhvr>
                                        <p:cTn id="23" dur="1000" fill="hold"/>
                                        <p:tgtEl>
                                          <p:spTgt spid="10"/>
                                        </p:tgtEl>
                                        <p:attrNameLst>
                                          <p:attrName>style.rotation</p:attrName>
                                        </p:attrNameLst>
                                      </p:cBhvr>
                                      <p:tavLst>
                                        <p:tav tm="0">
                                          <p:val>
                                            <p:fltVal val="90"/>
                                          </p:val>
                                        </p:tav>
                                        <p:tav tm="100000">
                                          <p:val>
                                            <p:fltVal val="0"/>
                                          </p:val>
                                        </p:tav>
                                      </p:tavLst>
                                    </p:anim>
                                    <p:animEffect transition="in" filter="fade">
                                      <p:cBhvr>
                                        <p:cTn id="24" dur="1000"/>
                                        <p:tgtEl>
                                          <p:spTgt spid="10"/>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fltVal val="0"/>
                                          </p:val>
                                        </p:tav>
                                        <p:tav tm="100000">
                                          <p:val>
                                            <p:strVal val="#ppt_w"/>
                                          </p:val>
                                        </p:tav>
                                      </p:tavLst>
                                    </p:anim>
                                    <p:anim calcmode="lin" valueType="num">
                                      <p:cBhvr>
                                        <p:cTn id="28" dur="1000" fill="hold"/>
                                        <p:tgtEl>
                                          <p:spTgt spid="24"/>
                                        </p:tgtEl>
                                        <p:attrNameLst>
                                          <p:attrName>ppt_h</p:attrName>
                                        </p:attrNameLst>
                                      </p:cBhvr>
                                      <p:tavLst>
                                        <p:tav tm="0">
                                          <p:val>
                                            <p:fltVal val="0"/>
                                          </p:val>
                                        </p:tav>
                                        <p:tav tm="100000">
                                          <p:val>
                                            <p:strVal val="#ppt_h"/>
                                          </p:val>
                                        </p:tav>
                                      </p:tavLst>
                                    </p:anim>
                                    <p:anim calcmode="lin" valueType="num">
                                      <p:cBhvr>
                                        <p:cTn id="29" dur="1000" fill="hold"/>
                                        <p:tgtEl>
                                          <p:spTgt spid="24"/>
                                        </p:tgtEl>
                                        <p:attrNameLst>
                                          <p:attrName>style.rotation</p:attrName>
                                        </p:attrNameLst>
                                      </p:cBhvr>
                                      <p:tavLst>
                                        <p:tav tm="0">
                                          <p:val>
                                            <p:fltVal val="90"/>
                                          </p:val>
                                        </p:tav>
                                        <p:tav tm="100000">
                                          <p:val>
                                            <p:fltVal val="0"/>
                                          </p:val>
                                        </p:tav>
                                      </p:tavLst>
                                    </p:anim>
                                    <p:animEffect transition="in" filter="fade">
                                      <p:cBhvr>
                                        <p:cTn id="30" dur="1000"/>
                                        <p:tgtEl>
                                          <p:spTgt spid="24"/>
                                        </p:tgtEl>
                                      </p:cBhvr>
                                    </p:animEffect>
                                  </p:childTnLst>
                                </p:cTn>
                              </p:par>
                              <p:par>
                                <p:cTn id="31" presetID="3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1000" fill="hold"/>
                                        <p:tgtEl>
                                          <p:spTgt spid="15"/>
                                        </p:tgtEl>
                                        <p:attrNameLst>
                                          <p:attrName>ppt_w</p:attrName>
                                        </p:attrNameLst>
                                      </p:cBhvr>
                                      <p:tavLst>
                                        <p:tav tm="0">
                                          <p:val>
                                            <p:fltVal val="0"/>
                                          </p:val>
                                        </p:tav>
                                        <p:tav tm="100000">
                                          <p:val>
                                            <p:strVal val="#ppt_w"/>
                                          </p:val>
                                        </p:tav>
                                      </p:tavLst>
                                    </p:anim>
                                    <p:anim calcmode="lin" valueType="num">
                                      <p:cBhvr>
                                        <p:cTn id="34" dur="1000" fill="hold"/>
                                        <p:tgtEl>
                                          <p:spTgt spid="15"/>
                                        </p:tgtEl>
                                        <p:attrNameLst>
                                          <p:attrName>ppt_h</p:attrName>
                                        </p:attrNameLst>
                                      </p:cBhvr>
                                      <p:tavLst>
                                        <p:tav tm="0">
                                          <p:val>
                                            <p:fltVal val="0"/>
                                          </p:val>
                                        </p:tav>
                                        <p:tav tm="100000">
                                          <p:val>
                                            <p:strVal val="#ppt_h"/>
                                          </p:val>
                                        </p:tav>
                                      </p:tavLst>
                                    </p:anim>
                                    <p:anim calcmode="lin" valueType="num">
                                      <p:cBhvr>
                                        <p:cTn id="35" dur="1000" fill="hold"/>
                                        <p:tgtEl>
                                          <p:spTgt spid="15"/>
                                        </p:tgtEl>
                                        <p:attrNameLst>
                                          <p:attrName>style.rotation</p:attrName>
                                        </p:attrNameLst>
                                      </p:cBhvr>
                                      <p:tavLst>
                                        <p:tav tm="0">
                                          <p:val>
                                            <p:fltVal val="90"/>
                                          </p:val>
                                        </p:tav>
                                        <p:tav tm="100000">
                                          <p:val>
                                            <p:fltVal val="0"/>
                                          </p:val>
                                        </p:tav>
                                      </p:tavLst>
                                    </p:anim>
                                    <p:animEffect transition="in" filter="fade">
                                      <p:cBhvr>
                                        <p:cTn id="36" dur="1000"/>
                                        <p:tgtEl>
                                          <p:spTgt spid="15"/>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1000" fill="hold"/>
                                        <p:tgtEl>
                                          <p:spTgt spid="23"/>
                                        </p:tgtEl>
                                        <p:attrNameLst>
                                          <p:attrName>ppt_w</p:attrName>
                                        </p:attrNameLst>
                                      </p:cBhvr>
                                      <p:tavLst>
                                        <p:tav tm="0">
                                          <p:val>
                                            <p:fltVal val="0"/>
                                          </p:val>
                                        </p:tav>
                                        <p:tav tm="100000">
                                          <p:val>
                                            <p:strVal val="#ppt_w"/>
                                          </p:val>
                                        </p:tav>
                                      </p:tavLst>
                                    </p:anim>
                                    <p:anim calcmode="lin" valueType="num">
                                      <p:cBhvr>
                                        <p:cTn id="40" dur="1000" fill="hold"/>
                                        <p:tgtEl>
                                          <p:spTgt spid="23"/>
                                        </p:tgtEl>
                                        <p:attrNameLst>
                                          <p:attrName>ppt_h</p:attrName>
                                        </p:attrNameLst>
                                      </p:cBhvr>
                                      <p:tavLst>
                                        <p:tav tm="0">
                                          <p:val>
                                            <p:fltVal val="0"/>
                                          </p:val>
                                        </p:tav>
                                        <p:tav tm="100000">
                                          <p:val>
                                            <p:strVal val="#ppt_h"/>
                                          </p:val>
                                        </p:tav>
                                      </p:tavLst>
                                    </p:anim>
                                    <p:anim calcmode="lin" valueType="num">
                                      <p:cBhvr>
                                        <p:cTn id="41" dur="1000" fill="hold"/>
                                        <p:tgtEl>
                                          <p:spTgt spid="23"/>
                                        </p:tgtEl>
                                        <p:attrNameLst>
                                          <p:attrName>style.rotation</p:attrName>
                                        </p:attrNameLst>
                                      </p:cBhvr>
                                      <p:tavLst>
                                        <p:tav tm="0">
                                          <p:val>
                                            <p:fltVal val="90"/>
                                          </p:val>
                                        </p:tav>
                                        <p:tav tm="100000">
                                          <p:val>
                                            <p:fltVal val="0"/>
                                          </p:val>
                                        </p:tav>
                                      </p:tavLst>
                                    </p:anim>
                                    <p:animEffect transition="in" filter="fade">
                                      <p:cBhvr>
                                        <p:cTn id="42" dur="1000"/>
                                        <p:tgtEl>
                                          <p:spTgt spid="23"/>
                                        </p:tgtEl>
                                      </p:cBhvr>
                                    </p:animEffect>
                                  </p:childTnLst>
                                </p:cTn>
                              </p:par>
                              <p:par>
                                <p:cTn id="43" presetID="31"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1000" fill="hold"/>
                                        <p:tgtEl>
                                          <p:spTgt spid="16"/>
                                        </p:tgtEl>
                                        <p:attrNameLst>
                                          <p:attrName>ppt_w</p:attrName>
                                        </p:attrNameLst>
                                      </p:cBhvr>
                                      <p:tavLst>
                                        <p:tav tm="0">
                                          <p:val>
                                            <p:fltVal val="0"/>
                                          </p:val>
                                        </p:tav>
                                        <p:tav tm="100000">
                                          <p:val>
                                            <p:strVal val="#ppt_w"/>
                                          </p:val>
                                        </p:tav>
                                      </p:tavLst>
                                    </p:anim>
                                    <p:anim calcmode="lin" valueType="num">
                                      <p:cBhvr>
                                        <p:cTn id="46" dur="1000" fill="hold"/>
                                        <p:tgtEl>
                                          <p:spTgt spid="16"/>
                                        </p:tgtEl>
                                        <p:attrNameLst>
                                          <p:attrName>ppt_h</p:attrName>
                                        </p:attrNameLst>
                                      </p:cBhvr>
                                      <p:tavLst>
                                        <p:tav tm="0">
                                          <p:val>
                                            <p:fltVal val="0"/>
                                          </p:val>
                                        </p:tav>
                                        <p:tav tm="100000">
                                          <p:val>
                                            <p:strVal val="#ppt_h"/>
                                          </p:val>
                                        </p:tav>
                                      </p:tavLst>
                                    </p:anim>
                                    <p:anim calcmode="lin" valueType="num">
                                      <p:cBhvr>
                                        <p:cTn id="47" dur="1000" fill="hold"/>
                                        <p:tgtEl>
                                          <p:spTgt spid="16"/>
                                        </p:tgtEl>
                                        <p:attrNameLst>
                                          <p:attrName>style.rotation</p:attrName>
                                        </p:attrNameLst>
                                      </p:cBhvr>
                                      <p:tavLst>
                                        <p:tav tm="0">
                                          <p:val>
                                            <p:fltVal val="90"/>
                                          </p:val>
                                        </p:tav>
                                        <p:tav tm="100000">
                                          <p:val>
                                            <p:fltVal val="0"/>
                                          </p:val>
                                        </p:tav>
                                      </p:tavLst>
                                    </p:anim>
                                    <p:animEffect transition="in" filter="fade">
                                      <p:cBhvr>
                                        <p:cTn id="48" dur="1000"/>
                                        <p:tgtEl>
                                          <p:spTgt spid="16"/>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p:cTn id="51" dur="1000" fill="hold"/>
                                        <p:tgtEl>
                                          <p:spTgt spid="21"/>
                                        </p:tgtEl>
                                        <p:attrNameLst>
                                          <p:attrName>ppt_w</p:attrName>
                                        </p:attrNameLst>
                                      </p:cBhvr>
                                      <p:tavLst>
                                        <p:tav tm="0">
                                          <p:val>
                                            <p:fltVal val="0"/>
                                          </p:val>
                                        </p:tav>
                                        <p:tav tm="100000">
                                          <p:val>
                                            <p:strVal val="#ppt_w"/>
                                          </p:val>
                                        </p:tav>
                                      </p:tavLst>
                                    </p:anim>
                                    <p:anim calcmode="lin" valueType="num">
                                      <p:cBhvr>
                                        <p:cTn id="52" dur="1000" fill="hold"/>
                                        <p:tgtEl>
                                          <p:spTgt spid="21"/>
                                        </p:tgtEl>
                                        <p:attrNameLst>
                                          <p:attrName>ppt_h</p:attrName>
                                        </p:attrNameLst>
                                      </p:cBhvr>
                                      <p:tavLst>
                                        <p:tav tm="0">
                                          <p:val>
                                            <p:fltVal val="0"/>
                                          </p:val>
                                        </p:tav>
                                        <p:tav tm="100000">
                                          <p:val>
                                            <p:strVal val="#ppt_h"/>
                                          </p:val>
                                        </p:tav>
                                      </p:tavLst>
                                    </p:anim>
                                    <p:anim calcmode="lin" valueType="num">
                                      <p:cBhvr>
                                        <p:cTn id="53" dur="1000" fill="hold"/>
                                        <p:tgtEl>
                                          <p:spTgt spid="21"/>
                                        </p:tgtEl>
                                        <p:attrNameLst>
                                          <p:attrName>style.rotation</p:attrName>
                                        </p:attrNameLst>
                                      </p:cBhvr>
                                      <p:tavLst>
                                        <p:tav tm="0">
                                          <p:val>
                                            <p:fltVal val="90"/>
                                          </p:val>
                                        </p:tav>
                                        <p:tav tm="100000">
                                          <p:val>
                                            <p:fltVal val="0"/>
                                          </p:val>
                                        </p:tav>
                                      </p:tavLst>
                                    </p:anim>
                                    <p:animEffect transition="in" filter="fade">
                                      <p:cBhvr>
                                        <p:cTn id="54" dur="1000"/>
                                        <p:tgtEl>
                                          <p:spTgt spid="21"/>
                                        </p:tgtEl>
                                      </p:cBhvr>
                                    </p:animEffect>
                                  </p:childTnLst>
                                </p:cTn>
                              </p:par>
                              <p:par>
                                <p:cTn id="55" presetID="31"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1000" fill="hold"/>
                                        <p:tgtEl>
                                          <p:spTgt spid="18"/>
                                        </p:tgtEl>
                                        <p:attrNameLst>
                                          <p:attrName>ppt_w</p:attrName>
                                        </p:attrNameLst>
                                      </p:cBhvr>
                                      <p:tavLst>
                                        <p:tav tm="0">
                                          <p:val>
                                            <p:fltVal val="0"/>
                                          </p:val>
                                        </p:tav>
                                        <p:tav tm="100000">
                                          <p:val>
                                            <p:strVal val="#ppt_w"/>
                                          </p:val>
                                        </p:tav>
                                      </p:tavLst>
                                    </p:anim>
                                    <p:anim calcmode="lin" valueType="num">
                                      <p:cBhvr>
                                        <p:cTn id="58" dur="1000" fill="hold"/>
                                        <p:tgtEl>
                                          <p:spTgt spid="18"/>
                                        </p:tgtEl>
                                        <p:attrNameLst>
                                          <p:attrName>ppt_h</p:attrName>
                                        </p:attrNameLst>
                                      </p:cBhvr>
                                      <p:tavLst>
                                        <p:tav tm="0">
                                          <p:val>
                                            <p:fltVal val="0"/>
                                          </p:val>
                                        </p:tav>
                                        <p:tav tm="100000">
                                          <p:val>
                                            <p:strVal val="#ppt_h"/>
                                          </p:val>
                                        </p:tav>
                                      </p:tavLst>
                                    </p:anim>
                                    <p:anim calcmode="lin" valueType="num">
                                      <p:cBhvr>
                                        <p:cTn id="59" dur="1000" fill="hold"/>
                                        <p:tgtEl>
                                          <p:spTgt spid="18"/>
                                        </p:tgtEl>
                                        <p:attrNameLst>
                                          <p:attrName>style.rotation</p:attrName>
                                        </p:attrNameLst>
                                      </p:cBhvr>
                                      <p:tavLst>
                                        <p:tav tm="0">
                                          <p:val>
                                            <p:fltVal val="90"/>
                                          </p:val>
                                        </p:tav>
                                        <p:tav tm="100000">
                                          <p:val>
                                            <p:fltVal val="0"/>
                                          </p:val>
                                        </p:tav>
                                      </p:tavLst>
                                    </p:anim>
                                    <p:animEffect transition="in" filter="fade">
                                      <p:cBhvr>
                                        <p:cTn id="60" dur="1000"/>
                                        <p:tgtEl>
                                          <p:spTgt spid="18"/>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1000" fill="hold"/>
                                        <p:tgtEl>
                                          <p:spTgt spid="14"/>
                                        </p:tgtEl>
                                        <p:attrNameLst>
                                          <p:attrName>ppt_w</p:attrName>
                                        </p:attrNameLst>
                                      </p:cBhvr>
                                      <p:tavLst>
                                        <p:tav tm="0">
                                          <p:val>
                                            <p:fltVal val="0"/>
                                          </p:val>
                                        </p:tav>
                                        <p:tav tm="100000">
                                          <p:val>
                                            <p:strVal val="#ppt_w"/>
                                          </p:val>
                                        </p:tav>
                                      </p:tavLst>
                                    </p:anim>
                                    <p:anim calcmode="lin" valueType="num">
                                      <p:cBhvr>
                                        <p:cTn id="64" dur="1000" fill="hold"/>
                                        <p:tgtEl>
                                          <p:spTgt spid="14"/>
                                        </p:tgtEl>
                                        <p:attrNameLst>
                                          <p:attrName>ppt_h</p:attrName>
                                        </p:attrNameLst>
                                      </p:cBhvr>
                                      <p:tavLst>
                                        <p:tav tm="0">
                                          <p:val>
                                            <p:fltVal val="0"/>
                                          </p:val>
                                        </p:tav>
                                        <p:tav tm="100000">
                                          <p:val>
                                            <p:strVal val="#ppt_h"/>
                                          </p:val>
                                        </p:tav>
                                      </p:tavLst>
                                    </p:anim>
                                    <p:anim calcmode="lin" valueType="num">
                                      <p:cBhvr>
                                        <p:cTn id="65" dur="1000" fill="hold"/>
                                        <p:tgtEl>
                                          <p:spTgt spid="14"/>
                                        </p:tgtEl>
                                        <p:attrNameLst>
                                          <p:attrName>style.rotation</p:attrName>
                                        </p:attrNameLst>
                                      </p:cBhvr>
                                      <p:tavLst>
                                        <p:tav tm="0">
                                          <p:val>
                                            <p:fltVal val="90"/>
                                          </p:val>
                                        </p:tav>
                                        <p:tav tm="100000">
                                          <p:val>
                                            <p:fltVal val="0"/>
                                          </p:val>
                                        </p:tav>
                                      </p:tavLst>
                                    </p:anim>
                                    <p:animEffect transition="in" filter="fade">
                                      <p:cBhvr>
                                        <p:cTn id="66" dur="1000"/>
                                        <p:tgtEl>
                                          <p:spTgt spid="14"/>
                                        </p:tgtEl>
                                      </p:cBhvr>
                                    </p:animEffect>
                                  </p:childTnLst>
                                </p:cTn>
                              </p:par>
                              <p:par>
                                <p:cTn id="67" presetID="31" presetClass="entr" presetSubtype="0"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p:cTn id="69" dur="1000" fill="hold"/>
                                        <p:tgtEl>
                                          <p:spTgt spid="19"/>
                                        </p:tgtEl>
                                        <p:attrNameLst>
                                          <p:attrName>ppt_w</p:attrName>
                                        </p:attrNameLst>
                                      </p:cBhvr>
                                      <p:tavLst>
                                        <p:tav tm="0">
                                          <p:val>
                                            <p:fltVal val="0"/>
                                          </p:val>
                                        </p:tav>
                                        <p:tav tm="100000">
                                          <p:val>
                                            <p:strVal val="#ppt_w"/>
                                          </p:val>
                                        </p:tav>
                                      </p:tavLst>
                                    </p:anim>
                                    <p:anim calcmode="lin" valueType="num">
                                      <p:cBhvr>
                                        <p:cTn id="70" dur="1000" fill="hold"/>
                                        <p:tgtEl>
                                          <p:spTgt spid="19"/>
                                        </p:tgtEl>
                                        <p:attrNameLst>
                                          <p:attrName>ppt_h</p:attrName>
                                        </p:attrNameLst>
                                      </p:cBhvr>
                                      <p:tavLst>
                                        <p:tav tm="0">
                                          <p:val>
                                            <p:fltVal val="0"/>
                                          </p:val>
                                        </p:tav>
                                        <p:tav tm="100000">
                                          <p:val>
                                            <p:strVal val="#ppt_h"/>
                                          </p:val>
                                        </p:tav>
                                      </p:tavLst>
                                    </p:anim>
                                    <p:anim calcmode="lin" valueType="num">
                                      <p:cBhvr>
                                        <p:cTn id="71" dur="1000" fill="hold"/>
                                        <p:tgtEl>
                                          <p:spTgt spid="19"/>
                                        </p:tgtEl>
                                        <p:attrNameLst>
                                          <p:attrName>style.rotation</p:attrName>
                                        </p:attrNameLst>
                                      </p:cBhvr>
                                      <p:tavLst>
                                        <p:tav tm="0">
                                          <p:val>
                                            <p:fltVal val="90"/>
                                          </p:val>
                                        </p:tav>
                                        <p:tav tm="100000">
                                          <p:val>
                                            <p:fltVal val="0"/>
                                          </p:val>
                                        </p:tav>
                                      </p:tavLst>
                                    </p:anim>
                                    <p:animEffect transition="in" filter="fade">
                                      <p:cBhvr>
                                        <p:cTn id="72" dur="1000"/>
                                        <p:tgtEl>
                                          <p:spTgt spid="19"/>
                                        </p:tgtEl>
                                      </p:cBhvr>
                                    </p:animEffect>
                                  </p:childTnLst>
                                </p:cTn>
                              </p:par>
                              <p:par>
                                <p:cTn id="73" presetID="31" presetClass="entr" presetSubtype="0" fill="hold" grpId="0" nodeType="withEffect">
                                  <p:stCondLst>
                                    <p:cond delay="0"/>
                                  </p:stCondLst>
                                  <p:childTnLst>
                                    <p:set>
                                      <p:cBhvr>
                                        <p:cTn id="74" dur="1" fill="hold">
                                          <p:stCondLst>
                                            <p:cond delay="0"/>
                                          </p:stCondLst>
                                        </p:cTn>
                                        <p:tgtEl>
                                          <p:spTgt spid="12"/>
                                        </p:tgtEl>
                                        <p:attrNameLst>
                                          <p:attrName>style.visibility</p:attrName>
                                        </p:attrNameLst>
                                      </p:cBhvr>
                                      <p:to>
                                        <p:strVal val="visible"/>
                                      </p:to>
                                    </p:set>
                                    <p:anim calcmode="lin" valueType="num">
                                      <p:cBhvr>
                                        <p:cTn id="75" dur="1000" fill="hold"/>
                                        <p:tgtEl>
                                          <p:spTgt spid="12"/>
                                        </p:tgtEl>
                                        <p:attrNameLst>
                                          <p:attrName>ppt_w</p:attrName>
                                        </p:attrNameLst>
                                      </p:cBhvr>
                                      <p:tavLst>
                                        <p:tav tm="0">
                                          <p:val>
                                            <p:fltVal val="0"/>
                                          </p:val>
                                        </p:tav>
                                        <p:tav tm="100000">
                                          <p:val>
                                            <p:strVal val="#ppt_w"/>
                                          </p:val>
                                        </p:tav>
                                      </p:tavLst>
                                    </p:anim>
                                    <p:anim calcmode="lin" valueType="num">
                                      <p:cBhvr>
                                        <p:cTn id="76" dur="1000" fill="hold"/>
                                        <p:tgtEl>
                                          <p:spTgt spid="12"/>
                                        </p:tgtEl>
                                        <p:attrNameLst>
                                          <p:attrName>ppt_h</p:attrName>
                                        </p:attrNameLst>
                                      </p:cBhvr>
                                      <p:tavLst>
                                        <p:tav tm="0">
                                          <p:val>
                                            <p:fltVal val="0"/>
                                          </p:val>
                                        </p:tav>
                                        <p:tav tm="100000">
                                          <p:val>
                                            <p:strVal val="#ppt_h"/>
                                          </p:val>
                                        </p:tav>
                                      </p:tavLst>
                                    </p:anim>
                                    <p:anim calcmode="lin" valueType="num">
                                      <p:cBhvr>
                                        <p:cTn id="77" dur="1000" fill="hold"/>
                                        <p:tgtEl>
                                          <p:spTgt spid="12"/>
                                        </p:tgtEl>
                                        <p:attrNameLst>
                                          <p:attrName>style.rotation</p:attrName>
                                        </p:attrNameLst>
                                      </p:cBhvr>
                                      <p:tavLst>
                                        <p:tav tm="0">
                                          <p:val>
                                            <p:fltVal val="90"/>
                                          </p:val>
                                        </p:tav>
                                        <p:tav tm="100000">
                                          <p:val>
                                            <p:fltVal val="0"/>
                                          </p:val>
                                        </p:tav>
                                      </p:tavLst>
                                    </p:anim>
                                    <p:animEffect transition="in" filter="fade">
                                      <p:cBhvr>
                                        <p:cTn id="78" dur="1000"/>
                                        <p:tgtEl>
                                          <p:spTgt spid="12"/>
                                        </p:tgtEl>
                                      </p:cBhvr>
                                    </p:animEffect>
                                  </p:childTnLst>
                                </p:cTn>
                              </p:par>
                              <p:par>
                                <p:cTn id="79" presetID="31" presetClass="entr" presetSubtype="0" fill="hold" nodeType="withEffect">
                                  <p:stCondLst>
                                    <p:cond delay="0"/>
                                  </p:stCondLst>
                                  <p:childTnLst>
                                    <p:set>
                                      <p:cBhvr>
                                        <p:cTn id="80" dur="1" fill="hold">
                                          <p:stCondLst>
                                            <p:cond delay="0"/>
                                          </p:stCondLst>
                                        </p:cTn>
                                        <p:tgtEl>
                                          <p:spTgt spid="20"/>
                                        </p:tgtEl>
                                        <p:attrNameLst>
                                          <p:attrName>style.visibility</p:attrName>
                                        </p:attrNameLst>
                                      </p:cBhvr>
                                      <p:to>
                                        <p:strVal val="visible"/>
                                      </p:to>
                                    </p:set>
                                    <p:anim calcmode="lin" valueType="num">
                                      <p:cBhvr>
                                        <p:cTn id="81" dur="1000" fill="hold"/>
                                        <p:tgtEl>
                                          <p:spTgt spid="20"/>
                                        </p:tgtEl>
                                        <p:attrNameLst>
                                          <p:attrName>ppt_w</p:attrName>
                                        </p:attrNameLst>
                                      </p:cBhvr>
                                      <p:tavLst>
                                        <p:tav tm="0">
                                          <p:val>
                                            <p:fltVal val="0"/>
                                          </p:val>
                                        </p:tav>
                                        <p:tav tm="100000">
                                          <p:val>
                                            <p:strVal val="#ppt_w"/>
                                          </p:val>
                                        </p:tav>
                                      </p:tavLst>
                                    </p:anim>
                                    <p:anim calcmode="lin" valueType="num">
                                      <p:cBhvr>
                                        <p:cTn id="82" dur="1000" fill="hold"/>
                                        <p:tgtEl>
                                          <p:spTgt spid="20"/>
                                        </p:tgtEl>
                                        <p:attrNameLst>
                                          <p:attrName>ppt_h</p:attrName>
                                        </p:attrNameLst>
                                      </p:cBhvr>
                                      <p:tavLst>
                                        <p:tav tm="0">
                                          <p:val>
                                            <p:fltVal val="0"/>
                                          </p:val>
                                        </p:tav>
                                        <p:tav tm="100000">
                                          <p:val>
                                            <p:strVal val="#ppt_h"/>
                                          </p:val>
                                        </p:tav>
                                      </p:tavLst>
                                    </p:anim>
                                    <p:anim calcmode="lin" valueType="num">
                                      <p:cBhvr>
                                        <p:cTn id="83" dur="1000" fill="hold"/>
                                        <p:tgtEl>
                                          <p:spTgt spid="20"/>
                                        </p:tgtEl>
                                        <p:attrNameLst>
                                          <p:attrName>style.rotation</p:attrName>
                                        </p:attrNameLst>
                                      </p:cBhvr>
                                      <p:tavLst>
                                        <p:tav tm="0">
                                          <p:val>
                                            <p:fltVal val="90"/>
                                          </p:val>
                                        </p:tav>
                                        <p:tav tm="100000">
                                          <p:val>
                                            <p:fltVal val="0"/>
                                          </p:val>
                                        </p:tav>
                                      </p:tavLst>
                                    </p:anim>
                                    <p:animEffect transition="in" filter="fade">
                                      <p:cBhvr>
                                        <p:cTn id="84" dur="1000"/>
                                        <p:tgtEl>
                                          <p:spTgt spid="20"/>
                                        </p:tgtEl>
                                      </p:cBhvr>
                                    </p:animEffect>
                                  </p:childTnLst>
                                </p:cTn>
                              </p:par>
                              <p:par>
                                <p:cTn id="85" presetID="31" presetClass="entr" presetSubtype="0" fill="hold" grpId="0" nodeType="withEffect">
                                  <p:stCondLst>
                                    <p:cond delay="0"/>
                                  </p:stCondLst>
                                  <p:childTnLst>
                                    <p:set>
                                      <p:cBhvr>
                                        <p:cTn id="86" dur="1" fill="hold">
                                          <p:stCondLst>
                                            <p:cond delay="0"/>
                                          </p:stCondLst>
                                        </p:cTn>
                                        <p:tgtEl>
                                          <p:spTgt spid="13"/>
                                        </p:tgtEl>
                                        <p:attrNameLst>
                                          <p:attrName>style.visibility</p:attrName>
                                        </p:attrNameLst>
                                      </p:cBhvr>
                                      <p:to>
                                        <p:strVal val="visible"/>
                                      </p:to>
                                    </p:set>
                                    <p:anim calcmode="lin" valueType="num">
                                      <p:cBhvr>
                                        <p:cTn id="87" dur="1000" fill="hold"/>
                                        <p:tgtEl>
                                          <p:spTgt spid="13"/>
                                        </p:tgtEl>
                                        <p:attrNameLst>
                                          <p:attrName>ppt_w</p:attrName>
                                        </p:attrNameLst>
                                      </p:cBhvr>
                                      <p:tavLst>
                                        <p:tav tm="0">
                                          <p:val>
                                            <p:fltVal val="0"/>
                                          </p:val>
                                        </p:tav>
                                        <p:tav tm="100000">
                                          <p:val>
                                            <p:strVal val="#ppt_w"/>
                                          </p:val>
                                        </p:tav>
                                      </p:tavLst>
                                    </p:anim>
                                    <p:anim calcmode="lin" valueType="num">
                                      <p:cBhvr>
                                        <p:cTn id="88" dur="1000" fill="hold"/>
                                        <p:tgtEl>
                                          <p:spTgt spid="13"/>
                                        </p:tgtEl>
                                        <p:attrNameLst>
                                          <p:attrName>ppt_h</p:attrName>
                                        </p:attrNameLst>
                                      </p:cBhvr>
                                      <p:tavLst>
                                        <p:tav tm="0">
                                          <p:val>
                                            <p:fltVal val="0"/>
                                          </p:val>
                                        </p:tav>
                                        <p:tav tm="100000">
                                          <p:val>
                                            <p:strVal val="#ppt_h"/>
                                          </p:val>
                                        </p:tav>
                                      </p:tavLst>
                                    </p:anim>
                                    <p:anim calcmode="lin" valueType="num">
                                      <p:cBhvr>
                                        <p:cTn id="89" dur="1000" fill="hold"/>
                                        <p:tgtEl>
                                          <p:spTgt spid="13"/>
                                        </p:tgtEl>
                                        <p:attrNameLst>
                                          <p:attrName>style.rotation</p:attrName>
                                        </p:attrNameLst>
                                      </p:cBhvr>
                                      <p:tavLst>
                                        <p:tav tm="0">
                                          <p:val>
                                            <p:fltVal val="90"/>
                                          </p:val>
                                        </p:tav>
                                        <p:tav tm="100000">
                                          <p:val>
                                            <p:fltVal val="0"/>
                                          </p:val>
                                        </p:tav>
                                      </p:tavLst>
                                    </p:anim>
                                    <p:animEffect transition="in" filter="fade">
                                      <p:cBhvr>
                                        <p:cTn id="90" dur="1000"/>
                                        <p:tgtEl>
                                          <p:spTgt spid="13"/>
                                        </p:tgtEl>
                                      </p:cBhvr>
                                    </p:animEffect>
                                  </p:childTnLst>
                                </p:cTn>
                              </p:par>
                              <p:par>
                                <p:cTn id="91" presetID="31" presetClass="entr" presetSubtype="0" fill="hold" nodeType="withEffect">
                                  <p:stCondLst>
                                    <p:cond delay="0"/>
                                  </p:stCondLst>
                                  <p:childTnLst>
                                    <p:set>
                                      <p:cBhvr>
                                        <p:cTn id="92" dur="1" fill="hold">
                                          <p:stCondLst>
                                            <p:cond delay="0"/>
                                          </p:stCondLst>
                                        </p:cTn>
                                        <p:tgtEl>
                                          <p:spTgt spid="17"/>
                                        </p:tgtEl>
                                        <p:attrNameLst>
                                          <p:attrName>style.visibility</p:attrName>
                                        </p:attrNameLst>
                                      </p:cBhvr>
                                      <p:to>
                                        <p:strVal val="visible"/>
                                      </p:to>
                                    </p:set>
                                    <p:anim calcmode="lin" valueType="num">
                                      <p:cBhvr>
                                        <p:cTn id="93" dur="1000" fill="hold"/>
                                        <p:tgtEl>
                                          <p:spTgt spid="17"/>
                                        </p:tgtEl>
                                        <p:attrNameLst>
                                          <p:attrName>ppt_w</p:attrName>
                                        </p:attrNameLst>
                                      </p:cBhvr>
                                      <p:tavLst>
                                        <p:tav tm="0">
                                          <p:val>
                                            <p:fltVal val="0"/>
                                          </p:val>
                                        </p:tav>
                                        <p:tav tm="100000">
                                          <p:val>
                                            <p:strVal val="#ppt_w"/>
                                          </p:val>
                                        </p:tav>
                                      </p:tavLst>
                                    </p:anim>
                                    <p:anim calcmode="lin" valueType="num">
                                      <p:cBhvr>
                                        <p:cTn id="94" dur="1000" fill="hold"/>
                                        <p:tgtEl>
                                          <p:spTgt spid="17"/>
                                        </p:tgtEl>
                                        <p:attrNameLst>
                                          <p:attrName>ppt_h</p:attrName>
                                        </p:attrNameLst>
                                      </p:cBhvr>
                                      <p:tavLst>
                                        <p:tav tm="0">
                                          <p:val>
                                            <p:fltVal val="0"/>
                                          </p:val>
                                        </p:tav>
                                        <p:tav tm="100000">
                                          <p:val>
                                            <p:strVal val="#ppt_h"/>
                                          </p:val>
                                        </p:tav>
                                      </p:tavLst>
                                    </p:anim>
                                    <p:anim calcmode="lin" valueType="num">
                                      <p:cBhvr>
                                        <p:cTn id="95" dur="1000" fill="hold"/>
                                        <p:tgtEl>
                                          <p:spTgt spid="17"/>
                                        </p:tgtEl>
                                        <p:attrNameLst>
                                          <p:attrName>style.rotation</p:attrName>
                                        </p:attrNameLst>
                                      </p:cBhvr>
                                      <p:tavLst>
                                        <p:tav tm="0">
                                          <p:val>
                                            <p:fltVal val="90"/>
                                          </p:val>
                                        </p:tav>
                                        <p:tav tm="100000">
                                          <p:val>
                                            <p:fltVal val="0"/>
                                          </p:val>
                                        </p:tav>
                                      </p:tavLst>
                                    </p:anim>
                                    <p:animEffect transition="in" filter="fade">
                                      <p:cBhvr>
                                        <p:cTn id="96" dur="1000"/>
                                        <p:tgtEl>
                                          <p:spTgt spid="17"/>
                                        </p:tgtEl>
                                      </p:cBhvr>
                                    </p:animEffect>
                                  </p:childTnLst>
                                </p:cTn>
                              </p:par>
                              <p:par>
                                <p:cTn id="97" presetID="31" presetClass="entr" presetSubtype="0" fill="hold" grpId="0" nodeType="withEffect">
                                  <p:stCondLst>
                                    <p:cond delay="0"/>
                                  </p:stCondLst>
                                  <p:childTnLst>
                                    <p:set>
                                      <p:cBhvr>
                                        <p:cTn id="98" dur="1" fill="hold">
                                          <p:stCondLst>
                                            <p:cond delay="0"/>
                                          </p:stCondLst>
                                        </p:cTn>
                                        <p:tgtEl>
                                          <p:spTgt spid="22"/>
                                        </p:tgtEl>
                                        <p:attrNameLst>
                                          <p:attrName>style.visibility</p:attrName>
                                        </p:attrNameLst>
                                      </p:cBhvr>
                                      <p:to>
                                        <p:strVal val="visible"/>
                                      </p:to>
                                    </p:set>
                                    <p:anim calcmode="lin" valueType="num">
                                      <p:cBhvr>
                                        <p:cTn id="99" dur="1000" fill="hold"/>
                                        <p:tgtEl>
                                          <p:spTgt spid="22"/>
                                        </p:tgtEl>
                                        <p:attrNameLst>
                                          <p:attrName>ppt_w</p:attrName>
                                        </p:attrNameLst>
                                      </p:cBhvr>
                                      <p:tavLst>
                                        <p:tav tm="0">
                                          <p:val>
                                            <p:fltVal val="0"/>
                                          </p:val>
                                        </p:tav>
                                        <p:tav tm="100000">
                                          <p:val>
                                            <p:strVal val="#ppt_w"/>
                                          </p:val>
                                        </p:tav>
                                      </p:tavLst>
                                    </p:anim>
                                    <p:anim calcmode="lin" valueType="num">
                                      <p:cBhvr>
                                        <p:cTn id="100" dur="1000" fill="hold"/>
                                        <p:tgtEl>
                                          <p:spTgt spid="22"/>
                                        </p:tgtEl>
                                        <p:attrNameLst>
                                          <p:attrName>ppt_h</p:attrName>
                                        </p:attrNameLst>
                                      </p:cBhvr>
                                      <p:tavLst>
                                        <p:tav tm="0">
                                          <p:val>
                                            <p:fltVal val="0"/>
                                          </p:val>
                                        </p:tav>
                                        <p:tav tm="100000">
                                          <p:val>
                                            <p:strVal val="#ppt_h"/>
                                          </p:val>
                                        </p:tav>
                                      </p:tavLst>
                                    </p:anim>
                                    <p:anim calcmode="lin" valueType="num">
                                      <p:cBhvr>
                                        <p:cTn id="101" dur="1000" fill="hold"/>
                                        <p:tgtEl>
                                          <p:spTgt spid="22"/>
                                        </p:tgtEl>
                                        <p:attrNameLst>
                                          <p:attrName>style.rotation</p:attrName>
                                        </p:attrNameLst>
                                      </p:cBhvr>
                                      <p:tavLst>
                                        <p:tav tm="0">
                                          <p:val>
                                            <p:fltVal val="90"/>
                                          </p:val>
                                        </p:tav>
                                        <p:tav tm="100000">
                                          <p:val>
                                            <p:fltVal val="0"/>
                                          </p:val>
                                        </p:tav>
                                      </p:tavLst>
                                    </p:anim>
                                    <p:animEffect transition="in" filter="fade">
                                      <p:cBhvr>
                                        <p:cTn id="10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animBg="1"/>
      <p:bldP spid="12" grpId="0" animBg="1"/>
      <p:bldP spid="13" grpId="0" animBg="1"/>
      <p:bldP spid="14" grpId="0" animBg="1"/>
      <p:bldP spid="22" grpId="0" animBg="1"/>
      <p:bldP spid="23" grpId="0" animBg="1"/>
      <p:bldP spid="2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093296"/>
            <a:ext cx="9144000" cy="76485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11" name="10 CuadroTexto"/>
          <p:cNvSpPr txBox="1"/>
          <p:nvPr/>
        </p:nvSpPr>
        <p:spPr>
          <a:xfrm>
            <a:off x="-252536" y="172960"/>
            <a:ext cx="8902857" cy="438582"/>
          </a:xfrm>
          <a:prstGeom prst="rect">
            <a:avLst/>
          </a:prstGeom>
          <a:noFill/>
        </p:spPr>
        <p:txBody>
          <a:bodyPr wrap="square" rtlCol="0">
            <a:spAutoFit/>
          </a:bodyPr>
          <a:lstStyle/>
          <a:p>
            <a:pPr lvl="2" algn="ctr">
              <a:lnSpc>
                <a:spcPts val="2700"/>
              </a:lnSpc>
            </a:pPr>
            <a:r>
              <a:rPr lang="es-EC" sz="2400" b="1" dirty="0" smtClean="0">
                <a:ln>
                  <a:solidFill>
                    <a:srgbClr val="7030A0"/>
                  </a:solidFill>
                </a:ln>
                <a:solidFill>
                  <a:srgbClr val="7030A0"/>
                </a:solidFill>
              </a:rPr>
              <a:t>Comentarios de incumplimiento a la normativa legal y técnica</a:t>
            </a:r>
            <a:endParaRPr lang="es-EC" sz="2400" b="1" dirty="0">
              <a:ln>
                <a:solidFill>
                  <a:srgbClr val="7030A0"/>
                </a:solidFill>
              </a:ln>
              <a:solidFill>
                <a:srgbClr val="7030A0"/>
              </a:solidFill>
            </a:endParaRPr>
          </a:p>
        </p:txBody>
      </p:sp>
      <p:sp>
        <p:nvSpPr>
          <p:cNvPr id="6" name="5 Rectángulo redondeado"/>
          <p:cNvSpPr/>
          <p:nvPr/>
        </p:nvSpPr>
        <p:spPr>
          <a:xfrm>
            <a:off x="179512" y="836711"/>
            <a:ext cx="8819038" cy="64807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s-EC" dirty="0"/>
              <a:t>Incumplimiento a la Norma Inen 2687  sección, Requisitos relativos a los equipos y </a:t>
            </a:r>
            <a:r>
              <a:rPr lang="es-EC" dirty="0" smtClean="0"/>
              <a:t>utensilios literales a y b.</a:t>
            </a:r>
            <a:endParaRPr lang="es-EC" dirty="0">
              <a:solidFill>
                <a:schemeClr val="tx1"/>
              </a:solidFill>
            </a:endParaRPr>
          </a:p>
        </p:txBody>
      </p:sp>
      <p:pic>
        <p:nvPicPr>
          <p:cNvPr id="10" name="9 Imagen"/>
          <p:cNvPicPr/>
          <p:nvPr/>
        </p:nvPicPr>
        <p:blipFill rotWithShape="1">
          <a:blip r:embed="rId3"/>
          <a:srcRect l="5387" t="5034" r="5806" b="7050"/>
          <a:stretch/>
        </p:blipFill>
        <p:spPr bwMode="auto">
          <a:xfrm rot="5400000">
            <a:off x="-56111" y="1760375"/>
            <a:ext cx="2706974" cy="23659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15" name="14 Imagen"/>
          <p:cNvPicPr/>
          <p:nvPr/>
        </p:nvPicPr>
        <p:blipFill rotWithShape="1">
          <a:blip r:embed="rId4"/>
          <a:srcRect l="21955" t="7810" r="19122" b="12832"/>
          <a:stretch/>
        </p:blipFill>
        <p:spPr bwMode="auto">
          <a:xfrm>
            <a:off x="2500798" y="1838435"/>
            <a:ext cx="4214409" cy="38591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16" name="15 Imagen" descr="C:\Users\HP\Desktop\FOTOS Y VIDEOS TESIS\QUITO\CARNICERIAS\20170624_112046.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676" y="4296828"/>
            <a:ext cx="2365930" cy="17291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16 Imagen"/>
          <p:cNvPicPr/>
          <p:nvPr/>
        </p:nvPicPr>
        <p:blipFill rotWithShape="1">
          <a:blip r:embed="rId6"/>
          <a:srcRect l="5528" t="4277" r="33154" b="7051"/>
          <a:stretch/>
        </p:blipFill>
        <p:spPr bwMode="auto">
          <a:xfrm rot="5400000">
            <a:off x="6708642" y="3774552"/>
            <a:ext cx="2325313" cy="23121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18" name="17 Imagen"/>
          <p:cNvPicPr/>
          <p:nvPr/>
        </p:nvPicPr>
        <p:blipFill rotWithShape="1">
          <a:blip r:embed="rId7"/>
          <a:srcRect l="32967" t="7115" r="32988" b="13700"/>
          <a:stretch/>
        </p:blipFill>
        <p:spPr bwMode="auto">
          <a:xfrm>
            <a:off x="6715208" y="1589853"/>
            <a:ext cx="2283342" cy="21781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
        <p:nvSpPr>
          <p:cNvPr id="19" name="18 Rectángulo"/>
          <p:cNvSpPr/>
          <p:nvPr/>
        </p:nvSpPr>
        <p:spPr>
          <a:xfrm>
            <a:off x="7430960" y="5809918"/>
            <a:ext cx="1634732"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M. El </a:t>
            </a:r>
            <a:r>
              <a:rPr lang="es-EC" dirty="0">
                <a:solidFill>
                  <a:schemeClr val="tx1"/>
                </a:solidFill>
              </a:rPr>
              <a:t>Turismo</a:t>
            </a:r>
          </a:p>
        </p:txBody>
      </p:sp>
      <p:sp>
        <p:nvSpPr>
          <p:cNvPr id="20" name="19 Rectángulo"/>
          <p:cNvSpPr/>
          <p:nvPr/>
        </p:nvSpPr>
        <p:spPr>
          <a:xfrm>
            <a:off x="3704585" y="1484784"/>
            <a:ext cx="1806834"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M. Chiriyacu</a:t>
            </a:r>
            <a:endParaRPr lang="es-EC" dirty="0">
              <a:solidFill>
                <a:schemeClr val="tx1"/>
              </a:solidFill>
            </a:endParaRPr>
          </a:p>
        </p:txBody>
      </p:sp>
      <p:sp>
        <p:nvSpPr>
          <p:cNvPr id="22" name="21 Rectángulo"/>
          <p:cNvSpPr/>
          <p:nvPr/>
        </p:nvSpPr>
        <p:spPr>
          <a:xfrm>
            <a:off x="544417" y="1484784"/>
            <a:ext cx="1500447"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M. Dominical</a:t>
            </a:r>
            <a:endParaRPr lang="es-EC" dirty="0">
              <a:solidFill>
                <a:schemeClr val="tx1"/>
              </a:solidFill>
            </a:endParaRPr>
          </a:p>
        </p:txBody>
      </p:sp>
      <p:sp>
        <p:nvSpPr>
          <p:cNvPr id="23" name="22 Rectángulo"/>
          <p:cNvSpPr/>
          <p:nvPr/>
        </p:nvSpPr>
        <p:spPr>
          <a:xfrm>
            <a:off x="7498103" y="3346491"/>
            <a:ext cx="1500447"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M. Dominical</a:t>
            </a:r>
            <a:endParaRPr lang="es-EC" dirty="0">
              <a:solidFill>
                <a:schemeClr val="tx1"/>
              </a:solidFill>
            </a:endParaRPr>
          </a:p>
        </p:txBody>
      </p:sp>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1544" y="5774355"/>
            <a:ext cx="1871663"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77769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nodeType="withEffect">
                                  <p:stCondLst>
                                    <p:cond delay="0"/>
                                  </p:stCondLst>
                                  <p:childTnLst>
                                    <p:set>
                                      <p:cBhvr>
                                        <p:cTn id="44" dur="1" fill="hold">
                                          <p:stCondLst>
                                            <p:cond delay="0"/>
                                          </p:stCondLst>
                                        </p:cTn>
                                        <p:tgtEl>
                                          <p:spTgt spid="2050"/>
                                        </p:tgtEl>
                                        <p:attrNameLst>
                                          <p:attrName>style.visibility</p:attrName>
                                        </p:attrNameLst>
                                      </p:cBhvr>
                                      <p:to>
                                        <p:strVal val="visible"/>
                                      </p:to>
                                    </p:set>
                                    <p:animEffect transition="in" filter="fade">
                                      <p:cBhvr>
                                        <p:cTn id="45" dur="500"/>
                                        <p:tgtEl>
                                          <p:spTgt spid="2050"/>
                                        </p:tgtEl>
                                      </p:cBhvr>
                                    </p:animEffect>
                                  </p:childTnLst>
                                </p:cTn>
                              </p:par>
                              <p:par>
                                <p:cTn id="46" presetID="10" presetClass="entr" presetSubtype="0"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P spid="19" grpId="0" animBg="1"/>
      <p:bldP spid="20" grpId="0" animBg="1"/>
      <p:bldP spid="22" grpId="0" animBg="1"/>
      <p:bldP spid="2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093296"/>
            <a:ext cx="9144000" cy="76485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11" name="10 CuadroTexto"/>
          <p:cNvSpPr txBox="1"/>
          <p:nvPr/>
        </p:nvSpPr>
        <p:spPr>
          <a:xfrm>
            <a:off x="-252536" y="172960"/>
            <a:ext cx="8902857" cy="438582"/>
          </a:xfrm>
          <a:prstGeom prst="rect">
            <a:avLst/>
          </a:prstGeom>
          <a:noFill/>
        </p:spPr>
        <p:txBody>
          <a:bodyPr wrap="square" rtlCol="0">
            <a:spAutoFit/>
          </a:bodyPr>
          <a:lstStyle/>
          <a:p>
            <a:pPr lvl="2" algn="ctr">
              <a:lnSpc>
                <a:spcPts val="2700"/>
              </a:lnSpc>
            </a:pPr>
            <a:r>
              <a:rPr lang="es-EC" sz="2400" b="1" dirty="0" smtClean="0">
                <a:ln>
                  <a:solidFill>
                    <a:srgbClr val="7030A0"/>
                  </a:solidFill>
                </a:ln>
                <a:solidFill>
                  <a:srgbClr val="7030A0"/>
                </a:solidFill>
              </a:rPr>
              <a:t>Comentarios de incumplimiento a la normativa legal y técnica</a:t>
            </a:r>
            <a:endParaRPr lang="es-EC" sz="2400" b="1" dirty="0">
              <a:ln>
                <a:solidFill>
                  <a:srgbClr val="7030A0"/>
                </a:solidFill>
              </a:ln>
              <a:solidFill>
                <a:srgbClr val="7030A0"/>
              </a:solidFill>
            </a:endParaRPr>
          </a:p>
        </p:txBody>
      </p:sp>
      <p:sp>
        <p:nvSpPr>
          <p:cNvPr id="6" name="5 Rectángulo redondeado"/>
          <p:cNvSpPr/>
          <p:nvPr/>
        </p:nvSpPr>
        <p:spPr>
          <a:xfrm>
            <a:off x="179512" y="851666"/>
            <a:ext cx="8856984" cy="77713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s-EC" dirty="0"/>
              <a:t>Incumplimiento a la norma Inen 2687 sección, Requisitos relativos a la adquisición y comercialización, transporte, recepción y almacenamiento de alimentos (adquisición y comercialización</a:t>
            </a:r>
            <a:r>
              <a:rPr lang="es-EC" dirty="0" smtClean="0"/>
              <a:t>) literales a y c.</a:t>
            </a:r>
            <a:endParaRPr lang="es-EC" dirty="0">
              <a:solidFill>
                <a:schemeClr val="tx1"/>
              </a:solidFill>
            </a:endParaRPr>
          </a:p>
        </p:txBody>
      </p:sp>
      <p:pic>
        <p:nvPicPr>
          <p:cNvPr id="10" name="9 Imagen" descr="C:\Users\HP\Desktop\FOTOS Y VIDEOS TESIS\QUITO\CARNICERIAS\20170624_08290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27342" y="1641911"/>
            <a:ext cx="1943100" cy="2589530"/>
          </a:xfrm>
          <a:prstGeom prst="rect">
            <a:avLst/>
          </a:prstGeom>
          <a:noFill/>
          <a:ln>
            <a:noFill/>
          </a:ln>
        </p:spPr>
      </p:pic>
      <p:pic>
        <p:nvPicPr>
          <p:cNvPr id="15" name="14 Imagen" descr="C:\Users\HP\Desktop\FOTOS Y VIDEOS TESIS\QUITO\CARNICERIAS\20170624_09065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0442" y="1651784"/>
            <a:ext cx="2087880" cy="2782570"/>
          </a:xfrm>
          <a:prstGeom prst="rect">
            <a:avLst/>
          </a:prstGeom>
          <a:noFill/>
          <a:ln>
            <a:noFill/>
          </a:ln>
        </p:spPr>
      </p:pic>
      <p:pic>
        <p:nvPicPr>
          <p:cNvPr id="16" name="15 Imagen"/>
          <p:cNvPicPr/>
          <p:nvPr/>
        </p:nvPicPr>
        <p:blipFill rotWithShape="1">
          <a:blip r:embed="rId4"/>
          <a:srcRect l="21671" t="22674" r="56657" b="11572"/>
          <a:stretch/>
        </p:blipFill>
        <p:spPr bwMode="auto">
          <a:xfrm>
            <a:off x="7258322" y="1628800"/>
            <a:ext cx="1728708" cy="2805554"/>
          </a:xfrm>
          <a:prstGeom prst="rect">
            <a:avLst/>
          </a:prstGeom>
          <a:ln>
            <a:noFill/>
          </a:ln>
          <a:extLst>
            <a:ext uri="{53640926-AAD7-44D8-BBD7-CCE9431645EC}">
              <a14:shadowObscured xmlns:a14="http://schemas.microsoft.com/office/drawing/2010/main"/>
            </a:ext>
          </a:extLst>
        </p:spPr>
      </p:pic>
      <p:pic>
        <p:nvPicPr>
          <p:cNvPr id="17" name="16 Imagen"/>
          <p:cNvPicPr/>
          <p:nvPr/>
        </p:nvPicPr>
        <p:blipFill rotWithShape="1">
          <a:blip r:embed="rId5"/>
          <a:srcRect l="19972" t="8078" r="18839" b="14327"/>
          <a:stretch/>
        </p:blipFill>
        <p:spPr bwMode="auto">
          <a:xfrm>
            <a:off x="197171" y="1628800"/>
            <a:ext cx="3150693" cy="2303145"/>
          </a:xfrm>
          <a:prstGeom prst="rect">
            <a:avLst/>
          </a:prstGeom>
          <a:ln>
            <a:noFill/>
          </a:ln>
          <a:extLst>
            <a:ext uri="{53640926-AAD7-44D8-BBD7-CCE9431645EC}">
              <a14:shadowObscured xmlns:a14="http://schemas.microsoft.com/office/drawing/2010/main"/>
            </a:ext>
          </a:extLst>
        </p:spPr>
      </p:pic>
      <p:pic>
        <p:nvPicPr>
          <p:cNvPr id="18" name="17 Imagen"/>
          <p:cNvPicPr/>
          <p:nvPr/>
        </p:nvPicPr>
        <p:blipFill rotWithShape="1">
          <a:blip r:embed="rId6"/>
          <a:srcRect l="33436" t="6566" r="33281" b="14248"/>
          <a:stretch/>
        </p:blipFill>
        <p:spPr bwMode="auto">
          <a:xfrm>
            <a:off x="179511" y="3749563"/>
            <a:ext cx="3103287" cy="2343734"/>
          </a:xfrm>
          <a:prstGeom prst="rect">
            <a:avLst/>
          </a:prstGeom>
          <a:ln>
            <a:noFill/>
          </a:ln>
          <a:extLst>
            <a:ext uri="{53640926-AAD7-44D8-BBD7-CCE9431645EC}">
              <a14:shadowObscured xmlns:a14="http://schemas.microsoft.com/office/drawing/2010/main"/>
            </a:ext>
          </a:extLst>
        </p:spPr>
      </p:pic>
      <p:pic>
        <p:nvPicPr>
          <p:cNvPr id="19" name="18 Imagen"/>
          <p:cNvPicPr/>
          <p:nvPr/>
        </p:nvPicPr>
        <p:blipFill rotWithShape="1">
          <a:blip r:embed="rId7"/>
          <a:srcRect l="33891" t="7389" r="33296" b="13700"/>
          <a:stretch/>
        </p:blipFill>
        <p:spPr bwMode="auto">
          <a:xfrm>
            <a:off x="3282798" y="4231441"/>
            <a:ext cx="3085045" cy="1861855"/>
          </a:xfrm>
          <a:prstGeom prst="rect">
            <a:avLst/>
          </a:prstGeom>
          <a:ln>
            <a:noFill/>
          </a:ln>
          <a:extLst>
            <a:ext uri="{53640926-AAD7-44D8-BBD7-CCE9431645EC}">
              <a14:shadowObscured xmlns:a14="http://schemas.microsoft.com/office/drawing/2010/main"/>
            </a:ext>
          </a:extLst>
        </p:spPr>
      </p:pic>
      <p:pic>
        <p:nvPicPr>
          <p:cNvPr id="20" name="19 Imagen"/>
          <p:cNvPicPr/>
          <p:nvPr/>
        </p:nvPicPr>
        <p:blipFill rotWithShape="1">
          <a:blip r:embed="rId8"/>
          <a:srcRect l="27069" t="5461" r="5223" b="6017"/>
          <a:stretch/>
        </p:blipFill>
        <p:spPr bwMode="auto">
          <a:xfrm rot="5400000">
            <a:off x="6855305" y="3946892"/>
            <a:ext cx="1658946" cy="2633870"/>
          </a:xfrm>
          <a:prstGeom prst="rect">
            <a:avLst/>
          </a:prstGeom>
          <a:ln>
            <a:noFill/>
          </a:ln>
          <a:extLst>
            <a:ext uri="{53640926-AAD7-44D8-BBD7-CCE9431645EC}">
              <a14:shadowObscured xmlns:a14="http://schemas.microsoft.com/office/drawing/2010/main"/>
            </a:ext>
          </a:extLst>
        </p:spPr>
      </p:pic>
      <p:sp>
        <p:nvSpPr>
          <p:cNvPr id="22" name="21 Rectángulo"/>
          <p:cNvSpPr/>
          <p:nvPr/>
        </p:nvSpPr>
        <p:spPr>
          <a:xfrm>
            <a:off x="4007954" y="5882139"/>
            <a:ext cx="1634732"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Quito</a:t>
            </a:r>
            <a:endParaRPr lang="es-EC" dirty="0">
              <a:solidFill>
                <a:schemeClr val="tx1"/>
              </a:solidFill>
            </a:endParaRPr>
          </a:p>
        </p:txBody>
      </p:sp>
      <p:sp>
        <p:nvSpPr>
          <p:cNvPr id="23" name="22 Rectángulo"/>
          <p:cNvSpPr/>
          <p:nvPr/>
        </p:nvSpPr>
        <p:spPr>
          <a:xfrm>
            <a:off x="4314504" y="1628800"/>
            <a:ext cx="1806834"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M. Chiriyacu</a:t>
            </a:r>
            <a:endParaRPr lang="es-EC" dirty="0">
              <a:solidFill>
                <a:schemeClr val="tx1"/>
              </a:solidFill>
            </a:endParaRPr>
          </a:p>
        </p:txBody>
      </p:sp>
      <p:sp>
        <p:nvSpPr>
          <p:cNvPr id="24" name="23 Rectángulo"/>
          <p:cNvSpPr/>
          <p:nvPr/>
        </p:nvSpPr>
        <p:spPr>
          <a:xfrm>
            <a:off x="980930" y="5877276"/>
            <a:ext cx="1500447"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M. Dominical</a:t>
            </a:r>
            <a:endParaRPr lang="es-EC" dirty="0">
              <a:solidFill>
                <a:schemeClr val="tx1"/>
              </a:solidFill>
            </a:endParaRPr>
          </a:p>
        </p:txBody>
      </p:sp>
      <p:sp>
        <p:nvSpPr>
          <p:cNvPr id="25" name="24 Rectángulo"/>
          <p:cNvSpPr/>
          <p:nvPr/>
        </p:nvSpPr>
        <p:spPr>
          <a:xfrm>
            <a:off x="7114734" y="5882139"/>
            <a:ext cx="1500447"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Puerto Quito</a:t>
            </a:r>
            <a:endParaRPr lang="es-EC" dirty="0">
              <a:solidFill>
                <a:schemeClr val="tx1"/>
              </a:solidFill>
            </a:endParaRPr>
          </a:p>
        </p:txBody>
      </p:sp>
      <p:sp>
        <p:nvSpPr>
          <p:cNvPr id="27" name="26 Rectángulo"/>
          <p:cNvSpPr/>
          <p:nvPr/>
        </p:nvSpPr>
        <p:spPr>
          <a:xfrm>
            <a:off x="827736" y="3317515"/>
            <a:ext cx="1806834"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M. Santa Clara</a:t>
            </a:r>
            <a:endParaRPr lang="es-EC" dirty="0">
              <a:solidFill>
                <a:schemeClr val="tx1"/>
              </a:solidFill>
            </a:endParaRPr>
          </a:p>
        </p:txBody>
      </p:sp>
      <p:sp>
        <p:nvSpPr>
          <p:cNvPr id="28" name="27 Rectángulo"/>
          <p:cNvSpPr/>
          <p:nvPr/>
        </p:nvSpPr>
        <p:spPr>
          <a:xfrm>
            <a:off x="7114734" y="4005063"/>
            <a:ext cx="1872296" cy="44240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F. César Chiriboga</a:t>
            </a:r>
            <a:endParaRPr lang="es-EC" dirty="0">
              <a:solidFill>
                <a:schemeClr val="tx1"/>
              </a:solidFill>
            </a:endParaRPr>
          </a:p>
        </p:txBody>
      </p:sp>
    </p:spTree>
    <p:extLst>
      <p:ext uri="{BB962C8B-B14F-4D97-AF65-F5344CB8AC3E}">
        <p14:creationId xmlns:p14="http://schemas.microsoft.com/office/powerpoint/2010/main" val="35377769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circle(in)">
                                      <p:cBhvr>
                                        <p:cTn id="21" dur="2000"/>
                                        <p:tgtEl>
                                          <p:spTgt spid="17"/>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in)">
                                      <p:cBhvr>
                                        <p:cTn id="24" dur="2000"/>
                                        <p:tgtEl>
                                          <p:spTgt spid="27"/>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circle(in)">
                                      <p:cBhvr>
                                        <p:cTn id="27" dur="2000"/>
                                        <p:tgtEl>
                                          <p:spTgt spid="23"/>
                                        </p:tgtEl>
                                      </p:cBhvr>
                                    </p:animEffect>
                                  </p:childTnLst>
                                </p:cTn>
                              </p:par>
                              <p:par>
                                <p:cTn id="28" presetID="6" presetClass="entr" presetSubtype="16"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ircle(in)">
                                      <p:cBhvr>
                                        <p:cTn id="30" dur="2000"/>
                                        <p:tgtEl>
                                          <p:spTgt spid="10"/>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circle(in)">
                                      <p:cBhvr>
                                        <p:cTn id="33" dur="2000"/>
                                        <p:tgtEl>
                                          <p:spTgt spid="28"/>
                                        </p:tgtEl>
                                      </p:cBhvr>
                                    </p:animEffect>
                                  </p:childTnLst>
                                </p:cTn>
                              </p:par>
                              <p:par>
                                <p:cTn id="34" presetID="6" presetClass="entr" presetSubtype="16"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ircle(in)">
                                      <p:cBhvr>
                                        <p:cTn id="36" dur="2000"/>
                                        <p:tgtEl>
                                          <p:spTgt spid="16"/>
                                        </p:tgtEl>
                                      </p:cBhvr>
                                    </p:animEffect>
                                  </p:childTnLst>
                                </p:cTn>
                              </p:par>
                              <p:par>
                                <p:cTn id="37" presetID="6" presetClass="entr" presetSubtype="16"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ircle(in)">
                                      <p:cBhvr>
                                        <p:cTn id="39" dur="2000"/>
                                        <p:tgtEl>
                                          <p:spTgt spid="15"/>
                                        </p:tgtEl>
                                      </p:cBhvr>
                                    </p:animEffect>
                                  </p:childTnLst>
                                </p:cTn>
                              </p:par>
                              <p:par>
                                <p:cTn id="40" presetID="6" presetClass="entr" presetSubtype="16"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circle(in)">
                                      <p:cBhvr>
                                        <p:cTn id="42" dur="2000"/>
                                        <p:tgtEl>
                                          <p:spTgt spid="20"/>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circle(in)">
                                      <p:cBhvr>
                                        <p:cTn id="45" dur="2000"/>
                                        <p:tgtEl>
                                          <p:spTgt spid="25"/>
                                        </p:tgtEl>
                                      </p:cBhvr>
                                    </p:animEffect>
                                  </p:childTnLst>
                                </p:cTn>
                              </p:par>
                              <p:par>
                                <p:cTn id="46" presetID="6" presetClass="entr" presetSubtype="16"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circle(in)">
                                      <p:cBhvr>
                                        <p:cTn id="48" dur="2000"/>
                                        <p:tgtEl>
                                          <p:spTgt spid="19"/>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circle(in)">
                                      <p:cBhvr>
                                        <p:cTn id="51" dur="2000"/>
                                        <p:tgtEl>
                                          <p:spTgt spid="22"/>
                                        </p:tgtEl>
                                      </p:cBhvr>
                                    </p:animEffect>
                                  </p:childTnLst>
                                </p:cTn>
                              </p:par>
                              <p:par>
                                <p:cTn id="52" presetID="6" presetClass="entr" presetSubtype="16" fill="hold"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circle(in)">
                                      <p:cBhvr>
                                        <p:cTn id="54" dur="2000"/>
                                        <p:tgtEl>
                                          <p:spTgt spid="18"/>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circle(in)">
                                      <p:cBhvr>
                                        <p:cTn id="5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P spid="22" grpId="0" animBg="1"/>
      <p:bldP spid="23" grpId="0" animBg="1"/>
      <p:bldP spid="24" grpId="0" animBg="1"/>
      <p:bldP spid="25" grpId="0" animBg="1"/>
      <p:bldP spid="27" grpId="0" animBg="1"/>
      <p:bldP spid="2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35 Imagen"/>
          <p:cNvPicPr/>
          <p:nvPr/>
        </p:nvPicPr>
        <p:blipFill rotWithShape="1">
          <a:blip r:embed="rId2"/>
          <a:srcRect l="16437" t="3549" r="33487" b="19132"/>
          <a:stretch/>
        </p:blipFill>
        <p:spPr bwMode="auto">
          <a:xfrm rot="5400000">
            <a:off x="7278732" y="2048062"/>
            <a:ext cx="2150560" cy="1364968"/>
          </a:xfrm>
          <a:prstGeom prst="rect">
            <a:avLst/>
          </a:prstGeom>
          <a:ln>
            <a:noFill/>
          </a:ln>
          <a:extLst>
            <a:ext uri="{53640926-AAD7-44D8-BBD7-CCE9431645EC}">
              <a14:shadowObscured xmlns:a14="http://schemas.microsoft.com/office/drawing/2010/main"/>
            </a:ext>
          </a:extLst>
        </p:spPr>
      </p:pic>
      <p:pic>
        <p:nvPicPr>
          <p:cNvPr id="32" name="31 Imagen" descr="C:\Users\HP\Desktop\FOTOS Y VIDEOS TESIS\PEDRO MONCAYO\CARNICERIAS\20170604_15083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8701" y="1655266"/>
            <a:ext cx="1722993" cy="2122933"/>
          </a:xfrm>
          <a:prstGeom prst="rect">
            <a:avLst/>
          </a:prstGeom>
          <a:noFill/>
          <a:ln>
            <a:noFill/>
          </a:ln>
        </p:spPr>
      </p:pic>
      <p:pic>
        <p:nvPicPr>
          <p:cNvPr id="35" name="34 Imagen" descr="C:\Users\HP\Desktop\FOTOS Y VIDEOS TESIS\QUITO\CARNICERIAS\20170624_11141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281" y="3186546"/>
            <a:ext cx="2062984" cy="1970646"/>
          </a:xfrm>
          <a:prstGeom prst="rect">
            <a:avLst/>
          </a:prstGeom>
          <a:noFill/>
          <a:ln>
            <a:noFill/>
          </a:ln>
        </p:spPr>
      </p:pic>
      <p:pic>
        <p:nvPicPr>
          <p:cNvPr id="31" name="30 Imagen" descr="C:\Users\HP\Desktop\FOTOS Y VIDEOS TESIS\MEJIA\CARNICERIAS\20170617_071156.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765" y="4256813"/>
            <a:ext cx="2066925" cy="1836484"/>
          </a:xfrm>
          <a:prstGeom prst="rect">
            <a:avLst/>
          </a:prstGeom>
          <a:noFill/>
          <a:ln>
            <a:noFill/>
          </a:ln>
        </p:spPr>
      </p:pic>
      <p:pic>
        <p:nvPicPr>
          <p:cNvPr id="39" name="38 Imagen"/>
          <p:cNvPicPr/>
          <p:nvPr/>
        </p:nvPicPr>
        <p:blipFill rotWithShape="1">
          <a:blip r:embed="rId6"/>
          <a:srcRect l="24031" t="4104" r="5571" b="7124"/>
          <a:stretch/>
        </p:blipFill>
        <p:spPr bwMode="auto">
          <a:xfrm>
            <a:off x="7338045" y="3793850"/>
            <a:ext cx="1698450" cy="2299445"/>
          </a:xfrm>
          <a:prstGeom prst="rect">
            <a:avLst/>
          </a:prstGeom>
          <a:ln>
            <a:noFill/>
          </a:ln>
          <a:extLst>
            <a:ext uri="{53640926-AAD7-44D8-BBD7-CCE9431645EC}">
              <a14:shadowObscured xmlns:a14="http://schemas.microsoft.com/office/drawing/2010/main"/>
            </a:ext>
          </a:extLst>
        </p:spPr>
      </p:pic>
      <p:pic>
        <p:nvPicPr>
          <p:cNvPr id="26" name="25 Imagen"/>
          <p:cNvPicPr/>
          <p:nvPr/>
        </p:nvPicPr>
        <p:blipFill rotWithShape="1">
          <a:blip r:embed="rId7"/>
          <a:srcRect l="15249" t="3012" r="16666" b="3835"/>
          <a:stretch/>
        </p:blipFill>
        <p:spPr bwMode="auto">
          <a:xfrm>
            <a:off x="3856426" y="3816821"/>
            <a:ext cx="1865407" cy="2276475"/>
          </a:xfrm>
          <a:prstGeom prst="rect">
            <a:avLst/>
          </a:prstGeom>
          <a:ln>
            <a:noFill/>
          </a:ln>
          <a:extLst>
            <a:ext uri="{53640926-AAD7-44D8-BBD7-CCE9431645EC}">
              <a14:shadowObscured xmlns:a14="http://schemas.microsoft.com/office/drawing/2010/main"/>
            </a:ext>
          </a:extLst>
        </p:spPr>
      </p:pic>
      <p:pic>
        <p:nvPicPr>
          <p:cNvPr id="38" name="37 Imagen"/>
          <p:cNvPicPr/>
          <p:nvPr/>
        </p:nvPicPr>
        <p:blipFill rotWithShape="1">
          <a:blip r:embed="rId8"/>
          <a:srcRect l="21692" t="22712" r="56462" b="6417"/>
          <a:stretch/>
        </p:blipFill>
        <p:spPr bwMode="auto">
          <a:xfrm>
            <a:off x="5652120" y="3828581"/>
            <a:ext cx="1685925" cy="2264716"/>
          </a:xfrm>
          <a:prstGeom prst="rect">
            <a:avLst/>
          </a:prstGeom>
          <a:ln>
            <a:noFill/>
          </a:ln>
          <a:extLst>
            <a:ext uri="{53640926-AAD7-44D8-BBD7-CCE9431645EC}">
              <a14:shadowObscured xmlns:a14="http://schemas.microsoft.com/office/drawing/2010/main"/>
            </a:ext>
          </a:extLst>
        </p:spPr>
      </p:pic>
      <p:pic>
        <p:nvPicPr>
          <p:cNvPr id="29" name="28 Imagen"/>
          <p:cNvPicPr/>
          <p:nvPr/>
        </p:nvPicPr>
        <p:blipFill rotWithShape="1">
          <a:blip r:embed="rId9"/>
          <a:srcRect l="5835" t="4645" r="5684" b="7105"/>
          <a:stretch/>
        </p:blipFill>
        <p:spPr bwMode="auto">
          <a:xfrm rot="5400000">
            <a:off x="2022752" y="1796738"/>
            <a:ext cx="2122933" cy="1787058"/>
          </a:xfrm>
          <a:prstGeom prst="rect">
            <a:avLst/>
          </a:prstGeom>
          <a:ln>
            <a:noFill/>
          </a:ln>
          <a:extLst>
            <a:ext uri="{53640926-AAD7-44D8-BBD7-CCE9431645EC}">
              <a14:shadowObscured xmlns:a14="http://schemas.microsoft.com/office/drawing/2010/main"/>
            </a:ext>
          </a:extLst>
        </p:spPr>
      </p:pic>
      <p:sp>
        <p:nvSpPr>
          <p:cNvPr id="4" name="3 Rectángulo"/>
          <p:cNvSpPr/>
          <p:nvPr/>
        </p:nvSpPr>
        <p:spPr>
          <a:xfrm>
            <a:off x="0" y="6093296"/>
            <a:ext cx="9144000" cy="76485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11" name="10 CuadroTexto"/>
          <p:cNvSpPr txBox="1"/>
          <p:nvPr/>
        </p:nvSpPr>
        <p:spPr>
          <a:xfrm>
            <a:off x="-252536" y="172960"/>
            <a:ext cx="8902857" cy="438582"/>
          </a:xfrm>
          <a:prstGeom prst="rect">
            <a:avLst/>
          </a:prstGeom>
          <a:noFill/>
        </p:spPr>
        <p:txBody>
          <a:bodyPr wrap="square" rtlCol="0">
            <a:spAutoFit/>
          </a:bodyPr>
          <a:lstStyle/>
          <a:p>
            <a:pPr lvl="2" algn="ctr">
              <a:lnSpc>
                <a:spcPts val="2700"/>
              </a:lnSpc>
            </a:pPr>
            <a:r>
              <a:rPr lang="es-EC" sz="2400" b="1" dirty="0" smtClean="0">
                <a:ln>
                  <a:solidFill>
                    <a:srgbClr val="7030A0"/>
                  </a:solidFill>
                </a:ln>
                <a:solidFill>
                  <a:srgbClr val="7030A0"/>
                </a:solidFill>
              </a:rPr>
              <a:t>Comentarios de incumplimiento a la normativa legal y técnica</a:t>
            </a:r>
            <a:endParaRPr lang="es-EC" sz="2400" b="1" dirty="0">
              <a:ln>
                <a:solidFill>
                  <a:srgbClr val="7030A0"/>
                </a:solidFill>
              </a:ln>
              <a:solidFill>
                <a:srgbClr val="7030A0"/>
              </a:solidFill>
            </a:endParaRPr>
          </a:p>
        </p:txBody>
      </p:sp>
      <p:sp>
        <p:nvSpPr>
          <p:cNvPr id="6" name="5 Rectángulo redondeado"/>
          <p:cNvSpPr/>
          <p:nvPr/>
        </p:nvSpPr>
        <p:spPr>
          <a:xfrm>
            <a:off x="179512" y="829395"/>
            <a:ext cx="8856984" cy="77713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s-EC" dirty="0"/>
              <a:t>Incumplimiento a la Norma Inen 2687  sección, Requisitos relativos a la adquisición y comercialización, transporte, recepción y almacenamiento de alimentos (transporte, recepción y almacenamiento) y requisitos relativos al puesto de comercialización </a:t>
            </a:r>
            <a:endParaRPr lang="es-EC" dirty="0">
              <a:solidFill>
                <a:schemeClr val="tx1"/>
              </a:solidFill>
            </a:endParaRPr>
          </a:p>
        </p:txBody>
      </p:sp>
      <p:sp>
        <p:nvSpPr>
          <p:cNvPr id="22" name="21 Rectángulo"/>
          <p:cNvSpPr/>
          <p:nvPr/>
        </p:nvSpPr>
        <p:spPr>
          <a:xfrm>
            <a:off x="7671528" y="1655266"/>
            <a:ext cx="1364967"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M. Iñaquito</a:t>
            </a:r>
            <a:endParaRPr lang="es-EC" dirty="0">
              <a:solidFill>
                <a:schemeClr val="tx1"/>
              </a:solidFill>
            </a:endParaRPr>
          </a:p>
        </p:txBody>
      </p:sp>
      <p:sp>
        <p:nvSpPr>
          <p:cNvPr id="23" name="22 Rectángulo"/>
          <p:cNvSpPr/>
          <p:nvPr/>
        </p:nvSpPr>
        <p:spPr>
          <a:xfrm>
            <a:off x="179512" y="5882139"/>
            <a:ext cx="1806834"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M. Central Mejía</a:t>
            </a:r>
            <a:endParaRPr lang="es-EC" dirty="0">
              <a:solidFill>
                <a:schemeClr val="tx1"/>
              </a:solidFill>
            </a:endParaRPr>
          </a:p>
        </p:txBody>
      </p:sp>
      <p:sp>
        <p:nvSpPr>
          <p:cNvPr id="24" name="23 Rectángulo"/>
          <p:cNvSpPr/>
          <p:nvPr/>
        </p:nvSpPr>
        <p:spPr>
          <a:xfrm>
            <a:off x="2333684" y="3292059"/>
            <a:ext cx="1500447"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M. Dominical</a:t>
            </a:r>
            <a:endParaRPr lang="es-EC" dirty="0">
              <a:solidFill>
                <a:schemeClr val="tx1"/>
              </a:solidFill>
            </a:endParaRPr>
          </a:p>
        </p:txBody>
      </p:sp>
      <p:sp>
        <p:nvSpPr>
          <p:cNvPr id="25" name="24 Rectángulo"/>
          <p:cNvSpPr/>
          <p:nvPr/>
        </p:nvSpPr>
        <p:spPr>
          <a:xfrm>
            <a:off x="7536049" y="5882139"/>
            <a:ext cx="1500447"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Los Bancos</a:t>
            </a:r>
            <a:endParaRPr lang="es-EC" dirty="0">
              <a:solidFill>
                <a:schemeClr val="tx1"/>
              </a:solidFill>
            </a:endParaRPr>
          </a:p>
        </p:txBody>
      </p:sp>
      <p:sp>
        <p:nvSpPr>
          <p:cNvPr id="27" name="26 Rectángulo"/>
          <p:cNvSpPr/>
          <p:nvPr/>
        </p:nvSpPr>
        <p:spPr>
          <a:xfrm>
            <a:off x="3977748" y="3296779"/>
            <a:ext cx="1581186" cy="53180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M. 24 de Noviembre </a:t>
            </a:r>
            <a:endParaRPr lang="es-EC" dirty="0">
              <a:solidFill>
                <a:schemeClr val="tx1"/>
              </a:solidFill>
            </a:endParaRPr>
          </a:p>
        </p:txBody>
      </p:sp>
      <p:sp>
        <p:nvSpPr>
          <p:cNvPr id="28" name="27 Rectángulo"/>
          <p:cNvSpPr/>
          <p:nvPr/>
        </p:nvSpPr>
        <p:spPr>
          <a:xfrm>
            <a:off x="5558934" y="5861169"/>
            <a:ext cx="1872296" cy="44240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F. César Chiriboga</a:t>
            </a:r>
            <a:endParaRPr lang="es-EC" dirty="0">
              <a:solidFill>
                <a:schemeClr val="tx1"/>
              </a:solidFill>
            </a:endParaRPr>
          </a:p>
        </p:txBody>
      </p:sp>
      <p:pic>
        <p:nvPicPr>
          <p:cNvPr id="21" name="20 Imagen" descr="C:\Users\HP\Desktop\FOTOS Y VIDEOS TESIS\QUITO\CARNICERIAS\20171009_112923.jpg"/>
          <p:cNvPicPr/>
          <p:nvPr/>
        </p:nvPicPr>
        <p:blipFill rotWithShape="1">
          <a:blip r:embed="rId10" cstate="print">
            <a:extLst>
              <a:ext uri="{28A0092B-C50C-407E-A947-70E740481C1C}">
                <a14:useLocalDpi xmlns:a14="http://schemas.microsoft.com/office/drawing/2010/main" val="0"/>
              </a:ext>
            </a:extLst>
          </a:blip>
          <a:srcRect b="13622"/>
          <a:stretch/>
        </p:blipFill>
        <p:spPr bwMode="auto">
          <a:xfrm>
            <a:off x="123765" y="1649130"/>
            <a:ext cx="2095500" cy="1537416"/>
          </a:xfrm>
          <a:prstGeom prst="rect">
            <a:avLst/>
          </a:prstGeom>
          <a:noFill/>
          <a:ln>
            <a:noFill/>
          </a:ln>
        </p:spPr>
      </p:pic>
      <p:pic>
        <p:nvPicPr>
          <p:cNvPr id="30" name="29 Imagen"/>
          <p:cNvPicPr/>
          <p:nvPr/>
        </p:nvPicPr>
        <p:blipFill rotWithShape="1">
          <a:blip r:embed="rId11"/>
          <a:srcRect l="49385" t="7397" r="33055" b="27183"/>
          <a:stretch/>
        </p:blipFill>
        <p:spPr bwMode="auto">
          <a:xfrm>
            <a:off x="2072006" y="3724107"/>
            <a:ext cx="1762125" cy="2369189"/>
          </a:xfrm>
          <a:prstGeom prst="rect">
            <a:avLst/>
          </a:prstGeom>
          <a:ln>
            <a:noFill/>
          </a:ln>
          <a:extLst>
            <a:ext uri="{53640926-AAD7-44D8-BBD7-CCE9431645EC}">
              <a14:shadowObscured xmlns:a14="http://schemas.microsoft.com/office/drawing/2010/main"/>
            </a:ext>
          </a:extLst>
        </p:spPr>
      </p:pic>
      <p:pic>
        <p:nvPicPr>
          <p:cNvPr id="33" name="32 Imagen" descr="C:\Users\HP\Desktop\FOTOS Y VIDEOS TESIS\QUITO\CARNICERIAS\20170624_083431.jp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53008" y="1628800"/>
            <a:ext cx="2018520" cy="2175867"/>
          </a:xfrm>
          <a:prstGeom prst="rect">
            <a:avLst/>
          </a:prstGeom>
          <a:noFill/>
          <a:ln>
            <a:noFill/>
          </a:ln>
        </p:spPr>
      </p:pic>
      <p:sp>
        <p:nvSpPr>
          <p:cNvPr id="40" name="39 Rectángulo"/>
          <p:cNvSpPr/>
          <p:nvPr/>
        </p:nvSpPr>
        <p:spPr>
          <a:xfrm>
            <a:off x="2322526" y="5882139"/>
            <a:ext cx="1500447"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Los Bancos</a:t>
            </a:r>
            <a:endParaRPr lang="es-EC" dirty="0">
              <a:solidFill>
                <a:schemeClr val="tx1"/>
              </a:solidFill>
            </a:endParaRPr>
          </a:p>
        </p:txBody>
      </p:sp>
      <p:sp>
        <p:nvSpPr>
          <p:cNvPr id="41" name="40 Rectángulo"/>
          <p:cNvSpPr/>
          <p:nvPr/>
        </p:nvSpPr>
        <p:spPr>
          <a:xfrm>
            <a:off x="5947907" y="3361802"/>
            <a:ext cx="1500447"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M. Chiriyacu </a:t>
            </a:r>
            <a:endParaRPr lang="es-EC" dirty="0">
              <a:solidFill>
                <a:schemeClr val="tx1"/>
              </a:solidFill>
            </a:endParaRPr>
          </a:p>
        </p:txBody>
      </p:sp>
    </p:spTree>
    <p:extLst>
      <p:ext uri="{BB962C8B-B14F-4D97-AF65-F5344CB8AC3E}">
        <p14:creationId xmlns:p14="http://schemas.microsoft.com/office/powerpoint/2010/main" val="16348335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50 Imagen"/>
          <p:cNvPicPr/>
          <p:nvPr/>
        </p:nvPicPr>
        <p:blipFill rotWithShape="1">
          <a:blip r:embed="rId2"/>
          <a:srcRect l="21727" t="22438" r="56238" b="7400"/>
          <a:stretch/>
        </p:blipFill>
        <p:spPr bwMode="auto">
          <a:xfrm>
            <a:off x="5616006" y="1443849"/>
            <a:ext cx="1613605" cy="2276324"/>
          </a:xfrm>
          <a:prstGeom prst="rect">
            <a:avLst/>
          </a:prstGeom>
          <a:ln>
            <a:noFill/>
          </a:ln>
          <a:extLst>
            <a:ext uri="{53640926-AAD7-44D8-BBD7-CCE9431645EC}">
              <a14:shadowObscured xmlns:a14="http://schemas.microsoft.com/office/drawing/2010/main"/>
            </a:ext>
          </a:extLst>
        </p:spPr>
      </p:pic>
      <p:pic>
        <p:nvPicPr>
          <p:cNvPr id="43" name="42 Imagen"/>
          <p:cNvPicPr/>
          <p:nvPr/>
        </p:nvPicPr>
        <p:blipFill rotWithShape="1">
          <a:blip r:embed="rId3"/>
          <a:srcRect l="5530" t="4368" r="5837" b="6836"/>
          <a:stretch/>
        </p:blipFill>
        <p:spPr bwMode="auto">
          <a:xfrm rot="5400000">
            <a:off x="3613291" y="1697816"/>
            <a:ext cx="2256681" cy="1748749"/>
          </a:xfrm>
          <a:prstGeom prst="rect">
            <a:avLst/>
          </a:prstGeom>
          <a:ln>
            <a:noFill/>
          </a:ln>
          <a:extLst>
            <a:ext uri="{53640926-AAD7-44D8-BBD7-CCE9431645EC}">
              <a14:shadowObscured xmlns:a14="http://schemas.microsoft.com/office/drawing/2010/main"/>
            </a:ext>
          </a:extLst>
        </p:spPr>
      </p:pic>
      <p:pic>
        <p:nvPicPr>
          <p:cNvPr id="46" name="45 Imagen" descr="C:\Users\HP\Desktop\FOTOS Y VIDEOS TESIS\MEJIA\CARNICERIAS\20170617_065326.jpg"/>
          <p:cNvPicPr/>
          <p:nvPr/>
        </p:nvPicPr>
        <p:blipFill rotWithShape="1">
          <a:blip r:embed="rId4" cstate="print">
            <a:extLst>
              <a:ext uri="{28A0092B-C50C-407E-A947-70E740481C1C}">
                <a14:useLocalDpi xmlns:a14="http://schemas.microsoft.com/office/drawing/2010/main" val="0"/>
              </a:ext>
            </a:extLst>
          </a:blip>
          <a:srcRect b="3874"/>
          <a:stretch/>
        </p:blipFill>
        <p:spPr bwMode="auto">
          <a:xfrm>
            <a:off x="7099309" y="3700530"/>
            <a:ext cx="1937185" cy="2392766"/>
          </a:xfrm>
          <a:prstGeom prst="rect">
            <a:avLst/>
          </a:prstGeom>
          <a:noFill/>
          <a:ln>
            <a:noFill/>
          </a:ln>
        </p:spPr>
      </p:pic>
      <p:pic>
        <p:nvPicPr>
          <p:cNvPr id="45" name="44 Imagen"/>
          <p:cNvPicPr/>
          <p:nvPr/>
        </p:nvPicPr>
        <p:blipFill rotWithShape="1">
          <a:blip r:embed="rId5"/>
          <a:srcRect l="5375" t="4916" r="14286" b="6287"/>
          <a:stretch/>
        </p:blipFill>
        <p:spPr bwMode="auto">
          <a:xfrm rot="5400000">
            <a:off x="6924452" y="1749006"/>
            <a:ext cx="2417199" cy="1806885"/>
          </a:xfrm>
          <a:prstGeom prst="rect">
            <a:avLst/>
          </a:prstGeom>
          <a:ln>
            <a:noFill/>
          </a:ln>
          <a:extLst>
            <a:ext uri="{53640926-AAD7-44D8-BBD7-CCE9431645EC}">
              <a14:shadowObscured xmlns:a14="http://schemas.microsoft.com/office/drawing/2010/main"/>
            </a:ext>
          </a:extLst>
        </p:spPr>
      </p:pic>
      <p:pic>
        <p:nvPicPr>
          <p:cNvPr id="50" name="49 Imagen"/>
          <p:cNvPicPr/>
          <p:nvPr/>
        </p:nvPicPr>
        <p:blipFill rotWithShape="1">
          <a:blip r:embed="rId6"/>
          <a:srcRect l="16349" t="3831" r="16734" b="8700"/>
          <a:stretch/>
        </p:blipFill>
        <p:spPr bwMode="auto">
          <a:xfrm>
            <a:off x="5148064" y="3720173"/>
            <a:ext cx="1951245" cy="2392766"/>
          </a:xfrm>
          <a:prstGeom prst="rect">
            <a:avLst/>
          </a:prstGeom>
          <a:ln>
            <a:noFill/>
          </a:ln>
          <a:extLst>
            <a:ext uri="{53640926-AAD7-44D8-BBD7-CCE9431645EC}">
              <a14:shadowObscured xmlns:a14="http://schemas.microsoft.com/office/drawing/2010/main"/>
            </a:ext>
          </a:extLst>
        </p:spPr>
      </p:pic>
      <p:pic>
        <p:nvPicPr>
          <p:cNvPr id="49" name="48 Imagen"/>
          <p:cNvPicPr/>
          <p:nvPr/>
        </p:nvPicPr>
        <p:blipFill rotWithShape="1">
          <a:blip r:embed="rId7"/>
          <a:srcRect l="5991" t="5735" r="5680" b="6834"/>
          <a:stretch/>
        </p:blipFill>
        <p:spPr bwMode="auto">
          <a:xfrm rot="5400000">
            <a:off x="3046120" y="4049539"/>
            <a:ext cx="2450825" cy="1753062"/>
          </a:xfrm>
          <a:prstGeom prst="rect">
            <a:avLst/>
          </a:prstGeom>
          <a:ln>
            <a:noFill/>
          </a:ln>
          <a:extLst>
            <a:ext uri="{53640926-AAD7-44D8-BBD7-CCE9431645EC}">
              <a14:shadowObscured xmlns:a14="http://schemas.microsoft.com/office/drawing/2010/main"/>
            </a:ext>
          </a:extLst>
        </p:spPr>
      </p:pic>
      <p:pic>
        <p:nvPicPr>
          <p:cNvPr id="47" name="46 Imagen" descr="C:\Users\HP\Desktop\FOTOS Y VIDEOS TESIS\PEDRO MONCAYO\CARNICERIAS\20170604_155521.jpg"/>
          <p:cNvPicPr/>
          <p:nvPr/>
        </p:nvPicPr>
        <p:blipFill rotWithShape="1">
          <a:blip r:embed="rId8" cstate="print">
            <a:extLst>
              <a:ext uri="{28A0092B-C50C-407E-A947-70E740481C1C}">
                <a14:useLocalDpi xmlns:a14="http://schemas.microsoft.com/office/drawing/2010/main" val="0"/>
              </a:ext>
            </a:extLst>
          </a:blip>
          <a:srcRect l="31927" r="6884"/>
          <a:stretch/>
        </p:blipFill>
        <p:spPr bwMode="auto">
          <a:xfrm>
            <a:off x="179512" y="3666028"/>
            <a:ext cx="1806835" cy="2427268"/>
          </a:xfrm>
          <a:prstGeom prst="rect">
            <a:avLst/>
          </a:prstGeom>
          <a:noFill/>
          <a:ln>
            <a:noFill/>
          </a:ln>
        </p:spPr>
      </p:pic>
      <p:pic>
        <p:nvPicPr>
          <p:cNvPr id="48" name="47 Imagen" descr="C:\Users\HP\Desktop\FOTOS Y VIDEOS TESIS\PEDRO VICENTE\CARNICERIAS\20170610_102330.jpg"/>
          <p:cNvPicPr/>
          <p:nvPr/>
        </p:nvPicPr>
        <p:blipFill rotWithShape="1">
          <a:blip r:embed="rId9" cstate="print">
            <a:extLst>
              <a:ext uri="{28A0092B-C50C-407E-A947-70E740481C1C}">
                <a14:useLocalDpi xmlns:a14="http://schemas.microsoft.com/office/drawing/2010/main" val="0"/>
              </a:ext>
            </a:extLst>
          </a:blip>
          <a:srcRect l="25517" r="24356"/>
          <a:stretch/>
        </p:blipFill>
        <p:spPr bwMode="auto">
          <a:xfrm>
            <a:off x="1763688" y="3700531"/>
            <a:ext cx="1625600" cy="2432050"/>
          </a:xfrm>
          <a:prstGeom prst="rect">
            <a:avLst/>
          </a:prstGeom>
          <a:noFill/>
          <a:ln>
            <a:noFill/>
          </a:ln>
        </p:spPr>
      </p:pic>
      <p:pic>
        <p:nvPicPr>
          <p:cNvPr id="37" name="36 Imagen"/>
          <p:cNvPicPr/>
          <p:nvPr/>
        </p:nvPicPr>
        <p:blipFill rotWithShape="1">
          <a:blip r:embed="rId10"/>
          <a:srcRect l="4916" t="4369" r="6145" b="7109"/>
          <a:stretch/>
        </p:blipFill>
        <p:spPr bwMode="auto">
          <a:xfrm rot="5400000">
            <a:off x="1781654" y="1614927"/>
            <a:ext cx="2256681" cy="1914525"/>
          </a:xfrm>
          <a:prstGeom prst="rect">
            <a:avLst/>
          </a:prstGeom>
          <a:ln>
            <a:noFill/>
          </a:ln>
          <a:extLst>
            <a:ext uri="{53640926-AAD7-44D8-BBD7-CCE9431645EC}">
              <a14:shadowObscured xmlns:a14="http://schemas.microsoft.com/office/drawing/2010/main"/>
            </a:ext>
          </a:extLst>
        </p:spPr>
      </p:pic>
      <p:pic>
        <p:nvPicPr>
          <p:cNvPr id="42" name="41 Imagen"/>
          <p:cNvPicPr/>
          <p:nvPr/>
        </p:nvPicPr>
        <p:blipFill rotWithShape="1">
          <a:blip r:embed="rId11"/>
          <a:srcRect l="5222" t="4095" r="13823" b="6014"/>
          <a:stretch/>
        </p:blipFill>
        <p:spPr bwMode="auto">
          <a:xfrm rot="5400000">
            <a:off x="-50497" y="1690806"/>
            <a:ext cx="2239732" cy="1779715"/>
          </a:xfrm>
          <a:prstGeom prst="rect">
            <a:avLst/>
          </a:prstGeom>
          <a:ln>
            <a:noFill/>
          </a:ln>
          <a:extLst>
            <a:ext uri="{53640926-AAD7-44D8-BBD7-CCE9431645EC}">
              <a14:shadowObscured xmlns:a14="http://schemas.microsoft.com/office/drawing/2010/main"/>
            </a:ext>
          </a:extLst>
        </p:spPr>
      </p:pic>
      <p:sp>
        <p:nvSpPr>
          <p:cNvPr id="4" name="3 Rectángulo"/>
          <p:cNvSpPr/>
          <p:nvPr/>
        </p:nvSpPr>
        <p:spPr>
          <a:xfrm>
            <a:off x="0" y="6093296"/>
            <a:ext cx="9144000" cy="76485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11" name="10 CuadroTexto"/>
          <p:cNvSpPr txBox="1"/>
          <p:nvPr/>
        </p:nvSpPr>
        <p:spPr>
          <a:xfrm>
            <a:off x="-252536" y="172960"/>
            <a:ext cx="8902857" cy="438582"/>
          </a:xfrm>
          <a:prstGeom prst="rect">
            <a:avLst/>
          </a:prstGeom>
          <a:noFill/>
        </p:spPr>
        <p:txBody>
          <a:bodyPr wrap="square" rtlCol="0">
            <a:spAutoFit/>
          </a:bodyPr>
          <a:lstStyle/>
          <a:p>
            <a:pPr lvl="2" algn="ctr">
              <a:lnSpc>
                <a:spcPts val="2700"/>
              </a:lnSpc>
            </a:pPr>
            <a:r>
              <a:rPr lang="es-EC" sz="2400" b="1" dirty="0" smtClean="0">
                <a:ln>
                  <a:solidFill>
                    <a:srgbClr val="7030A0"/>
                  </a:solidFill>
                </a:ln>
                <a:solidFill>
                  <a:srgbClr val="7030A0"/>
                </a:solidFill>
              </a:rPr>
              <a:t>Comentarios de incumplimiento a la normativa legal y técnica</a:t>
            </a:r>
            <a:endParaRPr lang="es-EC" sz="2400" b="1" dirty="0">
              <a:ln>
                <a:solidFill>
                  <a:srgbClr val="7030A0"/>
                </a:solidFill>
              </a:ln>
              <a:solidFill>
                <a:srgbClr val="7030A0"/>
              </a:solidFill>
            </a:endParaRPr>
          </a:p>
        </p:txBody>
      </p:sp>
      <p:sp>
        <p:nvSpPr>
          <p:cNvPr id="6" name="5 Rectángulo redondeado"/>
          <p:cNvSpPr/>
          <p:nvPr/>
        </p:nvSpPr>
        <p:spPr>
          <a:xfrm>
            <a:off x="179512" y="829395"/>
            <a:ext cx="8856984" cy="51137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s-EC" dirty="0"/>
              <a:t>Incumplimiento a la Norma Inen 2687 sección, Requisitos de higiene del comerciante de alimentos</a:t>
            </a:r>
            <a:endParaRPr lang="es-EC" dirty="0">
              <a:solidFill>
                <a:schemeClr val="tx1"/>
              </a:solidFill>
            </a:endParaRPr>
          </a:p>
        </p:txBody>
      </p:sp>
      <p:sp>
        <p:nvSpPr>
          <p:cNvPr id="22" name="21 Rectángulo"/>
          <p:cNvSpPr/>
          <p:nvPr/>
        </p:nvSpPr>
        <p:spPr>
          <a:xfrm>
            <a:off x="7157085" y="5896915"/>
            <a:ext cx="1625223"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solidFill>
                  <a:schemeClr val="tx1"/>
                </a:solidFill>
              </a:rPr>
              <a:t>M. Central Mejía</a:t>
            </a:r>
            <a:endParaRPr lang="es-EC" sz="1400" dirty="0">
              <a:solidFill>
                <a:schemeClr val="tx1"/>
              </a:solidFill>
            </a:endParaRPr>
          </a:p>
        </p:txBody>
      </p:sp>
      <p:sp>
        <p:nvSpPr>
          <p:cNvPr id="23" name="22 Rectángulo"/>
          <p:cNvSpPr/>
          <p:nvPr/>
        </p:nvSpPr>
        <p:spPr>
          <a:xfrm>
            <a:off x="1789375" y="5935459"/>
            <a:ext cx="1612021"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solidFill>
                  <a:schemeClr val="tx1"/>
                </a:solidFill>
              </a:rPr>
              <a:t>M. Pedro Vicente</a:t>
            </a:r>
            <a:endParaRPr lang="es-EC" sz="1400" dirty="0">
              <a:solidFill>
                <a:schemeClr val="tx1"/>
              </a:solidFill>
            </a:endParaRPr>
          </a:p>
        </p:txBody>
      </p:sp>
      <p:sp>
        <p:nvSpPr>
          <p:cNvPr id="24" name="23 Rectángulo"/>
          <p:cNvSpPr/>
          <p:nvPr/>
        </p:nvSpPr>
        <p:spPr>
          <a:xfrm>
            <a:off x="1209003" y="1463147"/>
            <a:ext cx="1338669"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solidFill>
                  <a:schemeClr val="tx1"/>
                </a:solidFill>
              </a:rPr>
              <a:t>M. Dominical</a:t>
            </a:r>
            <a:endParaRPr lang="es-EC" sz="1400" dirty="0">
              <a:solidFill>
                <a:schemeClr val="tx1"/>
              </a:solidFill>
            </a:endParaRPr>
          </a:p>
        </p:txBody>
      </p:sp>
      <p:sp>
        <p:nvSpPr>
          <p:cNvPr id="25" name="24 Rectángulo"/>
          <p:cNvSpPr/>
          <p:nvPr/>
        </p:nvSpPr>
        <p:spPr>
          <a:xfrm>
            <a:off x="7460544" y="1442959"/>
            <a:ext cx="1338669"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solidFill>
                  <a:schemeClr val="tx1"/>
                </a:solidFill>
              </a:rPr>
              <a:t>Los Bancos</a:t>
            </a:r>
            <a:endParaRPr lang="es-EC" sz="1400" dirty="0">
              <a:solidFill>
                <a:schemeClr val="tx1"/>
              </a:solidFill>
            </a:endParaRPr>
          </a:p>
        </p:txBody>
      </p:sp>
      <p:sp>
        <p:nvSpPr>
          <p:cNvPr id="27" name="26 Rectángulo"/>
          <p:cNvSpPr/>
          <p:nvPr/>
        </p:nvSpPr>
        <p:spPr>
          <a:xfrm>
            <a:off x="116192" y="5957820"/>
            <a:ext cx="1581186" cy="53180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solidFill>
                  <a:schemeClr val="tx1"/>
                </a:solidFill>
              </a:rPr>
              <a:t>M. 24 de Noviembre </a:t>
            </a:r>
            <a:endParaRPr lang="es-EC" sz="1400" dirty="0">
              <a:solidFill>
                <a:schemeClr val="tx1"/>
              </a:solidFill>
            </a:endParaRPr>
          </a:p>
        </p:txBody>
      </p:sp>
      <p:sp>
        <p:nvSpPr>
          <p:cNvPr id="28" name="27 Rectángulo"/>
          <p:cNvSpPr/>
          <p:nvPr/>
        </p:nvSpPr>
        <p:spPr>
          <a:xfrm>
            <a:off x="3867257" y="3252374"/>
            <a:ext cx="1772041" cy="44240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solidFill>
                  <a:schemeClr val="tx1"/>
                </a:solidFill>
              </a:rPr>
              <a:t>M. Diario de Cayambe</a:t>
            </a:r>
            <a:endParaRPr lang="es-EC" sz="1400" dirty="0">
              <a:solidFill>
                <a:schemeClr val="tx1"/>
              </a:solidFill>
            </a:endParaRPr>
          </a:p>
        </p:txBody>
      </p:sp>
      <p:sp>
        <p:nvSpPr>
          <p:cNvPr id="40" name="39 Rectángulo"/>
          <p:cNvSpPr/>
          <p:nvPr/>
        </p:nvSpPr>
        <p:spPr>
          <a:xfrm>
            <a:off x="3521308" y="5935459"/>
            <a:ext cx="1338669"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solidFill>
                  <a:schemeClr val="tx1"/>
                </a:solidFill>
              </a:rPr>
              <a:t>Puerto Quito</a:t>
            </a:r>
            <a:endParaRPr lang="es-EC" sz="1400" dirty="0">
              <a:solidFill>
                <a:schemeClr val="tx1"/>
              </a:solidFill>
            </a:endParaRPr>
          </a:p>
        </p:txBody>
      </p:sp>
      <p:sp>
        <p:nvSpPr>
          <p:cNvPr id="41" name="40 Rectángulo"/>
          <p:cNvSpPr/>
          <p:nvPr/>
        </p:nvSpPr>
        <p:spPr>
          <a:xfrm>
            <a:off x="5373462" y="5916557"/>
            <a:ext cx="1338669" cy="4320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solidFill>
                  <a:schemeClr val="tx1"/>
                </a:solidFill>
              </a:rPr>
              <a:t>M. San Roque </a:t>
            </a:r>
            <a:endParaRPr lang="es-EC" sz="1400" dirty="0">
              <a:solidFill>
                <a:schemeClr val="tx1"/>
              </a:solidFill>
            </a:endParaRPr>
          </a:p>
        </p:txBody>
      </p:sp>
      <p:sp>
        <p:nvSpPr>
          <p:cNvPr id="53" name="52 Rectángulo"/>
          <p:cNvSpPr/>
          <p:nvPr/>
        </p:nvSpPr>
        <p:spPr>
          <a:xfrm>
            <a:off x="5587595" y="1427171"/>
            <a:ext cx="1670425" cy="44240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solidFill>
                  <a:schemeClr val="tx1"/>
                </a:solidFill>
              </a:rPr>
              <a:t>F. César Chiriboga</a:t>
            </a:r>
            <a:endParaRPr lang="es-EC" sz="1400" dirty="0">
              <a:solidFill>
                <a:schemeClr val="tx1"/>
              </a:solidFill>
            </a:endParaRPr>
          </a:p>
        </p:txBody>
      </p:sp>
    </p:spTree>
    <p:extLst>
      <p:ext uri="{BB962C8B-B14F-4D97-AF65-F5344CB8AC3E}">
        <p14:creationId xmlns:p14="http://schemas.microsoft.com/office/powerpoint/2010/main" val="29810454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500" fill="hold"/>
                                        <p:tgtEl>
                                          <p:spTgt spid="42"/>
                                        </p:tgtEl>
                                        <p:attrNameLst>
                                          <p:attrName>ppt_w</p:attrName>
                                        </p:attrNameLst>
                                      </p:cBhvr>
                                      <p:tavLst>
                                        <p:tav tm="0">
                                          <p:val>
                                            <p:fltVal val="0"/>
                                          </p:val>
                                        </p:tav>
                                        <p:tav tm="100000">
                                          <p:val>
                                            <p:strVal val="#ppt_w"/>
                                          </p:val>
                                        </p:tav>
                                      </p:tavLst>
                                    </p:anim>
                                    <p:anim calcmode="lin" valueType="num">
                                      <p:cBhvr>
                                        <p:cTn id="22" dur="500" fill="hold"/>
                                        <p:tgtEl>
                                          <p:spTgt spid="42"/>
                                        </p:tgtEl>
                                        <p:attrNameLst>
                                          <p:attrName>ppt_h</p:attrName>
                                        </p:attrNameLst>
                                      </p:cBhvr>
                                      <p:tavLst>
                                        <p:tav tm="0">
                                          <p:val>
                                            <p:fltVal val="0"/>
                                          </p:val>
                                        </p:tav>
                                        <p:tav tm="100000">
                                          <p:val>
                                            <p:strVal val="#ppt_h"/>
                                          </p:val>
                                        </p:tav>
                                      </p:tavLst>
                                    </p:anim>
                                    <p:animEffect transition="in" filter="fade">
                                      <p:cBhvr>
                                        <p:cTn id="23" dur="500"/>
                                        <p:tgtEl>
                                          <p:spTgt spid="42"/>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500" fill="hold"/>
                                        <p:tgtEl>
                                          <p:spTgt spid="24"/>
                                        </p:tgtEl>
                                        <p:attrNameLst>
                                          <p:attrName>ppt_w</p:attrName>
                                        </p:attrNameLst>
                                      </p:cBhvr>
                                      <p:tavLst>
                                        <p:tav tm="0">
                                          <p:val>
                                            <p:fltVal val="0"/>
                                          </p:val>
                                        </p:tav>
                                        <p:tav tm="100000">
                                          <p:val>
                                            <p:strVal val="#ppt_w"/>
                                          </p:val>
                                        </p:tav>
                                      </p:tavLst>
                                    </p:anim>
                                    <p:anim calcmode="lin" valueType="num">
                                      <p:cBhvr>
                                        <p:cTn id="27" dur="500" fill="hold"/>
                                        <p:tgtEl>
                                          <p:spTgt spid="24"/>
                                        </p:tgtEl>
                                        <p:attrNameLst>
                                          <p:attrName>ppt_h</p:attrName>
                                        </p:attrNameLst>
                                      </p:cBhvr>
                                      <p:tavLst>
                                        <p:tav tm="0">
                                          <p:val>
                                            <p:fltVal val="0"/>
                                          </p:val>
                                        </p:tav>
                                        <p:tav tm="100000">
                                          <p:val>
                                            <p:strVal val="#ppt_h"/>
                                          </p:val>
                                        </p:tav>
                                      </p:tavLst>
                                    </p:anim>
                                    <p:animEffect transition="in" filter="fade">
                                      <p:cBhvr>
                                        <p:cTn id="28" dur="500"/>
                                        <p:tgtEl>
                                          <p:spTgt spid="24"/>
                                        </p:tgtEl>
                                      </p:cBhvr>
                                    </p:animEffect>
                                  </p:childTnLst>
                                </p:cTn>
                              </p:par>
                              <p:par>
                                <p:cTn id="29" presetID="53" presetClass="entr" presetSubtype="16"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p:cTn id="31" dur="500" fill="hold"/>
                                        <p:tgtEl>
                                          <p:spTgt spid="37"/>
                                        </p:tgtEl>
                                        <p:attrNameLst>
                                          <p:attrName>ppt_w</p:attrName>
                                        </p:attrNameLst>
                                      </p:cBhvr>
                                      <p:tavLst>
                                        <p:tav tm="0">
                                          <p:val>
                                            <p:fltVal val="0"/>
                                          </p:val>
                                        </p:tav>
                                        <p:tav tm="100000">
                                          <p:val>
                                            <p:strVal val="#ppt_w"/>
                                          </p:val>
                                        </p:tav>
                                      </p:tavLst>
                                    </p:anim>
                                    <p:anim calcmode="lin" valueType="num">
                                      <p:cBhvr>
                                        <p:cTn id="32" dur="500" fill="hold"/>
                                        <p:tgtEl>
                                          <p:spTgt spid="37"/>
                                        </p:tgtEl>
                                        <p:attrNameLst>
                                          <p:attrName>ppt_h</p:attrName>
                                        </p:attrNameLst>
                                      </p:cBhvr>
                                      <p:tavLst>
                                        <p:tav tm="0">
                                          <p:val>
                                            <p:fltVal val="0"/>
                                          </p:val>
                                        </p:tav>
                                        <p:tav tm="100000">
                                          <p:val>
                                            <p:strVal val="#ppt_h"/>
                                          </p:val>
                                        </p:tav>
                                      </p:tavLst>
                                    </p:anim>
                                    <p:animEffect transition="in" filter="fade">
                                      <p:cBhvr>
                                        <p:cTn id="33" dur="500"/>
                                        <p:tgtEl>
                                          <p:spTgt spid="37"/>
                                        </p:tgtEl>
                                      </p:cBhvr>
                                    </p:animEffect>
                                  </p:childTnLst>
                                </p:cTn>
                              </p:par>
                              <p:par>
                                <p:cTn id="34" presetID="53" presetClass="entr" presetSubtype="16"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p:cTn id="36" dur="500" fill="hold"/>
                                        <p:tgtEl>
                                          <p:spTgt spid="43"/>
                                        </p:tgtEl>
                                        <p:attrNameLst>
                                          <p:attrName>ppt_w</p:attrName>
                                        </p:attrNameLst>
                                      </p:cBhvr>
                                      <p:tavLst>
                                        <p:tav tm="0">
                                          <p:val>
                                            <p:fltVal val="0"/>
                                          </p:val>
                                        </p:tav>
                                        <p:tav tm="100000">
                                          <p:val>
                                            <p:strVal val="#ppt_w"/>
                                          </p:val>
                                        </p:tav>
                                      </p:tavLst>
                                    </p:anim>
                                    <p:anim calcmode="lin" valueType="num">
                                      <p:cBhvr>
                                        <p:cTn id="37" dur="500" fill="hold"/>
                                        <p:tgtEl>
                                          <p:spTgt spid="43"/>
                                        </p:tgtEl>
                                        <p:attrNameLst>
                                          <p:attrName>ppt_h</p:attrName>
                                        </p:attrNameLst>
                                      </p:cBhvr>
                                      <p:tavLst>
                                        <p:tav tm="0">
                                          <p:val>
                                            <p:fltVal val="0"/>
                                          </p:val>
                                        </p:tav>
                                        <p:tav tm="100000">
                                          <p:val>
                                            <p:strVal val="#ppt_h"/>
                                          </p:val>
                                        </p:tav>
                                      </p:tavLst>
                                    </p:anim>
                                    <p:animEffect transition="in" filter="fade">
                                      <p:cBhvr>
                                        <p:cTn id="38" dur="500"/>
                                        <p:tgtEl>
                                          <p:spTgt spid="43"/>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p:cTn id="41" dur="500" fill="hold"/>
                                        <p:tgtEl>
                                          <p:spTgt spid="28"/>
                                        </p:tgtEl>
                                        <p:attrNameLst>
                                          <p:attrName>ppt_w</p:attrName>
                                        </p:attrNameLst>
                                      </p:cBhvr>
                                      <p:tavLst>
                                        <p:tav tm="0">
                                          <p:val>
                                            <p:fltVal val="0"/>
                                          </p:val>
                                        </p:tav>
                                        <p:tav tm="100000">
                                          <p:val>
                                            <p:strVal val="#ppt_w"/>
                                          </p:val>
                                        </p:tav>
                                      </p:tavLst>
                                    </p:anim>
                                    <p:anim calcmode="lin" valueType="num">
                                      <p:cBhvr>
                                        <p:cTn id="42" dur="500" fill="hold"/>
                                        <p:tgtEl>
                                          <p:spTgt spid="28"/>
                                        </p:tgtEl>
                                        <p:attrNameLst>
                                          <p:attrName>ppt_h</p:attrName>
                                        </p:attrNameLst>
                                      </p:cBhvr>
                                      <p:tavLst>
                                        <p:tav tm="0">
                                          <p:val>
                                            <p:fltVal val="0"/>
                                          </p:val>
                                        </p:tav>
                                        <p:tav tm="100000">
                                          <p:val>
                                            <p:strVal val="#ppt_h"/>
                                          </p:val>
                                        </p:tav>
                                      </p:tavLst>
                                    </p:anim>
                                    <p:animEffect transition="in" filter="fade">
                                      <p:cBhvr>
                                        <p:cTn id="43" dur="500"/>
                                        <p:tgtEl>
                                          <p:spTgt spid="28"/>
                                        </p:tgtEl>
                                      </p:cBhvr>
                                    </p:animEffect>
                                  </p:childTnLst>
                                </p:cTn>
                              </p:par>
                              <p:par>
                                <p:cTn id="44" presetID="53" presetClass="entr" presetSubtype="16" fill="hold" nodeType="withEffect">
                                  <p:stCondLst>
                                    <p:cond delay="0"/>
                                  </p:stCondLst>
                                  <p:childTnLst>
                                    <p:set>
                                      <p:cBhvr>
                                        <p:cTn id="45" dur="1" fill="hold">
                                          <p:stCondLst>
                                            <p:cond delay="0"/>
                                          </p:stCondLst>
                                        </p:cTn>
                                        <p:tgtEl>
                                          <p:spTgt spid="51"/>
                                        </p:tgtEl>
                                        <p:attrNameLst>
                                          <p:attrName>style.visibility</p:attrName>
                                        </p:attrNameLst>
                                      </p:cBhvr>
                                      <p:to>
                                        <p:strVal val="visible"/>
                                      </p:to>
                                    </p:set>
                                    <p:anim calcmode="lin" valueType="num">
                                      <p:cBhvr>
                                        <p:cTn id="46" dur="500" fill="hold"/>
                                        <p:tgtEl>
                                          <p:spTgt spid="51"/>
                                        </p:tgtEl>
                                        <p:attrNameLst>
                                          <p:attrName>ppt_w</p:attrName>
                                        </p:attrNameLst>
                                      </p:cBhvr>
                                      <p:tavLst>
                                        <p:tav tm="0">
                                          <p:val>
                                            <p:fltVal val="0"/>
                                          </p:val>
                                        </p:tav>
                                        <p:tav tm="100000">
                                          <p:val>
                                            <p:strVal val="#ppt_w"/>
                                          </p:val>
                                        </p:tav>
                                      </p:tavLst>
                                    </p:anim>
                                    <p:anim calcmode="lin" valueType="num">
                                      <p:cBhvr>
                                        <p:cTn id="47" dur="500" fill="hold"/>
                                        <p:tgtEl>
                                          <p:spTgt spid="51"/>
                                        </p:tgtEl>
                                        <p:attrNameLst>
                                          <p:attrName>ppt_h</p:attrName>
                                        </p:attrNameLst>
                                      </p:cBhvr>
                                      <p:tavLst>
                                        <p:tav tm="0">
                                          <p:val>
                                            <p:fltVal val="0"/>
                                          </p:val>
                                        </p:tav>
                                        <p:tav tm="100000">
                                          <p:val>
                                            <p:strVal val="#ppt_h"/>
                                          </p:val>
                                        </p:tav>
                                      </p:tavLst>
                                    </p:anim>
                                    <p:animEffect transition="in" filter="fade">
                                      <p:cBhvr>
                                        <p:cTn id="48" dur="500"/>
                                        <p:tgtEl>
                                          <p:spTgt spid="51"/>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53"/>
                                        </p:tgtEl>
                                        <p:attrNameLst>
                                          <p:attrName>style.visibility</p:attrName>
                                        </p:attrNameLst>
                                      </p:cBhvr>
                                      <p:to>
                                        <p:strVal val="visible"/>
                                      </p:to>
                                    </p:set>
                                    <p:anim calcmode="lin" valueType="num">
                                      <p:cBhvr>
                                        <p:cTn id="51" dur="500" fill="hold"/>
                                        <p:tgtEl>
                                          <p:spTgt spid="53"/>
                                        </p:tgtEl>
                                        <p:attrNameLst>
                                          <p:attrName>ppt_w</p:attrName>
                                        </p:attrNameLst>
                                      </p:cBhvr>
                                      <p:tavLst>
                                        <p:tav tm="0">
                                          <p:val>
                                            <p:fltVal val="0"/>
                                          </p:val>
                                        </p:tav>
                                        <p:tav tm="100000">
                                          <p:val>
                                            <p:strVal val="#ppt_w"/>
                                          </p:val>
                                        </p:tav>
                                      </p:tavLst>
                                    </p:anim>
                                    <p:anim calcmode="lin" valueType="num">
                                      <p:cBhvr>
                                        <p:cTn id="52" dur="500" fill="hold"/>
                                        <p:tgtEl>
                                          <p:spTgt spid="53"/>
                                        </p:tgtEl>
                                        <p:attrNameLst>
                                          <p:attrName>ppt_h</p:attrName>
                                        </p:attrNameLst>
                                      </p:cBhvr>
                                      <p:tavLst>
                                        <p:tav tm="0">
                                          <p:val>
                                            <p:fltVal val="0"/>
                                          </p:val>
                                        </p:tav>
                                        <p:tav tm="100000">
                                          <p:val>
                                            <p:strVal val="#ppt_h"/>
                                          </p:val>
                                        </p:tav>
                                      </p:tavLst>
                                    </p:anim>
                                    <p:animEffect transition="in" filter="fade">
                                      <p:cBhvr>
                                        <p:cTn id="53" dur="500"/>
                                        <p:tgtEl>
                                          <p:spTgt spid="53"/>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p:cTn id="56" dur="500" fill="hold"/>
                                        <p:tgtEl>
                                          <p:spTgt spid="25"/>
                                        </p:tgtEl>
                                        <p:attrNameLst>
                                          <p:attrName>ppt_w</p:attrName>
                                        </p:attrNameLst>
                                      </p:cBhvr>
                                      <p:tavLst>
                                        <p:tav tm="0">
                                          <p:val>
                                            <p:fltVal val="0"/>
                                          </p:val>
                                        </p:tav>
                                        <p:tav tm="100000">
                                          <p:val>
                                            <p:strVal val="#ppt_w"/>
                                          </p:val>
                                        </p:tav>
                                      </p:tavLst>
                                    </p:anim>
                                    <p:anim calcmode="lin" valueType="num">
                                      <p:cBhvr>
                                        <p:cTn id="57" dur="500" fill="hold"/>
                                        <p:tgtEl>
                                          <p:spTgt spid="25"/>
                                        </p:tgtEl>
                                        <p:attrNameLst>
                                          <p:attrName>ppt_h</p:attrName>
                                        </p:attrNameLst>
                                      </p:cBhvr>
                                      <p:tavLst>
                                        <p:tav tm="0">
                                          <p:val>
                                            <p:fltVal val="0"/>
                                          </p:val>
                                        </p:tav>
                                        <p:tav tm="100000">
                                          <p:val>
                                            <p:strVal val="#ppt_h"/>
                                          </p:val>
                                        </p:tav>
                                      </p:tavLst>
                                    </p:anim>
                                    <p:animEffect transition="in" filter="fade">
                                      <p:cBhvr>
                                        <p:cTn id="58" dur="500"/>
                                        <p:tgtEl>
                                          <p:spTgt spid="25"/>
                                        </p:tgtEl>
                                      </p:cBhvr>
                                    </p:animEffect>
                                  </p:childTnLst>
                                </p:cTn>
                              </p:par>
                              <p:par>
                                <p:cTn id="59" presetID="53" presetClass="entr" presetSubtype="16" fill="hold" nodeType="withEffect">
                                  <p:stCondLst>
                                    <p:cond delay="0"/>
                                  </p:stCondLst>
                                  <p:childTnLst>
                                    <p:set>
                                      <p:cBhvr>
                                        <p:cTn id="60" dur="1" fill="hold">
                                          <p:stCondLst>
                                            <p:cond delay="0"/>
                                          </p:stCondLst>
                                        </p:cTn>
                                        <p:tgtEl>
                                          <p:spTgt spid="45"/>
                                        </p:tgtEl>
                                        <p:attrNameLst>
                                          <p:attrName>style.visibility</p:attrName>
                                        </p:attrNameLst>
                                      </p:cBhvr>
                                      <p:to>
                                        <p:strVal val="visible"/>
                                      </p:to>
                                    </p:set>
                                    <p:anim calcmode="lin" valueType="num">
                                      <p:cBhvr>
                                        <p:cTn id="61" dur="500" fill="hold"/>
                                        <p:tgtEl>
                                          <p:spTgt spid="45"/>
                                        </p:tgtEl>
                                        <p:attrNameLst>
                                          <p:attrName>ppt_w</p:attrName>
                                        </p:attrNameLst>
                                      </p:cBhvr>
                                      <p:tavLst>
                                        <p:tav tm="0">
                                          <p:val>
                                            <p:fltVal val="0"/>
                                          </p:val>
                                        </p:tav>
                                        <p:tav tm="100000">
                                          <p:val>
                                            <p:strVal val="#ppt_w"/>
                                          </p:val>
                                        </p:tav>
                                      </p:tavLst>
                                    </p:anim>
                                    <p:anim calcmode="lin" valueType="num">
                                      <p:cBhvr>
                                        <p:cTn id="62" dur="500" fill="hold"/>
                                        <p:tgtEl>
                                          <p:spTgt spid="45"/>
                                        </p:tgtEl>
                                        <p:attrNameLst>
                                          <p:attrName>ppt_h</p:attrName>
                                        </p:attrNameLst>
                                      </p:cBhvr>
                                      <p:tavLst>
                                        <p:tav tm="0">
                                          <p:val>
                                            <p:fltVal val="0"/>
                                          </p:val>
                                        </p:tav>
                                        <p:tav tm="100000">
                                          <p:val>
                                            <p:strVal val="#ppt_h"/>
                                          </p:val>
                                        </p:tav>
                                      </p:tavLst>
                                    </p:anim>
                                    <p:animEffect transition="in" filter="fade">
                                      <p:cBhvr>
                                        <p:cTn id="63" dur="500"/>
                                        <p:tgtEl>
                                          <p:spTgt spid="45"/>
                                        </p:tgtEl>
                                      </p:cBhvr>
                                    </p:animEffect>
                                  </p:childTnLst>
                                </p:cTn>
                              </p:par>
                              <p:par>
                                <p:cTn id="64" presetID="53" presetClass="entr" presetSubtype="16" fill="hold" nodeType="withEffect">
                                  <p:stCondLst>
                                    <p:cond delay="0"/>
                                  </p:stCondLst>
                                  <p:childTnLst>
                                    <p:set>
                                      <p:cBhvr>
                                        <p:cTn id="65" dur="1" fill="hold">
                                          <p:stCondLst>
                                            <p:cond delay="0"/>
                                          </p:stCondLst>
                                        </p:cTn>
                                        <p:tgtEl>
                                          <p:spTgt spid="46"/>
                                        </p:tgtEl>
                                        <p:attrNameLst>
                                          <p:attrName>style.visibility</p:attrName>
                                        </p:attrNameLst>
                                      </p:cBhvr>
                                      <p:to>
                                        <p:strVal val="visible"/>
                                      </p:to>
                                    </p:set>
                                    <p:anim calcmode="lin" valueType="num">
                                      <p:cBhvr>
                                        <p:cTn id="66" dur="500" fill="hold"/>
                                        <p:tgtEl>
                                          <p:spTgt spid="46"/>
                                        </p:tgtEl>
                                        <p:attrNameLst>
                                          <p:attrName>ppt_w</p:attrName>
                                        </p:attrNameLst>
                                      </p:cBhvr>
                                      <p:tavLst>
                                        <p:tav tm="0">
                                          <p:val>
                                            <p:fltVal val="0"/>
                                          </p:val>
                                        </p:tav>
                                        <p:tav tm="100000">
                                          <p:val>
                                            <p:strVal val="#ppt_w"/>
                                          </p:val>
                                        </p:tav>
                                      </p:tavLst>
                                    </p:anim>
                                    <p:anim calcmode="lin" valueType="num">
                                      <p:cBhvr>
                                        <p:cTn id="67" dur="500" fill="hold"/>
                                        <p:tgtEl>
                                          <p:spTgt spid="46"/>
                                        </p:tgtEl>
                                        <p:attrNameLst>
                                          <p:attrName>ppt_h</p:attrName>
                                        </p:attrNameLst>
                                      </p:cBhvr>
                                      <p:tavLst>
                                        <p:tav tm="0">
                                          <p:val>
                                            <p:fltVal val="0"/>
                                          </p:val>
                                        </p:tav>
                                        <p:tav tm="100000">
                                          <p:val>
                                            <p:strVal val="#ppt_h"/>
                                          </p:val>
                                        </p:tav>
                                      </p:tavLst>
                                    </p:anim>
                                    <p:animEffect transition="in" filter="fade">
                                      <p:cBhvr>
                                        <p:cTn id="68" dur="500"/>
                                        <p:tgtEl>
                                          <p:spTgt spid="46"/>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p:cTn id="71" dur="500" fill="hold"/>
                                        <p:tgtEl>
                                          <p:spTgt spid="22"/>
                                        </p:tgtEl>
                                        <p:attrNameLst>
                                          <p:attrName>ppt_w</p:attrName>
                                        </p:attrNameLst>
                                      </p:cBhvr>
                                      <p:tavLst>
                                        <p:tav tm="0">
                                          <p:val>
                                            <p:fltVal val="0"/>
                                          </p:val>
                                        </p:tav>
                                        <p:tav tm="100000">
                                          <p:val>
                                            <p:strVal val="#ppt_w"/>
                                          </p:val>
                                        </p:tav>
                                      </p:tavLst>
                                    </p:anim>
                                    <p:anim calcmode="lin" valueType="num">
                                      <p:cBhvr>
                                        <p:cTn id="72" dur="500" fill="hold"/>
                                        <p:tgtEl>
                                          <p:spTgt spid="22"/>
                                        </p:tgtEl>
                                        <p:attrNameLst>
                                          <p:attrName>ppt_h</p:attrName>
                                        </p:attrNameLst>
                                      </p:cBhvr>
                                      <p:tavLst>
                                        <p:tav tm="0">
                                          <p:val>
                                            <p:fltVal val="0"/>
                                          </p:val>
                                        </p:tav>
                                        <p:tav tm="100000">
                                          <p:val>
                                            <p:strVal val="#ppt_h"/>
                                          </p:val>
                                        </p:tav>
                                      </p:tavLst>
                                    </p:anim>
                                    <p:animEffect transition="in" filter="fade">
                                      <p:cBhvr>
                                        <p:cTn id="73" dur="500"/>
                                        <p:tgtEl>
                                          <p:spTgt spid="22"/>
                                        </p:tgtEl>
                                      </p:cBhvr>
                                    </p:animEffect>
                                  </p:childTnLst>
                                </p:cTn>
                              </p:par>
                              <p:par>
                                <p:cTn id="74" presetID="53" presetClass="entr" presetSubtype="16" fill="hold" nodeType="withEffect">
                                  <p:stCondLst>
                                    <p:cond delay="0"/>
                                  </p:stCondLst>
                                  <p:childTnLst>
                                    <p:set>
                                      <p:cBhvr>
                                        <p:cTn id="75" dur="1" fill="hold">
                                          <p:stCondLst>
                                            <p:cond delay="0"/>
                                          </p:stCondLst>
                                        </p:cTn>
                                        <p:tgtEl>
                                          <p:spTgt spid="50"/>
                                        </p:tgtEl>
                                        <p:attrNameLst>
                                          <p:attrName>style.visibility</p:attrName>
                                        </p:attrNameLst>
                                      </p:cBhvr>
                                      <p:to>
                                        <p:strVal val="visible"/>
                                      </p:to>
                                    </p:set>
                                    <p:anim calcmode="lin" valueType="num">
                                      <p:cBhvr>
                                        <p:cTn id="76" dur="500" fill="hold"/>
                                        <p:tgtEl>
                                          <p:spTgt spid="50"/>
                                        </p:tgtEl>
                                        <p:attrNameLst>
                                          <p:attrName>ppt_w</p:attrName>
                                        </p:attrNameLst>
                                      </p:cBhvr>
                                      <p:tavLst>
                                        <p:tav tm="0">
                                          <p:val>
                                            <p:fltVal val="0"/>
                                          </p:val>
                                        </p:tav>
                                        <p:tav tm="100000">
                                          <p:val>
                                            <p:strVal val="#ppt_w"/>
                                          </p:val>
                                        </p:tav>
                                      </p:tavLst>
                                    </p:anim>
                                    <p:anim calcmode="lin" valueType="num">
                                      <p:cBhvr>
                                        <p:cTn id="77" dur="500" fill="hold"/>
                                        <p:tgtEl>
                                          <p:spTgt spid="50"/>
                                        </p:tgtEl>
                                        <p:attrNameLst>
                                          <p:attrName>ppt_h</p:attrName>
                                        </p:attrNameLst>
                                      </p:cBhvr>
                                      <p:tavLst>
                                        <p:tav tm="0">
                                          <p:val>
                                            <p:fltVal val="0"/>
                                          </p:val>
                                        </p:tav>
                                        <p:tav tm="100000">
                                          <p:val>
                                            <p:strVal val="#ppt_h"/>
                                          </p:val>
                                        </p:tav>
                                      </p:tavLst>
                                    </p:anim>
                                    <p:animEffect transition="in" filter="fade">
                                      <p:cBhvr>
                                        <p:cTn id="78" dur="500"/>
                                        <p:tgtEl>
                                          <p:spTgt spid="50"/>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anim calcmode="lin" valueType="num">
                                      <p:cBhvr>
                                        <p:cTn id="81" dur="500" fill="hold"/>
                                        <p:tgtEl>
                                          <p:spTgt spid="41"/>
                                        </p:tgtEl>
                                        <p:attrNameLst>
                                          <p:attrName>ppt_w</p:attrName>
                                        </p:attrNameLst>
                                      </p:cBhvr>
                                      <p:tavLst>
                                        <p:tav tm="0">
                                          <p:val>
                                            <p:fltVal val="0"/>
                                          </p:val>
                                        </p:tav>
                                        <p:tav tm="100000">
                                          <p:val>
                                            <p:strVal val="#ppt_w"/>
                                          </p:val>
                                        </p:tav>
                                      </p:tavLst>
                                    </p:anim>
                                    <p:anim calcmode="lin" valueType="num">
                                      <p:cBhvr>
                                        <p:cTn id="82" dur="500" fill="hold"/>
                                        <p:tgtEl>
                                          <p:spTgt spid="41"/>
                                        </p:tgtEl>
                                        <p:attrNameLst>
                                          <p:attrName>ppt_h</p:attrName>
                                        </p:attrNameLst>
                                      </p:cBhvr>
                                      <p:tavLst>
                                        <p:tav tm="0">
                                          <p:val>
                                            <p:fltVal val="0"/>
                                          </p:val>
                                        </p:tav>
                                        <p:tav tm="100000">
                                          <p:val>
                                            <p:strVal val="#ppt_h"/>
                                          </p:val>
                                        </p:tav>
                                      </p:tavLst>
                                    </p:anim>
                                    <p:animEffect transition="in" filter="fade">
                                      <p:cBhvr>
                                        <p:cTn id="83" dur="500"/>
                                        <p:tgtEl>
                                          <p:spTgt spid="41"/>
                                        </p:tgtEl>
                                      </p:cBhvr>
                                    </p:animEffect>
                                  </p:childTnLst>
                                </p:cTn>
                              </p:par>
                              <p:par>
                                <p:cTn id="84" presetID="53" presetClass="entr" presetSubtype="16" fill="hold" nodeType="withEffect">
                                  <p:stCondLst>
                                    <p:cond delay="0"/>
                                  </p:stCondLst>
                                  <p:childTnLst>
                                    <p:set>
                                      <p:cBhvr>
                                        <p:cTn id="85" dur="1" fill="hold">
                                          <p:stCondLst>
                                            <p:cond delay="0"/>
                                          </p:stCondLst>
                                        </p:cTn>
                                        <p:tgtEl>
                                          <p:spTgt spid="49"/>
                                        </p:tgtEl>
                                        <p:attrNameLst>
                                          <p:attrName>style.visibility</p:attrName>
                                        </p:attrNameLst>
                                      </p:cBhvr>
                                      <p:to>
                                        <p:strVal val="visible"/>
                                      </p:to>
                                    </p:set>
                                    <p:anim calcmode="lin" valueType="num">
                                      <p:cBhvr>
                                        <p:cTn id="86" dur="500" fill="hold"/>
                                        <p:tgtEl>
                                          <p:spTgt spid="49"/>
                                        </p:tgtEl>
                                        <p:attrNameLst>
                                          <p:attrName>ppt_w</p:attrName>
                                        </p:attrNameLst>
                                      </p:cBhvr>
                                      <p:tavLst>
                                        <p:tav tm="0">
                                          <p:val>
                                            <p:fltVal val="0"/>
                                          </p:val>
                                        </p:tav>
                                        <p:tav tm="100000">
                                          <p:val>
                                            <p:strVal val="#ppt_w"/>
                                          </p:val>
                                        </p:tav>
                                      </p:tavLst>
                                    </p:anim>
                                    <p:anim calcmode="lin" valueType="num">
                                      <p:cBhvr>
                                        <p:cTn id="87" dur="500" fill="hold"/>
                                        <p:tgtEl>
                                          <p:spTgt spid="49"/>
                                        </p:tgtEl>
                                        <p:attrNameLst>
                                          <p:attrName>ppt_h</p:attrName>
                                        </p:attrNameLst>
                                      </p:cBhvr>
                                      <p:tavLst>
                                        <p:tav tm="0">
                                          <p:val>
                                            <p:fltVal val="0"/>
                                          </p:val>
                                        </p:tav>
                                        <p:tav tm="100000">
                                          <p:val>
                                            <p:strVal val="#ppt_h"/>
                                          </p:val>
                                        </p:tav>
                                      </p:tavLst>
                                    </p:anim>
                                    <p:animEffect transition="in" filter="fade">
                                      <p:cBhvr>
                                        <p:cTn id="88" dur="500"/>
                                        <p:tgtEl>
                                          <p:spTgt spid="49"/>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40"/>
                                        </p:tgtEl>
                                        <p:attrNameLst>
                                          <p:attrName>style.visibility</p:attrName>
                                        </p:attrNameLst>
                                      </p:cBhvr>
                                      <p:to>
                                        <p:strVal val="visible"/>
                                      </p:to>
                                    </p:set>
                                    <p:anim calcmode="lin" valueType="num">
                                      <p:cBhvr>
                                        <p:cTn id="91" dur="500" fill="hold"/>
                                        <p:tgtEl>
                                          <p:spTgt spid="40"/>
                                        </p:tgtEl>
                                        <p:attrNameLst>
                                          <p:attrName>ppt_w</p:attrName>
                                        </p:attrNameLst>
                                      </p:cBhvr>
                                      <p:tavLst>
                                        <p:tav tm="0">
                                          <p:val>
                                            <p:fltVal val="0"/>
                                          </p:val>
                                        </p:tav>
                                        <p:tav tm="100000">
                                          <p:val>
                                            <p:strVal val="#ppt_w"/>
                                          </p:val>
                                        </p:tav>
                                      </p:tavLst>
                                    </p:anim>
                                    <p:anim calcmode="lin" valueType="num">
                                      <p:cBhvr>
                                        <p:cTn id="92" dur="500" fill="hold"/>
                                        <p:tgtEl>
                                          <p:spTgt spid="40"/>
                                        </p:tgtEl>
                                        <p:attrNameLst>
                                          <p:attrName>ppt_h</p:attrName>
                                        </p:attrNameLst>
                                      </p:cBhvr>
                                      <p:tavLst>
                                        <p:tav tm="0">
                                          <p:val>
                                            <p:fltVal val="0"/>
                                          </p:val>
                                        </p:tav>
                                        <p:tav tm="100000">
                                          <p:val>
                                            <p:strVal val="#ppt_h"/>
                                          </p:val>
                                        </p:tav>
                                      </p:tavLst>
                                    </p:anim>
                                    <p:animEffect transition="in" filter="fade">
                                      <p:cBhvr>
                                        <p:cTn id="93" dur="500"/>
                                        <p:tgtEl>
                                          <p:spTgt spid="40"/>
                                        </p:tgtEl>
                                      </p:cBhvr>
                                    </p:animEffect>
                                  </p:childTnLst>
                                </p:cTn>
                              </p:par>
                              <p:par>
                                <p:cTn id="94" presetID="53" presetClass="entr" presetSubtype="16" fill="hold" nodeType="withEffect">
                                  <p:stCondLst>
                                    <p:cond delay="0"/>
                                  </p:stCondLst>
                                  <p:childTnLst>
                                    <p:set>
                                      <p:cBhvr>
                                        <p:cTn id="95" dur="1" fill="hold">
                                          <p:stCondLst>
                                            <p:cond delay="0"/>
                                          </p:stCondLst>
                                        </p:cTn>
                                        <p:tgtEl>
                                          <p:spTgt spid="48"/>
                                        </p:tgtEl>
                                        <p:attrNameLst>
                                          <p:attrName>style.visibility</p:attrName>
                                        </p:attrNameLst>
                                      </p:cBhvr>
                                      <p:to>
                                        <p:strVal val="visible"/>
                                      </p:to>
                                    </p:set>
                                    <p:anim calcmode="lin" valueType="num">
                                      <p:cBhvr>
                                        <p:cTn id="96" dur="500" fill="hold"/>
                                        <p:tgtEl>
                                          <p:spTgt spid="48"/>
                                        </p:tgtEl>
                                        <p:attrNameLst>
                                          <p:attrName>ppt_w</p:attrName>
                                        </p:attrNameLst>
                                      </p:cBhvr>
                                      <p:tavLst>
                                        <p:tav tm="0">
                                          <p:val>
                                            <p:fltVal val="0"/>
                                          </p:val>
                                        </p:tav>
                                        <p:tav tm="100000">
                                          <p:val>
                                            <p:strVal val="#ppt_w"/>
                                          </p:val>
                                        </p:tav>
                                      </p:tavLst>
                                    </p:anim>
                                    <p:anim calcmode="lin" valueType="num">
                                      <p:cBhvr>
                                        <p:cTn id="97" dur="500" fill="hold"/>
                                        <p:tgtEl>
                                          <p:spTgt spid="48"/>
                                        </p:tgtEl>
                                        <p:attrNameLst>
                                          <p:attrName>ppt_h</p:attrName>
                                        </p:attrNameLst>
                                      </p:cBhvr>
                                      <p:tavLst>
                                        <p:tav tm="0">
                                          <p:val>
                                            <p:fltVal val="0"/>
                                          </p:val>
                                        </p:tav>
                                        <p:tav tm="100000">
                                          <p:val>
                                            <p:strVal val="#ppt_h"/>
                                          </p:val>
                                        </p:tav>
                                      </p:tavLst>
                                    </p:anim>
                                    <p:animEffect transition="in" filter="fade">
                                      <p:cBhvr>
                                        <p:cTn id="98" dur="500"/>
                                        <p:tgtEl>
                                          <p:spTgt spid="48"/>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23"/>
                                        </p:tgtEl>
                                        <p:attrNameLst>
                                          <p:attrName>style.visibility</p:attrName>
                                        </p:attrNameLst>
                                      </p:cBhvr>
                                      <p:to>
                                        <p:strVal val="visible"/>
                                      </p:to>
                                    </p:set>
                                    <p:anim calcmode="lin" valueType="num">
                                      <p:cBhvr>
                                        <p:cTn id="101" dur="500" fill="hold"/>
                                        <p:tgtEl>
                                          <p:spTgt spid="23"/>
                                        </p:tgtEl>
                                        <p:attrNameLst>
                                          <p:attrName>ppt_w</p:attrName>
                                        </p:attrNameLst>
                                      </p:cBhvr>
                                      <p:tavLst>
                                        <p:tav tm="0">
                                          <p:val>
                                            <p:fltVal val="0"/>
                                          </p:val>
                                        </p:tav>
                                        <p:tav tm="100000">
                                          <p:val>
                                            <p:strVal val="#ppt_w"/>
                                          </p:val>
                                        </p:tav>
                                      </p:tavLst>
                                    </p:anim>
                                    <p:anim calcmode="lin" valueType="num">
                                      <p:cBhvr>
                                        <p:cTn id="102" dur="500" fill="hold"/>
                                        <p:tgtEl>
                                          <p:spTgt spid="23"/>
                                        </p:tgtEl>
                                        <p:attrNameLst>
                                          <p:attrName>ppt_h</p:attrName>
                                        </p:attrNameLst>
                                      </p:cBhvr>
                                      <p:tavLst>
                                        <p:tav tm="0">
                                          <p:val>
                                            <p:fltVal val="0"/>
                                          </p:val>
                                        </p:tav>
                                        <p:tav tm="100000">
                                          <p:val>
                                            <p:strVal val="#ppt_h"/>
                                          </p:val>
                                        </p:tav>
                                      </p:tavLst>
                                    </p:anim>
                                    <p:animEffect transition="in" filter="fade">
                                      <p:cBhvr>
                                        <p:cTn id="103" dur="500"/>
                                        <p:tgtEl>
                                          <p:spTgt spid="23"/>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27"/>
                                        </p:tgtEl>
                                        <p:attrNameLst>
                                          <p:attrName>style.visibility</p:attrName>
                                        </p:attrNameLst>
                                      </p:cBhvr>
                                      <p:to>
                                        <p:strVal val="visible"/>
                                      </p:to>
                                    </p:set>
                                    <p:anim calcmode="lin" valueType="num">
                                      <p:cBhvr>
                                        <p:cTn id="106" dur="500" fill="hold"/>
                                        <p:tgtEl>
                                          <p:spTgt spid="27"/>
                                        </p:tgtEl>
                                        <p:attrNameLst>
                                          <p:attrName>ppt_w</p:attrName>
                                        </p:attrNameLst>
                                      </p:cBhvr>
                                      <p:tavLst>
                                        <p:tav tm="0">
                                          <p:val>
                                            <p:fltVal val="0"/>
                                          </p:val>
                                        </p:tav>
                                        <p:tav tm="100000">
                                          <p:val>
                                            <p:strVal val="#ppt_w"/>
                                          </p:val>
                                        </p:tav>
                                      </p:tavLst>
                                    </p:anim>
                                    <p:anim calcmode="lin" valueType="num">
                                      <p:cBhvr>
                                        <p:cTn id="107" dur="500" fill="hold"/>
                                        <p:tgtEl>
                                          <p:spTgt spid="27"/>
                                        </p:tgtEl>
                                        <p:attrNameLst>
                                          <p:attrName>ppt_h</p:attrName>
                                        </p:attrNameLst>
                                      </p:cBhvr>
                                      <p:tavLst>
                                        <p:tav tm="0">
                                          <p:val>
                                            <p:fltVal val="0"/>
                                          </p:val>
                                        </p:tav>
                                        <p:tav tm="100000">
                                          <p:val>
                                            <p:strVal val="#ppt_h"/>
                                          </p:val>
                                        </p:tav>
                                      </p:tavLst>
                                    </p:anim>
                                    <p:animEffect transition="in" filter="fade">
                                      <p:cBhvr>
                                        <p:cTn id="108" dur="500"/>
                                        <p:tgtEl>
                                          <p:spTgt spid="27"/>
                                        </p:tgtEl>
                                      </p:cBhvr>
                                    </p:animEffect>
                                  </p:childTnLst>
                                </p:cTn>
                              </p:par>
                              <p:par>
                                <p:cTn id="109" presetID="53" presetClass="entr" presetSubtype="16" fill="hold" nodeType="withEffect">
                                  <p:stCondLst>
                                    <p:cond delay="0"/>
                                  </p:stCondLst>
                                  <p:childTnLst>
                                    <p:set>
                                      <p:cBhvr>
                                        <p:cTn id="110" dur="1" fill="hold">
                                          <p:stCondLst>
                                            <p:cond delay="0"/>
                                          </p:stCondLst>
                                        </p:cTn>
                                        <p:tgtEl>
                                          <p:spTgt spid="47"/>
                                        </p:tgtEl>
                                        <p:attrNameLst>
                                          <p:attrName>style.visibility</p:attrName>
                                        </p:attrNameLst>
                                      </p:cBhvr>
                                      <p:to>
                                        <p:strVal val="visible"/>
                                      </p:to>
                                    </p:set>
                                    <p:anim calcmode="lin" valueType="num">
                                      <p:cBhvr>
                                        <p:cTn id="111" dur="500" fill="hold"/>
                                        <p:tgtEl>
                                          <p:spTgt spid="47"/>
                                        </p:tgtEl>
                                        <p:attrNameLst>
                                          <p:attrName>ppt_w</p:attrName>
                                        </p:attrNameLst>
                                      </p:cBhvr>
                                      <p:tavLst>
                                        <p:tav tm="0">
                                          <p:val>
                                            <p:fltVal val="0"/>
                                          </p:val>
                                        </p:tav>
                                        <p:tav tm="100000">
                                          <p:val>
                                            <p:strVal val="#ppt_w"/>
                                          </p:val>
                                        </p:tav>
                                      </p:tavLst>
                                    </p:anim>
                                    <p:anim calcmode="lin" valueType="num">
                                      <p:cBhvr>
                                        <p:cTn id="112" dur="500" fill="hold"/>
                                        <p:tgtEl>
                                          <p:spTgt spid="47"/>
                                        </p:tgtEl>
                                        <p:attrNameLst>
                                          <p:attrName>ppt_h</p:attrName>
                                        </p:attrNameLst>
                                      </p:cBhvr>
                                      <p:tavLst>
                                        <p:tav tm="0">
                                          <p:val>
                                            <p:fltVal val="0"/>
                                          </p:val>
                                        </p:tav>
                                        <p:tav tm="100000">
                                          <p:val>
                                            <p:strVal val="#ppt_h"/>
                                          </p:val>
                                        </p:tav>
                                      </p:tavLst>
                                    </p:anim>
                                    <p:animEffect transition="in" filter="fade">
                                      <p:cBhvr>
                                        <p:cTn id="11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P spid="22" grpId="0" animBg="1"/>
      <p:bldP spid="23" grpId="0" animBg="1"/>
      <p:bldP spid="24" grpId="0" animBg="1"/>
      <p:bldP spid="25" grpId="0" animBg="1"/>
      <p:bldP spid="27" grpId="0" animBg="1"/>
      <p:bldP spid="28" grpId="0" animBg="1"/>
      <p:bldP spid="40" grpId="0" animBg="1"/>
      <p:bldP spid="41" grpId="0" animBg="1"/>
      <p:bldP spid="5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093296"/>
            <a:ext cx="9144000" cy="76485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11" name="10 CuadroTexto"/>
          <p:cNvSpPr txBox="1"/>
          <p:nvPr/>
        </p:nvSpPr>
        <p:spPr>
          <a:xfrm>
            <a:off x="-252536" y="172960"/>
            <a:ext cx="8902857" cy="438582"/>
          </a:xfrm>
          <a:prstGeom prst="rect">
            <a:avLst/>
          </a:prstGeom>
          <a:noFill/>
        </p:spPr>
        <p:txBody>
          <a:bodyPr wrap="square" rtlCol="0">
            <a:spAutoFit/>
          </a:bodyPr>
          <a:lstStyle/>
          <a:p>
            <a:pPr lvl="2" algn="ctr">
              <a:lnSpc>
                <a:spcPts val="2700"/>
              </a:lnSpc>
            </a:pPr>
            <a:r>
              <a:rPr lang="es-EC" sz="4400" b="1" dirty="0" smtClean="0">
                <a:ln>
                  <a:solidFill>
                    <a:srgbClr val="7030A0"/>
                  </a:solidFill>
                </a:ln>
                <a:solidFill>
                  <a:srgbClr val="7030A0"/>
                </a:solidFill>
              </a:rPr>
              <a:t>Conclusiones</a:t>
            </a:r>
            <a:r>
              <a:rPr lang="es-EC" sz="2400" b="1" dirty="0" smtClean="0">
                <a:ln>
                  <a:solidFill>
                    <a:srgbClr val="7030A0"/>
                  </a:solidFill>
                </a:ln>
                <a:solidFill>
                  <a:srgbClr val="7030A0"/>
                </a:solidFill>
              </a:rPr>
              <a:t>	</a:t>
            </a:r>
            <a:endParaRPr lang="es-EC" sz="2400" b="1" dirty="0">
              <a:ln>
                <a:solidFill>
                  <a:srgbClr val="7030A0"/>
                </a:solidFill>
              </a:ln>
              <a:solidFill>
                <a:srgbClr val="7030A0"/>
              </a:solidFill>
            </a:endParaRPr>
          </a:p>
        </p:txBody>
      </p:sp>
      <p:graphicFrame>
        <p:nvGraphicFramePr>
          <p:cNvPr id="2" name="1 Diagrama"/>
          <p:cNvGraphicFramePr/>
          <p:nvPr>
            <p:extLst>
              <p:ext uri="{D42A27DB-BD31-4B8C-83A1-F6EECF244321}">
                <p14:modId xmlns:p14="http://schemas.microsoft.com/office/powerpoint/2010/main" val="2225466510"/>
              </p:ext>
            </p:extLst>
          </p:nvPr>
        </p:nvGraphicFramePr>
        <p:xfrm>
          <a:off x="0" y="836711"/>
          <a:ext cx="9144000" cy="52565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301941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Graphic spid="2" grpId="0">
        <p:bldAsOne/>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093296"/>
            <a:ext cx="9144000" cy="764850"/>
          </a:xfrm>
          <a:prstGeom prst="rect">
            <a:avLst/>
          </a:prstGeom>
          <a:no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11" name="10 CuadroTexto"/>
          <p:cNvSpPr txBox="1"/>
          <p:nvPr/>
        </p:nvSpPr>
        <p:spPr>
          <a:xfrm>
            <a:off x="-252536" y="172960"/>
            <a:ext cx="8902857" cy="438582"/>
          </a:xfrm>
          <a:prstGeom prst="rect">
            <a:avLst/>
          </a:prstGeom>
          <a:noFill/>
        </p:spPr>
        <p:txBody>
          <a:bodyPr wrap="square" rtlCol="0">
            <a:spAutoFit/>
          </a:bodyPr>
          <a:lstStyle/>
          <a:p>
            <a:pPr lvl="2" algn="ctr">
              <a:lnSpc>
                <a:spcPts val="2700"/>
              </a:lnSpc>
            </a:pPr>
            <a:r>
              <a:rPr lang="es-EC" sz="4400" b="1" dirty="0" smtClean="0">
                <a:ln>
                  <a:solidFill>
                    <a:srgbClr val="7030A0"/>
                  </a:solidFill>
                </a:ln>
                <a:solidFill>
                  <a:srgbClr val="7030A0"/>
                </a:solidFill>
              </a:rPr>
              <a:t>Conclusiones</a:t>
            </a:r>
            <a:r>
              <a:rPr lang="es-EC" sz="2400" b="1" dirty="0" smtClean="0">
                <a:ln>
                  <a:solidFill>
                    <a:srgbClr val="7030A0"/>
                  </a:solidFill>
                </a:ln>
                <a:solidFill>
                  <a:srgbClr val="7030A0"/>
                </a:solidFill>
              </a:rPr>
              <a:t>	</a:t>
            </a:r>
            <a:endParaRPr lang="es-EC" sz="2400" b="1" dirty="0">
              <a:ln>
                <a:solidFill>
                  <a:srgbClr val="7030A0"/>
                </a:solidFill>
              </a:ln>
              <a:solidFill>
                <a:srgbClr val="7030A0"/>
              </a:solidFill>
            </a:endParaRPr>
          </a:p>
        </p:txBody>
      </p:sp>
      <p:graphicFrame>
        <p:nvGraphicFramePr>
          <p:cNvPr id="2" name="1 Diagrama"/>
          <p:cNvGraphicFramePr/>
          <p:nvPr>
            <p:extLst>
              <p:ext uri="{D42A27DB-BD31-4B8C-83A1-F6EECF244321}">
                <p14:modId xmlns:p14="http://schemas.microsoft.com/office/powerpoint/2010/main" val="1424331046"/>
              </p:ext>
            </p:extLst>
          </p:nvPr>
        </p:nvGraphicFramePr>
        <p:xfrm>
          <a:off x="0" y="836711"/>
          <a:ext cx="9144000" cy="58326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87384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Graphic spid="2" grpId="0">
        <p:bldAsOne/>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093296"/>
            <a:ext cx="9144000" cy="76485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11" name="10 CuadroTexto"/>
          <p:cNvSpPr txBox="1"/>
          <p:nvPr/>
        </p:nvSpPr>
        <p:spPr>
          <a:xfrm>
            <a:off x="-252536" y="172960"/>
            <a:ext cx="8902857" cy="438582"/>
          </a:xfrm>
          <a:prstGeom prst="rect">
            <a:avLst/>
          </a:prstGeom>
          <a:noFill/>
        </p:spPr>
        <p:txBody>
          <a:bodyPr wrap="square" rtlCol="0">
            <a:spAutoFit/>
          </a:bodyPr>
          <a:lstStyle/>
          <a:p>
            <a:pPr lvl="2" algn="ctr">
              <a:lnSpc>
                <a:spcPts val="2700"/>
              </a:lnSpc>
            </a:pPr>
            <a:r>
              <a:rPr lang="es-EC" sz="4400" b="1" dirty="0" smtClean="0">
                <a:ln>
                  <a:solidFill>
                    <a:srgbClr val="7030A0"/>
                  </a:solidFill>
                </a:ln>
                <a:solidFill>
                  <a:srgbClr val="7030A0"/>
                </a:solidFill>
              </a:rPr>
              <a:t>Recomendaciones</a:t>
            </a:r>
            <a:r>
              <a:rPr lang="es-EC" sz="2400" b="1" dirty="0" smtClean="0">
                <a:ln>
                  <a:solidFill>
                    <a:srgbClr val="7030A0"/>
                  </a:solidFill>
                </a:ln>
                <a:solidFill>
                  <a:srgbClr val="7030A0"/>
                </a:solidFill>
              </a:rPr>
              <a:t>	</a:t>
            </a:r>
            <a:endParaRPr lang="es-EC" sz="2400" b="1" dirty="0">
              <a:ln>
                <a:solidFill>
                  <a:srgbClr val="7030A0"/>
                </a:solidFill>
              </a:ln>
              <a:solidFill>
                <a:srgbClr val="7030A0"/>
              </a:solidFill>
            </a:endParaRPr>
          </a:p>
        </p:txBody>
      </p:sp>
      <p:graphicFrame>
        <p:nvGraphicFramePr>
          <p:cNvPr id="2" name="1 Diagrama"/>
          <p:cNvGraphicFramePr/>
          <p:nvPr>
            <p:extLst>
              <p:ext uri="{D42A27DB-BD31-4B8C-83A1-F6EECF244321}">
                <p14:modId xmlns:p14="http://schemas.microsoft.com/office/powerpoint/2010/main" val="2063913950"/>
              </p:ext>
            </p:extLst>
          </p:nvPr>
        </p:nvGraphicFramePr>
        <p:xfrm>
          <a:off x="0" y="836711"/>
          <a:ext cx="9144000" cy="52565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352400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Graphic spid="2" grpId="0">
        <p:bldAsOne/>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093296"/>
            <a:ext cx="9144000" cy="76485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11" name="10 CuadroTexto"/>
          <p:cNvSpPr txBox="1"/>
          <p:nvPr/>
        </p:nvSpPr>
        <p:spPr>
          <a:xfrm>
            <a:off x="-252536" y="172960"/>
            <a:ext cx="8902857" cy="438582"/>
          </a:xfrm>
          <a:prstGeom prst="rect">
            <a:avLst/>
          </a:prstGeom>
          <a:noFill/>
        </p:spPr>
        <p:txBody>
          <a:bodyPr wrap="square" rtlCol="0">
            <a:spAutoFit/>
          </a:bodyPr>
          <a:lstStyle/>
          <a:p>
            <a:pPr lvl="2" algn="ctr">
              <a:lnSpc>
                <a:spcPts val="2700"/>
              </a:lnSpc>
            </a:pPr>
            <a:r>
              <a:rPr lang="es-EC" sz="4400" b="1" dirty="0" smtClean="0">
                <a:ln>
                  <a:solidFill>
                    <a:srgbClr val="7030A0"/>
                  </a:solidFill>
                </a:ln>
                <a:solidFill>
                  <a:srgbClr val="7030A0"/>
                </a:solidFill>
              </a:rPr>
              <a:t>Recomendaciones</a:t>
            </a:r>
            <a:r>
              <a:rPr lang="es-EC" sz="2400" b="1" dirty="0" smtClean="0">
                <a:ln>
                  <a:solidFill>
                    <a:srgbClr val="7030A0"/>
                  </a:solidFill>
                </a:ln>
                <a:solidFill>
                  <a:srgbClr val="7030A0"/>
                </a:solidFill>
              </a:rPr>
              <a:t>	</a:t>
            </a:r>
            <a:endParaRPr lang="es-EC" sz="2400" b="1" dirty="0">
              <a:ln>
                <a:solidFill>
                  <a:srgbClr val="7030A0"/>
                </a:solidFill>
              </a:ln>
              <a:solidFill>
                <a:srgbClr val="7030A0"/>
              </a:solidFill>
            </a:endParaRPr>
          </a:p>
        </p:txBody>
      </p:sp>
      <p:graphicFrame>
        <p:nvGraphicFramePr>
          <p:cNvPr id="2" name="1 Diagrama"/>
          <p:cNvGraphicFramePr/>
          <p:nvPr>
            <p:extLst>
              <p:ext uri="{D42A27DB-BD31-4B8C-83A1-F6EECF244321}">
                <p14:modId xmlns:p14="http://schemas.microsoft.com/office/powerpoint/2010/main" val="3359442710"/>
              </p:ext>
            </p:extLst>
          </p:nvPr>
        </p:nvGraphicFramePr>
        <p:xfrm>
          <a:off x="0" y="889651"/>
          <a:ext cx="9144000" cy="52565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76676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093296"/>
            <a:ext cx="9144000" cy="76485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8" name="7 CuadroTexto"/>
          <p:cNvSpPr txBox="1"/>
          <p:nvPr/>
        </p:nvSpPr>
        <p:spPr>
          <a:xfrm>
            <a:off x="2176589" y="95188"/>
            <a:ext cx="5112568" cy="646331"/>
          </a:xfrm>
          <a:prstGeom prst="rect">
            <a:avLst/>
          </a:prstGeom>
          <a:noFill/>
        </p:spPr>
        <p:txBody>
          <a:bodyPr wrap="square" rtlCol="0">
            <a:spAutoFit/>
          </a:bodyPr>
          <a:lstStyle/>
          <a:p>
            <a:pPr algn="ctr"/>
            <a:r>
              <a:rPr lang="es-EC" sz="3600" b="1" dirty="0" smtClean="0">
                <a:ln>
                  <a:solidFill>
                    <a:srgbClr val="7030A0"/>
                  </a:solidFill>
                </a:ln>
                <a:solidFill>
                  <a:srgbClr val="7030A0"/>
                </a:solidFill>
              </a:rPr>
              <a:t>Normatividad</a:t>
            </a:r>
            <a:endParaRPr lang="es-EC" sz="3600" b="1" dirty="0">
              <a:ln>
                <a:solidFill>
                  <a:srgbClr val="7030A0"/>
                </a:solidFill>
              </a:ln>
              <a:solidFill>
                <a:srgbClr val="7030A0"/>
              </a:solidFill>
            </a:endParaRPr>
          </a:p>
        </p:txBody>
      </p:sp>
      <p:graphicFrame>
        <p:nvGraphicFramePr>
          <p:cNvPr id="2" name="1 Diagrama"/>
          <p:cNvGraphicFramePr/>
          <p:nvPr>
            <p:extLst>
              <p:ext uri="{D42A27DB-BD31-4B8C-83A1-F6EECF244321}">
                <p14:modId xmlns:p14="http://schemas.microsoft.com/office/powerpoint/2010/main" val="1276398875"/>
              </p:ext>
            </p:extLst>
          </p:nvPr>
        </p:nvGraphicFramePr>
        <p:xfrm>
          <a:off x="107504" y="836711"/>
          <a:ext cx="8928992" cy="53285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489351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2"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85712" y="1246485"/>
            <a:ext cx="8229600" cy="3672408"/>
          </a:xfrm>
        </p:spPr>
        <p:txBody>
          <a:bodyPr>
            <a:normAutofit fontScale="92500" lnSpcReduction="20000"/>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s-EC" sz="7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a:p>
            <a:pPr marL="0" indent="0" algn="ctr">
              <a:buNone/>
            </a:pPr>
            <a:r>
              <a:rPr lang="es-EC" sz="9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Gracias por su atención</a:t>
            </a:r>
          </a:p>
          <a:p>
            <a:endParaRPr lang="es-EC"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160338"/>
            <a:ext cx="1952625"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4682879"/>
            <a:ext cx="2247900"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5" descr="Resultado de imagen para chicas graduadas dibuj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160338"/>
            <a:ext cx="2076450"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57841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093296"/>
            <a:ext cx="9144000" cy="76485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8" name="7 CuadroTexto"/>
          <p:cNvSpPr txBox="1"/>
          <p:nvPr/>
        </p:nvSpPr>
        <p:spPr>
          <a:xfrm>
            <a:off x="1475656" y="95188"/>
            <a:ext cx="6696744" cy="646331"/>
          </a:xfrm>
          <a:prstGeom prst="rect">
            <a:avLst/>
          </a:prstGeom>
          <a:noFill/>
        </p:spPr>
        <p:txBody>
          <a:bodyPr wrap="square" rtlCol="0">
            <a:spAutoFit/>
          </a:bodyPr>
          <a:lstStyle/>
          <a:p>
            <a:pPr algn="ctr"/>
            <a:r>
              <a:rPr lang="es-EC" sz="3600" b="1" dirty="0" smtClean="0">
                <a:ln>
                  <a:solidFill>
                    <a:srgbClr val="7030A0"/>
                  </a:solidFill>
                </a:ln>
                <a:solidFill>
                  <a:srgbClr val="7030A0"/>
                </a:solidFill>
              </a:rPr>
              <a:t>Canales de Comercialización</a:t>
            </a:r>
            <a:endParaRPr lang="es-EC" sz="3600" b="1" dirty="0">
              <a:ln>
                <a:solidFill>
                  <a:srgbClr val="7030A0"/>
                </a:solidFill>
              </a:ln>
              <a:solidFill>
                <a:srgbClr val="7030A0"/>
              </a:solidFill>
            </a:endParaRPr>
          </a:p>
        </p:txBody>
      </p:sp>
      <p:sp>
        <p:nvSpPr>
          <p:cNvPr id="2" name="1 CuadroTexto"/>
          <p:cNvSpPr txBox="1"/>
          <p:nvPr/>
        </p:nvSpPr>
        <p:spPr>
          <a:xfrm>
            <a:off x="251520" y="980728"/>
            <a:ext cx="6912768" cy="646331"/>
          </a:xfrm>
          <a:prstGeom prst="rect">
            <a:avLst/>
          </a:prstGeom>
          <a:noFill/>
        </p:spPr>
        <p:txBody>
          <a:bodyPr wrap="square" rtlCol="0">
            <a:spAutoFit/>
          </a:bodyPr>
          <a:lstStyle/>
          <a:p>
            <a:pPr marL="0" lvl="1"/>
            <a:r>
              <a:rPr lang="es-EC" b="1" dirty="0" smtClean="0"/>
              <a:t>Descripción </a:t>
            </a:r>
            <a:r>
              <a:rPr lang="es-EC" b="1" dirty="0"/>
              <a:t>del proceso de comercialización de la carne bovina</a:t>
            </a:r>
          </a:p>
          <a:p>
            <a:endParaRPr lang="es-EC" dirty="0"/>
          </a:p>
        </p:txBody>
      </p:sp>
      <p:sp>
        <p:nvSpPr>
          <p:cNvPr id="14" name="13 Flecha derecha"/>
          <p:cNvSpPr/>
          <p:nvPr/>
        </p:nvSpPr>
        <p:spPr>
          <a:xfrm>
            <a:off x="3492896" y="1912818"/>
            <a:ext cx="1620688" cy="108012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C" dirty="0" smtClean="0"/>
              <a:t>Introductor</a:t>
            </a:r>
            <a:endParaRPr lang="es-EC" dirty="0"/>
          </a:p>
        </p:txBody>
      </p:sp>
      <p:sp>
        <p:nvSpPr>
          <p:cNvPr id="17" name="16 Flecha derecha"/>
          <p:cNvSpPr/>
          <p:nvPr/>
        </p:nvSpPr>
        <p:spPr>
          <a:xfrm>
            <a:off x="251520" y="1912818"/>
            <a:ext cx="1620688" cy="108012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C" dirty="0" smtClean="0"/>
              <a:t>Productor 1</a:t>
            </a:r>
            <a:endParaRPr lang="es-EC" dirty="0"/>
          </a:p>
        </p:txBody>
      </p:sp>
      <p:sp>
        <p:nvSpPr>
          <p:cNvPr id="18" name="17 Flecha derecha"/>
          <p:cNvSpPr/>
          <p:nvPr/>
        </p:nvSpPr>
        <p:spPr>
          <a:xfrm>
            <a:off x="1872208" y="1912818"/>
            <a:ext cx="1620688" cy="1080120"/>
          </a:xfrm>
          <a:prstGeom prst="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s-EC" dirty="0" smtClean="0"/>
              <a:t>Productor 2</a:t>
            </a:r>
            <a:endParaRPr lang="es-EC" dirty="0"/>
          </a:p>
        </p:txBody>
      </p:sp>
      <p:sp>
        <p:nvSpPr>
          <p:cNvPr id="20" name="19 Flecha derecha"/>
          <p:cNvSpPr/>
          <p:nvPr/>
        </p:nvSpPr>
        <p:spPr>
          <a:xfrm>
            <a:off x="5113584" y="1912818"/>
            <a:ext cx="1620688" cy="1080120"/>
          </a:xfrm>
          <a:prstGeom prst="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s-EC" dirty="0" smtClean="0"/>
              <a:t>Rastro</a:t>
            </a:r>
            <a:endParaRPr lang="es-EC" dirty="0"/>
          </a:p>
        </p:txBody>
      </p:sp>
      <p:sp>
        <p:nvSpPr>
          <p:cNvPr id="21" name="20 Flecha derecha"/>
          <p:cNvSpPr/>
          <p:nvPr/>
        </p:nvSpPr>
        <p:spPr>
          <a:xfrm>
            <a:off x="6746523" y="1912818"/>
            <a:ext cx="1620688" cy="108012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C" dirty="0" smtClean="0"/>
              <a:t>Carnicero o Tablajero</a:t>
            </a:r>
            <a:endParaRPr lang="es-EC" dirty="0"/>
          </a:p>
        </p:txBody>
      </p:sp>
      <p:sp>
        <p:nvSpPr>
          <p:cNvPr id="6" name="5 Rectángulo"/>
          <p:cNvSpPr/>
          <p:nvPr/>
        </p:nvSpPr>
        <p:spPr>
          <a:xfrm rot="16200000">
            <a:off x="7657336" y="2049840"/>
            <a:ext cx="2182256" cy="432048"/>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s-EC" dirty="0" smtClean="0"/>
              <a:t>Consumidor Final</a:t>
            </a:r>
            <a:endParaRPr lang="es-EC" dirty="0"/>
          </a:p>
        </p:txBody>
      </p:sp>
      <p:sp>
        <p:nvSpPr>
          <p:cNvPr id="22" name="21 Elipse"/>
          <p:cNvSpPr/>
          <p:nvPr/>
        </p:nvSpPr>
        <p:spPr>
          <a:xfrm>
            <a:off x="89787" y="3587779"/>
            <a:ext cx="1929524" cy="10801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dirty="0" smtClean="0"/>
              <a:t>Crianza</a:t>
            </a:r>
            <a:endParaRPr lang="es-EC" dirty="0"/>
          </a:p>
        </p:txBody>
      </p:sp>
      <p:sp>
        <p:nvSpPr>
          <p:cNvPr id="23" name="22 Elipse"/>
          <p:cNvSpPr/>
          <p:nvPr/>
        </p:nvSpPr>
        <p:spPr>
          <a:xfrm>
            <a:off x="982902" y="4937961"/>
            <a:ext cx="1929524" cy="108012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dirty="0" smtClean="0"/>
              <a:t>Recolección</a:t>
            </a:r>
            <a:endParaRPr lang="es-EC" dirty="0"/>
          </a:p>
        </p:txBody>
      </p:sp>
      <p:sp>
        <p:nvSpPr>
          <p:cNvPr id="24" name="23 Elipse"/>
          <p:cNvSpPr/>
          <p:nvPr/>
        </p:nvSpPr>
        <p:spPr>
          <a:xfrm>
            <a:off x="2610905" y="3611609"/>
            <a:ext cx="1929524" cy="108012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dirty="0" smtClean="0"/>
              <a:t>Manejo</a:t>
            </a:r>
            <a:endParaRPr lang="es-EC" dirty="0"/>
          </a:p>
        </p:txBody>
      </p:sp>
      <p:sp>
        <p:nvSpPr>
          <p:cNvPr id="25" name="24 Elipse"/>
          <p:cNvSpPr/>
          <p:nvPr/>
        </p:nvSpPr>
        <p:spPr>
          <a:xfrm>
            <a:off x="3636257" y="5012049"/>
            <a:ext cx="1929524" cy="10801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dirty="0" smtClean="0"/>
              <a:t>Trasporte</a:t>
            </a:r>
            <a:endParaRPr lang="es-EC" dirty="0"/>
          </a:p>
        </p:txBody>
      </p:sp>
      <p:sp>
        <p:nvSpPr>
          <p:cNvPr id="26" name="25 Elipse"/>
          <p:cNvSpPr/>
          <p:nvPr/>
        </p:nvSpPr>
        <p:spPr>
          <a:xfrm>
            <a:off x="4904142" y="3587779"/>
            <a:ext cx="2039571" cy="108012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dirty="0" smtClean="0"/>
              <a:t>Faenamiento</a:t>
            </a:r>
            <a:endParaRPr lang="es-EC" dirty="0"/>
          </a:p>
        </p:txBody>
      </p:sp>
      <p:sp>
        <p:nvSpPr>
          <p:cNvPr id="27" name="26 Elipse"/>
          <p:cNvSpPr/>
          <p:nvPr/>
        </p:nvSpPr>
        <p:spPr>
          <a:xfrm>
            <a:off x="6228545" y="5035624"/>
            <a:ext cx="1929524" cy="108012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dirty="0" smtClean="0"/>
              <a:t>Distribución </a:t>
            </a:r>
            <a:endParaRPr lang="es-EC" dirty="0"/>
          </a:p>
        </p:txBody>
      </p:sp>
      <p:sp>
        <p:nvSpPr>
          <p:cNvPr id="28" name="27 Elipse"/>
          <p:cNvSpPr/>
          <p:nvPr/>
        </p:nvSpPr>
        <p:spPr>
          <a:xfrm>
            <a:off x="7142829" y="3559312"/>
            <a:ext cx="1929524" cy="10801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dirty="0" smtClean="0"/>
              <a:t>Consumo</a:t>
            </a:r>
            <a:endParaRPr lang="es-EC" dirty="0"/>
          </a:p>
        </p:txBody>
      </p:sp>
    </p:spTree>
    <p:extLst>
      <p:ext uri="{BB962C8B-B14F-4D97-AF65-F5344CB8AC3E}">
        <p14:creationId xmlns:p14="http://schemas.microsoft.com/office/powerpoint/2010/main" val="16489351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80">
                                          <p:stCondLst>
                                            <p:cond delay="0"/>
                                          </p:stCondLst>
                                        </p:cTn>
                                        <p:tgtEl>
                                          <p:spTgt spid="22"/>
                                        </p:tgtEl>
                                      </p:cBhvr>
                                    </p:animEffect>
                                    <p:anim calcmode="lin" valueType="num">
                                      <p:cBhvr>
                                        <p:cTn id="42"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7" dur="26">
                                          <p:stCondLst>
                                            <p:cond delay="650"/>
                                          </p:stCondLst>
                                        </p:cTn>
                                        <p:tgtEl>
                                          <p:spTgt spid="22"/>
                                        </p:tgtEl>
                                      </p:cBhvr>
                                      <p:to x="100000" y="60000"/>
                                    </p:animScale>
                                    <p:animScale>
                                      <p:cBhvr>
                                        <p:cTn id="48" dur="166" decel="50000">
                                          <p:stCondLst>
                                            <p:cond delay="676"/>
                                          </p:stCondLst>
                                        </p:cTn>
                                        <p:tgtEl>
                                          <p:spTgt spid="22"/>
                                        </p:tgtEl>
                                      </p:cBhvr>
                                      <p:to x="100000" y="100000"/>
                                    </p:animScale>
                                    <p:animScale>
                                      <p:cBhvr>
                                        <p:cTn id="49" dur="26">
                                          <p:stCondLst>
                                            <p:cond delay="1312"/>
                                          </p:stCondLst>
                                        </p:cTn>
                                        <p:tgtEl>
                                          <p:spTgt spid="22"/>
                                        </p:tgtEl>
                                      </p:cBhvr>
                                      <p:to x="100000" y="80000"/>
                                    </p:animScale>
                                    <p:animScale>
                                      <p:cBhvr>
                                        <p:cTn id="50" dur="166" decel="50000">
                                          <p:stCondLst>
                                            <p:cond delay="1338"/>
                                          </p:stCondLst>
                                        </p:cTn>
                                        <p:tgtEl>
                                          <p:spTgt spid="22"/>
                                        </p:tgtEl>
                                      </p:cBhvr>
                                      <p:to x="100000" y="100000"/>
                                    </p:animScale>
                                    <p:animScale>
                                      <p:cBhvr>
                                        <p:cTn id="51" dur="26">
                                          <p:stCondLst>
                                            <p:cond delay="1642"/>
                                          </p:stCondLst>
                                        </p:cTn>
                                        <p:tgtEl>
                                          <p:spTgt spid="22"/>
                                        </p:tgtEl>
                                      </p:cBhvr>
                                      <p:to x="100000" y="90000"/>
                                    </p:animScale>
                                    <p:animScale>
                                      <p:cBhvr>
                                        <p:cTn id="52" dur="166" decel="50000">
                                          <p:stCondLst>
                                            <p:cond delay="1668"/>
                                          </p:stCondLst>
                                        </p:cTn>
                                        <p:tgtEl>
                                          <p:spTgt spid="22"/>
                                        </p:tgtEl>
                                      </p:cBhvr>
                                      <p:to x="100000" y="100000"/>
                                    </p:animScale>
                                    <p:animScale>
                                      <p:cBhvr>
                                        <p:cTn id="53" dur="26">
                                          <p:stCondLst>
                                            <p:cond delay="1808"/>
                                          </p:stCondLst>
                                        </p:cTn>
                                        <p:tgtEl>
                                          <p:spTgt spid="22"/>
                                        </p:tgtEl>
                                      </p:cBhvr>
                                      <p:to x="100000" y="95000"/>
                                    </p:animScale>
                                    <p:animScale>
                                      <p:cBhvr>
                                        <p:cTn id="54" dur="166" decel="50000">
                                          <p:stCondLst>
                                            <p:cond delay="1834"/>
                                          </p:stCondLst>
                                        </p:cTn>
                                        <p:tgtEl>
                                          <p:spTgt spid="22"/>
                                        </p:tgtEl>
                                      </p:cBhvr>
                                      <p:to x="100000" y="100000"/>
                                    </p:animScale>
                                  </p:childTnLst>
                                </p:cTn>
                              </p:par>
                              <p:par>
                                <p:cTn id="55" presetID="26"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down)">
                                      <p:cBhvr>
                                        <p:cTn id="57" dur="580">
                                          <p:stCondLst>
                                            <p:cond delay="0"/>
                                          </p:stCondLst>
                                        </p:cTn>
                                        <p:tgtEl>
                                          <p:spTgt spid="24"/>
                                        </p:tgtEl>
                                      </p:cBhvr>
                                    </p:animEffect>
                                    <p:anim calcmode="lin" valueType="num">
                                      <p:cBhvr>
                                        <p:cTn id="5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63" dur="26">
                                          <p:stCondLst>
                                            <p:cond delay="650"/>
                                          </p:stCondLst>
                                        </p:cTn>
                                        <p:tgtEl>
                                          <p:spTgt spid="24"/>
                                        </p:tgtEl>
                                      </p:cBhvr>
                                      <p:to x="100000" y="60000"/>
                                    </p:animScale>
                                    <p:animScale>
                                      <p:cBhvr>
                                        <p:cTn id="64" dur="166" decel="50000">
                                          <p:stCondLst>
                                            <p:cond delay="676"/>
                                          </p:stCondLst>
                                        </p:cTn>
                                        <p:tgtEl>
                                          <p:spTgt spid="24"/>
                                        </p:tgtEl>
                                      </p:cBhvr>
                                      <p:to x="100000" y="100000"/>
                                    </p:animScale>
                                    <p:animScale>
                                      <p:cBhvr>
                                        <p:cTn id="65" dur="26">
                                          <p:stCondLst>
                                            <p:cond delay="1312"/>
                                          </p:stCondLst>
                                        </p:cTn>
                                        <p:tgtEl>
                                          <p:spTgt spid="24"/>
                                        </p:tgtEl>
                                      </p:cBhvr>
                                      <p:to x="100000" y="80000"/>
                                    </p:animScale>
                                    <p:animScale>
                                      <p:cBhvr>
                                        <p:cTn id="66" dur="166" decel="50000">
                                          <p:stCondLst>
                                            <p:cond delay="1338"/>
                                          </p:stCondLst>
                                        </p:cTn>
                                        <p:tgtEl>
                                          <p:spTgt spid="24"/>
                                        </p:tgtEl>
                                      </p:cBhvr>
                                      <p:to x="100000" y="100000"/>
                                    </p:animScale>
                                    <p:animScale>
                                      <p:cBhvr>
                                        <p:cTn id="67" dur="26">
                                          <p:stCondLst>
                                            <p:cond delay="1642"/>
                                          </p:stCondLst>
                                        </p:cTn>
                                        <p:tgtEl>
                                          <p:spTgt spid="24"/>
                                        </p:tgtEl>
                                      </p:cBhvr>
                                      <p:to x="100000" y="90000"/>
                                    </p:animScale>
                                    <p:animScale>
                                      <p:cBhvr>
                                        <p:cTn id="68" dur="166" decel="50000">
                                          <p:stCondLst>
                                            <p:cond delay="1668"/>
                                          </p:stCondLst>
                                        </p:cTn>
                                        <p:tgtEl>
                                          <p:spTgt spid="24"/>
                                        </p:tgtEl>
                                      </p:cBhvr>
                                      <p:to x="100000" y="100000"/>
                                    </p:animScale>
                                    <p:animScale>
                                      <p:cBhvr>
                                        <p:cTn id="69" dur="26">
                                          <p:stCondLst>
                                            <p:cond delay="1808"/>
                                          </p:stCondLst>
                                        </p:cTn>
                                        <p:tgtEl>
                                          <p:spTgt spid="24"/>
                                        </p:tgtEl>
                                      </p:cBhvr>
                                      <p:to x="100000" y="95000"/>
                                    </p:animScale>
                                    <p:animScale>
                                      <p:cBhvr>
                                        <p:cTn id="70" dur="166" decel="50000">
                                          <p:stCondLst>
                                            <p:cond delay="1834"/>
                                          </p:stCondLst>
                                        </p:cTn>
                                        <p:tgtEl>
                                          <p:spTgt spid="24"/>
                                        </p:tgtEl>
                                      </p:cBhvr>
                                      <p:to x="100000" y="100000"/>
                                    </p:animScale>
                                  </p:childTnLst>
                                </p:cTn>
                              </p:par>
                              <p:par>
                                <p:cTn id="71" presetID="26" presetClass="entr" presetSubtype="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wipe(down)">
                                      <p:cBhvr>
                                        <p:cTn id="73" dur="580">
                                          <p:stCondLst>
                                            <p:cond delay="0"/>
                                          </p:stCondLst>
                                        </p:cTn>
                                        <p:tgtEl>
                                          <p:spTgt spid="26"/>
                                        </p:tgtEl>
                                      </p:cBhvr>
                                    </p:animEffect>
                                    <p:anim calcmode="lin" valueType="num">
                                      <p:cBhvr>
                                        <p:cTn id="74"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79" dur="26">
                                          <p:stCondLst>
                                            <p:cond delay="650"/>
                                          </p:stCondLst>
                                        </p:cTn>
                                        <p:tgtEl>
                                          <p:spTgt spid="26"/>
                                        </p:tgtEl>
                                      </p:cBhvr>
                                      <p:to x="100000" y="60000"/>
                                    </p:animScale>
                                    <p:animScale>
                                      <p:cBhvr>
                                        <p:cTn id="80" dur="166" decel="50000">
                                          <p:stCondLst>
                                            <p:cond delay="676"/>
                                          </p:stCondLst>
                                        </p:cTn>
                                        <p:tgtEl>
                                          <p:spTgt spid="26"/>
                                        </p:tgtEl>
                                      </p:cBhvr>
                                      <p:to x="100000" y="100000"/>
                                    </p:animScale>
                                    <p:animScale>
                                      <p:cBhvr>
                                        <p:cTn id="81" dur="26">
                                          <p:stCondLst>
                                            <p:cond delay="1312"/>
                                          </p:stCondLst>
                                        </p:cTn>
                                        <p:tgtEl>
                                          <p:spTgt spid="26"/>
                                        </p:tgtEl>
                                      </p:cBhvr>
                                      <p:to x="100000" y="80000"/>
                                    </p:animScale>
                                    <p:animScale>
                                      <p:cBhvr>
                                        <p:cTn id="82" dur="166" decel="50000">
                                          <p:stCondLst>
                                            <p:cond delay="1338"/>
                                          </p:stCondLst>
                                        </p:cTn>
                                        <p:tgtEl>
                                          <p:spTgt spid="26"/>
                                        </p:tgtEl>
                                      </p:cBhvr>
                                      <p:to x="100000" y="100000"/>
                                    </p:animScale>
                                    <p:animScale>
                                      <p:cBhvr>
                                        <p:cTn id="83" dur="26">
                                          <p:stCondLst>
                                            <p:cond delay="1642"/>
                                          </p:stCondLst>
                                        </p:cTn>
                                        <p:tgtEl>
                                          <p:spTgt spid="26"/>
                                        </p:tgtEl>
                                      </p:cBhvr>
                                      <p:to x="100000" y="90000"/>
                                    </p:animScale>
                                    <p:animScale>
                                      <p:cBhvr>
                                        <p:cTn id="84" dur="166" decel="50000">
                                          <p:stCondLst>
                                            <p:cond delay="1668"/>
                                          </p:stCondLst>
                                        </p:cTn>
                                        <p:tgtEl>
                                          <p:spTgt spid="26"/>
                                        </p:tgtEl>
                                      </p:cBhvr>
                                      <p:to x="100000" y="100000"/>
                                    </p:animScale>
                                    <p:animScale>
                                      <p:cBhvr>
                                        <p:cTn id="85" dur="26">
                                          <p:stCondLst>
                                            <p:cond delay="1808"/>
                                          </p:stCondLst>
                                        </p:cTn>
                                        <p:tgtEl>
                                          <p:spTgt spid="26"/>
                                        </p:tgtEl>
                                      </p:cBhvr>
                                      <p:to x="100000" y="95000"/>
                                    </p:animScale>
                                    <p:animScale>
                                      <p:cBhvr>
                                        <p:cTn id="86" dur="166" decel="50000">
                                          <p:stCondLst>
                                            <p:cond delay="1834"/>
                                          </p:stCondLst>
                                        </p:cTn>
                                        <p:tgtEl>
                                          <p:spTgt spid="26"/>
                                        </p:tgtEl>
                                      </p:cBhvr>
                                      <p:to x="100000" y="100000"/>
                                    </p:animScale>
                                  </p:childTnLst>
                                </p:cTn>
                              </p:par>
                              <p:par>
                                <p:cTn id="87" presetID="26" presetClass="entr" presetSubtype="0" fill="hold" grpId="0" nodeType="withEffect">
                                  <p:stCondLst>
                                    <p:cond delay="0"/>
                                  </p:stCondLst>
                                  <p:childTnLst>
                                    <p:set>
                                      <p:cBhvr>
                                        <p:cTn id="88" dur="1" fill="hold">
                                          <p:stCondLst>
                                            <p:cond delay="0"/>
                                          </p:stCondLst>
                                        </p:cTn>
                                        <p:tgtEl>
                                          <p:spTgt spid="28"/>
                                        </p:tgtEl>
                                        <p:attrNameLst>
                                          <p:attrName>style.visibility</p:attrName>
                                        </p:attrNameLst>
                                      </p:cBhvr>
                                      <p:to>
                                        <p:strVal val="visible"/>
                                      </p:to>
                                    </p:set>
                                    <p:animEffect transition="in" filter="wipe(down)">
                                      <p:cBhvr>
                                        <p:cTn id="89" dur="580">
                                          <p:stCondLst>
                                            <p:cond delay="0"/>
                                          </p:stCondLst>
                                        </p:cTn>
                                        <p:tgtEl>
                                          <p:spTgt spid="28"/>
                                        </p:tgtEl>
                                      </p:cBhvr>
                                    </p:animEffect>
                                    <p:anim calcmode="lin" valueType="num">
                                      <p:cBhvr>
                                        <p:cTn id="9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95" dur="26">
                                          <p:stCondLst>
                                            <p:cond delay="650"/>
                                          </p:stCondLst>
                                        </p:cTn>
                                        <p:tgtEl>
                                          <p:spTgt spid="28"/>
                                        </p:tgtEl>
                                      </p:cBhvr>
                                      <p:to x="100000" y="60000"/>
                                    </p:animScale>
                                    <p:animScale>
                                      <p:cBhvr>
                                        <p:cTn id="96" dur="166" decel="50000">
                                          <p:stCondLst>
                                            <p:cond delay="676"/>
                                          </p:stCondLst>
                                        </p:cTn>
                                        <p:tgtEl>
                                          <p:spTgt spid="28"/>
                                        </p:tgtEl>
                                      </p:cBhvr>
                                      <p:to x="100000" y="100000"/>
                                    </p:animScale>
                                    <p:animScale>
                                      <p:cBhvr>
                                        <p:cTn id="97" dur="26">
                                          <p:stCondLst>
                                            <p:cond delay="1312"/>
                                          </p:stCondLst>
                                        </p:cTn>
                                        <p:tgtEl>
                                          <p:spTgt spid="28"/>
                                        </p:tgtEl>
                                      </p:cBhvr>
                                      <p:to x="100000" y="80000"/>
                                    </p:animScale>
                                    <p:animScale>
                                      <p:cBhvr>
                                        <p:cTn id="98" dur="166" decel="50000">
                                          <p:stCondLst>
                                            <p:cond delay="1338"/>
                                          </p:stCondLst>
                                        </p:cTn>
                                        <p:tgtEl>
                                          <p:spTgt spid="28"/>
                                        </p:tgtEl>
                                      </p:cBhvr>
                                      <p:to x="100000" y="100000"/>
                                    </p:animScale>
                                    <p:animScale>
                                      <p:cBhvr>
                                        <p:cTn id="99" dur="26">
                                          <p:stCondLst>
                                            <p:cond delay="1642"/>
                                          </p:stCondLst>
                                        </p:cTn>
                                        <p:tgtEl>
                                          <p:spTgt spid="28"/>
                                        </p:tgtEl>
                                      </p:cBhvr>
                                      <p:to x="100000" y="90000"/>
                                    </p:animScale>
                                    <p:animScale>
                                      <p:cBhvr>
                                        <p:cTn id="100" dur="166" decel="50000">
                                          <p:stCondLst>
                                            <p:cond delay="1668"/>
                                          </p:stCondLst>
                                        </p:cTn>
                                        <p:tgtEl>
                                          <p:spTgt spid="28"/>
                                        </p:tgtEl>
                                      </p:cBhvr>
                                      <p:to x="100000" y="100000"/>
                                    </p:animScale>
                                    <p:animScale>
                                      <p:cBhvr>
                                        <p:cTn id="101" dur="26">
                                          <p:stCondLst>
                                            <p:cond delay="1808"/>
                                          </p:stCondLst>
                                        </p:cTn>
                                        <p:tgtEl>
                                          <p:spTgt spid="28"/>
                                        </p:tgtEl>
                                      </p:cBhvr>
                                      <p:to x="100000" y="95000"/>
                                    </p:animScale>
                                    <p:animScale>
                                      <p:cBhvr>
                                        <p:cTn id="102" dur="166" decel="50000">
                                          <p:stCondLst>
                                            <p:cond delay="1834"/>
                                          </p:stCondLst>
                                        </p:cTn>
                                        <p:tgtEl>
                                          <p:spTgt spid="28"/>
                                        </p:tgtEl>
                                      </p:cBhvr>
                                      <p:to x="100000" y="100000"/>
                                    </p:animScale>
                                  </p:childTnLst>
                                </p:cTn>
                              </p:par>
                              <p:par>
                                <p:cTn id="103" presetID="26" presetClass="entr" presetSubtype="0" fill="hold" grpId="0" nodeType="withEffect">
                                  <p:stCondLst>
                                    <p:cond delay="0"/>
                                  </p:stCondLst>
                                  <p:childTnLst>
                                    <p:set>
                                      <p:cBhvr>
                                        <p:cTn id="104" dur="1" fill="hold">
                                          <p:stCondLst>
                                            <p:cond delay="0"/>
                                          </p:stCondLst>
                                        </p:cTn>
                                        <p:tgtEl>
                                          <p:spTgt spid="23"/>
                                        </p:tgtEl>
                                        <p:attrNameLst>
                                          <p:attrName>style.visibility</p:attrName>
                                        </p:attrNameLst>
                                      </p:cBhvr>
                                      <p:to>
                                        <p:strVal val="visible"/>
                                      </p:to>
                                    </p:set>
                                    <p:animEffect transition="in" filter="wipe(down)">
                                      <p:cBhvr>
                                        <p:cTn id="105" dur="580">
                                          <p:stCondLst>
                                            <p:cond delay="0"/>
                                          </p:stCondLst>
                                        </p:cTn>
                                        <p:tgtEl>
                                          <p:spTgt spid="23"/>
                                        </p:tgtEl>
                                      </p:cBhvr>
                                    </p:animEffect>
                                    <p:anim calcmode="lin" valueType="num">
                                      <p:cBhvr>
                                        <p:cTn id="106"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11" dur="26">
                                          <p:stCondLst>
                                            <p:cond delay="650"/>
                                          </p:stCondLst>
                                        </p:cTn>
                                        <p:tgtEl>
                                          <p:spTgt spid="23"/>
                                        </p:tgtEl>
                                      </p:cBhvr>
                                      <p:to x="100000" y="60000"/>
                                    </p:animScale>
                                    <p:animScale>
                                      <p:cBhvr>
                                        <p:cTn id="112" dur="166" decel="50000">
                                          <p:stCondLst>
                                            <p:cond delay="676"/>
                                          </p:stCondLst>
                                        </p:cTn>
                                        <p:tgtEl>
                                          <p:spTgt spid="23"/>
                                        </p:tgtEl>
                                      </p:cBhvr>
                                      <p:to x="100000" y="100000"/>
                                    </p:animScale>
                                    <p:animScale>
                                      <p:cBhvr>
                                        <p:cTn id="113" dur="26">
                                          <p:stCondLst>
                                            <p:cond delay="1312"/>
                                          </p:stCondLst>
                                        </p:cTn>
                                        <p:tgtEl>
                                          <p:spTgt spid="23"/>
                                        </p:tgtEl>
                                      </p:cBhvr>
                                      <p:to x="100000" y="80000"/>
                                    </p:animScale>
                                    <p:animScale>
                                      <p:cBhvr>
                                        <p:cTn id="114" dur="166" decel="50000">
                                          <p:stCondLst>
                                            <p:cond delay="1338"/>
                                          </p:stCondLst>
                                        </p:cTn>
                                        <p:tgtEl>
                                          <p:spTgt spid="23"/>
                                        </p:tgtEl>
                                      </p:cBhvr>
                                      <p:to x="100000" y="100000"/>
                                    </p:animScale>
                                    <p:animScale>
                                      <p:cBhvr>
                                        <p:cTn id="115" dur="26">
                                          <p:stCondLst>
                                            <p:cond delay="1642"/>
                                          </p:stCondLst>
                                        </p:cTn>
                                        <p:tgtEl>
                                          <p:spTgt spid="23"/>
                                        </p:tgtEl>
                                      </p:cBhvr>
                                      <p:to x="100000" y="90000"/>
                                    </p:animScale>
                                    <p:animScale>
                                      <p:cBhvr>
                                        <p:cTn id="116" dur="166" decel="50000">
                                          <p:stCondLst>
                                            <p:cond delay="1668"/>
                                          </p:stCondLst>
                                        </p:cTn>
                                        <p:tgtEl>
                                          <p:spTgt spid="23"/>
                                        </p:tgtEl>
                                      </p:cBhvr>
                                      <p:to x="100000" y="100000"/>
                                    </p:animScale>
                                    <p:animScale>
                                      <p:cBhvr>
                                        <p:cTn id="117" dur="26">
                                          <p:stCondLst>
                                            <p:cond delay="1808"/>
                                          </p:stCondLst>
                                        </p:cTn>
                                        <p:tgtEl>
                                          <p:spTgt spid="23"/>
                                        </p:tgtEl>
                                      </p:cBhvr>
                                      <p:to x="100000" y="95000"/>
                                    </p:animScale>
                                    <p:animScale>
                                      <p:cBhvr>
                                        <p:cTn id="118" dur="166" decel="50000">
                                          <p:stCondLst>
                                            <p:cond delay="1834"/>
                                          </p:stCondLst>
                                        </p:cTn>
                                        <p:tgtEl>
                                          <p:spTgt spid="23"/>
                                        </p:tgtEl>
                                      </p:cBhvr>
                                      <p:to x="100000" y="100000"/>
                                    </p:animScale>
                                  </p:childTnLst>
                                </p:cTn>
                              </p:par>
                              <p:par>
                                <p:cTn id="119" presetID="26" presetClass="entr" presetSubtype="0" fill="hold" grpId="0" nodeType="withEffect">
                                  <p:stCondLst>
                                    <p:cond delay="0"/>
                                  </p:stCondLst>
                                  <p:childTnLst>
                                    <p:set>
                                      <p:cBhvr>
                                        <p:cTn id="120" dur="1" fill="hold">
                                          <p:stCondLst>
                                            <p:cond delay="0"/>
                                          </p:stCondLst>
                                        </p:cTn>
                                        <p:tgtEl>
                                          <p:spTgt spid="25"/>
                                        </p:tgtEl>
                                        <p:attrNameLst>
                                          <p:attrName>style.visibility</p:attrName>
                                        </p:attrNameLst>
                                      </p:cBhvr>
                                      <p:to>
                                        <p:strVal val="visible"/>
                                      </p:to>
                                    </p:set>
                                    <p:animEffect transition="in" filter="wipe(down)">
                                      <p:cBhvr>
                                        <p:cTn id="121" dur="580">
                                          <p:stCondLst>
                                            <p:cond delay="0"/>
                                          </p:stCondLst>
                                        </p:cTn>
                                        <p:tgtEl>
                                          <p:spTgt spid="25"/>
                                        </p:tgtEl>
                                      </p:cBhvr>
                                    </p:animEffect>
                                    <p:anim calcmode="lin" valueType="num">
                                      <p:cBhvr>
                                        <p:cTn id="122"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27" dur="26">
                                          <p:stCondLst>
                                            <p:cond delay="650"/>
                                          </p:stCondLst>
                                        </p:cTn>
                                        <p:tgtEl>
                                          <p:spTgt spid="25"/>
                                        </p:tgtEl>
                                      </p:cBhvr>
                                      <p:to x="100000" y="60000"/>
                                    </p:animScale>
                                    <p:animScale>
                                      <p:cBhvr>
                                        <p:cTn id="128" dur="166" decel="50000">
                                          <p:stCondLst>
                                            <p:cond delay="676"/>
                                          </p:stCondLst>
                                        </p:cTn>
                                        <p:tgtEl>
                                          <p:spTgt spid="25"/>
                                        </p:tgtEl>
                                      </p:cBhvr>
                                      <p:to x="100000" y="100000"/>
                                    </p:animScale>
                                    <p:animScale>
                                      <p:cBhvr>
                                        <p:cTn id="129" dur="26">
                                          <p:stCondLst>
                                            <p:cond delay="1312"/>
                                          </p:stCondLst>
                                        </p:cTn>
                                        <p:tgtEl>
                                          <p:spTgt spid="25"/>
                                        </p:tgtEl>
                                      </p:cBhvr>
                                      <p:to x="100000" y="80000"/>
                                    </p:animScale>
                                    <p:animScale>
                                      <p:cBhvr>
                                        <p:cTn id="130" dur="166" decel="50000">
                                          <p:stCondLst>
                                            <p:cond delay="1338"/>
                                          </p:stCondLst>
                                        </p:cTn>
                                        <p:tgtEl>
                                          <p:spTgt spid="25"/>
                                        </p:tgtEl>
                                      </p:cBhvr>
                                      <p:to x="100000" y="100000"/>
                                    </p:animScale>
                                    <p:animScale>
                                      <p:cBhvr>
                                        <p:cTn id="131" dur="26">
                                          <p:stCondLst>
                                            <p:cond delay="1642"/>
                                          </p:stCondLst>
                                        </p:cTn>
                                        <p:tgtEl>
                                          <p:spTgt spid="25"/>
                                        </p:tgtEl>
                                      </p:cBhvr>
                                      <p:to x="100000" y="90000"/>
                                    </p:animScale>
                                    <p:animScale>
                                      <p:cBhvr>
                                        <p:cTn id="132" dur="166" decel="50000">
                                          <p:stCondLst>
                                            <p:cond delay="1668"/>
                                          </p:stCondLst>
                                        </p:cTn>
                                        <p:tgtEl>
                                          <p:spTgt spid="25"/>
                                        </p:tgtEl>
                                      </p:cBhvr>
                                      <p:to x="100000" y="100000"/>
                                    </p:animScale>
                                    <p:animScale>
                                      <p:cBhvr>
                                        <p:cTn id="133" dur="26">
                                          <p:stCondLst>
                                            <p:cond delay="1808"/>
                                          </p:stCondLst>
                                        </p:cTn>
                                        <p:tgtEl>
                                          <p:spTgt spid="25"/>
                                        </p:tgtEl>
                                      </p:cBhvr>
                                      <p:to x="100000" y="95000"/>
                                    </p:animScale>
                                    <p:animScale>
                                      <p:cBhvr>
                                        <p:cTn id="134" dur="166" decel="50000">
                                          <p:stCondLst>
                                            <p:cond delay="1834"/>
                                          </p:stCondLst>
                                        </p:cTn>
                                        <p:tgtEl>
                                          <p:spTgt spid="25"/>
                                        </p:tgtEl>
                                      </p:cBhvr>
                                      <p:to x="100000" y="100000"/>
                                    </p:animScale>
                                  </p:childTnLst>
                                </p:cTn>
                              </p:par>
                              <p:par>
                                <p:cTn id="135" presetID="26" presetClass="entr" presetSubtype="0" fill="hold" grpId="0" nodeType="withEffect">
                                  <p:stCondLst>
                                    <p:cond delay="0"/>
                                  </p:stCondLst>
                                  <p:childTnLst>
                                    <p:set>
                                      <p:cBhvr>
                                        <p:cTn id="136" dur="1" fill="hold">
                                          <p:stCondLst>
                                            <p:cond delay="0"/>
                                          </p:stCondLst>
                                        </p:cTn>
                                        <p:tgtEl>
                                          <p:spTgt spid="27"/>
                                        </p:tgtEl>
                                        <p:attrNameLst>
                                          <p:attrName>style.visibility</p:attrName>
                                        </p:attrNameLst>
                                      </p:cBhvr>
                                      <p:to>
                                        <p:strVal val="visible"/>
                                      </p:to>
                                    </p:set>
                                    <p:animEffect transition="in" filter="wipe(down)">
                                      <p:cBhvr>
                                        <p:cTn id="137" dur="580">
                                          <p:stCondLst>
                                            <p:cond delay="0"/>
                                          </p:stCondLst>
                                        </p:cTn>
                                        <p:tgtEl>
                                          <p:spTgt spid="27"/>
                                        </p:tgtEl>
                                      </p:cBhvr>
                                    </p:animEffect>
                                    <p:anim calcmode="lin" valueType="num">
                                      <p:cBhvr>
                                        <p:cTn id="138"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43" dur="26">
                                          <p:stCondLst>
                                            <p:cond delay="650"/>
                                          </p:stCondLst>
                                        </p:cTn>
                                        <p:tgtEl>
                                          <p:spTgt spid="27"/>
                                        </p:tgtEl>
                                      </p:cBhvr>
                                      <p:to x="100000" y="60000"/>
                                    </p:animScale>
                                    <p:animScale>
                                      <p:cBhvr>
                                        <p:cTn id="144" dur="166" decel="50000">
                                          <p:stCondLst>
                                            <p:cond delay="676"/>
                                          </p:stCondLst>
                                        </p:cTn>
                                        <p:tgtEl>
                                          <p:spTgt spid="27"/>
                                        </p:tgtEl>
                                      </p:cBhvr>
                                      <p:to x="100000" y="100000"/>
                                    </p:animScale>
                                    <p:animScale>
                                      <p:cBhvr>
                                        <p:cTn id="145" dur="26">
                                          <p:stCondLst>
                                            <p:cond delay="1312"/>
                                          </p:stCondLst>
                                        </p:cTn>
                                        <p:tgtEl>
                                          <p:spTgt spid="27"/>
                                        </p:tgtEl>
                                      </p:cBhvr>
                                      <p:to x="100000" y="80000"/>
                                    </p:animScale>
                                    <p:animScale>
                                      <p:cBhvr>
                                        <p:cTn id="146" dur="166" decel="50000">
                                          <p:stCondLst>
                                            <p:cond delay="1338"/>
                                          </p:stCondLst>
                                        </p:cTn>
                                        <p:tgtEl>
                                          <p:spTgt spid="27"/>
                                        </p:tgtEl>
                                      </p:cBhvr>
                                      <p:to x="100000" y="100000"/>
                                    </p:animScale>
                                    <p:animScale>
                                      <p:cBhvr>
                                        <p:cTn id="147" dur="26">
                                          <p:stCondLst>
                                            <p:cond delay="1642"/>
                                          </p:stCondLst>
                                        </p:cTn>
                                        <p:tgtEl>
                                          <p:spTgt spid="27"/>
                                        </p:tgtEl>
                                      </p:cBhvr>
                                      <p:to x="100000" y="90000"/>
                                    </p:animScale>
                                    <p:animScale>
                                      <p:cBhvr>
                                        <p:cTn id="148" dur="166" decel="50000">
                                          <p:stCondLst>
                                            <p:cond delay="1668"/>
                                          </p:stCondLst>
                                        </p:cTn>
                                        <p:tgtEl>
                                          <p:spTgt spid="27"/>
                                        </p:tgtEl>
                                      </p:cBhvr>
                                      <p:to x="100000" y="100000"/>
                                    </p:animScale>
                                    <p:animScale>
                                      <p:cBhvr>
                                        <p:cTn id="149" dur="26">
                                          <p:stCondLst>
                                            <p:cond delay="1808"/>
                                          </p:stCondLst>
                                        </p:cTn>
                                        <p:tgtEl>
                                          <p:spTgt spid="27"/>
                                        </p:tgtEl>
                                      </p:cBhvr>
                                      <p:to x="100000" y="95000"/>
                                    </p:animScale>
                                    <p:animScale>
                                      <p:cBhvr>
                                        <p:cTn id="150"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14" grpId="0" animBg="1"/>
      <p:bldP spid="17" grpId="0" animBg="1"/>
      <p:bldP spid="18" grpId="0" animBg="1"/>
      <p:bldP spid="20" grpId="0" animBg="1"/>
      <p:bldP spid="21" grpId="0" animBg="1"/>
      <p:bldP spid="6" grpId="0" animBg="1"/>
      <p:bldP spid="22" grpId="0" animBg="1"/>
      <p:bldP spid="23" grpId="0" animBg="1"/>
      <p:bldP spid="24" grpId="0" animBg="1"/>
      <p:bldP spid="25" grpId="0" animBg="1"/>
      <p:bldP spid="26" grpId="0"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093296"/>
            <a:ext cx="9144000" cy="76485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8" name="7 CuadroTexto"/>
          <p:cNvSpPr txBox="1"/>
          <p:nvPr/>
        </p:nvSpPr>
        <p:spPr>
          <a:xfrm>
            <a:off x="1475656" y="95188"/>
            <a:ext cx="6696744" cy="646331"/>
          </a:xfrm>
          <a:prstGeom prst="rect">
            <a:avLst/>
          </a:prstGeom>
          <a:noFill/>
        </p:spPr>
        <p:txBody>
          <a:bodyPr wrap="square" rtlCol="0">
            <a:spAutoFit/>
          </a:bodyPr>
          <a:lstStyle/>
          <a:p>
            <a:pPr algn="ctr"/>
            <a:r>
              <a:rPr lang="es-EC" sz="3600" b="1" dirty="0" smtClean="0">
                <a:ln>
                  <a:solidFill>
                    <a:srgbClr val="7030A0"/>
                  </a:solidFill>
                </a:ln>
                <a:solidFill>
                  <a:srgbClr val="7030A0"/>
                </a:solidFill>
              </a:rPr>
              <a:t>Canales de Comercialización</a:t>
            </a:r>
            <a:endParaRPr lang="es-EC" sz="3600" b="1" dirty="0">
              <a:ln>
                <a:solidFill>
                  <a:srgbClr val="7030A0"/>
                </a:solidFill>
              </a:ln>
              <a:solidFill>
                <a:srgbClr val="7030A0"/>
              </a:solidFill>
            </a:endParaRPr>
          </a:p>
        </p:txBody>
      </p:sp>
      <p:sp>
        <p:nvSpPr>
          <p:cNvPr id="2" name="1 CuadroTexto"/>
          <p:cNvSpPr txBox="1"/>
          <p:nvPr/>
        </p:nvSpPr>
        <p:spPr>
          <a:xfrm>
            <a:off x="107504" y="980728"/>
            <a:ext cx="7416824" cy="369332"/>
          </a:xfrm>
          <a:prstGeom prst="rect">
            <a:avLst/>
          </a:prstGeom>
          <a:noFill/>
        </p:spPr>
        <p:txBody>
          <a:bodyPr wrap="square" rtlCol="0">
            <a:spAutoFit/>
          </a:bodyPr>
          <a:lstStyle/>
          <a:p>
            <a:r>
              <a:rPr lang="es-EC" b="1" dirty="0" smtClean="0"/>
              <a:t>Caracterización </a:t>
            </a:r>
            <a:r>
              <a:rPr lang="es-EC" b="1" dirty="0"/>
              <a:t>de los principales agentes del canal de comercialización</a:t>
            </a:r>
            <a:endParaRPr lang="es-EC" dirty="0"/>
          </a:p>
        </p:txBody>
      </p:sp>
      <p:graphicFrame>
        <p:nvGraphicFramePr>
          <p:cNvPr id="9" name="8 Diagrama"/>
          <p:cNvGraphicFramePr/>
          <p:nvPr>
            <p:extLst>
              <p:ext uri="{D42A27DB-BD31-4B8C-83A1-F6EECF244321}">
                <p14:modId xmlns:p14="http://schemas.microsoft.com/office/powerpoint/2010/main" val="2721518813"/>
              </p:ext>
            </p:extLst>
          </p:nvPr>
        </p:nvGraphicFramePr>
        <p:xfrm>
          <a:off x="1763688" y="1350060"/>
          <a:ext cx="6120680" cy="25109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9 Rectángulo redondeado"/>
          <p:cNvSpPr/>
          <p:nvPr/>
        </p:nvSpPr>
        <p:spPr>
          <a:xfrm>
            <a:off x="1619673" y="3499284"/>
            <a:ext cx="1143031" cy="36004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b="1" dirty="0" smtClean="0"/>
              <a:t>Crianza</a:t>
            </a:r>
            <a:endParaRPr lang="es-EC" b="1" dirty="0"/>
          </a:p>
        </p:txBody>
      </p:sp>
      <p:sp>
        <p:nvSpPr>
          <p:cNvPr id="11" name="10 Rectángulo redondeado"/>
          <p:cNvSpPr/>
          <p:nvPr/>
        </p:nvSpPr>
        <p:spPr>
          <a:xfrm>
            <a:off x="3059832" y="3499284"/>
            <a:ext cx="1143031" cy="36004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b="1" dirty="0" smtClean="0"/>
              <a:t>Venta</a:t>
            </a:r>
            <a:endParaRPr lang="es-EC" b="1" dirty="0"/>
          </a:p>
        </p:txBody>
      </p:sp>
      <p:cxnSp>
        <p:nvCxnSpPr>
          <p:cNvPr id="13" name="12 Conector recto de flecha"/>
          <p:cNvCxnSpPr/>
          <p:nvPr/>
        </p:nvCxnSpPr>
        <p:spPr>
          <a:xfrm>
            <a:off x="3059832" y="2924944"/>
            <a:ext cx="360040" cy="504056"/>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4" name="13 Conector recto de flecha"/>
          <p:cNvCxnSpPr/>
          <p:nvPr/>
        </p:nvCxnSpPr>
        <p:spPr>
          <a:xfrm flipH="1">
            <a:off x="2411760" y="2924944"/>
            <a:ext cx="288032" cy="504056"/>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16" name="15 Rectángulo redondeado"/>
          <p:cNvSpPr/>
          <p:nvPr/>
        </p:nvSpPr>
        <p:spPr>
          <a:xfrm>
            <a:off x="1916801" y="4164124"/>
            <a:ext cx="1323051" cy="36004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1400" dirty="0" smtClean="0"/>
              <a:t>Medicinas</a:t>
            </a:r>
            <a:endParaRPr lang="es-EC" sz="1400" dirty="0"/>
          </a:p>
        </p:txBody>
      </p:sp>
      <p:sp>
        <p:nvSpPr>
          <p:cNvPr id="17" name="16 Rectángulo redondeado"/>
          <p:cNvSpPr/>
          <p:nvPr/>
        </p:nvSpPr>
        <p:spPr>
          <a:xfrm>
            <a:off x="1916801" y="4797152"/>
            <a:ext cx="1323051" cy="36004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1400" dirty="0" smtClean="0"/>
              <a:t>Alimentación</a:t>
            </a:r>
            <a:endParaRPr lang="es-EC" sz="1400" dirty="0"/>
          </a:p>
        </p:txBody>
      </p:sp>
      <p:sp>
        <p:nvSpPr>
          <p:cNvPr id="18" name="17 Rectángulo redondeado"/>
          <p:cNvSpPr/>
          <p:nvPr/>
        </p:nvSpPr>
        <p:spPr>
          <a:xfrm>
            <a:off x="3631347" y="4797152"/>
            <a:ext cx="1143031" cy="36004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1600" dirty="0" smtClean="0"/>
              <a:t>Feria</a:t>
            </a:r>
            <a:endParaRPr lang="es-EC" sz="1600" dirty="0"/>
          </a:p>
        </p:txBody>
      </p:sp>
      <p:sp>
        <p:nvSpPr>
          <p:cNvPr id="19" name="18 Rectángulo redondeado"/>
          <p:cNvSpPr/>
          <p:nvPr/>
        </p:nvSpPr>
        <p:spPr>
          <a:xfrm>
            <a:off x="3567724" y="4164124"/>
            <a:ext cx="1143031" cy="36004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1600" dirty="0" smtClean="0"/>
              <a:t>Finca</a:t>
            </a:r>
            <a:endParaRPr lang="es-EC" sz="1600" dirty="0"/>
          </a:p>
        </p:txBody>
      </p:sp>
      <p:cxnSp>
        <p:nvCxnSpPr>
          <p:cNvPr id="21" name="20 Conector recto"/>
          <p:cNvCxnSpPr/>
          <p:nvPr/>
        </p:nvCxnSpPr>
        <p:spPr>
          <a:xfrm>
            <a:off x="1691680" y="3859324"/>
            <a:ext cx="0" cy="11178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21 Conector recto"/>
          <p:cNvCxnSpPr/>
          <p:nvPr/>
        </p:nvCxnSpPr>
        <p:spPr>
          <a:xfrm>
            <a:off x="3407443" y="3875230"/>
            <a:ext cx="0" cy="1101942"/>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23 Conector recto"/>
          <p:cNvCxnSpPr>
            <a:endCxn id="16" idx="1"/>
          </p:cNvCxnSpPr>
          <p:nvPr/>
        </p:nvCxnSpPr>
        <p:spPr>
          <a:xfrm>
            <a:off x="1691680" y="4344144"/>
            <a:ext cx="22512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a:off x="3406225" y="4977172"/>
            <a:ext cx="22512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26 Conector recto"/>
          <p:cNvCxnSpPr/>
          <p:nvPr/>
        </p:nvCxnSpPr>
        <p:spPr>
          <a:xfrm>
            <a:off x="1691680" y="4943280"/>
            <a:ext cx="22512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27 Conector recto"/>
          <p:cNvCxnSpPr/>
          <p:nvPr/>
        </p:nvCxnSpPr>
        <p:spPr>
          <a:xfrm>
            <a:off x="3406226" y="4344144"/>
            <a:ext cx="225121" cy="0"/>
          </a:xfrm>
          <a:prstGeom prst="line">
            <a:avLst/>
          </a:prstGeom>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220072" y="3821151"/>
            <a:ext cx="3707904" cy="21343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2 CuadroTexto"/>
          <p:cNvSpPr txBox="1"/>
          <p:nvPr/>
        </p:nvSpPr>
        <p:spPr>
          <a:xfrm>
            <a:off x="3108606" y="2869195"/>
            <a:ext cx="1094257" cy="307777"/>
          </a:xfrm>
          <a:prstGeom prst="rect">
            <a:avLst/>
          </a:prstGeom>
          <a:noFill/>
        </p:spPr>
        <p:txBody>
          <a:bodyPr wrap="square" rtlCol="0">
            <a:spAutoFit/>
          </a:bodyPr>
          <a:lstStyle/>
          <a:p>
            <a:r>
              <a:rPr lang="es-EC" sz="1400" dirty="0" smtClean="0"/>
              <a:t>Actividades</a:t>
            </a:r>
            <a:endParaRPr lang="es-EC" sz="1400" dirty="0"/>
          </a:p>
        </p:txBody>
      </p:sp>
    </p:spTree>
    <p:extLst>
      <p:ext uri="{BB962C8B-B14F-4D97-AF65-F5344CB8AC3E}">
        <p14:creationId xmlns:p14="http://schemas.microsoft.com/office/powerpoint/2010/main" val="1692505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par>
                                <p:cTn id="30" presetID="53" presetClass="entr" presetSubtype="16"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par>
                                <p:cTn id="35" presetID="53"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animEffect transition="in" filter="fade">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90"/>
                                          </p:val>
                                        </p:tav>
                                        <p:tav tm="100000">
                                          <p:val>
                                            <p:fltVal val="0"/>
                                          </p:val>
                                        </p:tav>
                                      </p:tavLst>
                                    </p:anim>
                                    <p:animEffect transition="in" filter="fade">
                                      <p:cBhvr>
                                        <p:cTn id="52" dur="10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down)">
                                      <p:cBhvr>
                                        <p:cTn id="57" dur="500"/>
                                        <p:tgtEl>
                                          <p:spTgt spid="11"/>
                                        </p:tgtEl>
                                      </p:cBhvr>
                                    </p:animEffect>
                                  </p:childTnLst>
                                </p:cTn>
                              </p:par>
                              <p:par>
                                <p:cTn id="58" presetID="22" presetClass="entr" presetSubtype="4"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down)">
                                      <p:cBhvr>
                                        <p:cTn id="60" dur="500"/>
                                        <p:tgtEl>
                                          <p:spTgt spid="24"/>
                                        </p:tgtEl>
                                      </p:cBhvr>
                                    </p:animEffect>
                                  </p:childTnLst>
                                </p:cTn>
                              </p:par>
                              <p:par>
                                <p:cTn id="61" presetID="22" presetClass="entr" presetSubtype="4"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ipe(down)">
                                      <p:cBhvr>
                                        <p:cTn id="63" dur="500"/>
                                        <p:tgtEl>
                                          <p:spTgt spid="27"/>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down)">
                                      <p:cBhvr>
                                        <p:cTn id="66" dur="500"/>
                                        <p:tgtEl>
                                          <p:spTgt spid="16"/>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down)">
                                      <p:cBhvr>
                                        <p:cTn id="69" dur="500"/>
                                        <p:tgtEl>
                                          <p:spTgt spid="17"/>
                                        </p:tgtEl>
                                      </p:cBhvr>
                                    </p:animEffect>
                                  </p:childTnLst>
                                </p:cTn>
                              </p:par>
                              <p:par>
                                <p:cTn id="70" presetID="22" presetClass="entr" presetSubtype="4" fill="hold"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wipe(down)">
                                      <p:cBhvr>
                                        <p:cTn id="72" dur="500"/>
                                        <p:tgtEl>
                                          <p:spTgt spid="22"/>
                                        </p:tgtEl>
                                      </p:cBhvr>
                                    </p:animEffect>
                                  </p:childTnLst>
                                </p:cTn>
                              </p:par>
                              <p:par>
                                <p:cTn id="73" presetID="22" presetClass="entr" presetSubtype="4" fill="hold" nodeType="with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wipe(down)">
                                      <p:cBhvr>
                                        <p:cTn id="75" dur="500"/>
                                        <p:tgtEl>
                                          <p:spTgt spid="28"/>
                                        </p:tgtEl>
                                      </p:cBhvr>
                                    </p:animEffect>
                                  </p:childTnLst>
                                </p:cTn>
                              </p:par>
                              <p:par>
                                <p:cTn id="76" presetID="22" presetClass="entr" presetSubtype="4" fill="hold" nodeType="with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wipe(down)">
                                      <p:cBhvr>
                                        <p:cTn id="78" dur="500"/>
                                        <p:tgtEl>
                                          <p:spTgt spid="26"/>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wipe(down)">
                                      <p:cBhvr>
                                        <p:cTn id="81" dur="500"/>
                                        <p:tgtEl>
                                          <p:spTgt spid="19"/>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wipe(down)">
                                      <p:cBhvr>
                                        <p:cTn id="8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Graphic spid="9" grpId="0">
        <p:bldAsOne/>
      </p:bldGraphic>
      <p:bldP spid="10" grpId="0" animBg="1"/>
      <p:bldP spid="11" grpId="0" animBg="1"/>
      <p:bldP spid="16" grpId="0" animBg="1"/>
      <p:bldP spid="17" grpId="0" animBg="1"/>
      <p:bldP spid="18" grpId="0" animBg="1"/>
      <p:bldP spid="19"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093296"/>
            <a:ext cx="9144000" cy="76485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8" name="7 CuadroTexto"/>
          <p:cNvSpPr txBox="1"/>
          <p:nvPr/>
        </p:nvSpPr>
        <p:spPr>
          <a:xfrm>
            <a:off x="1475656" y="95188"/>
            <a:ext cx="6696744" cy="646331"/>
          </a:xfrm>
          <a:prstGeom prst="rect">
            <a:avLst/>
          </a:prstGeom>
          <a:noFill/>
        </p:spPr>
        <p:txBody>
          <a:bodyPr wrap="square" rtlCol="0">
            <a:spAutoFit/>
          </a:bodyPr>
          <a:lstStyle/>
          <a:p>
            <a:pPr algn="ctr"/>
            <a:r>
              <a:rPr lang="es-EC" sz="3600" b="1" dirty="0" smtClean="0">
                <a:ln>
                  <a:solidFill>
                    <a:srgbClr val="7030A0"/>
                  </a:solidFill>
                </a:ln>
                <a:solidFill>
                  <a:srgbClr val="7030A0"/>
                </a:solidFill>
              </a:rPr>
              <a:t>Canales de Comercialización</a:t>
            </a:r>
            <a:endParaRPr lang="es-EC" sz="3600" b="1" dirty="0">
              <a:ln>
                <a:solidFill>
                  <a:srgbClr val="7030A0"/>
                </a:solidFill>
              </a:ln>
              <a:solidFill>
                <a:srgbClr val="7030A0"/>
              </a:solidFill>
            </a:endParaRPr>
          </a:p>
        </p:txBody>
      </p:sp>
      <p:graphicFrame>
        <p:nvGraphicFramePr>
          <p:cNvPr id="2" name="1 Tabla"/>
          <p:cNvGraphicFramePr>
            <a:graphicFrameLocks noGrp="1"/>
          </p:cNvGraphicFramePr>
          <p:nvPr>
            <p:extLst>
              <p:ext uri="{D42A27DB-BD31-4B8C-83A1-F6EECF244321}">
                <p14:modId xmlns:p14="http://schemas.microsoft.com/office/powerpoint/2010/main" val="3054037729"/>
              </p:ext>
            </p:extLst>
          </p:nvPr>
        </p:nvGraphicFramePr>
        <p:xfrm>
          <a:off x="539552" y="2051003"/>
          <a:ext cx="2280253" cy="2334384"/>
        </p:xfrm>
        <a:graphic>
          <a:graphicData uri="http://schemas.openxmlformats.org/drawingml/2006/table">
            <a:tbl>
              <a:tblPr firstRow="1" bandRow="1">
                <a:tableStyleId>{5C22544A-7EE6-4342-B048-85BDC9FD1C3A}</a:tableStyleId>
              </a:tblPr>
              <a:tblGrid>
                <a:gridCol w="2280253"/>
              </a:tblGrid>
              <a:tr h="0">
                <a:tc>
                  <a:txBody>
                    <a:bodyPr/>
                    <a:lstStyle/>
                    <a:p>
                      <a:pPr algn="ctr"/>
                      <a:r>
                        <a:rPr lang="es-EC" dirty="0" smtClean="0"/>
                        <a:t>Medicinas</a:t>
                      </a:r>
                      <a:endParaRPr lang="es-EC" dirty="0"/>
                    </a:p>
                  </a:txBody>
                  <a:tcPr/>
                </a:tc>
              </a:tr>
              <a:tr h="442848">
                <a:tc>
                  <a:txBody>
                    <a:bodyPr/>
                    <a:lstStyle/>
                    <a:p>
                      <a:pPr algn="l"/>
                      <a:r>
                        <a:rPr lang="es-EC" sz="1800" kern="1200" dirty="0" smtClean="0">
                          <a:effectLst/>
                        </a:rPr>
                        <a:t>Aftosa</a:t>
                      </a:r>
                      <a:endParaRPr lang="es-EC" dirty="0"/>
                    </a:p>
                  </a:txBody>
                  <a:tcPr/>
                </a:tc>
              </a:tr>
              <a:tr h="442848">
                <a:tc>
                  <a:txBody>
                    <a:bodyPr/>
                    <a:lstStyle/>
                    <a:p>
                      <a:pPr algn="l"/>
                      <a:r>
                        <a:rPr lang="es-EC" dirty="0" smtClean="0"/>
                        <a:t>Triple</a:t>
                      </a:r>
                      <a:endParaRPr lang="es-EC" dirty="0"/>
                    </a:p>
                  </a:txBody>
                  <a:tcPr/>
                </a:tc>
              </a:tr>
              <a:tr h="442848">
                <a:tc>
                  <a:txBody>
                    <a:bodyPr/>
                    <a:lstStyle/>
                    <a:p>
                      <a:pPr algn="l"/>
                      <a:r>
                        <a:rPr lang="es-EC" dirty="0" smtClean="0"/>
                        <a:t>Desparasitante</a:t>
                      </a:r>
                      <a:r>
                        <a:rPr lang="es-EC" baseline="0" dirty="0" smtClean="0"/>
                        <a:t> y Vitaminas</a:t>
                      </a:r>
                      <a:r>
                        <a:rPr lang="es-EC" dirty="0" smtClean="0"/>
                        <a:t> </a:t>
                      </a:r>
                      <a:endParaRPr lang="es-EC" dirty="0"/>
                    </a:p>
                  </a:txBody>
                  <a:tcPr/>
                </a:tc>
              </a:tr>
              <a:tr h="442848">
                <a:tc>
                  <a:txBody>
                    <a:bodyPr/>
                    <a:lstStyle/>
                    <a:p>
                      <a:pPr algn="l"/>
                      <a:r>
                        <a:rPr lang="es-EC" sz="1800" kern="1200" dirty="0" smtClean="0">
                          <a:effectLst/>
                        </a:rPr>
                        <a:t>Garrapaticida</a:t>
                      </a:r>
                      <a:endParaRPr lang="es-EC" dirty="0"/>
                    </a:p>
                  </a:txBody>
                  <a:tcPr/>
                </a:tc>
              </a:tr>
            </a:tbl>
          </a:graphicData>
        </a:graphic>
      </p:graphicFrame>
      <p:graphicFrame>
        <p:nvGraphicFramePr>
          <p:cNvPr id="9" name="8 Tabla"/>
          <p:cNvGraphicFramePr>
            <a:graphicFrameLocks noGrp="1"/>
          </p:cNvGraphicFramePr>
          <p:nvPr>
            <p:extLst>
              <p:ext uri="{D42A27DB-BD31-4B8C-83A1-F6EECF244321}">
                <p14:modId xmlns:p14="http://schemas.microsoft.com/office/powerpoint/2010/main" val="2201771311"/>
              </p:ext>
            </p:extLst>
          </p:nvPr>
        </p:nvGraphicFramePr>
        <p:xfrm>
          <a:off x="2843809" y="2051003"/>
          <a:ext cx="2304255" cy="2304258"/>
        </p:xfrm>
        <a:graphic>
          <a:graphicData uri="http://schemas.openxmlformats.org/drawingml/2006/table">
            <a:tbl>
              <a:tblPr firstRow="1" bandRow="1">
                <a:tableStyleId>{93296810-A885-4BE3-A3E7-6D5BEEA58F35}</a:tableStyleId>
              </a:tblPr>
              <a:tblGrid>
                <a:gridCol w="2304255"/>
              </a:tblGrid>
              <a:tr h="391718">
                <a:tc>
                  <a:txBody>
                    <a:bodyPr/>
                    <a:lstStyle/>
                    <a:p>
                      <a:pPr algn="ctr"/>
                      <a:r>
                        <a:rPr lang="es-EC" dirty="0" smtClean="0"/>
                        <a:t>Alimentación</a:t>
                      </a:r>
                      <a:endParaRPr lang="es-EC" b="1" dirty="0">
                        <a:solidFill>
                          <a:schemeClr val="bg1"/>
                        </a:solidFill>
                      </a:endParaRPr>
                    </a:p>
                  </a:txBody>
                  <a:tcPr/>
                </a:tc>
              </a:tr>
              <a:tr h="478135">
                <a:tc>
                  <a:txBody>
                    <a:bodyPr/>
                    <a:lstStyle/>
                    <a:p>
                      <a:pPr algn="l"/>
                      <a:r>
                        <a:rPr lang="es-EC" dirty="0" smtClean="0"/>
                        <a:t>Leche</a:t>
                      </a:r>
                      <a:endParaRPr lang="es-EC" dirty="0"/>
                    </a:p>
                  </a:txBody>
                  <a:tcPr/>
                </a:tc>
              </a:tr>
              <a:tr h="478135">
                <a:tc>
                  <a:txBody>
                    <a:bodyPr/>
                    <a:lstStyle/>
                    <a:p>
                      <a:pPr algn="l"/>
                      <a:r>
                        <a:rPr lang="es-EC" dirty="0" smtClean="0"/>
                        <a:t>Pasto</a:t>
                      </a:r>
                      <a:endParaRPr lang="es-EC" dirty="0"/>
                    </a:p>
                  </a:txBody>
                  <a:tcPr/>
                </a:tc>
              </a:tr>
              <a:tr h="478135">
                <a:tc>
                  <a:txBody>
                    <a:bodyPr/>
                    <a:lstStyle/>
                    <a:p>
                      <a:pPr algn="l"/>
                      <a:r>
                        <a:rPr lang="es-EC" dirty="0" smtClean="0"/>
                        <a:t>Sales Mineralizadas</a:t>
                      </a:r>
                      <a:endParaRPr lang="es-EC" dirty="0"/>
                    </a:p>
                  </a:txBody>
                  <a:tcPr/>
                </a:tc>
              </a:tr>
              <a:tr h="478135">
                <a:tc>
                  <a:txBody>
                    <a:bodyPr/>
                    <a:lstStyle/>
                    <a:p>
                      <a:pPr algn="l"/>
                      <a:r>
                        <a:rPr lang="es-EC" dirty="0" smtClean="0"/>
                        <a:t>Otros</a:t>
                      </a:r>
                      <a:r>
                        <a:rPr lang="es-EC" baseline="0" dirty="0" smtClean="0"/>
                        <a:t> complementos</a:t>
                      </a:r>
                      <a:endParaRPr lang="es-EC" dirty="0"/>
                    </a:p>
                  </a:txBody>
                  <a:tcPr/>
                </a:tc>
              </a:tr>
            </a:tbl>
          </a:graphicData>
        </a:graphic>
      </p:graphicFrame>
      <p:sp>
        <p:nvSpPr>
          <p:cNvPr id="10" name="9 CuadroTexto"/>
          <p:cNvSpPr txBox="1"/>
          <p:nvPr/>
        </p:nvSpPr>
        <p:spPr>
          <a:xfrm>
            <a:off x="539552" y="4406900"/>
            <a:ext cx="4608512"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dirty="0" smtClean="0"/>
              <a:t>Otros Gastos del giro del negocio </a:t>
            </a:r>
            <a:endParaRPr lang="es-EC" dirty="0"/>
          </a:p>
        </p:txBody>
      </p:sp>
      <p:sp>
        <p:nvSpPr>
          <p:cNvPr id="12" name="11 Rectángulo redondeado"/>
          <p:cNvSpPr/>
          <p:nvPr/>
        </p:nvSpPr>
        <p:spPr>
          <a:xfrm>
            <a:off x="755576" y="1232756"/>
            <a:ext cx="1143031" cy="36004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b="1" dirty="0" smtClean="0"/>
              <a:t>Crianza</a:t>
            </a:r>
            <a:endParaRPr lang="es-EC"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44197" y="1124744"/>
            <a:ext cx="2466975" cy="18478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2505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20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ircle(in)">
                                      <p:cBhvr>
                                        <p:cTn id="3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093296"/>
            <a:ext cx="9144000" cy="76485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Retraso"/>
          <p:cNvSpPr/>
          <p:nvPr/>
        </p:nvSpPr>
        <p:spPr>
          <a:xfrm rot="5400000">
            <a:off x="4153644" y="-4153645"/>
            <a:ext cx="836712" cy="914400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7" name="6 CuadroTexto"/>
          <p:cNvSpPr txBox="1"/>
          <p:nvPr/>
        </p:nvSpPr>
        <p:spPr>
          <a:xfrm>
            <a:off x="1447947" y="38818"/>
            <a:ext cx="6696744" cy="646331"/>
          </a:xfrm>
          <a:prstGeom prst="rect">
            <a:avLst/>
          </a:prstGeom>
          <a:noFill/>
        </p:spPr>
        <p:txBody>
          <a:bodyPr wrap="square" rtlCol="0">
            <a:spAutoFit/>
          </a:bodyPr>
          <a:lstStyle/>
          <a:p>
            <a:pPr algn="ctr"/>
            <a:r>
              <a:rPr lang="es-EC" sz="3600" b="1" dirty="0" smtClean="0">
                <a:ln>
                  <a:solidFill>
                    <a:srgbClr val="7030A0"/>
                  </a:solidFill>
                </a:ln>
                <a:solidFill>
                  <a:srgbClr val="7030A0"/>
                </a:solidFill>
              </a:rPr>
              <a:t>Canales de Comercialización</a:t>
            </a:r>
            <a:endParaRPr lang="es-EC" sz="3600" b="1" dirty="0">
              <a:ln>
                <a:solidFill>
                  <a:srgbClr val="7030A0"/>
                </a:solidFill>
              </a:ln>
              <a:solidFill>
                <a:srgbClr val="7030A0"/>
              </a:solidFill>
            </a:endParaRPr>
          </a:p>
        </p:txBody>
      </p:sp>
      <p:graphicFrame>
        <p:nvGraphicFramePr>
          <p:cNvPr id="2" name="1 Diagrama"/>
          <p:cNvGraphicFramePr/>
          <p:nvPr>
            <p:extLst>
              <p:ext uri="{D42A27DB-BD31-4B8C-83A1-F6EECF244321}">
                <p14:modId xmlns:p14="http://schemas.microsoft.com/office/powerpoint/2010/main" val="3328320067"/>
              </p:ext>
            </p:extLst>
          </p:nvPr>
        </p:nvGraphicFramePr>
        <p:xfrm>
          <a:off x="0" y="995611"/>
          <a:ext cx="8380637"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19022" y="1124744"/>
            <a:ext cx="2619375" cy="17430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32120" y="3356992"/>
            <a:ext cx="1954680" cy="19546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449116" y="937167"/>
            <a:ext cx="2695575" cy="16954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89351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2000"/>
                                        <p:tgtEl>
                                          <p:spTgt spid="3074"/>
                                        </p:tgtEl>
                                      </p:cBhvr>
                                    </p:animEffect>
                                    <p:anim calcmode="lin" valueType="num">
                                      <p:cBhvr>
                                        <p:cTn id="15" dur="2000" fill="hold"/>
                                        <p:tgtEl>
                                          <p:spTgt spid="3074"/>
                                        </p:tgtEl>
                                        <p:attrNameLst>
                                          <p:attrName>ppt_w</p:attrName>
                                        </p:attrNameLst>
                                      </p:cBhvr>
                                      <p:tavLst>
                                        <p:tav tm="0" fmla="#ppt_w*sin(2.5*pi*$)">
                                          <p:val>
                                            <p:fltVal val="0"/>
                                          </p:val>
                                        </p:tav>
                                        <p:tav tm="100000">
                                          <p:val>
                                            <p:fltVal val="1"/>
                                          </p:val>
                                        </p:tav>
                                      </p:tavLst>
                                    </p:anim>
                                    <p:anim calcmode="lin" valueType="num">
                                      <p:cBhvr>
                                        <p:cTn id="16" dur="20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075"/>
                                        </p:tgtEl>
                                        <p:attrNameLst>
                                          <p:attrName>style.visibility</p:attrName>
                                        </p:attrNameLst>
                                      </p:cBhvr>
                                      <p:to>
                                        <p:strVal val="visible"/>
                                      </p:to>
                                    </p:set>
                                    <p:animEffect transition="in" filter="randombar(horizontal)">
                                      <p:cBhvr>
                                        <p:cTn id="21" dur="500"/>
                                        <p:tgtEl>
                                          <p:spTgt spid="3075"/>
                                        </p:tgtEl>
                                      </p:cBhvr>
                                    </p:animEffect>
                                  </p:childTnLst>
                                </p:cTn>
                              </p:par>
                              <p:par>
                                <p:cTn id="22" presetID="14" presetClass="entr" presetSubtype="10"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randombar(horizontal)">
                                      <p:cBhvr>
                                        <p:cTn id="24" dur="500"/>
                                        <p:tgtEl>
                                          <p:spTgt spid="307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2" grpId="0">
        <p:bldAsOne/>
      </p:bldGraphic>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3008</TotalTime>
  <Words>2854</Words>
  <Application>Microsoft Office PowerPoint</Application>
  <PresentationFormat>Presentación en pantalla (4:3)</PresentationFormat>
  <Paragraphs>309</Paragraphs>
  <Slides>50</Slides>
  <Notes>2</Notes>
  <HiddenSlides>0</HiddenSlides>
  <MMClips>0</MMClips>
  <ScaleCrop>false</ScaleCrop>
  <HeadingPairs>
    <vt:vector size="4" baseType="variant">
      <vt:variant>
        <vt:lpstr>Tema</vt:lpstr>
      </vt:variant>
      <vt:variant>
        <vt:i4>1</vt:i4>
      </vt:variant>
      <vt:variant>
        <vt:lpstr>Títulos de diapositiva</vt:lpstr>
      </vt:variant>
      <vt:variant>
        <vt:i4>50</vt:i4>
      </vt:variant>
    </vt:vector>
  </HeadingPairs>
  <TitlesOfParts>
    <vt:vector size="51"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HP</dc:creator>
  <cp:lastModifiedBy>HP</cp:lastModifiedBy>
  <cp:revision>152</cp:revision>
  <dcterms:created xsi:type="dcterms:W3CDTF">2018-01-14T15:09:12Z</dcterms:created>
  <dcterms:modified xsi:type="dcterms:W3CDTF">2018-01-29T21:26:30Z</dcterms:modified>
</cp:coreProperties>
</file>