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57" r:id="rId3"/>
    <p:sldId id="304" r:id="rId4"/>
    <p:sldId id="260" r:id="rId5"/>
    <p:sldId id="261" r:id="rId6"/>
    <p:sldId id="262" r:id="rId7"/>
    <p:sldId id="263" r:id="rId8"/>
    <p:sldId id="306" r:id="rId9"/>
    <p:sldId id="305" r:id="rId10"/>
    <p:sldId id="307" r:id="rId11"/>
    <p:sldId id="308" r:id="rId12"/>
    <p:sldId id="309" r:id="rId13"/>
    <p:sldId id="299" r:id="rId14"/>
    <p:sldId id="297" r:id="rId15"/>
    <p:sldId id="300" r:id="rId16"/>
    <p:sldId id="302" r:id="rId17"/>
    <p:sldId id="303" r:id="rId18"/>
    <p:sldId id="311" r:id="rId19"/>
    <p:sldId id="312" r:id="rId20"/>
    <p:sldId id="310" r:id="rId21"/>
    <p:sldId id="292" r:id="rId22"/>
    <p:sldId id="288" r:id="rId23"/>
    <p:sldId id="289" r:id="rId24"/>
    <p:sldId id="291" r:id="rId25"/>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92"/>
  </p:normalViewPr>
  <p:slideViewPr>
    <p:cSldViewPr>
      <p:cViewPr varScale="1">
        <p:scale>
          <a:sx n="102" d="100"/>
          <a:sy n="102" d="100"/>
        </p:scale>
        <p:origin x="176" y="21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42" Type="http://schemas.microsoft.com/office/2015/10/relationships/revisionInfo" Target="revisionInfo.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92F56B-B81F-4FEC-953C-570203F4EDF0}" type="datetimeFigureOut">
              <a:rPr lang="es-EC" smtClean="0"/>
              <a:t>20/2/18</a:t>
            </a:fld>
            <a:endParaRPr lang="es-EC"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EE8F05-12C0-425F-94B9-E285BDFCF163}" type="slidenum">
              <a:rPr lang="es-EC" smtClean="0"/>
              <a:t>‹Nr.›</a:t>
            </a:fld>
            <a:endParaRPr lang="es-EC" dirty="0"/>
          </a:p>
        </p:txBody>
      </p:sp>
    </p:spTree>
    <p:extLst>
      <p:ext uri="{BB962C8B-B14F-4D97-AF65-F5344CB8AC3E}">
        <p14:creationId xmlns:p14="http://schemas.microsoft.com/office/powerpoint/2010/main" val="2738974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x-none" noProof="0" dirty="0"/>
          </a:p>
        </p:txBody>
      </p:sp>
      <p:sp>
        <p:nvSpPr>
          <p:cNvPr id="4" name="Marcador de número de diapositiva 3"/>
          <p:cNvSpPr>
            <a:spLocks noGrp="1"/>
          </p:cNvSpPr>
          <p:nvPr>
            <p:ph type="sldNum" sz="quarter" idx="10"/>
          </p:nvPr>
        </p:nvSpPr>
        <p:spPr/>
        <p:txBody>
          <a:bodyPr/>
          <a:lstStyle/>
          <a:p>
            <a:fld id="{F1EE8F05-12C0-425F-94B9-E285BDFCF163}" type="slidenum">
              <a:rPr lang="es-EC" smtClean="0"/>
              <a:t>2</a:t>
            </a:fld>
            <a:endParaRPr lang="es-EC" dirty="0"/>
          </a:p>
        </p:txBody>
      </p:sp>
    </p:spTree>
    <p:extLst>
      <p:ext uri="{BB962C8B-B14F-4D97-AF65-F5344CB8AC3E}">
        <p14:creationId xmlns:p14="http://schemas.microsoft.com/office/powerpoint/2010/main" val="2472122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EE8F05-12C0-425F-94B9-E285BDFCF163}" type="slidenum">
              <a:rPr lang="es-EC" smtClean="0"/>
              <a:t>6</a:t>
            </a:fld>
            <a:endParaRPr lang="es-EC"/>
          </a:p>
        </p:txBody>
      </p:sp>
    </p:spTree>
    <p:extLst>
      <p:ext uri="{BB962C8B-B14F-4D97-AF65-F5344CB8AC3E}">
        <p14:creationId xmlns:p14="http://schemas.microsoft.com/office/powerpoint/2010/main" val="1758093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a:t>Haga clic para modificar el estilo de título del patrón</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1B55184E-9077-4C06-B812-DE5F691FC003}" type="datetimeFigureOut">
              <a:rPr lang="es-EC" smtClean="0"/>
              <a:t>20/2/18</a:t>
            </a:fld>
            <a:endParaRPr lang="es-EC" dirty="0"/>
          </a:p>
        </p:txBody>
      </p:sp>
      <p:sp>
        <p:nvSpPr>
          <p:cNvPr id="19" name="Footer Placeholder 18"/>
          <p:cNvSpPr>
            <a:spLocks noGrp="1"/>
          </p:cNvSpPr>
          <p:nvPr>
            <p:ph type="ftr" sz="quarter" idx="11"/>
          </p:nvPr>
        </p:nvSpPr>
        <p:spPr/>
        <p:txBody>
          <a:bodyPr/>
          <a:lstStyle/>
          <a:p>
            <a:endParaRPr lang="es-EC" dirty="0"/>
          </a:p>
        </p:txBody>
      </p:sp>
      <p:sp>
        <p:nvSpPr>
          <p:cNvPr id="27" name="Slide Number Placeholder 26"/>
          <p:cNvSpPr>
            <a:spLocks noGrp="1"/>
          </p:cNvSpPr>
          <p:nvPr>
            <p:ph type="sldNum" sz="quarter" idx="12"/>
          </p:nvPr>
        </p:nvSpPr>
        <p:spPr/>
        <p:txBody>
          <a:bodyPr/>
          <a:lstStyle/>
          <a:p>
            <a:fld id="{3C9FB976-D3F3-420D-9188-4D6BFE35783B}" type="slidenum">
              <a:rPr lang="es-EC" smtClean="0"/>
              <a:t>‹Nr.›</a:t>
            </a:fld>
            <a:endParaRPr lang="es-EC"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Date Placeholder 3"/>
          <p:cNvSpPr>
            <a:spLocks noGrp="1"/>
          </p:cNvSpPr>
          <p:nvPr>
            <p:ph type="dt" sz="half" idx="10"/>
          </p:nvPr>
        </p:nvSpPr>
        <p:spPr/>
        <p:txBody>
          <a:bodyPr/>
          <a:lstStyle/>
          <a:p>
            <a:fld id="{1B55184E-9077-4C06-B812-DE5F691FC003}" type="datetimeFigureOut">
              <a:rPr lang="es-EC" smtClean="0"/>
              <a:t>20/2/18</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3C9FB976-D3F3-420D-9188-4D6BFE35783B}" type="slidenum">
              <a:rPr lang="es-EC" smtClean="0"/>
              <a:t>‹Nr.›</a:t>
            </a:fld>
            <a:endParaRPr lang="es-EC"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s-ES"/>
              <a:t>Haga clic para modificar el estilo de título del patrón</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Date Placeholder 3"/>
          <p:cNvSpPr>
            <a:spLocks noGrp="1"/>
          </p:cNvSpPr>
          <p:nvPr>
            <p:ph type="dt" sz="half" idx="10"/>
          </p:nvPr>
        </p:nvSpPr>
        <p:spPr/>
        <p:txBody>
          <a:bodyPr/>
          <a:lstStyle/>
          <a:p>
            <a:fld id="{1B55184E-9077-4C06-B812-DE5F691FC003}" type="datetimeFigureOut">
              <a:rPr lang="es-EC" smtClean="0"/>
              <a:t>20/2/18</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3C9FB976-D3F3-420D-9188-4D6BFE35783B}" type="slidenum">
              <a:rPr lang="es-EC" smtClean="0"/>
              <a:t>‹Nr.›</a:t>
            </a:fld>
            <a:endParaRPr lang="es-EC"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Date Placeholder 3"/>
          <p:cNvSpPr>
            <a:spLocks noGrp="1"/>
          </p:cNvSpPr>
          <p:nvPr>
            <p:ph type="dt" sz="half" idx="10"/>
          </p:nvPr>
        </p:nvSpPr>
        <p:spPr/>
        <p:txBody>
          <a:bodyPr/>
          <a:lstStyle/>
          <a:p>
            <a:fld id="{1B55184E-9077-4C06-B812-DE5F691FC003}" type="datetimeFigureOut">
              <a:rPr lang="es-EC" smtClean="0"/>
              <a:t>20/2/18</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3C9FB976-D3F3-420D-9188-4D6BFE35783B}" type="slidenum">
              <a:rPr lang="es-EC" smtClean="0"/>
              <a:t>‹Nr.›</a:t>
            </a:fld>
            <a:endParaRPr lang="es-EC"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a:t>Haga clic para modificar el estilo de título del patrón</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a:t>Haga clic para modificar el estilo de texto del patrón</a:t>
            </a:r>
          </a:p>
        </p:txBody>
      </p:sp>
      <p:sp>
        <p:nvSpPr>
          <p:cNvPr id="4" name="Date Placeholder 3"/>
          <p:cNvSpPr>
            <a:spLocks noGrp="1"/>
          </p:cNvSpPr>
          <p:nvPr>
            <p:ph type="dt" sz="half" idx="10"/>
          </p:nvPr>
        </p:nvSpPr>
        <p:spPr/>
        <p:txBody>
          <a:bodyPr/>
          <a:lstStyle/>
          <a:p>
            <a:fld id="{1B55184E-9077-4C06-B812-DE5F691FC003}" type="datetimeFigureOut">
              <a:rPr lang="es-EC" smtClean="0"/>
              <a:t>20/2/18</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3C9FB976-D3F3-420D-9188-4D6BFE35783B}" type="slidenum">
              <a:rPr lang="es-EC" smtClean="0"/>
              <a:t>‹Nr.›</a:t>
            </a:fld>
            <a:endParaRPr lang="es-EC"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s-ES"/>
              <a:t>Haga clic para modificar el estilo de título del patrón</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Date Placeholder 4"/>
          <p:cNvSpPr>
            <a:spLocks noGrp="1"/>
          </p:cNvSpPr>
          <p:nvPr>
            <p:ph type="dt" sz="half" idx="10"/>
          </p:nvPr>
        </p:nvSpPr>
        <p:spPr/>
        <p:txBody>
          <a:bodyPr/>
          <a:lstStyle/>
          <a:p>
            <a:fld id="{1B55184E-9077-4C06-B812-DE5F691FC003}" type="datetimeFigureOut">
              <a:rPr lang="es-EC" smtClean="0"/>
              <a:t>20/2/18</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3C9FB976-D3F3-420D-9188-4D6BFE35783B}" type="slidenum">
              <a:rPr lang="es-EC" smtClean="0"/>
              <a:t>‹Nr.›</a:t>
            </a:fld>
            <a:endParaRPr lang="es-EC"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s-ES"/>
              <a:t>Haga clic para modificar el estilo de título del patrón</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7" name="Date Placeholder 6"/>
          <p:cNvSpPr>
            <a:spLocks noGrp="1"/>
          </p:cNvSpPr>
          <p:nvPr>
            <p:ph type="dt" sz="half" idx="10"/>
          </p:nvPr>
        </p:nvSpPr>
        <p:spPr/>
        <p:txBody>
          <a:bodyPr/>
          <a:lstStyle/>
          <a:p>
            <a:fld id="{1B55184E-9077-4C06-B812-DE5F691FC003}" type="datetimeFigureOut">
              <a:rPr lang="es-EC" smtClean="0"/>
              <a:t>20/2/18</a:t>
            </a:fld>
            <a:endParaRPr lang="es-EC" dirty="0"/>
          </a:p>
        </p:txBody>
      </p:sp>
      <p:sp>
        <p:nvSpPr>
          <p:cNvPr id="8" name="Footer Placeholder 7"/>
          <p:cNvSpPr>
            <a:spLocks noGrp="1"/>
          </p:cNvSpPr>
          <p:nvPr>
            <p:ph type="ftr" sz="quarter" idx="11"/>
          </p:nvPr>
        </p:nvSpPr>
        <p:spPr/>
        <p:txBody>
          <a:bodyPr/>
          <a:lstStyle/>
          <a:p>
            <a:endParaRPr lang="es-EC" dirty="0"/>
          </a:p>
        </p:txBody>
      </p:sp>
      <p:sp>
        <p:nvSpPr>
          <p:cNvPr id="9" name="Slide Number Placeholder 8"/>
          <p:cNvSpPr>
            <a:spLocks noGrp="1"/>
          </p:cNvSpPr>
          <p:nvPr>
            <p:ph type="sldNum" sz="quarter" idx="12"/>
          </p:nvPr>
        </p:nvSpPr>
        <p:spPr/>
        <p:txBody>
          <a:bodyPr/>
          <a:lstStyle/>
          <a:p>
            <a:fld id="{3C9FB976-D3F3-420D-9188-4D6BFE35783B}" type="slidenum">
              <a:rPr lang="es-EC" smtClean="0"/>
              <a:t>‹Nr.›</a:t>
            </a:fld>
            <a:endParaRPr lang="es-EC"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a:t>Haga clic para modificar el estilo de título del patrón</a:t>
            </a:r>
            <a:endParaRPr kumimoji="0" lang="en-US"/>
          </a:p>
        </p:txBody>
      </p:sp>
      <p:sp>
        <p:nvSpPr>
          <p:cNvPr id="3" name="Date Placeholder 2"/>
          <p:cNvSpPr>
            <a:spLocks noGrp="1"/>
          </p:cNvSpPr>
          <p:nvPr>
            <p:ph type="dt" sz="half" idx="10"/>
          </p:nvPr>
        </p:nvSpPr>
        <p:spPr/>
        <p:txBody>
          <a:bodyPr/>
          <a:lstStyle/>
          <a:p>
            <a:fld id="{1B55184E-9077-4C06-B812-DE5F691FC003}" type="datetimeFigureOut">
              <a:rPr lang="es-EC" smtClean="0"/>
              <a:t>20/2/18</a:t>
            </a:fld>
            <a:endParaRPr lang="es-EC" dirty="0"/>
          </a:p>
        </p:txBody>
      </p:sp>
      <p:sp>
        <p:nvSpPr>
          <p:cNvPr id="4" name="Footer Placeholder 3"/>
          <p:cNvSpPr>
            <a:spLocks noGrp="1"/>
          </p:cNvSpPr>
          <p:nvPr>
            <p:ph type="ftr" sz="quarter" idx="11"/>
          </p:nvPr>
        </p:nvSpPr>
        <p:spPr/>
        <p:txBody>
          <a:bodyPr/>
          <a:lstStyle/>
          <a:p>
            <a:endParaRPr lang="es-EC" dirty="0"/>
          </a:p>
        </p:txBody>
      </p:sp>
      <p:sp>
        <p:nvSpPr>
          <p:cNvPr id="5" name="Slide Number Placeholder 4"/>
          <p:cNvSpPr>
            <a:spLocks noGrp="1"/>
          </p:cNvSpPr>
          <p:nvPr>
            <p:ph type="sldNum" sz="quarter" idx="12"/>
          </p:nvPr>
        </p:nvSpPr>
        <p:spPr/>
        <p:txBody>
          <a:bodyPr/>
          <a:lstStyle/>
          <a:p>
            <a:fld id="{3C9FB976-D3F3-420D-9188-4D6BFE35783B}" type="slidenum">
              <a:rPr lang="es-EC" smtClean="0"/>
              <a:t>‹Nr.›</a:t>
            </a:fld>
            <a:endParaRPr lang="es-EC"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55184E-9077-4C06-B812-DE5F691FC003}" type="datetimeFigureOut">
              <a:rPr lang="es-EC" smtClean="0"/>
              <a:t>20/2/18</a:t>
            </a:fld>
            <a:endParaRPr lang="es-EC" dirty="0"/>
          </a:p>
        </p:txBody>
      </p:sp>
      <p:sp>
        <p:nvSpPr>
          <p:cNvPr id="3" name="Footer Placeholder 2"/>
          <p:cNvSpPr>
            <a:spLocks noGrp="1"/>
          </p:cNvSpPr>
          <p:nvPr>
            <p:ph type="ftr" sz="quarter" idx="11"/>
          </p:nvPr>
        </p:nvSpPr>
        <p:spPr/>
        <p:txBody>
          <a:bodyPr/>
          <a:lstStyle/>
          <a:p>
            <a:endParaRPr lang="es-EC" dirty="0"/>
          </a:p>
        </p:txBody>
      </p:sp>
      <p:sp>
        <p:nvSpPr>
          <p:cNvPr id="4" name="Slide Number Placeholder 3"/>
          <p:cNvSpPr>
            <a:spLocks noGrp="1"/>
          </p:cNvSpPr>
          <p:nvPr>
            <p:ph type="sldNum" sz="quarter" idx="12"/>
          </p:nvPr>
        </p:nvSpPr>
        <p:spPr/>
        <p:txBody>
          <a:bodyPr/>
          <a:lstStyle/>
          <a:p>
            <a:fld id="{3C9FB976-D3F3-420D-9188-4D6BFE35783B}" type="slidenum">
              <a:rPr lang="es-EC" smtClean="0"/>
              <a:t>‹Nr.›</a:t>
            </a:fld>
            <a:endParaRPr lang="es-EC"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a:t>Haga clic para modificar el estilo de título del patrón</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a:t>Haga clic para modificar el estilo de texto del patrón</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Date Placeholder 4"/>
          <p:cNvSpPr>
            <a:spLocks noGrp="1"/>
          </p:cNvSpPr>
          <p:nvPr>
            <p:ph type="dt" sz="half" idx="10"/>
          </p:nvPr>
        </p:nvSpPr>
        <p:spPr/>
        <p:txBody>
          <a:bodyPr/>
          <a:lstStyle/>
          <a:p>
            <a:fld id="{1B55184E-9077-4C06-B812-DE5F691FC003}" type="datetimeFigureOut">
              <a:rPr lang="es-EC" smtClean="0"/>
              <a:t>20/2/18</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3C9FB976-D3F3-420D-9188-4D6BFE35783B}" type="slidenum">
              <a:rPr lang="es-EC" smtClean="0"/>
              <a:t>‹Nr.›</a:t>
            </a:fld>
            <a:endParaRPr lang="es-EC"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a:t>Haga clic para modificar el estilo de título del patrón</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a:t>Haga clic para modificar el estilo de texto del patrón</a:t>
            </a:r>
          </a:p>
        </p:txBody>
      </p:sp>
      <p:sp>
        <p:nvSpPr>
          <p:cNvPr id="5" name="Date Placeholder 4"/>
          <p:cNvSpPr>
            <a:spLocks noGrp="1"/>
          </p:cNvSpPr>
          <p:nvPr>
            <p:ph type="dt" sz="half" idx="10"/>
          </p:nvPr>
        </p:nvSpPr>
        <p:spPr/>
        <p:txBody>
          <a:bodyPr/>
          <a:lstStyle/>
          <a:p>
            <a:fld id="{1B55184E-9077-4C06-B812-DE5F691FC003}" type="datetimeFigureOut">
              <a:rPr lang="es-EC" smtClean="0"/>
              <a:t>20/2/18</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a:xfrm>
            <a:off x="8077200" y="6356350"/>
            <a:ext cx="609600" cy="365125"/>
          </a:xfrm>
        </p:spPr>
        <p:txBody>
          <a:bodyPr/>
          <a:lstStyle/>
          <a:p>
            <a:fld id="{3C9FB976-D3F3-420D-9188-4D6BFE35783B}" type="slidenum">
              <a:rPr lang="es-EC" smtClean="0"/>
              <a:t>‹Nr.›</a:t>
            </a:fld>
            <a:endParaRPr lang="es-EC"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dirty="0"/>
              <a:t>Haga clic en el icono para agregar una imagen</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a:t>Haga clic para modificar el estilo de título del patrón</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B55184E-9077-4C06-B812-DE5F691FC003}" type="datetimeFigureOut">
              <a:rPr lang="es-EC" smtClean="0"/>
              <a:t>20/2/18</a:t>
            </a:fld>
            <a:endParaRPr lang="es-EC"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EC"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C9FB976-D3F3-420D-9188-4D6BFE35783B}" type="slidenum">
              <a:rPr lang="es-EC" smtClean="0"/>
              <a:t>‹Nr.›</a:t>
            </a:fld>
            <a:endParaRPr lang="es-EC"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 Id="rId3"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tiff"/><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 Id="rId3" Type="http://schemas.openxmlformats.org/officeDocument/2006/relationships/image" Target="../media/image26.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4.png"/><Relationship Id="rId1" Type="http://schemas.microsoft.com/office/2007/relationships/media" Target="../media/media1.mp4"/><Relationship Id="rId2" Type="http://schemas.openxmlformats.org/officeDocument/2006/relationships/video" Target="../media/media1.mp4"/></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55576" y="2624847"/>
            <a:ext cx="7772400" cy="2028289"/>
          </a:xfrm>
        </p:spPr>
        <p:txBody>
          <a:bodyPr>
            <a:noAutofit/>
          </a:bodyPr>
          <a:lstStyle/>
          <a:p>
            <a:pPr algn="ctr"/>
            <a:r>
              <a:rPr lang="es-EC" sz="2400" dirty="0">
                <a:solidFill>
                  <a:schemeClr val="tx1"/>
                </a:solidFill>
              </a:rPr>
              <a:t>DESARROLLO E IMPLANTACIÓN DE UN</a:t>
            </a:r>
            <a:br>
              <a:rPr lang="es-EC" sz="2400" dirty="0">
                <a:solidFill>
                  <a:schemeClr val="tx1"/>
                </a:solidFill>
              </a:rPr>
            </a:br>
            <a:r>
              <a:rPr lang="es-EC" sz="2400" dirty="0">
                <a:solidFill>
                  <a:schemeClr val="tx1"/>
                </a:solidFill>
              </a:rPr>
              <a:t>ECOSISTEMA INFORMÁTICO PARA LA ENSEÑANZA Y </a:t>
            </a:r>
            <a:br>
              <a:rPr lang="es-EC" sz="2400" dirty="0">
                <a:solidFill>
                  <a:schemeClr val="tx1"/>
                </a:solidFill>
              </a:rPr>
            </a:br>
            <a:r>
              <a:rPr lang="es-EC" sz="2400" dirty="0">
                <a:solidFill>
                  <a:schemeClr val="tx1"/>
                </a:solidFill>
              </a:rPr>
              <a:t>NORMALIZACIÓN DEL PENSAMIENTO COMPUTACIONAL</a:t>
            </a:r>
            <a:br>
              <a:rPr lang="es-EC" sz="2400" dirty="0">
                <a:solidFill>
                  <a:schemeClr val="tx1"/>
                </a:solidFill>
              </a:rPr>
            </a:br>
            <a:r>
              <a:rPr lang="es-EC" sz="2400" dirty="0">
                <a:solidFill>
                  <a:schemeClr val="tx1"/>
                </a:solidFill>
              </a:rPr>
              <a:t>PARA LA UNIVERSIDAD DE LAS FUERZAS ARMADAS ESPE </a:t>
            </a:r>
            <a:br>
              <a:rPr lang="es-EC" sz="2400" dirty="0">
                <a:solidFill>
                  <a:schemeClr val="tx1"/>
                </a:solidFill>
              </a:rPr>
            </a:br>
            <a:r>
              <a:rPr lang="es-EC" sz="2400" dirty="0">
                <a:solidFill>
                  <a:schemeClr val="tx1"/>
                </a:solidFill>
              </a:rPr>
              <a:t>UTILIZANDO LA HERRAMIENTA APPGINI</a:t>
            </a:r>
          </a:p>
        </p:txBody>
      </p:sp>
      <p:sp>
        <p:nvSpPr>
          <p:cNvPr id="3" name="2 Subtítulo"/>
          <p:cNvSpPr>
            <a:spLocks noGrp="1"/>
          </p:cNvSpPr>
          <p:nvPr>
            <p:ph type="subTitle" idx="1"/>
          </p:nvPr>
        </p:nvSpPr>
        <p:spPr>
          <a:xfrm>
            <a:off x="1403648" y="4844752"/>
            <a:ext cx="6872808" cy="1608584"/>
          </a:xfrm>
        </p:spPr>
        <p:txBody>
          <a:bodyPr>
            <a:normAutofit lnSpcReduction="10000"/>
          </a:bodyPr>
          <a:lstStyle/>
          <a:p>
            <a:pPr algn="l"/>
            <a:r>
              <a:rPr lang="es-ES" sz="1800" b="1" dirty="0">
                <a:solidFill>
                  <a:schemeClr val="tx1"/>
                </a:solidFill>
              </a:rPr>
              <a:t>AUTOR:     	</a:t>
            </a:r>
            <a:r>
              <a:rPr lang="es-ES" sz="1800" b="1" dirty="0"/>
              <a:t>GIOVANNY FRANCISCO CORAL CASTILLO</a:t>
            </a:r>
            <a:r>
              <a:rPr lang="es-ES" sz="1800" b="1" dirty="0">
                <a:solidFill>
                  <a:schemeClr val="tx1"/>
                </a:solidFill>
              </a:rPr>
              <a:t/>
            </a:r>
            <a:br>
              <a:rPr lang="es-ES" sz="1800" b="1" dirty="0">
                <a:solidFill>
                  <a:schemeClr val="tx1"/>
                </a:solidFill>
              </a:rPr>
            </a:br>
            <a:r>
              <a:rPr lang="es-ES" sz="1800" dirty="0">
                <a:solidFill>
                  <a:schemeClr val="tx1"/>
                </a:solidFill>
              </a:rPr>
              <a:t> </a:t>
            </a:r>
            <a:endParaRPr lang="es-EC" sz="1800" dirty="0">
              <a:solidFill>
                <a:schemeClr val="tx1"/>
              </a:solidFill>
            </a:endParaRPr>
          </a:p>
          <a:p>
            <a:pPr algn="l"/>
            <a:r>
              <a:rPr lang="es-ES" sz="1800" b="1" dirty="0">
                <a:solidFill>
                  <a:schemeClr val="tx1"/>
                </a:solidFill>
              </a:rPr>
              <a:t>DIRECTOR: 	</a:t>
            </a:r>
            <a:r>
              <a:rPr lang="es-EC" sz="1800" b="1" dirty="0" smtClean="0"/>
              <a:t>ING</a:t>
            </a:r>
            <a:r>
              <a:rPr lang="es-EC" sz="1800" b="1" dirty="0" smtClean="0">
                <a:solidFill>
                  <a:schemeClr val="tx1"/>
                </a:solidFill>
              </a:rPr>
              <a:t>. </a:t>
            </a:r>
            <a:r>
              <a:rPr lang="es-EC" sz="1800" b="1" dirty="0">
                <a:solidFill>
                  <a:schemeClr val="tx1"/>
                </a:solidFill>
              </a:rPr>
              <a:t>RAMIRO DELGADO, </a:t>
            </a:r>
            <a:r>
              <a:rPr lang="es-EC" sz="1800" b="1" dirty="0" smtClean="0">
                <a:solidFill>
                  <a:schemeClr val="tx1"/>
                </a:solidFill>
              </a:rPr>
              <a:t>PhD</a:t>
            </a:r>
          </a:p>
          <a:p>
            <a:pPr algn="l"/>
            <a:endParaRPr lang="es-EC" sz="1800" b="1" dirty="0"/>
          </a:p>
          <a:p>
            <a:pPr algn="ctr"/>
            <a:r>
              <a:rPr lang="es-EC" sz="1800" b="1" dirty="0" smtClean="0">
                <a:solidFill>
                  <a:schemeClr val="tx1"/>
                </a:solidFill>
              </a:rPr>
              <a:t>FEBRERO - 2018</a:t>
            </a:r>
            <a:endParaRPr lang="es-EC" sz="1800" dirty="0">
              <a:solidFill>
                <a:schemeClr val="tx1"/>
              </a:solidFill>
            </a:endParaRPr>
          </a:p>
          <a:p>
            <a:endParaRPr lang="es-EC" sz="1800" dirty="0"/>
          </a:p>
        </p:txBody>
      </p:sp>
      <p:pic>
        <p:nvPicPr>
          <p:cNvPr id="4" name="3 Imagen" descr="A:\Dropbox\TESIS 2014\UFA-ESP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04664"/>
            <a:ext cx="8424936" cy="20882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472058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368" y="1061864"/>
            <a:ext cx="9227368" cy="1143000"/>
          </a:xfrm>
        </p:spPr>
        <p:txBody>
          <a:bodyPr>
            <a:noAutofit/>
          </a:bodyPr>
          <a:lstStyle/>
          <a:p>
            <a:pPr algn="ctr"/>
            <a:r>
              <a:rPr lang="es-EC" sz="4000" b="1" dirty="0" smtClean="0">
                <a:latin typeface="Cambria" panose="02040503050406030204" pitchFamily="18" charset="0"/>
              </a:rPr>
              <a:t>HERRAMIENTAS DEL PENSAMIENTO COMPUTACIONAL</a:t>
            </a:r>
            <a:endParaRPr lang="es-EC" sz="4000" b="1" dirty="0">
              <a:latin typeface="Cambria" panose="02040503050406030204" pitchFamily="18" charset="0"/>
            </a:endParaRPr>
          </a:p>
        </p:txBody>
      </p:sp>
      <p:sp>
        <p:nvSpPr>
          <p:cNvPr id="3" name="Marcador de contenido 2"/>
          <p:cNvSpPr>
            <a:spLocks noGrp="1"/>
          </p:cNvSpPr>
          <p:nvPr>
            <p:ph idx="1"/>
          </p:nvPr>
        </p:nvSpPr>
        <p:spPr>
          <a:xfrm>
            <a:off x="457200" y="2276872"/>
            <a:ext cx="8229600" cy="2069584"/>
          </a:xfrm>
        </p:spPr>
        <p:txBody>
          <a:bodyPr>
            <a:normAutofit/>
          </a:bodyPr>
          <a:lstStyle/>
          <a:p>
            <a:r>
              <a:rPr lang="es-EC" dirty="0"/>
              <a:t>Técnicas y Métodos (Análisis):</a:t>
            </a:r>
          </a:p>
          <a:p>
            <a:pPr lvl="1"/>
            <a:r>
              <a:rPr lang="es-EC" dirty="0"/>
              <a:t>Para resolver problemas por un computador</a:t>
            </a:r>
            <a:r>
              <a:rPr lang="es-EC" dirty="0" smtClean="0"/>
              <a:t>.</a:t>
            </a:r>
          </a:p>
          <a:p>
            <a:r>
              <a:rPr lang="es-EC" dirty="0" smtClean="0"/>
              <a:t>Lenguaje </a:t>
            </a:r>
            <a:r>
              <a:rPr lang="es-EC" dirty="0"/>
              <a:t>de programación </a:t>
            </a:r>
            <a:r>
              <a:rPr lang="es-EC" dirty="0" smtClean="0"/>
              <a:t>(Solución):</a:t>
            </a:r>
          </a:p>
          <a:p>
            <a:pPr lvl="1"/>
            <a:r>
              <a:rPr lang="es-EC" dirty="0"/>
              <a:t>L</a:t>
            </a:r>
            <a:r>
              <a:rPr lang="es-EC" dirty="0" smtClean="0"/>
              <a:t>eer </a:t>
            </a:r>
            <a:r>
              <a:rPr lang="es-EC" dirty="0"/>
              <a:t>y </a:t>
            </a:r>
            <a:r>
              <a:rPr lang="es-EC" dirty="0" smtClean="0"/>
              <a:t>Escribir/Codificar </a:t>
            </a:r>
            <a:r>
              <a:rPr lang="es-EC" dirty="0"/>
              <a:t>programas </a:t>
            </a:r>
            <a:r>
              <a:rPr lang="es-EC" dirty="0" smtClean="0"/>
              <a:t>de computadoras.</a:t>
            </a:r>
            <a:endParaRPr lang="es-EC" dirty="0"/>
          </a:p>
        </p:txBody>
      </p:sp>
      <p:pic>
        <p:nvPicPr>
          <p:cNvPr id="3074" name="Picture 2" descr="Resultado de imagen para program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1" y="4194182"/>
            <a:ext cx="4248472" cy="25471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para problem res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4194182"/>
            <a:ext cx="3693096" cy="2547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86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074"/>
                                        </p:tgtEl>
                                        <p:attrNameLst>
                                          <p:attrName>style.visibility</p:attrName>
                                        </p:attrNameLst>
                                      </p:cBhvr>
                                      <p:to>
                                        <p:strVal val="visible"/>
                                      </p:to>
                                    </p:set>
                                    <p:animEffect transition="in" filter="circle(in)">
                                      <p:cBhvr>
                                        <p:cTn id="28" dur="2000"/>
                                        <p:tgtEl>
                                          <p:spTgt spid="3074"/>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3076"/>
                                        </p:tgtEl>
                                        <p:attrNameLst>
                                          <p:attrName>style.visibility</p:attrName>
                                        </p:attrNameLst>
                                      </p:cBhvr>
                                      <p:to>
                                        <p:strVal val="visible"/>
                                      </p:to>
                                    </p:set>
                                    <p:animEffect transition="in" filter="circle(in)">
                                      <p:cBhvr>
                                        <p:cTn id="33" dur="2000"/>
                                        <p:tgtEl>
                                          <p:spTgt spid="3076"/>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3076"/>
                                        </p:tgtEl>
                                        <p:attrNameLst>
                                          <p:attrName>style.visibility</p:attrName>
                                        </p:attrNameLst>
                                      </p:cBhvr>
                                      <p:to>
                                        <p:strVal val="visible"/>
                                      </p:to>
                                    </p:set>
                                    <p:animEffect transition="in" filter="circle(in)">
                                      <p:cBhvr>
                                        <p:cTn id="38"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C" b="1" dirty="0" smtClean="0">
                <a:latin typeface="Cambria" panose="02040503050406030204" pitchFamily="18" charset="0"/>
              </a:rPr>
              <a:t>TEST DE HONEY ALONSO</a:t>
            </a:r>
            <a:endParaRPr lang="es-EC" dirty="0"/>
          </a:p>
        </p:txBody>
      </p:sp>
      <p:pic>
        <p:nvPicPr>
          <p:cNvPr id="4098" name="Picture 2" descr="https://sites.google.com/site/fisicamedia1/_/rsrc/1418667713452/aprendizaje-diferenciado/Estilos%20de%20aprendizaje.jpg"/>
          <p:cNvPicPr>
            <a:picLocks noChangeAspect="1" noChangeArrowheads="1"/>
          </p:cNvPicPr>
          <p:nvPr/>
        </p:nvPicPr>
        <p:blipFill rotWithShape="1">
          <a:blip r:embed="rId2">
            <a:extLst>
              <a:ext uri="{28A0092B-C50C-407E-A947-70E740481C1C}">
                <a14:useLocalDpi xmlns:a14="http://schemas.microsoft.com/office/drawing/2010/main" val="0"/>
              </a:ext>
            </a:extLst>
          </a:blip>
          <a:srcRect t="9756"/>
          <a:stretch/>
        </p:blipFill>
        <p:spPr bwMode="auto">
          <a:xfrm>
            <a:off x="679874" y="1916832"/>
            <a:ext cx="7636542"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15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b="1" dirty="0">
                <a:latin typeface="Cambria" panose="02040503050406030204" pitchFamily="18" charset="0"/>
              </a:rPr>
              <a:t>TEST DE HONEY ALONSO</a:t>
            </a:r>
            <a:endParaRPr lang="es-EC"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847087"/>
            <a:ext cx="3492520" cy="4519168"/>
          </a:xfrm>
          <a:prstGeom prst="rect">
            <a:avLst/>
          </a:prstGeom>
        </p:spPr>
      </p:pic>
      <p:grpSp>
        <p:nvGrpSpPr>
          <p:cNvPr id="7" name="10 Grupo"/>
          <p:cNvGrpSpPr/>
          <p:nvPr/>
        </p:nvGrpSpPr>
        <p:grpSpPr>
          <a:xfrm>
            <a:off x="3669609" y="3645024"/>
            <a:ext cx="542351" cy="629768"/>
            <a:chOff x="2675638" y="1728193"/>
            <a:chExt cx="538350" cy="629768"/>
          </a:xfrm>
          <a:solidFill>
            <a:srgbClr val="5B9BD5"/>
          </a:solidFill>
          <a:scene3d>
            <a:camera prst="orthographicFront">
              <a:rot lat="0" lon="0" rev="0"/>
            </a:camera>
            <a:lightRig rig="contrasting" dir="t">
              <a:rot lat="0" lon="0" rev="7800000"/>
            </a:lightRig>
          </a:scene3d>
        </p:grpSpPr>
        <p:sp>
          <p:nvSpPr>
            <p:cNvPr id="8" name="11 Flecha derecha"/>
            <p:cNvSpPr/>
            <p:nvPr/>
          </p:nvSpPr>
          <p:spPr>
            <a:xfrm>
              <a:off x="2675638" y="1728193"/>
              <a:ext cx="538350" cy="629768"/>
            </a:xfrm>
            <a:prstGeom prst="rightArrow">
              <a:avLst>
                <a:gd name="adj1" fmla="val 60000"/>
                <a:gd name="adj2" fmla="val 50000"/>
              </a:avLst>
            </a:prstGeom>
            <a:grpFill/>
            <a:ln>
              <a:noFill/>
            </a:ln>
            <a:effectLst/>
            <a:sp3d>
              <a:bevelT w="139700" h="139700"/>
            </a:sp3d>
          </p:spPr>
        </p:sp>
        <p:sp>
          <p:nvSpPr>
            <p:cNvPr id="9" name="Flecha derecha 4"/>
            <p:cNvSpPr/>
            <p:nvPr/>
          </p:nvSpPr>
          <p:spPr>
            <a:xfrm>
              <a:off x="2675638" y="1854147"/>
              <a:ext cx="376845" cy="377860"/>
            </a:xfrm>
            <a:prstGeom prst="rect">
              <a:avLst/>
            </a:prstGeom>
            <a:grpFill/>
            <a:ln>
              <a:noFill/>
            </a:ln>
            <a:effectLst/>
            <a:sp3d>
              <a:bevelT w="139700" h="139700"/>
            </a:sp3d>
          </p:spPr>
          <p:txBody>
            <a:bodyPr spcFirstLastPara="0" vert="horz" wrap="square" lIns="0" tIns="0" rIns="0" bIns="0" numCol="1" spcCol="1270" anchor="ctr" anchorCtr="0">
              <a:noAutofit/>
            </a:bodyPr>
            <a:lstStyle/>
            <a:p>
              <a:pPr marL="0" marR="0" lvl="0" indent="0" algn="ctr" defTabSz="533354" eaLnBrk="1" fontAlgn="auto" latinLnBrk="0" hangingPunct="1">
                <a:lnSpc>
                  <a:spcPct val="90000"/>
                </a:lnSpc>
                <a:spcBef>
                  <a:spcPct val="0"/>
                </a:spcBef>
                <a:spcAft>
                  <a:spcPct val="35000"/>
                </a:spcAft>
                <a:buClrTx/>
                <a:buSzTx/>
                <a:buFontTx/>
                <a:buNone/>
                <a:tabLst/>
                <a:defRPr/>
              </a:pPr>
              <a:endParaRPr kumimoji="0" lang="es-EC" sz="1200" b="0" i="0" u="none" strike="noStrike" kern="0" cap="none" spc="0" normalizeH="0" baseline="0" noProof="0" dirty="0">
                <a:ln>
                  <a:noFill/>
                </a:ln>
                <a:solidFill>
                  <a:sysClr val="window" lastClr="FFFFFF"/>
                </a:solidFill>
                <a:effectLst/>
                <a:uLnTx/>
                <a:uFillTx/>
                <a:latin typeface="Calibri"/>
                <a:ea typeface="+mn-ea"/>
                <a:cs typeface="+mn-cs"/>
              </a:endParaRPr>
            </a:p>
          </p:txBody>
        </p:sp>
      </p:grpSp>
      <p:pic>
        <p:nvPicPr>
          <p:cNvPr id="5126" name="Picture 6" descr="http://aquichan.unisabana.edu.co/index.php/aquichan/article/viewFile/115/231/709"/>
          <p:cNvPicPr>
            <a:picLocks noChangeAspect="1" noChangeArrowheads="1"/>
          </p:cNvPicPr>
          <p:nvPr/>
        </p:nvPicPr>
        <p:blipFill rotWithShape="1">
          <a:blip r:embed="rId3">
            <a:extLst>
              <a:ext uri="{28A0092B-C50C-407E-A947-70E740481C1C}">
                <a14:useLocalDpi xmlns:a14="http://schemas.microsoft.com/office/drawing/2010/main" val="0"/>
              </a:ext>
            </a:extLst>
          </a:blip>
          <a:srcRect t="17767"/>
          <a:stretch/>
        </p:blipFill>
        <p:spPr bwMode="auto">
          <a:xfrm>
            <a:off x="4427984" y="2276872"/>
            <a:ext cx="4531441" cy="3594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01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5126"/>
                                        </p:tgtEl>
                                        <p:attrNameLst>
                                          <p:attrName>style.visibility</p:attrName>
                                        </p:attrNameLst>
                                      </p:cBhvr>
                                      <p:to>
                                        <p:strVal val="visible"/>
                                      </p:to>
                                    </p:set>
                                    <p:animEffect transition="in" filter="blinds(horizontal)">
                                      <p:cBhvr>
                                        <p:cTn id="21"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C" b="1" dirty="0" smtClean="0"/>
              <a:t>METODOLOGÍA SCRUM</a:t>
            </a:r>
            <a:endParaRPr lang="es-ES_tradnl" dirty="0"/>
          </a:p>
        </p:txBody>
      </p:sp>
      <p:pic>
        <p:nvPicPr>
          <p:cNvPr id="5" name="Imagen 4"/>
          <p:cNvPicPr>
            <a:picLocks noChangeAspect="1"/>
          </p:cNvPicPr>
          <p:nvPr/>
        </p:nvPicPr>
        <p:blipFill>
          <a:blip r:embed="rId2"/>
          <a:stretch>
            <a:fillRect/>
          </a:stretch>
        </p:blipFill>
        <p:spPr>
          <a:xfrm>
            <a:off x="808377" y="1847088"/>
            <a:ext cx="7915131" cy="4534240"/>
          </a:xfrm>
          <a:prstGeom prst="rect">
            <a:avLst/>
          </a:prstGeom>
        </p:spPr>
      </p:pic>
    </p:spTree>
    <p:extLst>
      <p:ext uri="{BB962C8B-B14F-4D97-AF65-F5344CB8AC3E}">
        <p14:creationId xmlns:p14="http://schemas.microsoft.com/office/powerpoint/2010/main" val="1000992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_tradnl" b="1" dirty="0" smtClean="0">
                <a:latin typeface="Cambria" panose="02040503050406030204" pitchFamily="18" charset="0"/>
              </a:rPr>
              <a:t>HERRAMIENTAS</a:t>
            </a:r>
            <a:endParaRPr lang="es-ES_tradnl" b="1" dirty="0">
              <a:latin typeface="Cambria" panose="02040503050406030204" pitchFamily="18" charset="0"/>
            </a:endParaRPr>
          </a:p>
        </p:txBody>
      </p:sp>
      <p:sp>
        <p:nvSpPr>
          <p:cNvPr id="3" name="CuadroTexto 2"/>
          <p:cNvSpPr txBox="1"/>
          <p:nvPr/>
        </p:nvSpPr>
        <p:spPr>
          <a:xfrm>
            <a:off x="762556" y="2132856"/>
            <a:ext cx="4245265" cy="4801314"/>
          </a:xfrm>
          <a:prstGeom prst="rect">
            <a:avLst/>
          </a:prstGeom>
          <a:noFill/>
        </p:spPr>
        <p:txBody>
          <a:bodyPr wrap="none" rtlCol="0">
            <a:spAutoFit/>
          </a:bodyPr>
          <a:lstStyle/>
          <a:p>
            <a:pPr marL="342900" indent="-342900" algn="just">
              <a:buFont typeface="Arial" panose="020B0604020202020204" pitchFamily="34" charset="0"/>
              <a:buChar char="•"/>
            </a:pPr>
            <a:r>
              <a:rPr lang="es-EC" sz="3200" dirty="0" err="1" smtClean="0">
                <a:latin typeface="Cambria" panose="02040503050406030204" pitchFamily="18" charset="0"/>
              </a:rPr>
              <a:t>AppGini</a:t>
            </a:r>
            <a:endParaRPr lang="es-EC" sz="3200" dirty="0" smtClean="0">
              <a:latin typeface="Cambria" panose="02040503050406030204" pitchFamily="18" charset="0"/>
            </a:endParaRPr>
          </a:p>
          <a:p>
            <a:pPr marL="342900" indent="-342900" algn="just">
              <a:buFont typeface="Arial" panose="020B0604020202020204" pitchFamily="34" charset="0"/>
              <a:buChar char="•"/>
            </a:pPr>
            <a:r>
              <a:rPr lang="es-EC" sz="3200" dirty="0" err="1" smtClean="0">
                <a:latin typeface="Cambria" panose="02040503050406030204" pitchFamily="18" charset="0"/>
              </a:rPr>
              <a:t>MySQL</a:t>
            </a:r>
            <a:endParaRPr lang="es-EC" sz="3200" dirty="0" smtClean="0">
              <a:latin typeface="Cambria" panose="02040503050406030204" pitchFamily="18" charset="0"/>
            </a:endParaRPr>
          </a:p>
          <a:p>
            <a:pPr marL="342900" indent="-342900" algn="just">
              <a:buFont typeface="Arial" panose="020B0604020202020204" pitchFamily="34" charset="0"/>
              <a:buChar char="•"/>
            </a:pPr>
            <a:r>
              <a:rPr lang="es-EC" sz="3200" dirty="0" smtClean="0">
                <a:latin typeface="Cambria" panose="02040503050406030204" pitchFamily="18" charset="0"/>
              </a:rPr>
              <a:t>PHP</a:t>
            </a:r>
          </a:p>
          <a:p>
            <a:pPr marL="342900" indent="-342900" algn="just">
              <a:buFont typeface="Arial" panose="020B0604020202020204" pitchFamily="34" charset="0"/>
              <a:buChar char="•"/>
            </a:pPr>
            <a:r>
              <a:rPr lang="es-EC" sz="3200" dirty="0" smtClean="0">
                <a:latin typeface="Cambria" panose="02040503050406030204" pitchFamily="18" charset="0"/>
              </a:rPr>
              <a:t>BOOTSTRAP</a:t>
            </a:r>
          </a:p>
          <a:p>
            <a:pPr marL="342900" indent="-342900" algn="just">
              <a:buFont typeface="Arial" panose="020B0604020202020204" pitchFamily="34" charset="0"/>
              <a:buChar char="•"/>
            </a:pPr>
            <a:r>
              <a:rPr lang="es-EC" sz="3200" dirty="0" smtClean="0">
                <a:latin typeface="Cambria" panose="02040503050406030204" pitchFamily="18" charset="0"/>
              </a:rPr>
              <a:t>GIT</a:t>
            </a:r>
          </a:p>
          <a:p>
            <a:pPr marL="342900" indent="-342900" algn="just">
              <a:buFont typeface="Arial" panose="020B0604020202020204" pitchFamily="34" charset="0"/>
              <a:buChar char="•"/>
            </a:pPr>
            <a:r>
              <a:rPr lang="es-EC" sz="3200" dirty="0" smtClean="0">
                <a:latin typeface="Cambria" panose="02040503050406030204" pitchFamily="18" charset="0"/>
              </a:rPr>
              <a:t>BITBUCKET</a:t>
            </a:r>
          </a:p>
          <a:p>
            <a:pPr marL="342900" indent="-342900" algn="just">
              <a:buFont typeface="Arial" panose="020B0604020202020204" pitchFamily="34" charset="0"/>
              <a:buChar char="•"/>
            </a:pPr>
            <a:r>
              <a:rPr lang="es-EC" sz="3200" dirty="0" err="1" smtClean="0">
                <a:latin typeface="Cambria" panose="02040503050406030204" pitchFamily="18" charset="0"/>
              </a:rPr>
              <a:t>SQLyog</a:t>
            </a:r>
            <a:endParaRPr lang="es-EC" sz="3200" dirty="0" smtClean="0">
              <a:latin typeface="Cambria" panose="02040503050406030204" pitchFamily="18" charset="0"/>
            </a:endParaRPr>
          </a:p>
          <a:p>
            <a:pPr marL="342900" indent="-342900" algn="just">
              <a:buFont typeface="Arial" panose="020B0604020202020204" pitchFamily="34" charset="0"/>
              <a:buChar char="•"/>
            </a:pPr>
            <a:r>
              <a:rPr lang="es-EC" sz="3200" dirty="0" smtClean="0">
                <a:latin typeface="Cambria" panose="02040503050406030204" pitchFamily="18" charset="0"/>
              </a:rPr>
              <a:t>PHPSTORM</a:t>
            </a:r>
          </a:p>
          <a:p>
            <a:pPr marL="342900" indent="-342900" algn="just">
              <a:buFont typeface="Arial" panose="020B0604020202020204" pitchFamily="34" charset="0"/>
              <a:buChar char="•"/>
            </a:pPr>
            <a:r>
              <a:rPr lang="es-EC" sz="3200" dirty="0" smtClean="0">
                <a:latin typeface="Cambria" panose="02040503050406030204" pitchFamily="18" charset="0"/>
              </a:rPr>
              <a:t>SERVIDOR CENTOS 7</a:t>
            </a:r>
          </a:p>
          <a:p>
            <a:pPr marL="342900" indent="-342900" algn="just">
              <a:buFont typeface="Arial" panose="020B0604020202020204" pitchFamily="34" charset="0"/>
              <a:buChar char="•"/>
            </a:pPr>
            <a:endParaRPr lang="es-EC" dirty="0"/>
          </a:p>
        </p:txBody>
      </p:sp>
      <p:pic>
        <p:nvPicPr>
          <p:cNvPr id="6146" name="Picture 2" descr="Resultado de imagen para mysq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1628" y="2835524"/>
            <a:ext cx="2034585" cy="96872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esultado de imagen para PH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4080814"/>
            <a:ext cx="2012969" cy="129296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sultado de imagen para bootstr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6050" y="3508625"/>
            <a:ext cx="1735231" cy="143640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Resultado de imagen para bitbuck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4950" y="4496402"/>
            <a:ext cx="2362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6"/>
          <a:stretch>
            <a:fillRect/>
          </a:stretch>
        </p:blipFill>
        <p:spPr>
          <a:xfrm>
            <a:off x="4563618" y="1881719"/>
            <a:ext cx="4123182" cy="855666"/>
          </a:xfrm>
          <a:prstGeom prst="rect">
            <a:avLst/>
          </a:prstGeom>
        </p:spPr>
      </p:pic>
    </p:spTree>
    <p:extLst>
      <p:ext uri="{BB962C8B-B14F-4D97-AF65-F5344CB8AC3E}">
        <p14:creationId xmlns:p14="http://schemas.microsoft.com/office/powerpoint/2010/main" val="137144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205880"/>
            <a:ext cx="8229600" cy="1143000"/>
          </a:xfrm>
        </p:spPr>
        <p:txBody>
          <a:bodyPr>
            <a:normAutofit fontScale="90000"/>
          </a:bodyPr>
          <a:lstStyle/>
          <a:p>
            <a:pPr algn="ctr"/>
            <a:r>
              <a:rPr lang="es-ES_tradnl" b="1" dirty="0" smtClean="0"/>
              <a:t>PROCESO DE DESARROLLO CON APPGINI</a:t>
            </a:r>
            <a:endParaRPr lang="es-ES_tradnl" b="1" dirty="0"/>
          </a:p>
        </p:txBody>
      </p:sp>
      <p:pic>
        <p:nvPicPr>
          <p:cNvPr id="4" name="Imagen 3"/>
          <p:cNvPicPr>
            <a:picLocks noChangeAspect="1"/>
          </p:cNvPicPr>
          <p:nvPr/>
        </p:nvPicPr>
        <p:blipFill>
          <a:blip r:embed="rId2"/>
          <a:stretch>
            <a:fillRect/>
          </a:stretch>
        </p:blipFill>
        <p:spPr>
          <a:xfrm>
            <a:off x="89883" y="2708920"/>
            <a:ext cx="8964234" cy="1944216"/>
          </a:xfrm>
          <a:prstGeom prst="rect">
            <a:avLst/>
          </a:prstGeom>
        </p:spPr>
      </p:pic>
      <p:pic>
        <p:nvPicPr>
          <p:cNvPr id="5" name="Imagen 4"/>
          <p:cNvPicPr>
            <a:picLocks noChangeAspect="1"/>
          </p:cNvPicPr>
          <p:nvPr/>
        </p:nvPicPr>
        <p:blipFill>
          <a:blip r:embed="rId3"/>
          <a:stretch>
            <a:fillRect/>
          </a:stretch>
        </p:blipFill>
        <p:spPr>
          <a:xfrm>
            <a:off x="2051720" y="4969582"/>
            <a:ext cx="5256076" cy="1090771"/>
          </a:xfrm>
          <a:prstGeom prst="rect">
            <a:avLst/>
          </a:prstGeom>
        </p:spPr>
      </p:pic>
    </p:spTree>
    <p:extLst>
      <p:ext uri="{BB962C8B-B14F-4D97-AF65-F5344CB8AC3E}">
        <p14:creationId xmlns:p14="http://schemas.microsoft.com/office/powerpoint/2010/main" val="30681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s-ES_tradnl" b="1" dirty="0" smtClean="0"/>
              <a:t>GENERACIÓN DEL MODELO CON APPGINI</a:t>
            </a:r>
            <a:endParaRPr lang="es-ES_tradnl" b="1"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8" y="1844824"/>
            <a:ext cx="8964488" cy="4846426"/>
          </a:xfrm>
          <a:prstGeom prst="rect">
            <a:avLst/>
          </a:prstGeom>
        </p:spPr>
      </p:pic>
    </p:spTree>
    <p:extLst>
      <p:ext uri="{BB962C8B-B14F-4D97-AF65-F5344CB8AC3E}">
        <p14:creationId xmlns:p14="http://schemas.microsoft.com/office/powerpoint/2010/main" val="109275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_tradnl" b="1" dirty="0" smtClean="0"/>
              <a:t>CÓDIGO GENERADO POR APPGINI</a:t>
            </a:r>
            <a:endParaRPr lang="es-ES_tradnl" b="1"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847087"/>
            <a:ext cx="8435280" cy="4797565"/>
          </a:xfrm>
          <a:prstGeom prst="rect">
            <a:avLst/>
          </a:prstGeom>
        </p:spPr>
      </p:pic>
    </p:spTree>
    <p:extLst>
      <p:ext uri="{BB962C8B-B14F-4D97-AF65-F5344CB8AC3E}">
        <p14:creationId xmlns:p14="http://schemas.microsoft.com/office/powerpoint/2010/main" val="12991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t>REPOSITORIO CODIGO FUENTE</a:t>
            </a:r>
            <a:endParaRPr lang="es-EC" b="1"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884035"/>
            <a:ext cx="8712968" cy="4785325"/>
          </a:xfrm>
          <a:prstGeom prst="rect">
            <a:avLst/>
          </a:prstGeom>
        </p:spPr>
      </p:pic>
    </p:spTree>
    <p:extLst>
      <p:ext uri="{BB962C8B-B14F-4D97-AF65-F5344CB8AC3E}">
        <p14:creationId xmlns:p14="http://schemas.microsoft.com/office/powerpoint/2010/main" val="378934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s-EC" b="1" dirty="0" smtClean="0"/>
              <a:t>ROLES Y GRUPOS EN EL SISTEMA</a:t>
            </a:r>
            <a:endParaRPr lang="es-EC" b="1" dirty="0"/>
          </a:p>
        </p:txBody>
      </p:sp>
      <p:pic>
        <p:nvPicPr>
          <p:cNvPr id="7170" name="Picture 2" descr="Resultado de imagen para administrador de sistem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760" y="2056662"/>
            <a:ext cx="1656184" cy="165618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3"/>
          <a:stretch>
            <a:fillRect/>
          </a:stretch>
        </p:blipFill>
        <p:spPr>
          <a:xfrm>
            <a:off x="3635896" y="3122844"/>
            <a:ext cx="1656184" cy="1754229"/>
          </a:xfrm>
          <a:prstGeom prst="rect">
            <a:avLst/>
          </a:prstGeom>
        </p:spPr>
      </p:pic>
      <p:pic>
        <p:nvPicPr>
          <p:cNvPr id="7174" name="Picture 6" descr="Resultado de imagen para stud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4149080"/>
            <a:ext cx="1464097" cy="1952129"/>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513744" y="4067780"/>
            <a:ext cx="2114040" cy="369332"/>
          </a:xfrm>
          <a:prstGeom prst="rect">
            <a:avLst/>
          </a:prstGeom>
          <a:noFill/>
        </p:spPr>
        <p:txBody>
          <a:bodyPr wrap="none" rtlCol="0">
            <a:spAutoFit/>
          </a:bodyPr>
          <a:lstStyle/>
          <a:p>
            <a:r>
              <a:rPr lang="es-EC" dirty="0" smtClean="0"/>
              <a:t>ADMINISTRADOR</a:t>
            </a:r>
            <a:endParaRPr lang="es-EC" dirty="0"/>
          </a:p>
        </p:txBody>
      </p:sp>
      <p:sp>
        <p:nvSpPr>
          <p:cNvPr id="9" name="CuadroTexto 8"/>
          <p:cNvSpPr txBox="1"/>
          <p:nvPr/>
        </p:nvSpPr>
        <p:spPr>
          <a:xfrm>
            <a:off x="3789765" y="5167745"/>
            <a:ext cx="1348446" cy="369332"/>
          </a:xfrm>
          <a:prstGeom prst="rect">
            <a:avLst/>
          </a:prstGeom>
          <a:noFill/>
        </p:spPr>
        <p:txBody>
          <a:bodyPr wrap="none" rtlCol="0">
            <a:spAutoFit/>
          </a:bodyPr>
          <a:lstStyle/>
          <a:p>
            <a:r>
              <a:rPr lang="es-EC" dirty="0" smtClean="0"/>
              <a:t>PROFESOR</a:t>
            </a:r>
            <a:endParaRPr lang="es-EC" dirty="0"/>
          </a:p>
        </p:txBody>
      </p:sp>
      <p:sp>
        <p:nvSpPr>
          <p:cNvPr id="10" name="CuadroTexto 9"/>
          <p:cNvSpPr txBox="1"/>
          <p:nvPr/>
        </p:nvSpPr>
        <p:spPr>
          <a:xfrm>
            <a:off x="6660232" y="6237312"/>
            <a:ext cx="1602683" cy="369332"/>
          </a:xfrm>
          <a:prstGeom prst="rect">
            <a:avLst/>
          </a:prstGeom>
          <a:noFill/>
        </p:spPr>
        <p:txBody>
          <a:bodyPr wrap="none" rtlCol="0">
            <a:spAutoFit/>
          </a:bodyPr>
          <a:lstStyle/>
          <a:p>
            <a:r>
              <a:rPr lang="es-EC" dirty="0" smtClean="0"/>
              <a:t>ESTUDIANTE</a:t>
            </a:r>
            <a:endParaRPr lang="es-EC" dirty="0"/>
          </a:p>
        </p:txBody>
      </p:sp>
    </p:spTree>
    <p:extLst>
      <p:ext uri="{BB962C8B-B14F-4D97-AF65-F5344CB8AC3E}">
        <p14:creationId xmlns:p14="http://schemas.microsoft.com/office/powerpoint/2010/main" val="33173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additive="base">
                                        <p:cTn id="12" dur="500" fill="hold"/>
                                        <p:tgtEl>
                                          <p:spTgt spid="7170"/>
                                        </p:tgtEl>
                                        <p:attrNameLst>
                                          <p:attrName>ppt_x</p:attrName>
                                        </p:attrNameLst>
                                      </p:cBhvr>
                                      <p:tavLst>
                                        <p:tav tm="0">
                                          <p:val>
                                            <p:strVal val="#ppt_x"/>
                                          </p:val>
                                        </p:tav>
                                        <p:tav tm="100000">
                                          <p:val>
                                            <p:strVal val="#ppt_x"/>
                                          </p:val>
                                        </p:tav>
                                      </p:tavLst>
                                    </p:anim>
                                    <p:anim calcmode="lin" valueType="num">
                                      <p:cBhvr additive="base">
                                        <p:cTn id="13"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174"/>
                                        </p:tgtEl>
                                        <p:attrNameLst>
                                          <p:attrName>style.visibility</p:attrName>
                                        </p:attrNameLst>
                                      </p:cBhvr>
                                      <p:to>
                                        <p:strVal val="visible"/>
                                      </p:to>
                                    </p:set>
                                    <p:anim calcmode="lin" valueType="num">
                                      <p:cBhvr additive="base">
                                        <p:cTn id="23" dur="500" fill="hold"/>
                                        <p:tgtEl>
                                          <p:spTgt spid="7174"/>
                                        </p:tgtEl>
                                        <p:attrNameLst>
                                          <p:attrName>ppt_x</p:attrName>
                                        </p:attrNameLst>
                                      </p:cBhvr>
                                      <p:tavLst>
                                        <p:tav tm="0">
                                          <p:val>
                                            <p:strVal val="#ppt_x"/>
                                          </p:val>
                                        </p:tav>
                                        <p:tav tm="100000">
                                          <p:val>
                                            <p:strVal val="#ppt_x"/>
                                          </p:val>
                                        </p:tav>
                                      </p:tavLst>
                                    </p:anim>
                                    <p:anim calcmode="lin" valueType="num">
                                      <p:cBhvr additive="base">
                                        <p:cTn id="24"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p:tgtEl>
                                          <p:spTgt spid="6"/>
                                        </p:tgtEl>
                                        <p:attrNameLst>
                                          <p:attrName>ppt_y</p:attrName>
                                        </p:attrNameLst>
                                      </p:cBhvr>
                                      <p:tavLst>
                                        <p:tav tm="0">
                                          <p:val>
                                            <p:strVal val="#ppt_y+#ppt_h*1.125000"/>
                                          </p:val>
                                        </p:tav>
                                        <p:tav tm="100000">
                                          <p:val>
                                            <p:strVal val="#ppt_y"/>
                                          </p:val>
                                        </p:tav>
                                      </p:tavLst>
                                    </p:anim>
                                    <p:animEffect transition="in" filter="wipe(up)">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ircle(in)">
                                      <p:cBhvr>
                                        <p:cTn id="35" dur="2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MX" b="1" dirty="0" smtClean="0">
                <a:latin typeface="Cambria" panose="02040503050406030204" pitchFamily="18" charset="0"/>
                <a:cs typeface="Arabic Typesetting" panose="03020402040406030203" pitchFamily="66" charset="-78"/>
              </a:rPr>
              <a:t>TEMARIO</a:t>
            </a:r>
            <a:endParaRPr lang="es-EC" dirty="0"/>
          </a:p>
        </p:txBody>
      </p:sp>
      <p:sp>
        <p:nvSpPr>
          <p:cNvPr id="9" name="Marcador de contenido 2"/>
          <p:cNvSpPr>
            <a:spLocks noGrp="1"/>
          </p:cNvSpPr>
          <p:nvPr>
            <p:ph idx="1"/>
          </p:nvPr>
        </p:nvSpPr>
        <p:spPr>
          <a:xfrm>
            <a:off x="457200" y="1935480"/>
            <a:ext cx="8229600" cy="4389120"/>
          </a:xfrm>
        </p:spPr>
        <p:txBody>
          <a:bodyPr>
            <a:normAutofit fontScale="25000" lnSpcReduction="20000"/>
          </a:bodyPr>
          <a:lstStyle/>
          <a:p>
            <a:r>
              <a:rPr lang="x-none" sz="7200" dirty="0" smtClean="0"/>
              <a:t>Introducción</a:t>
            </a:r>
          </a:p>
          <a:p>
            <a:pPr lvl="1"/>
            <a:r>
              <a:rPr lang="es-ES_tradnl" sz="7200" dirty="0" smtClean="0"/>
              <a:t>Antecedentes</a:t>
            </a:r>
          </a:p>
          <a:p>
            <a:pPr lvl="1"/>
            <a:r>
              <a:rPr lang="en-US" sz="7200" dirty="0" err="1" smtClean="0"/>
              <a:t>Planteamiento</a:t>
            </a:r>
            <a:r>
              <a:rPr lang="en-US" sz="7200" dirty="0" smtClean="0"/>
              <a:t> del Problema</a:t>
            </a:r>
          </a:p>
          <a:p>
            <a:pPr lvl="1"/>
            <a:r>
              <a:rPr lang="x-none" sz="7200" dirty="0" smtClean="0"/>
              <a:t>Justificación</a:t>
            </a:r>
          </a:p>
          <a:p>
            <a:r>
              <a:rPr lang="en-US" sz="7200" dirty="0" smtClean="0"/>
              <a:t>Objetivos</a:t>
            </a:r>
          </a:p>
          <a:p>
            <a:pPr lvl="1"/>
            <a:r>
              <a:rPr lang="en-US" sz="7200" dirty="0" smtClean="0"/>
              <a:t>General</a:t>
            </a:r>
          </a:p>
          <a:p>
            <a:pPr lvl="1"/>
            <a:r>
              <a:rPr lang="x-none" sz="7200" dirty="0" smtClean="0"/>
              <a:t>Específicos</a:t>
            </a:r>
          </a:p>
          <a:p>
            <a:r>
              <a:rPr lang="x-none" sz="7400" dirty="0" smtClean="0"/>
              <a:t>Alcance</a:t>
            </a:r>
          </a:p>
          <a:p>
            <a:r>
              <a:rPr lang="en-US" sz="7200" dirty="0" smtClean="0"/>
              <a:t>Marco </a:t>
            </a:r>
            <a:r>
              <a:rPr lang="es-EC" sz="7200" dirty="0" smtClean="0"/>
              <a:t>Teórico</a:t>
            </a:r>
          </a:p>
          <a:p>
            <a:pPr lvl="1"/>
            <a:r>
              <a:rPr lang="en-US" sz="7200" dirty="0" smtClean="0"/>
              <a:t>Pensamiento Computacional</a:t>
            </a:r>
          </a:p>
          <a:p>
            <a:pPr lvl="1"/>
            <a:r>
              <a:rPr lang="en-US" sz="7200" dirty="0" smtClean="0"/>
              <a:t>Test de Honey Alonso</a:t>
            </a:r>
          </a:p>
          <a:p>
            <a:pPr lvl="1"/>
            <a:r>
              <a:rPr lang="es-EC" sz="7200" dirty="0" smtClean="0"/>
              <a:t>Metodología</a:t>
            </a:r>
            <a:r>
              <a:rPr lang="en-US" sz="7200" dirty="0" smtClean="0"/>
              <a:t> SCRUM</a:t>
            </a:r>
          </a:p>
          <a:p>
            <a:r>
              <a:rPr lang="en-US" sz="7200" dirty="0" smtClean="0"/>
              <a:t>Desarrollo</a:t>
            </a:r>
          </a:p>
          <a:p>
            <a:pPr lvl="1"/>
            <a:r>
              <a:rPr lang="en-US" sz="7200" dirty="0" smtClean="0"/>
              <a:t>Herramientas</a:t>
            </a:r>
          </a:p>
          <a:p>
            <a:r>
              <a:rPr lang="es-EC" sz="7200" dirty="0" smtClean="0"/>
              <a:t>Implementación</a:t>
            </a:r>
          </a:p>
          <a:p>
            <a:pPr lvl="1"/>
            <a:r>
              <a:rPr lang="en-US" sz="7200" dirty="0" smtClean="0"/>
              <a:t>Video demostrativo de la </a:t>
            </a:r>
            <a:r>
              <a:rPr lang="es-EC" sz="7200" dirty="0" smtClean="0"/>
              <a:t>Aplicación</a:t>
            </a:r>
          </a:p>
          <a:p>
            <a:r>
              <a:rPr lang="en-US" sz="7200" dirty="0" smtClean="0"/>
              <a:t>Conclusiones y Recomendaciones</a:t>
            </a:r>
            <a:endParaRPr lang="en-US" sz="7200" dirty="0"/>
          </a:p>
          <a:p>
            <a:pPr marL="0" indent="0">
              <a:buNone/>
            </a:pP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42063164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404664"/>
            <a:ext cx="8229600" cy="1143000"/>
          </a:xfrm>
        </p:spPr>
        <p:txBody>
          <a:bodyPr>
            <a:normAutofit/>
          </a:bodyPr>
          <a:lstStyle/>
          <a:p>
            <a:pPr algn="ctr"/>
            <a:r>
              <a:rPr lang="es-ES_tradnl" b="1" dirty="0" smtClean="0">
                <a:latin typeface="Cambria" panose="02040503050406030204" pitchFamily="18" charset="0"/>
              </a:rPr>
              <a:t>IMPLEMENTACION</a:t>
            </a:r>
            <a:endParaRPr lang="es-EC" b="1" dirty="0">
              <a:latin typeface="Cambria" panose="02040503050406030204" pitchFamily="18" charset="0"/>
            </a:endParaRPr>
          </a:p>
        </p:txBody>
      </p:sp>
      <p:sp>
        <p:nvSpPr>
          <p:cNvPr id="3" name="Marcador de contenido 2"/>
          <p:cNvSpPr>
            <a:spLocks noGrp="1"/>
          </p:cNvSpPr>
          <p:nvPr>
            <p:ph idx="1"/>
          </p:nvPr>
        </p:nvSpPr>
        <p:spPr>
          <a:xfrm>
            <a:off x="251520" y="1628800"/>
            <a:ext cx="8229600" cy="1925568"/>
          </a:xfrm>
        </p:spPr>
        <p:txBody>
          <a:bodyPr>
            <a:normAutofit fontScale="77500" lnSpcReduction="20000"/>
          </a:bodyPr>
          <a:lstStyle/>
          <a:p>
            <a:r>
              <a:rPr lang="es-EC" dirty="0"/>
              <a:t>Sistema web en: </a:t>
            </a:r>
            <a:r>
              <a:rPr lang="es-EC" dirty="0" smtClean="0"/>
              <a:t>pecomlms.ec/sistema-pensamiento-computacional</a:t>
            </a:r>
          </a:p>
          <a:p>
            <a:r>
              <a:rPr lang="es-EC" dirty="0" smtClean="0"/>
              <a:t>PECOMLMS = Pensamiento Computacional </a:t>
            </a:r>
            <a:r>
              <a:rPr lang="es-EC" dirty="0" err="1" smtClean="0"/>
              <a:t>Learning</a:t>
            </a:r>
            <a:r>
              <a:rPr lang="es-EC" dirty="0" smtClean="0"/>
              <a:t> Management </a:t>
            </a:r>
            <a:r>
              <a:rPr lang="es-EC" dirty="0" err="1" smtClean="0"/>
              <a:t>System</a:t>
            </a:r>
            <a:r>
              <a:rPr lang="es-EC" dirty="0" smtClean="0"/>
              <a:t> Ecuador</a:t>
            </a:r>
          </a:p>
          <a:p>
            <a:r>
              <a:rPr lang="es-EC" dirty="0"/>
              <a:t>Repositorio Código:  </a:t>
            </a:r>
            <a:r>
              <a:rPr lang="es-EC" dirty="0" smtClean="0"/>
              <a:t>https://gfcoral1993@bitbucket.org/gfcoral1993/sistema-pensamiento-computacional.git</a:t>
            </a:r>
          </a:p>
        </p:txBody>
      </p:sp>
      <p:pic>
        <p:nvPicPr>
          <p:cNvPr id="4" name="Imagen 3">
            <a:extLst>
              <a:ext uri="{FF2B5EF4-FFF2-40B4-BE49-F238E27FC236}">
                <a16:creationId xmlns="" xmlns:a16="http://schemas.microsoft.com/office/drawing/2014/main" id="{18DA3581-4130-4685-A905-9A3245E80636}"/>
              </a:ext>
            </a:extLst>
          </p:cNvPr>
          <p:cNvPicPr>
            <a:picLocks noChangeAspect="1"/>
          </p:cNvPicPr>
          <p:nvPr/>
        </p:nvPicPr>
        <p:blipFill>
          <a:blip r:embed="rId2"/>
          <a:stretch>
            <a:fillRect/>
          </a:stretch>
        </p:blipFill>
        <p:spPr>
          <a:xfrm>
            <a:off x="4466559" y="3573016"/>
            <a:ext cx="4331333" cy="3114540"/>
          </a:xfrm>
          <a:prstGeom prst="rect">
            <a:avLst/>
          </a:prstGeom>
        </p:spPr>
      </p:pic>
      <p:pic>
        <p:nvPicPr>
          <p:cNvPr id="5" name="Imagen 4">
            <a:extLst>
              <a:ext uri="{FF2B5EF4-FFF2-40B4-BE49-F238E27FC236}">
                <a16:creationId xmlns="" xmlns:a16="http://schemas.microsoft.com/office/drawing/2014/main" id="{3F83293F-4F1F-4F39-A055-8CA2255BC6F0}"/>
              </a:ext>
            </a:extLst>
          </p:cNvPr>
          <p:cNvPicPr>
            <a:picLocks noChangeAspect="1"/>
          </p:cNvPicPr>
          <p:nvPr/>
        </p:nvPicPr>
        <p:blipFill rotWithShape="1">
          <a:blip r:embed="rId3"/>
          <a:srcRect l="15109" r="12000" b="8572"/>
          <a:stretch/>
        </p:blipFill>
        <p:spPr>
          <a:xfrm>
            <a:off x="444964" y="4134029"/>
            <a:ext cx="3060785" cy="2037731"/>
          </a:xfrm>
          <a:prstGeom prst="rect">
            <a:avLst/>
          </a:prstGeom>
        </p:spPr>
      </p:pic>
      <p:cxnSp>
        <p:nvCxnSpPr>
          <p:cNvPr id="6" name="Conector: curvado 6">
            <a:extLst>
              <a:ext uri="{FF2B5EF4-FFF2-40B4-BE49-F238E27FC236}">
                <a16:creationId xmlns="" xmlns:a16="http://schemas.microsoft.com/office/drawing/2014/main" id="{0D9417CF-2CAD-4BB8-8238-5978576F1A59}"/>
              </a:ext>
            </a:extLst>
          </p:cNvPr>
          <p:cNvCxnSpPr/>
          <p:nvPr/>
        </p:nvCxnSpPr>
        <p:spPr>
          <a:xfrm rot="5400000" flipH="1" flipV="1">
            <a:off x="3418980" y="4613669"/>
            <a:ext cx="1080120" cy="1015038"/>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26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linds(horizont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linds(horizont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dissolv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randombar(horizontal)">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122480"/>
            <a:ext cx="8229600" cy="866360"/>
          </a:xfrm>
        </p:spPr>
        <p:txBody>
          <a:bodyPr>
            <a:normAutofit fontScale="90000"/>
          </a:bodyPr>
          <a:lstStyle/>
          <a:p>
            <a:pPr algn="ctr"/>
            <a:r>
              <a:rPr lang="es-EC" b="1" dirty="0">
                <a:latin typeface="Cambria" panose="02040503050406030204" pitchFamily="18" charset="0"/>
              </a:rPr>
              <a:t>PRESENTACIÓN DE LA APLICACIÓN</a:t>
            </a:r>
          </a:p>
        </p:txBody>
      </p:sp>
      <p:pic>
        <p:nvPicPr>
          <p:cNvPr id="5" name="PECOMLM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3528" y="1916832"/>
            <a:ext cx="8373616" cy="4869160"/>
          </a:xfrm>
        </p:spPr>
      </p:pic>
    </p:spTree>
    <p:extLst>
      <p:ext uri="{BB962C8B-B14F-4D97-AF65-F5344CB8AC3E}">
        <p14:creationId xmlns:p14="http://schemas.microsoft.com/office/powerpoint/2010/main" val="171349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video>
              <p:cMediaNode vol="80000">
                <p:cTn id="20" fill="hold" display="0">
                  <p:stCondLst>
                    <p:cond delay="indefinite"/>
                  </p:stCondLst>
                </p:cTn>
                <p:tgtEl>
                  <p:spTgt spid="5"/>
                </p:tgtEl>
              </p:cMediaNode>
            </p:video>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692696"/>
            <a:ext cx="8229600" cy="938368"/>
          </a:xfrm>
        </p:spPr>
        <p:txBody>
          <a:bodyPr/>
          <a:lstStyle/>
          <a:p>
            <a:pPr algn="ctr"/>
            <a:r>
              <a:rPr lang="es-EC" b="1" dirty="0">
                <a:latin typeface="Cambria" panose="02040503050406030204" pitchFamily="18" charset="0"/>
              </a:rPr>
              <a:t>CONCLUSIONES</a:t>
            </a:r>
          </a:p>
        </p:txBody>
      </p:sp>
      <p:sp>
        <p:nvSpPr>
          <p:cNvPr id="3" name="2 Marcador de contenido"/>
          <p:cNvSpPr>
            <a:spLocks noGrp="1"/>
          </p:cNvSpPr>
          <p:nvPr>
            <p:ph idx="1"/>
          </p:nvPr>
        </p:nvSpPr>
        <p:spPr/>
        <p:txBody>
          <a:bodyPr>
            <a:normAutofit fontScale="62500" lnSpcReduction="20000"/>
          </a:bodyPr>
          <a:lstStyle/>
          <a:p>
            <a:pPr lvl="0" algn="just"/>
            <a:r>
              <a:rPr lang="es-EC" dirty="0" smtClean="0"/>
              <a:t>Se establecieron los requerimientos del ecosistema, aplicando las tecnicas y metodos recomendados por la ingenieria de software, lo que disminuyo el tiempo de desarrollo y permitio proporcionarle calidad y usabilidad a la aplicación.</a:t>
            </a:r>
          </a:p>
          <a:p>
            <a:pPr lvl="0" algn="just"/>
            <a:endParaRPr lang="es-EC" dirty="0"/>
          </a:p>
          <a:p>
            <a:pPr lvl="0" algn="just"/>
            <a:r>
              <a:rPr lang="es-EC" dirty="0"/>
              <a:t>L</a:t>
            </a:r>
            <a:r>
              <a:rPr lang="es-EC" dirty="0" smtClean="0"/>
              <a:t>a </a:t>
            </a:r>
            <a:r>
              <a:rPr lang="es-EC" dirty="0"/>
              <a:t>herramienta AppGini </a:t>
            </a:r>
            <a:r>
              <a:rPr lang="es-EC" dirty="0" smtClean="0"/>
              <a:t>permitió </a:t>
            </a:r>
            <a:r>
              <a:rPr lang="es-EC" dirty="0"/>
              <a:t>desarrollar el proyecto de manera </a:t>
            </a:r>
            <a:r>
              <a:rPr lang="es-EC" dirty="0" smtClean="0"/>
              <a:t>eficaz y eficiente; </a:t>
            </a:r>
            <a:r>
              <a:rPr lang="es-EC" dirty="0"/>
              <a:t>mejorando tiempos, costes y procesos que </a:t>
            </a:r>
            <a:r>
              <a:rPr lang="es-EC" dirty="0" smtClean="0"/>
              <a:t>hubiesen </a:t>
            </a:r>
            <a:r>
              <a:rPr lang="es-EC" dirty="0"/>
              <a:t>sido más extensos sin </a:t>
            </a:r>
            <a:r>
              <a:rPr lang="es-EC" dirty="0" smtClean="0"/>
              <a:t>su utilización.</a:t>
            </a:r>
            <a:endParaRPr lang="es-EC" dirty="0"/>
          </a:p>
          <a:p>
            <a:pPr marL="0" lvl="0" indent="0" algn="just">
              <a:buNone/>
            </a:pPr>
            <a:endParaRPr lang="es-EC" dirty="0"/>
          </a:p>
          <a:p>
            <a:pPr lvl="0" algn="just"/>
            <a:r>
              <a:rPr lang="es-EC" dirty="0"/>
              <a:t>E</a:t>
            </a:r>
            <a:r>
              <a:rPr lang="es-EC" dirty="0" smtClean="0"/>
              <a:t>l uso de herramientas </a:t>
            </a:r>
            <a:r>
              <a:rPr lang="es-EC" dirty="0"/>
              <a:t>de versionamiento de código es determinante </a:t>
            </a:r>
            <a:r>
              <a:rPr lang="es-EC" dirty="0" smtClean="0"/>
              <a:t>no solo en </a:t>
            </a:r>
            <a:r>
              <a:rPr lang="es-EC" dirty="0"/>
              <a:t>la planificación </a:t>
            </a:r>
            <a:r>
              <a:rPr lang="es-EC" dirty="0" smtClean="0"/>
              <a:t>sino en el desarrollo de </a:t>
            </a:r>
            <a:r>
              <a:rPr lang="es-EC" dirty="0"/>
              <a:t>un </a:t>
            </a:r>
            <a:r>
              <a:rPr lang="es-EC" dirty="0" smtClean="0"/>
              <a:t>proyecto, pues garantiza la escalabilidad </a:t>
            </a:r>
            <a:r>
              <a:rPr lang="es-EC" dirty="0"/>
              <a:t>y mantenibilidad del mismo.</a:t>
            </a:r>
          </a:p>
          <a:p>
            <a:pPr lvl="0" algn="just"/>
            <a:endParaRPr lang="es-EC" dirty="0"/>
          </a:p>
          <a:p>
            <a:pPr lvl="0" algn="just"/>
            <a:r>
              <a:rPr lang="es-EC" dirty="0" smtClean="0"/>
              <a:t>La </a:t>
            </a:r>
            <a:r>
              <a:rPr lang="es-EC" dirty="0"/>
              <a:t>metodología </a:t>
            </a:r>
            <a:r>
              <a:rPr lang="es-EC" dirty="0" smtClean="0"/>
              <a:t>SCRUM, fue adecuada para el proyecto </a:t>
            </a:r>
            <a:r>
              <a:rPr lang="es-EC" dirty="0"/>
              <a:t>por su agilidad e</a:t>
            </a:r>
            <a:r>
              <a:rPr lang="es-EC" dirty="0" smtClean="0"/>
              <a:t> </a:t>
            </a:r>
            <a:r>
              <a:rPr lang="es-EC" dirty="0"/>
              <a:t>historial de desarrollo, </a:t>
            </a:r>
            <a:r>
              <a:rPr lang="es-EC" dirty="0" smtClean="0"/>
              <a:t>permitiendo obtener </a:t>
            </a:r>
            <a:r>
              <a:rPr lang="es-EC" dirty="0"/>
              <a:t>un producto funcional </a:t>
            </a:r>
            <a:r>
              <a:rPr lang="es-EC" dirty="0" smtClean="0"/>
              <a:t>que cumpla los </a:t>
            </a:r>
            <a:r>
              <a:rPr lang="es-EC" dirty="0"/>
              <a:t>requerimientos </a:t>
            </a:r>
            <a:r>
              <a:rPr lang="es-EC" dirty="0" smtClean="0"/>
              <a:t>de los usuarios.</a:t>
            </a:r>
            <a:endParaRPr lang="es-EC" dirty="0"/>
          </a:p>
          <a:p>
            <a:pPr lvl="0" algn="just"/>
            <a:endParaRPr lang="es-EC" dirty="0"/>
          </a:p>
          <a:p>
            <a:pPr lvl="0" algn="just"/>
            <a:r>
              <a:rPr lang="es-EC" dirty="0" smtClean="0"/>
              <a:t>El desarrollo e implantación del ecosistema para el desarrollo del Pensamiento </a:t>
            </a:r>
            <a:r>
              <a:rPr lang="es-EC" dirty="0"/>
              <a:t>Computacional </a:t>
            </a:r>
            <a:r>
              <a:rPr lang="es-EC" dirty="0" smtClean="0"/>
              <a:t>aplica una </a:t>
            </a:r>
            <a:r>
              <a:rPr lang="es-EC" dirty="0"/>
              <a:t>metodología de análisis </a:t>
            </a:r>
            <a:r>
              <a:rPr lang="es-EC" dirty="0" smtClean="0"/>
              <a:t>de problemas y pretende convertirse en una alternativa para mejorar la enseñanza - aprendizaje en todos los niveles educativos. </a:t>
            </a:r>
            <a:endParaRPr lang="es-EC" dirty="0"/>
          </a:p>
        </p:txBody>
      </p:sp>
    </p:spTree>
    <p:extLst>
      <p:ext uri="{BB962C8B-B14F-4D97-AF65-F5344CB8AC3E}">
        <p14:creationId xmlns:p14="http://schemas.microsoft.com/office/powerpoint/2010/main" val="10254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linds(horizont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blinds(horizontal)">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C" b="1" dirty="0">
                <a:latin typeface="Cambria" panose="02040503050406030204" pitchFamily="18" charset="0"/>
              </a:rPr>
              <a:t>RECOMENDACIONES</a:t>
            </a:r>
          </a:p>
        </p:txBody>
      </p:sp>
      <p:sp>
        <p:nvSpPr>
          <p:cNvPr id="3" name="2 Marcador de contenido"/>
          <p:cNvSpPr>
            <a:spLocks noGrp="1"/>
          </p:cNvSpPr>
          <p:nvPr>
            <p:ph idx="1"/>
          </p:nvPr>
        </p:nvSpPr>
        <p:spPr/>
        <p:txBody>
          <a:bodyPr>
            <a:noAutofit/>
          </a:bodyPr>
          <a:lstStyle/>
          <a:p>
            <a:pPr lvl="0" algn="just"/>
            <a:r>
              <a:rPr lang="es-EC" sz="1400" dirty="0" smtClean="0"/>
              <a:t>Ofrecer </a:t>
            </a:r>
            <a:r>
              <a:rPr lang="es-EC" sz="1400" dirty="0" smtClean="0"/>
              <a:t>el ecosistema desarrollado a escuelas y colegios de las ciudades de quito y sangolqui a fin de validar experimentalmente los resultados obtenidos en este trabajo.</a:t>
            </a:r>
          </a:p>
          <a:p>
            <a:pPr lvl="0" algn="just"/>
            <a:endParaRPr lang="es-EC" sz="1400" dirty="0" smtClean="0"/>
          </a:p>
          <a:p>
            <a:pPr lvl="0" algn="just"/>
            <a:r>
              <a:rPr lang="es-EC" sz="1400" dirty="0" smtClean="0"/>
              <a:t>Realizar investigaciones que aborden tecnologias </a:t>
            </a:r>
            <a:r>
              <a:rPr lang="es-EC" sz="1400" dirty="0" smtClean="0"/>
              <a:t>similares a </a:t>
            </a:r>
            <a:r>
              <a:rPr lang="es-EC" sz="1400" dirty="0" smtClean="0"/>
              <a:t>AppGini y que determinen de manera cuantitativa la disminucion de tiempos </a:t>
            </a:r>
            <a:r>
              <a:rPr lang="es-EC" sz="1400" dirty="0" smtClean="0"/>
              <a:t>en desarrollo, costos y procesos en el desarrollo de software.</a:t>
            </a:r>
          </a:p>
          <a:p>
            <a:pPr lvl="0" algn="just"/>
            <a:endParaRPr lang="es-EC" sz="1400" dirty="0"/>
          </a:p>
          <a:p>
            <a:pPr lvl="0" algn="just"/>
            <a:r>
              <a:rPr lang="es-EC" sz="1400" dirty="0" smtClean="0"/>
              <a:t>Incluir en la curricula del programa de Ingenieria en TI el uso de tecnologias </a:t>
            </a:r>
            <a:r>
              <a:rPr lang="es-EC" sz="1400" dirty="0" smtClean="0"/>
              <a:t>de </a:t>
            </a:r>
            <a:r>
              <a:rPr lang="es-EC" sz="1400" dirty="0" smtClean="0"/>
              <a:t>versionamiento de software, de manera que se convierta en una practica comun de los estudiantes, situaci’on que no se da en la actualidad.</a:t>
            </a:r>
            <a:endParaRPr lang="es-EC" sz="1400" dirty="0" smtClean="0"/>
          </a:p>
          <a:p>
            <a:pPr lvl="0" algn="just"/>
            <a:endParaRPr lang="es-EC" sz="1400" dirty="0"/>
          </a:p>
          <a:p>
            <a:pPr lvl="0" algn="just"/>
            <a:r>
              <a:rPr lang="es-EC" sz="1400" dirty="0" smtClean="0"/>
              <a:t>Mejorar y </a:t>
            </a:r>
            <a:r>
              <a:rPr lang="es-EC" sz="1400" dirty="0" smtClean="0"/>
              <a:t>potenciar el </a:t>
            </a:r>
            <a:r>
              <a:rPr lang="es-EC" sz="1400" dirty="0" smtClean="0"/>
              <a:t>ecosistema desarrollado (PECOMLMS) mediante la participacion de la comunidad ya que se libero el codigo fuente, teniendo como meta a mediano plazo competir </a:t>
            </a:r>
            <a:r>
              <a:rPr lang="es-EC" sz="1400" dirty="0" smtClean="0"/>
              <a:t>con softwares similares como Moodle o Mahara.</a:t>
            </a:r>
          </a:p>
          <a:p>
            <a:pPr lvl="0" algn="just"/>
            <a:endParaRPr lang="es-EC" sz="1400" dirty="0"/>
          </a:p>
          <a:p>
            <a:pPr lvl="0" algn="just"/>
            <a:endParaRPr lang="es-EC" sz="1400" dirty="0" smtClean="0"/>
          </a:p>
          <a:p>
            <a:pPr lvl="0" algn="just"/>
            <a:endParaRPr lang="es-EC" sz="1400" dirty="0"/>
          </a:p>
          <a:p>
            <a:pPr lvl="0" algn="just"/>
            <a:endParaRPr lang="es-EC" sz="1400" dirty="0"/>
          </a:p>
        </p:txBody>
      </p:sp>
    </p:spTree>
    <p:extLst>
      <p:ext uri="{BB962C8B-B14F-4D97-AF65-F5344CB8AC3E}">
        <p14:creationId xmlns:p14="http://schemas.microsoft.com/office/powerpoint/2010/main" val="142232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p:cTn id="3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060848"/>
            <a:ext cx="8229600" cy="2952328"/>
          </a:xfrm>
        </p:spPr>
        <p:txBody>
          <a:bodyPr>
            <a:noAutofit/>
          </a:bodyPr>
          <a:lstStyle/>
          <a:p>
            <a:pPr algn="ctr"/>
            <a:r>
              <a:rPr lang="es-EC" sz="6000" dirty="0" smtClean="0"/>
              <a:t/>
            </a:r>
            <a:br>
              <a:rPr lang="es-EC" sz="6000" dirty="0" smtClean="0"/>
            </a:br>
            <a:r>
              <a:rPr lang="es-EC" sz="9600" dirty="0"/>
              <a:t>?</a:t>
            </a:r>
            <a:r>
              <a:rPr lang="es-EC" sz="6000" dirty="0" smtClean="0"/>
              <a:t/>
            </a:r>
            <a:br>
              <a:rPr lang="es-EC" sz="6000" dirty="0" smtClean="0"/>
            </a:br>
            <a:r>
              <a:rPr lang="es-EC" sz="6000" dirty="0" smtClean="0"/>
              <a:t>PREGUNTAS</a:t>
            </a:r>
            <a:endParaRPr lang="es-EC" sz="6000" dirty="0"/>
          </a:p>
        </p:txBody>
      </p:sp>
    </p:spTree>
    <p:extLst>
      <p:ext uri="{BB962C8B-B14F-4D97-AF65-F5344CB8AC3E}">
        <p14:creationId xmlns:p14="http://schemas.microsoft.com/office/powerpoint/2010/main" val="3437301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48680"/>
            <a:ext cx="8229600" cy="1143000"/>
          </a:xfrm>
        </p:spPr>
        <p:txBody>
          <a:bodyPr>
            <a:normAutofit/>
          </a:bodyPr>
          <a:lstStyle/>
          <a:p>
            <a:pPr algn="ctr"/>
            <a:r>
              <a:rPr lang="es-MX" b="1" dirty="0" smtClean="0">
                <a:latin typeface="Cambria" panose="02040503050406030204" pitchFamily="18" charset="0"/>
                <a:cs typeface="Arabic Typesetting" panose="03020402040406030203" pitchFamily="66" charset="-78"/>
              </a:rPr>
              <a:t>ANTECEDENTES</a:t>
            </a:r>
            <a:endParaRPr lang="en-US" dirty="0"/>
          </a:p>
        </p:txBody>
      </p:sp>
      <p:sp>
        <p:nvSpPr>
          <p:cNvPr id="5" name="4 Forma libre"/>
          <p:cNvSpPr/>
          <p:nvPr/>
        </p:nvSpPr>
        <p:spPr>
          <a:xfrm>
            <a:off x="0" y="1772816"/>
            <a:ext cx="3059832" cy="2405538"/>
          </a:xfrm>
          <a:custGeom>
            <a:avLst/>
            <a:gdLst>
              <a:gd name="connsiteX0" fmla="*/ 0 w 2043879"/>
              <a:gd name="connsiteY0" fmla="*/ 844320 h 1688639"/>
              <a:gd name="connsiteX1" fmla="*/ 1021940 w 2043879"/>
              <a:gd name="connsiteY1" fmla="*/ 0 h 1688639"/>
              <a:gd name="connsiteX2" fmla="*/ 2043880 w 2043879"/>
              <a:gd name="connsiteY2" fmla="*/ 844320 h 1688639"/>
              <a:gd name="connsiteX3" fmla="*/ 1021940 w 2043879"/>
              <a:gd name="connsiteY3" fmla="*/ 1688640 h 1688639"/>
              <a:gd name="connsiteX4" fmla="*/ 0 w 2043879"/>
              <a:gd name="connsiteY4" fmla="*/ 844320 h 1688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79" h="1688639">
                <a:moveTo>
                  <a:pt x="0" y="844320"/>
                </a:moveTo>
                <a:cubicBezTo>
                  <a:pt x="0" y="378015"/>
                  <a:pt x="457538" y="0"/>
                  <a:pt x="1021940" y="0"/>
                </a:cubicBezTo>
                <a:cubicBezTo>
                  <a:pt x="1586342" y="0"/>
                  <a:pt x="2043880" y="378015"/>
                  <a:pt x="2043880" y="844320"/>
                </a:cubicBezTo>
                <a:cubicBezTo>
                  <a:pt x="2043880" y="1310625"/>
                  <a:pt x="1586342" y="1688640"/>
                  <a:pt x="1021940" y="1688640"/>
                </a:cubicBezTo>
                <a:cubicBezTo>
                  <a:pt x="457538" y="1688640"/>
                  <a:pt x="0" y="1310625"/>
                  <a:pt x="0" y="844320"/>
                </a:cubicBezTo>
                <a:close/>
              </a:path>
            </a:pathLst>
          </a:custGeom>
          <a:solidFill>
            <a:srgbClr val="FFC000">
              <a:lumMod val="40000"/>
              <a:lumOff val="60000"/>
            </a:srgbClr>
          </a:solidFill>
          <a:ln w="635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spcFirstLastPara="0" vert="horz" wrap="square" lIns="319639" tIns="267615" rIns="319639" bIns="267615" numCol="1" spcCol="1270" anchor="ctr" anchorCtr="0">
            <a:noAutofit/>
          </a:bodyPr>
          <a:lstStyle/>
          <a:p>
            <a:pPr lvl="0" algn="ctr" defTabSz="711200">
              <a:lnSpc>
                <a:spcPct val="90000"/>
              </a:lnSpc>
              <a:spcBef>
                <a:spcPct val="0"/>
              </a:spcBef>
              <a:spcAft>
                <a:spcPct val="35000"/>
              </a:spcAft>
              <a:defRPr/>
            </a:pPr>
            <a:r>
              <a:rPr lang="es-EC" sz="1600" b="1" dirty="0">
                <a:solidFill>
                  <a:sysClr val="windowText" lastClr="000000"/>
                </a:solidFill>
                <a:latin typeface="Cambria" panose="02040503050406030204" pitchFamily="18" charset="0"/>
              </a:rPr>
              <a:t>En los últimos años se ha impulsado un movimiento educativo a nivel internacional relacionado con la introducción del “Pensamiento Computacional”, </a:t>
            </a:r>
            <a:endParaRPr kumimoji="0" lang="es-EC" sz="1600" b="1" i="0" u="none" strike="noStrike" kern="1200" cap="none" spc="0" normalizeH="0" baseline="0" noProof="0" dirty="0">
              <a:ln>
                <a:noFill/>
              </a:ln>
              <a:solidFill>
                <a:sysClr val="windowText" lastClr="000000"/>
              </a:solidFill>
              <a:effectLst/>
              <a:uLnTx/>
              <a:uFillTx/>
              <a:latin typeface="Cambria" panose="02040503050406030204" pitchFamily="18" charset="0"/>
            </a:endParaRPr>
          </a:p>
        </p:txBody>
      </p:sp>
      <p:grpSp>
        <p:nvGrpSpPr>
          <p:cNvPr id="6" name="10 Grupo"/>
          <p:cNvGrpSpPr/>
          <p:nvPr/>
        </p:nvGrpSpPr>
        <p:grpSpPr>
          <a:xfrm>
            <a:off x="3203848" y="2708920"/>
            <a:ext cx="720080" cy="629768"/>
            <a:chOff x="2675638" y="1728193"/>
            <a:chExt cx="538350" cy="629768"/>
          </a:xfrm>
          <a:solidFill>
            <a:srgbClr val="5B9BD5"/>
          </a:solidFill>
          <a:scene3d>
            <a:camera prst="orthographicFront">
              <a:rot lat="0" lon="0" rev="0"/>
            </a:camera>
            <a:lightRig rig="contrasting" dir="t">
              <a:rot lat="0" lon="0" rev="7800000"/>
            </a:lightRig>
          </a:scene3d>
        </p:grpSpPr>
        <p:sp>
          <p:nvSpPr>
            <p:cNvPr id="7" name="11 Flecha derecha"/>
            <p:cNvSpPr/>
            <p:nvPr/>
          </p:nvSpPr>
          <p:spPr>
            <a:xfrm>
              <a:off x="2675638" y="1728193"/>
              <a:ext cx="538350" cy="629768"/>
            </a:xfrm>
            <a:prstGeom prst="rightArrow">
              <a:avLst>
                <a:gd name="adj1" fmla="val 60000"/>
                <a:gd name="adj2" fmla="val 50000"/>
              </a:avLst>
            </a:prstGeom>
            <a:grpFill/>
            <a:ln>
              <a:noFill/>
            </a:ln>
            <a:effectLst/>
            <a:sp3d>
              <a:bevelT w="139700" h="139700"/>
            </a:sp3d>
          </p:spPr>
        </p:sp>
        <p:sp>
          <p:nvSpPr>
            <p:cNvPr id="8" name="Flecha derecha 4"/>
            <p:cNvSpPr/>
            <p:nvPr/>
          </p:nvSpPr>
          <p:spPr>
            <a:xfrm>
              <a:off x="2675638" y="1854147"/>
              <a:ext cx="376845" cy="377860"/>
            </a:xfrm>
            <a:prstGeom prst="rect">
              <a:avLst/>
            </a:prstGeom>
            <a:grpFill/>
            <a:ln>
              <a:noFill/>
            </a:ln>
            <a:effectLst/>
            <a:sp3d>
              <a:bevelT w="139700" h="139700"/>
            </a:sp3d>
          </p:spPr>
          <p:txBody>
            <a:bodyPr spcFirstLastPara="0" vert="horz" wrap="square" lIns="0" tIns="0" rIns="0" bIns="0" numCol="1" spcCol="1270" anchor="ctr" anchorCtr="0">
              <a:noAutofit/>
            </a:bodyPr>
            <a:lstStyle/>
            <a:p>
              <a:pPr marL="0" marR="0" lvl="0" indent="0" algn="ctr" defTabSz="533354" eaLnBrk="1" fontAlgn="auto" latinLnBrk="0" hangingPunct="1">
                <a:lnSpc>
                  <a:spcPct val="90000"/>
                </a:lnSpc>
                <a:spcBef>
                  <a:spcPct val="0"/>
                </a:spcBef>
                <a:spcAft>
                  <a:spcPct val="35000"/>
                </a:spcAft>
                <a:buClrTx/>
                <a:buSzTx/>
                <a:buFontTx/>
                <a:buNone/>
                <a:tabLst/>
                <a:defRPr/>
              </a:pPr>
              <a:endParaRPr kumimoji="0" lang="es-EC" sz="1200" b="0" i="0" u="none" strike="noStrike" kern="0" cap="none" spc="0" normalizeH="0" baseline="0" noProof="0" dirty="0">
                <a:ln>
                  <a:noFill/>
                </a:ln>
                <a:solidFill>
                  <a:sysClr val="window" lastClr="FFFFFF"/>
                </a:solidFill>
                <a:effectLst/>
                <a:uLnTx/>
                <a:uFillTx/>
                <a:latin typeface="Calibri"/>
                <a:ea typeface="+mn-ea"/>
                <a:cs typeface="+mn-cs"/>
              </a:endParaRPr>
            </a:p>
          </p:txBody>
        </p:sp>
      </p:grpSp>
      <p:sp>
        <p:nvSpPr>
          <p:cNvPr id="9" name="9 Elipse"/>
          <p:cNvSpPr/>
          <p:nvPr/>
        </p:nvSpPr>
        <p:spPr>
          <a:xfrm>
            <a:off x="3946003" y="2159709"/>
            <a:ext cx="2282181" cy="1773347"/>
          </a:xfrm>
          <a:prstGeom prst="ellipse">
            <a:avLst/>
          </a:prstGeom>
          <a:solidFill>
            <a:schemeClr val="accent1">
              <a:lumMod val="40000"/>
              <a:lumOff val="60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lvl="0" algn="ctr">
              <a:defRPr/>
            </a:pPr>
            <a:r>
              <a:rPr lang="es-EC" sz="1600" b="1" kern="0" dirty="0">
                <a:solidFill>
                  <a:sysClr val="windowText" lastClr="000000"/>
                </a:solidFill>
                <a:latin typeface="Cambria" panose="02040503050406030204" pitchFamily="18" charset="0"/>
              </a:rPr>
              <a:t>El término Pensamiento Computacional fue propuesto por Jeannette M. </a:t>
            </a:r>
            <a:r>
              <a:rPr lang="es-EC" sz="1600" b="1" kern="0" dirty="0" err="1">
                <a:solidFill>
                  <a:sysClr val="windowText" lastClr="000000"/>
                </a:solidFill>
                <a:latin typeface="Cambria" panose="02040503050406030204" pitchFamily="18" charset="0"/>
              </a:rPr>
              <a:t>Wing</a:t>
            </a:r>
            <a:r>
              <a:rPr lang="es-EC" sz="1600" b="1" kern="0" dirty="0">
                <a:solidFill>
                  <a:sysClr val="windowText" lastClr="000000"/>
                </a:solidFill>
                <a:latin typeface="Cambria" panose="02040503050406030204" pitchFamily="18" charset="0"/>
              </a:rPr>
              <a:t> </a:t>
            </a:r>
            <a:r>
              <a:rPr lang="es-EC" sz="1600" b="1" kern="0" dirty="0" smtClean="0">
                <a:solidFill>
                  <a:sysClr val="windowText" lastClr="000000"/>
                </a:solidFill>
                <a:latin typeface="Cambria" panose="02040503050406030204" pitchFamily="18" charset="0"/>
              </a:rPr>
              <a:t>en </a:t>
            </a:r>
            <a:r>
              <a:rPr lang="es-EC" sz="1600" b="1" kern="0" dirty="0">
                <a:solidFill>
                  <a:sysClr val="windowText" lastClr="000000"/>
                </a:solidFill>
                <a:latin typeface="Cambria" panose="02040503050406030204" pitchFamily="18" charset="0"/>
              </a:rPr>
              <a:t>2006</a:t>
            </a:r>
            <a:endParaRPr kumimoji="0" lang="es-EC" sz="1600" b="1" i="0" u="none" strike="noStrike" kern="0" cap="none" spc="0" normalizeH="0" baseline="0" noProof="0" dirty="0">
              <a:ln>
                <a:noFill/>
              </a:ln>
              <a:solidFill>
                <a:sysClr val="windowText" lastClr="000000"/>
              </a:solidFill>
              <a:effectLst/>
              <a:uLnTx/>
              <a:uFillTx/>
              <a:latin typeface="Cambria" panose="02040503050406030204" pitchFamily="18" charset="0"/>
              <a:ea typeface="+mn-ea"/>
              <a:cs typeface="+mn-cs"/>
            </a:endParaRPr>
          </a:p>
        </p:txBody>
      </p:sp>
      <p:grpSp>
        <p:nvGrpSpPr>
          <p:cNvPr id="10" name="10 Grupo"/>
          <p:cNvGrpSpPr/>
          <p:nvPr/>
        </p:nvGrpSpPr>
        <p:grpSpPr>
          <a:xfrm>
            <a:off x="6250259" y="2731498"/>
            <a:ext cx="716261" cy="629768"/>
            <a:chOff x="2675638" y="1728193"/>
            <a:chExt cx="538350" cy="629768"/>
          </a:xfrm>
          <a:solidFill>
            <a:srgbClr val="5B9BD5"/>
          </a:solidFill>
          <a:scene3d>
            <a:camera prst="orthographicFront">
              <a:rot lat="0" lon="0" rev="0"/>
            </a:camera>
            <a:lightRig rig="contrasting" dir="t">
              <a:rot lat="0" lon="0" rev="7800000"/>
            </a:lightRig>
          </a:scene3d>
        </p:grpSpPr>
        <p:sp>
          <p:nvSpPr>
            <p:cNvPr id="11" name="11 Flecha derecha"/>
            <p:cNvSpPr/>
            <p:nvPr/>
          </p:nvSpPr>
          <p:spPr>
            <a:xfrm>
              <a:off x="2675638" y="1728193"/>
              <a:ext cx="538350" cy="629768"/>
            </a:xfrm>
            <a:prstGeom prst="rightArrow">
              <a:avLst>
                <a:gd name="adj1" fmla="val 60000"/>
                <a:gd name="adj2" fmla="val 50000"/>
              </a:avLst>
            </a:prstGeom>
            <a:grpFill/>
            <a:ln>
              <a:noFill/>
            </a:ln>
            <a:effectLst/>
            <a:sp3d>
              <a:bevelT w="139700" h="139700"/>
            </a:sp3d>
          </p:spPr>
        </p:sp>
        <p:sp>
          <p:nvSpPr>
            <p:cNvPr id="12" name="Flecha derecha 4"/>
            <p:cNvSpPr/>
            <p:nvPr/>
          </p:nvSpPr>
          <p:spPr>
            <a:xfrm>
              <a:off x="2675638" y="1854147"/>
              <a:ext cx="376845" cy="377860"/>
            </a:xfrm>
            <a:prstGeom prst="rect">
              <a:avLst/>
            </a:prstGeom>
            <a:grpFill/>
            <a:ln>
              <a:noFill/>
            </a:ln>
            <a:effectLst/>
            <a:sp3d>
              <a:bevelT w="139700" h="139700"/>
            </a:sp3d>
          </p:spPr>
          <p:txBody>
            <a:bodyPr spcFirstLastPara="0" vert="horz" wrap="square" lIns="0" tIns="0" rIns="0" bIns="0" numCol="1" spcCol="1270" anchor="ctr" anchorCtr="0">
              <a:noAutofit/>
            </a:bodyPr>
            <a:lstStyle/>
            <a:p>
              <a:pPr marL="0" marR="0" lvl="0" indent="0" algn="ctr" defTabSz="533354" eaLnBrk="1" fontAlgn="auto" latinLnBrk="0" hangingPunct="1">
                <a:lnSpc>
                  <a:spcPct val="90000"/>
                </a:lnSpc>
                <a:spcBef>
                  <a:spcPct val="0"/>
                </a:spcBef>
                <a:spcAft>
                  <a:spcPct val="35000"/>
                </a:spcAft>
                <a:buClrTx/>
                <a:buSzTx/>
                <a:buFontTx/>
                <a:buNone/>
                <a:tabLst/>
                <a:defRPr/>
              </a:pPr>
              <a:endParaRPr kumimoji="0" lang="es-EC" sz="1200" b="0" i="0" u="none" strike="noStrike" kern="0" cap="none" spc="0" normalizeH="0" baseline="0" noProof="0" dirty="0">
                <a:ln>
                  <a:noFill/>
                </a:ln>
                <a:solidFill>
                  <a:sysClr val="window" lastClr="FFFFFF"/>
                </a:solidFill>
                <a:effectLst/>
                <a:uLnTx/>
                <a:uFillTx/>
                <a:latin typeface="Calibri"/>
                <a:ea typeface="+mn-ea"/>
                <a:cs typeface="+mn-cs"/>
              </a:endParaRPr>
            </a:p>
          </p:txBody>
        </p:sp>
      </p:grpSp>
      <p:sp>
        <p:nvSpPr>
          <p:cNvPr id="13" name="4 Forma libre"/>
          <p:cNvSpPr/>
          <p:nvPr/>
        </p:nvSpPr>
        <p:spPr>
          <a:xfrm>
            <a:off x="6945591" y="2093929"/>
            <a:ext cx="2198409" cy="1763312"/>
          </a:xfrm>
          <a:custGeom>
            <a:avLst/>
            <a:gdLst>
              <a:gd name="connsiteX0" fmla="*/ 0 w 2043879"/>
              <a:gd name="connsiteY0" fmla="*/ 844320 h 1688639"/>
              <a:gd name="connsiteX1" fmla="*/ 1021940 w 2043879"/>
              <a:gd name="connsiteY1" fmla="*/ 0 h 1688639"/>
              <a:gd name="connsiteX2" fmla="*/ 2043880 w 2043879"/>
              <a:gd name="connsiteY2" fmla="*/ 844320 h 1688639"/>
              <a:gd name="connsiteX3" fmla="*/ 1021940 w 2043879"/>
              <a:gd name="connsiteY3" fmla="*/ 1688640 h 1688639"/>
              <a:gd name="connsiteX4" fmla="*/ 0 w 2043879"/>
              <a:gd name="connsiteY4" fmla="*/ 844320 h 1688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79" h="1688639">
                <a:moveTo>
                  <a:pt x="0" y="844320"/>
                </a:moveTo>
                <a:cubicBezTo>
                  <a:pt x="0" y="378015"/>
                  <a:pt x="457538" y="0"/>
                  <a:pt x="1021940" y="0"/>
                </a:cubicBezTo>
                <a:cubicBezTo>
                  <a:pt x="1586342" y="0"/>
                  <a:pt x="2043880" y="378015"/>
                  <a:pt x="2043880" y="844320"/>
                </a:cubicBezTo>
                <a:cubicBezTo>
                  <a:pt x="2043880" y="1310625"/>
                  <a:pt x="1586342" y="1688640"/>
                  <a:pt x="1021940" y="1688640"/>
                </a:cubicBezTo>
                <a:cubicBezTo>
                  <a:pt x="457538" y="1688640"/>
                  <a:pt x="0" y="1310625"/>
                  <a:pt x="0" y="844320"/>
                </a:cubicBezTo>
                <a:close/>
              </a:path>
            </a:pathLst>
          </a:custGeom>
          <a:solidFill>
            <a:srgbClr val="FFC000">
              <a:lumMod val="40000"/>
              <a:lumOff val="60000"/>
            </a:srgbClr>
          </a:solidFill>
          <a:ln w="635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spcFirstLastPara="0" vert="horz" wrap="square" lIns="319639" tIns="267615" rIns="319639" bIns="267615"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lang="es-EC" sz="1600" b="1" noProof="0" dirty="0" smtClean="0">
                <a:solidFill>
                  <a:sysClr val="windowText" lastClr="000000"/>
                </a:solidFill>
                <a:latin typeface="Cambria" panose="02040503050406030204" pitchFamily="18" charset="0"/>
              </a:rPr>
              <a:t>El Pensamiento Computacional en Ecuador</a:t>
            </a:r>
            <a:endParaRPr kumimoji="0" lang="es-EC" sz="1600" b="1" i="0" u="none" strike="noStrike" kern="1200" cap="none" spc="0" normalizeH="0" baseline="0" noProof="0" dirty="0">
              <a:ln>
                <a:noFill/>
              </a:ln>
              <a:solidFill>
                <a:sysClr val="windowText" lastClr="000000"/>
              </a:solidFill>
              <a:effectLst/>
              <a:uLnTx/>
              <a:uFillTx/>
              <a:latin typeface="Cambria" panose="02040503050406030204" pitchFamily="18" charset="0"/>
            </a:endParaRPr>
          </a:p>
        </p:txBody>
      </p:sp>
      <p:pic>
        <p:nvPicPr>
          <p:cNvPr id="14" name="Imagen 13"/>
          <p:cNvPicPr>
            <a:picLocks noChangeAspect="1"/>
          </p:cNvPicPr>
          <p:nvPr/>
        </p:nvPicPr>
        <p:blipFill rotWithShape="1">
          <a:blip r:embed="rId2" cstate="print">
            <a:extLst>
              <a:ext uri="{28A0092B-C50C-407E-A947-70E740481C1C}">
                <a14:useLocalDpi xmlns:a14="http://schemas.microsoft.com/office/drawing/2010/main" val="0"/>
              </a:ext>
            </a:extLst>
          </a:blip>
          <a:srcRect l="11432" t="4287" r="25694" b="1401"/>
          <a:stretch/>
        </p:blipFill>
        <p:spPr>
          <a:xfrm>
            <a:off x="4211960" y="4869160"/>
            <a:ext cx="1872208" cy="1872208"/>
          </a:xfrm>
          <a:prstGeom prst="rect">
            <a:avLst/>
          </a:prstGeom>
        </p:spPr>
      </p:pic>
      <p:grpSp>
        <p:nvGrpSpPr>
          <p:cNvPr id="15" name="10 Grupo"/>
          <p:cNvGrpSpPr/>
          <p:nvPr/>
        </p:nvGrpSpPr>
        <p:grpSpPr>
          <a:xfrm rot="5400000">
            <a:off x="1339923" y="4378494"/>
            <a:ext cx="459631" cy="344426"/>
            <a:chOff x="2675638" y="1728193"/>
            <a:chExt cx="538350" cy="629768"/>
          </a:xfrm>
          <a:solidFill>
            <a:srgbClr val="5B9BD5"/>
          </a:solidFill>
          <a:scene3d>
            <a:camera prst="orthographicFront">
              <a:rot lat="0" lon="0" rev="0"/>
            </a:camera>
            <a:lightRig rig="contrasting" dir="t">
              <a:rot lat="0" lon="0" rev="7800000"/>
            </a:lightRig>
          </a:scene3d>
        </p:grpSpPr>
        <p:sp>
          <p:nvSpPr>
            <p:cNvPr id="16" name="11 Flecha derecha"/>
            <p:cNvSpPr/>
            <p:nvPr/>
          </p:nvSpPr>
          <p:spPr>
            <a:xfrm>
              <a:off x="2675638" y="1728193"/>
              <a:ext cx="538350" cy="629768"/>
            </a:xfrm>
            <a:prstGeom prst="rightArrow">
              <a:avLst>
                <a:gd name="adj1" fmla="val 60000"/>
                <a:gd name="adj2" fmla="val 50000"/>
              </a:avLst>
            </a:prstGeom>
            <a:grpFill/>
            <a:ln>
              <a:noFill/>
            </a:ln>
            <a:effectLst/>
            <a:sp3d>
              <a:bevelT w="139700" h="139700"/>
            </a:sp3d>
          </p:spPr>
        </p:sp>
        <p:sp>
          <p:nvSpPr>
            <p:cNvPr id="17" name="Flecha derecha 4"/>
            <p:cNvSpPr/>
            <p:nvPr/>
          </p:nvSpPr>
          <p:spPr>
            <a:xfrm>
              <a:off x="2675638" y="1854147"/>
              <a:ext cx="376845" cy="377860"/>
            </a:xfrm>
            <a:prstGeom prst="rect">
              <a:avLst/>
            </a:prstGeom>
            <a:grpFill/>
            <a:ln>
              <a:noFill/>
            </a:ln>
            <a:effectLst/>
            <a:sp3d>
              <a:bevelT w="139700" h="139700"/>
            </a:sp3d>
          </p:spPr>
          <p:txBody>
            <a:bodyPr spcFirstLastPara="0" vert="horz" wrap="square" lIns="0" tIns="0" rIns="0" bIns="0" numCol="1" spcCol="1270" anchor="ctr" anchorCtr="0">
              <a:noAutofit/>
            </a:bodyPr>
            <a:lstStyle/>
            <a:p>
              <a:pPr marL="0" marR="0" lvl="0" indent="0" algn="ctr" defTabSz="533354" eaLnBrk="1" fontAlgn="auto" latinLnBrk="0" hangingPunct="1">
                <a:lnSpc>
                  <a:spcPct val="90000"/>
                </a:lnSpc>
                <a:spcBef>
                  <a:spcPct val="0"/>
                </a:spcBef>
                <a:spcAft>
                  <a:spcPct val="35000"/>
                </a:spcAft>
                <a:buClrTx/>
                <a:buSzTx/>
                <a:buFontTx/>
                <a:buNone/>
                <a:tabLst/>
                <a:defRPr/>
              </a:pPr>
              <a:endParaRPr kumimoji="0" lang="es-EC" sz="12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8" name="10 Grupo"/>
          <p:cNvGrpSpPr/>
          <p:nvPr/>
        </p:nvGrpSpPr>
        <p:grpSpPr>
          <a:xfrm rot="5400000">
            <a:off x="4874438" y="4403507"/>
            <a:ext cx="459631" cy="344426"/>
            <a:chOff x="2675638" y="1728193"/>
            <a:chExt cx="538350" cy="629768"/>
          </a:xfrm>
          <a:solidFill>
            <a:srgbClr val="5B9BD5"/>
          </a:solidFill>
          <a:scene3d>
            <a:camera prst="orthographicFront">
              <a:rot lat="0" lon="0" rev="0"/>
            </a:camera>
            <a:lightRig rig="contrasting" dir="t">
              <a:rot lat="0" lon="0" rev="7800000"/>
            </a:lightRig>
          </a:scene3d>
        </p:grpSpPr>
        <p:sp>
          <p:nvSpPr>
            <p:cNvPr id="19" name="11 Flecha derecha"/>
            <p:cNvSpPr/>
            <p:nvPr/>
          </p:nvSpPr>
          <p:spPr>
            <a:xfrm>
              <a:off x="2675638" y="1728193"/>
              <a:ext cx="538350" cy="629768"/>
            </a:xfrm>
            <a:prstGeom prst="rightArrow">
              <a:avLst>
                <a:gd name="adj1" fmla="val 60000"/>
                <a:gd name="adj2" fmla="val 50000"/>
              </a:avLst>
            </a:prstGeom>
            <a:grpFill/>
            <a:ln>
              <a:noFill/>
            </a:ln>
            <a:effectLst/>
            <a:sp3d>
              <a:bevelT w="139700" h="139700"/>
            </a:sp3d>
          </p:spPr>
        </p:sp>
        <p:sp>
          <p:nvSpPr>
            <p:cNvPr id="20" name="Flecha derecha 4"/>
            <p:cNvSpPr/>
            <p:nvPr/>
          </p:nvSpPr>
          <p:spPr>
            <a:xfrm>
              <a:off x="2675638" y="1854147"/>
              <a:ext cx="376845" cy="377860"/>
            </a:xfrm>
            <a:prstGeom prst="rect">
              <a:avLst/>
            </a:prstGeom>
            <a:grpFill/>
            <a:ln>
              <a:noFill/>
            </a:ln>
            <a:effectLst/>
            <a:sp3d>
              <a:bevelT w="139700" h="139700"/>
            </a:sp3d>
          </p:spPr>
          <p:txBody>
            <a:bodyPr spcFirstLastPara="0" vert="horz" wrap="square" lIns="0" tIns="0" rIns="0" bIns="0" numCol="1" spcCol="1270" anchor="ctr" anchorCtr="0">
              <a:noAutofit/>
            </a:bodyPr>
            <a:lstStyle/>
            <a:p>
              <a:pPr marL="0" marR="0" lvl="0" indent="0" algn="ctr" defTabSz="533354" eaLnBrk="1" fontAlgn="auto" latinLnBrk="0" hangingPunct="1">
                <a:lnSpc>
                  <a:spcPct val="90000"/>
                </a:lnSpc>
                <a:spcBef>
                  <a:spcPct val="0"/>
                </a:spcBef>
                <a:spcAft>
                  <a:spcPct val="35000"/>
                </a:spcAft>
                <a:buClrTx/>
                <a:buSzTx/>
                <a:buFontTx/>
                <a:buNone/>
                <a:tabLst/>
                <a:defRPr/>
              </a:pPr>
              <a:endParaRPr kumimoji="0" lang="es-EC" sz="12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22" name="10 Grupo"/>
          <p:cNvGrpSpPr/>
          <p:nvPr/>
        </p:nvGrpSpPr>
        <p:grpSpPr>
          <a:xfrm rot="5400000">
            <a:off x="7842379" y="4283951"/>
            <a:ext cx="459631" cy="344426"/>
            <a:chOff x="2675638" y="1728193"/>
            <a:chExt cx="538350" cy="629768"/>
          </a:xfrm>
          <a:solidFill>
            <a:srgbClr val="5B9BD5"/>
          </a:solidFill>
          <a:scene3d>
            <a:camera prst="orthographicFront">
              <a:rot lat="0" lon="0" rev="0"/>
            </a:camera>
            <a:lightRig rig="contrasting" dir="t">
              <a:rot lat="0" lon="0" rev="7800000"/>
            </a:lightRig>
          </a:scene3d>
        </p:grpSpPr>
        <p:sp>
          <p:nvSpPr>
            <p:cNvPr id="23" name="11 Flecha derecha"/>
            <p:cNvSpPr/>
            <p:nvPr/>
          </p:nvSpPr>
          <p:spPr>
            <a:xfrm>
              <a:off x="2675638" y="1728193"/>
              <a:ext cx="538350" cy="629768"/>
            </a:xfrm>
            <a:prstGeom prst="rightArrow">
              <a:avLst>
                <a:gd name="adj1" fmla="val 60000"/>
                <a:gd name="adj2" fmla="val 50000"/>
              </a:avLst>
            </a:prstGeom>
            <a:grpFill/>
            <a:ln>
              <a:noFill/>
            </a:ln>
            <a:effectLst/>
            <a:sp3d>
              <a:bevelT w="139700" h="139700"/>
            </a:sp3d>
          </p:spPr>
        </p:sp>
        <p:sp>
          <p:nvSpPr>
            <p:cNvPr id="24" name="Flecha derecha 4"/>
            <p:cNvSpPr/>
            <p:nvPr/>
          </p:nvSpPr>
          <p:spPr>
            <a:xfrm>
              <a:off x="2675638" y="1854147"/>
              <a:ext cx="376845" cy="377860"/>
            </a:xfrm>
            <a:prstGeom prst="rect">
              <a:avLst/>
            </a:prstGeom>
            <a:grpFill/>
            <a:ln>
              <a:noFill/>
            </a:ln>
            <a:effectLst/>
            <a:sp3d>
              <a:bevelT w="139700" h="139700"/>
            </a:sp3d>
          </p:spPr>
          <p:txBody>
            <a:bodyPr spcFirstLastPara="0" vert="horz" wrap="square" lIns="0" tIns="0" rIns="0" bIns="0" numCol="1" spcCol="1270" anchor="ctr" anchorCtr="0">
              <a:noAutofit/>
            </a:bodyPr>
            <a:lstStyle/>
            <a:p>
              <a:pPr marL="0" marR="0" lvl="0" indent="0" algn="ctr" defTabSz="533354" eaLnBrk="1" fontAlgn="auto" latinLnBrk="0" hangingPunct="1">
                <a:lnSpc>
                  <a:spcPct val="90000"/>
                </a:lnSpc>
                <a:spcBef>
                  <a:spcPct val="0"/>
                </a:spcBef>
                <a:spcAft>
                  <a:spcPct val="35000"/>
                </a:spcAft>
                <a:buClrTx/>
                <a:buSzTx/>
                <a:buFontTx/>
                <a:buNone/>
                <a:tabLst/>
                <a:defRPr/>
              </a:pPr>
              <a:endParaRPr kumimoji="0" lang="es-EC" sz="1200" b="0" i="0" u="none" strike="noStrike" kern="0" cap="none" spc="0" normalizeH="0" baseline="0" noProof="0" dirty="0">
                <a:ln>
                  <a:noFill/>
                </a:ln>
                <a:solidFill>
                  <a:sysClr val="window" lastClr="FFFFFF"/>
                </a:solidFill>
                <a:effectLst/>
                <a:uLnTx/>
                <a:uFillTx/>
                <a:latin typeface="Calibri"/>
                <a:ea typeface="+mn-ea"/>
                <a:cs typeface="+mn-cs"/>
              </a:endParaRPr>
            </a:p>
          </p:txBody>
        </p:sp>
      </p:grpSp>
      <p:pic>
        <p:nvPicPr>
          <p:cNvPr id="25" name="Imagen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17" y="4869160"/>
            <a:ext cx="3840886" cy="1840496"/>
          </a:xfrm>
          <a:prstGeom prst="rect">
            <a:avLst/>
          </a:prstGeom>
        </p:spPr>
      </p:pic>
      <p:pic>
        <p:nvPicPr>
          <p:cNvPr id="26" name="Imagen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184" y="4859007"/>
            <a:ext cx="2808312" cy="1882361"/>
          </a:xfrm>
          <a:prstGeom prst="rect">
            <a:avLst/>
          </a:prstGeom>
        </p:spPr>
      </p:pic>
    </p:spTree>
    <p:extLst>
      <p:ext uri="{BB962C8B-B14F-4D97-AF65-F5344CB8AC3E}">
        <p14:creationId xmlns:p14="http://schemas.microsoft.com/office/powerpoint/2010/main" val="367016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randombar(horizontal)">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500" fill="hold"/>
                                        <p:tgtEl>
                                          <p:spTgt spid="22"/>
                                        </p:tgtEl>
                                        <p:attrNameLst>
                                          <p:attrName>ppt_w</p:attrName>
                                        </p:attrNameLst>
                                      </p:cBhvr>
                                      <p:tavLst>
                                        <p:tav tm="0">
                                          <p:val>
                                            <p:fltVal val="0"/>
                                          </p:val>
                                        </p:tav>
                                        <p:tav tm="100000">
                                          <p:val>
                                            <p:strVal val="#ppt_w"/>
                                          </p:val>
                                        </p:tav>
                                      </p:tavLst>
                                    </p:anim>
                                    <p:anim calcmode="lin" valueType="num">
                                      <p:cBhvr>
                                        <p:cTn id="51" dur="500" fill="hold"/>
                                        <p:tgtEl>
                                          <p:spTgt spid="22"/>
                                        </p:tgtEl>
                                        <p:attrNameLst>
                                          <p:attrName>ppt_h</p:attrName>
                                        </p:attrNameLst>
                                      </p:cBhvr>
                                      <p:tavLst>
                                        <p:tav tm="0">
                                          <p:val>
                                            <p:fltVal val="0"/>
                                          </p:val>
                                        </p:tav>
                                        <p:tav tm="100000">
                                          <p:val>
                                            <p:strVal val="#ppt_h"/>
                                          </p:val>
                                        </p:tav>
                                      </p:tavLst>
                                    </p:anim>
                                    <p:animEffect transition="in" filter="fade">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6457950" y="6356351"/>
            <a:ext cx="2057400" cy="365125"/>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D766C34-5D2B-480A-944A-68E2B332DD1B}" type="slidenum">
              <a:rPr kumimoji="0" lang="es-MX"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s-MX" sz="1800" b="0" i="0" u="none" strike="noStrike" kern="0" cap="none" spc="0" normalizeH="0" baseline="0" noProof="0" dirty="0">
              <a:ln>
                <a:noFill/>
              </a:ln>
              <a:solidFill>
                <a:sysClr val="windowText" lastClr="000000"/>
              </a:solidFill>
              <a:effectLst/>
              <a:uLnTx/>
              <a:uFillTx/>
            </a:endParaRPr>
          </a:p>
        </p:txBody>
      </p:sp>
      <p:sp>
        <p:nvSpPr>
          <p:cNvPr id="5" name="4 Forma libre"/>
          <p:cNvSpPr/>
          <p:nvPr/>
        </p:nvSpPr>
        <p:spPr>
          <a:xfrm>
            <a:off x="202415" y="4725144"/>
            <a:ext cx="2043879" cy="1763312"/>
          </a:xfrm>
          <a:custGeom>
            <a:avLst/>
            <a:gdLst>
              <a:gd name="connsiteX0" fmla="*/ 0 w 2043879"/>
              <a:gd name="connsiteY0" fmla="*/ 844320 h 1688639"/>
              <a:gd name="connsiteX1" fmla="*/ 1021940 w 2043879"/>
              <a:gd name="connsiteY1" fmla="*/ 0 h 1688639"/>
              <a:gd name="connsiteX2" fmla="*/ 2043880 w 2043879"/>
              <a:gd name="connsiteY2" fmla="*/ 844320 h 1688639"/>
              <a:gd name="connsiteX3" fmla="*/ 1021940 w 2043879"/>
              <a:gd name="connsiteY3" fmla="*/ 1688640 h 1688639"/>
              <a:gd name="connsiteX4" fmla="*/ 0 w 2043879"/>
              <a:gd name="connsiteY4" fmla="*/ 844320 h 1688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79" h="1688639">
                <a:moveTo>
                  <a:pt x="0" y="844320"/>
                </a:moveTo>
                <a:cubicBezTo>
                  <a:pt x="0" y="378015"/>
                  <a:pt x="457538" y="0"/>
                  <a:pt x="1021940" y="0"/>
                </a:cubicBezTo>
                <a:cubicBezTo>
                  <a:pt x="1586342" y="0"/>
                  <a:pt x="2043880" y="378015"/>
                  <a:pt x="2043880" y="844320"/>
                </a:cubicBezTo>
                <a:cubicBezTo>
                  <a:pt x="2043880" y="1310625"/>
                  <a:pt x="1586342" y="1688640"/>
                  <a:pt x="1021940" y="1688640"/>
                </a:cubicBezTo>
                <a:cubicBezTo>
                  <a:pt x="457538" y="1688640"/>
                  <a:pt x="0" y="1310625"/>
                  <a:pt x="0" y="844320"/>
                </a:cubicBezTo>
                <a:close/>
              </a:path>
            </a:pathLst>
          </a:custGeom>
          <a:solidFill>
            <a:srgbClr val="FFC000">
              <a:lumMod val="40000"/>
              <a:lumOff val="60000"/>
            </a:srgbClr>
          </a:solidFill>
          <a:ln w="635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spcFirstLastPara="0" vert="horz" wrap="square" lIns="319639" tIns="267615" rIns="319639" bIns="267615"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lang="es-MX" sz="1600" dirty="0" smtClean="0">
                <a:solidFill>
                  <a:sysClr val="windowText" lastClr="000000"/>
                </a:solidFill>
                <a:latin typeface="Cambria" panose="02040503050406030204" pitchFamily="18" charset="0"/>
              </a:rPr>
              <a:t>Presentación de la </a:t>
            </a:r>
            <a:r>
              <a:rPr lang="es-MX" sz="1600" b="1" dirty="0" smtClean="0">
                <a:solidFill>
                  <a:sysClr val="windowText" lastClr="000000"/>
                </a:solidFill>
                <a:latin typeface="Cambria" panose="02040503050406030204" pitchFamily="18" charset="0"/>
              </a:rPr>
              <a:t>Competencia Digital </a:t>
            </a:r>
            <a:r>
              <a:rPr lang="es-MX" sz="1600" dirty="0" smtClean="0">
                <a:solidFill>
                  <a:sysClr val="windowText" lastClr="000000"/>
                </a:solidFill>
                <a:latin typeface="Cambria" panose="02040503050406030204" pitchFamily="18" charset="0"/>
              </a:rPr>
              <a:t>en 2006 por la Unión Europea</a:t>
            </a:r>
            <a:endParaRPr kumimoji="0" lang="es-EC" sz="16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endParaRPr>
          </a:p>
        </p:txBody>
      </p:sp>
      <p:sp>
        <p:nvSpPr>
          <p:cNvPr id="6" name="5 Forma libre"/>
          <p:cNvSpPr/>
          <p:nvPr/>
        </p:nvSpPr>
        <p:spPr>
          <a:xfrm>
            <a:off x="973054" y="3882707"/>
            <a:ext cx="502602" cy="410389"/>
          </a:xfrm>
          <a:custGeom>
            <a:avLst/>
            <a:gdLst>
              <a:gd name="connsiteX0" fmla="*/ 66620 w 502602"/>
              <a:gd name="connsiteY0" fmla="*/ 156933 h 410389"/>
              <a:gd name="connsiteX1" fmla="*/ 203039 w 502602"/>
              <a:gd name="connsiteY1" fmla="*/ 156933 h 410389"/>
              <a:gd name="connsiteX2" fmla="*/ 203039 w 502602"/>
              <a:gd name="connsiteY2" fmla="*/ 54397 h 410389"/>
              <a:gd name="connsiteX3" fmla="*/ 299563 w 502602"/>
              <a:gd name="connsiteY3" fmla="*/ 54397 h 410389"/>
              <a:gd name="connsiteX4" fmla="*/ 299563 w 502602"/>
              <a:gd name="connsiteY4" fmla="*/ 156933 h 410389"/>
              <a:gd name="connsiteX5" fmla="*/ 435982 w 502602"/>
              <a:gd name="connsiteY5" fmla="*/ 156933 h 410389"/>
              <a:gd name="connsiteX6" fmla="*/ 435982 w 502602"/>
              <a:gd name="connsiteY6" fmla="*/ 253456 h 410389"/>
              <a:gd name="connsiteX7" fmla="*/ 299563 w 502602"/>
              <a:gd name="connsiteY7" fmla="*/ 253456 h 410389"/>
              <a:gd name="connsiteX8" fmla="*/ 299563 w 502602"/>
              <a:gd name="connsiteY8" fmla="*/ 355992 h 410389"/>
              <a:gd name="connsiteX9" fmla="*/ 203039 w 502602"/>
              <a:gd name="connsiteY9" fmla="*/ 355992 h 410389"/>
              <a:gd name="connsiteX10" fmla="*/ 203039 w 502602"/>
              <a:gd name="connsiteY10" fmla="*/ 253456 h 410389"/>
              <a:gd name="connsiteX11" fmla="*/ 66620 w 502602"/>
              <a:gd name="connsiteY11" fmla="*/ 253456 h 410389"/>
              <a:gd name="connsiteX12" fmla="*/ 66620 w 502602"/>
              <a:gd name="connsiteY12" fmla="*/ 156933 h 41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2602" h="410389">
                <a:moveTo>
                  <a:pt x="66620" y="156933"/>
                </a:moveTo>
                <a:lnTo>
                  <a:pt x="203039" y="156933"/>
                </a:lnTo>
                <a:lnTo>
                  <a:pt x="203039" y="54397"/>
                </a:lnTo>
                <a:lnTo>
                  <a:pt x="299563" y="54397"/>
                </a:lnTo>
                <a:lnTo>
                  <a:pt x="299563" y="156933"/>
                </a:lnTo>
                <a:lnTo>
                  <a:pt x="435982" y="156933"/>
                </a:lnTo>
                <a:lnTo>
                  <a:pt x="435982" y="253456"/>
                </a:lnTo>
                <a:lnTo>
                  <a:pt x="299563" y="253456"/>
                </a:lnTo>
                <a:lnTo>
                  <a:pt x="299563" y="355992"/>
                </a:lnTo>
                <a:lnTo>
                  <a:pt x="203039" y="355992"/>
                </a:lnTo>
                <a:lnTo>
                  <a:pt x="203039" y="253456"/>
                </a:lnTo>
                <a:lnTo>
                  <a:pt x="66620" y="253456"/>
                </a:lnTo>
                <a:lnTo>
                  <a:pt x="66620" y="156933"/>
                </a:lnTo>
                <a:close/>
              </a:path>
            </a:pathLst>
          </a:custGeom>
          <a:solidFill>
            <a:srgbClr val="5B9BD5"/>
          </a:solidFill>
          <a:ln>
            <a:noFill/>
          </a:ln>
          <a:effectLst/>
          <a:scene3d>
            <a:camera prst="orthographicFront">
              <a:rot lat="0" lon="0" rev="0"/>
            </a:camera>
            <a:lightRig rig="contrasting" dir="t">
              <a:rot lat="0" lon="0" rev="7800000"/>
            </a:lightRig>
          </a:scene3d>
          <a:sp3d>
            <a:bevelT w="139700" h="139700"/>
          </a:sp3d>
        </p:spPr>
        <p:txBody>
          <a:bodyPr spcFirstLastPara="0" vert="horz" wrap="square" lIns="66620" tIns="156933" rIns="66620" bIns="156933" numCol="1" spcCol="1270" anchor="ctr" anchorCtr="0">
            <a:noAutofit/>
          </a:bodyPr>
          <a:lstStyle/>
          <a:p>
            <a:pPr marL="0" marR="0" lvl="0" indent="0" algn="ctr" defTabSz="311150" eaLnBrk="1" fontAlgn="auto" latinLnBrk="0" hangingPunct="1">
              <a:lnSpc>
                <a:spcPct val="90000"/>
              </a:lnSpc>
              <a:spcBef>
                <a:spcPct val="0"/>
              </a:spcBef>
              <a:spcAft>
                <a:spcPct val="35000"/>
              </a:spcAft>
              <a:buClrTx/>
              <a:buSzTx/>
              <a:buFontTx/>
              <a:buNone/>
              <a:tabLst/>
              <a:defRPr/>
            </a:pPr>
            <a:endParaRPr kumimoji="0" lang="es-EC" sz="700" b="0" i="0" u="none" strike="noStrike" kern="1200" cap="none" spc="0" normalizeH="0" baseline="0" noProof="0" dirty="0">
              <a:ln>
                <a:noFill/>
              </a:ln>
              <a:solidFill>
                <a:sysClr val="window" lastClr="FFFFFF"/>
              </a:solidFill>
              <a:effectLst/>
              <a:uLnTx/>
              <a:uFillTx/>
              <a:latin typeface="Cambria" panose="02040503050406030204" pitchFamily="18" charset="0"/>
              <a:ea typeface="+mn-ea"/>
              <a:cs typeface="+mn-cs"/>
            </a:endParaRPr>
          </a:p>
        </p:txBody>
      </p:sp>
      <p:sp>
        <p:nvSpPr>
          <p:cNvPr id="7" name="6 Forma libre"/>
          <p:cNvSpPr/>
          <p:nvPr/>
        </p:nvSpPr>
        <p:spPr>
          <a:xfrm>
            <a:off x="53520" y="1483900"/>
            <a:ext cx="2276132" cy="2161124"/>
          </a:xfrm>
          <a:custGeom>
            <a:avLst/>
            <a:gdLst>
              <a:gd name="connsiteX0" fmla="*/ 0 w 2005886"/>
              <a:gd name="connsiteY0" fmla="*/ 840153 h 1680306"/>
              <a:gd name="connsiteX1" fmla="*/ 1002943 w 2005886"/>
              <a:gd name="connsiteY1" fmla="*/ 0 h 1680306"/>
              <a:gd name="connsiteX2" fmla="*/ 2005886 w 2005886"/>
              <a:gd name="connsiteY2" fmla="*/ 840153 h 1680306"/>
              <a:gd name="connsiteX3" fmla="*/ 1002943 w 2005886"/>
              <a:gd name="connsiteY3" fmla="*/ 1680306 h 1680306"/>
              <a:gd name="connsiteX4" fmla="*/ 0 w 2005886"/>
              <a:gd name="connsiteY4" fmla="*/ 840153 h 1680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886" h="1680306">
                <a:moveTo>
                  <a:pt x="0" y="840153"/>
                </a:moveTo>
                <a:cubicBezTo>
                  <a:pt x="0" y="376149"/>
                  <a:pt x="449033" y="0"/>
                  <a:pt x="1002943" y="0"/>
                </a:cubicBezTo>
                <a:cubicBezTo>
                  <a:pt x="1556853" y="0"/>
                  <a:pt x="2005886" y="376149"/>
                  <a:pt x="2005886" y="840153"/>
                </a:cubicBezTo>
                <a:cubicBezTo>
                  <a:pt x="2005886" y="1304157"/>
                  <a:pt x="1556853" y="1680306"/>
                  <a:pt x="1002943" y="1680306"/>
                </a:cubicBezTo>
                <a:cubicBezTo>
                  <a:pt x="449033" y="1680306"/>
                  <a:pt x="0" y="1304157"/>
                  <a:pt x="0" y="840153"/>
                </a:cubicBezTo>
                <a:close/>
              </a:path>
            </a:pathLst>
          </a:custGeom>
          <a:solidFill>
            <a:srgbClr val="FFC000">
              <a:lumMod val="40000"/>
              <a:lumOff val="60000"/>
            </a:srgbClr>
          </a:solidFill>
          <a:ln w="635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spcFirstLastPara="0" vert="horz" wrap="square" lIns="314075" tIns="266395" rIns="314075" bIns="266395" numCol="1" spcCol="1270" anchor="ctr" anchorCtr="0">
            <a:noAutofit/>
          </a:bodyPr>
          <a:lstStyle/>
          <a:p>
            <a:pPr lvl="0" algn="ctr" defTabSz="711200">
              <a:lnSpc>
                <a:spcPct val="90000"/>
              </a:lnSpc>
              <a:spcBef>
                <a:spcPct val="0"/>
              </a:spcBef>
              <a:spcAft>
                <a:spcPct val="35000"/>
              </a:spcAft>
              <a:defRPr/>
            </a:pPr>
            <a:r>
              <a:rPr lang="es-EC" sz="1600" dirty="0" smtClean="0">
                <a:solidFill>
                  <a:sysClr val="windowText" lastClr="000000"/>
                </a:solidFill>
                <a:latin typeface="Cambria" panose="02040503050406030204" pitchFamily="18" charset="0"/>
              </a:rPr>
              <a:t>En 2006 el término “</a:t>
            </a:r>
            <a:r>
              <a:rPr lang="es-EC" sz="1600" b="1" dirty="0" smtClean="0">
                <a:solidFill>
                  <a:sysClr val="windowText" lastClr="000000"/>
                </a:solidFill>
                <a:latin typeface="Cambria" panose="02040503050406030204" pitchFamily="18" charset="0"/>
              </a:rPr>
              <a:t>Pensamiento </a:t>
            </a:r>
            <a:r>
              <a:rPr lang="es-EC" sz="1600" b="1" dirty="0">
                <a:solidFill>
                  <a:sysClr val="windowText" lastClr="000000"/>
                </a:solidFill>
                <a:latin typeface="Cambria" panose="02040503050406030204" pitchFamily="18" charset="0"/>
              </a:rPr>
              <a:t>C</a:t>
            </a:r>
            <a:r>
              <a:rPr lang="es-EC" sz="1600" b="1" dirty="0" smtClean="0">
                <a:solidFill>
                  <a:sysClr val="windowText" lastClr="000000"/>
                </a:solidFill>
                <a:latin typeface="Cambria" panose="02040503050406030204" pitchFamily="18" charset="0"/>
              </a:rPr>
              <a:t>omputacional</a:t>
            </a:r>
            <a:r>
              <a:rPr lang="es-EC" sz="1600" dirty="0" smtClean="0">
                <a:solidFill>
                  <a:sysClr val="windowText" lastClr="000000"/>
                </a:solidFill>
                <a:latin typeface="Cambria" panose="02040503050406030204" pitchFamily="18" charset="0"/>
              </a:rPr>
              <a:t>” </a:t>
            </a:r>
            <a:r>
              <a:rPr lang="es-EC" sz="1600" dirty="0">
                <a:solidFill>
                  <a:sysClr val="windowText" lastClr="000000"/>
                </a:solidFill>
                <a:latin typeface="Cambria" panose="02040503050406030204" pitchFamily="18" charset="0"/>
              </a:rPr>
              <a:t>fue propuesto por </a:t>
            </a:r>
            <a:r>
              <a:rPr lang="es-EC" sz="1600" dirty="0" smtClean="0">
                <a:solidFill>
                  <a:sysClr val="windowText" lastClr="000000"/>
                </a:solidFill>
                <a:latin typeface="Cambria" panose="02040503050406030204" pitchFamily="18" charset="0"/>
              </a:rPr>
              <a:t>Jeannette </a:t>
            </a:r>
            <a:r>
              <a:rPr lang="es-EC" sz="1600" dirty="0">
                <a:solidFill>
                  <a:sysClr val="windowText" lastClr="000000"/>
                </a:solidFill>
                <a:latin typeface="Cambria" panose="02040503050406030204" pitchFamily="18" charset="0"/>
              </a:rPr>
              <a:t>Wing</a:t>
            </a:r>
            <a:endParaRPr kumimoji="0" lang="es-EC" sz="16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endParaRPr>
          </a:p>
        </p:txBody>
      </p:sp>
      <p:sp>
        <p:nvSpPr>
          <p:cNvPr id="8" name="7 Forma libre"/>
          <p:cNvSpPr/>
          <p:nvPr/>
        </p:nvSpPr>
        <p:spPr>
          <a:xfrm rot="16779">
            <a:off x="6286366" y="4665387"/>
            <a:ext cx="1219501" cy="644472"/>
          </a:xfrm>
          <a:custGeom>
            <a:avLst/>
            <a:gdLst>
              <a:gd name="connsiteX0" fmla="*/ 0 w 1219501"/>
              <a:gd name="connsiteY0" fmla="*/ 128894 h 644472"/>
              <a:gd name="connsiteX1" fmla="*/ 897265 w 1219501"/>
              <a:gd name="connsiteY1" fmla="*/ 128894 h 644472"/>
              <a:gd name="connsiteX2" fmla="*/ 897265 w 1219501"/>
              <a:gd name="connsiteY2" fmla="*/ 0 h 644472"/>
              <a:gd name="connsiteX3" fmla="*/ 1219501 w 1219501"/>
              <a:gd name="connsiteY3" fmla="*/ 322236 h 644472"/>
              <a:gd name="connsiteX4" fmla="*/ 897265 w 1219501"/>
              <a:gd name="connsiteY4" fmla="*/ 644472 h 644472"/>
              <a:gd name="connsiteX5" fmla="*/ 897265 w 1219501"/>
              <a:gd name="connsiteY5" fmla="*/ 515578 h 644472"/>
              <a:gd name="connsiteX6" fmla="*/ 0 w 1219501"/>
              <a:gd name="connsiteY6" fmla="*/ 515578 h 644472"/>
              <a:gd name="connsiteX7" fmla="*/ 0 w 1219501"/>
              <a:gd name="connsiteY7" fmla="*/ 128894 h 64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501" h="644472">
                <a:moveTo>
                  <a:pt x="0" y="128894"/>
                </a:moveTo>
                <a:lnTo>
                  <a:pt x="897265" y="128894"/>
                </a:lnTo>
                <a:lnTo>
                  <a:pt x="897265" y="0"/>
                </a:lnTo>
                <a:lnTo>
                  <a:pt x="1219501" y="322236"/>
                </a:lnTo>
                <a:lnTo>
                  <a:pt x="897265" y="644472"/>
                </a:lnTo>
                <a:lnTo>
                  <a:pt x="897265" y="515578"/>
                </a:lnTo>
                <a:lnTo>
                  <a:pt x="0" y="515578"/>
                </a:lnTo>
                <a:lnTo>
                  <a:pt x="0" y="128894"/>
                </a:lnTo>
                <a:close/>
              </a:path>
            </a:pathLst>
          </a:custGeom>
          <a:solidFill>
            <a:sysClr val="window" lastClr="FFFFFF"/>
          </a:solidFill>
          <a:ln>
            <a:noFill/>
          </a:ln>
          <a:effectLst/>
        </p:spPr>
        <p:txBody>
          <a:bodyPr spcFirstLastPara="0" vert="horz" wrap="square" lIns="-1" tIns="128893" rIns="193342" bIns="128894"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endParaRPr kumimoji="0" lang="es-EC" sz="2800" b="0" i="0" u="none" strike="noStrike" kern="1200" cap="none" spc="0" normalizeH="0" baseline="0" noProof="0" dirty="0">
              <a:ln>
                <a:noFill/>
              </a:ln>
              <a:solidFill>
                <a:sysClr val="window" lastClr="FFFFFF"/>
              </a:solidFill>
              <a:effectLst/>
              <a:uLnTx/>
              <a:uFillTx/>
              <a:latin typeface="Cambria" panose="02040503050406030204" pitchFamily="18" charset="0"/>
              <a:ea typeface="+mn-ea"/>
              <a:cs typeface="+mn-cs"/>
            </a:endParaRPr>
          </a:p>
        </p:txBody>
      </p:sp>
      <p:sp>
        <p:nvSpPr>
          <p:cNvPr id="9" name="8 Forma libre"/>
          <p:cNvSpPr/>
          <p:nvPr/>
        </p:nvSpPr>
        <p:spPr>
          <a:xfrm>
            <a:off x="4544548" y="3092973"/>
            <a:ext cx="1899660" cy="1704179"/>
          </a:xfrm>
          <a:custGeom>
            <a:avLst/>
            <a:gdLst>
              <a:gd name="connsiteX0" fmla="*/ 0 w 1831272"/>
              <a:gd name="connsiteY0" fmla="*/ 852090 h 1704179"/>
              <a:gd name="connsiteX1" fmla="*/ 915636 w 1831272"/>
              <a:gd name="connsiteY1" fmla="*/ 0 h 1704179"/>
              <a:gd name="connsiteX2" fmla="*/ 1831272 w 1831272"/>
              <a:gd name="connsiteY2" fmla="*/ 852090 h 1704179"/>
              <a:gd name="connsiteX3" fmla="*/ 915636 w 1831272"/>
              <a:gd name="connsiteY3" fmla="*/ 1704180 h 1704179"/>
              <a:gd name="connsiteX4" fmla="*/ 0 w 1831272"/>
              <a:gd name="connsiteY4" fmla="*/ 852090 h 170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1272" h="1704179">
                <a:moveTo>
                  <a:pt x="0" y="852090"/>
                </a:moveTo>
                <a:cubicBezTo>
                  <a:pt x="0" y="381494"/>
                  <a:pt x="409944" y="0"/>
                  <a:pt x="915636" y="0"/>
                </a:cubicBezTo>
                <a:cubicBezTo>
                  <a:pt x="1421328" y="0"/>
                  <a:pt x="1831272" y="381494"/>
                  <a:pt x="1831272" y="852090"/>
                </a:cubicBezTo>
                <a:cubicBezTo>
                  <a:pt x="1831272" y="1322686"/>
                  <a:pt x="1421328" y="1704180"/>
                  <a:pt x="915636" y="1704180"/>
                </a:cubicBezTo>
                <a:cubicBezTo>
                  <a:pt x="409944" y="1704180"/>
                  <a:pt x="0" y="1322686"/>
                  <a:pt x="0" y="852090"/>
                </a:cubicBezTo>
                <a:close/>
              </a:path>
            </a:pathLst>
          </a:custGeom>
          <a:solidFill>
            <a:srgbClr val="FFC000"/>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spcFirstLastPara="0" vert="horz" wrap="square" lIns="288504" tIns="269891" rIns="288504" bIns="269891"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lang="es-MX" sz="1600" dirty="0" smtClean="0">
                <a:solidFill>
                  <a:sysClr val="windowText" lastClr="000000"/>
                </a:solidFill>
                <a:latin typeface="Cambria" panose="02040503050406030204" pitchFamily="18" charset="0"/>
              </a:rPr>
              <a:t>Desarrollo e Iniciativa en </a:t>
            </a:r>
            <a:r>
              <a:rPr lang="es-MX" sz="1600" b="1" dirty="0" smtClean="0">
                <a:solidFill>
                  <a:sysClr val="windowText" lastClr="000000"/>
                </a:solidFill>
                <a:latin typeface="Cambria" panose="02040503050406030204" pitchFamily="18" charset="0"/>
              </a:rPr>
              <a:t>Ecuador</a:t>
            </a:r>
            <a:endParaRPr kumimoji="0" lang="es-EC" sz="1600" b="1" i="0" u="none" strike="noStrike" kern="1200" cap="none" spc="0" normalizeH="0" baseline="0" noProof="0" dirty="0">
              <a:ln>
                <a:noFill/>
              </a:ln>
              <a:solidFill>
                <a:sysClr val="windowText" lastClr="000000"/>
              </a:solidFill>
              <a:effectLst/>
              <a:uLnTx/>
              <a:uFillTx/>
              <a:latin typeface="Cambria" panose="02040503050406030204" pitchFamily="18" charset="0"/>
            </a:endParaRPr>
          </a:p>
        </p:txBody>
      </p:sp>
      <p:sp>
        <p:nvSpPr>
          <p:cNvPr id="10" name="9 Elipse"/>
          <p:cNvSpPr/>
          <p:nvPr/>
        </p:nvSpPr>
        <p:spPr>
          <a:xfrm>
            <a:off x="6637372" y="4509122"/>
            <a:ext cx="2506628" cy="1535300"/>
          </a:xfrm>
          <a:prstGeom prst="ellipse">
            <a:avLst/>
          </a:prstGeom>
          <a:solidFill>
            <a:srgbClr val="F07510"/>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600" b="1" i="0" u="none" strike="noStrike" kern="0" cap="none" spc="0" normalizeH="0" baseline="0" noProof="0" dirty="0" smtClean="0">
                <a:ln>
                  <a:noFill/>
                </a:ln>
                <a:solidFill>
                  <a:sysClr val="windowText" lastClr="000000"/>
                </a:solidFill>
                <a:effectLst/>
                <a:uLnTx/>
                <a:uFillTx/>
                <a:latin typeface="Cambria" panose="02040503050406030204" pitchFamily="18" charset="0"/>
                <a:ea typeface="+mn-ea"/>
                <a:cs typeface="+mn-cs"/>
              </a:rPr>
              <a:t>Implantación en los currículos educativos en </a:t>
            </a:r>
            <a:r>
              <a:rPr lang="es-EC" sz="1600" b="1" kern="0" dirty="0" smtClean="0">
                <a:solidFill>
                  <a:sysClr val="windowText" lastClr="000000"/>
                </a:solidFill>
                <a:latin typeface="Cambria" panose="02040503050406030204" pitchFamily="18" charset="0"/>
              </a:rPr>
              <a:t>tod</a:t>
            </a:r>
            <a:r>
              <a:rPr kumimoji="0" lang="es-EC" sz="1600" b="1" i="0" u="none" strike="noStrike" kern="0" cap="none" spc="0" normalizeH="0" baseline="0" noProof="0" dirty="0" smtClean="0">
                <a:ln>
                  <a:noFill/>
                </a:ln>
                <a:solidFill>
                  <a:sysClr val="windowText" lastClr="000000"/>
                </a:solidFill>
                <a:effectLst/>
                <a:uLnTx/>
                <a:uFillTx/>
                <a:latin typeface="Cambria" panose="02040503050406030204" pitchFamily="18" charset="0"/>
                <a:ea typeface="+mn-ea"/>
                <a:cs typeface="+mn-cs"/>
              </a:rPr>
              <a:t>os los niveles </a:t>
            </a:r>
            <a:endParaRPr kumimoji="0" lang="es-EC" sz="1600" b="1" i="0" u="none" strike="noStrike" kern="0" cap="none" spc="0" normalizeH="0" baseline="0" noProof="0" dirty="0">
              <a:ln>
                <a:noFill/>
              </a:ln>
              <a:solidFill>
                <a:sysClr val="windowText" lastClr="000000"/>
              </a:solidFill>
              <a:effectLst/>
              <a:uLnTx/>
              <a:uFillTx/>
              <a:latin typeface="Cambria" panose="02040503050406030204" pitchFamily="18" charset="0"/>
              <a:ea typeface="+mn-ea"/>
              <a:cs typeface="+mn-cs"/>
            </a:endParaRPr>
          </a:p>
        </p:txBody>
      </p:sp>
      <p:grpSp>
        <p:nvGrpSpPr>
          <p:cNvPr id="11" name="10 Grupo"/>
          <p:cNvGrpSpPr/>
          <p:nvPr/>
        </p:nvGrpSpPr>
        <p:grpSpPr>
          <a:xfrm>
            <a:off x="1979712" y="3807344"/>
            <a:ext cx="538350" cy="629768"/>
            <a:chOff x="2675638" y="1728193"/>
            <a:chExt cx="538350" cy="629768"/>
          </a:xfrm>
          <a:solidFill>
            <a:srgbClr val="5B9BD5"/>
          </a:solidFill>
          <a:scene3d>
            <a:camera prst="orthographicFront">
              <a:rot lat="0" lon="0" rev="0"/>
            </a:camera>
            <a:lightRig rig="contrasting" dir="t">
              <a:rot lat="0" lon="0" rev="7800000"/>
            </a:lightRig>
          </a:scene3d>
        </p:grpSpPr>
        <p:sp>
          <p:nvSpPr>
            <p:cNvPr id="12" name="11 Flecha derecha"/>
            <p:cNvSpPr/>
            <p:nvPr/>
          </p:nvSpPr>
          <p:spPr>
            <a:xfrm>
              <a:off x="2675638" y="1728193"/>
              <a:ext cx="538350" cy="629768"/>
            </a:xfrm>
            <a:prstGeom prst="rightArrow">
              <a:avLst>
                <a:gd name="adj1" fmla="val 60000"/>
                <a:gd name="adj2" fmla="val 50000"/>
              </a:avLst>
            </a:prstGeom>
            <a:grpFill/>
            <a:ln>
              <a:noFill/>
            </a:ln>
            <a:effectLst/>
            <a:sp3d>
              <a:bevelT w="139700" h="139700"/>
            </a:sp3d>
          </p:spPr>
        </p:sp>
        <p:sp>
          <p:nvSpPr>
            <p:cNvPr id="13" name="Flecha derecha 4"/>
            <p:cNvSpPr/>
            <p:nvPr/>
          </p:nvSpPr>
          <p:spPr>
            <a:xfrm>
              <a:off x="2675638" y="1854147"/>
              <a:ext cx="376845" cy="377860"/>
            </a:xfrm>
            <a:prstGeom prst="rect">
              <a:avLst/>
            </a:prstGeom>
            <a:grpFill/>
            <a:ln>
              <a:noFill/>
            </a:ln>
            <a:effectLst/>
            <a:sp3d>
              <a:bevelT w="139700" h="139700"/>
            </a:sp3d>
          </p:spPr>
          <p:txBody>
            <a:bodyPr spcFirstLastPara="0" vert="horz" wrap="square" lIns="0" tIns="0" rIns="0" bIns="0" numCol="1" spcCol="1270" anchor="ctr" anchorCtr="0">
              <a:noAutofit/>
            </a:bodyPr>
            <a:lstStyle/>
            <a:p>
              <a:pPr marL="0" marR="0" lvl="0" indent="0" algn="ctr" defTabSz="533354" eaLnBrk="1" fontAlgn="auto" latinLnBrk="0" hangingPunct="1">
                <a:lnSpc>
                  <a:spcPct val="90000"/>
                </a:lnSpc>
                <a:spcBef>
                  <a:spcPct val="0"/>
                </a:spcBef>
                <a:spcAft>
                  <a:spcPct val="35000"/>
                </a:spcAft>
                <a:buClrTx/>
                <a:buSzTx/>
                <a:buFontTx/>
                <a:buNone/>
                <a:tabLst/>
                <a:defRPr/>
              </a:pPr>
              <a:endParaRPr kumimoji="0" lang="es-EC" sz="12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4" name="Grupo 13"/>
          <p:cNvGrpSpPr/>
          <p:nvPr/>
        </p:nvGrpSpPr>
        <p:grpSpPr>
          <a:xfrm>
            <a:off x="6948264" y="3035150"/>
            <a:ext cx="2232249" cy="1353851"/>
            <a:chOff x="3891155" y="1381506"/>
            <a:chExt cx="1509562" cy="1250077"/>
          </a:xfrm>
          <a:scene3d>
            <a:camera prst="orthographicFront">
              <a:rot lat="0" lon="0" rev="0"/>
            </a:camera>
            <a:lightRig rig="contrasting" dir="t">
              <a:rot lat="0" lon="0" rev="7800000"/>
            </a:lightRig>
          </a:scene3d>
        </p:grpSpPr>
        <p:sp>
          <p:nvSpPr>
            <p:cNvPr id="15" name="Elipse 14"/>
            <p:cNvSpPr/>
            <p:nvPr/>
          </p:nvSpPr>
          <p:spPr>
            <a:xfrm>
              <a:off x="3891155" y="1381506"/>
              <a:ext cx="1509562" cy="1250077"/>
            </a:xfrm>
            <a:prstGeom prst="ellipse">
              <a:avLst/>
            </a:prstGeom>
            <a:solidFill>
              <a:srgbClr val="F07510"/>
            </a:solidFill>
            <a:ln w="12700" cap="flat" cmpd="sng" algn="ctr">
              <a:noFill/>
              <a:prstDash val="solid"/>
              <a:miter lim="800000"/>
            </a:ln>
            <a:effectLst/>
            <a:sp3d>
              <a:bevelT w="139700" h="139700"/>
            </a:sp3d>
          </p:spPr>
        </p:sp>
        <p:sp>
          <p:nvSpPr>
            <p:cNvPr id="16" name="Elipse 4"/>
            <p:cNvSpPr/>
            <p:nvPr/>
          </p:nvSpPr>
          <p:spPr>
            <a:xfrm>
              <a:off x="4076799" y="1595237"/>
              <a:ext cx="1153815" cy="847939"/>
            </a:xfrm>
            <a:prstGeom prst="rect">
              <a:avLst/>
            </a:prstGeom>
            <a:solidFill>
              <a:srgbClr val="F07510"/>
            </a:solidFill>
            <a:ln w="12700" cap="flat" cmpd="sng" algn="ctr">
              <a:noFill/>
              <a:prstDash val="solid"/>
              <a:miter lim="800000"/>
            </a:ln>
            <a:effectLst/>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600" b="1" i="0" u="none" strike="noStrike" kern="0" cap="none" spc="0" normalizeH="0" baseline="0" noProof="0" dirty="0" smtClean="0">
                  <a:ln>
                    <a:noFill/>
                  </a:ln>
                  <a:solidFill>
                    <a:sysClr val="windowText" lastClr="000000"/>
                  </a:solidFill>
                  <a:effectLst/>
                  <a:uLnTx/>
                  <a:uFillTx/>
                  <a:latin typeface="Cambria" panose="02040503050406030204" pitchFamily="18" charset="0"/>
                  <a:ea typeface="+mn-ea"/>
                  <a:cs typeface="+mn-cs"/>
                </a:rPr>
                <a:t>Investigaciones relevantes</a:t>
              </a:r>
              <a:endParaRPr kumimoji="0" lang="es-EC" sz="1600" b="1" i="0" u="none" strike="noStrike" kern="0" cap="none" spc="0" normalizeH="0" baseline="0" noProof="0" dirty="0">
                <a:ln>
                  <a:noFill/>
                </a:ln>
                <a:solidFill>
                  <a:sysClr val="windowText" lastClr="000000"/>
                </a:solidFill>
                <a:effectLst/>
                <a:uLnTx/>
                <a:uFillTx/>
                <a:latin typeface="Cambria" panose="02040503050406030204" pitchFamily="18" charset="0"/>
                <a:ea typeface="+mn-ea"/>
                <a:cs typeface="+mn-cs"/>
              </a:endParaRPr>
            </a:p>
          </p:txBody>
        </p:sp>
      </p:grpSp>
      <p:grpSp>
        <p:nvGrpSpPr>
          <p:cNvPr id="17" name="10 Grupo"/>
          <p:cNvGrpSpPr/>
          <p:nvPr/>
        </p:nvGrpSpPr>
        <p:grpSpPr>
          <a:xfrm rot="2879773">
            <a:off x="6284446" y="4201634"/>
            <a:ext cx="538350" cy="629768"/>
            <a:chOff x="2675638" y="1728193"/>
            <a:chExt cx="538350" cy="629768"/>
          </a:xfrm>
          <a:solidFill>
            <a:srgbClr val="5B9BD5"/>
          </a:solidFill>
          <a:scene3d>
            <a:camera prst="orthographicFront">
              <a:rot lat="0" lon="0" rev="0"/>
            </a:camera>
            <a:lightRig rig="contrasting" dir="t">
              <a:rot lat="0" lon="0" rev="7800000"/>
            </a:lightRig>
          </a:scene3d>
        </p:grpSpPr>
        <p:sp>
          <p:nvSpPr>
            <p:cNvPr id="18" name="11 Flecha derecha"/>
            <p:cNvSpPr/>
            <p:nvPr/>
          </p:nvSpPr>
          <p:spPr>
            <a:xfrm>
              <a:off x="2675638" y="1728193"/>
              <a:ext cx="538350" cy="629768"/>
            </a:xfrm>
            <a:prstGeom prst="rightArrow">
              <a:avLst>
                <a:gd name="adj1" fmla="val 60000"/>
                <a:gd name="adj2" fmla="val 50000"/>
              </a:avLst>
            </a:prstGeom>
            <a:grpFill/>
            <a:ln>
              <a:noFill/>
            </a:ln>
            <a:effectLst/>
            <a:sp3d>
              <a:bevelT w="139700" h="139700"/>
            </a:sp3d>
          </p:spPr>
        </p:sp>
        <p:sp>
          <p:nvSpPr>
            <p:cNvPr id="19" name="Flecha derecha 4"/>
            <p:cNvSpPr/>
            <p:nvPr/>
          </p:nvSpPr>
          <p:spPr>
            <a:xfrm>
              <a:off x="2675638" y="1854147"/>
              <a:ext cx="376845" cy="377860"/>
            </a:xfrm>
            <a:prstGeom prst="rect">
              <a:avLst/>
            </a:prstGeom>
            <a:grpFill/>
            <a:ln>
              <a:noFill/>
            </a:ln>
            <a:effectLst/>
            <a:sp3d>
              <a:bevelT w="139700" h="139700"/>
            </a:sp3d>
          </p:spPr>
          <p:txBody>
            <a:bodyPr spcFirstLastPara="0" vert="horz" wrap="square" lIns="0" tIns="0" rIns="0" bIns="0" numCol="1" spcCol="1270" anchor="ctr" anchorCtr="0">
              <a:noAutofit/>
            </a:bodyPr>
            <a:lstStyle/>
            <a:p>
              <a:pPr marL="0" marR="0" lvl="0" indent="0" algn="ctr" defTabSz="533354" eaLnBrk="1" fontAlgn="auto" latinLnBrk="0" hangingPunct="1">
                <a:lnSpc>
                  <a:spcPct val="90000"/>
                </a:lnSpc>
                <a:spcBef>
                  <a:spcPct val="0"/>
                </a:spcBef>
                <a:spcAft>
                  <a:spcPct val="35000"/>
                </a:spcAft>
                <a:buClrTx/>
                <a:buSzTx/>
                <a:buFontTx/>
                <a:buNone/>
                <a:tabLst/>
                <a:defRPr/>
              </a:pPr>
              <a:endParaRPr kumimoji="0" lang="es-EC" sz="12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20" name="10 Grupo"/>
          <p:cNvGrpSpPr/>
          <p:nvPr/>
        </p:nvGrpSpPr>
        <p:grpSpPr>
          <a:xfrm>
            <a:off x="6444208" y="3447304"/>
            <a:ext cx="538350" cy="629768"/>
            <a:chOff x="2675638" y="1728193"/>
            <a:chExt cx="538350" cy="629768"/>
          </a:xfrm>
          <a:solidFill>
            <a:srgbClr val="5B9BD5"/>
          </a:solidFill>
          <a:scene3d>
            <a:camera prst="orthographicFront">
              <a:rot lat="0" lon="0" rev="0"/>
            </a:camera>
            <a:lightRig rig="contrasting" dir="t">
              <a:rot lat="0" lon="0" rev="7800000"/>
            </a:lightRig>
          </a:scene3d>
        </p:grpSpPr>
        <p:sp>
          <p:nvSpPr>
            <p:cNvPr id="21" name="11 Flecha derecha"/>
            <p:cNvSpPr/>
            <p:nvPr/>
          </p:nvSpPr>
          <p:spPr>
            <a:xfrm>
              <a:off x="2675638" y="1728193"/>
              <a:ext cx="538350" cy="629768"/>
            </a:xfrm>
            <a:prstGeom prst="rightArrow">
              <a:avLst>
                <a:gd name="adj1" fmla="val 60000"/>
                <a:gd name="adj2" fmla="val 50000"/>
              </a:avLst>
            </a:prstGeom>
            <a:grpFill/>
            <a:ln>
              <a:noFill/>
            </a:ln>
            <a:effectLst/>
            <a:sp3d>
              <a:bevelT w="139700" h="139700"/>
            </a:sp3d>
          </p:spPr>
        </p:sp>
        <p:sp>
          <p:nvSpPr>
            <p:cNvPr id="22" name="Flecha derecha 4"/>
            <p:cNvSpPr/>
            <p:nvPr/>
          </p:nvSpPr>
          <p:spPr>
            <a:xfrm>
              <a:off x="2675638" y="1854147"/>
              <a:ext cx="376845" cy="377860"/>
            </a:xfrm>
            <a:prstGeom prst="rect">
              <a:avLst/>
            </a:prstGeom>
            <a:grpFill/>
            <a:ln>
              <a:noFill/>
            </a:ln>
            <a:effectLst/>
            <a:sp3d>
              <a:bevelT w="139700" h="139700"/>
            </a:sp3d>
          </p:spPr>
          <p:txBody>
            <a:bodyPr spcFirstLastPara="0" vert="horz" wrap="square" lIns="0" tIns="0" rIns="0" bIns="0" numCol="1" spcCol="1270" anchor="ctr" anchorCtr="0">
              <a:noAutofit/>
            </a:bodyPr>
            <a:lstStyle/>
            <a:p>
              <a:pPr marL="0" marR="0" lvl="0" indent="0" algn="ctr" defTabSz="533354" eaLnBrk="1" fontAlgn="auto" latinLnBrk="0" hangingPunct="1">
                <a:lnSpc>
                  <a:spcPct val="90000"/>
                </a:lnSpc>
                <a:spcBef>
                  <a:spcPct val="0"/>
                </a:spcBef>
                <a:spcAft>
                  <a:spcPct val="35000"/>
                </a:spcAft>
                <a:buClrTx/>
                <a:buSzTx/>
                <a:buFontTx/>
                <a:buNone/>
                <a:tabLst/>
                <a:defRPr/>
              </a:pPr>
              <a:endParaRPr kumimoji="0" lang="es-EC" sz="12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23" name="Grupo 25"/>
          <p:cNvGrpSpPr/>
          <p:nvPr/>
        </p:nvGrpSpPr>
        <p:grpSpPr>
          <a:xfrm>
            <a:off x="2267744" y="4351756"/>
            <a:ext cx="1949939" cy="1741540"/>
            <a:chOff x="3301489" y="1432416"/>
            <a:chExt cx="1484019" cy="1199167"/>
          </a:xfrm>
          <a:solidFill>
            <a:srgbClr val="FFC000">
              <a:lumMod val="60000"/>
              <a:lumOff val="40000"/>
            </a:srgbClr>
          </a:solidFill>
          <a:scene3d>
            <a:camera prst="orthographicFront">
              <a:rot lat="0" lon="0" rev="0"/>
            </a:camera>
            <a:lightRig rig="contrasting" dir="t">
              <a:rot lat="0" lon="0" rev="7800000"/>
            </a:lightRig>
          </a:scene3d>
        </p:grpSpPr>
        <p:sp>
          <p:nvSpPr>
            <p:cNvPr id="24" name="Elipse 26"/>
            <p:cNvSpPr/>
            <p:nvPr/>
          </p:nvSpPr>
          <p:spPr>
            <a:xfrm>
              <a:off x="3301489" y="1432416"/>
              <a:ext cx="1484019" cy="1199167"/>
            </a:xfrm>
            <a:prstGeom prst="ellipse">
              <a:avLst/>
            </a:prstGeom>
            <a:grpFill/>
            <a:ln w="12700" cap="flat" cmpd="sng" algn="ctr">
              <a:noFill/>
              <a:prstDash val="solid"/>
              <a:miter lim="800000"/>
            </a:ln>
            <a:effectLst/>
            <a:sp3d>
              <a:bevelT w="139700" h="139700"/>
            </a:sp3d>
          </p:spPr>
        </p:sp>
        <p:sp>
          <p:nvSpPr>
            <p:cNvPr id="25" name="Elipse 4"/>
            <p:cNvSpPr/>
            <p:nvPr/>
          </p:nvSpPr>
          <p:spPr>
            <a:xfrm>
              <a:off x="3546558" y="1608030"/>
              <a:ext cx="1049359" cy="847939"/>
            </a:xfrm>
            <a:prstGeom prst="rect">
              <a:avLst/>
            </a:prstGeom>
            <a:grpFill/>
            <a:ln>
              <a:noFill/>
            </a:ln>
            <a:effectLst/>
            <a:sp3d>
              <a:bevelT w="139700" h="139700"/>
            </a:sp3d>
          </p:spPr>
          <p:txBody>
            <a:bodyPr spcFirstLastPara="0" vert="horz" wrap="square" lIns="22860" tIns="22860" rIns="22860" bIns="22860" numCol="1" spcCol="1270" anchor="ctr" anchorCtr="0">
              <a:noAutofit/>
            </a:bodyPr>
            <a:lstStyle/>
            <a:p>
              <a:pPr marL="0" marR="0" lvl="0" indent="0" algn="ctr" defTabSz="800031" eaLnBrk="1" fontAlgn="auto" latinLnBrk="0" hangingPunct="1">
                <a:lnSpc>
                  <a:spcPct val="90000"/>
                </a:lnSpc>
                <a:spcBef>
                  <a:spcPct val="0"/>
                </a:spcBef>
                <a:spcAft>
                  <a:spcPct val="35000"/>
                </a:spcAft>
                <a:buClrTx/>
                <a:buSzTx/>
                <a:buFontTx/>
                <a:buNone/>
                <a:tabLst/>
                <a:defRPr/>
              </a:pPr>
              <a:r>
                <a:rPr lang="es-MX" sz="1600" kern="0" dirty="0" smtClean="0">
                  <a:solidFill>
                    <a:sysClr val="windowText" lastClr="000000"/>
                  </a:solidFill>
                  <a:latin typeface="Cambria" panose="02040503050406030204" pitchFamily="18" charset="0"/>
                </a:rPr>
                <a:t>Tendencias actuales de la integración del Pensamiento Computacional en la Educación</a:t>
              </a:r>
              <a:endParaRPr kumimoji="0" lang="es-EC" sz="1600" b="0" i="0" u="none" strike="noStrike" kern="0" cap="none" spc="0" normalizeH="0" baseline="0" noProof="0" dirty="0">
                <a:ln>
                  <a:noFill/>
                </a:ln>
                <a:solidFill>
                  <a:sysClr val="windowText" lastClr="000000"/>
                </a:solidFill>
                <a:effectLst/>
                <a:uLnTx/>
                <a:uFillTx/>
                <a:latin typeface="Cambria" panose="02040503050406030204" pitchFamily="18" charset="0"/>
                <a:ea typeface="+mn-ea"/>
                <a:cs typeface="+mn-cs"/>
              </a:endParaRPr>
            </a:p>
          </p:txBody>
        </p:sp>
      </p:grpSp>
      <p:grpSp>
        <p:nvGrpSpPr>
          <p:cNvPr id="26" name="10 Grupo"/>
          <p:cNvGrpSpPr/>
          <p:nvPr/>
        </p:nvGrpSpPr>
        <p:grpSpPr>
          <a:xfrm rot="18927423">
            <a:off x="6291955" y="2663624"/>
            <a:ext cx="538350" cy="629768"/>
            <a:chOff x="2675638" y="1728193"/>
            <a:chExt cx="538350" cy="629768"/>
          </a:xfrm>
          <a:solidFill>
            <a:srgbClr val="5B9BD5"/>
          </a:solidFill>
          <a:scene3d>
            <a:camera prst="orthographicFront">
              <a:rot lat="0" lon="0" rev="0"/>
            </a:camera>
            <a:lightRig rig="contrasting" dir="t">
              <a:rot lat="0" lon="0" rev="7800000"/>
            </a:lightRig>
          </a:scene3d>
        </p:grpSpPr>
        <p:sp>
          <p:nvSpPr>
            <p:cNvPr id="27" name="11 Flecha derecha"/>
            <p:cNvSpPr/>
            <p:nvPr/>
          </p:nvSpPr>
          <p:spPr>
            <a:xfrm>
              <a:off x="2675638" y="1728193"/>
              <a:ext cx="538350" cy="629768"/>
            </a:xfrm>
            <a:prstGeom prst="rightArrow">
              <a:avLst>
                <a:gd name="adj1" fmla="val 60000"/>
                <a:gd name="adj2" fmla="val 50000"/>
              </a:avLst>
            </a:prstGeom>
            <a:grpFill/>
            <a:ln>
              <a:noFill/>
            </a:ln>
            <a:effectLst/>
            <a:sp3d>
              <a:bevelT w="139700" h="139700"/>
            </a:sp3d>
          </p:spPr>
        </p:sp>
        <p:sp>
          <p:nvSpPr>
            <p:cNvPr id="28" name="Flecha derecha 4"/>
            <p:cNvSpPr/>
            <p:nvPr/>
          </p:nvSpPr>
          <p:spPr>
            <a:xfrm>
              <a:off x="2675638" y="1854147"/>
              <a:ext cx="376845" cy="377860"/>
            </a:xfrm>
            <a:prstGeom prst="rect">
              <a:avLst/>
            </a:prstGeom>
            <a:grpFill/>
            <a:ln>
              <a:noFill/>
            </a:ln>
            <a:effectLst/>
            <a:sp3d>
              <a:bevelT w="139700" h="139700"/>
            </a:sp3d>
          </p:spPr>
          <p:txBody>
            <a:bodyPr spcFirstLastPara="0" vert="horz" wrap="square" lIns="0" tIns="0" rIns="0" bIns="0" numCol="1" spcCol="1270" anchor="ctr" anchorCtr="0">
              <a:noAutofit/>
            </a:bodyPr>
            <a:lstStyle/>
            <a:p>
              <a:pPr marL="0" marR="0" lvl="0" indent="0" algn="ctr" defTabSz="533354" eaLnBrk="1" fontAlgn="auto" latinLnBrk="0" hangingPunct="1">
                <a:lnSpc>
                  <a:spcPct val="90000"/>
                </a:lnSpc>
                <a:spcBef>
                  <a:spcPct val="0"/>
                </a:spcBef>
                <a:spcAft>
                  <a:spcPct val="35000"/>
                </a:spcAft>
                <a:buClrTx/>
                <a:buSzTx/>
                <a:buFontTx/>
                <a:buNone/>
                <a:tabLst/>
                <a:defRPr/>
              </a:pPr>
              <a:endParaRPr kumimoji="0" lang="es-EC" sz="12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32" name="10 Grupo"/>
          <p:cNvGrpSpPr/>
          <p:nvPr/>
        </p:nvGrpSpPr>
        <p:grpSpPr>
          <a:xfrm rot="20262938">
            <a:off x="4150372" y="4160837"/>
            <a:ext cx="538350" cy="629768"/>
            <a:chOff x="2675638" y="1728193"/>
            <a:chExt cx="538350" cy="629768"/>
          </a:xfrm>
          <a:solidFill>
            <a:srgbClr val="5B9BD5"/>
          </a:solidFill>
          <a:scene3d>
            <a:camera prst="orthographicFront">
              <a:rot lat="0" lon="0" rev="0"/>
            </a:camera>
            <a:lightRig rig="contrasting" dir="t">
              <a:rot lat="0" lon="0" rev="7800000"/>
            </a:lightRig>
          </a:scene3d>
        </p:grpSpPr>
        <p:sp>
          <p:nvSpPr>
            <p:cNvPr id="33" name="11 Flecha derecha"/>
            <p:cNvSpPr/>
            <p:nvPr/>
          </p:nvSpPr>
          <p:spPr>
            <a:xfrm>
              <a:off x="2675638" y="1728193"/>
              <a:ext cx="538350" cy="629768"/>
            </a:xfrm>
            <a:prstGeom prst="rightArrow">
              <a:avLst>
                <a:gd name="adj1" fmla="val 60000"/>
                <a:gd name="adj2" fmla="val 50000"/>
              </a:avLst>
            </a:prstGeom>
            <a:grpFill/>
            <a:ln>
              <a:noFill/>
            </a:ln>
            <a:effectLst/>
            <a:sp3d>
              <a:bevelT w="139700" h="139700"/>
            </a:sp3d>
          </p:spPr>
        </p:sp>
        <p:sp>
          <p:nvSpPr>
            <p:cNvPr id="34" name="Flecha derecha 4"/>
            <p:cNvSpPr/>
            <p:nvPr/>
          </p:nvSpPr>
          <p:spPr>
            <a:xfrm>
              <a:off x="2675638" y="1854147"/>
              <a:ext cx="376845" cy="377860"/>
            </a:xfrm>
            <a:prstGeom prst="rect">
              <a:avLst/>
            </a:prstGeom>
            <a:grpFill/>
            <a:ln>
              <a:noFill/>
            </a:ln>
            <a:effectLst/>
            <a:sp3d>
              <a:bevelT w="139700" h="139700"/>
            </a:sp3d>
          </p:spPr>
          <p:txBody>
            <a:bodyPr spcFirstLastPara="0" vert="horz" wrap="square" lIns="0" tIns="0" rIns="0" bIns="0" numCol="1" spcCol="1270" anchor="ctr" anchorCtr="0">
              <a:noAutofit/>
            </a:bodyPr>
            <a:lstStyle/>
            <a:p>
              <a:pPr marL="0" marR="0" lvl="0" indent="0" algn="ctr" defTabSz="533354" eaLnBrk="1" fontAlgn="auto" latinLnBrk="0" hangingPunct="1">
                <a:lnSpc>
                  <a:spcPct val="90000"/>
                </a:lnSpc>
                <a:spcBef>
                  <a:spcPct val="0"/>
                </a:spcBef>
                <a:spcAft>
                  <a:spcPct val="35000"/>
                </a:spcAft>
                <a:buClrTx/>
                <a:buSzTx/>
                <a:buFontTx/>
                <a:buNone/>
                <a:tabLst/>
                <a:defRPr/>
              </a:pPr>
              <a:endParaRPr kumimoji="0" lang="es-EC" sz="12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29" name="10 Grupo"/>
          <p:cNvGrpSpPr/>
          <p:nvPr/>
        </p:nvGrpSpPr>
        <p:grpSpPr>
          <a:xfrm rot="1772019">
            <a:off x="4116179" y="3088724"/>
            <a:ext cx="538350" cy="629768"/>
            <a:chOff x="2675638" y="1728193"/>
            <a:chExt cx="538350" cy="629768"/>
          </a:xfrm>
          <a:solidFill>
            <a:srgbClr val="5B9BD5"/>
          </a:solidFill>
          <a:scene3d>
            <a:camera prst="orthographicFront">
              <a:rot lat="0" lon="0" rev="0"/>
            </a:camera>
            <a:lightRig rig="contrasting" dir="t">
              <a:rot lat="0" lon="0" rev="7800000"/>
            </a:lightRig>
          </a:scene3d>
        </p:grpSpPr>
        <p:sp>
          <p:nvSpPr>
            <p:cNvPr id="30" name="11 Flecha derecha"/>
            <p:cNvSpPr/>
            <p:nvPr/>
          </p:nvSpPr>
          <p:spPr>
            <a:xfrm>
              <a:off x="2675638" y="1728193"/>
              <a:ext cx="538350" cy="629768"/>
            </a:xfrm>
            <a:prstGeom prst="rightArrow">
              <a:avLst>
                <a:gd name="adj1" fmla="val 60000"/>
                <a:gd name="adj2" fmla="val 50000"/>
              </a:avLst>
            </a:prstGeom>
            <a:grpFill/>
            <a:ln>
              <a:noFill/>
            </a:ln>
            <a:effectLst/>
            <a:sp3d>
              <a:bevelT w="139700" h="139700"/>
            </a:sp3d>
          </p:spPr>
        </p:sp>
        <p:sp>
          <p:nvSpPr>
            <p:cNvPr id="31" name="Flecha derecha 4"/>
            <p:cNvSpPr/>
            <p:nvPr/>
          </p:nvSpPr>
          <p:spPr>
            <a:xfrm>
              <a:off x="2675638" y="1854147"/>
              <a:ext cx="376845" cy="377860"/>
            </a:xfrm>
            <a:prstGeom prst="rect">
              <a:avLst/>
            </a:prstGeom>
            <a:grpFill/>
            <a:ln>
              <a:noFill/>
            </a:ln>
            <a:effectLst/>
            <a:sp3d>
              <a:bevelT w="139700" h="139700"/>
            </a:sp3d>
          </p:spPr>
          <p:txBody>
            <a:bodyPr spcFirstLastPara="0" vert="horz" wrap="square" lIns="0" tIns="0" rIns="0" bIns="0" numCol="1" spcCol="1270" anchor="ctr" anchorCtr="0">
              <a:noAutofit/>
            </a:bodyPr>
            <a:lstStyle/>
            <a:p>
              <a:pPr marL="0" marR="0" lvl="0" indent="0" algn="ctr" defTabSz="533354" eaLnBrk="1" fontAlgn="auto" latinLnBrk="0" hangingPunct="1">
                <a:lnSpc>
                  <a:spcPct val="90000"/>
                </a:lnSpc>
                <a:spcBef>
                  <a:spcPct val="0"/>
                </a:spcBef>
                <a:spcAft>
                  <a:spcPct val="35000"/>
                </a:spcAft>
                <a:buClrTx/>
                <a:buSzTx/>
                <a:buFontTx/>
                <a:buNone/>
                <a:tabLst/>
                <a:defRPr/>
              </a:pPr>
              <a:endParaRPr kumimoji="0" lang="es-EC" sz="1200" b="0" i="0" u="none" strike="noStrike" kern="0" cap="none" spc="0" normalizeH="0" baseline="0" noProof="0" dirty="0">
                <a:ln>
                  <a:noFill/>
                </a:ln>
                <a:solidFill>
                  <a:sysClr val="window" lastClr="FFFFFF"/>
                </a:solidFill>
                <a:effectLst/>
                <a:uLnTx/>
                <a:uFillTx/>
                <a:latin typeface="Calibri"/>
                <a:ea typeface="+mn-ea"/>
                <a:cs typeface="+mn-cs"/>
              </a:endParaRPr>
            </a:p>
          </p:txBody>
        </p:sp>
      </p:grpSp>
      <p:sp>
        <p:nvSpPr>
          <p:cNvPr id="35" name="9 Elipse"/>
          <p:cNvSpPr/>
          <p:nvPr/>
        </p:nvSpPr>
        <p:spPr>
          <a:xfrm>
            <a:off x="6516216" y="1601610"/>
            <a:ext cx="2088232" cy="1281311"/>
          </a:xfrm>
          <a:prstGeom prst="ellipse">
            <a:avLst/>
          </a:prstGeom>
          <a:solidFill>
            <a:srgbClr val="F07510"/>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600" b="1" i="0" u="none" strike="noStrike" kern="0" cap="none" spc="0" normalizeH="0" baseline="0" noProof="0" dirty="0" smtClean="0">
                <a:ln>
                  <a:noFill/>
                </a:ln>
                <a:solidFill>
                  <a:sysClr val="windowText" lastClr="000000"/>
                </a:solidFill>
                <a:effectLst/>
                <a:uLnTx/>
                <a:uFillTx/>
                <a:latin typeface="Cambria" panose="02040503050406030204" pitchFamily="18" charset="0"/>
                <a:ea typeface="+mn-ea"/>
                <a:cs typeface="+mn-cs"/>
              </a:rPr>
              <a:t>Desarrollo de un Ecosistema especializado</a:t>
            </a:r>
            <a:endParaRPr kumimoji="0" lang="es-EC" sz="1600" b="1" i="0" u="none" strike="noStrike" kern="0" cap="none" spc="0" normalizeH="0" baseline="0" noProof="0" dirty="0">
              <a:ln>
                <a:noFill/>
              </a:ln>
              <a:solidFill>
                <a:sysClr val="windowText" lastClr="000000"/>
              </a:solidFill>
              <a:effectLst/>
              <a:uLnTx/>
              <a:uFillTx/>
              <a:latin typeface="Cambria" panose="02040503050406030204" pitchFamily="18" charset="0"/>
              <a:ea typeface="+mn-ea"/>
              <a:cs typeface="+mn-cs"/>
            </a:endParaRPr>
          </a:p>
        </p:txBody>
      </p:sp>
      <p:grpSp>
        <p:nvGrpSpPr>
          <p:cNvPr id="36" name="Grupo 38"/>
          <p:cNvGrpSpPr/>
          <p:nvPr/>
        </p:nvGrpSpPr>
        <p:grpSpPr>
          <a:xfrm>
            <a:off x="2342922" y="1988840"/>
            <a:ext cx="1941046" cy="1681111"/>
            <a:chOff x="3361917" y="1432416"/>
            <a:chExt cx="1624278" cy="1199167"/>
          </a:xfrm>
          <a:solidFill>
            <a:srgbClr val="FFC000">
              <a:lumMod val="60000"/>
              <a:lumOff val="40000"/>
            </a:srgbClr>
          </a:solidFill>
          <a:scene3d>
            <a:camera prst="orthographicFront">
              <a:rot lat="0" lon="0" rev="0"/>
            </a:camera>
            <a:lightRig rig="contrasting" dir="t">
              <a:rot lat="0" lon="0" rev="7800000"/>
            </a:lightRig>
          </a:scene3d>
        </p:grpSpPr>
        <p:sp>
          <p:nvSpPr>
            <p:cNvPr id="37" name="Elipse 39"/>
            <p:cNvSpPr/>
            <p:nvPr/>
          </p:nvSpPr>
          <p:spPr>
            <a:xfrm>
              <a:off x="3361917" y="1432416"/>
              <a:ext cx="1624278" cy="1199167"/>
            </a:xfrm>
            <a:prstGeom prst="ellipse">
              <a:avLst/>
            </a:prstGeom>
            <a:grpFill/>
            <a:ln w="12700" cap="flat" cmpd="sng" algn="ctr">
              <a:noFill/>
              <a:prstDash val="solid"/>
              <a:miter lim="800000"/>
            </a:ln>
            <a:effectLst/>
            <a:sp3d>
              <a:bevelT w="139700" h="139700"/>
            </a:sp3d>
          </p:spPr>
        </p:sp>
        <p:sp>
          <p:nvSpPr>
            <p:cNvPr id="38" name="Elipse 4"/>
            <p:cNvSpPr/>
            <p:nvPr/>
          </p:nvSpPr>
          <p:spPr>
            <a:xfrm>
              <a:off x="3579248" y="1608030"/>
              <a:ext cx="1191832" cy="847939"/>
            </a:xfrm>
            <a:prstGeom prst="rect">
              <a:avLst/>
            </a:prstGeom>
            <a:grpFill/>
            <a:ln>
              <a:noFill/>
            </a:ln>
            <a:effectLst/>
            <a:sp3d>
              <a:bevelT w="139700" h="139700"/>
            </a:sp3d>
          </p:spPr>
          <p:txBody>
            <a:bodyPr spcFirstLastPara="0" vert="horz" wrap="square" lIns="22860" tIns="22860" rIns="22860" bIns="22860" numCol="1" spcCol="1270" anchor="ctr" anchorCtr="0">
              <a:noAutofit/>
            </a:bodyPr>
            <a:lstStyle/>
            <a:p>
              <a:pPr marL="0" marR="0" lvl="0" indent="0" algn="ctr" defTabSz="800031" eaLnBrk="1" fontAlgn="auto" latinLnBrk="0" hangingPunct="1">
                <a:lnSpc>
                  <a:spcPct val="90000"/>
                </a:lnSpc>
                <a:spcBef>
                  <a:spcPct val="0"/>
                </a:spcBef>
                <a:spcAft>
                  <a:spcPct val="35000"/>
                </a:spcAft>
                <a:buClrTx/>
                <a:buSzTx/>
                <a:buFontTx/>
                <a:buNone/>
                <a:tabLst/>
                <a:defRPr/>
              </a:pPr>
              <a:r>
                <a:rPr kumimoji="0" lang="es-MX" sz="1600" b="0" i="0" u="none" strike="noStrike" kern="0" cap="none" spc="0" normalizeH="0" baseline="0" noProof="0" dirty="0" smtClean="0">
                  <a:ln>
                    <a:noFill/>
                  </a:ln>
                  <a:solidFill>
                    <a:sysClr val="windowText" lastClr="000000"/>
                  </a:solidFill>
                  <a:effectLst/>
                  <a:uLnTx/>
                  <a:uFillTx/>
                  <a:latin typeface="Cambria" panose="02040503050406030204" pitchFamily="18" charset="0"/>
                </a:rPr>
                <a:t>Implantación de Nuevos Modelos Educativos</a:t>
              </a:r>
              <a:r>
                <a:rPr kumimoji="0" lang="es-MX" sz="1600" b="0" i="0" u="none" strike="noStrike" kern="0" cap="none" spc="0" normalizeH="0" noProof="0" dirty="0" smtClean="0">
                  <a:ln>
                    <a:noFill/>
                  </a:ln>
                  <a:solidFill>
                    <a:sysClr val="windowText" lastClr="000000"/>
                  </a:solidFill>
                  <a:effectLst/>
                  <a:uLnTx/>
                  <a:uFillTx/>
                  <a:latin typeface="Cambria" panose="02040503050406030204" pitchFamily="18" charset="0"/>
                </a:rPr>
                <a:t> orientados a TI</a:t>
              </a:r>
              <a:endParaRPr kumimoji="0" lang="es-EC" sz="16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grpSp>
      <p:sp>
        <p:nvSpPr>
          <p:cNvPr id="39" name="1 Título"/>
          <p:cNvSpPr>
            <a:spLocks noGrp="1"/>
          </p:cNvSpPr>
          <p:nvPr>
            <p:ph type="title"/>
          </p:nvPr>
        </p:nvSpPr>
        <p:spPr>
          <a:xfrm>
            <a:off x="457364" y="836712"/>
            <a:ext cx="8229600" cy="1143000"/>
          </a:xfrm>
        </p:spPr>
        <p:txBody>
          <a:bodyPr>
            <a:noAutofit/>
          </a:bodyPr>
          <a:lstStyle/>
          <a:p>
            <a:pPr algn="ctr"/>
            <a:r>
              <a:rPr lang="es-MX" b="1" dirty="0">
                <a:latin typeface="Cambria" panose="02040503050406030204" pitchFamily="18" charset="0"/>
                <a:cs typeface="Arabic Typesetting" panose="03020402040406030203" pitchFamily="66" charset="-78"/>
              </a:rPr>
              <a:t>PLANTEAMIENTO DEL PROBLEMA</a:t>
            </a:r>
            <a:endParaRPr lang="es-EC" dirty="0"/>
          </a:p>
        </p:txBody>
      </p:sp>
    </p:spTree>
    <p:extLst>
      <p:ext uri="{BB962C8B-B14F-4D97-AF65-F5344CB8AC3E}">
        <p14:creationId xmlns:p14="http://schemas.microsoft.com/office/powerpoint/2010/main" val="200380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randombar(horizontal)">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ppt_w</p:attrName>
                                        </p:attrNameLst>
                                      </p:cBhvr>
                                      <p:tavLst>
                                        <p:tav tm="0">
                                          <p:val>
                                            <p:fltVal val="0"/>
                                          </p:val>
                                        </p:tav>
                                        <p:tav tm="100000">
                                          <p:val>
                                            <p:strVal val="#ppt_w"/>
                                          </p:val>
                                        </p:tav>
                                      </p:tavLst>
                                    </p:anim>
                                    <p:anim calcmode="lin" valueType="num">
                                      <p:cBhvr>
                                        <p:cTn id="42" dur="500" fill="hold"/>
                                        <p:tgtEl>
                                          <p:spTgt spid="29"/>
                                        </p:tgtEl>
                                        <p:attrNameLst>
                                          <p:attrName>ppt_h</p:attrName>
                                        </p:attrNameLst>
                                      </p:cBhvr>
                                      <p:tavLst>
                                        <p:tav tm="0">
                                          <p:val>
                                            <p:fltVal val="0"/>
                                          </p:val>
                                        </p:tav>
                                        <p:tav tm="100000">
                                          <p:val>
                                            <p:strVal val="#ppt_h"/>
                                          </p:val>
                                        </p:tav>
                                      </p:tavLst>
                                    </p:anim>
                                    <p:animEffect transition="in" filter="fade">
                                      <p:cBhvr>
                                        <p:cTn id="43" dur="500"/>
                                        <p:tgtEl>
                                          <p:spTgt spid="29"/>
                                        </p:tgtEl>
                                      </p:cBhvr>
                                    </p:animEffect>
                                  </p:childTnLst>
                                </p:cTn>
                              </p:par>
                              <p:par>
                                <p:cTn id="44" presetID="53" presetClass="entr" presetSubtype="16"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 calcmode="lin" valueType="num">
                                      <p:cBhvr>
                                        <p:cTn id="46" dur="500" fill="hold"/>
                                        <p:tgtEl>
                                          <p:spTgt spid="32"/>
                                        </p:tgtEl>
                                        <p:attrNameLst>
                                          <p:attrName>ppt_w</p:attrName>
                                        </p:attrNameLst>
                                      </p:cBhvr>
                                      <p:tavLst>
                                        <p:tav tm="0">
                                          <p:val>
                                            <p:fltVal val="0"/>
                                          </p:val>
                                        </p:tav>
                                        <p:tav tm="100000">
                                          <p:val>
                                            <p:strVal val="#ppt_w"/>
                                          </p:val>
                                        </p:tav>
                                      </p:tavLst>
                                    </p:anim>
                                    <p:anim calcmode="lin" valueType="num">
                                      <p:cBhvr>
                                        <p:cTn id="47" dur="500" fill="hold"/>
                                        <p:tgtEl>
                                          <p:spTgt spid="32"/>
                                        </p:tgtEl>
                                        <p:attrNameLst>
                                          <p:attrName>ppt_h</p:attrName>
                                        </p:attrNameLst>
                                      </p:cBhvr>
                                      <p:tavLst>
                                        <p:tav tm="0">
                                          <p:val>
                                            <p:fltVal val="0"/>
                                          </p:val>
                                        </p:tav>
                                        <p:tav tm="100000">
                                          <p:val>
                                            <p:strVal val="#ppt_h"/>
                                          </p:val>
                                        </p:tav>
                                      </p:tavLst>
                                    </p:anim>
                                    <p:animEffect transition="in" filter="fade">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randombar(horizontal)">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anim calcmode="lin" valueType="num">
                                      <p:cBhvr>
                                        <p:cTn id="58" dur="1000" fill="hold"/>
                                        <p:tgtEl>
                                          <p:spTgt spid="26"/>
                                        </p:tgtEl>
                                        <p:attrNameLst>
                                          <p:attrName>ppt_w</p:attrName>
                                        </p:attrNameLst>
                                      </p:cBhvr>
                                      <p:tavLst>
                                        <p:tav tm="0">
                                          <p:val>
                                            <p:fltVal val="0"/>
                                          </p:val>
                                        </p:tav>
                                        <p:tav tm="100000">
                                          <p:val>
                                            <p:strVal val="#ppt_w"/>
                                          </p:val>
                                        </p:tav>
                                      </p:tavLst>
                                    </p:anim>
                                    <p:anim calcmode="lin" valueType="num">
                                      <p:cBhvr>
                                        <p:cTn id="59" dur="1000" fill="hold"/>
                                        <p:tgtEl>
                                          <p:spTgt spid="26"/>
                                        </p:tgtEl>
                                        <p:attrNameLst>
                                          <p:attrName>ppt_h</p:attrName>
                                        </p:attrNameLst>
                                      </p:cBhvr>
                                      <p:tavLst>
                                        <p:tav tm="0">
                                          <p:val>
                                            <p:fltVal val="0"/>
                                          </p:val>
                                        </p:tav>
                                        <p:tav tm="100000">
                                          <p:val>
                                            <p:strVal val="#ppt_h"/>
                                          </p:val>
                                        </p:tav>
                                      </p:tavLst>
                                    </p:anim>
                                    <p:anim calcmode="lin" valueType="num">
                                      <p:cBhvr>
                                        <p:cTn id="60" dur="1000" fill="hold"/>
                                        <p:tgtEl>
                                          <p:spTgt spid="26"/>
                                        </p:tgtEl>
                                        <p:attrNameLst>
                                          <p:attrName>style.rotation</p:attrName>
                                        </p:attrNameLst>
                                      </p:cBhvr>
                                      <p:tavLst>
                                        <p:tav tm="0">
                                          <p:val>
                                            <p:fltVal val="90"/>
                                          </p:val>
                                        </p:tav>
                                        <p:tav tm="100000">
                                          <p:val>
                                            <p:fltVal val="0"/>
                                          </p:val>
                                        </p:tav>
                                      </p:tavLst>
                                    </p:anim>
                                    <p:animEffect transition="in" filter="fade">
                                      <p:cBhvr>
                                        <p:cTn id="61" dur="10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randombar(horizontal)">
                                      <p:cBhvr>
                                        <p:cTn id="66" dur="500"/>
                                        <p:tgtEl>
                                          <p:spTgt spid="35"/>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p:cTn id="71" dur="500" fill="hold"/>
                                        <p:tgtEl>
                                          <p:spTgt spid="20"/>
                                        </p:tgtEl>
                                        <p:attrNameLst>
                                          <p:attrName>ppt_w</p:attrName>
                                        </p:attrNameLst>
                                      </p:cBhvr>
                                      <p:tavLst>
                                        <p:tav tm="0">
                                          <p:val>
                                            <p:fltVal val="0"/>
                                          </p:val>
                                        </p:tav>
                                        <p:tav tm="100000">
                                          <p:val>
                                            <p:strVal val="#ppt_w"/>
                                          </p:val>
                                        </p:tav>
                                      </p:tavLst>
                                    </p:anim>
                                    <p:anim calcmode="lin" valueType="num">
                                      <p:cBhvr>
                                        <p:cTn id="72" dur="500" fill="hold"/>
                                        <p:tgtEl>
                                          <p:spTgt spid="20"/>
                                        </p:tgtEl>
                                        <p:attrNameLst>
                                          <p:attrName>ppt_h</p:attrName>
                                        </p:attrNameLst>
                                      </p:cBhvr>
                                      <p:tavLst>
                                        <p:tav tm="0">
                                          <p:val>
                                            <p:fltVal val="0"/>
                                          </p:val>
                                        </p:tav>
                                        <p:tav tm="100000">
                                          <p:val>
                                            <p:strVal val="#ppt_h"/>
                                          </p:val>
                                        </p:tav>
                                      </p:tavLst>
                                    </p:anim>
                                    <p:animEffect transition="in" filter="fade">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randombar(horizontal)">
                                      <p:cBhvr>
                                        <p:cTn id="78" dur="500"/>
                                        <p:tgtEl>
                                          <p:spTgt spid="14"/>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17"/>
                                        </p:tgtEl>
                                        <p:attrNameLst>
                                          <p:attrName>style.visibility</p:attrName>
                                        </p:attrNameLst>
                                      </p:cBhvr>
                                      <p:to>
                                        <p:strVal val="visible"/>
                                      </p:to>
                                    </p:set>
                                    <p:anim calcmode="lin" valueType="num">
                                      <p:cBhvr>
                                        <p:cTn id="83" dur="500" fill="hold"/>
                                        <p:tgtEl>
                                          <p:spTgt spid="17"/>
                                        </p:tgtEl>
                                        <p:attrNameLst>
                                          <p:attrName>ppt_w</p:attrName>
                                        </p:attrNameLst>
                                      </p:cBhvr>
                                      <p:tavLst>
                                        <p:tav tm="0">
                                          <p:val>
                                            <p:fltVal val="0"/>
                                          </p:val>
                                        </p:tav>
                                        <p:tav tm="100000">
                                          <p:val>
                                            <p:strVal val="#ppt_w"/>
                                          </p:val>
                                        </p:tav>
                                      </p:tavLst>
                                    </p:anim>
                                    <p:anim calcmode="lin" valueType="num">
                                      <p:cBhvr>
                                        <p:cTn id="84" dur="500" fill="hold"/>
                                        <p:tgtEl>
                                          <p:spTgt spid="17"/>
                                        </p:tgtEl>
                                        <p:attrNameLst>
                                          <p:attrName>ppt_h</p:attrName>
                                        </p:attrNameLst>
                                      </p:cBhvr>
                                      <p:tavLst>
                                        <p:tav tm="0">
                                          <p:val>
                                            <p:fltVal val="0"/>
                                          </p:val>
                                        </p:tav>
                                        <p:tav tm="100000">
                                          <p:val>
                                            <p:strVal val="#ppt_h"/>
                                          </p:val>
                                        </p:tav>
                                      </p:tavLst>
                                    </p:anim>
                                    <p:animEffect transition="in" filter="fade">
                                      <p:cBhvr>
                                        <p:cTn id="85" dur="500"/>
                                        <p:tgtEl>
                                          <p:spTgt spid="17"/>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grpId="0" nodeType="click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randombar(horizontal)">
                                      <p:cBhvr>
                                        <p:cTn id="9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332656"/>
            <a:ext cx="8229600" cy="1143000"/>
          </a:xfrm>
        </p:spPr>
        <p:txBody>
          <a:bodyPr>
            <a:normAutofit/>
          </a:bodyPr>
          <a:lstStyle/>
          <a:p>
            <a:pPr algn="ctr"/>
            <a:r>
              <a:rPr lang="es-EC" b="1" dirty="0">
                <a:latin typeface="Cambria" panose="02040503050406030204" pitchFamily="18" charset="0"/>
                <a:cs typeface="Arabic Typesetting" panose="03020402040406030203" pitchFamily="66" charset="-78"/>
              </a:rPr>
              <a:t>JUSTIFICACIÓN</a:t>
            </a:r>
          </a:p>
        </p:txBody>
      </p:sp>
      <p:sp>
        <p:nvSpPr>
          <p:cNvPr id="10" name="CuadroTexto 9"/>
          <p:cNvSpPr txBox="1"/>
          <p:nvPr/>
        </p:nvSpPr>
        <p:spPr>
          <a:xfrm>
            <a:off x="3779912" y="2088424"/>
            <a:ext cx="2159245" cy="369332"/>
          </a:xfrm>
          <a:prstGeom prst="rect">
            <a:avLst/>
          </a:prstGeom>
          <a:noFill/>
        </p:spPr>
        <p:txBody>
          <a:bodyPr wrap="none" rtlCol="0">
            <a:spAutoFit/>
          </a:bodyPr>
          <a:lstStyle/>
          <a:p>
            <a:r>
              <a:rPr lang="es-EC" dirty="0" smtClean="0"/>
              <a:t>Toma de Decisiones</a:t>
            </a:r>
            <a:endParaRPr lang="es-EC" dirty="0"/>
          </a:p>
        </p:txBody>
      </p:sp>
      <p:sp>
        <p:nvSpPr>
          <p:cNvPr id="12" name="CuadroTexto 11"/>
          <p:cNvSpPr txBox="1"/>
          <p:nvPr/>
        </p:nvSpPr>
        <p:spPr>
          <a:xfrm>
            <a:off x="323528" y="1988840"/>
            <a:ext cx="2736304" cy="646331"/>
          </a:xfrm>
          <a:prstGeom prst="rect">
            <a:avLst/>
          </a:prstGeom>
          <a:noFill/>
        </p:spPr>
        <p:txBody>
          <a:bodyPr wrap="square" rtlCol="0">
            <a:spAutoFit/>
          </a:bodyPr>
          <a:lstStyle/>
          <a:p>
            <a:pPr algn="ctr"/>
            <a:r>
              <a:rPr lang="es-EC" dirty="0" smtClean="0"/>
              <a:t>Diagnosticar los Procesos de Enseñanza</a:t>
            </a:r>
            <a:endParaRPr lang="es-EC" dirty="0"/>
          </a:p>
        </p:txBody>
      </p:sp>
      <p:pic>
        <p:nvPicPr>
          <p:cNvPr id="1030" name="Picture 6" descr="https://encrypted-tbn0.gstatic.com/images?q=tbn:ANd9GcQP2-wFUnUmmjaBR35tV5OyN5LXnfb4V0RhUEzj86k2_4RmUyq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766631"/>
            <a:ext cx="3024336" cy="11334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sultado de imagen para toma de soluci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2680205"/>
            <a:ext cx="3024335" cy="13344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Resultado de imagen para herramienta educativ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4833864"/>
            <a:ext cx="3233264" cy="1812939"/>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p:cNvSpPr txBox="1"/>
          <p:nvPr/>
        </p:nvSpPr>
        <p:spPr>
          <a:xfrm>
            <a:off x="251520" y="4499828"/>
            <a:ext cx="2736304" cy="369332"/>
          </a:xfrm>
          <a:prstGeom prst="rect">
            <a:avLst/>
          </a:prstGeom>
          <a:noFill/>
        </p:spPr>
        <p:txBody>
          <a:bodyPr wrap="square" rtlCol="0">
            <a:spAutoFit/>
          </a:bodyPr>
          <a:lstStyle/>
          <a:p>
            <a:pPr algn="ctr"/>
            <a:r>
              <a:rPr lang="es-EC" dirty="0" smtClean="0"/>
              <a:t>Herramienta Alternativa</a:t>
            </a:r>
            <a:endParaRPr lang="es-EC" dirty="0"/>
          </a:p>
        </p:txBody>
      </p:sp>
      <p:pic>
        <p:nvPicPr>
          <p:cNvPr id="5" name="Picture 6" descr="Resultado de imagen para linea de aprendizaj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4983204"/>
            <a:ext cx="3024335" cy="1542140"/>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p:cNvSpPr txBox="1"/>
          <p:nvPr/>
        </p:nvSpPr>
        <p:spPr>
          <a:xfrm>
            <a:off x="3563888" y="4345431"/>
            <a:ext cx="2736304" cy="646331"/>
          </a:xfrm>
          <a:prstGeom prst="rect">
            <a:avLst/>
          </a:prstGeom>
          <a:noFill/>
        </p:spPr>
        <p:txBody>
          <a:bodyPr wrap="square" rtlCol="0">
            <a:spAutoFit/>
          </a:bodyPr>
          <a:lstStyle/>
          <a:p>
            <a:pPr algn="ctr"/>
            <a:r>
              <a:rPr lang="es-EC" dirty="0" smtClean="0"/>
              <a:t>Apoyo del Proceso de Aprendizaje</a:t>
            </a:r>
            <a:endParaRPr lang="es-EC" dirty="0"/>
          </a:p>
        </p:txBody>
      </p:sp>
      <p:sp>
        <p:nvSpPr>
          <p:cNvPr id="14" name="CuadroTexto 13"/>
          <p:cNvSpPr txBox="1"/>
          <p:nvPr/>
        </p:nvSpPr>
        <p:spPr>
          <a:xfrm>
            <a:off x="6343260" y="2109184"/>
            <a:ext cx="2837252" cy="369332"/>
          </a:xfrm>
          <a:prstGeom prst="rect">
            <a:avLst/>
          </a:prstGeom>
          <a:noFill/>
        </p:spPr>
        <p:txBody>
          <a:bodyPr wrap="none" rtlCol="0">
            <a:spAutoFit/>
          </a:bodyPr>
          <a:lstStyle/>
          <a:p>
            <a:r>
              <a:rPr lang="es-EC" dirty="0" smtClean="0"/>
              <a:t>Aprendizaje Personalizado</a:t>
            </a:r>
            <a:endParaRPr lang="es-EC" dirty="0"/>
          </a:p>
        </p:txBody>
      </p:sp>
      <p:pic>
        <p:nvPicPr>
          <p:cNvPr id="1034" name="Picture 10" descr="Resultado de imagen para aprendizaje personalizad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264" y="2492896"/>
            <a:ext cx="1656184" cy="176227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sultado de imagen para appgin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4208" y="4869160"/>
            <a:ext cx="2521858" cy="1645315"/>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p:cNvSpPr txBox="1"/>
          <p:nvPr/>
        </p:nvSpPr>
        <p:spPr>
          <a:xfrm>
            <a:off x="6444208" y="4365104"/>
            <a:ext cx="2649764" cy="369332"/>
          </a:xfrm>
          <a:prstGeom prst="rect">
            <a:avLst/>
          </a:prstGeom>
          <a:noFill/>
        </p:spPr>
        <p:txBody>
          <a:bodyPr wrap="none" rtlCol="0">
            <a:spAutoFit/>
          </a:bodyPr>
          <a:lstStyle/>
          <a:p>
            <a:r>
              <a:rPr lang="es-EC" dirty="0" smtClean="0"/>
              <a:t>Sistema Multiplataforma</a:t>
            </a:r>
            <a:endParaRPr lang="es-EC" dirty="0"/>
          </a:p>
        </p:txBody>
      </p:sp>
    </p:spTree>
    <p:extLst>
      <p:ext uri="{BB962C8B-B14F-4D97-AF65-F5344CB8AC3E}">
        <p14:creationId xmlns:p14="http://schemas.microsoft.com/office/powerpoint/2010/main" val="2294305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animEffect transition="in" filter="blinds(horizontal)">
                                      <p:cBhvr>
                                        <p:cTn id="11" dur="500"/>
                                        <p:tgtEl>
                                          <p:spTgt spid="1030"/>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heckerboard(across)">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dissolv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circle(in)">
                                      <p:cBhvr>
                                        <p:cTn id="31" dur="2000"/>
                                        <p:tgtEl>
                                          <p:spTgt spid="103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linds(horizont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blinds(horizontal)">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dissolv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1036"/>
                                        </p:tgtEl>
                                        <p:attrNameLst>
                                          <p:attrName>style.visibility</p:attrName>
                                        </p:attrNameLst>
                                      </p:cBhvr>
                                      <p:to>
                                        <p:strVal val="visible"/>
                                      </p:to>
                                    </p:set>
                                    <p:animEffect transition="in" filter="dissolve">
                                      <p:cBhvr>
                                        <p:cTn id="59"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1" grpId="0"/>
      <p:bldP spid="13" grpId="0"/>
      <p:bldP spid="14"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404664"/>
            <a:ext cx="8229600" cy="1143000"/>
          </a:xfrm>
        </p:spPr>
        <p:txBody>
          <a:bodyPr>
            <a:normAutofit/>
          </a:bodyPr>
          <a:lstStyle/>
          <a:p>
            <a:pPr algn="ctr"/>
            <a:r>
              <a:rPr lang="es-EC" b="1" dirty="0">
                <a:latin typeface="Cambria" panose="02040503050406030204" pitchFamily="18" charset="0"/>
                <a:cs typeface="Arabic Typesetting" panose="03020402040406030203" pitchFamily="66" charset="-78"/>
              </a:rPr>
              <a:t>OBJETIVO GENERAL</a:t>
            </a:r>
          </a:p>
        </p:txBody>
      </p:sp>
      <p:sp>
        <p:nvSpPr>
          <p:cNvPr id="3" name="2 Marcador de contenido"/>
          <p:cNvSpPr>
            <a:spLocks noGrp="1"/>
          </p:cNvSpPr>
          <p:nvPr>
            <p:ph idx="1"/>
          </p:nvPr>
        </p:nvSpPr>
        <p:spPr>
          <a:xfrm>
            <a:off x="447963" y="2420888"/>
            <a:ext cx="8229600" cy="3581752"/>
          </a:xfrm>
        </p:spPr>
        <p:txBody>
          <a:bodyPr>
            <a:normAutofit/>
          </a:bodyPr>
          <a:lstStyle/>
          <a:p>
            <a:pPr marL="0" indent="0" algn="just">
              <a:buNone/>
            </a:pPr>
            <a:r>
              <a:rPr lang="es-EC" dirty="0"/>
              <a:t>Desarrollar e Implantar un Ecosistema informático compuesto por un LMS (Learning Management System) y un Portafolio Electrónico que facilite la enseñanza y normalización del Pensamiento Computacional para la Universidad de las Fuerzas Armadas ESPE utilizando la herramienta AppGini y la metodología SCRUM.</a:t>
            </a:r>
          </a:p>
          <a:p>
            <a:pPr marL="0" indent="0" algn="just">
              <a:buNone/>
            </a:pPr>
            <a:endParaRPr lang="es-EC" dirty="0"/>
          </a:p>
        </p:txBody>
      </p:sp>
    </p:spTree>
    <p:extLst>
      <p:ext uri="{BB962C8B-B14F-4D97-AF65-F5344CB8AC3E}">
        <p14:creationId xmlns:p14="http://schemas.microsoft.com/office/powerpoint/2010/main" val="2248984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76672"/>
            <a:ext cx="8229600" cy="1143000"/>
          </a:xfrm>
        </p:spPr>
        <p:txBody>
          <a:bodyPr>
            <a:normAutofit/>
          </a:bodyPr>
          <a:lstStyle/>
          <a:p>
            <a:pPr algn="ctr"/>
            <a:r>
              <a:rPr lang="es-MX" b="1" dirty="0">
                <a:latin typeface="Cambria" panose="02040503050406030204" pitchFamily="18" charset="0"/>
                <a:cs typeface="Arabic Typesetting" panose="03020402040406030203" pitchFamily="66" charset="-78"/>
              </a:rPr>
              <a:t>OBJETIVOS ESPECÍFICOS</a:t>
            </a:r>
            <a:endParaRPr lang="es-EC" dirty="0"/>
          </a:p>
        </p:txBody>
      </p:sp>
      <p:sp>
        <p:nvSpPr>
          <p:cNvPr id="3" name="2 Marcador de contenido"/>
          <p:cNvSpPr>
            <a:spLocks noGrp="1"/>
          </p:cNvSpPr>
          <p:nvPr>
            <p:ph idx="1"/>
          </p:nvPr>
        </p:nvSpPr>
        <p:spPr>
          <a:xfrm>
            <a:off x="457200" y="1992208"/>
            <a:ext cx="8229600" cy="4389120"/>
          </a:xfrm>
        </p:spPr>
        <p:txBody>
          <a:bodyPr>
            <a:normAutofit fontScale="92500" lnSpcReduction="20000"/>
          </a:bodyPr>
          <a:lstStyle/>
          <a:p>
            <a:pPr algn="just"/>
            <a:r>
              <a:rPr lang="es-EC" dirty="0"/>
              <a:t>Establecer los Requerimientos y Reglas del Negocio aplicando encuestas y entrevistas a docentes e investigadores expertos en el área del Pensamiento Computacional.  </a:t>
            </a:r>
          </a:p>
          <a:p>
            <a:pPr algn="just"/>
            <a:r>
              <a:rPr lang="es-EC" dirty="0"/>
              <a:t>Diseñar la arquitectura de información del ecosistema en base a los requerimientos establecidos en el numeral anterior utilizando las librerías de modelamiento de la herramienta AppGini. </a:t>
            </a:r>
          </a:p>
          <a:p>
            <a:pPr algn="just"/>
            <a:r>
              <a:rPr lang="es-EC" dirty="0"/>
              <a:t>Desarrollar el ecosistema utilizando la herramienta AppGini y la metodología SCRUM. </a:t>
            </a:r>
          </a:p>
          <a:p>
            <a:pPr algn="just"/>
            <a:r>
              <a:rPr lang="es-EC" dirty="0"/>
              <a:t>Implementar la solución propuesta validando los procesos desarrollados y realizar las pruebas recomendadas por la Ingeniería de Software.</a:t>
            </a:r>
          </a:p>
          <a:p>
            <a:pPr marL="0" indent="0">
              <a:buNone/>
            </a:pPr>
            <a:endParaRPr lang="es-EC" dirty="0"/>
          </a:p>
        </p:txBody>
      </p:sp>
    </p:spTree>
    <p:extLst>
      <p:ext uri="{BB962C8B-B14F-4D97-AF65-F5344CB8AC3E}">
        <p14:creationId xmlns:p14="http://schemas.microsoft.com/office/powerpoint/2010/main" val="584462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dirty="0" smtClean="0">
                <a:latin typeface="Cambria" panose="02040503050406030204" pitchFamily="18" charset="0"/>
                <a:cs typeface="Arabic Typesetting" panose="03020402040406030203" pitchFamily="66" charset="-78"/>
              </a:rPr>
              <a:t>ALCANCE</a:t>
            </a:r>
            <a:endParaRPr lang="es-EC" dirty="0"/>
          </a:p>
        </p:txBody>
      </p:sp>
      <p:pic>
        <p:nvPicPr>
          <p:cNvPr id="4" name="Imagen 3">
            <a:extLst>
              <a:ext uri="{FF2B5EF4-FFF2-40B4-BE49-F238E27FC236}">
                <a16:creationId xmlns="" xmlns:a16="http://schemas.microsoft.com/office/drawing/2014/main" id="{18DA3581-4130-4685-A905-9A3245E80636}"/>
              </a:ext>
            </a:extLst>
          </p:cNvPr>
          <p:cNvPicPr>
            <a:picLocks noChangeAspect="1"/>
          </p:cNvPicPr>
          <p:nvPr/>
        </p:nvPicPr>
        <p:blipFill>
          <a:blip r:embed="rId2"/>
          <a:stretch>
            <a:fillRect/>
          </a:stretch>
        </p:blipFill>
        <p:spPr>
          <a:xfrm>
            <a:off x="4417131" y="1898636"/>
            <a:ext cx="4331333" cy="3114540"/>
          </a:xfrm>
          <a:prstGeom prst="rect">
            <a:avLst/>
          </a:prstGeom>
        </p:spPr>
      </p:pic>
      <p:pic>
        <p:nvPicPr>
          <p:cNvPr id="5" name="Imagen 4">
            <a:extLst>
              <a:ext uri="{FF2B5EF4-FFF2-40B4-BE49-F238E27FC236}">
                <a16:creationId xmlns="" xmlns:a16="http://schemas.microsoft.com/office/drawing/2014/main" id="{3F83293F-4F1F-4F39-A055-8CA2255BC6F0}"/>
              </a:ext>
            </a:extLst>
          </p:cNvPr>
          <p:cNvPicPr>
            <a:picLocks noChangeAspect="1"/>
          </p:cNvPicPr>
          <p:nvPr/>
        </p:nvPicPr>
        <p:blipFill rotWithShape="1">
          <a:blip r:embed="rId3"/>
          <a:srcRect l="15109" r="12000" b="8572"/>
          <a:stretch/>
        </p:blipFill>
        <p:spPr>
          <a:xfrm>
            <a:off x="395536" y="2459649"/>
            <a:ext cx="3060785" cy="2037731"/>
          </a:xfrm>
          <a:prstGeom prst="rect">
            <a:avLst/>
          </a:prstGeom>
        </p:spPr>
      </p:pic>
      <p:cxnSp>
        <p:nvCxnSpPr>
          <p:cNvPr id="6" name="Conector: curvado 6">
            <a:extLst>
              <a:ext uri="{FF2B5EF4-FFF2-40B4-BE49-F238E27FC236}">
                <a16:creationId xmlns="" xmlns:a16="http://schemas.microsoft.com/office/drawing/2014/main" id="{0D9417CF-2CAD-4BB8-8238-5978576F1A59}"/>
              </a:ext>
            </a:extLst>
          </p:cNvPr>
          <p:cNvCxnSpPr/>
          <p:nvPr/>
        </p:nvCxnSpPr>
        <p:spPr>
          <a:xfrm>
            <a:off x="3347864" y="3330808"/>
            <a:ext cx="1069267" cy="732992"/>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CuadroTexto 9"/>
          <p:cNvSpPr txBox="1"/>
          <p:nvPr/>
        </p:nvSpPr>
        <p:spPr>
          <a:xfrm>
            <a:off x="457200" y="5145671"/>
            <a:ext cx="8725989" cy="923330"/>
          </a:xfrm>
          <a:prstGeom prst="rect">
            <a:avLst/>
          </a:prstGeom>
          <a:noFill/>
        </p:spPr>
        <p:txBody>
          <a:bodyPr wrap="square" rtlCol="0">
            <a:spAutoFit/>
          </a:bodyPr>
          <a:lstStyle/>
          <a:p>
            <a:pPr algn="ctr"/>
            <a:r>
              <a:rPr lang="es-EC" dirty="0" smtClean="0"/>
              <a:t>Desarrollar e Implantar un Ecosistema Informático que integre las características principales  de un  LMS(</a:t>
            </a:r>
            <a:r>
              <a:rPr lang="es-EC" dirty="0" err="1" smtClean="0"/>
              <a:t>Learning</a:t>
            </a:r>
            <a:r>
              <a:rPr lang="es-EC" dirty="0" smtClean="0"/>
              <a:t> Management </a:t>
            </a:r>
            <a:r>
              <a:rPr lang="es-EC" dirty="0" err="1" smtClean="0"/>
              <a:t>System</a:t>
            </a:r>
            <a:r>
              <a:rPr lang="es-EC" dirty="0" smtClean="0"/>
              <a:t>)</a:t>
            </a:r>
          </a:p>
          <a:p>
            <a:pPr algn="ctr"/>
            <a:r>
              <a:rPr lang="es-EC" dirty="0" smtClean="0"/>
              <a:t> y de un Portafolio Electrónico</a:t>
            </a:r>
          </a:p>
        </p:txBody>
      </p:sp>
    </p:spTree>
    <p:extLst>
      <p:ext uri="{BB962C8B-B14F-4D97-AF65-F5344CB8AC3E}">
        <p14:creationId xmlns:p14="http://schemas.microsoft.com/office/powerpoint/2010/main" val="273118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4432" y="1052736"/>
            <a:ext cx="8232368" cy="1143000"/>
          </a:xfrm>
        </p:spPr>
        <p:txBody>
          <a:bodyPr>
            <a:noAutofit/>
          </a:bodyPr>
          <a:lstStyle/>
          <a:p>
            <a:pPr algn="ctr"/>
            <a:r>
              <a:rPr lang="es-EC" b="1" dirty="0" smtClean="0">
                <a:latin typeface="Cambria" panose="02040503050406030204" pitchFamily="18" charset="0"/>
              </a:rPr>
              <a:t>PENSAMIENTO COMPUTACIONAL</a:t>
            </a:r>
            <a:endParaRPr lang="es-EC" b="1" dirty="0">
              <a:latin typeface="Cambria" panose="02040503050406030204" pitchFamily="18" charset="0"/>
            </a:endParaRPr>
          </a:p>
        </p:txBody>
      </p:sp>
      <p:pic>
        <p:nvPicPr>
          <p:cNvPr id="5" name="Marcador de contenid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380312" y="688673"/>
            <a:ext cx="1511265" cy="1527933"/>
          </a:xfrm>
        </p:spPr>
      </p:pic>
      <p:sp>
        <p:nvSpPr>
          <p:cNvPr id="3" name="CuadroTexto 2"/>
          <p:cNvSpPr txBox="1"/>
          <p:nvPr/>
        </p:nvSpPr>
        <p:spPr>
          <a:xfrm>
            <a:off x="0" y="4509120"/>
            <a:ext cx="2304733" cy="646331"/>
          </a:xfrm>
          <a:prstGeom prst="rect">
            <a:avLst/>
          </a:prstGeom>
          <a:noFill/>
        </p:spPr>
        <p:txBody>
          <a:bodyPr wrap="none" rtlCol="0">
            <a:spAutoFit/>
          </a:bodyPr>
          <a:lstStyle/>
          <a:p>
            <a:r>
              <a:rPr lang="es-EC" sz="3600" dirty="0" smtClean="0"/>
              <a:t>Paradigma</a:t>
            </a:r>
          </a:p>
        </p:txBody>
      </p:sp>
      <p:sp>
        <p:nvSpPr>
          <p:cNvPr id="4" name="CuadroTexto 3"/>
          <p:cNvSpPr txBox="1"/>
          <p:nvPr/>
        </p:nvSpPr>
        <p:spPr>
          <a:xfrm>
            <a:off x="3191439" y="3498681"/>
            <a:ext cx="6205097" cy="2954655"/>
          </a:xfrm>
          <a:prstGeom prst="rect">
            <a:avLst/>
          </a:prstGeom>
          <a:noFill/>
        </p:spPr>
        <p:txBody>
          <a:bodyPr wrap="none" rtlCol="0">
            <a:spAutoFit/>
          </a:bodyPr>
          <a:lstStyle/>
          <a:p>
            <a:pPr algn="ctr"/>
            <a:r>
              <a:rPr lang="es-EC" sz="2400" dirty="0"/>
              <a:t>“Pensamiento Computacional es el</a:t>
            </a:r>
          </a:p>
          <a:p>
            <a:pPr algn="ctr"/>
            <a:r>
              <a:rPr lang="es-EC" sz="2400" dirty="0"/>
              <a:t>proceso de reconocimiento de aspectos</a:t>
            </a:r>
          </a:p>
          <a:p>
            <a:pPr algn="ctr"/>
            <a:r>
              <a:rPr lang="es-EC" sz="2400" dirty="0"/>
              <a:t>de la computación en el mundo que</a:t>
            </a:r>
          </a:p>
          <a:p>
            <a:pPr algn="ctr"/>
            <a:r>
              <a:rPr lang="es-EC" sz="2400" dirty="0"/>
              <a:t>nos </a:t>
            </a:r>
            <a:r>
              <a:rPr lang="es-EC" sz="2400" dirty="0" smtClean="0"/>
              <a:t>rodea, la </a:t>
            </a:r>
            <a:r>
              <a:rPr lang="es-EC" sz="2400" dirty="0"/>
              <a:t>aplicación de herramientas y</a:t>
            </a:r>
          </a:p>
          <a:p>
            <a:pPr algn="ctr"/>
            <a:r>
              <a:rPr lang="es-EC" sz="2400" dirty="0"/>
              <a:t>técnicas de computación para entender</a:t>
            </a:r>
          </a:p>
          <a:p>
            <a:pPr algn="ctr"/>
            <a:r>
              <a:rPr lang="es-EC" sz="2400" dirty="0"/>
              <a:t>y razonar acerca de los sistemas y</a:t>
            </a:r>
          </a:p>
          <a:p>
            <a:pPr algn="ctr"/>
            <a:r>
              <a:rPr lang="es-EC" sz="2400" dirty="0"/>
              <a:t>procesos naturales y artificiales.”</a:t>
            </a:r>
          </a:p>
          <a:p>
            <a:endParaRPr lang="es-EC" dirty="0"/>
          </a:p>
        </p:txBody>
      </p:sp>
      <p:grpSp>
        <p:nvGrpSpPr>
          <p:cNvPr id="6" name="10 Grupo"/>
          <p:cNvGrpSpPr/>
          <p:nvPr/>
        </p:nvGrpSpPr>
        <p:grpSpPr>
          <a:xfrm>
            <a:off x="2555776" y="4525683"/>
            <a:ext cx="792088" cy="629768"/>
            <a:chOff x="2675638" y="1728193"/>
            <a:chExt cx="538350" cy="629768"/>
          </a:xfrm>
          <a:solidFill>
            <a:srgbClr val="5B9BD5"/>
          </a:solidFill>
          <a:scene3d>
            <a:camera prst="orthographicFront">
              <a:rot lat="0" lon="0" rev="0"/>
            </a:camera>
            <a:lightRig rig="contrasting" dir="t">
              <a:rot lat="0" lon="0" rev="7800000"/>
            </a:lightRig>
          </a:scene3d>
        </p:grpSpPr>
        <p:sp>
          <p:nvSpPr>
            <p:cNvPr id="7" name="11 Flecha derecha"/>
            <p:cNvSpPr/>
            <p:nvPr/>
          </p:nvSpPr>
          <p:spPr>
            <a:xfrm>
              <a:off x="2675638" y="1728193"/>
              <a:ext cx="538350" cy="629768"/>
            </a:xfrm>
            <a:prstGeom prst="rightArrow">
              <a:avLst>
                <a:gd name="adj1" fmla="val 60000"/>
                <a:gd name="adj2" fmla="val 50000"/>
              </a:avLst>
            </a:prstGeom>
            <a:grpFill/>
            <a:ln>
              <a:noFill/>
            </a:ln>
            <a:effectLst/>
            <a:sp3d>
              <a:bevelT w="139700" h="139700"/>
            </a:sp3d>
          </p:spPr>
        </p:sp>
        <p:sp>
          <p:nvSpPr>
            <p:cNvPr id="8" name="Flecha derecha 4"/>
            <p:cNvSpPr/>
            <p:nvPr/>
          </p:nvSpPr>
          <p:spPr>
            <a:xfrm>
              <a:off x="2675638" y="1854147"/>
              <a:ext cx="376845" cy="377860"/>
            </a:xfrm>
            <a:prstGeom prst="rect">
              <a:avLst/>
            </a:prstGeom>
            <a:grpFill/>
            <a:ln>
              <a:noFill/>
            </a:ln>
            <a:effectLst/>
            <a:sp3d>
              <a:bevelT w="139700" h="139700"/>
            </a:sp3d>
          </p:spPr>
          <p:txBody>
            <a:bodyPr spcFirstLastPara="0" vert="horz" wrap="square" lIns="0" tIns="0" rIns="0" bIns="0" numCol="1" spcCol="1270" anchor="ctr" anchorCtr="0">
              <a:noAutofit/>
            </a:bodyPr>
            <a:lstStyle/>
            <a:p>
              <a:pPr marL="0" marR="0" lvl="0" indent="0" algn="ctr" defTabSz="533354" eaLnBrk="1" fontAlgn="auto" latinLnBrk="0" hangingPunct="1">
                <a:lnSpc>
                  <a:spcPct val="90000"/>
                </a:lnSpc>
                <a:spcBef>
                  <a:spcPct val="0"/>
                </a:spcBef>
                <a:spcAft>
                  <a:spcPct val="35000"/>
                </a:spcAft>
                <a:buClrTx/>
                <a:buSzTx/>
                <a:buFontTx/>
                <a:buNone/>
                <a:tabLst/>
                <a:defRPr/>
              </a:pPr>
              <a:endParaRPr kumimoji="0" lang="es-EC" sz="1200" b="0" i="0" u="none" strike="noStrike" kern="0" cap="none" spc="0" normalizeH="0" baseline="0" noProof="0" dirty="0">
                <a:ln>
                  <a:noFill/>
                </a:ln>
                <a:solidFill>
                  <a:sysClr val="window" lastClr="FFFFFF"/>
                </a:solidFill>
                <a:effectLst/>
                <a:uLnTx/>
                <a:uFillTx/>
                <a:latin typeface="Calibri"/>
                <a:ea typeface="+mn-ea"/>
                <a:cs typeface="+mn-cs"/>
              </a:endParaRPr>
            </a:p>
          </p:txBody>
        </p:sp>
      </p:grpSp>
      <p:sp>
        <p:nvSpPr>
          <p:cNvPr id="10" name="AutoShape 2" descr="Pensamiento computaciona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186622"/>
            <a:ext cx="3106321" cy="2106474"/>
          </a:xfrm>
          <a:prstGeom prst="rect">
            <a:avLst/>
          </a:prstGeom>
        </p:spPr>
      </p:pic>
    </p:spTree>
    <p:extLst>
      <p:ext uri="{BB962C8B-B14F-4D97-AF65-F5344CB8AC3E}">
        <p14:creationId xmlns:p14="http://schemas.microsoft.com/office/powerpoint/2010/main" val="381265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linds(horizont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linds(horizont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11971</TotalTime>
  <Words>772</Words>
  <Application>Microsoft Macintosh PowerPoint</Application>
  <PresentationFormat>Presentación en pantalla (4:3)</PresentationFormat>
  <Paragraphs>119</Paragraphs>
  <Slides>24</Slides>
  <Notes>2</Notes>
  <HiddenSlides>0</HiddenSlides>
  <MMClips>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24</vt:i4>
      </vt:variant>
    </vt:vector>
  </HeadingPairs>
  <TitlesOfParts>
    <vt:vector size="31" baseType="lpstr">
      <vt:lpstr>Arabic Typesetting</vt:lpstr>
      <vt:lpstr>Calibri</vt:lpstr>
      <vt:lpstr>Cambria</vt:lpstr>
      <vt:lpstr>Constantia</vt:lpstr>
      <vt:lpstr>Wingdings 2</vt:lpstr>
      <vt:lpstr>Arial</vt:lpstr>
      <vt:lpstr>Flujo</vt:lpstr>
      <vt:lpstr>DESARROLLO E IMPLANTACIÓN DE UN ECOSISTEMA INFORMÁTICO PARA LA ENSEÑANZA Y  NORMALIZACIÓN DEL PENSAMIENTO COMPUTACIONAL PARA LA UNIVERSIDAD DE LAS FUERZAS ARMADAS ESPE  UTILIZANDO LA HERRAMIENTA APPGINI</vt:lpstr>
      <vt:lpstr>TEMARIO</vt:lpstr>
      <vt:lpstr>ANTECEDENTES</vt:lpstr>
      <vt:lpstr>PLANTEAMIENTO DEL PROBLEMA</vt:lpstr>
      <vt:lpstr>JUSTIFICACIÓN</vt:lpstr>
      <vt:lpstr>OBJETIVO GENERAL</vt:lpstr>
      <vt:lpstr>OBJETIVOS ESPECÍFICOS</vt:lpstr>
      <vt:lpstr>ALCANCE</vt:lpstr>
      <vt:lpstr>PENSAMIENTO COMPUTACIONAL</vt:lpstr>
      <vt:lpstr>HERRAMIENTAS DEL PENSAMIENTO COMPUTACIONAL</vt:lpstr>
      <vt:lpstr>TEST DE HONEY ALONSO</vt:lpstr>
      <vt:lpstr>TEST DE HONEY ALONSO</vt:lpstr>
      <vt:lpstr>METODOLOGÍA SCRUM</vt:lpstr>
      <vt:lpstr>HERRAMIENTAS</vt:lpstr>
      <vt:lpstr>PROCESO DE DESARROLLO CON APPGINI</vt:lpstr>
      <vt:lpstr>GENERACIÓN DEL MODELO CON APPGINI</vt:lpstr>
      <vt:lpstr>CÓDIGO GENERADO POR APPGINI</vt:lpstr>
      <vt:lpstr>REPOSITORIO CODIGO FUENTE</vt:lpstr>
      <vt:lpstr>ROLES Y GRUPOS EN EL SISTEMA</vt:lpstr>
      <vt:lpstr>IMPLEMENTACION</vt:lpstr>
      <vt:lpstr>PRESENTACIÓN DE LA APLICACIÓN</vt:lpstr>
      <vt:lpstr>CONCLUSIONES</vt:lpstr>
      <vt:lpstr>RECOMENDACIONES</vt:lpstr>
      <vt:lpstr> ? PREGUNTAS</vt:lpstr>
    </vt:vector>
  </TitlesOfParts>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IMPLANTACIÓN DE UN WORKFLOW BASADO EN LA ARQUITECTURA SOAP, UTILIZANDO UN MODELO DE SERVICIOS DE NEGOCIOS EN LA JEFATURA DE ESTADO MAYOR INSTITUCIONAL DEL COMANDO CONJUNTO DE LAS FUERZAS ARMADAS DEL ECUADOR</dc:title>
  <dc:creator>Capt. Paredes polo</dc:creator>
  <cp:lastModifiedBy>Francisco Coral</cp:lastModifiedBy>
  <cp:revision>158</cp:revision>
  <dcterms:created xsi:type="dcterms:W3CDTF">2017-08-29T14:31:57Z</dcterms:created>
  <dcterms:modified xsi:type="dcterms:W3CDTF">2018-02-20T14:42:38Z</dcterms:modified>
</cp:coreProperties>
</file>