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327" r:id="rId5"/>
    <p:sldId id="338" r:id="rId6"/>
    <p:sldId id="328" r:id="rId7"/>
    <p:sldId id="286" r:id="rId8"/>
    <p:sldId id="265" r:id="rId9"/>
    <p:sldId id="272" r:id="rId10"/>
    <p:sldId id="332" r:id="rId11"/>
    <p:sldId id="333" r:id="rId12"/>
    <p:sldId id="334" r:id="rId13"/>
    <p:sldId id="329" r:id="rId14"/>
    <p:sldId id="336" r:id="rId15"/>
    <p:sldId id="330" r:id="rId16"/>
    <p:sldId id="331" r:id="rId17"/>
    <p:sldId id="274" r:id="rId18"/>
    <p:sldId id="339" r:id="rId19"/>
    <p:sldId id="340" r:id="rId20"/>
    <p:sldId id="341" r:id="rId21"/>
    <p:sldId id="342" r:id="rId22"/>
    <p:sldId id="343" r:id="rId23"/>
    <p:sldId id="344" r:id="rId24"/>
    <p:sldId id="284" r:id="rId25"/>
    <p:sldId id="345" r:id="rId26"/>
    <p:sldId id="346" r:id="rId27"/>
    <p:sldId id="347" r:id="rId28"/>
    <p:sldId id="348" r:id="rId29"/>
    <p:sldId id="300" r:id="rId30"/>
    <p:sldId id="350" r:id="rId31"/>
    <p:sldId id="351" r:id="rId32"/>
    <p:sldId id="352" r:id="rId33"/>
    <p:sldId id="349" r:id="rId34"/>
    <p:sldId id="353" r:id="rId35"/>
    <p:sldId id="262" r:id="rId36"/>
    <p:sldId id="318" r:id="rId37"/>
    <p:sldId id="319" r:id="rId38"/>
    <p:sldId id="321" r:id="rId39"/>
    <p:sldId id="263" r:id="rId40"/>
    <p:sldId id="354" r:id="rId4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Resultado</a:t>
            </a:r>
            <a:r>
              <a:rPr lang="es-EC" baseline="0"/>
              <a:t> de comparacion de métodos de control de vuelo del drone</a:t>
            </a:r>
            <a:endParaRPr lang="es-EC"/>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Reconocimiento de gestos corporales</c:v>
                </c:pt>
              </c:strCache>
            </c:strRef>
          </c:tx>
          <c:spPr>
            <a:solidFill>
              <a:schemeClr val="accent1"/>
            </a:solidFill>
            <a:ln>
              <a:noFill/>
            </a:ln>
            <a:effectLst/>
          </c:spPr>
          <c:invertIfNegative val="0"/>
          <c:cat>
            <c:strRef>
              <c:f>Hoja1!$A$2:$A$5</c:f>
              <c:strCache>
                <c:ptCount val="3"/>
                <c:pt idx="0">
                  <c:v>Pregunta 1</c:v>
                </c:pt>
                <c:pt idx="1">
                  <c:v>Pregunta 2</c:v>
                </c:pt>
                <c:pt idx="2">
                  <c:v>Pregunta 3</c:v>
                </c:pt>
              </c:strCache>
            </c:strRef>
          </c:cat>
          <c:val>
            <c:numRef>
              <c:f>Hoja1!$B$2:$B$5</c:f>
              <c:numCache>
                <c:formatCode>General</c:formatCode>
                <c:ptCount val="4"/>
                <c:pt idx="0">
                  <c:v>5</c:v>
                </c:pt>
                <c:pt idx="1">
                  <c:v>4</c:v>
                </c:pt>
                <c:pt idx="2">
                  <c:v>5</c:v>
                </c:pt>
              </c:numCache>
            </c:numRef>
          </c:val>
        </c:ser>
        <c:ser>
          <c:idx val="1"/>
          <c:order val="1"/>
          <c:tx>
            <c:strRef>
              <c:f>Hoja1!$C$1</c:f>
              <c:strCache>
                <c:ptCount val="1"/>
                <c:pt idx="0">
                  <c:v>Aplicación movil</c:v>
                </c:pt>
              </c:strCache>
            </c:strRef>
          </c:tx>
          <c:spPr>
            <a:solidFill>
              <a:schemeClr val="accent2"/>
            </a:solidFill>
            <a:ln>
              <a:noFill/>
            </a:ln>
            <a:effectLst/>
          </c:spPr>
          <c:invertIfNegative val="0"/>
          <c:cat>
            <c:strRef>
              <c:f>Hoja1!$A$2:$A$5</c:f>
              <c:strCache>
                <c:ptCount val="3"/>
                <c:pt idx="0">
                  <c:v>Pregunta 1</c:v>
                </c:pt>
                <c:pt idx="1">
                  <c:v>Pregunta 2</c:v>
                </c:pt>
                <c:pt idx="2">
                  <c:v>Pregunta 3</c:v>
                </c:pt>
              </c:strCache>
            </c:strRef>
          </c:cat>
          <c:val>
            <c:numRef>
              <c:f>Hoja1!$C$2:$C$5</c:f>
              <c:numCache>
                <c:formatCode>General</c:formatCode>
                <c:ptCount val="4"/>
                <c:pt idx="0">
                  <c:v>1</c:v>
                </c:pt>
                <c:pt idx="1">
                  <c:v>2</c:v>
                </c:pt>
                <c:pt idx="2">
                  <c:v>1</c:v>
                </c:pt>
              </c:numCache>
            </c:numRef>
          </c:val>
        </c:ser>
        <c:dLbls>
          <c:showLegendKey val="0"/>
          <c:showVal val="0"/>
          <c:showCatName val="0"/>
          <c:showSerName val="0"/>
          <c:showPercent val="0"/>
          <c:showBubbleSize val="0"/>
        </c:dLbls>
        <c:gapWidth val="219"/>
        <c:overlap val="-27"/>
        <c:axId val="187738600"/>
        <c:axId val="224537640"/>
      </c:barChart>
      <c:catAx>
        <c:axId val="18773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24537640"/>
        <c:crosses val="autoZero"/>
        <c:auto val="1"/>
        <c:lblAlgn val="ctr"/>
        <c:lblOffset val="100"/>
        <c:noMultiLvlLbl val="0"/>
      </c:catAx>
      <c:valAx>
        <c:axId val="224537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73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4756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94713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0646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3833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F137F82-B3B8-4EF1-979D-771E1CC70171}" type="datetimeFigureOut">
              <a:rPr lang="es-EC" smtClean="0"/>
              <a:t>1/3/2018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24238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DF137F82-B3B8-4EF1-979D-771E1CC70171}" type="datetimeFigureOut">
              <a:rPr lang="es-EC" smtClean="0"/>
              <a:t>1/3/2018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22326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DF137F82-B3B8-4EF1-979D-771E1CC70171}" type="datetimeFigureOut">
              <a:rPr lang="es-EC" smtClean="0"/>
              <a:t>1/3/2018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07008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DF137F82-B3B8-4EF1-979D-771E1CC70171}" type="datetimeFigureOut">
              <a:rPr lang="es-EC" smtClean="0"/>
              <a:t>1/3/2018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7992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137F82-B3B8-4EF1-979D-771E1CC70171}" type="datetimeFigureOut">
              <a:rPr lang="es-EC" smtClean="0"/>
              <a:t>1/3/2018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01188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1/3/2018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58219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1/3/2018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1853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37F82-B3B8-4EF1-979D-771E1CC70171}" type="datetimeFigureOut">
              <a:rPr lang="es-EC" smtClean="0"/>
              <a:t>1/3/2018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68AD1-2A9A-4533-A501-FD2C2D4BAB3D}" type="slidenum">
              <a:rPr lang="es-EC" smtClean="0"/>
              <a:t>‹Nº›</a:t>
            </a:fld>
            <a:endParaRPr lang="es-EC"/>
          </a:p>
        </p:txBody>
      </p:sp>
    </p:spTree>
    <p:extLst>
      <p:ext uri="{BB962C8B-B14F-4D97-AF65-F5344CB8AC3E}">
        <p14:creationId xmlns:p14="http://schemas.microsoft.com/office/powerpoint/2010/main" val="252563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6.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jpeg"/><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0.png"/><Relationship Id="rId5" Type="http://schemas.openxmlformats.org/officeDocument/2006/relationships/image" Target="../media/image48.e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jpeg"/><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oleObject" Target="../embeddings/oleObject5.bin"/><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9.emf"/><Relationship Id="rId5" Type="http://schemas.openxmlformats.org/officeDocument/2006/relationships/oleObject" Target="../embeddings/oleObject6.bin"/><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75.emf"/><Relationship Id="rId4" Type="http://schemas.openxmlformats.org/officeDocument/2006/relationships/oleObject" Target="../embeddings/oleObject7.bin"/></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chart" Target="../charts/chart1.xml"/><Relationship Id="rId5" Type="http://schemas.openxmlformats.org/officeDocument/2006/relationships/image" Target="../media/image75.emf"/><Relationship Id="rId4"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p:cNvSpPr>
          <p:nvPr/>
        </p:nvSpPr>
        <p:spPr bwMode="auto">
          <a:xfrm>
            <a:off x="0" y="2924690"/>
            <a:ext cx="12192000" cy="748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endParaRPr lang="es-ES" sz="28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a:t>
            </a:r>
            <a:r>
              <a:rPr lang="es-EC" sz="28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R</a:t>
            </a:r>
            <a:r>
              <a:rPr lang="es-EC"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econocimiento de gestos corporales basado en SVM y sensor RGB-D </a:t>
            </a:r>
          </a:p>
          <a:p>
            <a:pPr algn="ctr"/>
            <a:r>
              <a:rPr lang="es-EC"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para el control de micro vehículo aéreo multirotor”</a:t>
            </a:r>
            <a:endParaRPr lang="es-ES"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endParaRPr lang="es-ES" sz="28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endParaRPr lang="es-ES" sz="2667" dirty="0">
              <a:solidFill>
                <a:schemeClr val="tx1">
                  <a:lumMod val="75000"/>
                  <a:lumOff val="25000"/>
                </a:schemeClr>
              </a:solidFill>
              <a:latin typeface="Helvetica Light" charset="0"/>
              <a:ea typeface="Helvetica Light" charset="0"/>
              <a:cs typeface="Helvetica Light" charset="0"/>
            </a:endParaRPr>
          </a:p>
        </p:txBody>
      </p:sp>
      <p:sp>
        <p:nvSpPr>
          <p:cNvPr id="2" name="Rectangle 1"/>
          <p:cNvSpPr/>
          <p:nvPr/>
        </p:nvSpPr>
        <p:spPr>
          <a:xfrm>
            <a:off x="0" y="1508787"/>
            <a:ext cx="12192000" cy="1036309"/>
          </a:xfrm>
          <a:prstGeom prst="rect">
            <a:avLst/>
          </a:prstGeom>
        </p:spPr>
        <p:txBody>
          <a:bodyPr wrap="square">
            <a:spAutoFit/>
          </a:bodyPr>
          <a:lstStyle/>
          <a:p>
            <a:pPr algn="ctr"/>
            <a:r>
              <a:rPr lang="es-ES" sz="3067" b="1" dirty="0">
                <a:solidFill>
                  <a:schemeClr val="tx1">
                    <a:lumMod val="75000"/>
                    <a:lumOff val="25000"/>
                  </a:schemeClr>
                </a:solidFill>
                <a:latin typeface="Times New Roman" panose="02020603050405020304" pitchFamily="18" charset="0"/>
                <a:cs typeface="Times New Roman" panose="02020603050405020304" pitchFamily="18" charset="0"/>
              </a:rPr>
              <a:t>Departamento de </a:t>
            </a:r>
            <a:r>
              <a:rPr lang="es-ES" sz="3067" b="1" dirty="0" smtClean="0">
                <a:solidFill>
                  <a:schemeClr val="tx1">
                    <a:lumMod val="75000"/>
                    <a:lumOff val="25000"/>
                  </a:schemeClr>
                </a:solidFill>
                <a:latin typeface="Times New Roman" panose="02020603050405020304" pitchFamily="18" charset="0"/>
                <a:cs typeface="Times New Roman" panose="02020603050405020304" pitchFamily="18" charset="0"/>
              </a:rPr>
              <a:t>Eléctrica </a:t>
            </a:r>
            <a:r>
              <a:rPr lang="es-ES" sz="3067" b="1" dirty="0">
                <a:solidFill>
                  <a:schemeClr val="tx1">
                    <a:lumMod val="75000"/>
                    <a:lumOff val="25000"/>
                  </a:schemeClr>
                </a:solidFill>
                <a:latin typeface="Times New Roman" panose="02020603050405020304" pitchFamily="18" charset="0"/>
                <a:cs typeface="Times New Roman" panose="02020603050405020304" pitchFamily="18" charset="0"/>
              </a:rPr>
              <a:t>y Electrónica </a:t>
            </a:r>
          </a:p>
          <a:p>
            <a:pPr algn="ctr"/>
            <a:r>
              <a:rPr lang="es-ES" sz="3067" b="1" dirty="0">
                <a:solidFill>
                  <a:schemeClr val="tx1">
                    <a:lumMod val="75000"/>
                    <a:lumOff val="25000"/>
                  </a:schemeClr>
                </a:solidFill>
                <a:latin typeface="Times New Roman" panose="02020603050405020304" pitchFamily="18" charset="0"/>
                <a:cs typeface="Times New Roman" panose="02020603050405020304" pitchFamily="18" charset="0"/>
              </a:rPr>
              <a:t>Carrera de Ingeniería en Electrónica, Automatización y Control</a:t>
            </a:r>
            <a:endParaRPr lang="en-US" sz="3067"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1007435" y="3763711"/>
            <a:ext cx="10177131" cy="0"/>
          </a:xfrm>
          <a:prstGeom prst="line">
            <a:avLst/>
          </a:prstGeom>
          <a:solidFill>
            <a:srgbClr val="FFFFFF"/>
          </a:solidFill>
          <a:ln w="28575" cap="flat" cmpd="sng" algn="ctr">
            <a:solidFill>
              <a:schemeClr val="tx1">
                <a:lumMod val="50000"/>
                <a:lumOff val="50000"/>
              </a:schemeClr>
            </a:solidFill>
            <a:prstDash val="solid"/>
            <a:round/>
            <a:headEnd type="none" w="med" len="med"/>
            <a:tailEnd type="none" w="med" len="med"/>
          </a:ln>
          <a:effectLst/>
        </p:spPr>
      </p:cxnSp>
      <p:pic>
        <p:nvPicPr>
          <p:cNvPr id="1026"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3373101" y="190447"/>
            <a:ext cx="5400000" cy="110473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p:cNvSpPr>
            <a:spLocks/>
          </p:cNvSpPr>
          <p:nvPr/>
        </p:nvSpPr>
        <p:spPr bwMode="auto">
          <a:xfrm>
            <a:off x="2063553" y="3763711"/>
            <a:ext cx="6709548" cy="2449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Presentado por:</a:t>
            </a:r>
          </a:p>
          <a:p>
            <a:pPr lvl="3">
              <a:lnSpc>
                <a:spcPct val="150000"/>
              </a:lnSpc>
            </a:pPr>
            <a:r>
              <a:rPr lang="es-ES" sz="1867"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George Bryan C</a:t>
            </a:r>
            <a:r>
              <a:rPr lang="es-EC" sz="1867" dirty="0" err="1"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obeña</a:t>
            </a:r>
            <a:r>
              <a:rPr lang="es-EC" sz="1867"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 Zambrano</a:t>
            </a:r>
            <a:endPar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nSpc>
                <a:spcPct val="150000"/>
              </a:lnSpc>
            </a:pPr>
            <a:r>
              <a:rPr lang="es-ES" sz="1867"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Director</a:t>
            </a: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a:t>
            </a:r>
          </a:p>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	       Dr. Wilbert G. Aguilar</a:t>
            </a:r>
          </a:p>
        </p:txBody>
      </p:sp>
      <p:sp>
        <p:nvSpPr>
          <p:cNvPr id="8" name="AutoShape 2"/>
          <p:cNvSpPr>
            <a:spLocks/>
          </p:cNvSpPr>
          <p:nvPr/>
        </p:nvSpPr>
        <p:spPr bwMode="auto">
          <a:xfrm>
            <a:off x="8046144" y="5962851"/>
            <a:ext cx="4704264" cy="576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sz="1867" dirty="0" smtClean="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Sangolquí-2018</a:t>
            </a:r>
            <a:endParaRPr lang="es-ES" sz="1867"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a:p>
            <a:pPr algn="ctr"/>
            <a:endParaRPr lang="es-ES" sz="2667" dirty="0">
              <a:solidFill>
                <a:schemeClr val="tx1">
                  <a:lumMod val="75000"/>
                  <a:lumOff val="25000"/>
                </a:schemeClr>
              </a:solidFill>
              <a:latin typeface="Helvetica Light" charset="0"/>
              <a:ea typeface="Helvetica Light" charset="0"/>
              <a:cs typeface="Helvetica Light" charset="0"/>
            </a:endParaRPr>
          </a:p>
        </p:txBody>
      </p:sp>
      <p:sp>
        <p:nvSpPr>
          <p:cNvPr id="5" name="Marcador de número de diapositiva 4"/>
          <p:cNvSpPr>
            <a:spLocks noGrp="1"/>
          </p:cNvSpPr>
          <p:nvPr>
            <p:ph type="sldNum" sz="quarter" idx="12"/>
          </p:nvPr>
        </p:nvSpPr>
        <p:spPr/>
        <p:txBody>
          <a:bodyPr/>
          <a:lstStyle/>
          <a:p>
            <a:pPr>
              <a:defRPr/>
            </a:pPr>
            <a:fld id="{167F7B47-9D3E-2748-9CA4-B6C213F26F84}" type="slidenum">
              <a:rPr lang="es-ES" smtClean="0">
                <a:solidFill>
                  <a:schemeClr val="bg1"/>
                </a:solidFill>
              </a:rPr>
              <a:pPr>
                <a:defRPr/>
              </a:pPr>
              <a:t>1</a:t>
            </a:fld>
            <a:endParaRPr lang="es-ES" sz="1600" dirty="0">
              <a:solidFill>
                <a:schemeClr val="bg1"/>
              </a:solidFill>
            </a:endParaRPr>
          </a:p>
        </p:txBody>
      </p:sp>
      <p:pic>
        <p:nvPicPr>
          <p:cNvPr id="9" name="Picture 2" descr="Resultado de imagen para ELECTRONICA CONTROL ESPE">
            <a:extLst>
              <a:ext uri="{FF2B5EF4-FFF2-40B4-BE49-F238E27FC236}">
                <a16:creationId xmlns="" xmlns:a16="http://schemas.microsoft.com/office/drawing/2014/main" id="{9A272134-3245-43A7-8FCA-B26D26F3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2915" y="4052613"/>
            <a:ext cx="1225812" cy="122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DEPARTAMENTO ELECTRONICA ESPE">
            <a:extLst>
              <a:ext uri="{FF2B5EF4-FFF2-40B4-BE49-F238E27FC236}">
                <a16:creationId xmlns="" xmlns:a16="http://schemas.microsoft.com/office/drawing/2014/main" id="{5DCB6A56-2281-4C14-9E64-EA0F1BD3E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944" y="4052613"/>
            <a:ext cx="1291480" cy="122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3700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8"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a:t>
            </a:r>
            <a:r>
              <a:rPr lang="es-EC" b="1" dirty="0" smtClean="0"/>
              <a:t>Extracción de características </a:t>
            </a:r>
            <a:endParaRPr lang="es-EC" b="1" dirty="0"/>
          </a:p>
        </p:txBody>
      </p:sp>
      <p:sp>
        <p:nvSpPr>
          <p:cNvPr id="31" name="Rectángulo 30"/>
          <p:cNvSpPr/>
          <p:nvPr/>
        </p:nvSpPr>
        <p:spPr>
          <a:xfrm>
            <a:off x="6488132" y="-4876"/>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Configuración de Sensor Kinect</a:t>
            </a:r>
            <a:endParaRPr lang="es-EC" sz="1600" b="1" dirty="0"/>
          </a:p>
        </p:txBody>
      </p:sp>
      <p:sp>
        <p:nvSpPr>
          <p:cNvPr id="16" name="CuadroTexto 15"/>
          <p:cNvSpPr txBox="1"/>
          <p:nvPr/>
        </p:nvSpPr>
        <p:spPr>
          <a:xfrm>
            <a:off x="665841" y="1683438"/>
            <a:ext cx="3220359" cy="9541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Instalación de ROS  Indigo</a:t>
            </a:r>
          </a:p>
          <a:p>
            <a:pPr marL="285750" indent="-285750">
              <a:lnSpc>
                <a:spcPct val="150000"/>
              </a:lnSpc>
              <a:buFont typeface="Arial" panose="020B0604020202020204" pitchFamily="34" charset="0"/>
              <a:buChar char="•"/>
            </a:pPr>
            <a:r>
              <a:rPr lang="es-EC" sz="1400" dirty="0" smtClean="0"/>
              <a:t>Configurar espacio de trabajo Catkin</a:t>
            </a:r>
          </a:p>
          <a:p>
            <a:pPr algn="ctr"/>
            <a:endParaRPr lang="es-EC" sz="1400" dirty="0"/>
          </a:p>
        </p:txBody>
      </p:sp>
      <p:sp>
        <p:nvSpPr>
          <p:cNvPr id="17" name="Rectángulo 16"/>
          <p:cNvSpPr/>
          <p:nvPr/>
        </p:nvSpPr>
        <p:spPr>
          <a:xfrm>
            <a:off x="-211331" y="3528620"/>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Sensor Kinect</a:t>
            </a:r>
            <a:endParaRPr lang="es-EC" sz="1600" b="1" dirty="0"/>
          </a:p>
        </p:txBody>
      </p:sp>
      <p:pic>
        <p:nvPicPr>
          <p:cNvPr id="5" name="Imagen 4"/>
          <p:cNvPicPr>
            <a:picLocks noChangeAspect="1"/>
          </p:cNvPicPr>
          <p:nvPr/>
        </p:nvPicPr>
        <p:blipFill rotWithShape="1">
          <a:blip r:embed="rId3"/>
          <a:srcRect l="2149" r="2359"/>
          <a:stretch/>
        </p:blipFill>
        <p:spPr>
          <a:xfrm>
            <a:off x="5238750" y="1051896"/>
            <a:ext cx="3810000" cy="1927612"/>
          </a:xfrm>
          <a:prstGeom prst="rect">
            <a:avLst/>
          </a:prstGeom>
        </p:spPr>
      </p:pic>
      <p:sp>
        <p:nvSpPr>
          <p:cNvPr id="20" name="Rectángulo 19"/>
          <p:cNvSpPr/>
          <p:nvPr/>
        </p:nvSpPr>
        <p:spPr>
          <a:xfrm>
            <a:off x="152400" y="1293583"/>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Sistema operativo ROS</a:t>
            </a:r>
            <a:endParaRPr lang="es-EC" sz="1600" b="1" dirty="0"/>
          </a:p>
        </p:txBody>
      </p:sp>
      <p:sp>
        <p:nvSpPr>
          <p:cNvPr id="21" name="CuadroTexto 20"/>
          <p:cNvSpPr txBox="1"/>
          <p:nvPr/>
        </p:nvSpPr>
        <p:spPr>
          <a:xfrm>
            <a:off x="665841" y="4290242"/>
            <a:ext cx="3468009" cy="16004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OpenNI 1,5,4</a:t>
            </a:r>
          </a:p>
          <a:p>
            <a:pPr marL="285750" indent="-285750">
              <a:lnSpc>
                <a:spcPct val="150000"/>
              </a:lnSpc>
              <a:buFont typeface="Arial" panose="020B0604020202020204" pitchFamily="34" charset="0"/>
              <a:buChar char="•"/>
            </a:pPr>
            <a:r>
              <a:rPr lang="es-EC" sz="1400" dirty="0" smtClean="0"/>
              <a:t>Modulo de sensor Kinect (</a:t>
            </a:r>
            <a:r>
              <a:rPr lang="es-EC" sz="1400" dirty="0" err="1" smtClean="0"/>
              <a:t>launch</a:t>
            </a:r>
            <a:r>
              <a:rPr lang="es-EC" sz="1400" dirty="0" smtClean="0"/>
              <a:t>, camera)</a:t>
            </a:r>
          </a:p>
          <a:p>
            <a:pPr marL="285750" indent="-285750">
              <a:lnSpc>
                <a:spcPct val="150000"/>
              </a:lnSpc>
              <a:buFont typeface="Arial" panose="020B0604020202020204" pitchFamily="34" charset="0"/>
              <a:buChar char="•"/>
            </a:pPr>
            <a:r>
              <a:rPr lang="es-EC" sz="1400" dirty="0" err="1" smtClean="0"/>
              <a:t>Openni</a:t>
            </a:r>
            <a:r>
              <a:rPr lang="es-EC" sz="1400" dirty="0" smtClean="0"/>
              <a:t> Tracker</a:t>
            </a:r>
          </a:p>
          <a:p>
            <a:pPr algn="ctr"/>
            <a:endParaRPr lang="es-EC" sz="1400" dirty="0"/>
          </a:p>
        </p:txBody>
      </p:sp>
      <p:pic>
        <p:nvPicPr>
          <p:cNvPr id="6" name="Imagen 5"/>
          <p:cNvPicPr>
            <a:picLocks noChangeAspect="1"/>
          </p:cNvPicPr>
          <p:nvPr/>
        </p:nvPicPr>
        <p:blipFill>
          <a:blip r:embed="rId4"/>
          <a:stretch>
            <a:fillRect/>
          </a:stretch>
        </p:blipFill>
        <p:spPr>
          <a:xfrm>
            <a:off x="4133850" y="3857399"/>
            <a:ext cx="3894118" cy="2200067"/>
          </a:xfrm>
          <a:prstGeom prst="rect">
            <a:avLst/>
          </a:prstGeom>
        </p:spPr>
      </p:pic>
      <p:pic>
        <p:nvPicPr>
          <p:cNvPr id="7" name="Imagen 6"/>
          <p:cNvPicPr>
            <a:picLocks noChangeAspect="1"/>
          </p:cNvPicPr>
          <p:nvPr/>
        </p:nvPicPr>
        <p:blipFill>
          <a:blip r:embed="rId5"/>
          <a:stretch>
            <a:fillRect/>
          </a:stretch>
        </p:blipFill>
        <p:spPr>
          <a:xfrm>
            <a:off x="8428389" y="3876221"/>
            <a:ext cx="2574221" cy="2157991"/>
          </a:xfrm>
          <a:prstGeom prst="rect">
            <a:avLst/>
          </a:prstGeom>
        </p:spPr>
      </p:pic>
    </p:spTree>
    <p:extLst>
      <p:ext uri="{BB962C8B-B14F-4D97-AF65-F5344CB8AC3E}">
        <p14:creationId xmlns:p14="http://schemas.microsoft.com/office/powerpoint/2010/main" val="324374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8"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a:t>
            </a:r>
            <a:r>
              <a:rPr lang="es-EC" b="1" dirty="0" smtClean="0"/>
              <a:t>Extracción de características </a:t>
            </a:r>
            <a:endParaRPr lang="es-EC" b="1" dirty="0"/>
          </a:p>
        </p:txBody>
      </p:sp>
      <p:sp>
        <p:nvSpPr>
          <p:cNvPr id="31" name="Rectángulo 30"/>
          <p:cNvSpPr/>
          <p:nvPr/>
        </p:nvSpPr>
        <p:spPr>
          <a:xfrm>
            <a:off x="6488132" y="-4876"/>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Algoritmo</a:t>
            </a:r>
            <a:endParaRPr lang="es-EC" sz="1600" b="1" dirty="0"/>
          </a:p>
        </p:txBody>
      </p:sp>
      <p:pic>
        <p:nvPicPr>
          <p:cNvPr id="2" name="Imagen 1"/>
          <p:cNvPicPr>
            <a:picLocks noChangeAspect="1"/>
          </p:cNvPicPr>
          <p:nvPr/>
        </p:nvPicPr>
        <p:blipFill>
          <a:blip r:embed="rId3"/>
          <a:stretch>
            <a:fillRect/>
          </a:stretch>
        </p:blipFill>
        <p:spPr>
          <a:xfrm>
            <a:off x="661748" y="552788"/>
            <a:ext cx="2528888" cy="6295317"/>
          </a:xfrm>
          <a:prstGeom prst="rect">
            <a:avLst/>
          </a:prstGeom>
        </p:spPr>
      </p:pic>
      <p:sp>
        <p:nvSpPr>
          <p:cNvPr id="23" name="Rectángulo 22"/>
          <p:cNvSpPr/>
          <p:nvPr/>
        </p:nvSpPr>
        <p:spPr>
          <a:xfrm>
            <a:off x="5480099" y="1009938"/>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Secuencia de algoritmo</a:t>
            </a:r>
            <a:endParaRPr lang="es-EC" sz="1600" b="1" dirty="0"/>
          </a:p>
        </p:txBody>
      </p:sp>
      <p:pic>
        <p:nvPicPr>
          <p:cNvPr id="11" name="Imagen 10"/>
          <p:cNvPicPr>
            <a:picLocks noChangeAspect="1"/>
          </p:cNvPicPr>
          <p:nvPr/>
        </p:nvPicPr>
        <p:blipFill>
          <a:blip r:embed="rId4"/>
          <a:stretch>
            <a:fillRect/>
          </a:stretch>
        </p:blipFill>
        <p:spPr>
          <a:xfrm>
            <a:off x="4371640" y="1883145"/>
            <a:ext cx="5848350" cy="3476625"/>
          </a:xfrm>
          <a:prstGeom prst="rect">
            <a:avLst/>
          </a:prstGeom>
        </p:spPr>
      </p:pic>
      <p:pic>
        <p:nvPicPr>
          <p:cNvPr id="12" name="Imagen 11"/>
          <p:cNvPicPr>
            <a:picLocks noChangeAspect="1"/>
          </p:cNvPicPr>
          <p:nvPr/>
        </p:nvPicPr>
        <p:blipFill>
          <a:blip r:embed="rId5"/>
          <a:stretch>
            <a:fillRect/>
          </a:stretch>
        </p:blipFill>
        <p:spPr>
          <a:xfrm>
            <a:off x="5192051" y="2762507"/>
            <a:ext cx="6362704" cy="1504693"/>
          </a:xfrm>
          <a:prstGeom prst="rect">
            <a:avLst/>
          </a:prstGeom>
        </p:spPr>
      </p:pic>
      <p:pic>
        <p:nvPicPr>
          <p:cNvPr id="22" name="Imagen 21"/>
          <p:cNvPicPr>
            <a:picLocks noChangeAspect="1"/>
          </p:cNvPicPr>
          <p:nvPr/>
        </p:nvPicPr>
        <p:blipFill>
          <a:blip r:embed="rId6"/>
          <a:stretch>
            <a:fillRect/>
          </a:stretch>
        </p:blipFill>
        <p:spPr>
          <a:xfrm>
            <a:off x="3559363" y="2517238"/>
            <a:ext cx="1436162" cy="2208438"/>
          </a:xfrm>
          <a:prstGeom prst="rect">
            <a:avLst/>
          </a:prstGeom>
        </p:spPr>
      </p:pic>
      <p:pic>
        <p:nvPicPr>
          <p:cNvPr id="4" name="Imagen 3"/>
          <p:cNvPicPr>
            <a:picLocks noChangeAspect="1"/>
          </p:cNvPicPr>
          <p:nvPr/>
        </p:nvPicPr>
        <p:blipFill>
          <a:blip r:embed="rId7"/>
          <a:stretch>
            <a:fillRect/>
          </a:stretch>
        </p:blipFill>
        <p:spPr>
          <a:xfrm>
            <a:off x="3190636" y="1432999"/>
            <a:ext cx="8563214" cy="4539676"/>
          </a:xfrm>
          <a:prstGeom prst="rect">
            <a:avLst/>
          </a:prstGeom>
        </p:spPr>
      </p:pic>
    </p:spTree>
    <p:extLst>
      <p:ext uri="{BB962C8B-B14F-4D97-AF65-F5344CB8AC3E}">
        <p14:creationId xmlns:p14="http://schemas.microsoft.com/office/powerpoint/2010/main" val="10673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11"/>
                                        </p:tgtEl>
                                        <p:attrNameLst>
                                          <p:attrName>ppt_w</p:attrName>
                                        </p:attrNameLst>
                                      </p:cBhvr>
                                      <p:tavLst>
                                        <p:tav tm="0">
                                          <p:val>
                                            <p:strVal val="ppt_w"/>
                                          </p:val>
                                        </p:tav>
                                        <p:tav tm="100000">
                                          <p:val>
                                            <p:strVal val="ppt_w*0.70"/>
                                          </p:val>
                                        </p:tav>
                                      </p:tavLst>
                                    </p:anim>
                                    <p:anim calcmode="lin" valueType="num">
                                      <p:cBhvr>
                                        <p:cTn id="7" dur="1000"/>
                                        <p:tgtEl>
                                          <p:spTgt spid="11"/>
                                        </p:tgtEl>
                                        <p:attrNameLst>
                                          <p:attrName>ppt_h</p:attrName>
                                        </p:attrNameLst>
                                      </p:cBhvr>
                                      <p:tavLst>
                                        <p:tav tm="0">
                                          <p:val>
                                            <p:strVal val="ppt_h"/>
                                          </p:val>
                                        </p:tav>
                                        <p:tav tm="100000">
                                          <p:val>
                                            <p:strVal val="ppt_h"/>
                                          </p:val>
                                        </p:tav>
                                      </p:tavLst>
                                    </p:anim>
                                    <p:animEffect transition="out" filter="fade">
                                      <p:cBhvr>
                                        <p:cTn id="8" dur="1000"/>
                                        <p:tgtEl>
                                          <p:spTgt spid="11"/>
                                        </p:tgtEl>
                                      </p:cBhvr>
                                    </p:animEffect>
                                    <p:set>
                                      <p:cBhvr>
                                        <p:cTn id="9" dur="1" fill="hold">
                                          <p:stCondLst>
                                            <p:cond delay="9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15"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
        <p:nvSpPr>
          <p:cNvPr id="27"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4" name="Imagen 3"/>
          <p:cNvPicPr>
            <a:picLocks noChangeAspect="1"/>
          </p:cNvPicPr>
          <p:nvPr/>
        </p:nvPicPr>
        <p:blipFill>
          <a:blip r:embed="rId3"/>
          <a:stretch>
            <a:fillRect/>
          </a:stretch>
        </p:blipFill>
        <p:spPr>
          <a:xfrm>
            <a:off x="648698" y="1243779"/>
            <a:ext cx="10558463" cy="2151883"/>
          </a:xfrm>
          <a:prstGeom prst="rect">
            <a:avLst/>
          </a:prstGeom>
        </p:spPr>
      </p:pic>
      <p:cxnSp>
        <p:nvCxnSpPr>
          <p:cNvPr id="28" name="Conector recto de flecha 27"/>
          <p:cNvCxnSpPr/>
          <p:nvPr/>
        </p:nvCxnSpPr>
        <p:spPr>
          <a:xfrm>
            <a:off x="2150421" y="3119062"/>
            <a:ext cx="2229" cy="16243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5924230" y="3119062"/>
            <a:ext cx="2229" cy="16243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p:nvPr/>
        </p:nvCxnSpPr>
        <p:spPr>
          <a:xfrm>
            <a:off x="9808521" y="3119062"/>
            <a:ext cx="2229" cy="16243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648698" y="5101668"/>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Selección de gestos corporales</a:t>
            </a:r>
            <a:endParaRPr lang="es-EC" sz="1600" dirty="0"/>
          </a:p>
        </p:txBody>
      </p:sp>
      <p:sp>
        <p:nvSpPr>
          <p:cNvPr id="33" name="CuadroTexto 32"/>
          <p:cNvSpPr txBox="1"/>
          <p:nvPr/>
        </p:nvSpPr>
        <p:spPr>
          <a:xfrm>
            <a:off x="4430109" y="5101668"/>
            <a:ext cx="2982684" cy="584775"/>
          </a:xfrm>
          <a:prstGeom prst="rect">
            <a:avLst/>
          </a:prstGeom>
          <a:noFill/>
          <a:ln w="38100">
            <a:solidFill>
              <a:schemeClr val="bg2">
                <a:lumMod val="25000"/>
              </a:schemeClr>
            </a:solidFill>
          </a:ln>
        </p:spPr>
        <p:txBody>
          <a:bodyPr wrap="square" rtlCol="0">
            <a:spAutoFit/>
          </a:bodyPr>
          <a:lstStyle/>
          <a:p>
            <a:pPr algn="ctr"/>
            <a:r>
              <a:rPr lang="es-EC" sz="1600" dirty="0" smtClean="0"/>
              <a:t>Calculo de parámetros y selección de kernel </a:t>
            </a:r>
            <a:endParaRPr lang="es-EC" sz="1600" dirty="0"/>
          </a:p>
        </p:txBody>
      </p:sp>
      <p:sp>
        <p:nvSpPr>
          <p:cNvPr id="34" name="CuadroTexto 33"/>
          <p:cNvSpPr txBox="1"/>
          <p:nvPr/>
        </p:nvSpPr>
        <p:spPr>
          <a:xfrm>
            <a:off x="8224477" y="5095763"/>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Pruebas del modelo</a:t>
            </a:r>
            <a:endParaRPr lang="es-EC" sz="1600" dirty="0"/>
          </a:p>
        </p:txBody>
      </p:sp>
      <p:sp>
        <p:nvSpPr>
          <p:cNvPr id="35" name="CuadroTexto 34"/>
          <p:cNvSpPr txBox="1"/>
          <p:nvPr/>
        </p:nvSpPr>
        <p:spPr>
          <a:xfrm>
            <a:off x="648698" y="5686443"/>
            <a:ext cx="2982684" cy="584775"/>
          </a:xfrm>
          <a:prstGeom prst="rect">
            <a:avLst/>
          </a:prstGeom>
          <a:noFill/>
          <a:ln w="38100">
            <a:solidFill>
              <a:schemeClr val="bg2">
                <a:lumMod val="25000"/>
              </a:schemeClr>
            </a:solidFill>
          </a:ln>
        </p:spPr>
        <p:txBody>
          <a:bodyPr wrap="square" rtlCol="0">
            <a:spAutoFit/>
          </a:bodyPr>
          <a:lstStyle/>
          <a:p>
            <a:pPr algn="ctr"/>
            <a:r>
              <a:rPr lang="es-EC" sz="1600" dirty="0" smtClean="0"/>
              <a:t>Recolección de datos con diferentes usuarios</a:t>
            </a:r>
            <a:endParaRPr lang="es-EC" sz="1600" dirty="0"/>
          </a:p>
        </p:txBody>
      </p:sp>
    </p:spTree>
    <p:extLst>
      <p:ext uri="{BB962C8B-B14F-4D97-AF65-F5344CB8AC3E}">
        <p14:creationId xmlns:p14="http://schemas.microsoft.com/office/powerpoint/2010/main" val="277318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057900" y="2076450"/>
            <a:ext cx="2495550" cy="666251"/>
          </a:xfrm>
          <a:prstGeom prst="rect">
            <a:avLst/>
          </a:prstGeom>
          <a:solidFill>
            <a:schemeClr val="accent4">
              <a:lumMod val="60000"/>
              <a:lumOff val="4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30"/>
          <p:cNvSpPr/>
          <p:nvPr/>
        </p:nvSpPr>
        <p:spPr>
          <a:xfrm>
            <a:off x="6230109" y="-5316"/>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Selección de gestos corporales</a:t>
            </a:r>
            <a:endParaRPr lang="es-EC" sz="1600" b="1" dirty="0"/>
          </a:p>
        </p:txBody>
      </p:sp>
      <p:sp>
        <p:nvSpPr>
          <p:cNvPr id="47" name="CuadroTexto 46"/>
          <p:cNvSpPr txBox="1"/>
          <p:nvPr/>
        </p:nvSpPr>
        <p:spPr>
          <a:xfrm>
            <a:off x="1863718" y="2218749"/>
            <a:ext cx="1489082" cy="338554"/>
          </a:xfrm>
          <a:prstGeom prst="rect">
            <a:avLst/>
          </a:prstGeom>
          <a:noFill/>
          <a:ln w="38100">
            <a:solidFill>
              <a:schemeClr val="bg2">
                <a:lumMod val="25000"/>
              </a:schemeClr>
            </a:solidFill>
          </a:ln>
        </p:spPr>
        <p:txBody>
          <a:bodyPr wrap="square" rtlCol="0">
            <a:spAutoFit/>
          </a:bodyPr>
          <a:lstStyle/>
          <a:p>
            <a:pPr algn="ctr"/>
            <a:r>
              <a:rPr lang="es-EC" sz="1600" dirty="0" smtClean="0"/>
              <a:t>Icónicos</a:t>
            </a:r>
            <a:endParaRPr lang="es-EC" sz="1600" dirty="0"/>
          </a:p>
        </p:txBody>
      </p:sp>
      <p:sp>
        <p:nvSpPr>
          <p:cNvPr id="14" name="18 Rectángulo"/>
          <p:cNvSpPr/>
          <p:nvPr/>
        </p:nvSpPr>
        <p:spPr bwMode="auto">
          <a:xfrm>
            <a:off x="287384" y="981664"/>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Tipo de gestos corporales</a:t>
            </a:r>
            <a:endParaRPr lang="es-EC" sz="2000" b="1" dirty="0"/>
          </a:p>
        </p:txBody>
      </p:sp>
      <p:sp>
        <p:nvSpPr>
          <p:cNvPr id="15" name="CuadroTexto 14"/>
          <p:cNvSpPr txBox="1"/>
          <p:nvPr/>
        </p:nvSpPr>
        <p:spPr>
          <a:xfrm>
            <a:off x="4249289" y="2229310"/>
            <a:ext cx="1491342" cy="338554"/>
          </a:xfrm>
          <a:prstGeom prst="rect">
            <a:avLst/>
          </a:prstGeom>
          <a:noFill/>
          <a:ln w="38100">
            <a:solidFill>
              <a:schemeClr val="bg2">
                <a:lumMod val="25000"/>
              </a:schemeClr>
            </a:solidFill>
          </a:ln>
        </p:spPr>
        <p:txBody>
          <a:bodyPr wrap="square" rtlCol="0">
            <a:spAutoFit/>
          </a:bodyPr>
          <a:lstStyle/>
          <a:p>
            <a:pPr algn="ctr"/>
            <a:r>
              <a:rPr lang="es-EC" sz="1600" dirty="0" smtClean="0"/>
              <a:t>Metafóricos</a:t>
            </a:r>
            <a:endParaRPr lang="es-EC" sz="1600" dirty="0"/>
          </a:p>
        </p:txBody>
      </p:sp>
      <p:sp>
        <p:nvSpPr>
          <p:cNvPr id="16" name="CuadroTexto 15"/>
          <p:cNvSpPr txBox="1"/>
          <p:nvPr/>
        </p:nvSpPr>
        <p:spPr>
          <a:xfrm>
            <a:off x="6331181" y="2264213"/>
            <a:ext cx="1898419" cy="338554"/>
          </a:xfrm>
          <a:prstGeom prst="rect">
            <a:avLst/>
          </a:prstGeom>
          <a:noFill/>
          <a:ln w="38100">
            <a:solidFill>
              <a:schemeClr val="bg2">
                <a:lumMod val="25000"/>
              </a:schemeClr>
            </a:solidFill>
          </a:ln>
        </p:spPr>
        <p:txBody>
          <a:bodyPr wrap="square" rtlCol="0">
            <a:spAutoFit/>
          </a:bodyPr>
          <a:lstStyle/>
          <a:p>
            <a:pPr algn="ctr"/>
            <a:r>
              <a:rPr lang="es-EC" sz="1600" dirty="0"/>
              <a:t>D</a:t>
            </a:r>
            <a:r>
              <a:rPr lang="es-EC" sz="1600" dirty="0" smtClean="0"/>
              <a:t>eícticos</a:t>
            </a:r>
            <a:endParaRPr lang="es-EC" sz="1600" dirty="0"/>
          </a:p>
        </p:txBody>
      </p:sp>
      <p:sp>
        <p:nvSpPr>
          <p:cNvPr id="17" name="CuadroTexto 16"/>
          <p:cNvSpPr txBox="1"/>
          <p:nvPr/>
        </p:nvSpPr>
        <p:spPr>
          <a:xfrm>
            <a:off x="8687119" y="2264213"/>
            <a:ext cx="1790381" cy="338554"/>
          </a:xfrm>
          <a:prstGeom prst="rect">
            <a:avLst/>
          </a:prstGeom>
          <a:noFill/>
          <a:ln w="38100">
            <a:solidFill>
              <a:schemeClr val="bg2">
                <a:lumMod val="25000"/>
              </a:schemeClr>
            </a:solidFill>
          </a:ln>
        </p:spPr>
        <p:txBody>
          <a:bodyPr wrap="square" rtlCol="0">
            <a:spAutoFit/>
          </a:bodyPr>
          <a:lstStyle/>
          <a:p>
            <a:pPr algn="ctr"/>
            <a:r>
              <a:rPr lang="es-EC" sz="1600" dirty="0" smtClean="0"/>
              <a:t>Ilustrativos</a:t>
            </a:r>
            <a:endParaRPr lang="es-EC" sz="1600" dirty="0"/>
          </a:p>
        </p:txBody>
      </p:sp>
      <p:pic>
        <p:nvPicPr>
          <p:cNvPr id="3" name="Imagen 2"/>
          <p:cNvPicPr>
            <a:picLocks noChangeAspect="1"/>
          </p:cNvPicPr>
          <p:nvPr/>
        </p:nvPicPr>
        <p:blipFill>
          <a:blip r:embed="rId3"/>
          <a:stretch>
            <a:fillRect/>
          </a:stretch>
        </p:blipFill>
        <p:spPr>
          <a:xfrm>
            <a:off x="1621510" y="2826015"/>
            <a:ext cx="9114542" cy="2695575"/>
          </a:xfrm>
          <a:prstGeom prst="rect">
            <a:avLst/>
          </a:prstGeom>
        </p:spPr>
      </p:pic>
      <p:sp>
        <p:nvSpPr>
          <p:cNvPr id="20" name="Rectángulo 19"/>
          <p:cNvSpPr/>
          <p:nvPr/>
        </p:nvSpPr>
        <p:spPr>
          <a:xfrm>
            <a:off x="4752304" y="5744838"/>
            <a:ext cx="3389261" cy="369332"/>
          </a:xfrm>
          <a:prstGeom prst="rect">
            <a:avLst/>
          </a:prstGeom>
        </p:spPr>
        <p:txBody>
          <a:bodyPr wrap="none">
            <a:spAutoFit/>
          </a:bodyPr>
          <a:lstStyle/>
          <a:p>
            <a:r>
              <a:rPr lang="es-EC" dirty="0"/>
              <a:t>Fuente: </a:t>
            </a:r>
            <a:r>
              <a:rPr lang="es-EC" dirty="0" smtClean="0"/>
              <a:t>(</a:t>
            </a:r>
            <a:r>
              <a:rPr lang="es-EC" dirty="0"/>
              <a:t>Aguilar &amp; Galicia, 2016 </a:t>
            </a:r>
            <a:r>
              <a:rPr lang="es-EC" dirty="0" smtClean="0"/>
              <a:t>)</a:t>
            </a:r>
            <a:endParaRPr lang="es-EC" dirty="0"/>
          </a:p>
        </p:txBody>
      </p:sp>
      <p:sp>
        <p:nvSpPr>
          <p:cNvPr id="22"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Tree>
    <p:extLst>
      <p:ext uri="{BB962C8B-B14F-4D97-AF65-F5344CB8AC3E}">
        <p14:creationId xmlns:p14="http://schemas.microsoft.com/office/powerpoint/2010/main" val="155915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30"/>
          <p:cNvSpPr/>
          <p:nvPr/>
        </p:nvSpPr>
        <p:spPr>
          <a:xfrm>
            <a:off x="6248104" y="-3587"/>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Selección de gestos corporales</a:t>
            </a:r>
            <a:endParaRPr lang="es-EC" sz="1600" b="1" dirty="0"/>
          </a:p>
        </p:txBody>
      </p:sp>
      <p:sp>
        <p:nvSpPr>
          <p:cNvPr id="14" name="18 Rectángulo"/>
          <p:cNvSpPr/>
          <p:nvPr/>
        </p:nvSpPr>
        <p:spPr bwMode="auto">
          <a:xfrm>
            <a:off x="287384" y="981664"/>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Grados de libertad de drone</a:t>
            </a:r>
            <a:endParaRPr lang="es-EC" sz="2000" b="1" dirty="0"/>
          </a:p>
        </p:txBody>
      </p:sp>
      <p:pic>
        <p:nvPicPr>
          <p:cNvPr id="2" name="Imagen 1"/>
          <p:cNvPicPr>
            <a:picLocks noChangeAspect="1"/>
          </p:cNvPicPr>
          <p:nvPr/>
        </p:nvPicPr>
        <p:blipFill>
          <a:blip r:embed="rId3"/>
          <a:stretch>
            <a:fillRect/>
          </a:stretch>
        </p:blipFill>
        <p:spPr>
          <a:xfrm>
            <a:off x="130631" y="2092622"/>
            <a:ext cx="4710201" cy="3723699"/>
          </a:xfrm>
          <a:prstGeom prst="rect">
            <a:avLst/>
          </a:prstGeom>
        </p:spPr>
      </p:pic>
      <p:sp>
        <p:nvSpPr>
          <p:cNvPr id="21" name="CuadroTexto 20"/>
          <p:cNvSpPr txBox="1"/>
          <p:nvPr/>
        </p:nvSpPr>
        <p:spPr>
          <a:xfrm>
            <a:off x="6969515" y="1727795"/>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Elevar</a:t>
            </a:r>
            <a:endParaRPr lang="es-EC" sz="1600" dirty="0"/>
          </a:p>
        </p:txBody>
      </p:sp>
      <p:sp>
        <p:nvSpPr>
          <p:cNvPr id="22" name="CuadroTexto 21"/>
          <p:cNvSpPr txBox="1"/>
          <p:nvPr/>
        </p:nvSpPr>
        <p:spPr>
          <a:xfrm>
            <a:off x="9778073" y="1727795"/>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Descender</a:t>
            </a:r>
            <a:endParaRPr lang="es-EC" sz="1600" dirty="0"/>
          </a:p>
        </p:txBody>
      </p:sp>
      <p:sp>
        <p:nvSpPr>
          <p:cNvPr id="23" name="CuadroTexto 22"/>
          <p:cNvSpPr txBox="1"/>
          <p:nvPr/>
        </p:nvSpPr>
        <p:spPr>
          <a:xfrm>
            <a:off x="6989855" y="2756495"/>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Adelante </a:t>
            </a:r>
            <a:endParaRPr lang="es-EC" sz="1600" dirty="0"/>
          </a:p>
        </p:txBody>
      </p:sp>
      <p:sp>
        <p:nvSpPr>
          <p:cNvPr id="24" name="CuadroTexto 23"/>
          <p:cNvSpPr txBox="1"/>
          <p:nvPr/>
        </p:nvSpPr>
        <p:spPr>
          <a:xfrm>
            <a:off x="9709698" y="2756495"/>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Atrás</a:t>
            </a:r>
            <a:endParaRPr lang="es-EC" sz="1600" dirty="0"/>
          </a:p>
        </p:txBody>
      </p:sp>
      <p:sp>
        <p:nvSpPr>
          <p:cNvPr id="25" name="CuadroTexto 24"/>
          <p:cNvSpPr txBox="1"/>
          <p:nvPr/>
        </p:nvSpPr>
        <p:spPr>
          <a:xfrm>
            <a:off x="7000510" y="3785195"/>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Derecha</a:t>
            </a:r>
            <a:endParaRPr lang="es-EC" sz="1600" dirty="0"/>
          </a:p>
        </p:txBody>
      </p:sp>
      <p:sp>
        <p:nvSpPr>
          <p:cNvPr id="26" name="CuadroTexto 25"/>
          <p:cNvSpPr txBox="1"/>
          <p:nvPr/>
        </p:nvSpPr>
        <p:spPr>
          <a:xfrm>
            <a:off x="9709698" y="3785195"/>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Izquierda</a:t>
            </a:r>
            <a:endParaRPr lang="es-EC" sz="1600" dirty="0"/>
          </a:p>
        </p:txBody>
      </p:sp>
      <p:sp>
        <p:nvSpPr>
          <p:cNvPr id="4" name="Abrir llave 3"/>
          <p:cNvSpPr/>
          <p:nvPr/>
        </p:nvSpPr>
        <p:spPr>
          <a:xfrm>
            <a:off x="6506369" y="1295400"/>
            <a:ext cx="45719" cy="300990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7" name="Rectángulo 26"/>
          <p:cNvSpPr/>
          <p:nvPr/>
        </p:nvSpPr>
        <p:spPr>
          <a:xfrm>
            <a:off x="1462632" y="6040588"/>
            <a:ext cx="2438681" cy="369332"/>
          </a:xfrm>
          <a:prstGeom prst="rect">
            <a:avLst/>
          </a:prstGeom>
        </p:spPr>
        <p:txBody>
          <a:bodyPr wrap="none">
            <a:spAutoFit/>
          </a:bodyPr>
          <a:lstStyle/>
          <a:p>
            <a:r>
              <a:rPr lang="es-EC" dirty="0"/>
              <a:t>Fuente: </a:t>
            </a:r>
            <a:r>
              <a:rPr lang="es-EC" dirty="0" smtClean="0"/>
              <a:t>(Mayorga,2009)</a:t>
            </a:r>
            <a:endParaRPr lang="es-EC" dirty="0"/>
          </a:p>
        </p:txBody>
      </p:sp>
      <p:sp>
        <p:nvSpPr>
          <p:cNvPr id="28" name="CuadroTexto 27"/>
          <p:cNvSpPr txBox="1"/>
          <p:nvPr/>
        </p:nvSpPr>
        <p:spPr>
          <a:xfrm>
            <a:off x="6806942" y="5648706"/>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Despegar</a:t>
            </a:r>
            <a:endParaRPr lang="es-EC" sz="1600" dirty="0"/>
          </a:p>
        </p:txBody>
      </p:sp>
      <p:sp>
        <p:nvSpPr>
          <p:cNvPr id="29" name="CuadroTexto 28"/>
          <p:cNvSpPr txBox="1"/>
          <p:nvPr/>
        </p:nvSpPr>
        <p:spPr>
          <a:xfrm>
            <a:off x="9314157" y="5645381"/>
            <a:ext cx="1961806" cy="341879"/>
          </a:xfrm>
          <a:prstGeom prst="rect">
            <a:avLst/>
          </a:prstGeom>
          <a:noFill/>
          <a:ln w="38100">
            <a:solidFill>
              <a:schemeClr val="bg2">
                <a:lumMod val="25000"/>
              </a:schemeClr>
            </a:solidFill>
          </a:ln>
        </p:spPr>
        <p:txBody>
          <a:bodyPr wrap="square" rtlCol="0">
            <a:spAutoFit/>
          </a:bodyPr>
          <a:lstStyle/>
          <a:p>
            <a:pPr algn="ctr"/>
            <a:r>
              <a:rPr lang="es-EC" sz="1600" dirty="0" smtClean="0"/>
              <a:t>Aterrizar</a:t>
            </a:r>
            <a:endParaRPr lang="es-EC" sz="1600" dirty="0"/>
          </a:p>
        </p:txBody>
      </p:sp>
      <p:sp>
        <p:nvSpPr>
          <p:cNvPr id="30" name="CuadroTexto 29"/>
          <p:cNvSpPr txBox="1"/>
          <p:nvPr/>
        </p:nvSpPr>
        <p:spPr>
          <a:xfrm>
            <a:off x="8180275" y="6225254"/>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Emergencia</a:t>
            </a:r>
            <a:endParaRPr lang="es-EC" sz="1600" dirty="0"/>
          </a:p>
        </p:txBody>
      </p:sp>
      <p:sp>
        <p:nvSpPr>
          <p:cNvPr id="32" name="18 Rectángulo"/>
          <p:cNvSpPr/>
          <p:nvPr/>
        </p:nvSpPr>
        <p:spPr bwMode="auto">
          <a:xfrm>
            <a:off x="7777675" y="842752"/>
            <a:ext cx="2517385" cy="350244"/>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Movimientos</a:t>
            </a:r>
            <a:endParaRPr lang="es-EC" sz="2000" b="1" dirty="0"/>
          </a:p>
        </p:txBody>
      </p:sp>
      <p:sp>
        <p:nvSpPr>
          <p:cNvPr id="33" name="18 Rectángulo"/>
          <p:cNvSpPr/>
          <p:nvPr/>
        </p:nvSpPr>
        <p:spPr bwMode="auto">
          <a:xfrm>
            <a:off x="7548727" y="4653889"/>
            <a:ext cx="3130411" cy="45311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Acciones complementarias</a:t>
            </a:r>
            <a:endParaRPr lang="es-EC" sz="2000" b="1" dirty="0"/>
          </a:p>
        </p:txBody>
      </p:sp>
      <p:sp>
        <p:nvSpPr>
          <p:cNvPr id="34" name="Abrir llave 33"/>
          <p:cNvSpPr/>
          <p:nvPr/>
        </p:nvSpPr>
        <p:spPr>
          <a:xfrm>
            <a:off x="6490721" y="5362251"/>
            <a:ext cx="49232" cy="135667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5"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Tree>
    <p:extLst>
      <p:ext uri="{BB962C8B-B14F-4D97-AF65-F5344CB8AC3E}">
        <p14:creationId xmlns:p14="http://schemas.microsoft.com/office/powerpoint/2010/main" val="343109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4" grpId="0" animBg="1"/>
      <p:bldP spid="28" grpId="0" animBg="1"/>
      <p:bldP spid="29" grpId="0" animBg="1"/>
      <p:bldP spid="30" grpId="0" animBg="1"/>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30"/>
          <p:cNvSpPr/>
          <p:nvPr/>
        </p:nvSpPr>
        <p:spPr>
          <a:xfrm>
            <a:off x="6254314" y="1266"/>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Selección de gestos corporales</a:t>
            </a:r>
            <a:endParaRPr lang="es-EC" sz="1600" b="1" dirty="0"/>
          </a:p>
        </p:txBody>
      </p:sp>
      <p:sp>
        <p:nvSpPr>
          <p:cNvPr id="47" name="CuadroTexto 46"/>
          <p:cNvSpPr txBox="1"/>
          <p:nvPr/>
        </p:nvSpPr>
        <p:spPr>
          <a:xfrm>
            <a:off x="287384" y="1890081"/>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Elevar</a:t>
            </a:r>
            <a:endParaRPr lang="es-EC" sz="1600" dirty="0"/>
          </a:p>
        </p:txBody>
      </p:sp>
      <p:sp>
        <p:nvSpPr>
          <p:cNvPr id="14" name="18 Rectángulo"/>
          <p:cNvSpPr/>
          <p:nvPr/>
        </p:nvSpPr>
        <p:spPr bwMode="auto">
          <a:xfrm>
            <a:off x="287384" y="981664"/>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Gestos con brazo izquierdo</a:t>
            </a:r>
            <a:endParaRPr lang="es-EC" sz="2000" b="1" dirty="0"/>
          </a:p>
        </p:txBody>
      </p:sp>
      <p:sp>
        <p:nvSpPr>
          <p:cNvPr id="17" name="CuadroTexto 16"/>
          <p:cNvSpPr txBox="1"/>
          <p:nvPr/>
        </p:nvSpPr>
        <p:spPr>
          <a:xfrm>
            <a:off x="2953655" y="1890081"/>
            <a:ext cx="1374424" cy="338554"/>
          </a:xfrm>
          <a:prstGeom prst="rect">
            <a:avLst/>
          </a:prstGeom>
          <a:noFill/>
          <a:ln w="38100">
            <a:solidFill>
              <a:schemeClr val="bg2">
                <a:lumMod val="25000"/>
              </a:schemeClr>
            </a:solidFill>
          </a:ln>
        </p:spPr>
        <p:txBody>
          <a:bodyPr wrap="square" rtlCol="0">
            <a:spAutoFit/>
          </a:bodyPr>
          <a:lstStyle/>
          <a:p>
            <a:pPr algn="ctr"/>
            <a:r>
              <a:rPr lang="es-EC" sz="1600" dirty="0" smtClean="0"/>
              <a:t>Descender </a:t>
            </a:r>
            <a:endParaRPr lang="es-EC" sz="1600" dirty="0"/>
          </a:p>
        </p:txBody>
      </p:sp>
      <p:pic>
        <p:nvPicPr>
          <p:cNvPr id="2" name="Imagen 1"/>
          <p:cNvPicPr>
            <a:picLocks noChangeAspect="1"/>
          </p:cNvPicPr>
          <p:nvPr/>
        </p:nvPicPr>
        <p:blipFill>
          <a:blip r:embed="rId3"/>
          <a:stretch>
            <a:fillRect/>
          </a:stretch>
        </p:blipFill>
        <p:spPr>
          <a:xfrm>
            <a:off x="466495" y="2564556"/>
            <a:ext cx="1847850" cy="3152775"/>
          </a:xfrm>
          <a:prstGeom prst="rect">
            <a:avLst/>
          </a:prstGeom>
        </p:spPr>
      </p:pic>
      <p:pic>
        <p:nvPicPr>
          <p:cNvPr id="4" name="Imagen 3"/>
          <p:cNvPicPr>
            <a:picLocks noChangeAspect="1"/>
          </p:cNvPicPr>
          <p:nvPr/>
        </p:nvPicPr>
        <p:blipFill>
          <a:blip r:embed="rId4"/>
          <a:stretch>
            <a:fillRect/>
          </a:stretch>
        </p:blipFill>
        <p:spPr>
          <a:xfrm>
            <a:off x="2712180" y="2564556"/>
            <a:ext cx="1857375" cy="3067050"/>
          </a:xfrm>
          <a:prstGeom prst="rect">
            <a:avLst/>
          </a:prstGeom>
        </p:spPr>
      </p:pic>
      <p:sp>
        <p:nvSpPr>
          <p:cNvPr id="21" name="CuadroTexto 20"/>
          <p:cNvSpPr txBox="1"/>
          <p:nvPr/>
        </p:nvSpPr>
        <p:spPr>
          <a:xfrm>
            <a:off x="5823819" y="1911179"/>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Adelante</a:t>
            </a:r>
            <a:endParaRPr lang="es-EC" sz="1600" dirty="0"/>
          </a:p>
        </p:txBody>
      </p:sp>
      <p:sp>
        <p:nvSpPr>
          <p:cNvPr id="22" name="18 Rectángulo"/>
          <p:cNvSpPr/>
          <p:nvPr/>
        </p:nvSpPr>
        <p:spPr bwMode="auto">
          <a:xfrm>
            <a:off x="6254314" y="944095"/>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Gestos con brazo derecho</a:t>
            </a:r>
            <a:endParaRPr lang="es-EC" sz="2000" b="1" dirty="0"/>
          </a:p>
        </p:txBody>
      </p:sp>
      <p:sp>
        <p:nvSpPr>
          <p:cNvPr id="23" name="CuadroTexto 22"/>
          <p:cNvSpPr txBox="1"/>
          <p:nvPr/>
        </p:nvSpPr>
        <p:spPr>
          <a:xfrm>
            <a:off x="9607848" y="1907897"/>
            <a:ext cx="1374424" cy="338554"/>
          </a:xfrm>
          <a:prstGeom prst="rect">
            <a:avLst/>
          </a:prstGeom>
          <a:noFill/>
          <a:ln w="38100">
            <a:solidFill>
              <a:schemeClr val="bg2">
                <a:lumMod val="25000"/>
              </a:schemeClr>
            </a:solidFill>
          </a:ln>
        </p:spPr>
        <p:txBody>
          <a:bodyPr wrap="square" rtlCol="0">
            <a:spAutoFit/>
          </a:bodyPr>
          <a:lstStyle/>
          <a:p>
            <a:pPr algn="ctr"/>
            <a:r>
              <a:rPr lang="es-EC" sz="1600" dirty="0" smtClean="0"/>
              <a:t>Atrás </a:t>
            </a:r>
            <a:endParaRPr lang="es-EC" sz="1600" dirty="0"/>
          </a:p>
        </p:txBody>
      </p:sp>
      <p:pic>
        <p:nvPicPr>
          <p:cNvPr id="5" name="Imagen 4"/>
          <p:cNvPicPr>
            <a:picLocks noChangeAspect="1"/>
          </p:cNvPicPr>
          <p:nvPr/>
        </p:nvPicPr>
        <p:blipFill rotWithShape="1">
          <a:blip r:embed="rId5"/>
          <a:srcRect t="16383"/>
          <a:stretch/>
        </p:blipFill>
        <p:spPr>
          <a:xfrm>
            <a:off x="5289482" y="2564556"/>
            <a:ext cx="2889980" cy="1798763"/>
          </a:xfrm>
          <a:prstGeom prst="rect">
            <a:avLst/>
          </a:prstGeom>
        </p:spPr>
      </p:pic>
      <p:pic>
        <p:nvPicPr>
          <p:cNvPr id="6" name="Imagen 5"/>
          <p:cNvPicPr>
            <a:picLocks noChangeAspect="1"/>
          </p:cNvPicPr>
          <p:nvPr/>
        </p:nvPicPr>
        <p:blipFill rotWithShape="1">
          <a:blip r:embed="rId6"/>
          <a:srcRect t="18182"/>
          <a:stretch/>
        </p:blipFill>
        <p:spPr>
          <a:xfrm>
            <a:off x="8486774" y="2527621"/>
            <a:ext cx="2922927" cy="1760663"/>
          </a:xfrm>
          <a:prstGeom prst="rect">
            <a:avLst/>
          </a:prstGeom>
        </p:spPr>
      </p:pic>
      <p:pic>
        <p:nvPicPr>
          <p:cNvPr id="7" name="Imagen 6"/>
          <p:cNvPicPr>
            <a:picLocks noChangeAspect="1"/>
          </p:cNvPicPr>
          <p:nvPr/>
        </p:nvPicPr>
        <p:blipFill rotWithShape="1">
          <a:blip r:embed="rId7"/>
          <a:srcRect t="18454"/>
          <a:stretch/>
        </p:blipFill>
        <p:spPr>
          <a:xfrm>
            <a:off x="5289482" y="4810819"/>
            <a:ext cx="2896243" cy="1857692"/>
          </a:xfrm>
          <a:prstGeom prst="rect">
            <a:avLst/>
          </a:prstGeom>
        </p:spPr>
      </p:pic>
      <p:pic>
        <p:nvPicPr>
          <p:cNvPr id="10" name="Imagen 9"/>
          <p:cNvPicPr>
            <a:picLocks noChangeAspect="1"/>
          </p:cNvPicPr>
          <p:nvPr/>
        </p:nvPicPr>
        <p:blipFill>
          <a:blip r:embed="rId8"/>
          <a:stretch>
            <a:fillRect/>
          </a:stretch>
        </p:blipFill>
        <p:spPr>
          <a:xfrm>
            <a:off x="8607725" y="4810819"/>
            <a:ext cx="2801976" cy="1816843"/>
          </a:xfrm>
          <a:prstGeom prst="rect">
            <a:avLst/>
          </a:prstGeom>
        </p:spPr>
      </p:pic>
      <p:sp>
        <p:nvSpPr>
          <p:cNvPr id="24" name="CuadroTexto 23"/>
          <p:cNvSpPr txBox="1"/>
          <p:nvPr/>
        </p:nvSpPr>
        <p:spPr>
          <a:xfrm>
            <a:off x="5763739" y="4418516"/>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Derecha</a:t>
            </a:r>
            <a:endParaRPr lang="es-EC" sz="1600" dirty="0"/>
          </a:p>
        </p:txBody>
      </p:sp>
      <p:sp>
        <p:nvSpPr>
          <p:cNvPr id="25" name="CuadroTexto 24"/>
          <p:cNvSpPr txBox="1"/>
          <p:nvPr/>
        </p:nvSpPr>
        <p:spPr>
          <a:xfrm>
            <a:off x="9211464" y="4382232"/>
            <a:ext cx="1941466" cy="338554"/>
          </a:xfrm>
          <a:prstGeom prst="rect">
            <a:avLst/>
          </a:prstGeom>
          <a:noFill/>
          <a:ln w="38100">
            <a:solidFill>
              <a:schemeClr val="bg2">
                <a:lumMod val="25000"/>
              </a:schemeClr>
            </a:solidFill>
          </a:ln>
        </p:spPr>
        <p:txBody>
          <a:bodyPr wrap="square" rtlCol="0">
            <a:spAutoFit/>
          </a:bodyPr>
          <a:lstStyle/>
          <a:p>
            <a:pPr algn="ctr"/>
            <a:r>
              <a:rPr lang="es-EC" sz="1600" dirty="0" smtClean="0"/>
              <a:t>Izquierda</a:t>
            </a:r>
            <a:endParaRPr lang="es-EC" sz="1600" dirty="0"/>
          </a:p>
        </p:txBody>
      </p:sp>
      <p:sp>
        <p:nvSpPr>
          <p:cNvPr id="27"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Tree>
    <p:extLst>
      <p:ext uri="{BB962C8B-B14F-4D97-AF65-F5344CB8AC3E}">
        <p14:creationId xmlns:p14="http://schemas.microsoft.com/office/powerpoint/2010/main" val="324894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4" grpId="0" animBg="1"/>
      <p:bldP spid="17"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30"/>
          <p:cNvSpPr/>
          <p:nvPr/>
        </p:nvSpPr>
        <p:spPr>
          <a:xfrm>
            <a:off x="6184360" y="-5316"/>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Selección de gestos corporales</a:t>
            </a:r>
            <a:endParaRPr lang="es-EC" sz="1600" b="1" dirty="0"/>
          </a:p>
        </p:txBody>
      </p:sp>
      <p:sp>
        <p:nvSpPr>
          <p:cNvPr id="47" name="CuadroTexto 46"/>
          <p:cNvSpPr txBox="1"/>
          <p:nvPr/>
        </p:nvSpPr>
        <p:spPr>
          <a:xfrm>
            <a:off x="713175" y="2261826"/>
            <a:ext cx="2400530" cy="339332"/>
          </a:xfrm>
          <a:prstGeom prst="rect">
            <a:avLst/>
          </a:prstGeom>
          <a:noFill/>
          <a:ln w="38100">
            <a:solidFill>
              <a:schemeClr val="bg2">
                <a:lumMod val="25000"/>
              </a:schemeClr>
            </a:solidFill>
          </a:ln>
        </p:spPr>
        <p:txBody>
          <a:bodyPr wrap="square" rtlCol="0">
            <a:spAutoFit/>
          </a:bodyPr>
          <a:lstStyle/>
          <a:p>
            <a:pPr algn="ctr"/>
            <a:r>
              <a:rPr lang="es-EC" sz="1600" dirty="0" smtClean="0"/>
              <a:t>Despegar </a:t>
            </a:r>
            <a:endParaRPr lang="es-EC" sz="1600" dirty="0"/>
          </a:p>
        </p:txBody>
      </p:sp>
      <p:sp>
        <p:nvSpPr>
          <p:cNvPr id="14" name="18 Rectángulo"/>
          <p:cNvSpPr/>
          <p:nvPr/>
        </p:nvSpPr>
        <p:spPr bwMode="auto">
          <a:xfrm>
            <a:off x="3411584" y="944519"/>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Gestos con dos brazos</a:t>
            </a:r>
            <a:endParaRPr lang="es-EC" sz="2000" b="1" dirty="0"/>
          </a:p>
        </p:txBody>
      </p:sp>
      <p:sp>
        <p:nvSpPr>
          <p:cNvPr id="17" name="CuadroTexto 16"/>
          <p:cNvSpPr txBox="1"/>
          <p:nvPr/>
        </p:nvSpPr>
        <p:spPr>
          <a:xfrm>
            <a:off x="4869774" y="2270146"/>
            <a:ext cx="2258642" cy="338554"/>
          </a:xfrm>
          <a:prstGeom prst="rect">
            <a:avLst/>
          </a:prstGeom>
          <a:noFill/>
          <a:ln w="38100">
            <a:solidFill>
              <a:schemeClr val="bg2">
                <a:lumMod val="25000"/>
              </a:schemeClr>
            </a:solidFill>
          </a:ln>
        </p:spPr>
        <p:txBody>
          <a:bodyPr wrap="square" rtlCol="0">
            <a:spAutoFit/>
          </a:bodyPr>
          <a:lstStyle/>
          <a:p>
            <a:pPr algn="ctr"/>
            <a:r>
              <a:rPr lang="es-EC" sz="1600" dirty="0" smtClean="0"/>
              <a:t>Aterrizar</a:t>
            </a:r>
            <a:endParaRPr lang="es-EC" sz="1600" dirty="0"/>
          </a:p>
        </p:txBody>
      </p:sp>
      <p:sp>
        <p:nvSpPr>
          <p:cNvPr id="20" name="CuadroTexto 19"/>
          <p:cNvSpPr txBox="1"/>
          <p:nvPr/>
        </p:nvSpPr>
        <p:spPr>
          <a:xfrm>
            <a:off x="8736541" y="2270146"/>
            <a:ext cx="2360505" cy="338554"/>
          </a:xfrm>
          <a:prstGeom prst="rect">
            <a:avLst/>
          </a:prstGeom>
          <a:noFill/>
          <a:ln w="38100">
            <a:solidFill>
              <a:schemeClr val="bg2">
                <a:lumMod val="25000"/>
              </a:schemeClr>
            </a:solidFill>
          </a:ln>
        </p:spPr>
        <p:txBody>
          <a:bodyPr wrap="square" rtlCol="0">
            <a:spAutoFit/>
          </a:bodyPr>
          <a:lstStyle/>
          <a:p>
            <a:pPr algn="ctr"/>
            <a:r>
              <a:rPr lang="es-EC" sz="1600" dirty="0" smtClean="0"/>
              <a:t>Emergencia</a:t>
            </a:r>
            <a:endParaRPr lang="es-EC" sz="1600" dirty="0"/>
          </a:p>
        </p:txBody>
      </p:sp>
      <p:pic>
        <p:nvPicPr>
          <p:cNvPr id="3" name="Imagen 2"/>
          <p:cNvPicPr>
            <a:picLocks noChangeAspect="1"/>
          </p:cNvPicPr>
          <p:nvPr/>
        </p:nvPicPr>
        <p:blipFill>
          <a:blip r:embed="rId3"/>
          <a:stretch>
            <a:fillRect/>
          </a:stretch>
        </p:blipFill>
        <p:spPr>
          <a:xfrm>
            <a:off x="246565" y="2963043"/>
            <a:ext cx="3333750" cy="2743200"/>
          </a:xfrm>
          <a:prstGeom prst="rect">
            <a:avLst/>
          </a:prstGeom>
        </p:spPr>
      </p:pic>
      <p:pic>
        <p:nvPicPr>
          <p:cNvPr id="9" name="Imagen 8"/>
          <p:cNvPicPr>
            <a:picLocks noChangeAspect="1"/>
          </p:cNvPicPr>
          <p:nvPr/>
        </p:nvPicPr>
        <p:blipFill>
          <a:blip r:embed="rId4"/>
          <a:stretch>
            <a:fillRect/>
          </a:stretch>
        </p:blipFill>
        <p:spPr>
          <a:xfrm>
            <a:off x="4012086" y="2970033"/>
            <a:ext cx="3974018" cy="2736209"/>
          </a:xfrm>
          <a:prstGeom prst="rect">
            <a:avLst/>
          </a:prstGeom>
        </p:spPr>
      </p:pic>
      <p:pic>
        <p:nvPicPr>
          <p:cNvPr id="11" name="Imagen 10"/>
          <p:cNvPicPr>
            <a:picLocks noChangeAspect="1"/>
          </p:cNvPicPr>
          <p:nvPr/>
        </p:nvPicPr>
        <p:blipFill>
          <a:blip r:embed="rId5"/>
          <a:stretch>
            <a:fillRect/>
          </a:stretch>
        </p:blipFill>
        <p:spPr>
          <a:xfrm>
            <a:off x="8340164" y="2927685"/>
            <a:ext cx="3064509" cy="2961673"/>
          </a:xfrm>
          <a:prstGeom prst="rect">
            <a:avLst/>
          </a:prstGeom>
        </p:spPr>
      </p:pic>
      <p:sp>
        <p:nvSpPr>
          <p:cNvPr id="26"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Tree>
    <p:extLst>
      <p:ext uri="{BB962C8B-B14F-4D97-AF65-F5344CB8AC3E}">
        <p14:creationId xmlns:p14="http://schemas.microsoft.com/office/powerpoint/2010/main" val="110600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7"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5095" y="6361244"/>
            <a:ext cx="2743200" cy="365125"/>
          </a:xfrm>
        </p:spPr>
        <p:txBody>
          <a:bodyPr/>
          <a:lstStyle/>
          <a:p>
            <a:pPr>
              <a:defRPr/>
            </a:pPr>
            <a:fld id="{E8D88C74-0DDE-8F40-A44E-D6CE8BB2242F}" type="slidenum">
              <a:rPr lang="es-ES" smtClean="0"/>
              <a:pPr>
                <a:defRPr/>
              </a:pPr>
              <a:t>17</a:t>
            </a:fld>
            <a:endParaRPr lang="es-ES" sz="1600" dirty="0">
              <a:solidFill>
                <a:srgbClr val="888888"/>
              </a:solidFill>
            </a:endParaRPr>
          </a:p>
        </p:txBody>
      </p:sp>
      <p:sp>
        <p:nvSpPr>
          <p:cNvPr id="31" name="18 Rectángulo"/>
          <p:cNvSpPr/>
          <p:nvPr/>
        </p:nvSpPr>
        <p:spPr bwMode="auto">
          <a:xfrm>
            <a:off x="130631" y="11911"/>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6" name="Rectángulo 35"/>
          <p:cNvSpPr/>
          <p:nvPr/>
        </p:nvSpPr>
        <p:spPr>
          <a:xfrm>
            <a:off x="6230109" y="-15498"/>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Recolección de datos</a:t>
            </a:r>
            <a:endParaRPr lang="es-EC" sz="1600" b="1" dirty="0"/>
          </a:p>
        </p:txBody>
      </p:sp>
      <p:pic>
        <p:nvPicPr>
          <p:cNvPr id="2" name="Imagen 1"/>
          <p:cNvPicPr>
            <a:picLocks noChangeAspect="1"/>
          </p:cNvPicPr>
          <p:nvPr/>
        </p:nvPicPr>
        <p:blipFill>
          <a:blip r:embed="rId3"/>
          <a:stretch>
            <a:fillRect/>
          </a:stretch>
        </p:blipFill>
        <p:spPr>
          <a:xfrm>
            <a:off x="1390420" y="1439598"/>
            <a:ext cx="9079194" cy="4838332"/>
          </a:xfrm>
          <a:prstGeom prst="rect">
            <a:avLst/>
          </a:prstGeom>
        </p:spPr>
      </p:pic>
      <p:sp>
        <p:nvSpPr>
          <p:cNvPr id="35"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Tree>
    <p:extLst>
      <p:ext uri="{BB962C8B-B14F-4D97-AF65-F5344CB8AC3E}">
        <p14:creationId xmlns:p14="http://schemas.microsoft.com/office/powerpoint/2010/main" val="832948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5095" y="6361244"/>
            <a:ext cx="2743200" cy="365125"/>
          </a:xfrm>
        </p:spPr>
        <p:txBody>
          <a:bodyPr/>
          <a:lstStyle/>
          <a:p>
            <a:pPr>
              <a:defRPr/>
            </a:pPr>
            <a:fld id="{E8D88C74-0DDE-8F40-A44E-D6CE8BB2242F}" type="slidenum">
              <a:rPr lang="es-ES" smtClean="0"/>
              <a:pPr>
                <a:defRPr/>
              </a:pPr>
              <a:t>18</a:t>
            </a:fld>
            <a:endParaRPr lang="es-ES" sz="1600" dirty="0">
              <a:solidFill>
                <a:srgbClr val="888888"/>
              </a:solidFill>
            </a:endParaRPr>
          </a:p>
        </p:txBody>
      </p:sp>
      <p:sp>
        <p:nvSpPr>
          <p:cNvPr id="31" name="18 Rectángulo"/>
          <p:cNvSpPr/>
          <p:nvPr/>
        </p:nvSpPr>
        <p:spPr bwMode="auto">
          <a:xfrm>
            <a:off x="130631" y="11911"/>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6" name="Rectángulo 35"/>
          <p:cNvSpPr/>
          <p:nvPr/>
        </p:nvSpPr>
        <p:spPr>
          <a:xfrm>
            <a:off x="6230109" y="0"/>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Recolección de datos</a:t>
            </a:r>
            <a:endParaRPr lang="es-EC" sz="1600" b="1" dirty="0"/>
          </a:p>
        </p:txBody>
      </p:sp>
      <p:graphicFrame>
        <p:nvGraphicFramePr>
          <p:cNvPr id="4" name="Tabla 3"/>
          <p:cNvGraphicFramePr>
            <a:graphicFrameLocks noGrp="1"/>
          </p:cNvGraphicFramePr>
          <p:nvPr>
            <p:extLst>
              <p:ext uri="{D42A27DB-BD31-4B8C-83A1-F6EECF244321}">
                <p14:modId xmlns:p14="http://schemas.microsoft.com/office/powerpoint/2010/main" val="2620282277"/>
              </p:ext>
            </p:extLst>
          </p:nvPr>
        </p:nvGraphicFramePr>
        <p:xfrm>
          <a:off x="2034809" y="1599429"/>
          <a:ext cx="8085260" cy="2487270"/>
        </p:xfrm>
        <a:graphic>
          <a:graphicData uri="http://schemas.openxmlformats.org/drawingml/2006/table">
            <a:tbl>
              <a:tblPr firstRow="1" firstCol="1" bandRow="1">
                <a:tableStyleId>{5940675A-B579-460E-94D1-54222C63F5DA}</a:tableStyleId>
              </a:tblPr>
              <a:tblGrid>
                <a:gridCol w="1272615"/>
                <a:gridCol w="3690683"/>
                <a:gridCol w="1560981"/>
                <a:gridCol w="1560981"/>
              </a:tblGrid>
              <a:tr h="261461">
                <a:tc>
                  <a:txBody>
                    <a:bodyPr/>
                    <a:lstStyle/>
                    <a:p>
                      <a:pPr indent="180340" algn="just">
                        <a:lnSpc>
                          <a:spcPct val="150000"/>
                        </a:lnSpc>
                        <a:spcAft>
                          <a:spcPts val="0"/>
                        </a:spcAft>
                      </a:pPr>
                      <a:r>
                        <a:rPr lang="es-ES" sz="1600" b="1" dirty="0">
                          <a:effectLst/>
                        </a:rPr>
                        <a:t>Usuario</a:t>
                      </a:r>
                      <a:endParaRPr lang="es-EC" sz="16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b="1" dirty="0">
                          <a:effectLst/>
                        </a:rPr>
                        <a:t>Nombre</a:t>
                      </a:r>
                      <a:endParaRPr lang="es-EC" sz="16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b="1" dirty="0">
                          <a:effectLst/>
                        </a:rPr>
                        <a:t>Edad (años)</a:t>
                      </a:r>
                      <a:endParaRPr lang="es-EC" sz="16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b="1" dirty="0">
                          <a:effectLst/>
                        </a:rPr>
                        <a:t>Estatura (m)</a:t>
                      </a:r>
                      <a:endParaRPr lang="es-EC" sz="1600" b="1" dirty="0">
                        <a:effectLst/>
                        <a:latin typeface="Times New Roman" panose="02020603050405020304" pitchFamily="18" charset="0"/>
                        <a:ea typeface="Calibri" panose="020F0502020204030204" pitchFamily="34" charset="0"/>
                      </a:endParaRPr>
                    </a:p>
                  </a:txBody>
                  <a:tcPr marL="68580" marR="68580" marT="0" marB="0"/>
                </a:tc>
              </a:tr>
              <a:tr h="424302">
                <a:tc>
                  <a:txBody>
                    <a:bodyPr/>
                    <a:lstStyle/>
                    <a:p>
                      <a:pPr indent="180340" algn="just">
                        <a:lnSpc>
                          <a:spcPct val="150000"/>
                        </a:lnSpc>
                        <a:spcAft>
                          <a:spcPts val="0"/>
                        </a:spcAft>
                      </a:pPr>
                      <a:r>
                        <a:rPr lang="es-ES" sz="1600" dirty="0">
                          <a:effectLst/>
                        </a:rPr>
                        <a:t>Usuario 1</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S" sz="1600" dirty="0">
                          <a:effectLst/>
                        </a:rPr>
                        <a:t>George Bryan Cobe</a:t>
                      </a:r>
                      <a:r>
                        <a:rPr lang="es-EC" sz="1600" dirty="0">
                          <a:effectLst/>
                        </a:rPr>
                        <a:t>ña Zambrano</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dirty="0">
                          <a:effectLst/>
                        </a:rPr>
                        <a:t>23</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dirty="0">
                          <a:effectLst/>
                        </a:rPr>
                        <a:t>1.72</a:t>
                      </a:r>
                      <a:endParaRPr lang="es-EC" sz="1600" dirty="0">
                        <a:effectLst/>
                        <a:latin typeface="Times New Roman" panose="02020603050405020304" pitchFamily="18" charset="0"/>
                        <a:ea typeface="Calibri" panose="020F0502020204030204" pitchFamily="34" charset="0"/>
                      </a:endParaRPr>
                    </a:p>
                  </a:txBody>
                  <a:tcPr marL="68580" marR="68580" marT="0" marB="0"/>
                </a:tc>
              </a:tr>
              <a:tr h="424302">
                <a:tc>
                  <a:txBody>
                    <a:bodyPr/>
                    <a:lstStyle/>
                    <a:p>
                      <a:pPr indent="180340" algn="just">
                        <a:lnSpc>
                          <a:spcPct val="150000"/>
                        </a:lnSpc>
                        <a:spcAft>
                          <a:spcPts val="0"/>
                        </a:spcAft>
                      </a:pPr>
                      <a:r>
                        <a:rPr lang="es-ES" sz="1600">
                          <a:effectLst/>
                        </a:rPr>
                        <a:t>Usuario 2</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S" sz="1600" dirty="0">
                          <a:effectLst/>
                        </a:rPr>
                        <a:t>Jurgen Ronaldo Varela Bustamante</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a:effectLst/>
                        </a:rPr>
                        <a:t>20</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a:effectLst/>
                        </a:rPr>
                        <a:t>1.78</a:t>
                      </a:r>
                      <a:endParaRPr lang="es-EC" sz="1600">
                        <a:effectLst/>
                        <a:latin typeface="Times New Roman" panose="02020603050405020304" pitchFamily="18" charset="0"/>
                        <a:ea typeface="Calibri" panose="020F0502020204030204" pitchFamily="34" charset="0"/>
                      </a:endParaRPr>
                    </a:p>
                  </a:txBody>
                  <a:tcPr marL="68580" marR="68580" marT="0" marB="0"/>
                </a:tc>
              </a:tr>
              <a:tr h="424302">
                <a:tc>
                  <a:txBody>
                    <a:bodyPr/>
                    <a:lstStyle/>
                    <a:p>
                      <a:pPr indent="180340" algn="just">
                        <a:lnSpc>
                          <a:spcPct val="150000"/>
                        </a:lnSpc>
                        <a:spcAft>
                          <a:spcPts val="0"/>
                        </a:spcAft>
                      </a:pPr>
                      <a:r>
                        <a:rPr lang="es-ES" sz="1600">
                          <a:effectLst/>
                        </a:rPr>
                        <a:t>Usuario 3</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S" sz="1600" dirty="0">
                          <a:effectLst/>
                        </a:rPr>
                        <a:t>José Luis Jiménez Álvarez  </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dirty="0">
                          <a:effectLst/>
                        </a:rPr>
                        <a:t>20</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a:effectLst/>
                        </a:rPr>
                        <a:t>1.80</a:t>
                      </a:r>
                      <a:endParaRPr lang="es-EC" sz="1600">
                        <a:effectLst/>
                        <a:latin typeface="Times New Roman" panose="02020603050405020304" pitchFamily="18" charset="0"/>
                        <a:ea typeface="Calibri" panose="020F0502020204030204" pitchFamily="34" charset="0"/>
                      </a:endParaRPr>
                    </a:p>
                  </a:txBody>
                  <a:tcPr marL="68580" marR="68580" marT="0" marB="0"/>
                </a:tc>
              </a:tr>
              <a:tr h="424302">
                <a:tc>
                  <a:txBody>
                    <a:bodyPr/>
                    <a:lstStyle/>
                    <a:p>
                      <a:pPr indent="180340" algn="just">
                        <a:lnSpc>
                          <a:spcPct val="150000"/>
                        </a:lnSpc>
                        <a:spcAft>
                          <a:spcPts val="0"/>
                        </a:spcAft>
                      </a:pPr>
                      <a:r>
                        <a:rPr lang="es-ES" sz="1600">
                          <a:effectLst/>
                        </a:rPr>
                        <a:t>Usuario 4</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S" sz="1600">
                          <a:effectLst/>
                        </a:rPr>
                        <a:t>Patricio Daniel Jiménez Álvarez</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dirty="0">
                          <a:effectLst/>
                        </a:rPr>
                        <a:t>21</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dirty="0">
                          <a:effectLst/>
                        </a:rPr>
                        <a:t>1.82</a:t>
                      </a:r>
                      <a:endParaRPr lang="es-EC" sz="1600" dirty="0">
                        <a:effectLst/>
                        <a:latin typeface="Times New Roman" panose="02020603050405020304" pitchFamily="18" charset="0"/>
                        <a:ea typeface="Calibri" panose="020F0502020204030204" pitchFamily="34" charset="0"/>
                      </a:endParaRPr>
                    </a:p>
                  </a:txBody>
                  <a:tcPr marL="68580" marR="68580" marT="0" marB="0"/>
                </a:tc>
              </a:tr>
              <a:tr h="424302">
                <a:tc>
                  <a:txBody>
                    <a:bodyPr/>
                    <a:lstStyle/>
                    <a:p>
                      <a:pPr indent="180340" algn="just">
                        <a:lnSpc>
                          <a:spcPct val="150000"/>
                        </a:lnSpc>
                        <a:spcAft>
                          <a:spcPts val="0"/>
                        </a:spcAft>
                      </a:pPr>
                      <a:r>
                        <a:rPr lang="es-ES" sz="1600">
                          <a:effectLst/>
                        </a:rPr>
                        <a:t>Usuario 5</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S" sz="1600" dirty="0">
                          <a:effectLst/>
                        </a:rPr>
                        <a:t>Jefferson Guillermo Potosí Toledo</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a:effectLst/>
                        </a:rPr>
                        <a:t>21</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600" dirty="0">
                          <a:effectLst/>
                        </a:rPr>
                        <a:t>1.70</a:t>
                      </a:r>
                      <a:endParaRPr lang="es-EC" sz="16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9" name="18 Rectángulo"/>
          <p:cNvSpPr/>
          <p:nvPr/>
        </p:nvSpPr>
        <p:spPr bwMode="auto">
          <a:xfrm>
            <a:off x="130631" y="773069"/>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Usuarios para la recolección de datos</a:t>
            </a:r>
            <a:endParaRPr lang="es-EC" sz="2000" b="1" dirty="0"/>
          </a:p>
        </p:txBody>
      </p:sp>
      <p:pic>
        <p:nvPicPr>
          <p:cNvPr id="6" name="Imagen 5"/>
          <p:cNvPicPr>
            <a:picLocks noChangeAspect="1"/>
          </p:cNvPicPr>
          <p:nvPr/>
        </p:nvPicPr>
        <p:blipFill>
          <a:blip r:embed="rId3"/>
          <a:stretch>
            <a:fillRect/>
          </a:stretch>
        </p:blipFill>
        <p:spPr>
          <a:xfrm>
            <a:off x="130631" y="4202244"/>
            <a:ext cx="3048000" cy="2524125"/>
          </a:xfrm>
          <a:prstGeom prst="rect">
            <a:avLst/>
          </a:prstGeom>
        </p:spPr>
      </p:pic>
      <p:pic>
        <p:nvPicPr>
          <p:cNvPr id="7" name="Imagen 6"/>
          <p:cNvPicPr>
            <a:picLocks noChangeAspect="1"/>
          </p:cNvPicPr>
          <p:nvPr/>
        </p:nvPicPr>
        <p:blipFill>
          <a:blip r:embed="rId4"/>
          <a:stretch>
            <a:fillRect/>
          </a:stretch>
        </p:blipFill>
        <p:spPr>
          <a:xfrm>
            <a:off x="3320274" y="4264155"/>
            <a:ext cx="2838261" cy="2462214"/>
          </a:xfrm>
          <a:prstGeom prst="rect">
            <a:avLst/>
          </a:prstGeom>
        </p:spPr>
      </p:pic>
      <p:pic>
        <p:nvPicPr>
          <p:cNvPr id="8" name="Imagen 7"/>
          <p:cNvPicPr>
            <a:picLocks noChangeAspect="1"/>
          </p:cNvPicPr>
          <p:nvPr/>
        </p:nvPicPr>
        <p:blipFill>
          <a:blip r:embed="rId5"/>
          <a:stretch>
            <a:fillRect/>
          </a:stretch>
        </p:blipFill>
        <p:spPr>
          <a:xfrm>
            <a:off x="6300178" y="4305046"/>
            <a:ext cx="2560180" cy="2421323"/>
          </a:xfrm>
          <a:prstGeom prst="rect">
            <a:avLst/>
          </a:prstGeom>
        </p:spPr>
      </p:pic>
      <p:pic>
        <p:nvPicPr>
          <p:cNvPr id="11" name="Imagen 10"/>
          <p:cNvPicPr>
            <a:picLocks noChangeAspect="1"/>
          </p:cNvPicPr>
          <p:nvPr/>
        </p:nvPicPr>
        <p:blipFill>
          <a:blip r:embed="rId6"/>
          <a:stretch>
            <a:fillRect/>
          </a:stretch>
        </p:blipFill>
        <p:spPr>
          <a:xfrm>
            <a:off x="9031091" y="4305046"/>
            <a:ext cx="2527938" cy="2359409"/>
          </a:xfrm>
          <a:prstGeom prst="rect">
            <a:avLst/>
          </a:prstGeom>
        </p:spPr>
      </p:pic>
      <p:sp>
        <p:nvSpPr>
          <p:cNvPr id="17"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Tree>
    <p:extLst>
      <p:ext uri="{BB962C8B-B14F-4D97-AF65-F5344CB8AC3E}">
        <p14:creationId xmlns:p14="http://schemas.microsoft.com/office/powerpoint/2010/main" val="20749109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5095" y="6361244"/>
            <a:ext cx="2743200" cy="365125"/>
          </a:xfrm>
        </p:spPr>
        <p:txBody>
          <a:bodyPr/>
          <a:lstStyle/>
          <a:p>
            <a:pPr>
              <a:defRPr/>
            </a:pPr>
            <a:fld id="{E8D88C74-0DDE-8F40-A44E-D6CE8BB2242F}" type="slidenum">
              <a:rPr lang="es-ES" smtClean="0"/>
              <a:pPr>
                <a:defRPr/>
              </a:pPr>
              <a:t>19</a:t>
            </a:fld>
            <a:endParaRPr lang="es-ES" sz="1600" dirty="0">
              <a:solidFill>
                <a:srgbClr val="888888"/>
              </a:solidFill>
            </a:endParaRPr>
          </a:p>
        </p:txBody>
      </p:sp>
      <p:sp>
        <p:nvSpPr>
          <p:cNvPr id="31" name="18 Rectángulo"/>
          <p:cNvSpPr/>
          <p:nvPr/>
        </p:nvSpPr>
        <p:spPr bwMode="auto">
          <a:xfrm>
            <a:off x="130631" y="11911"/>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6" name="Rectángulo 35"/>
          <p:cNvSpPr/>
          <p:nvPr/>
        </p:nvSpPr>
        <p:spPr>
          <a:xfrm>
            <a:off x="6230109" y="11911"/>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Recolección de datos</a:t>
            </a:r>
            <a:endParaRPr lang="es-EC" sz="1600" b="1" dirty="0"/>
          </a:p>
        </p:txBody>
      </p:sp>
      <p:sp>
        <p:nvSpPr>
          <p:cNvPr id="9" name="18 Rectángulo"/>
          <p:cNvSpPr/>
          <p:nvPr/>
        </p:nvSpPr>
        <p:spPr bwMode="auto">
          <a:xfrm>
            <a:off x="130631" y="773069"/>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Resumen de recolección de datos</a:t>
            </a:r>
            <a:endParaRPr lang="es-EC" sz="2000" b="1" dirty="0"/>
          </a:p>
        </p:txBody>
      </p:sp>
      <p:graphicFrame>
        <p:nvGraphicFramePr>
          <p:cNvPr id="10" name="Tabla 9"/>
          <p:cNvGraphicFramePr>
            <a:graphicFrameLocks noGrp="1"/>
          </p:cNvGraphicFramePr>
          <p:nvPr>
            <p:extLst>
              <p:ext uri="{D42A27DB-BD31-4B8C-83A1-F6EECF244321}">
                <p14:modId xmlns:p14="http://schemas.microsoft.com/office/powerpoint/2010/main" val="1785384963"/>
              </p:ext>
            </p:extLst>
          </p:nvPr>
        </p:nvGraphicFramePr>
        <p:xfrm>
          <a:off x="891714" y="1491845"/>
          <a:ext cx="7047601" cy="5051961"/>
        </p:xfrm>
        <a:graphic>
          <a:graphicData uri="http://schemas.openxmlformats.org/drawingml/2006/table">
            <a:tbl>
              <a:tblPr firstRow="1" firstCol="1" bandRow="1">
                <a:tableStyleId>{5940675A-B579-460E-94D1-54222C63F5DA}</a:tableStyleId>
              </a:tblPr>
              <a:tblGrid>
                <a:gridCol w="1560119"/>
                <a:gridCol w="1878341"/>
                <a:gridCol w="1852913"/>
                <a:gridCol w="1756228"/>
              </a:tblGrid>
              <a:tr h="283351">
                <a:tc>
                  <a:txBody>
                    <a:bodyPr/>
                    <a:lstStyle/>
                    <a:p>
                      <a:pPr indent="180340" algn="ctr">
                        <a:lnSpc>
                          <a:spcPct val="150000"/>
                        </a:lnSpc>
                        <a:spcBef>
                          <a:spcPts val="600"/>
                        </a:spcBef>
                        <a:spcAft>
                          <a:spcPts val="0"/>
                        </a:spcAft>
                      </a:pPr>
                      <a:r>
                        <a:rPr lang="es-ES" sz="1100" b="1" dirty="0">
                          <a:effectLst/>
                        </a:rPr>
                        <a:t>Tipo de gestos</a:t>
                      </a:r>
                      <a:endParaRPr lang="es-EC"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c>
                  <a:txBody>
                    <a:bodyPr/>
                    <a:lstStyle/>
                    <a:p>
                      <a:pPr indent="180340" algn="ctr">
                        <a:lnSpc>
                          <a:spcPct val="150000"/>
                        </a:lnSpc>
                        <a:spcBef>
                          <a:spcPts val="600"/>
                        </a:spcBef>
                        <a:spcAft>
                          <a:spcPts val="0"/>
                        </a:spcAft>
                      </a:pPr>
                      <a:r>
                        <a:rPr lang="es-ES" sz="1100" b="1" dirty="0">
                          <a:effectLst/>
                        </a:rPr>
                        <a:t>Filas</a:t>
                      </a:r>
                      <a:endParaRPr lang="es-EC"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c>
                  <a:txBody>
                    <a:bodyPr/>
                    <a:lstStyle/>
                    <a:p>
                      <a:pPr indent="180340" algn="ctr">
                        <a:lnSpc>
                          <a:spcPct val="150000"/>
                        </a:lnSpc>
                        <a:spcBef>
                          <a:spcPts val="600"/>
                        </a:spcBef>
                        <a:spcAft>
                          <a:spcPts val="0"/>
                        </a:spcAft>
                      </a:pPr>
                      <a:r>
                        <a:rPr lang="es-ES" sz="1100" b="1" dirty="0">
                          <a:effectLst/>
                        </a:rPr>
                        <a:t>Columnas</a:t>
                      </a:r>
                      <a:endParaRPr lang="es-EC"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c>
                  <a:txBody>
                    <a:bodyPr/>
                    <a:lstStyle/>
                    <a:p>
                      <a:pPr indent="180340" algn="ctr">
                        <a:lnSpc>
                          <a:spcPct val="150000"/>
                        </a:lnSpc>
                        <a:spcBef>
                          <a:spcPts val="600"/>
                        </a:spcBef>
                        <a:spcAft>
                          <a:spcPts val="0"/>
                        </a:spcAft>
                      </a:pPr>
                      <a:r>
                        <a:rPr lang="es-ES" sz="1100" b="1" dirty="0">
                          <a:effectLst/>
                        </a:rPr>
                        <a:t>Identificador de Clase</a:t>
                      </a:r>
                      <a:endParaRPr lang="es-EC"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r>
              <a:tr h="971351">
                <a:tc>
                  <a:txBody>
                    <a:bodyPr/>
                    <a:lstStyle/>
                    <a:p>
                      <a:pPr indent="180340" algn="just">
                        <a:lnSpc>
                          <a:spcPct val="100000"/>
                        </a:lnSpc>
                        <a:spcBef>
                          <a:spcPts val="600"/>
                        </a:spcBef>
                        <a:spcAft>
                          <a:spcPts val="0"/>
                        </a:spcAft>
                      </a:pPr>
                      <a:r>
                        <a:rPr lang="es-ES" sz="1100" dirty="0">
                          <a:effectLst/>
                        </a:rPr>
                        <a:t>Brazo izquierdo</a:t>
                      </a:r>
                      <a:endParaRPr lang="es-EC" sz="1100" dirty="0">
                        <a:effectLst/>
                      </a:endParaRPr>
                    </a:p>
                    <a:p>
                      <a:pPr indent="180340" algn="just">
                        <a:lnSpc>
                          <a:spcPct val="100000"/>
                        </a:lnSpc>
                        <a:spcBef>
                          <a:spcPts val="600"/>
                        </a:spcBef>
                        <a:spcAft>
                          <a:spcPts val="0"/>
                        </a:spcAft>
                      </a:pPr>
                      <a:r>
                        <a:rPr lang="es-ES" sz="1100" dirty="0">
                          <a:effectLst/>
                        </a:rPr>
                        <a:t>Gestos: </a:t>
                      </a:r>
                      <a:endParaRPr lang="es-EC" sz="1100" dirty="0">
                        <a:effectLst/>
                      </a:endParaRPr>
                    </a:p>
                    <a:p>
                      <a:pPr marL="342900" lvl="0" indent="-342900" algn="just">
                        <a:lnSpc>
                          <a:spcPct val="100000"/>
                        </a:lnSpc>
                        <a:spcBef>
                          <a:spcPts val="600"/>
                        </a:spcBef>
                        <a:spcAft>
                          <a:spcPts val="0"/>
                        </a:spcAft>
                        <a:buFont typeface="Symbol" panose="05050102010706020507" pitchFamily="18" charset="2"/>
                        <a:buChar char=""/>
                      </a:pPr>
                      <a:r>
                        <a:rPr lang="es-ES" sz="1100" dirty="0">
                          <a:effectLst/>
                        </a:rPr>
                        <a:t>Arriba</a:t>
                      </a:r>
                      <a:endParaRPr lang="es-EC" sz="1100" dirty="0">
                        <a:effectLst/>
                      </a:endParaRPr>
                    </a:p>
                    <a:p>
                      <a:pPr marL="342900" lvl="0" indent="-342900" algn="just">
                        <a:lnSpc>
                          <a:spcPct val="100000"/>
                        </a:lnSpc>
                        <a:spcAft>
                          <a:spcPts val="0"/>
                        </a:spcAft>
                        <a:buFont typeface="Symbol" panose="05050102010706020507" pitchFamily="18" charset="2"/>
                        <a:buChar char=""/>
                      </a:pPr>
                      <a:r>
                        <a:rPr lang="es-ES" sz="1100" dirty="0">
                          <a:effectLst/>
                        </a:rPr>
                        <a:t>Abajo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537" marR="35537" marT="0" marB="0"/>
                </a:tc>
                <a:tc>
                  <a:txBody>
                    <a:bodyPr/>
                    <a:lstStyle/>
                    <a:p>
                      <a:pPr indent="180340" algn="just">
                        <a:lnSpc>
                          <a:spcPct val="100000"/>
                        </a:lnSpc>
                        <a:spcBef>
                          <a:spcPts val="600"/>
                        </a:spcBef>
                        <a:spcAft>
                          <a:spcPts val="0"/>
                        </a:spcAft>
                      </a:pPr>
                      <a:r>
                        <a:rPr lang="es-ES" sz="1100">
                          <a:effectLst/>
                        </a:rPr>
                        <a:t>1300:</a:t>
                      </a:r>
                      <a:endParaRPr lang="es-EC" sz="1100">
                        <a:effectLst/>
                      </a:endParaRPr>
                    </a:p>
                    <a:p>
                      <a:pPr indent="180340" algn="just">
                        <a:lnSpc>
                          <a:spcPct val="100000"/>
                        </a:lnSpc>
                        <a:spcBef>
                          <a:spcPts val="600"/>
                        </a:spcBef>
                        <a:spcAft>
                          <a:spcPts val="0"/>
                        </a:spcAft>
                      </a:pPr>
                      <a:r>
                        <a:rPr lang="es-ES" sz="1100">
                          <a:effectLst/>
                        </a:rPr>
                        <a:t>1–500 arriba</a:t>
                      </a:r>
                      <a:endParaRPr lang="es-EC" sz="1100">
                        <a:effectLst/>
                      </a:endParaRPr>
                    </a:p>
                    <a:p>
                      <a:pPr indent="180340" algn="just">
                        <a:lnSpc>
                          <a:spcPct val="100000"/>
                        </a:lnSpc>
                        <a:spcBef>
                          <a:spcPts val="600"/>
                        </a:spcBef>
                        <a:spcAft>
                          <a:spcPts val="0"/>
                        </a:spcAft>
                      </a:pPr>
                      <a:r>
                        <a:rPr lang="es-ES" sz="1100">
                          <a:effectLst/>
                        </a:rPr>
                        <a:t>501–1000 abajo </a:t>
                      </a:r>
                      <a:endParaRPr lang="es-EC" sz="1100">
                        <a:effectLst/>
                      </a:endParaRPr>
                    </a:p>
                    <a:p>
                      <a:pPr indent="180340" algn="just">
                        <a:lnSpc>
                          <a:spcPct val="100000"/>
                        </a:lnSpc>
                        <a:spcBef>
                          <a:spcPts val="600"/>
                        </a:spcBef>
                        <a:spcAft>
                          <a:spcPts val="0"/>
                        </a:spcAft>
                      </a:pPr>
                      <a:r>
                        <a:rPr lang="es-ES" sz="1100">
                          <a:effectLst/>
                        </a:rPr>
                        <a:t>1001-300 sin gestos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c>
                  <a:txBody>
                    <a:bodyPr/>
                    <a:lstStyle/>
                    <a:p>
                      <a:pPr indent="180340" algn="just">
                        <a:lnSpc>
                          <a:spcPct val="100000"/>
                        </a:lnSpc>
                        <a:spcBef>
                          <a:spcPts val="600"/>
                        </a:spcBef>
                        <a:spcAft>
                          <a:spcPts val="0"/>
                        </a:spcAft>
                      </a:pPr>
                      <a:r>
                        <a:rPr lang="es-ES" sz="1100" dirty="0">
                          <a:effectLst/>
                        </a:rPr>
                        <a:t>7</a:t>
                      </a:r>
                      <a:endParaRPr lang="es-EC" sz="1100" dirty="0">
                        <a:effectLst/>
                      </a:endParaRPr>
                    </a:p>
                    <a:p>
                      <a:pPr indent="180340" algn="just">
                        <a:lnSpc>
                          <a:spcPct val="100000"/>
                        </a:lnSpc>
                        <a:spcBef>
                          <a:spcPts val="600"/>
                        </a:spcBef>
                        <a:spcAft>
                          <a:spcPts val="0"/>
                        </a:spcAft>
                      </a:pPr>
                      <a:r>
                        <a:rPr lang="es-ES" sz="1100" dirty="0">
                          <a:effectLst/>
                        </a:rPr>
                        <a:t>1: clase</a:t>
                      </a:r>
                      <a:endParaRPr lang="es-EC" sz="1100" dirty="0">
                        <a:effectLst/>
                      </a:endParaRPr>
                    </a:p>
                    <a:p>
                      <a:pPr indent="180340" algn="just">
                        <a:lnSpc>
                          <a:spcPct val="100000"/>
                        </a:lnSpc>
                        <a:spcBef>
                          <a:spcPts val="600"/>
                        </a:spcBef>
                        <a:spcAft>
                          <a:spcPts val="0"/>
                        </a:spcAft>
                      </a:pPr>
                      <a:r>
                        <a:rPr lang="es-ES" sz="1100" dirty="0">
                          <a:effectLst/>
                        </a:rPr>
                        <a:t>2– 4: coordenadas </a:t>
                      </a:r>
                      <a:r>
                        <a:rPr lang="es-ES" sz="1100" dirty="0" err="1">
                          <a:effectLst/>
                        </a:rPr>
                        <a:t>x,y,z</a:t>
                      </a:r>
                      <a:r>
                        <a:rPr lang="es-ES" sz="1100" dirty="0">
                          <a:effectLst/>
                        </a:rPr>
                        <a:t> codo</a:t>
                      </a:r>
                      <a:endParaRPr lang="es-EC" sz="1100" dirty="0">
                        <a:effectLst/>
                      </a:endParaRPr>
                    </a:p>
                    <a:p>
                      <a:pPr indent="180340" algn="just">
                        <a:lnSpc>
                          <a:spcPct val="100000"/>
                        </a:lnSpc>
                        <a:spcBef>
                          <a:spcPts val="600"/>
                        </a:spcBef>
                        <a:spcAft>
                          <a:spcPts val="0"/>
                        </a:spcAft>
                      </a:pPr>
                      <a:r>
                        <a:rPr lang="es-ES" sz="1100" dirty="0">
                          <a:effectLst/>
                        </a:rPr>
                        <a:t>5–7: coordenadas </a:t>
                      </a:r>
                      <a:r>
                        <a:rPr lang="es-ES" sz="1100" dirty="0" err="1">
                          <a:effectLst/>
                        </a:rPr>
                        <a:t>x,y,z</a:t>
                      </a:r>
                      <a:r>
                        <a:rPr lang="es-ES" sz="1100" dirty="0">
                          <a:effectLst/>
                        </a:rPr>
                        <a:t> mano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c>
                  <a:txBody>
                    <a:bodyPr/>
                    <a:lstStyle/>
                    <a:p>
                      <a:pPr indent="180340" algn="just">
                        <a:lnSpc>
                          <a:spcPct val="100000"/>
                        </a:lnSpc>
                        <a:spcBef>
                          <a:spcPts val="600"/>
                        </a:spcBef>
                        <a:spcAft>
                          <a:spcPts val="0"/>
                        </a:spcAft>
                      </a:pPr>
                      <a:r>
                        <a:rPr lang="es-ES" sz="1100" dirty="0">
                          <a:effectLst/>
                        </a:rPr>
                        <a:t>1: arriba</a:t>
                      </a:r>
                      <a:endParaRPr lang="es-EC" sz="1100" dirty="0">
                        <a:effectLst/>
                      </a:endParaRPr>
                    </a:p>
                    <a:p>
                      <a:pPr indent="180340" algn="just">
                        <a:lnSpc>
                          <a:spcPct val="100000"/>
                        </a:lnSpc>
                        <a:spcBef>
                          <a:spcPts val="600"/>
                        </a:spcBef>
                        <a:spcAft>
                          <a:spcPts val="0"/>
                        </a:spcAft>
                      </a:pPr>
                      <a:r>
                        <a:rPr lang="es-ES" sz="1100" dirty="0">
                          <a:effectLst/>
                        </a:rPr>
                        <a:t>2: abajo</a:t>
                      </a:r>
                      <a:endParaRPr lang="es-EC" sz="1100" dirty="0">
                        <a:effectLst/>
                      </a:endParaRPr>
                    </a:p>
                    <a:p>
                      <a:pPr indent="180340" algn="just">
                        <a:lnSpc>
                          <a:spcPct val="100000"/>
                        </a:lnSpc>
                        <a:spcBef>
                          <a:spcPts val="600"/>
                        </a:spcBef>
                        <a:spcAft>
                          <a:spcPts val="0"/>
                        </a:spcAft>
                      </a:pPr>
                      <a:r>
                        <a:rPr lang="es-ES" sz="1100" dirty="0">
                          <a:effectLst/>
                        </a:rPr>
                        <a:t>3: nada</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r>
              <a:tr h="1476770">
                <a:tc>
                  <a:txBody>
                    <a:bodyPr/>
                    <a:lstStyle/>
                    <a:p>
                      <a:pPr indent="180340" algn="just">
                        <a:lnSpc>
                          <a:spcPct val="100000"/>
                        </a:lnSpc>
                        <a:spcBef>
                          <a:spcPts val="600"/>
                        </a:spcBef>
                        <a:spcAft>
                          <a:spcPts val="0"/>
                        </a:spcAft>
                      </a:pPr>
                      <a:r>
                        <a:rPr lang="es-ES" sz="1100" dirty="0">
                          <a:effectLst/>
                        </a:rPr>
                        <a:t>Brazo derecho</a:t>
                      </a:r>
                      <a:endParaRPr lang="es-EC" sz="1100" dirty="0">
                        <a:effectLst/>
                      </a:endParaRPr>
                    </a:p>
                    <a:p>
                      <a:pPr indent="180340" algn="just">
                        <a:lnSpc>
                          <a:spcPct val="100000"/>
                        </a:lnSpc>
                        <a:spcBef>
                          <a:spcPts val="600"/>
                        </a:spcBef>
                        <a:spcAft>
                          <a:spcPts val="0"/>
                        </a:spcAft>
                      </a:pPr>
                      <a:r>
                        <a:rPr lang="es-ES" sz="1100" dirty="0">
                          <a:effectLst/>
                        </a:rPr>
                        <a:t>Gestos:</a:t>
                      </a:r>
                      <a:endParaRPr lang="es-EC" sz="1100" dirty="0">
                        <a:effectLst/>
                      </a:endParaRPr>
                    </a:p>
                    <a:p>
                      <a:pPr marL="342900" lvl="0" indent="-342900" algn="just">
                        <a:lnSpc>
                          <a:spcPct val="100000"/>
                        </a:lnSpc>
                        <a:spcBef>
                          <a:spcPts val="600"/>
                        </a:spcBef>
                        <a:spcAft>
                          <a:spcPts val="0"/>
                        </a:spcAft>
                        <a:buFont typeface="Symbol" panose="05050102010706020507" pitchFamily="18" charset="2"/>
                        <a:buChar char=""/>
                      </a:pPr>
                      <a:r>
                        <a:rPr lang="es-ES" sz="1100" dirty="0">
                          <a:effectLst/>
                        </a:rPr>
                        <a:t>Adelante</a:t>
                      </a:r>
                      <a:endParaRPr lang="es-EC" sz="1100" dirty="0">
                        <a:effectLst/>
                      </a:endParaRPr>
                    </a:p>
                    <a:p>
                      <a:pPr marL="342900" lvl="0" indent="-342900" algn="just">
                        <a:lnSpc>
                          <a:spcPct val="100000"/>
                        </a:lnSpc>
                        <a:spcAft>
                          <a:spcPts val="0"/>
                        </a:spcAft>
                        <a:buFont typeface="Symbol" panose="05050102010706020507" pitchFamily="18" charset="2"/>
                        <a:buChar char=""/>
                      </a:pPr>
                      <a:r>
                        <a:rPr lang="es-ES" sz="1100" dirty="0">
                          <a:effectLst/>
                        </a:rPr>
                        <a:t>Atrás</a:t>
                      </a:r>
                      <a:endParaRPr lang="es-EC" sz="1100" dirty="0">
                        <a:effectLst/>
                      </a:endParaRPr>
                    </a:p>
                    <a:p>
                      <a:pPr marL="342900" lvl="0" indent="-342900" algn="just">
                        <a:lnSpc>
                          <a:spcPct val="100000"/>
                        </a:lnSpc>
                        <a:spcAft>
                          <a:spcPts val="0"/>
                        </a:spcAft>
                        <a:buFont typeface="Symbol" panose="05050102010706020507" pitchFamily="18" charset="2"/>
                        <a:buChar char=""/>
                      </a:pPr>
                      <a:r>
                        <a:rPr lang="es-ES" sz="1100" dirty="0">
                          <a:effectLst/>
                        </a:rPr>
                        <a:t>Derecha</a:t>
                      </a:r>
                      <a:endParaRPr lang="es-EC" sz="1100" dirty="0">
                        <a:effectLst/>
                      </a:endParaRPr>
                    </a:p>
                    <a:p>
                      <a:pPr marL="342900" lvl="0" indent="-342900" algn="just">
                        <a:lnSpc>
                          <a:spcPct val="100000"/>
                        </a:lnSpc>
                        <a:spcAft>
                          <a:spcPts val="0"/>
                        </a:spcAft>
                        <a:buFont typeface="Symbol" panose="05050102010706020507" pitchFamily="18" charset="2"/>
                        <a:buChar char=""/>
                      </a:pPr>
                      <a:r>
                        <a:rPr lang="es-ES" sz="1100" dirty="0">
                          <a:effectLst/>
                        </a:rPr>
                        <a:t>Izquierda</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537" marR="35537" marT="0" marB="0"/>
                </a:tc>
                <a:tc>
                  <a:txBody>
                    <a:bodyPr/>
                    <a:lstStyle/>
                    <a:p>
                      <a:pPr indent="180340" algn="just">
                        <a:lnSpc>
                          <a:spcPct val="100000"/>
                        </a:lnSpc>
                        <a:spcBef>
                          <a:spcPts val="600"/>
                        </a:spcBef>
                        <a:spcAft>
                          <a:spcPts val="0"/>
                        </a:spcAft>
                      </a:pPr>
                      <a:r>
                        <a:rPr lang="es-ES" sz="1100">
                          <a:effectLst/>
                        </a:rPr>
                        <a:t>2300:</a:t>
                      </a:r>
                      <a:endParaRPr lang="es-EC" sz="1100">
                        <a:effectLst/>
                      </a:endParaRPr>
                    </a:p>
                    <a:p>
                      <a:pPr indent="180340" algn="just">
                        <a:lnSpc>
                          <a:spcPct val="100000"/>
                        </a:lnSpc>
                        <a:spcBef>
                          <a:spcPts val="600"/>
                        </a:spcBef>
                        <a:spcAft>
                          <a:spcPts val="0"/>
                        </a:spcAft>
                      </a:pPr>
                      <a:r>
                        <a:rPr lang="es-ES" sz="1100">
                          <a:effectLst/>
                        </a:rPr>
                        <a:t>1–500 adelante</a:t>
                      </a:r>
                      <a:endParaRPr lang="es-EC" sz="1100">
                        <a:effectLst/>
                      </a:endParaRPr>
                    </a:p>
                    <a:p>
                      <a:pPr indent="180340" algn="just">
                        <a:lnSpc>
                          <a:spcPct val="100000"/>
                        </a:lnSpc>
                        <a:spcBef>
                          <a:spcPts val="600"/>
                        </a:spcBef>
                        <a:spcAft>
                          <a:spcPts val="0"/>
                        </a:spcAft>
                      </a:pPr>
                      <a:r>
                        <a:rPr lang="es-ES" sz="1100">
                          <a:effectLst/>
                        </a:rPr>
                        <a:t>501–1000 atrás</a:t>
                      </a:r>
                      <a:endParaRPr lang="es-EC" sz="1100">
                        <a:effectLst/>
                      </a:endParaRPr>
                    </a:p>
                    <a:p>
                      <a:pPr indent="180340" algn="just">
                        <a:lnSpc>
                          <a:spcPct val="100000"/>
                        </a:lnSpc>
                        <a:spcBef>
                          <a:spcPts val="600"/>
                        </a:spcBef>
                        <a:spcAft>
                          <a:spcPts val="0"/>
                        </a:spcAft>
                      </a:pPr>
                      <a:r>
                        <a:rPr lang="es-ES" sz="1100">
                          <a:effectLst/>
                        </a:rPr>
                        <a:t>1001–1500 derecha</a:t>
                      </a:r>
                      <a:endParaRPr lang="es-EC" sz="1100">
                        <a:effectLst/>
                      </a:endParaRPr>
                    </a:p>
                    <a:p>
                      <a:pPr indent="180340" algn="just">
                        <a:lnSpc>
                          <a:spcPct val="100000"/>
                        </a:lnSpc>
                        <a:spcBef>
                          <a:spcPts val="600"/>
                        </a:spcBef>
                        <a:spcAft>
                          <a:spcPts val="0"/>
                        </a:spcAft>
                      </a:pPr>
                      <a:r>
                        <a:rPr lang="es-ES" sz="1100">
                          <a:effectLst/>
                        </a:rPr>
                        <a:t>1501–2000 izquierda</a:t>
                      </a:r>
                      <a:endParaRPr lang="es-EC" sz="1100">
                        <a:effectLst/>
                      </a:endParaRPr>
                    </a:p>
                    <a:p>
                      <a:pPr indent="180340" algn="just">
                        <a:lnSpc>
                          <a:spcPct val="100000"/>
                        </a:lnSpc>
                        <a:spcBef>
                          <a:spcPts val="600"/>
                        </a:spcBef>
                        <a:spcAft>
                          <a:spcPts val="0"/>
                        </a:spcAft>
                      </a:pPr>
                      <a:r>
                        <a:rPr lang="es-ES" sz="1100">
                          <a:effectLst/>
                        </a:rPr>
                        <a:t>2001–2300 sin gestos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c>
                  <a:txBody>
                    <a:bodyPr/>
                    <a:lstStyle/>
                    <a:p>
                      <a:pPr indent="180340" algn="just">
                        <a:lnSpc>
                          <a:spcPct val="100000"/>
                        </a:lnSpc>
                        <a:spcBef>
                          <a:spcPts val="600"/>
                        </a:spcBef>
                        <a:spcAft>
                          <a:spcPts val="0"/>
                        </a:spcAft>
                      </a:pPr>
                      <a:r>
                        <a:rPr lang="es-ES" sz="1100" dirty="0">
                          <a:effectLst/>
                        </a:rPr>
                        <a:t>7:</a:t>
                      </a:r>
                      <a:endParaRPr lang="es-EC" sz="1100" dirty="0">
                        <a:effectLst/>
                      </a:endParaRPr>
                    </a:p>
                    <a:p>
                      <a:pPr indent="180340" algn="just">
                        <a:lnSpc>
                          <a:spcPct val="100000"/>
                        </a:lnSpc>
                        <a:spcBef>
                          <a:spcPts val="600"/>
                        </a:spcBef>
                        <a:spcAft>
                          <a:spcPts val="0"/>
                        </a:spcAft>
                      </a:pPr>
                      <a:r>
                        <a:rPr lang="es-ES" sz="1100" dirty="0">
                          <a:effectLst/>
                        </a:rPr>
                        <a:t>1: clase</a:t>
                      </a:r>
                      <a:endParaRPr lang="es-EC" sz="1100" dirty="0">
                        <a:effectLst/>
                      </a:endParaRPr>
                    </a:p>
                    <a:p>
                      <a:pPr indent="180340" algn="just">
                        <a:lnSpc>
                          <a:spcPct val="100000"/>
                        </a:lnSpc>
                        <a:spcBef>
                          <a:spcPts val="600"/>
                        </a:spcBef>
                        <a:spcAft>
                          <a:spcPts val="0"/>
                        </a:spcAft>
                      </a:pPr>
                      <a:r>
                        <a:rPr lang="es-ES" sz="1100" dirty="0">
                          <a:effectLst/>
                        </a:rPr>
                        <a:t>2– 4: coordenadas </a:t>
                      </a:r>
                      <a:r>
                        <a:rPr lang="es-ES" sz="1100" dirty="0" err="1">
                          <a:effectLst/>
                        </a:rPr>
                        <a:t>x,y,z</a:t>
                      </a:r>
                      <a:r>
                        <a:rPr lang="es-ES" sz="1100" dirty="0">
                          <a:effectLst/>
                        </a:rPr>
                        <a:t> codo</a:t>
                      </a:r>
                      <a:endParaRPr lang="es-EC" sz="1100" dirty="0">
                        <a:effectLst/>
                      </a:endParaRPr>
                    </a:p>
                    <a:p>
                      <a:pPr indent="180340" algn="just">
                        <a:lnSpc>
                          <a:spcPct val="100000"/>
                        </a:lnSpc>
                        <a:spcBef>
                          <a:spcPts val="600"/>
                        </a:spcBef>
                        <a:spcAft>
                          <a:spcPts val="0"/>
                        </a:spcAft>
                      </a:pPr>
                      <a:r>
                        <a:rPr lang="es-ES" sz="1100" dirty="0">
                          <a:effectLst/>
                        </a:rPr>
                        <a:t>5–7: coordenadas </a:t>
                      </a:r>
                      <a:r>
                        <a:rPr lang="es-ES" sz="1100" dirty="0" err="1">
                          <a:effectLst/>
                        </a:rPr>
                        <a:t>x,y,z</a:t>
                      </a:r>
                      <a:r>
                        <a:rPr lang="es-ES" sz="1100" dirty="0">
                          <a:effectLst/>
                        </a:rPr>
                        <a:t> mano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c>
                  <a:txBody>
                    <a:bodyPr/>
                    <a:lstStyle/>
                    <a:p>
                      <a:pPr indent="180340" algn="just">
                        <a:lnSpc>
                          <a:spcPct val="100000"/>
                        </a:lnSpc>
                        <a:spcBef>
                          <a:spcPts val="600"/>
                        </a:spcBef>
                        <a:spcAft>
                          <a:spcPts val="0"/>
                        </a:spcAft>
                      </a:pPr>
                      <a:r>
                        <a:rPr lang="es-ES" sz="1100" dirty="0">
                          <a:effectLst/>
                        </a:rPr>
                        <a:t>1: adelante</a:t>
                      </a:r>
                      <a:endParaRPr lang="es-EC" sz="1100" dirty="0">
                        <a:effectLst/>
                      </a:endParaRPr>
                    </a:p>
                    <a:p>
                      <a:pPr indent="180340" algn="just">
                        <a:lnSpc>
                          <a:spcPct val="100000"/>
                        </a:lnSpc>
                        <a:spcBef>
                          <a:spcPts val="600"/>
                        </a:spcBef>
                        <a:spcAft>
                          <a:spcPts val="0"/>
                        </a:spcAft>
                      </a:pPr>
                      <a:r>
                        <a:rPr lang="es-ES" sz="1100" dirty="0">
                          <a:effectLst/>
                        </a:rPr>
                        <a:t>2: atrás</a:t>
                      </a:r>
                      <a:endParaRPr lang="es-EC" sz="1100" dirty="0">
                        <a:effectLst/>
                      </a:endParaRPr>
                    </a:p>
                    <a:p>
                      <a:pPr indent="180340" algn="just">
                        <a:lnSpc>
                          <a:spcPct val="100000"/>
                        </a:lnSpc>
                        <a:spcBef>
                          <a:spcPts val="600"/>
                        </a:spcBef>
                        <a:spcAft>
                          <a:spcPts val="0"/>
                        </a:spcAft>
                      </a:pPr>
                      <a:r>
                        <a:rPr lang="es-ES" sz="1100" dirty="0">
                          <a:effectLst/>
                        </a:rPr>
                        <a:t>3: derecha</a:t>
                      </a:r>
                      <a:endParaRPr lang="es-EC" sz="1100" dirty="0">
                        <a:effectLst/>
                      </a:endParaRPr>
                    </a:p>
                    <a:p>
                      <a:pPr indent="180340" algn="just">
                        <a:lnSpc>
                          <a:spcPct val="100000"/>
                        </a:lnSpc>
                        <a:spcBef>
                          <a:spcPts val="600"/>
                        </a:spcBef>
                        <a:spcAft>
                          <a:spcPts val="0"/>
                        </a:spcAft>
                      </a:pPr>
                      <a:r>
                        <a:rPr lang="es-ES" sz="1100" dirty="0">
                          <a:effectLst/>
                        </a:rPr>
                        <a:t>4: izquierda</a:t>
                      </a:r>
                      <a:endParaRPr lang="es-EC" sz="1100" dirty="0">
                        <a:effectLst/>
                      </a:endParaRPr>
                    </a:p>
                    <a:p>
                      <a:pPr indent="180340" algn="just">
                        <a:lnSpc>
                          <a:spcPct val="100000"/>
                        </a:lnSpc>
                        <a:spcBef>
                          <a:spcPts val="600"/>
                        </a:spcBef>
                        <a:spcAft>
                          <a:spcPts val="0"/>
                        </a:spcAft>
                      </a:pPr>
                      <a:r>
                        <a:rPr lang="es-ES" sz="1100" dirty="0">
                          <a:effectLst/>
                        </a:rPr>
                        <a:t>5: nada</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r>
              <a:tr h="1618919">
                <a:tc>
                  <a:txBody>
                    <a:bodyPr/>
                    <a:lstStyle/>
                    <a:p>
                      <a:pPr indent="180340" algn="just">
                        <a:lnSpc>
                          <a:spcPct val="100000"/>
                        </a:lnSpc>
                        <a:spcBef>
                          <a:spcPts val="600"/>
                        </a:spcBef>
                        <a:spcAft>
                          <a:spcPts val="0"/>
                        </a:spcAft>
                      </a:pPr>
                      <a:r>
                        <a:rPr lang="es-ES" sz="1100">
                          <a:effectLst/>
                        </a:rPr>
                        <a:t>Dos brazos</a:t>
                      </a:r>
                      <a:endParaRPr lang="es-EC" sz="1100">
                        <a:effectLst/>
                      </a:endParaRPr>
                    </a:p>
                    <a:p>
                      <a:pPr indent="180340" algn="just">
                        <a:lnSpc>
                          <a:spcPct val="100000"/>
                        </a:lnSpc>
                        <a:spcBef>
                          <a:spcPts val="600"/>
                        </a:spcBef>
                        <a:spcAft>
                          <a:spcPts val="0"/>
                        </a:spcAft>
                      </a:pPr>
                      <a:r>
                        <a:rPr lang="es-ES" sz="1100">
                          <a:effectLst/>
                        </a:rPr>
                        <a:t>Gestos:</a:t>
                      </a:r>
                      <a:endParaRPr lang="es-EC" sz="1100">
                        <a:effectLst/>
                      </a:endParaRPr>
                    </a:p>
                    <a:p>
                      <a:pPr marL="342900" lvl="0" indent="-342900" algn="just">
                        <a:lnSpc>
                          <a:spcPct val="100000"/>
                        </a:lnSpc>
                        <a:spcBef>
                          <a:spcPts val="600"/>
                        </a:spcBef>
                        <a:spcAft>
                          <a:spcPts val="0"/>
                        </a:spcAft>
                        <a:buFont typeface="Symbol" panose="05050102010706020507" pitchFamily="18" charset="2"/>
                        <a:buChar char=""/>
                      </a:pPr>
                      <a:r>
                        <a:rPr lang="es-ES" sz="1100">
                          <a:effectLst/>
                        </a:rPr>
                        <a:t>Despegar</a:t>
                      </a:r>
                      <a:endParaRPr lang="es-EC" sz="1100">
                        <a:effectLst/>
                      </a:endParaRPr>
                    </a:p>
                    <a:p>
                      <a:pPr marL="342900" lvl="0" indent="-342900" algn="just">
                        <a:lnSpc>
                          <a:spcPct val="100000"/>
                        </a:lnSpc>
                        <a:spcAft>
                          <a:spcPts val="0"/>
                        </a:spcAft>
                        <a:buFont typeface="Symbol" panose="05050102010706020507" pitchFamily="18" charset="2"/>
                        <a:buChar char=""/>
                      </a:pPr>
                      <a:r>
                        <a:rPr lang="es-ES" sz="1100">
                          <a:effectLst/>
                        </a:rPr>
                        <a:t>Aterrizar</a:t>
                      </a:r>
                      <a:endParaRPr lang="es-EC" sz="1100">
                        <a:effectLst/>
                      </a:endParaRPr>
                    </a:p>
                    <a:p>
                      <a:pPr marL="342900" lvl="0" indent="-342900" algn="just">
                        <a:lnSpc>
                          <a:spcPct val="100000"/>
                        </a:lnSpc>
                        <a:spcAft>
                          <a:spcPts val="0"/>
                        </a:spcAft>
                        <a:buFont typeface="Symbol" panose="05050102010706020507" pitchFamily="18" charset="2"/>
                        <a:buChar char=""/>
                      </a:pPr>
                      <a:r>
                        <a:rPr lang="es-ES" sz="1100">
                          <a:effectLst/>
                        </a:rPr>
                        <a:t>Emergencia</a:t>
                      </a:r>
                      <a:endParaRPr lang="es-EC"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537" marR="35537" marT="0" marB="0"/>
                </a:tc>
                <a:tc>
                  <a:txBody>
                    <a:bodyPr/>
                    <a:lstStyle/>
                    <a:p>
                      <a:pPr indent="180340" algn="just">
                        <a:lnSpc>
                          <a:spcPct val="100000"/>
                        </a:lnSpc>
                        <a:spcBef>
                          <a:spcPts val="600"/>
                        </a:spcBef>
                        <a:spcAft>
                          <a:spcPts val="0"/>
                        </a:spcAft>
                      </a:pPr>
                      <a:r>
                        <a:rPr lang="es-ES" sz="1100" dirty="0">
                          <a:effectLst/>
                        </a:rPr>
                        <a:t>1800:</a:t>
                      </a:r>
                      <a:endParaRPr lang="es-EC" sz="1100" dirty="0">
                        <a:effectLst/>
                      </a:endParaRPr>
                    </a:p>
                    <a:p>
                      <a:pPr indent="180340" algn="just">
                        <a:lnSpc>
                          <a:spcPct val="100000"/>
                        </a:lnSpc>
                        <a:spcBef>
                          <a:spcPts val="600"/>
                        </a:spcBef>
                        <a:spcAft>
                          <a:spcPts val="0"/>
                        </a:spcAft>
                      </a:pPr>
                      <a:r>
                        <a:rPr lang="es-ES" sz="1100" dirty="0">
                          <a:effectLst/>
                        </a:rPr>
                        <a:t>1–500 despegar</a:t>
                      </a:r>
                      <a:endParaRPr lang="es-EC" sz="1100" dirty="0">
                        <a:effectLst/>
                      </a:endParaRPr>
                    </a:p>
                    <a:p>
                      <a:pPr indent="180340" algn="just">
                        <a:lnSpc>
                          <a:spcPct val="100000"/>
                        </a:lnSpc>
                        <a:spcBef>
                          <a:spcPts val="600"/>
                        </a:spcBef>
                        <a:spcAft>
                          <a:spcPts val="0"/>
                        </a:spcAft>
                      </a:pPr>
                      <a:r>
                        <a:rPr lang="es-ES" sz="1100" dirty="0">
                          <a:effectLst/>
                        </a:rPr>
                        <a:t>501–1000 aterrizar</a:t>
                      </a:r>
                      <a:endParaRPr lang="es-EC" sz="1100" dirty="0">
                        <a:effectLst/>
                      </a:endParaRPr>
                    </a:p>
                    <a:p>
                      <a:pPr indent="180340" algn="just">
                        <a:lnSpc>
                          <a:spcPct val="100000"/>
                        </a:lnSpc>
                        <a:spcBef>
                          <a:spcPts val="600"/>
                        </a:spcBef>
                        <a:spcAft>
                          <a:spcPts val="0"/>
                        </a:spcAft>
                      </a:pPr>
                      <a:r>
                        <a:rPr lang="es-ES" sz="1100" dirty="0">
                          <a:effectLst/>
                        </a:rPr>
                        <a:t>1001–1500 emergencia</a:t>
                      </a:r>
                      <a:endParaRPr lang="es-EC" sz="1100" dirty="0">
                        <a:effectLst/>
                      </a:endParaRPr>
                    </a:p>
                    <a:p>
                      <a:pPr indent="180340" algn="just">
                        <a:lnSpc>
                          <a:spcPct val="100000"/>
                        </a:lnSpc>
                        <a:spcBef>
                          <a:spcPts val="600"/>
                        </a:spcBef>
                        <a:spcAft>
                          <a:spcPts val="0"/>
                        </a:spcAft>
                      </a:pPr>
                      <a:r>
                        <a:rPr lang="es-ES" sz="1100" dirty="0">
                          <a:effectLst/>
                        </a:rPr>
                        <a:t>1501–1800sin gestos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c>
                  <a:txBody>
                    <a:bodyPr/>
                    <a:lstStyle/>
                    <a:p>
                      <a:pPr indent="180340" algn="just">
                        <a:lnSpc>
                          <a:spcPct val="100000"/>
                        </a:lnSpc>
                        <a:spcBef>
                          <a:spcPts val="600"/>
                        </a:spcBef>
                        <a:spcAft>
                          <a:spcPts val="0"/>
                        </a:spcAft>
                      </a:pPr>
                      <a:r>
                        <a:rPr lang="es-ES" sz="1100">
                          <a:effectLst/>
                        </a:rPr>
                        <a:t>13:</a:t>
                      </a:r>
                      <a:endParaRPr lang="es-EC" sz="1100">
                        <a:effectLst/>
                      </a:endParaRPr>
                    </a:p>
                    <a:p>
                      <a:pPr indent="180340" algn="just">
                        <a:lnSpc>
                          <a:spcPct val="100000"/>
                        </a:lnSpc>
                        <a:spcBef>
                          <a:spcPts val="600"/>
                        </a:spcBef>
                        <a:spcAft>
                          <a:spcPts val="0"/>
                        </a:spcAft>
                      </a:pPr>
                      <a:r>
                        <a:rPr lang="es-ES" sz="1100">
                          <a:effectLst/>
                        </a:rPr>
                        <a:t>1: clase</a:t>
                      </a:r>
                      <a:endParaRPr lang="es-EC" sz="1100">
                        <a:effectLst/>
                      </a:endParaRPr>
                    </a:p>
                    <a:p>
                      <a:pPr indent="180340" algn="just">
                        <a:lnSpc>
                          <a:spcPct val="100000"/>
                        </a:lnSpc>
                        <a:spcBef>
                          <a:spcPts val="600"/>
                        </a:spcBef>
                        <a:spcAft>
                          <a:spcPts val="0"/>
                        </a:spcAft>
                      </a:pPr>
                      <a:r>
                        <a:rPr lang="es-ES" sz="1100">
                          <a:effectLst/>
                        </a:rPr>
                        <a:t>2– 4: coordenadas x,y,z codo derecho </a:t>
                      </a:r>
                      <a:endParaRPr lang="es-EC" sz="1100">
                        <a:effectLst/>
                      </a:endParaRPr>
                    </a:p>
                    <a:p>
                      <a:pPr indent="180340" algn="just">
                        <a:lnSpc>
                          <a:spcPct val="100000"/>
                        </a:lnSpc>
                        <a:spcBef>
                          <a:spcPts val="600"/>
                        </a:spcBef>
                        <a:spcAft>
                          <a:spcPts val="0"/>
                        </a:spcAft>
                      </a:pPr>
                      <a:r>
                        <a:rPr lang="es-ES" sz="1100">
                          <a:effectLst/>
                        </a:rPr>
                        <a:t>5–7: coordenadas x,y,z mano derecha</a:t>
                      </a:r>
                      <a:endParaRPr lang="es-EC" sz="1100">
                        <a:effectLst/>
                      </a:endParaRPr>
                    </a:p>
                    <a:p>
                      <a:pPr indent="180340" algn="just">
                        <a:lnSpc>
                          <a:spcPct val="100000"/>
                        </a:lnSpc>
                        <a:spcBef>
                          <a:spcPts val="600"/>
                        </a:spcBef>
                        <a:spcAft>
                          <a:spcPts val="0"/>
                        </a:spcAft>
                      </a:pPr>
                      <a:r>
                        <a:rPr lang="es-ES" sz="1100">
                          <a:effectLst/>
                        </a:rPr>
                        <a:t>8– 10: coordenadas x,y,z codo izquierdo </a:t>
                      </a:r>
                      <a:endParaRPr lang="es-EC" sz="1100">
                        <a:effectLst/>
                      </a:endParaRPr>
                    </a:p>
                    <a:p>
                      <a:pPr indent="180340" algn="just">
                        <a:lnSpc>
                          <a:spcPct val="100000"/>
                        </a:lnSpc>
                        <a:spcBef>
                          <a:spcPts val="600"/>
                        </a:spcBef>
                        <a:spcAft>
                          <a:spcPts val="0"/>
                        </a:spcAft>
                      </a:pPr>
                      <a:r>
                        <a:rPr lang="es-ES" sz="1100">
                          <a:effectLst/>
                        </a:rPr>
                        <a:t>11–13: coordenadas x,y,z mano izquierda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c>
                  <a:txBody>
                    <a:bodyPr/>
                    <a:lstStyle/>
                    <a:p>
                      <a:pPr indent="180340" algn="just">
                        <a:lnSpc>
                          <a:spcPct val="100000"/>
                        </a:lnSpc>
                        <a:spcBef>
                          <a:spcPts val="600"/>
                        </a:spcBef>
                        <a:spcAft>
                          <a:spcPts val="0"/>
                        </a:spcAft>
                      </a:pPr>
                      <a:r>
                        <a:rPr lang="es-ES" sz="1100" dirty="0">
                          <a:effectLst/>
                        </a:rPr>
                        <a:t>1: despegar</a:t>
                      </a:r>
                      <a:endParaRPr lang="es-EC" sz="1100" dirty="0">
                        <a:effectLst/>
                      </a:endParaRPr>
                    </a:p>
                    <a:p>
                      <a:pPr indent="180340" algn="just">
                        <a:lnSpc>
                          <a:spcPct val="100000"/>
                        </a:lnSpc>
                        <a:spcBef>
                          <a:spcPts val="600"/>
                        </a:spcBef>
                        <a:spcAft>
                          <a:spcPts val="0"/>
                        </a:spcAft>
                      </a:pPr>
                      <a:r>
                        <a:rPr lang="es-ES" sz="1100" dirty="0">
                          <a:effectLst/>
                        </a:rPr>
                        <a:t>2: aterrizar</a:t>
                      </a:r>
                      <a:endParaRPr lang="es-EC" sz="1100" dirty="0">
                        <a:effectLst/>
                      </a:endParaRPr>
                    </a:p>
                    <a:p>
                      <a:pPr indent="180340" algn="just">
                        <a:lnSpc>
                          <a:spcPct val="100000"/>
                        </a:lnSpc>
                        <a:spcBef>
                          <a:spcPts val="600"/>
                        </a:spcBef>
                        <a:spcAft>
                          <a:spcPts val="0"/>
                        </a:spcAft>
                      </a:pPr>
                      <a:r>
                        <a:rPr lang="es-ES" sz="1100" dirty="0">
                          <a:effectLst/>
                        </a:rPr>
                        <a:t>3: emergencia</a:t>
                      </a:r>
                      <a:endParaRPr lang="es-EC" sz="1100" dirty="0">
                        <a:effectLst/>
                      </a:endParaRPr>
                    </a:p>
                    <a:p>
                      <a:pPr indent="180340" algn="just">
                        <a:lnSpc>
                          <a:spcPct val="100000"/>
                        </a:lnSpc>
                        <a:spcBef>
                          <a:spcPts val="600"/>
                        </a:spcBef>
                        <a:spcAft>
                          <a:spcPts val="0"/>
                        </a:spcAft>
                      </a:pPr>
                      <a:r>
                        <a:rPr lang="es-ES" sz="1100" dirty="0">
                          <a:effectLst/>
                        </a:rPr>
                        <a:t>4: nada</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37" marR="35537" marT="0" marB="0"/>
                </a:tc>
              </a:tr>
            </a:tbl>
          </a:graphicData>
        </a:graphic>
      </p:graphicFrame>
      <p:sp>
        <p:nvSpPr>
          <p:cNvPr id="16" name="CuadroTexto 15"/>
          <p:cNvSpPr txBox="1"/>
          <p:nvPr/>
        </p:nvSpPr>
        <p:spPr>
          <a:xfrm>
            <a:off x="7517389" y="1668054"/>
            <a:ext cx="3358878" cy="1277273"/>
          </a:xfrm>
          <a:prstGeom prst="rect">
            <a:avLst/>
          </a:prstGeom>
          <a:noFill/>
        </p:spPr>
        <p:txBody>
          <a:bodyPr wrap="square" rtlCol="0">
            <a:spAutoFit/>
          </a:bodyPr>
          <a:lstStyle/>
          <a:p>
            <a:pPr algn="ctr">
              <a:lnSpc>
                <a:spcPct val="150000"/>
              </a:lnSpc>
            </a:pPr>
            <a:r>
              <a:rPr lang="es-EC" sz="1400" b="1" dirty="0" smtClean="0"/>
              <a:t>Gestos brazo izquierdo</a:t>
            </a:r>
          </a:p>
          <a:p>
            <a:pPr marL="742950" lvl="1" indent="-285750">
              <a:lnSpc>
                <a:spcPct val="150000"/>
              </a:lnSpc>
              <a:buFont typeface="Arial" panose="020B0604020202020204" pitchFamily="34" charset="0"/>
              <a:buChar char="•"/>
            </a:pPr>
            <a:r>
              <a:rPr lang="es-EC" sz="1400" dirty="0" smtClean="0"/>
              <a:t>Total 1300 datos</a:t>
            </a:r>
          </a:p>
          <a:p>
            <a:pPr marL="742950" lvl="1" indent="-285750">
              <a:lnSpc>
                <a:spcPct val="150000"/>
              </a:lnSpc>
              <a:buFont typeface="Arial" panose="020B0604020202020204" pitchFamily="34" charset="0"/>
              <a:buChar char="•"/>
            </a:pPr>
            <a:r>
              <a:rPr lang="es-EC" sz="1400" dirty="0" smtClean="0"/>
              <a:t>3 identificadores de clase</a:t>
            </a:r>
          </a:p>
          <a:p>
            <a:pPr algn="ctr"/>
            <a:endParaRPr lang="es-EC" sz="1400" dirty="0"/>
          </a:p>
        </p:txBody>
      </p:sp>
      <p:sp>
        <p:nvSpPr>
          <p:cNvPr id="17" name="CuadroTexto 16"/>
          <p:cNvSpPr txBox="1"/>
          <p:nvPr/>
        </p:nvSpPr>
        <p:spPr>
          <a:xfrm>
            <a:off x="7485656" y="3057464"/>
            <a:ext cx="3358878" cy="1277273"/>
          </a:xfrm>
          <a:prstGeom prst="rect">
            <a:avLst/>
          </a:prstGeom>
          <a:noFill/>
        </p:spPr>
        <p:txBody>
          <a:bodyPr wrap="square" rtlCol="0">
            <a:spAutoFit/>
          </a:bodyPr>
          <a:lstStyle/>
          <a:p>
            <a:pPr algn="ctr">
              <a:lnSpc>
                <a:spcPct val="150000"/>
              </a:lnSpc>
            </a:pPr>
            <a:r>
              <a:rPr lang="es-EC" sz="1400" b="1" dirty="0" smtClean="0"/>
              <a:t>Gestos brazo derecho</a:t>
            </a:r>
          </a:p>
          <a:p>
            <a:pPr marL="742950" lvl="1" indent="-285750">
              <a:lnSpc>
                <a:spcPct val="150000"/>
              </a:lnSpc>
              <a:buFont typeface="Arial" panose="020B0604020202020204" pitchFamily="34" charset="0"/>
              <a:buChar char="•"/>
            </a:pPr>
            <a:r>
              <a:rPr lang="es-EC" sz="1400" dirty="0" smtClean="0"/>
              <a:t>Total 2300 datos</a:t>
            </a:r>
          </a:p>
          <a:p>
            <a:pPr marL="742950" lvl="1" indent="-285750">
              <a:lnSpc>
                <a:spcPct val="150000"/>
              </a:lnSpc>
              <a:buFont typeface="Arial" panose="020B0604020202020204" pitchFamily="34" charset="0"/>
              <a:buChar char="•"/>
            </a:pPr>
            <a:r>
              <a:rPr lang="es-EC" sz="1400" dirty="0" smtClean="0"/>
              <a:t>5 identificadores de clase</a:t>
            </a:r>
          </a:p>
          <a:p>
            <a:pPr algn="ctr"/>
            <a:endParaRPr lang="es-EC" sz="1400" dirty="0"/>
          </a:p>
        </p:txBody>
      </p:sp>
      <p:sp>
        <p:nvSpPr>
          <p:cNvPr id="19" name="CuadroTexto 18"/>
          <p:cNvSpPr txBox="1"/>
          <p:nvPr/>
        </p:nvSpPr>
        <p:spPr>
          <a:xfrm>
            <a:off x="7517389" y="4848827"/>
            <a:ext cx="3358878" cy="1277273"/>
          </a:xfrm>
          <a:prstGeom prst="rect">
            <a:avLst/>
          </a:prstGeom>
          <a:noFill/>
        </p:spPr>
        <p:txBody>
          <a:bodyPr wrap="square" rtlCol="0">
            <a:spAutoFit/>
          </a:bodyPr>
          <a:lstStyle/>
          <a:p>
            <a:pPr algn="ctr">
              <a:lnSpc>
                <a:spcPct val="150000"/>
              </a:lnSpc>
            </a:pPr>
            <a:r>
              <a:rPr lang="es-EC" sz="1400" b="1" dirty="0" smtClean="0"/>
              <a:t>Gestos dos brazos</a:t>
            </a:r>
          </a:p>
          <a:p>
            <a:pPr marL="742950" lvl="1" indent="-285750">
              <a:lnSpc>
                <a:spcPct val="150000"/>
              </a:lnSpc>
              <a:buFont typeface="Arial" panose="020B0604020202020204" pitchFamily="34" charset="0"/>
              <a:buChar char="•"/>
            </a:pPr>
            <a:r>
              <a:rPr lang="es-EC" sz="1400" dirty="0" smtClean="0"/>
              <a:t>Total 1800 datos</a:t>
            </a:r>
          </a:p>
          <a:p>
            <a:pPr marL="742950" lvl="1" indent="-285750">
              <a:lnSpc>
                <a:spcPct val="150000"/>
              </a:lnSpc>
              <a:buFont typeface="Arial" panose="020B0604020202020204" pitchFamily="34" charset="0"/>
              <a:buChar char="•"/>
            </a:pPr>
            <a:r>
              <a:rPr lang="es-EC" sz="1400" dirty="0"/>
              <a:t>4</a:t>
            </a:r>
            <a:r>
              <a:rPr lang="es-EC" sz="1400" dirty="0" smtClean="0"/>
              <a:t> identificadores de clase</a:t>
            </a:r>
          </a:p>
          <a:p>
            <a:pPr algn="ctr"/>
            <a:endParaRPr lang="es-EC" sz="1400" dirty="0"/>
          </a:p>
        </p:txBody>
      </p:sp>
      <p:sp>
        <p:nvSpPr>
          <p:cNvPr id="21"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Tree>
    <p:extLst>
      <p:ext uri="{BB962C8B-B14F-4D97-AF65-F5344CB8AC3E}">
        <p14:creationId xmlns:p14="http://schemas.microsoft.com/office/powerpoint/2010/main" val="52906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738930"/>
            <a:ext cx="122555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Contenido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a:t>
            </a:fld>
            <a:endParaRPr lang="es-ES" sz="1600">
              <a:solidFill>
                <a:srgbClr val="888888"/>
              </a:solidFill>
            </a:endParaRPr>
          </a:p>
        </p:txBody>
      </p:sp>
      <p:sp>
        <p:nvSpPr>
          <p:cNvPr id="2" name="CuadroTexto 1"/>
          <p:cNvSpPr txBox="1"/>
          <p:nvPr/>
        </p:nvSpPr>
        <p:spPr>
          <a:xfrm>
            <a:off x="1488460" y="1695907"/>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Introducción</a:t>
            </a:r>
            <a:endParaRPr lang="es-EC" sz="2000" b="1" dirty="0"/>
          </a:p>
        </p:txBody>
      </p:sp>
      <p:sp>
        <p:nvSpPr>
          <p:cNvPr id="12" name="CuadroTexto 11"/>
          <p:cNvSpPr txBox="1"/>
          <p:nvPr/>
        </p:nvSpPr>
        <p:spPr>
          <a:xfrm>
            <a:off x="1488460" y="2609761"/>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Desarrollo</a:t>
            </a:r>
            <a:endParaRPr lang="es-EC" sz="2000" b="1" dirty="0"/>
          </a:p>
        </p:txBody>
      </p:sp>
      <p:sp>
        <p:nvSpPr>
          <p:cNvPr id="13" name="CuadroTexto 12"/>
          <p:cNvSpPr txBox="1"/>
          <p:nvPr/>
        </p:nvSpPr>
        <p:spPr>
          <a:xfrm>
            <a:off x="1488460" y="3573535"/>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Pruebas de funcionamiento </a:t>
            </a:r>
            <a:endParaRPr lang="es-EC" sz="2000" b="1" dirty="0"/>
          </a:p>
        </p:txBody>
      </p:sp>
      <p:sp>
        <p:nvSpPr>
          <p:cNvPr id="14" name="CuadroTexto 13"/>
          <p:cNvSpPr txBox="1"/>
          <p:nvPr/>
        </p:nvSpPr>
        <p:spPr>
          <a:xfrm>
            <a:off x="1488460" y="4487389"/>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Conclusiones y recomendaciones</a:t>
            </a:r>
            <a:endParaRPr lang="es-EC" sz="2000" b="1" dirty="0"/>
          </a:p>
        </p:txBody>
      </p:sp>
      <p:sp>
        <p:nvSpPr>
          <p:cNvPr id="15" name="CuadroTexto 14"/>
          <p:cNvSpPr txBox="1"/>
          <p:nvPr/>
        </p:nvSpPr>
        <p:spPr>
          <a:xfrm>
            <a:off x="1488460" y="5401243"/>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Trabajos futuros</a:t>
            </a:r>
            <a:endParaRPr lang="es-EC" sz="2000" b="1" dirty="0"/>
          </a:p>
        </p:txBody>
      </p:sp>
    </p:spTree>
    <p:extLst>
      <p:ext uri="{BB962C8B-B14F-4D97-AF65-F5344CB8AC3E}">
        <p14:creationId xmlns:p14="http://schemas.microsoft.com/office/powerpoint/2010/main" val="3864826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5095" y="6361244"/>
            <a:ext cx="2743200" cy="365125"/>
          </a:xfrm>
        </p:spPr>
        <p:txBody>
          <a:bodyPr/>
          <a:lstStyle/>
          <a:p>
            <a:pPr>
              <a:defRPr/>
            </a:pPr>
            <a:fld id="{E8D88C74-0DDE-8F40-A44E-D6CE8BB2242F}" type="slidenum">
              <a:rPr lang="es-ES" smtClean="0"/>
              <a:pPr>
                <a:defRPr/>
              </a:pPr>
              <a:t>20</a:t>
            </a:fld>
            <a:endParaRPr lang="es-ES" sz="1600" dirty="0">
              <a:solidFill>
                <a:srgbClr val="888888"/>
              </a:solidFill>
            </a:endParaRPr>
          </a:p>
        </p:txBody>
      </p:sp>
      <p:sp>
        <p:nvSpPr>
          <p:cNvPr id="31" name="18 Rectángulo"/>
          <p:cNvSpPr/>
          <p:nvPr/>
        </p:nvSpPr>
        <p:spPr bwMode="auto">
          <a:xfrm>
            <a:off x="130631" y="11911"/>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6" name="Rectángulo 35"/>
          <p:cNvSpPr/>
          <p:nvPr/>
        </p:nvSpPr>
        <p:spPr>
          <a:xfrm>
            <a:off x="6230109" y="11911"/>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Clasificación SVM</a:t>
            </a:r>
            <a:endParaRPr lang="es-EC" sz="1600" b="1" dirty="0"/>
          </a:p>
        </p:txBody>
      </p:sp>
      <p:sp>
        <p:nvSpPr>
          <p:cNvPr id="9" name="18 Rectángulo"/>
          <p:cNvSpPr/>
          <p:nvPr/>
        </p:nvSpPr>
        <p:spPr bwMode="auto">
          <a:xfrm>
            <a:off x="2882748" y="600467"/>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Clasificación SVM</a:t>
            </a:r>
            <a:endParaRPr lang="es-EC" sz="2000" b="1" dirty="0"/>
          </a:p>
        </p:txBody>
      </p:sp>
      <p:sp>
        <p:nvSpPr>
          <p:cNvPr id="21"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
        <p:nvSpPr>
          <p:cNvPr id="2" name="Rectangle 2"/>
          <p:cNvSpPr>
            <a:spLocks noChangeArrowheads="1"/>
          </p:cNvSpPr>
          <p:nvPr/>
        </p:nvSpPr>
        <p:spPr bwMode="auto">
          <a:xfrm>
            <a:off x="9840686" y="8748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extLst>
              <p:ext uri="{D42A27DB-BD31-4B8C-83A1-F6EECF244321}">
                <p14:modId xmlns:p14="http://schemas.microsoft.com/office/powerpoint/2010/main" val="3178017104"/>
              </p:ext>
            </p:extLst>
          </p:nvPr>
        </p:nvGraphicFramePr>
        <p:xfrm>
          <a:off x="1054549" y="709734"/>
          <a:ext cx="1761222" cy="6148266"/>
        </p:xfrm>
        <a:graphic>
          <a:graphicData uri="http://schemas.openxmlformats.org/presentationml/2006/ole">
            <mc:AlternateContent xmlns:mc="http://schemas.openxmlformats.org/markup-compatibility/2006">
              <mc:Choice xmlns:v="urn:schemas-microsoft-com:vml" Requires="v">
                <p:oleObj spid="_x0000_s16400" r:id="rId4" imgW="2838624" imgH="9934720" progId="Visio.Drawing.15">
                  <p:embed/>
                </p:oleObj>
              </mc:Choice>
              <mc:Fallback>
                <p:oleObj r:id="rId4" imgW="2838624" imgH="9934720"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549" y="709734"/>
                        <a:ext cx="1761222" cy="6148266"/>
                      </a:xfrm>
                      <a:prstGeom prst="rect">
                        <a:avLst/>
                      </a:prstGeom>
                      <a:noFill/>
                    </p:spPr>
                  </p:pic>
                </p:oleObj>
              </mc:Fallback>
            </mc:AlternateContent>
          </a:graphicData>
        </a:graphic>
      </p:graphicFrame>
      <p:pic>
        <p:nvPicPr>
          <p:cNvPr id="14" name="Imagen 13" descr="C:\Users\George Bryan Cobeña\Dropbox\TESIS\capturas\Screenshot_18.png"/>
          <p:cNvPicPr/>
          <p:nvPr/>
        </p:nvPicPr>
        <p:blipFill>
          <a:blip r:embed="rId6">
            <a:extLst>
              <a:ext uri="{28A0092B-C50C-407E-A947-70E740481C1C}">
                <a14:useLocalDpi xmlns:a14="http://schemas.microsoft.com/office/drawing/2010/main" val="0"/>
              </a:ext>
            </a:extLst>
          </a:blip>
          <a:srcRect/>
          <a:stretch>
            <a:fillRect/>
          </a:stretch>
        </p:blipFill>
        <p:spPr bwMode="auto">
          <a:xfrm>
            <a:off x="3577394" y="1889897"/>
            <a:ext cx="7540547" cy="962085"/>
          </a:xfrm>
          <a:prstGeom prst="rect">
            <a:avLst/>
          </a:prstGeom>
          <a:noFill/>
          <a:ln>
            <a:noFill/>
          </a:ln>
        </p:spPr>
      </p:pic>
      <p:sp>
        <p:nvSpPr>
          <p:cNvPr id="15" name="CuadroTexto 14"/>
          <p:cNvSpPr txBox="1"/>
          <p:nvPr/>
        </p:nvSpPr>
        <p:spPr>
          <a:xfrm>
            <a:off x="3577395" y="1355604"/>
            <a:ext cx="3325546" cy="338554"/>
          </a:xfrm>
          <a:prstGeom prst="rect">
            <a:avLst/>
          </a:prstGeom>
          <a:noFill/>
          <a:ln w="38100">
            <a:solidFill>
              <a:schemeClr val="bg2">
                <a:lumMod val="25000"/>
              </a:schemeClr>
            </a:solidFill>
          </a:ln>
        </p:spPr>
        <p:txBody>
          <a:bodyPr wrap="square" rtlCol="0">
            <a:spAutoFit/>
          </a:bodyPr>
          <a:lstStyle/>
          <a:p>
            <a:pPr algn="ctr"/>
            <a:r>
              <a:rPr lang="es-EC" sz="1600" dirty="0" smtClean="0"/>
              <a:t>Verificación de estructura de datos</a:t>
            </a:r>
            <a:endParaRPr lang="es-EC" sz="1600" dirty="0"/>
          </a:p>
        </p:txBody>
      </p:sp>
      <p:sp>
        <p:nvSpPr>
          <p:cNvPr id="22" name="CuadroTexto 21"/>
          <p:cNvSpPr txBox="1"/>
          <p:nvPr/>
        </p:nvSpPr>
        <p:spPr>
          <a:xfrm>
            <a:off x="3577394" y="3071157"/>
            <a:ext cx="4318376" cy="338554"/>
          </a:xfrm>
          <a:prstGeom prst="rect">
            <a:avLst/>
          </a:prstGeom>
          <a:noFill/>
          <a:ln w="38100">
            <a:solidFill>
              <a:schemeClr val="bg2">
                <a:lumMod val="25000"/>
              </a:schemeClr>
            </a:solidFill>
          </a:ln>
        </p:spPr>
        <p:txBody>
          <a:bodyPr wrap="square" rtlCol="0">
            <a:spAutoFit/>
          </a:bodyPr>
          <a:lstStyle/>
          <a:p>
            <a:pPr algn="ctr"/>
            <a:r>
              <a:rPr lang="es-EC" sz="1600" dirty="0" smtClean="0"/>
              <a:t>Cálculo </a:t>
            </a:r>
            <a:r>
              <a:rPr lang="es-EC" sz="1600" dirty="0"/>
              <a:t>de parámetros para Kernel de clasificación</a:t>
            </a:r>
          </a:p>
        </p:txBody>
      </p:sp>
      <p:graphicFrame>
        <p:nvGraphicFramePr>
          <p:cNvPr id="5" name="Tabla 4"/>
          <p:cNvGraphicFramePr>
            <a:graphicFrameLocks noGrp="1"/>
          </p:cNvGraphicFramePr>
          <p:nvPr>
            <p:extLst>
              <p:ext uri="{D42A27DB-BD31-4B8C-83A1-F6EECF244321}">
                <p14:modId xmlns:p14="http://schemas.microsoft.com/office/powerpoint/2010/main" val="331335836"/>
              </p:ext>
            </p:extLst>
          </p:nvPr>
        </p:nvGraphicFramePr>
        <p:xfrm>
          <a:off x="3577394" y="3628886"/>
          <a:ext cx="6037002" cy="2834640"/>
        </p:xfrm>
        <a:graphic>
          <a:graphicData uri="http://schemas.openxmlformats.org/drawingml/2006/table">
            <a:tbl>
              <a:tblPr firstRow="1" firstCol="1" bandRow="1">
                <a:tableStyleId>{5940675A-B579-460E-94D1-54222C63F5DA}</a:tableStyleId>
              </a:tblPr>
              <a:tblGrid>
                <a:gridCol w="1769199"/>
                <a:gridCol w="1345005"/>
                <a:gridCol w="1461399"/>
                <a:gridCol w="1461399"/>
              </a:tblGrid>
              <a:tr h="176281">
                <a:tc>
                  <a:txBody>
                    <a:bodyPr/>
                    <a:lstStyle/>
                    <a:p>
                      <a:pPr indent="180340" algn="ctr">
                        <a:lnSpc>
                          <a:spcPct val="100000"/>
                        </a:lnSpc>
                        <a:spcAft>
                          <a:spcPts val="0"/>
                        </a:spcAft>
                      </a:pPr>
                      <a:r>
                        <a:rPr lang="es-ES" sz="1200" b="1" dirty="0">
                          <a:effectLst/>
                        </a:rPr>
                        <a:t>Gestos</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b="1" dirty="0">
                          <a:effectLst/>
                        </a:rPr>
                        <a:t>Coste </a:t>
                      </a:r>
                      <a:r>
                        <a:rPr lang="es-EC" sz="1200" b="1" dirty="0">
                          <a:effectLst/>
                        </a:rPr>
                        <a:t>“C”</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b="1" dirty="0">
                          <a:effectLst/>
                        </a:rPr>
                        <a:t>Gamma</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b="1" dirty="0">
                          <a:effectLst/>
                        </a:rPr>
                        <a:t>Tasa (%)</a:t>
                      </a:r>
                      <a:endParaRPr lang="es-EC" sz="1200" b="1" dirty="0">
                        <a:effectLst/>
                        <a:latin typeface="Times New Roman" panose="02020603050405020304" pitchFamily="18" charset="0"/>
                        <a:ea typeface="Calibri" panose="020F0502020204030204" pitchFamily="34" charset="0"/>
                      </a:endParaRPr>
                    </a:p>
                  </a:txBody>
                  <a:tcPr marL="68580" marR="68580" marT="0" marB="0"/>
                </a:tc>
              </a:tr>
              <a:tr h="176281">
                <a:tc rowSpan="6">
                  <a:txBody>
                    <a:bodyPr/>
                    <a:lstStyle/>
                    <a:p>
                      <a:pPr indent="180340" algn="just">
                        <a:lnSpc>
                          <a:spcPct val="100000"/>
                        </a:lnSpc>
                        <a:spcAft>
                          <a:spcPts val="0"/>
                        </a:spcAft>
                      </a:pPr>
                      <a:r>
                        <a:rPr lang="es-ES" sz="1200" b="1" dirty="0">
                          <a:effectLst/>
                        </a:rPr>
                        <a:t>Brazo izquierdo</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32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0.0078125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91.6</a:t>
                      </a:r>
                      <a:endParaRPr lang="es-EC" sz="120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a:effectLst/>
                        </a:rPr>
                        <a:t>32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96.3</a:t>
                      </a:r>
                      <a:endParaRPr lang="es-EC" sz="120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a:effectLst/>
                        </a:rPr>
                        <a:t>2048</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99.6</a:t>
                      </a:r>
                      <a:endParaRPr lang="es-EC" sz="120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dirty="0">
                          <a:effectLst/>
                        </a:rPr>
                        <a:t>2048</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99.95</a:t>
                      </a:r>
                      <a:endParaRPr lang="es-EC" sz="120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dirty="0">
                          <a:effectLst/>
                        </a:rPr>
                        <a:t>512</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100</a:t>
                      </a:r>
                      <a:endParaRPr lang="es-EC" sz="120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dirty="0">
                          <a:effectLst/>
                        </a:rPr>
                        <a:t>128</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00000"/>
                        </a:lnSpc>
                        <a:spcAft>
                          <a:spcPts val="0"/>
                        </a:spcAft>
                      </a:pPr>
                      <a:r>
                        <a:rPr lang="es-ES" sz="1200" dirty="0">
                          <a:effectLst/>
                        </a:rPr>
                        <a:t>2</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00000"/>
                        </a:lnSpc>
                        <a:spcAft>
                          <a:spcPts val="0"/>
                        </a:spcAft>
                      </a:pPr>
                      <a:r>
                        <a:rPr lang="es-ES" sz="1200" dirty="0">
                          <a:effectLst/>
                        </a:rPr>
                        <a:t>100</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r>
              <a:tr h="176281">
                <a:tc rowSpan="4">
                  <a:txBody>
                    <a:bodyPr/>
                    <a:lstStyle/>
                    <a:p>
                      <a:pPr indent="180340" algn="just">
                        <a:lnSpc>
                          <a:spcPct val="100000"/>
                        </a:lnSpc>
                        <a:spcAft>
                          <a:spcPts val="0"/>
                        </a:spcAft>
                      </a:pPr>
                      <a:r>
                        <a:rPr lang="es-ES" sz="1200" b="1">
                          <a:effectLst/>
                        </a:rPr>
                        <a:t>Brazo derecho</a:t>
                      </a:r>
                      <a:endParaRPr lang="es-EC" sz="1200" b="1">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32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dirty="0">
                          <a:effectLst/>
                        </a:rPr>
                        <a:t>0.0078125</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95.05</a:t>
                      </a:r>
                      <a:endParaRPr lang="es-EC" sz="120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a:effectLst/>
                        </a:rPr>
                        <a:t>32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dirty="0">
                          <a:effectLst/>
                        </a:rPr>
                        <a:t>0.5</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99.54</a:t>
                      </a:r>
                      <a:endParaRPr lang="es-EC" sz="120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a:effectLst/>
                        </a:rPr>
                        <a:t>2048</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dirty="0">
                          <a:effectLst/>
                        </a:rPr>
                        <a:t>99.88</a:t>
                      </a:r>
                      <a:endParaRPr lang="es-EC" sz="1200" dirty="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dirty="0">
                          <a:effectLst/>
                        </a:rPr>
                        <a:t>128</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00000"/>
                        </a:lnSpc>
                        <a:spcAft>
                          <a:spcPts val="0"/>
                        </a:spcAft>
                      </a:pPr>
                      <a:r>
                        <a:rPr lang="es-ES" sz="1200" dirty="0">
                          <a:effectLst/>
                        </a:rPr>
                        <a:t>0.2</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00000"/>
                        </a:lnSpc>
                        <a:spcAft>
                          <a:spcPts val="0"/>
                        </a:spcAft>
                      </a:pPr>
                      <a:r>
                        <a:rPr lang="es-ES" sz="1200" dirty="0">
                          <a:effectLst/>
                        </a:rPr>
                        <a:t>99.92</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r>
              <a:tr h="176281">
                <a:tc rowSpan="4">
                  <a:txBody>
                    <a:bodyPr/>
                    <a:lstStyle/>
                    <a:p>
                      <a:pPr indent="180340" algn="just">
                        <a:lnSpc>
                          <a:spcPct val="100000"/>
                        </a:lnSpc>
                        <a:spcAft>
                          <a:spcPts val="0"/>
                        </a:spcAft>
                      </a:pPr>
                      <a:r>
                        <a:rPr lang="es-ES" sz="1200" b="1" dirty="0">
                          <a:effectLst/>
                        </a:rPr>
                        <a:t>Dos brazos</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32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0.0078125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dirty="0">
                          <a:effectLst/>
                        </a:rPr>
                        <a:t>97.87</a:t>
                      </a:r>
                      <a:endParaRPr lang="es-EC" sz="1200" dirty="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a:effectLst/>
                        </a:rPr>
                        <a:t>32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dirty="0">
                          <a:effectLst/>
                        </a:rPr>
                        <a:t>99.76</a:t>
                      </a:r>
                      <a:endParaRPr lang="es-EC" sz="1200" dirty="0">
                        <a:effectLst/>
                        <a:latin typeface="Times New Roman" panose="02020603050405020304" pitchFamily="18" charset="0"/>
                        <a:ea typeface="Calibri" panose="020F0502020204030204" pitchFamily="34" charset="0"/>
                      </a:endParaRPr>
                    </a:p>
                  </a:txBody>
                  <a:tcPr marL="68580" marR="68580" marT="0" marB="0"/>
                </a:tc>
              </a:tr>
              <a:tr h="176281">
                <a:tc vMerge="1">
                  <a:txBody>
                    <a:bodyPr/>
                    <a:lstStyle/>
                    <a:p>
                      <a:endParaRPr lang="es-EC"/>
                    </a:p>
                  </a:txBody>
                  <a:tcPr/>
                </a:tc>
                <a:tc>
                  <a:txBody>
                    <a:bodyPr/>
                    <a:lstStyle/>
                    <a:p>
                      <a:pPr indent="180340" algn="ctr">
                        <a:lnSpc>
                          <a:spcPct val="100000"/>
                        </a:lnSpc>
                        <a:spcAft>
                          <a:spcPts val="0"/>
                        </a:spcAft>
                      </a:pPr>
                      <a:r>
                        <a:rPr lang="es-ES" sz="1200">
                          <a:effectLst/>
                        </a:rPr>
                        <a:t>2048</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a:effectLst/>
                        </a:rPr>
                        <a:t>0.5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00000"/>
                        </a:lnSpc>
                        <a:spcAft>
                          <a:spcPts val="0"/>
                        </a:spcAft>
                      </a:pPr>
                      <a:r>
                        <a:rPr lang="es-ES" sz="1200" dirty="0">
                          <a:effectLst/>
                        </a:rPr>
                        <a:t>99.86</a:t>
                      </a:r>
                      <a:endParaRPr lang="es-EC" sz="1200" dirty="0">
                        <a:effectLst/>
                        <a:latin typeface="Times New Roman" panose="02020603050405020304" pitchFamily="18" charset="0"/>
                        <a:ea typeface="Calibri" panose="020F0502020204030204" pitchFamily="34" charset="0"/>
                      </a:endParaRPr>
                    </a:p>
                  </a:txBody>
                  <a:tcPr marL="68580" marR="68580" marT="0" marB="0"/>
                </a:tc>
              </a:tr>
              <a:tr h="264422">
                <a:tc vMerge="1">
                  <a:txBody>
                    <a:bodyPr/>
                    <a:lstStyle/>
                    <a:p>
                      <a:endParaRPr lang="es-EC"/>
                    </a:p>
                  </a:txBody>
                  <a:tcPr/>
                </a:tc>
                <a:tc>
                  <a:txBody>
                    <a:bodyPr/>
                    <a:lstStyle/>
                    <a:p>
                      <a:pPr indent="180340" algn="ctr">
                        <a:lnSpc>
                          <a:spcPct val="150000"/>
                        </a:lnSpc>
                        <a:spcAft>
                          <a:spcPts val="0"/>
                        </a:spcAft>
                      </a:pPr>
                      <a:r>
                        <a:rPr lang="es-ES" sz="1200" dirty="0">
                          <a:effectLst/>
                        </a:rPr>
                        <a:t>512</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S" sz="1200" dirty="0">
                          <a:effectLst/>
                        </a:rPr>
                        <a:t>0.5</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S" sz="1200" dirty="0">
                          <a:effectLst/>
                        </a:rPr>
                        <a:t>100</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r>
            </a:tbl>
          </a:graphicData>
        </a:graphic>
      </p:graphicFrame>
    </p:spTree>
    <p:extLst>
      <p:ext uri="{BB962C8B-B14F-4D97-AF65-F5344CB8AC3E}">
        <p14:creationId xmlns:p14="http://schemas.microsoft.com/office/powerpoint/2010/main" val="53064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5095" y="6361244"/>
            <a:ext cx="2743200" cy="365125"/>
          </a:xfrm>
        </p:spPr>
        <p:txBody>
          <a:bodyPr/>
          <a:lstStyle/>
          <a:p>
            <a:pPr>
              <a:defRPr/>
            </a:pPr>
            <a:fld id="{E8D88C74-0DDE-8F40-A44E-D6CE8BB2242F}" type="slidenum">
              <a:rPr lang="es-ES" smtClean="0"/>
              <a:pPr>
                <a:defRPr/>
              </a:pPr>
              <a:t>21</a:t>
            </a:fld>
            <a:endParaRPr lang="es-ES" sz="1600" dirty="0">
              <a:solidFill>
                <a:srgbClr val="888888"/>
              </a:solidFill>
            </a:endParaRPr>
          </a:p>
        </p:txBody>
      </p:sp>
      <p:sp>
        <p:nvSpPr>
          <p:cNvPr id="31" name="18 Rectángulo"/>
          <p:cNvSpPr/>
          <p:nvPr/>
        </p:nvSpPr>
        <p:spPr bwMode="auto">
          <a:xfrm>
            <a:off x="130631" y="11911"/>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6" name="Rectángulo 35"/>
          <p:cNvSpPr/>
          <p:nvPr/>
        </p:nvSpPr>
        <p:spPr>
          <a:xfrm>
            <a:off x="6230109" y="11911"/>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Clasificación SVM</a:t>
            </a:r>
            <a:endParaRPr lang="es-EC" sz="1600" b="1" dirty="0"/>
          </a:p>
        </p:txBody>
      </p:sp>
      <p:sp>
        <p:nvSpPr>
          <p:cNvPr id="9" name="18 Rectángulo"/>
          <p:cNvSpPr/>
          <p:nvPr/>
        </p:nvSpPr>
        <p:spPr bwMode="auto">
          <a:xfrm>
            <a:off x="2882748" y="600467"/>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Clasificación SVM</a:t>
            </a:r>
            <a:endParaRPr lang="es-EC" sz="2000" b="1" dirty="0"/>
          </a:p>
        </p:txBody>
      </p:sp>
      <p:sp>
        <p:nvSpPr>
          <p:cNvPr id="21"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
        <p:nvSpPr>
          <p:cNvPr id="2" name="Rectangle 2"/>
          <p:cNvSpPr>
            <a:spLocks noChangeArrowheads="1"/>
          </p:cNvSpPr>
          <p:nvPr/>
        </p:nvSpPr>
        <p:spPr bwMode="auto">
          <a:xfrm>
            <a:off x="9840686" y="8748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nvGraphicFramePr>
        <p:xfrm>
          <a:off x="1054549" y="709734"/>
          <a:ext cx="1761222" cy="6148266"/>
        </p:xfrm>
        <a:graphic>
          <a:graphicData uri="http://schemas.openxmlformats.org/presentationml/2006/ole">
            <mc:AlternateContent xmlns:mc="http://schemas.openxmlformats.org/markup-compatibility/2006">
              <mc:Choice xmlns:v="urn:schemas-microsoft-com:vml" Requires="v">
                <p:oleObj spid="_x0000_s18447" r:id="rId4" imgW="2838624" imgH="9934720" progId="Visio.Drawing.15">
                  <p:embed/>
                </p:oleObj>
              </mc:Choice>
              <mc:Fallback>
                <p:oleObj r:id="rId4" imgW="2838624" imgH="993472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549" y="709734"/>
                        <a:ext cx="1761222" cy="6148266"/>
                      </a:xfrm>
                      <a:prstGeom prst="rect">
                        <a:avLst/>
                      </a:prstGeom>
                      <a:noFill/>
                    </p:spPr>
                  </p:pic>
                </p:oleObj>
              </mc:Fallback>
            </mc:AlternateContent>
          </a:graphicData>
        </a:graphic>
      </p:graphicFrame>
      <p:sp>
        <p:nvSpPr>
          <p:cNvPr id="15" name="CuadroTexto 14"/>
          <p:cNvSpPr txBox="1"/>
          <p:nvPr/>
        </p:nvSpPr>
        <p:spPr>
          <a:xfrm>
            <a:off x="3170995" y="1674918"/>
            <a:ext cx="3325546" cy="338554"/>
          </a:xfrm>
          <a:prstGeom prst="rect">
            <a:avLst/>
          </a:prstGeom>
          <a:noFill/>
          <a:ln w="38100">
            <a:solidFill>
              <a:schemeClr val="bg2">
                <a:lumMod val="25000"/>
              </a:schemeClr>
            </a:solidFill>
          </a:ln>
        </p:spPr>
        <p:txBody>
          <a:bodyPr wrap="square" rtlCol="0">
            <a:spAutoFit/>
          </a:bodyPr>
          <a:lstStyle/>
          <a:p>
            <a:pPr algn="ctr"/>
            <a:r>
              <a:rPr lang="es-EC" sz="1600" dirty="0" smtClean="0"/>
              <a:t>Selección de modelo de predicción </a:t>
            </a:r>
            <a:endParaRPr lang="es-EC" sz="1600" dirty="0"/>
          </a:p>
        </p:txBody>
      </p:sp>
      <p:graphicFrame>
        <p:nvGraphicFramePr>
          <p:cNvPr id="6" name="Tabla 5"/>
          <p:cNvGraphicFramePr>
            <a:graphicFrameLocks noGrp="1"/>
          </p:cNvGraphicFramePr>
          <p:nvPr>
            <p:extLst>
              <p:ext uri="{D42A27DB-BD31-4B8C-83A1-F6EECF244321}">
                <p14:modId xmlns:p14="http://schemas.microsoft.com/office/powerpoint/2010/main" val="4291722998"/>
              </p:ext>
            </p:extLst>
          </p:nvPr>
        </p:nvGraphicFramePr>
        <p:xfrm>
          <a:off x="3170995" y="2429261"/>
          <a:ext cx="8092667" cy="3520440"/>
        </p:xfrm>
        <a:graphic>
          <a:graphicData uri="http://schemas.openxmlformats.org/drawingml/2006/table">
            <a:tbl>
              <a:tblPr firstRow="1" firstCol="1" bandRow="1">
                <a:tableStyleId>{5940675A-B579-460E-94D1-54222C63F5DA}</a:tableStyleId>
              </a:tblPr>
              <a:tblGrid>
                <a:gridCol w="2129493"/>
                <a:gridCol w="1842982"/>
                <a:gridCol w="2060096"/>
                <a:gridCol w="2060096"/>
              </a:tblGrid>
              <a:tr h="606207">
                <a:tc>
                  <a:txBody>
                    <a:bodyPr/>
                    <a:lstStyle/>
                    <a:p>
                      <a:pPr indent="180340" algn="ctr">
                        <a:lnSpc>
                          <a:spcPct val="150000"/>
                        </a:lnSpc>
                        <a:spcAft>
                          <a:spcPts val="0"/>
                        </a:spcAft>
                      </a:pPr>
                      <a:r>
                        <a:rPr lang="es-EC" sz="1400" b="1" dirty="0">
                          <a:effectLst/>
                        </a:rPr>
                        <a:t>Gestos</a:t>
                      </a:r>
                      <a:endParaRPr lang="es-EC" sz="14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b="1" dirty="0">
                          <a:effectLst/>
                        </a:rPr>
                        <a:t>Kernel</a:t>
                      </a:r>
                      <a:endParaRPr lang="es-EC" sz="14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b="1" dirty="0">
                          <a:effectLst/>
                        </a:rPr>
                        <a:t>Numero de Iteraciones</a:t>
                      </a:r>
                      <a:endParaRPr lang="es-EC" sz="14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b="1" dirty="0">
                          <a:effectLst/>
                        </a:rPr>
                        <a:t>Numero de vectores soporte</a:t>
                      </a:r>
                      <a:endParaRPr lang="es-EC" sz="1400" b="1" dirty="0">
                        <a:effectLst/>
                        <a:latin typeface="Times New Roman" panose="02020603050405020304" pitchFamily="18" charset="0"/>
                        <a:ea typeface="Calibri" panose="020F0502020204030204" pitchFamily="34" charset="0"/>
                      </a:endParaRPr>
                    </a:p>
                  </a:txBody>
                  <a:tcPr marL="68580" marR="68580" marT="0" marB="0"/>
                </a:tc>
              </a:tr>
              <a:tr h="274296">
                <a:tc rowSpan="3">
                  <a:txBody>
                    <a:bodyPr/>
                    <a:lstStyle/>
                    <a:p>
                      <a:pPr indent="180340" algn="just">
                        <a:lnSpc>
                          <a:spcPct val="150000"/>
                        </a:lnSpc>
                        <a:spcAft>
                          <a:spcPts val="0"/>
                        </a:spcAft>
                      </a:pPr>
                      <a:r>
                        <a:rPr lang="es-EC" sz="1400" b="1">
                          <a:effectLst/>
                        </a:rPr>
                        <a:t>Brazo izquierdo</a:t>
                      </a:r>
                      <a:endParaRPr lang="es-EC" sz="1400" b="1">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Polinomial</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211723</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23</a:t>
                      </a:r>
                      <a:endParaRPr lang="es-EC" sz="1400">
                        <a:effectLst/>
                        <a:latin typeface="Times New Roman" panose="02020603050405020304" pitchFamily="18" charset="0"/>
                        <a:ea typeface="Calibri" panose="020F0502020204030204" pitchFamily="34" charset="0"/>
                      </a:endParaRPr>
                    </a:p>
                  </a:txBody>
                  <a:tcPr marL="68580" marR="68580" marT="0" marB="0"/>
                </a:tc>
              </a:tr>
              <a:tr h="274296">
                <a:tc vMerge="1">
                  <a:txBody>
                    <a:bodyPr/>
                    <a:lstStyle/>
                    <a:p>
                      <a:endParaRPr lang="es-EC"/>
                    </a:p>
                  </a:txBody>
                  <a:tcPr/>
                </a:tc>
                <a:tc>
                  <a:txBody>
                    <a:bodyPr/>
                    <a:lstStyle/>
                    <a:p>
                      <a:pPr indent="180340" algn="ctr">
                        <a:lnSpc>
                          <a:spcPct val="150000"/>
                        </a:lnSpc>
                        <a:spcAft>
                          <a:spcPts val="0"/>
                        </a:spcAft>
                      </a:pPr>
                      <a:r>
                        <a:rPr lang="es-ES" sz="1400" dirty="0">
                          <a:effectLst/>
                        </a:rPr>
                        <a:t>RBF</a:t>
                      </a:r>
                      <a:endParaRPr lang="es-EC" sz="14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S" sz="1400" dirty="0">
                          <a:effectLst/>
                        </a:rPr>
                        <a:t>261</a:t>
                      </a:r>
                      <a:endParaRPr lang="es-EC" sz="14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S" sz="1400" dirty="0">
                          <a:effectLst/>
                        </a:rPr>
                        <a:t>29</a:t>
                      </a:r>
                      <a:endParaRPr lang="es-EC" sz="14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r>
              <a:tr h="274296">
                <a:tc vMerge="1">
                  <a:txBody>
                    <a:bodyPr/>
                    <a:lstStyle/>
                    <a:p>
                      <a:endParaRPr lang="es-EC"/>
                    </a:p>
                  </a:txBody>
                  <a:tcPr/>
                </a:tc>
                <a:tc>
                  <a:txBody>
                    <a:bodyPr/>
                    <a:lstStyle/>
                    <a:p>
                      <a:pPr indent="180340" algn="ctr">
                        <a:lnSpc>
                          <a:spcPct val="150000"/>
                        </a:lnSpc>
                        <a:spcAft>
                          <a:spcPts val="0"/>
                        </a:spcAft>
                      </a:pPr>
                      <a:r>
                        <a:rPr lang="es-EC" sz="1400">
                          <a:effectLst/>
                        </a:rPr>
                        <a:t>Sigmoidal</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300</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2000</a:t>
                      </a:r>
                      <a:endParaRPr lang="es-EC" sz="1400">
                        <a:effectLst/>
                        <a:latin typeface="Times New Roman" panose="02020603050405020304" pitchFamily="18" charset="0"/>
                        <a:ea typeface="Calibri" panose="020F0502020204030204" pitchFamily="34" charset="0"/>
                      </a:endParaRPr>
                    </a:p>
                  </a:txBody>
                  <a:tcPr marL="68580" marR="68580" marT="0" marB="0"/>
                </a:tc>
              </a:tr>
              <a:tr h="274296">
                <a:tc rowSpan="3">
                  <a:txBody>
                    <a:bodyPr/>
                    <a:lstStyle/>
                    <a:p>
                      <a:pPr indent="180340" algn="just">
                        <a:lnSpc>
                          <a:spcPct val="150000"/>
                        </a:lnSpc>
                        <a:spcAft>
                          <a:spcPts val="0"/>
                        </a:spcAft>
                      </a:pPr>
                      <a:r>
                        <a:rPr lang="es-EC" sz="1400" b="1">
                          <a:effectLst/>
                        </a:rPr>
                        <a:t>Brazo derecho</a:t>
                      </a:r>
                      <a:endParaRPr lang="es-EC" sz="1400" b="1">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Polinomial</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5940</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44</a:t>
                      </a:r>
                      <a:endParaRPr lang="es-EC" sz="1400">
                        <a:effectLst/>
                        <a:latin typeface="Times New Roman" panose="02020603050405020304" pitchFamily="18" charset="0"/>
                        <a:ea typeface="Calibri" panose="020F0502020204030204" pitchFamily="34" charset="0"/>
                      </a:endParaRPr>
                    </a:p>
                  </a:txBody>
                  <a:tcPr marL="68580" marR="68580" marT="0" marB="0"/>
                </a:tc>
              </a:tr>
              <a:tr h="274296">
                <a:tc vMerge="1">
                  <a:txBody>
                    <a:bodyPr/>
                    <a:lstStyle/>
                    <a:p>
                      <a:endParaRPr lang="es-EC"/>
                    </a:p>
                  </a:txBody>
                  <a:tcPr/>
                </a:tc>
                <a:tc>
                  <a:txBody>
                    <a:bodyPr/>
                    <a:lstStyle/>
                    <a:p>
                      <a:pPr indent="180340" algn="ctr">
                        <a:lnSpc>
                          <a:spcPct val="150000"/>
                        </a:lnSpc>
                        <a:spcAft>
                          <a:spcPts val="0"/>
                        </a:spcAft>
                      </a:pPr>
                      <a:r>
                        <a:rPr lang="es-EC" sz="1400" dirty="0">
                          <a:effectLst/>
                        </a:rPr>
                        <a:t>RBF</a:t>
                      </a:r>
                      <a:endParaRPr lang="es-EC" sz="14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C" sz="1400" dirty="0">
                          <a:effectLst/>
                        </a:rPr>
                        <a:t>206</a:t>
                      </a:r>
                      <a:endParaRPr lang="es-EC" sz="14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C" sz="1400" dirty="0">
                          <a:effectLst/>
                        </a:rPr>
                        <a:t>67</a:t>
                      </a:r>
                      <a:endParaRPr lang="es-EC" sz="14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r>
              <a:tr h="274296">
                <a:tc vMerge="1">
                  <a:txBody>
                    <a:bodyPr/>
                    <a:lstStyle/>
                    <a:p>
                      <a:endParaRPr lang="es-EC"/>
                    </a:p>
                  </a:txBody>
                  <a:tcPr/>
                </a:tc>
                <a:tc>
                  <a:txBody>
                    <a:bodyPr/>
                    <a:lstStyle/>
                    <a:p>
                      <a:pPr indent="180340" algn="ctr">
                        <a:lnSpc>
                          <a:spcPct val="150000"/>
                        </a:lnSpc>
                        <a:spcAft>
                          <a:spcPts val="0"/>
                        </a:spcAft>
                      </a:pPr>
                      <a:r>
                        <a:rPr lang="es-EC" sz="1400">
                          <a:effectLst/>
                        </a:rPr>
                        <a:t>Sigmoidal</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250</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2650</a:t>
                      </a:r>
                      <a:endParaRPr lang="es-EC" sz="1400">
                        <a:effectLst/>
                        <a:latin typeface="Times New Roman" panose="02020603050405020304" pitchFamily="18" charset="0"/>
                        <a:ea typeface="Calibri" panose="020F0502020204030204" pitchFamily="34" charset="0"/>
                      </a:endParaRPr>
                    </a:p>
                  </a:txBody>
                  <a:tcPr marL="68580" marR="68580" marT="0" marB="0"/>
                </a:tc>
              </a:tr>
              <a:tr h="274296">
                <a:tc rowSpan="3">
                  <a:txBody>
                    <a:bodyPr/>
                    <a:lstStyle/>
                    <a:p>
                      <a:pPr indent="180340" algn="just">
                        <a:lnSpc>
                          <a:spcPct val="150000"/>
                        </a:lnSpc>
                        <a:spcAft>
                          <a:spcPts val="0"/>
                        </a:spcAft>
                      </a:pPr>
                      <a:r>
                        <a:rPr lang="es-EC" sz="1400" b="1" dirty="0">
                          <a:effectLst/>
                        </a:rPr>
                        <a:t>Dos brazos</a:t>
                      </a:r>
                      <a:endParaRPr lang="es-EC" sz="14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Polinomial</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31</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25</a:t>
                      </a:r>
                      <a:endParaRPr lang="es-EC" sz="1400">
                        <a:effectLst/>
                        <a:latin typeface="Times New Roman" panose="02020603050405020304" pitchFamily="18" charset="0"/>
                        <a:ea typeface="Calibri" panose="020F0502020204030204" pitchFamily="34" charset="0"/>
                      </a:endParaRPr>
                    </a:p>
                  </a:txBody>
                  <a:tcPr marL="68580" marR="68580" marT="0" marB="0"/>
                </a:tc>
              </a:tr>
              <a:tr h="274296">
                <a:tc vMerge="1">
                  <a:txBody>
                    <a:bodyPr/>
                    <a:lstStyle/>
                    <a:p>
                      <a:endParaRPr lang="es-EC"/>
                    </a:p>
                  </a:txBody>
                  <a:tcPr/>
                </a:tc>
                <a:tc>
                  <a:txBody>
                    <a:bodyPr/>
                    <a:lstStyle/>
                    <a:p>
                      <a:pPr indent="180340" algn="ctr">
                        <a:lnSpc>
                          <a:spcPct val="150000"/>
                        </a:lnSpc>
                        <a:spcAft>
                          <a:spcPts val="0"/>
                        </a:spcAft>
                      </a:pPr>
                      <a:r>
                        <a:rPr lang="es-EC" sz="1400" dirty="0">
                          <a:effectLst/>
                        </a:rPr>
                        <a:t>RBF</a:t>
                      </a:r>
                      <a:endParaRPr lang="es-EC" sz="14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C" sz="1400" dirty="0">
                          <a:effectLst/>
                        </a:rPr>
                        <a:t>48</a:t>
                      </a:r>
                      <a:endParaRPr lang="es-EC" sz="14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C" sz="1400" dirty="0">
                          <a:effectLst/>
                        </a:rPr>
                        <a:t>31</a:t>
                      </a:r>
                      <a:endParaRPr lang="es-EC" sz="14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r>
              <a:tr h="274296">
                <a:tc vMerge="1">
                  <a:txBody>
                    <a:bodyPr/>
                    <a:lstStyle/>
                    <a:p>
                      <a:endParaRPr lang="es-EC"/>
                    </a:p>
                  </a:txBody>
                  <a:tcPr/>
                </a:tc>
                <a:tc>
                  <a:txBody>
                    <a:bodyPr/>
                    <a:lstStyle/>
                    <a:p>
                      <a:pPr indent="180340" algn="ctr">
                        <a:lnSpc>
                          <a:spcPct val="150000"/>
                        </a:lnSpc>
                        <a:spcAft>
                          <a:spcPts val="0"/>
                        </a:spcAft>
                      </a:pPr>
                      <a:r>
                        <a:rPr lang="es-EC" sz="1400">
                          <a:effectLst/>
                        </a:rPr>
                        <a:t>Sigmoidal</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a:effectLst/>
                        </a:rPr>
                        <a:t>96</a:t>
                      </a:r>
                      <a:endParaRPr lang="es-EC" sz="14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400" dirty="0">
                          <a:effectLst/>
                        </a:rPr>
                        <a:t>1270</a:t>
                      </a:r>
                      <a:endParaRPr lang="es-EC" sz="14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92896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5095" y="6361244"/>
            <a:ext cx="2743200" cy="365125"/>
          </a:xfrm>
        </p:spPr>
        <p:txBody>
          <a:bodyPr/>
          <a:lstStyle/>
          <a:p>
            <a:pPr>
              <a:defRPr/>
            </a:pPr>
            <a:fld id="{E8D88C74-0DDE-8F40-A44E-D6CE8BB2242F}" type="slidenum">
              <a:rPr lang="es-ES" smtClean="0"/>
              <a:pPr>
                <a:defRPr/>
              </a:pPr>
              <a:t>22</a:t>
            </a:fld>
            <a:endParaRPr lang="es-ES" sz="1600" dirty="0">
              <a:solidFill>
                <a:srgbClr val="888888"/>
              </a:solidFill>
            </a:endParaRPr>
          </a:p>
        </p:txBody>
      </p:sp>
      <p:sp>
        <p:nvSpPr>
          <p:cNvPr id="31" name="18 Rectángulo"/>
          <p:cNvSpPr/>
          <p:nvPr/>
        </p:nvSpPr>
        <p:spPr bwMode="auto">
          <a:xfrm>
            <a:off x="130631" y="11911"/>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6" name="Rectángulo 35"/>
          <p:cNvSpPr/>
          <p:nvPr/>
        </p:nvSpPr>
        <p:spPr>
          <a:xfrm>
            <a:off x="6230109" y="11911"/>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Implementación de algoritmo</a:t>
            </a:r>
            <a:endParaRPr lang="es-EC" sz="1600" b="1" dirty="0"/>
          </a:p>
        </p:txBody>
      </p:sp>
      <p:sp>
        <p:nvSpPr>
          <p:cNvPr id="9" name="18 Rectángulo"/>
          <p:cNvSpPr/>
          <p:nvPr/>
        </p:nvSpPr>
        <p:spPr bwMode="auto">
          <a:xfrm>
            <a:off x="2882748" y="600467"/>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Implementación de algoritmo</a:t>
            </a:r>
            <a:endParaRPr lang="es-EC" sz="2000" b="1" dirty="0"/>
          </a:p>
        </p:txBody>
      </p:sp>
      <p:sp>
        <p:nvSpPr>
          <p:cNvPr id="21"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
        <p:nvSpPr>
          <p:cNvPr id="2" name="Rectangle 2"/>
          <p:cNvSpPr>
            <a:spLocks noChangeArrowheads="1"/>
          </p:cNvSpPr>
          <p:nvPr/>
        </p:nvSpPr>
        <p:spPr bwMode="auto">
          <a:xfrm>
            <a:off x="9840686" y="8748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flipV="1">
            <a:off x="0" y="-685853"/>
            <a:ext cx="11311019" cy="4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242544959"/>
              </p:ext>
            </p:extLst>
          </p:nvPr>
        </p:nvGraphicFramePr>
        <p:xfrm>
          <a:off x="0" y="600467"/>
          <a:ext cx="2749816" cy="6172187"/>
        </p:xfrm>
        <a:graphic>
          <a:graphicData uri="http://schemas.openxmlformats.org/presentationml/2006/ole">
            <mc:AlternateContent xmlns:mc="http://schemas.openxmlformats.org/markup-compatibility/2006">
              <mc:Choice xmlns:v="urn:schemas-microsoft-com:vml" Requires="v">
                <p:oleObj spid="_x0000_s19477" r:id="rId4" imgW="4028918" imgH="9124769" progId="Visio.Drawing.15">
                  <p:embed/>
                </p:oleObj>
              </mc:Choice>
              <mc:Fallback>
                <p:oleObj r:id="rId4" imgW="4028918" imgH="9124769"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0467"/>
                        <a:ext cx="2749816" cy="6172187"/>
                      </a:xfrm>
                      <a:prstGeom prst="rect">
                        <a:avLst/>
                      </a:prstGeom>
                      <a:noFill/>
                    </p:spPr>
                  </p:pic>
                </p:oleObj>
              </mc:Fallback>
            </mc:AlternateContent>
          </a:graphicData>
        </a:graphic>
      </p:graphicFrame>
      <p:pic>
        <p:nvPicPr>
          <p:cNvPr id="10" name="Imagen 9"/>
          <p:cNvPicPr>
            <a:picLocks noChangeAspect="1"/>
          </p:cNvPicPr>
          <p:nvPr/>
        </p:nvPicPr>
        <p:blipFill>
          <a:blip r:embed="rId6"/>
          <a:stretch>
            <a:fillRect/>
          </a:stretch>
        </p:blipFill>
        <p:spPr>
          <a:xfrm>
            <a:off x="2749816" y="2685943"/>
            <a:ext cx="9347321" cy="2557981"/>
          </a:xfrm>
          <a:prstGeom prst="rect">
            <a:avLst/>
          </a:prstGeom>
        </p:spPr>
      </p:pic>
      <p:sp>
        <p:nvSpPr>
          <p:cNvPr id="25" name="CuadroTexto 24"/>
          <p:cNvSpPr txBox="1"/>
          <p:nvPr/>
        </p:nvSpPr>
        <p:spPr>
          <a:xfrm>
            <a:off x="3170995" y="1674918"/>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Nodos activos para la predicción de gestos</a:t>
            </a:r>
            <a:endParaRPr lang="es-EC" sz="1600" dirty="0"/>
          </a:p>
        </p:txBody>
      </p:sp>
    </p:spTree>
    <p:extLst>
      <p:ext uri="{BB962C8B-B14F-4D97-AF65-F5344CB8AC3E}">
        <p14:creationId xmlns:p14="http://schemas.microsoft.com/office/powerpoint/2010/main" val="39663664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5095" y="6361244"/>
            <a:ext cx="2743200" cy="365125"/>
          </a:xfrm>
        </p:spPr>
        <p:txBody>
          <a:bodyPr/>
          <a:lstStyle/>
          <a:p>
            <a:pPr>
              <a:defRPr/>
            </a:pPr>
            <a:fld id="{E8D88C74-0DDE-8F40-A44E-D6CE8BB2242F}" type="slidenum">
              <a:rPr lang="es-ES" smtClean="0"/>
              <a:pPr>
                <a:defRPr/>
              </a:pPr>
              <a:t>23</a:t>
            </a:fld>
            <a:endParaRPr lang="es-ES" sz="1600" dirty="0">
              <a:solidFill>
                <a:srgbClr val="888888"/>
              </a:solidFill>
            </a:endParaRPr>
          </a:p>
        </p:txBody>
      </p:sp>
      <p:sp>
        <p:nvSpPr>
          <p:cNvPr id="31" name="18 Rectángulo"/>
          <p:cNvSpPr/>
          <p:nvPr/>
        </p:nvSpPr>
        <p:spPr bwMode="auto">
          <a:xfrm>
            <a:off x="130631" y="11911"/>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6" name="Rectángulo 35"/>
          <p:cNvSpPr/>
          <p:nvPr/>
        </p:nvSpPr>
        <p:spPr>
          <a:xfrm>
            <a:off x="6230109" y="11911"/>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Implementación de algoritmo</a:t>
            </a:r>
            <a:endParaRPr lang="es-EC" sz="1600" b="1" dirty="0"/>
          </a:p>
        </p:txBody>
      </p:sp>
      <p:sp>
        <p:nvSpPr>
          <p:cNvPr id="21"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Clasificación de gestos corporales</a:t>
            </a:r>
            <a:endParaRPr lang="es-EC" b="1" dirty="0"/>
          </a:p>
        </p:txBody>
      </p:sp>
      <p:sp>
        <p:nvSpPr>
          <p:cNvPr id="2" name="Rectangle 2"/>
          <p:cNvSpPr>
            <a:spLocks noChangeArrowheads="1"/>
          </p:cNvSpPr>
          <p:nvPr/>
        </p:nvSpPr>
        <p:spPr bwMode="auto">
          <a:xfrm>
            <a:off x="9840686" y="8748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flipV="1">
            <a:off x="0" y="-685853"/>
            <a:ext cx="11311019" cy="4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nvGraphicFramePr>
        <p:xfrm>
          <a:off x="0" y="600467"/>
          <a:ext cx="2749816" cy="6172187"/>
        </p:xfrm>
        <a:graphic>
          <a:graphicData uri="http://schemas.openxmlformats.org/presentationml/2006/ole">
            <mc:AlternateContent xmlns:mc="http://schemas.openxmlformats.org/markup-compatibility/2006">
              <mc:Choice xmlns:v="urn:schemas-microsoft-com:vml" Requires="v">
                <p:oleObj spid="_x0000_s20493" r:id="rId4" imgW="4028918" imgH="9124769" progId="Visio.Drawing.15">
                  <p:embed/>
                </p:oleObj>
              </mc:Choice>
              <mc:Fallback>
                <p:oleObj r:id="rId4" imgW="4028918" imgH="9124769"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0467"/>
                        <a:ext cx="2749816" cy="6172187"/>
                      </a:xfrm>
                      <a:prstGeom prst="rect">
                        <a:avLst/>
                      </a:prstGeom>
                      <a:noFill/>
                    </p:spPr>
                  </p:pic>
                </p:oleObj>
              </mc:Fallback>
            </mc:AlternateContent>
          </a:graphicData>
        </a:graphic>
      </p:graphicFrame>
      <p:sp>
        <p:nvSpPr>
          <p:cNvPr id="25" name="CuadroTexto 24"/>
          <p:cNvSpPr txBox="1"/>
          <p:nvPr/>
        </p:nvSpPr>
        <p:spPr>
          <a:xfrm>
            <a:off x="2958315" y="830592"/>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Pruebas de algoritmo</a:t>
            </a:r>
            <a:endParaRPr lang="es-EC" sz="1600" dirty="0"/>
          </a:p>
        </p:txBody>
      </p:sp>
      <p:pic>
        <p:nvPicPr>
          <p:cNvPr id="13" name="Imagen 12"/>
          <p:cNvPicPr/>
          <p:nvPr/>
        </p:nvPicPr>
        <p:blipFill>
          <a:blip r:embed="rId6"/>
          <a:stretch>
            <a:fillRect/>
          </a:stretch>
        </p:blipFill>
        <p:spPr>
          <a:xfrm>
            <a:off x="2958315" y="1424029"/>
            <a:ext cx="4205339" cy="2614121"/>
          </a:xfrm>
          <a:prstGeom prst="rect">
            <a:avLst/>
          </a:prstGeom>
        </p:spPr>
      </p:pic>
      <p:pic>
        <p:nvPicPr>
          <p:cNvPr id="14" name="Imagen 13"/>
          <p:cNvPicPr/>
          <p:nvPr/>
        </p:nvPicPr>
        <p:blipFill>
          <a:blip r:embed="rId7"/>
          <a:stretch>
            <a:fillRect/>
          </a:stretch>
        </p:blipFill>
        <p:spPr>
          <a:xfrm>
            <a:off x="4725120" y="4167235"/>
            <a:ext cx="4464514" cy="2496449"/>
          </a:xfrm>
          <a:prstGeom prst="rect">
            <a:avLst/>
          </a:prstGeom>
        </p:spPr>
      </p:pic>
      <p:pic>
        <p:nvPicPr>
          <p:cNvPr id="15" name="Imagen 14"/>
          <p:cNvPicPr/>
          <p:nvPr/>
        </p:nvPicPr>
        <p:blipFill>
          <a:blip r:embed="rId8"/>
          <a:stretch>
            <a:fillRect/>
          </a:stretch>
        </p:blipFill>
        <p:spPr>
          <a:xfrm>
            <a:off x="7314096" y="1428383"/>
            <a:ext cx="4181218" cy="2609767"/>
          </a:xfrm>
          <a:prstGeom prst="rect">
            <a:avLst/>
          </a:prstGeom>
        </p:spPr>
      </p:pic>
    </p:spTree>
    <p:extLst>
      <p:ext uri="{BB962C8B-B14F-4D97-AF65-F5344CB8AC3E}">
        <p14:creationId xmlns:p14="http://schemas.microsoft.com/office/powerpoint/2010/main" val="229188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22" name="18 Rectángulo"/>
          <p:cNvSpPr/>
          <p:nvPr/>
        </p:nvSpPr>
        <p:spPr bwMode="auto">
          <a:xfrm>
            <a:off x="2650209" y="-3587"/>
            <a:ext cx="5593905"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lnSpc>
                <a:spcPct val="300000"/>
              </a:lnSpc>
            </a:pPr>
            <a:r>
              <a:rPr lang="es-EC" b="1" dirty="0" smtClean="0"/>
              <a:t>3.- Interfaz </a:t>
            </a:r>
            <a:r>
              <a:rPr lang="es-EC" b="1" dirty="0"/>
              <a:t>gráfica de usuario  y comunicación con UAV</a:t>
            </a:r>
          </a:p>
          <a:p>
            <a:pPr lvl="0" algn="ctr"/>
            <a:endParaRPr lang="es-EC" b="1" dirty="0"/>
          </a:p>
        </p:txBody>
      </p: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graphicFrame>
        <p:nvGraphicFramePr>
          <p:cNvPr id="2" name="Tabla 1"/>
          <p:cNvGraphicFramePr>
            <a:graphicFrameLocks noGrp="1"/>
          </p:cNvGraphicFramePr>
          <p:nvPr>
            <p:extLst>
              <p:ext uri="{D42A27DB-BD31-4B8C-83A1-F6EECF244321}">
                <p14:modId xmlns:p14="http://schemas.microsoft.com/office/powerpoint/2010/main" val="3592604864"/>
              </p:ext>
            </p:extLst>
          </p:nvPr>
        </p:nvGraphicFramePr>
        <p:xfrm>
          <a:off x="883106" y="4211842"/>
          <a:ext cx="4099343" cy="997390"/>
        </p:xfrm>
        <a:graphic>
          <a:graphicData uri="http://schemas.openxmlformats.org/drawingml/2006/table">
            <a:tbl>
              <a:tblPr firstRow="1" firstCol="1" bandRow="1">
                <a:tableStyleId>{5940675A-B579-460E-94D1-54222C63F5DA}</a:tableStyleId>
              </a:tblPr>
              <a:tblGrid>
                <a:gridCol w="2705971"/>
                <a:gridCol w="1393372"/>
              </a:tblGrid>
              <a:tr h="361535">
                <a:tc>
                  <a:txBody>
                    <a:bodyPr/>
                    <a:lstStyle/>
                    <a:p>
                      <a:pPr indent="180340" algn="just">
                        <a:lnSpc>
                          <a:spcPct val="150000"/>
                        </a:lnSpc>
                        <a:spcAft>
                          <a:spcPts val="0"/>
                        </a:spcAft>
                      </a:pPr>
                      <a:r>
                        <a:rPr lang="es-EC" sz="1200" dirty="0">
                          <a:effectLst/>
                        </a:rPr>
                        <a:t>Dirección IP asignada a usuario</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C" sz="1200">
                          <a:effectLst/>
                        </a:rPr>
                        <a:t>192.168.42.11</a:t>
                      </a:r>
                      <a:endParaRPr lang="es-EC" sz="1200">
                        <a:effectLst/>
                        <a:latin typeface="Times New Roman" panose="02020603050405020304" pitchFamily="18" charset="0"/>
                        <a:ea typeface="Calibri" panose="020F0502020204030204" pitchFamily="34" charset="0"/>
                      </a:endParaRPr>
                    </a:p>
                  </a:txBody>
                  <a:tcPr marL="68580" marR="68580" marT="0" marB="0"/>
                </a:tc>
              </a:tr>
              <a:tr h="361535">
                <a:tc>
                  <a:txBody>
                    <a:bodyPr/>
                    <a:lstStyle/>
                    <a:p>
                      <a:pPr indent="180340" algn="just">
                        <a:lnSpc>
                          <a:spcPct val="150000"/>
                        </a:lnSpc>
                        <a:spcAft>
                          <a:spcPts val="0"/>
                        </a:spcAft>
                      </a:pPr>
                      <a:r>
                        <a:rPr lang="es-EC" sz="1200">
                          <a:effectLst/>
                        </a:rPr>
                        <a:t>Puerta de enlace predeterminada</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C" sz="1200">
                          <a:effectLst/>
                        </a:rPr>
                        <a:t>192.168.42.1</a:t>
                      </a:r>
                      <a:endParaRPr lang="es-EC" sz="1200">
                        <a:effectLst/>
                        <a:latin typeface="Times New Roman" panose="02020603050405020304" pitchFamily="18" charset="0"/>
                        <a:ea typeface="Calibri" panose="020F0502020204030204" pitchFamily="34" charset="0"/>
                      </a:endParaRPr>
                    </a:p>
                  </a:txBody>
                  <a:tcPr marL="68580" marR="68580" marT="0" marB="0"/>
                </a:tc>
              </a:tr>
              <a:tr h="170579">
                <a:tc>
                  <a:txBody>
                    <a:bodyPr/>
                    <a:lstStyle/>
                    <a:p>
                      <a:pPr indent="180340" algn="just">
                        <a:lnSpc>
                          <a:spcPct val="150000"/>
                        </a:lnSpc>
                        <a:spcAft>
                          <a:spcPts val="0"/>
                        </a:spcAft>
                      </a:pPr>
                      <a:r>
                        <a:rPr lang="es-EC" sz="1200">
                          <a:effectLst/>
                        </a:rPr>
                        <a:t>Mascara de subred</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C" sz="1200" dirty="0">
                          <a:effectLst/>
                        </a:rPr>
                        <a:t>255.255.255.0</a:t>
                      </a:r>
                      <a:endParaRPr lang="es-EC"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19" name="CuadroTexto 18"/>
          <p:cNvSpPr txBox="1"/>
          <p:nvPr/>
        </p:nvSpPr>
        <p:spPr>
          <a:xfrm>
            <a:off x="1270005" y="3523860"/>
            <a:ext cx="3325546" cy="338554"/>
          </a:xfrm>
          <a:prstGeom prst="rect">
            <a:avLst/>
          </a:prstGeom>
          <a:noFill/>
          <a:ln w="38100">
            <a:solidFill>
              <a:schemeClr val="bg2">
                <a:lumMod val="25000"/>
              </a:schemeClr>
            </a:solidFill>
          </a:ln>
        </p:spPr>
        <p:txBody>
          <a:bodyPr wrap="square" rtlCol="0">
            <a:spAutoFit/>
          </a:bodyPr>
          <a:lstStyle/>
          <a:p>
            <a:pPr algn="ctr"/>
            <a:r>
              <a:rPr lang="es-EC" sz="1600" dirty="0" smtClean="0"/>
              <a:t>Direccionamiento IP</a:t>
            </a:r>
            <a:endParaRPr lang="es-EC" sz="1600" dirty="0"/>
          </a:p>
        </p:txBody>
      </p:sp>
      <p:sp>
        <p:nvSpPr>
          <p:cNvPr id="24" name="18 Rectángulo"/>
          <p:cNvSpPr/>
          <p:nvPr/>
        </p:nvSpPr>
        <p:spPr bwMode="auto">
          <a:xfrm>
            <a:off x="130631" y="745086"/>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Comunicación con UAV</a:t>
            </a:r>
            <a:endParaRPr lang="es-EC" sz="2000" b="1" dirty="0"/>
          </a:p>
        </p:txBody>
      </p:sp>
      <p:graphicFrame>
        <p:nvGraphicFramePr>
          <p:cNvPr id="5" name="Tabla 4"/>
          <p:cNvGraphicFramePr>
            <a:graphicFrameLocks noGrp="1"/>
          </p:cNvGraphicFramePr>
          <p:nvPr>
            <p:extLst>
              <p:ext uri="{D42A27DB-BD31-4B8C-83A1-F6EECF244321}">
                <p14:modId xmlns:p14="http://schemas.microsoft.com/office/powerpoint/2010/main" val="2793169318"/>
              </p:ext>
            </p:extLst>
          </p:nvPr>
        </p:nvGraphicFramePr>
        <p:xfrm>
          <a:off x="6313717" y="4000300"/>
          <a:ext cx="4523287" cy="2743200"/>
        </p:xfrm>
        <a:graphic>
          <a:graphicData uri="http://schemas.openxmlformats.org/drawingml/2006/table">
            <a:tbl>
              <a:tblPr firstRow="1" firstCol="1" bandRow="1">
                <a:tableStyleId>{5940675A-B579-460E-94D1-54222C63F5DA}</a:tableStyleId>
              </a:tblPr>
              <a:tblGrid>
                <a:gridCol w="1445033"/>
                <a:gridCol w="1826163"/>
                <a:gridCol w="1252091"/>
              </a:tblGrid>
              <a:tr h="230323">
                <a:tc>
                  <a:txBody>
                    <a:bodyPr/>
                    <a:lstStyle/>
                    <a:p>
                      <a:pPr marL="0" indent="180340" algn="just" defTabSz="914400" rtl="0" eaLnBrk="1" latinLnBrk="0" hangingPunct="1">
                        <a:lnSpc>
                          <a:spcPct val="150000"/>
                        </a:lnSpc>
                        <a:spcAft>
                          <a:spcPts val="0"/>
                        </a:spcAft>
                      </a:pPr>
                      <a:r>
                        <a:rPr lang="es-EC" sz="1200" b="1" kern="1200" dirty="0">
                          <a:effectLst/>
                        </a:rPr>
                        <a:t>Movimiento</a:t>
                      </a:r>
                      <a:endParaRPr lang="es-EC" sz="1200" b="1"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b="1" kern="1200" dirty="0">
                          <a:effectLst/>
                        </a:rPr>
                        <a:t>Tipo de mensaje</a:t>
                      </a:r>
                      <a:endParaRPr lang="es-EC" sz="1200" b="1"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b="1" kern="1200" dirty="0">
                          <a:effectLst/>
                        </a:rPr>
                        <a:t>Tópico </a:t>
                      </a:r>
                      <a:endParaRPr lang="es-EC" sz="1200" b="1" kern="1200" dirty="0">
                        <a:solidFill>
                          <a:schemeClr val="tx1"/>
                        </a:solidFill>
                        <a:effectLst/>
                        <a:latin typeface="+mn-lt"/>
                        <a:ea typeface="+mn-ea"/>
                        <a:cs typeface="+mn-cs"/>
                      </a:endParaRPr>
                    </a:p>
                  </a:txBody>
                  <a:tcPr marL="68580" marR="68580" marT="0" marB="0"/>
                </a:tc>
              </a:tr>
              <a:tr h="230323">
                <a:tc>
                  <a:txBody>
                    <a:bodyPr/>
                    <a:lstStyle/>
                    <a:p>
                      <a:pPr marL="0" indent="180340" algn="just" defTabSz="914400" rtl="0" eaLnBrk="1" latinLnBrk="0" hangingPunct="1">
                        <a:lnSpc>
                          <a:spcPct val="150000"/>
                        </a:lnSpc>
                        <a:spcAft>
                          <a:spcPts val="0"/>
                        </a:spcAft>
                      </a:pPr>
                      <a:r>
                        <a:rPr lang="es-EC" sz="1200" b="1" kern="1200" dirty="0">
                          <a:effectLst/>
                        </a:rPr>
                        <a:t>Despegar</a:t>
                      </a:r>
                      <a:endParaRPr lang="es-EC" sz="1200" b="1"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std_msgs/Empty    </a:t>
                      </a:r>
                      <a:endParaRPr lang="es-EC" sz="1200" kern="120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Takeoff</a:t>
                      </a:r>
                      <a:endParaRPr lang="es-EC" sz="1200" kern="1200">
                        <a:solidFill>
                          <a:schemeClr val="tx1"/>
                        </a:solidFill>
                        <a:effectLst/>
                        <a:latin typeface="+mn-lt"/>
                        <a:ea typeface="+mn-ea"/>
                        <a:cs typeface="+mn-cs"/>
                      </a:endParaRPr>
                    </a:p>
                  </a:txBody>
                  <a:tcPr marL="68580" marR="68580" marT="0" marB="0"/>
                </a:tc>
              </a:tr>
              <a:tr h="230323">
                <a:tc>
                  <a:txBody>
                    <a:bodyPr/>
                    <a:lstStyle/>
                    <a:p>
                      <a:pPr marL="0" indent="180340" algn="just" defTabSz="914400" rtl="0" eaLnBrk="1" latinLnBrk="0" hangingPunct="1">
                        <a:lnSpc>
                          <a:spcPct val="150000"/>
                        </a:lnSpc>
                        <a:spcAft>
                          <a:spcPts val="0"/>
                        </a:spcAft>
                      </a:pPr>
                      <a:r>
                        <a:rPr lang="es-EC" sz="1200" b="1" kern="1200" dirty="0">
                          <a:effectLst/>
                        </a:rPr>
                        <a:t>Aterrizar</a:t>
                      </a:r>
                      <a:endParaRPr lang="es-EC" sz="1200" b="1"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std_msgs/Empty   </a:t>
                      </a:r>
                      <a:endParaRPr lang="es-EC" sz="1200" kern="120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Land</a:t>
                      </a:r>
                      <a:endParaRPr lang="es-EC" sz="1200" kern="1200">
                        <a:solidFill>
                          <a:schemeClr val="tx1"/>
                        </a:solidFill>
                        <a:effectLst/>
                        <a:latin typeface="+mn-lt"/>
                        <a:ea typeface="+mn-ea"/>
                        <a:cs typeface="+mn-cs"/>
                      </a:endParaRPr>
                    </a:p>
                  </a:txBody>
                  <a:tcPr marL="68580" marR="68580" marT="0" marB="0"/>
                </a:tc>
              </a:tr>
              <a:tr h="230323">
                <a:tc>
                  <a:txBody>
                    <a:bodyPr/>
                    <a:lstStyle/>
                    <a:p>
                      <a:pPr marL="0" indent="180340" algn="just" defTabSz="914400" rtl="0" eaLnBrk="1" latinLnBrk="0" hangingPunct="1">
                        <a:lnSpc>
                          <a:spcPct val="150000"/>
                        </a:lnSpc>
                        <a:spcAft>
                          <a:spcPts val="0"/>
                        </a:spcAft>
                      </a:pPr>
                      <a:r>
                        <a:rPr lang="es-EC" sz="1200" b="1" kern="1200" dirty="0">
                          <a:effectLst/>
                        </a:rPr>
                        <a:t>Emergencia</a:t>
                      </a:r>
                      <a:endParaRPr lang="es-EC" sz="1200" b="1"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std_msgs/Empty   </a:t>
                      </a:r>
                      <a:endParaRPr lang="es-EC" sz="1200" kern="120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reset</a:t>
                      </a:r>
                      <a:endParaRPr lang="es-EC" sz="1200" kern="1200">
                        <a:solidFill>
                          <a:schemeClr val="tx1"/>
                        </a:solidFill>
                        <a:effectLst/>
                        <a:latin typeface="+mn-lt"/>
                        <a:ea typeface="+mn-ea"/>
                        <a:cs typeface="+mn-cs"/>
                      </a:endParaRPr>
                    </a:p>
                  </a:txBody>
                  <a:tcPr marL="68580" marR="68580" marT="0" marB="0"/>
                </a:tc>
              </a:tr>
              <a:tr h="230323">
                <a:tc>
                  <a:txBody>
                    <a:bodyPr/>
                    <a:lstStyle/>
                    <a:p>
                      <a:pPr marL="0" indent="180340" algn="just" defTabSz="914400" rtl="0" eaLnBrk="1" latinLnBrk="0" hangingPunct="1">
                        <a:lnSpc>
                          <a:spcPct val="150000"/>
                        </a:lnSpc>
                        <a:spcAft>
                          <a:spcPts val="0"/>
                        </a:spcAft>
                      </a:pPr>
                      <a:r>
                        <a:rPr lang="es-EC" sz="1200" b="1" kern="1200">
                          <a:effectLst/>
                        </a:rPr>
                        <a:t>Adelante</a:t>
                      </a:r>
                      <a:endParaRPr lang="es-EC" sz="1200" b="1" kern="120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dirty="0">
                          <a:effectLst/>
                        </a:rPr>
                        <a:t>geometry_msgs/Twist</a:t>
                      </a:r>
                      <a:endParaRPr lang="es-EC" sz="1200"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linear.x (+)</a:t>
                      </a:r>
                      <a:endParaRPr lang="es-EC" sz="1200" kern="1200">
                        <a:solidFill>
                          <a:schemeClr val="tx1"/>
                        </a:solidFill>
                        <a:effectLst/>
                        <a:latin typeface="+mn-lt"/>
                        <a:ea typeface="+mn-ea"/>
                        <a:cs typeface="+mn-cs"/>
                      </a:endParaRPr>
                    </a:p>
                  </a:txBody>
                  <a:tcPr marL="68580" marR="68580" marT="0" marB="0"/>
                </a:tc>
              </a:tr>
              <a:tr h="230323">
                <a:tc>
                  <a:txBody>
                    <a:bodyPr/>
                    <a:lstStyle/>
                    <a:p>
                      <a:pPr marL="0" indent="180340" algn="just" defTabSz="914400" rtl="0" eaLnBrk="1" latinLnBrk="0" hangingPunct="1">
                        <a:lnSpc>
                          <a:spcPct val="150000"/>
                        </a:lnSpc>
                        <a:spcAft>
                          <a:spcPts val="0"/>
                        </a:spcAft>
                      </a:pPr>
                      <a:r>
                        <a:rPr lang="es-EC" sz="1200" b="1" kern="1200">
                          <a:effectLst/>
                        </a:rPr>
                        <a:t>Atrás</a:t>
                      </a:r>
                      <a:endParaRPr lang="es-EC" sz="1200" b="1" kern="120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dirty="0">
                          <a:effectLst/>
                        </a:rPr>
                        <a:t>geometry_msgs/Twist</a:t>
                      </a:r>
                      <a:endParaRPr lang="es-EC" sz="1200"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linear.x (-)</a:t>
                      </a:r>
                      <a:endParaRPr lang="es-EC" sz="1200" kern="1200">
                        <a:solidFill>
                          <a:schemeClr val="tx1"/>
                        </a:solidFill>
                        <a:effectLst/>
                        <a:latin typeface="+mn-lt"/>
                        <a:ea typeface="+mn-ea"/>
                        <a:cs typeface="+mn-cs"/>
                      </a:endParaRPr>
                    </a:p>
                  </a:txBody>
                  <a:tcPr marL="68580" marR="68580" marT="0" marB="0"/>
                </a:tc>
              </a:tr>
              <a:tr h="230323">
                <a:tc>
                  <a:txBody>
                    <a:bodyPr/>
                    <a:lstStyle/>
                    <a:p>
                      <a:pPr marL="0" indent="180340" algn="just" defTabSz="914400" rtl="0" eaLnBrk="1" latinLnBrk="0" hangingPunct="1">
                        <a:lnSpc>
                          <a:spcPct val="150000"/>
                        </a:lnSpc>
                        <a:spcAft>
                          <a:spcPts val="0"/>
                        </a:spcAft>
                      </a:pPr>
                      <a:r>
                        <a:rPr lang="es-EC" sz="1200" b="1" kern="1200">
                          <a:effectLst/>
                        </a:rPr>
                        <a:t>Izquierda</a:t>
                      </a:r>
                      <a:endParaRPr lang="es-EC" sz="1200" b="1" kern="120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dirty="0">
                          <a:effectLst/>
                        </a:rPr>
                        <a:t>geometry_msgs/Twist</a:t>
                      </a:r>
                      <a:endParaRPr lang="es-EC" sz="1200"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linear.y (+)</a:t>
                      </a:r>
                      <a:endParaRPr lang="es-EC" sz="1200" kern="1200">
                        <a:solidFill>
                          <a:schemeClr val="tx1"/>
                        </a:solidFill>
                        <a:effectLst/>
                        <a:latin typeface="+mn-lt"/>
                        <a:ea typeface="+mn-ea"/>
                        <a:cs typeface="+mn-cs"/>
                      </a:endParaRPr>
                    </a:p>
                  </a:txBody>
                  <a:tcPr marL="68580" marR="68580" marT="0" marB="0"/>
                </a:tc>
              </a:tr>
              <a:tr h="230323">
                <a:tc>
                  <a:txBody>
                    <a:bodyPr/>
                    <a:lstStyle/>
                    <a:p>
                      <a:pPr marL="0" indent="180340" algn="just" defTabSz="914400" rtl="0" eaLnBrk="1" latinLnBrk="0" hangingPunct="1">
                        <a:lnSpc>
                          <a:spcPct val="150000"/>
                        </a:lnSpc>
                        <a:spcAft>
                          <a:spcPts val="0"/>
                        </a:spcAft>
                      </a:pPr>
                      <a:r>
                        <a:rPr lang="es-EC" sz="1200" b="1" kern="1200">
                          <a:effectLst/>
                        </a:rPr>
                        <a:t>Derecha</a:t>
                      </a:r>
                      <a:endParaRPr lang="es-EC" sz="1200" b="1" kern="120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dirty="0">
                          <a:effectLst/>
                        </a:rPr>
                        <a:t>geometry_msgs/Twist</a:t>
                      </a:r>
                      <a:endParaRPr lang="es-EC" sz="1200"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linear.y (-)</a:t>
                      </a:r>
                      <a:endParaRPr lang="es-EC" sz="1200" kern="1200">
                        <a:solidFill>
                          <a:schemeClr val="tx1"/>
                        </a:solidFill>
                        <a:effectLst/>
                        <a:latin typeface="+mn-lt"/>
                        <a:ea typeface="+mn-ea"/>
                        <a:cs typeface="+mn-cs"/>
                      </a:endParaRPr>
                    </a:p>
                  </a:txBody>
                  <a:tcPr marL="68580" marR="68580" marT="0" marB="0"/>
                </a:tc>
              </a:tr>
              <a:tr h="230323">
                <a:tc>
                  <a:txBody>
                    <a:bodyPr/>
                    <a:lstStyle/>
                    <a:p>
                      <a:pPr marL="0" indent="180340" algn="just" defTabSz="914400" rtl="0" eaLnBrk="1" latinLnBrk="0" hangingPunct="1">
                        <a:lnSpc>
                          <a:spcPct val="150000"/>
                        </a:lnSpc>
                        <a:spcAft>
                          <a:spcPts val="0"/>
                        </a:spcAft>
                      </a:pPr>
                      <a:r>
                        <a:rPr lang="es-EC" sz="1200" b="1" kern="1200">
                          <a:effectLst/>
                        </a:rPr>
                        <a:t>Arriba</a:t>
                      </a:r>
                      <a:endParaRPr lang="es-EC" sz="1200" b="1" kern="120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dirty="0">
                          <a:effectLst/>
                        </a:rPr>
                        <a:t>geometry_msgs/Twist</a:t>
                      </a:r>
                      <a:endParaRPr lang="es-EC" sz="1200"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dirty="0">
                          <a:effectLst/>
                        </a:rPr>
                        <a:t>linear.z (+)</a:t>
                      </a:r>
                      <a:endParaRPr lang="es-EC" sz="1200" kern="1200" dirty="0">
                        <a:solidFill>
                          <a:schemeClr val="tx1"/>
                        </a:solidFill>
                        <a:effectLst/>
                        <a:latin typeface="+mn-lt"/>
                        <a:ea typeface="+mn-ea"/>
                        <a:cs typeface="+mn-cs"/>
                      </a:endParaRPr>
                    </a:p>
                  </a:txBody>
                  <a:tcPr marL="68580" marR="68580" marT="0" marB="0"/>
                </a:tc>
              </a:tr>
              <a:tr h="230323">
                <a:tc>
                  <a:txBody>
                    <a:bodyPr/>
                    <a:lstStyle/>
                    <a:p>
                      <a:pPr marL="0" indent="180340" algn="just" defTabSz="914400" rtl="0" eaLnBrk="1" latinLnBrk="0" hangingPunct="1">
                        <a:lnSpc>
                          <a:spcPct val="150000"/>
                        </a:lnSpc>
                        <a:spcAft>
                          <a:spcPts val="0"/>
                        </a:spcAft>
                      </a:pPr>
                      <a:r>
                        <a:rPr lang="es-EC" sz="1200" b="1" kern="1200" dirty="0">
                          <a:effectLst/>
                        </a:rPr>
                        <a:t>Abajo</a:t>
                      </a:r>
                      <a:endParaRPr lang="es-EC" sz="1200" b="1" kern="1200" dirty="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a:effectLst/>
                        </a:rPr>
                        <a:t>geometry_msgs/Twist</a:t>
                      </a:r>
                      <a:endParaRPr lang="es-EC" sz="1200" kern="1200">
                        <a:solidFill>
                          <a:schemeClr val="tx1"/>
                        </a:solidFill>
                        <a:effectLst/>
                        <a:latin typeface="+mn-lt"/>
                        <a:ea typeface="+mn-ea"/>
                        <a:cs typeface="+mn-cs"/>
                      </a:endParaRPr>
                    </a:p>
                  </a:txBody>
                  <a:tcPr marL="68580" marR="68580" marT="0" marB="0"/>
                </a:tc>
                <a:tc>
                  <a:txBody>
                    <a:bodyPr/>
                    <a:lstStyle/>
                    <a:p>
                      <a:pPr marL="0" indent="180340" algn="just" defTabSz="914400" rtl="0" eaLnBrk="1" latinLnBrk="0" hangingPunct="1">
                        <a:lnSpc>
                          <a:spcPct val="150000"/>
                        </a:lnSpc>
                        <a:spcAft>
                          <a:spcPts val="0"/>
                        </a:spcAft>
                      </a:pPr>
                      <a:r>
                        <a:rPr lang="es-EC" sz="1200" kern="1200" dirty="0">
                          <a:effectLst/>
                        </a:rPr>
                        <a:t>linear.z (-)</a:t>
                      </a:r>
                      <a:endParaRPr lang="es-EC" sz="1200" kern="1200" dirty="0">
                        <a:solidFill>
                          <a:schemeClr val="tx1"/>
                        </a:solidFill>
                        <a:effectLst/>
                        <a:latin typeface="+mn-lt"/>
                        <a:ea typeface="+mn-ea"/>
                        <a:cs typeface="+mn-cs"/>
                      </a:endParaRPr>
                    </a:p>
                  </a:txBody>
                  <a:tcPr marL="68580" marR="68580" marT="0" marB="0"/>
                </a:tc>
              </a:tr>
            </a:tbl>
          </a:graphicData>
        </a:graphic>
      </p:graphicFrame>
      <p:sp>
        <p:nvSpPr>
          <p:cNvPr id="25" name="CuadroTexto 24"/>
          <p:cNvSpPr txBox="1"/>
          <p:nvPr/>
        </p:nvSpPr>
        <p:spPr>
          <a:xfrm>
            <a:off x="6969514" y="3523860"/>
            <a:ext cx="3325546" cy="338554"/>
          </a:xfrm>
          <a:prstGeom prst="rect">
            <a:avLst/>
          </a:prstGeom>
          <a:noFill/>
          <a:ln w="38100">
            <a:solidFill>
              <a:schemeClr val="bg2">
                <a:lumMod val="25000"/>
              </a:schemeClr>
            </a:solidFill>
          </a:ln>
        </p:spPr>
        <p:txBody>
          <a:bodyPr wrap="square" rtlCol="0">
            <a:spAutoFit/>
          </a:bodyPr>
          <a:lstStyle/>
          <a:p>
            <a:pPr algn="ctr"/>
            <a:r>
              <a:rPr lang="es-EC" sz="1600" dirty="0" smtClean="0"/>
              <a:t>Mensajes a publicar en drone</a:t>
            </a:r>
            <a:endParaRPr lang="es-EC" sz="1600" dirty="0"/>
          </a:p>
        </p:txBody>
      </p:sp>
      <p:pic>
        <p:nvPicPr>
          <p:cNvPr id="21506" name="Picture 2" descr="Resultado de imagen para parrot bebop drone amaril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7161" y="1539333"/>
            <a:ext cx="4439976" cy="1635391"/>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p:cNvSpPr txBox="1"/>
          <p:nvPr/>
        </p:nvSpPr>
        <p:spPr>
          <a:xfrm>
            <a:off x="1328954" y="1912890"/>
            <a:ext cx="3325546" cy="338554"/>
          </a:xfrm>
          <a:prstGeom prst="rect">
            <a:avLst/>
          </a:prstGeom>
          <a:noFill/>
          <a:ln w="38100">
            <a:solidFill>
              <a:schemeClr val="bg2">
                <a:lumMod val="25000"/>
              </a:schemeClr>
            </a:solidFill>
          </a:ln>
        </p:spPr>
        <p:txBody>
          <a:bodyPr wrap="square" rtlCol="0">
            <a:spAutoFit/>
          </a:bodyPr>
          <a:lstStyle/>
          <a:p>
            <a:pPr algn="ctr"/>
            <a:r>
              <a:rPr lang="es-EC" sz="1600" dirty="0" smtClean="0"/>
              <a:t>Parrot Bebop drone</a:t>
            </a:r>
            <a:endParaRPr lang="es-EC" sz="1600" dirty="0"/>
          </a:p>
        </p:txBody>
      </p:sp>
    </p:spTree>
    <p:extLst>
      <p:ext uri="{BB962C8B-B14F-4D97-AF65-F5344CB8AC3E}">
        <p14:creationId xmlns:p14="http://schemas.microsoft.com/office/powerpoint/2010/main" val="223683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22" name="18 Rectángulo"/>
          <p:cNvSpPr/>
          <p:nvPr/>
        </p:nvSpPr>
        <p:spPr bwMode="auto">
          <a:xfrm>
            <a:off x="2650209" y="-3587"/>
            <a:ext cx="5593905"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lnSpc>
                <a:spcPct val="300000"/>
              </a:lnSpc>
            </a:pPr>
            <a:r>
              <a:rPr lang="es-EC" b="1" dirty="0" smtClean="0"/>
              <a:t>3.- Interfaz </a:t>
            </a:r>
            <a:r>
              <a:rPr lang="es-EC" b="1" dirty="0"/>
              <a:t>gráfica de usuario  y comunicación con UAV</a:t>
            </a:r>
          </a:p>
          <a:p>
            <a:pPr lvl="0" algn="ctr"/>
            <a:endParaRPr lang="es-EC" b="1" dirty="0"/>
          </a:p>
        </p:txBody>
      </p: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18 Rectángulo"/>
          <p:cNvSpPr/>
          <p:nvPr/>
        </p:nvSpPr>
        <p:spPr bwMode="auto">
          <a:xfrm>
            <a:off x="4223660" y="758746"/>
            <a:ext cx="642982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Implementación de algoritmo de comunicación con UAV</a:t>
            </a:r>
            <a:endParaRPr lang="es-EC" sz="2000" b="1" dirty="0"/>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extLst>
              <p:ext uri="{D42A27DB-BD31-4B8C-83A1-F6EECF244321}">
                <p14:modId xmlns:p14="http://schemas.microsoft.com/office/powerpoint/2010/main" val="1043395650"/>
              </p:ext>
            </p:extLst>
          </p:nvPr>
        </p:nvGraphicFramePr>
        <p:xfrm>
          <a:off x="130631" y="552790"/>
          <a:ext cx="3744683" cy="6251124"/>
        </p:xfrm>
        <a:graphic>
          <a:graphicData uri="http://schemas.openxmlformats.org/presentationml/2006/ole">
            <mc:AlternateContent xmlns:mc="http://schemas.openxmlformats.org/markup-compatibility/2006">
              <mc:Choice xmlns:v="urn:schemas-microsoft-com:vml" Requires="v">
                <p:oleObj spid="_x0000_s22541" r:id="rId4" imgW="8210641" imgH="13696769" progId="Visio.Drawing.15">
                  <p:embed/>
                </p:oleObj>
              </mc:Choice>
              <mc:Fallback>
                <p:oleObj r:id="rId4" imgW="8210641" imgH="13696769"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31" y="552790"/>
                        <a:ext cx="3744683" cy="6251124"/>
                      </a:xfrm>
                      <a:prstGeom prst="rect">
                        <a:avLst/>
                      </a:prstGeom>
                      <a:noFill/>
                    </p:spPr>
                  </p:pic>
                </p:oleObj>
              </mc:Fallback>
            </mc:AlternateContent>
          </a:graphicData>
        </a:graphic>
      </p:graphicFrame>
      <p:pic>
        <p:nvPicPr>
          <p:cNvPr id="12" name="Imagen 11"/>
          <p:cNvPicPr/>
          <p:nvPr/>
        </p:nvPicPr>
        <p:blipFill>
          <a:blip r:embed="rId6"/>
          <a:stretch>
            <a:fillRect/>
          </a:stretch>
        </p:blipFill>
        <p:spPr>
          <a:xfrm>
            <a:off x="5733145" y="1936438"/>
            <a:ext cx="4314825" cy="568325"/>
          </a:xfrm>
          <a:prstGeom prst="rect">
            <a:avLst/>
          </a:prstGeom>
        </p:spPr>
      </p:pic>
      <p:pic>
        <p:nvPicPr>
          <p:cNvPr id="13" name="Imagen 12"/>
          <p:cNvPicPr/>
          <p:nvPr/>
        </p:nvPicPr>
        <p:blipFill>
          <a:blip r:embed="rId7"/>
          <a:stretch>
            <a:fillRect/>
          </a:stretch>
        </p:blipFill>
        <p:spPr>
          <a:xfrm>
            <a:off x="5733145" y="2501099"/>
            <a:ext cx="4314825" cy="1191895"/>
          </a:xfrm>
          <a:prstGeom prst="rect">
            <a:avLst/>
          </a:prstGeom>
        </p:spPr>
      </p:pic>
      <p:pic>
        <p:nvPicPr>
          <p:cNvPr id="14" name="Imagen 13"/>
          <p:cNvPicPr/>
          <p:nvPr/>
        </p:nvPicPr>
        <p:blipFill>
          <a:blip r:embed="rId8"/>
          <a:stretch>
            <a:fillRect/>
          </a:stretch>
        </p:blipFill>
        <p:spPr>
          <a:xfrm>
            <a:off x="5733145" y="4441200"/>
            <a:ext cx="4314824" cy="575945"/>
          </a:xfrm>
          <a:prstGeom prst="rect">
            <a:avLst/>
          </a:prstGeom>
        </p:spPr>
      </p:pic>
      <p:pic>
        <p:nvPicPr>
          <p:cNvPr id="15" name="Imagen 14"/>
          <p:cNvPicPr/>
          <p:nvPr/>
        </p:nvPicPr>
        <p:blipFill>
          <a:blip r:embed="rId9"/>
          <a:stretch>
            <a:fillRect/>
          </a:stretch>
        </p:blipFill>
        <p:spPr>
          <a:xfrm>
            <a:off x="5733144" y="5017145"/>
            <a:ext cx="4314825" cy="1533075"/>
          </a:xfrm>
          <a:prstGeom prst="rect">
            <a:avLst/>
          </a:prstGeom>
        </p:spPr>
      </p:pic>
      <p:sp>
        <p:nvSpPr>
          <p:cNvPr id="16" name="CuadroTexto 15"/>
          <p:cNvSpPr txBox="1"/>
          <p:nvPr/>
        </p:nvSpPr>
        <p:spPr>
          <a:xfrm>
            <a:off x="4223658" y="1464563"/>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Publicación de menajes tipo Empty</a:t>
            </a:r>
            <a:endParaRPr lang="es-EC" sz="1600" dirty="0"/>
          </a:p>
        </p:txBody>
      </p:sp>
      <p:sp>
        <p:nvSpPr>
          <p:cNvPr id="17" name="CuadroTexto 16"/>
          <p:cNvSpPr txBox="1"/>
          <p:nvPr/>
        </p:nvSpPr>
        <p:spPr>
          <a:xfrm>
            <a:off x="4223658" y="3847238"/>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Publicación de menajes tipo Twist</a:t>
            </a:r>
            <a:endParaRPr lang="es-EC" sz="1600" dirty="0"/>
          </a:p>
        </p:txBody>
      </p:sp>
    </p:spTree>
    <p:extLst>
      <p:ext uri="{BB962C8B-B14F-4D97-AF65-F5344CB8AC3E}">
        <p14:creationId xmlns:p14="http://schemas.microsoft.com/office/powerpoint/2010/main" val="125669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22" name="18 Rectángulo"/>
          <p:cNvSpPr/>
          <p:nvPr/>
        </p:nvSpPr>
        <p:spPr bwMode="auto">
          <a:xfrm>
            <a:off x="2650209" y="-3587"/>
            <a:ext cx="5593905"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lnSpc>
                <a:spcPct val="300000"/>
              </a:lnSpc>
            </a:pPr>
            <a:r>
              <a:rPr lang="es-EC" b="1" dirty="0" smtClean="0"/>
              <a:t>3.- Interfaz </a:t>
            </a:r>
            <a:r>
              <a:rPr lang="es-EC" b="1" dirty="0"/>
              <a:t>gráfica de usuario  y comunicación con UAV</a:t>
            </a:r>
          </a:p>
          <a:p>
            <a:pPr lvl="0" algn="ctr"/>
            <a:endParaRPr lang="es-EC" b="1" dirty="0"/>
          </a:p>
        </p:txBody>
      </p: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18 Rectángulo"/>
          <p:cNvSpPr/>
          <p:nvPr/>
        </p:nvSpPr>
        <p:spPr bwMode="auto">
          <a:xfrm>
            <a:off x="130631" y="745086"/>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Interfaz gráfica de usuario</a:t>
            </a:r>
            <a:endParaRPr lang="es-EC" sz="2000" b="1" dirty="0"/>
          </a:p>
        </p:txBody>
      </p:sp>
      <p:pic>
        <p:nvPicPr>
          <p:cNvPr id="10" name="Imagen 9"/>
          <p:cNvPicPr/>
          <p:nvPr/>
        </p:nvPicPr>
        <p:blipFill rotWithShape="1">
          <a:blip r:embed="rId4"/>
          <a:srcRect l="1419" t="2650" r="2051"/>
          <a:stretch/>
        </p:blipFill>
        <p:spPr bwMode="auto">
          <a:xfrm>
            <a:off x="130631" y="2367327"/>
            <a:ext cx="5743026" cy="3815759"/>
          </a:xfrm>
          <a:prstGeom prst="rect">
            <a:avLst/>
          </a:prstGeom>
          <a:ln>
            <a:noFill/>
          </a:ln>
          <a:extLst>
            <a:ext uri="{53640926-AAD7-44D8-BBD7-CCE9431645EC}">
              <a14:shadowObscured xmlns:a14="http://schemas.microsoft.com/office/drawing/2010/main"/>
            </a:ext>
          </a:extLst>
        </p:spPr>
      </p:pic>
      <p:sp>
        <p:nvSpPr>
          <p:cNvPr id="3" name="Rectangle 2"/>
          <p:cNvSpPr>
            <a:spLocks noChangeArrowheads="1"/>
          </p:cNvSpPr>
          <p:nvPr/>
        </p:nvSpPr>
        <p:spPr bwMode="auto">
          <a:xfrm>
            <a:off x="754743" y="7450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extLst>
              <p:ext uri="{D42A27DB-BD31-4B8C-83A1-F6EECF244321}">
                <p14:modId xmlns:p14="http://schemas.microsoft.com/office/powerpoint/2010/main" val="3114277531"/>
              </p:ext>
            </p:extLst>
          </p:nvPr>
        </p:nvGraphicFramePr>
        <p:xfrm>
          <a:off x="5989772" y="2367327"/>
          <a:ext cx="5964926" cy="3752131"/>
        </p:xfrm>
        <a:graphic>
          <a:graphicData uri="http://schemas.openxmlformats.org/presentationml/2006/ole">
            <mc:AlternateContent xmlns:mc="http://schemas.openxmlformats.org/markup-compatibility/2006">
              <mc:Choice xmlns:v="urn:schemas-microsoft-com:vml" Requires="v">
                <p:oleObj spid="_x0000_s23564" r:id="rId5" imgW="8315411" imgH="5438889" progId="Visio.Drawing.15">
                  <p:embed/>
                </p:oleObj>
              </mc:Choice>
              <mc:Fallback>
                <p:oleObj r:id="rId5" imgW="8315411" imgH="5438889" progId="Visio.Drawing.15">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b="4428"/>
                      <a:stretch>
                        <a:fillRect/>
                      </a:stretch>
                    </p:blipFill>
                    <p:spPr bwMode="auto">
                      <a:xfrm>
                        <a:off x="5989772" y="2367327"/>
                        <a:ext cx="5964926" cy="3752131"/>
                      </a:xfrm>
                      <a:prstGeom prst="rect">
                        <a:avLst/>
                      </a:prstGeom>
                      <a:noFill/>
                    </p:spPr>
                  </p:pic>
                </p:oleObj>
              </mc:Fallback>
            </mc:AlternateContent>
          </a:graphicData>
        </a:graphic>
      </p:graphicFrame>
      <p:sp>
        <p:nvSpPr>
          <p:cNvPr id="13" name="CuadroTexto 12"/>
          <p:cNvSpPr txBox="1"/>
          <p:nvPr/>
        </p:nvSpPr>
        <p:spPr>
          <a:xfrm>
            <a:off x="650678" y="1794832"/>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Ventana de información </a:t>
            </a:r>
            <a:endParaRPr lang="es-EC" sz="1600" dirty="0"/>
          </a:p>
        </p:txBody>
      </p:sp>
      <p:sp>
        <p:nvSpPr>
          <p:cNvPr id="14" name="CuadroTexto 13"/>
          <p:cNvSpPr txBox="1"/>
          <p:nvPr/>
        </p:nvSpPr>
        <p:spPr>
          <a:xfrm>
            <a:off x="6972704" y="1794832"/>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Ventana de control de vuelo</a:t>
            </a:r>
            <a:endParaRPr lang="es-EC" sz="1600" dirty="0"/>
          </a:p>
        </p:txBody>
      </p:sp>
    </p:spTree>
    <p:extLst>
      <p:ext uri="{BB962C8B-B14F-4D97-AF65-F5344CB8AC3E}">
        <p14:creationId xmlns:p14="http://schemas.microsoft.com/office/powerpoint/2010/main" val="408540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22" name="18 Rectángulo"/>
          <p:cNvSpPr/>
          <p:nvPr/>
        </p:nvSpPr>
        <p:spPr bwMode="auto">
          <a:xfrm>
            <a:off x="2650209" y="-3587"/>
            <a:ext cx="5593905"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lnSpc>
                <a:spcPct val="300000"/>
              </a:lnSpc>
            </a:pPr>
            <a:r>
              <a:rPr lang="es-EC" b="1" dirty="0" smtClean="0"/>
              <a:t>3.- Interfaz </a:t>
            </a:r>
            <a:r>
              <a:rPr lang="es-EC" b="1" dirty="0"/>
              <a:t>gráfica de usuario  y comunicación con UAV</a:t>
            </a:r>
          </a:p>
          <a:p>
            <a:pPr lvl="0" algn="ctr"/>
            <a:endParaRPr lang="es-EC" b="1" dirty="0"/>
          </a:p>
        </p:txBody>
      </p: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18 Rectángulo"/>
          <p:cNvSpPr/>
          <p:nvPr/>
        </p:nvSpPr>
        <p:spPr bwMode="auto">
          <a:xfrm>
            <a:off x="130631" y="745086"/>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Interfaz gráfica de usuario</a:t>
            </a:r>
            <a:endParaRPr lang="es-EC" sz="2000" b="1" dirty="0"/>
          </a:p>
        </p:txBody>
      </p:sp>
      <p:sp>
        <p:nvSpPr>
          <p:cNvPr id="3" name="Rectangle 2"/>
          <p:cNvSpPr>
            <a:spLocks noChangeArrowheads="1"/>
          </p:cNvSpPr>
          <p:nvPr/>
        </p:nvSpPr>
        <p:spPr bwMode="auto">
          <a:xfrm>
            <a:off x="754743" y="7450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CuadroTexto 12"/>
          <p:cNvSpPr txBox="1"/>
          <p:nvPr/>
        </p:nvSpPr>
        <p:spPr>
          <a:xfrm>
            <a:off x="650678" y="1944655"/>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Ventana de información </a:t>
            </a:r>
            <a:endParaRPr lang="es-EC" sz="1600" dirty="0"/>
          </a:p>
        </p:txBody>
      </p:sp>
      <p:sp>
        <p:nvSpPr>
          <p:cNvPr id="14" name="CuadroTexto 13"/>
          <p:cNvSpPr txBox="1"/>
          <p:nvPr/>
        </p:nvSpPr>
        <p:spPr>
          <a:xfrm>
            <a:off x="7029579" y="1944655"/>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Ventana de control de vuelo</a:t>
            </a:r>
            <a:endParaRPr lang="es-EC" sz="1600" dirty="0"/>
          </a:p>
        </p:txBody>
      </p:sp>
      <p:pic>
        <p:nvPicPr>
          <p:cNvPr id="11" name="Imagen 10" descr="C:\Users\George Bryan Cobeña\Dropbox\TESIS\capturas\Screenshot_2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31" y="2626510"/>
            <a:ext cx="5818555" cy="3135661"/>
          </a:xfrm>
          <a:prstGeom prst="rect">
            <a:avLst/>
          </a:prstGeom>
          <a:noFill/>
          <a:ln>
            <a:noFill/>
          </a:ln>
        </p:spPr>
      </p:pic>
      <p:pic>
        <p:nvPicPr>
          <p:cNvPr id="12" name="Imagen 11"/>
          <p:cNvPicPr/>
          <p:nvPr/>
        </p:nvPicPr>
        <p:blipFill>
          <a:blip r:embed="rId4"/>
          <a:stretch>
            <a:fillRect/>
          </a:stretch>
        </p:blipFill>
        <p:spPr>
          <a:xfrm>
            <a:off x="6098449" y="2626510"/>
            <a:ext cx="5861322" cy="3135661"/>
          </a:xfrm>
          <a:prstGeom prst="rect">
            <a:avLst/>
          </a:prstGeom>
        </p:spPr>
      </p:pic>
    </p:spTree>
    <p:extLst>
      <p:ext uri="{BB962C8B-B14F-4D97-AF65-F5344CB8AC3E}">
        <p14:creationId xmlns:p14="http://schemas.microsoft.com/office/powerpoint/2010/main" val="371740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C:\Users\George Bryan Cobeña\Dropbox\TESIS\capturas\rosgraph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9408" y="1717101"/>
            <a:ext cx="6152364" cy="3523568"/>
          </a:xfrm>
          <a:prstGeom prst="rect">
            <a:avLst/>
          </a:prstGeom>
          <a:noFill/>
          <a:ln>
            <a:noFill/>
          </a:ln>
        </p:spPr>
      </p:pic>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22" name="18 Rectángulo"/>
          <p:cNvSpPr/>
          <p:nvPr/>
        </p:nvSpPr>
        <p:spPr bwMode="auto">
          <a:xfrm>
            <a:off x="2650209" y="-3587"/>
            <a:ext cx="5593905"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lnSpc>
                <a:spcPct val="300000"/>
              </a:lnSpc>
            </a:pPr>
            <a:r>
              <a:rPr lang="es-EC" b="1" dirty="0" smtClean="0"/>
              <a:t>3.- Interfaz </a:t>
            </a:r>
            <a:r>
              <a:rPr lang="es-EC" b="1" dirty="0"/>
              <a:t>gráfica de usuario  y comunicación con UAV</a:t>
            </a:r>
          </a:p>
          <a:p>
            <a:pPr lvl="0" algn="ctr"/>
            <a:endParaRPr lang="es-EC" b="1" dirty="0"/>
          </a:p>
        </p:txBody>
      </p: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18 Rectángulo"/>
          <p:cNvSpPr/>
          <p:nvPr/>
        </p:nvSpPr>
        <p:spPr bwMode="auto">
          <a:xfrm>
            <a:off x="130631" y="745086"/>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Paquete ROS “gestcontrolBC”</a:t>
            </a:r>
            <a:endParaRPr lang="es-EC" sz="2000" b="1" dirty="0"/>
          </a:p>
        </p:txBody>
      </p:sp>
      <p:sp>
        <p:nvSpPr>
          <p:cNvPr id="3" name="Rectangle 2"/>
          <p:cNvSpPr>
            <a:spLocks noChangeArrowheads="1"/>
          </p:cNvSpPr>
          <p:nvPr/>
        </p:nvSpPr>
        <p:spPr bwMode="auto">
          <a:xfrm>
            <a:off x="754743" y="7450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6" name="Imagen 15" descr="C:\Users\George Bryan Cobeña\Dropbox\TESIS\capturas\Screenshot_27.png"/>
          <p:cNvPicPr/>
          <p:nvPr/>
        </p:nvPicPr>
        <p:blipFill rotWithShape="1">
          <a:blip r:embed="rId4">
            <a:extLst>
              <a:ext uri="{28A0092B-C50C-407E-A947-70E740481C1C}">
                <a14:useLocalDpi xmlns:a14="http://schemas.microsoft.com/office/drawing/2010/main" val="0"/>
              </a:ext>
            </a:extLst>
          </a:blip>
          <a:srcRect l="1702" r="8074" b="25969"/>
          <a:stretch/>
        </p:blipFill>
        <p:spPr bwMode="auto">
          <a:xfrm>
            <a:off x="130631" y="2032990"/>
            <a:ext cx="4506595" cy="1445895"/>
          </a:xfrm>
          <a:prstGeom prst="rect">
            <a:avLst/>
          </a:prstGeom>
          <a:noFill/>
          <a:ln>
            <a:noFill/>
          </a:ln>
          <a:extLst>
            <a:ext uri="{53640926-AAD7-44D8-BBD7-CCE9431645EC}">
              <a14:shadowObscured xmlns:a14="http://schemas.microsoft.com/office/drawing/2010/main"/>
            </a:ext>
          </a:extLst>
        </p:spPr>
      </p:pic>
      <p:pic>
        <p:nvPicPr>
          <p:cNvPr id="17" name="Imagen 16" descr="C:\Users\George Bryan Cobeña\Dropbox\TESIS\capturas\Screenshot_28.png"/>
          <p:cNvPicPr/>
          <p:nvPr/>
        </p:nvPicPr>
        <p:blipFill>
          <a:blip r:embed="rId5">
            <a:extLst>
              <a:ext uri="{28A0092B-C50C-407E-A947-70E740481C1C}">
                <a14:useLocalDpi xmlns:a14="http://schemas.microsoft.com/office/drawing/2010/main" val="0"/>
              </a:ext>
            </a:extLst>
          </a:blip>
          <a:srcRect/>
          <a:stretch>
            <a:fillRect/>
          </a:stretch>
        </p:blipFill>
        <p:spPr bwMode="auto">
          <a:xfrm>
            <a:off x="99457" y="4194293"/>
            <a:ext cx="4496094" cy="1160970"/>
          </a:xfrm>
          <a:prstGeom prst="rect">
            <a:avLst/>
          </a:prstGeom>
          <a:noFill/>
          <a:ln>
            <a:noFill/>
          </a:ln>
        </p:spPr>
      </p:pic>
      <p:sp>
        <p:nvSpPr>
          <p:cNvPr id="19" name="CuadroTexto 18"/>
          <p:cNvSpPr txBox="1"/>
          <p:nvPr/>
        </p:nvSpPr>
        <p:spPr>
          <a:xfrm>
            <a:off x="384397" y="3704606"/>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Ejecutables</a:t>
            </a:r>
            <a:endParaRPr lang="es-EC" sz="1600" dirty="0"/>
          </a:p>
        </p:txBody>
      </p:sp>
      <p:sp>
        <p:nvSpPr>
          <p:cNvPr id="20" name="CuadroTexto 19"/>
          <p:cNvSpPr txBox="1"/>
          <p:nvPr/>
        </p:nvSpPr>
        <p:spPr>
          <a:xfrm>
            <a:off x="384397" y="1543303"/>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Directorio</a:t>
            </a:r>
            <a:endParaRPr lang="es-EC" sz="1600" dirty="0"/>
          </a:p>
        </p:txBody>
      </p:sp>
      <p:sp>
        <p:nvSpPr>
          <p:cNvPr id="21" name="CuadroTexto 20"/>
          <p:cNvSpPr txBox="1"/>
          <p:nvPr/>
        </p:nvSpPr>
        <p:spPr>
          <a:xfrm>
            <a:off x="5936111" y="1148305"/>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Nodos activos en ejecución del sistema </a:t>
            </a:r>
            <a:endParaRPr lang="es-EC" sz="1600" dirty="0"/>
          </a:p>
        </p:txBody>
      </p:sp>
      <p:cxnSp>
        <p:nvCxnSpPr>
          <p:cNvPr id="4" name="Conector recto de flecha 3"/>
          <p:cNvCxnSpPr/>
          <p:nvPr/>
        </p:nvCxnSpPr>
        <p:spPr>
          <a:xfrm flipH="1">
            <a:off x="5660571" y="5109029"/>
            <a:ext cx="667658" cy="638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p:cNvCxnSpPr/>
          <p:nvPr/>
        </p:nvCxnSpPr>
        <p:spPr>
          <a:xfrm flipH="1" flipV="1">
            <a:off x="5936111" y="2960914"/>
            <a:ext cx="1088803" cy="743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9579429" y="5355263"/>
            <a:ext cx="0" cy="493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10295060" y="2755937"/>
            <a:ext cx="721283" cy="576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4637226" y="5880288"/>
            <a:ext cx="1907177" cy="307777"/>
          </a:xfrm>
          <a:prstGeom prst="rect">
            <a:avLst/>
          </a:prstGeom>
          <a:noFill/>
        </p:spPr>
        <p:txBody>
          <a:bodyPr wrap="square" rtlCol="0">
            <a:spAutoFit/>
          </a:bodyPr>
          <a:lstStyle/>
          <a:p>
            <a:pPr algn="ctr"/>
            <a:r>
              <a:rPr lang="es-EC" sz="1400" b="1" dirty="0" smtClean="0"/>
              <a:t>Nodo de bebop drone</a:t>
            </a:r>
            <a:endParaRPr lang="es-EC" sz="1400" b="1" dirty="0"/>
          </a:p>
        </p:txBody>
      </p:sp>
      <p:sp>
        <p:nvSpPr>
          <p:cNvPr id="26" name="CuadroTexto 25"/>
          <p:cNvSpPr txBox="1"/>
          <p:nvPr/>
        </p:nvSpPr>
        <p:spPr>
          <a:xfrm>
            <a:off x="8625840" y="5904906"/>
            <a:ext cx="1907177" cy="307777"/>
          </a:xfrm>
          <a:prstGeom prst="rect">
            <a:avLst/>
          </a:prstGeom>
          <a:noFill/>
        </p:spPr>
        <p:txBody>
          <a:bodyPr wrap="square" rtlCol="0">
            <a:spAutoFit/>
          </a:bodyPr>
          <a:lstStyle/>
          <a:p>
            <a:pPr algn="ctr"/>
            <a:r>
              <a:rPr lang="es-EC" sz="1400" b="1" dirty="0" smtClean="0"/>
              <a:t>gestcontrolBC</a:t>
            </a:r>
            <a:endParaRPr lang="es-EC" sz="1400" b="1" dirty="0"/>
          </a:p>
        </p:txBody>
      </p:sp>
      <p:sp>
        <p:nvSpPr>
          <p:cNvPr id="27" name="CuadroTexto 26"/>
          <p:cNvSpPr txBox="1"/>
          <p:nvPr/>
        </p:nvSpPr>
        <p:spPr>
          <a:xfrm>
            <a:off x="10552061" y="2448160"/>
            <a:ext cx="1907177" cy="307777"/>
          </a:xfrm>
          <a:prstGeom prst="rect">
            <a:avLst/>
          </a:prstGeom>
          <a:noFill/>
        </p:spPr>
        <p:txBody>
          <a:bodyPr wrap="square" rtlCol="0">
            <a:spAutoFit/>
          </a:bodyPr>
          <a:lstStyle/>
          <a:p>
            <a:pPr algn="ctr"/>
            <a:r>
              <a:rPr lang="es-EC" sz="1400" b="1" dirty="0" smtClean="0"/>
              <a:t>Sensor Kinect</a:t>
            </a:r>
            <a:endParaRPr lang="es-EC" sz="1400" b="1" dirty="0"/>
          </a:p>
        </p:txBody>
      </p:sp>
      <p:sp>
        <p:nvSpPr>
          <p:cNvPr id="28" name="CuadroTexto 27"/>
          <p:cNvSpPr txBox="1"/>
          <p:nvPr/>
        </p:nvSpPr>
        <p:spPr>
          <a:xfrm>
            <a:off x="4894227" y="2649280"/>
            <a:ext cx="1907177" cy="307777"/>
          </a:xfrm>
          <a:prstGeom prst="rect">
            <a:avLst/>
          </a:prstGeom>
          <a:noFill/>
        </p:spPr>
        <p:txBody>
          <a:bodyPr wrap="square" rtlCol="0">
            <a:spAutoFit/>
          </a:bodyPr>
          <a:lstStyle/>
          <a:p>
            <a:pPr algn="ctr"/>
            <a:r>
              <a:rPr lang="es-EC" sz="1400" b="1" dirty="0" err="1" smtClean="0"/>
              <a:t>Openni</a:t>
            </a:r>
            <a:r>
              <a:rPr lang="es-EC" sz="1400" b="1" dirty="0" smtClean="0"/>
              <a:t> Tracker</a:t>
            </a:r>
            <a:endParaRPr lang="es-EC" sz="1400" b="1" dirty="0"/>
          </a:p>
        </p:txBody>
      </p:sp>
    </p:spTree>
    <p:extLst>
      <p:ext uri="{BB962C8B-B14F-4D97-AF65-F5344CB8AC3E}">
        <p14:creationId xmlns:p14="http://schemas.microsoft.com/office/powerpoint/2010/main" val="181137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p:bldP spid="26" grpId="0"/>
      <p:bldP spid="27"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20051" y="6095090"/>
            <a:ext cx="2743200" cy="365125"/>
          </a:xfrm>
        </p:spPr>
        <p:txBody>
          <a:bodyPr/>
          <a:lstStyle/>
          <a:p>
            <a:pPr>
              <a:defRPr/>
            </a:pPr>
            <a:fld id="{E8D88C74-0DDE-8F40-A44E-D6CE8BB2242F}" type="slidenum">
              <a:rPr lang="es-ES" smtClean="0"/>
              <a:pPr>
                <a:defRPr/>
              </a:pPr>
              <a:t>29</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Pruebas de funcionamiento</a:t>
            </a:r>
            <a:endParaRPr lang="es-EC" b="1" dirty="0"/>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Pruebas con el sensor Kinect</a:t>
            </a:r>
            <a:endParaRPr lang="es-EC" sz="1600" b="1" dirty="0"/>
          </a:p>
        </p:txBody>
      </p:sp>
      <p:pic>
        <p:nvPicPr>
          <p:cNvPr id="12" name="Imagen 11"/>
          <p:cNvPicPr/>
          <p:nvPr/>
        </p:nvPicPr>
        <p:blipFill>
          <a:blip r:embed="rId3"/>
          <a:stretch>
            <a:fillRect/>
          </a:stretch>
        </p:blipFill>
        <p:spPr>
          <a:xfrm>
            <a:off x="595085" y="879012"/>
            <a:ext cx="3367994" cy="3199502"/>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598799223"/>
              </p:ext>
            </p:extLst>
          </p:nvPr>
        </p:nvGraphicFramePr>
        <p:xfrm>
          <a:off x="4500582" y="1481547"/>
          <a:ext cx="6335986" cy="2478780"/>
        </p:xfrm>
        <a:graphic>
          <a:graphicData uri="http://schemas.openxmlformats.org/drawingml/2006/table">
            <a:tbl>
              <a:tblPr firstRow="1" firstCol="1" bandRow="1">
                <a:tableStyleId>{5940675A-B579-460E-94D1-54222C63F5DA}</a:tableStyleId>
              </a:tblPr>
              <a:tblGrid>
                <a:gridCol w="789701"/>
                <a:gridCol w="1354800"/>
                <a:gridCol w="1246095"/>
                <a:gridCol w="2945390"/>
              </a:tblGrid>
              <a:tr h="550840">
                <a:tc>
                  <a:txBody>
                    <a:bodyPr/>
                    <a:lstStyle/>
                    <a:p>
                      <a:pPr indent="180340" algn="ctr">
                        <a:lnSpc>
                          <a:spcPct val="150000"/>
                        </a:lnSpc>
                        <a:spcAft>
                          <a:spcPts val="0"/>
                        </a:spcAft>
                      </a:pPr>
                      <a:r>
                        <a:rPr lang="es-ES" sz="1200" b="1" dirty="0">
                          <a:effectLst/>
                        </a:rPr>
                        <a:t>Prueba</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b="1" dirty="0">
                          <a:effectLst/>
                        </a:rPr>
                        <a:t>Distancia (m)</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b="1" dirty="0">
                          <a:effectLst/>
                        </a:rPr>
                        <a:t>Altura (m)</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b="1" dirty="0">
                          <a:effectLst/>
                        </a:rPr>
                        <a:t>Observación</a:t>
                      </a:r>
                      <a:endParaRPr lang="es-EC" sz="1200" b="1" dirty="0">
                        <a:effectLst/>
                        <a:latin typeface="Times New Roman" panose="02020603050405020304" pitchFamily="18" charset="0"/>
                        <a:ea typeface="Calibri" panose="020F0502020204030204" pitchFamily="34" charset="0"/>
                      </a:endParaRPr>
                    </a:p>
                  </a:txBody>
                  <a:tcPr marL="68580" marR="68580" marT="0" marB="0"/>
                </a:tc>
              </a:tr>
              <a:tr h="275420">
                <a:tc>
                  <a:txBody>
                    <a:bodyPr/>
                    <a:lstStyle/>
                    <a:p>
                      <a:pPr indent="180340" algn="ctr">
                        <a:lnSpc>
                          <a:spcPct val="150000"/>
                        </a:lnSpc>
                        <a:spcAft>
                          <a:spcPts val="0"/>
                        </a:spcAft>
                      </a:pPr>
                      <a:r>
                        <a:rPr lang="es-ES" sz="1200">
                          <a:effectLst/>
                        </a:rPr>
                        <a:t>1</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a:effectLst/>
                        </a:rPr>
                        <a:t>1.4 – 1.7</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a:effectLst/>
                        </a:rPr>
                        <a:t>0.8</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S" sz="1200">
                          <a:effectLst/>
                        </a:rPr>
                        <a:t>El sistema no detecta los gestos </a:t>
                      </a:r>
                      <a:endParaRPr lang="es-EC" sz="1200">
                        <a:effectLst/>
                        <a:latin typeface="Times New Roman" panose="02020603050405020304" pitchFamily="18" charset="0"/>
                        <a:ea typeface="Calibri" panose="020F0502020204030204" pitchFamily="34" charset="0"/>
                      </a:endParaRPr>
                    </a:p>
                  </a:txBody>
                  <a:tcPr marL="68580" marR="68580" marT="0" marB="0"/>
                </a:tc>
              </a:tr>
              <a:tr h="550840">
                <a:tc>
                  <a:txBody>
                    <a:bodyPr/>
                    <a:lstStyle/>
                    <a:p>
                      <a:pPr indent="180340" algn="ctr">
                        <a:lnSpc>
                          <a:spcPct val="150000"/>
                        </a:lnSpc>
                        <a:spcAft>
                          <a:spcPts val="0"/>
                        </a:spcAft>
                      </a:pPr>
                      <a:r>
                        <a:rPr lang="es-ES" sz="1200">
                          <a:effectLst/>
                        </a:rPr>
                        <a:t>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a:effectLst/>
                        </a:rPr>
                        <a:t>1.7 – 2.0</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a:effectLst/>
                        </a:rPr>
                        <a:t>0.8</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S" sz="1200">
                          <a:effectLst/>
                        </a:rPr>
                        <a:t>El sistema no detecta gestos de:</a:t>
                      </a:r>
                      <a:endParaRPr lang="es-EC" sz="1200">
                        <a:effectLst/>
                      </a:endParaRPr>
                    </a:p>
                    <a:p>
                      <a:pPr indent="180340" algn="just">
                        <a:lnSpc>
                          <a:spcPct val="150000"/>
                        </a:lnSpc>
                        <a:spcAft>
                          <a:spcPts val="0"/>
                        </a:spcAft>
                      </a:pPr>
                      <a:r>
                        <a:rPr lang="es-ES" sz="1200">
                          <a:effectLst/>
                        </a:rPr>
                        <a:t>Adelante, atrás</a:t>
                      </a:r>
                      <a:endParaRPr lang="es-EC" sz="1200">
                        <a:effectLst/>
                        <a:latin typeface="Times New Roman" panose="02020603050405020304" pitchFamily="18" charset="0"/>
                        <a:ea typeface="Calibri" panose="020F0502020204030204" pitchFamily="34" charset="0"/>
                      </a:endParaRPr>
                    </a:p>
                  </a:txBody>
                  <a:tcPr marL="68580" marR="68580" marT="0" marB="0"/>
                </a:tc>
              </a:tr>
              <a:tr h="275420">
                <a:tc>
                  <a:txBody>
                    <a:bodyPr/>
                    <a:lstStyle/>
                    <a:p>
                      <a:pPr indent="180340" algn="ctr">
                        <a:lnSpc>
                          <a:spcPct val="150000"/>
                        </a:lnSpc>
                        <a:spcAft>
                          <a:spcPts val="0"/>
                        </a:spcAft>
                      </a:pPr>
                      <a:r>
                        <a:rPr lang="es-ES" sz="1200" dirty="0">
                          <a:effectLst/>
                        </a:rPr>
                        <a:t>3</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S" sz="1200" dirty="0">
                          <a:effectLst/>
                        </a:rPr>
                        <a:t>2.0 – 2.3</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S" sz="1200" dirty="0">
                          <a:effectLst/>
                        </a:rPr>
                        <a:t>0.8</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just">
                        <a:lnSpc>
                          <a:spcPct val="150000"/>
                        </a:lnSpc>
                        <a:spcAft>
                          <a:spcPts val="0"/>
                        </a:spcAft>
                      </a:pPr>
                      <a:r>
                        <a:rPr lang="es-ES" sz="1200">
                          <a:effectLst/>
                        </a:rPr>
                        <a:t>El sistema detecta todos los gestos</a:t>
                      </a:r>
                      <a:endParaRPr lang="es-EC" sz="120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r>
              <a:tr h="275420">
                <a:tc>
                  <a:txBody>
                    <a:bodyPr/>
                    <a:lstStyle/>
                    <a:p>
                      <a:pPr indent="180340" algn="ctr">
                        <a:lnSpc>
                          <a:spcPct val="150000"/>
                        </a:lnSpc>
                        <a:spcAft>
                          <a:spcPts val="0"/>
                        </a:spcAft>
                      </a:pPr>
                      <a:r>
                        <a:rPr lang="es-ES" sz="1200">
                          <a:effectLst/>
                        </a:rPr>
                        <a:t>4</a:t>
                      </a:r>
                      <a:endParaRPr lang="es-EC" sz="120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S" sz="1200">
                          <a:effectLst/>
                        </a:rPr>
                        <a:t>2.3 – 2.6</a:t>
                      </a:r>
                      <a:endParaRPr lang="es-EC" sz="120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ctr">
                        <a:lnSpc>
                          <a:spcPct val="150000"/>
                        </a:lnSpc>
                        <a:spcAft>
                          <a:spcPts val="0"/>
                        </a:spcAft>
                      </a:pPr>
                      <a:r>
                        <a:rPr lang="es-ES" sz="1200" dirty="0">
                          <a:effectLst/>
                        </a:rPr>
                        <a:t>0.8</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c>
                  <a:txBody>
                    <a:bodyPr/>
                    <a:lstStyle/>
                    <a:p>
                      <a:pPr indent="180340" algn="just">
                        <a:lnSpc>
                          <a:spcPct val="150000"/>
                        </a:lnSpc>
                        <a:spcAft>
                          <a:spcPts val="0"/>
                        </a:spcAft>
                      </a:pPr>
                      <a:r>
                        <a:rPr lang="es-ES" sz="1200" dirty="0">
                          <a:effectLst/>
                        </a:rPr>
                        <a:t>El sistema detecta todos los gestos</a:t>
                      </a:r>
                      <a:endParaRPr lang="es-EC" sz="1200" dirty="0">
                        <a:effectLst/>
                        <a:latin typeface="Times New Roman" panose="02020603050405020304" pitchFamily="18" charset="0"/>
                        <a:ea typeface="Calibri" panose="020F0502020204030204" pitchFamily="34" charset="0"/>
                      </a:endParaRPr>
                    </a:p>
                  </a:txBody>
                  <a:tcPr marL="68580" marR="68580" marT="0" marB="0">
                    <a:solidFill>
                      <a:schemeClr val="accent4">
                        <a:lumMod val="60000"/>
                        <a:lumOff val="40000"/>
                      </a:schemeClr>
                    </a:solidFill>
                  </a:tcPr>
                </a:tc>
              </a:tr>
              <a:tr h="275420">
                <a:tc>
                  <a:txBody>
                    <a:bodyPr/>
                    <a:lstStyle/>
                    <a:p>
                      <a:pPr indent="180340" algn="ctr">
                        <a:lnSpc>
                          <a:spcPct val="150000"/>
                        </a:lnSpc>
                        <a:spcAft>
                          <a:spcPts val="0"/>
                        </a:spcAft>
                      </a:pPr>
                      <a:r>
                        <a:rPr lang="es-ES" sz="1200">
                          <a:effectLst/>
                        </a:rPr>
                        <a:t>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a:effectLst/>
                        </a:rPr>
                        <a:t>2.6 – 2.9</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a:effectLst/>
                        </a:rPr>
                        <a:t>0.8</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S" sz="1200">
                          <a:effectLst/>
                        </a:rPr>
                        <a:t>El sistema no detecta gestos</a:t>
                      </a:r>
                      <a:endParaRPr lang="es-EC" sz="1200">
                        <a:effectLst/>
                        <a:latin typeface="Times New Roman" panose="02020603050405020304" pitchFamily="18" charset="0"/>
                        <a:ea typeface="Calibri" panose="020F0502020204030204" pitchFamily="34" charset="0"/>
                      </a:endParaRPr>
                    </a:p>
                  </a:txBody>
                  <a:tcPr marL="68580" marR="68580" marT="0" marB="0"/>
                </a:tc>
              </a:tr>
              <a:tr h="275420">
                <a:tc>
                  <a:txBody>
                    <a:bodyPr/>
                    <a:lstStyle/>
                    <a:p>
                      <a:pPr indent="180340" algn="ctr">
                        <a:lnSpc>
                          <a:spcPct val="150000"/>
                        </a:lnSpc>
                        <a:spcAft>
                          <a:spcPts val="0"/>
                        </a:spcAft>
                      </a:pPr>
                      <a:r>
                        <a:rPr lang="es-ES" sz="1200">
                          <a:effectLst/>
                        </a:rPr>
                        <a:t>6</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a:effectLst/>
                        </a:rPr>
                        <a:t>2.9 - 3.1</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S" sz="1200">
                          <a:effectLst/>
                        </a:rPr>
                        <a:t>0.8</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just">
                        <a:lnSpc>
                          <a:spcPct val="150000"/>
                        </a:lnSpc>
                        <a:spcAft>
                          <a:spcPts val="0"/>
                        </a:spcAft>
                      </a:pPr>
                      <a:r>
                        <a:rPr lang="es-ES" sz="1200" dirty="0">
                          <a:effectLst/>
                        </a:rPr>
                        <a:t>El sistema no detecta los gestos</a:t>
                      </a:r>
                      <a:endParaRPr lang="es-EC"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grpSp>
        <p:nvGrpSpPr>
          <p:cNvPr id="15" name="Grupo 14"/>
          <p:cNvGrpSpPr/>
          <p:nvPr/>
        </p:nvGrpSpPr>
        <p:grpSpPr>
          <a:xfrm>
            <a:off x="4500582" y="879012"/>
            <a:ext cx="2499772" cy="364718"/>
            <a:chOff x="219718" y="235245"/>
            <a:chExt cx="2499772" cy="364718"/>
          </a:xfrm>
        </p:grpSpPr>
        <p:sp>
          <p:nvSpPr>
            <p:cNvPr id="17" name="Rectángulo 16"/>
            <p:cNvSpPr/>
            <p:nvPr/>
          </p:nvSpPr>
          <p:spPr>
            <a:xfrm>
              <a:off x="219718" y="235245"/>
              <a:ext cx="2499772" cy="364718"/>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9" name="Rectángulo 18"/>
            <p:cNvSpPr/>
            <p:nvPr/>
          </p:nvSpPr>
          <p:spPr>
            <a:xfrm>
              <a:off x="219718" y="235245"/>
              <a:ext cx="2499772" cy="36471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Pruebas de distancia </a:t>
              </a:r>
              <a:endParaRPr lang="es-ES" sz="1600" b="1" kern="1200" dirty="0"/>
            </a:p>
          </p:txBody>
        </p:sp>
      </p:grpSp>
      <p:grpSp>
        <p:nvGrpSpPr>
          <p:cNvPr id="20" name="Grupo 19"/>
          <p:cNvGrpSpPr/>
          <p:nvPr/>
        </p:nvGrpSpPr>
        <p:grpSpPr>
          <a:xfrm>
            <a:off x="994268" y="5190373"/>
            <a:ext cx="2776155" cy="364718"/>
            <a:chOff x="219718" y="235245"/>
            <a:chExt cx="2499772" cy="364718"/>
          </a:xfrm>
        </p:grpSpPr>
        <p:sp>
          <p:nvSpPr>
            <p:cNvPr id="21" name="Rectángulo 20"/>
            <p:cNvSpPr/>
            <p:nvPr/>
          </p:nvSpPr>
          <p:spPr>
            <a:xfrm>
              <a:off x="219718" y="235245"/>
              <a:ext cx="2499772" cy="364718"/>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2" name="Rectángulo 21"/>
            <p:cNvSpPr/>
            <p:nvPr/>
          </p:nvSpPr>
          <p:spPr>
            <a:xfrm>
              <a:off x="219718" y="235245"/>
              <a:ext cx="2499772" cy="36471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Pruebas nivel de iluminación</a:t>
              </a:r>
              <a:endParaRPr lang="es-ES" sz="1600" b="1" kern="1200" dirty="0"/>
            </a:p>
          </p:txBody>
        </p:sp>
      </p:grpSp>
      <p:graphicFrame>
        <p:nvGraphicFramePr>
          <p:cNvPr id="23" name="Tabla 22"/>
          <p:cNvGraphicFramePr>
            <a:graphicFrameLocks noGrp="1"/>
          </p:cNvGraphicFramePr>
          <p:nvPr>
            <p:extLst>
              <p:ext uri="{D42A27DB-BD31-4B8C-83A1-F6EECF244321}">
                <p14:modId xmlns:p14="http://schemas.microsoft.com/office/powerpoint/2010/main" val="3315353045"/>
              </p:ext>
            </p:extLst>
          </p:nvPr>
        </p:nvGraphicFramePr>
        <p:xfrm>
          <a:off x="4529611" y="4479646"/>
          <a:ext cx="5970361" cy="1806397"/>
        </p:xfrm>
        <a:graphic>
          <a:graphicData uri="http://schemas.openxmlformats.org/drawingml/2006/table">
            <a:tbl>
              <a:tblPr firstRow="1" firstCol="1" bandRow="1">
                <a:tableStyleId>{5940675A-B579-460E-94D1-54222C63F5DA}</a:tableStyleId>
              </a:tblPr>
              <a:tblGrid>
                <a:gridCol w="951578"/>
                <a:gridCol w="2252906"/>
                <a:gridCol w="2765877"/>
              </a:tblGrid>
              <a:tr h="432920">
                <a:tc>
                  <a:txBody>
                    <a:bodyPr/>
                    <a:lstStyle/>
                    <a:p>
                      <a:pPr indent="180340" algn="ctr">
                        <a:lnSpc>
                          <a:spcPct val="150000"/>
                        </a:lnSpc>
                        <a:spcAft>
                          <a:spcPts val="0"/>
                        </a:spcAft>
                      </a:pPr>
                      <a:r>
                        <a:rPr lang="es-EC" sz="1200" b="1" dirty="0" smtClean="0">
                          <a:effectLst/>
                        </a:rPr>
                        <a:t>Prueba</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b="1" dirty="0">
                          <a:effectLst/>
                        </a:rPr>
                        <a:t>Nivel de iluminación (lux)</a:t>
                      </a:r>
                      <a:endParaRPr lang="es-EC" sz="1200" b="1"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b="1" dirty="0">
                          <a:effectLst/>
                        </a:rPr>
                        <a:t>Observaciones</a:t>
                      </a:r>
                      <a:endParaRPr lang="es-EC" sz="1200" b="1" dirty="0">
                        <a:effectLst/>
                        <a:latin typeface="Times New Roman" panose="02020603050405020304" pitchFamily="18" charset="0"/>
                        <a:ea typeface="Calibri" panose="020F0502020204030204" pitchFamily="34" charset="0"/>
                      </a:endParaRPr>
                    </a:p>
                  </a:txBody>
                  <a:tcPr marL="68580" marR="68580" marT="0" marB="0"/>
                </a:tc>
              </a:tr>
              <a:tr h="342963">
                <a:tc>
                  <a:txBody>
                    <a:bodyPr/>
                    <a:lstStyle/>
                    <a:p>
                      <a:pPr indent="180340" algn="ctr">
                        <a:lnSpc>
                          <a:spcPct val="150000"/>
                        </a:lnSpc>
                        <a:spcAft>
                          <a:spcPts val="0"/>
                        </a:spcAft>
                      </a:pPr>
                      <a:r>
                        <a:rPr lang="es-EC" sz="1200" dirty="0">
                          <a:effectLst/>
                        </a:rPr>
                        <a:t>1</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dirty="0">
                          <a:effectLst/>
                        </a:rPr>
                        <a:t>60 - 600</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a:effectLst/>
                        </a:rPr>
                        <a:t>Sistema funciona correctamente</a:t>
                      </a:r>
                      <a:endParaRPr lang="es-EC" sz="1200">
                        <a:effectLst/>
                        <a:latin typeface="Times New Roman" panose="02020603050405020304" pitchFamily="18" charset="0"/>
                        <a:ea typeface="Calibri" panose="020F0502020204030204" pitchFamily="34" charset="0"/>
                      </a:endParaRPr>
                    </a:p>
                  </a:txBody>
                  <a:tcPr marL="68580" marR="68580" marT="0" marB="0"/>
                </a:tc>
              </a:tr>
              <a:tr h="362857">
                <a:tc>
                  <a:txBody>
                    <a:bodyPr/>
                    <a:lstStyle/>
                    <a:p>
                      <a:pPr indent="180340" algn="ctr">
                        <a:lnSpc>
                          <a:spcPct val="150000"/>
                        </a:lnSpc>
                        <a:spcAft>
                          <a:spcPts val="0"/>
                        </a:spcAft>
                      </a:pPr>
                      <a:r>
                        <a:rPr lang="es-EC" sz="1200">
                          <a:effectLst/>
                        </a:rPr>
                        <a:t>2</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dirty="0">
                          <a:effectLst/>
                        </a:rPr>
                        <a:t>601 – 1000</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dirty="0">
                          <a:effectLst/>
                        </a:rPr>
                        <a:t>Sistema funciona correctamente</a:t>
                      </a:r>
                      <a:endParaRPr lang="es-EC" sz="1200" dirty="0">
                        <a:effectLst/>
                        <a:latin typeface="Times New Roman" panose="02020603050405020304" pitchFamily="18" charset="0"/>
                        <a:ea typeface="Calibri" panose="020F0502020204030204" pitchFamily="34" charset="0"/>
                      </a:endParaRPr>
                    </a:p>
                  </a:txBody>
                  <a:tcPr marL="68580" marR="68580" marT="0" marB="0"/>
                </a:tc>
              </a:tr>
              <a:tr h="319314">
                <a:tc>
                  <a:txBody>
                    <a:bodyPr/>
                    <a:lstStyle/>
                    <a:p>
                      <a:pPr indent="180340" algn="ctr">
                        <a:lnSpc>
                          <a:spcPct val="150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dirty="0">
                          <a:effectLst/>
                        </a:rPr>
                        <a:t>1000 – 1300</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dirty="0">
                          <a:effectLst/>
                        </a:rPr>
                        <a:t>Sistema funciona con fallas</a:t>
                      </a:r>
                      <a:endParaRPr lang="es-EC" sz="1200" dirty="0">
                        <a:effectLst/>
                        <a:latin typeface="Times New Roman" panose="02020603050405020304" pitchFamily="18" charset="0"/>
                        <a:ea typeface="Calibri" panose="020F0502020204030204" pitchFamily="34" charset="0"/>
                      </a:endParaRPr>
                    </a:p>
                  </a:txBody>
                  <a:tcPr marL="68580" marR="68580" marT="0" marB="0"/>
                </a:tc>
              </a:tr>
              <a:tr h="348343">
                <a:tc>
                  <a:txBody>
                    <a:bodyPr/>
                    <a:lstStyle/>
                    <a:p>
                      <a:pPr indent="180340" algn="ctr">
                        <a:lnSpc>
                          <a:spcPct val="150000"/>
                        </a:lnSpc>
                        <a:spcAft>
                          <a:spcPts val="0"/>
                        </a:spcAft>
                      </a:pPr>
                      <a:r>
                        <a:rPr lang="es-EC" sz="1200">
                          <a:effectLst/>
                        </a:rPr>
                        <a:t>4</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dirty="0">
                          <a:effectLst/>
                        </a:rPr>
                        <a:t>1300 en adelante</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180340" algn="ctr">
                        <a:lnSpc>
                          <a:spcPct val="150000"/>
                        </a:lnSpc>
                        <a:spcAft>
                          <a:spcPts val="0"/>
                        </a:spcAft>
                      </a:pPr>
                      <a:r>
                        <a:rPr lang="es-EC" sz="1200" dirty="0">
                          <a:effectLst/>
                        </a:rPr>
                        <a:t>Sistema no funciona </a:t>
                      </a:r>
                      <a:endParaRPr lang="es-EC"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187634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a:t>
            </a:fld>
            <a:endParaRPr lang="es-ES" sz="1600">
              <a:solidFill>
                <a:srgbClr val="888888"/>
              </a:solidFill>
            </a:endParaRPr>
          </a:p>
        </p:txBody>
      </p:sp>
      <p:sp>
        <p:nvSpPr>
          <p:cNvPr id="7" name="18 Rectángulo"/>
          <p:cNvSpPr/>
          <p:nvPr/>
        </p:nvSpPr>
        <p:spPr bwMode="auto">
          <a:xfrm>
            <a:off x="287384" y="981664"/>
            <a:ext cx="577051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Aplicaciones de micro vehículos aéreos multirotor</a:t>
            </a:r>
            <a:endParaRPr lang="es-EC" sz="2000" b="1" dirty="0"/>
          </a:p>
        </p:txBody>
      </p:sp>
      <p:sp>
        <p:nvSpPr>
          <p:cNvPr id="16" name="CuadroTexto 15"/>
          <p:cNvSpPr txBox="1"/>
          <p:nvPr/>
        </p:nvSpPr>
        <p:spPr>
          <a:xfrm>
            <a:off x="615592" y="1883676"/>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Detección de objetos </a:t>
            </a:r>
            <a:endParaRPr lang="es-EC" sz="1600" dirty="0"/>
          </a:p>
        </p:txBody>
      </p:sp>
      <p:sp>
        <p:nvSpPr>
          <p:cNvPr id="17" name="CuadroTexto 16"/>
          <p:cNvSpPr txBox="1"/>
          <p:nvPr/>
        </p:nvSpPr>
        <p:spPr>
          <a:xfrm>
            <a:off x="630286" y="2889122"/>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Vigilancia</a:t>
            </a:r>
            <a:endParaRPr lang="es-EC" sz="1600" dirty="0"/>
          </a:p>
        </p:txBody>
      </p:sp>
      <p:sp>
        <p:nvSpPr>
          <p:cNvPr id="20" name="CuadroTexto 19"/>
          <p:cNvSpPr txBox="1"/>
          <p:nvPr/>
        </p:nvSpPr>
        <p:spPr>
          <a:xfrm>
            <a:off x="615592" y="3466275"/>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Recolección de datos </a:t>
            </a:r>
            <a:endParaRPr lang="es-EC" sz="1600" dirty="0"/>
          </a:p>
        </p:txBody>
      </p:sp>
      <p:sp>
        <p:nvSpPr>
          <p:cNvPr id="21" name="CuadroTexto 20"/>
          <p:cNvSpPr txBox="1"/>
          <p:nvPr/>
        </p:nvSpPr>
        <p:spPr>
          <a:xfrm>
            <a:off x="635728" y="2382469"/>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Seguimiento de trayectorias</a:t>
            </a:r>
            <a:endParaRPr lang="es-EC" sz="1600" dirty="0"/>
          </a:p>
        </p:txBody>
      </p:sp>
      <p:sp>
        <p:nvSpPr>
          <p:cNvPr id="24" name="18 Rectángulo"/>
          <p:cNvSpPr/>
          <p:nvPr/>
        </p:nvSpPr>
        <p:spPr bwMode="auto">
          <a:xfrm>
            <a:off x="460369" y="5130350"/>
            <a:ext cx="3293127"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Interfaces complejas </a:t>
            </a:r>
            <a:endParaRPr lang="es-EC" sz="2000" b="1" dirty="0"/>
          </a:p>
        </p:txBody>
      </p:sp>
      <p:pic>
        <p:nvPicPr>
          <p:cNvPr id="1028" name="Picture 4" descr="Resultado de imagen para estacion de control de dr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7571" y="4315479"/>
            <a:ext cx="2487917" cy="2487917"/>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p:cNvSpPr txBox="1"/>
          <p:nvPr/>
        </p:nvSpPr>
        <p:spPr>
          <a:xfrm>
            <a:off x="615591" y="4029330"/>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Entretenimiento</a:t>
            </a:r>
            <a:endParaRPr lang="es-EC" sz="1600" dirty="0"/>
          </a:p>
        </p:txBody>
      </p:sp>
      <p:pic>
        <p:nvPicPr>
          <p:cNvPr id="5" name="Imagen 4"/>
          <p:cNvPicPr>
            <a:picLocks noChangeAspect="1"/>
          </p:cNvPicPr>
          <p:nvPr/>
        </p:nvPicPr>
        <p:blipFill>
          <a:blip r:embed="rId4"/>
          <a:stretch>
            <a:fillRect/>
          </a:stretch>
        </p:blipFill>
        <p:spPr>
          <a:xfrm>
            <a:off x="4208641" y="1786811"/>
            <a:ext cx="7134225" cy="2543175"/>
          </a:xfrm>
          <a:prstGeom prst="rect">
            <a:avLst/>
          </a:prstGeom>
        </p:spPr>
      </p:pic>
      <p:pic>
        <p:nvPicPr>
          <p:cNvPr id="1030" name="Picture 6" descr="Resultado de imagen para estacion de control de dr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7246" y="4104184"/>
            <a:ext cx="2561282" cy="275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81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20" grpId="0" animBg="1"/>
      <p:bldP spid="21" grpId="0" animBg="1"/>
      <p:bldP spid="2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20051" y="6095090"/>
            <a:ext cx="2743200" cy="365125"/>
          </a:xfrm>
        </p:spPr>
        <p:txBody>
          <a:bodyPr/>
          <a:lstStyle/>
          <a:p>
            <a:pPr>
              <a:defRPr/>
            </a:pPr>
            <a:fld id="{E8D88C74-0DDE-8F40-A44E-D6CE8BB2242F}" type="slidenum">
              <a:rPr lang="es-ES" smtClean="0"/>
              <a:pPr>
                <a:defRPr/>
              </a:pPr>
              <a:t>30</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Pruebas de funcionamiento</a:t>
            </a:r>
            <a:endParaRPr lang="es-EC" b="1" dirty="0"/>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Pruebas con interfaz</a:t>
            </a:r>
            <a:endParaRPr lang="es-EC" sz="1600" b="1" dirty="0"/>
          </a:p>
        </p:txBody>
      </p:sp>
      <p:sp>
        <p:nvSpPr>
          <p:cNvPr id="6" name="Rectangle 2"/>
          <p:cNvSpPr>
            <a:spLocks noChangeArrowheads="1"/>
          </p:cNvSpPr>
          <p:nvPr/>
        </p:nvSpPr>
        <p:spPr bwMode="auto">
          <a:xfrm>
            <a:off x="6761990" y="934590"/>
            <a:ext cx="152996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pSp>
        <p:nvGrpSpPr>
          <p:cNvPr id="16" name="Grupo 15"/>
          <p:cNvGrpSpPr/>
          <p:nvPr/>
        </p:nvGrpSpPr>
        <p:grpSpPr>
          <a:xfrm>
            <a:off x="265768" y="788638"/>
            <a:ext cx="5761018" cy="364718"/>
            <a:chOff x="219718" y="235245"/>
            <a:chExt cx="2499772" cy="364718"/>
          </a:xfrm>
        </p:grpSpPr>
        <p:sp>
          <p:nvSpPr>
            <p:cNvPr id="20" name="Rectángulo 19"/>
            <p:cNvSpPr/>
            <p:nvPr/>
          </p:nvSpPr>
          <p:spPr>
            <a:xfrm>
              <a:off x="219718" y="235245"/>
              <a:ext cx="2499772" cy="364718"/>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1" name="Rectángulo 20"/>
            <p:cNvSpPr/>
            <p:nvPr/>
          </p:nvSpPr>
          <p:spPr>
            <a:xfrm>
              <a:off x="219718" y="235245"/>
              <a:ext cx="2499772" cy="36471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Pruebas con interfaz de usuario</a:t>
              </a:r>
              <a:endParaRPr lang="es-ES" sz="1600" b="1" kern="1200" dirty="0"/>
            </a:p>
          </p:txBody>
        </p:sp>
      </p:grpSp>
      <p:pic>
        <p:nvPicPr>
          <p:cNvPr id="14" name="Imagen 13"/>
          <p:cNvPicPr/>
          <p:nvPr/>
        </p:nvPicPr>
        <p:blipFill>
          <a:blip r:embed="rId3"/>
          <a:stretch>
            <a:fillRect/>
          </a:stretch>
        </p:blipFill>
        <p:spPr>
          <a:xfrm>
            <a:off x="630225" y="2741207"/>
            <a:ext cx="5032103" cy="2653657"/>
          </a:xfrm>
          <a:prstGeom prst="rect">
            <a:avLst/>
          </a:prstGeom>
        </p:spPr>
      </p:pic>
      <p:pic>
        <p:nvPicPr>
          <p:cNvPr id="25" name="Imagen 24"/>
          <p:cNvPicPr/>
          <p:nvPr/>
        </p:nvPicPr>
        <p:blipFill>
          <a:blip r:embed="rId4"/>
          <a:stretch>
            <a:fillRect/>
          </a:stretch>
        </p:blipFill>
        <p:spPr>
          <a:xfrm>
            <a:off x="6080171" y="2654207"/>
            <a:ext cx="5126990" cy="2827655"/>
          </a:xfrm>
          <a:prstGeom prst="rect">
            <a:avLst/>
          </a:prstGeom>
        </p:spPr>
      </p:pic>
      <p:sp>
        <p:nvSpPr>
          <p:cNvPr id="32" name="CuadroTexto 31"/>
          <p:cNvSpPr txBox="1"/>
          <p:nvPr/>
        </p:nvSpPr>
        <p:spPr>
          <a:xfrm>
            <a:off x="650678" y="1944655"/>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Gestos dos brazos</a:t>
            </a:r>
            <a:endParaRPr lang="es-EC" sz="1600" dirty="0"/>
          </a:p>
        </p:txBody>
      </p:sp>
    </p:spTree>
    <p:extLst>
      <p:ext uri="{BB962C8B-B14F-4D97-AF65-F5344CB8AC3E}">
        <p14:creationId xmlns:p14="http://schemas.microsoft.com/office/powerpoint/2010/main" val="37635440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20051" y="6095090"/>
            <a:ext cx="2743200" cy="365125"/>
          </a:xfrm>
        </p:spPr>
        <p:txBody>
          <a:bodyPr/>
          <a:lstStyle/>
          <a:p>
            <a:pPr>
              <a:defRPr/>
            </a:pPr>
            <a:fld id="{E8D88C74-0DDE-8F40-A44E-D6CE8BB2242F}" type="slidenum">
              <a:rPr lang="es-ES" smtClean="0"/>
              <a:pPr>
                <a:defRPr/>
              </a:pPr>
              <a:t>31</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Pruebas de funcionamiento</a:t>
            </a:r>
            <a:endParaRPr lang="es-EC" b="1" dirty="0"/>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Pruebas con interfaz</a:t>
            </a:r>
            <a:endParaRPr lang="es-EC" sz="1600" b="1" dirty="0"/>
          </a:p>
        </p:txBody>
      </p:sp>
      <p:sp>
        <p:nvSpPr>
          <p:cNvPr id="6" name="Rectangle 2"/>
          <p:cNvSpPr>
            <a:spLocks noChangeArrowheads="1"/>
          </p:cNvSpPr>
          <p:nvPr/>
        </p:nvSpPr>
        <p:spPr bwMode="auto">
          <a:xfrm>
            <a:off x="6761990" y="934590"/>
            <a:ext cx="152996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pSp>
        <p:nvGrpSpPr>
          <p:cNvPr id="16" name="Grupo 15"/>
          <p:cNvGrpSpPr/>
          <p:nvPr/>
        </p:nvGrpSpPr>
        <p:grpSpPr>
          <a:xfrm>
            <a:off x="265768" y="788638"/>
            <a:ext cx="5761018" cy="364718"/>
            <a:chOff x="219718" y="235245"/>
            <a:chExt cx="2499772" cy="364718"/>
          </a:xfrm>
        </p:grpSpPr>
        <p:sp>
          <p:nvSpPr>
            <p:cNvPr id="20" name="Rectángulo 19"/>
            <p:cNvSpPr/>
            <p:nvPr/>
          </p:nvSpPr>
          <p:spPr>
            <a:xfrm>
              <a:off x="219718" y="235245"/>
              <a:ext cx="2499772" cy="364718"/>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1" name="Rectángulo 20"/>
            <p:cNvSpPr/>
            <p:nvPr/>
          </p:nvSpPr>
          <p:spPr>
            <a:xfrm>
              <a:off x="219718" y="235245"/>
              <a:ext cx="2499772" cy="36471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Pruebas con interfaz de usuario</a:t>
              </a:r>
              <a:endParaRPr lang="es-ES" sz="1600" b="1" kern="1200" dirty="0"/>
            </a:p>
          </p:txBody>
        </p:sp>
      </p:grpSp>
      <p:sp>
        <p:nvSpPr>
          <p:cNvPr id="32" name="CuadroTexto 31"/>
          <p:cNvSpPr txBox="1"/>
          <p:nvPr/>
        </p:nvSpPr>
        <p:spPr>
          <a:xfrm>
            <a:off x="650678" y="1944655"/>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Gestos brazo izquierdo</a:t>
            </a:r>
            <a:endParaRPr lang="es-EC" sz="1600" dirty="0"/>
          </a:p>
        </p:txBody>
      </p:sp>
      <p:pic>
        <p:nvPicPr>
          <p:cNvPr id="15" name="Imagen 14"/>
          <p:cNvPicPr/>
          <p:nvPr/>
        </p:nvPicPr>
        <p:blipFill>
          <a:blip r:embed="rId3"/>
          <a:stretch>
            <a:fillRect/>
          </a:stretch>
        </p:blipFill>
        <p:spPr>
          <a:xfrm>
            <a:off x="398995" y="2552200"/>
            <a:ext cx="5175250" cy="2827655"/>
          </a:xfrm>
          <a:prstGeom prst="rect">
            <a:avLst/>
          </a:prstGeom>
        </p:spPr>
      </p:pic>
      <p:pic>
        <p:nvPicPr>
          <p:cNvPr id="17" name="Imagen 16"/>
          <p:cNvPicPr/>
          <p:nvPr/>
        </p:nvPicPr>
        <p:blipFill>
          <a:blip r:embed="rId4"/>
          <a:stretch>
            <a:fillRect/>
          </a:stretch>
        </p:blipFill>
        <p:spPr>
          <a:xfrm>
            <a:off x="6171860" y="2552200"/>
            <a:ext cx="5175250" cy="2887980"/>
          </a:xfrm>
          <a:prstGeom prst="rect">
            <a:avLst/>
          </a:prstGeom>
        </p:spPr>
      </p:pic>
    </p:spTree>
    <p:extLst>
      <p:ext uri="{BB962C8B-B14F-4D97-AF65-F5344CB8AC3E}">
        <p14:creationId xmlns:p14="http://schemas.microsoft.com/office/powerpoint/2010/main" val="2867463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20051" y="6095090"/>
            <a:ext cx="2743200" cy="365125"/>
          </a:xfrm>
        </p:spPr>
        <p:txBody>
          <a:bodyPr/>
          <a:lstStyle/>
          <a:p>
            <a:pPr>
              <a:defRPr/>
            </a:pPr>
            <a:fld id="{E8D88C74-0DDE-8F40-A44E-D6CE8BB2242F}" type="slidenum">
              <a:rPr lang="es-ES" smtClean="0"/>
              <a:pPr>
                <a:defRPr/>
              </a:pPr>
              <a:t>32</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Pruebas de funcionamiento</a:t>
            </a:r>
            <a:endParaRPr lang="es-EC" b="1" dirty="0"/>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Pruebas con interfaz</a:t>
            </a:r>
            <a:endParaRPr lang="es-EC" sz="1600" b="1" dirty="0"/>
          </a:p>
        </p:txBody>
      </p:sp>
      <p:sp>
        <p:nvSpPr>
          <p:cNvPr id="6" name="Rectangle 2"/>
          <p:cNvSpPr>
            <a:spLocks noChangeArrowheads="1"/>
          </p:cNvSpPr>
          <p:nvPr/>
        </p:nvSpPr>
        <p:spPr bwMode="auto">
          <a:xfrm>
            <a:off x="6761990" y="934590"/>
            <a:ext cx="152996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pSp>
        <p:nvGrpSpPr>
          <p:cNvPr id="16" name="Grupo 15"/>
          <p:cNvGrpSpPr/>
          <p:nvPr/>
        </p:nvGrpSpPr>
        <p:grpSpPr>
          <a:xfrm>
            <a:off x="265768" y="788638"/>
            <a:ext cx="5761018" cy="364718"/>
            <a:chOff x="219718" y="235245"/>
            <a:chExt cx="2499772" cy="364718"/>
          </a:xfrm>
        </p:grpSpPr>
        <p:sp>
          <p:nvSpPr>
            <p:cNvPr id="20" name="Rectángulo 19"/>
            <p:cNvSpPr/>
            <p:nvPr/>
          </p:nvSpPr>
          <p:spPr>
            <a:xfrm>
              <a:off x="219718" y="235245"/>
              <a:ext cx="2499772" cy="364718"/>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1" name="Rectángulo 20"/>
            <p:cNvSpPr/>
            <p:nvPr/>
          </p:nvSpPr>
          <p:spPr>
            <a:xfrm>
              <a:off x="219718" y="235245"/>
              <a:ext cx="2499772" cy="36471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Pruebas con interfaz de usuario</a:t>
              </a:r>
              <a:endParaRPr lang="es-ES" sz="1600" b="1" kern="1200" dirty="0"/>
            </a:p>
          </p:txBody>
        </p:sp>
      </p:grpSp>
      <p:sp>
        <p:nvSpPr>
          <p:cNvPr id="32" name="CuadroTexto 31"/>
          <p:cNvSpPr txBox="1"/>
          <p:nvPr/>
        </p:nvSpPr>
        <p:spPr>
          <a:xfrm>
            <a:off x="265768" y="1344947"/>
            <a:ext cx="3999062" cy="338554"/>
          </a:xfrm>
          <a:prstGeom prst="rect">
            <a:avLst/>
          </a:prstGeom>
          <a:noFill/>
          <a:ln w="38100">
            <a:solidFill>
              <a:schemeClr val="bg2">
                <a:lumMod val="25000"/>
              </a:schemeClr>
            </a:solidFill>
          </a:ln>
        </p:spPr>
        <p:txBody>
          <a:bodyPr wrap="square" rtlCol="0">
            <a:spAutoFit/>
          </a:bodyPr>
          <a:lstStyle/>
          <a:p>
            <a:pPr algn="ctr"/>
            <a:r>
              <a:rPr lang="es-EC" sz="1600" dirty="0" smtClean="0"/>
              <a:t>Gestos brazo derecho</a:t>
            </a:r>
            <a:endParaRPr lang="es-EC" sz="1600" dirty="0"/>
          </a:p>
        </p:txBody>
      </p:sp>
      <p:pic>
        <p:nvPicPr>
          <p:cNvPr id="14" name="Imagen 13"/>
          <p:cNvPicPr/>
          <p:nvPr/>
        </p:nvPicPr>
        <p:blipFill>
          <a:blip r:embed="rId3"/>
          <a:stretch>
            <a:fillRect/>
          </a:stretch>
        </p:blipFill>
        <p:spPr>
          <a:xfrm>
            <a:off x="750690" y="1732568"/>
            <a:ext cx="4484748" cy="2483407"/>
          </a:xfrm>
          <a:prstGeom prst="rect">
            <a:avLst/>
          </a:prstGeom>
        </p:spPr>
      </p:pic>
      <p:pic>
        <p:nvPicPr>
          <p:cNvPr id="19" name="Imagen 18"/>
          <p:cNvPicPr/>
          <p:nvPr/>
        </p:nvPicPr>
        <p:blipFill>
          <a:blip r:embed="rId4"/>
          <a:stretch>
            <a:fillRect/>
          </a:stretch>
        </p:blipFill>
        <p:spPr>
          <a:xfrm>
            <a:off x="6314338" y="1732568"/>
            <a:ext cx="4516124" cy="2483407"/>
          </a:xfrm>
          <a:prstGeom prst="rect">
            <a:avLst/>
          </a:prstGeom>
        </p:spPr>
      </p:pic>
      <p:pic>
        <p:nvPicPr>
          <p:cNvPr id="22" name="Imagen 21"/>
          <p:cNvPicPr/>
          <p:nvPr/>
        </p:nvPicPr>
        <p:blipFill>
          <a:blip r:embed="rId5"/>
          <a:stretch>
            <a:fillRect/>
          </a:stretch>
        </p:blipFill>
        <p:spPr>
          <a:xfrm>
            <a:off x="750690" y="4265042"/>
            <a:ext cx="4561997" cy="2518980"/>
          </a:xfrm>
          <a:prstGeom prst="rect">
            <a:avLst/>
          </a:prstGeom>
        </p:spPr>
      </p:pic>
      <p:pic>
        <p:nvPicPr>
          <p:cNvPr id="23" name="Imagen 22"/>
          <p:cNvPicPr/>
          <p:nvPr/>
        </p:nvPicPr>
        <p:blipFill>
          <a:blip r:embed="rId6"/>
          <a:stretch>
            <a:fillRect/>
          </a:stretch>
        </p:blipFill>
        <p:spPr>
          <a:xfrm>
            <a:off x="6314338" y="4334723"/>
            <a:ext cx="4540342" cy="2523277"/>
          </a:xfrm>
          <a:prstGeom prst="rect">
            <a:avLst/>
          </a:prstGeom>
        </p:spPr>
      </p:pic>
    </p:spTree>
    <p:extLst>
      <p:ext uri="{BB962C8B-B14F-4D97-AF65-F5344CB8AC3E}">
        <p14:creationId xmlns:p14="http://schemas.microsoft.com/office/powerpoint/2010/main" val="2188211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20051" y="6095090"/>
            <a:ext cx="2743200" cy="365125"/>
          </a:xfrm>
        </p:spPr>
        <p:txBody>
          <a:bodyPr/>
          <a:lstStyle/>
          <a:p>
            <a:pPr>
              <a:defRPr/>
            </a:pPr>
            <a:fld id="{E8D88C74-0DDE-8F40-A44E-D6CE8BB2242F}" type="slidenum">
              <a:rPr lang="es-ES" smtClean="0"/>
              <a:pPr>
                <a:defRPr/>
              </a:pPr>
              <a:t>33</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Pruebas de funcionamiento</a:t>
            </a:r>
            <a:endParaRPr lang="es-EC" b="1" dirty="0"/>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Pruebas de funcionamiento del sistema con diferentes usuarios</a:t>
            </a:r>
            <a:endParaRPr lang="es-EC" sz="1600" b="1" dirty="0"/>
          </a:p>
        </p:txBody>
      </p:sp>
      <p:graphicFrame>
        <p:nvGraphicFramePr>
          <p:cNvPr id="5" name="Tabla 4"/>
          <p:cNvGraphicFramePr>
            <a:graphicFrameLocks noGrp="1"/>
          </p:cNvGraphicFramePr>
          <p:nvPr>
            <p:extLst>
              <p:ext uri="{D42A27DB-BD31-4B8C-83A1-F6EECF244321}">
                <p14:modId xmlns:p14="http://schemas.microsoft.com/office/powerpoint/2010/main" val="131825777"/>
              </p:ext>
            </p:extLst>
          </p:nvPr>
        </p:nvGraphicFramePr>
        <p:xfrm>
          <a:off x="276924" y="1979165"/>
          <a:ext cx="6385476" cy="2941060"/>
        </p:xfrm>
        <a:graphic>
          <a:graphicData uri="http://schemas.openxmlformats.org/drawingml/2006/table">
            <a:tbl>
              <a:tblPr firstRow="1" firstCol="1" bandRow="1">
                <a:tableStyleId>{5940675A-B579-460E-94D1-54222C63F5DA}</a:tableStyleId>
              </a:tblPr>
              <a:tblGrid>
                <a:gridCol w="1031372"/>
                <a:gridCol w="1378857"/>
                <a:gridCol w="1698171"/>
                <a:gridCol w="2277076"/>
              </a:tblGrid>
              <a:tr h="0">
                <a:tc>
                  <a:txBody>
                    <a:bodyPr/>
                    <a:lstStyle/>
                    <a:p>
                      <a:pPr indent="180340" algn="l">
                        <a:lnSpc>
                          <a:spcPct val="150000"/>
                        </a:lnSpc>
                        <a:spcAft>
                          <a:spcPts val="0"/>
                        </a:spcAft>
                      </a:pPr>
                      <a:r>
                        <a:rPr lang="es-EC" sz="1400" b="1" dirty="0">
                          <a:effectLst/>
                        </a:rPr>
                        <a:t>Usuario</a:t>
                      </a:r>
                      <a:endParaRPr lang="es-EC" sz="1400" b="1" dirty="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b="1" dirty="0">
                          <a:effectLst/>
                        </a:rPr>
                        <a:t>Participo del entrenamiento</a:t>
                      </a:r>
                      <a:endParaRPr lang="es-EC" sz="1400" b="1" dirty="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b="1" dirty="0">
                          <a:effectLst/>
                        </a:rPr>
                        <a:t>Tiempo de uso del sistema (min)</a:t>
                      </a:r>
                      <a:endParaRPr lang="es-EC" sz="1400" b="1" dirty="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b="1" dirty="0">
                          <a:effectLst/>
                        </a:rPr>
                        <a:t>Observaciones</a:t>
                      </a:r>
                      <a:endParaRPr lang="es-EC" sz="1400" b="1" dirty="0">
                        <a:effectLst/>
                        <a:latin typeface="Times New Roman" panose="02020603050405020304" pitchFamily="18" charset="0"/>
                        <a:ea typeface="Calibri" panose="020F0502020204030204" pitchFamily="34" charset="0"/>
                      </a:endParaRPr>
                    </a:p>
                  </a:txBody>
                  <a:tcPr marL="67990" marR="67990" marT="0" marB="0"/>
                </a:tc>
              </a:tr>
              <a:tr h="389201">
                <a:tc>
                  <a:txBody>
                    <a:bodyPr/>
                    <a:lstStyle/>
                    <a:p>
                      <a:pPr indent="180340" algn="ctr">
                        <a:lnSpc>
                          <a:spcPct val="150000"/>
                        </a:lnSpc>
                        <a:spcAft>
                          <a:spcPts val="0"/>
                        </a:spcAft>
                      </a:pPr>
                      <a:r>
                        <a:rPr lang="es-EC" sz="1400">
                          <a:effectLst/>
                        </a:rPr>
                        <a:t>1</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dirty="0">
                          <a:effectLst/>
                        </a:rPr>
                        <a:t>Si</a:t>
                      </a:r>
                      <a:endParaRPr lang="es-EC" sz="1400" dirty="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dirty="0">
                          <a:effectLst/>
                        </a:rPr>
                        <a:t>3.23</a:t>
                      </a:r>
                      <a:endParaRPr lang="es-EC" sz="1400" dirty="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Reconoce todos los gestos</a:t>
                      </a:r>
                      <a:endParaRPr lang="es-EC" sz="1400">
                        <a:effectLst/>
                        <a:latin typeface="Times New Roman" panose="02020603050405020304" pitchFamily="18" charset="0"/>
                        <a:ea typeface="Calibri" panose="020F0502020204030204" pitchFamily="34" charset="0"/>
                      </a:endParaRPr>
                    </a:p>
                  </a:txBody>
                  <a:tcPr marL="67990" marR="67990" marT="0" marB="0"/>
                </a:tc>
              </a:tr>
              <a:tr h="389201">
                <a:tc>
                  <a:txBody>
                    <a:bodyPr/>
                    <a:lstStyle/>
                    <a:p>
                      <a:pPr indent="180340" algn="ctr">
                        <a:lnSpc>
                          <a:spcPct val="150000"/>
                        </a:lnSpc>
                        <a:spcAft>
                          <a:spcPts val="0"/>
                        </a:spcAft>
                      </a:pPr>
                      <a:r>
                        <a:rPr lang="es-EC" sz="1400">
                          <a:effectLst/>
                        </a:rPr>
                        <a:t>2</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Si</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1.12</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Reconoce todos los gestos</a:t>
                      </a:r>
                      <a:endParaRPr lang="es-EC" sz="1400">
                        <a:effectLst/>
                        <a:latin typeface="Times New Roman" panose="02020603050405020304" pitchFamily="18" charset="0"/>
                        <a:ea typeface="Calibri" panose="020F0502020204030204" pitchFamily="34" charset="0"/>
                      </a:endParaRPr>
                    </a:p>
                  </a:txBody>
                  <a:tcPr marL="67990" marR="67990" marT="0" marB="0"/>
                </a:tc>
              </a:tr>
              <a:tr h="389201">
                <a:tc>
                  <a:txBody>
                    <a:bodyPr/>
                    <a:lstStyle/>
                    <a:p>
                      <a:pPr indent="180340" algn="ctr">
                        <a:lnSpc>
                          <a:spcPct val="150000"/>
                        </a:lnSpc>
                        <a:spcAft>
                          <a:spcPts val="0"/>
                        </a:spcAft>
                      </a:pPr>
                      <a:r>
                        <a:rPr lang="es-EC" sz="1400">
                          <a:effectLst/>
                        </a:rPr>
                        <a:t>3</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Si</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dirty="0">
                          <a:effectLst/>
                        </a:rPr>
                        <a:t>2.20</a:t>
                      </a:r>
                      <a:endParaRPr lang="es-EC" sz="1400" dirty="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dirty="0">
                          <a:effectLst/>
                        </a:rPr>
                        <a:t>Reconoce todos los gestos</a:t>
                      </a:r>
                      <a:endParaRPr lang="es-EC" sz="1400" dirty="0">
                        <a:effectLst/>
                        <a:latin typeface="Times New Roman" panose="02020603050405020304" pitchFamily="18" charset="0"/>
                        <a:ea typeface="Calibri" panose="020F0502020204030204" pitchFamily="34" charset="0"/>
                      </a:endParaRPr>
                    </a:p>
                  </a:txBody>
                  <a:tcPr marL="67990" marR="67990" marT="0" marB="0"/>
                </a:tc>
              </a:tr>
              <a:tr h="389201">
                <a:tc>
                  <a:txBody>
                    <a:bodyPr/>
                    <a:lstStyle/>
                    <a:p>
                      <a:pPr indent="180340" algn="ctr">
                        <a:lnSpc>
                          <a:spcPct val="150000"/>
                        </a:lnSpc>
                        <a:spcAft>
                          <a:spcPts val="0"/>
                        </a:spcAft>
                      </a:pPr>
                      <a:r>
                        <a:rPr lang="es-EC" sz="1400">
                          <a:effectLst/>
                        </a:rPr>
                        <a:t>4</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No</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1.16</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dirty="0">
                          <a:effectLst/>
                        </a:rPr>
                        <a:t>Reconoce todos los gestos</a:t>
                      </a:r>
                      <a:endParaRPr lang="es-EC" sz="1400" dirty="0">
                        <a:effectLst/>
                        <a:latin typeface="Times New Roman" panose="02020603050405020304" pitchFamily="18" charset="0"/>
                        <a:ea typeface="Calibri" panose="020F0502020204030204" pitchFamily="34" charset="0"/>
                      </a:endParaRPr>
                    </a:p>
                  </a:txBody>
                  <a:tcPr marL="67990" marR="67990" marT="0" marB="0"/>
                </a:tc>
              </a:tr>
              <a:tr h="389201">
                <a:tc>
                  <a:txBody>
                    <a:bodyPr/>
                    <a:lstStyle/>
                    <a:p>
                      <a:pPr indent="180340" algn="ctr">
                        <a:lnSpc>
                          <a:spcPct val="150000"/>
                        </a:lnSpc>
                        <a:spcAft>
                          <a:spcPts val="0"/>
                        </a:spcAft>
                      </a:pPr>
                      <a:r>
                        <a:rPr lang="es-EC" sz="1400">
                          <a:effectLst/>
                        </a:rPr>
                        <a:t>5</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No</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3.15</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dirty="0">
                          <a:effectLst/>
                        </a:rPr>
                        <a:t>Reconoce todos los gestos</a:t>
                      </a:r>
                      <a:endParaRPr lang="es-EC" sz="1400" dirty="0">
                        <a:effectLst/>
                        <a:latin typeface="Times New Roman" panose="02020603050405020304" pitchFamily="18" charset="0"/>
                        <a:ea typeface="Calibri" panose="020F0502020204030204" pitchFamily="34" charset="0"/>
                      </a:endParaRPr>
                    </a:p>
                  </a:txBody>
                  <a:tcPr marL="67990" marR="67990" marT="0" marB="0"/>
                </a:tc>
              </a:tr>
              <a:tr h="389201">
                <a:tc>
                  <a:txBody>
                    <a:bodyPr/>
                    <a:lstStyle/>
                    <a:p>
                      <a:pPr indent="180340" algn="ctr">
                        <a:lnSpc>
                          <a:spcPct val="150000"/>
                        </a:lnSpc>
                        <a:spcAft>
                          <a:spcPts val="0"/>
                        </a:spcAft>
                      </a:pPr>
                      <a:r>
                        <a:rPr lang="es-EC" sz="1400">
                          <a:effectLst/>
                        </a:rPr>
                        <a:t>6</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dirty="0">
                          <a:effectLst/>
                        </a:rPr>
                        <a:t>No</a:t>
                      </a:r>
                      <a:endParaRPr lang="es-EC" sz="1400" dirty="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a:effectLst/>
                        </a:rPr>
                        <a:t>4.30</a:t>
                      </a:r>
                      <a:endParaRPr lang="es-EC" sz="1400">
                        <a:effectLst/>
                        <a:latin typeface="Times New Roman" panose="02020603050405020304" pitchFamily="18" charset="0"/>
                        <a:ea typeface="Calibri" panose="020F0502020204030204" pitchFamily="34" charset="0"/>
                      </a:endParaRPr>
                    </a:p>
                  </a:txBody>
                  <a:tcPr marL="67990" marR="67990" marT="0" marB="0"/>
                </a:tc>
                <a:tc>
                  <a:txBody>
                    <a:bodyPr/>
                    <a:lstStyle/>
                    <a:p>
                      <a:pPr indent="180340" algn="ctr">
                        <a:lnSpc>
                          <a:spcPct val="150000"/>
                        </a:lnSpc>
                        <a:spcAft>
                          <a:spcPts val="0"/>
                        </a:spcAft>
                      </a:pPr>
                      <a:r>
                        <a:rPr lang="es-EC" sz="1400" dirty="0">
                          <a:effectLst/>
                        </a:rPr>
                        <a:t>Reconoce todos los gestos </a:t>
                      </a:r>
                      <a:endParaRPr lang="es-EC" sz="1400" dirty="0">
                        <a:effectLst/>
                        <a:latin typeface="Times New Roman" panose="02020603050405020304" pitchFamily="18" charset="0"/>
                        <a:ea typeface="Calibri" panose="020F0502020204030204" pitchFamily="34" charset="0"/>
                      </a:endParaRPr>
                    </a:p>
                  </a:txBody>
                  <a:tcPr marL="67990" marR="67990" marT="0" marB="0"/>
                </a:tc>
              </a:tr>
            </a:tbl>
          </a:graphicData>
        </a:graphic>
      </p:graphicFrame>
      <p:sp>
        <p:nvSpPr>
          <p:cNvPr id="6" name="Rectangle 2"/>
          <p:cNvSpPr>
            <a:spLocks noChangeArrowheads="1"/>
          </p:cNvSpPr>
          <p:nvPr/>
        </p:nvSpPr>
        <p:spPr bwMode="auto">
          <a:xfrm>
            <a:off x="6761990" y="934590"/>
            <a:ext cx="152996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1759321564"/>
              </p:ext>
            </p:extLst>
          </p:nvPr>
        </p:nvGraphicFramePr>
        <p:xfrm>
          <a:off x="7010400" y="934590"/>
          <a:ext cx="4852851" cy="5378776"/>
        </p:xfrm>
        <a:graphic>
          <a:graphicData uri="http://schemas.openxmlformats.org/presentationml/2006/ole">
            <mc:AlternateContent xmlns:mc="http://schemas.openxmlformats.org/markup-compatibility/2006">
              <mc:Choice xmlns:v="urn:schemas-microsoft-com:vml" Requires="v">
                <p:oleObj spid="_x0000_s27657" r:id="rId4" imgW="3991095" imgH="4410236" progId="Visio.Drawing.15">
                  <p:embed/>
                </p:oleObj>
              </mc:Choice>
              <mc:Fallback>
                <p:oleObj r:id="rId4" imgW="3991095" imgH="4410236"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934590"/>
                        <a:ext cx="4852851" cy="5378776"/>
                      </a:xfrm>
                      <a:prstGeom prst="rect">
                        <a:avLst/>
                      </a:prstGeom>
                      <a:noFill/>
                    </p:spPr>
                  </p:pic>
                </p:oleObj>
              </mc:Fallback>
            </mc:AlternateContent>
          </a:graphicData>
        </a:graphic>
      </p:graphicFrame>
      <p:grpSp>
        <p:nvGrpSpPr>
          <p:cNvPr id="16" name="Grupo 15"/>
          <p:cNvGrpSpPr/>
          <p:nvPr/>
        </p:nvGrpSpPr>
        <p:grpSpPr>
          <a:xfrm>
            <a:off x="262410" y="1005573"/>
            <a:ext cx="5761018" cy="364718"/>
            <a:chOff x="219718" y="235245"/>
            <a:chExt cx="2499772" cy="364718"/>
          </a:xfrm>
        </p:grpSpPr>
        <p:sp>
          <p:nvSpPr>
            <p:cNvPr id="20" name="Rectángulo 19"/>
            <p:cNvSpPr/>
            <p:nvPr/>
          </p:nvSpPr>
          <p:spPr>
            <a:xfrm>
              <a:off x="219718" y="235245"/>
              <a:ext cx="2499772" cy="364718"/>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1" name="Rectángulo 20"/>
            <p:cNvSpPr/>
            <p:nvPr/>
          </p:nvSpPr>
          <p:spPr>
            <a:xfrm>
              <a:off x="219718" y="235245"/>
              <a:ext cx="2499772" cy="36471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Pruebas de funcionamiento del sistema con diferentes usuarios</a:t>
              </a:r>
              <a:endParaRPr lang="es-ES" sz="1600" b="1" kern="1200" dirty="0"/>
            </a:p>
          </p:txBody>
        </p:sp>
      </p:grpSp>
    </p:spTree>
    <p:extLst>
      <p:ext uri="{BB962C8B-B14F-4D97-AF65-F5344CB8AC3E}">
        <p14:creationId xmlns:p14="http://schemas.microsoft.com/office/powerpoint/2010/main" val="3147077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20051" y="6095090"/>
            <a:ext cx="2743200" cy="365125"/>
          </a:xfrm>
        </p:spPr>
        <p:txBody>
          <a:bodyPr/>
          <a:lstStyle/>
          <a:p>
            <a:pPr>
              <a:defRPr/>
            </a:pPr>
            <a:fld id="{E8D88C74-0DDE-8F40-A44E-D6CE8BB2242F}" type="slidenum">
              <a:rPr lang="es-ES" smtClean="0"/>
              <a:pPr>
                <a:defRPr/>
              </a:pPr>
              <a:t>34</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Pruebas de funcionamiento</a:t>
            </a:r>
            <a:endParaRPr lang="es-EC" b="1" dirty="0"/>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Pruebas de funcionamiento del sistema con diferentes usuarios</a:t>
            </a:r>
            <a:endParaRPr lang="es-EC" sz="1600" b="1" dirty="0"/>
          </a:p>
        </p:txBody>
      </p:sp>
      <p:sp>
        <p:nvSpPr>
          <p:cNvPr id="6" name="Rectangle 2"/>
          <p:cNvSpPr>
            <a:spLocks noChangeArrowheads="1"/>
          </p:cNvSpPr>
          <p:nvPr/>
        </p:nvSpPr>
        <p:spPr bwMode="auto">
          <a:xfrm>
            <a:off x="6761990" y="934590"/>
            <a:ext cx="152996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nvGraphicFramePr>
        <p:xfrm>
          <a:off x="7010400" y="934590"/>
          <a:ext cx="4852851" cy="5378776"/>
        </p:xfrm>
        <a:graphic>
          <a:graphicData uri="http://schemas.openxmlformats.org/presentationml/2006/ole">
            <mc:AlternateContent xmlns:mc="http://schemas.openxmlformats.org/markup-compatibility/2006">
              <mc:Choice xmlns:v="urn:schemas-microsoft-com:vml" Requires="v">
                <p:oleObj spid="_x0000_s29703" r:id="rId4" imgW="3991095" imgH="4410236" progId="Visio.Drawing.15">
                  <p:embed/>
                </p:oleObj>
              </mc:Choice>
              <mc:Fallback>
                <p:oleObj r:id="rId4" imgW="3991095" imgH="4410236"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934590"/>
                        <a:ext cx="4852851" cy="5378776"/>
                      </a:xfrm>
                      <a:prstGeom prst="rect">
                        <a:avLst/>
                      </a:prstGeom>
                      <a:noFill/>
                    </p:spPr>
                  </p:pic>
                </p:oleObj>
              </mc:Fallback>
            </mc:AlternateContent>
          </a:graphicData>
        </a:graphic>
      </p:graphicFrame>
      <p:grpSp>
        <p:nvGrpSpPr>
          <p:cNvPr id="16" name="Grupo 15"/>
          <p:cNvGrpSpPr/>
          <p:nvPr/>
        </p:nvGrpSpPr>
        <p:grpSpPr>
          <a:xfrm>
            <a:off x="262410" y="1005573"/>
            <a:ext cx="5761018" cy="364718"/>
            <a:chOff x="219718" y="235245"/>
            <a:chExt cx="2499772" cy="364718"/>
          </a:xfrm>
        </p:grpSpPr>
        <p:sp>
          <p:nvSpPr>
            <p:cNvPr id="20" name="Rectángulo 19"/>
            <p:cNvSpPr/>
            <p:nvPr/>
          </p:nvSpPr>
          <p:spPr>
            <a:xfrm>
              <a:off x="219718" y="235245"/>
              <a:ext cx="2499772" cy="364718"/>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1" name="Rectángulo 20"/>
            <p:cNvSpPr/>
            <p:nvPr/>
          </p:nvSpPr>
          <p:spPr>
            <a:xfrm>
              <a:off x="219718" y="235245"/>
              <a:ext cx="2499772" cy="36471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Pruebas de funcionamiento del sistema con diferentes usuarios</a:t>
              </a:r>
              <a:endParaRPr lang="es-ES" sz="1600" b="1" kern="1200" dirty="0"/>
            </a:p>
          </p:txBody>
        </p:sp>
      </p:grpSp>
      <p:sp>
        <p:nvSpPr>
          <p:cNvPr id="10" name="Rectángulo 9"/>
          <p:cNvSpPr/>
          <p:nvPr/>
        </p:nvSpPr>
        <p:spPr>
          <a:xfrm>
            <a:off x="262410" y="1497710"/>
            <a:ext cx="6096000" cy="1938992"/>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tabLst>
                <a:tab pos="1095375" algn="l"/>
              </a:tabLst>
            </a:pPr>
            <a:r>
              <a:rPr lang="es-EC" sz="1600" dirty="0">
                <a:latin typeface="Times New Roman" panose="02020603050405020304" pitchFamily="18" charset="0"/>
                <a:ea typeface="Calibri" panose="020F0502020204030204" pitchFamily="34" charset="0"/>
              </a:rPr>
              <a:t>¿Con que método se familiarizo más rápido para controlar el drone?</a:t>
            </a:r>
          </a:p>
          <a:p>
            <a:pPr marL="342900" lvl="0" indent="-342900" algn="just">
              <a:lnSpc>
                <a:spcPct val="150000"/>
              </a:lnSpc>
              <a:spcAft>
                <a:spcPts val="0"/>
              </a:spcAft>
              <a:buFont typeface="Symbol" panose="05050102010706020507" pitchFamily="18" charset="2"/>
              <a:buChar char=""/>
              <a:tabLst>
                <a:tab pos="1095375" algn="l"/>
              </a:tabLst>
            </a:pPr>
            <a:r>
              <a:rPr lang="es-EC" sz="1600" dirty="0">
                <a:latin typeface="Times New Roman" panose="02020603050405020304" pitchFamily="18" charset="0"/>
                <a:ea typeface="Calibri" panose="020F0502020204030204" pitchFamily="34" charset="0"/>
              </a:rPr>
              <a:t>¿Cómo le fue más fácil controlar el drone con la aplicación móvil o con el sistema de reconocimiento de gestos?</a:t>
            </a:r>
          </a:p>
          <a:p>
            <a:pPr marL="342900" lvl="0" indent="-342900" algn="just">
              <a:lnSpc>
                <a:spcPct val="150000"/>
              </a:lnSpc>
              <a:spcAft>
                <a:spcPts val="800"/>
              </a:spcAft>
              <a:buFont typeface="Symbol" panose="05050102010706020507" pitchFamily="18" charset="2"/>
              <a:buChar char=""/>
              <a:tabLst>
                <a:tab pos="1095375" algn="l"/>
              </a:tabLst>
            </a:pPr>
            <a:r>
              <a:rPr lang="es-EC" sz="1600" dirty="0">
                <a:latin typeface="Times New Roman" panose="02020603050405020304" pitchFamily="18" charset="0"/>
                <a:ea typeface="Calibri" panose="020F0502020204030204" pitchFamily="34" charset="0"/>
              </a:rPr>
              <a:t>Para personas que no están relacionadas con la tecnológica ¿Qué método de control de vuelo recomendaría?</a:t>
            </a:r>
            <a:endParaRPr lang="es-EC" sz="1600" dirty="0">
              <a:effectLst/>
              <a:latin typeface="Times New Roman" panose="02020603050405020304" pitchFamily="18" charset="0"/>
              <a:ea typeface="Calibri" panose="020F0502020204030204" pitchFamily="34" charset="0"/>
            </a:endParaRPr>
          </a:p>
        </p:txBody>
      </p:sp>
      <p:graphicFrame>
        <p:nvGraphicFramePr>
          <p:cNvPr id="14" name="Gráfico 13"/>
          <p:cNvGraphicFramePr/>
          <p:nvPr>
            <p:extLst>
              <p:ext uri="{D42A27DB-BD31-4B8C-83A1-F6EECF244321}">
                <p14:modId xmlns:p14="http://schemas.microsoft.com/office/powerpoint/2010/main" val="1988836720"/>
              </p:ext>
            </p:extLst>
          </p:nvPr>
        </p:nvGraphicFramePr>
        <p:xfrm>
          <a:off x="425018" y="3436702"/>
          <a:ext cx="5933391" cy="328341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12803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35</a:t>
            </a:fld>
            <a:endParaRPr lang="es-ES" sz="1600">
              <a:solidFill>
                <a:srgbClr val="888888"/>
              </a:solidFill>
            </a:endParaRPr>
          </a:p>
        </p:txBody>
      </p:sp>
      <p:sp>
        <p:nvSpPr>
          <p:cNvPr id="2" name="Rectángulo 1"/>
          <p:cNvSpPr/>
          <p:nvPr/>
        </p:nvSpPr>
        <p:spPr>
          <a:xfrm>
            <a:off x="552994" y="993090"/>
            <a:ext cx="10942319" cy="6422271"/>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Se desarrolló un algoritmo con el cual se puede determinar la posición en x, y, z de puntos de referencia del cuerpo humano utilizando el sensor Kinect y la librería </a:t>
            </a:r>
            <a:r>
              <a:rPr lang="es-EC" dirty="0" err="1">
                <a:latin typeface="Times New Roman" panose="02020603050405020304" pitchFamily="18" charset="0"/>
                <a:ea typeface="Calibri" panose="020F0502020204030204" pitchFamily="34" charset="0"/>
              </a:rPr>
              <a:t>openni</a:t>
            </a:r>
            <a:r>
              <a:rPr lang="es-EC" dirty="0">
                <a:latin typeface="Times New Roman" panose="02020603050405020304" pitchFamily="18" charset="0"/>
                <a:ea typeface="Calibri" panose="020F0502020204030204" pitchFamily="34" charset="0"/>
              </a:rPr>
              <a:t> tracker completando así la primera fase de la interacción humano máquina que es la extracción de características</a:t>
            </a:r>
            <a:r>
              <a:rPr lang="es-EC" dirty="0" smtClean="0">
                <a:latin typeface="Times New Roman" panose="02020603050405020304" pitchFamily="18" charset="0"/>
                <a:ea typeface="Calibri" panose="020F0502020204030204" pitchFamily="34" charset="0"/>
              </a:rPr>
              <a:t>.</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Con el fin de utilizar gestos intuitivos y fáciles de realizar para cada persona con capacidad de análisis se seleccionó diferentes gestos deícticos que representen órdenes de vuelo para poder controlar los cuatro grados de libertad del drone</a:t>
            </a:r>
            <a:r>
              <a:rPr lang="es-EC" dirty="0" smtClean="0">
                <a:latin typeface="Times New Roman" panose="02020603050405020304" pitchFamily="18" charset="0"/>
                <a:ea typeface="Calibri" panose="020F0502020204030204" pitchFamily="34" charset="0"/>
              </a:rPr>
              <a:t>.</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Se realizó la recolección de datos de gestos de cinco usuarios para realizar el entrenamiento de maquina supervisado basado en SVM y obtener tres modelos de predicción que representen las ordenes realizadas con el brazo izquierdo, derecho y los dos brazos</a:t>
            </a:r>
            <a:r>
              <a:rPr lang="es-EC" dirty="0" smtClean="0">
                <a:latin typeface="Times New Roman" panose="02020603050405020304" pitchFamily="18" charset="0"/>
                <a:ea typeface="Calibri" panose="020F0502020204030204" pitchFamily="34" charset="0"/>
              </a:rPr>
              <a:t>.</a:t>
            </a:r>
          </a:p>
          <a:p>
            <a:pPr marL="285750" indent="-285750" algn="just">
              <a:lnSpc>
                <a:spcPct val="150000"/>
              </a:lnSpc>
              <a:spcAft>
                <a:spcPts val="800"/>
              </a:spcAft>
              <a:buFont typeface="Arial" panose="020B0604020202020204" pitchFamily="34" charset="0"/>
              <a:buChar char="•"/>
            </a:pPr>
            <a:r>
              <a:rPr lang="es-EC" dirty="0"/>
              <a:t>Se realizó la clasificación de los gestos corporales basados en SVM utilizando el kernel en función de base radial luego de analizar que con un menor número de interacciones y de vectores soporte lograba realizar la clasificación, reduciendo así el coste computacional y el tiempo de entrenamiento</a:t>
            </a:r>
            <a:r>
              <a:rPr lang="es-EC" dirty="0" smtClean="0"/>
              <a:t>.</a:t>
            </a: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192881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36</a:t>
            </a:fld>
            <a:endParaRPr lang="es-ES" sz="1600">
              <a:solidFill>
                <a:srgbClr val="888888"/>
              </a:solidFill>
            </a:endParaRPr>
          </a:p>
        </p:txBody>
      </p:sp>
      <p:sp>
        <p:nvSpPr>
          <p:cNvPr id="2" name="Rectángulo 1"/>
          <p:cNvSpPr/>
          <p:nvPr/>
        </p:nvSpPr>
        <p:spPr>
          <a:xfrm>
            <a:off x="552994" y="993090"/>
            <a:ext cx="10942319" cy="6319679"/>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Se diseñó una interfaz gráfica de usuario fácil e intuitiva de utilizar la cual cuenta con una ventana de información donde los usuarios pueden realizar el reconocimiento de los gestos para controlar el drone y una ventana de control de vuelo donde se presenta </a:t>
            </a:r>
            <a:r>
              <a:rPr lang="es-EC" dirty="0" smtClean="0">
                <a:latin typeface="Times New Roman" panose="02020603050405020304" pitchFamily="18" charset="0"/>
                <a:ea typeface="Calibri" panose="020F0502020204030204" pitchFamily="34" charset="0"/>
              </a:rPr>
              <a:t>únicamente </a:t>
            </a:r>
            <a:r>
              <a:rPr lang="es-EC" dirty="0">
                <a:latin typeface="Times New Roman" panose="02020603050405020304" pitchFamily="18" charset="0"/>
                <a:ea typeface="Calibri" panose="020F0502020204030204" pitchFamily="34" charset="0"/>
              </a:rPr>
              <a:t>información necesaria para que el usuario pueda controlar el sistema de manera adecuada</a:t>
            </a:r>
            <a:r>
              <a:rPr lang="es-EC" dirty="0" smtClean="0">
                <a:latin typeface="Times New Roman" panose="02020603050405020304" pitchFamily="18" charset="0"/>
                <a:ea typeface="Calibri" panose="020F0502020204030204" pitchFamily="34" charset="0"/>
              </a:rPr>
              <a:t>.</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Se realizó la comunicación con el bebop drone utilizando un estándar 802.11 a/c también conocido como Wi-Fi donde el drone funciona como router y asigna una dirección IP al computador que se encarga de publicar los mensajes en la red por medio de los tópicos de ROS para que el drone realice los movimientos.</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Se desarrolló un paquete de ROS que fue llamado “gestcontrolBC”, el cual contiene los archivos de inicio y los scripts para realizar la ejecución del sistema de reconocimiento de gestos corporales para controlar el bebop drone.</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Se realizaron pruebas para probar el funcionamiento del sensor Kinect en las que se pudo determinar que para un funcionamiento ideal la altura a la cual debe estar ubicado el sensor Kinect es de 0.8m y el usuario debe estar a un rango de distancia de </a:t>
            </a:r>
            <a:r>
              <a:rPr lang="es-ES" dirty="0">
                <a:latin typeface="Times New Roman" panose="02020603050405020304" pitchFamily="18" charset="0"/>
                <a:ea typeface="Calibri" panose="020F0502020204030204" pitchFamily="34" charset="0"/>
              </a:rPr>
              <a:t>2.0 m hasta los 2.6 m.</a:t>
            </a: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8228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37</a:t>
            </a:fld>
            <a:endParaRPr lang="es-ES" sz="1600">
              <a:solidFill>
                <a:srgbClr val="888888"/>
              </a:solidFill>
            </a:endParaRPr>
          </a:p>
        </p:txBody>
      </p:sp>
      <p:sp>
        <p:nvSpPr>
          <p:cNvPr id="2" name="Rectángulo 1"/>
          <p:cNvSpPr/>
          <p:nvPr/>
        </p:nvSpPr>
        <p:spPr>
          <a:xfrm>
            <a:off x="552994" y="993090"/>
            <a:ext cx="10942319" cy="5488682"/>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 dirty="0">
                <a:latin typeface="Times New Roman" panose="02020603050405020304" pitchFamily="18" charset="0"/>
                <a:ea typeface="Calibri" panose="020F0502020204030204" pitchFamily="34" charset="0"/>
              </a:rPr>
              <a:t>Se realizaron pruebas en diferentes intensidades del luz para probar el reconocimiento de los gestos corporales en los cuales se pudo determinar que el valor máximo para que el sistema de reconocimiento de gestos funcione sin inconvenientes es de 1000 luxes</a:t>
            </a:r>
            <a:r>
              <a:rPr lang="es-ES" dirty="0" smtClean="0">
                <a:latin typeface="Times New Roman" panose="02020603050405020304" pitchFamily="18" charset="0"/>
                <a:ea typeface="Calibri" panose="020F0502020204030204" pitchFamily="34" charset="0"/>
              </a:rPr>
              <a:t>.</a:t>
            </a:r>
          </a:p>
          <a:p>
            <a:pPr marL="285750" indent="-285750" algn="just">
              <a:lnSpc>
                <a:spcPct val="150000"/>
              </a:lnSpc>
              <a:spcAft>
                <a:spcPts val="800"/>
              </a:spcAft>
              <a:buFont typeface="Arial" panose="020B0604020202020204" pitchFamily="34" charset="0"/>
              <a:buChar char="•"/>
            </a:pPr>
            <a:r>
              <a:rPr lang="es-ES" dirty="0">
                <a:latin typeface="Times New Roman" panose="02020603050405020304" pitchFamily="18" charset="0"/>
                <a:ea typeface="Calibri" panose="020F0502020204030204" pitchFamily="34" charset="0"/>
              </a:rPr>
              <a:t>El sistema fue probado con usuarios que no intervinieron en el entrenamiento del sistema y su funcionamiento fue correcto demostrando allí la potencialidad del aprendizaje de maquina basado en SVM.</a:t>
            </a: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s-ES" dirty="0">
                <a:latin typeface="Times New Roman" panose="02020603050405020304" pitchFamily="18" charset="0"/>
                <a:ea typeface="Calibri" panose="020F0502020204030204" pitchFamily="34" charset="0"/>
              </a:rPr>
              <a:t>Se realizó una comparación con el método tradicional de control de vuelo del bebop drone, por medio de un cuestionario realizado a los usuarios que probaron el sistema y de esto se concluyó que, el sistema de reconocimiento de gestos corporales representa una alternativa ideal para las personas que no están relacionadas con la tecnología, además, los gestos utilizados en el sistema son intuitivos y fáciles de utilizar por lo que les resulto más fácil realizar el pilotaje.</a:t>
            </a: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76805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38</a:t>
            </a:fld>
            <a:endParaRPr lang="es-ES" sz="1600">
              <a:solidFill>
                <a:srgbClr val="888888"/>
              </a:solidFill>
            </a:endParaRPr>
          </a:p>
        </p:txBody>
      </p:sp>
      <p:sp>
        <p:nvSpPr>
          <p:cNvPr id="2" name="Rectángulo 1"/>
          <p:cNvSpPr/>
          <p:nvPr/>
        </p:nvSpPr>
        <p:spPr>
          <a:xfrm>
            <a:off x="552994" y="993090"/>
            <a:ext cx="10942319" cy="4555093"/>
          </a:xfrm>
          <a:prstGeom prst="rect">
            <a:avLst/>
          </a:prstGeom>
        </p:spPr>
        <p:txBody>
          <a:bodyPr wrap="square">
            <a:spAutoFit/>
          </a:bodyPr>
          <a:lstStyle/>
          <a:p>
            <a:pPr marL="285750" indent="-285750">
              <a:buFont typeface="Arial" panose="020B0604020202020204" pitchFamily="34" charset="0"/>
              <a:buChar char="•"/>
            </a:pPr>
            <a:r>
              <a:rPr lang="es-EC" dirty="0">
                <a:latin typeface="Times New Roman" panose="02020603050405020304" pitchFamily="18" charset="0"/>
                <a:ea typeface="Calibri" panose="020F0502020204030204" pitchFamily="34" charset="0"/>
              </a:rPr>
              <a:t>Se recomienda a la hora de utilizar el sistema tener en cuenta el tiempo de autonomía de vuelo del drone es de 12 minutos, para evitar posibles accidentes por la descarga el bebop drone</a:t>
            </a:r>
            <a:r>
              <a:rPr lang="es-EC" dirty="0" smtClean="0">
                <a:latin typeface="Times New Roman" panose="02020603050405020304" pitchFamily="18" charset="0"/>
                <a:ea typeface="Calibri" panose="020F0502020204030204" pitchFamily="34" charset="0"/>
              </a:rPr>
              <a:t>.</a:t>
            </a:r>
          </a:p>
          <a:p>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Se recomienda probar el sistema de reconocimiento de gestos corporales basado en SVM y sensor RGB-D con otros modelos de micro vehículos aéreos multirotor, siempre y cuando, estén disponibles sus paquetes para el sistema operativo de robótica ROS</a:t>
            </a:r>
            <a:r>
              <a:rPr lang="es-EC" dirty="0" smtClean="0">
                <a:latin typeface="Times New Roman" panose="02020603050405020304" pitchFamily="18" charset="0"/>
                <a:ea typeface="Calibri" panose="020F0502020204030204" pitchFamily="34" charset="0"/>
              </a:rPr>
              <a:t>.</a:t>
            </a: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Se recomienda tener en cuenta las pruebas de funcionamiento acerca de la distancia y la intensidad de luz en las cuales funciona de manera adecuada el sensor Kinect para evitar el mal pilotaje del bebop drone</a:t>
            </a:r>
            <a:r>
              <a:rPr lang="es-EC" dirty="0" smtClean="0">
                <a:latin typeface="Times New Roman" panose="02020603050405020304" pitchFamily="18" charset="0"/>
                <a:ea typeface="Calibri" panose="020F0502020204030204" pitchFamily="34" charset="0"/>
              </a:rPr>
              <a:t>.</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Calibri" panose="020F0502020204030204" pitchFamily="34" charset="0"/>
              </a:rPr>
              <a:t>Se recomienda realizar una capacitación a futuros usuarios del sistema para que tengan claro los gestos con los cuales se controla el drone y evitar accidentes con el drone</a:t>
            </a:r>
            <a:r>
              <a:rPr lang="es-EC" dirty="0" smtClean="0">
                <a:latin typeface="Times New Roman" panose="02020603050405020304" pitchFamily="18" charset="0"/>
                <a:ea typeface="Calibri" panose="020F0502020204030204" pitchFamily="34" charset="0"/>
              </a:rPr>
              <a:t>.</a:t>
            </a: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24768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bg2">
              <a:lumMod val="2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Trabajos futuros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39</a:t>
            </a:fld>
            <a:endParaRPr lang="es-ES" sz="1600">
              <a:solidFill>
                <a:srgbClr val="888888"/>
              </a:solidFill>
            </a:endParaRPr>
          </a:p>
        </p:txBody>
      </p:sp>
      <p:sp>
        <p:nvSpPr>
          <p:cNvPr id="12" name="CuadroTexto 11"/>
          <p:cNvSpPr txBox="1"/>
          <p:nvPr/>
        </p:nvSpPr>
        <p:spPr>
          <a:xfrm>
            <a:off x="848227" y="1597490"/>
            <a:ext cx="10096309" cy="1162113"/>
          </a:xfrm>
          <a:prstGeom prst="rect">
            <a:avLst/>
          </a:prstGeom>
          <a:solidFill>
            <a:schemeClr val="accent1">
              <a:lumMod val="20000"/>
              <a:lumOff val="80000"/>
            </a:schemeClr>
          </a:solidFill>
          <a:ln>
            <a:solidFill>
              <a:schemeClr val="tx1"/>
            </a:solidFill>
          </a:ln>
        </p:spPr>
        <p:txBody>
          <a:bodyPr wrap="square" rtlCol="0">
            <a:spAutoFit/>
          </a:bodyPr>
          <a:lstStyle/>
          <a:p>
            <a:pPr algn="just">
              <a:lnSpc>
                <a:spcPct val="150000"/>
              </a:lnSpc>
            </a:pPr>
            <a:r>
              <a:rPr lang="es-EC" sz="1600" dirty="0"/>
              <a:t>Con el fin de hacer más robusto el sistema de reconocimiento de gestos basado en SVM y el sensor RGB-D a futuro se prevé realizar una nueva clasificación y entrenamiento donde participen una mayor cantidad de usuarios para tener un modelo de predicción más robusto.</a:t>
            </a:r>
          </a:p>
        </p:txBody>
      </p:sp>
      <p:sp>
        <p:nvSpPr>
          <p:cNvPr id="14" name="CuadroTexto 13"/>
          <p:cNvSpPr txBox="1"/>
          <p:nvPr/>
        </p:nvSpPr>
        <p:spPr>
          <a:xfrm>
            <a:off x="848228" y="3283204"/>
            <a:ext cx="10096309" cy="1162113"/>
          </a:xfrm>
          <a:prstGeom prst="rect">
            <a:avLst/>
          </a:prstGeom>
          <a:solidFill>
            <a:schemeClr val="accent6">
              <a:lumMod val="20000"/>
              <a:lumOff val="80000"/>
            </a:schemeClr>
          </a:solidFill>
          <a:ln>
            <a:solidFill>
              <a:schemeClr val="tx1"/>
            </a:solidFill>
          </a:ln>
        </p:spPr>
        <p:txBody>
          <a:bodyPr wrap="square" rtlCol="0">
            <a:spAutoFit/>
          </a:bodyPr>
          <a:lstStyle/>
          <a:p>
            <a:pPr algn="just">
              <a:lnSpc>
                <a:spcPct val="150000"/>
              </a:lnSpc>
            </a:pPr>
            <a:r>
              <a:rPr lang="es-EC" sz="1600" dirty="0"/>
              <a:t>Entre otras de las aplicaciones que se desea añadir a futuro está el añadir más gestos para el control del sistema con los cuales se pueda realizar acciones involucradas con el entretenimiento como el tomar fotos o empezar a grabar videos, dando mayor utilidad al este sistema.</a:t>
            </a:r>
          </a:p>
        </p:txBody>
      </p:sp>
      <p:sp>
        <p:nvSpPr>
          <p:cNvPr id="15" name="CuadroTexto 14"/>
          <p:cNvSpPr txBox="1"/>
          <p:nvPr/>
        </p:nvSpPr>
        <p:spPr>
          <a:xfrm>
            <a:off x="848229" y="4833284"/>
            <a:ext cx="10096309" cy="1162113"/>
          </a:xfrm>
          <a:prstGeom prst="rect">
            <a:avLst/>
          </a:prstGeom>
          <a:solidFill>
            <a:schemeClr val="accent4">
              <a:lumMod val="20000"/>
              <a:lumOff val="80000"/>
            </a:schemeClr>
          </a:solidFill>
          <a:ln>
            <a:solidFill>
              <a:schemeClr val="tx1"/>
            </a:solidFill>
          </a:ln>
        </p:spPr>
        <p:txBody>
          <a:bodyPr wrap="square" rtlCol="0">
            <a:spAutoFit/>
          </a:bodyPr>
          <a:lstStyle/>
          <a:p>
            <a:pPr algn="just">
              <a:lnSpc>
                <a:spcPct val="150000"/>
              </a:lnSpc>
            </a:pPr>
            <a:r>
              <a:rPr lang="es-EC" sz="1600" dirty="0"/>
              <a:t>Debido a que el sistema ha sido probado únicamente con el Parrot Bebop Drone se provee como trabajo a futuro realizar pruebas con otros modelos de micro vehículos aéreos multirotor siempre y cuando cuenten con los paquetes y librerías para que se pueda realizar su comunicación con el sistema operativo ROS</a:t>
            </a:r>
          </a:p>
        </p:txBody>
      </p:sp>
    </p:spTree>
    <p:extLst>
      <p:ext uri="{BB962C8B-B14F-4D97-AF65-F5344CB8AC3E}">
        <p14:creationId xmlns:p14="http://schemas.microsoft.com/office/powerpoint/2010/main" val="43534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4</a:t>
            </a:fld>
            <a:endParaRPr lang="es-ES" sz="1600">
              <a:solidFill>
                <a:srgbClr val="888888"/>
              </a:solidFill>
            </a:endParaRPr>
          </a:p>
        </p:txBody>
      </p:sp>
      <p:sp>
        <p:nvSpPr>
          <p:cNvPr id="7" name="18 Rectángulo"/>
          <p:cNvSpPr/>
          <p:nvPr/>
        </p:nvSpPr>
        <p:spPr bwMode="auto">
          <a:xfrm>
            <a:off x="287384" y="981664"/>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Interacción Humano Computador (HCI)</a:t>
            </a:r>
            <a:endParaRPr lang="es-EC" sz="2000" b="1" dirty="0"/>
          </a:p>
        </p:txBody>
      </p:sp>
      <p:sp>
        <p:nvSpPr>
          <p:cNvPr id="17" name="CuadroTexto 16"/>
          <p:cNvSpPr txBox="1"/>
          <p:nvPr/>
        </p:nvSpPr>
        <p:spPr>
          <a:xfrm>
            <a:off x="835830" y="5073755"/>
            <a:ext cx="3916474" cy="338554"/>
          </a:xfrm>
          <a:prstGeom prst="rect">
            <a:avLst/>
          </a:prstGeom>
          <a:noFill/>
          <a:ln w="38100">
            <a:solidFill>
              <a:schemeClr val="bg2">
                <a:lumMod val="25000"/>
              </a:schemeClr>
            </a:solidFill>
          </a:ln>
        </p:spPr>
        <p:txBody>
          <a:bodyPr wrap="square" rtlCol="0">
            <a:spAutoFit/>
          </a:bodyPr>
          <a:lstStyle/>
          <a:p>
            <a:pPr algn="ctr"/>
            <a:r>
              <a:rPr lang="es-EC" sz="1600" dirty="0" smtClean="0"/>
              <a:t>Extracción de características (</a:t>
            </a:r>
            <a:r>
              <a:rPr lang="es-EC" sz="1600" dirty="0" err="1" smtClean="0"/>
              <a:t>front-end</a:t>
            </a:r>
            <a:r>
              <a:rPr lang="es-EC" sz="1600" dirty="0" smtClean="0"/>
              <a:t>)</a:t>
            </a:r>
            <a:endParaRPr lang="es-EC" sz="1600" dirty="0"/>
          </a:p>
        </p:txBody>
      </p:sp>
      <p:pic>
        <p:nvPicPr>
          <p:cNvPr id="2050" name="Picture 2" descr="Resultado de imagen para h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311" y="1985945"/>
            <a:ext cx="3792925" cy="17520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 relacion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744" t="4171" r="14258" b="-795"/>
          <a:stretch/>
        </p:blipFill>
        <p:spPr bwMode="auto">
          <a:xfrm>
            <a:off x="7124637" y="1758011"/>
            <a:ext cx="3429697" cy="216399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7124637" y="4256381"/>
            <a:ext cx="3011777" cy="2462008"/>
          </a:xfrm>
          <a:prstGeom prst="rect">
            <a:avLst/>
          </a:prstGeom>
        </p:spPr>
      </p:pic>
      <p:sp>
        <p:nvSpPr>
          <p:cNvPr id="22" name="18 Rectángulo"/>
          <p:cNvSpPr/>
          <p:nvPr/>
        </p:nvSpPr>
        <p:spPr bwMode="auto">
          <a:xfrm>
            <a:off x="287384" y="4109968"/>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Reconocimiento de gestos corporales</a:t>
            </a:r>
            <a:endParaRPr lang="es-EC" sz="2000" b="1" dirty="0"/>
          </a:p>
        </p:txBody>
      </p:sp>
      <p:sp>
        <p:nvSpPr>
          <p:cNvPr id="23" name="CuadroTexto 22"/>
          <p:cNvSpPr txBox="1"/>
          <p:nvPr/>
        </p:nvSpPr>
        <p:spPr>
          <a:xfrm>
            <a:off x="835830" y="5803600"/>
            <a:ext cx="3916474" cy="338554"/>
          </a:xfrm>
          <a:prstGeom prst="rect">
            <a:avLst/>
          </a:prstGeom>
          <a:noFill/>
          <a:ln w="38100">
            <a:solidFill>
              <a:schemeClr val="bg2">
                <a:lumMod val="25000"/>
              </a:schemeClr>
            </a:solidFill>
          </a:ln>
        </p:spPr>
        <p:txBody>
          <a:bodyPr wrap="square" rtlCol="0">
            <a:spAutoFit/>
          </a:bodyPr>
          <a:lstStyle/>
          <a:p>
            <a:pPr algn="ctr"/>
            <a:r>
              <a:rPr lang="es-EC" sz="1600" dirty="0" smtClean="0"/>
              <a:t>Clasificación (back-</a:t>
            </a:r>
            <a:r>
              <a:rPr lang="es-EC" sz="1600" dirty="0" err="1" smtClean="0"/>
              <a:t>end</a:t>
            </a:r>
            <a:r>
              <a:rPr lang="es-EC" sz="1600" dirty="0" smtClean="0"/>
              <a:t>)</a:t>
            </a:r>
            <a:endParaRPr lang="es-EC" sz="1600" dirty="0"/>
          </a:p>
        </p:txBody>
      </p:sp>
    </p:spTree>
    <p:extLst>
      <p:ext uri="{BB962C8B-B14F-4D97-AF65-F5344CB8AC3E}">
        <p14:creationId xmlns:p14="http://schemas.microsoft.com/office/powerpoint/2010/main" val="33153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p:cNvSpPr>
          <p:nvPr/>
        </p:nvSpPr>
        <p:spPr bwMode="auto">
          <a:xfrm>
            <a:off x="0" y="2924690"/>
            <a:ext cx="12192000" cy="748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endParaRPr lang="es-ES" sz="28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a:t>
            </a:r>
            <a:r>
              <a:rPr lang="es-EC" sz="28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R</a:t>
            </a:r>
            <a:r>
              <a:rPr lang="es-EC"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econocimiento de gestos corporales basado en SVM y sensor RGB-D </a:t>
            </a:r>
          </a:p>
          <a:p>
            <a:pPr algn="ctr"/>
            <a:r>
              <a:rPr lang="es-EC"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para el control de micro vehículo aéreo multirotor”</a:t>
            </a:r>
            <a:endParaRPr lang="es-ES"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endParaRPr lang="es-ES" sz="28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endParaRPr lang="es-ES" sz="2667" dirty="0">
              <a:solidFill>
                <a:schemeClr val="tx1">
                  <a:lumMod val="75000"/>
                  <a:lumOff val="25000"/>
                </a:schemeClr>
              </a:solidFill>
              <a:latin typeface="Helvetica Light" charset="0"/>
              <a:ea typeface="Helvetica Light" charset="0"/>
              <a:cs typeface="Helvetica Light" charset="0"/>
            </a:endParaRPr>
          </a:p>
        </p:txBody>
      </p:sp>
      <p:sp>
        <p:nvSpPr>
          <p:cNvPr id="2" name="Rectangle 1"/>
          <p:cNvSpPr/>
          <p:nvPr/>
        </p:nvSpPr>
        <p:spPr>
          <a:xfrm>
            <a:off x="0" y="1508787"/>
            <a:ext cx="12192000" cy="1036309"/>
          </a:xfrm>
          <a:prstGeom prst="rect">
            <a:avLst/>
          </a:prstGeom>
        </p:spPr>
        <p:txBody>
          <a:bodyPr wrap="square">
            <a:spAutoFit/>
          </a:bodyPr>
          <a:lstStyle/>
          <a:p>
            <a:pPr algn="ctr"/>
            <a:r>
              <a:rPr lang="es-ES" sz="3067" b="1" dirty="0">
                <a:solidFill>
                  <a:schemeClr val="tx1">
                    <a:lumMod val="75000"/>
                    <a:lumOff val="25000"/>
                  </a:schemeClr>
                </a:solidFill>
                <a:latin typeface="Times New Roman" panose="02020603050405020304" pitchFamily="18" charset="0"/>
                <a:cs typeface="Times New Roman" panose="02020603050405020304" pitchFamily="18" charset="0"/>
              </a:rPr>
              <a:t>Departamento de </a:t>
            </a:r>
            <a:r>
              <a:rPr lang="es-ES" sz="3067" b="1" dirty="0" smtClean="0">
                <a:solidFill>
                  <a:schemeClr val="tx1">
                    <a:lumMod val="75000"/>
                    <a:lumOff val="25000"/>
                  </a:schemeClr>
                </a:solidFill>
                <a:latin typeface="Times New Roman" panose="02020603050405020304" pitchFamily="18" charset="0"/>
                <a:cs typeface="Times New Roman" panose="02020603050405020304" pitchFamily="18" charset="0"/>
              </a:rPr>
              <a:t>Eléctrica </a:t>
            </a:r>
            <a:r>
              <a:rPr lang="es-ES" sz="3067" b="1" dirty="0">
                <a:solidFill>
                  <a:schemeClr val="tx1">
                    <a:lumMod val="75000"/>
                    <a:lumOff val="25000"/>
                  </a:schemeClr>
                </a:solidFill>
                <a:latin typeface="Times New Roman" panose="02020603050405020304" pitchFamily="18" charset="0"/>
                <a:cs typeface="Times New Roman" panose="02020603050405020304" pitchFamily="18" charset="0"/>
              </a:rPr>
              <a:t>y Electrónica </a:t>
            </a:r>
          </a:p>
          <a:p>
            <a:pPr algn="ctr"/>
            <a:r>
              <a:rPr lang="es-ES" sz="3067" b="1" dirty="0">
                <a:solidFill>
                  <a:schemeClr val="tx1">
                    <a:lumMod val="75000"/>
                    <a:lumOff val="25000"/>
                  </a:schemeClr>
                </a:solidFill>
                <a:latin typeface="Times New Roman" panose="02020603050405020304" pitchFamily="18" charset="0"/>
                <a:cs typeface="Times New Roman" panose="02020603050405020304" pitchFamily="18" charset="0"/>
              </a:rPr>
              <a:t>Carrera de Ingeniería en Electrónica, Automatización y Control</a:t>
            </a:r>
            <a:endParaRPr lang="en-US" sz="3067"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1007435" y="3763711"/>
            <a:ext cx="10177131" cy="0"/>
          </a:xfrm>
          <a:prstGeom prst="line">
            <a:avLst/>
          </a:prstGeom>
          <a:solidFill>
            <a:srgbClr val="FFFFFF"/>
          </a:solidFill>
          <a:ln w="28575" cap="flat" cmpd="sng" algn="ctr">
            <a:solidFill>
              <a:schemeClr val="tx1">
                <a:lumMod val="50000"/>
                <a:lumOff val="50000"/>
              </a:schemeClr>
            </a:solidFill>
            <a:prstDash val="solid"/>
            <a:round/>
            <a:headEnd type="none" w="med" len="med"/>
            <a:tailEnd type="none" w="med" len="med"/>
          </a:ln>
          <a:effectLst/>
        </p:spPr>
      </p:cxnSp>
      <p:pic>
        <p:nvPicPr>
          <p:cNvPr id="1026"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3373101" y="190447"/>
            <a:ext cx="5400000" cy="110473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p:cNvSpPr>
            <a:spLocks/>
          </p:cNvSpPr>
          <p:nvPr/>
        </p:nvSpPr>
        <p:spPr bwMode="auto">
          <a:xfrm>
            <a:off x="2063553" y="3763711"/>
            <a:ext cx="6709548" cy="2449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Presentado por:</a:t>
            </a:r>
          </a:p>
          <a:p>
            <a:pPr lvl="3">
              <a:lnSpc>
                <a:spcPct val="150000"/>
              </a:lnSpc>
            </a:pPr>
            <a:r>
              <a:rPr lang="es-ES" sz="1867"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George Bryan C</a:t>
            </a:r>
            <a:r>
              <a:rPr lang="es-EC" sz="1867" dirty="0" err="1"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obeña</a:t>
            </a:r>
            <a:r>
              <a:rPr lang="es-EC" sz="1867"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 Zambrano</a:t>
            </a:r>
            <a:endPar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nSpc>
                <a:spcPct val="150000"/>
              </a:lnSpc>
            </a:pPr>
            <a:r>
              <a:rPr lang="es-ES" sz="1867"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Director</a:t>
            </a: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a:t>
            </a:r>
          </a:p>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	       Dr. Wilbert G. Aguilar</a:t>
            </a:r>
          </a:p>
        </p:txBody>
      </p:sp>
      <p:sp>
        <p:nvSpPr>
          <p:cNvPr id="8" name="AutoShape 2"/>
          <p:cNvSpPr>
            <a:spLocks/>
          </p:cNvSpPr>
          <p:nvPr/>
        </p:nvSpPr>
        <p:spPr bwMode="auto">
          <a:xfrm>
            <a:off x="8046144" y="5962851"/>
            <a:ext cx="4704264" cy="576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sz="1867" dirty="0" smtClean="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Sangolquí-2018</a:t>
            </a:r>
            <a:endParaRPr lang="es-ES" sz="1867"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a:p>
            <a:pPr algn="ctr"/>
            <a:endParaRPr lang="es-ES" sz="2667" dirty="0">
              <a:solidFill>
                <a:schemeClr val="tx1">
                  <a:lumMod val="75000"/>
                  <a:lumOff val="25000"/>
                </a:schemeClr>
              </a:solidFill>
              <a:latin typeface="Helvetica Light" charset="0"/>
              <a:ea typeface="Helvetica Light" charset="0"/>
              <a:cs typeface="Helvetica Light" charset="0"/>
            </a:endParaRPr>
          </a:p>
        </p:txBody>
      </p:sp>
      <p:sp>
        <p:nvSpPr>
          <p:cNvPr id="5" name="Marcador de número de diapositiva 4"/>
          <p:cNvSpPr>
            <a:spLocks noGrp="1"/>
          </p:cNvSpPr>
          <p:nvPr>
            <p:ph type="sldNum" sz="quarter" idx="12"/>
          </p:nvPr>
        </p:nvSpPr>
        <p:spPr/>
        <p:txBody>
          <a:bodyPr/>
          <a:lstStyle/>
          <a:p>
            <a:pPr>
              <a:defRPr/>
            </a:pPr>
            <a:fld id="{167F7B47-9D3E-2748-9CA4-B6C213F26F84}" type="slidenum">
              <a:rPr lang="es-ES" smtClean="0">
                <a:solidFill>
                  <a:schemeClr val="bg1"/>
                </a:solidFill>
              </a:rPr>
              <a:pPr>
                <a:defRPr/>
              </a:pPr>
              <a:t>40</a:t>
            </a:fld>
            <a:endParaRPr lang="es-ES" sz="1600" dirty="0">
              <a:solidFill>
                <a:schemeClr val="bg1"/>
              </a:solidFill>
            </a:endParaRPr>
          </a:p>
        </p:txBody>
      </p:sp>
      <p:pic>
        <p:nvPicPr>
          <p:cNvPr id="9" name="Picture 2" descr="Resultado de imagen para ELECTRONICA CONTROL ESPE">
            <a:extLst>
              <a:ext uri="{FF2B5EF4-FFF2-40B4-BE49-F238E27FC236}">
                <a16:creationId xmlns="" xmlns:a16="http://schemas.microsoft.com/office/drawing/2014/main" id="{9A272134-3245-43A7-8FCA-B26D26F3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2915" y="4052613"/>
            <a:ext cx="1225812" cy="122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DEPARTAMENTO ELECTRONICA ESPE">
            <a:extLst>
              <a:ext uri="{FF2B5EF4-FFF2-40B4-BE49-F238E27FC236}">
                <a16:creationId xmlns="" xmlns:a16="http://schemas.microsoft.com/office/drawing/2014/main" id="{5DCB6A56-2281-4C14-9E64-EA0F1BD3E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944" y="4052613"/>
            <a:ext cx="1291480" cy="12258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p:nvPr/>
        </p:nvSpPr>
        <p:spPr>
          <a:xfrm>
            <a:off x="252790" y="6048905"/>
            <a:ext cx="12192000" cy="564322"/>
          </a:xfrm>
          <a:prstGeom prst="rect">
            <a:avLst/>
          </a:prstGeom>
        </p:spPr>
        <p:txBody>
          <a:bodyPr wrap="square">
            <a:spAutoFit/>
          </a:bodyPr>
          <a:lstStyle/>
          <a:p>
            <a:pPr algn="ctr"/>
            <a:r>
              <a:rPr lang="es-ES" sz="3067" b="1" dirty="0" smtClean="0">
                <a:solidFill>
                  <a:schemeClr val="tx1">
                    <a:lumMod val="75000"/>
                    <a:lumOff val="25000"/>
                  </a:schemeClr>
                </a:solidFill>
                <a:latin typeface="Times New Roman" panose="02020603050405020304" pitchFamily="18" charset="0"/>
                <a:cs typeface="Times New Roman" panose="02020603050405020304" pitchFamily="18" charset="0"/>
              </a:rPr>
              <a:t>Gracias por su atención</a:t>
            </a:r>
            <a:endParaRPr lang="en-US" sz="3067"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018264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15660" y="2540000"/>
            <a:ext cx="2003311" cy="44994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7" name="18 Rectángulo"/>
          <p:cNvSpPr/>
          <p:nvPr/>
        </p:nvSpPr>
        <p:spPr bwMode="auto">
          <a:xfrm>
            <a:off x="287384" y="981664"/>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Clasificación </a:t>
            </a:r>
            <a:endParaRPr lang="es-EC" sz="2000" b="1" dirty="0"/>
          </a:p>
        </p:txBody>
      </p:sp>
      <p:pic>
        <p:nvPicPr>
          <p:cNvPr id="12" name="Imagen 11"/>
          <p:cNvPicPr/>
          <p:nvPr/>
        </p:nvPicPr>
        <p:blipFill rotWithShape="1">
          <a:blip r:embed="rId3"/>
          <a:srcRect l="3946" t="29562" r="49602" b="1925"/>
          <a:stretch/>
        </p:blipFill>
        <p:spPr bwMode="auto">
          <a:xfrm>
            <a:off x="1161143" y="1841971"/>
            <a:ext cx="1712686" cy="2859313"/>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287384" y="4331952"/>
            <a:ext cx="3117135" cy="307777"/>
          </a:xfrm>
          <a:prstGeom prst="rect">
            <a:avLst/>
          </a:prstGeom>
        </p:spPr>
        <p:txBody>
          <a:bodyPr wrap="none">
            <a:spAutoFit/>
          </a:bodyPr>
          <a:lstStyle/>
          <a:p>
            <a:r>
              <a:rPr lang="es-EC" sz="1400" dirty="0"/>
              <a:t>Fuente: </a:t>
            </a:r>
            <a:r>
              <a:rPr lang="es-EC" sz="1400" dirty="0" smtClean="0"/>
              <a:t>(Aprendizaje automático, </a:t>
            </a:r>
            <a:r>
              <a:rPr lang="es-EC" sz="1400" dirty="0"/>
              <a:t>2016 )</a:t>
            </a:r>
          </a:p>
        </p:txBody>
      </p:sp>
      <p:cxnSp>
        <p:nvCxnSpPr>
          <p:cNvPr id="8" name="Conector recto de flecha 7"/>
          <p:cNvCxnSpPr/>
          <p:nvPr/>
        </p:nvCxnSpPr>
        <p:spPr>
          <a:xfrm flipV="1">
            <a:off x="3120571" y="2634009"/>
            <a:ext cx="1172183" cy="152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Abrir llave 8"/>
          <p:cNvSpPr/>
          <p:nvPr/>
        </p:nvSpPr>
        <p:spPr>
          <a:xfrm>
            <a:off x="4437896" y="1551582"/>
            <a:ext cx="682172" cy="21648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0" name="CuadroTexto 19"/>
          <p:cNvSpPr txBox="1"/>
          <p:nvPr/>
        </p:nvSpPr>
        <p:spPr>
          <a:xfrm>
            <a:off x="5181191" y="2160349"/>
            <a:ext cx="3916474" cy="338554"/>
          </a:xfrm>
          <a:prstGeom prst="rect">
            <a:avLst/>
          </a:prstGeom>
          <a:noFill/>
          <a:ln w="38100">
            <a:solidFill>
              <a:schemeClr val="bg2">
                <a:lumMod val="25000"/>
              </a:schemeClr>
            </a:solidFill>
          </a:ln>
        </p:spPr>
        <p:txBody>
          <a:bodyPr wrap="square" rtlCol="0">
            <a:spAutoFit/>
          </a:bodyPr>
          <a:lstStyle/>
          <a:p>
            <a:pPr algn="ctr"/>
            <a:r>
              <a:rPr lang="es-EC" sz="1600" dirty="0" smtClean="0"/>
              <a:t>Precisión en la predicción </a:t>
            </a:r>
            <a:endParaRPr lang="es-EC" sz="1600" dirty="0"/>
          </a:p>
        </p:txBody>
      </p:sp>
      <p:sp>
        <p:nvSpPr>
          <p:cNvPr id="21" name="CuadroTexto 20"/>
          <p:cNvSpPr txBox="1"/>
          <p:nvPr/>
        </p:nvSpPr>
        <p:spPr>
          <a:xfrm>
            <a:off x="5181191" y="2714699"/>
            <a:ext cx="3916474" cy="338554"/>
          </a:xfrm>
          <a:prstGeom prst="rect">
            <a:avLst/>
          </a:prstGeom>
          <a:noFill/>
          <a:ln w="38100">
            <a:solidFill>
              <a:schemeClr val="bg2">
                <a:lumMod val="25000"/>
              </a:schemeClr>
            </a:solidFill>
          </a:ln>
        </p:spPr>
        <p:txBody>
          <a:bodyPr wrap="square" rtlCol="0">
            <a:spAutoFit/>
          </a:bodyPr>
          <a:lstStyle/>
          <a:p>
            <a:pPr algn="ctr"/>
            <a:r>
              <a:rPr lang="es-EC" sz="1600" dirty="0" smtClean="0"/>
              <a:t>Eficiencia en el uso de memoria</a:t>
            </a:r>
            <a:endParaRPr lang="es-EC" sz="1600" dirty="0"/>
          </a:p>
        </p:txBody>
      </p:sp>
      <p:sp>
        <p:nvSpPr>
          <p:cNvPr id="24" name="CuadroTexto 23"/>
          <p:cNvSpPr txBox="1"/>
          <p:nvPr/>
        </p:nvSpPr>
        <p:spPr>
          <a:xfrm>
            <a:off x="5192639" y="3181938"/>
            <a:ext cx="3916474" cy="338554"/>
          </a:xfrm>
          <a:prstGeom prst="rect">
            <a:avLst/>
          </a:prstGeom>
          <a:noFill/>
          <a:ln w="38100">
            <a:solidFill>
              <a:schemeClr val="bg2">
                <a:lumMod val="25000"/>
              </a:schemeClr>
            </a:solidFill>
          </a:ln>
        </p:spPr>
        <p:txBody>
          <a:bodyPr wrap="square" rtlCol="0">
            <a:spAutoFit/>
          </a:bodyPr>
          <a:lstStyle/>
          <a:p>
            <a:pPr algn="ctr"/>
            <a:r>
              <a:rPr lang="es-EC" sz="1600" dirty="0" smtClean="0"/>
              <a:t>Eficacia en espacios de alta </a:t>
            </a:r>
            <a:r>
              <a:rPr lang="es-EC" sz="1600" dirty="0" err="1" smtClean="0"/>
              <a:t>dimensionaldad</a:t>
            </a:r>
            <a:endParaRPr lang="es-EC" sz="1600" dirty="0"/>
          </a:p>
        </p:txBody>
      </p:sp>
      <p:pic>
        <p:nvPicPr>
          <p:cNvPr id="11" name="Imagen 10"/>
          <p:cNvPicPr>
            <a:picLocks noChangeAspect="1"/>
          </p:cNvPicPr>
          <p:nvPr/>
        </p:nvPicPr>
        <p:blipFill>
          <a:blip r:embed="rId4"/>
          <a:stretch>
            <a:fillRect/>
          </a:stretch>
        </p:blipFill>
        <p:spPr>
          <a:xfrm>
            <a:off x="6424964" y="3716436"/>
            <a:ext cx="5467350" cy="2486025"/>
          </a:xfrm>
          <a:prstGeom prst="rect">
            <a:avLst/>
          </a:prstGeom>
        </p:spPr>
      </p:pic>
      <p:sp>
        <p:nvSpPr>
          <p:cNvPr id="25" name="Rectángulo 24"/>
          <p:cNvSpPr/>
          <p:nvPr/>
        </p:nvSpPr>
        <p:spPr>
          <a:xfrm>
            <a:off x="8506759" y="6202461"/>
            <a:ext cx="2475293" cy="307777"/>
          </a:xfrm>
          <a:prstGeom prst="rect">
            <a:avLst/>
          </a:prstGeom>
        </p:spPr>
        <p:txBody>
          <a:bodyPr wrap="none">
            <a:spAutoFit/>
          </a:bodyPr>
          <a:lstStyle/>
          <a:p>
            <a:r>
              <a:rPr lang="es-EC" sz="1400" dirty="0"/>
              <a:t>Fuente: </a:t>
            </a:r>
            <a:r>
              <a:rPr lang="es-EC" sz="1400" dirty="0" smtClean="0"/>
              <a:t>(Estrada y Mera, 2017 </a:t>
            </a:r>
            <a:r>
              <a:rPr lang="es-EC" sz="1400" dirty="0"/>
              <a:t>)</a:t>
            </a:r>
          </a:p>
        </p:txBody>
      </p:sp>
      <p:pic>
        <p:nvPicPr>
          <p:cNvPr id="15" name="Imagen 14"/>
          <p:cNvPicPr>
            <a:picLocks noChangeAspect="1"/>
          </p:cNvPicPr>
          <p:nvPr/>
        </p:nvPicPr>
        <p:blipFill>
          <a:blip r:embed="rId5"/>
          <a:stretch>
            <a:fillRect/>
          </a:stretch>
        </p:blipFill>
        <p:spPr>
          <a:xfrm>
            <a:off x="3851840" y="4331951"/>
            <a:ext cx="2214556" cy="1804230"/>
          </a:xfrm>
          <a:prstGeom prst="rect">
            <a:avLst/>
          </a:prstGeom>
        </p:spPr>
      </p:pic>
      <p:sp>
        <p:nvSpPr>
          <p:cNvPr id="28" name="CuadroTexto 27"/>
          <p:cNvSpPr txBox="1"/>
          <p:nvPr/>
        </p:nvSpPr>
        <p:spPr>
          <a:xfrm>
            <a:off x="5192639" y="1672694"/>
            <a:ext cx="3916474" cy="338554"/>
          </a:xfrm>
          <a:prstGeom prst="rect">
            <a:avLst/>
          </a:prstGeom>
          <a:noFill/>
          <a:ln w="38100">
            <a:solidFill>
              <a:schemeClr val="bg2">
                <a:lumMod val="25000"/>
              </a:schemeClr>
            </a:solidFill>
          </a:ln>
        </p:spPr>
        <p:txBody>
          <a:bodyPr wrap="square" rtlCol="0">
            <a:spAutoFit/>
          </a:bodyPr>
          <a:lstStyle/>
          <a:p>
            <a:pPr algn="ctr"/>
            <a:r>
              <a:rPr lang="es-EC" sz="1600" dirty="0" smtClean="0"/>
              <a:t>Hiperplano optimo</a:t>
            </a:r>
            <a:endParaRPr lang="es-EC" sz="1600" dirty="0"/>
          </a:p>
        </p:txBody>
      </p:sp>
      <p:sp>
        <p:nvSpPr>
          <p:cNvPr id="31" name="Rectángulo 30"/>
          <p:cNvSpPr/>
          <p:nvPr/>
        </p:nvSpPr>
        <p:spPr>
          <a:xfrm>
            <a:off x="3591103" y="6202460"/>
            <a:ext cx="2043765" cy="307777"/>
          </a:xfrm>
          <a:prstGeom prst="rect">
            <a:avLst/>
          </a:prstGeom>
        </p:spPr>
        <p:txBody>
          <a:bodyPr wrap="none">
            <a:spAutoFit/>
          </a:bodyPr>
          <a:lstStyle/>
          <a:p>
            <a:r>
              <a:rPr lang="es-EC" sz="1400" dirty="0"/>
              <a:t>Fuente: </a:t>
            </a:r>
            <a:r>
              <a:rPr lang="es-EC" sz="1400" dirty="0" smtClean="0"/>
              <a:t>(Carmona, 2014 </a:t>
            </a:r>
            <a:r>
              <a:rPr lang="es-EC" sz="1400" dirty="0"/>
              <a:t>)</a:t>
            </a:r>
          </a:p>
        </p:txBody>
      </p:sp>
    </p:spTree>
    <p:extLst>
      <p:ext uri="{BB962C8B-B14F-4D97-AF65-F5344CB8AC3E}">
        <p14:creationId xmlns:p14="http://schemas.microsoft.com/office/powerpoint/2010/main" val="68636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p:bldP spid="9" grpId="0" animBg="1"/>
      <p:bldP spid="20" grpId="0" animBg="1"/>
      <p:bldP spid="21" grpId="0" animBg="1"/>
      <p:bldP spid="24" grpId="0" animBg="1"/>
      <p:bldP spid="25" grpId="0"/>
      <p:bldP spid="28" grpId="0" animBg="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6</a:t>
            </a:fld>
            <a:endParaRPr lang="es-ES" sz="1600" dirty="0">
              <a:solidFill>
                <a:srgbClr val="888888"/>
              </a:solidFill>
            </a:endParaRPr>
          </a:p>
        </p:txBody>
      </p:sp>
      <p:sp>
        <p:nvSpPr>
          <p:cNvPr id="7" name="18 Rectángulo"/>
          <p:cNvSpPr/>
          <p:nvPr/>
        </p:nvSpPr>
        <p:spPr bwMode="auto">
          <a:xfrm>
            <a:off x="287384" y="981664"/>
            <a:ext cx="4464920"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Sistema operativo de Robótica (ROS)</a:t>
            </a:r>
            <a:endParaRPr lang="es-EC" sz="2000" b="1" dirty="0"/>
          </a:p>
        </p:txBody>
      </p:sp>
      <p:sp>
        <p:nvSpPr>
          <p:cNvPr id="12" name="CuadroTexto 11"/>
          <p:cNvSpPr txBox="1"/>
          <p:nvPr/>
        </p:nvSpPr>
        <p:spPr>
          <a:xfrm>
            <a:off x="615592" y="1883676"/>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Código Abierto</a:t>
            </a:r>
            <a:endParaRPr lang="es-EC" sz="1600" dirty="0"/>
          </a:p>
        </p:txBody>
      </p:sp>
      <p:sp>
        <p:nvSpPr>
          <p:cNvPr id="13" name="CuadroTexto 12"/>
          <p:cNvSpPr txBox="1"/>
          <p:nvPr/>
        </p:nvSpPr>
        <p:spPr>
          <a:xfrm>
            <a:off x="615592" y="2551746"/>
            <a:ext cx="2982684" cy="584775"/>
          </a:xfrm>
          <a:prstGeom prst="rect">
            <a:avLst/>
          </a:prstGeom>
          <a:noFill/>
          <a:ln w="38100">
            <a:solidFill>
              <a:schemeClr val="bg2">
                <a:lumMod val="25000"/>
              </a:schemeClr>
            </a:solidFill>
          </a:ln>
        </p:spPr>
        <p:txBody>
          <a:bodyPr wrap="square" rtlCol="0">
            <a:spAutoFit/>
          </a:bodyPr>
          <a:lstStyle/>
          <a:p>
            <a:pPr algn="ctr"/>
            <a:r>
              <a:rPr lang="es-EC" sz="1600" dirty="0" smtClean="0"/>
              <a:t>Gran variedad plataformas robóticas </a:t>
            </a:r>
            <a:endParaRPr lang="es-EC" sz="1600" dirty="0"/>
          </a:p>
        </p:txBody>
      </p:sp>
      <p:sp>
        <p:nvSpPr>
          <p:cNvPr id="14" name="CuadroTexto 13"/>
          <p:cNvSpPr txBox="1"/>
          <p:nvPr/>
        </p:nvSpPr>
        <p:spPr>
          <a:xfrm>
            <a:off x="615592" y="3466037"/>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Arquitectura flexible y adaptable</a:t>
            </a:r>
            <a:endParaRPr lang="es-EC" sz="1600" dirty="0"/>
          </a:p>
        </p:txBody>
      </p:sp>
      <p:pic>
        <p:nvPicPr>
          <p:cNvPr id="4" name="Imagen 3"/>
          <p:cNvPicPr>
            <a:picLocks noChangeAspect="1"/>
          </p:cNvPicPr>
          <p:nvPr/>
        </p:nvPicPr>
        <p:blipFill>
          <a:blip r:embed="rId3"/>
          <a:stretch>
            <a:fillRect/>
          </a:stretch>
        </p:blipFill>
        <p:spPr>
          <a:xfrm>
            <a:off x="4752304" y="2051890"/>
            <a:ext cx="5283076" cy="3329867"/>
          </a:xfrm>
          <a:prstGeom prst="rect">
            <a:avLst/>
          </a:prstGeom>
        </p:spPr>
      </p:pic>
      <p:sp>
        <p:nvSpPr>
          <p:cNvPr id="16" name="CuadroTexto 15"/>
          <p:cNvSpPr txBox="1"/>
          <p:nvPr/>
        </p:nvSpPr>
        <p:spPr>
          <a:xfrm>
            <a:off x="615592" y="4134107"/>
            <a:ext cx="2982684" cy="830997"/>
          </a:xfrm>
          <a:prstGeom prst="rect">
            <a:avLst/>
          </a:prstGeom>
          <a:noFill/>
          <a:ln w="38100">
            <a:solidFill>
              <a:schemeClr val="bg2">
                <a:lumMod val="25000"/>
              </a:schemeClr>
            </a:solidFill>
          </a:ln>
        </p:spPr>
        <p:txBody>
          <a:bodyPr wrap="square" rtlCol="0">
            <a:spAutoFit/>
          </a:bodyPr>
          <a:lstStyle/>
          <a:p>
            <a:pPr algn="ctr"/>
            <a:r>
              <a:rPr lang="es-EC" sz="1600" dirty="0" smtClean="0"/>
              <a:t>Comunicación de nodos sin necesidad de estar en el mismo sistema</a:t>
            </a:r>
            <a:endParaRPr lang="es-EC" sz="1600" dirty="0"/>
          </a:p>
        </p:txBody>
      </p:sp>
      <p:sp>
        <p:nvSpPr>
          <p:cNvPr id="20" name="Rectángulo 19"/>
          <p:cNvSpPr/>
          <p:nvPr/>
        </p:nvSpPr>
        <p:spPr>
          <a:xfrm>
            <a:off x="6055522" y="5197091"/>
            <a:ext cx="2481320" cy="369332"/>
          </a:xfrm>
          <a:prstGeom prst="rect">
            <a:avLst/>
          </a:prstGeom>
        </p:spPr>
        <p:txBody>
          <a:bodyPr wrap="none">
            <a:spAutoFit/>
          </a:bodyPr>
          <a:lstStyle/>
          <a:p>
            <a:r>
              <a:rPr lang="es-EC" dirty="0"/>
              <a:t>Fuente: </a:t>
            </a:r>
            <a:r>
              <a:rPr lang="es-EC" dirty="0" smtClean="0"/>
              <a:t>(ROS wiki, 2017)</a:t>
            </a:r>
            <a:endParaRPr lang="es-EC" dirty="0"/>
          </a:p>
        </p:txBody>
      </p:sp>
    </p:spTree>
    <p:extLst>
      <p:ext uri="{BB962C8B-B14F-4D97-AF65-F5344CB8AC3E}">
        <p14:creationId xmlns:p14="http://schemas.microsoft.com/office/powerpoint/2010/main" val="3717566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0" y="74568"/>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7</a:t>
            </a:fld>
            <a:endParaRPr lang="es-ES" sz="1600">
              <a:solidFill>
                <a:srgbClr val="888888"/>
              </a:solidFill>
            </a:endParaRPr>
          </a:p>
        </p:txBody>
      </p:sp>
      <p:sp>
        <p:nvSpPr>
          <p:cNvPr id="7" name="Rectángulo 6"/>
          <p:cNvSpPr/>
          <p:nvPr/>
        </p:nvSpPr>
        <p:spPr>
          <a:xfrm>
            <a:off x="853098" y="680117"/>
            <a:ext cx="3980159" cy="432677"/>
          </a:xfrm>
          <a:prstGeom prst="rect">
            <a:avLst/>
          </a:prstGeom>
          <a:solidFill>
            <a:schemeClr val="accent2"/>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Objetivo General</a:t>
            </a:r>
            <a:endParaRPr lang="es-EC" sz="2000" b="1" dirty="0"/>
          </a:p>
        </p:txBody>
      </p:sp>
      <p:sp>
        <p:nvSpPr>
          <p:cNvPr id="22" name="CuadroTexto 21"/>
          <p:cNvSpPr txBox="1"/>
          <p:nvPr/>
        </p:nvSpPr>
        <p:spPr>
          <a:xfrm>
            <a:off x="1015624" y="1336541"/>
            <a:ext cx="10257624" cy="646331"/>
          </a:xfrm>
          <a:prstGeom prst="rect">
            <a:avLst/>
          </a:prstGeom>
          <a:noFill/>
          <a:ln w="38100">
            <a:noFill/>
          </a:ln>
        </p:spPr>
        <p:txBody>
          <a:bodyPr wrap="square" rtlCol="0">
            <a:spAutoFit/>
          </a:bodyPr>
          <a:lstStyle/>
          <a:p>
            <a:r>
              <a:rPr lang="es-EC" dirty="0" smtClean="0"/>
              <a:t>Desarrollar </a:t>
            </a:r>
            <a:r>
              <a:rPr lang="es-EC" dirty="0"/>
              <a:t>un sistema para el reconocimiento de gestos corporales mediante el uso de SVM y un sensor RGB-D para el control de un micro vehículo aéreo multirotor.</a:t>
            </a:r>
          </a:p>
        </p:txBody>
      </p:sp>
      <p:sp>
        <p:nvSpPr>
          <p:cNvPr id="23" name="CuadroTexto 22"/>
          <p:cNvSpPr txBox="1"/>
          <p:nvPr/>
        </p:nvSpPr>
        <p:spPr>
          <a:xfrm>
            <a:off x="1015624" y="2784061"/>
            <a:ext cx="10257624" cy="4247317"/>
          </a:xfrm>
          <a:prstGeom prst="rect">
            <a:avLst/>
          </a:prstGeom>
          <a:noFill/>
          <a:ln w="38100">
            <a:noFill/>
          </a:ln>
        </p:spPr>
        <p:txBody>
          <a:bodyPr wrap="square" rtlCol="0">
            <a:spAutoFit/>
          </a:bodyPr>
          <a:lstStyle/>
          <a:p>
            <a:pPr marL="285750" lvl="0" indent="-285750">
              <a:buFont typeface="Arial" panose="020B0604020202020204" pitchFamily="34" charset="0"/>
              <a:buChar char="•"/>
            </a:pPr>
            <a:r>
              <a:rPr lang="es-EC" dirty="0"/>
              <a:t>Determinar la posición de puntos de referencia del cuerpo humano basados en algoritmos de extracción de </a:t>
            </a:r>
            <a:r>
              <a:rPr lang="es-EC" dirty="0" smtClean="0"/>
              <a:t>características.</a:t>
            </a:r>
          </a:p>
          <a:p>
            <a:pPr marL="285750" lvl="0" indent="-285750">
              <a:buFont typeface="Arial" panose="020B0604020202020204" pitchFamily="34" charset="0"/>
              <a:buChar char="•"/>
            </a:pPr>
            <a:endParaRPr lang="es-EC" dirty="0" smtClean="0"/>
          </a:p>
          <a:p>
            <a:pPr marL="285750" lvl="0" indent="-285750">
              <a:buFont typeface="Arial" panose="020B0604020202020204" pitchFamily="34" charset="0"/>
              <a:buChar char="•"/>
            </a:pPr>
            <a:r>
              <a:rPr lang="es-EC" dirty="0" smtClean="0"/>
              <a:t>Clasificar </a:t>
            </a:r>
            <a:r>
              <a:rPr lang="es-EC" dirty="0"/>
              <a:t>gestos corporales mediante el entrenamiento y aprendizaje de maquina supervisado. </a:t>
            </a:r>
            <a:endParaRPr lang="es-EC" dirty="0" smtClean="0"/>
          </a:p>
          <a:p>
            <a:pPr marL="285750" lvl="0" indent="-285750">
              <a:buFont typeface="Arial" panose="020B0604020202020204" pitchFamily="34" charset="0"/>
              <a:buChar char="•"/>
            </a:pPr>
            <a:endParaRPr lang="es-EC" dirty="0" smtClean="0"/>
          </a:p>
          <a:p>
            <a:pPr marL="285750" lvl="0" indent="-285750">
              <a:buFont typeface="Arial" panose="020B0604020202020204" pitchFamily="34" charset="0"/>
              <a:buChar char="•"/>
            </a:pPr>
            <a:r>
              <a:rPr lang="es-EC" dirty="0" smtClean="0"/>
              <a:t>Diseñar </a:t>
            </a:r>
            <a:r>
              <a:rPr lang="es-EC" dirty="0"/>
              <a:t>una interfaz de usuario intuitiva y de fácil manejo para poder controlar el </a:t>
            </a:r>
            <a:r>
              <a:rPr lang="es-EC" dirty="0" smtClean="0"/>
              <a:t>sistema.</a:t>
            </a:r>
          </a:p>
          <a:p>
            <a:pPr marL="285750" lvl="0" indent="-285750">
              <a:buFont typeface="Arial" panose="020B0604020202020204" pitchFamily="34" charset="0"/>
              <a:buChar char="•"/>
            </a:pPr>
            <a:endParaRPr lang="es-EC" dirty="0" smtClean="0"/>
          </a:p>
          <a:p>
            <a:pPr marL="285750" lvl="0" indent="-285750">
              <a:buFont typeface="Arial" panose="020B0604020202020204" pitchFamily="34" charset="0"/>
              <a:buChar char="•"/>
            </a:pPr>
            <a:r>
              <a:rPr lang="es-EC" dirty="0" smtClean="0"/>
              <a:t>Realizar </a:t>
            </a:r>
            <a:r>
              <a:rPr lang="es-EC" dirty="0"/>
              <a:t>la comunicación del sistema de reconocimiento de gestos corporales con el micro vehículo aéreo </a:t>
            </a:r>
            <a:r>
              <a:rPr lang="es-EC" dirty="0" smtClean="0"/>
              <a:t>multirotor.</a:t>
            </a:r>
          </a:p>
          <a:p>
            <a:pPr marL="285750" lvl="0" indent="-285750">
              <a:buFont typeface="Arial" panose="020B0604020202020204" pitchFamily="34" charset="0"/>
              <a:buChar char="•"/>
            </a:pPr>
            <a:endParaRPr lang="es-EC" dirty="0" smtClean="0"/>
          </a:p>
          <a:p>
            <a:pPr marL="285750" lvl="0" indent="-285750">
              <a:buFont typeface="Arial" panose="020B0604020202020204" pitchFamily="34" charset="0"/>
              <a:buChar char="•"/>
            </a:pPr>
            <a:r>
              <a:rPr lang="es-EC" dirty="0" smtClean="0"/>
              <a:t>Contrastar </a:t>
            </a:r>
            <a:r>
              <a:rPr lang="es-EC" dirty="0"/>
              <a:t>los resultados del sistema de reconocimiento de gestos corporales frente a un sistema tradicional de vuelo, mediante pruebas experimentales.</a:t>
            </a:r>
          </a:p>
          <a:p>
            <a:pPr marL="285750" indent="-285750" algn="just">
              <a:buFont typeface="Arial" panose="020B0604020202020204" pitchFamily="34" charset="0"/>
              <a:buChar char="•"/>
            </a:pPr>
            <a:endParaRPr lang="es-ES_tradnl" dirty="0" smtClean="0"/>
          </a:p>
          <a:p>
            <a:pPr marL="285750" indent="-285750" algn="just">
              <a:buFont typeface="Arial" panose="020B0604020202020204" pitchFamily="34" charset="0"/>
              <a:buChar char="•"/>
            </a:pPr>
            <a:endParaRPr lang="es-ES_tradnl" dirty="0" smtClean="0"/>
          </a:p>
          <a:p>
            <a:pPr marL="285750" indent="-285750" algn="just">
              <a:buFont typeface="Arial" panose="020B0604020202020204" pitchFamily="34" charset="0"/>
              <a:buChar char="•"/>
            </a:pPr>
            <a:endParaRPr lang="es-EC" dirty="0"/>
          </a:p>
        </p:txBody>
      </p:sp>
      <p:sp>
        <p:nvSpPr>
          <p:cNvPr id="24" name="Rectángulo 23"/>
          <p:cNvSpPr/>
          <p:nvPr/>
        </p:nvSpPr>
        <p:spPr>
          <a:xfrm>
            <a:off x="853098" y="2225888"/>
            <a:ext cx="3980159" cy="432677"/>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Objetivos Específicos  </a:t>
            </a:r>
            <a:endParaRPr lang="es-EC" sz="2000" b="1" dirty="0"/>
          </a:p>
        </p:txBody>
      </p:sp>
    </p:spTree>
    <p:extLst>
      <p:ext uri="{BB962C8B-B14F-4D97-AF65-F5344CB8AC3E}">
        <p14:creationId xmlns:p14="http://schemas.microsoft.com/office/powerpoint/2010/main" val="4106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0" y="52252"/>
            <a:ext cx="9570575"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8</a:t>
            </a:fld>
            <a:endParaRPr lang="es-ES" sz="1600">
              <a:solidFill>
                <a:srgbClr val="888888"/>
              </a:solidFill>
            </a:endParaRPr>
          </a:p>
        </p:txBody>
      </p:sp>
      <p:sp>
        <p:nvSpPr>
          <p:cNvPr id="5" name="18 Rectángulo"/>
          <p:cNvSpPr/>
          <p:nvPr/>
        </p:nvSpPr>
        <p:spPr bwMode="auto">
          <a:xfrm>
            <a:off x="1058093" y="3471028"/>
            <a:ext cx="3600000" cy="572496"/>
          </a:xfrm>
          <a:prstGeom prst="rect">
            <a:avLst/>
          </a:prstGeom>
          <a:solidFill>
            <a:schemeClr val="accent6">
              <a:lumMod val="20000"/>
              <a:lumOff val="80000"/>
            </a:schemeClr>
          </a:solidFill>
          <a:ln w="25400" cap="flat" cmpd="sng" algn="ctr">
            <a:solidFill>
              <a:schemeClr val="accent6"/>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3.- Interfaz gráfica de usuario  y comunicación con UAV</a:t>
            </a:r>
            <a:endParaRPr lang="es-EC" dirty="0"/>
          </a:p>
        </p:txBody>
      </p:sp>
      <p:sp>
        <p:nvSpPr>
          <p:cNvPr id="7" name="18 Rectángulo"/>
          <p:cNvSpPr/>
          <p:nvPr/>
        </p:nvSpPr>
        <p:spPr bwMode="auto">
          <a:xfrm>
            <a:off x="7408742" y="3541372"/>
            <a:ext cx="3600000" cy="572496"/>
          </a:xfrm>
          <a:prstGeom prst="rect">
            <a:avLst/>
          </a:prstGeom>
          <a:solidFill>
            <a:schemeClr val="accent4">
              <a:lumMod val="20000"/>
              <a:lumOff val="80000"/>
            </a:schemeClr>
          </a:solidFill>
          <a:ln w="25400" cap="flat" cmpd="sng" algn="ctr">
            <a:solidFill>
              <a:schemeClr val="accent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4.- Pruebas de funcionamiento</a:t>
            </a:r>
            <a:endParaRPr lang="es-EC" dirty="0"/>
          </a:p>
        </p:txBody>
      </p:sp>
      <p:sp>
        <p:nvSpPr>
          <p:cNvPr id="8" name="18 Rectángulo"/>
          <p:cNvSpPr/>
          <p:nvPr/>
        </p:nvSpPr>
        <p:spPr bwMode="auto">
          <a:xfrm>
            <a:off x="1058093" y="734052"/>
            <a:ext cx="3600000" cy="572496"/>
          </a:xfrm>
          <a:prstGeom prst="rect">
            <a:avLst/>
          </a:prstGeom>
          <a:solidFill>
            <a:schemeClr val="accent2">
              <a:lumMod val="20000"/>
              <a:lumOff val="80000"/>
            </a:schemeClr>
          </a:solidFill>
          <a:ln w="25400" cap="flat" cmpd="sng" algn="ctr">
            <a:solidFill>
              <a:schemeClr val="accent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1.- Extracción de características </a:t>
            </a:r>
            <a:endParaRPr lang="es-EC" dirty="0"/>
          </a:p>
        </p:txBody>
      </p:sp>
      <p:sp>
        <p:nvSpPr>
          <p:cNvPr id="9" name="18 Rectángulo"/>
          <p:cNvSpPr/>
          <p:nvPr/>
        </p:nvSpPr>
        <p:spPr bwMode="auto">
          <a:xfrm>
            <a:off x="7408742" y="732786"/>
            <a:ext cx="3600000" cy="572496"/>
          </a:xfrm>
          <a:prstGeom prst="rect">
            <a:avLst/>
          </a:prstGeom>
          <a:solidFill>
            <a:schemeClr val="accent3">
              <a:lumMod val="20000"/>
              <a:lumOff val="80000"/>
            </a:schemeClr>
          </a:solidFill>
          <a:ln w="25400" cap="flat" cmpd="sng" algn="ctr">
            <a:solidFill>
              <a:schemeClr val="bg2">
                <a:lumMod val="90000"/>
              </a:schemeClr>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2.- Clasificación de Gestos Corporales</a:t>
            </a:r>
            <a:endParaRPr lang="es-EC" dirty="0"/>
          </a:p>
        </p:txBody>
      </p:sp>
      <p:pic>
        <p:nvPicPr>
          <p:cNvPr id="4" name="Imagen 3"/>
          <p:cNvPicPr>
            <a:picLocks noChangeAspect="1"/>
          </p:cNvPicPr>
          <p:nvPr/>
        </p:nvPicPr>
        <p:blipFill>
          <a:blip r:embed="rId3"/>
          <a:stretch>
            <a:fillRect/>
          </a:stretch>
        </p:blipFill>
        <p:spPr>
          <a:xfrm>
            <a:off x="1884937" y="1392553"/>
            <a:ext cx="1946311" cy="1992469"/>
          </a:xfrm>
          <a:prstGeom prst="rect">
            <a:avLst/>
          </a:prstGeom>
        </p:spPr>
      </p:pic>
      <p:pic>
        <p:nvPicPr>
          <p:cNvPr id="6" name="Imagen 5"/>
          <p:cNvPicPr>
            <a:picLocks noChangeAspect="1"/>
          </p:cNvPicPr>
          <p:nvPr/>
        </p:nvPicPr>
        <p:blipFill>
          <a:blip r:embed="rId4"/>
          <a:stretch>
            <a:fillRect/>
          </a:stretch>
        </p:blipFill>
        <p:spPr>
          <a:xfrm>
            <a:off x="8034330" y="1392553"/>
            <a:ext cx="2690820" cy="2048848"/>
          </a:xfrm>
          <a:prstGeom prst="rect">
            <a:avLst/>
          </a:prstGeom>
        </p:spPr>
      </p:pic>
      <p:pic>
        <p:nvPicPr>
          <p:cNvPr id="10" name="Imagen 9"/>
          <p:cNvPicPr>
            <a:picLocks noChangeAspect="1"/>
          </p:cNvPicPr>
          <p:nvPr/>
        </p:nvPicPr>
        <p:blipFill>
          <a:blip r:embed="rId5"/>
          <a:stretch>
            <a:fillRect/>
          </a:stretch>
        </p:blipFill>
        <p:spPr>
          <a:xfrm>
            <a:off x="886417" y="4309229"/>
            <a:ext cx="3943350" cy="2088419"/>
          </a:xfrm>
          <a:prstGeom prst="rect">
            <a:avLst/>
          </a:prstGeom>
        </p:spPr>
      </p:pic>
      <p:pic>
        <p:nvPicPr>
          <p:cNvPr id="11" name="Imagen 10"/>
          <p:cNvPicPr>
            <a:picLocks noChangeAspect="1"/>
          </p:cNvPicPr>
          <p:nvPr/>
        </p:nvPicPr>
        <p:blipFill>
          <a:blip r:embed="rId6"/>
          <a:stretch>
            <a:fillRect/>
          </a:stretch>
        </p:blipFill>
        <p:spPr>
          <a:xfrm>
            <a:off x="6972084" y="4364532"/>
            <a:ext cx="4473315" cy="1951992"/>
          </a:xfrm>
          <a:prstGeom prst="rect">
            <a:avLst/>
          </a:prstGeom>
        </p:spPr>
      </p:pic>
    </p:spTree>
    <p:extLst>
      <p:ext uri="{BB962C8B-B14F-4D97-AF65-F5344CB8AC3E}">
        <p14:creationId xmlns:p14="http://schemas.microsoft.com/office/powerpoint/2010/main" val="17535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8"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a:t>
            </a:r>
            <a:r>
              <a:rPr lang="es-EC" b="1" dirty="0" smtClean="0"/>
              <a:t>Extracción de características </a:t>
            </a:r>
            <a:endParaRPr lang="es-EC" b="1" dirty="0"/>
          </a:p>
        </p:txBody>
      </p:sp>
      <p:sp>
        <p:nvSpPr>
          <p:cNvPr id="42" name="Rectángulo 41"/>
          <p:cNvSpPr/>
          <p:nvPr/>
        </p:nvSpPr>
        <p:spPr>
          <a:xfrm>
            <a:off x="4230586" y="701652"/>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Sensor Kinect</a:t>
            </a:r>
            <a:endParaRPr lang="es-EC" sz="2000" b="1" dirty="0"/>
          </a:p>
        </p:txBody>
      </p:sp>
      <p:sp>
        <p:nvSpPr>
          <p:cNvPr id="31" name="Rectángulo 30"/>
          <p:cNvSpPr/>
          <p:nvPr/>
        </p:nvSpPr>
        <p:spPr>
          <a:xfrm>
            <a:off x="6488132" y="-4876"/>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Selección de Sensor RGB-D</a:t>
            </a:r>
            <a:endParaRPr lang="es-EC" sz="1600" b="1" dirty="0"/>
          </a:p>
        </p:txBody>
      </p:sp>
      <p:pic>
        <p:nvPicPr>
          <p:cNvPr id="2" name="Imagen 1"/>
          <p:cNvPicPr>
            <a:picLocks noChangeAspect="1"/>
          </p:cNvPicPr>
          <p:nvPr/>
        </p:nvPicPr>
        <p:blipFill rotWithShape="1">
          <a:blip r:embed="rId3"/>
          <a:srcRect b="14207"/>
          <a:stretch/>
        </p:blipFill>
        <p:spPr>
          <a:xfrm>
            <a:off x="718831" y="1633287"/>
            <a:ext cx="5617561" cy="2234231"/>
          </a:xfrm>
          <a:prstGeom prst="rect">
            <a:avLst/>
          </a:prstGeom>
        </p:spPr>
      </p:pic>
      <p:sp>
        <p:nvSpPr>
          <p:cNvPr id="39" name="CuadroTexto 38"/>
          <p:cNvSpPr txBox="1"/>
          <p:nvPr/>
        </p:nvSpPr>
        <p:spPr>
          <a:xfrm>
            <a:off x="7312376" y="2405911"/>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Buen desempeño</a:t>
            </a:r>
            <a:endParaRPr lang="es-EC" sz="1600" dirty="0"/>
          </a:p>
        </p:txBody>
      </p:sp>
      <p:sp>
        <p:nvSpPr>
          <p:cNvPr id="40" name="CuadroTexto 39"/>
          <p:cNvSpPr txBox="1"/>
          <p:nvPr/>
        </p:nvSpPr>
        <p:spPr>
          <a:xfrm>
            <a:off x="7312376" y="2954588"/>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Desarrollado por Microsoft</a:t>
            </a:r>
            <a:endParaRPr lang="es-EC" sz="1600" dirty="0"/>
          </a:p>
        </p:txBody>
      </p:sp>
      <p:sp>
        <p:nvSpPr>
          <p:cNvPr id="45" name="CuadroTexto 44"/>
          <p:cNvSpPr txBox="1"/>
          <p:nvPr/>
        </p:nvSpPr>
        <p:spPr>
          <a:xfrm>
            <a:off x="7312376" y="3479032"/>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Económico  </a:t>
            </a:r>
            <a:endParaRPr lang="es-EC" sz="1600" dirty="0"/>
          </a:p>
        </p:txBody>
      </p:sp>
      <p:sp>
        <p:nvSpPr>
          <p:cNvPr id="46" name="CuadroTexto 45"/>
          <p:cNvSpPr txBox="1"/>
          <p:nvPr/>
        </p:nvSpPr>
        <p:spPr>
          <a:xfrm>
            <a:off x="7312376" y="4003476"/>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No invasivo</a:t>
            </a:r>
            <a:endParaRPr lang="es-EC" sz="1600" dirty="0"/>
          </a:p>
        </p:txBody>
      </p:sp>
      <p:pic>
        <p:nvPicPr>
          <p:cNvPr id="4" name="Imagen 3"/>
          <p:cNvPicPr>
            <a:picLocks noChangeAspect="1"/>
          </p:cNvPicPr>
          <p:nvPr/>
        </p:nvPicPr>
        <p:blipFill>
          <a:blip r:embed="rId4"/>
          <a:stretch>
            <a:fillRect/>
          </a:stretch>
        </p:blipFill>
        <p:spPr>
          <a:xfrm>
            <a:off x="1688085" y="4017182"/>
            <a:ext cx="3928819" cy="2543582"/>
          </a:xfrm>
          <a:prstGeom prst="rect">
            <a:avLst/>
          </a:prstGeom>
        </p:spPr>
      </p:pic>
      <p:sp>
        <p:nvSpPr>
          <p:cNvPr id="47" name="CuadroTexto 46"/>
          <p:cNvSpPr txBox="1"/>
          <p:nvPr/>
        </p:nvSpPr>
        <p:spPr>
          <a:xfrm>
            <a:off x="7312376" y="4704198"/>
            <a:ext cx="2982684" cy="584775"/>
          </a:xfrm>
          <a:prstGeom prst="rect">
            <a:avLst/>
          </a:prstGeom>
          <a:noFill/>
          <a:ln w="38100">
            <a:solidFill>
              <a:schemeClr val="bg2">
                <a:lumMod val="25000"/>
              </a:schemeClr>
            </a:solidFill>
          </a:ln>
        </p:spPr>
        <p:txBody>
          <a:bodyPr wrap="square" rtlCol="0">
            <a:spAutoFit/>
          </a:bodyPr>
          <a:lstStyle/>
          <a:p>
            <a:pPr algn="ctr"/>
            <a:r>
              <a:rPr lang="es-EC" sz="1600" dirty="0" smtClean="0"/>
              <a:t>Obtención de coordenadas x y z de articulaciones </a:t>
            </a:r>
            <a:endParaRPr lang="es-EC" sz="1600" dirty="0"/>
          </a:p>
        </p:txBody>
      </p:sp>
    </p:spTree>
    <p:extLst>
      <p:ext uri="{BB962C8B-B14F-4D97-AF65-F5344CB8AC3E}">
        <p14:creationId xmlns:p14="http://schemas.microsoft.com/office/powerpoint/2010/main" val="1018836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2326</TotalTime>
  <Words>2439</Words>
  <Application>Microsoft Office PowerPoint</Application>
  <PresentationFormat>Panorámica</PresentationFormat>
  <Paragraphs>579</Paragraphs>
  <Slides>40</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49" baseType="lpstr">
      <vt:lpstr>Arial</vt:lpstr>
      <vt:lpstr>Calibri</vt:lpstr>
      <vt:lpstr>Calibri Light</vt:lpstr>
      <vt:lpstr>Helvetica Light</vt:lpstr>
      <vt:lpstr>Symbol</vt:lpstr>
      <vt:lpstr>Tahoma</vt:lpstr>
      <vt:lpstr>Times New Roman</vt:lpstr>
      <vt:lpstr>Tema de Office</vt:lpstr>
      <vt:lpstr>Dibujo de Microsoft 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DEFENSA TESIS</dc:title>
  <dc:creator>George Cobeña</dc:creator>
  <cp:lastModifiedBy>USUUMBCUATRO</cp:lastModifiedBy>
  <cp:revision>175</cp:revision>
  <dcterms:created xsi:type="dcterms:W3CDTF">2017-08-13T23:40:25Z</dcterms:created>
  <dcterms:modified xsi:type="dcterms:W3CDTF">2018-03-01T15:16:37Z</dcterms:modified>
</cp:coreProperties>
</file>