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1" r:id="rId2"/>
    <p:sldId id="277" r:id="rId3"/>
    <p:sldId id="279" r:id="rId4"/>
    <p:sldId id="308" r:id="rId5"/>
    <p:sldId id="278" r:id="rId6"/>
    <p:sldId id="284" r:id="rId7"/>
    <p:sldId id="285" r:id="rId8"/>
    <p:sldId id="286" r:id="rId9"/>
    <p:sldId id="287" r:id="rId10"/>
    <p:sldId id="288" r:id="rId11"/>
    <p:sldId id="289" r:id="rId12"/>
    <p:sldId id="290" r:id="rId13"/>
    <p:sldId id="291" r:id="rId14"/>
    <p:sldId id="292" r:id="rId15"/>
    <p:sldId id="293" r:id="rId16"/>
    <p:sldId id="280" r:id="rId17"/>
    <p:sldId id="282" r:id="rId18"/>
    <p:sldId id="294" r:id="rId19"/>
    <p:sldId id="283" r:id="rId20"/>
    <p:sldId id="299" r:id="rId21"/>
    <p:sldId id="300" r:id="rId22"/>
    <p:sldId id="301" r:id="rId23"/>
    <p:sldId id="302" r:id="rId24"/>
    <p:sldId id="303" r:id="rId25"/>
    <p:sldId id="304" r:id="rId26"/>
    <p:sldId id="305" r:id="rId27"/>
    <p:sldId id="295" r:id="rId28"/>
    <p:sldId id="296" r:id="rId29"/>
    <p:sldId id="297" r:id="rId30"/>
    <p:sldId id="298" r:id="rId31"/>
    <p:sldId id="307"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68" d="100"/>
          <a:sy n="68" d="100"/>
        </p:scale>
        <p:origin x="96"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ocuments\U\PROYECTO_TESIS\Informe28-08-2017PruebasLNAyFiltros\graficas%20pruebas_28-08-201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cuments\U\PROYECTO_TESIS\Informe28-08-2017PruebasLNAyFiltros\graficas%20pruebas_28-08-201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Respuesta de la etapa de amplificacion con LNA</a:t>
            </a:r>
          </a:p>
        </c:rich>
      </c:tx>
      <c:overlay val="0"/>
      <c:spPr>
        <a:noFill/>
        <a:ln>
          <a:noFill/>
        </a:ln>
        <a:effectLst/>
      </c:spPr>
    </c:title>
    <c:autoTitleDeleted val="0"/>
    <c:plotArea>
      <c:layout/>
      <c:lineChart>
        <c:grouping val="standard"/>
        <c:varyColors val="0"/>
        <c:ser>
          <c:idx val="1"/>
          <c:order val="0"/>
          <c:tx>
            <c:v>salida</c:v>
          </c:tx>
          <c:spPr>
            <a:ln w="31750" cap="rnd">
              <a:solidFill>
                <a:schemeClr val="accent6">
                  <a:shade val="76000"/>
                </a:schemeClr>
              </a:solidFill>
              <a:round/>
            </a:ln>
            <a:effectLst/>
          </c:spPr>
          <c:marker>
            <c:symbol val="circle"/>
            <c:size val="17"/>
            <c:spPr>
              <a:solidFill>
                <a:schemeClr val="accent6">
                  <a:shade val="7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Hoja1!$D$4:$D$9</c:f>
              <c:numCache>
                <c:formatCode>General</c:formatCode>
                <c:ptCount val="6"/>
                <c:pt idx="0">
                  <c:v>-100</c:v>
                </c:pt>
                <c:pt idx="1">
                  <c:v>-90</c:v>
                </c:pt>
                <c:pt idx="2">
                  <c:v>-80</c:v>
                </c:pt>
                <c:pt idx="3">
                  <c:v>-70</c:v>
                </c:pt>
                <c:pt idx="4">
                  <c:v>-60</c:v>
                </c:pt>
                <c:pt idx="5">
                  <c:v>-50</c:v>
                </c:pt>
              </c:numCache>
            </c:numRef>
          </c:cat>
          <c:val>
            <c:numRef>
              <c:f>Hoja1!$E$4:$E$9</c:f>
              <c:numCache>
                <c:formatCode>General</c:formatCode>
                <c:ptCount val="6"/>
                <c:pt idx="0">
                  <c:v>-68</c:v>
                </c:pt>
                <c:pt idx="1">
                  <c:v>-58</c:v>
                </c:pt>
                <c:pt idx="2">
                  <c:v>-48</c:v>
                </c:pt>
                <c:pt idx="3">
                  <c:v>-38</c:v>
                </c:pt>
                <c:pt idx="4">
                  <c:v>-28</c:v>
                </c:pt>
                <c:pt idx="5">
                  <c:v>-18</c:v>
                </c:pt>
              </c:numCache>
            </c:numRef>
          </c:val>
          <c:smooth val="0"/>
          <c:extLst xmlns:c16r2="http://schemas.microsoft.com/office/drawing/2015/06/chart">
            <c:ext xmlns:c16="http://schemas.microsoft.com/office/drawing/2014/chart" uri="{C3380CC4-5D6E-409C-BE32-E72D297353CC}">
              <c16:uniqueId val="{00000000-0068-4751-815F-FF73A5A5FCF3}"/>
            </c:ext>
          </c:extLst>
        </c:ser>
        <c:dLbls>
          <c:dLblPos val="ctr"/>
          <c:showLegendKey val="0"/>
          <c:showVal val="1"/>
          <c:showCatName val="0"/>
          <c:showSerName val="0"/>
          <c:showPercent val="0"/>
          <c:showBubbleSize val="0"/>
        </c:dLbls>
        <c:marker val="1"/>
        <c:smooth val="0"/>
        <c:axId val="250260560"/>
        <c:axId val="250261120"/>
      </c:lineChart>
      <c:catAx>
        <c:axId val="25026056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Potencia de entrada en dBm</a:t>
                </a:r>
              </a:p>
            </c:rich>
          </c:tx>
          <c:overlay val="0"/>
          <c:spPr>
            <a:noFill/>
            <a:ln>
              <a:noFill/>
            </a:ln>
            <a:effectLst/>
          </c:sp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250261120"/>
        <c:crosses val="autoZero"/>
        <c:auto val="1"/>
        <c:lblAlgn val="ctr"/>
        <c:lblOffset val="100"/>
        <c:noMultiLvlLbl val="0"/>
      </c:catAx>
      <c:valAx>
        <c:axId val="2502611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Potencia de Salida de LNA en dBm</a:t>
                </a:r>
              </a:p>
            </c:rich>
          </c:tx>
          <c:overlay val="0"/>
          <c:spPr>
            <a:noFill/>
            <a:ln>
              <a:noFill/>
            </a:ln>
            <a:effectLst/>
          </c:spPr>
        </c:title>
        <c:numFmt formatCode="General" sourceLinked="1"/>
        <c:majorTickMark val="none"/>
        <c:minorTickMark val="none"/>
        <c:tickLblPos val="nextTo"/>
        <c:crossAx val="2502605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Perdidas de inserción</a:t>
            </a:r>
            <a:r>
              <a:rPr lang="en-US" baseline="0"/>
              <a:t> del filtro pasa altas SHP-800</a:t>
            </a:r>
            <a:endParaRPr lang="en-US"/>
          </a:p>
        </c:rich>
      </c:tx>
      <c:overlay val="0"/>
      <c:spPr>
        <a:noFill/>
        <a:ln>
          <a:noFill/>
        </a:ln>
        <a:effectLst/>
      </c:spPr>
    </c:title>
    <c:autoTitleDeleted val="0"/>
    <c:plotArea>
      <c:layout/>
      <c:lineChart>
        <c:grouping val="standard"/>
        <c:varyColors val="0"/>
        <c:ser>
          <c:idx val="0"/>
          <c:order val="0"/>
          <c:tx>
            <c:v>kkk</c:v>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Hoja1!$D$147:$D$152</c:f>
              <c:numCache>
                <c:formatCode>General</c:formatCode>
                <c:ptCount val="6"/>
                <c:pt idx="0">
                  <c:v>-100</c:v>
                </c:pt>
                <c:pt idx="1">
                  <c:v>-90</c:v>
                </c:pt>
                <c:pt idx="2">
                  <c:v>-80</c:v>
                </c:pt>
                <c:pt idx="3">
                  <c:v>-70</c:v>
                </c:pt>
                <c:pt idx="4">
                  <c:v>-60</c:v>
                </c:pt>
                <c:pt idx="5">
                  <c:v>-50</c:v>
                </c:pt>
              </c:numCache>
            </c:numRef>
          </c:cat>
          <c:val>
            <c:numRef>
              <c:f>Hoja1!$E$165:$E$170</c:f>
              <c:numCache>
                <c:formatCode>General</c:formatCode>
                <c:ptCount val="6"/>
                <c:pt idx="0">
                  <c:v>0.5</c:v>
                </c:pt>
                <c:pt idx="1">
                  <c:v>0.1</c:v>
                </c:pt>
                <c:pt idx="2">
                  <c:v>0.3</c:v>
                </c:pt>
                <c:pt idx="3">
                  <c:v>0.5</c:v>
                </c:pt>
                <c:pt idx="4">
                  <c:v>0.9</c:v>
                </c:pt>
                <c:pt idx="5">
                  <c:v>0.7</c:v>
                </c:pt>
              </c:numCache>
            </c:numRef>
          </c:val>
          <c:smooth val="0"/>
          <c:extLst xmlns:c16r2="http://schemas.microsoft.com/office/drawing/2015/06/chart">
            <c:ext xmlns:c16="http://schemas.microsoft.com/office/drawing/2014/chart" uri="{C3380CC4-5D6E-409C-BE32-E72D297353CC}">
              <c16:uniqueId val="{00000000-3A1D-4817-AACF-F8162446FABC}"/>
            </c:ext>
          </c:extLst>
        </c:ser>
        <c:dLbls>
          <c:dLblPos val="ctr"/>
          <c:showLegendKey val="0"/>
          <c:showVal val="1"/>
          <c:showCatName val="0"/>
          <c:showSerName val="0"/>
          <c:showPercent val="0"/>
          <c:showBubbleSize val="0"/>
        </c:dLbls>
        <c:marker val="1"/>
        <c:smooth val="0"/>
        <c:axId val="250263360"/>
        <c:axId val="250263920"/>
      </c:lineChart>
      <c:catAx>
        <c:axId val="25026336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Potencia de</a:t>
                </a:r>
                <a:r>
                  <a:rPr lang="es-ES" baseline="0"/>
                  <a:t> la f</a:t>
                </a:r>
                <a:r>
                  <a:rPr lang="es-ES"/>
                  <a:t>recuencia de entrada RF en dBm</a:t>
                </a:r>
              </a:p>
            </c:rich>
          </c:tx>
          <c:overlay val="0"/>
          <c:spPr>
            <a:noFill/>
            <a:ln>
              <a:noFill/>
            </a:ln>
            <a:effectLst/>
          </c:sp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250263920"/>
        <c:crosses val="autoZero"/>
        <c:auto val="1"/>
        <c:lblAlgn val="ctr"/>
        <c:lblOffset val="100"/>
        <c:noMultiLvlLbl val="0"/>
      </c:catAx>
      <c:valAx>
        <c:axId val="250263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Perdidas de inserción</a:t>
                </a:r>
                <a:r>
                  <a:rPr lang="es-ES" baseline="0"/>
                  <a:t> por el filtro SHP-800</a:t>
                </a:r>
                <a:r>
                  <a:rPr lang="es-ES"/>
                  <a:t> en dB</a:t>
                </a:r>
              </a:p>
            </c:rich>
          </c:tx>
          <c:layout>
            <c:manualLayout>
              <c:xMode val="edge"/>
              <c:yMode val="edge"/>
              <c:x val="1.6666666666666666E-2"/>
              <c:y val="0.17479184893554975"/>
            </c:manualLayout>
          </c:layout>
          <c:overlay val="0"/>
          <c:spPr>
            <a:noFill/>
            <a:ln>
              <a:noFill/>
            </a:ln>
            <a:effectLst/>
          </c:spPr>
        </c:title>
        <c:numFmt formatCode="General" sourceLinked="1"/>
        <c:majorTickMark val="none"/>
        <c:minorTickMark val="none"/>
        <c:tickLblPos val="nextTo"/>
        <c:crossAx val="2502633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Potencia de salida del multiplexor de 8 canales de RF</a:t>
            </a:r>
          </a:p>
        </c:rich>
      </c:tx>
      <c:layout>
        <c:manualLayout>
          <c:xMode val="edge"/>
          <c:yMode val="edge"/>
          <c:x val="0.16178455818022747"/>
          <c:y val="2.7777777777777776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lineChart>
        <c:grouping val="standard"/>
        <c:varyColors val="0"/>
        <c:ser>
          <c:idx val="0"/>
          <c:order val="0"/>
          <c:tx>
            <c:v>kk</c:v>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Hoja2!$B$5:$B$12</c:f>
              <c:numCache>
                <c:formatCode>General</c:formatCode>
                <c:ptCount val="8"/>
                <c:pt idx="0">
                  <c:v>1</c:v>
                </c:pt>
                <c:pt idx="1">
                  <c:v>2</c:v>
                </c:pt>
                <c:pt idx="2">
                  <c:v>3</c:v>
                </c:pt>
                <c:pt idx="3">
                  <c:v>4</c:v>
                </c:pt>
                <c:pt idx="4">
                  <c:v>5</c:v>
                </c:pt>
                <c:pt idx="5">
                  <c:v>6</c:v>
                </c:pt>
                <c:pt idx="6">
                  <c:v>7</c:v>
                </c:pt>
                <c:pt idx="7">
                  <c:v>8</c:v>
                </c:pt>
              </c:numCache>
            </c:numRef>
          </c:cat>
          <c:val>
            <c:numRef>
              <c:f>Hoja2!$C$5:$C$12</c:f>
              <c:numCache>
                <c:formatCode>General</c:formatCode>
                <c:ptCount val="8"/>
                <c:pt idx="0">
                  <c:v>-69.8</c:v>
                </c:pt>
                <c:pt idx="1">
                  <c:v>-69.900000000000006</c:v>
                </c:pt>
                <c:pt idx="2">
                  <c:v>-69.8</c:v>
                </c:pt>
                <c:pt idx="3">
                  <c:v>-69.8</c:v>
                </c:pt>
                <c:pt idx="4">
                  <c:v>-69.900000000000006</c:v>
                </c:pt>
                <c:pt idx="5">
                  <c:v>-69.8</c:v>
                </c:pt>
                <c:pt idx="6">
                  <c:v>-69.8</c:v>
                </c:pt>
                <c:pt idx="7">
                  <c:v>-69.8</c:v>
                </c:pt>
              </c:numCache>
            </c:numRef>
          </c:val>
          <c:smooth val="0"/>
          <c:extLst xmlns:c16r2="http://schemas.microsoft.com/office/drawing/2015/06/chart">
            <c:ext xmlns:c16="http://schemas.microsoft.com/office/drawing/2014/chart" uri="{C3380CC4-5D6E-409C-BE32-E72D297353CC}">
              <c16:uniqueId val="{00000000-9F51-44D0-BDF5-38459D8B84B5}"/>
            </c:ext>
          </c:extLst>
        </c:ser>
        <c:dLbls>
          <c:dLblPos val="ctr"/>
          <c:showLegendKey val="0"/>
          <c:showVal val="1"/>
          <c:showCatName val="0"/>
          <c:showSerName val="0"/>
          <c:showPercent val="0"/>
          <c:showBubbleSize val="0"/>
        </c:dLbls>
        <c:smooth val="0"/>
        <c:axId val="182149424"/>
        <c:axId val="182149984"/>
      </c:lineChart>
      <c:catAx>
        <c:axId val="18214942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S"/>
                  <a:t>Numero del canal en el multiplexor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S"/>
          </a:p>
        </c:txPr>
        <c:crossAx val="182149984"/>
        <c:crosses val="autoZero"/>
        <c:auto val="1"/>
        <c:lblAlgn val="ctr"/>
        <c:lblOffset val="100"/>
        <c:noMultiLvlLbl val="0"/>
      </c:catAx>
      <c:valAx>
        <c:axId val="1821499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s-ES"/>
                  <a:t>Potencia de salida en el multiplexor en dBm</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214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Perdidas añadidas en la etapa del Mixer ZAD-11</a:t>
            </a:r>
          </a:p>
        </c:rich>
      </c:tx>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s-ES"/>
        </a:p>
      </c:txPr>
    </c:title>
    <c:autoTitleDeleted val="0"/>
    <c:plotArea>
      <c:layout/>
      <c:lineChart>
        <c:grouping val="standard"/>
        <c:varyColors val="0"/>
        <c:ser>
          <c:idx val="0"/>
          <c:order val="0"/>
          <c:tx>
            <c:v>kkk</c:v>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Hoja1!$D$183:$D$188</c:f>
              <c:numCache>
                <c:formatCode>General</c:formatCode>
                <c:ptCount val="6"/>
                <c:pt idx="0">
                  <c:v>-70</c:v>
                </c:pt>
                <c:pt idx="1">
                  <c:v>-60</c:v>
                </c:pt>
                <c:pt idx="2">
                  <c:v>-50</c:v>
                </c:pt>
                <c:pt idx="3">
                  <c:v>-40</c:v>
                </c:pt>
                <c:pt idx="4">
                  <c:v>-30</c:v>
                </c:pt>
                <c:pt idx="5">
                  <c:v>-20</c:v>
                </c:pt>
              </c:numCache>
            </c:numRef>
          </c:cat>
          <c:val>
            <c:numRef>
              <c:f>Hoja1!$E$201:$E$206</c:f>
              <c:numCache>
                <c:formatCode>General</c:formatCode>
                <c:ptCount val="6"/>
                <c:pt idx="0">
                  <c:v>10.5</c:v>
                </c:pt>
                <c:pt idx="1">
                  <c:v>10.3</c:v>
                </c:pt>
                <c:pt idx="2">
                  <c:v>9.8000000000000007</c:v>
                </c:pt>
                <c:pt idx="3">
                  <c:v>9.6999999999999993</c:v>
                </c:pt>
                <c:pt idx="4">
                  <c:v>10.199999999999999</c:v>
                </c:pt>
                <c:pt idx="5">
                  <c:v>9.6999999999999993</c:v>
                </c:pt>
              </c:numCache>
            </c:numRef>
          </c:val>
          <c:smooth val="0"/>
          <c:extLst xmlns:c16r2="http://schemas.microsoft.com/office/drawing/2015/06/chart">
            <c:ext xmlns:c16="http://schemas.microsoft.com/office/drawing/2014/chart" uri="{C3380CC4-5D6E-409C-BE32-E72D297353CC}">
              <c16:uniqueId val="{00000000-4579-4178-994C-D759192F7C23}"/>
            </c:ext>
          </c:extLst>
        </c:ser>
        <c:dLbls>
          <c:dLblPos val="ctr"/>
          <c:showLegendKey val="0"/>
          <c:showVal val="1"/>
          <c:showCatName val="0"/>
          <c:showSerName val="0"/>
          <c:showPercent val="0"/>
          <c:showBubbleSize val="0"/>
        </c:dLbls>
        <c:marker val="1"/>
        <c:smooth val="0"/>
        <c:axId val="342731712"/>
        <c:axId val="342732272"/>
      </c:lineChart>
      <c:catAx>
        <c:axId val="34273171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S"/>
                  <a:t>Potencia de la frecuencia de entrada RF en dBm</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s-ES"/>
          </a:p>
        </c:txPr>
        <c:crossAx val="342732272"/>
        <c:crosses val="autoZero"/>
        <c:auto val="1"/>
        <c:lblAlgn val="ctr"/>
        <c:lblOffset val="100"/>
        <c:noMultiLvlLbl val="0"/>
      </c:catAx>
      <c:valAx>
        <c:axId val="342732272"/>
        <c:scaling>
          <c:orientation val="minMax"/>
        </c:scaling>
        <c:delete val="1"/>
        <c:axPos val="l"/>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S"/>
                  <a:t>Potencia de salida en el Mixer ZAD-11 en dB</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crossAx val="34273171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Potencia de salida para posicionamiento en Prueba 1</a:t>
            </a:r>
          </a:p>
        </c:rich>
      </c:tx>
      <c:layout>
        <c:manualLayout>
          <c:xMode val="edge"/>
          <c:yMode val="edge"/>
          <c:x val="0.19234011373578302"/>
          <c:y val="2.7777777777777776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lineChart>
        <c:grouping val="standard"/>
        <c:varyColors val="0"/>
        <c:ser>
          <c:idx val="0"/>
          <c:order val="0"/>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Hoja1!$D$228:$D$235</c:f>
              <c:numCache>
                <c:formatCode>General</c:formatCode>
                <c:ptCount val="8"/>
                <c:pt idx="0">
                  <c:v>1</c:v>
                </c:pt>
                <c:pt idx="1">
                  <c:v>2</c:v>
                </c:pt>
                <c:pt idx="2">
                  <c:v>3</c:v>
                </c:pt>
                <c:pt idx="3">
                  <c:v>4</c:v>
                </c:pt>
                <c:pt idx="4">
                  <c:v>5</c:v>
                </c:pt>
                <c:pt idx="5">
                  <c:v>6</c:v>
                </c:pt>
                <c:pt idx="6">
                  <c:v>7</c:v>
                </c:pt>
                <c:pt idx="7">
                  <c:v>8</c:v>
                </c:pt>
              </c:numCache>
            </c:numRef>
          </c:cat>
          <c:val>
            <c:numRef>
              <c:f>Hoja1!$E$228:$E$235</c:f>
              <c:numCache>
                <c:formatCode>General</c:formatCode>
                <c:ptCount val="8"/>
                <c:pt idx="0">
                  <c:v>-35.1</c:v>
                </c:pt>
                <c:pt idx="1">
                  <c:v>-30.2</c:v>
                </c:pt>
                <c:pt idx="2">
                  <c:v>-31.4</c:v>
                </c:pt>
                <c:pt idx="3">
                  <c:v>-28.3</c:v>
                </c:pt>
                <c:pt idx="4">
                  <c:v>-23.3</c:v>
                </c:pt>
                <c:pt idx="5">
                  <c:v>-22.2</c:v>
                </c:pt>
                <c:pt idx="6">
                  <c:v>-15.4</c:v>
                </c:pt>
                <c:pt idx="7">
                  <c:v>-22.3</c:v>
                </c:pt>
              </c:numCache>
            </c:numRef>
          </c:val>
          <c:smooth val="0"/>
          <c:extLst xmlns:c16r2="http://schemas.microsoft.com/office/drawing/2015/06/chart">
            <c:ext xmlns:c16="http://schemas.microsoft.com/office/drawing/2014/chart" uri="{C3380CC4-5D6E-409C-BE32-E72D297353CC}">
              <c16:uniqueId val="{00000000-7926-4C6C-9920-376F4EA723B9}"/>
            </c:ext>
          </c:extLst>
        </c:ser>
        <c:dLbls>
          <c:dLblPos val="ctr"/>
          <c:showLegendKey val="0"/>
          <c:showVal val="1"/>
          <c:showCatName val="0"/>
          <c:showSerName val="0"/>
          <c:showPercent val="0"/>
          <c:showBubbleSize val="0"/>
        </c:dLbls>
        <c:smooth val="0"/>
        <c:axId val="342734512"/>
        <c:axId val="246349248"/>
      </c:lineChart>
      <c:catAx>
        <c:axId val="3427345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S"/>
                  <a:t>Numero de Antena</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S"/>
          </a:p>
        </c:txPr>
        <c:crossAx val="246349248"/>
        <c:crosses val="autoZero"/>
        <c:auto val="1"/>
        <c:lblAlgn val="ctr"/>
        <c:lblOffset val="100"/>
        <c:noMultiLvlLbl val="0"/>
      </c:catAx>
      <c:valAx>
        <c:axId val="246349248"/>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S"/>
                  <a:t>Potencia de salida en el LNA para posicionamiento en dBm</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crossAx val="3427345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a:t>Potencia de salida para posicionamiento en Prueba 2</a:t>
            </a:r>
            <a:endParaRPr lang="en-US"/>
          </a:p>
        </c:rich>
      </c:tx>
      <c:layout>
        <c:manualLayout>
          <c:xMode val="edge"/>
          <c:yMode val="edge"/>
          <c:x val="0.1701178915135608"/>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lineChart>
        <c:grouping val="standard"/>
        <c:varyColors val="0"/>
        <c:ser>
          <c:idx val="0"/>
          <c:order val="0"/>
          <c:tx>
            <c:v>kk</c:v>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Hoja1!$D$227:$D$234</c:f>
              <c:numCache>
                <c:formatCode>General</c:formatCode>
                <c:ptCount val="8"/>
                <c:pt idx="0">
                  <c:v>1</c:v>
                </c:pt>
                <c:pt idx="1">
                  <c:v>2</c:v>
                </c:pt>
                <c:pt idx="2">
                  <c:v>3</c:v>
                </c:pt>
                <c:pt idx="3">
                  <c:v>4</c:v>
                </c:pt>
                <c:pt idx="4">
                  <c:v>5</c:v>
                </c:pt>
                <c:pt idx="5">
                  <c:v>6</c:v>
                </c:pt>
                <c:pt idx="6">
                  <c:v>7</c:v>
                </c:pt>
                <c:pt idx="7">
                  <c:v>8</c:v>
                </c:pt>
              </c:numCache>
            </c:numRef>
          </c:cat>
          <c:val>
            <c:numRef>
              <c:f>Hoja1!$E$239:$E$246</c:f>
              <c:numCache>
                <c:formatCode>General</c:formatCode>
                <c:ptCount val="8"/>
                <c:pt idx="0">
                  <c:v>-22.2</c:v>
                </c:pt>
                <c:pt idx="1">
                  <c:v>-21.8</c:v>
                </c:pt>
                <c:pt idx="2">
                  <c:v>-19.100000000000001</c:v>
                </c:pt>
                <c:pt idx="3">
                  <c:v>-24.1</c:v>
                </c:pt>
                <c:pt idx="4">
                  <c:v>-26.2</c:v>
                </c:pt>
                <c:pt idx="5">
                  <c:v>-32.4</c:v>
                </c:pt>
                <c:pt idx="6">
                  <c:v>-35.6</c:v>
                </c:pt>
                <c:pt idx="7">
                  <c:v>-31.7</c:v>
                </c:pt>
              </c:numCache>
            </c:numRef>
          </c:val>
          <c:smooth val="0"/>
          <c:extLst xmlns:c16r2="http://schemas.microsoft.com/office/drawing/2015/06/chart">
            <c:ext xmlns:c16="http://schemas.microsoft.com/office/drawing/2014/chart" uri="{C3380CC4-5D6E-409C-BE32-E72D297353CC}">
              <c16:uniqueId val="{00000000-C184-487C-A1FA-126C1BF96B7A}"/>
            </c:ext>
          </c:extLst>
        </c:ser>
        <c:dLbls>
          <c:dLblPos val="ctr"/>
          <c:showLegendKey val="0"/>
          <c:showVal val="1"/>
          <c:showCatName val="0"/>
          <c:showSerName val="0"/>
          <c:showPercent val="0"/>
          <c:showBubbleSize val="0"/>
        </c:dLbls>
        <c:marker val="1"/>
        <c:smooth val="0"/>
        <c:axId val="246351488"/>
        <c:axId val="246352048"/>
      </c:lineChart>
      <c:catAx>
        <c:axId val="24635148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Numero</a:t>
                </a:r>
                <a:r>
                  <a:rPr lang="es-ES" baseline="0"/>
                  <a:t> de Antena</a:t>
                </a:r>
                <a:endParaRPr lang="es-ES"/>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246352048"/>
        <c:crosses val="autoZero"/>
        <c:auto val="1"/>
        <c:lblAlgn val="ctr"/>
        <c:lblOffset val="100"/>
        <c:noMultiLvlLbl val="0"/>
      </c:catAx>
      <c:valAx>
        <c:axId val="2463520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Potencia de salida en el LNA para posicionamiento en dBm</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title>
        <c:numFmt formatCode="General" sourceLinked="1"/>
        <c:majorTickMark val="none"/>
        <c:minorTickMark val="none"/>
        <c:tickLblPos val="nextTo"/>
        <c:crossAx val="2463514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Potencia de salida para posicionamiento en Prueba 3</a:t>
            </a:r>
          </a:p>
        </c:rich>
      </c:tx>
      <c:layout>
        <c:manualLayout>
          <c:xMode val="edge"/>
          <c:yMode val="edge"/>
          <c:x val="0.1451178915135608"/>
          <c:y val="2.777777777777777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lineChart>
        <c:grouping val="standard"/>
        <c:varyColors val="0"/>
        <c:ser>
          <c:idx val="0"/>
          <c:order val="0"/>
          <c:tx>
            <c:v>kk</c:v>
          </c:tx>
          <c:spPr>
            <a:ln w="34925" cap="rnd">
              <a:solidFill>
                <a:schemeClr val="accent2"/>
              </a:solidFill>
              <a:round/>
            </a:ln>
            <a:effectLst>
              <a:outerShdw blurRad="50800" dist="38100" dir="5400000" rotWithShape="0">
                <a:srgbClr val="000000">
                  <a:alpha val="60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Hoja1!$D$260:$D$267</c:f>
              <c:numCache>
                <c:formatCode>General</c:formatCode>
                <c:ptCount val="8"/>
                <c:pt idx="0">
                  <c:v>1</c:v>
                </c:pt>
                <c:pt idx="1">
                  <c:v>2</c:v>
                </c:pt>
                <c:pt idx="2">
                  <c:v>3</c:v>
                </c:pt>
                <c:pt idx="3">
                  <c:v>4</c:v>
                </c:pt>
                <c:pt idx="4">
                  <c:v>5</c:v>
                </c:pt>
                <c:pt idx="5">
                  <c:v>6</c:v>
                </c:pt>
                <c:pt idx="6">
                  <c:v>7</c:v>
                </c:pt>
                <c:pt idx="7">
                  <c:v>8</c:v>
                </c:pt>
              </c:numCache>
            </c:numRef>
          </c:cat>
          <c:val>
            <c:numRef>
              <c:f>Hoja1!$E$279:$E$286</c:f>
              <c:numCache>
                <c:formatCode>General</c:formatCode>
                <c:ptCount val="8"/>
                <c:pt idx="0">
                  <c:v>-30.1</c:v>
                </c:pt>
                <c:pt idx="1">
                  <c:v>-29.2</c:v>
                </c:pt>
                <c:pt idx="2">
                  <c:v>-22.3</c:v>
                </c:pt>
                <c:pt idx="3">
                  <c:v>-17.8</c:v>
                </c:pt>
                <c:pt idx="4">
                  <c:v>-16.3</c:v>
                </c:pt>
                <c:pt idx="5">
                  <c:v>-22.2</c:v>
                </c:pt>
                <c:pt idx="6">
                  <c:v>-24.3</c:v>
                </c:pt>
                <c:pt idx="7">
                  <c:v>-32.1</c:v>
                </c:pt>
              </c:numCache>
            </c:numRef>
          </c:val>
          <c:smooth val="0"/>
          <c:extLst xmlns:c16r2="http://schemas.microsoft.com/office/drawing/2015/06/chart">
            <c:ext xmlns:c16="http://schemas.microsoft.com/office/drawing/2014/chart" uri="{C3380CC4-5D6E-409C-BE32-E72D297353CC}">
              <c16:uniqueId val="{00000000-4EBD-47AE-9E23-75950E102859}"/>
            </c:ext>
          </c:extLst>
        </c:ser>
        <c:dLbls>
          <c:dLblPos val="ctr"/>
          <c:showLegendKey val="0"/>
          <c:showVal val="1"/>
          <c:showCatName val="0"/>
          <c:showSerName val="0"/>
          <c:showPercent val="0"/>
          <c:showBubbleSize val="0"/>
        </c:dLbls>
        <c:smooth val="0"/>
        <c:axId val="239749824"/>
        <c:axId val="239750384"/>
      </c:lineChart>
      <c:catAx>
        <c:axId val="23974982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S"/>
                  <a:t>Numero de Antena</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239750384"/>
        <c:crosses val="autoZero"/>
        <c:auto val="1"/>
        <c:lblAlgn val="ctr"/>
        <c:lblOffset val="100"/>
        <c:noMultiLvlLbl val="0"/>
      </c:catAx>
      <c:valAx>
        <c:axId val="2397503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S"/>
                  <a:t>Potencia de salida en el LNA para posicionamiento en dBm</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2397498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Potencia de salida para posicionamiento en Prueba 4</a:t>
            </a:r>
          </a:p>
        </c:rich>
      </c:tx>
      <c:layout>
        <c:manualLayout>
          <c:xMode val="edge"/>
          <c:yMode val="edge"/>
          <c:x val="0.17845122484689416"/>
          <c:y val="2.77777777777777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v>kk</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Hoja1!$D$227:$D$234</c:f>
              <c:numCache>
                <c:formatCode>General</c:formatCode>
                <c:ptCount val="8"/>
                <c:pt idx="0">
                  <c:v>1</c:v>
                </c:pt>
                <c:pt idx="1">
                  <c:v>2</c:v>
                </c:pt>
                <c:pt idx="2">
                  <c:v>3</c:v>
                </c:pt>
                <c:pt idx="3">
                  <c:v>4</c:v>
                </c:pt>
                <c:pt idx="4">
                  <c:v>5</c:v>
                </c:pt>
                <c:pt idx="5">
                  <c:v>6</c:v>
                </c:pt>
                <c:pt idx="6">
                  <c:v>7</c:v>
                </c:pt>
                <c:pt idx="7">
                  <c:v>8</c:v>
                </c:pt>
              </c:numCache>
            </c:numRef>
          </c:cat>
          <c:val>
            <c:numRef>
              <c:f>Hoja1!$E$322:$E$329</c:f>
              <c:numCache>
                <c:formatCode>General</c:formatCode>
                <c:ptCount val="8"/>
                <c:pt idx="0">
                  <c:v>-30.2</c:v>
                </c:pt>
                <c:pt idx="1">
                  <c:v>-28.2</c:v>
                </c:pt>
                <c:pt idx="2">
                  <c:v>-29.7</c:v>
                </c:pt>
                <c:pt idx="3">
                  <c:v>-28.6</c:v>
                </c:pt>
                <c:pt idx="4">
                  <c:v>-22.8</c:v>
                </c:pt>
                <c:pt idx="5">
                  <c:v>-16.7</c:v>
                </c:pt>
                <c:pt idx="6">
                  <c:v>-23.4</c:v>
                </c:pt>
                <c:pt idx="7">
                  <c:v>-25.8</c:v>
                </c:pt>
              </c:numCache>
            </c:numRef>
          </c:val>
          <c:smooth val="0"/>
          <c:extLst xmlns:c16r2="http://schemas.microsoft.com/office/drawing/2015/06/chart">
            <c:ext xmlns:c16="http://schemas.microsoft.com/office/drawing/2014/chart" uri="{C3380CC4-5D6E-409C-BE32-E72D297353CC}">
              <c16:uniqueId val="{00000000-BD49-41D9-8570-89F844FFB225}"/>
            </c:ext>
          </c:extLst>
        </c:ser>
        <c:dLbls>
          <c:dLblPos val="ctr"/>
          <c:showLegendKey val="0"/>
          <c:showVal val="1"/>
          <c:showCatName val="0"/>
          <c:showSerName val="0"/>
          <c:showPercent val="0"/>
          <c:showBubbleSize val="0"/>
        </c:dLbls>
        <c:smooth val="0"/>
        <c:axId val="239753184"/>
        <c:axId val="239753744"/>
      </c:lineChart>
      <c:catAx>
        <c:axId val="23975318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a:t>Numero de Antena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39753744"/>
        <c:crosses val="autoZero"/>
        <c:auto val="1"/>
        <c:lblAlgn val="ctr"/>
        <c:lblOffset val="100"/>
        <c:noMultiLvlLbl val="0"/>
      </c:catAx>
      <c:valAx>
        <c:axId val="23975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a:t>Potencia de salida en el LNA para posicionamiento en dBm</a:t>
                </a:r>
              </a:p>
            </c:rich>
          </c:tx>
          <c:layout>
            <c:manualLayout>
              <c:xMode val="edge"/>
              <c:yMode val="edge"/>
              <c:x val="1.6666666666666666E-2"/>
              <c:y val="0.174791848935549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3975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6F40B-F0EA-4ECF-B466-C3F332B3B25B}"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s-EC"/>
        </a:p>
      </dgm:t>
    </dgm:pt>
    <dgm:pt modelId="{29ABA0EF-2339-4215-8B9B-8F7F9394293B}">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El desarrollo tecnológico de los últimos años ha facilitado el transporte de drogas vía marítima.</a:t>
          </a:r>
          <a:endParaRPr lang="es-EC" sz="1800" dirty="0">
            <a:latin typeface="Times New Roman" panose="02020603050405020304" pitchFamily="18" charset="0"/>
            <a:cs typeface="Times New Roman" panose="02020603050405020304" pitchFamily="18" charset="0"/>
          </a:endParaRPr>
        </a:p>
      </dgm:t>
    </dgm:pt>
    <dgm:pt modelId="{3E6DB471-91CA-4F2B-AF2B-03F2B0D4C664}" type="parTrans" cxnId="{51436D79-DDB2-46EB-BD4E-19797801BADF}">
      <dgm:prSet/>
      <dgm:spPr/>
      <dgm:t>
        <a:bodyPr/>
        <a:lstStyle/>
        <a:p>
          <a:pPr algn="ctr"/>
          <a:endParaRPr lang="es-EC"/>
        </a:p>
      </dgm:t>
    </dgm:pt>
    <dgm:pt modelId="{3BADB963-F9FB-44F5-BD87-23A80FA9EE00}" type="sibTrans" cxnId="{51436D79-DDB2-46EB-BD4E-19797801BADF}">
      <dgm:prSet/>
      <dgm:spPr/>
      <dgm:t>
        <a:bodyPr/>
        <a:lstStyle/>
        <a:p>
          <a:pPr algn="ctr"/>
          <a:endParaRPr lang="es-EC"/>
        </a:p>
      </dgm:t>
    </dgm:pt>
    <dgm:pt modelId="{CD41925B-93DD-4A93-8D08-13F7E1D05D51}">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Existen sistemas satelitales que utilizan muy alta frecuencia y se comunican con los satélites geoestacionarios permitiendo la transmisión de voz, datos y correos.</a:t>
          </a:r>
          <a:endParaRPr lang="es-EC" sz="1800" dirty="0">
            <a:latin typeface="Times New Roman" panose="02020603050405020304" pitchFamily="18" charset="0"/>
            <a:cs typeface="Times New Roman" panose="02020603050405020304" pitchFamily="18" charset="0"/>
          </a:endParaRPr>
        </a:p>
      </dgm:t>
    </dgm:pt>
    <dgm:pt modelId="{6EDA5506-FA7A-40DE-87DE-B5F0C84BB2C7}" type="parTrans" cxnId="{10006558-17F6-437F-95B8-79C96B645943}">
      <dgm:prSet/>
      <dgm:spPr/>
      <dgm:t>
        <a:bodyPr/>
        <a:lstStyle/>
        <a:p>
          <a:pPr algn="ctr"/>
          <a:endParaRPr lang="es-EC"/>
        </a:p>
      </dgm:t>
    </dgm:pt>
    <dgm:pt modelId="{A2CCB743-17A5-42C7-B550-280E6AC50F2E}" type="sibTrans" cxnId="{10006558-17F6-437F-95B8-79C96B645943}">
      <dgm:prSet/>
      <dgm:spPr/>
      <dgm:t>
        <a:bodyPr/>
        <a:lstStyle/>
        <a:p>
          <a:pPr algn="ctr"/>
          <a:endParaRPr lang="es-EC"/>
        </a:p>
      </dgm:t>
    </dgm:pt>
    <dgm:pt modelId="{460DA0B6-CB5E-4EAC-8B42-0DD641731447}">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Esta tecnología es utilizada por las Organizaciones Criminales Transnacionales (</a:t>
          </a:r>
          <a:r>
            <a:rPr lang="es-EC" sz="1800" dirty="0" err="1" smtClean="0">
              <a:latin typeface="Times New Roman" panose="02020603050405020304" pitchFamily="18" charset="0"/>
              <a:cs typeface="Times New Roman" panose="02020603050405020304" pitchFamily="18" charset="0"/>
            </a:rPr>
            <a:t>TCOs</a:t>
          </a:r>
          <a:r>
            <a:rPr lang="es-EC" sz="1800" dirty="0" smtClean="0">
              <a:latin typeface="Times New Roman" panose="02020603050405020304" pitchFamily="18" charset="0"/>
              <a:cs typeface="Times New Roman" panose="02020603050405020304" pitchFamily="18" charset="0"/>
            </a:rPr>
            <a:t>) para su comunicación desde sitios remotos.</a:t>
          </a:r>
          <a:endParaRPr lang="es-EC" sz="1800" dirty="0">
            <a:latin typeface="Times New Roman" panose="02020603050405020304" pitchFamily="18" charset="0"/>
            <a:cs typeface="Times New Roman" panose="02020603050405020304" pitchFamily="18" charset="0"/>
          </a:endParaRPr>
        </a:p>
      </dgm:t>
    </dgm:pt>
    <dgm:pt modelId="{E3C6E3F1-63C9-484E-BCE5-9AE25ECED9F2}" type="parTrans" cxnId="{5B099C4A-2AA2-45A7-BFBD-C643CF64508E}">
      <dgm:prSet/>
      <dgm:spPr/>
      <dgm:t>
        <a:bodyPr/>
        <a:lstStyle/>
        <a:p>
          <a:pPr algn="ctr"/>
          <a:endParaRPr lang="es-EC"/>
        </a:p>
      </dgm:t>
    </dgm:pt>
    <dgm:pt modelId="{182FD9D1-94AC-4F1D-BD5B-C7A4A36E1C9F}" type="sibTrans" cxnId="{5B099C4A-2AA2-45A7-BFBD-C643CF64508E}">
      <dgm:prSet/>
      <dgm:spPr/>
      <dgm:t>
        <a:bodyPr/>
        <a:lstStyle/>
        <a:p>
          <a:pPr algn="ctr"/>
          <a:endParaRPr lang="es-EC"/>
        </a:p>
      </dgm:t>
    </dgm:pt>
    <dgm:pt modelId="{E073AF30-24EF-4544-9D99-48BF672816F5}">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La droga se adjunta a la Boya Satelital que cuenta con un GPS de la marca Iridium. </a:t>
          </a:r>
          <a:endParaRPr lang="es-EC" sz="1800" dirty="0">
            <a:latin typeface="Times New Roman" panose="02020603050405020304" pitchFamily="18" charset="0"/>
            <a:cs typeface="Times New Roman" panose="02020603050405020304" pitchFamily="18" charset="0"/>
          </a:endParaRPr>
        </a:p>
      </dgm:t>
    </dgm:pt>
    <dgm:pt modelId="{1E6B596C-D2C2-4318-A481-6B5F24BA4E50}" type="parTrans" cxnId="{0AC76758-672D-4EC5-8B58-F95CF8D059C7}">
      <dgm:prSet/>
      <dgm:spPr/>
      <dgm:t>
        <a:bodyPr/>
        <a:lstStyle/>
        <a:p>
          <a:pPr algn="ctr"/>
          <a:endParaRPr lang="es-EC"/>
        </a:p>
      </dgm:t>
    </dgm:pt>
    <dgm:pt modelId="{2EFF0713-727F-4956-B63A-51CFEBADBBE4}" type="sibTrans" cxnId="{0AC76758-672D-4EC5-8B58-F95CF8D059C7}">
      <dgm:prSet/>
      <dgm:spPr/>
      <dgm:t>
        <a:bodyPr/>
        <a:lstStyle/>
        <a:p>
          <a:pPr algn="ctr"/>
          <a:endParaRPr lang="es-EC"/>
        </a:p>
      </dgm:t>
    </dgm:pt>
    <dgm:pt modelId="{9C11780E-01BB-4312-AEF2-D86584EB880D}" type="pres">
      <dgm:prSet presAssocID="{3E26F40B-F0EA-4ECF-B466-C3F332B3B25B}" presName="linear" presStyleCnt="0">
        <dgm:presLayoutVars>
          <dgm:dir/>
          <dgm:animLvl val="lvl"/>
          <dgm:resizeHandles val="exact"/>
        </dgm:presLayoutVars>
      </dgm:prSet>
      <dgm:spPr/>
      <dgm:t>
        <a:bodyPr/>
        <a:lstStyle/>
        <a:p>
          <a:endParaRPr lang="es-EC"/>
        </a:p>
      </dgm:t>
    </dgm:pt>
    <dgm:pt modelId="{29B8CE9B-3771-4FC4-86FC-00DEAA2358EA}" type="pres">
      <dgm:prSet presAssocID="{29ABA0EF-2339-4215-8B9B-8F7F9394293B}" presName="parentLin" presStyleCnt="0"/>
      <dgm:spPr/>
    </dgm:pt>
    <dgm:pt modelId="{0AF9D3C1-AB3D-4056-AECC-F8BFA0561668}" type="pres">
      <dgm:prSet presAssocID="{29ABA0EF-2339-4215-8B9B-8F7F9394293B}" presName="parentLeftMargin" presStyleLbl="node1" presStyleIdx="0" presStyleCnt="4"/>
      <dgm:spPr/>
      <dgm:t>
        <a:bodyPr/>
        <a:lstStyle/>
        <a:p>
          <a:endParaRPr lang="es-EC"/>
        </a:p>
      </dgm:t>
    </dgm:pt>
    <dgm:pt modelId="{3BB5A065-BC02-45AB-A428-D544F7B4F5D2}" type="pres">
      <dgm:prSet presAssocID="{29ABA0EF-2339-4215-8B9B-8F7F9394293B}" presName="parentText" presStyleLbl="node1" presStyleIdx="0" presStyleCnt="4">
        <dgm:presLayoutVars>
          <dgm:chMax val="0"/>
          <dgm:bulletEnabled val="1"/>
        </dgm:presLayoutVars>
      </dgm:prSet>
      <dgm:spPr/>
      <dgm:t>
        <a:bodyPr/>
        <a:lstStyle/>
        <a:p>
          <a:endParaRPr lang="es-EC"/>
        </a:p>
      </dgm:t>
    </dgm:pt>
    <dgm:pt modelId="{91FE361A-953D-4059-9328-C4866C39289A}" type="pres">
      <dgm:prSet presAssocID="{29ABA0EF-2339-4215-8B9B-8F7F9394293B}" presName="negativeSpace" presStyleCnt="0"/>
      <dgm:spPr/>
    </dgm:pt>
    <dgm:pt modelId="{C18723D8-1527-4C50-9F5D-8D1D4F706404}" type="pres">
      <dgm:prSet presAssocID="{29ABA0EF-2339-4215-8B9B-8F7F9394293B}" presName="childText" presStyleLbl="conFgAcc1" presStyleIdx="0" presStyleCnt="4">
        <dgm:presLayoutVars>
          <dgm:bulletEnabled val="1"/>
        </dgm:presLayoutVars>
      </dgm:prSet>
      <dgm:spPr/>
    </dgm:pt>
    <dgm:pt modelId="{0435AFA6-5A63-4C65-BE7F-BB43D6B231F2}" type="pres">
      <dgm:prSet presAssocID="{3BADB963-F9FB-44F5-BD87-23A80FA9EE00}" presName="spaceBetweenRectangles" presStyleCnt="0"/>
      <dgm:spPr/>
    </dgm:pt>
    <dgm:pt modelId="{A61FC539-3654-4289-8A1D-9A0FCA9180E9}" type="pres">
      <dgm:prSet presAssocID="{CD41925B-93DD-4A93-8D08-13F7E1D05D51}" presName="parentLin" presStyleCnt="0"/>
      <dgm:spPr/>
    </dgm:pt>
    <dgm:pt modelId="{1299700A-EC5D-4D0C-BD22-E51BB14F9297}" type="pres">
      <dgm:prSet presAssocID="{CD41925B-93DD-4A93-8D08-13F7E1D05D51}" presName="parentLeftMargin" presStyleLbl="node1" presStyleIdx="0" presStyleCnt="4"/>
      <dgm:spPr/>
      <dgm:t>
        <a:bodyPr/>
        <a:lstStyle/>
        <a:p>
          <a:endParaRPr lang="es-EC"/>
        </a:p>
      </dgm:t>
    </dgm:pt>
    <dgm:pt modelId="{5017F218-296E-464B-B4A6-0455CE909DB0}" type="pres">
      <dgm:prSet presAssocID="{CD41925B-93DD-4A93-8D08-13F7E1D05D51}" presName="parentText" presStyleLbl="node1" presStyleIdx="1" presStyleCnt="4" custScaleY="138895">
        <dgm:presLayoutVars>
          <dgm:chMax val="0"/>
          <dgm:bulletEnabled val="1"/>
        </dgm:presLayoutVars>
      </dgm:prSet>
      <dgm:spPr/>
      <dgm:t>
        <a:bodyPr/>
        <a:lstStyle/>
        <a:p>
          <a:endParaRPr lang="es-EC"/>
        </a:p>
      </dgm:t>
    </dgm:pt>
    <dgm:pt modelId="{3110C914-F933-4F83-8EEE-4B1B5813FAE9}" type="pres">
      <dgm:prSet presAssocID="{CD41925B-93DD-4A93-8D08-13F7E1D05D51}" presName="negativeSpace" presStyleCnt="0"/>
      <dgm:spPr/>
    </dgm:pt>
    <dgm:pt modelId="{C4CC9A66-DD5B-4849-A68C-527B68CBAA9D}" type="pres">
      <dgm:prSet presAssocID="{CD41925B-93DD-4A93-8D08-13F7E1D05D51}" presName="childText" presStyleLbl="conFgAcc1" presStyleIdx="1" presStyleCnt="4">
        <dgm:presLayoutVars>
          <dgm:bulletEnabled val="1"/>
        </dgm:presLayoutVars>
      </dgm:prSet>
      <dgm:spPr/>
    </dgm:pt>
    <dgm:pt modelId="{EDEB6C06-D6B8-4529-8870-98F6DFFD2289}" type="pres">
      <dgm:prSet presAssocID="{A2CCB743-17A5-42C7-B550-280E6AC50F2E}" presName="spaceBetweenRectangles" presStyleCnt="0"/>
      <dgm:spPr/>
    </dgm:pt>
    <dgm:pt modelId="{A002F20B-20A9-4564-A240-AAA6127DE6F9}" type="pres">
      <dgm:prSet presAssocID="{460DA0B6-CB5E-4EAC-8B42-0DD641731447}" presName="parentLin" presStyleCnt="0"/>
      <dgm:spPr/>
    </dgm:pt>
    <dgm:pt modelId="{E2A3A956-5E51-489D-85A5-A198B939355F}" type="pres">
      <dgm:prSet presAssocID="{460DA0B6-CB5E-4EAC-8B42-0DD641731447}" presName="parentLeftMargin" presStyleLbl="node1" presStyleIdx="1" presStyleCnt="4"/>
      <dgm:spPr/>
      <dgm:t>
        <a:bodyPr/>
        <a:lstStyle/>
        <a:p>
          <a:endParaRPr lang="es-EC"/>
        </a:p>
      </dgm:t>
    </dgm:pt>
    <dgm:pt modelId="{BE08561E-BC1A-426E-ACE8-F9CCA9DF93C3}" type="pres">
      <dgm:prSet presAssocID="{460DA0B6-CB5E-4EAC-8B42-0DD641731447}" presName="parentText" presStyleLbl="node1" presStyleIdx="2" presStyleCnt="4">
        <dgm:presLayoutVars>
          <dgm:chMax val="0"/>
          <dgm:bulletEnabled val="1"/>
        </dgm:presLayoutVars>
      </dgm:prSet>
      <dgm:spPr/>
      <dgm:t>
        <a:bodyPr/>
        <a:lstStyle/>
        <a:p>
          <a:endParaRPr lang="es-EC"/>
        </a:p>
      </dgm:t>
    </dgm:pt>
    <dgm:pt modelId="{15BB616E-CDB5-4377-B1B5-2DEBBD0F1BDD}" type="pres">
      <dgm:prSet presAssocID="{460DA0B6-CB5E-4EAC-8B42-0DD641731447}" presName="negativeSpace" presStyleCnt="0"/>
      <dgm:spPr/>
    </dgm:pt>
    <dgm:pt modelId="{D837904C-85DD-4528-AAD5-43509E2FF87F}" type="pres">
      <dgm:prSet presAssocID="{460DA0B6-CB5E-4EAC-8B42-0DD641731447}" presName="childText" presStyleLbl="conFgAcc1" presStyleIdx="2" presStyleCnt="4">
        <dgm:presLayoutVars>
          <dgm:bulletEnabled val="1"/>
        </dgm:presLayoutVars>
      </dgm:prSet>
      <dgm:spPr/>
    </dgm:pt>
    <dgm:pt modelId="{9C690710-88AA-4EEE-8EA7-7D21E7AB3600}" type="pres">
      <dgm:prSet presAssocID="{182FD9D1-94AC-4F1D-BD5B-C7A4A36E1C9F}" presName="spaceBetweenRectangles" presStyleCnt="0"/>
      <dgm:spPr/>
    </dgm:pt>
    <dgm:pt modelId="{DAAE65B5-D700-4E49-9239-6B030932DABB}" type="pres">
      <dgm:prSet presAssocID="{E073AF30-24EF-4544-9D99-48BF672816F5}" presName="parentLin" presStyleCnt="0"/>
      <dgm:spPr/>
    </dgm:pt>
    <dgm:pt modelId="{C29881ED-34DC-42DF-A0EC-687B2A5A4454}" type="pres">
      <dgm:prSet presAssocID="{E073AF30-24EF-4544-9D99-48BF672816F5}" presName="parentLeftMargin" presStyleLbl="node1" presStyleIdx="2" presStyleCnt="4"/>
      <dgm:spPr/>
      <dgm:t>
        <a:bodyPr/>
        <a:lstStyle/>
        <a:p>
          <a:endParaRPr lang="es-EC"/>
        </a:p>
      </dgm:t>
    </dgm:pt>
    <dgm:pt modelId="{DC3D51D6-8179-402F-8C79-3C539E7F7308}" type="pres">
      <dgm:prSet presAssocID="{E073AF30-24EF-4544-9D99-48BF672816F5}" presName="parentText" presStyleLbl="node1" presStyleIdx="3" presStyleCnt="4">
        <dgm:presLayoutVars>
          <dgm:chMax val="0"/>
          <dgm:bulletEnabled val="1"/>
        </dgm:presLayoutVars>
      </dgm:prSet>
      <dgm:spPr/>
      <dgm:t>
        <a:bodyPr/>
        <a:lstStyle/>
        <a:p>
          <a:endParaRPr lang="es-EC"/>
        </a:p>
      </dgm:t>
    </dgm:pt>
    <dgm:pt modelId="{95DFE8AE-966A-4C85-8FE7-10A441DC3C7A}" type="pres">
      <dgm:prSet presAssocID="{E073AF30-24EF-4544-9D99-48BF672816F5}" presName="negativeSpace" presStyleCnt="0"/>
      <dgm:spPr/>
    </dgm:pt>
    <dgm:pt modelId="{B2DD69F7-B170-4D21-A14C-117EBEB1892F}" type="pres">
      <dgm:prSet presAssocID="{E073AF30-24EF-4544-9D99-48BF672816F5}" presName="childText" presStyleLbl="conFgAcc1" presStyleIdx="3" presStyleCnt="4">
        <dgm:presLayoutVars>
          <dgm:bulletEnabled val="1"/>
        </dgm:presLayoutVars>
      </dgm:prSet>
      <dgm:spPr/>
    </dgm:pt>
  </dgm:ptLst>
  <dgm:cxnLst>
    <dgm:cxn modelId="{5C50EC1C-5D46-4B4D-B0CE-53DA1F5F7B1D}" type="presOf" srcId="{29ABA0EF-2339-4215-8B9B-8F7F9394293B}" destId="{3BB5A065-BC02-45AB-A428-D544F7B4F5D2}" srcOrd="1" destOrd="0" presId="urn:microsoft.com/office/officeart/2005/8/layout/list1"/>
    <dgm:cxn modelId="{B408CE44-196B-4371-92CD-C56E2A26F41C}" type="presOf" srcId="{E073AF30-24EF-4544-9D99-48BF672816F5}" destId="{DC3D51D6-8179-402F-8C79-3C539E7F7308}" srcOrd="1" destOrd="0" presId="urn:microsoft.com/office/officeart/2005/8/layout/list1"/>
    <dgm:cxn modelId="{5B099C4A-2AA2-45A7-BFBD-C643CF64508E}" srcId="{3E26F40B-F0EA-4ECF-B466-C3F332B3B25B}" destId="{460DA0B6-CB5E-4EAC-8B42-0DD641731447}" srcOrd="2" destOrd="0" parTransId="{E3C6E3F1-63C9-484E-BCE5-9AE25ECED9F2}" sibTransId="{182FD9D1-94AC-4F1D-BD5B-C7A4A36E1C9F}"/>
    <dgm:cxn modelId="{B2E3FB2D-6645-4070-9AE8-DEE6C1988B99}" type="presOf" srcId="{3E26F40B-F0EA-4ECF-B466-C3F332B3B25B}" destId="{9C11780E-01BB-4312-AEF2-D86584EB880D}" srcOrd="0" destOrd="0" presId="urn:microsoft.com/office/officeart/2005/8/layout/list1"/>
    <dgm:cxn modelId="{10006558-17F6-437F-95B8-79C96B645943}" srcId="{3E26F40B-F0EA-4ECF-B466-C3F332B3B25B}" destId="{CD41925B-93DD-4A93-8D08-13F7E1D05D51}" srcOrd="1" destOrd="0" parTransId="{6EDA5506-FA7A-40DE-87DE-B5F0C84BB2C7}" sibTransId="{A2CCB743-17A5-42C7-B550-280E6AC50F2E}"/>
    <dgm:cxn modelId="{3BA483E1-32F8-4CD6-BFAA-53BD7CEBF671}" type="presOf" srcId="{CD41925B-93DD-4A93-8D08-13F7E1D05D51}" destId="{1299700A-EC5D-4D0C-BD22-E51BB14F9297}" srcOrd="0" destOrd="0" presId="urn:microsoft.com/office/officeart/2005/8/layout/list1"/>
    <dgm:cxn modelId="{6961DB5F-EE38-4A9A-9252-C09036C89C0F}" type="presOf" srcId="{E073AF30-24EF-4544-9D99-48BF672816F5}" destId="{C29881ED-34DC-42DF-A0EC-687B2A5A4454}" srcOrd="0" destOrd="0" presId="urn:microsoft.com/office/officeart/2005/8/layout/list1"/>
    <dgm:cxn modelId="{DB82E2CB-A0AE-47E8-854C-8B05D13E37AC}" type="presOf" srcId="{CD41925B-93DD-4A93-8D08-13F7E1D05D51}" destId="{5017F218-296E-464B-B4A6-0455CE909DB0}" srcOrd="1" destOrd="0" presId="urn:microsoft.com/office/officeart/2005/8/layout/list1"/>
    <dgm:cxn modelId="{3792140F-AA97-49C3-8935-DAA2945C9CF8}" type="presOf" srcId="{460DA0B6-CB5E-4EAC-8B42-0DD641731447}" destId="{E2A3A956-5E51-489D-85A5-A198B939355F}" srcOrd="0" destOrd="0" presId="urn:microsoft.com/office/officeart/2005/8/layout/list1"/>
    <dgm:cxn modelId="{4CFD382B-C1B1-4A10-A824-C9F344086B4C}" type="presOf" srcId="{29ABA0EF-2339-4215-8B9B-8F7F9394293B}" destId="{0AF9D3C1-AB3D-4056-AECC-F8BFA0561668}" srcOrd="0" destOrd="0" presId="urn:microsoft.com/office/officeart/2005/8/layout/list1"/>
    <dgm:cxn modelId="{51436D79-DDB2-46EB-BD4E-19797801BADF}" srcId="{3E26F40B-F0EA-4ECF-B466-C3F332B3B25B}" destId="{29ABA0EF-2339-4215-8B9B-8F7F9394293B}" srcOrd="0" destOrd="0" parTransId="{3E6DB471-91CA-4F2B-AF2B-03F2B0D4C664}" sibTransId="{3BADB963-F9FB-44F5-BD87-23A80FA9EE00}"/>
    <dgm:cxn modelId="{0AC76758-672D-4EC5-8B58-F95CF8D059C7}" srcId="{3E26F40B-F0EA-4ECF-B466-C3F332B3B25B}" destId="{E073AF30-24EF-4544-9D99-48BF672816F5}" srcOrd="3" destOrd="0" parTransId="{1E6B596C-D2C2-4318-A481-6B5F24BA4E50}" sibTransId="{2EFF0713-727F-4956-B63A-51CFEBADBBE4}"/>
    <dgm:cxn modelId="{79DF959C-0C90-4D65-A11A-9CF2730485D6}" type="presOf" srcId="{460DA0B6-CB5E-4EAC-8B42-0DD641731447}" destId="{BE08561E-BC1A-426E-ACE8-F9CCA9DF93C3}" srcOrd="1" destOrd="0" presId="urn:microsoft.com/office/officeart/2005/8/layout/list1"/>
    <dgm:cxn modelId="{7E34B7F3-A011-4D34-83B1-E166491BBD76}" type="presParOf" srcId="{9C11780E-01BB-4312-AEF2-D86584EB880D}" destId="{29B8CE9B-3771-4FC4-86FC-00DEAA2358EA}" srcOrd="0" destOrd="0" presId="urn:microsoft.com/office/officeart/2005/8/layout/list1"/>
    <dgm:cxn modelId="{A32DD9FC-F38B-4C83-9597-D53C6A87F0EA}" type="presParOf" srcId="{29B8CE9B-3771-4FC4-86FC-00DEAA2358EA}" destId="{0AF9D3C1-AB3D-4056-AECC-F8BFA0561668}" srcOrd="0" destOrd="0" presId="urn:microsoft.com/office/officeart/2005/8/layout/list1"/>
    <dgm:cxn modelId="{8EB1745C-9177-417A-95F5-B0B47FE3024C}" type="presParOf" srcId="{29B8CE9B-3771-4FC4-86FC-00DEAA2358EA}" destId="{3BB5A065-BC02-45AB-A428-D544F7B4F5D2}" srcOrd="1" destOrd="0" presId="urn:microsoft.com/office/officeart/2005/8/layout/list1"/>
    <dgm:cxn modelId="{D000CBE7-36EB-4E12-A399-204FCE7782A7}" type="presParOf" srcId="{9C11780E-01BB-4312-AEF2-D86584EB880D}" destId="{91FE361A-953D-4059-9328-C4866C39289A}" srcOrd="1" destOrd="0" presId="urn:microsoft.com/office/officeart/2005/8/layout/list1"/>
    <dgm:cxn modelId="{F66CACAD-6D03-415B-871F-FB7D732B285F}" type="presParOf" srcId="{9C11780E-01BB-4312-AEF2-D86584EB880D}" destId="{C18723D8-1527-4C50-9F5D-8D1D4F706404}" srcOrd="2" destOrd="0" presId="urn:microsoft.com/office/officeart/2005/8/layout/list1"/>
    <dgm:cxn modelId="{1F274552-5D8B-4D16-8796-85BD1AD7FDF8}" type="presParOf" srcId="{9C11780E-01BB-4312-AEF2-D86584EB880D}" destId="{0435AFA6-5A63-4C65-BE7F-BB43D6B231F2}" srcOrd="3" destOrd="0" presId="urn:microsoft.com/office/officeart/2005/8/layout/list1"/>
    <dgm:cxn modelId="{B28283FE-DC7C-439B-8588-7B4807252DEA}" type="presParOf" srcId="{9C11780E-01BB-4312-AEF2-D86584EB880D}" destId="{A61FC539-3654-4289-8A1D-9A0FCA9180E9}" srcOrd="4" destOrd="0" presId="urn:microsoft.com/office/officeart/2005/8/layout/list1"/>
    <dgm:cxn modelId="{E1E9CBCE-0F4F-4FB7-B424-C8F5F82A638A}" type="presParOf" srcId="{A61FC539-3654-4289-8A1D-9A0FCA9180E9}" destId="{1299700A-EC5D-4D0C-BD22-E51BB14F9297}" srcOrd="0" destOrd="0" presId="urn:microsoft.com/office/officeart/2005/8/layout/list1"/>
    <dgm:cxn modelId="{0B74AC32-B5BC-4D67-9CA3-BAB0DB63BC5D}" type="presParOf" srcId="{A61FC539-3654-4289-8A1D-9A0FCA9180E9}" destId="{5017F218-296E-464B-B4A6-0455CE909DB0}" srcOrd="1" destOrd="0" presId="urn:microsoft.com/office/officeart/2005/8/layout/list1"/>
    <dgm:cxn modelId="{82177DA0-95E6-4EC1-B856-C1D7F6F1779F}" type="presParOf" srcId="{9C11780E-01BB-4312-AEF2-D86584EB880D}" destId="{3110C914-F933-4F83-8EEE-4B1B5813FAE9}" srcOrd="5" destOrd="0" presId="urn:microsoft.com/office/officeart/2005/8/layout/list1"/>
    <dgm:cxn modelId="{1B04E487-B697-447C-930F-5B83D9DD6C1D}" type="presParOf" srcId="{9C11780E-01BB-4312-AEF2-D86584EB880D}" destId="{C4CC9A66-DD5B-4849-A68C-527B68CBAA9D}" srcOrd="6" destOrd="0" presId="urn:microsoft.com/office/officeart/2005/8/layout/list1"/>
    <dgm:cxn modelId="{7285A906-AFB4-4269-8DB2-43471809BA5B}" type="presParOf" srcId="{9C11780E-01BB-4312-AEF2-D86584EB880D}" destId="{EDEB6C06-D6B8-4529-8870-98F6DFFD2289}" srcOrd="7" destOrd="0" presId="urn:microsoft.com/office/officeart/2005/8/layout/list1"/>
    <dgm:cxn modelId="{21BD742A-4F97-463B-8764-8F6EF92E98E3}" type="presParOf" srcId="{9C11780E-01BB-4312-AEF2-D86584EB880D}" destId="{A002F20B-20A9-4564-A240-AAA6127DE6F9}" srcOrd="8" destOrd="0" presId="urn:microsoft.com/office/officeart/2005/8/layout/list1"/>
    <dgm:cxn modelId="{D9DD3500-CB30-482B-BE11-123A6ADD8928}" type="presParOf" srcId="{A002F20B-20A9-4564-A240-AAA6127DE6F9}" destId="{E2A3A956-5E51-489D-85A5-A198B939355F}" srcOrd="0" destOrd="0" presId="urn:microsoft.com/office/officeart/2005/8/layout/list1"/>
    <dgm:cxn modelId="{3AB5C628-F162-40A2-B5B1-3DF9F0340FE7}" type="presParOf" srcId="{A002F20B-20A9-4564-A240-AAA6127DE6F9}" destId="{BE08561E-BC1A-426E-ACE8-F9CCA9DF93C3}" srcOrd="1" destOrd="0" presId="urn:microsoft.com/office/officeart/2005/8/layout/list1"/>
    <dgm:cxn modelId="{7E071C16-D909-4C0B-9483-B6BDBC01335D}" type="presParOf" srcId="{9C11780E-01BB-4312-AEF2-D86584EB880D}" destId="{15BB616E-CDB5-4377-B1B5-2DEBBD0F1BDD}" srcOrd="9" destOrd="0" presId="urn:microsoft.com/office/officeart/2005/8/layout/list1"/>
    <dgm:cxn modelId="{B6564039-0404-45BA-8A4C-0100998C3B5B}" type="presParOf" srcId="{9C11780E-01BB-4312-AEF2-D86584EB880D}" destId="{D837904C-85DD-4528-AAD5-43509E2FF87F}" srcOrd="10" destOrd="0" presId="urn:microsoft.com/office/officeart/2005/8/layout/list1"/>
    <dgm:cxn modelId="{3CED960A-0425-49A5-A67C-F4CA46352E7C}" type="presParOf" srcId="{9C11780E-01BB-4312-AEF2-D86584EB880D}" destId="{9C690710-88AA-4EEE-8EA7-7D21E7AB3600}" srcOrd="11" destOrd="0" presId="urn:microsoft.com/office/officeart/2005/8/layout/list1"/>
    <dgm:cxn modelId="{F3F160F4-74C8-4D51-A4ED-25172C08D699}" type="presParOf" srcId="{9C11780E-01BB-4312-AEF2-D86584EB880D}" destId="{DAAE65B5-D700-4E49-9239-6B030932DABB}" srcOrd="12" destOrd="0" presId="urn:microsoft.com/office/officeart/2005/8/layout/list1"/>
    <dgm:cxn modelId="{9BCF4C7D-F624-45BD-8642-5021E0D536C5}" type="presParOf" srcId="{DAAE65B5-D700-4E49-9239-6B030932DABB}" destId="{C29881ED-34DC-42DF-A0EC-687B2A5A4454}" srcOrd="0" destOrd="0" presId="urn:microsoft.com/office/officeart/2005/8/layout/list1"/>
    <dgm:cxn modelId="{B33A373F-586F-43B0-916C-0B61CC1ED0D8}" type="presParOf" srcId="{DAAE65B5-D700-4E49-9239-6B030932DABB}" destId="{DC3D51D6-8179-402F-8C79-3C539E7F7308}" srcOrd="1" destOrd="0" presId="urn:microsoft.com/office/officeart/2005/8/layout/list1"/>
    <dgm:cxn modelId="{13C109BB-D7A9-4DE6-9EA7-89C2974E4061}" type="presParOf" srcId="{9C11780E-01BB-4312-AEF2-D86584EB880D}" destId="{95DFE8AE-966A-4C85-8FE7-10A441DC3C7A}" srcOrd="13" destOrd="0" presId="urn:microsoft.com/office/officeart/2005/8/layout/list1"/>
    <dgm:cxn modelId="{760EC649-84F1-4527-871B-E7A992C4B2B0}" type="presParOf" srcId="{9C11780E-01BB-4312-AEF2-D86584EB880D}" destId="{B2DD69F7-B170-4D21-A14C-117EBEB189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6F40B-F0EA-4ECF-B466-C3F332B3B25B}"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s-EC"/>
        </a:p>
      </dgm:t>
    </dgm:pt>
    <dgm:pt modelId="{29ABA0EF-2339-4215-8B9B-8F7F9394293B}">
      <dgm:prSet phldrT="[Texto]" custT="1"/>
      <dgm:spPr/>
      <dgm:t>
        <a:bodyPr/>
        <a:lstStyle/>
        <a:p>
          <a:pPr algn="just"/>
          <a:r>
            <a:rPr lang="es-EC" sz="1600" dirty="0" smtClean="0"/>
            <a:t>Es necesario contar con tecnología que ayude a localizar estas cargas de estupefacientes que son lanzadas al mar para así disminuir el narcotráfico que pasa por el país</a:t>
          </a:r>
          <a:r>
            <a:rPr lang="es-EC" sz="1600" dirty="0" smtClean="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dgm:t>
    </dgm:pt>
    <dgm:pt modelId="{3E6DB471-91CA-4F2B-AF2B-03F2B0D4C664}" type="parTrans" cxnId="{51436D79-DDB2-46EB-BD4E-19797801BADF}">
      <dgm:prSet/>
      <dgm:spPr/>
      <dgm:t>
        <a:bodyPr/>
        <a:lstStyle/>
        <a:p>
          <a:pPr algn="ctr"/>
          <a:endParaRPr lang="es-EC"/>
        </a:p>
      </dgm:t>
    </dgm:pt>
    <dgm:pt modelId="{3BADB963-F9FB-44F5-BD87-23A80FA9EE00}" type="sibTrans" cxnId="{51436D79-DDB2-46EB-BD4E-19797801BADF}">
      <dgm:prSet/>
      <dgm:spPr/>
      <dgm:t>
        <a:bodyPr/>
        <a:lstStyle/>
        <a:p>
          <a:pPr algn="ctr"/>
          <a:endParaRPr lang="es-EC"/>
        </a:p>
      </dgm:t>
    </dgm:pt>
    <dgm:pt modelId="{CD41925B-93DD-4A93-8D08-13F7E1D05D51}">
      <dgm:prSet phldrT="[Texto]" custT="1"/>
      <dgm:spPr/>
      <dgm:t>
        <a:bodyPr/>
        <a:lstStyle/>
        <a:p>
          <a:pPr algn="just"/>
          <a:r>
            <a:rPr lang="es-EC" sz="1600" dirty="0" smtClean="0"/>
            <a:t>La elaboración de este trabajo cuenta con el apoyo económico (materiales, dispositivos electrónicos y equipos) y logístico del Centro de Investigación Científica y Tecnológica del Ejército-CICTE.</a:t>
          </a:r>
          <a:endParaRPr lang="es-EC" sz="1600" dirty="0">
            <a:latin typeface="Times New Roman" panose="02020603050405020304" pitchFamily="18" charset="0"/>
            <a:cs typeface="Times New Roman" panose="02020603050405020304" pitchFamily="18" charset="0"/>
          </a:endParaRPr>
        </a:p>
      </dgm:t>
    </dgm:pt>
    <dgm:pt modelId="{6EDA5506-FA7A-40DE-87DE-B5F0C84BB2C7}" type="parTrans" cxnId="{10006558-17F6-437F-95B8-79C96B645943}">
      <dgm:prSet/>
      <dgm:spPr/>
      <dgm:t>
        <a:bodyPr/>
        <a:lstStyle/>
        <a:p>
          <a:pPr algn="ctr"/>
          <a:endParaRPr lang="es-EC"/>
        </a:p>
      </dgm:t>
    </dgm:pt>
    <dgm:pt modelId="{A2CCB743-17A5-42C7-B550-280E6AC50F2E}" type="sibTrans" cxnId="{10006558-17F6-437F-95B8-79C96B645943}">
      <dgm:prSet/>
      <dgm:spPr/>
      <dgm:t>
        <a:bodyPr/>
        <a:lstStyle/>
        <a:p>
          <a:pPr algn="ctr"/>
          <a:endParaRPr lang="es-EC"/>
        </a:p>
      </dgm:t>
    </dgm:pt>
    <dgm:pt modelId="{460DA0B6-CB5E-4EAC-8B42-0DD641731447}">
      <dgm:prSet phldrT="[Texto]" custT="1"/>
      <dgm:spPr/>
      <dgm:t>
        <a:bodyPr/>
        <a:lstStyle/>
        <a:p>
          <a:pPr algn="just"/>
          <a:r>
            <a:rPr lang="es-EC" sz="1600" dirty="0" smtClean="0"/>
            <a:t>El proyecto contribuye a su vez con el Grupo de Monitoreo y Reconocimiento Electrónico del Comando Conjunto (GMREC) al control del narcotráfico en el Ecuador, es decir, los resultados del proyecto tendrán una aplicación directa en las Fuerzas Armadas del Ecuador y en la seguridad del Estado.</a:t>
          </a:r>
          <a:endParaRPr lang="es-EC" sz="1600" dirty="0">
            <a:latin typeface="Times New Roman" panose="02020603050405020304" pitchFamily="18" charset="0"/>
            <a:cs typeface="Times New Roman" panose="02020603050405020304" pitchFamily="18" charset="0"/>
          </a:endParaRPr>
        </a:p>
      </dgm:t>
    </dgm:pt>
    <dgm:pt modelId="{E3C6E3F1-63C9-484E-BCE5-9AE25ECED9F2}" type="parTrans" cxnId="{5B099C4A-2AA2-45A7-BFBD-C643CF64508E}">
      <dgm:prSet/>
      <dgm:spPr/>
      <dgm:t>
        <a:bodyPr/>
        <a:lstStyle/>
        <a:p>
          <a:pPr algn="ctr"/>
          <a:endParaRPr lang="es-EC"/>
        </a:p>
      </dgm:t>
    </dgm:pt>
    <dgm:pt modelId="{182FD9D1-94AC-4F1D-BD5B-C7A4A36E1C9F}" type="sibTrans" cxnId="{5B099C4A-2AA2-45A7-BFBD-C643CF64508E}">
      <dgm:prSet/>
      <dgm:spPr/>
      <dgm:t>
        <a:bodyPr/>
        <a:lstStyle/>
        <a:p>
          <a:pPr algn="ctr"/>
          <a:endParaRPr lang="es-EC"/>
        </a:p>
      </dgm:t>
    </dgm:pt>
    <dgm:pt modelId="{9C11780E-01BB-4312-AEF2-D86584EB880D}" type="pres">
      <dgm:prSet presAssocID="{3E26F40B-F0EA-4ECF-B466-C3F332B3B25B}" presName="linear" presStyleCnt="0">
        <dgm:presLayoutVars>
          <dgm:dir/>
          <dgm:animLvl val="lvl"/>
          <dgm:resizeHandles val="exact"/>
        </dgm:presLayoutVars>
      </dgm:prSet>
      <dgm:spPr/>
      <dgm:t>
        <a:bodyPr/>
        <a:lstStyle/>
        <a:p>
          <a:endParaRPr lang="es-EC"/>
        </a:p>
      </dgm:t>
    </dgm:pt>
    <dgm:pt modelId="{29B8CE9B-3771-4FC4-86FC-00DEAA2358EA}" type="pres">
      <dgm:prSet presAssocID="{29ABA0EF-2339-4215-8B9B-8F7F9394293B}" presName="parentLin" presStyleCnt="0"/>
      <dgm:spPr/>
    </dgm:pt>
    <dgm:pt modelId="{0AF9D3C1-AB3D-4056-AECC-F8BFA0561668}" type="pres">
      <dgm:prSet presAssocID="{29ABA0EF-2339-4215-8B9B-8F7F9394293B}" presName="parentLeftMargin" presStyleLbl="node1" presStyleIdx="0" presStyleCnt="3"/>
      <dgm:spPr/>
      <dgm:t>
        <a:bodyPr/>
        <a:lstStyle/>
        <a:p>
          <a:endParaRPr lang="es-EC"/>
        </a:p>
      </dgm:t>
    </dgm:pt>
    <dgm:pt modelId="{3BB5A065-BC02-45AB-A428-D544F7B4F5D2}" type="pres">
      <dgm:prSet presAssocID="{29ABA0EF-2339-4215-8B9B-8F7F9394293B}" presName="parentText" presStyleLbl="node1" presStyleIdx="0" presStyleCnt="3" custScaleY="71010" custLinFactNeighborX="-3077" custLinFactNeighborY="4236">
        <dgm:presLayoutVars>
          <dgm:chMax val="0"/>
          <dgm:bulletEnabled val="1"/>
        </dgm:presLayoutVars>
      </dgm:prSet>
      <dgm:spPr/>
      <dgm:t>
        <a:bodyPr/>
        <a:lstStyle/>
        <a:p>
          <a:endParaRPr lang="es-EC"/>
        </a:p>
      </dgm:t>
    </dgm:pt>
    <dgm:pt modelId="{91FE361A-953D-4059-9328-C4866C39289A}" type="pres">
      <dgm:prSet presAssocID="{29ABA0EF-2339-4215-8B9B-8F7F9394293B}" presName="negativeSpace" presStyleCnt="0"/>
      <dgm:spPr/>
    </dgm:pt>
    <dgm:pt modelId="{C18723D8-1527-4C50-9F5D-8D1D4F706404}" type="pres">
      <dgm:prSet presAssocID="{29ABA0EF-2339-4215-8B9B-8F7F9394293B}" presName="childText" presStyleLbl="conFgAcc1" presStyleIdx="0" presStyleCnt="3">
        <dgm:presLayoutVars>
          <dgm:bulletEnabled val="1"/>
        </dgm:presLayoutVars>
      </dgm:prSet>
      <dgm:spPr/>
    </dgm:pt>
    <dgm:pt modelId="{0435AFA6-5A63-4C65-BE7F-BB43D6B231F2}" type="pres">
      <dgm:prSet presAssocID="{3BADB963-F9FB-44F5-BD87-23A80FA9EE00}" presName="spaceBetweenRectangles" presStyleCnt="0"/>
      <dgm:spPr/>
    </dgm:pt>
    <dgm:pt modelId="{A61FC539-3654-4289-8A1D-9A0FCA9180E9}" type="pres">
      <dgm:prSet presAssocID="{CD41925B-93DD-4A93-8D08-13F7E1D05D51}" presName="parentLin" presStyleCnt="0"/>
      <dgm:spPr/>
    </dgm:pt>
    <dgm:pt modelId="{1299700A-EC5D-4D0C-BD22-E51BB14F9297}" type="pres">
      <dgm:prSet presAssocID="{CD41925B-93DD-4A93-8D08-13F7E1D05D51}" presName="parentLeftMargin" presStyleLbl="node1" presStyleIdx="0" presStyleCnt="3"/>
      <dgm:spPr/>
      <dgm:t>
        <a:bodyPr/>
        <a:lstStyle/>
        <a:p>
          <a:endParaRPr lang="es-EC"/>
        </a:p>
      </dgm:t>
    </dgm:pt>
    <dgm:pt modelId="{5017F218-296E-464B-B4A6-0455CE909DB0}" type="pres">
      <dgm:prSet presAssocID="{CD41925B-93DD-4A93-8D08-13F7E1D05D51}" presName="parentText" presStyleLbl="node1" presStyleIdx="1" presStyleCnt="3" custScaleY="93462">
        <dgm:presLayoutVars>
          <dgm:chMax val="0"/>
          <dgm:bulletEnabled val="1"/>
        </dgm:presLayoutVars>
      </dgm:prSet>
      <dgm:spPr/>
      <dgm:t>
        <a:bodyPr/>
        <a:lstStyle/>
        <a:p>
          <a:endParaRPr lang="es-EC"/>
        </a:p>
      </dgm:t>
    </dgm:pt>
    <dgm:pt modelId="{3110C914-F933-4F83-8EEE-4B1B5813FAE9}" type="pres">
      <dgm:prSet presAssocID="{CD41925B-93DD-4A93-8D08-13F7E1D05D51}" presName="negativeSpace" presStyleCnt="0"/>
      <dgm:spPr/>
    </dgm:pt>
    <dgm:pt modelId="{C4CC9A66-DD5B-4849-A68C-527B68CBAA9D}" type="pres">
      <dgm:prSet presAssocID="{CD41925B-93DD-4A93-8D08-13F7E1D05D51}" presName="childText" presStyleLbl="conFgAcc1" presStyleIdx="1" presStyleCnt="3" custLinFactY="-1167" custLinFactNeighborY="-100000">
        <dgm:presLayoutVars>
          <dgm:bulletEnabled val="1"/>
        </dgm:presLayoutVars>
      </dgm:prSet>
      <dgm:spPr/>
    </dgm:pt>
    <dgm:pt modelId="{EDEB6C06-D6B8-4529-8870-98F6DFFD2289}" type="pres">
      <dgm:prSet presAssocID="{A2CCB743-17A5-42C7-B550-280E6AC50F2E}" presName="spaceBetweenRectangles" presStyleCnt="0"/>
      <dgm:spPr/>
    </dgm:pt>
    <dgm:pt modelId="{A002F20B-20A9-4564-A240-AAA6127DE6F9}" type="pres">
      <dgm:prSet presAssocID="{460DA0B6-CB5E-4EAC-8B42-0DD641731447}" presName="parentLin" presStyleCnt="0"/>
      <dgm:spPr/>
    </dgm:pt>
    <dgm:pt modelId="{E2A3A956-5E51-489D-85A5-A198B939355F}" type="pres">
      <dgm:prSet presAssocID="{460DA0B6-CB5E-4EAC-8B42-0DD641731447}" presName="parentLeftMargin" presStyleLbl="node1" presStyleIdx="1" presStyleCnt="3"/>
      <dgm:spPr/>
      <dgm:t>
        <a:bodyPr/>
        <a:lstStyle/>
        <a:p>
          <a:endParaRPr lang="es-EC"/>
        </a:p>
      </dgm:t>
    </dgm:pt>
    <dgm:pt modelId="{BE08561E-BC1A-426E-ACE8-F9CCA9DF93C3}" type="pres">
      <dgm:prSet presAssocID="{460DA0B6-CB5E-4EAC-8B42-0DD641731447}" presName="parentText" presStyleLbl="node1" presStyleIdx="2" presStyleCnt="3">
        <dgm:presLayoutVars>
          <dgm:chMax val="0"/>
          <dgm:bulletEnabled val="1"/>
        </dgm:presLayoutVars>
      </dgm:prSet>
      <dgm:spPr/>
      <dgm:t>
        <a:bodyPr/>
        <a:lstStyle/>
        <a:p>
          <a:endParaRPr lang="es-EC"/>
        </a:p>
      </dgm:t>
    </dgm:pt>
    <dgm:pt modelId="{15BB616E-CDB5-4377-B1B5-2DEBBD0F1BDD}" type="pres">
      <dgm:prSet presAssocID="{460DA0B6-CB5E-4EAC-8B42-0DD641731447}" presName="negativeSpace" presStyleCnt="0"/>
      <dgm:spPr/>
    </dgm:pt>
    <dgm:pt modelId="{D837904C-85DD-4528-AAD5-43509E2FF87F}" type="pres">
      <dgm:prSet presAssocID="{460DA0B6-CB5E-4EAC-8B42-0DD641731447}" presName="childText" presStyleLbl="conFgAcc1" presStyleIdx="2" presStyleCnt="3">
        <dgm:presLayoutVars>
          <dgm:bulletEnabled val="1"/>
        </dgm:presLayoutVars>
      </dgm:prSet>
      <dgm:spPr/>
    </dgm:pt>
  </dgm:ptLst>
  <dgm:cxnLst>
    <dgm:cxn modelId="{F4F99385-4129-4C78-8E64-56DD668D02D9}" type="presOf" srcId="{460DA0B6-CB5E-4EAC-8B42-0DD641731447}" destId="{BE08561E-BC1A-426E-ACE8-F9CCA9DF93C3}" srcOrd="1" destOrd="0" presId="urn:microsoft.com/office/officeart/2005/8/layout/list1"/>
    <dgm:cxn modelId="{CA0F278A-DB2A-4110-A6F1-A7DF65AE0CC9}" type="presOf" srcId="{3E26F40B-F0EA-4ECF-B466-C3F332B3B25B}" destId="{9C11780E-01BB-4312-AEF2-D86584EB880D}" srcOrd="0" destOrd="0" presId="urn:microsoft.com/office/officeart/2005/8/layout/list1"/>
    <dgm:cxn modelId="{5B099C4A-2AA2-45A7-BFBD-C643CF64508E}" srcId="{3E26F40B-F0EA-4ECF-B466-C3F332B3B25B}" destId="{460DA0B6-CB5E-4EAC-8B42-0DD641731447}" srcOrd="2" destOrd="0" parTransId="{E3C6E3F1-63C9-484E-BCE5-9AE25ECED9F2}" sibTransId="{182FD9D1-94AC-4F1D-BD5B-C7A4A36E1C9F}"/>
    <dgm:cxn modelId="{10006558-17F6-437F-95B8-79C96B645943}" srcId="{3E26F40B-F0EA-4ECF-B466-C3F332B3B25B}" destId="{CD41925B-93DD-4A93-8D08-13F7E1D05D51}" srcOrd="1" destOrd="0" parTransId="{6EDA5506-FA7A-40DE-87DE-B5F0C84BB2C7}" sibTransId="{A2CCB743-17A5-42C7-B550-280E6AC50F2E}"/>
    <dgm:cxn modelId="{0AAF5301-3D03-45B2-A449-B87CB5715850}" type="presOf" srcId="{460DA0B6-CB5E-4EAC-8B42-0DD641731447}" destId="{E2A3A956-5E51-489D-85A5-A198B939355F}" srcOrd="0" destOrd="0" presId="urn:microsoft.com/office/officeart/2005/8/layout/list1"/>
    <dgm:cxn modelId="{22E63227-4500-492F-B664-A9A9F7161A2F}" type="presOf" srcId="{CD41925B-93DD-4A93-8D08-13F7E1D05D51}" destId="{5017F218-296E-464B-B4A6-0455CE909DB0}" srcOrd="1" destOrd="0" presId="urn:microsoft.com/office/officeart/2005/8/layout/list1"/>
    <dgm:cxn modelId="{F9169B35-5D3B-4E51-9913-7E6CC42D48F2}" type="presOf" srcId="{29ABA0EF-2339-4215-8B9B-8F7F9394293B}" destId="{0AF9D3C1-AB3D-4056-AECC-F8BFA0561668}" srcOrd="0" destOrd="0" presId="urn:microsoft.com/office/officeart/2005/8/layout/list1"/>
    <dgm:cxn modelId="{5AB661DD-2BA0-43B9-94D1-3FA36046FBC0}" type="presOf" srcId="{CD41925B-93DD-4A93-8D08-13F7E1D05D51}" destId="{1299700A-EC5D-4D0C-BD22-E51BB14F9297}" srcOrd="0" destOrd="0" presId="urn:microsoft.com/office/officeart/2005/8/layout/list1"/>
    <dgm:cxn modelId="{2A81AEF7-8E7D-4513-B0F3-6E0EF24383E9}" type="presOf" srcId="{29ABA0EF-2339-4215-8B9B-8F7F9394293B}" destId="{3BB5A065-BC02-45AB-A428-D544F7B4F5D2}" srcOrd="1" destOrd="0" presId="urn:microsoft.com/office/officeart/2005/8/layout/list1"/>
    <dgm:cxn modelId="{51436D79-DDB2-46EB-BD4E-19797801BADF}" srcId="{3E26F40B-F0EA-4ECF-B466-C3F332B3B25B}" destId="{29ABA0EF-2339-4215-8B9B-8F7F9394293B}" srcOrd="0" destOrd="0" parTransId="{3E6DB471-91CA-4F2B-AF2B-03F2B0D4C664}" sibTransId="{3BADB963-F9FB-44F5-BD87-23A80FA9EE00}"/>
    <dgm:cxn modelId="{E84C1588-04F0-4262-B1CB-8251595B08BF}" type="presParOf" srcId="{9C11780E-01BB-4312-AEF2-D86584EB880D}" destId="{29B8CE9B-3771-4FC4-86FC-00DEAA2358EA}" srcOrd="0" destOrd="0" presId="urn:microsoft.com/office/officeart/2005/8/layout/list1"/>
    <dgm:cxn modelId="{4DBB49D8-0721-4EBE-896A-D9DCE8C38A47}" type="presParOf" srcId="{29B8CE9B-3771-4FC4-86FC-00DEAA2358EA}" destId="{0AF9D3C1-AB3D-4056-AECC-F8BFA0561668}" srcOrd="0" destOrd="0" presId="urn:microsoft.com/office/officeart/2005/8/layout/list1"/>
    <dgm:cxn modelId="{208FF16D-45CB-4E9C-B341-04E7A79F62F3}" type="presParOf" srcId="{29B8CE9B-3771-4FC4-86FC-00DEAA2358EA}" destId="{3BB5A065-BC02-45AB-A428-D544F7B4F5D2}" srcOrd="1" destOrd="0" presId="urn:microsoft.com/office/officeart/2005/8/layout/list1"/>
    <dgm:cxn modelId="{A497A5F1-147E-4B04-AD14-CCC36CDE5EB7}" type="presParOf" srcId="{9C11780E-01BB-4312-AEF2-D86584EB880D}" destId="{91FE361A-953D-4059-9328-C4866C39289A}" srcOrd="1" destOrd="0" presId="urn:microsoft.com/office/officeart/2005/8/layout/list1"/>
    <dgm:cxn modelId="{BDF71D7A-8078-49D4-972B-590218323F60}" type="presParOf" srcId="{9C11780E-01BB-4312-AEF2-D86584EB880D}" destId="{C18723D8-1527-4C50-9F5D-8D1D4F706404}" srcOrd="2" destOrd="0" presId="urn:microsoft.com/office/officeart/2005/8/layout/list1"/>
    <dgm:cxn modelId="{5474938C-350E-49A3-8E2B-F89AA64D94C1}" type="presParOf" srcId="{9C11780E-01BB-4312-AEF2-D86584EB880D}" destId="{0435AFA6-5A63-4C65-BE7F-BB43D6B231F2}" srcOrd="3" destOrd="0" presId="urn:microsoft.com/office/officeart/2005/8/layout/list1"/>
    <dgm:cxn modelId="{E63884CF-DB64-41E1-9010-E1C2EA414505}" type="presParOf" srcId="{9C11780E-01BB-4312-AEF2-D86584EB880D}" destId="{A61FC539-3654-4289-8A1D-9A0FCA9180E9}" srcOrd="4" destOrd="0" presId="urn:microsoft.com/office/officeart/2005/8/layout/list1"/>
    <dgm:cxn modelId="{663F5037-0B5D-4BCE-8297-33F2C19857A6}" type="presParOf" srcId="{A61FC539-3654-4289-8A1D-9A0FCA9180E9}" destId="{1299700A-EC5D-4D0C-BD22-E51BB14F9297}" srcOrd="0" destOrd="0" presId="urn:microsoft.com/office/officeart/2005/8/layout/list1"/>
    <dgm:cxn modelId="{271B3E45-0200-4F11-ACD5-EAAA1EABAC3C}" type="presParOf" srcId="{A61FC539-3654-4289-8A1D-9A0FCA9180E9}" destId="{5017F218-296E-464B-B4A6-0455CE909DB0}" srcOrd="1" destOrd="0" presId="urn:microsoft.com/office/officeart/2005/8/layout/list1"/>
    <dgm:cxn modelId="{9819C007-F088-4FED-B825-D8D1DA0EA455}" type="presParOf" srcId="{9C11780E-01BB-4312-AEF2-D86584EB880D}" destId="{3110C914-F933-4F83-8EEE-4B1B5813FAE9}" srcOrd="5" destOrd="0" presId="urn:microsoft.com/office/officeart/2005/8/layout/list1"/>
    <dgm:cxn modelId="{C6B226A1-B6FA-413C-B587-A213B8A1AEC4}" type="presParOf" srcId="{9C11780E-01BB-4312-AEF2-D86584EB880D}" destId="{C4CC9A66-DD5B-4849-A68C-527B68CBAA9D}" srcOrd="6" destOrd="0" presId="urn:microsoft.com/office/officeart/2005/8/layout/list1"/>
    <dgm:cxn modelId="{8A1C382F-64A0-491F-A527-01E1E8A47341}" type="presParOf" srcId="{9C11780E-01BB-4312-AEF2-D86584EB880D}" destId="{EDEB6C06-D6B8-4529-8870-98F6DFFD2289}" srcOrd="7" destOrd="0" presId="urn:microsoft.com/office/officeart/2005/8/layout/list1"/>
    <dgm:cxn modelId="{D230E802-BCE1-4EEC-9B7A-C8E600CE58E3}" type="presParOf" srcId="{9C11780E-01BB-4312-AEF2-D86584EB880D}" destId="{A002F20B-20A9-4564-A240-AAA6127DE6F9}" srcOrd="8" destOrd="0" presId="urn:microsoft.com/office/officeart/2005/8/layout/list1"/>
    <dgm:cxn modelId="{EE8F7599-A6FD-492B-8F24-8714A4FAE11E}" type="presParOf" srcId="{A002F20B-20A9-4564-A240-AAA6127DE6F9}" destId="{E2A3A956-5E51-489D-85A5-A198B939355F}" srcOrd="0" destOrd="0" presId="urn:microsoft.com/office/officeart/2005/8/layout/list1"/>
    <dgm:cxn modelId="{A571A705-F301-45D2-BCD8-915CAD2BF7B8}" type="presParOf" srcId="{A002F20B-20A9-4564-A240-AAA6127DE6F9}" destId="{BE08561E-BC1A-426E-ACE8-F9CCA9DF93C3}" srcOrd="1" destOrd="0" presId="urn:microsoft.com/office/officeart/2005/8/layout/list1"/>
    <dgm:cxn modelId="{DF691748-C1BA-422E-8CAF-BBBE600D42E5}" type="presParOf" srcId="{9C11780E-01BB-4312-AEF2-D86584EB880D}" destId="{15BB616E-CDB5-4377-B1B5-2DEBBD0F1BDD}" srcOrd="9" destOrd="0" presId="urn:microsoft.com/office/officeart/2005/8/layout/list1"/>
    <dgm:cxn modelId="{6D6FBB63-DE82-4771-AFB2-EF3CD02A3968}" type="presParOf" srcId="{9C11780E-01BB-4312-AEF2-D86584EB880D}" destId="{D837904C-85DD-4528-AAD5-43509E2FF8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D07CFC-8A9C-447A-828B-59F57E861786}"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PE"/>
        </a:p>
      </dgm:t>
    </dgm:pt>
    <dgm:pt modelId="{46AFDF3D-6190-44EF-8843-258C7A80970F}">
      <dgm:prSet phldrT="[Texto]" custT="1"/>
      <dgm:spPr/>
      <dgm:t>
        <a:bodyPr/>
        <a:lstStyle/>
        <a:p>
          <a:pPr algn="l"/>
          <a:r>
            <a:rPr lang="es-PE" sz="2000" b="1" u="sng" smtClean="0">
              <a:effectLst>
                <a:outerShdw blurRad="38100" dist="38100" dir="2700000" algn="tl">
                  <a:srgbClr val="000000">
                    <a:alpha val="43137"/>
                  </a:srgbClr>
                </a:outerShdw>
              </a:effectLst>
            </a:rPr>
            <a:t>Conclusiones</a:t>
          </a:r>
          <a:endParaRPr lang="es-PE" sz="2000" b="1" u="sng" dirty="0">
            <a:effectLst>
              <a:outerShdw blurRad="38100" dist="38100" dir="2700000" algn="tl">
                <a:srgbClr val="000000">
                  <a:alpha val="43137"/>
                </a:srgbClr>
              </a:outerShdw>
            </a:effectLst>
          </a:endParaRPr>
        </a:p>
      </dgm:t>
    </dgm:pt>
    <dgm:pt modelId="{E960775B-9E09-4A8E-B08C-976460ECA5EC}" type="parTrans" cxnId="{EEB14243-E2F6-43FE-BC81-3EA323517FC2}">
      <dgm:prSet/>
      <dgm:spPr/>
      <dgm:t>
        <a:bodyPr/>
        <a:lstStyle/>
        <a:p>
          <a:endParaRPr lang="es-PE"/>
        </a:p>
      </dgm:t>
    </dgm:pt>
    <dgm:pt modelId="{686BCBC8-4D12-423F-9883-3B46F9B09498}" type="sibTrans" cxnId="{EEB14243-E2F6-43FE-BC81-3EA323517FC2}">
      <dgm:prSet/>
      <dgm:spPr/>
      <dgm:t>
        <a:bodyPr/>
        <a:lstStyle/>
        <a:p>
          <a:endParaRPr lang="es-PE"/>
        </a:p>
      </dgm:t>
    </dgm:pt>
    <dgm:pt modelId="{D72455D4-B313-4208-9471-AAA489DB3BF5}">
      <dgm:prSet phldrT="[Texto]" custT="1"/>
      <dgm:spPr/>
      <dgm:t>
        <a:bodyPr/>
        <a:lstStyle/>
        <a:p>
          <a:pPr algn="l"/>
          <a:endParaRPr lang="es-PE" sz="2000" b="1" u="sng" dirty="0">
            <a:effectLst>
              <a:outerShdw blurRad="38100" dist="38100" dir="2700000" algn="tl">
                <a:srgbClr val="000000">
                  <a:alpha val="43137"/>
                </a:srgbClr>
              </a:outerShdw>
            </a:effectLst>
          </a:endParaRPr>
        </a:p>
      </dgm:t>
    </dgm:pt>
    <dgm:pt modelId="{601F4752-71EB-4E44-BF84-78C327F0CC22}" type="sibTrans" cxnId="{0C716559-52D1-47F2-AC49-D37896EA2A5F}">
      <dgm:prSet/>
      <dgm:spPr/>
      <dgm:t>
        <a:bodyPr/>
        <a:lstStyle/>
        <a:p>
          <a:endParaRPr lang="es-PE"/>
        </a:p>
      </dgm:t>
    </dgm:pt>
    <dgm:pt modelId="{6D1918C1-18D0-428E-AA87-D7E30651516C}" type="parTrans" cxnId="{0C716559-52D1-47F2-AC49-D37896EA2A5F}">
      <dgm:prSet/>
      <dgm:spPr/>
      <dgm:t>
        <a:bodyPr/>
        <a:lstStyle/>
        <a:p>
          <a:endParaRPr lang="es-PE"/>
        </a:p>
      </dgm:t>
    </dgm:pt>
    <dgm:pt modelId="{031F717D-A142-4D47-9D88-88359768C0A7}">
      <dgm:prSet phldrT="[Texto]" custT="1"/>
      <dgm:spPr/>
      <dgm:t>
        <a:bodyPr/>
        <a:lstStyle/>
        <a:p>
          <a:pPr algn="just"/>
          <a:endParaRPr lang="es-PE" sz="1600" dirty="0"/>
        </a:p>
      </dgm:t>
    </dgm:pt>
    <dgm:pt modelId="{B922BE0F-FF69-48DC-9AE7-BF3540C223A1}" type="parTrans" cxnId="{72429ECC-F35F-4C1E-BEFA-8F38D2C9DCCC}">
      <dgm:prSet/>
      <dgm:spPr/>
      <dgm:t>
        <a:bodyPr/>
        <a:lstStyle/>
        <a:p>
          <a:endParaRPr lang="es-EC"/>
        </a:p>
      </dgm:t>
    </dgm:pt>
    <dgm:pt modelId="{5C251B31-55A0-42F1-994A-6C77487EE950}" type="sibTrans" cxnId="{72429ECC-F35F-4C1E-BEFA-8F38D2C9DCCC}">
      <dgm:prSet/>
      <dgm:spPr/>
      <dgm:t>
        <a:bodyPr/>
        <a:lstStyle/>
        <a:p>
          <a:endParaRPr lang="es-EC"/>
        </a:p>
      </dgm:t>
    </dgm:pt>
    <dgm:pt modelId="{FFED1CF4-30BC-40DA-98BF-F914C6E41FAE}">
      <dgm:prSet phldrT="[Texto]" custT="1"/>
      <dgm:spPr/>
      <dgm:t>
        <a:bodyPr/>
        <a:lstStyle/>
        <a:p>
          <a:pPr algn="just"/>
          <a:r>
            <a:rPr lang="es-EC" sz="1700" dirty="0" smtClean="0"/>
            <a:t>Se desarrolló</a:t>
          </a:r>
          <a:r>
            <a:rPr lang="es-ES" sz="1700" dirty="0" smtClean="0"/>
            <a:t> el sistema que permite mediante hardware la detección y posicionamiento de transmisores que operen en la banda de la constelación de Iridium, a su vez que se evaluaron las características técnicas tanto de cada etapa del proyecto como de su totalidad.</a:t>
          </a:r>
          <a:endParaRPr lang="es-PE" sz="1700" dirty="0"/>
        </a:p>
      </dgm:t>
    </dgm:pt>
    <dgm:pt modelId="{BDE9D055-2B3A-4D83-A431-9161C78CA37C}" type="sibTrans" cxnId="{3CA808F0-3B54-4764-8BFF-05695D08D6B3}">
      <dgm:prSet/>
      <dgm:spPr/>
      <dgm:t>
        <a:bodyPr/>
        <a:lstStyle/>
        <a:p>
          <a:endParaRPr lang="es-PE"/>
        </a:p>
      </dgm:t>
    </dgm:pt>
    <dgm:pt modelId="{84FB51E1-3D74-4F30-A6B3-56F1A74A5AF3}" type="parTrans" cxnId="{3CA808F0-3B54-4764-8BFF-05695D08D6B3}">
      <dgm:prSet/>
      <dgm:spPr/>
      <dgm:t>
        <a:bodyPr/>
        <a:lstStyle/>
        <a:p>
          <a:endParaRPr lang="es-PE"/>
        </a:p>
      </dgm:t>
    </dgm:pt>
    <dgm:pt modelId="{6494B9FA-DB60-40B6-AB14-5AAAB3047D1C}">
      <dgm:prSet phldrT="[Texto]"/>
      <dgm:spPr/>
      <dgm:t>
        <a:bodyPr/>
        <a:lstStyle/>
        <a:p>
          <a:pPr algn="just"/>
          <a:r>
            <a:rPr lang="es-ES" sz="1600" dirty="0" smtClean="0"/>
            <a:t>Una de las funciones principales del sistema desarrollado es el de posicionamiento, el cual como se constató mediante las pruebas realizadas, opera de manera óptima en un rango de 320° de trabajo</a:t>
          </a:r>
          <a:r>
            <a:rPr lang="es-PE" sz="1600" dirty="0" smtClean="0"/>
            <a:t>.</a:t>
          </a:r>
          <a:endParaRPr lang="es-PE" sz="1600" dirty="0"/>
        </a:p>
      </dgm:t>
    </dgm:pt>
    <dgm:pt modelId="{1F42EE8A-8779-46E6-B501-1F219DF2A7A7}" type="sibTrans" cxnId="{9056AA4D-B490-4643-8F77-4B40D33402DC}">
      <dgm:prSet/>
      <dgm:spPr/>
      <dgm:t>
        <a:bodyPr/>
        <a:lstStyle/>
        <a:p>
          <a:endParaRPr lang="es-PE"/>
        </a:p>
      </dgm:t>
    </dgm:pt>
    <dgm:pt modelId="{960143D9-5F74-49E4-811C-166F139E858D}" type="parTrans" cxnId="{9056AA4D-B490-4643-8F77-4B40D33402DC}">
      <dgm:prSet/>
      <dgm:spPr/>
      <dgm:t>
        <a:bodyPr/>
        <a:lstStyle/>
        <a:p>
          <a:endParaRPr lang="es-PE"/>
        </a:p>
      </dgm:t>
    </dgm:pt>
    <dgm:pt modelId="{12876B17-0435-4381-8710-AF014A5ACCEE}">
      <dgm:prSet phldrT="[Texto]" custT="1"/>
      <dgm:spPr/>
      <dgm:t>
        <a:bodyPr/>
        <a:lstStyle/>
        <a:p>
          <a:pPr algn="just"/>
          <a:r>
            <a:rPr lang="es-ES" sz="1600" dirty="0" smtClean="0"/>
            <a:t>Se obtuvo el diagrama de constelación de una señal modulada en cuadratura QPSK y se demostró el desfase de 90° tanto en I y en Q, lo que demuestra que la frecuencia de operación es separada en forma optima tanto en fase y cuadratura.</a:t>
          </a:r>
          <a:endParaRPr lang="es-PE" sz="1600" dirty="0"/>
        </a:p>
      </dgm:t>
    </dgm:pt>
    <dgm:pt modelId="{EC057522-D658-4A58-8E86-84A7C8F7BE44}" type="parTrans" cxnId="{0DF9A6B0-0399-4258-822F-17BE0F4DAED4}">
      <dgm:prSet/>
      <dgm:spPr/>
      <dgm:t>
        <a:bodyPr/>
        <a:lstStyle/>
        <a:p>
          <a:endParaRPr lang="es-EC"/>
        </a:p>
      </dgm:t>
    </dgm:pt>
    <dgm:pt modelId="{DD4A642B-2B0E-4B4B-9C71-530C8C9416B1}" type="sibTrans" cxnId="{0DF9A6B0-0399-4258-822F-17BE0F4DAED4}">
      <dgm:prSet/>
      <dgm:spPr/>
      <dgm:t>
        <a:bodyPr/>
        <a:lstStyle/>
        <a:p>
          <a:endParaRPr lang="es-EC"/>
        </a:p>
      </dgm:t>
    </dgm:pt>
    <dgm:pt modelId="{4AB8256F-2A17-4AB9-BC5D-284C626AB0BE}">
      <dgm:prSet phldrT="[Texto]" custT="1"/>
      <dgm:spPr/>
      <dgm:t>
        <a:bodyPr/>
        <a:lstStyle/>
        <a:p>
          <a:pPr algn="just"/>
          <a:endParaRPr lang="es-PE" sz="1600" dirty="0"/>
        </a:p>
      </dgm:t>
    </dgm:pt>
    <dgm:pt modelId="{7F91982B-0454-491E-BCFD-2219F612C2A2}" type="parTrans" cxnId="{96E0F71C-05E9-44CE-A911-9E183672D476}">
      <dgm:prSet/>
      <dgm:spPr/>
      <dgm:t>
        <a:bodyPr/>
        <a:lstStyle/>
        <a:p>
          <a:endParaRPr lang="es-EC"/>
        </a:p>
      </dgm:t>
    </dgm:pt>
    <dgm:pt modelId="{16B97280-E864-4D77-BE8D-5FFFAC153EE4}" type="sibTrans" cxnId="{96E0F71C-05E9-44CE-A911-9E183672D476}">
      <dgm:prSet/>
      <dgm:spPr/>
      <dgm:t>
        <a:bodyPr/>
        <a:lstStyle/>
        <a:p>
          <a:endParaRPr lang="es-EC"/>
        </a:p>
      </dgm:t>
    </dgm:pt>
    <dgm:pt modelId="{6BBFE652-7030-4CC0-A4C7-F5D863D66C70}" type="pres">
      <dgm:prSet presAssocID="{D2D07CFC-8A9C-447A-828B-59F57E861786}" presName="Name0" presStyleCnt="0">
        <dgm:presLayoutVars>
          <dgm:dir/>
          <dgm:resizeHandles val="exact"/>
        </dgm:presLayoutVars>
      </dgm:prSet>
      <dgm:spPr/>
      <dgm:t>
        <a:bodyPr/>
        <a:lstStyle/>
        <a:p>
          <a:endParaRPr lang="es-PE"/>
        </a:p>
      </dgm:t>
    </dgm:pt>
    <dgm:pt modelId="{5DC7D354-D2B3-4CEE-9874-064252B0EA6A}" type="pres">
      <dgm:prSet presAssocID="{46AFDF3D-6190-44EF-8843-258C7A80970F}" presName="node" presStyleLbl="node1" presStyleIdx="0" presStyleCnt="2" custLinFactNeighborX="-92856" custLinFactNeighborY="416">
        <dgm:presLayoutVars>
          <dgm:bulletEnabled val="1"/>
        </dgm:presLayoutVars>
      </dgm:prSet>
      <dgm:spPr/>
      <dgm:t>
        <a:bodyPr/>
        <a:lstStyle/>
        <a:p>
          <a:endParaRPr lang="es-PE"/>
        </a:p>
      </dgm:t>
    </dgm:pt>
    <dgm:pt modelId="{77C0B0A8-2BDB-4D95-A873-0F328259D24A}" type="pres">
      <dgm:prSet presAssocID="{686BCBC8-4D12-423F-9883-3B46F9B09498}" presName="sibTrans" presStyleCnt="0"/>
      <dgm:spPr/>
      <dgm:t>
        <a:bodyPr/>
        <a:lstStyle/>
        <a:p>
          <a:endParaRPr lang="es-ES"/>
        </a:p>
      </dgm:t>
    </dgm:pt>
    <dgm:pt modelId="{95C3F997-78C3-45B7-A952-FBDD73F3E76C}" type="pres">
      <dgm:prSet presAssocID="{D72455D4-B313-4208-9471-AAA489DB3BF5}" presName="node" presStyleLbl="node1" presStyleIdx="1" presStyleCnt="2">
        <dgm:presLayoutVars>
          <dgm:bulletEnabled val="1"/>
        </dgm:presLayoutVars>
      </dgm:prSet>
      <dgm:spPr/>
      <dgm:t>
        <a:bodyPr/>
        <a:lstStyle/>
        <a:p>
          <a:endParaRPr lang="es-PE"/>
        </a:p>
      </dgm:t>
    </dgm:pt>
  </dgm:ptLst>
  <dgm:cxnLst>
    <dgm:cxn modelId="{9207072B-0F31-4D7C-A72B-9704FEE6EFB1}" type="presOf" srcId="{D2D07CFC-8A9C-447A-828B-59F57E861786}" destId="{6BBFE652-7030-4CC0-A4C7-F5D863D66C70}" srcOrd="0" destOrd="0" presId="urn:microsoft.com/office/officeart/2005/8/layout/hList6"/>
    <dgm:cxn modelId="{984A5F51-475E-4512-9BA7-8E1F24E9E3D3}" type="presOf" srcId="{46AFDF3D-6190-44EF-8843-258C7A80970F}" destId="{5DC7D354-D2B3-4CEE-9874-064252B0EA6A}" srcOrd="0" destOrd="0" presId="urn:microsoft.com/office/officeart/2005/8/layout/hList6"/>
    <dgm:cxn modelId="{0DF9A6B0-0399-4258-822F-17BE0F4DAED4}" srcId="{D72455D4-B313-4208-9471-AAA489DB3BF5}" destId="{12876B17-0435-4381-8710-AF014A5ACCEE}" srcOrd="1" destOrd="0" parTransId="{EC057522-D658-4A58-8E86-84A7C8F7BE44}" sibTransId="{DD4A642B-2B0E-4B4B-9C71-530C8C9416B1}"/>
    <dgm:cxn modelId="{3CA808F0-3B54-4764-8BFF-05695D08D6B3}" srcId="{46AFDF3D-6190-44EF-8843-258C7A80970F}" destId="{FFED1CF4-30BC-40DA-98BF-F914C6E41FAE}" srcOrd="1" destOrd="0" parTransId="{84FB51E1-3D74-4F30-A6B3-56F1A74A5AF3}" sibTransId="{BDE9D055-2B3A-4D83-A431-9161C78CA37C}"/>
    <dgm:cxn modelId="{6C4FB0EA-61EA-46D2-9EBE-67DD0E2472F1}" type="presOf" srcId="{D72455D4-B313-4208-9471-AAA489DB3BF5}" destId="{95C3F997-78C3-45B7-A952-FBDD73F3E76C}" srcOrd="0" destOrd="0" presId="urn:microsoft.com/office/officeart/2005/8/layout/hList6"/>
    <dgm:cxn modelId="{8F068E74-0087-454F-B9CB-8B0BE46EA6FD}" type="presOf" srcId="{FFED1CF4-30BC-40DA-98BF-F914C6E41FAE}" destId="{5DC7D354-D2B3-4CEE-9874-064252B0EA6A}" srcOrd="0" destOrd="2" presId="urn:microsoft.com/office/officeart/2005/8/layout/hList6"/>
    <dgm:cxn modelId="{72429ECC-F35F-4C1E-BEFA-8F38D2C9DCCC}" srcId="{D72455D4-B313-4208-9471-AAA489DB3BF5}" destId="{031F717D-A142-4D47-9D88-88359768C0A7}" srcOrd="2" destOrd="0" parTransId="{B922BE0F-FF69-48DC-9AE7-BF3540C223A1}" sibTransId="{5C251B31-55A0-42F1-994A-6C77487EE950}"/>
    <dgm:cxn modelId="{0C716559-52D1-47F2-AC49-D37896EA2A5F}" srcId="{D2D07CFC-8A9C-447A-828B-59F57E861786}" destId="{D72455D4-B313-4208-9471-AAA489DB3BF5}" srcOrd="1" destOrd="0" parTransId="{6D1918C1-18D0-428E-AA87-D7E30651516C}" sibTransId="{601F4752-71EB-4E44-BF84-78C327F0CC22}"/>
    <dgm:cxn modelId="{0113895B-9693-4D6A-9082-F6C83C5744EB}" type="presOf" srcId="{4AB8256F-2A17-4AB9-BC5D-284C626AB0BE}" destId="{5DC7D354-D2B3-4CEE-9874-064252B0EA6A}" srcOrd="0" destOrd="1" presId="urn:microsoft.com/office/officeart/2005/8/layout/hList6"/>
    <dgm:cxn modelId="{8FA48DC9-580B-45AF-A0EF-061ED5F5E046}" type="presOf" srcId="{6494B9FA-DB60-40B6-AB14-5AAAB3047D1C}" destId="{95C3F997-78C3-45B7-A952-FBDD73F3E76C}" srcOrd="0" destOrd="1" presId="urn:microsoft.com/office/officeart/2005/8/layout/hList6"/>
    <dgm:cxn modelId="{795A4E93-8F1A-414A-B0CA-6D2070C9E21E}" type="presOf" srcId="{12876B17-0435-4381-8710-AF014A5ACCEE}" destId="{95C3F997-78C3-45B7-A952-FBDD73F3E76C}" srcOrd="0" destOrd="2" presId="urn:microsoft.com/office/officeart/2005/8/layout/hList6"/>
    <dgm:cxn modelId="{EEB14243-E2F6-43FE-BC81-3EA323517FC2}" srcId="{D2D07CFC-8A9C-447A-828B-59F57E861786}" destId="{46AFDF3D-6190-44EF-8843-258C7A80970F}" srcOrd="0" destOrd="0" parTransId="{E960775B-9E09-4A8E-B08C-976460ECA5EC}" sibTransId="{686BCBC8-4D12-423F-9883-3B46F9B09498}"/>
    <dgm:cxn modelId="{9056AA4D-B490-4643-8F77-4B40D33402DC}" srcId="{D72455D4-B313-4208-9471-AAA489DB3BF5}" destId="{6494B9FA-DB60-40B6-AB14-5AAAB3047D1C}" srcOrd="0" destOrd="0" parTransId="{960143D9-5F74-49E4-811C-166F139E858D}" sibTransId="{1F42EE8A-8779-46E6-B501-1F219DF2A7A7}"/>
    <dgm:cxn modelId="{96E0F71C-05E9-44CE-A911-9E183672D476}" srcId="{46AFDF3D-6190-44EF-8843-258C7A80970F}" destId="{4AB8256F-2A17-4AB9-BC5D-284C626AB0BE}" srcOrd="0" destOrd="0" parTransId="{7F91982B-0454-491E-BCFD-2219F612C2A2}" sibTransId="{16B97280-E864-4D77-BE8D-5FFFAC153EE4}"/>
    <dgm:cxn modelId="{6EC6B341-54B1-4E36-BA5F-2C87DCF11AB8}" type="presOf" srcId="{031F717D-A142-4D47-9D88-88359768C0A7}" destId="{95C3F997-78C3-45B7-A952-FBDD73F3E76C}" srcOrd="0" destOrd="3" presId="urn:microsoft.com/office/officeart/2005/8/layout/hList6"/>
    <dgm:cxn modelId="{BD0D0C39-3344-4BDA-AAC2-6865D8EF1191}" type="presParOf" srcId="{6BBFE652-7030-4CC0-A4C7-F5D863D66C70}" destId="{5DC7D354-D2B3-4CEE-9874-064252B0EA6A}" srcOrd="0" destOrd="0" presId="urn:microsoft.com/office/officeart/2005/8/layout/hList6"/>
    <dgm:cxn modelId="{D125B807-782D-4F76-BF7E-EBFB605020A4}" type="presParOf" srcId="{6BBFE652-7030-4CC0-A4C7-F5D863D66C70}" destId="{77C0B0A8-2BDB-4D95-A873-0F328259D24A}" srcOrd="1" destOrd="0" presId="urn:microsoft.com/office/officeart/2005/8/layout/hList6"/>
    <dgm:cxn modelId="{B90AFAF3-2483-4B7E-A8BF-4C583A2B087E}" type="presParOf" srcId="{6BBFE652-7030-4CC0-A4C7-F5D863D66C70}" destId="{95C3F997-78C3-45B7-A952-FBDD73F3E76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D07CFC-8A9C-447A-828B-59F57E861786}"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PE"/>
        </a:p>
      </dgm:t>
    </dgm:pt>
    <dgm:pt modelId="{46AFDF3D-6190-44EF-8843-258C7A80970F}">
      <dgm:prSet phldrT="[Texto]" custT="1"/>
      <dgm:spPr/>
      <dgm:t>
        <a:bodyPr/>
        <a:lstStyle/>
        <a:p>
          <a:pPr algn="l"/>
          <a:r>
            <a:rPr lang="es-EC" sz="1700" b="0" smtClean="0"/>
            <a:t>Se</a:t>
          </a:r>
          <a:r>
            <a:rPr lang="es-ES" sz="1700" b="0" smtClean="0"/>
            <a:t> demostró en el presente trabajo, que el lóbulo principal de la antena microlínea es más directivo, su ancho de haz de media potencia es 16° más angosto  y al poseer un plato parabólico se añade una ganancia adicional de al menos 15 dB por sobre la ganancia de las antenas dipolo tipo V.</a:t>
          </a:r>
          <a:endParaRPr lang="es-PE" sz="2000" b="1" u="sng" dirty="0">
            <a:effectLst>
              <a:outerShdw blurRad="38100" dist="38100" dir="2700000" algn="tl">
                <a:srgbClr val="000000">
                  <a:alpha val="43137"/>
                </a:srgbClr>
              </a:outerShdw>
            </a:effectLst>
          </a:endParaRPr>
        </a:p>
      </dgm:t>
    </dgm:pt>
    <dgm:pt modelId="{E960775B-9E09-4A8E-B08C-976460ECA5EC}" type="parTrans" cxnId="{EEB14243-E2F6-43FE-BC81-3EA323517FC2}">
      <dgm:prSet/>
      <dgm:spPr/>
      <dgm:t>
        <a:bodyPr/>
        <a:lstStyle/>
        <a:p>
          <a:endParaRPr lang="es-PE"/>
        </a:p>
      </dgm:t>
    </dgm:pt>
    <dgm:pt modelId="{686BCBC8-4D12-423F-9883-3B46F9B09498}" type="sibTrans" cxnId="{EEB14243-E2F6-43FE-BC81-3EA323517FC2}">
      <dgm:prSet/>
      <dgm:spPr/>
      <dgm:t>
        <a:bodyPr/>
        <a:lstStyle/>
        <a:p>
          <a:endParaRPr lang="es-PE"/>
        </a:p>
      </dgm:t>
    </dgm:pt>
    <dgm:pt modelId="{D72455D4-B313-4208-9471-AAA489DB3BF5}">
      <dgm:prSet phldrT="[Texto]" custT="1"/>
      <dgm:spPr/>
      <dgm:t>
        <a:bodyPr/>
        <a:lstStyle/>
        <a:p>
          <a:pPr algn="l"/>
          <a:r>
            <a:rPr lang="es-EC" sz="1700" dirty="0" smtClean="0"/>
            <a:t>La realización de esta tesis aporto un artículo sobre dicho tema en la que se demuestra que el rendimiento de las topologías downconverters analizadas depende en gran medida de los cambios de fase de los osciladores locales y que es necesario agregar etapas que ayuden a reducir y controlar el desplazamiento de fase de las etapas de modulación y demodulación</a:t>
          </a:r>
          <a:r>
            <a:rPr lang="es-ES" sz="1700" dirty="0" smtClean="0"/>
            <a:t>.</a:t>
          </a:r>
          <a:endParaRPr lang="es-PE" sz="1700" b="1" u="sng" dirty="0">
            <a:effectLst>
              <a:outerShdw blurRad="38100" dist="38100" dir="2700000" algn="tl">
                <a:srgbClr val="000000">
                  <a:alpha val="43137"/>
                </a:srgbClr>
              </a:outerShdw>
            </a:effectLst>
          </a:endParaRPr>
        </a:p>
      </dgm:t>
    </dgm:pt>
    <dgm:pt modelId="{601F4752-71EB-4E44-BF84-78C327F0CC22}" type="sibTrans" cxnId="{0C716559-52D1-47F2-AC49-D37896EA2A5F}">
      <dgm:prSet/>
      <dgm:spPr/>
      <dgm:t>
        <a:bodyPr/>
        <a:lstStyle/>
        <a:p>
          <a:endParaRPr lang="es-PE"/>
        </a:p>
      </dgm:t>
    </dgm:pt>
    <dgm:pt modelId="{6D1918C1-18D0-428E-AA87-D7E30651516C}" type="parTrans" cxnId="{0C716559-52D1-47F2-AC49-D37896EA2A5F}">
      <dgm:prSet/>
      <dgm:spPr/>
      <dgm:t>
        <a:bodyPr/>
        <a:lstStyle/>
        <a:p>
          <a:endParaRPr lang="es-PE"/>
        </a:p>
      </dgm:t>
    </dgm:pt>
    <dgm:pt modelId="{AFFDEB7C-FD7C-40A4-B268-BD2D66DEC80E}">
      <dgm:prSet phldrT="[Texto]" custT="1"/>
      <dgm:spPr/>
      <dgm:t>
        <a:bodyPr/>
        <a:lstStyle/>
        <a:p>
          <a:pPr algn="just"/>
          <a:endParaRPr lang="es-PE" sz="1600" dirty="0"/>
        </a:p>
      </dgm:t>
    </dgm:pt>
    <dgm:pt modelId="{5E5C39B2-FA0F-425E-8692-2E383BC7E614}" type="parTrans" cxnId="{64317B8D-7ED8-4F07-B5E9-C8C4632D713B}">
      <dgm:prSet/>
      <dgm:spPr/>
      <dgm:t>
        <a:bodyPr/>
        <a:lstStyle/>
        <a:p>
          <a:endParaRPr lang="es-EC"/>
        </a:p>
      </dgm:t>
    </dgm:pt>
    <dgm:pt modelId="{124FEABE-7188-4BB6-AFA4-7F3C7E77D975}" type="sibTrans" cxnId="{64317B8D-7ED8-4F07-B5E9-C8C4632D713B}">
      <dgm:prSet/>
      <dgm:spPr/>
      <dgm:t>
        <a:bodyPr/>
        <a:lstStyle/>
        <a:p>
          <a:endParaRPr lang="es-EC"/>
        </a:p>
      </dgm:t>
    </dgm:pt>
    <dgm:pt modelId="{BEB6793B-A5AD-4F07-B403-7EFE05273528}">
      <dgm:prSet custT="1"/>
      <dgm:spPr/>
      <dgm:t>
        <a:bodyPr/>
        <a:lstStyle/>
        <a:p>
          <a:pPr algn="just"/>
          <a:r>
            <a:rPr lang="es-ES" sz="1700" dirty="0" smtClean="0"/>
            <a:t>Se comprobó que el LNA MAX1200 adiciona nivel de ganancia a la señal entrante de hasta 32dB lo cual compensa las pérdidas que generan las siguientes etapas, obteniendo a la salida total del sistema una ganancia de 10.4 dB.</a:t>
          </a:r>
          <a:endParaRPr lang="es-EC" sz="1700" dirty="0"/>
        </a:p>
      </dgm:t>
    </dgm:pt>
    <dgm:pt modelId="{B797DB97-392A-42DF-8CC8-E12C96DAF683}" type="parTrans" cxnId="{A9F17587-0B91-418B-823D-8EA3E4F044AF}">
      <dgm:prSet/>
      <dgm:spPr/>
      <dgm:t>
        <a:bodyPr/>
        <a:lstStyle/>
        <a:p>
          <a:endParaRPr lang="es-EC"/>
        </a:p>
      </dgm:t>
    </dgm:pt>
    <dgm:pt modelId="{9D7572C8-B72D-496B-ACF2-8E8869E2E0DF}" type="sibTrans" cxnId="{A9F17587-0B91-418B-823D-8EA3E4F044AF}">
      <dgm:prSet/>
      <dgm:spPr/>
      <dgm:t>
        <a:bodyPr/>
        <a:lstStyle/>
        <a:p>
          <a:endParaRPr lang="es-EC"/>
        </a:p>
      </dgm:t>
    </dgm:pt>
    <dgm:pt modelId="{6BBFE652-7030-4CC0-A4C7-F5D863D66C70}" type="pres">
      <dgm:prSet presAssocID="{D2D07CFC-8A9C-447A-828B-59F57E861786}" presName="Name0" presStyleCnt="0">
        <dgm:presLayoutVars>
          <dgm:dir/>
          <dgm:resizeHandles val="exact"/>
        </dgm:presLayoutVars>
      </dgm:prSet>
      <dgm:spPr/>
      <dgm:t>
        <a:bodyPr/>
        <a:lstStyle/>
        <a:p>
          <a:endParaRPr lang="es-PE"/>
        </a:p>
      </dgm:t>
    </dgm:pt>
    <dgm:pt modelId="{5DC7D354-D2B3-4CEE-9874-064252B0EA6A}" type="pres">
      <dgm:prSet presAssocID="{46AFDF3D-6190-44EF-8843-258C7A80970F}" presName="node" presStyleLbl="node1" presStyleIdx="0" presStyleCnt="3" custLinFactX="100000" custLinFactNeighborX="102779" custLinFactNeighborY="0">
        <dgm:presLayoutVars>
          <dgm:bulletEnabled val="1"/>
        </dgm:presLayoutVars>
      </dgm:prSet>
      <dgm:spPr/>
      <dgm:t>
        <a:bodyPr/>
        <a:lstStyle/>
        <a:p>
          <a:endParaRPr lang="es-PE"/>
        </a:p>
      </dgm:t>
    </dgm:pt>
    <dgm:pt modelId="{77C0B0A8-2BDB-4D95-A873-0F328259D24A}" type="pres">
      <dgm:prSet presAssocID="{686BCBC8-4D12-423F-9883-3B46F9B09498}" presName="sibTrans" presStyleCnt="0"/>
      <dgm:spPr/>
      <dgm:t>
        <a:bodyPr/>
        <a:lstStyle/>
        <a:p>
          <a:endParaRPr lang="es-ES"/>
        </a:p>
      </dgm:t>
    </dgm:pt>
    <dgm:pt modelId="{1EB5814F-42EE-4887-9BD9-A528618ECE48}" type="pres">
      <dgm:prSet presAssocID="{BEB6793B-A5AD-4F07-B403-7EFE05273528}" presName="node" presStyleLbl="node1" presStyleIdx="1" presStyleCnt="3" custLinFactX="-95864" custLinFactNeighborX="-100000" custLinFactNeighborY="1834">
        <dgm:presLayoutVars>
          <dgm:bulletEnabled val="1"/>
        </dgm:presLayoutVars>
      </dgm:prSet>
      <dgm:spPr/>
      <dgm:t>
        <a:bodyPr/>
        <a:lstStyle/>
        <a:p>
          <a:endParaRPr lang="es-EC"/>
        </a:p>
      </dgm:t>
    </dgm:pt>
    <dgm:pt modelId="{A0A1FF0A-2BEC-4D18-BFFB-41A9B9E2B02E}" type="pres">
      <dgm:prSet presAssocID="{9D7572C8-B72D-496B-ACF2-8E8869E2E0DF}" presName="sibTrans" presStyleCnt="0"/>
      <dgm:spPr/>
      <dgm:t>
        <a:bodyPr/>
        <a:lstStyle/>
        <a:p>
          <a:endParaRPr lang="es-EC"/>
        </a:p>
      </dgm:t>
    </dgm:pt>
    <dgm:pt modelId="{95C3F997-78C3-45B7-A952-FBDD73F3E76C}" type="pres">
      <dgm:prSet presAssocID="{D72455D4-B313-4208-9471-AAA489DB3BF5}" presName="node" presStyleLbl="node1" presStyleIdx="2" presStyleCnt="3" custLinFactNeighborX="4870" custLinFactNeighborY="1130">
        <dgm:presLayoutVars>
          <dgm:bulletEnabled val="1"/>
        </dgm:presLayoutVars>
      </dgm:prSet>
      <dgm:spPr/>
      <dgm:t>
        <a:bodyPr/>
        <a:lstStyle/>
        <a:p>
          <a:endParaRPr lang="es-PE"/>
        </a:p>
      </dgm:t>
    </dgm:pt>
  </dgm:ptLst>
  <dgm:cxnLst>
    <dgm:cxn modelId="{DB9B2F66-768F-4291-BE34-A987196E2993}" type="presOf" srcId="{D72455D4-B313-4208-9471-AAA489DB3BF5}" destId="{95C3F997-78C3-45B7-A952-FBDD73F3E76C}" srcOrd="0" destOrd="0" presId="urn:microsoft.com/office/officeart/2005/8/layout/hList6"/>
    <dgm:cxn modelId="{84F71BA7-B6D4-4D47-9634-CE3CA9BB65AE}" type="presOf" srcId="{D2D07CFC-8A9C-447A-828B-59F57E861786}" destId="{6BBFE652-7030-4CC0-A4C7-F5D863D66C70}" srcOrd="0" destOrd="0" presId="urn:microsoft.com/office/officeart/2005/8/layout/hList6"/>
    <dgm:cxn modelId="{D1E64C34-08C8-41DD-8430-8D8AEC77190E}" type="presOf" srcId="{AFFDEB7C-FD7C-40A4-B268-BD2D66DEC80E}" destId="{5DC7D354-D2B3-4CEE-9874-064252B0EA6A}" srcOrd="0" destOrd="1" presId="urn:microsoft.com/office/officeart/2005/8/layout/hList6"/>
    <dgm:cxn modelId="{0C716559-52D1-47F2-AC49-D37896EA2A5F}" srcId="{D2D07CFC-8A9C-447A-828B-59F57E861786}" destId="{D72455D4-B313-4208-9471-AAA489DB3BF5}" srcOrd="2" destOrd="0" parTransId="{6D1918C1-18D0-428E-AA87-D7E30651516C}" sibTransId="{601F4752-71EB-4E44-BF84-78C327F0CC22}"/>
    <dgm:cxn modelId="{B3AC7162-8CA9-428B-84E0-8779737FDED8}" type="presOf" srcId="{BEB6793B-A5AD-4F07-B403-7EFE05273528}" destId="{1EB5814F-42EE-4887-9BD9-A528618ECE48}" srcOrd="0" destOrd="0" presId="urn:microsoft.com/office/officeart/2005/8/layout/hList6"/>
    <dgm:cxn modelId="{EEB14243-E2F6-43FE-BC81-3EA323517FC2}" srcId="{D2D07CFC-8A9C-447A-828B-59F57E861786}" destId="{46AFDF3D-6190-44EF-8843-258C7A80970F}" srcOrd="0" destOrd="0" parTransId="{E960775B-9E09-4A8E-B08C-976460ECA5EC}" sibTransId="{686BCBC8-4D12-423F-9883-3B46F9B09498}"/>
    <dgm:cxn modelId="{A8F69443-71F3-451B-8F2C-472B691F24B1}" type="presOf" srcId="{46AFDF3D-6190-44EF-8843-258C7A80970F}" destId="{5DC7D354-D2B3-4CEE-9874-064252B0EA6A}" srcOrd="0" destOrd="0" presId="urn:microsoft.com/office/officeart/2005/8/layout/hList6"/>
    <dgm:cxn modelId="{A9F17587-0B91-418B-823D-8EA3E4F044AF}" srcId="{D2D07CFC-8A9C-447A-828B-59F57E861786}" destId="{BEB6793B-A5AD-4F07-B403-7EFE05273528}" srcOrd="1" destOrd="0" parTransId="{B797DB97-392A-42DF-8CC8-E12C96DAF683}" sibTransId="{9D7572C8-B72D-496B-ACF2-8E8869E2E0DF}"/>
    <dgm:cxn modelId="{64317B8D-7ED8-4F07-B5E9-C8C4632D713B}" srcId="{46AFDF3D-6190-44EF-8843-258C7A80970F}" destId="{AFFDEB7C-FD7C-40A4-B268-BD2D66DEC80E}" srcOrd="0" destOrd="0" parTransId="{5E5C39B2-FA0F-425E-8692-2E383BC7E614}" sibTransId="{124FEABE-7188-4BB6-AFA4-7F3C7E77D975}"/>
    <dgm:cxn modelId="{06094100-2062-43BA-9E25-0630A91E6791}" type="presParOf" srcId="{6BBFE652-7030-4CC0-A4C7-F5D863D66C70}" destId="{5DC7D354-D2B3-4CEE-9874-064252B0EA6A}" srcOrd="0" destOrd="0" presId="urn:microsoft.com/office/officeart/2005/8/layout/hList6"/>
    <dgm:cxn modelId="{E94A65AD-EF62-473C-92A8-A4E90BF54D13}" type="presParOf" srcId="{6BBFE652-7030-4CC0-A4C7-F5D863D66C70}" destId="{77C0B0A8-2BDB-4D95-A873-0F328259D24A}" srcOrd="1" destOrd="0" presId="urn:microsoft.com/office/officeart/2005/8/layout/hList6"/>
    <dgm:cxn modelId="{AFB88A18-50B5-4A21-8DCC-99BBE7EF749B}" type="presParOf" srcId="{6BBFE652-7030-4CC0-A4C7-F5D863D66C70}" destId="{1EB5814F-42EE-4887-9BD9-A528618ECE48}" srcOrd="2" destOrd="0" presId="urn:microsoft.com/office/officeart/2005/8/layout/hList6"/>
    <dgm:cxn modelId="{5F25DC49-D939-4857-8D4B-99BA54B66FD4}" type="presParOf" srcId="{6BBFE652-7030-4CC0-A4C7-F5D863D66C70}" destId="{A0A1FF0A-2BEC-4D18-BFFB-41A9B9E2B02E}" srcOrd="3" destOrd="0" presId="urn:microsoft.com/office/officeart/2005/8/layout/hList6"/>
    <dgm:cxn modelId="{CBACA4EA-7DD5-4901-9B13-1D3DAC705E1D}" type="presParOf" srcId="{6BBFE652-7030-4CC0-A4C7-F5D863D66C70}" destId="{95C3F997-78C3-45B7-A952-FBDD73F3E76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07CFC-8A9C-447A-828B-59F57E861786}"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PE"/>
        </a:p>
      </dgm:t>
    </dgm:pt>
    <dgm:pt modelId="{46AFDF3D-6190-44EF-8843-258C7A80970F}">
      <dgm:prSet phldrT="[Texto]" custT="1"/>
      <dgm:spPr/>
      <dgm:t>
        <a:bodyPr/>
        <a:lstStyle/>
        <a:p>
          <a:pPr algn="l"/>
          <a:r>
            <a:rPr lang="es-PE" sz="2000" b="1" u="sng" dirty="0" smtClean="0">
              <a:effectLst>
                <a:outerShdw blurRad="38100" dist="38100" dir="2700000" algn="tl">
                  <a:srgbClr val="000000">
                    <a:alpha val="43137"/>
                  </a:srgbClr>
                </a:outerShdw>
              </a:effectLst>
            </a:rPr>
            <a:t>Recomendaciones</a:t>
          </a:r>
          <a:endParaRPr lang="es-PE" sz="2000" b="1" u="sng" dirty="0">
            <a:effectLst>
              <a:outerShdw blurRad="38100" dist="38100" dir="2700000" algn="tl">
                <a:srgbClr val="000000">
                  <a:alpha val="43137"/>
                </a:srgbClr>
              </a:outerShdw>
            </a:effectLst>
          </a:endParaRPr>
        </a:p>
      </dgm:t>
    </dgm:pt>
    <dgm:pt modelId="{E960775B-9E09-4A8E-B08C-976460ECA5EC}" type="parTrans" cxnId="{EEB14243-E2F6-43FE-BC81-3EA323517FC2}">
      <dgm:prSet/>
      <dgm:spPr/>
      <dgm:t>
        <a:bodyPr/>
        <a:lstStyle/>
        <a:p>
          <a:endParaRPr lang="es-PE"/>
        </a:p>
      </dgm:t>
    </dgm:pt>
    <dgm:pt modelId="{686BCBC8-4D12-423F-9883-3B46F9B09498}" type="sibTrans" cxnId="{EEB14243-E2F6-43FE-BC81-3EA323517FC2}">
      <dgm:prSet/>
      <dgm:spPr/>
      <dgm:t>
        <a:bodyPr/>
        <a:lstStyle/>
        <a:p>
          <a:endParaRPr lang="es-PE"/>
        </a:p>
      </dgm:t>
    </dgm:pt>
    <dgm:pt modelId="{D72455D4-B313-4208-9471-AAA489DB3BF5}">
      <dgm:prSet phldrT="[Texto]" custT="1"/>
      <dgm:spPr/>
      <dgm:t>
        <a:bodyPr/>
        <a:lstStyle/>
        <a:p>
          <a:pPr algn="l"/>
          <a:endParaRPr lang="es-PE" sz="2000" b="1" u="sng" dirty="0">
            <a:effectLst>
              <a:outerShdw blurRad="38100" dist="38100" dir="2700000" algn="tl">
                <a:srgbClr val="000000">
                  <a:alpha val="43137"/>
                </a:srgbClr>
              </a:outerShdw>
            </a:effectLst>
          </a:endParaRPr>
        </a:p>
      </dgm:t>
    </dgm:pt>
    <dgm:pt modelId="{601F4752-71EB-4E44-BF84-78C327F0CC22}" type="sibTrans" cxnId="{0C716559-52D1-47F2-AC49-D37896EA2A5F}">
      <dgm:prSet/>
      <dgm:spPr/>
      <dgm:t>
        <a:bodyPr/>
        <a:lstStyle/>
        <a:p>
          <a:endParaRPr lang="es-PE"/>
        </a:p>
      </dgm:t>
    </dgm:pt>
    <dgm:pt modelId="{6D1918C1-18D0-428E-AA87-D7E30651516C}" type="parTrans" cxnId="{0C716559-52D1-47F2-AC49-D37896EA2A5F}">
      <dgm:prSet/>
      <dgm:spPr/>
      <dgm:t>
        <a:bodyPr/>
        <a:lstStyle/>
        <a:p>
          <a:endParaRPr lang="es-PE"/>
        </a:p>
      </dgm:t>
    </dgm:pt>
    <dgm:pt modelId="{031F717D-A142-4D47-9D88-88359768C0A7}">
      <dgm:prSet phldrT="[Texto]" custT="1"/>
      <dgm:spPr/>
      <dgm:t>
        <a:bodyPr/>
        <a:lstStyle/>
        <a:p>
          <a:pPr algn="just"/>
          <a:endParaRPr lang="es-PE" sz="1600" dirty="0"/>
        </a:p>
      </dgm:t>
    </dgm:pt>
    <dgm:pt modelId="{B922BE0F-FF69-48DC-9AE7-BF3540C223A1}" type="parTrans" cxnId="{72429ECC-F35F-4C1E-BEFA-8F38D2C9DCCC}">
      <dgm:prSet/>
      <dgm:spPr/>
      <dgm:t>
        <a:bodyPr/>
        <a:lstStyle/>
        <a:p>
          <a:endParaRPr lang="es-EC"/>
        </a:p>
      </dgm:t>
    </dgm:pt>
    <dgm:pt modelId="{5C251B31-55A0-42F1-994A-6C77487EE950}" type="sibTrans" cxnId="{72429ECC-F35F-4C1E-BEFA-8F38D2C9DCCC}">
      <dgm:prSet/>
      <dgm:spPr/>
      <dgm:t>
        <a:bodyPr/>
        <a:lstStyle/>
        <a:p>
          <a:endParaRPr lang="es-EC"/>
        </a:p>
      </dgm:t>
    </dgm:pt>
    <dgm:pt modelId="{FFED1CF4-30BC-40DA-98BF-F914C6E41FAE}">
      <dgm:prSet phldrT="[Texto]" custT="1"/>
      <dgm:spPr/>
      <dgm:t>
        <a:bodyPr/>
        <a:lstStyle/>
        <a:p>
          <a:pPr algn="just"/>
          <a:r>
            <a:rPr lang="es-EC" sz="1700" dirty="0" smtClean="0"/>
            <a:t>Para poder obtener resultados óptimos en la etapa final en la que se divide la señal en fase y cuadratura se recomienda tener un computador que cuente con el software de fábrica del ADRF6807 e inicializarlo</a:t>
          </a:r>
          <a:r>
            <a:rPr lang="es-ES" sz="1700" dirty="0" smtClean="0"/>
            <a:t>.</a:t>
          </a:r>
          <a:endParaRPr lang="es-PE" sz="1700" dirty="0"/>
        </a:p>
      </dgm:t>
    </dgm:pt>
    <dgm:pt modelId="{BDE9D055-2B3A-4D83-A431-9161C78CA37C}" type="sibTrans" cxnId="{3CA808F0-3B54-4764-8BFF-05695D08D6B3}">
      <dgm:prSet/>
      <dgm:spPr/>
      <dgm:t>
        <a:bodyPr/>
        <a:lstStyle/>
        <a:p>
          <a:endParaRPr lang="es-PE"/>
        </a:p>
      </dgm:t>
    </dgm:pt>
    <dgm:pt modelId="{84FB51E1-3D74-4F30-A6B3-56F1A74A5AF3}" type="parTrans" cxnId="{3CA808F0-3B54-4764-8BFF-05695D08D6B3}">
      <dgm:prSet/>
      <dgm:spPr/>
      <dgm:t>
        <a:bodyPr/>
        <a:lstStyle/>
        <a:p>
          <a:endParaRPr lang="es-PE"/>
        </a:p>
      </dgm:t>
    </dgm:pt>
    <dgm:pt modelId="{6494B9FA-DB60-40B6-AB14-5AAAB3047D1C}">
      <dgm:prSet phldrT="[Texto]"/>
      <dgm:spPr/>
      <dgm:t>
        <a:bodyPr/>
        <a:lstStyle/>
        <a:p>
          <a:pPr algn="just"/>
          <a:r>
            <a:rPr lang="es-EC" sz="1600" dirty="0" smtClean="0"/>
            <a:t>Se recomienda sintetizar las frecuencias deseadas a partir de un solo oscilador local, además de ello que sean de alta precisión para que en una futura etapa no requiera realizar la sincronización en frecuencia, ya que existen osciladores que tienen un offset que afectan al rendimiento del sistema.</a:t>
          </a:r>
          <a:endParaRPr lang="es-PE" sz="1600" dirty="0"/>
        </a:p>
      </dgm:t>
    </dgm:pt>
    <dgm:pt modelId="{1F42EE8A-8779-46E6-B501-1F219DF2A7A7}" type="sibTrans" cxnId="{9056AA4D-B490-4643-8F77-4B40D33402DC}">
      <dgm:prSet/>
      <dgm:spPr/>
      <dgm:t>
        <a:bodyPr/>
        <a:lstStyle/>
        <a:p>
          <a:endParaRPr lang="es-PE"/>
        </a:p>
      </dgm:t>
    </dgm:pt>
    <dgm:pt modelId="{960143D9-5F74-49E4-811C-166F139E858D}" type="parTrans" cxnId="{9056AA4D-B490-4643-8F77-4B40D33402DC}">
      <dgm:prSet/>
      <dgm:spPr/>
      <dgm:t>
        <a:bodyPr/>
        <a:lstStyle/>
        <a:p>
          <a:endParaRPr lang="es-PE"/>
        </a:p>
      </dgm:t>
    </dgm:pt>
    <dgm:pt modelId="{4AB8256F-2A17-4AB9-BC5D-284C626AB0BE}">
      <dgm:prSet phldrT="[Texto]" custT="1"/>
      <dgm:spPr/>
      <dgm:t>
        <a:bodyPr/>
        <a:lstStyle/>
        <a:p>
          <a:pPr algn="just"/>
          <a:endParaRPr lang="es-PE" sz="1600" dirty="0"/>
        </a:p>
      </dgm:t>
    </dgm:pt>
    <dgm:pt modelId="{7F91982B-0454-491E-BCFD-2219F612C2A2}" type="parTrans" cxnId="{96E0F71C-05E9-44CE-A911-9E183672D476}">
      <dgm:prSet/>
      <dgm:spPr/>
      <dgm:t>
        <a:bodyPr/>
        <a:lstStyle/>
        <a:p>
          <a:endParaRPr lang="es-EC"/>
        </a:p>
      </dgm:t>
    </dgm:pt>
    <dgm:pt modelId="{16B97280-E864-4D77-BE8D-5FFFAC153EE4}" type="sibTrans" cxnId="{96E0F71C-05E9-44CE-A911-9E183672D476}">
      <dgm:prSet/>
      <dgm:spPr/>
      <dgm:t>
        <a:bodyPr/>
        <a:lstStyle/>
        <a:p>
          <a:endParaRPr lang="es-EC"/>
        </a:p>
      </dgm:t>
    </dgm:pt>
    <dgm:pt modelId="{6BBFE652-7030-4CC0-A4C7-F5D863D66C70}" type="pres">
      <dgm:prSet presAssocID="{D2D07CFC-8A9C-447A-828B-59F57E861786}" presName="Name0" presStyleCnt="0">
        <dgm:presLayoutVars>
          <dgm:dir/>
          <dgm:resizeHandles val="exact"/>
        </dgm:presLayoutVars>
      </dgm:prSet>
      <dgm:spPr/>
      <dgm:t>
        <a:bodyPr/>
        <a:lstStyle/>
        <a:p>
          <a:endParaRPr lang="es-PE"/>
        </a:p>
      </dgm:t>
    </dgm:pt>
    <dgm:pt modelId="{5DC7D354-D2B3-4CEE-9874-064252B0EA6A}" type="pres">
      <dgm:prSet presAssocID="{46AFDF3D-6190-44EF-8843-258C7A80970F}" presName="node" presStyleLbl="node1" presStyleIdx="0" presStyleCnt="2" custLinFactNeighborX="-92856" custLinFactNeighborY="416">
        <dgm:presLayoutVars>
          <dgm:bulletEnabled val="1"/>
        </dgm:presLayoutVars>
      </dgm:prSet>
      <dgm:spPr/>
      <dgm:t>
        <a:bodyPr/>
        <a:lstStyle/>
        <a:p>
          <a:endParaRPr lang="es-PE"/>
        </a:p>
      </dgm:t>
    </dgm:pt>
    <dgm:pt modelId="{77C0B0A8-2BDB-4D95-A873-0F328259D24A}" type="pres">
      <dgm:prSet presAssocID="{686BCBC8-4D12-423F-9883-3B46F9B09498}" presName="sibTrans" presStyleCnt="0"/>
      <dgm:spPr/>
      <dgm:t>
        <a:bodyPr/>
        <a:lstStyle/>
        <a:p>
          <a:endParaRPr lang="es-ES"/>
        </a:p>
      </dgm:t>
    </dgm:pt>
    <dgm:pt modelId="{95C3F997-78C3-45B7-A952-FBDD73F3E76C}" type="pres">
      <dgm:prSet presAssocID="{D72455D4-B313-4208-9471-AAA489DB3BF5}" presName="node" presStyleLbl="node1" presStyleIdx="1" presStyleCnt="2">
        <dgm:presLayoutVars>
          <dgm:bulletEnabled val="1"/>
        </dgm:presLayoutVars>
      </dgm:prSet>
      <dgm:spPr/>
      <dgm:t>
        <a:bodyPr/>
        <a:lstStyle/>
        <a:p>
          <a:endParaRPr lang="es-PE"/>
        </a:p>
      </dgm:t>
    </dgm:pt>
  </dgm:ptLst>
  <dgm:cxnLst>
    <dgm:cxn modelId="{C2EB5C49-70FC-4157-B895-71687FE82644}" type="presOf" srcId="{D2D07CFC-8A9C-447A-828B-59F57E861786}" destId="{6BBFE652-7030-4CC0-A4C7-F5D863D66C70}" srcOrd="0" destOrd="0" presId="urn:microsoft.com/office/officeart/2005/8/layout/hList6"/>
    <dgm:cxn modelId="{3CA808F0-3B54-4764-8BFF-05695D08D6B3}" srcId="{46AFDF3D-6190-44EF-8843-258C7A80970F}" destId="{FFED1CF4-30BC-40DA-98BF-F914C6E41FAE}" srcOrd="1" destOrd="0" parTransId="{84FB51E1-3D74-4F30-A6B3-56F1A74A5AF3}" sibTransId="{BDE9D055-2B3A-4D83-A431-9161C78CA37C}"/>
    <dgm:cxn modelId="{070E6325-F41E-4CDC-BCDA-7730BDF11C27}" type="presOf" srcId="{6494B9FA-DB60-40B6-AB14-5AAAB3047D1C}" destId="{95C3F997-78C3-45B7-A952-FBDD73F3E76C}" srcOrd="0" destOrd="1" presId="urn:microsoft.com/office/officeart/2005/8/layout/hList6"/>
    <dgm:cxn modelId="{9F713818-5560-4CD2-92F4-8E5C2341BA7D}" type="presOf" srcId="{031F717D-A142-4D47-9D88-88359768C0A7}" destId="{95C3F997-78C3-45B7-A952-FBDD73F3E76C}" srcOrd="0" destOrd="2" presId="urn:microsoft.com/office/officeart/2005/8/layout/hList6"/>
    <dgm:cxn modelId="{D5ED4F15-FC55-4E8A-92C4-A68C491BBC2D}" type="presOf" srcId="{D72455D4-B313-4208-9471-AAA489DB3BF5}" destId="{95C3F997-78C3-45B7-A952-FBDD73F3E76C}" srcOrd="0" destOrd="0" presId="urn:microsoft.com/office/officeart/2005/8/layout/hList6"/>
    <dgm:cxn modelId="{72429ECC-F35F-4C1E-BEFA-8F38D2C9DCCC}" srcId="{D72455D4-B313-4208-9471-AAA489DB3BF5}" destId="{031F717D-A142-4D47-9D88-88359768C0A7}" srcOrd="1" destOrd="0" parTransId="{B922BE0F-FF69-48DC-9AE7-BF3540C223A1}" sibTransId="{5C251B31-55A0-42F1-994A-6C77487EE950}"/>
    <dgm:cxn modelId="{0C716559-52D1-47F2-AC49-D37896EA2A5F}" srcId="{D2D07CFC-8A9C-447A-828B-59F57E861786}" destId="{D72455D4-B313-4208-9471-AAA489DB3BF5}" srcOrd="1" destOrd="0" parTransId="{6D1918C1-18D0-428E-AA87-D7E30651516C}" sibTransId="{601F4752-71EB-4E44-BF84-78C327F0CC22}"/>
    <dgm:cxn modelId="{84DC81CA-6682-4B52-8CCB-90620E1CE024}" type="presOf" srcId="{FFED1CF4-30BC-40DA-98BF-F914C6E41FAE}" destId="{5DC7D354-D2B3-4CEE-9874-064252B0EA6A}" srcOrd="0" destOrd="2" presId="urn:microsoft.com/office/officeart/2005/8/layout/hList6"/>
    <dgm:cxn modelId="{889316C2-8687-43AA-87DD-BF6EEC4D589B}" type="presOf" srcId="{46AFDF3D-6190-44EF-8843-258C7A80970F}" destId="{5DC7D354-D2B3-4CEE-9874-064252B0EA6A}" srcOrd="0" destOrd="0" presId="urn:microsoft.com/office/officeart/2005/8/layout/hList6"/>
    <dgm:cxn modelId="{EEB14243-E2F6-43FE-BC81-3EA323517FC2}" srcId="{D2D07CFC-8A9C-447A-828B-59F57E861786}" destId="{46AFDF3D-6190-44EF-8843-258C7A80970F}" srcOrd="0" destOrd="0" parTransId="{E960775B-9E09-4A8E-B08C-976460ECA5EC}" sibTransId="{686BCBC8-4D12-423F-9883-3B46F9B09498}"/>
    <dgm:cxn modelId="{9056AA4D-B490-4643-8F77-4B40D33402DC}" srcId="{D72455D4-B313-4208-9471-AAA489DB3BF5}" destId="{6494B9FA-DB60-40B6-AB14-5AAAB3047D1C}" srcOrd="0" destOrd="0" parTransId="{960143D9-5F74-49E4-811C-166F139E858D}" sibTransId="{1F42EE8A-8779-46E6-B501-1F219DF2A7A7}"/>
    <dgm:cxn modelId="{96E0F71C-05E9-44CE-A911-9E183672D476}" srcId="{46AFDF3D-6190-44EF-8843-258C7A80970F}" destId="{4AB8256F-2A17-4AB9-BC5D-284C626AB0BE}" srcOrd="0" destOrd="0" parTransId="{7F91982B-0454-491E-BCFD-2219F612C2A2}" sibTransId="{16B97280-E864-4D77-BE8D-5FFFAC153EE4}"/>
    <dgm:cxn modelId="{40ACD185-D260-4834-8F57-E110B6BC36B6}" type="presOf" srcId="{4AB8256F-2A17-4AB9-BC5D-284C626AB0BE}" destId="{5DC7D354-D2B3-4CEE-9874-064252B0EA6A}" srcOrd="0" destOrd="1" presId="urn:microsoft.com/office/officeart/2005/8/layout/hList6"/>
    <dgm:cxn modelId="{2FF26863-57F0-4BD9-A766-0A21A393E495}" type="presParOf" srcId="{6BBFE652-7030-4CC0-A4C7-F5D863D66C70}" destId="{5DC7D354-D2B3-4CEE-9874-064252B0EA6A}" srcOrd="0" destOrd="0" presId="urn:microsoft.com/office/officeart/2005/8/layout/hList6"/>
    <dgm:cxn modelId="{A8C34608-3F66-4AA2-9578-0EE6B1F9019F}" type="presParOf" srcId="{6BBFE652-7030-4CC0-A4C7-F5D863D66C70}" destId="{77C0B0A8-2BDB-4D95-A873-0F328259D24A}" srcOrd="1" destOrd="0" presId="urn:microsoft.com/office/officeart/2005/8/layout/hList6"/>
    <dgm:cxn modelId="{2BE47C4C-CC86-454E-B3E9-507C7F25CE11}" type="presParOf" srcId="{6BBFE652-7030-4CC0-A4C7-F5D863D66C70}" destId="{95C3F997-78C3-45B7-A952-FBDD73F3E76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D07CFC-8A9C-447A-828B-59F57E861786}"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PE"/>
        </a:p>
      </dgm:t>
    </dgm:pt>
    <dgm:pt modelId="{46AFDF3D-6190-44EF-8843-258C7A80970F}">
      <dgm:prSet phldrT="[Texto]" custT="1"/>
      <dgm:spPr/>
      <dgm:t>
        <a:bodyPr/>
        <a:lstStyle/>
        <a:p>
          <a:pPr algn="l"/>
          <a:r>
            <a:rPr lang="es-ES" sz="1700" smtClean="0"/>
            <a:t>Se propone que, para la creación de un segundo sistema de posicionamiento y detección, se diseñe una estructura que permita la colocación de un arreglo de 8 antenas de microlinea con plato parabólico ya que implican una fácil adecuación y poseen ganancias superiores</a:t>
          </a:r>
          <a:r>
            <a:rPr lang="es-PE" sz="1700" smtClean="0"/>
            <a:t>. </a:t>
          </a:r>
          <a:endParaRPr lang="es-PE" sz="2000" b="1" u="sng" dirty="0">
            <a:effectLst>
              <a:outerShdw blurRad="38100" dist="38100" dir="2700000" algn="tl">
                <a:srgbClr val="000000">
                  <a:alpha val="43137"/>
                </a:srgbClr>
              </a:outerShdw>
            </a:effectLst>
          </a:endParaRPr>
        </a:p>
      </dgm:t>
    </dgm:pt>
    <dgm:pt modelId="{E960775B-9E09-4A8E-B08C-976460ECA5EC}" type="parTrans" cxnId="{EEB14243-E2F6-43FE-BC81-3EA323517FC2}">
      <dgm:prSet/>
      <dgm:spPr/>
      <dgm:t>
        <a:bodyPr/>
        <a:lstStyle/>
        <a:p>
          <a:endParaRPr lang="es-PE"/>
        </a:p>
      </dgm:t>
    </dgm:pt>
    <dgm:pt modelId="{686BCBC8-4D12-423F-9883-3B46F9B09498}" type="sibTrans" cxnId="{EEB14243-E2F6-43FE-BC81-3EA323517FC2}">
      <dgm:prSet/>
      <dgm:spPr/>
      <dgm:t>
        <a:bodyPr/>
        <a:lstStyle/>
        <a:p>
          <a:endParaRPr lang="es-PE"/>
        </a:p>
      </dgm:t>
    </dgm:pt>
    <dgm:pt modelId="{D72455D4-B313-4208-9471-AAA489DB3BF5}">
      <dgm:prSet phldrT="[Texto]" custT="1"/>
      <dgm:spPr/>
      <dgm:t>
        <a:bodyPr/>
        <a:lstStyle/>
        <a:p>
          <a:pPr algn="l"/>
          <a:r>
            <a:rPr lang="es-ES" sz="1700" dirty="0" smtClean="0"/>
            <a:t>Se plantea que para el diseño y la fabricación de la carcasa y del circuito de alimentación se realice un estudio de materiales para hallar así el que sea óptimo para soportar las características del clima de la costa ecuatoriana y sea a prueba de agua.</a:t>
          </a:r>
          <a:endParaRPr lang="es-PE" sz="1700" b="1" u="sng" dirty="0">
            <a:effectLst>
              <a:outerShdw blurRad="38100" dist="38100" dir="2700000" algn="tl">
                <a:srgbClr val="000000">
                  <a:alpha val="43137"/>
                </a:srgbClr>
              </a:outerShdw>
            </a:effectLst>
          </a:endParaRPr>
        </a:p>
      </dgm:t>
    </dgm:pt>
    <dgm:pt modelId="{601F4752-71EB-4E44-BF84-78C327F0CC22}" type="sibTrans" cxnId="{0C716559-52D1-47F2-AC49-D37896EA2A5F}">
      <dgm:prSet/>
      <dgm:spPr/>
      <dgm:t>
        <a:bodyPr/>
        <a:lstStyle/>
        <a:p>
          <a:endParaRPr lang="es-PE"/>
        </a:p>
      </dgm:t>
    </dgm:pt>
    <dgm:pt modelId="{6D1918C1-18D0-428E-AA87-D7E30651516C}" type="parTrans" cxnId="{0C716559-52D1-47F2-AC49-D37896EA2A5F}">
      <dgm:prSet/>
      <dgm:spPr/>
      <dgm:t>
        <a:bodyPr/>
        <a:lstStyle/>
        <a:p>
          <a:endParaRPr lang="es-PE"/>
        </a:p>
      </dgm:t>
    </dgm:pt>
    <dgm:pt modelId="{AFFDEB7C-FD7C-40A4-B268-BD2D66DEC80E}">
      <dgm:prSet phldrT="[Texto]" custT="1"/>
      <dgm:spPr/>
      <dgm:t>
        <a:bodyPr/>
        <a:lstStyle/>
        <a:p>
          <a:pPr algn="just"/>
          <a:endParaRPr lang="es-PE" sz="1600" dirty="0"/>
        </a:p>
      </dgm:t>
    </dgm:pt>
    <dgm:pt modelId="{5E5C39B2-FA0F-425E-8692-2E383BC7E614}" type="parTrans" cxnId="{64317B8D-7ED8-4F07-B5E9-C8C4632D713B}">
      <dgm:prSet/>
      <dgm:spPr/>
      <dgm:t>
        <a:bodyPr/>
        <a:lstStyle/>
        <a:p>
          <a:endParaRPr lang="es-EC"/>
        </a:p>
      </dgm:t>
    </dgm:pt>
    <dgm:pt modelId="{124FEABE-7188-4BB6-AFA4-7F3C7E77D975}" type="sibTrans" cxnId="{64317B8D-7ED8-4F07-B5E9-C8C4632D713B}">
      <dgm:prSet/>
      <dgm:spPr/>
      <dgm:t>
        <a:bodyPr/>
        <a:lstStyle/>
        <a:p>
          <a:endParaRPr lang="es-EC"/>
        </a:p>
      </dgm:t>
    </dgm:pt>
    <dgm:pt modelId="{BEB6793B-A5AD-4F07-B403-7EFE05273528}">
      <dgm:prSet custT="1"/>
      <dgm:spPr/>
      <dgm:t>
        <a:bodyPr/>
        <a:lstStyle/>
        <a:p>
          <a:pPr algn="just"/>
          <a:r>
            <a:rPr lang="es-ES" sz="1700" dirty="0" smtClean="0"/>
            <a:t>Como trabajo futuro se plantea la etapa próxima al sistema presentado, la cual abarcaría el procesamiento digital de señales, la creación de un software de control y presentación de los resultados de posicionamiento a través de una interfaz amigable con el usuario final que se encargaría de operar el sistema entero.</a:t>
          </a:r>
          <a:endParaRPr lang="es-EC" sz="1700" dirty="0"/>
        </a:p>
      </dgm:t>
    </dgm:pt>
    <dgm:pt modelId="{B797DB97-392A-42DF-8CC8-E12C96DAF683}" type="parTrans" cxnId="{A9F17587-0B91-418B-823D-8EA3E4F044AF}">
      <dgm:prSet/>
      <dgm:spPr/>
      <dgm:t>
        <a:bodyPr/>
        <a:lstStyle/>
        <a:p>
          <a:endParaRPr lang="es-EC"/>
        </a:p>
      </dgm:t>
    </dgm:pt>
    <dgm:pt modelId="{9D7572C8-B72D-496B-ACF2-8E8869E2E0DF}" type="sibTrans" cxnId="{A9F17587-0B91-418B-823D-8EA3E4F044AF}">
      <dgm:prSet/>
      <dgm:spPr/>
      <dgm:t>
        <a:bodyPr/>
        <a:lstStyle/>
        <a:p>
          <a:endParaRPr lang="es-EC"/>
        </a:p>
      </dgm:t>
    </dgm:pt>
    <dgm:pt modelId="{6BBFE652-7030-4CC0-A4C7-F5D863D66C70}" type="pres">
      <dgm:prSet presAssocID="{D2D07CFC-8A9C-447A-828B-59F57E861786}" presName="Name0" presStyleCnt="0">
        <dgm:presLayoutVars>
          <dgm:dir/>
          <dgm:resizeHandles val="exact"/>
        </dgm:presLayoutVars>
      </dgm:prSet>
      <dgm:spPr/>
      <dgm:t>
        <a:bodyPr/>
        <a:lstStyle/>
        <a:p>
          <a:endParaRPr lang="es-PE"/>
        </a:p>
      </dgm:t>
    </dgm:pt>
    <dgm:pt modelId="{5DC7D354-D2B3-4CEE-9874-064252B0EA6A}" type="pres">
      <dgm:prSet presAssocID="{46AFDF3D-6190-44EF-8843-258C7A80970F}" presName="node" presStyleLbl="node1" presStyleIdx="0" presStyleCnt="3" custLinFactX="100000" custLinFactNeighborX="102779" custLinFactNeighborY="0">
        <dgm:presLayoutVars>
          <dgm:bulletEnabled val="1"/>
        </dgm:presLayoutVars>
      </dgm:prSet>
      <dgm:spPr/>
      <dgm:t>
        <a:bodyPr/>
        <a:lstStyle/>
        <a:p>
          <a:endParaRPr lang="es-PE"/>
        </a:p>
      </dgm:t>
    </dgm:pt>
    <dgm:pt modelId="{77C0B0A8-2BDB-4D95-A873-0F328259D24A}" type="pres">
      <dgm:prSet presAssocID="{686BCBC8-4D12-423F-9883-3B46F9B09498}" presName="sibTrans" presStyleCnt="0"/>
      <dgm:spPr/>
      <dgm:t>
        <a:bodyPr/>
        <a:lstStyle/>
        <a:p>
          <a:endParaRPr lang="es-ES"/>
        </a:p>
      </dgm:t>
    </dgm:pt>
    <dgm:pt modelId="{1EB5814F-42EE-4887-9BD9-A528618ECE48}" type="pres">
      <dgm:prSet presAssocID="{BEB6793B-A5AD-4F07-B403-7EFE05273528}" presName="node" presStyleLbl="node1" presStyleIdx="1" presStyleCnt="3" custLinFactX="-95864" custLinFactNeighborX="-100000" custLinFactNeighborY="1834">
        <dgm:presLayoutVars>
          <dgm:bulletEnabled val="1"/>
        </dgm:presLayoutVars>
      </dgm:prSet>
      <dgm:spPr/>
      <dgm:t>
        <a:bodyPr/>
        <a:lstStyle/>
        <a:p>
          <a:endParaRPr lang="es-EC"/>
        </a:p>
      </dgm:t>
    </dgm:pt>
    <dgm:pt modelId="{A0A1FF0A-2BEC-4D18-BFFB-41A9B9E2B02E}" type="pres">
      <dgm:prSet presAssocID="{9D7572C8-B72D-496B-ACF2-8E8869E2E0DF}" presName="sibTrans" presStyleCnt="0"/>
      <dgm:spPr/>
      <dgm:t>
        <a:bodyPr/>
        <a:lstStyle/>
        <a:p>
          <a:endParaRPr lang="es-EC"/>
        </a:p>
      </dgm:t>
    </dgm:pt>
    <dgm:pt modelId="{95C3F997-78C3-45B7-A952-FBDD73F3E76C}" type="pres">
      <dgm:prSet presAssocID="{D72455D4-B313-4208-9471-AAA489DB3BF5}" presName="node" presStyleLbl="node1" presStyleIdx="2" presStyleCnt="3" custLinFactNeighborX="4870" custLinFactNeighborY="1130">
        <dgm:presLayoutVars>
          <dgm:bulletEnabled val="1"/>
        </dgm:presLayoutVars>
      </dgm:prSet>
      <dgm:spPr/>
      <dgm:t>
        <a:bodyPr/>
        <a:lstStyle/>
        <a:p>
          <a:endParaRPr lang="es-PE"/>
        </a:p>
      </dgm:t>
    </dgm:pt>
  </dgm:ptLst>
  <dgm:cxnLst>
    <dgm:cxn modelId="{5EC42C3E-3F54-4F0E-A390-D4CB1F691AEE}" type="presOf" srcId="{D2D07CFC-8A9C-447A-828B-59F57E861786}" destId="{6BBFE652-7030-4CC0-A4C7-F5D863D66C70}" srcOrd="0" destOrd="0" presId="urn:microsoft.com/office/officeart/2005/8/layout/hList6"/>
    <dgm:cxn modelId="{4915E61C-0273-4822-A900-4309B07780EF}" type="presOf" srcId="{46AFDF3D-6190-44EF-8843-258C7A80970F}" destId="{5DC7D354-D2B3-4CEE-9874-064252B0EA6A}" srcOrd="0" destOrd="0" presId="urn:microsoft.com/office/officeart/2005/8/layout/hList6"/>
    <dgm:cxn modelId="{64317B8D-7ED8-4F07-B5E9-C8C4632D713B}" srcId="{46AFDF3D-6190-44EF-8843-258C7A80970F}" destId="{AFFDEB7C-FD7C-40A4-B268-BD2D66DEC80E}" srcOrd="0" destOrd="0" parTransId="{5E5C39B2-FA0F-425E-8692-2E383BC7E614}" sibTransId="{124FEABE-7188-4BB6-AFA4-7F3C7E77D975}"/>
    <dgm:cxn modelId="{8F4AFC2A-24A9-441C-82E8-27617CAAF464}" type="presOf" srcId="{D72455D4-B313-4208-9471-AAA489DB3BF5}" destId="{95C3F997-78C3-45B7-A952-FBDD73F3E76C}" srcOrd="0" destOrd="0" presId="urn:microsoft.com/office/officeart/2005/8/layout/hList6"/>
    <dgm:cxn modelId="{0C716559-52D1-47F2-AC49-D37896EA2A5F}" srcId="{D2D07CFC-8A9C-447A-828B-59F57E861786}" destId="{D72455D4-B313-4208-9471-AAA489DB3BF5}" srcOrd="2" destOrd="0" parTransId="{6D1918C1-18D0-428E-AA87-D7E30651516C}" sibTransId="{601F4752-71EB-4E44-BF84-78C327F0CC22}"/>
    <dgm:cxn modelId="{A9F17587-0B91-418B-823D-8EA3E4F044AF}" srcId="{D2D07CFC-8A9C-447A-828B-59F57E861786}" destId="{BEB6793B-A5AD-4F07-B403-7EFE05273528}" srcOrd="1" destOrd="0" parTransId="{B797DB97-392A-42DF-8CC8-E12C96DAF683}" sibTransId="{9D7572C8-B72D-496B-ACF2-8E8869E2E0DF}"/>
    <dgm:cxn modelId="{EEB14243-E2F6-43FE-BC81-3EA323517FC2}" srcId="{D2D07CFC-8A9C-447A-828B-59F57E861786}" destId="{46AFDF3D-6190-44EF-8843-258C7A80970F}" srcOrd="0" destOrd="0" parTransId="{E960775B-9E09-4A8E-B08C-976460ECA5EC}" sibTransId="{686BCBC8-4D12-423F-9883-3B46F9B09498}"/>
    <dgm:cxn modelId="{CFECCE04-B50C-434D-8FCF-A0830091881A}" type="presOf" srcId="{AFFDEB7C-FD7C-40A4-B268-BD2D66DEC80E}" destId="{5DC7D354-D2B3-4CEE-9874-064252B0EA6A}" srcOrd="0" destOrd="1" presId="urn:microsoft.com/office/officeart/2005/8/layout/hList6"/>
    <dgm:cxn modelId="{F225839D-92DA-4D20-9D28-EB60E456183D}" type="presOf" srcId="{BEB6793B-A5AD-4F07-B403-7EFE05273528}" destId="{1EB5814F-42EE-4887-9BD9-A528618ECE48}" srcOrd="0" destOrd="0" presId="urn:microsoft.com/office/officeart/2005/8/layout/hList6"/>
    <dgm:cxn modelId="{F7D88E1A-56F0-4C65-9B66-209E885B7BE4}" type="presParOf" srcId="{6BBFE652-7030-4CC0-A4C7-F5D863D66C70}" destId="{5DC7D354-D2B3-4CEE-9874-064252B0EA6A}" srcOrd="0" destOrd="0" presId="urn:microsoft.com/office/officeart/2005/8/layout/hList6"/>
    <dgm:cxn modelId="{290725DF-96EB-421F-8F67-E8BCDE249BDB}" type="presParOf" srcId="{6BBFE652-7030-4CC0-A4C7-F5D863D66C70}" destId="{77C0B0A8-2BDB-4D95-A873-0F328259D24A}" srcOrd="1" destOrd="0" presId="urn:microsoft.com/office/officeart/2005/8/layout/hList6"/>
    <dgm:cxn modelId="{859335B5-3A4F-429D-9EDB-EC508D30E99A}" type="presParOf" srcId="{6BBFE652-7030-4CC0-A4C7-F5D863D66C70}" destId="{1EB5814F-42EE-4887-9BD9-A528618ECE48}" srcOrd="2" destOrd="0" presId="urn:microsoft.com/office/officeart/2005/8/layout/hList6"/>
    <dgm:cxn modelId="{F6B7DFE2-9230-4D82-9AB4-FD0A253AF5D5}" type="presParOf" srcId="{6BBFE652-7030-4CC0-A4C7-F5D863D66C70}" destId="{A0A1FF0A-2BEC-4D18-BFFB-41A9B9E2B02E}" srcOrd="3" destOrd="0" presId="urn:microsoft.com/office/officeart/2005/8/layout/hList6"/>
    <dgm:cxn modelId="{DAA1D4FE-5FF8-428D-A83E-157A60E54CD1}" type="presParOf" srcId="{6BBFE652-7030-4CC0-A4C7-F5D863D66C70}" destId="{95C3F997-78C3-45B7-A952-FBDD73F3E76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23D8-1527-4C50-9F5D-8D1D4F706404}">
      <dsp:nvSpPr>
        <dsp:cNvPr id="0" name=""/>
        <dsp:cNvSpPr/>
      </dsp:nvSpPr>
      <dsp:spPr>
        <a:xfrm>
          <a:off x="0" y="497308"/>
          <a:ext cx="9144332"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B5A065-BC02-45AB-A428-D544F7B4F5D2}">
      <dsp:nvSpPr>
        <dsp:cNvPr id="0" name=""/>
        <dsp:cNvSpPr/>
      </dsp:nvSpPr>
      <dsp:spPr>
        <a:xfrm>
          <a:off x="457216" y="84028"/>
          <a:ext cx="6401032" cy="826560"/>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El desarrollo tecnológico de los últimos años ha facilitado el transporte de drogas vía marítima.</a:t>
          </a:r>
          <a:endParaRPr lang="es-EC" sz="1800" kern="1200" dirty="0">
            <a:latin typeface="Times New Roman" panose="02020603050405020304" pitchFamily="18" charset="0"/>
            <a:cs typeface="Times New Roman" panose="02020603050405020304" pitchFamily="18" charset="0"/>
          </a:endParaRPr>
        </a:p>
      </dsp:txBody>
      <dsp:txXfrm>
        <a:off x="497565" y="124377"/>
        <a:ext cx="6320334" cy="745862"/>
      </dsp:txXfrm>
    </dsp:sp>
    <dsp:sp modelId="{C4CC9A66-DD5B-4849-A68C-527B68CBAA9D}">
      <dsp:nvSpPr>
        <dsp:cNvPr id="0" name=""/>
        <dsp:cNvSpPr/>
      </dsp:nvSpPr>
      <dsp:spPr>
        <a:xfrm>
          <a:off x="0" y="2088878"/>
          <a:ext cx="9144332"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17F218-296E-464B-B4A6-0455CE909DB0}">
      <dsp:nvSpPr>
        <dsp:cNvPr id="0" name=""/>
        <dsp:cNvSpPr/>
      </dsp:nvSpPr>
      <dsp:spPr>
        <a:xfrm>
          <a:off x="457216" y="1354108"/>
          <a:ext cx="6401032" cy="1148050"/>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Existen sistemas satelitales que utilizan muy alta frecuencia y se comunican con los satélites geoestacionarios permitiendo la transmisión de voz, datos y correos.</a:t>
          </a:r>
          <a:endParaRPr lang="es-EC" sz="1800" kern="1200" dirty="0">
            <a:latin typeface="Times New Roman" panose="02020603050405020304" pitchFamily="18" charset="0"/>
            <a:cs typeface="Times New Roman" panose="02020603050405020304" pitchFamily="18" charset="0"/>
          </a:endParaRPr>
        </a:p>
      </dsp:txBody>
      <dsp:txXfrm>
        <a:off x="513259" y="1410151"/>
        <a:ext cx="6288946" cy="1035964"/>
      </dsp:txXfrm>
    </dsp:sp>
    <dsp:sp modelId="{D837904C-85DD-4528-AAD5-43509E2FF87F}">
      <dsp:nvSpPr>
        <dsp:cNvPr id="0" name=""/>
        <dsp:cNvSpPr/>
      </dsp:nvSpPr>
      <dsp:spPr>
        <a:xfrm>
          <a:off x="0" y="3358958"/>
          <a:ext cx="9144332"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08561E-BC1A-426E-ACE8-F9CCA9DF93C3}">
      <dsp:nvSpPr>
        <dsp:cNvPr id="0" name=""/>
        <dsp:cNvSpPr/>
      </dsp:nvSpPr>
      <dsp:spPr>
        <a:xfrm>
          <a:off x="457216" y="2945678"/>
          <a:ext cx="6401032" cy="826560"/>
        </a:xfrm>
        <a:prstGeom prst="round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Esta tecnología es utilizada por las Organizaciones Criminales Transnacionales (</a:t>
          </a:r>
          <a:r>
            <a:rPr lang="es-EC" sz="1800" kern="1200" dirty="0" err="1" smtClean="0">
              <a:latin typeface="Times New Roman" panose="02020603050405020304" pitchFamily="18" charset="0"/>
              <a:cs typeface="Times New Roman" panose="02020603050405020304" pitchFamily="18" charset="0"/>
            </a:rPr>
            <a:t>TCOs</a:t>
          </a:r>
          <a:r>
            <a:rPr lang="es-EC" sz="1800" kern="1200" dirty="0" smtClean="0">
              <a:latin typeface="Times New Roman" panose="02020603050405020304" pitchFamily="18" charset="0"/>
              <a:cs typeface="Times New Roman" panose="02020603050405020304" pitchFamily="18" charset="0"/>
            </a:rPr>
            <a:t>) para su comunicación desde sitios remotos.</a:t>
          </a:r>
          <a:endParaRPr lang="es-EC" sz="1800" kern="1200" dirty="0">
            <a:latin typeface="Times New Roman" panose="02020603050405020304" pitchFamily="18" charset="0"/>
            <a:cs typeface="Times New Roman" panose="02020603050405020304" pitchFamily="18" charset="0"/>
          </a:endParaRPr>
        </a:p>
      </dsp:txBody>
      <dsp:txXfrm>
        <a:off x="497565" y="2986027"/>
        <a:ext cx="6320334" cy="745862"/>
      </dsp:txXfrm>
    </dsp:sp>
    <dsp:sp modelId="{B2DD69F7-B170-4D21-A14C-117EBEB1892F}">
      <dsp:nvSpPr>
        <dsp:cNvPr id="0" name=""/>
        <dsp:cNvSpPr/>
      </dsp:nvSpPr>
      <dsp:spPr>
        <a:xfrm>
          <a:off x="0" y="4629038"/>
          <a:ext cx="9144332"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C3D51D6-8179-402F-8C79-3C539E7F7308}">
      <dsp:nvSpPr>
        <dsp:cNvPr id="0" name=""/>
        <dsp:cNvSpPr/>
      </dsp:nvSpPr>
      <dsp:spPr>
        <a:xfrm>
          <a:off x="457216" y="4215758"/>
          <a:ext cx="6401032" cy="826560"/>
        </a:xfrm>
        <a:prstGeom prst="roundRect">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droga se adjunta a la Boya Satelital que cuenta con un GPS de la marca Iridium. </a:t>
          </a:r>
          <a:endParaRPr lang="es-EC" sz="1800" kern="1200" dirty="0">
            <a:latin typeface="Times New Roman" panose="02020603050405020304" pitchFamily="18" charset="0"/>
            <a:cs typeface="Times New Roman" panose="02020603050405020304" pitchFamily="18" charset="0"/>
          </a:endParaRPr>
        </a:p>
      </dsp:txBody>
      <dsp:txXfrm>
        <a:off x="497565" y="4256107"/>
        <a:ext cx="6320334"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23D8-1527-4C50-9F5D-8D1D4F706404}">
      <dsp:nvSpPr>
        <dsp:cNvPr id="0" name=""/>
        <dsp:cNvSpPr/>
      </dsp:nvSpPr>
      <dsp:spPr>
        <a:xfrm>
          <a:off x="0" y="284107"/>
          <a:ext cx="9144332" cy="113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B5A065-BC02-45AB-A428-D544F7B4F5D2}">
      <dsp:nvSpPr>
        <dsp:cNvPr id="0" name=""/>
        <dsp:cNvSpPr/>
      </dsp:nvSpPr>
      <dsp:spPr>
        <a:xfrm>
          <a:off x="443148" y="61281"/>
          <a:ext cx="6401032" cy="943296"/>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Es necesario contar con tecnología que ayude a localizar estas cargas de estupefacientes que son lanzadas al mar para así disminuir el narcotráfico que pasa por el país</a:t>
          </a:r>
          <a:r>
            <a:rPr lang="es-EC" sz="1600" kern="1200" dirty="0" smtClean="0">
              <a:latin typeface="Times New Roman" panose="02020603050405020304" pitchFamily="18" charset="0"/>
              <a:cs typeface="Times New Roman" panose="02020603050405020304" pitchFamily="18" charset="0"/>
            </a:rPr>
            <a:t>.</a:t>
          </a:r>
          <a:endParaRPr lang="es-EC" sz="1600" kern="1200" dirty="0">
            <a:latin typeface="Times New Roman" panose="02020603050405020304" pitchFamily="18" charset="0"/>
            <a:cs typeface="Times New Roman" panose="02020603050405020304" pitchFamily="18" charset="0"/>
          </a:endParaRPr>
        </a:p>
      </dsp:txBody>
      <dsp:txXfrm>
        <a:off x="489196" y="107329"/>
        <a:ext cx="6308936" cy="851200"/>
      </dsp:txXfrm>
    </dsp:sp>
    <dsp:sp modelId="{C4CC9A66-DD5B-4849-A68C-527B68CBAA9D}">
      <dsp:nvSpPr>
        <dsp:cNvPr id="0" name=""/>
        <dsp:cNvSpPr/>
      </dsp:nvSpPr>
      <dsp:spPr>
        <a:xfrm>
          <a:off x="0" y="1982222"/>
          <a:ext cx="9144332" cy="113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17F218-296E-464B-B4A6-0455CE909DB0}">
      <dsp:nvSpPr>
        <dsp:cNvPr id="0" name=""/>
        <dsp:cNvSpPr/>
      </dsp:nvSpPr>
      <dsp:spPr>
        <a:xfrm>
          <a:off x="457216" y="1661107"/>
          <a:ext cx="6401032" cy="1241549"/>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La elaboración de este trabajo cuenta con el apoyo económico (materiales, dispositivos electrónicos y equipos) y logístico del Centro de Investigación Científica y Tecnológica del Ejército-CICTE.</a:t>
          </a:r>
          <a:endParaRPr lang="es-EC" sz="1600" kern="1200" dirty="0">
            <a:latin typeface="Times New Roman" panose="02020603050405020304" pitchFamily="18" charset="0"/>
            <a:cs typeface="Times New Roman" panose="02020603050405020304" pitchFamily="18" charset="0"/>
          </a:endParaRPr>
        </a:p>
      </dsp:txBody>
      <dsp:txXfrm>
        <a:off x="517823" y="1721714"/>
        <a:ext cx="6279818" cy="1120335"/>
      </dsp:txXfrm>
    </dsp:sp>
    <dsp:sp modelId="{D837904C-85DD-4528-AAD5-43509E2FF87F}">
      <dsp:nvSpPr>
        <dsp:cNvPr id="0" name=""/>
        <dsp:cNvSpPr/>
      </dsp:nvSpPr>
      <dsp:spPr>
        <a:xfrm>
          <a:off x="0" y="4279656"/>
          <a:ext cx="9144332" cy="113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08561E-BC1A-426E-ACE8-F9CCA9DF93C3}">
      <dsp:nvSpPr>
        <dsp:cNvPr id="0" name=""/>
        <dsp:cNvSpPr/>
      </dsp:nvSpPr>
      <dsp:spPr>
        <a:xfrm>
          <a:off x="457216" y="3615456"/>
          <a:ext cx="6401032" cy="1328400"/>
        </a:xfrm>
        <a:prstGeom prst="round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El proyecto contribuye a su vez con el Grupo de Monitoreo y Reconocimiento Electrónico del Comando Conjunto (GMREC) al control del narcotráfico en el Ecuador, es decir, los resultados del proyecto tendrán una aplicación directa en las Fuerzas Armadas del Ecuador y en la seguridad del Estado.</a:t>
          </a:r>
          <a:endParaRPr lang="es-EC" sz="1600" kern="1200" dirty="0">
            <a:latin typeface="Times New Roman" panose="02020603050405020304" pitchFamily="18" charset="0"/>
            <a:cs typeface="Times New Roman" panose="02020603050405020304" pitchFamily="18" charset="0"/>
          </a:endParaRPr>
        </a:p>
      </dsp:txBody>
      <dsp:txXfrm>
        <a:off x="522063" y="3680303"/>
        <a:ext cx="6271338"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76252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76448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44BCB9-8313-4E8E-BD2E-0A0456E16292}"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588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112915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44BCB9-8313-4E8E-BD2E-0A0456E16292}"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430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85540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316560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134314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11095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5FC1-9963-4191-9C7D-250D2972A6CD}" type="datetimeFigureOut">
              <a:rPr lang="es-EC" smtClean="0"/>
              <a:t>28/02/2018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54574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6286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125FC1-9963-4191-9C7D-250D2972A6CD}" type="datetimeFigureOut">
              <a:rPr lang="es-EC" smtClean="0"/>
              <a:t>28/02/2018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20160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B125FC1-9963-4191-9C7D-250D2972A6CD}" type="datetimeFigureOut">
              <a:rPr lang="es-EC" smtClean="0"/>
              <a:t>28/02/2018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32903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5FC1-9963-4191-9C7D-250D2972A6CD}" type="datetimeFigureOut">
              <a:rPr lang="es-EC" smtClean="0"/>
              <a:t>28/02/2018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81111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83359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125FC1-9963-4191-9C7D-250D2972A6CD}" type="datetimeFigureOut">
              <a:rPr lang="es-EC" smtClean="0"/>
              <a:t>28/02/2018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44BCB9-8313-4E8E-BD2E-0A0456E16292}" type="slidenum">
              <a:rPr lang="es-EC" smtClean="0"/>
              <a:t>‹Nº›</a:t>
            </a:fld>
            <a:endParaRPr lang="es-EC"/>
          </a:p>
        </p:txBody>
      </p:sp>
    </p:spTree>
    <p:extLst>
      <p:ext uri="{BB962C8B-B14F-4D97-AF65-F5344CB8AC3E}">
        <p14:creationId xmlns:p14="http://schemas.microsoft.com/office/powerpoint/2010/main" val="224304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125FC1-9963-4191-9C7D-250D2972A6CD}" type="datetimeFigureOut">
              <a:rPr lang="es-EC" smtClean="0"/>
              <a:t>28/02/2018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444BCB9-8313-4E8E-BD2E-0A0456E16292}" type="slidenum">
              <a:rPr lang="es-EC" smtClean="0"/>
              <a:t>‹Nº›</a:t>
            </a:fld>
            <a:endParaRPr lang="es-EC"/>
          </a:p>
        </p:txBody>
      </p:sp>
    </p:spTree>
    <p:extLst>
      <p:ext uri="{BB962C8B-B14F-4D97-AF65-F5344CB8AC3E}">
        <p14:creationId xmlns:p14="http://schemas.microsoft.com/office/powerpoint/2010/main" val="22739452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2.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35560" y="878497"/>
            <a:ext cx="7772400" cy="5616623"/>
          </a:xfrm>
        </p:spPr>
        <p:txBody>
          <a:bodyPr>
            <a:normAutofit fontScale="90000"/>
          </a:bodyPr>
          <a:lstStyle/>
          <a:p>
            <a:pPr algn="ctr"/>
            <a:r>
              <a:rPr lang="es-EC" sz="2800" b="1" dirty="0"/>
              <a:t/>
            </a:r>
            <a:br>
              <a:rPr lang="es-EC" sz="2800" b="1" dirty="0"/>
            </a:br>
            <a:r>
              <a:rPr lang="es-EC" sz="2800" b="1" dirty="0"/>
              <a:t/>
            </a:r>
            <a:br>
              <a:rPr lang="es-EC" sz="2800" b="1" dirty="0"/>
            </a:br>
            <a:r>
              <a:rPr lang="es-EC" sz="2800" b="1" dirty="0" smtClean="0"/>
              <a:t/>
            </a:r>
            <a:br>
              <a:rPr lang="es-EC" sz="2800" b="1" dirty="0" smtClean="0"/>
            </a:br>
            <a:r>
              <a:rPr lang="es-EC" sz="2800" b="1" dirty="0"/>
              <a:t/>
            </a:r>
            <a:br>
              <a:rPr lang="es-EC" sz="2800" b="1" dirty="0"/>
            </a:br>
            <a:r>
              <a:rPr lang="es-EC" sz="2800" b="1" dirty="0">
                <a:latin typeface="Times New Roman" panose="02020603050405020304" pitchFamily="18" charset="0"/>
                <a:cs typeface="Times New Roman" panose="02020603050405020304" pitchFamily="18" charset="0"/>
              </a:rPr>
              <a:t/>
            </a:r>
            <a:br>
              <a:rPr lang="es-EC" sz="2800" b="1" dirty="0">
                <a:latin typeface="Times New Roman" panose="02020603050405020304" pitchFamily="18" charset="0"/>
                <a:cs typeface="Times New Roman" panose="02020603050405020304" pitchFamily="18" charset="0"/>
              </a:rPr>
            </a:br>
            <a:r>
              <a:rPr lang="es-EC" sz="2800" b="1" dirty="0" smtClean="0">
                <a:latin typeface="Times New Roman" panose="02020603050405020304" pitchFamily="18" charset="0"/>
                <a:cs typeface="Times New Roman" panose="02020603050405020304" pitchFamily="18" charset="0"/>
              </a:rPr>
              <a:t/>
            </a:r>
            <a:br>
              <a:rPr lang="es-EC" sz="2800" b="1" dirty="0" smtClean="0">
                <a:latin typeface="Times New Roman" panose="02020603050405020304" pitchFamily="18" charset="0"/>
                <a:cs typeface="Times New Roman" panose="02020603050405020304" pitchFamily="18" charset="0"/>
              </a:rPr>
            </a:br>
            <a:r>
              <a:rPr lang="es-EC" sz="2800" b="1" dirty="0">
                <a:latin typeface="Times New Roman" panose="02020603050405020304" pitchFamily="18" charset="0"/>
                <a:cs typeface="Times New Roman" panose="02020603050405020304" pitchFamily="18" charset="0"/>
              </a:rPr>
              <a:t/>
            </a:r>
            <a:br>
              <a:rPr lang="es-EC" sz="2800" b="1" dirty="0">
                <a:latin typeface="Times New Roman" panose="02020603050405020304" pitchFamily="18" charset="0"/>
                <a:cs typeface="Times New Roman" panose="02020603050405020304" pitchFamily="18" charset="0"/>
              </a:rPr>
            </a:br>
            <a:r>
              <a:rPr lang="es-EC" sz="2800" b="1" dirty="0" smtClean="0">
                <a:latin typeface="Times New Roman" panose="02020603050405020304" pitchFamily="18" charset="0"/>
                <a:cs typeface="Times New Roman" panose="02020603050405020304" pitchFamily="18" charset="0"/>
              </a:rPr>
              <a:t/>
            </a:r>
            <a:br>
              <a:rPr lang="es-EC" sz="2800" b="1" dirty="0" smtClean="0">
                <a:latin typeface="Times New Roman" panose="02020603050405020304" pitchFamily="18" charset="0"/>
                <a:cs typeface="Times New Roman" panose="02020603050405020304" pitchFamily="18" charset="0"/>
              </a:rPr>
            </a:br>
            <a:r>
              <a:rPr lang="es-EC" sz="2800" b="1" dirty="0">
                <a:latin typeface="Times New Roman" panose="02020603050405020304" pitchFamily="18" charset="0"/>
                <a:cs typeface="Times New Roman" panose="02020603050405020304" pitchFamily="18" charset="0"/>
              </a:rPr>
              <a:t/>
            </a:r>
            <a:br>
              <a:rPr lang="es-EC" sz="2800" b="1" dirty="0">
                <a:latin typeface="Times New Roman" panose="02020603050405020304" pitchFamily="18" charset="0"/>
                <a:cs typeface="Times New Roman" panose="02020603050405020304" pitchFamily="18" charset="0"/>
              </a:rPr>
            </a:br>
            <a:r>
              <a:rPr lang="es-EC" sz="2800" b="1" dirty="0" smtClean="0">
                <a:solidFill>
                  <a:schemeClr val="tx1"/>
                </a:solidFill>
                <a:latin typeface="Times New Roman" panose="02020603050405020304" pitchFamily="18" charset="0"/>
                <a:cs typeface="Times New Roman" panose="02020603050405020304" pitchFamily="18" charset="0"/>
              </a:rPr>
              <a:t>UNIVERSIDAD </a:t>
            </a:r>
            <a:r>
              <a:rPr lang="es-EC" sz="2800" b="1" dirty="0">
                <a:solidFill>
                  <a:schemeClr val="tx1"/>
                </a:solidFill>
                <a:latin typeface="Times New Roman" panose="02020603050405020304" pitchFamily="18" charset="0"/>
                <a:cs typeface="Times New Roman" panose="02020603050405020304" pitchFamily="18" charset="0"/>
              </a:rPr>
              <a:t>DE LAS FUERZAS ARMADAS ESPE</a:t>
            </a:r>
            <a:r>
              <a:rPr lang="es-EC" sz="2400" b="1" dirty="0">
                <a:solidFill>
                  <a:schemeClr val="tx1"/>
                </a:solidFill>
                <a:latin typeface="Times New Roman" panose="02020603050405020304" pitchFamily="18" charset="0"/>
                <a:cs typeface="Times New Roman" panose="02020603050405020304" pitchFamily="18" charset="0"/>
              </a:rPr>
              <a:t/>
            </a:r>
            <a:br>
              <a:rPr lang="es-EC" sz="2400" b="1" dirty="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DEPARTAMENTO DE ELÉCTRICA Y ELECTRÓNICA</a:t>
            </a:r>
            <a:r>
              <a:rPr lang="es-EC" sz="2400" dirty="0">
                <a:solidFill>
                  <a:schemeClr val="tx1"/>
                </a:solidFill>
                <a:latin typeface="Times New Roman" panose="02020603050405020304" pitchFamily="18" charset="0"/>
                <a:cs typeface="Times New Roman" panose="02020603050405020304" pitchFamily="18" charset="0"/>
              </a:rPr>
              <a:t/>
            </a:r>
            <a:br>
              <a:rPr lang="es-EC" sz="2400"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CARRERA DE INGENIERÍA ELECTRÓNICA Y TELECOMUNICACIONES</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r>
              <a:rPr lang="es-EC" sz="1800" b="1" dirty="0">
                <a:solidFill>
                  <a:schemeClr val="tx1"/>
                </a:solidFill>
                <a:latin typeface="Times New Roman" panose="02020603050405020304" pitchFamily="18" charset="0"/>
                <a:cs typeface="Times New Roman" panose="02020603050405020304" pitchFamily="18" charset="0"/>
              </a:rPr>
              <a:t>TRABAJO DE TITULACIÓN, PREVIO A LA OBTENCIÓN DEL TÍTULO DE INGENIERO EN ELECTRÓNICA Y TELECOMUNICACIONES</a:t>
            </a:r>
            <a:r>
              <a:rPr lang="es-EC" sz="1800" dirty="0">
                <a:solidFill>
                  <a:schemeClr val="tx1"/>
                </a:solidFill>
                <a:latin typeface="Times New Roman" panose="02020603050405020304" pitchFamily="18" charset="0"/>
                <a:cs typeface="Times New Roman" panose="02020603050405020304" pitchFamily="18" charset="0"/>
              </a:rPr>
              <a:t/>
            </a:r>
            <a:br>
              <a:rPr lang="es-EC" sz="1800" dirty="0">
                <a:solidFill>
                  <a:schemeClr val="tx1"/>
                </a:solidFill>
                <a:latin typeface="Times New Roman" panose="02020603050405020304" pitchFamily="18" charset="0"/>
                <a:cs typeface="Times New Roman" panose="02020603050405020304" pitchFamily="18" charset="0"/>
              </a:rPr>
            </a:br>
            <a:r>
              <a:rPr lang="es-EC" sz="1800" dirty="0">
                <a:solidFill>
                  <a:schemeClr val="tx1"/>
                </a:solidFill>
                <a:latin typeface="Times New Roman" panose="02020603050405020304" pitchFamily="18" charset="0"/>
                <a:cs typeface="Times New Roman" panose="02020603050405020304" pitchFamily="18" charset="0"/>
              </a:rPr>
              <a:t/>
            </a:r>
            <a:br>
              <a:rPr lang="es-EC" sz="1800" dirty="0">
                <a:solidFill>
                  <a:schemeClr val="tx1"/>
                </a:solidFill>
                <a:latin typeface="Times New Roman" panose="02020603050405020304" pitchFamily="18" charset="0"/>
                <a:cs typeface="Times New Roman" panose="02020603050405020304" pitchFamily="18" charset="0"/>
              </a:rPr>
            </a:br>
            <a:r>
              <a:rPr lang="es-EC" sz="1800" b="1" dirty="0">
                <a:solidFill>
                  <a:schemeClr val="tx1"/>
                </a:solidFill>
                <a:latin typeface="Times New Roman" panose="02020603050405020304" pitchFamily="18" charset="0"/>
                <a:cs typeface="Times New Roman" panose="02020603050405020304" pitchFamily="18" charset="0"/>
              </a:rPr>
              <a:t>DESARROLLO Y EVALUACIÓN DEL SISTEMA DE DETECCIÓN Y POSICIONAMIENTO DE TRANSMISORES QUE OPERAN EN LA BANDA DE FRECUENCIAS DEL SISTEMA SATELITAL IRIDIUM</a:t>
            </a: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dirty="0">
                <a:solidFill>
                  <a:schemeClr val="tx1"/>
                </a:solidFill>
                <a:latin typeface="Times New Roman" panose="02020603050405020304" pitchFamily="18" charset="0"/>
                <a:cs typeface="Times New Roman" panose="02020603050405020304" pitchFamily="18" charset="0"/>
              </a:rPr>
              <a:t>Integrantes:</a:t>
            </a:r>
            <a:br>
              <a:rPr lang="es-EC" sz="2000" dirty="0">
                <a:solidFill>
                  <a:schemeClr val="tx1"/>
                </a:solidFill>
                <a:latin typeface="Times New Roman" panose="02020603050405020304" pitchFamily="18" charset="0"/>
                <a:cs typeface="Times New Roman" panose="02020603050405020304" pitchFamily="18" charset="0"/>
              </a:rPr>
            </a:br>
            <a:r>
              <a:rPr lang="es-EC" sz="2000" dirty="0">
                <a:solidFill>
                  <a:schemeClr val="tx1"/>
                </a:solidFill>
                <a:latin typeface="Times New Roman" panose="02020603050405020304" pitchFamily="18" charset="0"/>
                <a:cs typeface="Times New Roman" panose="02020603050405020304" pitchFamily="18" charset="0"/>
              </a:rPr>
              <a:t/>
            </a:r>
            <a:br>
              <a:rPr lang="es-EC" sz="2000" dirty="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MARTÍNEZ GUANO JORGE ESTEBAN</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QUINTANA ARBOLEDA MILTON ANDRÉS</a:t>
            </a:r>
            <a:r>
              <a:rPr lang="es-EC" sz="2000" dirty="0">
                <a:latin typeface="Times New Roman" panose="02020603050405020304" pitchFamily="18" charset="0"/>
                <a:cs typeface="Times New Roman" panose="02020603050405020304" pitchFamily="18" charset="0"/>
              </a:rPr>
              <a:t/>
            </a:r>
            <a:br>
              <a:rPr lang="es-EC" sz="2000" dirty="0">
                <a:latin typeface="Times New Roman" panose="02020603050405020304" pitchFamily="18" charset="0"/>
                <a:cs typeface="Times New Roman" panose="02020603050405020304" pitchFamily="18" charset="0"/>
              </a:rPr>
            </a:br>
            <a:endParaRPr lang="es-EC" sz="2000" dirty="0">
              <a:latin typeface="Times New Roman" panose="02020603050405020304" pitchFamily="18" charset="0"/>
              <a:cs typeface="Times New Roman" panose="02020603050405020304" pitchFamily="18" charset="0"/>
            </a:endParaRPr>
          </a:p>
        </p:txBody>
      </p:sp>
      <p:pic>
        <p:nvPicPr>
          <p:cNvPr id="1126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1" y="280119"/>
            <a:ext cx="6699914" cy="1097919"/>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75520" y="6404286"/>
            <a:ext cx="2735044" cy="369332"/>
          </a:xfrm>
          <a:prstGeom prst="rect">
            <a:avLst/>
          </a:prstGeom>
          <a:noFill/>
        </p:spPr>
        <p:txBody>
          <a:bodyPr wrap="none" rtlCol="0">
            <a:spAutoFit/>
          </a:bodyPr>
          <a:lstStyle/>
          <a:p>
            <a:r>
              <a:rPr lang="es-EC" dirty="0"/>
              <a:t>Tutor:  Ing. </a:t>
            </a:r>
            <a:r>
              <a:rPr lang="es-EC" dirty="0" smtClean="0"/>
              <a:t>Rubén León</a:t>
            </a:r>
            <a:endParaRPr lang="es-EC" dirty="0"/>
          </a:p>
        </p:txBody>
      </p:sp>
      <p:sp>
        <p:nvSpPr>
          <p:cNvPr id="4" name="3 CuadroTexto"/>
          <p:cNvSpPr txBox="1"/>
          <p:nvPr/>
        </p:nvSpPr>
        <p:spPr>
          <a:xfrm>
            <a:off x="7680176" y="6449378"/>
            <a:ext cx="2587568" cy="369332"/>
          </a:xfrm>
          <a:prstGeom prst="rect">
            <a:avLst/>
          </a:prstGeom>
          <a:noFill/>
        </p:spPr>
        <p:txBody>
          <a:bodyPr wrap="none" rtlCol="0">
            <a:spAutoFit/>
          </a:bodyPr>
          <a:lstStyle/>
          <a:p>
            <a:r>
              <a:rPr lang="es-EC" dirty="0" err="1"/>
              <a:t>Sangolquí</a:t>
            </a:r>
            <a:r>
              <a:rPr lang="es-EC" dirty="0"/>
              <a:t>, </a:t>
            </a:r>
            <a:r>
              <a:rPr lang="es-EC" dirty="0" smtClean="0"/>
              <a:t>4/03/2018 </a:t>
            </a:r>
            <a:endParaRPr lang="es-EC" dirty="0"/>
          </a:p>
        </p:txBody>
      </p:sp>
    </p:spTree>
    <p:extLst>
      <p:ext uri="{BB962C8B-B14F-4D97-AF65-F5344CB8AC3E}">
        <p14:creationId xmlns:p14="http://schemas.microsoft.com/office/powerpoint/2010/main" val="405974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503916" y="2133018"/>
            <a:ext cx="3974100" cy="43797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Marcador de contenido 2"/>
          <p:cNvSpPr>
            <a:spLocks noGrp="1"/>
          </p:cNvSpPr>
          <p:nvPr>
            <p:ph idx="1"/>
          </p:nvPr>
        </p:nvSpPr>
        <p:spPr>
          <a:xfrm>
            <a:off x="930530" y="1508477"/>
            <a:ext cx="5963885" cy="529431"/>
          </a:xfrm>
        </p:spPr>
        <p:txBody>
          <a:bodyPr>
            <a:noAutofit/>
          </a:bodyPr>
          <a:lstStyle/>
          <a:p>
            <a:pPr marL="0" indent="0" algn="just">
              <a:buNone/>
            </a:pPr>
            <a:r>
              <a:rPr lang="es-EC" sz="2400" b="1" u="sng" dirty="0" smtClean="0"/>
              <a:t>Adecuaciones para antena microlínea</a:t>
            </a:r>
            <a:endParaRPr lang="es-EC" sz="2400" b="1" u="sng" dirty="0"/>
          </a:p>
        </p:txBody>
      </p:sp>
      <p:sp>
        <p:nvSpPr>
          <p:cNvPr id="10" name="Rectángulo redondeado 9"/>
          <p:cNvSpPr/>
          <p:nvPr/>
        </p:nvSpPr>
        <p:spPr>
          <a:xfrm>
            <a:off x="4934934" y="2140115"/>
            <a:ext cx="2047740" cy="9054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Arreglo de 8 antenas</a:t>
            </a:r>
            <a:endParaRPr lang="es-EC" dirty="0"/>
          </a:p>
        </p:txBody>
      </p:sp>
      <p:sp>
        <p:nvSpPr>
          <p:cNvPr id="11" name="Rectángulo redondeado 10"/>
          <p:cNvSpPr/>
          <p:nvPr/>
        </p:nvSpPr>
        <p:spPr>
          <a:xfrm>
            <a:off x="4971734" y="3209240"/>
            <a:ext cx="2047740" cy="89636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G</a:t>
            </a:r>
            <a:r>
              <a:rPr lang="es-EC" dirty="0" smtClean="0"/>
              <a:t>anancia </a:t>
            </a:r>
            <a:r>
              <a:rPr lang="es-EC" dirty="0"/>
              <a:t>de 16.50dB </a:t>
            </a:r>
          </a:p>
        </p:txBody>
      </p:sp>
      <p:pic>
        <p:nvPicPr>
          <p:cNvPr id="12" name="Imagen 11" descr="C:\Users\HP\Downloads\WhatsApp Image 2018-02-07 at 09.56.31.jpeg"/>
          <p:cNvPicPr/>
          <p:nvPr/>
        </p:nvPicPr>
        <p:blipFill rotWithShape="1">
          <a:blip r:embed="rId3" cstate="print">
            <a:extLst>
              <a:ext uri="{28A0092B-C50C-407E-A947-70E740481C1C}">
                <a14:useLocalDpi xmlns:a14="http://schemas.microsoft.com/office/drawing/2010/main" val="0"/>
              </a:ext>
            </a:extLst>
          </a:blip>
          <a:srcRect b="4379"/>
          <a:stretch/>
        </p:blipFill>
        <p:spPr bwMode="auto">
          <a:xfrm>
            <a:off x="939116" y="2317593"/>
            <a:ext cx="3276600" cy="2378538"/>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12878" y="4801052"/>
            <a:ext cx="3534124" cy="1537078"/>
          </a:xfrm>
          <a:prstGeom prst="rect">
            <a:avLst/>
          </a:prstGeom>
          <a:noFill/>
          <a:ln>
            <a:noFill/>
          </a:ln>
        </p:spPr>
      </p:pic>
      <p:pic>
        <p:nvPicPr>
          <p:cNvPr id="14" name="Imagen 13"/>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439592" y="2135969"/>
            <a:ext cx="4101178" cy="1809481"/>
          </a:xfrm>
          <a:prstGeom prst="rect">
            <a:avLst/>
          </a:prstGeom>
          <a:noFill/>
          <a:ln>
            <a:noFill/>
          </a:ln>
        </p:spPr>
      </p:pic>
      <p:pic>
        <p:nvPicPr>
          <p:cNvPr id="15" name="Imagen 14"/>
          <p:cNvPicPr/>
          <p:nvPr/>
        </p:nvPicPr>
        <p:blipFill>
          <a:blip r:embed="rId6">
            <a:grayscl/>
            <a:extLst>
              <a:ext uri="{28A0092B-C50C-407E-A947-70E740481C1C}">
                <a14:useLocalDpi xmlns:a14="http://schemas.microsoft.com/office/drawing/2010/main" val="0"/>
              </a:ext>
            </a:extLst>
          </a:blip>
          <a:srcRect/>
          <a:stretch>
            <a:fillRect/>
          </a:stretch>
        </p:blipFill>
        <p:spPr bwMode="auto">
          <a:xfrm>
            <a:off x="8374805" y="4203651"/>
            <a:ext cx="3747751" cy="2377452"/>
          </a:xfrm>
          <a:prstGeom prst="rect">
            <a:avLst/>
          </a:prstGeom>
          <a:noFill/>
          <a:ln>
            <a:noFill/>
          </a:ln>
        </p:spPr>
      </p:pic>
      <p:pic>
        <p:nvPicPr>
          <p:cNvPr id="16" name="Imagen 15"/>
          <p:cNvPicPr/>
          <p:nvPr/>
        </p:nvPicPr>
        <p:blipFill>
          <a:blip r:embed="rId7">
            <a:extLst>
              <a:ext uri="{28A0092B-C50C-407E-A947-70E740481C1C}">
                <a14:useLocalDpi xmlns:a14="http://schemas.microsoft.com/office/drawing/2010/main" val="0"/>
              </a:ext>
            </a:extLst>
          </a:blip>
          <a:srcRect/>
          <a:stretch>
            <a:fillRect/>
          </a:stretch>
        </p:blipFill>
        <p:spPr bwMode="auto">
          <a:xfrm>
            <a:off x="4675032" y="4219809"/>
            <a:ext cx="3683222" cy="2328361"/>
          </a:xfrm>
          <a:prstGeom prst="rect">
            <a:avLst/>
          </a:prstGeom>
          <a:noFill/>
          <a:ln>
            <a:noFill/>
          </a:ln>
        </p:spPr>
      </p:pic>
      <p:pic>
        <p:nvPicPr>
          <p:cNvPr id="2" name="Imagen 1"/>
          <p:cNvPicPr>
            <a:picLocks noChangeAspect="1"/>
          </p:cNvPicPr>
          <p:nvPr/>
        </p:nvPicPr>
        <p:blipFill>
          <a:blip r:embed="rId8"/>
          <a:stretch>
            <a:fillRect/>
          </a:stretch>
        </p:blipFill>
        <p:spPr>
          <a:xfrm>
            <a:off x="5826081" y="6548170"/>
            <a:ext cx="1381125" cy="171450"/>
          </a:xfrm>
          <a:prstGeom prst="rect">
            <a:avLst/>
          </a:prstGeom>
        </p:spPr>
      </p:pic>
      <p:pic>
        <p:nvPicPr>
          <p:cNvPr id="3" name="Imagen 2"/>
          <p:cNvPicPr>
            <a:picLocks noChangeAspect="1"/>
          </p:cNvPicPr>
          <p:nvPr/>
        </p:nvPicPr>
        <p:blipFill>
          <a:blip r:embed="rId9"/>
          <a:stretch>
            <a:fillRect/>
          </a:stretch>
        </p:blipFill>
        <p:spPr>
          <a:xfrm>
            <a:off x="9439055" y="6522278"/>
            <a:ext cx="1619250" cy="152400"/>
          </a:xfrm>
          <a:prstGeom prst="rect">
            <a:avLst/>
          </a:prstGeom>
        </p:spPr>
      </p:pic>
      <p:pic>
        <p:nvPicPr>
          <p:cNvPr id="17" name="Imagen 16"/>
          <p:cNvPicPr>
            <a:picLocks noChangeAspect="1"/>
          </p:cNvPicPr>
          <p:nvPr/>
        </p:nvPicPr>
        <p:blipFill>
          <a:blip r:embed="rId10"/>
          <a:stretch>
            <a:fillRect/>
          </a:stretch>
        </p:blipFill>
        <p:spPr>
          <a:xfrm>
            <a:off x="8638727" y="3924191"/>
            <a:ext cx="1971675" cy="171450"/>
          </a:xfrm>
          <a:prstGeom prst="rect">
            <a:avLst/>
          </a:prstGeom>
        </p:spPr>
      </p:pic>
      <p:sp>
        <p:nvSpPr>
          <p:cNvPr id="19"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
        <p:nvSpPr>
          <p:cNvPr id="20" name="Título 1"/>
          <p:cNvSpPr txBox="1">
            <a:spLocks/>
          </p:cNvSpPr>
          <p:nvPr/>
        </p:nvSpPr>
        <p:spPr>
          <a:xfrm>
            <a:off x="1650698" y="801546"/>
            <a:ext cx="9731889" cy="5219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Tipos de antenas y arreglos analizados para el sistema</a:t>
            </a:r>
            <a:endParaRPr lang="es-EC" sz="2800" b="1" dirty="0"/>
          </a:p>
        </p:txBody>
      </p:sp>
    </p:spTree>
    <p:extLst>
      <p:ext uri="{BB962C8B-B14F-4D97-AF65-F5344CB8AC3E}">
        <p14:creationId xmlns:p14="http://schemas.microsoft.com/office/powerpoint/2010/main" val="22054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553529" y="2143023"/>
            <a:ext cx="1973776" cy="1503247"/>
          </a:xfrm>
          <a:prstGeom prst="rect">
            <a:avLst/>
          </a:prstGeom>
        </p:spPr>
      </p:pic>
      <p:sp>
        <p:nvSpPr>
          <p:cNvPr id="6"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929377" y="1930810"/>
            <a:ext cx="2383866" cy="1045231"/>
          </a:xfrm>
          <a:prstGeom prst="rect">
            <a:avLst/>
          </a:prstGeom>
          <a:noFill/>
          <a:ln>
            <a:noFill/>
          </a:ln>
        </p:spPr>
      </p:pic>
      <p:pic>
        <p:nvPicPr>
          <p:cNvPr id="9" name="Imagen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016" y="2976041"/>
            <a:ext cx="2383867" cy="1040564"/>
          </a:xfrm>
          <a:prstGeom prst="rect">
            <a:avLst/>
          </a:prstGeom>
          <a:noFill/>
          <a:ln>
            <a:noFill/>
          </a:ln>
        </p:spPr>
      </p:pic>
      <p:sp>
        <p:nvSpPr>
          <p:cNvPr id="10" name="Rectángulo redondeado 9"/>
          <p:cNvSpPr/>
          <p:nvPr/>
        </p:nvSpPr>
        <p:spPr>
          <a:xfrm>
            <a:off x="4198512" y="4085829"/>
            <a:ext cx="3969031" cy="25628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 typeface="Arial" panose="020B0604020202020204" pitchFamily="34" charset="0"/>
              <a:buChar char="•"/>
            </a:pPr>
            <a:r>
              <a:rPr lang="es-ES" dirty="0" smtClean="0">
                <a:solidFill>
                  <a:schemeClr val="tx1"/>
                </a:solidFill>
              </a:rPr>
              <a:t>Ganancia máxima de 34.8 dB.</a:t>
            </a:r>
          </a:p>
          <a:p>
            <a:pPr marL="285750" indent="-285750" algn="just">
              <a:buFont typeface="Arial" panose="020B0604020202020204" pitchFamily="34" charset="0"/>
              <a:buChar char="•"/>
            </a:pPr>
            <a:r>
              <a:rPr lang="es-ES" dirty="0" smtClean="0">
                <a:solidFill>
                  <a:schemeClr val="tx1"/>
                </a:solidFill>
              </a:rPr>
              <a:t>Requiere entre 3-5.5V y 25mA para operar.</a:t>
            </a:r>
          </a:p>
          <a:p>
            <a:pPr marL="285750" indent="-285750" algn="just">
              <a:buFont typeface="Arial" panose="020B0604020202020204" pitchFamily="34" charset="0"/>
              <a:buChar char="•"/>
            </a:pPr>
            <a:r>
              <a:rPr lang="es-ES" dirty="0" smtClean="0">
                <a:solidFill>
                  <a:schemeClr val="tx1"/>
                </a:solidFill>
              </a:rPr>
              <a:t>El filtro GPS integrado fue reemplazado por SAW SF2250E con frecuencia central de 1615MHZ y ancho de Banda de 20MHz.</a:t>
            </a:r>
            <a:endParaRPr lang="es-EC" dirty="0">
              <a:solidFill>
                <a:schemeClr val="tx1"/>
              </a:solidFill>
            </a:endParaRPr>
          </a:p>
        </p:txBody>
      </p:sp>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8540212" y="2305811"/>
            <a:ext cx="2914041" cy="1340459"/>
          </a:xfrm>
          <a:prstGeom prst="rect">
            <a:avLst/>
          </a:prstGeom>
          <a:noFill/>
          <a:ln>
            <a:noFill/>
          </a:ln>
        </p:spPr>
      </p:pic>
      <p:sp>
        <p:nvSpPr>
          <p:cNvPr id="12" name="Rectángulo redondeado 11"/>
          <p:cNvSpPr/>
          <p:nvPr/>
        </p:nvSpPr>
        <p:spPr>
          <a:xfrm>
            <a:off x="8669817" y="4089055"/>
            <a:ext cx="2784435" cy="24540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Arial" panose="020B0604020202020204" pitchFamily="34" charset="0"/>
              <a:buChar char="•"/>
            </a:pPr>
            <a:r>
              <a:rPr lang="es-ES" dirty="0" smtClean="0"/>
              <a:t>Filtro con frecuencia de corte de 800MHz.</a:t>
            </a:r>
          </a:p>
          <a:p>
            <a:pPr marL="285750" indent="-285750" algn="just">
              <a:buFont typeface="Arial" panose="020B0604020202020204" pitchFamily="34" charset="0"/>
              <a:buChar char="•"/>
            </a:pPr>
            <a:r>
              <a:rPr lang="es-ES" dirty="0" smtClean="0"/>
              <a:t>Perdidas mayores a 40dB para las frecuencias limitadas.</a:t>
            </a:r>
            <a:endParaRPr lang="es-EC" dirty="0"/>
          </a:p>
        </p:txBody>
      </p:sp>
      <p:sp>
        <p:nvSpPr>
          <p:cNvPr id="13" name="Marcador de contenido 2"/>
          <p:cNvSpPr>
            <a:spLocks noGrp="1"/>
          </p:cNvSpPr>
          <p:nvPr>
            <p:ph idx="1"/>
          </p:nvPr>
        </p:nvSpPr>
        <p:spPr>
          <a:xfrm>
            <a:off x="1553529" y="1351908"/>
            <a:ext cx="2031611" cy="529431"/>
          </a:xfrm>
        </p:spPr>
        <p:txBody>
          <a:bodyPr>
            <a:noAutofit/>
          </a:bodyPr>
          <a:lstStyle/>
          <a:p>
            <a:pPr marL="0" indent="0" algn="ctr">
              <a:buNone/>
            </a:pPr>
            <a:r>
              <a:rPr lang="es-EC" b="1" u="sng" dirty="0" smtClean="0"/>
              <a:t>Multiplexor de 8 canales de RF</a:t>
            </a:r>
            <a:endParaRPr lang="es-EC" b="1" u="sng" dirty="0"/>
          </a:p>
        </p:txBody>
      </p:sp>
      <p:sp>
        <p:nvSpPr>
          <p:cNvPr id="14" name="Marcador de contenido 2"/>
          <p:cNvSpPr txBox="1">
            <a:spLocks/>
          </p:cNvSpPr>
          <p:nvPr/>
        </p:nvSpPr>
        <p:spPr>
          <a:xfrm>
            <a:off x="8838746" y="1397619"/>
            <a:ext cx="2031611" cy="348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S" b="1" u="sng" dirty="0" smtClean="0"/>
              <a:t>Filtro pasa-altas SHP’800</a:t>
            </a:r>
            <a:endParaRPr lang="es-EC" b="1" u="sng" dirty="0"/>
          </a:p>
        </p:txBody>
      </p:sp>
      <p:sp>
        <p:nvSpPr>
          <p:cNvPr id="15" name="Marcador de contenido 2"/>
          <p:cNvSpPr txBox="1">
            <a:spLocks/>
          </p:cNvSpPr>
          <p:nvPr/>
        </p:nvSpPr>
        <p:spPr>
          <a:xfrm>
            <a:off x="4389467" y="1400708"/>
            <a:ext cx="3644952" cy="348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b="1" u="sng" dirty="0" smtClean="0"/>
              <a:t>LNA MAX 1200 y Filtro </a:t>
            </a:r>
            <a:r>
              <a:rPr lang="es-EC" b="1" u="sng" dirty="0"/>
              <a:t>SAW SF2250E</a:t>
            </a:r>
          </a:p>
        </p:txBody>
      </p:sp>
      <p:pic>
        <p:nvPicPr>
          <p:cNvPr id="16" name="Imagen 15"/>
          <p:cNvPicPr/>
          <p:nvPr/>
        </p:nvPicPr>
        <p:blipFill>
          <a:blip r:embed="rId7">
            <a:extLst>
              <a:ext uri="{28A0092B-C50C-407E-A947-70E740481C1C}">
                <a14:useLocalDpi xmlns:a14="http://schemas.microsoft.com/office/drawing/2010/main" val="0"/>
              </a:ext>
            </a:extLst>
          </a:blip>
          <a:srcRect/>
          <a:stretch>
            <a:fillRect/>
          </a:stretch>
        </p:blipFill>
        <p:spPr bwMode="auto">
          <a:xfrm>
            <a:off x="712878" y="3767750"/>
            <a:ext cx="3266637" cy="1157527"/>
          </a:xfrm>
          <a:prstGeom prst="rect">
            <a:avLst/>
          </a:prstGeom>
          <a:noFill/>
        </p:spPr>
      </p:pic>
      <p:pic>
        <p:nvPicPr>
          <p:cNvPr id="17" name="Imagen 16" descr="C:\Users\EQUIPO\Desktop\Noveno_Nivel\NGN\Tesis\Tesis_Arduino\circuitodecontrol.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2755" y="5046757"/>
            <a:ext cx="2114550" cy="1704975"/>
          </a:xfrm>
          <a:prstGeom prst="rect">
            <a:avLst/>
          </a:prstGeom>
          <a:noFill/>
          <a:ln>
            <a:noFill/>
          </a:ln>
        </p:spPr>
      </p:pic>
    </p:spTree>
    <p:extLst>
      <p:ext uri="{BB962C8B-B14F-4D97-AF65-F5344CB8AC3E}">
        <p14:creationId xmlns:p14="http://schemas.microsoft.com/office/powerpoint/2010/main" val="176346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
        <p:nvSpPr>
          <p:cNvPr id="8" name="Rectángulo redondeado 7"/>
          <p:cNvSpPr/>
          <p:nvPr/>
        </p:nvSpPr>
        <p:spPr>
          <a:xfrm>
            <a:off x="1090301" y="2004009"/>
            <a:ext cx="4091210" cy="3715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Rectángulo redondeado 9"/>
          <p:cNvSpPr/>
          <p:nvPr/>
        </p:nvSpPr>
        <p:spPr>
          <a:xfrm>
            <a:off x="5414949" y="2121900"/>
            <a:ext cx="5802550" cy="853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smtClean="0"/>
              <a:t>Ancho de Banda de Operación de 5 a 2000MHz</a:t>
            </a:r>
            <a:endParaRPr lang="es-EC" dirty="0"/>
          </a:p>
        </p:txBody>
      </p:sp>
      <p:sp>
        <p:nvSpPr>
          <p:cNvPr id="11" name="Rectángulo redondeado 10"/>
          <p:cNvSpPr/>
          <p:nvPr/>
        </p:nvSpPr>
        <p:spPr>
          <a:xfrm>
            <a:off x="5443293" y="3293811"/>
            <a:ext cx="5774206" cy="89233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S" dirty="0" smtClean="0"/>
              <a:t>Aplicaciones para VHF/UHF, celulares, GPS e instrumentación</a:t>
            </a:r>
            <a:endParaRPr lang="es-EC" dirty="0"/>
          </a:p>
        </p:txBody>
      </p:sp>
      <p:sp>
        <p:nvSpPr>
          <p:cNvPr id="12" name="Rectángulo redondeado 11"/>
          <p:cNvSpPr/>
          <p:nvPr/>
        </p:nvSpPr>
        <p:spPr>
          <a:xfrm>
            <a:off x="5514297" y="4504933"/>
            <a:ext cx="5632197" cy="100964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C" dirty="0" smtClean="0"/>
              <a:t>Posee 3 conectores BNC</a:t>
            </a:r>
            <a:r>
              <a:rPr lang="en-US" dirty="0" smtClean="0"/>
              <a:t>: frecuencia de referencia (L), frecuencia de RF (R) y frecuencia de salida (I) </a:t>
            </a:r>
            <a:endParaRPr lang="es-EC" dirty="0"/>
          </a:p>
        </p:txBody>
      </p:sp>
      <p:sp>
        <p:nvSpPr>
          <p:cNvPr id="13" name="Título 1"/>
          <p:cNvSpPr txBox="1">
            <a:spLocks/>
          </p:cNvSpPr>
          <p:nvPr/>
        </p:nvSpPr>
        <p:spPr>
          <a:xfrm>
            <a:off x="1622415" y="834986"/>
            <a:ext cx="9731889" cy="5219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Mezclador de frecuencias ZAD-11</a:t>
            </a:r>
            <a:endParaRPr lang="es-EC" sz="2800" b="1" dirty="0"/>
          </a:p>
        </p:txBody>
      </p:sp>
      <p:pic>
        <p:nvPicPr>
          <p:cNvPr id="14" name="Imagen 13" descr="C:\Users\HP\Documents\U\PROYECTO_TESIS\IMG_20171109_115048.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1423087" y="2735714"/>
            <a:ext cx="3425637" cy="2251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84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
        <p:nvSpPr>
          <p:cNvPr id="2" name="Rectángulo 1"/>
          <p:cNvSpPr/>
          <p:nvPr/>
        </p:nvSpPr>
        <p:spPr>
          <a:xfrm>
            <a:off x="1669199" y="849261"/>
            <a:ext cx="7423285" cy="523220"/>
          </a:xfrm>
          <a:prstGeom prst="rect">
            <a:avLst/>
          </a:prstGeom>
        </p:spPr>
        <p:txBody>
          <a:bodyPr wrap="square">
            <a:spAutoFit/>
          </a:bodyPr>
          <a:lstStyle/>
          <a:p>
            <a:r>
              <a:rPr lang="es-ES" sz="2800" b="1" dirty="0" smtClean="0"/>
              <a:t>Osciladores controlados por voltaje VCO</a:t>
            </a:r>
            <a:endParaRPr lang="es-EC" sz="2800" b="1" dirty="0"/>
          </a:p>
        </p:txBody>
      </p:sp>
      <p:sp>
        <p:nvSpPr>
          <p:cNvPr id="7" name="Rectángulo redondeado 6"/>
          <p:cNvSpPr/>
          <p:nvPr/>
        </p:nvSpPr>
        <p:spPr>
          <a:xfrm>
            <a:off x="6800637" y="4275786"/>
            <a:ext cx="4266710" cy="23295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b="1" dirty="0"/>
              <a:t>Este VCO es el encargado de generar 716 Mhz con el fin de obtener una señal de 900 Mhz con ayuda del mezclador de frecuencias ZAD-11</a:t>
            </a:r>
          </a:p>
        </p:txBody>
      </p:sp>
      <p:sp>
        <p:nvSpPr>
          <p:cNvPr id="8" name="Rectángulo redondeado 7"/>
          <p:cNvSpPr/>
          <p:nvPr/>
        </p:nvSpPr>
        <p:spPr>
          <a:xfrm>
            <a:off x="1562637" y="4275786"/>
            <a:ext cx="4533363" cy="2329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Este VCO es el encargado de generar 26 MHz con el fin de obtener una señal en banda base, con la ayuda del demodulador ADRF6807 que dispone de un PLL y VCO interno a partir de la frecuencia generada por el ZOS-50 logra los 900 MHz necesarios</a:t>
            </a: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53" t="29860" r="3261" b="22722"/>
          <a:stretch/>
        </p:blipFill>
        <p:spPr>
          <a:xfrm>
            <a:off x="2253751" y="2053483"/>
            <a:ext cx="3127090" cy="2081406"/>
          </a:xfrm>
          <a:prstGeom prst="rect">
            <a:avLst/>
          </a:prstGeom>
        </p:spPr>
      </p:pic>
      <p:sp>
        <p:nvSpPr>
          <p:cNvPr id="9" name="Rectángulo 8"/>
          <p:cNvSpPr/>
          <p:nvPr/>
        </p:nvSpPr>
        <p:spPr>
          <a:xfrm>
            <a:off x="2462743" y="1581340"/>
            <a:ext cx="2985113" cy="369332"/>
          </a:xfrm>
          <a:prstGeom prst="rect">
            <a:avLst/>
          </a:prstGeom>
        </p:spPr>
        <p:txBody>
          <a:bodyPr wrap="none">
            <a:spAutoFit/>
          </a:bodyPr>
          <a:lstStyle/>
          <a:p>
            <a:pPr algn="ctr"/>
            <a:r>
              <a:rPr lang="es-EC" b="1" u="sng" dirty="0"/>
              <a:t>VCO mini-</a:t>
            </a:r>
            <a:r>
              <a:rPr lang="es-EC" b="1" u="sng" dirty="0" err="1"/>
              <a:t>circuits</a:t>
            </a:r>
            <a:r>
              <a:rPr lang="es-EC" b="1" u="sng" dirty="0"/>
              <a:t> </a:t>
            </a:r>
            <a:r>
              <a:rPr lang="es-EC" b="1" u="sng" dirty="0" smtClean="0"/>
              <a:t>ZOS-50</a:t>
            </a:r>
            <a:endParaRPr lang="es-EC" b="1" u="sng" dirty="0"/>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3594" t="32112" r="2760" b="20282"/>
          <a:stretch/>
        </p:blipFill>
        <p:spPr>
          <a:xfrm>
            <a:off x="7233981" y="2039834"/>
            <a:ext cx="3090929" cy="2095055"/>
          </a:xfrm>
          <a:prstGeom prst="rect">
            <a:avLst/>
          </a:prstGeom>
        </p:spPr>
      </p:pic>
      <p:sp>
        <p:nvSpPr>
          <p:cNvPr id="11" name="Rectángulo 10"/>
          <p:cNvSpPr/>
          <p:nvPr/>
        </p:nvSpPr>
        <p:spPr>
          <a:xfrm>
            <a:off x="7078974" y="1600054"/>
            <a:ext cx="3114955" cy="369332"/>
          </a:xfrm>
          <a:prstGeom prst="rect">
            <a:avLst/>
          </a:prstGeom>
        </p:spPr>
        <p:txBody>
          <a:bodyPr wrap="none">
            <a:spAutoFit/>
          </a:bodyPr>
          <a:lstStyle/>
          <a:p>
            <a:pPr algn="ctr"/>
            <a:r>
              <a:rPr lang="es-EC" b="1" u="sng" dirty="0"/>
              <a:t>VCO mini-</a:t>
            </a:r>
            <a:r>
              <a:rPr lang="es-EC" b="1" u="sng" dirty="0" err="1"/>
              <a:t>circuits</a:t>
            </a:r>
            <a:r>
              <a:rPr lang="es-EC" b="1" u="sng" dirty="0"/>
              <a:t> ZOS-765</a:t>
            </a:r>
          </a:p>
        </p:txBody>
      </p:sp>
    </p:spTree>
    <p:extLst>
      <p:ext uri="{BB962C8B-B14F-4D97-AF65-F5344CB8AC3E}">
        <p14:creationId xmlns:p14="http://schemas.microsoft.com/office/powerpoint/2010/main" val="3050853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
        <p:nvSpPr>
          <p:cNvPr id="7" name="Rectángulo 6"/>
          <p:cNvSpPr/>
          <p:nvPr/>
        </p:nvSpPr>
        <p:spPr>
          <a:xfrm>
            <a:off x="1669199" y="849261"/>
            <a:ext cx="7423285" cy="523220"/>
          </a:xfrm>
          <a:prstGeom prst="rect">
            <a:avLst/>
          </a:prstGeom>
        </p:spPr>
        <p:txBody>
          <a:bodyPr wrap="square">
            <a:spAutoFit/>
          </a:bodyPr>
          <a:lstStyle/>
          <a:p>
            <a:r>
              <a:rPr lang="es-ES" sz="2800" b="1" dirty="0" err="1"/>
              <a:t>Downconverter</a:t>
            </a:r>
            <a:r>
              <a:rPr lang="es-ES" sz="2800" b="1" dirty="0"/>
              <a:t> ADRF6807</a:t>
            </a:r>
            <a:endParaRPr lang="es-EC" sz="2800" b="1" dirty="0"/>
          </a:p>
        </p:txBody>
      </p:sp>
      <p:sp>
        <p:nvSpPr>
          <p:cNvPr id="8" name="Rectángulo redondeado 7"/>
          <p:cNvSpPr/>
          <p:nvPr/>
        </p:nvSpPr>
        <p:spPr>
          <a:xfrm>
            <a:off x="1077511" y="1734337"/>
            <a:ext cx="4091210" cy="4743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Rectángulo redondeado 8"/>
          <p:cNvSpPr/>
          <p:nvPr/>
        </p:nvSpPr>
        <p:spPr>
          <a:xfrm>
            <a:off x="5414949" y="1839764"/>
            <a:ext cx="6266188" cy="853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C" dirty="0"/>
              <a:t>E</a:t>
            </a:r>
            <a:r>
              <a:rPr lang="es-EC" dirty="0" smtClean="0"/>
              <a:t>s </a:t>
            </a:r>
            <a:r>
              <a:rPr lang="es-EC" dirty="0"/>
              <a:t>un demodulador I/Q que posee un PLL y VCO </a:t>
            </a:r>
            <a:r>
              <a:rPr lang="es-EC" dirty="0" smtClean="0"/>
              <a:t>integrado.</a:t>
            </a:r>
            <a:endParaRPr lang="es-EC" dirty="0"/>
          </a:p>
        </p:txBody>
      </p:sp>
      <p:sp>
        <p:nvSpPr>
          <p:cNvPr id="10" name="Rectángulo redondeado 9"/>
          <p:cNvSpPr/>
          <p:nvPr/>
        </p:nvSpPr>
        <p:spPr>
          <a:xfrm>
            <a:off x="5414949" y="2885197"/>
            <a:ext cx="6237845" cy="10722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EC" dirty="0"/>
              <a:t>Para el PLL es necesario utilizar un oscilador de referencia este va desde los 9 MHz hasta los 160 MHz, la salida del PLL controla el VCO </a:t>
            </a:r>
            <a:r>
              <a:rPr lang="es-EC" dirty="0" smtClean="0"/>
              <a:t>interno</a:t>
            </a:r>
            <a:r>
              <a:rPr lang="es-EC" dirty="0"/>
              <a:t>.</a:t>
            </a:r>
          </a:p>
        </p:txBody>
      </p:sp>
      <p:sp>
        <p:nvSpPr>
          <p:cNvPr id="11" name="Rectángulo redondeado 10"/>
          <p:cNvSpPr/>
          <p:nvPr/>
        </p:nvSpPr>
        <p:spPr>
          <a:xfrm>
            <a:off x="5380841" y="4149735"/>
            <a:ext cx="6271953" cy="12234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C" dirty="0"/>
              <a:t>E</a:t>
            </a:r>
            <a:r>
              <a:rPr lang="es-EC" dirty="0" smtClean="0"/>
              <a:t>l </a:t>
            </a:r>
            <a:r>
              <a:rPr lang="es-EC" dirty="0"/>
              <a:t>demodulador I/Q mezcla la señal generada por el divisor de cuadratura con la entrada de RF, obteniendo de esa forma una señal en banda base o frecuencia intermedia de hasta 120 MHz</a:t>
            </a:r>
          </a:p>
        </p:txBody>
      </p:sp>
      <p:pic>
        <p:nvPicPr>
          <p:cNvPr id="3" name="Imagen 2"/>
          <p:cNvPicPr>
            <a:picLocks noChangeAspect="1"/>
          </p:cNvPicPr>
          <p:nvPr/>
        </p:nvPicPr>
        <p:blipFill>
          <a:blip r:embed="rId3"/>
          <a:stretch>
            <a:fillRect/>
          </a:stretch>
        </p:blipFill>
        <p:spPr>
          <a:xfrm>
            <a:off x="1657708" y="1869917"/>
            <a:ext cx="3075007" cy="2087505"/>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14862" t="31173" r="21038" b="14272"/>
          <a:stretch/>
        </p:blipFill>
        <p:spPr>
          <a:xfrm rot="5400000">
            <a:off x="2082190" y="3693205"/>
            <a:ext cx="2260514" cy="3086497"/>
          </a:xfrm>
          <a:prstGeom prst="rect">
            <a:avLst/>
          </a:prstGeom>
        </p:spPr>
      </p:pic>
    </p:spTree>
    <p:extLst>
      <p:ext uri="{BB962C8B-B14F-4D97-AF65-F5344CB8AC3E}">
        <p14:creationId xmlns:p14="http://schemas.microsoft.com/office/powerpoint/2010/main" val="3798927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46275" y="874621"/>
            <a:ext cx="4639412" cy="523220"/>
          </a:xfrm>
          <a:prstGeom prst="rect">
            <a:avLst/>
          </a:prstGeom>
        </p:spPr>
        <p:txBody>
          <a:bodyPr wrap="none">
            <a:spAutoFit/>
          </a:bodyPr>
          <a:lstStyle/>
          <a:p>
            <a:r>
              <a:rPr lang="es-ES" sz="2800" b="1" dirty="0" err="1"/>
              <a:t>Downconverter</a:t>
            </a:r>
            <a:r>
              <a:rPr lang="es-ES" sz="2800" b="1" dirty="0"/>
              <a:t> ADRF6807</a:t>
            </a:r>
            <a:endParaRPr lang="es-EC" sz="2800" b="1" dirty="0"/>
          </a:p>
        </p:txBody>
      </p:sp>
      <p:sp>
        <p:nvSpPr>
          <p:cNvPr id="6"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14496" y="2796715"/>
            <a:ext cx="5039329" cy="3812148"/>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6018783" y="2796714"/>
            <a:ext cx="5248075" cy="3812149"/>
          </a:xfrm>
          <a:prstGeom prst="rect">
            <a:avLst/>
          </a:prstGeom>
          <a:noFill/>
          <a:ln>
            <a:noFill/>
          </a:ln>
        </p:spPr>
      </p:pic>
      <p:sp>
        <p:nvSpPr>
          <p:cNvPr id="9" name="Marcador de contenido 2"/>
          <p:cNvSpPr>
            <a:spLocks noGrp="1"/>
          </p:cNvSpPr>
          <p:nvPr>
            <p:ph idx="1"/>
          </p:nvPr>
        </p:nvSpPr>
        <p:spPr>
          <a:xfrm>
            <a:off x="979454" y="1500908"/>
            <a:ext cx="10287404" cy="1382332"/>
          </a:xfrm>
        </p:spPr>
        <p:txBody>
          <a:bodyPr>
            <a:normAutofit fontScale="92500" lnSpcReduction="10000"/>
          </a:bodyPr>
          <a:lstStyle/>
          <a:p>
            <a:pPr marL="0" indent="0" algn="just">
              <a:buNone/>
            </a:pPr>
            <a:r>
              <a:rPr lang="es-EC" b="1" dirty="0"/>
              <a:t>Para controlar la placa de evaluación se lo realiza por medio de una PC que tenga puerto </a:t>
            </a:r>
            <a:r>
              <a:rPr lang="es-EC" b="1" dirty="0" smtClean="0"/>
              <a:t>USB</a:t>
            </a:r>
            <a:r>
              <a:rPr lang="es-EC" b="1" dirty="0"/>
              <a:t> </a:t>
            </a:r>
            <a:r>
              <a:rPr lang="es-EC" b="1" dirty="0" smtClean="0"/>
              <a:t>y </a:t>
            </a:r>
            <a:r>
              <a:rPr lang="es-EC" b="1" dirty="0"/>
              <a:t>a través del software que proporciona la página web de Analog </a:t>
            </a:r>
            <a:r>
              <a:rPr lang="es-EC" b="1" dirty="0" smtClean="0"/>
              <a:t>Devices. El </a:t>
            </a:r>
            <a:r>
              <a:rPr lang="es-EC" b="1" dirty="0"/>
              <a:t>software permite configurar al ADRF6807 según las configuraciones que sean necesarias, para la </a:t>
            </a:r>
            <a:r>
              <a:rPr lang="es-EC" b="1" dirty="0" smtClean="0"/>
              <a:t>obtención </a:t>
            </a:r>
            <a:r>
              <a:rPr lang="es-EC" b="1" dirty="0"/>
              <a:t>de las frecuencias se lo realiza por medio de los valores numéricos que se encuentran en la sección de </a:t>
            </a:r>
            <a:r>
              <a:rPr lang="es-EC" b="1" dirty="0" smtClean="0"/>
              <a:t>RF.</a:t>
            </a:r>
            <a:endParaRPr lang="es-EC" b="1" dirty="0"/>
          </a:p>
        </p:txBody>
      </p:sp>
    </p:spTree>
    <p:extLst>
      <p:ext uri="{BB962C8B-B14F-4D97-AF65-F5344CB8AC3E}">
        <p14:creationId xmlns:p14="http://schemas.microsoft.com/office/powerpoint/2010/main" val="3361570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sp>
        <p:nvSpPr>
          <p:cNvPr id="3" name="CuadroTexto 2"/>
          <p:cNvSpPr txBox="1"/>
          <p:nvPr/>
        </p:nvSpPr>
        <p:spPr>
          <a:xfrm>
            <a:off x="1372121" y="4104584"/>
            <a:ext cx="4076757" cy="923330"/>
          </a:xfrm>
          <a:prstGeom prst="rect">
            <a:avLst/>
          </a:prstGeom>
          <a:noFill/>
        </p:spPr>
        <p:txBody>
          <a:bodyPr wrap="none" rtlCol="0">
            <a:spAutoFit/>
          </a:bodyPr>
          <a:lstStyle/>
          <a:p>
            <a:pPr algn="ctr"/>
            <a:r>
              <a:rPr lang="es-EC" b="1" dirty="0">
                <a:latin typeface="Times New Roman" panose="02020603050405020304" pitchFamily="18" charset="0"/>
                <a:cs typeface="Times New Roman" panose="02020603050405020304" pitchFamily="18" charset="0"/>
              </a:rPr>
              <a:t>Determinación del Patrón de radiación </a:t>
            </a:r>
            <a:endParaRPr lang="es-EC" b="1" dirty="0" smtClean="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del </a:t>
            </a:r>
            <a:r>
              <a:rPr lang="es-EC" b="1" dirty="0">
                <a:latin typeface="Times New Roman" panose="02020603050405020304" pitchFamily="18" charset="0"/>
                <a:cs typeface="Times New Roman" panose="02020603050405020304" pitchFamily="18" charset="0"/>
              </a:rPr>
              <a:t>arreglo de antenas del Ejército</a:t>
            </a:r>
          </a:p>
          <a:p>
            <a:pPr algn="ctr"/>
            <a:endParaRPr lang="es-EC" dirty="0"/>
          </a:p>
        </p:txBody>
      </p:sp>
      <p:sp>
        <p:nvSpPr>
          <p:cNvPr id="6" name="Rectángulo 5"/>
          <p:cNvSpPr/>
          <p:nvPr/>
        </p:nvSpPr>
        <p:spPr>
          <a:xfrm>
            <a:off x="6346441" y="4104584"/>
            <a:ext cx="4610637" cy="646331"/>
          </a:xfrm>
          <a:prstGeom prst="rect">
            <a:avLst/>
          </a:prstGeom>
        </p:spPr>
        <p:txBody>
          <a:bodyPr wrap="square">
            <a:spAutoFit/>
          </a:bodyPr>
          <a:lstStyle/>
          <a:p>
            <a:pPr algn="ctr"/>
            <a:r>
              <a:rPr lang="es-EC" b="1" dirty="0">
                <a:latin typeface="Times New Roman" panose="02020603050405020304" pitchFamily="18" charset="0"/>
                <a:ea typeface="Calibri" panose="020F0502020204030204" pitchFamily="34" charset="0"/>
                <a:cs typeface="Times New Roman" panose="02020603050405020304" pitchFamily="18" charset="0"/>
              </a:rPr>
              <a:t>Determinación del Patrón de radiación de las </a:t>
            </a:r>
            <a:endParaRPr lang="es-EC"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es-EC" b="1" dirty="0" smtClean="0">
                <a:latin typeface="Times New Roman" panose="02020603050405020304" pitchFamily="18" charset="0"/>
                <a:ea typeface="Calibri" panose="020F0502020204030204" pitchFamily="34" charset="0"/>
                <a:cs typeface="Times New Roman" panose="02020603050405020304" pitchFamily="18" charset="0"/>
              </a:rPr>
              <a:t>antenas </a:t>
            </a:r>
            <a:r>
              <a:rPr lang="es-EC" b="1" dirty="0">
                <a:latin typeface="Times New Roman" panose="02020603050405020304" pitchFamily="18" charset="0"/>
                <a:ea typeface="Calibri" panose="020F0502020204030204" pitchFamily="34" charset="0"/>
                <a:cs typeface="Times New Roman" panose="02020603050405020304" pitchFamily="18" charset="0"/>
              </a:rPr>
              <a:t>micro línea con reflector parabólico</a:t>
            </a:r>
            <a:endParaRPr lang="es-EC" b="1"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914766" y="1494734"/>
            <a:ext cx="3279775" cy="2609850"/>
          </a:xfrm>
          <a:prstGeom prst="rect">
            <a:avLst/>
          </a:prstGeom>
          <a:noFill/>
          <a:ln>
            <a:noFill/>
          </a:ln>
        </p:spPr>
      </p:pic>
      <p:pic>
        <p:nvPicPr>
          <p:cNvPr id="8" name="Imagen 7"/>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952503" y="1464247"/>
            <a:ext cx="3070860" cy="2593975"/>
          </a:xfrm>
          <a:prstGeom prst="rect">
            <a:avLst/>
          </a:prstGeom>
          <a:noFill/>
          <a:ln>
            <a:noFill/>
          </a:ln>
        </p:spPr>
      </p:pic>
      <p:sp>
        <p:nvSpPr>
          <p:cNvPr id="9" name="CuadroTexto 8"/>
          <p:cNvSpPr txBox="1"/>
          <p:nvPr/>
        </p:nvSpPr>
        <p:spPr>
          <a:xfrm>
            <a:off x="1275009" y="5499279"/>
            <a:ext cx="96820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dirty="0" smtClean="0">
                <a:latin typeface="Times New Roman" panose="02020603050405020304" pitchFamily="18" charset="0"/>
                <a:cs typeface="Times New Roman" panose="02020603050405020304" pitchFamily="18" charset="0"/>
              </a:rPr>
              <a:t>La estimativa de los diagramas de irradiación de las antenas 7 y 4 sirven para comprobar la independencia de los elementos cuando son seleccionados por el multiplexor.</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99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30225" y="1632886"/>
            <a:ext cx="4208780" cy="1181100"/>
          </a:xfrm>
          <a:prstGeom prst="rect">
            <a:avLst/>
          </a:prstGeom>
          <a:noFill/>
          <a:ln>
            <a:noFill/>
          </a:ln>
        </p:spPr>
      </p:pic>
      <p:sp>
        <p:nvSpPr>
          <p:cNvPr id="3" name="Rectángulo 2"/>
          <p:cNvSpPr/>
          <p:nvPr/>
        </p:nvSpPr>
        <p:spPr>
          <a:xfrm>
            <a:off x="630225" y="3025392"/>
            <a:ext cx="4118435"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Escenario para pruebas de Funcionamiento del LNA</a:t>
            </a:r>
            <a:endParaRPr lang="es-EC" sz="1400" b="1" dirty="0">
              <a:latin typeface="Times New Roman" panose="02020603050405020304" pitchFamily="18"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710755638"/>
              </p:ext>
            </p:extLst>
          </p:nvPr>
        </p:nvGraphicFramePr>
        <p:xfrm>
          <a:off x="6095999" y="1017651"/>
          <a:ext cx="5087816" cy="2629008"/>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405752" y="4083792"/>
            <a:ext cx="4657725" cy="1266190"/>
          </a:xfrm>
          <a:prstGeom prst="rect">
            <a:avLst/>
          </a:prstGeom>
          <a:noFill/>
          <a:ln>
            <a:noFill/>
          </a:ln>
        </p:spPr>
      </p:pic>
      <p:sp>
        <p:nvSpPr>
          <p:cNvPr id="9" name="Rectángulo 8"/>
          <p:cNvSpPr/>
          <p:nvPr/>
        </p:nvSpPr>
        <p:spPr>
          <a:xfrm>
            <a:off x="448367" y="5536155"/>
            <a:ext cx="4615110"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Respuesta de la etapa de LNA con filtro pasa altas SHP-800</a:t>
            </a:r>
            <a:endParaRPr lang="es-EC" sz="1400" b="1" dirty="0">
              <a:latin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1966268349"/>
              </p:ext>
            </p:extLst>
          </p:nvPr>
        </p:nvGraphicFramePr>
        <p:xfrm>
          <a:off x="6095999" y="3858065"/>
          <a:ext cx="5087816"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285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pic>
        <p:nvPicPr>
          <p:cNvPr id="6" name="Imagen 5"/>
          <p:cNvPicPr/>
          <p:nvPr/>
        </p:nvPicPr>
        <p:blipFill rotWithShape="1">
          <a:blip r:embed="rId3">
            <a:extLst>
              <a:ext uri="{28A0092B-C50C-407E-A947-70E740481C1C}">
                <a14:useLocalDpi xmlns:a14="http://schemas.microsoft.com/office/drawing/2010/main" val="0"/>
              </a:ext>
            </a:extLst>
          </a:blip>
          <a:srcRect r="1882"/>
          <a:stretch/>
        </p:blipFill>
        <p:spPr bwMode="auto">
          <a:xfrm>
            <a:off x="913856" y="1508043"/>
            <a:ext cx="4009287" cy="1872615"/>
          </a:xfrm>
          <a:prstGeom prst="rect">
            <a:avLst/>
          </a:prstGeom>
          <a:noFill/>
          <a:ln>
            <a:noFill/>
          </a:ln>
        </p:spPr>
      </p:pic>
      <p:sp>
        <p:nvSpPr>
          <p:cNvPr id="3" name="Rectángulo 2"/>
          <p:cNvSpPr/>
          <p:nvPr/>
        </p:nvSpPr>
        <p:spPr>
          <a:xfrm>
            <a:off x="560353" y="3680028"/>
            <a:ext cx="4716291"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Escenario para pruebas del Multiplexor de 8 canales de RF</a:t>
            </a:r>
            <a:endParaRPr lang="es-EC" sz="1400" b="1" i="1"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727750" y="4287176"/>
            <a:ext cx="4381500" cy="1297305"/>
          </a:xfrm>
          <a:prstGeom prst="rect">
            <a:avLst/>
          </a:prstGeom>
          <a:noFill/>
          <a:ln>
            <a:noFill/>
          </a:ln>
        </p:spPr>
      </p:pic>
      <p:sp>
        <p:nvSpPr>
          <p:cNvPr id="8" name="Rectángulo 7"/>
          <p:cNvSpPr/>
          <p:nvPr/>
        </p:nvSpPr>
        <p:spPr>
          <a:xfrm>
            <a:off x="1082274" y="5729963"/>
            <a:ext cx="3347135"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Escenario para pruebas del </a:t>
            </a:r>
            <a:r>
              <a:rPr lang="es-EC" sz="1400" b="1" i="1" dirty="0" err="1">
                <a:latin typeface="Times New Roman" panose="02020603050405020304" pitchFamily="18" charset="0"/>
                <a:ea typeface="Calibri" panose="020F0502020204030204" pitchFamily="34" charset="0"/>
                <a:cs typeface="Times New Roman" panose="02020603050405020304" pitchFamily="18" charset="0"/>
              </a:rPr>
              <a:t>Mixer</a:t>
            </a:r>
            <a:r>
              <a:rPr lang="es-EC" sz="1400" b="1" i="1" dirty="0">
                <a:latin typeface="Times New Roman" panose="02020603050405020304" pitchFamily="18" charset="0"/>
                <a:ea typeface="Calibri" panose="020F0502020204030204" pitchFamily="34" charset="0"/>
                <a:cs typeface="Times New Roman" panose="02020603050405020304" pitchFamily="18" charset="0"/>
              </a:rPr>
              <a:t> ZAD-11</a:t>
            </a:r>
            <a:endParaRPr lang="es-EC" sz="1400" b="1" dirty="0">
              <a:latin typeface="Times New Roman" panose="02020603050405020304" pitchFamily="18"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1925073668"/>
              </p:ext>
            </p:extLst>
          </p:nvPr>
        </p:nvGraphicFramePr>
        <p:xfrm>
          <a:off x="6782001" y="1275633"/>
          <a:ext cx="4572000" cy="27121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p:cNvGraphicFramePr/>
          <p:nvPr>
            <p:extLst>
              <p:ext uri="{D42A27DB-BD31-4B8C-83A1-F6EECF244321}">
                <p14:modId xmlns:p14="http://schemas.microsoft.com/office/powerpoint/2010/main" val="1955484570"/>
              </p:ext>
            </p:extLst>
          </p:nvPr>
        </p:nvGraphicFramePr>
        <p:xfrm>
          <a:off x="6791713"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058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798456" y="1568548"/>
            <a:ext cx="3408680" cy="1814830"/>
          </a:xfrm>
          <a:prstGeom prst="rect">
            <a:avLst/>
          </a:prstGeom>
          <a:noFill/>
          <a:ln>
            <a:noFill/>
          </a:ln>
        </p:spPr>
      </p:pic>
      <p:sp>
        <p:nvSpPr>
          <p:cNvPr id="3" name="Rectángulo 2"/>
          <p:cNvSpPr/>
          <p:nvPr/>
        </p:nvSpPr>
        <p:spPr>
          <a:xfrm>
            <a:off x="798456" y="3501912"/>
            <a:ext cx="3361561" cy="307777"/>
          </a:xfrm>
          <a:prstGeom prst="rect">
            <a:avLst/>
          </a:prstGeom>
        </p:spPr>
        <p:txBody>
          <a:bodyPr wrap="none">
            <a:spAutoFit/>
          </a:bodyPr>
          <a:lstStyle/>
          <a:p>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Escenario para las pruebas del ADRF6807</a:t>
            </a:r>
            <a:endParaRPr lang="es-EC" sz="1400" b="1" dirty="0">
              <a:latin typeface="Times New Roman" panose="02020603050405020304" pitchFamily="18" charset="0"/>
              <a:cs typeface="Times New Roman" panose="02020603050405020304" pitchFamily="18" charset="0"/>
            </a:endParaRPr>
          </a:p>
        </p:txBody>
      </p:sp>
      <p:pic>
        <p:nvPicPr>
          <p:cNvPr id="7" name="Imagen 6"/>
          <p:cNvPicPr/>
          <p:nvPr/>
        </p:nvPicPr>
        <p:blipFill rotWithShape="1">
          <a:blip r:embed="rId4">
            <a:extLst>
              <a:ext uri="{28A0092B-C50C-407E-A947-70E740481C1C}">
                <a14:useLocalDpi xmlns:a14="http://schemas.microsoft.com/office/drawing/2010/main" val="0"/>
              </a:ext>
            </a:extLst>
          </a:blip>
          <a:srcRect l="6025"/>
          <a:stretch/>
        </p:blipFill>
        <p:spPr bwMode="auto">
          <a:xfrm>
            <a:off x="6582697" y="1285444"/>
            <a:ext cx="4990032" cy="2703639"/>
          </a:xfrm>
          <a:prstGeom prst="rect">
            <a:avLst/>
          </a:prstGeom>
          <a:noFill/>
          <a:ln>
            <a:no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3623068374"/>
              </p:ext>
            </p:extLst>
          </p:nvPr>
        </p:nvGraphicFramePr>
        <p:xfrm>
          <a:off x="6616767" y="4502973"/>
          <a:ext cx="5213350" cy="1371600"/>
        </p:xfrm>
        <a:graphic>
          <a:graphicData uri="http://schemas.openxmlformats.org/drawingml/2006/table">
            <a:tbl>
              <a:tblPr firstRow="1" firstCol="1" bandRow="1">
                <a:tableStyleId>{69012ECD-51FC-41F1-AA8D-1B2483CD663E}</a:tableStyleId>
              </a:tblPr>
              <a:tblGrid>
                <a:gridCol w="2606675"/>
                <a:gridCol w="2606675"/>
              </a:tblGrid>
              <a:tr h="0">
                <a:tc>
                  <a:txBody>
                    <a:bodyPr/>
                    <a:lstStyle/>
                    <a:p>
                      <a:pPr>
                        <a:lnSpc>
                          <a:spcPct val="150000"/>
                        </a:lnSpc>
                        <a:spcAft>
                          <a:spcPts val="0"/>
                        </a:spcAft>
                      </a:pPr>
                      <a:r>
                        <a:rPr lang="es-EC" sz="1200" dirty="0">
                          <a:effectLst/>
                        </a:rPr>
                        <a:t>LNA MAX12000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dirty="0">
                          <a:effectLst/>
                        </a:rPr>
                        <a:t>G1=32 dB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0"/>
                        </a:spcAft>
                      </a:pPr>
                      <a:r>
                        <a:rPr lang="es-EC" sz="1200">
                          <a:effectLst/>
                        </a:rPr>
                        <a:t>SHP-800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L1=0.9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0"/>
                        </a:spcAft>
                      </a:pPr>
                      <a:r>
                        <a:rPr lang="es-EC" sz="1200">
                          <a:effectLst/>
                        </a:rPr>
                        <a:t>8PST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L2=0.2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0"/>
                        </a:spcAft>
                      </a:pPr>
                      <a:r>
                        <a:rPr lang="es-EC" sz="1200">
                          <a:effectLst/>
                        </a:rPr>
                        <a:t>Mixer ZAD-11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a:effectLst/>
                        </a:rPr>
                        <a:t>L3=10.5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0"/>
                        </a:spcAft>
                      </a:pPr>
                      <a:r>
                        <a:rPr lang="es-EC" sz="1200">
                          <a:effectLst/>
                        </a:rPr>
                        <a:t>ADRF6807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200" dirty="0">
                          <a:effectLst/>
                        </a:rPr>
                        <a:t>L4=10 dB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7347335" y="5841709"/>
            <a:ext cx="3829895"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cs typeface="Times New Roman" panose="02020603050405020304" pitchFamily="18" charset="0"/>
              </a:rPr>
              <a:t>Ganancias y Pérdidas de cada etapa del sistema</a:t>
            </a:r>
            <a:endParaRPr lang="es-EC" sz="1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3621631357"/>
                  </p:ext>
                </p:extLst>
              </p:nvPr>
            </p:nvGraphicFramePr>
            <p:xfrm>
              <a:off x="798456" y="4674375"/>
              <a:ext cx="5031221" cy="1794510"/>
            </p:xfrm>
            <a:graphic>
              <a:graphicData uri="http://schemas.openxmlformats.org/drawingml/2006/table">
                <a:tbl>
                  <a:tblPr firstRow="1" firstCol="1" bandRow="1">
                    <a:tableStyleId>{5940675A-B579-460E-94D1-54222C63F5DA}</a:tableStyleId>
                  </a:tblPr>
                  <a:tblGrid>
                    <a:gridCol w="5031221"/>
                  </a:tblGrid>
                  <a:tr h="598170">
                    <a:tc>
                      <a:txBody>
                        <a:bodyPr/>
                        <a:lstStyle/>
                        <a:p>
                          <a:pPr>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𝐺</m:t>
                                    </m:r>
                                  </m:e>
                                  <m:sub>
                                    <m:r>
                                      <a:rPr lang="es-EC" sz="1200">
                                        <a:effectLst/>
                                        <a:latin typeface="Cambria Math" panose="02040503050406030204" pitchFamily="18" charset="0"/>
                                      </a:rPr>
                                      <m:t>𝑡</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𝐺</m:t>
                                    </m:r>
                                  </m:e>
                                  <m:sub>
                                    <m:r>
                                      <a:rPr lang="es-EC" sz="1200">
                                        <a:effectLst/>
                                        <a:latin typeface="Cambria Math" panose="02040503050406030204" pitchFamily="18" charset="0"/>
                                      </a:rPr>
                                      <m:t>1</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𝐿</m:t>
                                    </m:r>
                                  </m:e>
                                  <m:sub>
                                    <m:r>
                                      <a:rPr lang="es-EC" sz="1200">
                                        <a:effectLst/>
                                        <a:latin typeface="Cambria Math" panose="02040503050406030204" pitchFamily="18" charset="0"/>
                                      </a:rPr>
                                      <m:t>1</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𝐿</m:t>
                                    </m:r>
                                  </m:e>
                                  <m:sub>
                                    <m:r>
                                      <a:rPr lang="es-EC" sz="1200">
                                        <a:effectLst/>
                                        <a:latin typeface="Cambria Math" panose="02040503050406030204" pitchFamily="18" charset="0"/>
                                      </a:rPr>
                                      <m:t>2</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𝐿</m:t>
                                    </m:r>
                                  </m:e>
                                  <m:sub>
                                    <m:r>
                                      <a:rPr lang="es-EC" sz="1200">
                                        <a:effectLst/>
                                        <a:latin typeface="Cambria Math" panose="02040503050406030204" pitchFamily="18" charset="0"/>
                                      </a:rPr>
                                      <m:t>3</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𝐿</m:t>
                                    </m:r>
                                  </m:e>
                                  <m:sub>
                                    <m:r>
                                      <a:rPr lang="es-EC" sz="1200">
                                        <a:effectLst/>
                                        <a:latin typeface="Cambria Math" panose="02040503050406030204" pitchFamily="18" charset="0"/>
                                      </a:rPr>
                                      <m:t>4</m:t>
                                    </m:r>
                                  </m:sub>
                                </m:sSub>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98170">
                    <a:tc>
                      <a:txBody>
                        <a:bodyPr/>
                        <a:lstStyle/>
                        <a:p>
                          <a:pPr>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𝐺</m:t>
                                    </m:r>
                                  </m:e>
                                  <m:sub>
                                    <m:r>
                                      <a:rPr lang="es-EC" sz="1200">
                                        <a:effectLst/>
                                        <a:latin typeface="Cambria Math" panose="02040503050406030204" pitchFamily="18" charset="0"/>
                                      </a:rPr>
                                      <m:t>𝑡</m:t>
                                    </m:r>
                                  </m:sub>
                                </m:sSub>
                                <m:r>
                                  <a:rPr lang="es-EC" sz="1200">
                                    <a:effectLst/>
                                    <a:latin typeface="Cambria Math" panose="02040503050406030204" pitchFamily="18" charset="0"/>
                                  </a:rPr>
                                  <m:t>=</m:t>
                                </m:r>
                                <m:d>
                                  <m:dPr>
                                    <m:ctrlPr>
                                      <a:rPr lang="es-EC" sz="1200" i="1">
                                        <a:effectLst/>
                                        <a:latin typeface="Cambria Math" panose="02040503050406030204" pitchFamily="18" charset="0"/>
                                      </a:rPr>
                                    </m:ctrlPr>
                                  </m:dPr>
                                  <m:e>
                                    <m:r>
                                      <a:rPr lang="es-EC" sz="1200">
                                        <a:effectLst/>
                                        <a:latin typeface="Cambria Math" panose="02040503050406030204" pitchFamily="18" charset="0"/>
                                      </a:rPr>
                                      <m:t>32−0.9−0.2−10.5−10</m:t>
                                    </m:r>
                                  </m:e>
                                </m:d>
                                <m:r>
                                  <a:rPr lang="es-EC" sz="1200">
                                    <a:effectLst/>
                                    <a:latin typeface="Cambria Math" panose="02040503050406030204" pitchFamily="18" charset="0"/>
                                  </a:rPr>
                                  <m:t>𝑑𝐵</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8170">
                    <a:tc>
                      <a:txBody>
                        <a:bodyPr/>
                        <a:lstStyle/>
                        <a:p>
                          <a:pPr algn="just">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𝐺</m:t>
                                    </m:r>
                                  </m:e>
                                  <m:sub>
                                    <m:r>
                                      <a:rPr lang="es-EC" sz="1200">
                                        <a:effectLst/>
                                        <a:latin typeface="Cambria Math" panose="02040503050406030204" pitchFamily="18" charset="0"/>
                                      </a:rPr>
                                      <m:t>𝑡</m:t>
                                    </m:r>
                                  </m:sub>
                                </m:sSub>
                                <m:r>
                                  <a:rPr lang="es-EC" sz="1200">
                                    <a:effectLst/>
                                    <a:latin typeface="Cambria Math" panose="02040503050406030204" pitchFamily="18" charset="0"/>
                                  </a:rPr>
                                  <m:t>=10.4 </m:t>
                                </m:r>
                                <m:r>
                                  <a:rPr lang="es-EC" sz="1200">
                                    <a:effectLst/>
                                    <a:latin typeface="Cambria Math" panose="02040503050406030204" pitchFamily="18" charset="0"/>
                                  </a:rPr>
                                  <m:t>𝑑𝐵</m:t>
                                </m:r>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3621631357"/>
                  </p:ext>
                </p:extLst>
              </p:nvPr>
            </p:nvGraphicFramePr>
            <p:xfrm>
              <a:off x="798456" y="4674375"/>
              <a:ext cx="5031221" cy="1794510"/>
            </p:xfrm>
            <a:graphic>
              <a:graphicData uri="http://schemas.openxmlformats.org/drawingml/2006/table">
                <a:tbl>
                  <a:tblPr firstRow="1" firstCol="1" bandRow="1">
                    <a:tableStyleId>{5940675A-B579-460E-94D1-54222C63F5DA}</a:tableStyleId>
                  </a:tblPr>
                  <a:tblGrid>
                    <a:gridCol w="5031221"/>
                  </a:tblGrid>
                  <a:tr h="598170">
                    <a:tc>
                      <a:txBody>
                        <a:bodyPr/>
                        <a:lstStyle/>
                        <a:p>
                          <a:endParaRPr lang="es-EC"/>
                        </a:p>
                      </a:txBody>
                      <a:tcPr marL="68580" marR="68580" marT="0" marB="0" anchor="ctr">
                        <a:blipFill rotWithShape="0">
                          <a:blip r:embed="rId5"/>
                          <a:stretch>
                            <a:fillRect l="-121" t="-1010" r="-242" b="-201010"/>
                          </a:stretch>
                        </a:blipFill>
                      </a:tcPr>
                    </a:tc>
                  </a:tr>
                  <a:tr h="598170">
                    <a:tc>
                      <a:txBody>
                        <a:bodyPr/>
                        <a:lstStyle/>
                        <a:p>
                          <a:endParaRPr lang="es-EC"/>
                        </a:p>
                      </a:txBody>
                      <a:tcPr marL="68580" marR="68580" marT="0" marB="0">
                        <a:blipFill rotWithShape="0">
                          <a:blip r:embed="rId5"/>
                          <a:stretch>
                            <a:fillRect l="-121" t="-102041" r="-242" b="-103061"/>
                          </a:stretch>
                        </a:blipFill>
                      </a:tcPr>
                    </a:tc>
                  </a:tr>
                  <a:tr h="598170">
                    <a:tc>
                      <a:txBody>
                        <a:bodyPr/>
                        <a:lstStyle/>
                        <a:p>
                          <a:endParaRPr lang="es-EC"/>
                        </a:p>
                      </a:txBody>
                      <a:tcPr marL="68580" marR="68580" marT="0" marB="0">
                        <a:blipFill rotWithShape="0">
                          <a:blip r:embed="rId5"/>
                          <a:stretch>
                            <a:fillRect l="-121" t="-200000" r="-242" b="-2020"/>
                          </a:stretch>
                        </a:blipFill>
                      </a:tcPr>
                    </a:tc>
                  </a:tr>
                </a:tbl>
              </a:graphicData>
            </a:graphic>
          </p:graphicFrame>
        </mc:Fallback>
      </mc:AlternateContent>
      <p:sp>
        <p:nvSpPr>
          <p:cNvPr id="11" name="CuadroTexto 10"/>
          <p:cNvSpPr txBox="1"/>
          <p:nvPr/>
        </p:nvSpPr>
        <p:spPr>
          <a:xfrm>
            <a:off x="798456" y="4155192"/>
            <a:ext cx="3549370"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sz="1400" b="1" dirty="0" smtClean="0">
                <a:latin typeface="Times New Roman" panose="02020603050405020304" pitchFamily="18" charset="0"/>
                <a:cs typeface="Times New Roman" panose="02020603050405020304" pitchFamily="18" charset="0"/>
              </a:rPr>
              <a:t>La ganancia total del sistema esta dada por:</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32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756597" y="-33082"/>
            <a:ext cx="3062186" cy="769441"/>
          </a:xfrm>
          <a:prstGeom prst="rect">
            <a:avLst/>
          </a:prstGeom>
          <a:noFill/>
        </p:spPr>
        <p:txBody>
          <a:bodyPr wrap="square" rtlCol="0">
            <a:spAutoFit/>
          </a:bodyPr>
          <a:lstStyle/>
          <a:p>
            <a:pPr algn="ctr"/>
            <a:r>
              <a:rPr lang="es-EC" sz="4400" b="1" dirty="0" smtClean="0">
                <a:latin typeface="Times New Roman" panose="02020603050405020304" pitchFamily="18" charset="0"/>
                <a:cs typeface="Times New Roman" panose="02020603050405020304" pitchFamily="18" charset="0"/>
              </a:rPr>
              <a:t>TEMARIO</a:t>
            </a:r>
            <a:endParaRPr lang="es-EC" sz="44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2038427" y="2178510"/>
            <a:ext cx="5431295" cy="4524315"/>
          </a:xfrm>
          <a:prstGeom prst="rect">
            <a:avLst/>
          </a:prstGeom>
          <a:noFill/>
        </p:spPr>
        <p:txBody>
          <a:bodyPr wrap="none" rtlCol="0">
            <a:spAutoFit/>
          </a:bodyPr>
          <a:lstStyle/>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Introducción al </a:t>
            </a:r>
            <a:r>
              <a:rPr lang="es-EC" sz="2400" dirty="0" smtClean="0">
                <a:latin typeface="Times New Roman" panose="02020603050405020304" pitchFamily="18" charset="0"/>
                <a:cs typeface="Times New Roman" panose="02020603050405020304" pitchFamily="18" charset="0"/>
              </a:rPr>
              <a:t>problema</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Justificación del problema</a:t>
            </a:r>
            <a:endParaRPr lang="es-EC"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Objetivos</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Diseño e implementación del sistema</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Pruebas de funcionamiento del sistema</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Pruebas de posicionamiento del sistema</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Conclusiones</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Recomendaciones</a:t>
            </a:r>
          </a:p>
          <a:p>
            <a:pPr marL="342900" indent="-342900">
              <a:buFont typeface="Wingdings" panose="05000000000000000000" pitchFamily="2" charset="2"/>
              <a:buChar char="q"/>
            </a:pPr>
            <a:r>
              <a:rPr lang="es-EC" sz="2400" dirty="0" smtClean="0">
                <a:latin typeface="Times New Roman" panose="02020603050405020304" pitchFamily="18" charset="0"/>
                <a:cs typeface="Times New Roman" panose="02020603050405020304" pitchFamily="18" charset="0"/>
              </a:rPr>
              <a:t>Trabajos Futuros</a:t>
            </a:r>
          </a:p>
          <a:p>
            <a:endParaRPr lang="es-EC" dirty="0" smtClean="0"/>
          </a:p>
          <a:p>
            <a:endParaRPr lang="es-EC" dirty="0" smtClean="0"/>
          </a:p>
          <a:p>
            <a:endParaRPr lang="es-EC" dirty="0" smtClean="0"/>
          </a:p>
          <a:p>
            <a:endParaRPr lang="es-EC" dirty="0"/>
          </a:p>
        </p:txBody>
      </p:sp>
    </p:spTree>
    <p:extLst>
      <p:ext uri="{BB962C8B-B14F-4D97-AF65-F5344CB8AC3E}">
        <p14:creationId xmlns:p14="http://schemas.microsoft.com/office/powerpoint/2010/main" val="258624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18722" y="1318181"/>
            <a:ext cx="4840931" cy="1963322"/>
          </a:xfrm>
          <a:prstGeom prst="rect">
            <a:avLst/>
          </a:prstGeom>
          <a:noFill/>
          <a:ln>
            <a:noFill/>
          </a:ln>
        </p:spPr>
      </p:pic>
      <p:pic>
        <p:nvPicPr>
          <p:cNvPr id="7" name="Imagen 6" descr="C:\Users\EQUIPO\Desktop\Noveno_Nivel\NGN\Tesis\Formatos_Tesis\SistemaCompleto1.png"/>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069063"/>
            <a:ext cx="5786638" cy="2871873"/>
          </a:xfrm>
          <a:prstGeom prst="rect">
            <a:avLst/>
          </a:prstGeom>
          <a:ln w="88900" cap="sq" cmpd="thickThin">
            <a:solidFill>
              <a:srgbClr val="000000"/>
            </a:solidFill>
            <a:prstDash val="solid"/>
            <a:miter lim="800000"/>
          </a:ln>
          <a:effectLst>
            <a:innerShdw blurRad="76200">
              <a:srgbClr val="000000"/>
            </a:innerShdw>
          </a:effectLst>
        </p:spPr>
      </p:pic>
      <p:sp>
        <p:nvSpPr>
          <p:cNvPr id="3" name="Rectángulo 2"/>
          <p:cNvSpPr/>
          <p:nvPr/>
        </p:nvSpPr>
        <p:spPr>
          <a:xfrm>
            <a:off x="7592140" y="4084556"/>
            <a:ext cx="2794355"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Sistema completo en el laboratorio </a:t>
            </a:r>
            <a:endParaRPr lang="es-EC" sz="1400" b="1" dirty="0">
              <a:latin typeface="Times New Roman" panose="02020603050405020304" pitchFamily="18" charset="0"/>
              <a:cs typeface="Times New Roman" panose="02020603050405020304" pitchFamily="18" charset="0"/>
            </a:endParaRPr>
          </a:p>
        </p:txBody>
      </p:sp>
      <p:sp>
        <p:nvSpPr>
          <p:cNvPr id="8" name="Rectángulo 7"/>
          <p:cNvSpPr/>
          <p:nvPr/>
        </p:nvSpPr>
        <p:spPr>
          <a:xfrm>
            <a:off x="1440145" y="3281503"/>
            <a:ext cx="2598084"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Diagrama de bloques del sistema</a:t>
            </a:r>
            <a:endParaRPr lang="es-EC" sz="1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4231277815"/>
                  </p:ext>
                </p:extLst>
              </p:nvPr>
            </p:nvGraphicFramePr>
            <p:xfrm>
              <a:off x="5756792" y="4687481"/>
              <a:ext cx="6125845" cy="1508760"/>
            </p:xfrm>
            <a:graphic>
              <a:graphicData uri="http://schemas.openxmlformats.org/drawingml/2006/table">
                <a:tbl>
                  <a:tblPr firstRow="1" firstCol="1" bandRow="1">
                    <a:tableStyleId>{22838BEF-8BB2-4498-84A7-C5851F593DF1}</a:tableStyleId>
                  </a:tblPr>
                  <a:tblGrid>
                    <a:gridCol w="6125845"/>
                  </a:tblGrid>
                  <a:tr h="454025">
                    <a:tc>
                      <a:txBody>
                        <a:bodyPr/>
                        <a:lstStyle/>
                        <a:p>
                          <a:pPr algn="just">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𝑃</m:t>
                                    </m:r>
                                  </m:e>
                                  <m:sub>
                                    <m:r>
                                      <a:rPr lang="es-EC" sz="1200">
                                        <a:effectLst/>
                                        <a:latin typeface="Cambria Math" panose="02040503050406030204" pitchFamily="18" charset="0"/>
                                      </a:rPr>
                                      <m:t>𝑟𝑥</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𝑃</m:t>
                                    </m:r>
                                  </m:e>
                                  <m:sub>
                                    <m:r>
                                      <a:rPr lang="es-EC" sz="1200">
                                        <a:effectLst/>
                                        <a:latin typeface="Cambria Math" panose="02040503050406030204" pitchFamily="18" charset="0"/>
                                      </a:rPr>
                                      <m:t>𝑡𝑥</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𝐺</m:t>
                                    </m:r>
                                  </m:e>
                                  <m:sub>
                                    <m:r>
                                      <a:rPr lang="es-EC" sz="1200">
                                        <a:effectLst/>
                                        <a:latin typeface="Cambria Math" panose="02040503050406030204" pitchFamily="18" charset="0"/>
                                      </a:rPr>
                                      <m:t>𝑡</m:t>
                                    </m:r>
                                  </m:sub>
                                </m:sSub>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just">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𝑃</m:t>
                                    </m:r>
                                  </m:e>
                                  <m:sub>
                                    <m:r>
                                      <a:rPr lang="es-EC" sz="1200">
                                        <a:effectLst/>
                                        <a:latin typeface="Cambria Math" panose="02040503050406030204" pitchFamily="18" charset="0"/>
                                      </a:rPr>
                                      <m:t>𝑟𝑥</m:t>
                                    </m:r>
                                  </m:sub>
                                </m:sSub>
                                <m:r>
                                  <a:rPr lang="es-EC" sz="1200">
                                    <a:effectLst/>
                                    <a:latin typeface="Cambria Math" panose="02040503050406030204" pitchFamily="18" charset="0"/>
                                  </a:rPr>
                                  <m:t>=</m:t>
                                </m:r>
                                <m:d>
                                  <m:dPr>
                                    <m:ctrlPr>
                                      <a:rPr lang="es-EC" sz="1200" i="1">
                                        <a:effectLst/>
                                        <a:latin typeface="Cambria Math" panose="02040503050406030204" pitchFamily="18" charset="0"/>
                                      </a:rPr>
                                    </m:ctrlPr>
                                  </m:dPr>
                                  <m:e>
                                    <m:r>
                                      <a:rPr lang="es-EC" sz="1200">
                                        <a:effectLst/>
                                        <a:latin typeface="Cambria Math" panose="02040503050406030204" pitchFamily="18" charset="0"/>
                                      </a:rPr>
                                      <m:t>−43+10.4</m:t>
                                    </m:r>
                                  </m:e>
                                </m:d>
                                <m:r>
                                  <a:rPr lang="es-EC" sz="1200">
                                    <a:effectLst/>
                                    <a:latin typeface="Cambria Math" panose="02040503050406030204" pitchFamily="18" charset="0"/>
                                  </a:rPr>
                                  <m:t>𝑑𝐵𝑚</m:t>
                                </m:r>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1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𝑃</m:t>
                                    </m:r>
                                  </m:e>
                                  <m:sub>
                                    <m:r>
                                      <a:rPr lang="es-EC" sz="1200">
                                        <a:effectLst/>
                                        <a:latin typeface="Cambria Math" panose="02040503050406030204" pitchFamily="18" charset="0"/>
                                      </a:rPr>
                                      <m:t>𝑟𝑥</m:t>
                                    </m:r>
                                  </m:sub>
                                </m:sSub>
                                <m:r>
                                  <a:rPr lang="es-EC" sz="1200">
                                    <a:effectLst/>
                                    <a:latin typeface="Cambria Math" panose="02040503050406030204" pitchFamily="18" charset="0"/>
                                  </a:rPr>
                                  <m:t>=−32.6 </m:t>
                                </m:r>
                                <m:r>
                                  <a:rPr lang="es-EC" sz="1200">
                                    <a:effectLst/>
                                    <a:latin typeface="Cambria Math" panose="02040503050406030204" pitchFamily="18" charset="0"/>
                                  </a:rPr>
                                  <m:t>𝑑𝐵𝑚</m:t>
                                </m:r>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4231277815"/>
                  </p:ext>
                </p:extLst>
              </p:nvPr>
            </p:nvGraphicFramePr>
            <p:xfrm>
              <a:off x="5756792" y="4687481"/>
              <a:ext cx="6125845" cy="1508760"/>
            </p:xfrm>
            <a:graphic>
              <a:graphicData uri="http://schemas.openxmlformats.org/drawingml/2006/table">
                <a:tbl>
                  <a:tblPr firstRow="1" firstCol="1" bandRow="1">
                    <a:tableStyleId>{22838BEF-8BB2-4498-84A7-C5851F593DF1}</a:tableStyleId>
                  </a:tblPr>
                  <a:tblGrid>
                    <a:gridCol w="6125845"/>
                  </a:tblGrid>
                  <a:tr h="502920">
                    <a:tc>
                      <a:txBody>
                        <a:bodyPr/>
                        <a:lstStyle/>
                        <a:p>
                          <a:endParaRPr lang="es-EC"/>
                        </a:p>
                      </a:txBody>
                      <a:tcPr marL="68580" marR="68580" marT="0" marB="0" anchor="ctr">
                        <a:blipFill rotWithShape="0">
                          <a:blip r:embed="rId5"/>
                          <a:stretch>
                            <a:fillRect l="-99" t="-1205" r="-199" b="-202410"/>
                          </a:stretch>
                        </a:blipFill>
                      </a:tcPr>
                    </a:tc>
                  </a:tr>
                  <a:tr h="502920">
                    <a:tc>
                      <a:txBody>
                        <a:bodyPr/>
                        <a:lstStyle/>
                        <a:p>
                          <a:endParaRPr lang="es-EC"/>
                        </a:p>
                      </a:txBody>
                      <a:tcPr marL="68580" marR="68580" marT="0" marB="0">
                        <a:blipFill rotWithShape="0">
                          <a:blip r:embed="rId5"/>
                          <a:stretch>
                            <a:fillRect l="-99" t="-101205" r="-199" b="-102410"/>
                          </a:stretch>
                        </a:blipFill>
                      </a:tcPr>
                    </a:tc>
                  </a:tr>
                  <a:tr h="502920">
                    <a:tc>
                      <a:txBody>
                        <a:bodyPr/>
                        <a:lstStyle/>
                        <a:p>
                          <a:endParaRPr lang="es-EC"/>
                        </a:p>
                      </a:txBody>
                      <a:tcPr marL="68580" marR="68580" marT="0" marB="0">
                        <a:blipFill rotWithShape="0">
                          <a:blip r:embed="rId5"/>
                          <a:stretch>
                            <a:fillRect l="-99" t="-201205" r="-199" b="-2410"/>
                          </a:stretch>
                        </a:blipFill>
                      </a:tcPr>
                    </a:tc>
                  </a:tr>
                </a:tbl>
              </a:graphicData>
            </a:graphic>
          </p:graphicFrame>
        </mc:Fallback>
      </mc:AlternateContent>
      <p:pic>
        <p:nvPicPr>
          <p:cNvPr id="10" name="Imagen 9"/>
          <p:cNvPicPr/>
          <p:nvPr/>
        </p:nvPicPr>
        <p:blipFill>
          <a:blip r:embed="rId6">
            <a:extLst>
              <a:ext uri="{28A0092B-C50C-407E-A947-70E740481C1C}">
                <a14:useLocalDpi xmlns:a14="http://schemas.microsoft.com/office/drawing/2010/main" val="0"/>
              </a:ext>
            </a:extLst>
          </a:blip>
          <a:srcRect/>
          <a:stretch>
            <a:fillRect/>
          </a:stretch>
        </p:blipFill>
        <p:spPr bwMode="auto">
          <a:xfrm>
            <a:off x="851034" y="3828130"/>
            <a:ext cx="3914149" cy="2368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ángulo 10"/>
          <p:cNvSpPr/>
          <p:nvPr/>
        </p:nvSpPr>
        <p:spPr>
          <a:xfrm>
            <a:off x="1899053" y="6250425"/>
            <a:ext cx="1412566" cy="307777"/>
          </a:xfrm>
          <a:prstGeom prst="rect">
            <a:avLst/>
          </a:prstGeom>
        </p:spPr>
        <p:txBody>
          <a:bodyPr wrap="none">
            <a:spAutoFit/>
          </a:bodyPr>
          <a:lstStyle/>
          <a:p>
            <a:pPr algn="ctr"/>
            <a:r>
              <a:rPr lang="es-EC" sz="1400" b="1" i="1" dirty="0">
                <a:latin typeface="Times New Roman" panose="02020603050405020304" pitchFamily="18" charset="0"/>
                <a:ea typeface="Calibri" panose="020F0502020204030204" pitchFamily="34" charset="0"/>
                <a:cs typeface="Times New Roman" panose="02020603050405020304" pitchFamily="18" charset="0"/>
              </a:rPr>
              <a:t>Señal de 5 MHz </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67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5963427"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FUNCIONAMIENTO</a:t>
            </a:r>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940156" y="3524679"/>
            <a:ext cx="5217795" cy="1630045"/>
          </a:xfrm>
          <a:prstGeom prst="rect">
            <a:avLst/>
          </a:prstGeom>
          <a:noFill/>
          <a:ln>
            <a:noFill/>
          </a:ln>
        </p:spPr>
      </p:pic>
      <p:sp>
        <p:nvSpPr>
          <p:cNvPr id="13" name="CuadroTexto 12"/>
          <p:cNvSpPr txBox="1"/>
          <p:nvPr/>
        </p:nvSpPr>
        <p:spPr>
          <a:xfrm>
            <a:off x="1572966" y="1352282"/>
            <a:ext cx="9046066"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just"/>
            <a:r>
              <a:rPr lang="es-EC" dirty="0">
                <a:latin typeface="Times New Roman" panose="02020603050405020304" pitchFamily="18" charset="0"/>
                <a:cs typeface="Times New Roman" panose="02020603050405020304" pitchFamily="18" charset="0"/>
              </a:rPr>
              <a:t>Para realizar la obtención de la fase y cuadratura del sistema y tener una interpretación correcta </a:t>
            </a:r>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de </a:t>
            </a:r>
            <a:r>
              <a:rPr lang="es-EC" dirty="0">
                <a:latin typeface="Times New Roman" panose="02020603050405020304" pitchFamily="18" charset="0"/>
                <a:cs typeface="Times New Roman" panose="02020603050405020304" pitchFamily="18" charset="0"/>
              </a:rPr>
              <a:t>la señal, es necesario que todos los osciladores se encuentren sincronizados </a:t>
            </a:r>
          </a:p>
        </p:txBody>
      </p:sp>
      <p:sp>
        <p:nvSpPr>
          <p:cNvPr id="14" name="Rectángulo 13"/>
          <p:cNvSpPr/>
          <p:nvPr/>
        </p:nvSpPr>
        <p:spPr>
          <a:xfrm>
            <a:off x="940156" y="5154724"/>
            <a:ext cx="5155843" cy="307777"/>
          </a:xfrm>
          <a:prstGeom prst="rect">
            <a:avLst/>
          </a:prstGeom>
        </p:spPr>
        <p:txBody>
          <a:bodyPr wrap="square">
            <a:spAutoFit/>
          </a:bodyPr>
          <a:lstStyle/>
          <a:p>
            <a:r>
              <a:rPr lang="es-EC" sz="1400" b="1" i="1" dirty="0">
                <a:latin typeface="Times New Roman" panose="02020603050405020304" pitchFamily="18" charset="0"/>
                <a:ea typeface="Calibri" panose="020F0502020204030204" pitchFamily="34" charset="0"/>
                <a:cs typeface="Times New Roman" panose="02020603050405020304" pitchFamily="18" charset="0"/>
              </a:rPr>
              <a:t>Diagrama de bloques del sistema con los osciladores sincronizados</a:t>
            </a:r>
            <a:endParaRPr lang="es-EC" sz="1400" b="1" dirty="0">
              <a:latin typeface="Times New Roman" panose="02020603050405020304" pitchFamily="18" charset="0"/>
              <a:cs typeface="Times New Roman" panose="02020603050405020304" pitchFamily="18" charset="0"/>
            </a:endParaRPr>
          </a:p>
        </p:txBody>
      </p:sp>
      <p:pic>
        <p:nvPicPr>
          <p:cNvPr id="15" name="Imagen 14" descr="C:\Users\HP\Downloads\WhatsApp Image 2018-01-08 at 18.22.35 (4).jpeg"/>
          <p:cNvPicPr/>
          <p:nvPr/>
        </p:nvPicPr>
        <p:blipFill rotWithShape="1">
          <a:blip r:embed="rId4" cstate="print">
            <a:extLst>
              <a:ext uri="{28A0092B-C50C-407E-A947-70E740481C1C}">
                <a14:useLocalDpi xmlns:a14="http://schemas.microsoft.com/office/drawing/2010/main" val="0"/>
              </a:ext>
            </a:extLst>
          </a:blip>
          <a:srcRect t="28017" r="9267" b="25154"/>
          <a:stretch/>
        </p:blipFill>
        <p:spPr bwMode="auto">
          <a:xfrm>
            <a:off x="7128001" y="2171725"/>
            <a:ext cx="4491852" cy="182923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6" name="Rectángulo 15"/>
          <p:cNvSpPr/>
          <p:nvPr/>
        </p:nvSpPr>
        <p:spPr>
          <a:xfrm>
            <a:off x="8041173" y="4066352"/>
            <a:ext cx="2794355" cy="415498"/>
          </a:xfrm>
          <a:prstGeom prst="rect">
            <a:avLst/>
          </a:prstGeom>
        </p:spPr>
        <p:txBody>
          <a:bodyPr wrap="none">
            <a:spAutoFit/>
          </a:bodyPr>
          <a:lstStyle/>
          <a:p>
            <a:pPr algn="ctr">
              <a:lnSpc>
                <a:spcPct val="150000"/>
              </a:lnSpc>
              <a:spcBef>
                <a:spcPts val="1200"/>
              </a:spcBef>
              <a:spcAft>
                <a:spcPts val="1800"/>
              </a:spcAft>
            </a:pPr>
            <a:r>
              <a:rPr lang="es-EC" sz="1400" b="1" i="1" kern="1400" spc="-50" dirty="0">
                <a:latin typeface="Times New Roman" panose="02020603050405020304" pitchFamily="18" charset="0"/>
                <a:ea typeface="Times New Roman" panose="02020603050405020304" pitchFamily="18" charset="0"/>
                <a:cs typeface="Times New Roman" panose="02020603050405020304" pitchFamily="18" charset="0"/>
              </a:rPr>
              <a:t>Señal de 10 MHz en fase y cuadratura</a:t>
            </a:r>
            <a:endParaRPr lang="es-EC" sz="1400" b="1" kern="1400" spc="-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Imagen 16"/>
          <p:cNvPicPr/>
          <p:nvPr/>
        </p:nvPicPr>
        <p:blipFill rotWithShape="1">
          <a:blip r:embed="rId5">
            <a:extLst>
              <a:ext uri="{28A0092B-C50C-407E-A947-70E740481C1C}">
                <a14:useLocalDpi xmlns:a14="http://schemas.microsoft.com/office/drawing/2010/main" val="0"/>
              </a:ext>
            </a:extLst>
          </a:blip>
          <a:srcRect l="13013" t="20937" r="12011" b="15398"/>
          <a:stretch/>
        </p:blipFill>
        <p:spPr bwMode="auto">
          <a:xfrm>
            <a:off x="8425703" y="4635737"/>
            <a:ext cx="2409825" cy="1768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8" name="Rectángulo 17"/>
          <p:cNvSpPr/>
          <p:nvPr/>
        </p:nvSpPr>
        <p:spPr>
          <a:xfrm>
            <a:off x="8295955" y="6404299"/>
            <a:ext cx="2669320" cy="307777"/>
          </a:xfrm>
          <a:prstGeom prst="rect">
            <a:avLst/>
          </a:prstGeom>
        </p:spPr>
        <p:txBody>
          <a:bodyPr wrap="none">
            <a:spAutoFit/>
          </a:bodyPr>
          <a:lstStyle/>
          <a:p>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Diagrama </a:t>
            </a:r>
            <a:r>
              <a:rPr lang="es-EC" sz="1400" b="1" i="1" dirty="0">
                <a:latin typeface="Times New Roman" panose="02020603050405020304" pitchFamily="18" charset="0"/>
                <a:ea typeface="Calibri" panose="020F0502020204030204" pitchFamily="34" charset="0"/>
                <a:cs typeface="Times New Roman" panose="02020603050405020304" pitchFamily="18" charset="0"/>
              </a:rPr>
              <a:t>de constelación QPSK </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8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6062814"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a:t>
            </a:r>
            <a:r>
              <a:rPr lang="es-EC" sz="2800" b="1" dirty="0" smtClean="0">
                <a:latin typeface="Times New Roman" panose="02020603050405020304" pitchFamily="18" charset="0"/>
                <a:cs typeface="Times New Roman" panose="02020603050405020304" pitchFamily="18" charset="0"/>
              </a:rPr>
              <a:t>POSICIONAMIENTO</a:t>
            </a:r>
            <a:endParaRPr lang="es-EC" sz="28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2069206" y="1424626"/>
            <a:ext cx="8864958" cy="189949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spcBef>
                <a:spcPts val="1800"/>
              </a:spcBef>
              <a:spcAft>
                <a:spcPts val="1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Se procedió a realizar 4 pruebas de campo para poder visualizar como el sistema ayuda en la detección de un transmisor el cual se encuentra operando en la frecuencia de la banda de la constelación Iridium de 1620MHz, estas pruebas fueron realizadas en un espacio abierto el cual se encuentra ubicado en la cancha de fútbol de la Universidad de las Fuerzas Armadas que cuentan con una extensión de 70m de ancho por 100m de largo y se ubican frente al polideportivo.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00290" y="3842141"/>
            <a:ext cx="5899933" cy="2075878"/>
          </a:xfrm>
          <a:prstGeom prst="rect">
            <a:avLst/>
          </a:prstGeom>
          <a:noFill/>
          <a:ln>
            <a:noFill/>
          </a:ln>
        </p:spPr>
      </p:pic>
      <p:sp>
        <p:nvSpPr>
          <p:cNvPr id="8" name="Rectángulo 7"/>
          <p:cNvSpPr/>
          <p:nvPr/>
        </p:nvSpPr>
        <p:spPr>
          <a:xfrm>
            <a:off x="1138250" y="5918019"/>
            <a:ext cx="4685898" cy="338554"/>
          </a:xfrm>
          <a:prstGeom prst="rect">
            <a:avLst/>
          </a:prstGeom>
        </p:spPr>
        <p:txBody>
          <a:bodyPr wrap="none">
            <a:spAutoFit/>
          </a:bodyPr>
          <a:lstStyle/>
          <a:p>
            <a:r>
              <a:rPr lang="es-EC" sz="1600" b="1" i="1" dirty="0">
                <a:latin typeface="Times New Roman" panose="02020603050405020304" pitchFamily="18" charset="0"/>
                <a:ea typeface="Calibri" panose="020F0502020204030204" pitchFamily="34" charset="0"/>
                <a:cs typeface="Times New Roman" panose="02020603050405020304" pitchFamily="18" charset="0"/>
              </a:rPr>
              <a:t>Escenario de </a:t>
            </a:r>
            <a:r>
              <a:rPr lang="es-EC" sz="1600" b="1" i="1" dirty="0" smtClean="0">
                <a:latin typeface="Times New Roman" panose="02020603050405020304" pitchFamily="18" charset="0"/>
                <a:ea typeface="Calibri" panose="020F0502020204030204" pitchFamily="34" charset="0"/>
                <a:cs typeface="Times New Roman" panose="02020603050405020304" pitchFamily="18" charset="0"/>
              </a:rPr>
              <a:t>pruebas de posicionamiento </a:t>
            </a:r>
            <a:r>
              <a:rPr lang="es-EC" sz="1600" b="1" i="1" dirty="0">
                <a:latin typeface="Times New Roman" panose="02020603050405020304" pitchFamily="18" charset="0"/>
                <a:ea typeface="Calibri" panose="020F0502020204030204" pitchFamily="34" charset="0"/>
                <a:cs typeface="Times New Roman" panose="02020603050405020304" pitchFamily="18" charset="0"/>
              </a:rPr>
              <a:t>del </a:t>
            </a:r>
            <a:r>
              <a:rPr lang="es-EC" sz="1600" b="1" i="1" dirty="0" smtClean="0">
                <a:latin typeface="Times New Roman" panose="02020603050405020304" pitchFamily="18" charset="0"/>
                <a:ea typeface="Calibri" panose="020F0502020204030204" pitchFamily="34" charset="0"/>
                <a:cs typeface="Times New Roman" panose="02020603050405020304" pitchFamily="18" charset="0"/>
              </a:rPr>
              <a:t>sistema</a:t>
            </a:r>
            <a:endParaRPr lang="es-EC" sz="1600" b="1" dirty="0">
              <a:latin typeface="Times New Roman" panose="02020603050405020304" pitchFamily="18" charset="0"/>
              <a:cs typeface="Times New Roman" panose="02020603050405020304" pitchFamily="18" charset="0"/>
            </a:endParaRPr>
          </a:p>
        </p:txBody>
      </p:sp>
      <p:pic>
        <p:nvPicPr>
          <p:cNvPr id="9" name="Imagen 8" descr="C:\Users\HP\Downloads\WhatsApp Image 2018-01-21 at 11.50.57 (2).jpeg"/>
          <p:cNvPicPr/>
          <p:nvPr/>
        </p:nvPicPr>
        <p:blipFill rotWithShape="1">
          <a:blip r:embed="rId4" cstate="print">
            <a:extLst>
              <a:ext uri="{28A0092B-C50C-407E-A947-70E740481C1C}">
                <a14:useLocalDpi xmlns:a14="http://schemas.microsoft.com/office/drawing/2010/main" val="0"/>
              </a:ext>
            </a:extLst>
          </a:blip>
          <a:srcRect t="12651" b="16546"/>
          <a:stretch/>
        </p:blipFill>
        <p:spPr bwMode="auto">
          <a:xfrm>
            <a:off x="7593368" y="3699510"/>
            <a:ext cx="3997617" cy="2255786"/>
          </a:xfrm>
          <a:prstGeom prst="rect">
            <a:avLst/>
          </a:prstGeom>
          <a:noFill/>
          <a:ln>
            <a:noFill/>
          </a:ln>
          <a:extLst>
            <a:ext uri="{53640926-AAD7-44D8-BBD7-CCE9431645EC}">
              <a14:shadowObscured xmlns:a14="http://schemas.microsoft.com/office/drawing/2010/main"/>
            </a:ext>
          </a:extLst>
        </p:spPr>
      </p:pic>
      <p:sp>
        <p:nvSpPr>
          <p:cNvPr id="10" name="Rectángulo 9"/>
          <p:cNvSpPr/>
          <p:nvPr/>
        </p:nvSpPr>
        <p:spPr>
          <a:xfrm>
            <a:off x="7038183" y="5905900"/>
            <a:ext cx="5024132" cy="338554"/>
          </a:xfrm>
          <a:prstGeom prst="rect">
            <a:avLst/>
          </a:prstGeom>
        </p:spPr>
        <p:txBody>
          <a:bodyPr wrap="none">
            <a:spAutoFit/>
          </a:bodyPr>
          <a:lstStyle/>
          <a:p>
            <a:r>
              <a:rPr lang="es-ES" sz="1600" b="1" i="1" dirty="0">
                <a:latin typeface="Times New Roman" panose="02020603050405020304" pitchFamily="18" charset="0"/>
                <a:ea typeface="Calibri" panose="020F0502020204030204" pitchFamily="34" charset="0"/>
                <a:cs typeface="Times New Roman" panose="02020603050405020304" pitchFamily="18" charset="0"/>
              </a:rPr>
              <a:t>Montaje del sistema para las pruebas de posicionamiento</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734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6062814"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a:t>
            </a:r>
            <a:r>
              <a:rPr lang="es-EC" sz="2800" b="1" dirty="0" smtClean="0">
                <a:latin typeface="Times New Roman" panose="02020603050405020304" pitchFamily="18" charset="0"/>
                <a:cs typeface="Times New Roman" panose="02020603050405020304" pitchFamily="18" charset="0"/>
              </a:rPr>
              <a:t>POSICIONAMIENTO</a:t>
            </a:r>
            <a:endParaRPr lang="es-EC" sz="28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2759023" y="868145"/>
            <a:ext cx="1075936"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Prueba 1</a:t>
            </a:r>
            <a:endParaRPr lang="es-EC" b="1"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850005" y="1245527"/>
            <a:ext cx="4893972" cy="24469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dirty="0">
                <a:latin typeface="Times New Roman" panose="02020603050405020304" pitchFamily="18" charset="0"/>
                <a:cs typeface="Times New Roman" panose="02020603050405020304" pitchFamily="18" charset="0"/>
              </a:rPr>
              <a:t>En esta prueba se trabajó con una distancia de 24 metros entre la antena receptora y transmisora, además se </a:t>
            </a:r>
            <a:r>
              <a:rPr lang="es-ES" sz="1600" dirty="0">
                <a:latin typeface="Times New Roman" panose="02020603050405020304" pitchFamily="18" charset="0"/>
                <a:cs typeface="Times New Roman" panose="02020603050405020304" pitchFamily="18" charset="0"/>
              </a:rPr>
              <a:t>alineó el centro de la antena número 0 del arreglo con el Sur magnético mediante la brújula del celular y se ubicó la antena transmisora a 107</a:t>
            </a:r>
            <a:r>
              <a:rPr lang="es-ES" sz="1600" dirty="0" smtClean="0">
                <a:latin typeface="Times New Roman" panose="02020603050405020304" pitchFamily="18" charset="0"/>
                <a:cs typeface="Times New Roman" panose="02020603050405020304" pitchFamily="18" charset="0"/>
              </a:rPr>
              <a:t>°.</a:t>
            </a:r>
            <a:endParaRPr lang="es-EC" dirty="0"/>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474079" y="1935856"/>
            <a:ext cx="5406042" cy="3765460"/>
          </a:xfrm>
          <a:prstGeom prst="rect">
            <a:avLst/>
          </a:prstGeom>
          <a:noFill/>
          <a:ln>
            <a:noFill/>
          </a:ln>
        </p:spPr>
      </p:pic>
      <p:graphicFrame>
        <p:nvGraphicFramePr>
          <p:cNvPr id="10" name="Gráfico 9"/>
          <p:cNvGraphicFramePr/>
          <p:nvPr>
            <p:extLst>
              <p:ext uri="{D42A27DB-BD31-4B8C-83A1-F6EECF244321}">
                <p14:modId xmlns:p14="http://schemas.microsoft.com/office/powerpoint/2010/main" val="2104248952"/>
              </p:ext>
            </p:extLst>
          </p:nvPr>
        </p:nvGraphicFramePr>
        <p:xfrm>
          <a:off x="399245" y="3818586"/>
          <a:ext cx="571822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5960012" y="5701316"/>
            <a:ext cx="6096000" cy="646331"/>
          </a:xfrm>
          <a:prstGeom prst="rect">
            <a:avLst/>
          </a:prstGeom>
        </p:spPr>
        <p:txBody>
          <a:bodyPr>
            <a:spAutoFit/>
          </a:bodyPr>
          <a:lstStyle/>
          <a:p>
            <a:pPr algn="ctr"/>
            <a:r>
              <a:rPr lang="es-EC" b="1" i="1" dirty="0">
                <a:latin typeface="Times New Roman" panose="02020603050405020304" pitchFamily="18" charset="0"/>
                <a:ea typeface="Calibri" panose="020F0502020204030204" pitchFamily="34" charset="0"/>
                <a:cs typeface="Times New Roman" panose="02020603050405020304" pitchFamily="18" charset="0"/>
              </a:rPr>
              <a:t>Posicionamiento del transmisor de acuerdo al nivel de potencia en Prueba </a:t>
            </a:r>
            <a:r>
              <a:rPr lang="es-EC" b="1" i="1" dirty="0" smtClean="0">
                <a:latin typeface="Times New Roman" panose="02020603050405020304" pitchFamily="18" charset="0"/>
                <a:ea typeface="Calibri" panose="020F0502020204030204" pitchFamily="34" charset="0"/>
                <a:cs typeface="Times New Roman" panose="02020603050405020304" pitchFamily="18" charset="0"/>
              </a:rPr>
              <a:t>1</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223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6062814"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a:t>
            </a:r>
            <a:r>
              <a:rPr lang="es-EC" sz="2800" b="1" dirty="0" smtClean="0">
                <a:latin typeface="Times New Roman" panose="02020603050405020304" pitchFamily="18" charset="0"/>
                <a:cs typeface="Times New Roman" panose="02020603050405020304" pitchFamily="18" charset="0"/>
              </a:rPr>
              <a:t>POSICIONAMIENTO</a:t>
            </a:r>
            <a:endParaRPr lang="es-EC" sz="28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2577921" y="1624101"/>
            <a:ext cx="703615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En esta prueba se trabajó con una distancia de 24 metros entre la antena receptora y transmisora, además se </a:t>
            </a:r>
            <a:r>
              <a:rPr lang="es-ES" dirty="0">
                <a:latin typeface="Times New Roman" panose="02020603050405020304" pitchFamily="18" charset="0"/>
                <a:ea typeface="Calibri" panose="020F0502020204030204" pitchFamily="34" charset="0"/>
              </a:rPr>
              <a:t>alineó el centro de la antena número 0 del arreglo con el Norte magnético mediante la brújula del celular y se ubicó la antena transmisora a 107</a:t>
            </a:r>
            <a:r>
              <a:rPr lang="es-ES" dirty="0" smtClean="0">
                <a:latin typeface="Times New Roman" panose="02020603050405020304" pitchFamily="18" charset="0"/>
                <a:ea typeface="Calibri" panose="020F0502020204030204" pitchFamily="34" charset="0"/>
              </a:rPr>
              <a:t>°.</a:t>
            </a:r>
            <a:endParaRPr lang="es-EC" dirty="0"/>
          </a:p>
        </p:txBody>
      </p:sp>
      <p:sp>
        <p:nvSpPr>
          <p:cNvPr id="8" name="CuadroTexto 7"/>
          <p:cNvSpPr txBox="1"/>
          <p:nvPr/>
        </p:nvSpPr>
        <p:spPr>
          <a:xfrm>
            <a:off x="5558032" y="1259958"/>
            <a:ext cx="1075936"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Prueba 2</a:t>
            </a:r>
            <a:endParaRPr lang="es-EC" b="1" dirty="0">
              <a:latin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3561694602"/>
              </p:ext>
            </p:extLst>
          </p:nvPr>
        </p:nvGraphicFramePr>
        <p:xfrm>
          <a:off x="5884985" y="3085925"/>
          <a:ext cx="6039916"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429098" y="3085925"/>
            <a:ext cx="4981142" cy="2883297"/>
          </a:xfrm>
          <a:prstGeom prst="rect">
            <a:avLst/>
          </a:prstGeom>
          <a:noFill/>
          <a:ln>
            <a:noFill/>
          </a:ln>
        </p:spPr>
      </p:pic>
      <p:sp>
        <p:nvSpPr>
          <p:cNvPr id="13" name="Rectángulo 12"/>
          <p:cNvSpPr/>
          <p:nvPr/>
        </p:nvSpPr>
        <p:spPr>
          <a:xfrm>
            <a:off x="0" y="6008602"/>
            <a:ext cx="6096000" cy="584775"/>
          </a:xfrm>
          <a:prstGeom prst="rect">
            <a:avLst/>
          </a:prstGeom>
        </p:spPr>
        <p:txBody>
          <a:bodyPr>
            <a:spAutoFit/>
          </a:bodyPr>
          <a:lstStyle/>
          <a:p>
            <a:pPr algn="ctr"/>
            <a:r>
              <a:rPr lang="es-EC" sz="1600" b="1" i="1" dirty="0">
                <a:latin typeface="Times New Roman" panose="02020603050405020304" pitchFamily="18" charset="0"/>
                <a:ea typeface="Calibri" panose="020F0502020204030204" pitchFamily="34" charset="0"/>
                <a:cs typeface="Times New Roman" panose="02020603050405020304" pitchFamily="18" charset="0"/>
              </a:rPr>
              <a:t>Posicionamiento del transmisor de acuerdo al nivel de potencia en Prueba 2</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99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6062814"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a:t>
            </a:r>
            <a:r>
              <a:rPr lang="es-EC" sz="2800" b="1" dirty="0" smtClean="0">
                <a:latin typeface="Times New Roman" panose="02020603050405020304" pitchFamily="18" charset="0"/>
                <a:cs typeface="Times New Roman" panose="02020603050405020304" pitchFamily="18" charset="0"/>
              </a:rPr>
              <a:t>POSICIONAMIENTO</a:t>
            </a:r>
            <a:endParaRPr lang="es-EC" sz="2800" b="1"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708337" y="1403798"/>
            <a:ext cx="6194739" cy="22538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dirty="0">
                <a:latin typeface="Times New Roman" panose="02020603050405020304" pitchFamily="18" charset="0"/>
                <a:ea typeface="Calibri" panose="020F0502020204030204" pitchFamily="34" charset="0"/>
                <a:cs typeface="Times New Roman" panose="02020603050405020304" pitchFamily="18" charset="0"/>
              </a:rPr>
              <a:t>En esta prueba se trabajó con una distancia de 24 metros entre la antena receptora y transmisora, además se </a:t>
            </a:r>
            <a:r>
              <a:rPr lang="es-ES" dirty="0">
                <a:latin typeface="Times New Roman" panose="02020603050405020304" pitchFamily="18" charset="0"/>
                <a:ea typeface="Calibri" panose="020F0502020204030204" pitchFamily="34" charset="0"/>
                <a:cs typeface="Times New Roman" panose="02020603050405020304" pitchFamily="18" charset="0"/>
              </a:rPr>
              <a:t>ubicó el centro de la antena número 0 del arreglo en el lado más alejado respecto a la antena transmisora quedando así a los 287° mediante la brújula del celular </a:t>
            </a:r>
            <a:endParaRPr lang="es-EC" dirty="0">
              <a:latin typeface="Times New Roman" panose="02020603050405020304" pitchFamily="18" charset="0"/>
              <a:cs typeface="Times New Roman" panose="02020603050405020304" pitchFamily="18" charset="0"/>
            </a:endParaRPr>
          </a:p>
          <a:p>
            <a:pPr algn="ctr"/>
            <a:endParaRPr lang="es-EC" dirty="0"/>
          </a:p>
        </p:txBody>
      </p:sp>
      <p:sp>
        <p:nvSpPr>
          <p:cNvPr id="7" name="CuadroTexto 6"/>
          <p:cNvSpPr txBox="1"/>
          <p:nvPr/>
        </p:nvSpPr>
        <p:spPr>
          <a:xfrm>
            <a:off x="3024134" y="1034466"/>
            <a:ext cx="1075936"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Prueba 3</a:t>
            </a:r>
            <a:endParaRPr lang="es-EC" b="1"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3920328024"/>
              </p:ext>
            </p:extLst>
          </p:nvPr>
        </p:nvGraphicFramePr>
        <p:xfrm>
          <a:off x="990599" y="3783169"/>
          <a:ext cx="5630214"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7127558" y="1240902"/>
            <a:ext cx="4702997" cy="3788777"/>
          </a:xfrm>
          <a:prstGeom prst="rect">
            <a:avLst/>
          </a:prstGeom>
          <a:noFill/>
          <a:ln>
            <a:noFill/>
          </a:ln>
        </p:spPr>
      </p:pic>
      <p:sp>
        <p:nvSpPr>
          <p:cNvPr id="10" name="Rectángulo 9"/>
          <p:cNvSpPr/>
          <p:nvPr/>
        </p:nvSpPr>
        <p:spPr>
          <a:xfrm>
            <a:off x="6431057" y="4994484"/>
            <a:ext cx="6096000" cy="415498"/>
          </a:xfrm>
          <a:prstGeom prst="rect">
            <a:avLst/>
          </a:prstGeom>
        </p:spPr>
        <p:txBody>
          <a:bodyPr>
            <a:spAutoFit/>
          </a:bodyPr>
          <a:lstStyle/>
          <a:p>
            <a:pPr algn="ctr">
              <a:lnSpc>
                <a:spcPct val="150000"/>
              </a:lnSpc>
              <a:spcBef>
                <a:spcPts val="1200"/>
              </a:spcBef>
              <a:spcAft>
                <a:spcPts val="1800"/>
              </a:spcAft>
            </a:pPr>
            <a:r>
              <a:rPr lang="es-EC" sz="1400" b="1" i="1" kern="1400" spc="-50" dirty="0">
                <a:latin typeface="Times New Roman" panose="02020603050405020304" pitchFamily="18" charset="0"/>
                <a:ea typeface="Times New Roman" panose="02020603050405020304" pitchFamily="18" charset="0"/>
                <a:cs typeface="Times New Roman" panose="02020603050405020304" pitchFamily="18" charset="0"/>
              </a:rPr>
              <a:t>Posicionamiento del transmisor de acuerdo al nivel de potencia </a:t>
            </a:r>
            <a:r>
              <a:rPr lang="es-EC" sz="1400" b="1" i="1" kern="1400" spc="-50" dirty="0" smtClean="0">
                <a:latin typeface="Times New Roman" panose="02020603050405020304" pitchFamily="18" charset="0"/>
                <a:ea typeface="Times New Roman" panose="02020603050405020304" pitchFamily="18" charset="0"/>
                <a:cs typeface="Times New Roman" panose="02020603050405020304" pitchFamily="18" charset="0"/>
              </a:rPr>
              <a:t>en Prueba </a:t>
            </a:r>
            <a:r>
              <a:rPr lang="es-EC" sz="1400" b="1" i="1" kern="1400" spc="-50" dirty="0">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b="1" kern="1400" spc="-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58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14286" y="36928"/>
            <a:ext cx="6062814" cy="523220"/>
          </a:xfrm>
          <a:prstGeom prst="rect">
            <a:avLst/>
          </a:prstGeom>
          <a:noFill/>
        </p:spPr>
        <p:txBody>
          <a:bodyPr wrap="none" rtlCol="0">
            <a:spAutoFit/>
          </a:bodyPr>
          <a:lstStyle/>
          <a:p>
            <a:r>
              <a:rPr lang="es-EC" sz="2800" b="1" dirty="0">
                <a:latin typeface="Times New Roman" panose="02020603050405020304" pitchFamily="18" charset="0"/>
                <a:cs typeface="Times New Roman" panose="02020603050405020304" pitchFamily="18" charset="0"/>
              </a:rPr>
              <a:t>PRUEBAS DE </a:t>
            </a:r>
            <a:r>
              <a:rPr lang="es-EC" sz="2800" b="1" dirty="0" smtClean="0">
                <a:latin typeface="Times New Roman" panose="02020603050405020304" pitchFamily="18" charset="0"/>
                <a:cs typeface="Times New Roman" panose="02020603050405020304" pitchFamily="18" charset="0"/>
              </a:rPr>
              <a:t>POSICIONAMIENTO</a:t>
            </a:r>
            <a:endParaRPr lang="es-EC"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214647" y="1377678"/>
            <a:ext cx="655963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En esta prueba se trabajó con una distancia de 18 metros entre la antena receptora y transmisora, además se </a:t>
            </a:r>
            <a:r>
              <a:rPr lang="es-ES" dirty="0">
                <a:latin typeface="Times New Roman" panose="02020603050405020304" pitchFamily="18" charset="0"/>
                <a:ea typeface="Calibri" panose="020F0502020204030204" pitchFamily="34" charset="0"/>
              </a:rPr>
              <a:t>alineó el centro de la antena número 0 del arreglo con el sur </a:t>
            </a:r>
            <a:r>
              <a:rPr lang="es-EC" dirty="0">
                <a:latin typeface="Times New Roman" panose="02020603050405020304" pitchFamily="18" charset="0"/>
                <a:ea typeface="Calibri" panose="020F0502020204030204" pitchFamily="34" charset="0"/>
              </a:rPr>
              <a:t>magnético mediante la brújula del celular y se ubicó la antena transmisora a 55° </a:t>
            </a:r>
            <a:endParaRPr lang="es-EC" dirty="0"/>
          </a:p>
        </p:txBody>
      </p:sp>
      <p:sp>
        <p:nvSpPr>
          <p:cNvPr id="6" name="CuadroTexto 5"/>
          <p:cNvSpPr txBox="1"/>
          <p:nvPr/>
        </p:nvSpPr>
        <p:spPr>
          <a:xfrm>
            <a:off x="2764912" y="981606"/>
            <a:ext cx="1075936"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Prueba 4</a:t>
            </a:r>
            <a:endParaRPr lang="es-EC" b="1"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10673" y="2604747"/>
            <a:ext cx="6158939" cy="3402158"/>
          </a:xfrm>
          <a:prstGeom prst="rect">
            <a:avLst/>
          </a:prstGeom>
          <a:noFill/>
          <a:ln>
            <a:noFill/>
          </a:ln>
        </p:spPr>
      </p:pic>
      <p:sp>
        <p:nvSpPr>
          <p:cNvPr id="8" name="Rectángulo 7"/>
          <p:cNvSpPr/>
          <p:nvPr/>
        </p:nvSpPr>
        <p:spPr>
          <a:xfrm>
            <a:off x="410673" y="5934670"/>
            <a:ext cx="6096000" cy="461665"/>
          </a:xfrm>
          <a:prstGeom prst="rect">
            <a:avLst/>
          </a:prstGeom>
        </p:spPr>
        <p:txBody>
          <a:bodyPr>
            <a:spAutoFit/>
          </a:bodyPr>
          <a:lstStyle/>
          <a:p>
            <a:pPr algn="ctr">
              <a:lnSpc>
                <a:spcPct val="150000"/>
              </a:lnSpc>
              <a:spcBef>
                <a:spcPts val="1200"/>
              </a:spcBef>
              <a:spcAft>
                <a:spcPts val="1800"/>
              </a:spcAft>
            </a:pPr>
            <a:r>
              <a:rPr lang="es-EC" sz="1600" b="1" i="1" kern="1400" spc="-50" dirty="0">
                <a:latin typeface="Times New Roman" panose="02020603050405020304" pitchFamily="18" charset="0"/>
                <a:ea typeface="Times New Roman" panose="02020603050405020304" pitchFamily="18" charset="0"/>
                <a:cs typeface="Times New Roman" panose="02020603050405020304" pitchFamily="18" charset="0"/>
              </a:rPr>
              <a:t>Posicionamiento del transmisor de acuerdo al nivel de potencia en Prueba 4</a:t>
            </a:r>
            <a:endParaRPr lang="es-EC" sz="1600" b="1" kern="1400" spc="-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2156174201"/>
              </p:ext>
            </p:extLst>
          </p:nvPr>
        </p:nvGraphicFramePr>
        <p:xfrm>
          <a:off x="7019778" y="1814732"/>
          <a:ext cx="5022167" cy="3506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85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43187" y="849261"/>
            <a:ext cx="8911687" cy="670880"/>
          </a:xfrm>
        </p:spPr>
        <p:txBody>
          <a:bodyPr>
            <a:normAutofit/>
          </a:bodyPr>
          <a:lstStyle/>
          <a:p>
            <a:pPr algn="ctr"/>
            <a:r>
              <a:rPr lang="es-EC" sz="3200" b="1" dirty="0" smtClean="0"/>
              <a:t>Conclusiones</a:t>
            </a:r>
            <a:endParaRPr lang="es-EC" sz="3200" b="1" dirty="0"/>
          </a:p>
        </p:txBody>
      </p:sp>
      <p:sp>
        <p:nvSpPr>
          <p:cNvPr id="7" name="Marcador de contenido 2"/>
          <p:cNvSpPr>
            <a:spLocks noGrp="1"/>
          </p:cNvSpPr>
          <p:nvPr>
            <p:ph idx="1"/>
          </p:nvPr>
        </p:nvSpPr>
        <p:spPr>
          <a:xfrm>
            <a:off x="1984006" y="1800307"/>
            <a:ext cx="8915400" cy="1382332"/>
          </a:xfrm>
        </p:spPr>
        <p:txBody>
          <a:bodyPr/>
          <a:lstStyle/>
          <a:p>
            <a:pPr marL="0" indent="0" algn="just">
              <a:buNone/>
            </a:pPr>
            <a:r>
              <a:rPr lang="es-EC" dirty="0" smtClean="0"/>
              <a:t>Es</a:t>
            </a:r>
            <a:endParaRPr lang="es-EC" dirty="0"/>
          </a:p>
        </p:txBody>
      </p:sp>
      <p:sp>
        <p:nvSpPr>
          <p:cNvPr id="9" name="Título 1"/>
          <p:cNvSpPr txBox="1">
            <a:spLocks/>
          </p:cNvSpPr>
          <p:nvPr/>
        </p:nvSpPr>
        <p:spPr>
          <a:xfrm>
            <a:off x="407964" y="131836"/>
            <a:ext cx="9216602" cy="444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a:t>Conclusiones, Recomendaciones y futuros trabajos</a:t>
            </a:r>
          </a:p>
        </p:txBody>
      </p:sp>
      <p:graphicFrame>
        <p:nvGraphicFramePr>
          <p:cNvPr id="8" name="4 Diagrama"/>
          <p:cNvGraphicFramePr/>
          <p:nvPr>
            <p:extLst/>
          </p:nvPr>
        </p:nvGraphicFramePr>
        <p:xfrm>
          <a:off x="1640156" y="1498908"/>
          <a:ext cx="9358401" cy="510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670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712878" y="164106"/>
            <a:ext cx="8911687" cy="67088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Conclusiones, Recomendaciones y futuros trabajos</a:t>
            </a:r>
            <a:endParaRPr lang="es-EC" b="1" dirty="0"/>
          </a:p>
        </p:txBody>
      </p:sp>
      <p:graphicFrame>
        <p:nvGraphicFramePr>
          <p:cNvPr id="13" name="4 Diagrama"/>
          <p:cNvGraphicFramePr/>
          <p:nvPr>
            <p:extLst/>
          </p:nvPr>
        </p:nvGraphicFramePr>
        <p:xfrm>
          <a:off x="442421" y="1470671"/>
          <a:ext cx="11109927" cy="491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1"/>
          <p:cNvSpPr txBox="1">
            <a:spLocks/>
          </p:cNvSpPr>
          <p:nvPr/>
        </p:nvSpPr>
        <p:spPr>
          <a:xfrm>
            <a:off x="1743187" y="849261"/>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b="1" smtClean="0"/>
              <a:t>Conclusiones</a:t>
            </a:r>
            <a:endParaRPr lang="es-EC" sz="3200" b="1" dirty="0"/>
          </a:p>
        </p:txBody>
      </p:sp>
    </p:spTree>
    <p:extLst>
      <p:ext uri="{BB962C8B-B14F-4D97-AF65-F5344CB8AC3E}">
        <p14:creationId xmlns:p14="http://schemas.microsoft.com/office/powerpoint/2010/main" val="484218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43187" y="849261"/>
            <a:ext cx="8911687" cy="670880"/>
          </a:xfrm>
        </p:spPr>
        <p:txBody>
          <a:bodyPr>
            <a:normAutofit/>
          </a:bodyPr>
          <a:lstStyle/>
          <a:p>
            <a:pPr algn="ctr"/>
            <a:r>
              <a:rPr lang="en-US" sz="3200" b="1" dirty="0" smtClean="0"/>
              <a:t>Recomendaciones</a:t>
            </a:r>
            <a:endParaRPr lang="es-EC" sz="3200" b="1" dirty="0"/>
          </a:p>
        </p:txBody>
      </p:sp>
      <p:sp>
        <p:nvSpPr>
          <p:cNvPr id="7" name="Marcador de contenido 2"/>
          <p:cNvSpPr>
            <a:spLocks noGrp="1"/>
          </p:cNvSpPr>
          <p:nvPr>
            <p:ph idx="1"/>
          </p:nvPr>
        </p:nvSpPr>
        <p:spPr>
          <a:xfrm>
            <a:off x="1984006" y="1800307"/>
            <a:ext cx="8915400" cy="1382332"/>
          </a:xfrm>
        </p:spPr>
        <p:txBody>
          <a:bodyPr/>
          <a:lstStyle/>
          <a:p>
            <a:pPr marL="0" indent="0" algn="just">
              <a:buNone/>
            </a:pPr>
            <a:r>
              <a:rPr lang="es-EC" dirty="0" smtClean="0"/>
              <a:t>Es</a:t>
            </a:r>
            <a:endParaRPr lang="es-EC" dirty="0"/>
          </a:p>
        </p:txBody>
      </p:sp>
      <p:graphicFrame>
        <p:nvGraphicFramePr>
          <p:cNvPr id="8" name="4 Diagrama"/>
          <p:cNvGraphicFramePr/>
          <p:nvPr>
            <p:extLst/>
          </p:nvPr>
        </p:nvGraphicFramePr>
        <p:xfrm>
          <a:off x="1640156" y="1498908"/>
          <a:ext cx="9358401" cy="510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p:cNvSpPr txBox="1">
            <a:spLocks/>
          </p:cNvSpPr>
          <p:nvPr/>
        </p:nvSpPr>
        <p:spPr>
          <a:xfrm>
            <a:off x="407964" y="131836"/>
            <a:ext cx="9216602" cy="444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a:t>Conclusiones, Recomendaciones y futuros trabajos</a:t>
            </a:r>
          </a:p>
        </p:txBody>
      </p:sp>
    </p:spTree>
    <p:extLst>
      <p:ext uri="{BB962C8B-B14F-4D97-AF65-F5344CB8AC3E}">
        <p14:creationId xmlns:p14="http://schemas.microsoft.com/office/powerpoint/2010/main" val="319970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89443" y="81266"/>
            <a:ext cx="8189614" cy="707886"/>
          </a:xfrm>
          <a:prstGeom prst="rect">
            <a:avLst/>
          </a:prstGeom>
          <a:noFill/>
        </p:spPr>
        <p:txBody>
          <a:bodyPr wrap="none" rtlCol="0">
            <a:spAutoFit/>
          </a:bodyPr>
          <a:lstStyle/>
          <a:p>
            <a:r>
              <a:rPr lang="es-EC" sz="4000" b="1" dirty="0" smtClean="0">
                <a:latin typeface="Times New Roman" panose="02020603050405020304" pitchFamily="18" charset="0"/>
                <a:cs typeface="Times New Roman" panose="02020603050405020304" pitchFamily="18" charset="0"/>
              </a:rPr>
              <a:t>INTRODUCCIÓN AL PROBLEMA</a:t>
            </a:r>
            <a:endParaRPr lang="es-EC" sz="40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731226396"/>
              </p:ext>
            </p:extLst>
          </p:nvPr>
        </p:nvGraphicFramePr>
        <p:xfrm>
          <a:off x="2292294" y="1156987"/>
          <a:ext cx="91443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78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43187" y="849261"/>
            <a:ext cx="8911687" cy="670880"/>
          </a:xfrm>
        </p:spPr>
        <p:txBody>
          <a:bodyPr>
            <a:normAutofit/>
          </a:bodyPr>
          <a:lstStyle/>
          <a:p>
            <a:pPr algn="ctr"/>
            <a:r>
              <a:rPr lang="es-EC" sz="3200" b="1" dirty="0" smtClean="0"/>
              <a:t>Líneas futuras de investigación</a:t>
            </a:r>
            <a:endParaRPr lang="es-EC" sz="3200" b="1" dirty="0"/>
          </a:p>
        </p:txBody>
      </p:sp>
      <p:graphicFrame>
        <p:nvGraphicFramePr>
          <p:cNvPr id="10" name="4 Diagrama"/>
          <p:cNvGraphicFramePr/>
          <p:nvPr>
            <p:extLst/>
          </p:nvPr>
        </p:nvGraphicFramePr>
        <p:xfrm>
          <a:off x="468179" y="1715369"/>
          <a:ext cx="11109927" cy="491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407964" y="131836"/>
            <a:ext cx="9216602" cy="444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a:t>Conclusiones, Recomendaciones y futuros trabajos</a:t>
            </a:r>
          </a:p>
        </p:txBody>
      </p:sp>
    </p:spTree>
    <p:extLst>
      <p:ext uri="{BB962C8B-B14F-4D97-AF65-F5344CB8AC3E}">
        <p14:creationId xmlns:p14="http://schemas.microsoft.com/office/powerpoint/2010/main" val="3041032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064517" y="1735458"/>
            <a:ext cx="8911687" cy="1280890"/>
          </a:xfrm>
        </p:spPr>
        <p:txBody>
          <a:bodyPr>
            <a:normAutofit/>
          </a:bodyPr>
          <a:lstStyle/>
          <a:p>
            <a:r>
              <a:rPr lang="es-EC" sz="5400" i="1" u="sng" dirty="0" smtClean="0">
                <a:solidFill>
                  <a:srgbClr val="00B050"/>
                </a:solidFill>
                <a:latin typeface="Algerian" panose="04020705040A02060702" pitchFamily="82" charset="0"/>
              </a:rPr>
              <a:t>Gracias por su atención</a:t>
            </a:r>
            <a:endParaRPr lang="es-EC" sz="5400" i="1" u="sng"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102855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63751" y="28473"/>
            <a:ext cx="7648440" cy="646331"/>
          </a:xfrm>
          <a:prstGeom prst="rect">
            <a:avLst/>
          </a:prstGeom>
          <a:noFill/>
        </p:spPr>
        <p:txBody>
          <a:bodyPr wrap="none" rtlCol="0">
            <a:spAutoFit/>
          </a:bodyPr>
          <a:lstStyle/>
          <a:p>
            <a:r>
              <a:rPr lang="es-EC" sz="3600" b="1" dirty="0" smtClean="0">
                <a:latin typeface="Times New Roman" panose="02020603050405020304" pitchFamily="18" charset="0"/>
                <a:cs typeface="Times New Roman" panose="02020603050405020304" pitchFamily="18" charset="0"/>
              </a:rPr>
              <a:t>JUSTIFICACION DEL PROBLEMA</a:t>
            </a:r>
            <a:endParaRPr lang="es-EC" sz="36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899108814"/>
              </p:ext>
            </p:extLst>
          </p:nvPr>
        </p:nvGraphicFramePr>
        <p:xfrm>
          <a:off x="2292294" y="1156987"/>
          <a:ext cx="91443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8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446491" y="36928"/>
            <a:ext cx="3405035" cy="769441"/>
          </a:xfrm>
          <a:prstGeom prst="rect">
            <a:avLst/>
          </a:prstGeom>
          <a:noFill/>
        </p:spPr>
        <p:txBody>
          <a:bodyPr wrap="none" rtlCol="0">
            <a:spAutoFit/>
          </a:bodyPr>
          <a:lstStyle/>
          <a:p>
            <a:pPr algn="ctr"/>
            <a:r>
              <a:rPr lang="es-EC" sz="4400" b="1" dirty="0" smtClean="0">
                <a:latin typeface="Times New Roman" panose="02020603050405020304" pitchFamily="18" charset="0"/>
                <a:cs typeface="Times New Roman" panose="02020603050405020304" pitchFamily="18" charset="0"/>
              </a:rPr>
              <a:t>OBJETIVOS</a:t>
            </a:r>
            <a:endParaRPr lang="es-EC" sz="44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927652" y="1457739"/>
            <a:ext cx="10336696" cy="3970318"/>
          </a:xfrm>
          <a:prstGeom prst="rect">
            <a:avLst/>
          </a:prstGeom>
          <a:noFill/>
        </p:spPr>
        <p:txBody>
          <a:bodyPr wrap="square" rtlCol="0">
            <a:spAutoFit/>
          </a:bodyPr>
          <a:lstStyle/>
          <a:p>
            <a:pPr algn="just"/>
            <a:r>
              <a:rPr lang="es-EC" b="1" dirty="0" smtClean="0">
                <a:latin typeface="Times New Roman" panose="02020603050405020304" pitchFamily="18" charset="0"/>
                <a:cs typeface="Times New Roman" panose="02020603050405020304" pitchFamily="18" charset="0"/>
              </a:rPr>
              <a:t>General</a:t>
            </a:r>
          </a:p>
          <a:p>
            <a:pPr algn="just"/>
            <a:endParaRPr lang="es-EC" b="1" dirty="0">
              <a:latin typeface="Times New Roman" panose="02020603050405020304" pitchFamily="18" charset="0"/>
              <a:cs typeface="Times New Roman" panose="02020603050405020304" pitchFamily="18" charset="0"/>
            </a:endParaRPr>
          </a:p>
          <a:p>
            <a:pPr lvl="0" algn="just"/>
            <a:r>
              <a:rPr lang="es-EC" dirty="0">
                <a:latin typeface="Times New Roman" panose="02020603050405020304" pitchFamily="18" charset="0"/>
                <a:cs typeface="Times New Roman" panose="02020603050405020304" pitchFamily="18" charset="0"/>
              </a:rPr>
              <a:t>Desarrollar y evaluar el sistema de detección y posicionamiento de transmisores que operan en la banda de frecuencias de operación del Sistema Satelital Iridium</a:t>
            </a:r>
            <a:r>
              <a:rPr lang="es-EC" dirty="0" smtClean="0">
                <a:latin typeface="Times New Roman" panose="02020603050405020304" pitchFamily="18" charset="0"/>
                <a:cs typeface="Times New Roman" panose="02020603050405020304" pitchFamily="18" charset="0"/>
              </a:rPr>
              <a:t>.</a:t>
            </a:r>
          </a:p>
          <a:p>
            <a:pPr lvl="0" algn="just"/>
            <a:endParaRPr lang="es-EC" dirty="0">
              <a:latin typeface="Times New Roman" panose="02020603050405020304" pitchFamily="18" charset="0"/>
              <a:cs typeface="Times New Roman" panose="02020603050405020304" pitchFamily="18" charset="0"/>
            </a:endParaRPr>
          </a:p>
          <a:p>
            <a:pPr lvl="0" algn="just"/>
            <a:r>
              <a:rPr lang="es-EC" b="1" dirty="0" smtClean="0">
                <a:latin typeface="Times New Roman" panose="02020603050405020304" pitchFamily="18" charset="0"/>
                <a:cs typeface="Times New Roman" panose="02020603050405020304" pitchFamily="18" charset="0"/>
              </a:rPr>
              <a:t>Específicos</a:t>
            </a:r>
          </a:p>
          <a:p>
            <a:pPr lvl="0" algn="just"/>
            <a:endParaRPr lang="es-EC" b="1" dirty="0" smtClean="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v"/>
            </a:pPr>
            <a:r>
              <a:rPr lang="es-EC" dirty="0" smtClean="0">
                <a:latin typeface="Times New Roman" panose="02020603050405020304" pitchFamily="18" charset="0"/>
                <a:cs typeface="Times New Roman" panose="02020603050405020304" pitchFamily="18" charset="0"/>
              </a:rPr>
              <a:t>Analizar </a:t>
            </a:r>
            <a:r>
              <a:rPr lang="es-EC" dirty="0">
                <a:latin typeface="Times New Roman" panose="02020603050405020304" pitchFamily="18" charset="0"/>
                <a:cs typeface="Times New Roman" panose="02020603050405020304" pitchFamily="18" charset="0"/>
              </a:rPr>
              <a:t>las señales obtenidas por el arreglo de antenas </a:t>
            </a:r>
            <a:r>
              <a:rPr lang="es-EC" dirty="0" smtClean="0">
                <a:latin typeface="Times New Roman" panose="02020603050405020304" pitchFamily="18" charset="0"/>
                <a:cs typeface="Times New Roman" panose="02020603050405020304" pitchFamily="18" charset="0"/>
              </a:rPr>
              <a:t>recuperadas </a:t>
            </a:r>
            <a:r>
              <a:rPr lang="es-EC" dirty="0">
                <a:latin typeface="Times New Roman" panose="02020603050405020304" pitchFamily="18" charset="0"/>
                <a:cs typeface="Times New Roman" panose="02020603050405020304" pitchFamily="18" charset="0"/>
              </a:rPr>
              <a:t>del Ejército.</a:t>
            </a:r>
          </a:p>
          <a:p>
            <a:pPr marL="285750" lvl="0" indent="-285750" algn="just">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Evaluar las características del LNA, Filtro Pasa Banda, </a:t>
            </a:r>
            <a:r>
              <a:rPr lang="es-EC" dirty="0" err="1">
                <a:latin typeface="Times New Roman" panose="02020603050405020304" pitchFamily="18" charset="0"/>
                <a:cs typeface="Times New Roman" panose="02020603050405020304" pitchFamily="18" charset="0"/>
              </a:rPr>
              <a:t>Mixer</a:t>
            </a:r>
            <a:r>
              <a:rPr lang="es-EC" dirty="0">
                <a:latin typeface="Times New Roman" panose="02020603050405020304" pitchFamily="18" charset="0"/>
                <a:cs typeface="Times New Roman" panose="02020603050405020304" pitchFamily="18" charset="0"/>
              </a:rPr>
              <a:t>, osciladores controlados por voltaje y </a:t>
            </a:r>
            <a:r>
              <a:rPr lang="es-EC" dirty="0" err="1">
                <a:latin typeface="Times New Roman" panose="02020603050405020304" pitchFamily="18" charset="0"/>
                <a:cs typeface="Times New Roman" panose="02020603050405020304" pitchFamily="18" charset="0"/>
              </a:rPr>
              <a:t>Downconverter</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I/Q.</a:t>
            </a:r>
            <a:endParaRPr lang="es-EC"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Evaluar el desempeño de antenas </a:t>
            </a:r>
            <a:r>
              <a:rPr lang="es-EC" dirty="0" err="1">
                <a:latin typeface="Times New Roman" panose="02020603050405020304" pitchFamily="18" charset="0"/>
                <a:cs typeface="Times New Roman" panose="02020603050405020304" pitchFamily="18" charset="0"/>
              </a:rPr>
              <a:t>microstrip</a:t>
            </a:r>
            <a:r>
              <a:rPr lang="es-EC" dirty="0">
                <a:latin typeface="Times New Roman" panose="02020603050405020304" pitchFamily="18" charset="0"/>
                <a:cs typeface="Times New Roman" panose="02020603050405020304" pitchFamily="18" charset="0"/>
              </a:rPr>
              <a:t> como propuesta de mejora para el arreglo de antenas del ejército.</a:t>
            </a:r>
          </a:p>
          <a:p>
            <a:pPr marL="285750" lvl="0" indent="-285750" algn="just">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Probar el sistema integrado en los laboratorios del CICTE</a:t>
            </a:r>
            <a:r>
              <a:rPr lang="es-EC" dirty="0"/>
              <a:t>.</a:t>
            </a:r>
          </a:p>
          <a:p>
            <a:pPr algn="just"/>
            <a:endParaRPr lang="es-EC" b="1" dirty="0"/>
          </a:p>
        </p:txBody>
      </p:sp>
    </p:spTree>
    <p:extLst>
      <p:ext uri="{BB962C8B-B14F-4D97-AF65-F5344CB8AC3E}">
        <p14:creationId xmlns:p14="http://schemas.microsoft.com/office/powerpoint/2010/main" val="90854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43187" y="1129427"/>
            <a:ext cx="8911687" cy="670880"/>
          </a:xfrm>
        </p:spPr>
        <p:txBody>
          <a:bodyPr>
            <a:normAutofit/>
          </a:bodyPr>
          <a:lstStyle/>
          <a:p>
            <a:pPr algn="ctr"/>
            <a:r>
              <a:rPr lang="es-EC" sz="3200" b="1" dirty="0" smtClean="0"/>
              <a:t>Diseño General del sistema</a:t>
            </a:r>
            <a:endParaRPr lang="es-EC" sz="3200" b="1" dirty="0"/>
          </a:p>
        </p:txBody>
      </p:sp>
      <p:sp>
        <p:nvSpPr>
          <p:cNvPr id="7" name="Marcador de contenido 2"/>
          <p:cNvSpPr>
            <a:spLocks noGrp="1"/>
          </p:cNvSpPr>
          <p:nvPr>
            <p:ph idx="1"/>
          </p:nvPr>
        </p:nvSpPr>
        <p:spPr>
          <a:xfrm>
            <a:off x="1984006" y="1800307"/>
            <a:ext cx="8915400" cy="1382332"/>
          </a:xfrm>
        </p:spPr>
        <p:txBody>
          <a:bodyPr/>
          <a:lstStyle/>
          <a:p>
            <a:pPr marL="0" indent="0" algn="just">
              <a:buNone/>
            </a:pPr>
            <a:r>
              <a:rPr lang="es-EC" dirty="0"/>
              <a:t>E</a:t>
            </a:r>
            <a:r>
              <a:rPr lang="es-EC" dirty="0" smtClean="0"/>
              <a:t>s </a:t>
            </a:r>
            <a:r>
              <a:rPr lang="es-EC" dirty="0"/>
              <a:t>importante que este sistema tenga baja distorsión, bajo ruido y una frecuencia estable, con el fin de obtener señales de fase y cuadratura de buena calidad para su posterior procesamiento, por tal razón la estructura a utilizarse es la Superheterodina</a:t>
            </a:r>
            <a:endParaRPr lang="es-ES" dirty="0"/>
          </a:p>
          <a:p>
            <a:pPr algn="just"/>
            <a:endParaRPr lang="es-EC"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421216" y="3182639"/>
            <a:ext cx="10066738" cy="2857553"/>
          </a:xfrm>
          <a:prstGeom prst="rect">
            <a:avLst/>
          </a:prstGeom>
          <a:noFill/>
        </p:spPr>
      </p:pic>
      <p:sp>
        <p:nvSpPr>
          <p:cNvPr id="9"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Tree>
    <p:extLst>
      <p:ext uri="{BB962C8B-B14F-4D97-AF65-F5344CB8AC3E}">
        <p14:creationId xmlns:p14="http://schemas.microsoft.com/office/powerpoint/2010/main" val="347341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1111853" y="2653626"/>
            <a:ext cx="4091210" cy="3715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395" y="3126128"/>
            <a:ext cx="3852125" cy="2828054"/>
          </a:xfrm>
          <a:prstGeom prst="rect">
            <a:avLst/>
          </a:prstGeom>
          <a:noFill/>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340835" y="3427468"/>
            <a:ext cx="3247368" cy="2762849"/>
          </a:xfrm>
          <a:prstGeom prst="rect">
            <a:avLst/>
          </a:prstGeom>
          <a:noFill/>
          <a:ln>
            <a:no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8707746" y="3640126"/>
            <a:ext cx="3168204" cy="2139051"/>
          </a:xfrm>
          <a:prstGeom prst="rect">
            <a:avLst/>
          </a:prstGeom>
          <a:noFill/>
          <a:ln>
            <a:noFill/>
          </a:ln>
        </p:spPr>
      </p:pic>
      <p:sp>
        <p:nvSpPr>
          <p:cNvPr id="17" name="Marcador de contenido 2"/>
          <p:cNvSpPr>
            <a:spLocks noGrp="1"/>
          </p:cNvSpPr>
          <p:nvPr>
            <p:ph idx="1"/>
          </p:nvPr>
        </p:nvSpPr>
        <p:spPr>
          <a:xfrm>
            <a:off x="1111853" y="1817529"/>
            <a:ext cx="2753396" cy="529431"/>
          </a:xfrm>
        </p:spPr>
        <p:txBody>
          <a:bodyPr>
            <a:normAutofit/>
          </a:bodyPr>
          <a:lstStyle/>
          <a:p>
            <a:pPr marL="0" indent="0" algn="just">
              <a:buNone/>
            </a:pPr>
            <a:r>
              <a:rPr lang="es-EC" sz="2400" b="1" u="sng" dirty="0" smtClean="0"/>
              <a:t>DIPOLO TIPO V</a:t>
            </a:r>
            <a:endParaRPr lang="es-EC" sz="2400" b="1" u="sng" dirty="0"/>
          </a:p>
        </p:txBody>
      </p:sp>
      <p:pic>
        <p:nvPicPr>
          <p:cNvPr id="18" name="Imagen 17"/>
          <p:cNvPicPr>
            <a:picLocks noChangeAspect="1"/>
          </p:cNvPicPr>
          <p:nvPr/>
        </p:nvPicPr>
        <p:blipFill>
          <a:blip r:embed="rId6"/>
          <a:stretch>
            <a:fillRect/>
          </a:stretch>
        </p:blipFill>
        <p:spPr>
          <a:xfrm>
            <a:off x="6354171" y="6265487"/>
            <a:ext cx="1130850" cy="226170"/>
          </a:xfrm>
          <a:prstGeom prst="rect">
            <a:avLst/>
          </a:prstGeom>
        </p:spPr>
      </p:pic>
      <p:pic>
        <p:nvPicPr>
          <p:cNvPr id="19" name="Imagen 18"/>
          <p:cNvPicPr>
            <a:picLocks noChangeAspect="1"/>
          </p:cNvPicPr>
          <p:nvPr/>
        </p:nvPicPr>
        <p:blipFill>
          <a:blip r:embed="rId7"/>
          <a:stretch>
            <a:fillRect/>
          </a:stretch>
        </p:blipFill>
        <p:spPr>
          <a:xfrm>
            <a:off x="9837719" y="5841097"/>
            <a:ext cx="997809" cy="226170"/>
          </a:xfrm>
          <a:prstGeom prst="rect">
            <a:avLst/>
          </a:prstGeom>
        </p:spPr>
      </p:pic>
      <p:sp>
        <p:nvSpPr>
          <p:cNvPr id="21" name="Rectángulo redondeado 20"/>
          <p:cNvSpPr/>
          <p:nvPr/>
        </p:nvSpPr>
        <p:spPr>
          <a:xfrm>
            <a:off x="5433937" y="2010342"/>
            <a:ext cx="2047740" cy="11157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B</a:t>
            </a:r>
            <a:r>
              <a:rPr lang="es-EC" dirty="0" smtClean="0"/>
              <a:t>andas </a:t>
            </a:r>
            <a:r>
              <a:rPr lang="es-EC" dirty="0"/>
              <a:t>UHF y VHF</a:t>
            </a:r>
          </a:p>
        </p:txBody>
      </p:sp>
      <p:sp>
        <p:nvSpPr>
          <p:cNvPr id="22" name="Rectángulo redondeado 21"/>
          <p:cNvSpPr/>
          <p:nvPr/>
        </p:nvSpPr>
        <p:spPr>
          <a:xfrm>
            <a:off x="7683876" y="2010342"/>
            <a:ext cx="2047740" cy="11157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t>D</a:t>
            </a:r>
            <a:r>
              <a:rPr lang="es-EC" dirty="0" smtClean="0"/>
              <a:t>irectivas </a:t>
            </a:r>
            <a:r>
              <a:rPr lang="es-EC" dirty="0"/>
              <a:t>y ubicadas en polarización vertical</a:t>
            </a:r>
          </a:p>
        </p:txBody>
      </p:sp>
      <p:sp>
        <p:nvSpPr>
          <p:cNvPr id="23" name="Rectángulo redondeado 22"/>
          <p:cNvSpPr/>
          <p:nvPr/>
        </p:nvSpPr>
        <p:spPr>
          <a:xfrm>
            <a:off x="9933815" y="2038123"/>
            <a:ext cx="2047740" cy="11157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1.47 dB de ganancia.</a:t>
            </a:r>
          </a:p>
        </p:txBody>
      </p:sp>
      <p:sp>
        <p:nvSpPr>
          <p:cNvPr id="25" name="Título 1"/>
          <p:cNvSpPr txBox="1">
            <a:spLocks/>
          </p:cNvSpPr>
          <p:nvPr/>
        </p:nvSpPr>
        <p:spPr>
          <a:xfrm>
            <a:off x="1591862" y="759860"/>
            <a:ext cx="9731889" cy="6325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Tipos de antenas y arreglos analizados para el sistema</a:t>
            </a:r>
            <a:endParaRPr lang="es-EC" sz="2800" b="1" dirty="0"/>
          </a:p>
        </p:txBody>
      </p:sp>
      <p:sp>
        <p:nvSpPr>
          <p:cNvPr id="26"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Tree>
    <p:extLst>
      <p:ext uri="{BB962C8B-B14F-4D97-AF65-F5344CB8AC3E}">
        <p14:creationId xmlns:p14="http://schemas.microsoft.com/office/powerpoint/2010/main" val="17262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p:cNvSpPr/>
          <p:nvPr/>
        </p:nvSpPr>
        <p:spPr>
          <a:xfrm>
            <a:off x="7676140" y="1667699"/>
            <a:ext cx="3974100" cy="51386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532372" y="1867703"/>
            <a:ext cx="3974100" cy="49386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Marcador de contenido 2"/>
          <p:cNvSpPr>
            <a:spLocks noGrp="1"/>
          </p:cNvSpPr>
          <p:nvPr>
            <p:ph idx="1"/>
          </p:nvPr>
        </p:nvSpPr>
        <p:spPr>
          <a:xfrm>
            <a:off x="1104727" y="1371156"/>
            <a:ext cx="4347421" cy="529431"/>
          </a:xfrm>
        </p:spPr>
        <p:txBody>
          <a:bodyPr>
            <a:noAutofit/>
          </a:bodyPr>
          <a:lstStyle/>
          <a:p>
            <a:pPr marL="0" indent="0" algn="just">
              <a:buNone/>
            </a:pPr>
            <a:r>
              <a:rPr lang="es-EC" sz="2400" b="1" u="sng" dirty="0" smtClean="0"/>
              <a:t>Arreglo Circular del Ejército</a:t>
            </a:r>
            <a:endParaRPr lang="es-EC" sz="2400" b="1" u="sng" dirty="0"/>
          </a:p>
        </p:txBody>
      </p:sp>
      <p:sp>
        <p:nvSpPr>
          <p:cNvPr id="10" name="Rectángulo redondeado 9"/>
          <p:cNvSpPr/>
          <p:nvPr/>
        </p:nvSpPr>
        <p:spPr>
          <a:xfrm>
            <a:off x="5010447" y="4354737"/>
            <a:ext cx="2047740" cy="11157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Arreglo de 9 antenas</a:t>
            </a:r>
            <a:endParaRPr lang="es-EC" dirty="0"/>
          </a:p>
        </p:txBody>
      </p:sp>
      <p:sp>
        <p:nvSpPr>
          <p:cNvPr id="11" name="Rectángulo redondeado 10"/>
          <p:cNvSpPr/>
          <p:nvPr/>
        </p:nvSpPr>
        <p:spPr>
          <a:xfrm>
            <a:off x="5010447" y="2297109"/>
            <a:ext cx="2047740" cy="11157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Estructura recuperada de las bodegas del CICTE.</a:t>
            </a:r>
            <a:endParaRPr lang="es-EC" dirty="0"/>
          </a:p>
        </p:txBody>
      </p:sp>
      <p:pic>
        <p:nvPicPr>
          <p:cNvPr id="12" name="Imagen 11" descr="C:\Users\HP\Downloads\WhatsApp Image 2018-01-22 at 22.51.03.jpeg"/>
          <p:cNvPicPr/>
          <p:nvPr/>
        </p:nvPicPr>
        <p:blipFill rotWithShape="1">
          <a:blip r:embed="rId3" cstate="print">
            <a:extLst>
              <a:ext uri="{28A0092B-C50C-407E-A947-70E740481C1C}">
                <a14:useLocalDpi xmlns:a14="http://schemas.microsoft.com/office/drawing/2010/main" val="0"/>
              </a:ext>
            </a:extLst>
          </a:blip>
          <a:srcRect t="16892" b="4772"/>
          <a:stretch/>
        </p:blipFill>
        <p:spPr bwMode="auto">
          <a:xfrm>
            <a:off x="1051082" y="1933472"/>
            <a:ext cx="2985042" cy="2398440"/>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8172392" y="1782321"/>
            <a:ext cx="3036412" cy="2216957"/>
          </a:xfrm>
          <a:prstGeom prst="rect">
            <a:avLst/>
          </a:prstGeom>
          <a:noFill/>
          <a:ln>
            <a:noFill/>
          </a:ln>
        </p:spPr>
      </p:pic>
      <p:pic>
        <p:nvPicPr>
          <p:cNvPr id="15" name="Imagen 14" descr="C:\Users\HP\Downloads\WhatsApp Image 2018-01-21 at 11.50.57 (1).jpeg"/>
          <p:cNvPicPr/>
          <p:nvPr/>
        </p:nvPicPr>
        <p:blipFill rotWithShape="1">
          <a:blip r:embed="rId5" cstate="print">
            <a:extLst>
              <a:ext uri="{28A0092B-C50C-407E-A947-70E740481C1C}">
                <a14:useLocalDpi xmlns:a14="http://schemas.microsoft.com/office/drawing/2010/main" val="0"/>
              </a:ext>
            </a:extLst>
          </a:blip>
          <a:srcRect l="16058" t="10219" r="16241"/>
          <a:stretch/>
        </p:blipFill>
        <p:spPr bwMode="auto">
          <a:xfrm>
            <a:off x="1104727" y="4362332"/>
            <a:ext cx="2877752" cy="2322959"/>
          </a:xfrm>
          <a:prstGeom prst="rect">
            <a:avLst/>
          </a:prstGeom>
          <a:noFill/>
          <a:ln>
            <a:noFill/>
          </a:ln>
          <a:extLst>
            <a:ext uri="{53640926-AAD7-44D8-BBD7-CCE9431645EC}">
              <a14:shadowObscured xmlns:a14="http://schemas.microsoft.com/office/drawing/2010/main"/>
            </a:ext>
          </a:extLst>
        </p:spPr>
      </p:pic>
      <p:pic>
        <p:nvPicPr>
          <p:cNvPr id="17" name="Imagen 16"/>
          <p:cNvPicPr/>
          <p:nvPr/>
        </p:nvPicPr>
        <p:blipFill>
          <a:blip r:embed="rId6">
            <a:extLst>
              <a:ext uri="{28A0092B-C50C-407E-A947-70E740481C1C}">
                <a14:useLocalDpi xmlns:a14="http://schemas.microsoft.com/office/drawing/2010/main" val="0"/>
              </a:ext>
            </a:extLst>
          </a:blip>
          <a:srcRect/>
          <a:stretch>
            <a:fillRect/>
          </a:stretch>
        </p:blipFill>
        <p:spPr bwMode="auto">
          <a:xfrm>
            <a:off x="8317024" y="4247462"/>
            <a:ext cx="2776369" cy="2347982"/>
          </a:xfrm>
          <a:prstGeom prst="rect">
            <a:avLst/>
          </a:prstGeom>
          <a:noFill/>
          <a:ln>
            <a:noFill/>
          </a:ln>
        </p:spPr>
      </p:pic>
      <p:pic>
        <p:nvPicPr>
          <p:cNvPr id="2" name="Imagen 1"/>
          <p:cNvPicPr>
            <a:picLocks noChangeAspect="1"/>
          </p:cNvPicPr>
          <p:nvPr/>
        </p:nvPicPr>
        <p:blipFill>
          <a:blip r:embed="rId7"/>
          <a:stretch>
            <a:fillRect/>
          </a:stretch>
        </p:blipFill>
        <p:spPr>
          <a:xfrm>
            <a:off x="8317024" y="6599566"/>
            <a:ext cx="2809875" cy="171450"/>
          </a:xfrm>
          <a:prstGeom prst="rect">
            <a:avLst/>
          </a:prstGeom>
        </p:spPr>
      </p:pic>
      <p:pic>
        <p:nvPicPr>
          <p:cNvPr id="3" name="Imagen 2"/>
          <p:cNvPicPr>
            <a:picLocks noChangeAspect="1"/>
          </p:cNvPicPr>
          <p:nvPr/>
        </p:nvPicPr>
        <p:blipFill>
          <a:blip r:embed="rId8"/>
          <a:stretch>
            <a:fillRect/>
          </a:stretch>
        </p:blipFill>
        <p:spPr>
          <a:xfrm>
            <a:off x="8172392" y="3972089"/>
            <a:ext cx="3009900" cy="190500"/>
          </a:xfrm>
          <a:prstGeom prst="rect">
            <a:avLst/>
          </a:prstGeom>
        </p:spPr>
      </p:pic>
      <p:sp>
        <p:nvSpPr>
          <p:cNvPr id="18" name="Título 1"/>
          <p:cNvSpPr txBox="1">
            <a:spLocks/>
          </p:cNvSpPr>
          <p:nvPr/>
        </p:nvSpPr>
        <p:spPr>
          <a:xfrm>
            <a:off x="1665914" y="785829"/>
            <a:ext cx="9731889" cy="5219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Tipos de antenas y arreglos analizados para el sistema</a:t>
            </a:r>
            <a:endParaRPr lang="es-EC" sz="2800" b="1" dirty="0"/>
          </a:p>
        </p:txBody>
      </p:sp>
      <p:sp>
        <p:nvSpPr>
          <p:cNvPr id="19"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Tree>
    <p:extLst>
      <p:ext uri="{BB962C8B-B14F-4D97-AF65-F5344CB8AC3E}">
        <p14:creationId xmlns:p14="http://schemas.microsoft.com/office/powerpoint/2010/main" val="10334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5" name="Picture 4" descr="Resultado de imagen para UNIVERSIDAD DE LAS FUERZAS ARMADAS ESPE">
            <a:extLst>
              <a:ext uri="{FF2B5EF4-FFF2-40B4-BE49-F238E27FC236}">
                <a16:creationId xmlns="" xmlns:a16="http://schemas.microsoft.com/office/drawing/2014/main"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9057" y="36928"/>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108143" y="2396458"/>
            <a:ext cx="4091210" cy="3715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Marcador de contenido 2"/>
          <p:cNvSpPr>
            <a:spLocks noGrp="1"/>
          </p:cNvSpPr>
          <p:nvPr>
            <p:ph idx="1"/>
          </p:nvPr>
        </p:nvSpPr>
        <p:spPr>
          <a:xfrm>
            <a:off x="1164539" y="1538340"/>
            <a:ext cx="3642037" cy="431544"/>
          </a:xfrm>
        </p:spPr>
        <p:txBody>
          <a:bodyPr>
            <a:noAutofit/>
          </a:bodyPr>
          <a:lstStyle/>
          <a:p>
            <a:pPr marL="0" indent="0" algn="just">
              <a:buNone/>
            </a:pPr>
            <a:r>
              <a:rPr lang="es-EC" sz="2400" b="1" u="sng" dirty="0" smtClean="0"/>
              <a:t>Antena MICROLINEA</a:t>
            </a:r>
            <a:endParaRPr lang="es-EC" sz="2400" b="1" u="sng" dirty="0"/>
          </a:p>
        </p:txBody>
      </p:sp>
      <p:sp>
        <p:nvSpPr>
          <p:cNvPr id="8" name="Rectángulo redondeado 7"/>
          <p:cNvSpPr/>
          <p:nvPr/>
        </p:nvSpPr>
        <p:spPr>
          <a:xfrm>
            <a:off x="5464490" y="1838565"/>
            <a:ext cx="2047740" cy="11157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Frecuencia </a:t>
            </a:r>
            <a:r>
              <a:rPr lang="es-ES" dirty="0"/>
              <a:t>central 1621MHZ</a:t>
            </a:r>
            <a:endParaRPr lang="es-EC" dirty="0"/>
          </a:p>
        </p:txBody>
      </p:sp>
      <p:sp>
        <p:nvSpPr>
          <p:cNvPr id="9" name="Rectángulo redondeado 8"/>
          <p:cNvSpPr/>
          <p:nvPr/>
        </p:nvSpPr>
        <p:spPr>
          <a:xfrm>
            <a:off x="7727826" y="1863174"/>
            <a:ext cx="2047740" cy="11157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A</a:t>
            </a:r>
            <a:r>
              <a:rPr lang="es-ES" dirty="0" smtClean="0"/>
              <a:t>ncho </a:t>
            </a:r>
            <a:r>
              <a:rPr lang="es-ES" dirty="0"/>
              <a:t>de banda de 30MHz </a:t>
            </a:r>
            <a:endParaRPr lang="es-EC" dirty="0"/>
          </a:p>
        </p:txBody>
      </p:sp>
      <p:sp>
        <p:nvSpPr>
          <p:cNvPr id="10" name="Rectángulo redondeado 9"/>
          <p:cNvSpPr/>
          <p:nvPr/>
        </p:nvSpPr>
        <p:spPr>
          <a:xfrm>
            <a:off x="9991162" y="1859234"/>
            <a:ext cx="2047740" cy="111578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Polarización circular.</a:t>
            </a:r>
            <a:endParaRPr lang="es-EC" dirty="0"/>
          </a:p>
        </p:txBody>
      </p:sp>
      <p:pic>
        <p:nvPicPr>
          <p:cNvPr id="14" name="Imagen 13" descr="C:\Users\HP\Downloads\WhatsApp Image 2018-02-07 at 10.40.17.jpeg"/>
          <p:cNvPicPr/>
          <p:nvPr/>
        </p:nvPicPr>
        <p:blipFill rotWithShape="1">
          <a:blip r:embed="rId3" cstate="print">
            <a:extLst>
              <a:ext uri="{28A0092B-C50C-407E-A947-70E740481C1C}">
                <a14:useLocalDpi xmlns:a14="http://schemas.microsoft.com/office/drawing/2010/main" val="0"/>
              </a:ext>
            </a:extLst>
          </a:blip>
          <a:srcRect l="14782" t="28056" r="16605" b="21989"/>
          <a:stretch/>
        </p:blipFill>
        <p:spPr bwMode="auto">
          <a:xfrm>
            <a:off x="1276536" y="2818062"/>
            <a:ext cx="3754423" cy="2871989"/>
          </a:xfrm>
          <a:prstGeom prst="rect">
            <a:avLst/>
          </a:prstGeom>
          <a:noFill/>
          <a:ln>
            <a:noFill/>
          </a:ln>
          <a:extLst>
            <a:ext uri="{53640926-AAD7-44D8-BBD7-CCE9431645EC}">
              <a14:shadowObscured xmlns:a14="http://schemas.microsoft.com/office/drawing/2010/main"/>
            </a:ext>
          </a:extLst>
        </p:spPr>
      </p:pic>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5900806" y="3060174"/>
            <a:ext cx="5265178" cy="3533841"/>
          </a:xfrm>
          <a:prstGeom prst="rect">
            <a:avLst/>
          </a:prstGeom>
          <a:noFill/>
          <a:ln>
            <a:noFill/>
          </a:ln>
        </p:spPr>
      </p:pic>
      <p:pic>
        <p:nvPicPr>
          <p:cNvPr id="16" name="Imagen 15"/>
          <p:cNvPicPr>
            <a:picLocks noChangeAspect="1"/>
          </p:cNvPicPr>
          <p:nvPr/>
        </p:nvPicPr>
        <p:blipFill>
          <a:blip r:embed="rId5"/>
          <a:stretch>
            <a:fillRect/>
          </a:stretch>
        </p:blipFill>
        <p:spPr>
          <a:xfrm>
            <a:off x="6766204" y="6493899"/>
            <a:ext cx="3224959" cy="267573"/>
          </a:xfrm>
          <a:prstGeom prst="rect">
            <a:avLst/>
          </a:prstGeom>
        </p:spPr>
      </p:pic>
      <p:sp>
        <p:nvSpPr>
          <p:cNvPr id="17" name="Título 1"/>
          <p:cNvSpPr txBox="1">
            <a:spLocks/>
          </p:cNvSpPr>
          <p:nvPr/>
        </p:nvSpPr>
        <p:spPr>
          <a:xfrm>
            <a:off x="1622415" y="814066"/>
            <a:ext cx="9731889" cy="5219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Tipos de antenas y arreglos analizados para el sistema</a:t>
            </a:r>
            <a:endParaRPr lang="es-EC" sz="2800" b="1" dirty="0"/>
          </a:p>
        </p:txBody>
      </p:sp>
      <p:sp>
        <p:nvSpPr>
          <p:cNvPr id="19" name="Título 1"/>
          <p:cNvSpPr txBox="1">
            <a:spLocks/>
          </p:cNvSpPr>
          <p:nvPr/>
        </p:nvSpPr>
        <p:spPr>
          <a:xfrm>
            <a:off x="712878" y="51203"/>
            <a:ext cx="8911687" cy="670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t>Diseño e implementación del sistema</a:t>
            </a:r>
            <a:endParaRPr lang="es-EC" b="1" dirty="0"/>
          </a:p>
        </p:txBody>
      </p:sp>
    </p:spTree>
    <p:extLst>
      <p:ext uri="{BB962C8B-B14F-4D97-AF65-F5344CB8AC3E}">
        <p14:creationId xmlns:p14="http://schemas.microsoft.com/office/powerpoint/2010/main" val="3368150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840</TotalTime>
  <Words>2175</Words>
  <Application>Microsoft Office PowerPoint</Application>
  <PresentationFormat>Panorámica</PresentationFormat>
  <Paragraphs>198</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Algerian</vt:lpstr>
      <vt:lpstr>Arial</vt:lpstr>
      <vt:lpstr>Calibri</vt:lpstr>
      <vt:lpstr>Cambria Math</vt:lpstr>
      <vt:lpstr>Century Gothic</vt:lpstr>
      <vt:lpstr>Times New Roman</vt:lpstr>
      <vt:lpstr>Wingdings</vt:lpstr>
      <vt:lpstr>Wingdings 3</vt:lpstr>
      <vt:lpstr>Espiral</vt:lpstr>
      <vt:lpstr>         UNIVERSIDAD DE LAS FUERZAS ARMADAS ESPE  DEPARTAMENTO DE ELÉCTRICA Y ELECTRÓNICA CARRERA DE INGENIERÍA ELECTRÓNICA Y TELECOMUNICACIONES  TRABAJO DE TITULACIÓN, PREVIO A LA OBTENCIÓN DEL TÍTULO DE INGENIERO EN ELECTRÓNICA Y TELECOMUNICACIONES  DESARROLLO Y EVALUACIÓN DEL SISTEMA DE DETECCIÓN Y POSICIONAMIENTO DE TRANSMISORES QUE OPERAN EN LA BANDA DE FRECUENCIAS DEL SISTEMA SATELITAL IRIDIUM  Integrantes:  MARTÍNEZ GUANO JORGE ESTEBAN QUINTANA ARBOLEDA MILTON ANDRÉS </vt:lpstr>
      <vt:lpstr>Presentación de PowerPoint</vt:lpstr>
      <vt:lpstr>Presentación de PowerPoint</vt:lpstr>
      <vt:lpstr>Presentación de PowerPoint</vt:lpstr>
      <vt:lpstr>Presentación de PowerPoint</vt:lpstr>
      <vt:lpstr>Diseño General del sistema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Líneas futuras de investigación</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Access Network</dc:title>
  <dc:creator>HP</dc:creator>
  <cp:lastModifiedBy>HP</cp:lastModifiedBy>
  <cp:revision>52</cp:revision>
  <dcterms:created xsi:type="dcterms:W3CDTF">2017-05-09T00:20:36Z</dcterms:created>
  <dcterms:modified xsi:type="dcterms:W3CDTF">2018-03-01T00:36:46Z</dcterms:modified>
</cp:coreProperties>
</file>