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8">
  <p:sldMasterIdLst>
    <p:sldMasterId id="2147483660" r:id="rId1"/>
  </p:sldMasterIdLst>
  <p:notesMasterIdLst>
    <p:notesMasterId r:id="rId28"/>
  </p:notesMasterIdLst>
  <p:sldIdLst>
    <p:sldId id="256" r:id="rId2"/>
    <p:sldId id="257" r:id="rId3"/>
    <p:sldId id="258" r:id="rId4"/>
    <p:sldId id="288" r:id="rId5"/>
    <p:sldId id="289" r:id="rId6"/>
    <p:sldId id="290" r:id="rId7"/>
    <p:sldId id="291" r:id="rId8"/>
    <p:sldId id="292" r:id="rId9"/>
    <p:sldId id="295" r:id="rId10"/>
    <p:sldId id="296" r:id="rId11"/>
    <p:sldId id="293" r:id="rId12"/>
    <p:sldId id="316" r:id="rId13"/>
    <p:sldId id="300" r:id="rId14"/>
    <p:sldId id="317" r:id="rId15"/>
    <p:sldId id="301" r:id="rId16"/>
    <p:sldId id="318" r:id="rId17"/>
    <p:sldId id="319" r:id="rId18"/>
    <p:sldId id="320" r:id="rId19"/>
    <p:sldId id="321" r:id="rId20"/>
    <p:sldId id="322" r:id="rId21"/>
    <p:sldId id="324" r:id="rId22"/>
    <p:sldId id="309" r:id="rId23"/>
    <p:sldId id="310" r:id="rId24"/>
    <p:sldId id="311" r:id="rId25"/>
    <p:sldId id="312" r:id="rId26"/>
    <p:sldId id="315"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0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NATHY" initials="J" lastIdx="1" clrIdx="0">
    <p:extLst>
      <p:ext uri="{19B8F6BF-5375-455C-9EA6-DF929625EA0E}">
        <p15:presenceInfo xmlns:p15="http://schemas.microsoft.com/office/powerpoint/2012/main" userId="JESSI-NA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p:scale>
          <a:sx n="80" d="100"/>
          <a:sy n="80" d="100"/>
        </p:scale>
        <p:origin x="906" y="60"/>
      </p:cViewPr>
      <p:guideLst>
        <p:guide orient="horz" pos="2183"/>
        <p:guide pos="204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43" Type="http://schemas.microsoft.com/office/2015/10/relationships/revisionInfo" Target="revisionInfo.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5T21:31:49.171" idx="1">
    <p:pos x="5438" y="398"/>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F6AE3-699B-41C4-9D9E-8FB0C09120CE}" type="doc">
      <dgm:prSet loTypeId="urn:microsoft.com/office/officeart/2005/8/layout/bProcess2" loCatId="process" qsTypeId="urn:microsoft.com/office/officeart/2005/8/quickstyle/simple3" qsCatId="simple" csTypeId="urn:microsoft.com/office/officeart/2005/8/colors/accent1_2" csCatId="accent1" phldr="1"/>
      <dgm:spPr/>
      <dgm:t>
        <a:bodyPr/>
        <a:lstStyle/>
        <a:p>
          <a:endParaRPr lang="es-ES"/>
        </a:p>
      </dgm:t>
    </dgm:pt>
    <dgm:pt modelId="{C750E9AD-4A91-4454-8FC8-EE43295E48D0}">
      <dgm:prSet phldrT="[Texto]" custT="1"/>
      <dgm:spPr/>
      <dgm:t>
        <a:bodyPr/>
        <a:lstStyle/>
        <a:p>
          <a:r>
            <a:rPr lang="es-ES" sz="1800" dirty="0" smtClean="0"/>
            <a:t>Limpieza del dispositivo (7min-14min)</a:t>
          </a:r>
          <a:endParaRPr lang="es-ES" sz="1800" dirty="0"/>
        </a:p>
      </dgm:t>
    </dgm:pt>
    <dgm:pt modelId="{72D6E326-097F-4FBC-91FC-C179E56E78A8}" type="parTrans" cxnId="{6D01C3CF-3B60-4B72-B186-ED92D2C26775}">
      <dgm:prSet/>
      <dgm:spPr/>
      <dgm:t>
        <a:bodyPr/>
        <a:lstStyle/>
        <a:p>
          <a:endParaRPr lang="es-ES"/>
        </a:p>
      </dgm:t>
    </dgm:pt>
    <dgm:pt modelId="{C1E2461B-83C3-4D01-8CE2-67F1F2C17DCF}" type="sibTrans" cxnId="{6D01C3CF-3B60-4B72-B186-ED92D2C26775}">
      <dgm:prSet/>
      <dgm:spPr/>
      <dgm:t>
        <a:bodyPr/>
        <a:lstStyle/>
        <a:p>
          <a:endParaRPr lang="es-ES"/>
        </a:p>
      </dgm:t>
    </dgm:pt>
    <dgm:pt modelId="{E534ABB8-E320-4BE2-BA4C-CE012C8898DA}">
      <dgm:prSet phldrT="[Texto]" custT="1"/>
      <dgm:spPr/>
      <dgm:t>
        <a:bodyPr/>
        <a:lstStyle/>
        <a:p>
          <a:r>
            <a:rPr lang="es-ES" sz="1800" dirty="0" smtClean="0"/>
            <a:t>Introducir sustancias: Dopante y explosiva </a:t>
          </a:r>
          <a:endParaRPr lang="es-ES" sz="1800" dirty="0"/>
        </a:p>
      </dgm:t>
    </dgm:pt>
    <dgm:pt modelId="{96FB54A4-57F1-485F-99C5-49613A91B996}" type="parTrans" cxnId="{20A7850B-F94F-471C-9917-8532CED08C16}">
      <dgm:prSet/>
      <dgm:spPr/>
      <dgm:t>
        <a:bodyPr/>
        <a:lstStyle/>
        <a:p>
          <a:endParaRPr lang="es-ES"/>
        </a:p>
      </dgm:t>
    </dgm:pt>
    <dgm:pt modelId="{E99A1483-A482-45DE-9CDC-7CC4AC8CA5CA}" type="sibTrans" cxnId="{20A7850B-F94F-471C-9917-8532CED08C16}">
      <dgm:prSet/>
      <dgm:spPr/>
      <dgm:t>
        <a:bodyPr/>
        <a:lstStyle/>
        <a:p>
          <a:endParaRPr lang="es-ES"/>
        </a:p>
      </dgm:t>
    </dgm:pt>
    <dgm:pt modelId="{640B4EB4-7C22-4A6A-9C09-6FAAD4C018D6}">
      <dgm:prSet phldrT="[Texto]" custT="1"/>
      <dgm:spPr/>
      <dgm:t>
        <a:bodyPr/>
        <a:lstStyle/>
        <a:p>
          <a:r>
            <a:rPr lang="es-ES" sz="1800" dirty="0" smtClean="0"/>
            <a:t>Respira en 1 minuto</a:t>
          </a:r>
          <a:endParaRPr lang="es-ES" sz="1800" dirty="0"/>
        </a:p>
      </dgm:t>
    </dgm:pt>
    <dgm:pt modelId="{AB243725-5BE8-4B8D-A406-2CE8F5ACE424}" type="parTrans" cxnId="{D9D888E7-261D-4A4B-B267-50DBE6E9CAAA}">
      <dgm:prSet/>
      <dgm:spPr/>
      <dgm:t>
        <a:bodyPr/>
        <a:lstStyle/>
        <a:p>
          <a:endParaRPr lang="es-ES"/>
        </a:p>
      </dgm:t>
    </dgm:pt>
    <dgm:pt modelId="{96B9CAF4-1B71-4E8B-A160-D97FF03CC456}" type="sibTrans" cxnId="{D9D888E7-261D-4A4B-B267-50DBE6E9CAAA}">
      <dgm:prSet/>
      <dgm:spPr/>
      <dgm:t>
        <a:bodyPr/>
        <a:lstStyle/>
        <a:p>
          <a:endParaRPr lang="es-ES"/>
        </a:p>
      </dgm:t>
    </dgm:pt>
    <dgm:pt modelId="{1E101DAD-6FE6-4948-9836-A7A1910F40C9}">
      <dgm:prSet phldrT="[Texto]" custT="1"/>
      <dgm:spPr/>
      <dgm:t>
        <a:bodyPr/>
        <a:lstStyle/>
        <a:p>
          <a:r>
            <a:rPr lang="es-EC" sz="1800" dirty="0" smtClean="0"/>
            <a:t>Tiempo aproxim. 22.5 minutos</a:t>
          </a:r>
          <a:endParaRPr lang="es-ES" sz="1800" dirty="0"/>
        </a:p>
      </dgm:t>
    </dgm:pt>
    <dgm:pt modelId="{8C648AB3-6217-4AF0-8566-C91A8F908943}" type="parTrans" cxnId="{5E359EAD-92B9-4921-B01C-38EE9B9CEAC2}">
      <dgm:prSet/>
      <dgm:spPr/>
      <dgm:t>
        <a:bodyPr/>
        <a:lstStyle/>
        <a:p>
          <a:endParaRPr lang="es-ES"/>
        </a:p>
      </dgm:t>
    </dgm:pt>
    <dgm:pt modelId="{36C88515-19DD-44DF-B691-7177AB43B949}" type="sibTrans" cxnId="{5E359EAD-92B9-4921-B01C-38EE9B9CEAC2}">
      <dgm:prSet/>
      <dgm:spPr/>
      <dgm:t>
        <a:bodyPr/>
        <a:lstStyle/>
        <a:p>
          <a:endParaRPr lang="es-ES"/>
        </a:p>
      </dgm:t>
    </dgm:pt>
    <dgm:pt modelId="{5E2A88A3-32F6-4901-8B7D-D06CFA41565A}">
      <dgm:prSet phldrT="[Texto]" custT="1"/>
      <dgm:spPr/>
      <dgm:t>
        <a:bodyPr/>
        <a:lstStyle/>
        <a:p>
          <a:r>
            <a:rPr lang="es-ES" sz="1600" dirty="0" smtClean="0"/>
            <a:t>Datos a diferentes concentraciones (0 a 3g) aleatoriamente</a:t>
          </a:r>
          <a:endParaRPr lang="es-ES" sz="1600" dirty="0"/>
        </a:p>
      </dgm:t>
    </dgm:pt>
    <dgm:pt modelId="{EBE77E7E-BC50-466B-8EFB-42C78553DF66}" type="parTrans" cxnId="{B0A0F7F0-A28D-444F-A5BD-ADA26650E21E}">
      <dgm:prSet/>
      <dgm:spPr/>
      <dgm:t>
        <a:bodyPr/>
        <a:lstStyle/>
        <a:p>
          <a:endParaRPr lang="es-ES"/>
        </a:p>
      </dgm:t>
    </dgm:pt>
    <dgm:pt modelId="{2366B3CC-D208-43D3-9116-CAF3529B177C}" type="sibTrans" cxnId="{B0A0F7F0-A28D-444F-A5BD-ADA26650E21E}">
      <dgm:prSet/>
      <dgm:spPr/>
      <dgm:t>
        <a:bodyPr/>
        <a:lstStyle/>
        <a:p>
          <a:endParaRPr lang="es-ES"/>
        </a:p>
      </dgm:t>
    </dgm:pt>
    <dgm:pt modelId="{1D7841CD-A8CD-4324-8A66-E02E030780C7}">
      <dgm:prSet phldrT="[Texto]" custT="1"/>
      <dgm:spPr/>
      <dgm:t>
        <a:bodyPr/>
        <a:lstStyle/>
        <a:p>
          <a:r>
            <a:rPr lang="es-ES" sz="1800" dirty="0" smtClean="0"/>
            <a:t>15 mediciones por día</a:t>
          </a:r>
          <a:endParaRPr lang="es-ES" sz="1800" dirty="0"/>
        </a:p>
      </dgm:t>
    </dgm:pt>
    <dgm:pt modelId="{5EF6A9B7-0948-4F63-B838-774930764EEA}" type="parTrans" cxnId="{EF99DEE6-7F25-46E3-9CA7-30621786C532}">
      <dgm:prSet/>
      <dgm:spPr/>
      <dgm:t>
        <a:bodyPr/>
        <a:lstStyle/>
        <a:p>
          <a:endParaRPr lang="es-ES"/>
        </a:p>
      </dgm:t>
    </dgm:pt>
    <dgm:pt modelId="{73D186F4-D841-4742-9228-3DF904233BBE}" type="sibTrans" cxnId="{EF99DEE6-7F25-46E3-9CA7-30621786C532}">
      <dgm:prSet/>
      <dgm:spPr/>
      <dgm:t>
        <a:bodyPr/>
        <a:lstStyle/>
        <a:p>
          <a:endParaRPr lang="es-ES"/>
        </a:p>
      </dgm:t>
    </dgm:pt>
    <dgm:pt modelId="{64ADE013-3171-444A-BCD8-F83E7C8DC8E2}" type="pres">
      <dgm:prSet presAssocID="{FA3F6AE3-699B-41C4-9D9E-8FB0C09120CE}" presName="diagram" presStyleCnt="0">
        <dgm:presLayoutVars>
          <dgm:dir/>
          <dgm:resizeHandles/>
        </dgm:presLayoutVars>
      </dgm:prSet>
      <dgm:spPr/>
    </dgm:pt>
    <dgm:pt modelId="{BAD3F6CD-4F56-431D-BB64-B670CEEDB987}" type="pres">
      <dgm:prSet presAssocID="{C750E9AD-4A91-4454-8FC8-EE43295E48D0}" presName="firstNode" presStyleLbl="node1" presStyleIdx="0" presStyleCnt="6">
        <dgm:presLayoutVars>
          <dgm:bulletEnabled val="1"/>
        </dgm:presLayoutVars>
      </dgm:prSet>
      <dgm:spPr/>
      <dgm:t>
        <a:bodyPr/>
        <a:lstStyle/>
        <a:p>
          <a:endParaRPr lang="es-ES"/>
        </a:p>
      </dgm:t>
    </dgm:pt>
    <dgm:pt modelId="{FFAA3E90-2CEA-44D6-A308-12648EDEDABB}" type="pres">
      <dgm:prSet presAssocID="{C1E2461B-83C3-4D01-8CE2-67F1F2C17DCF}" presName="sibTrans" presStyleLbl="sibTrans2D1" presStyleIdx="0" presStyleCnt="5"/>
      <dgm:spPr/>
    </dgm:pt>
    <dgm:pt modelId="{2DE3C36C-B3A5-42B3-9452-02F4DB988679}" type="pres">
      <dgm:prSet presAssocID="{E534ABB8-E320-4BE2-BA4C-CE012C8898DA}" presName="middleNode" presStyleCnt="0"/>
      <dgm:spPr/>
    </dgm:pt>
    <dgm:pt modelId="{32DC8CB8-C193-46B2-8913-91E525007BFB}" type="pres">
      <dgm:prSet presAssocID="{E534ABB8-E320-4BE2-BA4C-CE012C8898DA}" presName="padding" presStyleLbl="node1" presStyleIdx="0" presStyleCnt="6"/>
      <dgm:spPr/>
    </dgm:pt>
    <dgm:pt modelId="{C49A6F68-DF5F-4A34-B341-CC842111DB7B}" type="pres">
      <dgm:prSet presAssocID="{E534ABB8-E320-4BE2-BA4C-CE012C8898DA}" presName="shape" presStyleLbl="node1" presStyleIdx="1" presStyleCnt="6" custScaleX="165345" custScaleY="168971">
        <dgm:presLayoutVars>
          <dgm:bulletEnabled val="1"/>
        </dgm:presLayoutVars>
      </dgm:prSet>
      <dgm:spPr/>
      <dgm:t>
        <a:bodyPr/>
        <a:lstStyle/>
        <a:p>
          <a:endParaRPr lang="es-ES"/>
        </a:p>
      </dgm:t>
    </dgm:pt>
    <dgm:pt modelId="{05B84CFD-23E2-4092-A8C5-30B9DA62C15E}" type="pres">
      <dgm:prSet presAssocID="{E99A1483-A482-45DE-9CDC-7CC4AC8CA5CA}" presName="sibTrans" presStyleLbl="sibTrans2D1" presStyleIdx="1" presStyleCnt="5"/>
      <dgm:spPr/>
    </dgm:pt>
    <dgm:pt modelId="{932A4CC7-7467-4883-A03F-F6AA6307C6F6}" type="pres">
      <dgm:prSet presAssocID="{640B4EB4-7C22-4A6A-9C09-6FAAD4C018D6}" presName="middleNode" presStyleCnt="0"/>
      <dgm:spPr/>
    </dgm:pt>
    <dgm:pt modelId="{37F89899-4C45-4D4A-B95E-06E119B5AE03}" type="pres">
      <dgm:prSet presAssocID="{640B4EB4-7C22-4A6A-9C09-6FAAD4C018D6}" presName="padding" presStyleLbl="node1" presStyleIdx="1" presStyleCnt="6"/>
      <dgm:spPr/>
    </dgm:pt>
    <dgm:pt modelId="{E1B26498-1084-4BF2-A799-FE972B4EA415}" type="pres">
      <dgm:prSet presAssocID="{640B4EB4-7C22-4A6A-9C09-6FAAD4C018D6}" presName="shape" presStyleLbl="node1" presStyleIdx="2" presStyleCnt="6" custScaleX="149457" custScaleY="147103">
        <dgm:presLayoutVars>
          <dgm:bulletEnabled val="1"/>
        </dgm:presLayoutVars>
      </dgm:prSet>
      <dgm:spPr/>
      <dgm:t>
        <a:bodyPr/>
        <a:lstStyle/>
        <a:p>
          <a:endParaRPr lang="es-ES"/>
        </a:p>
      </dgm:t>
    </dgm:pt>
    <dgm:pt modelId="{B2176DA1-A5AD-4823-8D80-44441EFBD348}" type="pres">
      <dgm:prSet presAssocID="{96B9CAF4-1B71-4E8B-A160-D97FF03CC456}" presName="sibTrans" presStyleLbl="sibTrans2D1" presStyleIdx="2" presStyleCnt="5"/>
      <dgm:spPr/>
    </dgm:pt>
    <dgm:pt modelId="{A63DEC0F-62EB-4E15-8115-EB4A1B24CB5B}" type="pres">
      <dgm:prSet presAssocID="{1E101DAD-6FE6-4948-9836-A7A1910F40C9}" presName="middleNode" presStyleCnt="0"/>
      <dgm:spPr/>
    </dgm:pt>
    <dgm:pt modelId="{68A776F8-92C3-4463-8A10-A85BD0CE4B6D}" type="pres">
      <dgm:prSet presAssocID="{1E101DAD-6FE6-4948-9836-A7A1910F40C9}" presName="padding" presStyleLbl="node1" presStyleIdx="2" presStyleCnt="6"/>
      <dgm:spPr/>
    </dgm:pt>
    <dgm:pt modelId="{928B258C-A7D0-46E2-B675-ECCED859E6A7}" type="pres">
      <dgm:prSet presAssocID="{1E101DAD-6FE6-4948-9836-A7A1910F40C9}" presName="shape" presStyleLbl="node1" presStyleIdx="3" presStyleCnt="6" custScaleX="136525" custScaleY="142090">
        <dgm:presLayoutVars>
          <dgm:bulletEnabled val="1"/>
        </dgm:presLayoutVars>
      </dgm:prSet>
      <dgm:spPr/>
      <dgm:t>
        <a:bodyPr/>
        <a:lstStyle/>
        <a:p>
          <a:endParaRPr lang="es-ES"/>
        </a:p>
      </dgm:t>
    </dgm:pt>
    <dgm:pt modelId="{3D4E996D-7035-48FD-AB5C-0B1B1DBED1C2}" type="pres">
      <dgm:prSet presAssocID="{36C88515-19DD-44DF-B691-7177AB43B949}" presName="sibTrans" presStyleLbl="sibTrans2D1" presStyleIdx="3" presStyleCnt="5"/>
      <dgm:spPr/>
    </dgm:pt>
    <dgm:pt modelId="{3F00BD95-BD1F-4D1F-A75A-A9C5D3A0EAAA}" type="pres">
      <dgm:prSet presAssocID="{5E2A88A3-32F6-4901-8B7D-D06CFA41565A}" presName="middleNode" presStyleCnt="0"/>
      <dgm:spPr/>
    </dgm:pt>
    <dgm:pt modelId="{DDB72150-EE7A-46C6-979B-DB555607BA46}" type="pres">
      <dgm:prSet presAssocID="{5E2A88A3-32F6-4901-8B7D-D06CFA41565A}" presName="padding" presStyleLbl="node1" presStyleIdx="3" presStyleCnt="6"/>
      <dgm:spPr/>
    </dgm:pt>
    <dgm:pt modelId="{3854118F-4986-459F-B2B8-C693655398CB}" type="pres">
      <dgm:prSet presAssocID="{5E2A88A3-32F6-4901-8B7D-D06CFA41565A}" presName="shape" presStyleLbl="node1" presStyleIdx="4" presStyleCnt="6" custScaleX="192967" custScaleY="206505" custLinFactNeighborX="-4611" custLinFactNeighborY="-39139">
        <dgm:presLayoutVars>
          <dgm:bulletEnabled val="1"/>
        </dgm:presLayoutVars>
      </dgm:prSet>
      <dgm:spPr/>
      <dgm:t>
        <a:bodyPr/>
        <a:lstStyle/>
        <a:p>
          <a:endParaRPr lang="es-ES"/>
        </a:p>
      </dgm:t>
    </dgm:pt>
    <dgm:pt modelId="{8BB5F3BE-4E5D-444E-913E-53528ADD2925}" type="pres">
      <dgm:prSet presAssocID="{2366B3CC-D208-43D3-9116-CAF3529B177C}" presName="sibTrans" presStyleLbl="sibTrans2D1" presStyleIdx="4" presStyleCnt="5"/>
      <dgm:spPr/>
    </dgm:pt>
    <dgm:pt modelId="{A1123D91-05E8-43E6-9CED-DD61E02F4DB5}" type="pres">
      <dgm:prSet presAssocID="{1D7841CD-A8CD-4324-8A66-E02E030780C7}" presName="lastNode" presStyleLbl="node1" presStyleIdx="5" presStyleCnt="6" custScaleX="111922" custScaleY="84040" custLinFactNeighborX="-3075" custLinFactNeighborY="-13839">
        <dgm:presLayoutVars>
          <dgm:bulletEnabled val="1"/>
        </dgm:presLayoutVars>
      </dgm:prSet>
      <dgm:spPr/>
      <dgm:t>
        <a:bodyPr/>
        <a:lstStyle/>
        <a:p>
          <a:endParaRPr lang="es-ES"/>
        </a:p>
      </dgm:t>
    </dgm:pt>
  </dgm:ptLst>
  <dgm:cxnLst>
    <dgm:cxn modelId="{D9D888E7-261D-4A4B-B267-50DBE6E9CAAA}" srcId="{FA3F6AE3-699B-41C4-9D9E-8FB0C09120CE}" destId="{640B4EB4-7C22-4A6A-9C09-6FAAD4C018D6}" srcOrd="2" destOrd="0" parTransId="{AB243725-5BE8-4B8D-A406-2CE8F5ACE424}" sibTransId="{96B9CAF4-1B71-4E8B-A160-D97FF03CC456}"/>
    <dgm:cxn modelId="{0C17EEDE-AAB6-4399-889A-7F8A90BE3F46}" type="presOf" srcId="{2366B3CC-D208-43D3-9116-CAF3529B177C}" destId="{8BB5F3BE-4E5D-444E-913E-53528ADD2925}" srcOrd="0" destOrd="0" presId="urn:microsoft.com/office/officeart/2005/8/layout/bProcess2"/>
    <dgm:cxn modelId="{6D01C3CF-3B60-4B72-B186-ED92D2C26775}" srcId="{FA3F6AE3-699B-41C4-9D9E-8FB0C09120CE}" destId="{C750E9AD-4A91-4454-8FC8-EE43295E48D0}" srcOrd="0" destOrd="0" parTransId="{72D6E326-097F-4FBC-91FC-C179E56E78A8}" sibTransId="{C1E2461B-83C3-4D01-8CE2-67F1F2C17DCF}"/>
    <dgm:cxn modelId="{3831AAEF-BEDE-4C48-9594-2C228D1DE5F5}" type="presOf" srcId="{E99A1483-A482-45DE-9CDC-7CC4AC8CA5CA}" destId="{05B84CFD-23E2-4092-A8C5-30B9DA62C15E}" srcOrd="0" destOrd="0" presId="urn:microsoft.com/office/officeart/2005/8/layout/bProcess2"/>
    <dgm:cxn modelId="{5E359EAD-92B9-4921-B01C-38EE9B9CEAC2}" srcId="{FA3F6AE3-699B-41C4-9D9E-8FB0C09120CE}" destId="{1E101DAD-6FE6-4948-9836-A7A1910F40C9}" srcOrd="3" destOrd="0" parTransId="{8C648AB3-6217-4AF0-8566-C91A8F908943}" sibTransId="{36C88515-19DD-44DF-B691-7177AB43B949}"/>
    <dgm:cxn modelId="{9BCB9916-F8D6-40E2-9CD9-1F5273A1D445}" type="presOf" srcId="{1D7841CD-A8CD-4324-8A66-E02E030780C7}" destId="{A1123D91-05E8-43E6-9CED-DD61E02F4DB5}" srcOrd="0" destOrd="0" presId="urn:microsoft.com/office/officeart/2005/8/layout/bProcess2"/>
    <dgm:cxn modelId="{40D9ACB6-94FC-496A-8084-DA1E418953B0}" type="presOf" srcId="{C750E9AD-4A91-4454-8FC8-EE43295E48D0}" destId="{BAD3F6CD-4F56-431D-BB64-B670CEEDB987}" srcOrd="0" destOrd="0" presId="urn:microsoft.com/office/officeart/2005/8/layout/bProcess2"/>
    <dgm:cxn modelId="{BC575CA0-BDD9-486E-857D-9099CB16E9D0}" type="presOf" srcId="{C1E2461B-83C3-4D01-8CE2-67F1F2C17DCF}" destId="{FFAA3E90-2CEA-44D6-A308-12648EDEDABB}" srcOrd="0" destOrd="0" presId="urn:microsoft.com/office/officeart/2005/8/layout/bProcess2"/>
    <dgm:cxn modelId="{D9F3423D-81DC-47FE-A85F-673BD7C25C2A}" type="presOf" srcId="{FA3F6AE3-699B-41C4-9D9E-8FB0C09120CE}" destId="{64ADE013-3171-444A-BCD8-F83E7C8DC8E2}" srcOrd="0" destOrd="0" presId="urn:microsoft.com/office/officeart/2005/8/layout/bProcess2"/>
    <dgm:cxn modelId="{6292E7A0-C0BA-49D5-8A89-771DA3B23402}" type="presOf" srcId="{5E2A88A3-32F6-4901-8B7D-D06CFA41565A}" destId="{3854118F-4986-459F-B2B8-C693655398CB}" srcOrd="0" destOrd="0" presId="urn:microsoft.com/office/officeart/2005/8/layout/bProcess2"/>
    <dgm:cxn modelId="{88562749-0C5F-480A-8E33-2626AFA11F62}" type="presOf" srcId="{E534ABB8-E320-4BE2-BA4C-CE012C8898DA}" destId="{C49A6F68-DF5F-4A34-B341-CC842111DB7B}" srcOrd="0" destOrd="0" presId="urn:microsoft.com/office/officeart/2005/8/layout/bProcess2"/>
    <dgm:cxn modelId="{EF99DEE6-7F25-46E3-9CA7-30621786C532}" srcId="{FA3F6AE3-699B-41C4-9D9E-8FB0C09120CE}" destId="{1D7841CD-A8CD-4324-8A66-E02E030780C7}" srcOrd="5" destOrd="0" parTransId="{5EF6A9B7-0948-4F63-B838-774930764EEA}" sibTransId="{73D186F4-D841-4742-9228-3DF904233BBE}"/>
    <dgm:cxn modelId="{B0A0F7F0-A28D-444F-A5BD-ADA26650E21E}" srcId="{FA3F6AE3-699B-41C4-9D9E-8FB0C09120CE}" destId="{5E2A88A3-32F6-4901-8B7D-D06CFA41565A}" srcOrd="4" destOrd="0" parTransId="{EBE77E7E-BC50-466B-8EFB-42C78553DF66}" sibTransId="{2366B3CC-D208-43D3-9116-CAF3529B177C}"/>
    <dgm:cxn modelId="{D3EE3A8C-12BE-45B2-B720-837A9E43DD30}" type="presOf" srcId="{96B9CAF4-1B71-4E8B-A160-D97FF03CC456}" destId="{B2176DA1-A5AD-4823-8D80-44441EFBD348}" srcOrd="0" destOrd="0" presId="urn:microsoft.com/office/officeart/2005/8/layout/bProcess2"/>
    <dgm:cxn modelId="{23BA2BEF-1095-48AB-A19A-803D97C674A5}" type="presOf" srcId="{36C88515-19DD-44DF-B691-7177AB43B949}" destId="{3D4E996D-7035-48FD-AB5C-0B1B1DBED1C2}" srcOrd="0" destOrd="0" presId="urn:microsoft.com/office/officeart/2005/8/layout/bProcess2"/>
    <dgm:cxn modelId="{20A7850B-F94F-471C-9917-8532CED08C16}" srcId="{FA3F6AE3-699B-41C4-9D9E-8FB0C09120CE}" destId="{E534ABB8-E320-4BE2-BA4C-CE012C8898DA}" srcOrd="1" destOrd="0" parTransId="{96FB54A4-57F1-485F-99C5-49613A91B996}" sibTransId="{E99A1483-A482-45DE-9CDC-7CC4AC8CA5CA}"/>
    <dgm:cxn modelId="{DAE5736C-A6E3-46ED-B9AF-7AD5ACA3F98F}" type="presOf" srcId="{640B4EB4-7C22-4A6A-9C09-6FAAD4C018D6}" destId="{E1B26498-1084-4BF2-A799-FE972B4EA415}" srcOrd="0" destOrd="0" presId="urn:microsoft.com/office/officeart/2005/8/layout/bProcess2"/>
    <dgm:cxn modelId="{E20C54D1-C941-4A4D-86C5-4A5CE22BDD26}" type="presOf" srcId="{1E101DAD-6FE6-4948-9836-A7A1910F40C9}" destId="{928B258C-A7D0-46E2-B675-ECCED859E6A7}" srcOrd="0" destOrd="0" presId="urn:microsoft.com/office/officeart/2005/8/layout/bProcess2"/>
    <dgm:cxn modelId="{C07AE908-2064-4205-B1A9-622389A46014}" type="presParOf" srcId="{64ADE013-3171-444A-BCD8-F83E7C8DC8E2}" destId="{BAD3F6CD-4F56-431D-BB64-B670CEEDB987}" srcOrd="0" destOrd="0" presId="urn:microsoft.com/office/officeart/2005/8/layout/bProcess2"/>
    <dgm:cxn modelId="{4EAFCA4B-2E9F-4C67-BA1B-CB659C167588}" type="presParOf" srcId="{64ADE013-3171-444A-BCD8-F83E7C8DC8E2}" destId="{FFAA3E90-2CEA-44D6-A308-12648EDEDABB}" srcOrd="1" destOrd="0" presId="urn:microsoft.com/office/officeart/2005/8/layout/bProcess2"/>
    <dgm:cxn modelId="{49E05F66-1751-4603-A9CD-D66B79009383}" type="presParOf" srcId="{64ADE013-3171-444A-BCD8-F83E7C8DC8E2}" destId="{2DE3C36C-B3A5-42B3-9452-02F4DB988679}" srcOrd="2" destOrd="0" presId="urn:microsoft.com/office/officeart/2005/8/layout/bProcess2"/>
    <dgm:cxn modelId="{01043865-FEE0-43AE-BCEA-BE75C27BF799}" type="presParOf" srcId="{2DE3C36C-B3A5-42B3-9452-02F4DB988679}" destId="{32DC8CB8-C193-46B2-8913-91E525007BFB}" srcOrd="0" destOrd="0" presId="urn:microsoft.com/office/officeart/2005/8/layout/bProcess2"/>
    <dgm:cxn modelId="{504B0EC9-CEF7-4933-B9AF-DBA269D6C19B}" type="presParOf" srcId="{2DE3C36C-B3A5-42B3-9452-02F4DB988679}" destId="{C49A6F68-DF5F-4A34-B341-CC842111DB7B}" srcOrd="1" destOrd="0" presId="urn:microsoft.com/office/officeart/2005/8/layout/bProcess2"/>
    <dgm:cxn modelId="{A4D502B5-58D2-4D16-A9BE-9273A448F2C4}" type="presParOf" srcId="{64ADE013-3171-444A-BCD8-F83E7C8DC8E2}" destId="{05B84CFD-23E2-4092-A8C5-30B9DA62C15E}" srcOrd="3" destOrd="0" presId="urn:microsoft.com/office/officeart/2005/8/layout/bProcess2"/>
    <dgm:cxn modelId="{9A702FC7-5EC2-4336-8096-0AFCE485CD75}" type="presParOf" srcId="{64ADE013-3171-444A-BCD8-F83E7C8DC8E2}" destId="{932A4CC7-7467-4883-A03F-F6AA6307C6F6}" srcOrd="4" destOrd="0" presId="urn:microsoft.com/office/officeart/2005/8/layout/bProcess2"/>
    <dgm:cxn modelId="{06E39B49-F3BD-4563-8FB9-3D15153A87CD}" type="presParOf" srcId="{932A4CC7-7467-4883-A03F-F6AA6307C6F6}" destId="{37F89899-4C45-4D4A-B95E-06E119B5AE03}" srcOrd="0" destOrd="0" presId="urn:microsoft.com/office/officeart/2005/8/layout/bProcess2"/>
    <dgm:cxn modelId="{164393BF-CEAC-4DF5-801B-C548BBF713F0}" type="presParOf" srcId="{932A4CC7-7467-4883-A03F-F6AA6307C6F6}" destId="{E1B26498-1084-4BF2-A799-FE972B4EA415}" srcOrd="1" destOrd="0" presId="urn:microsoft.com/office/officeart/2005/8/layout/bProcess2"/>
    <dgm:cxn modelId="{902E60D8-22EB-4661-A972-FE47DD65AC50}" type="presParOf" srcId="{64ADE013-3171-444A-BCD8-F83E7C8DC8E2}" destId="{B2176DA1-A5AD-4823-8D80-44441EFBD348}" srcOrd="5" destOrd="0" presId="urn:microsoft.com/office/officeart/2005/8/layout/bProcess2"/>
    <dgm:cxn modelId="{64F275A2-BC2D-4994-BAF2-EA2652608859}" type="presParOf" srcId="{64ADE013-3171-444A-BCD8-F83E7C8DC8E2}" destId="{A63DEC0F-62EB-4E15-8115-EB4A1B24CB5B}" srcOrd="6" destOrd="0" presId="urn:microsoft.com/office/officeart/2005/8/layout/bProcess2"/>
    <dgm:cxn modelId="{2906D2DE-FC74-492C-9068-CA011CCBE394}" type="presParOf" srcId="{A63DEC0F-62EB-4E15-8115-EB4A1B24CB5B}" destId="{68A776F8-92C3-4463-8A10-A85BD0CE4B6D}" srcOrd="0" destOrd="0" presId="urn:microsoft.com/office/officeart/2005/8/layout/bProcess2"/>
    <dgm:cxn modelId="{CFABF08E-0037-42FB-B62F-310313E42FA2}" type="presParOf" srcId="{A63DEC0F-62EB-4E15-8115-EB4A1B24CB5B}" destId="{928B258C-A7D0-46E2-B675-ECCED859E6A7}" srcOrd="1" destOrd="0" presId="urn:microsoft.com/office/officeart/2005/8/layout/bProcess2"/>
    <dgm:cxn modelId="{B0671492-65A4-47B7-A0FF-727FC07B9249}" type="presParOf" srcId="{64ADE013-3171-444A-BCD8-F83E7C8DC8E2}" destId="{3D4E996D-7035-48FD-AB5C-0B1B1DBED1C2}" srcOrd="7" destOrd="0" presId="urn:microsoft.com/office/officeart/2005/8/layout/bProcess2"/>
    <dgm:cxn modelId="{33FDCF6D-9947-4338-995A-70025B1AE190}" type="presParOf" srcId="{64ADE013-3171-444A-BCD8-F83E7C8DC8E2}" destId="{3F00BD95-BD1F-4D1F-A75A-A9C5D3A0EAAA}" srcOrd="8" destOrd="0" presId="urn:microsoft.com/office/officeart/2005/8/layout/bProcess2"/>
    <dgm:cxn modelId="{7A0EEC31-10F9-4DB7-9A08-965B3A025EAC}" type="presParOf" srcId="{3F00BD95-BD1F-4D1F-A75A-A9C5D3A0EAAA}" destId="{DDB72150-EE7A-46C6-979B-DB555607BA46}" srcOrd="0" destOrd="0" presId="urn:microsoft.com/office/officeart/2005/8/layout/bProcess2"/>
    <dgm:cxn modelId="{C87BF5EC-0FEF-40D7-8795-73A1E0456D1D}" type="presParOf" srcId="{3F00BD95-BD1F-4D1F-A75A-A9C5D3A0EAAA}" destId="{3854118F-4986-459F-B2B8-C693655398CB}" srcOrd="1" destOrd="0" presId="urn:microsoft.com/office/officeart/2005/8/layout/bProcess2"/>
    <dgm:cxn modelId="{E1322625-A3D4-4176-852B-D066B5A04659}" type="presParOf" srcId="{64ADE013-3171-444A-BCD8-F83E7C8DC8E2}" destId="{8BB5F3BE-4E5D-444E-913E-53528ADD2925}" srcOrd="9" destOrd="0" presId="urn:microsoft.com/office/officeart/2005/8/layout/bProcess2"/>
    <dgm:cxn modelId="{A05A4C9A-5F21-4E93-946F-5EA4594BD456}" type="presParOf" srcId="{64ADE013-3171-444A-BCD8-F83E7C8DC8E2}" destId="{A1123D91-05E8-43E6-9CED-DD61E02F4DB5}"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239440-DAB5-4FC8-9670-3F708BD96EC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S"/>
        </a:p>
      </dgm:t>
    </dgm:pt>
    <dgm:pt modelId="{1E59D59D-2477-4DFB-9607-73A0DB7A340D}">
      <dgm:prSet phldrT="[Texto]"/>
      <dgm:spPr/>
      <dgm:t>
        <a:bodyPr/>
        <a:lstStyle/>
        <a:p>
          <a:r>
            <a:rPr lang="es-EC" dirty="0" smtClean="0"/>
            <a:t>Ruido en el ambiente</a:t>
          </a:r>
          <a:endParaRPr lang="es-ES" dirty="0"/>
        </a:p>
      </dgm:t>
    </dgm:pt>
    <dgm:pt modelId="{D521CE87-D53A-47EA-BED9-83E27D3E8100}" type="parTrans" cxnId="{6AC7F1A0-AE92-4DEF-98BB-5A00A9329D7D}">
      <dgm:prSet/>
      <dgm:spPr/>
      <dgm:t>
        <a:bodyPr/>
        <a:lstStyle/>
        <a:p>
          <a:endParaRPr lang="es-ES"/>
        </a:p>
      </dgm:t>
    </dgm:pt>
    <dgm:pt modelId="{7CB6C77F-E9D4-4E74-BC30-E9D32949EDEE}" type="sibTrans" cxnId="{6AC7F1A0-AE92-4DEF-98BB-5A00A9329D7D}">
      <dgm:prSet/>
      <dgm:spPr/>
      <dgm:t>
        <a:bodyPr/>
        <a:lstStyle/>
        <a:p>
          <a:endParaRPr lang="es-ES"/>
        </a:p>
      </dgm:t>
    </dgm:pt>
    <dgm:pt modelId="{252E871F-0EF6-483B-AA49-19770FC74702}">
      <dgm:prSet phldrT="[Texto]"/>
      <dgm:spPr/>
      <dgm:t>
        <a:bodyPr/>
        <a:lstStyle/>
        <a:p>
          <a:r>
            <a:rPr lang="es-EC" dirty="0" smtClean="0"/>
            <a:t>Ruido térmico que los componentes como resistores o transistores de la placa PCB</a:t>
          </a:r>
          <a:endParaRPr lang="es-ES" dirty="0"/>
        </a:p>
      </dgm:t>
    </dgm:pt>
    <dgm:pt modelId="{283AFCB4-FD9B-4604-8943-567814E33B7C}" type="parTrans" cxnId="{FBEE80E6-0207-4371-8684-EB02A603A3E3}">
      <dgm:prSet/>
      <dgm:spPr/>
      <dgm:t>
        <a:bodyPr/>
        <a:lstStyle/>
        <a:p>
          <a:endParaRPr lang="es-ES"/>
        </a:p>
      </dgm:t>
    </dgm:pt>
    <dgm:pt modelId="{E8AF651A-2045-42AF-BAB8-289143584784}" type="sibTrans" cxnId="{FBEE80E6-0207-4371-8684-EB02A603A3E3}">
      <dgm:prSet/>
      <dgm:spPr/>
      <dgm:t>
        <a:bodyPr/>
        <a:lstStyle/>
        <a:p>
          <a:endParaRPr lang="es-ES"/>
        </a:p>
      </dgm:t>
    </dgm:pt>
    <dgm:pt modelId="{4DCCF547-4D49-482B-9DE3-0C3BE7BCCC13}">
      <dgm:prSet/>
      <dgm:spPr/>
      <dgm:t>
        <a:bodyPr/>
        <a:lstStyle/>
        <a:p>
          <a:r>
            <a:rPr lang="es-EC" dirty="0" smtClean="0"/>
            <a:t>Vibraciones que produce el dispositivo cuando se realiza el proceso de limpieza y cuando respira la nariz electrónica. </a:t>
          </a:r>
          <a:endParaRPr lang="es-ES" dirty="0"/>
        </a:p>
      </dgm:t>
    </dgm:pt>
    <dgm:pt modelId="{EA27F073-0732-4DD8-9222-E331B6588229}" type="parTrans" cxnId="{1862A085-E98C-4227-BEA5-7B47533A1975}">
      <dgm:prSet/>
      <dgm:spPr/>
      <dgm:t>
        <a:bodyPr/>
        <a:lstStyle/>
        <a:p>
          <a:endParaRPr lang="es-ES"/>
        </a:p>
      </dgm:t>
    </dgm:pt>
    <dgm:pt modelId="{4C669797-7382-45E2-BD51-484C9DEDAFD8}" type="sibTrans" cxnId="{1862A085-E98C-4227-BEA5-7B47533A1975}">
      <dgm:prSet/>
      <dgm:spPr/>
      <dgm:t>
        <a:bodyPr/>
        <a:lstStyle/>
        <a:p>
          <a:endParaRPr lang="es-ES"/>
        </a:p>
      </dgm:t>
    </dgm:pt>
    <dgm:pt modelId="{005F33BE-3381-46AD-B981-F5506A2DBD2E}" type="pres">
      <dgm:prSet presAssocID="{1F239440-DAB5-4FC8-9670-3F708BD96ECD}" presName="diagram" presStyleCnt="0">
        <dgm:presLayoutVars>
          <dgm:dir/>
          <dgm:resizeHandles val="exact"/>
        </dgm:presLayoutVars>
      </dgm:prSet>
      <dgm:spPr/>
    </dgm:pt>
    <dgm:pt modelId="{6ED81E73-BF72-428F-AEA5-B98E06D9E487}" type="pres">
      <dgm:prSet presAssocID="{1E59D59D-2477-4DFB-9607-73A0DB7A340D}" presName="node" presStyleLbl="node1" presStyleIdx="0" presStyleCnt="3" custLinFactNeighborX="-32180" custLinFactNeighborY="-42">
        <dgm:presLayoutVars>
          <dgm:bulletEnabled val="1"/>
        </dgm:presLayoutVars>
      </dgm:prSet>
      <dgm:spPr/>
      <dgm:t>
        <a:bodyPr/>
        <a:lstStyle/>
        <a:p>
          <a:endParaRPr lang="es-ES"/>
        </a:p>
      </dgm:t>
    </dgm:pt>
    <dgm:pt modelId="{71C0A032-578D-49C8-9AF6-0B43C15D0EB6}" type="pres">
      <dgm:prSet presAssocID="{7CB6C77F-E9D4-4E74-BC30-E9D32949EDEE}" presName="sibTrans" presStyleCnt="0"/>
      <dgm:spPr/>
    </dgm:pt>
    <dgm:pt modelId="{B4C4C815-D7A4-4F2D-8706-DCB579C1E783}" type="pres">
      <dgm:prSet presAssocID="{252E871F-0EF6-483B-AA49-19770FC74702}" presName="node" presStyleLbl="node1" presStyleIdx="1" presStyleCnt="3">
        <dgm:presLayoutVars>
          <dgm:bulletEnabled val="1"/>
        </dgm:presLayoutVars>
      </dgm:prSet>
      <dgm:spPr/>
      <dgm:t>
        <a:bodyPr/>
        <a:lstStyle/>
        <a:p>
          <a:endParaRPr lang="es-ES"/>
        </a:p>
      </dgm:t>
    </dgm:pt>
    <dgm:pt modelId="{70C86144-2CE2-4AFC-88DB-51461FA80E58}" type="pres">
      <dgm:prSet presAssocID="{E8AF651A-2045-42AF-BAB8-289143584784}" presName="sibTrans" presStyleCnt="0"/>
      <dgm:spPr/>
    </dgm:pt>
    <dgm:pt modelId="{873D03D4-4862-47AA-891E-5FE6554C2C3D}" type="pres">
      <dgm:prSet presAssocID="{4DCCF547-4D49-482B-9DE3-0C3BE7BCCC13}" presName="node" presStyleLbl="node1" presStyleIdx="2" presStyleCnt="3" custLinFactNeighborX="0" custLinFactNeighborY="-302">
        <dgm:presLayoutVars>
          <dgm:bulletEnabled val="1"/>
        </dgm:presLayoutVars>
      </dgm:prSet>
      <dgm:spPr/>
      <dgm:t>
        <a:bodyPr/>
        <a:lstStyle/>
        <a:p>
          <a:endParaRPr lang="es-ES"/>
        </a:p>
      </dgm:t>
    </dgm:pt>
  </dgm:ptLst>
  <dgm:cxnLst>
    <dgm:cxn modelId="{1862A085-E98C-4227-BEA5-7B47533A1975}" srcId="{1F239440-DAB5-4FC8-9670-3F708BD96ECD}" destId="{4DCCF547-4D49-482B-9DE3-0C3BE7BCCC13}" srcOrd="2" destOrd="0" parTransId="{EA27F073-0732-4DD8-9222-E331B6588229}" sibTransId="{4C669797-7382-45E2-BD51-484C9DEDAFD8}"/>
    <dgm:cxn modelId="{97E9D0E6-98B2-4D3F-A6CB-95F9266D2405}" type="presOf" srcId="{4DCCF547-4D49-482B-9DE3-0C3BE7BCCC13}" destId="{873D03D4-4862-47AA-891E-5FE6554C2C3D}" srcOrd="0" destOrd="0" presId="urn:microsoft.com/office/officeart/2005/8/layout/default"/>
    <dgm:cxn modelId="{FBEE80E6-0207-4371-8684-EB02A603A3E3}" srcId="{1F239440-DAB5-4FC8-9670-3F708BD96ECD}" destId="{252E871F-0EF6-483B-AA49-19770FC74702}" srcOrd="1" destOrd="0" parTransId="{283AFCB4-FD9B-4604-8943-567814E33B7C}" sibTransId="{E8AF651A-2045-42AF-BAB8-289143584784}"/>
    <dgm:cxn modelId="{1F637A16-1F75-4314-975C-05CAA7DEE164}" type="presOf" srcId="{252E871F-0EF6-483B-AA49-19770FC74702}" destId="{B4C4C815-D7A4-4F2D-8706-DCB579C1E783}" srcOrd="0" destOrd="0" presId="urn:microsoft.com/office/officeart/2005/8/layout/default"/>
    <dgm:cxn modelId="{6AC7F1A0-AE92-4DEF-98BB-5A00A9329D7D}" srcId="{1F239440-DAB5-4FC8-9670-3F708BD96ECD}" destId="{1E59D59D-2477-4DFB-9607-73A0DB7A340D}" srcOrd="0" destOrd="0" parTransId="{D521CE87-D53A-47EA-BED9-83E27D3E8100}" sibTransId="{7CB6C77F-E9D4-4E74-BC30-E9D32949EDEE}"/>
    <dgm:cxn modelId="{9D9BFC62-FA6B-4642-9F8F-DB62491F1572}" type="presOf" srcId="{1E59D59D-2477-4DFB-9607-73A0DB7A340D}" destId="{6ED81E73-BF72-428F-AEA5-B98E06D9E487}" srcOrd="0" destOrd="0" presId="urn:microsoft.com/office/officeart/2005/8/layout/default"/>
    <dgm:cxn modelId="{281022B9-AB15-4947-AC45-2A4AFA92BA65}" type="presOf" srcId="{1F239440-DAB5-4FC8-9670-3F708BD96ECD}" destId="{005F33BE-3381-46AD-B981-F5506A2DBD2E}" srcOrd="0" destOrd="0" presId="urn:microsoft.com/office/officeart/2005/8/layout/default"/>
    <dgm:cxn modelId="{C4C1C82D-6C73-4F6B-8DC6-BE5564815637}" type="presParOf" srcId="{005F33BE-3381-46AD-B981-F5506A2DBD2E}" destId="{6ED81E73-BF72-428F-AEA5-B98E06D9E487}" srcOrd="0" destOrd="0" presId="urn:microsoft.com/office/officeart/2005/8/layout/default"/>
    <dgm:cxn modelId="{ECE87243-1040-4953-B033-969486594F2B}" type="presParOf" srcId="{005F33BE-3381-46AD-B981-F5506A2DBD2E}" destId="{71C0A032-578D-49C8-9AF6-0B43C15D0EB6}" srcOrd="1" destOrd="0" presId="urn:microsoft.com/office/officeart/2005/8/layout/default"/>
    <dgm:cxn modelId="{B6CD18B7-DBA1-43BD-9D2E-193B4268ACD0}" type="presParOf" srcId="{005F33BE-3381-46AD-B981-F5506A2DBD2E}" destId="{B4C4C815-D7A4-4F2D-8706-DCB579C1E783}" srcOrd="2" destOrd="0" presId="urn:microsoft.com/office/officeart/2005/8/layout/default"/>
    <dgm:cxn modelId="{513F7511-7C19-4F8D-8CA5-7A2A17FA3037}" type="presParOf" srcId="{005F33BE-3381-46AD-B981-F5506A2DBD2E}" destId="{70C86144-2CE2-4AFC-88DB-51461FA80E58}" srcOrd="3" destOrd="0" presId="urn:microsoft.com/office/officeart/2005/8/layout/default"/>
    <dgm:cxn modelId="{BA82CA09-FD20-44F0-BA8A-C558DE4DB819}" type="presParOf" srcId="{005F33BE-3381-46AD-B981-F5506A2DBD2E}" destId="{873D03D4-4862-47AA-891E-5FE6554C2C3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58F9E3-BA56-4D44-9D77-810BC3BD320C}" type="doc">
      <dgm:prSet loTypeId="urn:microsoft.com/office/officeart/2005/8/layout/process1" loCatId="process" qsTypeId="urn:microsoft.com/office/officeart/2005/8/quickstyle/simple1" qsCatId="simple" csTypeId="urn:microsoft.com/office/officeart/2005/8/colors/accent6_1" csCatId="accent6" phldr="1"/>
      <dgm:spPr/>
    </dgm:pt>
    <dgm:pt modelId="{40096857-7DC5-427D-A651-D28BB79FBFC7}">
      <dgm:prSet phldrT="[Texto]"/>
      <dgm:spPr/>
      <dgm:t>
        <a:bodyPr/>
        <a:lstStyle/>
        <a:p>
          <a:r>
            <a:rPr lang="es-EC" dirty="0" smtClean="0"/>
            <a:t>El PC1 vs PC2 donde se aprecia que existen datos separados del conjunto total los mismos que se encuentran encerrados en una circunferencia.</a:t>
          </a:r>
          <a:endParaRPr lang="es-EC" i="1" dirty="0"/>
        </a:p>
      </dgm:t>
    </dgm:pt>
    <dgm:pt modelId="{C4C86D8F-17FA-42B5-8D6F-6574D7F9EBE1}" type="parTrans" cxnId="{FB03785F-507F-4E8E-BCAE-7162F2574815}">
      <dgm:prSet/>
      <dgm:spPr/>
      <dgm:t>
        <a:bodyPr/>
        <a:lstStyle/>
        <a:p>
          <a:endParaRPr lang="es-EC"/>
        </a:p>
      </dgm:t>
    </dgm:pt>
    <dgm:pt modelId="{F857162D-6C0A-41BB-BF72-B8CA474D75A7}" type="sibTrans" cxnId="{FB03785F-507F-4E8E-BCAE-7162F2574815}">
      <dgm:prSet/>
      <dgm:spPr/>
      <dgm:t>
        <a:bodyPr/>
        <a:lstStyle/>
        <a:p>
          <a:endParaRPr lang="es-EC"/>
        </a:p>
      </dgm:t>
    </dgm:pt>
    <dgm:pt modelId="{DC9CE5BB-6105-4130-9287-48D4132D1CEC}">
      <dgm:prSet phldrT="[Texto]"/>
      <dgm:spPr/>
      <dgm:t>
        <a:bodyPr/>
        <a:lstStyle/>
        <a:p>
          <a:r>
            <a:rPr lang="es-EC" dirty="0" smtClean="0"/>
            <a:t>La respuesta del quinto sensor es distinta a la de los demás</a:t>
          </a:r>
          <a:endParaRPr lang="es-EC" dirty="0"/>
        </a:p>
      </dgm:t>
    </dgm:pt>
    <dgm:pt modelId="{C4D30779-E785-4EE1-A32D-3D69B27EF875}" type="parTrans" cxnId="{4DC19A5A-6D45-42CA-9E5F-A900FC86CCF5}">
      <dgm:prSet/>
      <dgm:spPr/>
      <dgm:t>
        <a:bodyPr/>
        <a:lstStyle/>
        <a:p>
          <a:endParaRPr lang="es-EC"/>
        </a:p>
      </dgm:t>
    </dgm:pt>
    <dgm:pt modelId="{169FAECF-EC1F-4CCB-B98A-70E287C06FE6}" type="sibTrans" cxnId="{4DC19A5A-6D45-42CA-9E5F-A900FC86CCF5}">
      <dgm:prSet/>
      <dgm:spPr/>
      <dgm:t>
        <a:bodyPr/>
        <a:lstStyle/>
        <a:p>
          <a:endParaRPr lang="es-EC"/>
        </a:p>
      </dgm:t>
    </dgm:pt>
    <dgm:pt modelId="{FB7EEC85-E744-43A5-B52B-0EDBDC061E36}" type="pres">
      <dgm:prSet presAssocID="{1358F9E3-BA56-4D44-9D77-810BC3BD320C}" presName="Name0" presStyleCnt="0">
        <dgm:presLayoutVars>
          <dgm:dir/>
          <dgm:resizeHandles val="exact"/>
        </dgm:presLayoutVars>
      </dgm:prSet>
      <dgm:spPr/>
    </dgm:pt>
    <dgm:pt modelId="{81C616D6-B27F-49D7-B1DC-BA1D54F80DBF}" type="pres">
      <dgm:prSet presAssocID="{40096857-7DC5-427D-A651-D28BB79FBFC7}" presName="node" presStyleLbl="node1" presStyleIdx="0" presStyleCnt="2" custScaleX="147137" custScaleY="135748">
        <dgm:presLayoutVars>
          <dgm:bulletEnabled val="1"/>
        </dgm:presLayoutVars>
      </dgm:prSet>
      <dgm:spPr/>
      <dgm:t>
        <a:bodyPr/>
        <a:lstStyle/>
        <a:p>
          <a:endParaRPr lang="es-EC"/>
        </a:p>
      </dgm:t>
    </dgm:pt>
    <dgm:pt modelId="{18E0B1F6-2C95-4C42-8691-233F77075EE6}" type="pres">
      <dgm:prSet presAssocID="{F857162D-6C0A-41BB-BF72-B8CA474D75A7}" presName="sibTrans" presStyleLbl="sibTrans2D1" presStyleIdx="0" presStyleCnt="1"/>
      <dgm:spPr/>
      <dgm:t>
        <a:bodyPr/>
        <a:lstStyle/>
        <a:p>
          <a:endParaRPr lang="es-EC"/>
        </a:p>
      </dgm:t>
    </dgm:pt>
    <dgm:pt modelId="{62F0A149-723E-4D7B-9D9E-AD315A06DB10}" type="pres">
      <dgm:prSet presAssocID="{F857162D-6C0A-41BB-BF72-B8CA474D75A7}" presName="connectorText" presStyleLbl="sibTrans2D1" presStyleIdx="0" presStyleCnt="1"/>
      <dgm:spPr/>
      <dgm:t>
        <a:bodyPr/>
        <a:lstStyle/>
        <a:p>
          <a:endParaRPr lang="es-EC"/>
        </a:p>
      </dgm:t>
    </dgm:pt>
    <dgm:pt modelId="{75FD54C0-ACAE-42C8-90B9-FA6178EE1B01}" type="pres">
      <dgm:prSet presAssocID="{DC9CE5BB-6105-4130-9287-48D4132D1CEC}" presName="node" presStyleLbl="node1" presStyleIdx="1" presStyleCnt="2" custScaleX="128959" custScaleY="132732">
        <dgm:presLayoutVars>
          <dgm:bulletEnabled val="1"/>
        </dgm:presLayoutVars>
      </dgm:prSet>
      <dgm:spPr/>
      <dgm:t>
        <a:bodyPr/>
        <a:lstStyle/>
        <a:p>
          <a:endParaRPr lang="es-EC"/>
        </a:p>
      </dgm:t>
    </dgm:pt>
  </dgm:ptLst>
  <dgm:cxnLst>
    <dgm:cxn modelId="{C5DECC67-7987-4D0D-8034-CB0C6B66B750}" type="presOf" srcId="{1358F9E3-BA56-4D44-9D77-810BC3BD320C}" destId="{FB7EEC85-E744-43A5-B52B-0EDBDC061E36}" srcOrd="0" destOrd="0" presId="urn:microsoft.com/office/officeart/2005/8/layout/process1"/>
    <dgm:cxn modelId="{FB03785F-507F-4E8E-BCAE-7162F2574815}" srcId="{1358F9E3-BA56-4D44-9D77-810BC3BD320C}" destId="{40096857-7DC5-427D-A651-D28BB79FBFC7}" srcOrd="0" destOrd="0" parTransId="{C4C86D8F-17FA-42B5-8D6F-6574D7F9EBE1}" sibTransId="{F857162D-6C0A-41BB-BF72-B8CA474D75A7}"/>
    <dgm:cxn modelId="{BD918D0C-4E92-44FF-AA37-F83AF8F3F2B5}" type="presOf" srcId="{40096857-7DC5-427D-A651-D28BB79FBFC7}" destId="{81C616D6-B27F-49D7-B1DC-BA1D54F80DBF}" srcOrd="0" destOrd="0" presId="urn:microsoft.com/office/officeart/2005/8/layout/process1"/>
    <dgm:cxn modelId="{2156D414-AA95-4C75-BCA0-10FB166CFC79}" type="presOf" srcId="{F857162D-6C0A-41BB-BF72-B8CA474D75A7}" destId="{18E0B1F6-2C95-4C42-8691-233F77075EE6}" srcOrd="0" destOrd="0" presId="urn:microsoft.com/office/officeart/2005/8/layout/process1"/>
    <dgm:cxn modelId="{269955F9-787F-466A-8610-B20BFEB411E2}" type="presOf" srcId="{F857162D-6C0A-41BB-BF72-B8CA474D75A7}" destId="{62F0A149-723E-4D7B-9D9E-AD315A06DB10}" srcOrd="1" destOrd="0" presId="urn:microsoft.com/office/officeart/2005/8/layout/process1"/>
    <dgm:cxn modelId="{037C070D-28F4-4FF1-A5C3-5DBC19EE8E81}" type="presOf" srcId="{DC9CE5BB-6105-4130-9287-48D4132D1CEC}" destId="{75FD54C0-ACAE-42C8-90B9-FA6178EE1B01}" srcOrd="0" destOrd="0" presId="urn:microsoft.com/office/officeart/2005/8/layout/process1"/>
    <dgm:cxn modelId="{4DC19A5A-6D45-42CA-9E5F-A900FC86CCF5}" srcId="{1358F9E3-BA56-4D44-9D77-810BC3BD320C}" destId="{DC9CE5BB-6105-4130-9287-48D4132D1CEC}" srcOrd="1" destOrd="0" parTransId="{C4D30779-E785-4EE1-A32D-3D69B27EF875}" sibTransId="{169FAECF-EC1F-4CCB-B98A-70E287C06FE6}"/>
    <dgm:cxn modelId="{CC75DBEB-97CB-47D8-97B7-0638D63876D8}" type="presParOf" srcId="{FB7EEC85-E744-43A5-B52B-0EDBDC061E36}" destId="{81C616D6-B27F-49D7-B1DC-BA1D54F80DBF}" srcOrd="0" destOrd="0" presId="urn:microsoft.com/office/officeart/2005/8/layout/process1"/>
    <dgm:cxn modelId="{0AEC6FDB-B125-4426-8F24-E427A1BD92A0}" type="presParOf" srcId="{FB7EEC85-E744-43A5-B52B-0EDBDC061E36}" destId="{18E0B1F6-2C95-4C42-8691-233F77075EE6}" srcOrd="1" destOrd="0" presId="urn:microsoft.com/office/officeart/2005/8/layout/process1"/>
    <dgm:cxn modelId="{3C82B78F-0E37-4685-B182-F8919F6A3D0E}" type="presParOf" srcId="{18E0B1F6-2C95-4C42-8691-233F77075EE6}" destId="{62F0A149-723E-4D7B-9D9E-AD315A06DB10}" srcOrd="0" destOrd="0" presId="urn:microsoft.com/office/officeart/2005/8/layout/process1"/>
    <dgm:cxn modelId="{5FC5C4DB-1D7E-48DC-9CDE-9EFFE1BFFA98}" type="presParOf" srcId="{FB7EEC85-E744-43A5-B52B-0EDBDC061E36}" destId="{75FD54C0-ACAE-42C8-90B9-FA6178EE1B0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3F6CD-4F56-431D-BB64-B670CEEDB987}">
      <dsp:nvSpPr>
        <dsp:cNvPr id="0" name=""/>
        <dsp:cNvSpPr/>
      </dsp:nvSpPr>
      <dsp:spPr>
        <a:xfrm>
          <a:off x="84669" y="90864"/>
          <a:ext cx="1643287" cy="164328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Limpieza del dispositivo (7min-14min)</a:t>
          </a:r>
          <a:endParaRPr lang="es-ES" sz="1800" kern="1200" dirty="0"/>
        </a:p>
      </dsp:txBody>
      <dsp:txXfrm>
        <a:off x="325323" y="331518"/>
        <a:ext cx="1161979" cy="1161979"/>
      </dsp:txXfrm>
    </dsp:sp>
    <dsp:sp modelId="{FFAA3E90-2CEA-44D6-A308-12648EDEDABB}">
      <dsp:nvSpPr>
        <dsp:cNvPr id="0" name=""/>
        <dsp:cNvSpPr/>
      </dsp:nvSpPr>
      <dsp:spPr>
        <a:xfrm rot="10800000">
          <a:off x="618738" y="1877939"/>
          <a:ext cx="575150" cy="304829"/>
        </a:xfrm>
        <a:prstGeom prst="triangle">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49A6F68-DF5F-4A34-B341-CC842111DB7B}">
      <dsp:nvSpPr>
        <dsp:cNvPr id="0" name=""/>
        <dsp:cNvSpPr/>
      </dsp:nvSpPr>
      <dsp:spPr>
        <a:xfrm>
          <a:off x="162" y="2309302"/>
          <a:ext cx="1812301" cy="185204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Introducir sustancias: Dopante y explosiva </a:t>
          </a:r>
          <a:endParaRPr lang="es-ES" sz="1800" kern="1200" dirty="0"/>
        </a:p>
      </dsp:txBody>
      <dsp:txXfrm>
        <a:off x="265567" y="2580528"/>
        <a:ext cx="1281491" cy="1309592"/>
      </dsp:txXfrm>
    </dsp:sp>
    <dsp:sp modelId="{05B84CFD-23E2-4092-A8C5-30B9DA62C15E}">
      <dsp:nvSpPr>
        <dsp:cNvPr id="0" name=""/>
        <dsp:cNvSpPr/>
      </dsp:nvSpPr>
      <dsp:spPr>
        <a:xfrm rot="5540669">
          <a:off x="1945603" y="3137233"/>
          <a:ext cx="575150" cy="304829"/>
        </a:xfrm>
        <a:prstGeom prst="triangle">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1B26498-1084-4BF2-A799-FE972B4EA415}">
      <dsp:nvSpPr>
        <dsp:cNvPr id="0" name=""/>
        <dsp:cNvSpPr/>
      </dsp:nvSpPr>
      <dsp:spPr>
        <a:xfrm>
          <a:off x="2636672" y="2533525"/>
          <a:ext cx="1638157" cy="161235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Respira en 1 minuto</a:t>
          </a:r>
          <a:endParaRPr lang="es-ES" sz="1800" kern="1200" dirty="0"/>
        </a:p>
      </dsp:txBody>
      <dsp:txXfrm>
        <a:off x="2876575" y="2769649"/>
        <a:ext cx="1158351" cy="1140107"/>
      </dsp:txXfrm>
    </dsp:sp>
    <dsp:sp modelId="{B2176DA1-A5AD-4823-8D80-44441EFBD348}">
      <dsp:nvSpPr>
        <dsp:cNvPr id="0" name=""/>
        <dsp:cNvSpPr/>
      </dsp:nvSpPr>
      <dsp:spPr>
        <a:xfrm>
          <a:off x="3168176" y="2055705"/>
          <a:ext cx="575150" cy="304829"/>
        </a:xfrm>
        <a:prstGeom prst="triangle">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28B258C-A7D0-46E2-B675-ECCED859E6A7}">
      <dsp:nvSpPr>
        <dsp:cNvPr id="0" name=""/>
        <dsp:cNvSpPr/>
      </dsp:nvSpPr>
      <dsp:spPr>
        <a:xfrm>
          <a:off x="2707544" y="342560"/>
          <a:ext cx="1496413" cy="155740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Tiempo aproxim. 22.5 minutos</a:t>
          </a:r>
          <a:endParaRPr lang="es-ES" sz="1800" kern="1200" dirty="0"/>
        </a:p>
      </dsp:txBody>
      <dsp:txXfrm>
        <a:off x="2926689" y="570637"/>
        <a:ext cx="1058123" cy="1101255"/>
      </dsp:txXfrm>
    </dsp:sp>
    <dsp:sp modelId="{3D4E996D-7035-48FD-AB5C-0B1B1DBED1C2}">
      <dsp:nvSpPr>
        <dsp:cNvPr id="0" name=""/>
        <dsp:cNvSpPr/>
      </dsp:nvSpPr>
      <dsp:spPr>
        <a:xfrm rot="5413564">
          <a:off x="4347281" y="973502"/>
          <a:ext cx="575150" cy="304829"/>
        </a:xfrm>
        <a:prstGeom prst="triangle">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854118F-4986-459F-B2B8-C693655398CB}">
      <dsp:nvSpPr>
        <dsp:cNvPr id="0" name=""/>
        <dsp:cNvSpPr/>
      </dsp:nvSpPr>
      <dsp:spPr>
        <a:xfrm>
          <a:off x="5048498" y="0"/>
          <a:ext cx="2115058" cy="2263444"/>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Datos a diferentes concentraciones (0 a 3g) aleatoriamente</a:t>
          </a:r>
          <a:endParaRPr lang="es-ES" sz="1600" kern="1200" dirty="0"/>
        </a:p>
      </dsp:txBody>
      <dsp:txXfrm>
        <a:off x="5358241" y="331474"/>
        <a:ext cx="1495572" cy="1600496"/>
      </dsp:txXfrm>
    </dsp:sp>
    <dsp:sp modelId="{8BB5F3BE-4E5D-444E-913E-53528ADD2925}">
      <dsp:nvSpPr>
        <dsp:cNvPr id="0" name=""/>
        <dsp:cNvSpPr/>
      </dsp:nvSpPr>
      <dsp:spPr>
        <a:xfrm rot="10799988">
          <a:off x="5818457" y="2443336"/>
          <a:ext cx="575150" cy="304829"/>
        </a:xfrm>
        <a:prstGeom prst="triangle">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1123D91-05E8-43E6-9CED-DD61E02F4DB5}">
      <dsp:nvSpPr>
        <dsp:cNvPr id="0" name=""/>
        <dsp:cNvSpPr/>
      </dsp:nvSpPr>
      <dsp:spPr>
        <a:xfrm>
          <a:off x="5186436" y="2910802"/>
          <a:ext cx="1839199" cy="1381018"/>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15 mediciones por día</a:t>
          </a:r>
          <a:endParaRPr lang="es-ES" sz="1800" kern="1200" dirty="0"/>
        </a:p>
      </dsp:txBody>
      <dsp:txXfrm>
        <a:off x="5455780" y="3113047"/>
        <a:ext cx="1300511" cy="976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81E73-BF72-428F-AEA5-B98E06D9E487}">
      <dsp:nvSpPr>
        <dsp:cNvPr id="0" name=""/>
        <dsp:cNvSpPr/>
      </dsp:nvSpPr>
      <dsp:spPr>
        <a:xfrm>
          <a:off x="0" y="225924"/>
          <a:ext cx="2597546" cy="155852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Ruido en el ambiente</a:t>
          </a:r>
          <a:endParaRPr lang="es-ES" sz="1800" kern="1200" dirty="0"/>
        </a:p>
      </dsp:txBody>
      <dsp:txXfrm>
        <a:off x="0" y="225924"/>
        <a:ext cx="2597546" cy="1558528"/>
      </dsp:txXfrm>
    </dsp:sp>
    <dsp:sp modelId="{B4C4C815-D7A4-4F2D-8706-DCB579C1E783}">
      <dsp:nvSpPr>
        <dsp:cNvPr id="0" name=""/>
        <dsp:cNvSpPr/>
      </dsp:nvSpPr>
      <dsp:spPr>
        <a:xfrm>
          <a:off x="2857301" y="226579"/>
          <a:ext cx="2597546" cy="155852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Ruido térmico que los componentes como resistores o transistores de la placa PCB</a:t>
          </a:r>
          <a:endParaRPr lang="es-ES" sz="1800" kern="1200" dirty="0"/>
        </a:p>
      </dsp:txBody>
      <dsp:txXfrm>
        <a:off x="2857301" y="226579"/>
        <a:ext cx="2597546" cy="1558528"/>
      </dsp:txXfrm>
    </dsp:sp>
    <dsp:sp modelId="{873D03D4-4862-47AA-891E-5FE6554C2C3D}">
      <dsp:nvSpPr>
        <dsp:cNvPr id="0" name=""/>
        <dsp:cNvSpPr/>
      </dsp:nvSpPr>
      <dsp:spPr>
        <a:xfrm>
          <a:off x="5714603" y="221872"/>
          <a:ext cx="2597546" cy="155852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Vibraciones que produce el dispositivo cuando se realiza el proceso de limpieza y cuando respira la nariz electrónica. </a:t>
          </a:r>
          <a:endParaRPr lang="es-ES" sz="1800" kern="1200" dirty="0"/>
        </a:p>
      </dsp:txBody>
      <dsp:txXfrm>
        <a:off x="5714603" y="221872"/>
        <a:ext cx="2597546" cy="1558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616D6-B27F-49D7-B1DC-BA1D54F80DBF}">
      <dsp:nvSpPr>
        <dsp:cNvPr id="0" name=""/>
        <dsp:cNvSpPr/>
      </dsp:nvSpPr>
      <dsp:spPr>
        <a:xfrm>
          <a:off x="5801" y="0"/>
          <a:ext cx="3863755" cy="131922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El PC1 vs PC2 donde se aprecia que existen datos separados del conjunto total los mismos que se encuentran encerrados en una circunferencia.</a:t>
          </a:r>
          <a:endParaRPr lang="es-EC" sz="1900" i="1" kern="1200" dirty="0"/>
        </a:p>
      </dsp:txBody>
      <dsp:txXfrm>
        <a:off x="44440" y="38639"/>
        <a:ext cx="3786477" cy="1241948"/>
      </dsp:txXfrm>
    </dsp:sp>
    <dsp:sp modelId="{18E0B1F6-2C95-4C42-8691-233F77075EE6}">
      <dsp:nvSpPr>
        <dsp:cNvPr id="0" name=""/>
        <dsp:cNvSpPr/>
      </dsp:nvSpPr>
      <dsp:spPr>
        <a:xfrm>
          <a:off x="4132152" y="333994"/>
          <a:ext cx="556702" cy="651237"/>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s-EC" sz="2800" kern="1200"/>
        </a:p>
      </dsp:txBody>
      <dsp:txXfrm>
        <a:off x="4132152" y="464241"/>
        <a:ext cx="389691" cy="390743"/>
      </dsp:txXfrm>
    </dsp:sp>
    <dsp:sp modelId="{75FD54C0-ACAE-42C8-90B9-FA6178EE1B01}">
      <dsp:nvSpPr>
        <dsp:cNvPr id="0" name=""/>
        <dsp:cNvSpPr/>
      </dsp:nvSpPr>
      <dsp:spPr>
        <a:xfrm>
          <a:off x="4919939" y="14655"/>
          <a:ext cx="3386408" cy="1289915"/>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La respuesta del quinto sensor es distinta a la de los demás</a:t>
          </a:r>
          <a:endParaRPr lang="es-EC" sz="1900" kern="1200" dirty="0"/>
        </a:p>
      </dsp:txBody>
      <dsp:txXfrm>
        <a:off x="4957719" y="52435"/>
        <a:ext cx="3310848" cy="121435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9BD32-D8B2-4A6A-B88A-44C95D0E805F}" type="datetimeFigureOut">
              <a:rPr lang="es-EC" smtClean="0"/>
              <a:t>05/03/2018</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2BAEA-52B0-4333-B201-97909E8C3B8D}" type="slidenum">
              <a:rPr lang="es-EC" smtClean="0"/>
              <a:t>‹Nº›</a:t>
            </a:fld>
            <a:endParaRPr lang="es-EC"/>
          </a:p>
        </p:txBody>
      </p:sp>
    </p:spTree>
    <p:extLst>
      <p:ext uri="{BB962C8B-B14F-4D97-AF65-F5344CB8AC3E}">
        <p14:creationId xmlns:p14="http://schemas.microsoft.com/office/powerpoint/2010/main" val="41019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1" y="1130300"/>
            <a:ext cx="7607300"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05/03/2018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16534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05/03/2018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752153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05/03/2018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6204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2600" y="0"/>
            <a:ext cx="4762500" cy="584200"/>
          </a:xfrm>
        </p:spPr>
        <p:txBody>
          <a:bodyPr>
            <a:noAutofit/>
          </a:bodyPr>
          <a:lstStyle>
            <a:lvl1pPr>
              <a:defRPr sz="3200" b="1">
                <a:solidFill>
                  <a:schemeClr val="tx1"/>
                </a:solidFill>
                <a:latin typeface="Arial" panose="020B0604020202020204" pitchFamily="34" charset="0"/>
                <a:cs typeface="Arial" panose="020B0604020202020204" pitchFamily="34" charset="0"/>
              </a:defRPr>
            </a:lvl1pPr>
          </a:lstStyle>
          <a:p>
            <a:r>
              <a:rPr lang="es-ES" dirty="0"/>
              <a:t>HAGA CLIC</a:t>
            </a:r>
            <a:endParaRPr lang="en-US" dirty="0"/>
          </a:p>
        </p:txBody>
      </p:sp>
      <p:sp>
        <p:nvSpPr>
          <p:cNvPr id="3" name="Content Placeholder 2"/>
          <p:cNvSpPr>
            <a:spLocks noGrp="1"/>
          </p:cNvSpPr>
          <p:nvPr>
            <p:ph idx="1"/>
          </p:nvPr>
        </p:nvSpPr>
        <p:spPr>
          <a:xfrm>
            <a:off x="628651" y="746126"/>
            <a:ext cx="8312150" cy="52482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9718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atin typeface="Arial" panose="020B0604020202020204" pitchFamily="34" charset="0"/>
                <a:cs typeface="Arial" panose="020B0604020202020204" pitchFamily="34" charset="0"/>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4" name="Date Placeholder 3"/>
          <p:cNvSpPr>
            <a:spLocks noGrp="1"/>
          </p:cNvSpPr>
          <p:nvPr>
            <p:ph type="dt" sz="half" idx="10"/>
          </p:nvPr>
        </p:nvSpPr>
        <p:spPr/>
        <p:txBody>
          <a:bodyPr/>
          <a:lstStyle/>
          <a:p>
            <a:fld id="{F6249B34-9780-43F3-807A-ABAA0D7C523D}" type="datetimeFigureOut">
              <a:rPr lang="es-EC" smtClean="0"/>
              <a:t>05/03/2018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41703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249B34-9780-43F3-807A-ABAA0D7C523D}" type="datetimeFigureOut">
              <a:rPr lang="es-EC" smtClean="0"/>
              <a:t>05/03/2018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793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249B34-9780-43F3-807A-ABAA0D7C523D}" type="datetimeFigureOut">
              <a:rPr lang="es-EC" smtClean="0"/>
              <a:t>05/03/2018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15867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249B34-9780-43F3-807A-ABAA0D7C523D}" type="datetimeFigureOut">
              <a:rPr lang="es-EC" smtClean="0"/>
              <a:t>05/03/2018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26983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49B34-9780-43F3-807A-ABAA0D7C523D}" type="datetimeFigureOut">
              <a:rPr lang="es-EC" smtClean="0"/>
              <a:t>05/03/2018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50754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05/03/2018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19382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6249B34-9780-43F3-807A-ABAA0D7C523D}" type="datetimeFigureOut">
              <a:rPr lang="es-EC" smtClean="0"/>
              <a:t>05/03/2018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9280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49B34-9780-43F3-807A-ABAA0D7C523D}" type="datetimeFigureOut">
              <a:rPr lang="es-EC" smtClean="0"/>
              <a:t>05/03/2018</a:t>
            </a:fld>
            <a:endParaRPr lang="es-EC"/>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45FF5-85E7-44FB-BA6C-21F3DA7B9E3F}" type="slidenum">
              <a:rPr lang="es-EC" smtClean="0"/>
              <a:t>‹Nº›</a:t>
            </a:fld>
            <a:endParaRPr lang="es-EC"/>
          </a:p>
        </p:txBody>
      </p:sp>
    </p:spTree>
    <p:extLst>
      <p:ext uri="{BB962C8B-B14F-4D97-AF65-F5344CB8AC3E}">
        <p14:creationId xmlns:p14="http://schemas.microsoft.com/office/powerpoint/2010/main" val="3178412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p:cNvSpPr/>
          <p:nvPr/>
        </p:nvSpPr>
        <p:spPr>
          <a:xfrm>
            <a:off x="939785" y="1089310"/>
            <a:ext cx="7920880" cy="4139595"/>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ELÉCTRICA Y ELECTRÓNICA</a:t>
            </a:r>
            <a:endParaRPr lang="es-EC" sz="20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a:t>
            </a:r>
            <a:r>
              <a:rPr lang="es-ES" b="1" dirty="0" smtClean="0">
                <a:latin typeface="Arial" panose="020B0604020202020204" pitchFamily="34" charset="0"/>
                <a:cs typeface="Arial" panose="020B0604020202020204" pitchFamily="34" charset="0"/>
              </a:rPr>
              <a:t>NGENIERÍA ELECTRÓNICA</a:t>
            </a:r>
            <a:r>
              <a:rPr lang="es-ES" b="1" dirty="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Y </a:t>
            </a:r>
            <a:r>
              <a:rPr lang="es-ES" b="1" dirty="0" smtClean="0">
                <a:latin typeface="Arial" panose="020B0604020202020204" pitchFamily="34" charset="0"/>
                <a:cs typeface="Arial" panose="020B0604020202020204" pitchFamily="34" charset="0"/>
              </a:rPr>
              <a:t>TELECOMUNICACIONES</a:t>
            </a:r>
          </a:p>
          <a:p>
            <a:pPr algn="ct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r>
              <a:rPr lang="es-ES" sz="1600" b="1" dirty="0" smtClean="0">
                <a:latin typeface="Arial" panose="020B0604020202020204" pitchFamily="34" charset="0"/>
                <a:cs typeface="Arial" panose="020B0604020202020204" pitchFamily="34" charset="0"/>
              </a:rPr>
              <a:t>:</a:t>
            </a:r>
            <a:endParaRPr lang="es-EC" sz="1600" b="1" dirty="0">
              <a:latin typeface="Arial" panose="020B0604020202020204" pitchFamily="34" charset="0"/>
              <a:cs typeface="Arial" panose="020B0604020202020204" pitchFamily="34" charset="0"/>
            </a:endParaRPr>
          </a:p>
          <a:p>
            <a:pPr algn="ctr"/>
            <a:r>
              <a:rPr lang="es-MX" sz="1600" b="1" dirty="0">
                <a:latin typeface="Arial" panose="020B0604020202020204" pitchFamily="34" charset="0"/>
                <a:cs typeface="Arial" panose="020B0604020202020204" pitchFamily="34" charset="0"/>
              </a:rPr>
              <a:t>	</a:t>
            </a:r>
            <a:r>
              <a:rPr lang="es-MX" sz="1600" b="1" dirty="0" smtClean="0">
                <a:latin typeface="Arial" panose="020B0604020202020204" pitchFamily="34" charset="0"/>
                <a:cs typeface="Arial" panose="020B0604020202020204" pitchFamily="34" charset="0"/>
              </a:rPr>
              <a:t>CREACIÓN DE UN MODELO DE CALIBRACIÓN MULTIVARIANTE PARA DETERMINAR EL LÍMITE DE DETECCIÓN DE UN PROTOTIPO NARIZ ELECTRÓNICA PARA MEDICIÓN DE </a:t>
            </a:r>
            <a:r>
              <a:rPr lang="es-MX" sz="1600" b="1" smtClean="0">
                <a:latin typeface="Arial" panose="020B0604020202020204" pitchFamily="34" charset="0"/>
                <a:cs typeface="Arial" panose="020B0604020202020204" pitchFamily="34" charset="0"/>
              </a:rPr>
              <a:t>SUSTANCIAS EXPLOSIVAS</a:t>
            </a:r>
          </a:p>
          <a:p>
            <a:pPr algn="ctr"/>
            <a:endParaRPr lang="es-EC" b="1" dirty="0" smtClean="0"/>
          </a:p>
          <a:p>
            <a:pPr algn="ctr"/>
            <a:endParaRPr lang="es-EC" sz="1400" b="1" dirty="0" smtClean="0">
              <a:latin typeface="Arial" panose="020B0604020202020204" pitchFamily="34" charset="0"/>
              <a:cs typeface="Arial" panose="020B0604020202020204" pitchFamily="34" charset="0"/>
            </a:endParaRPr>
          </a:p>
          <a:p>
            <a:pPr algn="ctr"/>
            <a:r>
              <a:rPr lang="es-ES" sz="1400" b="1" dirty="0" smtClean="0">
                <a:latin typeface="Arial" panose="020B0604020202020204" pitchFamily="34" charset="0"/>
                <a:cs typeface="Arial" panose="020B0604020202020204" pitchFamily="34" charset="0"/>
              </a:rPr>
              <a:t>AUTORA: </a:t>
            </a:r>
          </a:p>
          <a:p>
            <a:pPr algn="ctr"/>
            <a:endParaRPr lang="es-EC" b="1" dirty="0" smtClean="0"/>
          </a:p>
          <a:p>
            <a:pPr algn="ctr"/>
            <a:r>
              <a:rPr lang="es-EC" b="1" dirty="0" smtClean="0"/>
              <a:t>STA. JESSICA NATHALY SALAZAR MARTÍNEZ</a:t>
            </a:r>
            <a:endParaRPr lang="es-EC" sz="1400"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DIRECTORA: </a:t>
            </a:r>
            <a:r>
              <a:rPr lang="es-ES" sz="1400" dirty="0">
                <a:latin typeface="Arial" panose="020B0604020202020204" pitchFamily="34" charset="0"/>
                <a:cs typeface="Arial" panose="020B0604020202020204" pitchFamily="34" charset="0"/>
              </a:rPr>
              <a:t>ING</a:t>
            </a:r>
            <a:r>
              <a:rPr lang="es-EC" sz="1400" dirty="0">
                <a:latin typeface="Arial" panose="020B0604020202020204" pitchFamily="34" charset="0"/>
                <a:cs typeface="Arial" panose="020B0604020202020204" pitchFamily="34" charset="0"/>
              </a:rPr>
              <a:t>. ANA GUAMÁN. PhD</a:t>
            </a:r>
          </a:p>
          <a:p>
            <a:pPr algn="ctr"/>
            <a:r>
              <a:rPr lang="es-ES" sz="1400" dirty="0">
                <a:latin typeface="Arial" panose="020B0604020202020204" pitchFamily="34" charset="0"/>
                <a:cs typeface="Arial" panose="020B0604020202020204" pitchFamily="34" charset="0"/>
              </a:rPr>
              <a:t>  </a:t>
            </a:r>
            <a:r>
              <a:rPr lang="es-ES" sz="1400" b="1"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SANGOLQUÍ - </a:t>
            </a:r>
            <a:r>
              <a:rPr lang="es-ES_tradnl" sz="1400" b="1" dirty="0" smtClean="0">
                <a:latin typeface="Arial" panose="020B0604020202020204" pitchFamily="34" charset="0"/>
                <a:cs typeface="Arial" panose="020B0604020202020204" pitchFamily="34" charset="0"/>
              </a:rPr>
              <a:t>2018</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Resultado de imagen para ELECTRONICA CONTROL ESPE">
            <a:extLst>
              <a:ext uri="{FF2B5EF4-FFF2-40B4-BE49-F238E27FC236}">
                <a16:creationId xmlns="" xmlns:a16="http://schemas.microsoft.com/office/drawing/2014/main" id="{9A272134-3245-43A7-8FCA-B26D26F3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63" y="4246667"/>
            <a:ext cx="1225812" cy="1225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DEPARTAMENTO ELECTRONICA ESPE">
            <a:extLst>
              <a:ext uri="{FF2B5EF4-FFF2-40B4-BE49-F238E27FC236}">
                <a16:creationId xmlns="" xmlns:a16="http://schemas.microsoft.com/office/drawing/2014/main" id="{5DCB6A56-2281-4C14-9E64-EA0F1BD3E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20" y="4246667"/>
            <a:ext cx="1291480" cy="122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67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351314" y="22014"/>
            <a:ext cx="6589488" cy="584200"/>
          </a:xfrm>
        </p:spPr>
        <p:txBody>
          <a:bodyPr/>
          <a:lstStyle/>
          <a:p>
            <a:r>
              <a:rPr lang="es-EC" dirty="0" smtClean="0">
                <a:solidFill>
                  <a:srgbClr val="FF0000"/>
                </a:solidFill>
              </a:rPr>
              <a:t>PROCESAMIENTO DE SEÑALES</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9" name="Rectángulo 8"/>
          <p:cNvSpPr/>
          <p:nvPr/>
        </p:nvSpPr>
        <p:spPr>
          <a:xfrm>
            <a:off x="391886" y="797511"/>
            <a:ext cx="8548915" cy="1477328"/>
          </a:xfrm>
          <a:prstGeom prst="rect">
            <a:avLst/>
          </a:prstGeom>
        </p:spPr>
        <p:txBody>
          <a:bodyPr wrap="square">
            <a:spAutoFit/>
          </a:bodyPr>
          <a:lstStyle/>
          <a:p>
            <a:pPr marL="0" lvl="2" algn="just">
              <a:spcBef>
                <a:spcPts val="200"/>
              </a:spcBef>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Concatenación de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vectores</a:t>
            </a:r>
            <a:endParaRPr lang="es-ES"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Teniendo originalmente 149 experimentos (matrices de N sensores con P muestras), al concatenar se crearon vectores de 1x(N*P), estos vectores se volvieron a guardar en una nueva matriz C de  dimensiones 149xM siendo M=N*P, donde M son las características de los 149 experimentos.</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Imagen 36"/>
          <p:cNvPicPr>
            <a:picLocks noChangeAspect="1" noChangeArrowheads="1"/>
          </p:cNvPicPr>
          <p:nvPr/>
        </p:nvPicPr>
        <p:blipFill>
          <a:blip r:embed="rId2">
            <a:extLst>
              <a:ext uri="{28A0092B-C50C-407E-A947-70E740481C1C}">
                <a14:useLocalDpi xmlns:a14="http://schemas.microsoft.com/office/drawing/2010/main" val="0"/>
              </a:ext>
            </a:extLst>
          </a:blip>
          <a:srcRect t="2940"/>
          <a:stretch>
            <a:fillRect/>
          </a:stretch>
        </p:blipFill>
        <p:spPr bwMode="auto">
          <a:xfrm>
            <a:off x="134160" y="2288007"/>
            <a:ext cx="4235032" cy="3031391"/>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n 40" descr="Todos los valores sin diez 1"/>
          <p:cNvPicPr>
            <a:picLocks noChangeAspect="1" noChangeArrowheads="1"/>
          </p:cNvPicPr>
          <p:nvPr/>
        </p:nvPicPr>
        <p:blipFill>
          <a:blip r:embed="rId3">
            <a:extLst>
              <a:ext uri="{28A0092B-C50C-407E-A947-70E740481C1C}">
                <a14:useLocalDpi xmlns:a14="http://schemas.microsoft.com/office/drawing/2010/main" val="0"/>
              </a:ext>
            </a:extLst>
          </a:blip>
          <a:srcRect t="4765" b="1962"/>
          <a:stretch>
            <a:fillRect/>
          </a:stretch>
        </p:blipFill>
        <p:spPr bwMode="auto">
          <a:xfrm>
            <a:off x="4609451" y="2206216"/>
            <a:ext cx="4290415" cy="32530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531916"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5"/>
          <p:cNvSpPr>
            <a:spLocks noChangeArrowheads="1"/>
          </p:cNvSpPr>
          <p:nvPr/>
        </p:nvSpPr>
        <p:spPr bwMode="auto">
          <a:xfrm>
            <a:off x="1711304" y="5423723"/>
            <a:ext cx="184731" cy="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13" name="Rectángulo 12"/>
          <p:cNvSpPr/>
          <p:nvPr/>
        </p:nvSpPr>
        <p:spPr>
          <a:xfrm>
            <a:off x="134160" y="5390653"/>
            <a:ext cx="4572000" cy="523220"/>
          </a:xfrm>
          <a:prstGeom prst="rect">
            <a:avLst/>
          </a:prstGeom>
        </p:spPr>
        <p:txBody>
          <a:bodyPr>
            <a:spAutoFit/>
          </a:bodyPr>
          <a:lstStyle/>
          <a:p>
            <a:pPr lvl="0" algn="ctr" eaLnBrk="0" fontAlgn="base" hangingPunct="0">
              <a:spcBef>
                <a:spcPct val="0"/>
              </a:spcBef>
              <a:spcAft>
                <a:spcPct val="0"/>
              </a:spcAft>
            </a:pPr>
            <a:r>
              <a:rPr lang="es-EC" sz="1400" b="1" i="1" dirty="0" bmk="_Toc508005938">
                <a:latin typeface="Arial" panose="020B0604020202020204" pitchFamily="34" charset="0"/>
                <a:ea typeface="Times New Roman" panose="02020603050405020304" pitchFamily="18" charset="0"/>
                <a:cs typeface="Times New Roman" panose="02020603050405020304" pitchFamily="18" charset="0"/>
              </a:rPr>
              <a:t>Figura 6</a:t>
            </a:r>
            <a:r>
              <a:rPr lang="es-EC" sz="1400" dirty="0" smtClean="0" bmk="_Toc508005938">
                <a:latin typeface="Arial" panose="020B0604020202020204" pitchFamily="34" charset="0"/>
                <a:ea typeface="Times New Roman" panose="02020603050405020304" pitchFamily="18" charset="0"/>
                <a:cs typeface="Times New Roman" panose="02020603050405020304" pitchFamily="18" charset="0"/>
              </a:rPr>
              <a:t> </a:t>
            </a:r>
            <a:r>
              <a:rPr lang="es-EC" sz="1400" dirty="0" bmk="_Toc508005938">
                <a:latin typeface="Arial" panose="020B0604020202020204" pitchFamily="34" charset="0"/>
                <a:ea typeface="Times New Roman" panose="02020603050405020304" pitchFamily="18" charset="0"/>
                <a:cs typeface="Times New Roman" panose="02020603050405020304" pitchFamily="18" charset="0"/>
              </a:rPr>
              <a:t>Datos concatenados con 2100 características de 6 sensores de un experimento</a:t>
            </a:r>
            <a:endParaRPr lang="es-EC" sz="1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Rectángulo 13"/>
          <p:cNvSpPr/>
          <p:nvPr/>
        </p:nvSpPr>
        <p:spPr>
          <a:xfrm>
            <a:off x="4666343" y="5386769"/>
            <a:ext cx="4274458" cy="523220"/>
          </a:xfrm>
          <a:prstGeom prst="rect">
            <a:avLst/>
          </a:prstGeom>
        </p:spPr>
        <p:txBody>
          <a:bodyPr wrap="square">
            <a:spAutoFit/>
          </a:bodyPr>
          <a:lstStyle/>
          <a:p>
            <a:pPr algn="ctr"/>
            <a:r>
              <a:rPr lang="es-EC" sz="1400" b="1" i="1" dirty="0" bmk="_Toc508005939">
                <a:latin typeface="Arial" panose="020B0604020202020204" pitchFamily="34" charset="0"/>
                <a:ea typeface="Times New Roman" panose="02020603050405020304" pitchFamily="18" charset="0"/>
                <a:cs typeface="Times New Roman" panose="02020603050405020304" pitchFamily="18" charset="0"/>
              </a:rPr>
              <a:t>Figura 7</a:t>
            </a:r>
            <a:r>
              <a:rPr lang="es-EC" sz="1400" dirty="0" smtClean="0" bmk="_Toc508005939">
                <a:latin typeface="Arial" panose="020B0604020202020204" pitchFamily="34" charset="0"/>
                <a:ea typeface="Times New Roman" panose="02020603050405020304" pitchFamily="18" charset="0"/>
                <a:cs typeface="Times New Roman" panose="02020603050405020304" pitchFamily="18" charset="0"/>
              </a:rPr>
              <a:t> </a:t>
            </a:r>
            <a:r>
              <a:rPr lang="es-EC" sz="1400" dirty="0" bmk="_Toc508005939">
                <a:latin typeface="Arial" panose="020B0604020202020204" pitchFamily="34" charset="0"/>
                <a:ea typeface="Times New Roman" panose="02020603050405020304" pitchFamily="18" charset="0"/>
                <a:cs typeface="Times New Roman" panose="02020603050405020304" pitchFamily="18" charset="0"/>
              </a:rPr>
              <a:t>Datos concatenados de 149 experimentos con 6 sensores</a:t>
            </a:r>
            <a:endParaRPr lang="es-ES" sz="1400" dirty="0"/>
          </a:p>
        </p:txBody>
      </p:sp>
    </p:spTree>
    <p:extLst>
      <p:ext uri="{BB962C8B-B14F-4D97-AF65-F5344CB8AC3E}">
        <p14:creationId xmlns:p14="http://schemas.microsoft.com/office/powerpoint/2010/main" val="408384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3142445" y="0"/>
            <a:ext cx="5912655" cy="584200"/>
          </a:xfrm>
        </p:spPr>
        <p:txBody>
          <a:bodyPr/>
          <a:lstStyle/>
          <a:p>
            <a:r>
              <a:rPr lang="es-EC" dirty="0" smtClean="0">
                <a:solidFill>
                  <a:srgbClr val="FF0000"/>
                </a:solidFill>
              </a:rPr>
              <a:t>ORGANIZACIÓN DE DATOS</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 xmlns:a16="http://schemas.microsoft.com/office/drawing/2014/main" xmlns:a14="http://schemas.microsoft.com/office/drawing/2010/main" xmlns:mc="http://schemas.openxmlformats.org/markup-compatibility/2006" id="{5294C15C-363D-4DE9-8C30-23D5B41618B3}"/>
              </a:ext>
            </a:extLst>
          </p:cNvPr>
          <p:cNvSpPr txBox="1">
            <a:spLocks/>
          </p:cNvSpPr>
          <p:nvPr/>
        </p:nvSpPr>
        <p:spPr>
          <a:xfrm>
            <a:off x="514352" y="723722"/>
            <a:ext cx="8312150" cy="5123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latin typeface="+mn-lt"/>
            </a:endParaRPr>
          </a:p>
          <a:p>
            <a:pPr marL="0" indent="0">
              <a:buNone/>
            </a:pPr>
            <a:endParaRPr lang="es-EC" dirty="0">
              <a:latin typeface="+mn-lt"/>
            </a:endParaRPr>
          </a:p>
          <a:p>
            <a:pPr marL="0" indent="0">
              <a:buFont typeface="Arial" panose="020B0604020202020204" pitchFamily="34" charset="0"/>
              <a:buNone/>
            </a:pPr>
            <a:endParaRPr lang="es-EC" b="1" dirty="0">
              <a:latin typeface="+mn-lt"/>
            </a:endParaRPr>
          </a:p>
        </p:txBody>
      </p:sp>
      <p:pic>
        <p:nvPicPr>
          <p:cNvPr id="7" name="Imagen 6"/>
          <p:cNvPicPr>
            <a:picLocks noChangeAspect="1"/>
          </p:cNvPicPr>
          <p:nvPr/>
        </p:nvPicPr>
        <p:blipFill>
          <a:blip r:embed="rId2"/>
          <a:stretch>
            <a:fillRect/>
          </a:stretch>
        </p:blipFill>
        <p:spPr>
          <a:xfrm>
            <a:off x="400053" y="2111148"/>
            <a:ext cx="4088820" cy="3706784"/>
          </a:xfrm>
          <a:prstGeom prst="rect">
            <a:avLst/>
          </a:prstGeom>
        </p:spPr>
      </p:pic>
      <p:sp>
        <p:nvSpPr>
          <p:cNvPr id="9" name="Rectángulo 8"/>
          <p:cNvSpPr/>
          <p:nvPr/>
        </p:nvSpPr>
        <p:spPr>
          <a:xfrm>
            <a:off x="628651" y="753351"/>
            <a:ext cx="8099713" cy="1323439"/>
          </a:xfrm>
          <a:prstGeom prst="rect">
            <a:avLst/>
          </a:prstGeom>
        </p:spPr>
        <p:txBody>
          <a:bodyPr wrap="square">
            <a:spAutoFit/>
          </a:bodyPr>
          <a:lstStyle/>
          <a:p>
            <a:r>
              <a:rPr lang="es-EC" sz="2000" dirty="0" smtClean="0">
                <a:latin typeface="Times New Roman" panose="02020603050405020304" pitchFamily="18" charset="0"/>
                <a:ea typeface="Calibri" panose="020F0502020204030204" pitchFamily="34" charset="0"/>
              </a:rPr>
              <a:t>Se crearon </a:t>
            </a:r>
            <a:r>
              <a:rPr lang="es-EC" sz="2000" dirty="0">
                <a:latin typeface="Times New Roman" panose="02020603050405020304" pitchFamily="18" charset="0"/>
                <a:ea typeface="Calibri" panose="020F0502020204030204" pitchFamily="34" charset="0"/>
              </a:rPr>
              <a:t>cuatro </a:t>
            </a:r>
            <a:r>
              <a:rPr lang="es-EC" sz="2000" dirty="0" smtClean="0">
                <a:latin typeface="Times New Roman" panose="02020603050405020304" pitchFamily="18" charset="0"/>
                <a:ea typeface="Calibri" panose="020F0502020204030204" pitchFamily="34" charset="0"/>
              </a:rPr>
              <a:t>modelos de calibración: uno </a:t>
            </a:r>
            <a:r>
              <a:rPr lang="es-EC" sz="2000" dirty="0">
                <a:latin typeface="Times New Roman" panose="02020603050405020304" pitchFamily="18" charset="0"/>
                <a:ea typeface="Calibri" panose="020F0502020204030204" pitchFamily="34" charset="0"/>
              </a:rPr>
              <a:t>de TNT en estado puro, la cual tenía una dimensión de 50x1750 siendo 50 el número de </a:t>
            </a:r>
            <a:r>
              <a:rPr lang="es-EC" sz="2000" dirty="0" smtClean="0">
                <a:latin typeface="Times New Roman" panose="02020603050405020304" pitchFamily="18" charset="0"/>
                <a:ea typeface="Calibri" panose="020F0502020204030204" pitchFamily="34" charset="0"/>
              </a:rPr>
              <a:t>experimentos y </a:t>
            </a:r>
            <a:r>
              <a:rPr lang="es-EC" sz="2000" dirty="0">
                <a:latin typeface="Times New Roman" panose="02020603050405020304" pitchFamily="18" charset="0"/>
                <a:ea typeface="Calibri" panose="020F0502020204030204" pitchFamily="34" charset="0"/>
              </a:rPr>
              <a:t>1750 las características de los 5 sensores</a:t>
            </a:r>
            <a:r>
              <a:rPr lang="es-EC" sz="2000" dirty="0" smtClean="0">
                <a:latin typeface="Times New Roman" panose="02020603050405020304" pitchFamily="18" charset="0"/>
                <a:ea typeface="Calibri" panose="020F0502020204030204" pitchFamily="34" charset="0"/>
              </a:rPr>
              <a:t>, </a:t>
            </a:r>
            <a:r>
              <a:rPr lang="es-EC" sz="2000" dirty="0">
                <a:latin typeface="Times New Roman" panose="02020603050405020304" pitchFamily="18" charset="0"/>
                <a:ea typeface="Calibri" panose="020F0502020204030204" pitchFamily="34" charset="0"/>
              </a:rPr>
              <a:t>para TNT mezclado una matriz de 30x1750 </a:t>
            </a:r>
            <a:endParaRPr lang="es-ES" sz="2000" dirty="0"/>
          </a:p>
        </p:txBody>
      </p:sp>
      <p:pic>
        <p:nvPicPr>
          <p:cNvPr id="10" name="Imagen 9"/>
          <p:cNvPicPr>
            <a:picLocks noChangeAspect="1"/>
          </p:cNvPicPr>
          <p:nvPr/>
        </p:nvPicPr>
        <p:blipFill>
          <a:blip r:embed="rId3"/>
          <a:stretch>
            <a:fillRect/>
          </a:stretch>
        </p:blipFill>
        <p:spPr>
          <a:xfrm>
            <a:off x="4524376" y="2164314"/>
            <a:ext cx="4551964" cy="3711767"/>
          </a:xfrm>
          <a:prstGeom prst="rect">
            <a:avLst/>
          </a:prstGeom>
        </p:spPr>
      </p:pic>
    </p:spTree>
    <p:extLst>
      <p:ext uri="{BB962C8B-B14F-4D97-AF65-F5344CB8AC3E}">
        <p14:creationId xmlns:p14="http://schemas.microsoft.com/office/powerpoint/2010/main" val="105793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3142445" y="0"/>
            <a:ext cx="5912655" cy="584200"/>
          </a:xfrm>
        </p:spPr>
        <p:txBody>
          <a:bodyPr/>
          <a:lstStyle/>
          <a:p>
            <a:r>
              <a:rPr lang="es-EC" dirty="0" smtClean="0">
                <a:solidFill>
                  <a:srgbClr val="FF0000"/>
                </a:solidFill>
              </a:rPr>
              <a:t>ORGANIZACIÓN DE DATOS</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 xmlns:a16="http://schemas.microsoft.com/office/drawing/2014/main" xmlns:a14="http://schemas.microsoft.com/office/drawing/2010/main" xmlns:mc="http://schemas.openxmlformats.org/markup-compatibility/2006" id="{5294C15C-363D-4DE9-8C30-23D5B41618B3}"/>
              </a:ext>
            </a:extLst>
          </p:cNvPr>
          <p:cNvSpPr txBox="1">
            <a:spLocks/>
          </p:cNvSpPr>
          <p:nvPr/>
        </p:nvSpPr>
        <p:spPr>
          <a:xfrm>
            <a:off x="514352" y="723722"/>
            <a:ext cx="8312150" cy="51232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latin typeface="+mn-lt"/>
            </a:endParaRPr>
          </a:p>
          <a:p>
            <a:pPr marL="0" indent="0">
              <a:buNone/>
            </a:pPr>
            <a:endParaRPr lang="es-EC" dirty="0">
              <a:latin typeface="+mn-lt"/>
            </a:endParaRPr>
          </a:p>
          <a:p>
            <a:pPr marL="0" indent="0">
              <a:buFont typeface="Arial" panose="020B0604020202020204" pitchFamily="34" charset="0"/>
              <a:buNone/>
            </a:pPr>
            <a:endParaRPr lang="es-EC" b="1" dirty="0">
              <a:latin typeface="+mn-lt"/>
            </a:endParaRPr>
          </a:p>
        </p:txBody>
      </p:sp>
      <p:sp>
        <p:nvSpPr>
          <p:cNvPr id="9" name="Rectángulo 8"/>
          <p:cNvSpPr/>
          <p:nvPr/>
        </p:nvSpPr>
        <p:spPr>
          <a:xfrm>
            <a:off x="628651" y="973693"/>
            <a:ext cx="8099713" cy="707886"/>
          </a:xfrm>
          <a:prstGeom prst="rect">
            <a:avLst/>
          </a:prstGeom>
        </p:spPr>
        <p:txBody>
          <a:bodyPr wrap="square">
            <a:spAutoFit/>
          </a:bodyPr>
          <a:lstStyle/>
          <a:p>
            <a:r>
              <a:rPr lang="es-EC" sz="2000" dirty="0"/>
              <a:t>P</a:t>
            </a:r>
            <a:r>
              <a:rPr lang="es-EC" sz="2000" dirty="0" smtClean="0"/>
              <a:t>ara </a:t>
            </a:r>
            <a:r>
              <a:rPr lang="es-EC" sz="2000" dirty="0"/>
              <a:t>pólvora pura se creó una matriz de </a:t>
            </a:r>
            <a:r>
              <a:rPr lang="es-EC" sz="2000" dirty="0" smtClean="0"/>
              <a:t>49x1750 y </a:t>
            </a:r>
            <a:r>
              <a:rPr lang="es-EC" sz="2000" dirty="0"/>
              <a:t>para pólvora mezclada una matriz de dimensiones 20x1750. </a:t>
            </a:r>
            <a:endParaRPr lang="es-ES" sz="2000" dirty="0"/>
          </a:p>
        </p:txBody>
      </p:sp>
      <p:pic>
        <p:nvPicPr>
          <p:cNvPr id="4" name="Imagen 3"/>
          <p:cNvPicPr>
            <a:picLocks noChangeAspect="1"/>
          </p:cNvPicPr>
          <p:nvPr/>
        </p:nvPicPr>
        <p:blipFill>
          <a:blip r:embed="rId2"/>
          <a:stretch>
            <a:fillRect/>
          </a:stretch>
        </p:blipFill>
        <p:spPr>
          <a:xfrm>
            <a:off x="236494" y="2164314"/>
            <a:ext cx="4219018" cy="3682693"/>
          </a:xfrm>
          <a:prstGeom prst="rect">
            <a:avLst/>
          </a:prstGeom>
        </p:spPr>
      </p:pic>
      <p:pic>
        <p:nvPicPr>
          <p:cNvPr id="5" name="Imagen 4"/>
          <p:cNvPicPr>
            <a:picLocks noChangeAspect="1"/>
          </p:cNvPicPr>
          <p:nvPr/>
        </p:nvPicPr>
        <p:blipFill>
          <a:blip r:embed="rId3"/>
          <a:stretch>
            <a:fillRect/>
          </a:stretch>
        </p:blipFill>
        <p:spPr>
          <a:xfrm>
            <a:off x="4455512" y="2208957"/>
            <a:ext cx="4599588" cy="3667125"/>
          </a:xfrm>
          <a:prstGeom prst="rect">
            <a:avLst/>
          </a:prstGeom>
        </p:spPr>
      </p:pic>
    </p:spTree>
    <p:extLst>
      <p:ext uri="{BB962C8B-B14F-4D97-AF65-F5344CB8AC3E}">
        <p14:creationId xmlns:p14="http://schemas.microsoft.com/office/powerpoint/2010/main" val="976113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166255" y="22014"/>
            <a:ext cx="8977745" cy="584200"/>
          </a:xfrm>
        </p:spPr>
        <p:txBody>
          <a:bodyPr/>
          <a:lstStyle/>
          <a:p>
            <a:r>
              <a:rPr lang="es-EC" dirty="0" smtClean="0">
                <a:solidFill>
                  <a:srgbClr val="FF0000"/>
                </a:solidFill>
              </a:rPr>
              <a:t>ANÁLISIS DE COMPONENTES PRINCIPALES</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r>
              <a:rPr lang="es-EC" b="1" dirty="0" smtClean="0"/>
              <a:t>Problemas con proceso experimental</a:t>
            </a:r>
            <a:r>
              <a:rPr lang="es-EC" dirty="0"/>
              <a:t> </a:t>
            </a:r>
          </a:p>
        </p:txBody>
      </p:sp>
      <p:graphicFrame>
        <p:nvGraphicFramePr>
          <p:cNvPr id="11" name="Diagrama 10"/>
          <p:cNvGraphicFramePr/>
          <p:nvPr>
            <p:extLst>
              <p:ext uri="{D42A27DB-BD31-4B8C-83A1-F6EECF244321}">
                <p14:modId xmlns:p14="http://schemas.microsoft.com/office/powerpoint/2010/main" val="3623012864"/>
              </p:ext>
            </p:extLst>
          </p:nvPr>
        </p:nvGraphicFramePr>
        <p:xfrm>
          <a:off x="628651" y="1067714"/>
          <a:ext cx="8312150" cy="1319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2"/>
          <p:cNvSpPr>
            <a:spLocks noChangeArrowheads="1"/>
          </p:cNvSpPr>
          <p:nvPr/>
        </p:nvSpPr>
        <p:spPr bwMode="auto">
          <a:xfrm>
            <a:off x="166255" y="21323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169" name="Imagen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2" y="2547872"/>
            <a:ext cx="3878694" cy="297407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166255" y="5687976"/>
            <a:ext cx="4572000" cy="523220"/>
          </a:xfrm>
          <a:prstGeom prst="rect">
            <a:avLst/>
          </a:prstGeom>
        </p:spPr>
        <p:txBody>
          <a:bodyPr>
            <a:spAutoFit/>
          </a:bodyPr>
          <a:lstStyle/>
          <a:p>
            <a:pPr lvl="0" algn="ctr" eaLnBrk="0" fontAlgn="base" hangingPunct="0">
              <a:spcBef>
                <a:spcPct val="0"/>
              </a:spcBef>
              <a:spcAft>
                <a:spcPct val="0"/>
              </a:spcAft>
            </a:pPr>
            <a:r>
              <a:rPr lang="es-EC" sz="1400" b="1" i="1" dirty="0">
                <a:latin typeface="Arial" panose="020B0604020202020204" pitchFamily="34" charset="0"/>
                <a:ea typeface="Times New Roman" panose="02020603050405020304" pitchFamily="18" charset="0"/>
                <a:cs typeface="Times New Roman" panose="02020603050405020304" pitchFamily="18" charset="0"/>
              </a:rPr>
              <a:t>F</a:t>
            </a:r>
            <a:r>
              <a:rPr lang="es-EC" sz="1400" b="1" i="1" dirty="0" bmk="">
                <a:latin typeface="Arial" panose="020B0604020202020204" pitchFamily="34" charset="0"/>
                <a:ea typeface="Times New Roman" panose="02020603050405020304" pitchFamily="18" charset="0"/>
                <a:cs typeface="Times New Roman" panose="02020603050405020304" pitchFamily="18" charset="0"/>
              </a:rPr>
              <a:t>igura </a:t>
            </a:r>
            <a:r>
              <a:rPr lang="es-EC" sz="1400" b="1" i="1" dirty="0" bmk="_Toc508005940">
                <a:latin typeface="Arial" panose="020B0604020202020204" pitchFamily="34" charset="0"/>
                <a:ea typeface="Times New Roman" panose="02020603050405020304" pitchFamily="18" charset="0"/>
                <a:cs typeface="Times New Roman" panose="02020603050405020304" pitchFamily="18" charset="0"/>
              </a:rPr>
              <a:t>8</a:t>
            </a:r>
            <a:r>
              <a:rPr lang="es-EC" sz="1400" dirty="0" smtClean="0" bmk="_Toc508005940">
                <a:latin typeface="Arial" panose="020B0604020202020204" pitchFamily="34" charset="0"/>
                <a:ea typeface="Times New Roman" panose="02020603050405020304" pitchFamily="18" charset="0"/>
                <a:cs typeface="Times New Roman" panose="02020603050405020304" pitchFamily="18" charset="0"/>
              </a:rPr>
              <a:t> </a:t>
            </a:r>
            <a:r>
              <a:rPr lang="es-EC" sz="1400" dirty="0" bmk="_Toc508005940">
                <a:latin typeface="Arial" panose="020B0604020202020204" pitchFamily="34" charset="0"/>
                <a:ea typeface="Times New Roman" panose="02020603050405020304" pitchFamily="18" charset="0"/>
                <a:cs typeface="Times New Roman" panose="02020603050405020304" pitchFamily="18" charset="0"/>
              </a:rPr>
              <a:t>PCA de todos los datos sin suprimir el quinto sensor.</a:t>
            </a:r>
            <a:endParaRPr lang="es-EC" sz="1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Rectangle 5"/>
          <p:cNvSpPr>
            <a:spLocks noChangeArrowheads="1"/>
          </p:cNvSpPr>
          <p:nvPr/>
        </p:nvSpPr>
        <p:spPr bwMode="auto">
          <a:xfrm>
            <a:off x="4572000" y="20329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7172" name="Imagen 5"/>
          <p:cNvPicPr>
            <a:picLocks noChangeAspect="1" noChangeArrowheads="1"/>
          </p:cNvPicPr>
          <p:nvPr/>
        </p:nvPicPr>
        <p:blipFill>
          <a:blip r:embed="rId8">
            <a:extLst>
              <a:ext uri="{28A0092B-C50C-407E-A947-70E740481C1C}">
                <a14:useLocalDpi xmlns:a14="http://schemas.microsoft.com/office/drawing/2010/main" val="0"/>
              </a:ext>
            </a:extLst>
          </a:blip>
          <a:srcRect t="3000"/>
          <a:stretch>
            <a:fillRect/>
          </a:stretch>
        </p:blipFill>
        <p:spPr bwMode="auto">
          <a:xfrm>
            <a:off x="4571999" y="2490194"/>
            <a:ext cx="4061361" cy="3157461"/>
          </a:xfrm>
          <a:prstGeom prst="rect">
            <a:avLst/>
          </a:prstGeom>
          <a:noFill/>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4572000" y="5624265"/>
            <a:ext cx="4572000" cy="523220"/>
          </a:xfrm>
          <a:prstGeom prst="rect">
            <a:avLst/>
          </a:prstGeom>
        </p:spPr>
        <p:txBody>
          <a:bodyPr>
            <a:spAutoFit/>
          </a:bodyPr>
          <a:lstStyle/>
          <a:p>
            <a:pPr lvl="0" algn="ctr" eaLnBrk="0" fontAlgn="base" hangingPunct="0">
              <a:spcBef>
                <a:spcPct val="0"/>
              </a:spcBef>
              <a:spcAft>
                <a:spcPct val="0"/>
              </a:spcAft>
            </a:pPr>
            <a:r>
              <a:rPr lang="es-EC" sz="1400" b="1" i="1" dirty="0">
                <a:latin typeface="Arial" panose="020B0604020202020204" pitchFamily="34" charset="0"/>
                <a:ea typeface="Times New Roman" panose="02020603050405020304" pitchFamily="18" charset="0"/>
                <a:cs typeface="Times New Roman" panose="02020603050405020304" pitchFamily="18" charset="0"/>
              </a:rPr>
              <a:t>F</a:t>
            </a:r>
            <a:r>
              <a:rPr lang="es-EC" sz="1400" b="1" i="1" dirty="0" bmk="">
                <a:latin typeface="Arial" panose="020B0604020202020204" pitchFamily="34" charset="0"/>
                <a:ea typeface="Times New Roman" panose="02020603050405020304" pitchFamily="18" charset="0"/>
                <a:cs typeface="Times New Roman" panose="02020603050405020304" pitchFamily="18" charset="0"/>
              </a:rPr>
              <a:t>igura </a:t>
            </a:r>
            <a:r>
              <a:rPr lang="es-EC" sz="1400" b="1" i="1" dirty="0" bmk="_Toc508005941">
                <a:latin typeface="Arial" panose="020B0604020202020204" pitchFamily="34" charset="0"/>
                <a:ea typeface="Times New Roman" panose="02020603050405020304" pitchFamily="18" charset="0"/>
                <a:cs typeface="Times New Roman" panose="02020603050405020304" pitchFamily="18" charset="0"/>
              </a:rPr>
              <a:t>9</a:t>
            </a:r>
            <a:r>
              <a:rPr lang="es-EC" sz="1400" dirty="0" smtClean="0" bmk="_Toc508005941">
                <a:latin typeface="Arial" panose="020B0604020202020204" pitchFamily="34" charset="0"/>
                <a:ea typeface="Times New Roman" panose="02020603050405020304" pitchFamily="18" charset="0"/>
                <a:cs typeface="Times New Roman" panose="02020603050405020304" pitchFamily="18" charset="0"/>
              </a:rPr>
              <a:t> </a:t>
            </a:r>
            <a:r>
              <a:rPr lang="es-EC" sz="1400" dirty="0" bmk="_Toc508005941">
                <a:latin typeface="Arial" panose="020B0604020202020204" pitchFamily="34" charset="0"/>
                <a:ea typeface="Times New Roman" panose="02020603050405020304" pitchFamily="18" charset="0"/>
                <a:cs typeface="Times New Roman" panose="02020603050405020304" pitchFamily="18" charset="0"/>
              </a:rPr>
              <a:t>Loading del segundo componente principal sin eliminar el quinto sensor</a:t>
            </a:r>
            <a:endParaRPr lang="es-EC" sz="1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329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166255" y="22014"/>
            <a:ext cx="8977745" cy="584200"/>
          </a:xfrm>
        </p:spPr>
        <p:txBody>
          <a:bodyPr/>
          <a:lstStyle/>
          <a:p>
            <a:r>
              <a:rPr lang="es-EC" dirty="0" smtClean="0">
                <a:solidFill>
                  <a:srgbClr val="FF0000"/>
                </a:solidFill>
              </a:rPr>
              <a:t>ANÁLISIS DE COMPONENTES PRINCIPALES</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r>
              <a:rPr lang="es-EC" b="1" dirty="0" smtClean="0"/>
              <a:t>Resolución de p</a:t>
            </a:r>
            <a:r>
              <a:rPr lang="es-EC" b="1" dirty="0" smtClean="0"/>
              <a:t>roblemas con fase experimental</a:t>
            </a:r>
            <a:r>
              <a:rPr lang="es-EC" b="1" dirty="0"/>
              <a:t> </a:t>
            </a:r>
          </a:p>
        </p:txBody>
      </p:sp>
      <p:sp>
        <p:nvSpPr>
          <p:cNvPr id="4" name="Rectangle 2"/>
          <p:cNvSpPr>
            <a:spLocks noChangeArrowheads="1"/>
          </p:cNvSpPr>
          <p:nvPr/>
        </p:nvSpPr>
        <p:spPr bwMode="auto">
          <a:xfrm>
            <a:off x="166255" y="21323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0" name="Rectangle 5"/>
          <p:cNvSpPr>
            <a:spLocks noChangeArrowheads="1"/>
          </p:cNvSpPr>
          <p:nvPr/>
        </p:nvSpPr>
        <p:spPr bwMode="auto">
          <a:xfrm>
            <a:off x="4572000" y="203299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2"/>
          <p:cNvSpPr>
            <a:spLocks noChangeArrowheads="1"/>
          </p:cNvSpPr>
          <p:nvPr/>
        </p:nvSpPr>
        <p:spPr bwMode="auto">
          <a:xfrm>
            <a:off x="332509" y="9091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9217" name="Imagen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60" y="1643462"/>
            <a:ext cx="4260685" cy="32950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88180" y="5068940"/>
            <a:ext cx="4545540" cy="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
            </a:r>
            <a:r>
              <a:rPr kumimoji="0" lang="es-EC"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igura </a:t>
            </a:r>
            <a:r>
              <a:rPr lang="es-EC" sz="1200" b="1" i="1" dirty="0" smtClean="0" bmk="_Toc508005942">
                <a:latin typeface="Arial" panose="020B0604020202020204" pitchFamily="34" charset="0"/>
                <a:ea typeface="Times New Roman" panose="02020603050405020304" pitchFamily="18" charset="0"/>
                <a:cs typeface="Times New Roman" panose="02020603050405020304" pitchFamily="18" charset="0"/>
              </a:rPr>
              <a:t>10</a:t>
            </a:r>
            <a:r>
              <a:rPr kumimoji="0" lang="es-EC" sz="1200" b="0" i="0" u="none" strike="noStrike" cap="none" normalizeH="0" baseline="0" dirty="0" smtClean="0" bmk="_Toc508005942">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PCA de todos los datos suprimiendo el quinto sensor.</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5"/>
          <p:cNvSpPr>
            <a:spLocks noChangeArrowheads="1"/>
          </p:cNvSpPr>
          <p:nvPr/>
        </p:nvSpPr>
        <p:spPr bwMode="auto">
          <a:xfrm>
            <a:off x="4572000" y="1130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9220" name="Imagen 9"/>
          <p:cNvPicPr>
            <a:picLocks noChangeAspect="1" noChangeArrowheads="1"/>
          </p:cNvPicPr>
          <p:nvPr/>
        </p:nvPicPr>
        <p:blipFill>
          <a:blip r:embed="rId3">
            <a:extLst>
              <a:ext uri="{28A0092B-C50C-407E-A947-70E740481C1C}">
                <a14:useLocalDpi xmlns:a14="http://schemas.microsoft.com/office/drawing/2010/main" val="0"/>
              </a:ext>
            </a:extLst>
          </a:blip>
          <a:srcRect t="3342" b="877"/>
          <a:stretch>
            <a:fillRect/>
          </a:stretch>
        </p:blipFill>
        <p:spPr bwMode="auto">
          <a:xfrm>
            <a:off x="4572000" y="1587538"/>
            <a:ext cx="4441647" cy="33767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a:off x="4738255" y="5056799"/>
            <a:ext cx="4054123"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
            </a:r>
            <a:r>
              <a:rPr kumimoji="0" lang="es-EC"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igura </a:t>
            </a:r>
            <a:r>
              <a:rPr lang="es-EC" sz="1200" b="1" i="1" dirty="0" smtClean="0" bmk="_Toc508005943">
                <a:latin typeface="Arial" panose="020B0604020202020204" pitchFamily="34" charset="0"/>
                <a:ea typeface="Times New Roman" panose="02020603050405020304" pitchFamily="18" charset="0"/>
                <a:cs typeface="Times New Roman" panose="02020603050405020304" pitchFamily="18" charset="0"/>
              </a:rPr>
              <a:t>11</a:t>
            </a:r>
            <a:r>
              <a:rPr kumimoji="0" lang="es-EC" sz="1200" b="0" i="0" u="none" strike="noStrike" cap="none" normalizeH="0" baseline="0" dirty="0" smtClean="0" bmk="_Toc508005943">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Scores del primer componente principal de las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bmk="_Toc508005943">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muestras sin el quinto sensor.</a:t>
            </a:r>
            <a:r>
              <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4879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850078" y="22014"/>
            <a:ext cx="6090724" cy="584200"/>
          </a:xfrm>
        </p:spPr>
        <p:txBody>
          <a:bodyPr/>
          <a:lstStyle/>
          <a:p>
            <a:r>
              <a:rPr lang="es-EC" dirty="0" smtClean="0">
                <a:solidFill>
                  <a:srgbClr val="FF0000"/>
                </a:solidFill>
              </a:rPr>
              <a:t>MODELOS DE CALIBRACIÓN</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582794"/>
            <a:ext cx="8286749" cy="2092881"/>
          </a:xfrm>
          <a:prstGeom prst="rect">
            <a:avLst/>
          </a:prstGeom>
        </p:spPr>
        <p:txBody>
          <a:bodyPr wrap="square">
            <a:spAutoFit/>
          </a:bodyPr>
          <a:lstStyle/>
          <a:p>
            <a:pPr marL="0" lvl="2" algn="just"/>
            <a:r>
              <a:rPr lang="es-EC" sz="2000" b="1" dirty="0"/>
              <a:t>Determinación del número de componentes principales (PC) </a:t>
            </a:r>
            <a:endParaRPr lang="es-ES" sz="2000" b="1" dirty="0"/>
          </a:p>
          <a:p>
            <a:pPr algn="just"/>
            <a:r>
              <a:rPr lang="es-EC" sz="2000" dirty="0" smtClean="0"/>
              <a:t>Mediante </a:t>
            </a:r>
            <a:r>
              <a:rPr lang="es-EC" sz="2000" dirty="0"/>
              <a:t>la técnica de validación cruzada se determinó el número de componentes principales n y variables </a:t>
            </a:r>
            <a:r>
              <a:rPr lang="es-EC" sz="2000" dirty="0" smtClean="0"/>
              <a:t>latentes, con iteraciones </a:t>
            </a:r>
            <a:r>
              <a:rPr lang="es-EC" sz="2000" dirty="0"/>
              <a:t>de k=10, variando el número de componentes n de 1 a 5, obteniéndose el menor valor de </a:t>
            </a:r>
            <a:r>
              <a:rPr lang="es-EC" sz="2000" dirty="0" smtClean="0"/>
              <a:t>RMSECV.</a:t>
            </a:r>
            <a:endParaRPr lang="es-EC" sz="2000" b="1" dirty="0">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lnSpc>
                <a:spcPct val="150000"/>
              </a:lnSpc>
              <a:spcAft>
                <a:spcPts val="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 name="Imagen 9"/>
          <p:cNvPicPr>
            <a:picLocks noChangeAspect="1"/>
          </p:cNvPicPr>
          <p:nvPr/>
        </p:nvPicPr>
        <p:blipFill>
          <a:blip r:embed="rId2"/>
          <a:stretch>
            <a:fillRect/>
          </a:stretch>
        </p:blipFill>
        <p:spPr>
          <a:xfrm>
            <a:off x="1417638" y="2298101"/>
            <a:ext cx="6734175" cy="3808466"/>
          </a:xfrm>
          <a:prstGeom prst="rect">
            <a:avLst/>
          </a:prstGeom>
        </p:spPr>
      </p:pic>
    </p:spTree>
    <p:extLst>
      <p:ext uri="{BB962C8B-B14F-4D97-AF65-F5344CB8AC3E}">
        <p14:creationId xmlns:p14="http://schemas.microsoft.com/office/powerpoint/2010/main" val="3145759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850078" y="22014"/>
            <a:ext cx="6090724" cy="584200"/>
          </a:xfrm>
        </p:spPr>
        <p:txBody>
          <a:bodyPr/>
          <a:lstStyle/>
          <a:p>
            <a:r>
              <a:rPr lang="es-EC" dirty="0" smtClean="0">
                <a:solidFill>
                  <a:srgbClr val="FF0000"/>
                </a:solidFill>
              </a:rPr>
              <a:t>MODELOS DE CALIBRACIÓN</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2092881"/>
          </a:xfrm>
          <a:prstGeom prst="rect">
            <a:avLst/>
          </a:prstGeom>
        </p:spPr>
        <p:txBody>
          <a:bodyPr wrap="square">
            <a:spAutoFit/>
          </a:bodyPr>
          <a:lstStyle/>
          <a:p>
            <a:pPr marL="0" lvl="2"/>
            <a:r>
              <a:rPr lang="es-EC" sz="2000" b="1" dirty="0"/>
              <a:t>Regresión de Componentes Principales (PCR) y Regresión por mínimos cuadrados parciales (PLS) para </a:t>
            </a:r>
            <a:r>
              <a:rPr lang="es-EC" sz="2000" b="1" dirty="0" smtClean="0"/>
              <a:t>TNT</a:t>
            </a:r>
          </a:p>
          <a:p>
            <a:pPr marL="0" lvl="2"/>
            <a:endParaRPr lang="es-EC" sz="2000" b="1" dirty="0" smtClean="0"/>
          </a:p>
          <a:p>
            <a:pPr marL="0" lvl="2"/>
            <a:r>
              <a:rPr lang="es-EC" sz="2000" dirty="0" smtClean="0"/>
              <a:t>La </a:t>
            </a:r>
            <a:r>
              <a:rPr lang="es-EC" sz="2000" dirty="0"/>
              <a:t>regresión de componentes principales con un n=1 y la regresión por mínimos cuadrados parciales con un n=5</a:t>
            </a:r>
            <a:endParaRPr lang="es-ES" sz="2000" b="1" dirty="0"/>
          </a:p>
          <a:p>
            <a:pPr indent="288290" algn="just">
              <a:lnSpc>
                <a:spcPct val="150000"/>
              </a:lnSpc>
              <a:spcAft>
                <a:spcPts val="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10242"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5" y="2647738"/>
            <a:ext cx="4283074" cy="3130137"/>
          </a:xfrm>
          <a:prstGeom prst="rect">
            <a:avLst/>
          </a:prstGeom>
          <a:noFill/>
          <a:extLst>
            <a:ext uri="{909E8E84-426E-40DD-AFC4-6F175D3DCCD1}">
              <a14:hiddenFill xmlns:a14="http://schemas.microsoft.com/office/drawing/2010/main">
                <a:solidFill>
                  <a:srgbClr val="FFFFFF"/>
                </a:solidFill>
              </a14:hiddenFill>
            </a:ext>
          </a:extLst>
        </p:spPr>
      </p:pic>
      <p:pic>
        <p:nvPicPr>
          <p:cNvPr id="10241" name="Imagen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0" y="2647738"/>
            <a:ext cx="4199798" cy="30785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6872" y="220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Rectangle 4"/>
          <p:cNvSpPr>
            <a:spLocks noChangeArrowheads="1"/>
          </p:cNvSpPr>
          <p:nvPr/>
        </p:nvSpPr>
        <p:spPr bwMode="auto">
          <a:xfrm>
            <a:off x="-176872" y="4792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0" name="Rectangle 5"/>
          <p:cNvSpPr>
            <a:spLocks noChangeArrowheads="1"/>
          </p:cNvSpPr>
          <p:nvPr/>
        </p:nvSpPr>
        <p:spPr bwMode="auto">
          <a:xfrm>
            <a:off x="1335727" y="5824123"/>
            <a:ext cx="6567796"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(a)Datos de PCR de TNT				(b) Datos de PLS de TNT</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
            </a:r>
            <a:r>
              <a:rPr kumimoji="0" lang="es-EC"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igura </a:t>
            </a:r>
            <a:r>
              <a:rPr lang="es-EC" sz="1200" b="1" i="1" dirty="0" smtClean="0" bmk="_Toc508005945">
                <a:latin typeface="Arial" panose="020B0604020202020204" pitchFamily="34" charset="0"/>
                <a:ea typeface="Times New Roman" panose="02020603050405020304" pitchFamily="18" charset="0"/>
                <a:cs typeface="Times New Roman" panose="02020603050405020304" pitchFamily="18" charset="0"/>
              </a:rPr>
              <a:t>12</a:t>
            </a:r>
            <a:r>
              <a:rPr kumimoji="0" lang="es-EC" sz="1200" b="0" i="0" u="none" strike="noStrike" cap="none" normalizeH="0" baseline="0" dirty="0" smtClean="0" bmk="_Toc508005945">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Modelos</a:t>
            </a:r>
            <a:r>
              <a:rPr kumimoji="0" lang="es-EC" sz="1200" b="0" i="0" u="none" strike="noStrike" cap="none" normalizeH="0" baseline="0" dirty="0" smtClean="0" bmk="_Toc508005945">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C" sz="1200" b="0" i="0" u="none" strike="noStrike" cap="none" normalizeH="0" baseline="0" dirty="0" smtClean="0" bmk="_Toc508005945">
                <a:ln>
                  <a:noFill/>
                </a:ln>
                <a:solidFill>
                  <a:schemeClr val="tx1"/>
                </a:solidFill>
                <a:effectLst/>
                <a:ea typeface="Times New Roman" panose="02020603050405020304" pitchFamily="18" charset="0"/>
                <a:cs typeface="Times New Roman" panose="02020603050405020304" pitchFamily="18" charset="0"/>
              </a:rPr>
              <a:t>multivariantes para TNT.</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4962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850078" y="22014"/>
            <a:ext cx="6090724" cy="584200"/>
          </a:xfrm>
        </p:spPr>
        <p:txBody>
          <a:bodyPr/>
          <a:lstStyle/>
          <a:p>
            <a:r>
              <a:rPr lang="es-EC" dirty="0" smtClean="0">
                <a:solidFill>
                  <a:srgbClr val="FF0000"/>
                </a:solidFill>
              </a:rPr>
              <a:t>MODELOS DE CALIBRACIÓN</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206839" y="728215"/>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000" b="1" dirty="0" smtClean="0"/>
              <a:t>Figuras de Mérito y Límite de detección</a:t>
            </a:r>
            <a:endParaRPr lang="es-EC" b="1"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7" name="Rectangle 3"/>
          <p:cNvSpPr>
            <a:spLocks noChangeArrowheads="1"/>
          </p:cNvSpPr>
          <p:nvPr/>
        </p:nvSpPr>
        <p:spPr bwMode="auto">
          <a:xfrm>
            <a:off x="-176872" y="220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Rectangle 4"/>
          <p:cNvSpPr>
            <a:spLocks noChangeArrowheads="1"/>
          </p:cNvSpPr>
          <p:nvPr/>
        </p:nvSpPr>
        <p:spPr bwMode="auto">
          <a:xfrm>
            <a:off x="-176872" y="4792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356260" y="28060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289" name="Imagen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462" y="1592482"/>
            <a:ext cx="4065400" cy="315321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4765675" y="4867802"/>
            <a:ext cx="4160563" cy="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
            </a:r>
            <a:r>
              <a:rPr kumimoji="0" lang="es-EC"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igura </a:t>
            </a:r>
            <a:r>
              <a:rPr lang="es-EC" sz="1200" b="1" i="1" dirty="0" smtClean="0" bmk="_Toc508005946">
                <a:latin typeface="Arial" panose="020B0604020202020204" pitchFamily="34" charset="0"/>
                <a:ea typeface="Times New Roman" panose="02020603050405020304" pitchFamily="18" charset="0"/>
                <a:cs typeface="Times New Roman" panose="02020603050405020304" pitchFamily="18" charset="0"/>
              </a:rPr>
              <a:t>13</a:t>
            </a:r>
            <a:r>
              <a:rPr kumimoji="0" lang="es-EC" sz="1200" b="0" i="0" u="none" strike="noStrike" cap="none" normalizeH="0" baseline="0" dirty="0" smtClean="0" bmk="_Toc508005946">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Mezclas proyectadas en el modelo PLS de TNT</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12" name="Imagen 11"/>
          <p:cNvPicPr>
            <a:picLocks noChangeAspect="1"/>
          </p:cNvPicPr>
          <p:nvPr/>
        </p:nvPicPr>
        <p:blipFill>
          <a:blip r:embed="rId3"/>
          <a:stretch>
            <a:fillRect/>
          </a:stretch>
        </p:blipFill>
        <p:spPr>
          <a:xfrm>
            <a:off x="178092" y="1694983"/>
            <a:ext cx="4452009" cy="1455927"/>
          </a:xfrm>
          <a:prstGeom prst="rect">
            <a:avLst/>
          </a:prstGeom>
        </p:spPr>
      </p:pic>
      <p:pic>
        <p:nvPicPr>
          <p:cNvPr id="13" name="Imagen 12"/>
          <p:cNvPicPr>
            <a:picLocks noChangeAspect="1"/>
          </p:cNvPicPr>
          <p:nvPr/>
        </p:nvPicPr>
        <p:blipFill>
          <a:blip r:embed="rId4"/>
          <a:stretch>
            <a:fillRect/>
          </a:stretch>
        </p:blipFill>
        <p:spPr>
          <a:xfrm>
            <a:off x="356260" y="3908612"/>
            <a:ext cx="4175480" cy="976680"/>
          </a:xfrm>
          <a:prstGeom prst="rect">
            <a:avLst/>
          </a:prstGeom>
        </p:spPr>
      </p:pic>
    </p:spTree>
    <p:extLst>
      <p:ext uri="{BB962C8B-B14F-4D97-AF65-F5344CB8AC3E}">
        <p14:creationId xmlns:p14="http://schemas.microsoft.com/office/powerpoint/2010/main" val="1818701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850078" y="22014"/>
            <a:ext cx="6090724" cy="584200"/>
          </a:xfrm>
        </p:spPr>
        <p:txBody>
          <a:bodyPr/>
          <a:lstStyle/>
          <a:p>
            <a:r>
              <a:rPr lang="es-EC" dirty="0" smtClean="0">
                <a:solidFill>
                  <a:srgbClr val="FF0000"/>
                </a:solidFill>
              </a:rPr>
              <a:t>MODELOS DE CALIBRACIÓN</a:t>
            </a:r>
            <a:endParaRPr lang="es-EC" dirty="0">
              <a:solidFill>
                <a:srgbClr val="FF0000"/>
              </a:solidFill>
            </a:endParaRPr>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2092881"/>
          </a:xfrm>
          <a:prstGeom prst="rect">
            <a:avLst/>
          </a:prstGeom>
        </p:spPr>
        <p:txBody>
          <a:bodyPr wrap="square">
            <a:spAutoFit/>
          </a:bodyPr>
          <a:lstStyle/>
          <a:p>
            <a:pPr marL="0" lvl="2"/>
            <a:r>
              <a:rPr lang="es-EC" sz="2000" b="1" dirty="0"/>
              <a:t>Regresión de Componentes Principales (PCR) y Regresión por mínimos cuadrados parciales (PLS) para </a:t>
            </a:r>
            <a:r>
              <a:rPr lang="es-EC" sz="2000" b="1" dirty="0" smtClean="0"/>
              <a:t>pólvora</a:t>
            </a:r>
          </a:p>
          <a:p>
            <a:pPr marL="0" lvl="2"/>
            <a:endParaRPr lang="es-EC" sz="2000" b="1" dirty="0" smtClean="0"/>
          </a:p>
          <a:p>
            <a:pPr marL="0" lvl="2"/>
            <a:r>
              <a:rPr lang="es-EC" sz="2000" dirty="0" smtClean="0"/>
              <a:t>La </a:t>
            </a:r>
            <a:r>
              <a:rPr lang="es-EC" sz="2000" dirty="0"/>
              <a:t>regresión de componentes principales con un </a:t>
            </a:r>
            <a:r>
              <a:rPr lang="es-EC" sz="2000" dirty="0" smtClean="0"/>
              <a:t>n=2 </a:t>
            </a:r>
            <a:r>
              <a:rPr lang="es-EC" sz="2000" dirty="0"/>
              <a:t>y la regresión por mínimos cuadrados parciales con un </a:t>
            </a:r>
            <a:r>
              <a:rPr lang="es-EC" sz="2000" dirty="0" smtClean="0"/>
              <a:t>n=2</a:t>
            </a:r>
            <a:endParaRPr lang="es-ES" sz="2000" b="1" dirty="0"/>
          </a:p>
          <a:p>
            <a:pPr indent="288290" algn="just">
              <a:lnSpc>
                <a:spcPct val="150000"/>
              </a:lnSpc>
              <a:spcAft>
                <a:spcPts val="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Rectangle 3"/>
          <p:cNvSpPr>
            <a:spLocks noChangeArrowheads="1"/>
          </p:cNvSpPr>
          <p:nvPr/>
        </p:nvSpPr>
        <p:spPr bwMode="auto">
          <a:xfrm>
            <a:off x="-176872" y="220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Rectangle 4"/>
          <p:cNvSpPr>
            <a:spLocks noChangeArrowheads="1"/>
          </p:cNvSpPr>
          <p:nvPr/>
        </p:nvSpPr>
        <p:spPr bwMode="auto">
          <a:xfrm>
            <a:off x="-176872" y="4792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0" name="Rectangle 5"/>
          <p:cNvSpPr>
            <a:spLocks noChangeArrowheads="1"/>
          </p:cNvSpPr>
          <p:nvPr/>
        </p:nvSpPr>
        <p:spPr bwMode="auto">
          <a:xfrm>
            <a:off x="1335727" y="5824123"/>
            <a:ext cx="6691992"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(a)Datos de PCR de pólvora			(b) Datos de PLS de pólvora</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
            </a:r>
            <a:r>
              <a:rPr kumimoji="0" lang="es-EC"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igura </a:t>
            </a:r>
            <a:r>
              <a:rPr lang="es-EC" sz="1200" b="1" i="1" dirty="0" smtClean="0" bmk="_Toc508005945">
                <a:latin typeface="Arial" panose="020B0604020202020204" pitchFamily="34" charset="0"/>
                <a:ea typeface="Times New Roman" panose="02020603050405020304" pitchFamily="18" charset="0"/>
                <a:cs typeface="Times New Roman" panose="02020603050405020304" pitchFamily="18" charset="0"/>
              </a:rPr>
              <a:t>13</a:t>
            </a:r>
            <a:r>
              <a:rPr kumimoji="0" lang="es-EC" sz="1200" b="0" i="0" u="none" strike="noStrike" cap="none" normalizeH="0" baseline="0" dirty="0" smtClean="0" bmk="_Toc508005945">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Modelos</a:t>
            </a:r>
            <a:r>
              <a:rPr kumimoji="0" lang="es-EC" sz="1200" b="0" i="0" u="none" strike="noStrike" cap="none" normalizeH="0" baseline="0" dirty="0" smtClean="0" bmk="_Toc508005945">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C" sz="1200" b="0" i="0" u="none" strike="noStrike" cap="none" normalizeH="0" baseline="0" dirty="0" smtClean="0" bmk="_Toc508005945">
                <a:ln>
                  <a:noFill/>
                </a:ln>
                <a:solidFill>
                  <a:schemeClr val="tx1"/>
                </a:solidFill>
                <a:effectLst/>
                <a:ea typeface="Times New Roman" panose="02020603050405020304" pitchFamily="18" charset="0"/>
                <a:cs typeface="Times New Roman" panose="02020603050405020304" pitchFamily="18" charset="0"/>
              </a:rPr>
              <a:t>multivariantes para pólvora</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13314" name="Imagen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402332"/>
            <a:ext cx="4014050" cy="3243236"/>
          </a:xfrm>
          <a:prstGeom prst="rect">
            <a:avLst/>
          </a:prstGeom>
          <a:noFill/>
          <a:extLst>
            <a:ext uri="{909E8E84-426E-40DD-AFC4-6F175D3DCCD1}">
              <a14:hiddenFill xmlns:a14="http://schemas.microsoft.com/office/drawing/2010/main">
                <a:solidFill>
                  <a:srgbClr val="FFFFFF"/>
                </a:solidFill>
              </a14:hiddenFill>
            </a:ext>
          </a:extLst>
        </p:spPr>
      </p:pic>
      <p:pic>
        <p:nvPicPr>
          <p:cNvPr id="13313" name="Imagen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285" y="2384306"/>
            <a:ext cx="4140531" cy="32973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781051" y="22889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952614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850078" y="22014"/>
            <a:ext cx="6090724" cy="584200"/>
          </a:xfrm>
        </p:spPr>
        <p:txBody>
          <a:bodyPr/>
          <a:lstStyle/>
          <a:p>
            <a:r>
              <a:rPr lang="es-EC" dirty="0" smtClean="0">
                <a:solidFill>
                  <a:srgbClr val="FF0000"/>
                </a:solidFill>
              </a:rPr>
              <a:t>MODELOS DE CALIBRACIÓN</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206839" y="728215"/>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2000" b="1" dirty="0" smtClean="0"/>
              <a:t>Figuras de Mérito y Límite de detección</a:t>
            </a:r>
            <a:endParaRPr lang="es-EC" b="1"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7" name="Rectangle 3"/>
          <p:cNvSpPr>
            <a:spLocks noChangeArrowheads="1"/>
          </p:cNvSpPr>
          <p:nvPr/>
        </p:nvSpPr>
        <p:spPr bwMode="auto">
          <a:xfrm>
            <a:off x="-176872" y="220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Rectangle 4"/>
          <p:cNvSpPr>
            <a:spLocks noChangeArrowheads="1"/>
          </p:cNvSpPr>
          <p:nvPr/>
        </p:nvSpPr>
        <p:spPr bwMode="auto">
          <a:xfrm>
            <a:off x="-176872" y="4792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9" name="Rectangle 2"/>
          <p:cNvSpPr>
            <a:spLocks noChangeArrowheads="1"/>
          </p:cNvSpPr>
          <p:nvPr/>
        </p:nvSpPr>
        <p:spPr bwMode="auto">
          <a:xfrm>
            <a:off x="356260" y="28060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1" name="Rectangle 3"/>
          <p:cNvSpPr>
            <a:spLocks noChangeArrowheads="1"/>
          </p:cNvSpPr>
          <p:nvPr/>
        </p:nvSpPr>
        <p:spPr bwMode="auto">
          <a:xfrm>
            <a:off x="4531740" y="5162968"/>
            <a:ext cx="4365298" cy="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
            </a:r>
            <a:r>
              <a:rPr kumimoji="0" lang="es-EC"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igura </a:t>
            </a:r>
            <a:r>
              <a:rPr lang="es-EC" sz="1200" b="1" i="1" dirty="0" smtClean="0" bmk="_Toc508005946">
                <a:latin typeface="Arial" panose="020B0604020202020204" pitchFamily="34" charset="0"/>
                <a:ea typeface="Times New Roman" panose="02020603050405020304" pitchFamily="18" charset="0"/>
                <a:cs typeface="Times New Roman" panose="02020603050405020304" pitchFamily="18" charset="0"/>
              </a:rPr>
              <a:t>13</a:t>
            </a:r>
            <a:r>
              <a:rPr kumimoji="0" lang="es-EC" sz="1200" b="0" i="0" u="none" strike="noStrike" cap="none" normalizeH="0" baseline="0" dirty="0" smtClean="0" bmk="_Toc508005946">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Mezclas proyectadas en el modelo PLS de pólvora</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2"/>
          <a:stretch>
            <a:fillRect/>
          </a:stretch>
        </p:blipFill>
        <p:spPr>
          <a:xfrm>
            <a:off x="356260" y="1426285"/>
            <a:ext cx="4091711" cy="1261052"/>
          </a:xfrm>
          <a:prstGeom prst="rect">
            <a:avLst/>
          </a:prstGeom>
        </p:spPr>
      </p:pic>
      <p:sp>
        <p:nvSpPr>
          <p:cNvPr id="10" name="Rectangle 2"/>
          <p:cNvSpPr>
            <a:spLocks noChangeArrowheads="1"/>
          </p:cNvSpPr>
          <p:nvPr/>
        </p:nvSpPr>
        <p:spPr bwMode="auto">
          <a:xfrm>
            <a:off x="4804131" y="14750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4337" name="Imagen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363" y="1866291"/>
            <a:ext cx="4065736" cy="320043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a:blip r:embed="rId4"/>
          <a:stretch>
            <a:fillRect/>
          </a:stretch>
        </p:blipFill>
        <p:spPr>
          <a:xfrm>
            <a:off x="101861" y="3661553"/>
            <a:ext cx="4346109" cy="1124203"/>
          </a:xfrm>
          <a:prstGeom prst="rect">
            <a:avLst/>
          </a:prstGeom>
        </p:spPr>
      </p:pic>
    </p:spTree>
    <p:extLst>
      <p:ext uri="{BB962C8B-B14F-4D97-AF65-F5344CB8AC3E}">
        <p14:creationId xmlns:p14="http://schemas.microsoft.com/office/powerpoint/2010/main" val="2502394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EDDD017-A5C8-4227-80A1-4BE70268F700}"/>
              </a:ext>
            </a:extLst>
          </p:cNvPr>
          <p:cNvSpPr>
            <a:spLocks noGrp="1"/>
          </p:cNvSpPr>
          <p:nvPr>
            <p:ph type="title"/>
          </p:nvPr>
        </p:nvSpPr>
        <p:spPr/>
        <p:txBody>
          <a:bodyPr/>
          <a:lstStyle/>
          <a:p>
            <a:pPr algn="r"/>
            <a:r>
              <a:rPr lang="es-EC" dirty="0">
                <a:solidFill>
                  <a:srgbClr val="FF0000"/>
                </a:solidFill>
              </a:rPr>
              <a:t>TEMARIO</a:t>
            </a: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415925" y="1102386"/>
            <a:ext cx="8312150" cy="5248275"/>
          </a:xfrm>
        </p:spPr>
        <p:txBody>
          <a:bodyPr>
            <a:normAutofit/>
          </a:bodyPr>
          <a:lstStyle/>
          <a:p>
            <a:pPr marL="514350" indent="-514350">
              <a:buFont typeface="+mj-lt"/>
              <a:buAutoNum type="arabicPeriod"/>
            </a:pPr>
            <a:r>
              <a:rPr lang="es-EC" b="1" dirty="0" smtClean="0">
                <a:latin typeface="+mn-lt"/>
              </a:rPr>
              <a:t>JUSTIFICACIÓN E IMPORTANCIA</a:t>
            </a:r>
            <a:endParaRPr lang="es-EC" b="1" dirty="0">
              <a:latin typeface="+mn-lt"/>
            </a:endParaRPr>
          </a:p>
          <a:p>
            <a:pPr marL="514350" indent="-514350">
              <a:buFont typeface="+mj-lt"/>
              <a:buAutoNum type="arabicPeriod"/>
            </a:pPr>
            <a:r>
              <a:rPr lang="es-EC" b="1" dirty="0" smtClean="0">
                <a:latin typeface="+mn-lt"/>
              </a:rPr>
              <a:t>OBJETIVOS</a:t>
            </a:r>
            <a:endParaRPr lang="es-EC" b="1" dirty="0">
              <a:latin typeface="+mn-lt"/>
            </a:endParaRPr>
          </a:p>
          <a:p>
            <a:pPr marL="514350" indent="-514350">
              <a:buFont typeface="+mj-lt"/>
              <a:buAutoNum type="arabicPeriod"/>
            </a:pPr>
            <a:r>
              <a:rPr lang="es-EC" b="1" dirty="0" smtClean="0">
                <a:latin typeface="+mn-lt"/>
              </a:rPr>
              <a:t>PROTOTIPO NARIZ ELECTRÓNICA</a:t>
            </a:r>
          </a:p>
          <a:p>
            <a:pPr marL="514350" indent="-514350">
              <a:buFont typeface="+mj-lt"/>
              <a:buAutoNum type="arabicPeriod"/>
            </a:pPr>
            <a:r>
              <a:rPr lang="es-EC" b="1" dirty="0" smtClean="0">
                <a:latin typeface="+mn-lt"/>
              </a:rPr>
              <a:t>EXPERIMENTOS </a:t>
            </a:r>
            <a:endParaRPr lang="es-EC" b="1" dirty="0">
              <a:latin typeface="+mn-lt"/>
            </a:endParaRPr>
          </a:p>
          <a:p>
            <a:pPr marL="514350" indent="-514350">
              <a:buFont typeface="+mj-lt"/>
              <a:buAutoNum type="arabicPeriod"/>
            </a:pPr>
            <a:r>
              <a:rPr lang="es-EC" b="1" dirty="0" smtClean="0">
                <a:latin typeface="+mn-lt"/>
              </a:rPr>
              <a:t>PROCESAMIENTO DE SEÑALES</a:t>
            </a:r>
            <a:endParaRPr lang="es-EC" b="1" dirty="0">
              <a:latin typeface="+mn-lt"/>
            </a:endParaRPr>
          </a:p>
          <a:p>
            <a:pPr marL="514350" indent="-514350">
              <a:buFont typeface="+mj-lt"/>
              <a:buAutoNum type="arabicPeriod"/>
            </a:pPr>
            <a:r>
              <a:rPr lang="es-EC" b="1" dirty="0" smtClean="0">
                <a:latin typeface="+mn-lt"/>
              </a:rPr>
              <a:t>ANÁLISIS DE COMPONENTES PRINCIPALES  </a:t>
            </a:r>
            <a:endParaRPr lang="es-EC" b="1" dirty="0">
              <a:latin typeface="+mn-lt"/>
            </a:endParaRPr>
          </a:p>
          <a:p>
            <a:pPr marL="514350" indent="-514350">
              <a:buFont typeface="+mj-lt"/>
              <a:buAutoNum type="arabicPeriod"/>
            </a:pPr>
            <a:r>
              <a:rPr lang="es-EC" b="1" dirty="0" smtClean="0">
                <a:latin typeface="+mn-lt"/>
              </a:rPr>
              <a:t>MODELOS DE CALIBRACIÓN</a:t>
            </a:r>
            <a:endParaRPr lang="es-EC" b="1" dirty="0">
              <a:latin typeface="+mn-lt"/>
            </a:endParaRPr>
          </a:p>
          <a:p>
            <a:pPr marL="514350" indent="-514350">
              <a:buFont typeface="+mj-lt"/>
              <a:buAutoNum type="arabicPeriod"/>
            </a:pPr>
            <a:r>
              <a:rPr lang="es-EC" b="1" dirty="0" smtClean="0">
                <a:latin typeface="+mn-lt"/>
              </a:rPr>
              <a:t>CONCLUSIONES</a:t>
            </a:r>
          </a:p>
          <a:p>
            <a:pPr marL="514350" indent="-514350">
              <a:buFont typeface="+mj-lt"/>
              <a:buAutoNum type="arabicPeriod"/>
            </a:pPr>
            <a:r>
              <a:rPr lang="es-EC" b="1" dirty="0" smtClean="0">
                <a:latin typeface="+mn-lt"/>
              </a:rPr>
              <a:t>RECOMENDACIONES</a:t>
            </a:r>
            <a:endParaRPr lang="es-EC" b="1" dirty="0">
              <a:latin typeface="+mn-lt"/>
            </a:endParaRPr>
          </a:p>
          <a:p>
            <a:pPr marL="514350" indent="-514350">
              <a:buFont typeface="+mj-lt"/>
              <a:buAutoNum type="arabicPeriod"/>
            </a:pPr>
            <a:endParaRPr lang="es-EC" b="1" dirty="0"/>
          </a:p>
        </p:txBody>
      </p:sp>
    </p:spTree>
    <p:extLst>
      <p:ext uri="{BB962C8B-B14F-4D97-AF65-F5344CB8AC3E}">
        <p14:creationId xmlns:p14="http://schemas.microsoft.com/office/powerpoint/2010/main" val="365602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850078" y="22014"/>
            <a:ext cx="6090724" cy="584200"/>
          </a:xfrm>
        </p:spPr>
        <p:txBody>
          <a:bodyPr/>
          <a:lstStyle/>
          <a:p>
            <a:r>
              <a:rPr lang="es-EC" dirty="0" smtClean="0">
                <a:solidFill>
                  <a:srgbClr val="FF0000"/>
                </a:solidFill>
              </a:rPr>
              <a:t>MODELOS DE CALIBRACIÓN</a:t>
            </a:r>
            <a:endParaRPr lang="es-EC" dirty="0">
              <a:solidFill>
                <a:srgbClr val="FF0000"/>
              </a:solidFill>
            </a:endParaRPr>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0" y="591080"/>
            <a:ext cx="8286749" cy="1538883"/>
          </a:xfrm>
          <a:prstGeom prst="rect">
            <a:avLst/>
          </a:prstGeom>
        </p:spPr>
        <p:txBody>
          <a:bodyPr wrap="square">
            <a:spAutoFit/>
          </a:bodyPr>
          <a:lstStyle/>
          <a:p>
            <a:pPr marL="0" lvl="2" algn="just"/>
            <a:r>
              <a:rPr lang="es-EC" sz="1600" b="1" dirty="0"/>
              <a:t>Regresión de Componentes Principales (PCR) y Regresión por mínimos cuadrados parciales (PLS) de </a:t>
            </a:r>
            <a:r>
              <a:rPr lang="es-ES" sz="1600" b="1" dirty="0" smtClean="0"/>
              <a:t>TNT mezclado</a:t>
            </a:r>
            <a:endParaRPr lang="es-EC" sz="1600" b="1" dirty="0" smtClean="0"/>
          </a:p>
          <a:p>
            <a:pPr marL="0" lvl="2" algn="just"/>
            <a:r>
              <a:rPr lang="es-EC" sz="1600" dirty="0" smtClean="0"/>
              <a:t>La </a:t>
            </a:r>
            <a:r>
              <a:rPr lang="es-EC" sz="1600" dirty="0"/>
              <a:t>regresión de componentes principales con un </a:t>
            </a:r>
            <a:r>
              <a:rPr lang="es-EC" sz="1600" dirty="0" smtClean="0"/>
              <a:t>n=4 </a:t>
            </a:r>
            <a:r>
              <a:rPr lang="es-EC" sz="1600" dirty="0"/>
              <a:t>y la regresión por mínimos cuadrados parciales con un </a:t>
            </a:r>
            <a:r>
              <a:rPr lang="es-EC" sz="1600" dirty="0" smtClean="0"/>
              <a:t>n=5</a:t>
            </a:r>
            <a:endParaRPr lang="es-ES" sz="1600" b="1" dirty="0"/>
          </a:p>
          <a:p>
            <a:pPr indent="288290" algn="just">
              <a:lnSpc>
                <a:spcPct val="150000"/>
              </a:lnSpc>
              <a:spcAft>
                <a:spcPts val="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Rectangle 3"/>
          <p:cNvSpPr>
            <a:spLocks noChangeArrowheads="1"/>
          </p:cNvSpPr>
          <p:nvPr/>
        </p:nvSpPr>
        <p:spPr bwMode="auto">
          <a:xfrm>
            <a:off x="-176872" y="220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Rectangle 4"/>
          <p:cNvSpPr>
            <a:spLocks noChangeArrowheads="1"/>
          </p:cNvSpPr>
          <p:nvPr/>
        </p:nvSpPr>
        <p:spPr bwMode="auto">
          <a:xfrm>
            <a:off x="-176872" y="4792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9" name="Rectangle 3"/>
          <p:cNvSpPr>
            <a:spLocks noChangeArrowheads="1"/>
          </p:cNvSpPr>
          <p:nvPr/>
        </p:nvSpPr>
        <p:spPr bwMode="auto">
          <a:xfrm>
            <a:off x="781051" y="22889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386" name="Imagen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744776"/>
            <a:ext cx="3585111" cy="2622325"/>
          </a:xfrm>
          <a:prstGeom prst="rect">
            <a:avLst/>
          </a:prstGeom>
          <a:noFill/>
          <a:extLst>
            <a:ext uri="{909E8E84-426E-40DD-AFC4-6F175D3DCCD1}">
              <a14:hiddenFill xmlns:a14="http://schemas.microsoft.com/office/drawing/2010/main">
                <a:solidFill>
                  <a:srgbClr val="FFFFFF"/>
                </a:solidFill>
              </a14:hiddenFill>
            </a:ext>
          </a:extLst>
        </p:spPr>
      </p:pic>
      <p:pic>
        <p:nvPicPr>
          <p:cNvPr id="16385" name="Imagen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848" y="1744776"/>
            <a:ext cx="3678677" cy="26683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476250" y="1460608"/>
            <a:ext cx="9072078" cy="45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1" name="Rectangle 4"/>
          <p:cNvSpPr>
            <a:spLocks noChangeArrowheads="1"/>
          </p:cNvSpPr>
          <p:nvPr/>
        </p:nvSpPr>
        <p:spPr bwMode="auto">
          <a:xfrm rot="10800000" flipV="1">
            <a:off x="1072602" y="4446531"/>
            <a:ext cx="6954157"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Datos de PCR de TNT mezclado  		    	(b) Datos de PLS TNT mezclado</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
            </a:r>
            <a:r>
              <a:rPr kumimoji="0" lang="es-EC"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igura </a:t>
            </a:r>
            <a:r>
              <a:rPr kumimoji="0" lang="es-EC" sz="1200" b="1" i="1" u="none" strike="noStrike" cap="none" normalizeH="0" baseline="0" dirty="0" smtClean="0" bmk="_Toc50800594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r>
              <a:rPr kumimoji="0" lang="es-EC" sz="1200" b="0" i="0" u="none" strike="noStrike" cap="none" normalizeH="0" baseline="0" dirty="0" smtClean="0" bmk="_Toc50800594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Modelos multivariantes para TNT mezclado</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12" name="Imagen 11"/>
          <p:cNvPicPr>
            <a:picLocks noChangeAspect="1"/>
          </p:cNvPicPr>
          <p:nvPr/>
        </p:nvPicPr>
        <p:blipFill>
          <a:blip r:embed="rId4"/>
          <a:stretch>
            <a:fillRect/>
          </a:stretch>
        </p:blipFill>
        <p:spPr>
          <a:xfrm>
            <a:off x="323944" y="4993953"/>
            <a:ext cx="4248056" cy="1258222"/>
          </a:xfrm>
          <a:prstGeom prst="rect">
            <a:avLst/>
          </a:prstGeom>
        </p:spPr>
      </p:pic>
      <p:pic>
        <p:nvPicPr>
          <p:cNvPr id="13" name="Imagen 12"/>
          <p:cNvPicPr>
            <a:picLocks noChangeAspect="1"/>
          </p:cNvPicPr>
          <p:nvPr/>
        </p:nvPicPr>
        <p:blipFill>
          <a:blip r:embed="rId5"/>
          <a:stretch>
            <a:fillRect/>
          </a:stretch>
        </p:blipFill>
        <p:spPr>
          <a:xfrm>
            <a:off x="4643812" y="5013282"/>
            <a:ext cx="4400550" cy="922068"/>
          </a:xfrm>
          <a:prstGeom prst="rect">
            <a:avLst/>
          </a:prstGeom>
        </p:spPr>
      </p:pic>
    </p:spTree>
    <p:extLst>
      <p:ext uri="{BB962C8B-B14F-4D97-AF65-F5344CB8AC3E}">
        <p14:creationId xmlns:p14="http://schemas.microsoft.com/office/powerpoint/2010/main" val="4233879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850078" y="22014"/>
            <a:ext cx="6090724" cy="584200"/>
          </a:xfrm>
        </p:spPr>
        <p:txBody>
          <a:bodyPr/>
          <a:lstStyle/>
          <a:p>
            <a:r>
              <a:rPr lang="es-EC" dirty="0" smtClean="0">
                <a:solidFill>
                  <a:srgbClr val="FF0000"/>
                </a:solidFill>
              </a:rPr>
              <a:t>MODELOS DE CALIBRACIÓN</a:t>
            </a:r>
            <a:endParaRPr lang="es-EC" dirty="0">
              <a:solidFill>
                <a:srgbClr val="FF0000"/>
              </a:solidFill>
            </a:endParaRPr>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0" y="591080"/>
            <a:ext cx="8286749" cy="1538883"/>
          </a:xfrm>
          <a:prstGeom prst="rect">
            <a:avLst/>
          </a:prstGeom>
        </p:spPr>
        <p:txBody>
          <a:bodyPr wrap="square">
            <a:spAutoFit/>
          </a:bodyPr>
          <a:lstStyle/>
          <a:p>
            <a:pPr marL="0" lvl="2" algn="just"/>
            <a:r>
              <a:rPr lang="es-EC" sz="1600" b="1" dirty="0"/>
              <a:t>Regresión de Componentes Principales (PCR) y Regresión por mínimos cuadrados parciales (PLS) de </a:t>
            </a:r>
            <a:r>
              <a:rPr lang="es-ES" sz="1600" b="1" dirty="0" smtClean="0"/>
              <a:t>pólvora mezclado</a:t>
            </a:r>
            <a:endParaRPr lang="es-EC" sz="1600" b="1" dirty="0" smtClean="0"/>
          </a:p>
          <a:p>
            <a:pPr marL="0" lvl="2" algn="just"/>
            <a:r>
              <a:rPr lang="es-EC" sz="1600" dirty="0" smtClean="0"/>
              <a:t>La </a:t>
            </a:r>
            <a:r>
              <a:rPr lang="es-EC" sz="1600" dirty="0"/>
              <a:t>regresión de componentes principales con un </a:t>
            </a:r>
            <a:r>
              <a:rPr lang="es-EC" sz="1600" dirty="0" smtClean="0"/>
              <a:t>n=1 </a:t>
            </a:r>
            <a:r>
              <a:rPr lang="es-EC" sz="1600" dirty="0"/>
              <a:t>y la regresión por mínimos cuadrados parciales con un </a:t>
            </a:r>
            <a:r>
              <a:rPr lang="es-EC" sz="1600" dirty="0" smtClean="0"/>
              <a:t>n=2</a:t>
            </a:r>
            <a:endParaRPr lang="es-ES" sz="1600" b="1" dirty="0"/>
          </a:p>
          <a:p>
            <a:pPr indent="288290" algn="just">
              <a:lnSpc>
                <a:spcPct val="150000"/>
              </a:lnSpc>
              <a:spcAft>
                <a:spcPts val="0"/>
              </a:spcAft>
            </a:pPr>
            <a:r>
              <a:rPr lang="es-EC" sz="2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7" name="Rectangle 3"/>
          <p:cNvSpPr>
            <a:spLocks noChangeArrowheads="1"/>
          </p:cNvSpPr>
          <p:nvPr/>
        </p:nvSpPr>
        <p:spPr bwMode="auto">
          <a:xfrm>
            <a:off x="-176872" y="220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8" name="Rectangle 4"/>
          <p:cNvSpPr>
            <a:spLocks noChangeArrowheads="1"/>
          </p:cNvSpPr>
          <p:nvPr/>
        </p:nvSpPr>
        <p:spPr bwMode="auto">
          <a:xfrm>
            <a:off x="-176872" y="479214"/>
            <a:ext cx="12497456" cy="59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9" name="Rectangle 3"/>
          <p:cNvSpPr>
            <a:spLocks noChangeArrowheads="1"/>
          </p:cNvSpPr>
          <p:nvPr/>
        </p:nvSpPr>
        <p:spPr bwMode="auto">
          <a:xfrm>
            <a:off x="781051" y="22889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3"/>
          <p:cNvSpPr>
            <a:spLocks noChangeArrowheads="1"/>
          </p:cNvSpPr>
          <p:nvPr/>
        </p:nvSpPr>
        <p:spPr bwMode="auto">
          <a:xfrm>
            <a:off x="476250" y="1460608"/>
            <a:ext cx="9072078" cy="45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sp>
        <p:nvSpPr>
          <p:cNvPr id="11" name="Rectangle 4"/>
          <p:cNvSpPr>
            <a:spLocks noChangeArrowheads="1"/>
          </p:cNvSpPr>
          <p:nvPr/>
        </p:nvSpPr>
        <p:spPr bwMode="auto">
          <a:xfrm rot="10800000" flipV="1">
            <a:off x="1119341" y="4360169"/>
            <a:ext cx="6954157" cy="67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Datos de PCR de pólvora mezclado  		    (b) Datos de PLS pólvora mezclado</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a:t>
            </a:r>
            <a:r>
              <a:rPr kumimoji="0" lang="es-EC" sz="1200" b="1" i="1" u="none" strike="noStrike" cap="none" normalizeH="0" baseline="0" dirty="0" smtClean="0" bmk="">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igura </a:t>
            </a:r>
            <a:r>
              <a:rPr kumimoji="0" lang="es-EC" sz="1200" b="1" i="1" u="none" strike="noStrike" cap="none" normalizeH="0" baseline="0" dirty="0" smtClean="0" bmk="_Toc50800594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30</a:t>
            </a:r>
            <a:r>
              <a:rPr kumimoji="0" lang="es-EC" sz="1200" b="0" i="0" u="none" strike="noStrike" cap="none" normalizeH="0" baseline="0" dirty="0" smtClean="0" bmk="_Toc508005949">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Modelos multivariantes para TNT mezclado</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pic>
        <p:nvPicPr>
          <p:cNvPr id="17410" name="Imagen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32" y="1776840"/>
            <a:ext cx="3419479" cy="2583329"/>
          </a:xfrm>
          <a:prstGeom prst="rect">
            <a:avLst/>
          </a:prstGeom>
          <a:noFill/>
          <a:extLst>
            <a:ext uri="{909E8E84-426E-40DD-AFC4-6F175D3DCCD1}">
              <a14:hiddenFill xmlns:a14="http://schemas.microsoft.com/office/drawing/2010/main">
                <a:solidFill>
                  <a:srgbClr val="FFFFFF"/>
                </a:solidFill>
              </a14:hiddenFill>
            </a:ext>
          </a:extLst>
        </p:spPr>
      </p:pic>
      <p:pic>
        <p:nvPicPr>
          <p:cNvPr id="17409" name="Imagen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75" y="1713430"/>
            <a:ext cx="3673227" cy="26362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3346449" y="14054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4" name="Rectangle 4"/>
          <p:cNvSpPr>
            <a:spLocks noChangeArrowheads="1"/>
          </p:cNvSpPr>
          <p:nvPr/>
        </p:nvSpPr>
        <p:spPr bwMode="auto">
          <a:xfrm>
            <a:off x="3525837" y="45791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5" name="Imagen 14"/>
          <p:cNvPicPr>
            <a:picLocks noChangeAspect="1"/>
          </p:cNvPicPr>
          <p:nvPr/>
        </p:nvPicPr>
        <p:blipFill>
          <a:blip r:embed="rId4"/>
          <a:stretch>
            <a:fillRect/>
          </a:stretch>
        </p:blipFill>
        <p:spPr>
          <a:xfrm>
            <a:off x="287490" y="4966001"/>
            <a:ext cx="4249873" cy="1235697"/>
          </a:xfrm>
          <a:prstGeom prst="rect">
            <a:avLst/>
          </a:prstGeom>
        </p:spPr>
      </p:pic>
      <p:pic>
        <p:nvPicPr>
          <p:cNvPr id="16" name="Imagen 15"/>
          <p:cNvPicPr>
            <a:picLocks noChangeAspect="1"/>
          </p:cNvPicPr>
          <p:nvPr/>
        </p:nvPicPr>
        <p:blipFill>
          <a:blip r:embed="rId5"/>
          <a:stretch>
            <a:fillRect/>
          </a:stretch>
        </p:blipFill>
        <p:spPr>
          <a:xfrm>
            <a:off x="4619624" y="5053876"/>
            <a:ext cx="4410075" cy="838200"/>
          </a:xfrm>
          <a:prstGeom prst="rect">
            <a:avLst/>
          </a:prstGeom>
        </p:spPr>
      </p:pic>
    </p:spTree>
    <p:extLst>
      <p:ext uri="{BB962C8B-B14F-4D97-AF65-F5344CB8AC3E}">
        <p14:creationId xmlns:p14="http://schemas.microsoft.com/office/powerpoint/2010/main" val="985712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4965700" y="47772"/>
            <a:ext cx="4038602" cy="584200"/>
          </a:xfrm>
        </p:spPr>
        <p:txBody>
          <a:bodyPr/>
          <a:lstStyle/>
          <a:p>
            <a:r>
              <a:rPr lang="es-EC" sz="3600" dirty="0" smtClean="0">
                <a:solidFill>
                  <a:srgbClr val="FF0000"/>
                </a:solidFill>
              </a:rPr>
              <a:t>CONCLUSIONES</a:t>
            </a:r>
            <a:endParaRPr lang="es-EC" sz="3600"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285749" y="736602"/>
            <a:ext cx="8312150" cy="5555092"/>
          </a:xfrm>
        </p:spPr>
        <p:txBody>
          <a:bodyPr>
            <a:normAutofit fontScale="55000" lnSpcReduction="20000"/>
          </a:bodyPr>
          <a:lstStyle/>
          <a:p>
            <a:pPr algn="just">
              <a:lnSpc>
                <a:spcPct val="120000"/>
              </a:lnSpc>
            </a:pPr>
            <a:r>
              <a:rPr lang="es-EC" sz="2900" dirty="0"/>
              <a:t>Se g</a:t>
            </a:r>
            <a:r>
              <a:rPr lang="es-ES_tradnl" sz="2900" dirty="0" err="1"/>
              <a:t>eneró</a:t>
            </a:r>
            <a:r>
              <a:rPr lang="es-ES_tradnl" sz="2900" dirty="0"/>
              <a:t> el modelo de calibración multivariante de regresión por mínimos cuadrados parciales para determinar el límite de detección del prototipo nariz electrónica para medición de las sustancias explosivas para TNT de 1.42gr y pólvora de 0.99gr</a:t>
            </a:r>
            <a:r>
              <a:rPr lang="es-ES_tradnl" sz="2900" dirty="0" smtClean="0"/>
              <a:t>.</a:t>
            </a:r>
          </a:p>
          <a:p>
            <a:pPr marL="0" indent="0" algn="just">
              <a:lnSpc>
                <a:spcPct val="120000"/>
              </a:lnSpc>
              <a:buNone/>
            </a:pPr>
            <a:endParaRPr lang="es-ES" sz="2900" dirty="0"/>
          </a:p>
          <a:p>
            <a:pPr algn="just">
              <a:lnSpc>
                <a:spcPct val="120000"/>
              </a:lnSpc>
            </a:pPr>
            <a:r>
              <a:rPr lang="es-EC" sz="2900" dirty="0"/>
              <a:t>     Se determinó la</a:t>
            </a:r>
            <a:r>
              <a:rPr lang="es-ES_tradnl" sz="2900" dirty="0"/>
              <a:t> mínima concentración de sustancia explosiva que el dispositivo nariz electrónica  puede predecir al encontrarse mezclada con sustancias de uso común como jabón y pasta dental, para pólvora fue de 0.86g mediante el modelo de regresión por mínimos cuadrados parciales y para la sustancia explosiva TNT la mínima cantidad en gramos que el dispositivo puedo predecir es de 1.02g</a:t>
            </a:r>
            <a:r>
              <a:rPr lang="es-ES_tradnl" sz="2900" dirty="0" smtClean="0"/>
              <a:t>.</a:t>
            </a:r>
          </a:p>
          <a:p>
            <a:pPr algn="just">
              <a:lnSpc>
                <a:spcPct val="120000"/>
              </a:lnSpc>
            </a:pPr>
            <a:endParaRPr lang="es-ES" sz="2900" dirty="0"/>
          </a:p>
          <a:p>
            <a:pPr algn="just">
              <a:lnSpc>
                <a:spcPct val="120000"/>
              </a:lnSpc>
            </a:pPr>
            <a:r>
              <a:rPr lang="es-EC" sz="2900" dirty="0"/>
              <a:t>    Se realizó un análisis estadístico de los modelos utilizados para la detección de sustancias explosivas en el cual se determinó que  el modelo de regresión lineal multivariante de componentes principales (PCR) fue menos eficiente en comparación al modelo de regresión por mínimos cuadrados parciales (PLS), ya que en todos los experimentos realizados se obtuvo un coeficiente de determinación en un rango desde 0.10 a 0.31 que es calificado como “muy malo”. Comparando con los coeficientes de determinación del modelo PLS que oscilan en un rango de 0.39 a 0.73 que es calificado entre “regular” y “bueno”, por lo tanto el modelo que mejor estimaciones realiza para sustancias explosivas es el modelo PLS.    </a:t>
            </a:r>
            <a:endParaRPr lang="es-ES" sz="2900" dirty="0"/>
          </a:p>
          <a:p>
            <a:pPr marL="0" indent="0">
              <a:buNone/>
            </a:pPr>
            <a:endParaRPr lang="es-EC" sz="3200" dirty="0">
              <a:latin typeface="+mn-lt"/>
            </a:endParaRPr>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3796122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4965700" y="47772"/>
            <a:ext cx="4038602" cy="584200"/>
          </a:xfrm>
        </p:spPr>
        <p:txBody>
          <a:bodyPr/>
          <a:lstStyle/>
          <a:p>
            <a:r>
              <a:rPr lang="es-EC" sz="3600" dirty="0" smtClean="0">
                <a:solidFill>
                  <a:srgbClr val="FF0000"/>
                </a:solidFill>
              </a:rPr>
              <a:t>CONCLUSIONES</a:t>
            </a:r>
            <a:endParaRPr lang="es-EC" sz="3600"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1105933"/>
            <a:ext cx="8016585" cy="4939267"/>
          </a:xfrm>
        </p:spPr>
        <p:txBody>
          <a:bodyPr>
            <a:normAutofit/>
          </a:bodyPr>
          <a:lstStyle/>
          <a:p>
            <a:pPr algn="just"/>
            <a:r>
              <a:rPr lang="es-EC" sz="1700" dirty="0"/>
              <a:t> Se concluyó que el modelo de análisis de componentes principales ayudó a determinar las causas por las cuales existían errores en la predicción de los datos al utilizarse los modelos de regresión multivariantes. También se pudo corregir el error de dispersión y variabilidad que se tenían en los experimentos eliminando los valores del quinto sensor en cada muestra</a:t>
            </a:r>
            <a:r>
              <a:rPr lang="es-EC" sz="1700" dirty="0" smtClean="0"/>
              <a:t>.</a:t>
            </a:r>
          </a:p>
          <a:p>
            <a:pPr marL="0" indent="0" algn="just">
              <a:buNone/>
            </a:pPr>
            <a:endParaRPr lang="es-ES" sz="1700" dirty="0"/>
          </a:p>
          <a:p>
            <a:pPr algn="just"/>
            <a:r>
              <a:rPr lang="es-EC" sz="1700" dirty="0" smtClean="0"/>
              <a:t>Se </a:t>
            </a:r>
            <a:r>
              <a:rPr lang="es-EC" sz="1700" dirty="0"/>
              <a:t>concluyó que el  software utilizado en este proyecto fue muy beneficioso al ser una herramienta estadística para la realización del acondicionamiento de las señales, algoritmos de regresión multivariante y del cálculo de los límites de detección, ya que este cuenta con varias funciones que sirven para estos fines, además de ser un programa con una interfaz amigable para el usuario.</a:t>
            </a:r>
            <a:endParaRPr lang="es-EC" sz="1700" dirty="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274093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3924300" y="47772"/>
            <a:ext cx="5080002" cy="584200"/>
          </a:xfrm>
        </p:spPr>
        <p:txBody>
          <a:bodyPr/>
          <a:lstStyle/>
          <a:p>
            <a:r>
              <a:rPr lang="es-EC" sz="3600" dirty="0" smtClean="0">
                <a:solidFill>
                  <a:srgbClr val="FF0000"/>
                </a:solidFill>
              </a:rPr>
              <a:t>RECOMENDACIONES</a:t>
            </a:r>
            <a:endParaRPr lang="es-EC" sz="3600"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297666" y="916723"/>
            <a:ext cx="8643918" cy="5579223"/>
          </a:xfrm>
        </p:spPr>
        <p:txBody>
          <a:bodyPr>
            <a:normAutofit lnSpcReduction="10000"/>
          </a:bodyPr>
          <a:lstStyle/>
          <a:p>
            <a:pPr algn="just"/>
            <a:r>
              <a:rPr lang="es-ES" dirty="0"/>
              <a:t> </a:t>
            </a:r>
            <a:r>
              <a:rPr lang="es-ES" sz="1900" dirty="0"/>
              <a:t>Se recomienda que p</a:t>
            </a:r>
            <a:r>
              <a:rPr lang="es-EC" sz="1900" dirty="0"/>
              <a:t>ara la creación de los modelos de regresión multivariante se realicen algoritmos de preprocesamiento de señales, que permitan acondicionar y ordenar los datos experimentales de forma que estos puedan ser utilizados de manera rápida en los  modelos multivariantes</a:t>
            </a:r>
            <a:r>
              <a:rPr lang="es-EC" sz="1900" dirty="0" smtClean="0"/>
              <a:t>.</a:t>
            </a:r>
          </a:p>
          <a:p>
            <a:pPr algn="just"/>
            <a:endParaRPr lang="es-ES" sz="1900" dirty="0"/>
          </a:p>
          <a:p>
            <a:pPr algn="just"/>
            <a:r>
              <a:rPr lang="es-ES" sz="1900" dirty="0"/>
              <a:t>     Se recomienda utilizar como técnica estadística la validación cruzada, </a:t>
            </a:r>
            <a:r>
              <a:rPr lang="es-EC" sz="1900" dirty="0"/>
              <a:t>ya que se usa comúnmente en entornos donde se requiere estimar la precisión con la que el modelo va a funcionar en la práctica siempre y cuando no se tenga una cantidad de datos demasiado elevada, ya que el costo computacional de este método puede ser también elevado. </a:t>
            </a:r>
            <a:endParaRPr lang="es-EC" sz="1900" dirty="0" smtClean="0"/>
          </a:p>
          <a:p>
            <a:pPr algn="just"/>
            <a:endParaRPr lang="es-ES" sz="1900" dirty="0"/>
          </a:p>
          <a:p>
            <a:pPr algn="just"/>
            <a:r>
              <a:rPr lang="es-ES" sz="1900" dirty="0"/>
              <a:t>     Se recomienda que para futuros trabajos de investigación con esta nariz electrónica se utilicen valores de concentraciones superiores a 1g, ya que como se observó en los resultados el límite de detección mínimo que se obtuvo en los experimentos fue de 0.7g esto garantizaría una mejor discriminación de las sustancias que se analicen. Además sería interesante observar si los modelos de regresión multivariante predicen de manera más exacta sustancias mayores a 1g de concentración.</a:t>
            </a:r>
            <a:endParaRPr lang="es-EC" sz="1900"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1433488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3924300" y="47772"/>
            <a:ext cx="5080002" cy="584200"/>
          </a:xfrm>
        </p:spPr>
        <p:txBody>
          <a:bodyPr/>
          <a:lstStyle/>
          <a:p>
            <a:r>
              <a:rPr lang="es-EC" sz="3600" dirty="0" smtClean="0">
                <a:solidFill>
                  <a:srgbClr val="FF0000"/>
                </a:solidFill>
              </a:rPr>
              <a:t>RECOMENDACIONES</a:t>
            </a:r>
            <a:endParaRPr lang="es-EC" sz="3600"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476251" y="902525"/>
            <a:ext cx="8464550" cy="5142675"/>
          </a:xfrm>
        </p:spPr>
        <p:txBody>
          <a:bodyPr>
            <a:normAutofit fontScale="85000" lnSpcReduction="20000"/>
          </a:bodyPr>
          <a:lstStyle/>
          <a:p>
            <a:pPr algn="just"/>
            <a:r>
              <a:rPr lang="es-ES" dirty="0"/>
              <a:t>Se recomienda que para trabajos futuros se realicen experimentos con los cuales se permita determinar la cantidad óptima de alcohol que el sistema de dopaje debe tener para que no existan errores experimentales. </a:t>
            </a:r>
            <a:endParaRPr lang="es-ES" dirty="0" smtClean="0"/>
          </a:p>
          <a:p>
            <a:pPr marL="0" indent="0" algn="just">
              <a:buNone/>
            </a:pPr>
            <a:endParaRPr lang="es-ES" dirty="0"/>
          </a:p>
          <a:p>
            <a:pPr algn="just"/>
            <a:r>
              <a:rPr lang="es-EC" dirty="0"/>
              <a:t>     Se recomienda que al utilizar una función del software R-studio primero se investiguen los parámetros de  entrada y salida de dicha función, mediante la ayuda (help) que presenta el mismo programa</a:t>
            </a:r>
            <a:r>
              <a:rPr lang="es-EC" dirty="0" smtClean="0"/>
              <a:t>.</a:t>
            </a:r>
          </a:p>
          <a:p>
            <a:pPr marL="0" indent="0" algn="just">
              <a:buNone/>
            </a:pPr>
            <a:endParaRPr lang="es-ES" dirty="0"/>
          </a:p>
          <a:p>
            <a:pPr algn="just"/>
            <a:r>
              <a:rPr lang="es-EC" dirty="0"/>
              <a:t>     Se recomienda realizar un análisis correctivo en la parte física del prototipo nariz electrónica, para determinar errores que afecten la realización de trabajos futuros, sobre todo verificar el funcionamiento del quinto sensor y si es necesario reemplazarlo, ya que en este trabajo de investigación eso se encontraba fuera del alcance del mismo. </a:t>
            </a:r>
            <a:endParaRPr lang="es-ES" dirty="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628651" y="631972"/>
            <a:ext cx="8274048" cy="369332"/>
          </a:xfrm>
          <a:prstGeom prst="rect">
            <a:avLst/>
          </a:prstGeom>
        </p:spPr>
        <p:txBody>
          <a:bodyPr wrap="square">
            <a:spAutoFit/>
          </a:bodyPr>
          <a:lstStyle/>
          <a:p>
            <a:pPr lvl="0"/>
            <a:endParaRPr lang="es-EC" dirty="0"/>
          </a:p>
        </p:txBody>
      </p:sp>
      <p:sp>
        <p:nvSpPr>
          <p:cNvPr id="4" name="Rectángulo 3"/>
          <p:cNvSpPr/>
          <p:nvPr/>
        </p:nvSpPr>
        <p:spPr>
          <a:xfrm>
            <a:off x="476251" y="736601"/>
            <a:ext cx="8286749" cy="464871"/>
          </a:xfrm>
          <a:prstGeom prst="rect">
            <a:avLst/>
          </a:prstGeom>
        </p:spPr>
        <p:txBody>
          <a:bodyPr wrap="square">
            <a:spAutoFit/>
          </a:bodyPr>
          <a:lstStyle/>
          <a:p>
            <a:pPr lvl="0" algn="just">
              <a:lnSpc>
                <a:spcPct val="150000"/>
              </a:lnSpc>
              <a:spcBef>
                <a:spcPts val="1000"/>
              </a:spcBef>
              <a:spcAft>
                <a:spcPts val="0"/>
              </a:spcAft>
            </a:pPr>
            <a:endParaRPr lang="es-EC" dirty="0"/>
          </a:p>
        </p:txBody>
      </p:sp>
    </p:spTree>
    <p:extLst>
      <p:ext uri="{BB962C8B-B14F-4D97-AF65-F5344CB8AC3E}">
        <p14:creationId xmlns:p14="http://schemas.microsoft.com/office/powerpoint/2010/main" val="2239865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pic>
        <p:nvPicPr>
          <p:cNvPr id="1026" name="Picture 2" descr="Resultado de imagen para gracia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9232" y="1868129"/>
            <a:ext cx="78676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03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1876301" y="48018"/>
            <a:ext cx="7064500" cy="584200"/>
          </a:xfrm>
        </p:spPr>
        <p:txBody>
          <a:bodyPr/>
          <a:lstStyle/>
          <a:p>
            <a:pPr algn="r"/>
            <a:r>
              <a:rPr lang="es-EC" dirty="0" smtClean="0">
                <a:solidFill>
                  <a:srgbClr val="FF0000"/>
                </a:solidFill>
              </a:rPr>
              <a:t>JUSTIFICACIÓN E IMPORTANCIA</a:t>
            </a:r>
            <a:endParaRPr lang="es-EC" dirty="0">
              <a:solidFill>
                <a:srgbClr val="FF0000"/>
              </a:solidFill>
            </a:endParaRPr>
          </a:p>
        </p:txBody>
      </p:sp>
      <p:sp>
        <p:nvSpPr>
          <p:cNvPr id="11"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760021" y="632219"/>
            <a:ext cx="7873340" cy="5426578"/>
          </a:xfrm>
        </p:spPr>
        <p:txBody>
          <a:bodyPr>
            <a:normAutofit fontScale="70000" lnSpcReduction="20000"/>
          </a:bodyPr>
          <a:lstStyle/>
          <a:p>
            <a:pPr marL="0" indent="0" algn="just">
              <a:buNone/>
            </a:pPr>
            <a:endParaRPr lang="es-ES_tradnl" sz="3100" dirty="0" smtClean="0"/>
          </a:p>
          <a:p>
            <a:pPr marL="0" indent="0" algn="just">
              <a:buNone/>
            </a:pPr>
            <a:r>
              <a:rPr lang="es-ES_tradnl" sz="3100" dirty="0" smtClean="0"/>
              <a:t>Las </a:t>
            </a:r>
            <a:r>
              <a:rPr lang="es-ES_tradnl" sz="3100" dirty="0"/>
              <a:t>Fuerzas Armadas del Ecuador realizan constantes </a:t>
            </a:r>
            <a:r>
              <a:rPr lang="es-ES_tradnl" sz="3100" dirty="0" smtClean="0"/>
              <a:t>operativos </a:t>
            </a:r>
            <a:r>
              <a:rPr lang="es-ES_tradnl" sz="3100" dirty="0"/>
              <a:t>a nivel nacional para controlar la venta, porte de armas y sustancias ilícitas en el país. </a:t>
            </a:r>
            <a:endParaRPr lang="es-EC" sz="3100" dirty="0" smtClean="0">
              <a:latin typeface="+mn-lt"/>
            </a:endParaRPr>
          </a:p>
          <a:p>
            <a:pPr marL="0" indent="0">
              <a:buNone/>
            </a:pPr>
            <a:endParaRPr lang="es-EC" sz="2000" dirty="0" smtClean="0"/>
          </a:p>
          <a:p>
            <a:pPr marL="0" indent="0">
              <a:buNone/>
            </a:pPr>
            <a:r>
              <a:rPr lang="es-EC" sz="2000" dirty="0" smtClean="0"/>
              <a:t>Tabla </a:t>
            </a:r>
            <a:r>
              <a:rPr lang="es-EC" sz="2000" dirty="0"/>
              <a:t>1 </a:t>
            </a:r>
            <a:br>
              <a:rPr lang="es-EC" sz="2000" dirty="0"/>
            </a:br>
            <a:r>
              <a:rPr lang="es-EC" sz="2000" i="1" dirty="0"/>
              <a:t>Resultados presentados por el Comando Conjunto de las Fuerzas Armadas</a:t>
            </a:r>
            <a:endParaRPr lang="es-EC" sz="2000" dirty="0">
              <a:latin typeface="+mn-lt"/>
            </a:endParaRPr>
          </a:p>
          <a:p>
            <a:pPr marL="0" indent="0">
              <a:buNone/>
            </a:pPr>
            <a:endParaRPr lang="es-EC" sz="3100" dirty="0" smtClean="0">
              <a:latin typeface="+mn-lt"/>
            </a:endParaRPr>
          </a:p>
          <a:p>
            <a:pPr marL="0" indent="0">
              <a:buNone/>
            </a:pPr>
            <a:endParaRPr lang="es-EC" sz="3100" dirty="0" smtClean="0">
              <a:latin typeface="+mn-lt"/>
            </a:endParaRPr>
          </a:p>
          <a:p>
            <a:pPr marL="0" indent="0">
              <a:buNone/>
            </a:pPr>
            <a:endParaRPr lang="es-EC" sz="3100" dirty="0" smtClean="0">
              <a:latin typeface="+mn-lt"/>
            </a:endParaRPr>
          </a:p>
          <a:p>
            <a:pPr marL="0" indent="0">
              <a:buNone/>
            </a:pPr>
            <a:endParaRPr lang="es-EC" sz="3100" dirty="0" smtClean="0">
              <a:latin typeface="+mn-lt"/>
            </a:endParaRPr>
          </a:p>
          <a:p>
            <a:pPr marL="0" indent="0" algn="just">
              <a:buNone/>
            </a:pPr>
            <a:endParaRPr lang="es-ES_tradnl" sz="3100" dirty="0" smtClean="0"/>
          </a:p>
          <a:p>
            <a:pPr marL="0" indent="0" algn="just">
              <a:buNone/>
            </a:pPr>
            <a:r>
              <a:rPr lang="es-ES_tradnl" sz="3100" dirty="0" smtClean="0"/>
              <a:t>En </a:t>
            </a:r>
            <a:r>
              <a:rPr lang="es-ES_tradnl" sz="3100" dirty="0"/>
              <a:t>entrevistas realizadas a personal especializado del Comando Conjunto de las Fuerzas Armadas se investigó que las sustancias con las cuales se mezclan los explosivos para camuflarlos en su gran mayoría son alimentos, como latas de tomate, patatas, frutas, </a:t>
            </a:r>
            <a:r>
              <a:rPr lang="es-ES_tradnl" sz="3100" dirty="0" smtClean="0"/>
              <a:t>café. También sustancias de uso común como </a:t>
            </a:r>
            <a:r>
              <a:rPr lang="es-ES_tradnl" sz="3100" dirty="0"/>
              <a:t>pasta de dientes o </a:t>
            </a:r>
            <a:r>
              <a:rPr lang="es-ES_tradnl" sz="3100" dirty="0" smtClean="0"/>
              <a:t>jabón.</a:t>
            </a:r>
            <a:endParaRPr lang="es-EC" sz="3100" dirty="0" smtClean="0">
              <a:latin typeface="+mn-lt"/>
            </a:endParaRPr>
          </a:p>
          <a:p>
            <a:pPr marL="0" indent="0">
              <a:buNone/>
            </a:pPr>
            <a:endParaRPr lang="es-EC" sz="2400" dirty="0" smtClean="0"/>
          </a:p>
        </p:txBody>
      </p:sp>
      <p:graphicFrame>
        <p:nvGraphicFramePr>
          <p:cNvPr id="4" name="Tabla 3"/>
          <p:cNvGraphicFramePr>
            <a:graphicFrameLocks noGrp="1"/>
          </p:cNvGraphicFramePr>
          <p:nvPr>
            <p:extLst>
              <p:ext uri="{D42A27DB-BD31-4B8C-83A1-F6EECF244321}">
                <p14:modId xmlns:p14="http://schemas.microsoft.com/office/powerpoint/2010/main" val="1088020171"/>
              </p:ext>
            </p:extLst>
          </p:nvPr>
        </p:nvGraphicFramePr>
        <p:xfrm>
          <a:off x="869867" y="2588227"/>
          <a:ext cx="7404266" cy="1280160"/>
        </p:xfrm>
        <a:graphic>
          <a:graphicData uri="http://schemas.openxmlformats.org/drawingml/2006/table">
            <a:tbl>
              <a:tblPr firstRow="1" firstCol="1" bandRow="1">
                <a:tableStyleId>{3B4B98B0-60AC-42C2-AFA5-B58CD77FA1E5}</a:tableStyleId>
              </a:tblPr>
              <a:tblGrid>
                <a:gridCol w="3346442"/>
                <a:gridCol w="835979"/>
                <a:gridCol w="835137"/>
                <a:gridCol w="715592"/>
                <a:gridCol w="835979"/>
                <a:gridCol w="835137"/>
              </a:tblGrid>
              <a:tr h="564903">
                <a:tc>
                  <a:txBody>
                    <a:bodyPr/>
                    <a:lstStyle/>
                    <a:p>
                      <a:pPr algn="ctr">
                        <a:lnSpc>
                          <a:spcPct val="150000"/>
                        </a:lnSpc>
                        <a:spcBef>
                          <a:spcPts val="600"/>
                        </a:spcBef>
                        <a:spcAft>
                          <a:spcPts val="600"/>
                        </a:spcAft>
                      </a:pPr>
                      <a:r>
                        <a:rPr lang="es-ES_tradnl" sz="1400" dirty="0">
                          <a:effectLst/>
                        </a:rPr>
                        <a:t>Resultados</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dirty="0">
                          <a:effectLst/>
                        </a:rPr>
                        <a:t>Ene-Mar</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dirty="0">
                          <a:effectLst/>
                        </a:rPr>
                        <a:t>Abr-Jun</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dirty="0">
                          <a:effectLst/>
                        </a:rPr>
                        <a:t>Jul-</a:t>
                      </a:r>
                      <a:r>
                        <a:rPr lang="es-ES_tradnl" sz="1400" dirty="0" err="1">
                          <a:effectLst/>
                        </a:rPr>
                        <a:t>Sep</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dirty="0">
                          <a:effectLst/>
                        </a:rPr>
                        <a:t>Oct-Dic</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dirty="0">
                          <a:effectLst/>
                        </a:rPr>
                        <a:t>Total </a:t>
                      </a:r>
                      <a:r>
                        <a:rPr lang="es-ES_tradnl" sz="1400" dirty="0" smtClean="0">
                          <a:effectLst/>
                        </a:rPr>
                        <a:t>2015</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604252">
                <a:tc>
                  <a:txBody>
                    <a:bodyPr/>
                    <a:lstStyle/>
                    <a:p>
                      <a:pPr algn="ctr">
                        <a:lnSpc>
                          <a:spcPct val="150000"/>
                        </a:lnSpc>
                        <a:spcBef>
                          <a:spcPts val="600"/>
                        </a:spcBef>
                        <a:spcAft>
                          <a:spcPts val="600"/>
                        </a:spcAft>
                      </a:pPr>
                      <a:r>
                        <a:rPr lang="es-ES_tradnl" sz="1400" dirty="0">
                          <a:effectLst/>
                        </a:rPr>
                        <a:t>Numero de explosivos decomisados, incautados, abandonados</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dirty="0">
                          <a:effectLst/>
                        </a:rPr>
                        <a:t>7402</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a:effectLst/>
                        </a:rPr>
                        <a:t>851</a:t>
                      </a:r>
                      <a:endParaRPr lang="es-E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a:effectLst/>
                        </a:rPr>
                        <a:t>303</a:t>
                      </a:r>
                      <a:endParaRPr lang="es-E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a:effectLst/>
                        </a:rPr>
                        <a:t>442</a:t>
                      </a:r>
                      <a:endParaRPr lang="es-ES"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Bef>
                          <a:spcPts val="600"/>
                        </a:spcBef>
                        <a:spcAft>
                          <a:spcPts val="600"/>
                        </a:spcAft>
                      </a:pPr>
                      <a:r>
                        <a:rPr lang="es-ES_tradnl" sz="1400" dirty="0">
                          <a:effectLst/>
                        </a:rPr>
                        <a:t>8998</a:t>
                      </a:r>
                      <a:endParaRPr lang="es-E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92630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p:txBody>
          <a:bodyPr/>
          <a:lstStyle/>
          <a:p>
            <a:pPr algn="r"/>
            <a:r>
              <a:rPr lang="es-EC" dirty="0" smtClean="0">
                <a:solidFill>
                  <a:srgbClr val="FF0000"/>
                </a:solidFill>
              </a:rPr>
              <a:t>OBJETIVOS</a:t>
            </a:r>
            <a:endParaRPr lang="es-EC" dirty="0">
              <a:solidFill>
                <a:srgbClr val="FF0000"/>
              </a:solidFill>
            </a:endParaRPr>
          </a:p>
        </p:txBody>
      </p:sp>
      <p:sp>
        <p:nvSpPr>
          <p:cNvPr id="11" name="AutoShape 8" descr="Resultado de imagen para EXPLOSIVOS">
            <a:extLst>
              <a:ext uri="{FF2B5EF4-FFF2-40B4-BE49-F238E27FC236}">
                <a16:creationId xmlns="" xmlns:a16="http://schemas.microsoft.com/office/drawing/2014/main" id="{215D9745-2669-46A0-B7E3-F8885C79468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568325" y="652462"/>
            <a:ext cx="8312150" cy="5248275"/>
          </a:xfrm>
        </p:spPr>
        <p:txBody>
          <a:bodyPr>
            <a:normAutofit/>
          </a:bodyPr>
          <a:lstStyle/>
          <a:p>
            <a:pPr marL="0" lvl="2" indent="0">
              <a:buNone/>
            </a:pPr>
            <a:endParaRPr lang="es-EC" sz="2400" b="1" dirty="0" smtClean="0"/>
          </a:p>
          <a:p>
            <a:pPr marL="0" lvl="2" indent="0">
              <a:buNone/>
            </a:pPr>
            <a:r>
              <a:rPr lang="es-EC" sz="2400" b="1" dirty="0" smtClean="0"/>
              <a:t>Objetivo general</a:t>
            </a:r>
            <a:endParaRPr lang="es-ES" sz="2400" b="1" dirty="0"/>
          </a:p>
          <a:p>
            <a:pPr marL="0" indent="0" algn="just">
              <a:buNone/>
            </a:pPr>
            <a:r>
              <a:rPr lang="es-ES_tradnl" sz="2000" dirty="0"/>
              <a:t>Generar un modelo de calibración multivariante para determinar el límite de detección del prototipo nariz electrónica para medición de sustancias explosivas</a:t>
            </a:r>
            <a:r>
              <a:rPr lang="es-ES_tradnl" sz="2000" dirty="0" smtClean="0"/>
              <a:t>.</a:t>
            </a:r>
          </a:p>
          <a:p>
            <a:pPr marL="0" indent="0">
              <a:buNone/>
            </a:pPr>
            <a:endParaRPr lang="es-ES" sz="1700" dirty="0"/>
          </a:p>
          <a:p>
            <a:pPr marL="0" lvl="2" indent="0">
              <a:buNone/>
            </a:pPr>
            <a:r>
              <a:rPr lang="es-EC" sz="2400" b="1" dirty="0"/>
              <a:t> Objetivos </a:t>
            </a:r>
            <a:r>
              <a:rPr lang="es-EC" sz="2400" b="1" dirty="0" smtClean="0"/>
              <a:t>específicos</a:t>
            </a:r>
            <a:endParaRPr lang="es-ES" sz="1700" b="1" dirty="0"/>
          </a:p>
          <a:p>
            <a:pPr lvl="0" algn="just"/>
            <a:r>
              <a:rPr lang="es-ES_tradnl" sz="2000" dirty="0"/>
              <a:t>Crear un modelo multivariante para la calibración de una  nariz electrónica.</a:t>
            </a:r>
            <a:endParaRPr lang="es-ES" sz="2000" dirty="0"/>
          </a:p>
          <a:p>
            <a:pPr lvl="0" algn="just"/>
            <a:r>
              <a:rPr lang="es-ES_tradnl" sz="2000" dirty="0"/>
              <a:t>Determinar la mínima concentración de sustancias explosivas que se encuentran mezcladas con otros componentes, que es capaz de diferenciar el prototipo.</a:t>
            </a:r>
            <a:endParaRPr lang="es-ES" sz="2000" dirty="0"/>
          </a:p>
          <a:p>
            <a:pPr lvl="0" algn="just"/>
            <a:r>
              <a:rPr lang="es-ES_tradnl" sz="2000" dirty="0"/>
              <a:t>Realizar el análisis estadístico del modelo multivariante.</a:t>
            </a:r>
            <a:endParaRPr lang="es-ES" sz="2000" dirty="0"/>
          </a:p>
          <a:p>
            <a:pPr lvl="0" algn="just"/>
            <a:r>
              <a:rPr lang="es-ES_tradnl" sz="2000" dirty="0"/>
              <a:t>Analizar los resultados obtenidos mediante el software R.</a:t>
            </a:r>
            <a:endParaRPr lang="es-ES" sz="2000" dirty="0"/>
          </a:p>
          <a:p>
            <a:pPr marL="0" indent="0">
              <a:buNone/>
            </a:pPr>
            <a:endParaRPr lang="es-EC" b="1" dirty="0"/>
          </a:p>
        </p:txBody>
      </p:sp>
    </p:spTree>
    <p:extLst>
      <p:ext uri="{BB962C8B-B14F-4D97-AF65-F5344CB8AC3E}">
        <p14:creationId xmlns:p14="http://schemas.microsoft.com/office/powerpoint/2010/main" val="1645689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1888177" y="0"/>
            <a:ext cx="7166923" cy="584200"/>
          </a:xfrm>
        </p:spPr>
        <p:txBody>
          <a:bodyPr/>
          <a:lstStyle/>
          <a:p>
            <a:pPr algn="r"/>
            <a:r>
              <a:rPr lang="es-EC" dirty="0" smtClean="0">
                <a:solidFill>
                  <a:srgbClr val="FF0000"/>
                </a:solidFill>
              </a:rPr>
              <a:t>PROTOTIPO</a:t>
            </a:r>
            <a:r>
              <a:rPr lang="es-EC" sz="2800" dirty="0" smtClean="0">
                <a:solidFill>
                  <a:srgbClr val="FF0000"/>
                </a:solidFill>
              </a:rPr>
              <a:t> </a:t>
            </a:r>
            <a:r>
              <a:rPr lang="es-EC" dirty="0" smtClean="0">
                <a:solidFill>
                  <a:srgbClr val="FF0000"/>
                </a:solidFill>
              </a:rPr>
              <a:t>NARIZ ELECTRÓNICA</a:t>
            </a:r>
            <a:endParaRPr lang="es-EC" dirty="0">
              <a:solidFill>
                <a:srgbClr val="FF0000"/>
              </a:solidFill>
            </a:endParaRPr>
          </a:p>
        </p:txBody>
      </p:sp>
      <p:sp>
        <p:nvSpPr>
          <p:cNvPr id="3" name="Marcador de contenido 2">
            <a:extLst>
              <a:ext uri="{FF2B5EF4-FFF2-40B4-BE49-F238E27FC236}">
                <a16:creationId xmlns="" xmlns:a16="http://schemas.microsoft.com/office/drawing/2014/main" xmlns:a14="http://schemas.microsoft.com/office/drawing/2010/main" xmlns:mc="http://schemas.openxmlformats.org/markup-compatibility/2006" id="{5294C15C-363D-4DE9-8C30-23D5B41618B3}"/>
              </a:ext>
            </a:extLst>
          </p:cNvPr>
          <p:cNvSpPr>
            <a:spLocks noGrp="1"/>
          </p:cNvSpPr>
          <p:nvPr>
            <p:ph idx="1"/>
          </p:nvPr>
        </p:nvSpPr>
        <p:spPr>
          <a:xfrm>
            <a:off x="504619" y="584200"/>
            <a:ext cx="8312150" cy="5474595"/>
          </a:xfrm>
        </p:spPr>
        <p:txBody>
          <a:bodyPr>
            <a:normAutofit/>
          </a:bodyPr>
          <a:lstStyle/>
          <a:p>
            <a:pPr marL="0" indent="0" algn="just">
              <a:buNone/>
            </a:pPr>
            <a:endParaRPr lang="es-EC" sz="2000" dirty="0" smtClean="0"/>
          </a:p>
          <a:p>
            <a:pPr marL="0" indent="0" algn="just">
              <a:buNone/>
            </a:pPr>
            <a:r>
              <a:rPr lang="es-EC" sz="2000" dirty="0" smtClean="0"/>
              <a:t>El </a:t>
            </a:r>
            <a:r>
              <a:rPr lang="es-EC" sz="2000" dirty="0"/>
              <a:t>prototipo que se utilizó en este proyecto fue realizado por (Vallejo &amp; Zurita, 2017), el cual es un dispositivo compacto y portable que consta de las siguientes partes: Cámara de sensores, Bloque Neumático, Sistema de Dopaje y Bloque de Adquisición. </a:t>
            </a:r>
            <a:endParaRPr lang="es-ES" sz="2000" dirty="0"/>
          </a:p>
          <a:p>
            <a:pPr marL="0" indent="0">
              <a:buNone/>
            </a:pPr>
            <a:endParaRPr lang="es-EC" dirty="0"/>
          </a:p>
          <a:p>
            <a:pPr marL="0" indent="0">
              <a:buNone/>
            </a:pPr>
            <a:endParaRPr lang="es-EC" b="1" dirty="0"/>
          </a:p>
        </p:txBody>
      </p:sp>
      <p:pic>
        <p:nvPicPr>
          <p:cNvPr id="6" name="Imagen 5"/>
          <p:cNvPicPr/>
          <p:nvPr/>
        </p:nvPicPr>
        <p:blipFill rotWithShape="1">
          <a:blip r:embed="rId2">
            <a:extLst>
              <a:ext uri="{28A0092B-C50C-407E-A947-70E740481C1C}">
                <a14:useLocalDpi xmlns:a14="http://schemas.microsoft.com/office/drawing/2010/main" val="0"/>
              </a:ext>
            </a:extLst>
          </a:blip>
          <a:srcRect b="3218"/>
          <a:stretch/>
        </p:blipFill>
        <p:spPr bwMode="auto">
          <a:xfrm>
            <a:off x="628651" y="2500147"/>
            <a:ext cx="5453820" cy="3211884"/>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3" cstate="print">
            <a:extLst>
              <a:ext uri="{28A0092B-C50C-407E-A947-70E740481C1C}">
                <a14:useLocalDpi xmlns:a14="http://schemas.microsoft.com/office/drawing/2010/main" val="0"/>
              </a:ext>
            </a:extLst>
          </a:blip>
          <a:srcRect l="26128" t="2180" r="20739" b="12791"/>
          <a:stretch/>
        </p:blipFill>
        <p:spPr bwMode="auto">
          <a:xfrm>
            <a:off x="6206502" y="2286195"/>
            <a:ext cx="2610267" cy="2285609"/>
          </a:xfrm>
          <a:prstGeom prst="rect">
            <a:avLst/>
          </a:prstGeom>
          <a:ln>
            <a:noFill/>
          </a:ln>
          <a:extLst>
            <a:ext uri="{53640926-AAD7-44D8-BBD7-CCE9431645EC}">
              <a14:shadowObscured xmlns:a14="http://schemas.microsoft.com/office/drawing/2010/main"/>
            </a:ext>
          </a:extLst>
        </p:spPr>
      </p:pic>
      <p:sp>
        <p:nvSpPr>
          <p:cNvPr id="4" name="Rectángulo 3"/>
          <p:cNvSpPr/>
          <p:nvPr/>
        </p:nvSpPr>
        <p:spPr>
          <a:xfrm>
            <a:off x="5857751" y="4578387"/>
            <a:ext cx="3197349" cy="1133644"/>
          </a:xfrm>
          <a:prstGeom prst="rect">
            <a:avLst/>
          </a:prstGeom>
        </p:spPr>
        <p:txBody>
          <a:bodyPr wrap="square">
            <a:spAutoFit/>
          </a:bodyPr>
          <a:lstStyle/>
          <a:p>
            <a:pPr algn="ctr">
              <a:spcBef>
                <a:spcPts val="200"/>
              </a:spcBef>
              <a:spcAft>
                <a:spcPts val="0"/>
              </a:spcAft>
            </a:pPr>
            <a:r>
              <a:rPr lang="es-EC" b="1" i="1" dirty="0">
                <a:latin typeface="Times New Roman" panose="02020603050405020304" pitchFamily="18" charset="0"/>
                <a:ea typeface="Times New Roman" panose="02020603050405020304" pitchFamily="18" charset="0"/>
                <a:cs typeface="Times New Roman" panose="02020603050405020304" pitchFamily="18" charset="0"/>
              </a:rPr>
              <a:t>Figura 2</a:t>
            </a: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a:latin typeface="Times New Roman" panose="02020603050405020304" pitchFamily="18" charset="0"/>
                <a:ea typeface="Times New Roman" panose="02020603050405020304" pitchFamily="18" charset="0"/>
                <a:cs typeface="Times New Roman" panose="02020603050405020304" pitchFamily="18" charset="0"/>
              </a:rPr>
              <a:t>Prototipo Nariz Electrónica utilizado para el trabajo de investigación</a:t>
            </a:r>
            <a:endParaRPr lang="es-ES"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200"/>
              </a:spcBef>
              <a:spcAft>
                <a:spcPts val="0"/>
              </a:spcAft>
            </a:pPr>
            <a:r>
              <a:rPr lang="es-EC" sz="1200" b="1" dirty="0">
                <a:latin typeface="Times New Roman" panose="02020603050405020304" pitchFamily="18" charset="0"/>
                <a:ea typeface="Times New Roman" panose="02020603050405020304" pitchFamily="18" charset="0"/>
                <a:cs typeface="Times New Roman" panose="02020603050405020304" pitchFamily="18" charset="0"/>
              </a:rPr>
              <a:t>Fuente: (Vallejo &amp; Zurita, 2017)</a:t>
            </a:r>
            <a:endPar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415345" y="5678179"/>
            <a:ext cx="5880432" cy="369332"/>
          </a:xfrm>
          <a:prstGeom prst="rect">
            <a:avLst/>
          </a:prstGeom>
        </p:spPr>
        <p:txBody>
          <a:bodyPr wrap="square">
            <a:spAutoFit/>
          </a:bodyPr>
          <a:lstStyle/>
          <a:p>
            <a:r>
              <a:rPr lang="es-EC" b="1" i="1" dirty="0">
                <a:latin typeface="Times New Roman" panose="02020603050405020304" pitchFamily="18" charset="0"/>
                <a:ea typeface="Calibri" panose="020F0502020204030204" pitchFamily="34" charset="0"/>
              </a:rPr>
              <a:t>Figura </a:t>
            </a:r>
            <a:r>
              <a:rPr lang="es-EC" b="1" i="1" dirty="0" smtClean="0">
                <a:latin typeface="Times New Roman" panose="02020603050405020304" pitchFamily="18" charset="0"/>
                <a:ea typeface="Calibri" panose="020F0502020204030204" pitchFamily="34" charset="0"/>
              </a:rPr>
              <a:t>1</a:t>
            </a:r>
            <a:r>
              <a:rPr lang="es-EC" dirty="0" smtClean="0">
                <a:latin typeface="Times New Roman" panose="02020603050405020304" pitchFamily="18" charset="0"/>
                <a:ea typeface="Calibri" panose="020F0502020204030204" pitchFamily="34" charset="0"/>
              </a:rPr>
              <a:t> </a:t>
            </a:r>
            <a:r>
              <a:rPr lang="es-EC" dirty="0">
                <a:latin typeface="Times New Roman" panose="02020603050405020304" pitchFamily="18" charset="0"/>
                <a:ea typeface="Calibri" panose="020F0502020204030204" pitchFamily="34" charset="0"/>
              </a:rPr>
              <a:t>Esquema de las partes que tiene la nariz electrónica</a:t>
            </a:r>
            <a:endParaRPr lang="es-ES" dirty="0"/>
          </a:p>
        </p:txBody>
      </p:sp>
    </p:spTree>
    <p:extLst>
      <p:ext uri="{BB962C8B-B14F-4D97-AF65-F5344CB8AC3E}">
        <p14:creationId xmlns:p14="http://schemas.microsoft.com/office/powerpoint/2010/main" val="2668270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3541690" y="0"/>
            <a:ext cx="5513410" cy="584200"/>
          </a:xfrm>
        </p:spPr>
        <p:txBody>
          <a:bodyPr/>
          <a:lstStyle/>
          <a:p>
            <a:pPr algn="r"/>
            <a:r>
              <a:rPr lang="es-EC" dirty="0" smtClean="0">
                <a:solidFill>
                  <a:srgbClr val="FF0000"/>
                </a:solidFill>
              </a:rPr>
              <a:t>EXPERIMENTACIÓN</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5308270"/>
            <a:ext cx="8147214" cy="902525"/>
          </a:xfrm>
        </p:spPr>
        <p:txBody>
          <a:bodyPr>
            <a:normAutofit/>
          </a:bodyPr>
          <a:lstStyle/>
          <a:p>
            <a:pPr marL="0" indent="0" algn="just">
              <a:buNone/>
            </a:pPr>
            <a:r>
              <a:rPr lang="es-ES_tradnl" sz="1800" dirty="0"/>
              <a:t>Se obtuvo un total de 149 experimentos: 50 con TNT en estado puro, 49 con pólvora pura, 15 con TNT y Jabón, 15 con TNT y pasta dental, 10 de pólvora con jabón y 10 con pólvora y pasta dental</a:t>
            </a:r>
            <a:endParaRPr lang="es-EC" sz="1800" b="1" dirty="0"/>
          </a:p>
        </p:txBody>
      </p:sp>
      <p:sp>
        <p:nvSpPr>
          <p:cNvPr id="6" name="Marcador de contenido 2">
            <a:extLst>
              <a:ext uri="{FF2B5EF4-FFF2-40B4-BE49-F238E27FC236}">
                <a16:creationId xmlns="" xmlns:a16="http://schemas.microsoft.com/office/drawing/2014/main" xmlns:a14="http://schemas.microsoft.com/office/drawing/2010/main" xmlns:mc="http://schemas.openxmlformats.org/markup-compatibility/2006" id="{5294C15C-363D-4DE9-8C30-23D5B41618B3}"/>
              </a:ext>
            </a:extLst>
          </p:cNvPr>
          <p:cNvSpPr txBox="1">
            <a:spLocks/>
          </p:cNvSpPr>
          <p:nvPr/>
        </p:nvSpPr>
        <p:spPr>
          <a:xfrm>
            <a:off x="628651" y="292100"/>
            <a:ext cx="8312150" cy="7359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es-EC" sz="2000" dirty="0" smtClean="0">
              <a:latin typeface="+mn-lt"/>
            </a:endParaRPr>
          </a:p>
          <a:p>
            <a:pPr marL="0" indent="0">
              <a:buNone/>
            </a:pPr>
            <a:r>
              <a:rPr lang="es-EC" sz="2000" b="1" dirty="0" smtClean="0">
                <a:latin typeface="+mn-lt"/>
              </a:rPr>
              <a:t>Toma de datos </a:t>
            </a:r>
            <a:endParaRPr lang="es-EC" sz="2000" b="1" dirty="0">
              <a:latin typeface="+mn-lt"/>
            </a:endParaRPr>
          </a:p>
        </p:txBody>
      </p:sp>
      <p:graphicFrame>
        <p:nvGraphicFramePr>
          <p:cNvPr id="8" name="Diagrama 7"/>
          <p:cNvGraphicFramePr/>
          <p:nvPr>
            <p:extLst>
              <p:ext uri="{D42A27DB-BD31-4B8C-83A1-F6EECF244321}">
                <p14:modId xmlns:p14="http://schemas.microsoft.com/office/powerpoint/2010/main" val="4043295002"/>
              </p:ext>
            </p:extLst>
          </p:nvPr>
        </p:nvGraphicFramePr>
        <p:xfrm>
          <a:off x="1177596" y="1016448"/>
          <a:ext cx="7214260" cy="461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38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3541690" y="0"/>
            <a:ext cx="5513410" cy="584200"/>
          </a:xfrm>
        </p:spPr>
        <p:txBody>
          <a:bodyPr/>
          <a:lstStyle/>
          <a:p>
            <a:pPr algn="r"/>
            <a:r>
              <a:rPr lang="es-EC" dirty="0" smtClean="0">
                <a:solidFill>
                  <a:srgbClr val="FF0000"/>
                </a:solidFill>
              </a:rPr>
              <a:t>EXPERIMENTACIÓN</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C" dirty="0"/>
          </a:p>
          <a:p>
            <a:pPr marL="0" indent="0">
              <a:buFont typeface="Arial" panose="020B0604020202020204" pitchFamily="34" charset="0"/>
              <a:buNone/>
            </a:pPr>
            <a:endParaRPr lang="es-EC" b="1" dirty="0"/>
          </a:p>
        </p:txBody>
      </p:sp>
      <p:pic>
        <p:nvPicPr>
          <p:cNvPr id="18" name="Imagen 17"/>
          <p:cNvPicPr>
            <a:picLocks noChangeAspect="1"/>
          </p:cNvPicPr>
          <p:nvPr/>
        </p:nvPicPr>
        <p:blipFill>
          <a:blip r:embed="rId2"/>
          <a:stretch>
            <a:fillRect/>
          </a:stretch>
        </p:blipFill>
        <p:spPr>
          <a:xfrm>
            <a:off x="476251" y="736600"/>
            <a:ext cx="4132405" cy="4183172"/>
          </a:xfrm>
          <a:prstGeom prst="rect">
            <a:avLst/>
          </a:prstGeom>
        </p:spPr>
      </p:pic>
      <p:pic>
        <p:nvPicPr>
          <p:cNvPr id="19" name="Imagen 18"/>
          <p:cNvPicPr>
            <a:picLocks noChangeAspect="1"/>
          </p:cNvPicPr>
          <p:nvPr/>
        </p:nvPicPr>
        <p:blipFill>
          <a:blip r:embed="rId3"/>
          <a:stretch>
            <a:fillRect/>
          </a:stretch>
        </p:blipFill>
        <p:spPr>
          <a:xfrm>
            <a:off x="4784726" y="736600"/>
            <a:ext cx="4220771" cy="4230797"/>
          </a:xfrm>
          <a:prstGeom prst="rect">
            <a:avLst/>
          </a:prstGeom>
        </p:spPr>
      </p:pic>
      <p:sp>
        <p:nvSpPr>
          <p:cNvPr id="20" name="Rectángulo 19"/>
          <p:cNvSpPr/>
          <p:nvPr/>
        </p:nvSpPr>
        <p:spPr>
          <a:xfrm>
            <a:off x="628651" y="5243313"/>
            <a:ext cx="8312150" cy="646331"/>
          </a:xfrm>
          <a:prstGeom prst="rect">
            <a:avLst/>
          </a:prstGeom>
        </p:spPr>
        <p:txBody>
          <a:bodyPr wrap="square">
            <a:spAutoFit/>
          </a:bodyPr>
          <a:lstStyle/>
          <a:p>
            <a:pPr algn="just"/>
            <a:r>
              <a:rPr lang="es-EC" dirty="0" smtClean="0">
                <a:latin typeface="Times New Roman" panose="02020603050405020304" pitchFamily="18" charset="0"/>
                <a:ea typeface="Calibri" panose="020F0502020204030204" pitchFamily="34" charset="0"/>
              </a:rPr>
              <a:t>Se </a:t>
            </a:r>
            <a:r>
              <a:rPr lang="es-EC" dirty="0">
                <a:latin typeface="Times New Roman" panose="02020603050405020304" pitchFamily="18" charset="0"/>
                <a:ea typeface="Calibri" panose="020F0502020204030204" pitchFamily="34" charset="0"/>
              </a:rPr>
              <a:t>utilizó una balanza electrónica de marca CAMRY el grado de precisión del instrumento fue de </a:t>
            </a:r>
            <a:r>
              <a:rPr lang="es-EC" dirty="0" smtClean="0">
                <a:latin typeface="Times New Roman" panose="02020603050405020304" pitchFamily="18" charset="0"/>
                <a:ea typeface="Calibri" panose="020F0502020204030204" pitchFamily="34" charset="0"/>
              </a:rPr>
              <a:t>0.01g.</a:t>
            </a:r>
            <a:endParaRPr lang="es-ES" dirty="0"/>
          </a:p>
        </p:txBody>
      </p:sp>
    </p:spTree>
    <p:extLst>
      <p:ext uri="{BB962C8B-B14F-4D97-AF65-F5344CB8AC3E}">
        <p14:creationId xmlns:p14="http://schemas.microsoft.com/office/powerpoint/2010/main" val="2087045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1472540" y="0"/>
            <a:ext cx="7582560" cy="584200"/>
          </a:xfrm>
        </p:spPr>
        <p:txBody>
          <a:bodyPr/>
          <a:lstStyle/>
          <a:p>
            <a:pPr algn="r"/>
            <a:r>
              <a:rPr lang="es-EC" dirty="0" smtClean="0">
                <a:solidFill>
                  <a:srgbClr val="FF0000"/>
                </a:solidFill>
              </a:rPr>
              <a:t>PROCESAMIENTO DE SEÑALES</a:t>
            </a: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584201"/>
            <a:ext cx="8312150" cy="5474595"/>
          </a:xfrm>
        </p:spPr>
        <p:txBody>
          <a:bodyPr>
            <a:normAutofit/>
          </a:bodyPr>
          <a:lstStyle/>
          <a:p>
            <a:endParaRPr lang="es-EC" dirty="0"/>
          </a:p>
          <a:p>
            <a:pPr marL="0" indent="0">
              <a:buNone/>
            </a:pPr>
            <a:endParaRPr lang="es-EC" b="1" dirty="0"/>
          </a:p>
        </p:txBody>
      </p:sp>
      <p:sp>
        <p:nvSpPr>
          <p:cNvPr id="6" name="Marcador de contenido 2">
            <a:extLst>
              <a:ext uri="{FF2B5EF4-FFF2-40B4-BE49-F238E27FC236}">
                <a16:creationId xmlns="" xmlns:a16="http://schemas.microsoft.com/office/drawing/2014/main" xmlns:a14="http://schemas.microsoft.com/office/drawing/2010/main" xmlns:mc="http://schemas.openxmlformats.org/markup-compatibility/2006"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smtClean="0">
              <a:latin typeface="+mn-lt"/>
            </a:endParaRPr>
          </a:p>
          <a:p>
            <a:endParaRPr lang="es-EC" sz="2000" smtClean="0"/>
          </a:p>
          <a:p>
            <a:pPr marL="0" indent="0">
              <a:buNone/>
            </a:pPr>
            <a:endParaRPr lang="es-EC" smtClean="0"/>
          </a:p>
          <a:p>
            <a:pPr marL="0" indent="0">
              <a:buFont typeface="Arial" panose="020B0604020202020204" pitchFamily="34" charset="0"/>
              <a:buNone/>
            </a:pPr>
            <a:endParaRPr lang="es-EC" b="1" dirty="0"/>
          </a:p>
        </p:txBody>
      </p:sp>
      <p:sp>
        <p:nvSpPr>
          <p:cNvPr id="4" name="Rectángulo 3"/>
          <p:cNvSpPr/>
          <p:nvPr/>
        </p:nvSpPr>
        <p:spPr>
          <a:xfrm>
            <a:off x="781051" y="600624"/>
            <a:ext cx="7923562" cy="1964640"/>
          </a:xfrm>
          <a:prstGeom prst="rect">
            <a:avLst/>
          </a:prstGeom>
        </p:spPr>
        <p:txBody>
          <a:bodyPr wrap="square">
            <a:spAutoFit/>
          </a:bodyPr>
          <a:lstStyle/>
          <a:p>
            <a:pPr marL="0" lvl="2" algn="just">
              <a:spcBef>
                <a:spcPts val="200"/>
              </a:spcBef>
              <a:spcAft>
                <a:spcPts val="0"/>
              </a:spcAft>
            </a:pPr>
            <a:r>
              <a:rPr lang="es-EC" sz="2400" b="1" dirty="0">
                <a:latin typeface="Times New Roman" panose="02020603050405020304" pitchFamily="18" charset="0"/>
                <a:ea typeface="Times New Roman" panose="02020603050405020304" pitchFamily="18" charset="0"/>
                <a:cs typeface="Times New Roman" panose="02020603050405020304" pitchFamily="18" charset="0"/>
              </a:rPr>
              <a:t>Corrección de líneas base de cada uno de los </a:t>
            </a:r>
            <a:r>
              <a:rPr lang="es-EC" sz="2400" b="1" dirty="0" smtClean="0">
                <a:latin typeface="Times New Roman" panose="02020603050405020304" pitchFamily="18" charset="0"/>
                <a:ea typeface="Times New Roman" panose="02020603050405020304" pitchFamily="18" charset="0"/>
                <a:cs typeface="Times New Roman" panose="02020603050405020304" pitchFamily="18" charset="0"/>
              </a:rPr>
              <a:t>experimentos</a:t>
            </a:r>
            <a:endParaRPr lang="es-ES" sz="2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lvl="2" algn="just">
              <a:spcBef>
                <a:spcPts val="200"/>
              </a:spcBef>
              <a:spcAft>
                <a:spcPts val="0"/>
              </a:spcAft>
            </a:pPr>
            <a:r>
              <a:rPr lang="es-EC" sz="2400" dirty="0" smtClean="0">
                <a:latin typeface="Times New Roman" panose="02020603050405020304" pitchFamily="18" charset="0"/>
                <a:ea typeface="Calibri" panose="020F0502020204030204" pitchFamily="34" charset="0"/>
                <a:cs typeface="Times New Roman" panose="02020603050405020304" pitchFamily="18" charset="0"/>
              </a:rPr>
              <a:t>Se estableció </a:t>
            </a:r>
            <a:r>
              <a:rPr lang="es-EC" sz="2400" dirty="0">
                <a:latin typeface="Times New Roman" panose="02020603050405020304" pitchFamily="18" charset="0"/>
                <a:ea typeface="Calibri" panose="020F0502020204030204" pitchFamily="34" charset="0"/>
                <a:cs typeface="Times New Roman" panose="02020603050405020304" pitchFamily="18" charset="0"/>
              </a:rPr>
              <a:t>una misma línea base para todos los experimentos, ya que al realizar los modelos de calibración multivariantes se comparan cada uno de los picos de la señal a diferentes </a:t>
            </a:r>
            <a:r>
              <a:rPr lang="es-EC" sz="2400" dirty="0" smtClean="0">
                <a:latin typeface="Times New Roman" panose="02020603050405020304" pitchFamily="18" charset="0"/>
                <a:ea typeface="Calibri" panose="020F0502020204030204" pitchFamily="34" charset="0"/>
                <a:cs typeface="Times New Roman" panose="02020603050405020304" pitchFamily="18" charset="0"/>
              </a:rPr>
              <a:t>concentraciones</a:t>
            </a:r>
            <a:r>
              <a:rPr lang="es-EC" sz="2400" dirty="0">
                <a:latin typeface="Times New Roman" panose="02020603050405020304" pitchFamily="18" charset="0"/>
                <a:ea typeface="Calibri" panose="020F0502020204030204" pitchFamily="34" charset="0"/>
                <a:cs typeface="Times New Roman" panose="02020603050405020304" pitchFamily="18" charset="0"/>
              </a:rPr>
              <a:t>.</a:t>
            </a:r>
            <a:endParaRPr lang="es-E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2"/>
          <p:cNvSpPr>
            <a:spLocks noChangeArrowheads="1"/>
          </p:cNvSpPr>
          <p:nvPr/>
        </p:nvSpPr>
        <p:spPr bwMode="auto">
          <a:xfrm>
            <a:off x="829295" y="2971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3" name="Imagen 28"/>
          <p:cNvPicPr>
            <a:picLocks noChangeAspect="1" noChangeArrowheads="1"/>
          </p:cNvPicPr>
          <p:nvPr/>
        </p:nvPicPr>
        <p:blipFill>
          <a:blip r:embed="rId2">
            <a:extLst>
              <a:ext uri="{28A0092B-C50C-407E-A947-70E740481C1C}">
                <a14:useLocalDpi xmlns:a14="http://schemas.microsoft.com/office/drawing/2010/main" val="0"/>
              </a:ext>
            </a:extLst>
          </a:blip>
          <a:srcRect t="-2" b="671"/>
          <a:stretch>
            <a:fillRect/>
          </a:stretch>
        </p:blipFill>
        <p:spPr bwMode="auto">
          <a:xfrm>
            <a:off x="550788" y="2682387"/>
            <a:ext cx="4060552" cy="31300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753417" y="5875955"/>
            <a:ext cx="2015295" cy="51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400" b="1" i="1" u="none" strike="noStrike" cap="none" normalizeH="0" baseline="0" dirty="0" smtClean="0" bmk="_Toc508005933">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Figura 3</a:t>
            </a:r>
            <a:r>
              <a:rPr kumimoji="0" lang="es-EC" sz="1400" b="0" i="0" u="none" strike="noStrike" cap="none" normalizeH="0" baseline="0" dirty="0" smtClean="0" bmk="_Toc508005933">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Señal original</a:t>
            </a:r>
            <a:endParaRPr kumimoji="0" lang="es-EC"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auto">
          <a:xfrm>
            <a:off x="4687540" y="26133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3076" name="Imagen 24" descr="Datos Alineados"/>
          <p:cNvPicPr>
            <a:picLocks noChangeAspect="1" noChangeArrowheads="1"/>
          </p:cNvPicPr>
          <p:nvPr/>
        </p:nvPicPr>
        <p:blipFill>
          <a:blip r:embed="rId3">
            <a:extLst>
              <a:ext uri="{28A0092B-C50C-407E-A947-70E740481C1C}">
                <a14:useLocalDpi xmlns:a14="http://schemas.microsoft.com/office/drawing/2010/main" val="0"/>
              </a:ext>
            </a:extLst>
          </a:blip>
          <a:srcRect t="3818" b="2650"/>
          <a:stretch>
            <a:fillRect/>
          </a:stretch>
        </p:blipFill>
        <p:spPr bwMode="auto">
          <a:xfrm>
            <a:off x="4535140" y="2682387"/>
            <a:ext cx="4601433" cy="30746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p:cNvSpPr/>
          <p:nvPr/>
        </p:nvSpPr>
        <p:spPr>
          <a:xfrm>
            <a:off x="4784726" y="5826100"/>
            <a:ext cx="4017320" cy="307777"/>
          </a:xfrm>
          <a:prstGeom prst="rect">
            <a:avLst/>
          </a:prstGeom>
        </p:spPr>
        <p:txBody>
          <a:bodyPr wrap="square">
            <a:spAutoFit/>
          </a:bodyPr>
          <a:lstStyle/>
          <a:p>
            <a:pPr lvl="0" eaLnBrk="0" fontAlgn="base" hangingPunct="0">
              <a:spcBef>
                <a:spcPct val="0"/>
              </a:spcBef>
              <a:spcAft>
                <a:spcPct val="0"/>
              </a:spcAft>
            </a:pPr>
            <a:r>
              <a:rPr lang="es-EC" sz="1400" b="1" i="1" dirty="0" bmk="_Toc508005935">
                <a:latin typeface="Arial" panose="020B0604020202020204" pitchFamily="34" charset="0"/>
                <a:ea typeface="Times New Roman" panose="02020603050405020304" pitchFamily="18" charset="0"/>
                <a:cs typeface="Times New Roman" panose="02020603050405020304" pitchFamily="18" charset="0"/>
              </a:rPr>
              <a:t>Figura 4</a:t>
            </a:r>
            <a:r>
              <a:rPr lang="es-EC" sz="1400" dirty="0" smtClean="0" bmk="_Toc508005935">
                <a:latin typeface="Arial" panose="020B0604020202020204" pitchFamily="34" charset="0"/>
                <a:ea typeface="Times New Roman" panose="02020603050405020304" pitchFamily="18" charset="0"/>
                <a:cs typeface="Times New Roman" panose="02020603050405020304" pitchFamily="18" charset="0"/>
              </a:rPr>
              <a:t> </a:t>
            </a:r>
            <a:r>
              <a:rPr lang="es-EC" sz="1400" dirty="0" bmk="_Toc508005935">
                <a:latin typeface="Arial" panose="020B0604020202020204" pitchFamily="34" charset="0"/>
                <a:ea typeface="Times New Roman" panose="02020603050405020304" pitchFamily="18" charset="0"/>
                <a:cs typeface="Times New Roman" panose="02020603050405020304" pitchFamily="18" charset="0"/>
              </a:rPr>
              <a:t>Señales con líneas base alineadas</a:t>
            </a:r>
            <a:endParaRPr lang="es-EC" sz="1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5B4A67-D285-4B17-9D9F-2ECCF7E3C202}"/>
              </a:ext>
            </a:extLst>
          </p:cNvPr>
          <p:cNvSpPr>
            <a:spLocks noGrp="1"/>
          </p:cNvSpPr>
          <p:nvPr>
            <p:ph type="title"/>
          </p:nvPr>
        </p:nvSpPr>
        <p:spPr>
          <a:xfrm>
            <a:off x="2276698" y="235243"/>
            <a:ext cx="6867302" cy="584200"/>
          </a:xfrm>
        </p:spPr>
        <p:txBody>
          <a:bodyPr/>
          <a:lstStyle/>
          <a:p>
            <a:r>
              <a:rPr lang="es-EC" dirty="0" smtClean="0">
                <a:solidFill>
                  <a:srgbClr val="FF0000"/>
                </a:solidFill>
              </a:rPr>
              <a:t>PROCESAMIENTO DE SEÑALES</a:t>
            </a:r>
            <a:br>
              <a:rPr lang="es-EC" dirty="0" smtClean="0">
                <a:solidFill>
                  <a:srgbClr val="FF0000"/>
                </a:solidFill>
              </a:rPr>
            </a:br>
            <a:endParaRPr lang="es-EC" dirty="0">
              <a:solidFill>
                <a:srgbClr val="FF0000"/>
              </a:solidFill>
            </a:endParaRPr>
          </a:p>
        </p:txBody>
      </p:sp>
      <p:sp>
        <p:nvSpPr>
          <p:cNvPr id="3" name="Marcador de contenido 2">
            <a:extLst>
              <a:ext uri="{FF2B5EF4-FFF2-40B4-BE49-F238E27FC236}">
                <a16:creationId xmlns="" xmlns:a16="http://schemas.microsoft.com/office/drawing/2014/main" id="{5294C15C-363D-4DE9-8C30-23D5B41618B3}"/>
              </a:ext>
            </a:extLst>
          </p:cNvPr>
          <p:cNvSpPr>
            <a:spLocks noGrp="1"/>
          </p:cNvSpPr>
          <p:nvPr>
            <p:ph idx="1"/>
          </p:nvPr>
        </p:nvSpPr>
        <p:spPr>
          <a:xfrm>
            <a:off x="628651" y="631972"/>
            <a:ext cx="8312150" cy="5474595"/>
          </a:xfrm>
        </p:spPr>
        <p:txBody>
          <a:bodyPr>
            <a:normAutofit/>
          </a:bodyPr>
          <a:lstStyle/>
          <a:p>
            <a:endParaRPr lang="es-EC" dirty="0" smtClean="0"/>
          </a:p>
          <a:p>
            <a:pPr marL="0" indent="0">
              <a:buNone/>
            </a:pPr>
            <a:endParaRPr lang="es-EC" b="1" dirty="0"/>
          </a:p>
        </p:txBody>
      </p:sp>
      <p:sp>
        <p:nvSpPr>
          <p:cNvPr id="6" name="Marcador de contenido 2">
            <a:extLst>
              <a:ext uri="{FF2B5EF4-FFF2-40B4-BE49-F238E27FC236}">
                <a16:creationId xmlns="" xmlns:a16="http://schemas.microsoft.com/office/drawing/2014/main" id="{5294C15C-363D-4DE9-8C30-23D5B41618B3}"/>
              </a:ext>
            </a:extLst>
          </p:cNvPr>
          <p:cNvSpPr txBox="1">
            <a:spLocks/>
          </p:cNvSpPr>
          <p:nvPr/>
        </p:nvSpPr>
        <p:spPr>
          <a:xfrm>
            <a:off x="781051" y="736601"/>
            <a:ext cx="8312150" cy="5474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2000" dirty="0"/>
          </a:p>
          <a:p>
            <a:pPr marL="0" indent="0">
              <a:buNone/>
            </a:pPr>
            <a:endParaRPr lang="es-EC" dirty="0"/>
          </a:p>
          <a:p>
            <a:pPr marL="0" indent="0">
              <a:buFont typeface="Arial" panose="020B0604020202020204" pitchFamily="34" charset="0"/>
              <a:buNone/>
            </a:pPr>
            <a:endParaRPr lang="es-EC" b="1" dirty="0"/>
          </a:p>
        </p:txBody>
      </p:sp>
      <p:sp>
        <p:nvSpPr>
          <p:cNvPr id="5" name="Rectángulo 4"/>
          <p:cNvSpPr/>
          <p:nvPr/>
        </p:nvSpPr>
        <p:spPr>
          <a:xfrm>
            <a:off x="425452" y="588610"/>
            <a:ext cx="8312150" cy="461665"/>
          </a:xfrm>
          <a:prstGeom prst="rect">
            <a:avLst/>
          </a:prstGeom>
        </p:spPr>
        <p:txBody>
          <a:bodyPr wrap="square">
            <a:spAutoFit/>
          </a:bodyPr>
          <a:lstStyle/>
          <a:p>
            <a:pPr marL="0" lvl="2" algn="just"/>
            <a:r>
              <a:rPr lang="es-EC" sz="2400" b="1" dirty="0"/>
              <a:t>Filtrado de </a:t>
            </a:r>
            <a:r>
              <a:rPr lang="es-EC" sz="2400" b="1" dirty="0" smtClean="0"/>
              <a:t>señales</a:t>
            </a:r>
            <a:endParaRPr lang="es-ES" sz="2400" b="1" dirty="0"/>
          </a:p>
        </p:txBody>
      </p:sp>
      <p:graphicFrame>
        <p:nvGraphicFramePr>
          <p:cNvPr id="10" name="Diagrama 9"/>
          <p:cNvGraphicFramePr/>
          <p:nvPr>
            <p:extLst>
              <p:ext uri="{D42A27DB-BD31-4B8C-83A1-F6EECF244321}">
                <p14:modId xmlns:p14="http://schemas.microsoft.com/office/powerpoint/2010/main" val="2019636288"/>
              </p:ext>
            </p:extLst>
          </p:nvPr>
        </p:nvGraphicFramePr>
        <p:xfrm>
          <a:off x="425452" y="999480"/>
          <a:ext cx="8312150" cy="201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425452" y="2764936"/>
            <a:ext cx="8261351" cy="1015663"/>
          </a:xfrm>
          <a:prstGeom prst="rect">
            <a:avLst/>
          </a:prstGeom>
        </p:spPr>
        <p:txBody>
          <a:bodyPr wrap="square">
            <a:spAutoFit/>
          </a:bodyPr>
          <a:lstStyle/>
          <a:p>
            <a:pPr algn="just">
              <a:lnSpc>
                <a:spcPct val="150000"/>
              </a:lnSpc>
              <a:spcAft>
                <a:spcPts val="0"/>
              </a:spcAft>
            </a:pPr>
            <a:r>
              <a:rPr lang="es-EC" sz="2000" dirty="0">
                <a:ea typeface="Calibri" panose="020F0502020204030204" pitchFamily="34" charset="0"/>
                <a:cs typeface="Times New Roman" panose="02020603050405020304" pitchFamily="18" charset="0"/>
              </a:rPr>
              <a:t>Lo que se quiere es eliminar el ruido de alta frecuencia, se utilizó un filtro de </a:t>
            </a:r>
            <a:r>
              <a:rPr lang="es-EC" sz="2000" dirty="0" smtClean="0">
                <a:ea typeface="Calibri" panose="020F0502020204030204" pitchFamily="34" charset="0"/>
                <a:cs typeface="Times New Roman" panose="02020603050405020304" pitchFamily="18" charset="0"/>
              </a:rPr>
              <a:t>mediana.</a:t>
            </a:r>
            <a:endParaRPr lang="es-ES" sz="2000" dirty="0">
              <a:effectLst/>
              <a:ea typeface="Calibri" panose="020F0502020204030204" pitchFamily="34" charset="0"/>
              <a:cs typeface="Times New Roman" panose="02020603050405020304" pitchFamily="18" charset="0"/>
            </a:endParaRPr>
          </a:p>
        </p:txBody>
      </p:sp>
      <p:pic>
        <p:nvPicPr>
          <p:cNvPr id="4102" name="Imagen 35" descr="Datos filtrados 3"/>
          <p:cNvPicPr>
            <a:picLocks noChangeAspect="1" noChangeArrowheads="1"/>
          </p:cNvPicPr>
          <p:nvPr/>
        </p:nvPicPr>
        <p:blipFill>
          <a:blip r:embed="rId7">
            <a:extLst>
              <a:ext uri="{28A0092B-C50C-407E-A947-70E740481C1C}">
                <a14:useLocalDpi xmlns:a14="http://schemas.microsoft.com/office/drawing/2010/main" val="0"/>
              </a:ext>
            </a:extLst>
          </a:blip>
          <a:srcRect t="4819" b="2747"/>
          <a:stretch>
            <a:fillRect/>
          </a:stretch>
        </p:blipFill>
        <p:spPr bwMode="auto">
          <a:xfrm>
            <a:off x="4940141" y="3840689"/>
            <a:ext cx="3250047" cy="2140972"/>
          </a:xfrm>
          <a:prstGeom prst="rect">
            <a:avLst/>
          </a:prstGeom>
          <a:noFill/>
          <a:extLst>
            <a:ext uri="{909E8E84-426E-40DD-AFC4-6F175D3DCCD1}">
              <a14:hiddenFill xmlns:a14="http://schemas.microsoft.com/office/drawing/2010/main">
                <a:solidFill>
                  <a:srgbClr val="FFFFFF"/>
                </a:solidFill>
              </a14:hiddenFill>
            </a:ext>
          </a:extLst>
        </p:spPr>
      </p:pic>
      <p:pic>
        <p:nvPicPr>
          <p:cNvPr id="4101" name="Imagen 33" descr="Datos sin filtro"/>
          <p:cNvPicPr>
            <a:picLocks noChangeAspect="1" noChangeArrowheads="1"/>
          </p:cNvPicPr>
          <p:nvPr/>
        </p:nvPicPr>
        <p:blipFill>
          <a:blip r:embed="rId8">
            <a:extLst>
              <a:ext uri="{28A0092B-C50C-407E-A947-70E740481C1C}">
                <a14:useLocalDpi xmlns:a14="http://schemas.microsoft.com/office/drawing/2010/main" val="0"/>
              </a:ext>
            </a:extLst>
          </a:blip>
          <a:srcRect t="4286" b="2707"/>
          <a:stretch>
            <a:fillRect/>
          </a:stretch>
        </p:blipFill>
        <p:spPr bwMode="auto">
          <a:xfrm>
            <a:off x="730251" y="3729125"/>
            <a:ext cx="3259858" cy="225253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p:cNvSpPr>
            <a:spLocks noChangeArrowheads="1"/>
          </p:cNvSpPr>
          <p:nvPr/>
        </p:nvSpPr>
        <p:spPr bwMode="auto">
          <a:xfrm>
            <a:off x="2541809" y="5993291"/>
            <a:ext cx="3696846" cy="4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200" b="1" i="1" u="none" strike="noStrike" cap="none" normalizeH="0" baseline="0" dirty="0" smtClean="0" bmk="_Toc508005936">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Figura 5</a:t>
            </a:r>
            <a:r>
              <a:rPr kumimoji="0" lang="es-EC" sz="1200" b="0" i="0" u="none" strike="noStrike" cap="none" normalizeH="0" baseline="0" dirty="0" smtClean="0" bmk="_Toc508005936">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Filtro de mediana con una ventana de k=5</a:t>
            </a:r>
            <a:endParaRPr kumimoji="0" lang="es-EC"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8376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7309</TotalTime>
  <Words>1672</Words>
  <Application>Microsoft Office PowerPoint</Application>
  <PresentationFormat>Presentación en pantalla (4:3)</PresentationFormat>
  <Paragraphs>183</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Times New Roman</vt:lpstr>
      <vt:lpstr>Tema de Office</vt:lpstr>
      <vt:lpstr>Presentación de PowerPoint</vt:lpstr>
      <vt:lpstr>TEMARIO</vt:lpstr>
      <vt:lpstr>JUSTIFICACIÓN E IMPORTANCIA</vt:lpstr>
      <vt:lpstr>OBJETIVOS</vt:lpstr>
      <vt:lpstr>PROTOTIPO NARIZ ELECTRÓNICA</vt:lpstr>
      <vt:lpstr>EXPERIMENTACIÓN</vt:lpstr>
      <vt:lpstr>EXPERIMENTACIÓN</vt:lpstr>
      <vt:lpstr>PROCESAMIENTO DE SEÑALES</vt:lpstr>
      <vt:lpstr>PROCESAMIENTO DE SEÑALES </vt:lpstr>
      <vt:lpstr>PROCESAMIENTO DE SEÑALES</vt:lpstr>
      <vt:lpstr>ORGANIZACIÓN DE DATOS</vt:lpstr>
      <vt:lpstr>ORGANIZACIÓN DE DATOS</vt:lpstr>
      <vt:lpstr>ANÁLISIS DE COMPONENTES PRINCIPALES</vt:lpstr>
      <vt:lpstr>ANÁLISIS DE COMPONENTES PRINCIPALES</vt:lpstr>
      <vt:lpstr>MODELOS DE CALIBRACIÓN</vt:lpstr>
      <vt:lpstr>MODELOS DE CALIBRACIÓN</vt:lpstr>
      <vt:lpstr>MODELOS DE CALIBRACIÓN</vt:lpstr>
      <vt:lpstr>MODELOS DE CALIBRACIÓN</vt:lpstr>
      <vt:lpstr>MODELOS DE CALIBRACIÓN</vt:lpstr>
      <vt:lpstr>MODELOS DE CALIBRACIÓN</vt:lpstr>
      <vt:lpstr>MODELOS DE CALIBRACIÓN</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Dario</dc:creator>
  <cp:lastModifiedBy>JESSI-NATHY</cp:lastModifiedBy>
  <cp:revision>356</cp:revision>
  <dcterms:created xsi:type="dcterms:W3CDTF">2017-04-26T17:31:47Z</dcterms:created>
  <dcterms:modified xsi:type="dcterms:W3CDTF">2018-03-06T07:42:22Z</dcterms:modified>
  <cp:contentStatus/>
</cp:coreProperties>
</file>