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6" r:id="rId25"/>
    <p:sldId id="280" r:id="rId26"/>
    <p:sldId id="285" r:id="rId27"/>
    <p:sldId id="282" r:id="rId28"/>
    <p:sldId id="283" r:id="rId29"/>
    <p:sldId id="284" r:id="rId30"/>
    <p:sldId id="287" r:id="rId31"/>
    <p:sldId id="288" r:id="rId32"/>
    <p:sldId id="289" r:id="rId33"/>
    <p:sldId id="290" r:id="rId34"/>
    <p:sldId id="291" r:id="rId35"/>
    <p:sldId id="292" r:id="rId36"/>
    <p:sldId id="293" r:id="rId37"/>
    <p:sldId id="294" r:id="rId38"/>
    <p:sldId id="295" r:id="rId39"/>
    <p:sldId id="296" r:id="rId40"/>
    <p:sldId id="301" r:id="rId41"/>
    <p:sldId id="297" r:id="rId42"/>
    <p:sldId id="298" r:id="rId43"/>
    <p:sldId id="302" r:id="rId44"/>
    <p:sldId id="299" r:id="rId45"/>
    <p:sldId id="300" r:id="rId46"/>
    <p:sldId id="303" r:id="rId47"/>
    <p:sldId id="304" r:id="rId48"/>
    <p:sldId id="305" r:id="rId49"/>
    <p:sldId id="306" r:id="rId50"/>
    <p:sldId id="307" r:id="rId51"/>
    <p:sldId id="308" r:id="rId52"/>
    <p:sldId id="309" r:id="rId53"/>
    <p:sldId id="310" r:id="rId54"/>
    <p:sldId id="31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2" d="100"/>
          <a:sy n="42" d="100"/>
        </p:scale>
        <p:origin x="66"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3.jpe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4899" y="2040959"/>
            <a:ext cx="8825658" cy="1841679"/>
          </a:xfrm>
        </p:spPr>
        <p:txBody>
          <a:bodyPr/>
          <a:lstStyle/>
          <a:p>
            <a:pPr algn="ctr"/>
            <a:r>
              <a:rPr lang="es-EC" sz="2800" b="1" dirty="0" smtClean="0"/>
              <a:t>“ANÁLISIS </a:t>
            </a:r>
            <a:r>
              <a:rPr lang="es-EC" sz="2800" b="1" dirty="0"/>
              <a:t>DEL MÉTODO ESTEGANOGRÁFICO COMO SOPORTE A LA SEGURIDAD DE LA IFORMACIÓN MEDIANTE LA OCULTACIÓN DE INFORMACIÓN SECRETA DENTRO DE UN </a:t>
            </a:r>
            <a:r>
              <a:rPr lang="es-EC" sz="2800" b="1" dirty="0" smtClean="0"/>
              <a:t>VIDEO”</a:t>
            </a:r>
            <a:endParaRPr lang="es-EC" sz="2800" dirty="0"/>
          </a:p>
        </p:txBody>
      </p:sp>
      <p:sp>
        <p:nvSpPr>
          <p:cNvPr id="3" name="Subtítulo 2"/>
          <p:cNvSpPr>
            <a:spLocks noGrp="1"/>
          </p:cNvSpPr>
          <p:nvPr>
            <p:ph type="subTitle" idx="1"/>
          </p:nvPr>
        </p:nvSpPr>
        <p:spPr>
          <a:xfrm>
            <a:off x="2815816" y="4616002"/>
            <a:ext cx="8825658" cy="1437067"/>
          </a:xfrm>
        </p:spPr>
        <p:txBody>
          <a:bodyPr>
            <a:normAutofit/>
          </a:bodyPr>
          <a:lstStyle/>
          <a:p>
            <a:pPr algn="r"/>
            <a:r>
              <a:rPr lang="es-EC" dirty="0" smtClean="0">
                <a:solidFill>
                  <a:schemeClr val="tx1"/>
                </a:solidFill>
              </a:rPr>
              <a:t>DEPARTAMENTO DE ELÉCTRICA Y ELECTRÓNICA</a:t>
            </a:r>
          </a:p>
          <a:p>
            <a:pPr algn="r"/>
            <a:r>
              <a:rPr lang="es-EC" dirty="0" smtClean="0">
                <a:solidFill>
                  <a:schemeClr val="tx1"/>
                </a:solidFill>
              </a:rPr>
              <a:t>INGENIERÍA EN ELECTRÓNICA Y TELECOMUNICACIONES</a:t>
            </a:r>
          </a:p>
          <a:p>
            <a:pPr algn="r"/>
            <a:r>
              <a:rPr lang="es-EC" dirty="0" smtClean="0">
                <a:solidFill>
                  <a:schemeClr val="tx1"/>
                </a:solidFill>
              </a:rPr>
              <a:t>XAVIER EDUARDO HERRERA ARCENTALES</a:t>
            </a:r>
            <a:endParaRPr lang="es-EC"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8563" y="52836"/>
            <a:ext cx="5146040" cy="1254760"/>
          </a:xfrm>
          <a:prstGeom prst="rect">
            <a:avLst/>
          </a:prstGeom>
          <a:noFill/>
          <a:ln>
            <a:noFill/>
          </a:ln>
        </p:spPr>
      </p:pic>
    </p:spTree>
    <p:extLst>
      <p:ext uri="{BB962C8B-B14F-4D97-AF65-F5344CB8AC3E}">
        <p14:creationId xmlns:p14="http://schemas.microsoft.com/office/powerpoint/2010/main" val="268714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8680" y="982980"/>
            <a:ext cx="9364053" cy="5562599"/>
          </a:xfrm>
        </p:spPr>
        <p:txBody>
          <a:bodyPr>
            <a:normAutofit/>
          </a:bodyPr>
          <a:lstStyle/>
          <a:p>
            <a:r>
              <a:rPr lang="es-EC" sz="2400" dirty="0" smtClean="0"/>
              <a:t>Esteganografía:</a:t>
            </a:r>
          </a:p>
          <a:p>
            <a:endParaRPr lang="es-EC" sz="2400" dirty="0" smtClean="0"/>
          </a:p>
          <a:p>
            <a:pPr lvl="1"/>
            <a:r>
              <a:rPr lang="es-EC" sz="2000" dirty="0" smtClean="0"/>
              <a:t>Proviene del Griego: “</a:t>
            </a:r>
            <a:r>
              <a:rPr lang="es-EC" sz="2000" dirty="0" err="1" smtClean="0"/>
              <a:t>Steganos</a:t>
            </a:r>
            <a:r>
              <a:rPr lang="es-EC" sz="2000" dirty="0" smtClean="0"/>
              <a:t>” (Oculto) y “Graphos” (Texto)</a:t>
            </a:r>
          </a:p>
          <a:p>
            <a:pPr lvl="1"/>
            <a:r>
              <a:rPr lang="es-EC" sz="2000" dirty="0" smtClean="0"/>
              <a:t>Fácilmente confundido con la criptografía</a:t>
            </a:r>
          </a:p>
          <a:p>
            <a:pPr lvl="1"/>
            <a:r>
              <a:rPr lang="es-EC" sz="2000" dirty="0" smtClean="0"/>
              <a:t>Característica principal es la de hacer imperceptible la información oculta.</a:t>
            </a:r>
          </a:p>
          <a:p>
            <a:pPr lvl="1"/>
            <a:r>
              <a:rPr lang="es-EC" sz="2000" dirty="0" smtClean="0"/>
              <a:t>Algunos ejemplos de esteganografía en la edad antigua:</a:t>
            </a:r>
          </a:p>
          <a:p>
            <a:pPr lvl="2"/>
            <a:r>
              <a:rPr lang="es-EC" sz="1800" dirty="0" smtClean="0"/>
              <a:t>Tablas con cera</a:t>
            </a:r>
          </a:p>
          <a:p>
            <a:pPr lvl="2"/>
            <a:r>
              <a:rPr lang="es-EC" sz="1800" dirty="0" smtClean="0"/>
              <a:t>Uso de personas para tatuar en sus cabezas</a:t>
            </a:r>
          </a:p>
          <a:p>
            <a:pPr marL="914400" lvl="2" indent="0">
              <a:buNone/>
            </a:pPr>
            <a:endParaRPr lang="es-EC" sz="1800" dirty="0"/>
          </a:p>
        </p:txBody>
      </p:sp>
    </p:spTree>
    <p:extLst>
      <p:ext uri="{BB962C8B-B14F-4D97-AF65-F5344CB8AC3E}">
        <p14:creationId xmlns:p14="http://schemas.microsoft.com/office/powerpoint/2010/main" val="281408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662940"/>
            <a:ext cx="8946541" cy="5585459"/>
          </a:xfrm>
        </p:spPr>
        <p:txBody>
          <a:bodyPr>
            <a:noAutofit/>
          </a:bodyPr>
          <a:lstStyle/>
          <a:p>
            <a:r>
              <a:rPr lang="es-EC" sz="2400" dirty="0" smtClean="0"/>
              <a:t>Métodos de esteganografía:</a:t>
            </a:r>
          </a:p>
          <a:p>
            <a:endParaRPr lang="es-EC" sz="2400" dirty="0" smtClean="0"/>
          </a:p>
          <a:p>
            <a:pPr lvl="1"/>
            <a:r>
              <a:rPr lang="es-EC" sz="2000" dirty="0" smtClean="0"/>
              <a:t>Métodos clásicos, en donde se utilizaban medios físicos o personas para ocultar la información.</a:t>
            </a:r>
          </a:p>
          <a:p>
            <a:pPr lvl="1"/>
            <a:r>
              <a:rPr lang="es-EC" sz="2000" dirty="0" smtClean="0"/>
              <a:t>Cifrado Nulo, Es un texto inofensivo aparentemente pero que en base a un mecanismo solamente conocido por parte del emisor y receptor se puede obtener la información más relevante.</a:t>
            </a:r>
          </a:p>
          <a:p>
            <a:pPr lvl="1"/>
            <a:r>
              <a:rPr lang="es-EC" sz="2000" dirty="0" smtClean="0"/>
              <a:t>Tinta invisible, utilizado al igual que el cifrado nulo en su mayoría en los conflictos de la Segunda Guerra Mundial, el texto a enviar se escribía con “tinta invisible” entre líneas de una carta ordinaria.</a:t>
            </a:r>
          </a:p>
          <a:p>
            <a:pPr lvl="1"/>
            <a:r>
              <a:rPr lang="es-EC" sz="2000" dirty="0" smtClean="0"/>
              <a:t>Micro Puntos, eran minúsculos puntos sobre una imagen e imperceptibles al ojo humano. Fue un método no muy eficiente.</a:t>
            </a:r>
            <a:endParaRPr lang="es-EC" sz="2000" dirty="0"/>
          </a:p>
        </p:txBody>
      </p:sp>
    </p:spTree>
    <p:extLst>
      <p:ext uri="{BB962C8B-B14F-4D97-AF65-F5344CB8AC3E}">
        <p14:creationId xmlns:p14="http://schemas.microsoft.com/office/powerpoint/2010/main" val="346263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685800"/>
            <a:ext cx="8946541" cy="5562599"/>
          </a:xfrm>
        </p:spPr>
        <p:txBody>
          <a:bodyPr>
            <a:normAutofit/>
          </a:bodyPr>
          <a:lstStyle/>
          <a:p>
            <a:r>
              <a:rPr lang="es-EC" sz="2400" dirty="0"/>
              <a:t>Los ficheros o medios portadores más utilizados para la técnica de la esteganografía son las imágenes ya que las características que poseen y el manejo computacional que requieren son mucho más simples y </a:t>
            </a:r>
            <a:r>
              <a:rPr lang="es-EC" sz="2400" dirty="0" smtClean="0"/>
              <a:t>accesibles</a:t>
            </a:r>
          </a:p>
          <a:p>
            <a:endParaRPr lang="es-EC" sz="2400" dirty="0"/>
          </a:p>
          <a:p>
            <a:r>
              <a:rPr lang="es-EC" sz="2400" dirty="0" smtClean="0"/>
              <a:t>Los formatos más utilizados en imágenes son:</a:t>
            </a:r>
          </a:p>
          <a:p>
            <a:pPr lvl="1"/>
            <a:r>
              <a:rPr lang="es-EC" sz="2000" i="1" dirty="0"/>
              <a:t>Windows </a:t>
            </a:r>
            <a:r>
              <a:rPr lang="es-EC" sz="2000" i="1" dirty="0" err="1"/>
              <a:t>BitMap</a:t>
            </a:r>
            <a:r>
              <a:rPr lang="es-EC" sz="2000" i="1" dirty="0"/>
              <a:t> (BMP)</a:t>
            </a:r>
            <a:endParaRPr lang="es-EC" dirty="0"/>
          </a:p>
          <a:p>
            <a:pPr lvl="1"/>
            <a:r>
              <a:rPr lang="es-EC" sz="2000" i="1" dirty="0"/>
              <a:t>PC </a:t>
            </a:r>
            <a:r>
              <a:rPr lang="es-EC" sz="2000" i="1" dirty="0" err="1"/>
              <a:t>Paintbrush</a:t>
            </a:r>
            <a:r>
              <a:rPr lang="es-EC" sz="2000" i="1" dirty="0"/>
              <a:t> (PCX)</a:t>
            </a:r>
            <a:endParaRPr lang="es-EC" dirty="0"/>
          </a:p>
          <a:p>
            <a:pPr lvl="1"/>
            <a:r>
              <a:rPr lang="es-EC" sz="2000" i="1" dirty="0" err="1"/>
              <a:t>Graphics</a:t>
            </a:r>
            <a:r>
              <a:rPr lang="es-EC" sz="2000" i="1" dirty="0"/>
              <a:t> </a:t>
            </a:r>
            <a:r>
              <a:rPr lang="es-EC" sz="2000" i="1" dirty="0" err="1"/>
              <a:t>Image</a:t>
            </a:r>
            <a:r>
              <a:rPr lang="es-EC" sz="2000" i="1" dirty="0"/>
              <a:t> </a:t>
            </a:r>
            <a:r>
              <a:rPr lang="es-EC" sz="2000" i="1" dirty="0" err="1"/>
              <a:t>Format</a:t>
            </a:r>
            <a:r>
              <a:rPr lang="es-EC" sz="2000" i="1" dirty="0"/>
              <a:t> (GIF)</a:t>
            </a:r>
            <a:endParaRPr lang="es-EC" dirty="0"/>
          </a:p>
          <a:p>
            <a:pPr lvl="1"/>
            <a:r>
              <a:rPr lang="es-EC" sz="2000" i="1" dirty="0" err="1"/>
              <a:t>Joint</a:t>
            </a:r>
            <a:r>
              <a:rPr lang="es-EC" sz="2000" i="1" dirty="0"/>
              <a:t> </a:t>
            </a:r>
            <a:r>
              <a:rPr lang="es-EC" sz="2000" i="1" dirty="0" err="1"/>
              <a:t>Photographic</a:t>
            </a:r>
            <a:r>
              <a:rPr lang="es-EC" sz="2000" i="1" dirty="0"/>
              <a:t> </a:t>
            </a:r>
            <a:r>
              <a:rPr lang="es-EC" sz="2000" i="1" dirty="0" err="1"/>
              <a:t>Experts</a:t>
            </a:r>
            <a:r>
              <a:rPr lang="es-EC" sz="2000" i="1" dirty="0"/>
              <a:t> </a:t>
            </a:r>
            <a:r>
              <a:rPr lang="es-EC" sz="2000" i="1" dirty="0" err="1"/>
              <a:t>Group</a:t>
            </a:r>
            <a:r>
              <a:rPr lang="es-EC" sz="2000" i="1" dirty="0"/>
              <a:t> (JPEG)</a:t>
            </a:r>
            <a:endParaRPr lang="es-EC" dirty="0"/>
          </a:p>
          <a:p>
            <a:pPr lvl="1"/>
            <a:r>
              <a:rPr lang="es-EC" sz="2000" i="1" dirty="0" err="1"/>
              <a:t>Tagged</a:t>
            </a:r>
            <a:r>
              <a:rPr lang="es-EC" sz="2000" i="1" dirty="0"/>
              <a:t> </a:t>
            </a:r>
            <a:r>
              <a:rPr lang="es-EC" sz="2000" i="1" dirty="0" err="1"/>
              <a:t>Image</a:t>
            </a:r>
            <a:r>
              <a:rPr lang="es-EC" sz="2000" i="1" dirty="0"/>
              <a:t> File </a:t>
            </a:r>
            <a:r>
              <a:rPr lang="es-EC" sz="2000" i="1" dirty="0" err="1"/>
              <a:t>Format</a:t>
            </a:r>
            <a:r>
              <a:rPr lang="es-EC" sz="2000" i="1" dirty="0"/>
              <a:t> (TIFF)</a:t>
            </a:r>
            <a:endParaRPr lang="es-EC" dirty="0"/>
          </a:p>
          <a:p>
            <a:pPr lvl="1"/>
            <a:r>
              <a:rPr lang="es-EC" sz="2000" i="1" dirty="0"/>
              <a:t>Portable Network </a:t>
            </a:r>
            <a:r>
              <a:rPr lang="es-EC" sz="2000" i="1" dirty="0" err="1"/>
              <a:t>Graphics</a:t>
            </a:r>
            <a:r>
              <a:rPr lang="es-EC" sz="2000" i="1" dirty="0"/>
              <a:t> (PNG)</a:t>
            </a:r>
            <a:endParaRPr lang="es-EC" sz="2000" dirty="0"/>
          </a:p>
        </p:txBody>
      </p:sp>
    </p:spTree>
    <p:extLst>
      <p:ext uri="{BB962C8B-B14F-4D97-AF65-F5344CB8AC3E}">
        <p14:creationId xmlns:p14="http://schemas.microsoft.com/office/powerpoint/2010/main" val="48743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600" dirty="0" smtClean="0"/>
              <a:t>Imagen como portador en la esteganografía</a:t>
            </a:r>
            <a:endParaRPr lang="es-EC" sz="3600" dirty="0"/>
          </a:p>
        </p:txBody>
      </p:sp>
      <p:sp>
        <p:nvSpPr>
          <p:cNvPr id="3" name="Marcador de contenido 2"/>
          <p:cNvSpPr>
            <a:spLocks noGrp="1"/>
          </p:cNvSpPr>
          <p:nvPr>
            <p:ph idx="1"/>
          </p:nvPr>
        </p:nvSpPr>
        <p:spPr>
          <a:xfrm>
            <a:off x="1103312" y="2052918"/>
            <a:ext cx="6509068" cy="4416461"/>
          </a:xfrm>
        </p:spPr>
        <p:txBody>
          <a:bodyPr>
            <a:normAutofit/>
          </a:bodyPr>
          <a:lstStyle/>
          <a:p>
            <a:r>
              <a:rPr lang="es-EC" sz="2400" dirty="0" smtClean="0"/>
              <a:t>Son los medios digitales más utilizados para manejo de procesamiento de información</a:t>
            </a:r>
          </a:p>
          <a:p>
            <a:r>
              <a:rPr lang="es-EC" sz="2400" dirty="0" smtClean="0"/>
              <a:t>La imagen maneja un modelo de colores llamado “Modelo RGB”</a:t>
            </a:r>
          </a:p>
          <a:p>
            <a:r>
              <a:rPr lang="es-EC" sz="2400" dirty="0" smtClean="0"/>
              <a:t>Presenta </a:t>
            </a:r>
            <a:r>
              <a:rPr lang="es-EC" sz="2400" dirty="0"/>
              <a:t>una combinación de  256 x 256 x 256, un total de 16’777.216 posibles colores</a:t>
            </a:r>
          </a:p>
        </p:txBody>
      </p:sp>
      <p:graphicFrame>
        <p:nvGraphicFramePr>
          <p:cNvPr id="4" name="Tabla 3"/>
          <p:cNvGraphicFramePr>
            <a:graphicFrameLocks noGrp="1"/>
          </p:cNvGraphicFramePr>
          <p:nvPr>
            <p:extLst>
              <p:ext uri="{D42A27DB-BD31-4B8C-83A1-F6EECF244321}">
                <p14:modId xmlns:p14="http://schemas.microsoft.com/office/powerpoint/2010/main" val="2655677056"/>
              </p:ext>
            </p:extLst>
          </p:nvPr>
        </p:nvGraphicFramePr>
        <p:xfrm>
          <a:off x="8047673" y="2052918"/>
          <a:ext cx="3496626" cy="3831238"/>
        </p:xfrm>
        <a:graphic>
          <a:graphicData uri="http://schemas.openxmlformats.org/drawingml/2006/table">
            <a:tbl>
              <a:tblPr firstRow="1" firstCol="1" bandRow="1">
                <a:tableStyleId>{5C22544A-7EE6-4342-B048-85BDC9FD1C3A}</a:tableStyleId>
              </a:tblPr>
              <a:tblGrid>
                <a:gridCol w="975489"/>
                <a:gridCol w="840379"/>
                <a:gridCol w="840379"/>
                <a:gridCol w="840379"/>
              </a:tblGrid>
              <a:tr h="774358">
                <a:tc>
                  <a:txBody>
                    <a:bodyPr/>
                    <a:lstStyle/>
                    <a:p>
                      <a:pPr algn="ctr">
                        <a:lnSpc>
                          <a:spcPct val="150000"/>
                        </a:lnSpc>
                        <a:spcAft>
                          <a:spcPts val="1000"/>
                        </a:spcAft>
                      </a:pPr>
                      <a:r>
                        <a:rPr lang="es-EC" sz="1800">
                          <a:effectLst/>
                        </a:rPr>
                        <a:t>COLOR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B</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4358">
                <a:tc>
                  <a:txBody>
                    <a:bodyPr/>
                    <a:lstStyle/>
                    <a:p>
                      <a:pPr algn="ctr">
                        <a:lnSpc>
                          <a:spcPct val="150000"/>
                        </a:lnSpc>
                        <a:spcAft>
                          <a:spcPts val="1000"/>
                        </a:spcAft>
                      </a:pPr>
                      <a:r>
                        <a:rPr lang="es-EC" sz="1800">
                          <a:effectLst/>
                        </a:rPr>
                        <a:t>Blanco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95">
                <a:tc>
                  <a:txBody>
                    <a:bodyPr/>
                    <a:lstStyle/>
                    <a:p>
                      <a:pPr algn="ctr">
                        <a:lnSpc>
                          <a:spcPct val="150000"/>
                        </a:lnSpc>
                        <a:spcAft>
                          <a:spcPts val="1000"/>
                        </a:spcAft>
                      </a:pPr>
                      <a:r>
                        <a:rPr lang="es-EC" sz="1800">
                          <a:effectLst/>
                        </a:rPr>
                        <a:t>Rojo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4358">
                <a:tc>
                  <a:txBody>
                    <a:bodyPr/>
                    <a:lstStyle/>
                    <a:p>
                      <a:pPr algn="ctr">
                        <a:lnSpc>
                          <a:spcPct val="150000"/>
                        </a:lnSpc>
                        <a:spcAft>
                          <a:spcPts val="1000"/>
                        </a:spcAft>
                      </a:pPr>
                      <a:r>
                        <a:rPr lang="es-EC" sz="1800">
                          <a:effectLst/>
                        </a:rPr>
                        <a:t>Verde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95">
                <a:tc>
                  <a:txBody>
                    <a:bodyPr/>
                    <a:lstStyle/>
                    <a:p>
                      <a:pPr algn="ctr">
                        <a:lnSpc>
                          <a:spcPct val="150000"/>
                        </a:lnSpc>
                        <a:spcAft>
                          <a:spcPts val="1000"/>
                        </a:spcAft>
                      </a:pPr>
                      <a:r>
                        <a:rPr lang="es-EC" sz="1800">
                          <a:effectLst/>
                        </a:rPr>
                        <a:t>Azul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4358">
                <a:tc>
                  <a:txBody>
                    <a:bodyPr/>
                    <a:lstStyle/>
                    <a:p>
                      <a:pPr algn="ctr">
                        <a:lnSpc>
                          <a:spcPct val="150000"/>
                        </a:lnSpc>
                        <a:spcAft>
                          <a:spcPts val="1000"/>
                        </a:spcAft>
                      </a:pPr>
                      <a:r>
                        <a:rPr lang="es-EC" sz="1800">
                          <a:effectLst/>
                        </a:rPr>
                        <a:t>Negro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a:effectLst/>
                        </a:rPr>
                        <a:t>255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800" dirty="0">
                          <a:effectLst/>
                        </a:rPr>
                        <a:t>255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8774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480060"/>
            <a:ext cx="8946541" cy="5768339"/>
          </a:xfrm>
        </p:spPr>
        <p:txBody>
          <a:bodyPr/>
          <a:lstStyle/>
          <a:p>
            <a:endParaRPr lang="es-EC" dirty="0" smtClean="0"/>
          </a:p>
          <a:p>
            <a:r>
              <a:rPr lang="es-EC" dirty="0" smtClean="0"/>
              <a:t>Una imagen esta constituida por un conjunto de celdas formadas por una matriz de pixeles.</a:t>
            </a:r>
          </a:p>
          <a:p>
            <a:endParaRPr lang="es-EC" dirty="0" smtClean="0"/>
          </a:p>
          <a:p>
            <a:r>
              <a:rPr lang="es-EC" dirty="0" smtClean="0"/>
              <a:t>Un pixel está definido como la unidad más pequeña y homogénea en color que conforma una imagen digital</a:t>
            </a:r>
          </a:p>
          <a:p>
            <a:endParaRPr lang="es-EC" dirty="0" smtClean="0"/>
          </a:p>
          <a:p>
            <a:endParaRPr lang="es-EC" dirty="0"/>
          </a:p>
          <a:p>
            <a:endParaRPr lang="es-EC" dirty="0" smtClean="0"/>
          </a:p>
          <a:p>
            <a:endParaRPr lang="es-EC" dirty="0"/>
          </a:p>
          <a:p>
            <a:endParaRPr lang="es-EC" dirty="0" smtClean="0"/>
          </a:p>
          <a:p>
            <a:endParaRPr lang="es-EC" dirty="0"/>
          </a:p>
          <a:p>
            <a:endParaRPr lang="es-EC" dirty="0"/>
          </a:p>
        </p:txBody>
      </p:sp>
      <p:pic>
        <p:nvPicPr>
          <p:cNvPr id="4" name="Imagen 3" descr="Resultado de imagen para pixeles"/>
          <p:cNvPicPr/>
          <p:nvPr/>
        </p:nvPicPr>
        <p:blipFill>
          <a:blip r:embed="rId2">
            <a:extLst>
              <a:ext uri="{28A0092B-C50C-407E-A947-70E740481C1C}">
                <a14:useLocalDpi xmlns:a14="http://schemas.microsoft.com/office/drawing/2010/main" val="0"/>
              </a:ext>
            </a:extLst>
          </a:blip>
          <a:srcRect/>
          <a:stretch>
            <a:fillRect/>
          </a:stretch>
        </p:blipFill>
        <p:spPr bwMode="auto">
          <a:xfrm>
            <a:off x="3384244" y="3364229"/>
            <a:ext cx="4913936" cy="2340293"/>
          </a:xfrm>
          <a:prstGeom prst="rect">
            <a:avLst/>
          </a:prstGeom>
          <a:noFill/>
          <a:ln>
            <a:noFill/>
          </a:ln>
        </p:spPr>
      </p:pic>
    </p:spTree>
    <p:extLst>
      <p:ext uri="{BB962C8B-B14F-4D97-AF65-F5344CB8AC3E}">
        <p14:creationId xmlns:p14="http://schemas.microsoft.com/office/powerpoint/2010/main" val="395518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3" y="502921"/>
            <a:ext cx="8909368" cy="3223260"/>
          </a:xfrm>
        </p:spPr>
        <p:txBody>
          <a:bodyPr>
            <a:noAutofit/>
          </a:bodyPr>
          <a:lstStyle/>
          <a:p>
            <a:r>
              <a:rPr lang="es-EC" sz="2400" dirty="0" smtClean="0"/>
              <a:t>Técnicas de Esteganografía en Imágenes:</a:t>
            </a:r>
          </a:p>
          <a:p>
            <a:pPr marL="0" indent="0">
              <a:buNone/>
            </a:pPr>
            <a:endParaRPr lang="es-EC" sz="2400" dirty="0" smtClean="0"/>
          </a:p>
          <a:p>
            <a:pPr lvl="1"/>
            <a:r>
              <a:rPr lang="es-EC" sz="2000" dirty="0" smtClean="0"/>
              <a:t>Uso de claves, se basa en el manejo de codificadores  o llaves que son conocidas únicamente por el emisor y receptor de la información.</a:t>
            </a:r>
          </a:p>
          <a:p>
            <a:pPr lvl="1"/>
            <a:endParaRPr lang="es-EC" sz="2000" dirty="0" smtClean="0"/>
          </a:p>
          <a:p>
            <a:pPr lvl="1"/>
            <a:r>
              <a:rPr lang="es-EC" sz="2000" dirty="0" smtClean="0"/>
              <a:t>Esteganografía en capas, utiliza capas para ocultar la información en diferentes instancias mediante una secuencia establecida.</a:t>
            </a:r>
          </a:p>
          <a:p>
            <a:pPr lvl="1"/>
            <a:endParaRPr lang="es-EC" sz="2000" dirty="0"/>
          </a:p>
          <a:p>
            <a:pPr lvl="1"/>
            <a:r>
              <a:rPr lang="es-EC" sz="2000" dirty="0" smtClean="0"/>
              <a:t>Adición de ruido, ésta técnica permite agregar a parte de la información oculta, bits aleatorios para despistar a quien intercepte la información sin obtener la información real.</a:t>
            </a:r>
          </a:p>
          <a:p>
            <a:pPr lvl="1"/>
            <a:endParaRPr lang="es-EC" sz="2000" dirty="0"/>
          </a:p>
        </p:txBody>
      </p:sp>
    </p:spTree>
    <p:extLst>
      <p:ext uri="{BB962C8B-B14F-4D97-AF65-F5344CB8AC3E}">
        <p14:creationId xmlns:p14="http://schemas.microsoft.com/office/powerpoint/2010/main" val="52881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600" dirty="0" smtClean="0"/>
              <a:t>Audio como portador en la esteganografía</a:t>
            </a:r>
            <a:endParaRPr lang="es-EC" sz="3600" dirty="0"/>
          </a:p>
        </p:txBody>
      </p:sp>
      <p:sp>
        <p:nvSpPr>
          <p:cNvPr id="3" name="Marcador de contenido 2"/>
          <p:cNvSpPr>
            <a:spLocks noGrp="1"/>
          </p:cNvSpPr>
          <p:nvPr>
            <p:ph idx="1"/>
          </p:nvPr>
        </p:nvSpPr>
        <p:spPr>
          <a:xfrm>
            <a:off x="5052061" y="1853248"/>
            <a:ext cx="6835140" cy="4233582"/>
          </a:xfrm>
        </p:spPr>
        <p:txBody>
          <a:bodyPr>
            <a:noAutofit/>
          </a:bodyPr>
          <a:lstStyle/>
          <a:p>
            <a:r>
              <a:rPr lang="es-EC" sz="1800" dirty="0" smtClean="0"/>
              <a:t>El audio al ser una señal analógica presenta ciertas características fundamentales que son:</a:t>
            </a:r>
            <a:endParaRPr lang="es-EC" sz="1800" dirty="0"/>
          </a:p>
          <a:p>
            <a:pPr lvl="1"/>
            <a:r>
              <a:rPr lang="es-EC" sz="1600" dirty="0" smtClean="0"/>
              <a:t>Amplitud, es la distancia máxima que puede alcanzar una onda con respecto a su posición de equilibrio.</a:t>
            </a:r>
          </a:p>
          <a:p>
            <a:pPr lvl="1"/>
            <a:endParaRPr lang="es-EC" sz="1600" dirty="0"/>
          </a:p>
          <a:p>
            <a:pPr lvl="1"/>
            <a:r>
              <a:rPr lang="es-EC" sz="1600" dirty="0" smtClean="0"/>
              <a:t>Longitud de onda, es la distancia que existe entre dos puntos (crestas o valles)</a:t>
            </a:r>
          </a:p>
          <a:p>
            <a:pPr lvl="1"/>
            <a:endParaRPr lang="es-EC" sz="1600" dirty="0"/>
          </a:p>
          <a:p>
            <a:pPr lvl="1"/>
            <a:r>
              <a:rPr lang="es-EC" sz="1600" dirty="0" smtClean="0"/>
              <a:t>Período, es el tiempo que requiere la onda en viajar un longitud de onda</a:t>
            </a:r>
          </a:p>
          <a:p>
            <a:pPr lvl="1"/>
            <a:endParaRPr lang="es-EC" sz="1600" dirty="0" smtClean="0"/>
          </a:p>
          <a:p>
            <a:pPr lvl="1"/>
            <a:r>
              <a:rPr lang="es-EC" sz="1600" dirty="0" smtClean="0"/>
              <a:t>Frecuencia, representa la cantidad de variaciones que tiene una onda en un cierto período de tiempo.</a:t>
            </a:r>
            <a:endParaRPr lang="es-EC" sz="1600"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46111" y="2594292"/>
            <a:ext cx="4405949" cy="2686368"/>
          </a:xfrm>
          <a:prstGeom prst="rect">
            <a:avLst/>
          </a:prstGeom>
        </p:spPr>
      </p:pic>
    </p:spTree>
    <p:extLst>
      <p:ext uri="{BB962C8B-B14F-4D97-AF65-F5344CB8AC3E}">
        <p14:creationId xmlns:p14="http://schemas.microsoft.com/office/powerpoint/2010/main" val="251519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6192" y="662940"/>
            <a:ext cx="8946541" cy="5585459"/>
          </a:xfrm>
        </p:spPr>
        <p:txBody>
          <a:bodyPr/>
          <a:lstStyle/>
          <a:p>
            <a:r>
              <a:rPr lang="es-EC" dirty="0" smtClean="0"/>
              <a:t>Las señales de audio viajan por el medio aire y para ser estas procesadas y manipuladas deben someterse un procedo de digitalización de señales.</a:t>
            </a:r>
          </a:p>
          <a:p>
            <a:endParaRPr lang="es-EC" dirty="0"/>
          </a:p>
          <a:p>
            <a:endParaRPr lang="es-EC" dirty="0" smtClean="0"/>
          </a:p>
          <a:p>
            <a:endParaRPr lang="es-EC" dirty="0"/>
          </a:p>
          <a:p>
            <a:endParaRPr lang="es-EC" dirty="0" smtClean="0"/>
          </a:p>
          <a:p>
            <a:endParaRPr lang="es-EC" dirty="0"/>
          </a:p>
          <a:p>
            <a:endParaRPr lang="es-EC" dirty="0" smtClean="0"/>
          </a:p>
          <a:p>
            <a:endParaRPr lang="es-EC" dirty="0" smtClean="0"/>
          </a:p>
          <a:p>
            <a:r>
              <a:rPr lang="es-EC" dirty="0" smtClean="0"/>
              <a:t>Una vez que tenemos la señal de audio digitalizada, se puede comenzar a manipular la información que ésta nos entrega</a:t>
            </a:r>
            <a:endParaRPr lang="es-EC" dirty="0"/>
          </a:p>
        </p:txBody>
      </p:sp>
      <p:pic>
        <p:nvPicPr>
          <p:cNvPr id="4" name="Imagen 3"/>
          <p:cNvPicPr/>
          <p:nvPr/>
        </p:nvPicPr>
        <p:blipFill>
          <a:blip r:embed="rId2"/>
          <a:stretch>
            <a:fillRect/>
          </a:stretch>
        </p:blipFill>
        <p:spPr>
          <a:xfrm>
            <a:off x="1927542" y="2148840"/>
            <a:ext cx="8122311" cy="2148839"/>
          </a:xfrm>
          <a:prstGeom prst="rect">
            <a:avLst/>
          </a:prstGeom>
        </p:spPr>
      </p:pic>
    </p:spTree>
    <p:extLst>
      <p:ext uri="{BB962C8B-B14F-4D97-AF65-F5344CB8AC3E}">
        <p14:creationId xmlns:p14="http://schemas.microsoft.com/office/powerpoint/2010/main" val="118797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6132" y="571500"/>
            <a:ext cx="10258108" cy="5562599"/>
          </a:xfrm>
        </p:spPr>
        <p:txBody>
          <a:bodyPr>
            <a:noAutofit/>
          </a:bodyPr>
          <a:lstStyle/>
          <a:p>
            <a:r>
              <a:rPr lang="es-EC" sz="2400" dirty="0" smtClean="0"/>
              <a:t>Técnicas de Esteganografía en Audio:</a:t>
            </a:r>
            <a:endParaRPr lang="es-EC" sz="2400" dirty="0"/>
          </a:p>
          <a:p>
            <a:pPr lvl="1"/>
            <a:r>
              <a:rPr lang="es-EC" sz="2000" dirty="0" smtClean="0"/>
              <a:t>Codificación del Bit Menos Significativo (LSB), ésta técnica permite ocultar la información en los bits que menos influyen en un código de información. Además es más eficiente en cuando a la degradación de la calidad de la información oculta.</a:t>
            </a:r>
          </a:p>
          <a:p>
            <a:pPr lvl="1"/>
            <a:endParaRPr lang="es-EC" sz="2000" dirty="0" smtClean="0"/>
          </a:p>
          <a:p>
            <a:pPr lvl="1"/>
            <a:r>
              <a:rPr lang="es-EC" sz="2000" dirty="0" smtClean="0"/>
              <a:t>Codificación de Paridad, se basa en algoritmos de análisis de la paridad de una secuencia de bits colocando la información oculta dentro de un bit de paridad que no siempre es el mismo</a:t>
            </a:r>
          </a:p>
          <a:p>
            <a:pPr lvl="1"/>
            <a:endParaRPr lang="es-EC" sz="2000" dirty="0"/>
          </a:p>
          <a:p>
            <a:pPr lvl="1"/>
            <a:r>
              <a:rPr lang="es-EC" sz="2000" dirty="0" smtClean="0"/>
              <a:t>Codificación de fase, consiste en realizar un cambio de fase a un segmento determinado del audio portador y reemplazarlo por la fase codificada de la información a transmitir</a:t>
            </a:r>
          </a:p>
          <a:p>
            <a:pPr lvl="1"/>
            <a:endParaRPr lang="es-EC" sz="2000" dirty="0"/>
          </a:p>
          <a:p>
            <a:pPr lvl="1"/>
            <a:r>
              <a:rPr lang="es-EC" sz="2000" dirty="0" smtClean="0"/>
              <a:t>Amplio Espectro, (Spread </a:t>
            </a:r>
            <a:r>
              <a:rPr lang="es-EC" sz="2000" dirty="0" err="1" smtClean="0"/>
              <a:t>Spectrum</a:t>
            </a:r>
            <a:r>
              <a:rPr lang="es-EC" sz="2000" dirty="0" smtClean="0"/>
              <a:t>), es capaz de transmitir información oculta a través del espectro de frecuencia de las señales.</a:t>
            </a:r>
          </a:p>
        </p:txBody>
      </p:sp>
    </p:spTree>
    <p:extLst>
      <p:ext uri="{BB962C8B-B14F-4D97-AF65-F5344CB8AC3E}">
        <p14:creationId xmlns:p14="http://schemas.microsoft.com/office/powerpoint/2010/main" val="356617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600" dirty="0" smtClean="0"/>
              <a:t>Video como portador en la esteganografía</a:t>
            </a:r>
            <a:endParaRPr lang="es-EC" sz="3600" dirty="0"/>
          </a:p>
        </p:txBody>
      </p:sp>
      <p:sp>
        <p:nvSpPr>
          <p:cNvPr id="3" name="Marcador de contenido 2"/>
          <p:cNvSpPr>
            <a:spLocks noGrp="1"/>
          </p:cNvSpPr>
          <p:nvPr>
            <p:ph idx="1"/>
          </p:nvPr>
        </p:nvSpPr>
        <p:spPr>
          <a:xfrm>
            <a:off x="1103312" y="1853248"/>
            <a:ext cx="9480868" cy="4395151"/>
          </a:xfrm>
        </p:spPr>
        <p:txBody>
          <a:bodyPr/>
          <a:lstStyle/>
          <a:p>
            <a:r>
              <a:rPr lang="es-EC" dirty="0" smtClean="0"/>
              <a:t>La definición de cine no tuvo aparición sino hasta que se inventó el cinematógrafo por parte de los hermanos </a:t>
            </a:r>
            <a:r>
              <a:rPr lang="es-EC" dirty="0" err="1" smtClean="0"/>
              <a:t>Lumiere</a:t>
            </a:r>
            <a:r>
              <a:rPr lang="es-EC" dirty="0" smtClean="0"/>
              <a:t>.</a:t>
            </a:r>
          </a:p>
          <a:p>
            <a:endParaRPr lang="es-EC" dirty="0" smtClean="0"/>
          </a:p>
          <a:p>
            <a:r>
              <a:rPr lang="es-EC" dirty="0" smtClean="0"/>
              <a:t>Peter Mark </a:t>
            </a:r>
            <a:r>
              <a:rPr lang="es-EC" dirty="0" err="1" smtClean="0"/>
              <a:t>Roget</a:t>
            </a:r>
            <a:r>
              <a:rPr lang="es-EC" dirty="0" smtClean="0"/>
              <a:t>, 1824, realiza un estudio científico llamado, “Persistencia de la visión”, se establece que el ojo humano es capaz de visualizar una secuencia en movimiento a partir de un grupo de imágenes</a:t>
            </a:r>
          </a:p>
          <a:p>
            <a:endParaRPr lang="es-EC" dirty="0"/>
          </a:p>
          <a:p>
            <a:r>
              <a:rPr lang="es-EC" dirty="0" smtClean="0"/>
              <a:t>La resolución de un video, cuando es analógico se lo mide en base a líneas, hoy por hoy se la mide en base a la cantidad de pixeles que posee.</a:t>
            </a:r>
          </a:p>
          <a:p>
            <a:endParaRPr lang="es-EC" dirty="0"/>
          </a:p>
          <a:p>
            <a:endParaRPr lang="es-EC" dirty="0"/>
          </a:p>
        </p:txBody>
      </p:sp>
    </p:spTree>
    <p:extLst>
      <p:ext uri="{BB962C8B-B14F-4D97-AF65-F5344CB8AC3E}">
        <p14:creationId xmlns:p14="http://schemas.microsoft.com/office/powerpoint/2010/main" val="323765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967873"/>
            <a:ext cx="9404723" cy="1400530"/>
          </a:xfrm>
        </p:spPr>
        <p:txBody>
          <a:bodyPr/>
          <a:lstStyle/>
          <a:p>
            <a:r>
              <a:rPr lang="es-EC" dirty="0" smtClean="0"/>
              <a:t>Objetivo General</a:t>
            </a:r>
            <a:endParaRPr lang="es-EC" dirty="0"/>
          </a:p>
        </p:txBody>
      </p:sp>
      <p:sp>
        <p:nvSpPr>
          <p:cNvPr id="3" name="Marcador de contenido 2"/>
          <p:cNvSpPr>
            <a:spLocks noGrp="1"/>
          </p:cNvSpPr>
          <p:nvPr>
            <p:ph idx="1"/>
          </p:nvPr>
        </p:nvSpPr>
        <p:spPr>
          <a:xfrm>
            <a:off x="1194445" y="3031713"/>
            <a:ext cx="8946541" cy="1488772"/>
          </a:xfrm>
        </p:spPr>
        <p:txBody>
          <a:bodyPr/>
          <a:lstStyle/>
          <a:p>
            <a:pPr marL="0" indent="0">
              <a:buNone/>
            </a:pPr>
            <a:r>
              <a:rPr lang="es-EC" dirty="0"/>
              <a:t>Analizar el método esteganográfico como soporte a la seguridad de la información mediante la ocultación de información secreta como texto e imágenes dentro de un video.</a:t>
            </a:r>
          </a:p>
        </p:txBody>
      </p:sp>
    </p:spTree>
    <p:extLst>
      <p:ext uri="{BB962C8B-B14F-4D97-AF65-F5344CB8AC3E}">
        <p14:creationId xmlns:p14="http://schemas.microsoft.com/office/powerpoint/2010/main" val="371802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8992" y="571500"/>
            <a:ext cx="10829608" cy="5966460"/>
          </a:xfrm>
        </p:spPr>
        <p:txBody>
          <a:bodyPr>
            <a:normAutofit/>
          </a:bodyPr>
          <a:lstStyle/>
          <a:p>
            <a:r>
              <a:rPr lang="es-EC" sz="2800" dirty="0" smtClean="0"/>
              <a:t>Las componentes fundamentales de un video son: </a:t>
            </a:r>
          </a:p>
          <a:p>
            <a:pPr lvl="1"/>
            <a:r>
              <a:rPr lang="es-EC" sz="2400" dirty="0" smtClean="0"/>
              <a:t>Audio, debe tener sincronismo con lo que se visualiza en el video.</a:t>
            </a:r>
          </a:p>
          <a:p>
            <a:pPr lvl="1"/>
            <a:r>
              <a:rPr lang="es-EC" sz="2400" dirty="0" err="1" smtClean="0"/>
              <a:t>Frames</a:t>
            </a:r>
            <a:r>
              <a:rPr lang="es-EC" sz="2400" dirty="0" smtClean="0"/>
              <a:t>, conjunto de imágenes mostrados en secuencia que permiten  tener una sensación de movimientos continuos.</a:t>
            </a:r>
          </a:p>
          <a:p>
            <a:endParaRPr lang="es-EC" sz="2800" dirty="0" smtClean="0"/>
          </a:p>
          <a:p>
            <a:r>
              <a:rPr lang="es-EC" sz="2800" dirty="0" smtClean="0"/>
              <a:t>Los formatos de video más utilizados son:</a:t>
            </a:r>
          </a:p>
          <a:p>
            <a:pPr lvl="1"/>
            <a:r>
              <a:rPr lang="es-EC" sz="2400" dirty="0" smtClean="0"/>
              <a:t>Formato AVI, Alta calidad de imagen y sonido, gran almacenamiento requerido.</a:t>
            </a:r>
          </a:p>
          <a:p>
            <a:pPr lvl="1"/>
            <a:r>
              <a:rPr lang="es-EC" sz="2400" dirty="0" smtClean="0"/>
              <a:t>Formato MPEG, Audio digital, admite </a:t>
            </a:r>
            <a:r>
              <a:rPr lang="es-EC" sz="2400" dirty="0" err="1" smtClean="0"/>
              <a:t>códec’s</a:t>
            </a:r>
            <a:r>
              <a:rPr lang="es-EC" sz="2400" dirty="0" smtClean="0"/>
              <a:t> MPEG-1, MPEG-2, MPEG-3, MPEG-4.</a:t>
            </a:r>
          </a:p>
          <a:p>
            <a:pPr lvl="1"/>
            <a:r>
              <a:rPr lang="es-EC" sz="2400" dirty="0" smtClean="0"/>
              <a:t>Formato MOV, Diseñado por Apple, para manejo de </a:t>
            </a:r>
            <a:r>
              <a:rPr lang="es-EC" sz="2400" dirty="0" err="1" smtClean="0"/>
              <a:t>streaming</a:t>
            </a:r>
            <a:endParaRPr lang="es-EC" sz="2400" dirty="0" smtClean="0"/>
          </a:p>
          <a:p>
            <a:pPr lvl="1"/>
            <a:r>
              <a:rPr lang="es-EC" sz="2400" dirty="0" smtClean="0"/>
              <a:t>Formato WMV, Diseñado por Microsoft, para manejo de </a:t>
            </a:r>
            <a:r>
              <a:rPr lang="es-EC" sz="2400" dirty="0" err="1" smtClean="0"/>
              <a:t>streaming</a:t>
            </a:r>
            <a:endParaRPr lang="es-EC" sz="2400" dirty="0" smtClean="0"/>
          </a:p>
          <a:p>
            <a:endParaRPr lang="es-EC" sz="3200" dirty="0"/>
          </a:p>
        </p:txBody>
      </p:sp>
    </p:spTree>
    <p:extLst>
      <p:ext uri="{BB962C8B-B14F-4D97-AF65-F5344CB8AC3E}">
        <p14:creationId xmlns:p14="http://schemas.microsoft.com/office/powerpoint/2010/main" val="228560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96022"/>
          </a:xfrm>
        </p:spPr>
        <p:txBody>
          <a:bodyPr/>
          <a:lstStyle/>
          <a:p>
            <a:r>
              <a:rPr lang="es-EC" dirty="0" smtClean="0"/>
              <a:t>Aplicaciones de la Esteganografía</a:t>
            </a:r>
            <a:endParaRPr lang="es-EC" dirty="0"/>
          </a:p>
        </p:txBody>
      </p:sp>
      <p:sp>
        <p:nvSpPr>
          <p:cNvPr id="3" name="Marcador de contenido 2"/>
          <p:cNvSpPr>
            <a:spLocks noGrp="1"/>
          </p:cNvSpPr>
          <p:nvPr>
            <p:ph idx="1"/>
          </p:nvPr>
        </p:nvSpPr>
        <p:spPr>
          <a:xfrm>
            <a:off x="822960" y="1348740"/>
            <a:ext cx="10538460" cy="4899659"/>
          </a:xfrm>
        </p:spPr>
        <p:txBody>
          <a:bodyPr>
            <a:normAutofit/>
          </a:bodyPr>
          <a:lstStyle/>
          <a:p>
            <a:r>
              <a:rPr lang="es-EC" sz="2400" dirty="0" smtClean="0"/>
              <a:t>Las aplicaciones actuales de manejo de esteganografía son:</a:t>
            </a:r>
          </a:p>
          <a:p>
            <a:endParaRPr lang="es-EC" sz="2400" dirty="0"/>
          </a:p>
          <a:p>
            <a:pPr lvl="1"/>
            <a:r>
              <a:rPr lang="es-EC" sz="2200" dirty="0" smtClean="0"/>
              <a:t>Aplicaciones Militares, Su uso se centra en zonas de guerra, hoy por hoy cuenta con el apoyo de la tecnología para ser mucho más eficientes las comunicaciones militares.</a:t>
            </a:r>
          </a:p>
          <a:p>
            <a:pPr lvl="1"/>
            <a:endParaRPr lang="es-EC" sz="2200" dirty="0" smtClean="0"/>
          </a:p>
          <a:p>
            <a:pPr lvl="1"/>
            <a:r>
              <a:rPr lang="es-EC" sz="2200" dirty="0" smtClean="0"/>
              <a:t>Derechos de autor, ésta técnica es utilizada con frecuencia en el ámbito de las artes, sea música, películas, animaciones, etc., con el fin de evitar copia o piratería de los trabajos realizados.</a:t>
            </a:r>
          </a:p>
          <a:p>
            <a:pPr lvl="1"/>
            <a:endParaRPr lang="es-EC" sz="2200" dirty="0" smtClean="0"/>
          </a:p>
          <a:p>
            <a:pPr lvl="1"/>
            <a:r>
              <a:rPr lang="es-EC" sz="2200" dirty="0" smtClean="0"/>
              <a:t>Aplicaciones Médicas, confidencialidad entre paciente y médico.</a:t>
            </a:r>
            <a:endParaRPr lang="es-EC" sz="2200" dirty="0"/>
          </a:p>
        </p:txBody>
      </p:sp>
    </p:spTree>
    <p:extLst>
      <p:ext uri="{BB962C8B-B14F-4D97-AF65-F5344CB8AC3E}">
        <p14:creationId xmlns:p14="http://schemas.microsoft.com/office/powerpoint/2010/main" val="2020663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9595168" cy="2404782"/>
          </a:xfrm>
        </p:spPr>
        <p:txBody>
          <a:bodyPr/>
          <a:lstStyle/>
          <a:p>
            <a:r>
              <a:rPr lang="es-EC" sz="4000" dirty="0" smtClean="0"/>
              <a:t>Descripción General del Proyecto</a:t>
            </a:r>
            <a:br>
              <a:rPr lang="es-EC" sz="4000" dirty="0" smtClean="0"/>
            </a:br>
            <a:r>
              <a:rPr lang="es-EC" sz="4000" dirty="0"/>
              <a:t/>
            </a:r>
            <a:br>
              <a:rPr lang="es-EC" sz="4000" dirty="0"/>
            </a:br>
            <a:r>
              <a:rPr lang="es-EC" sz="2800" dirty="0" smtClean="0"/>
              <a:t>Incrustación de la información oculta</a:t>
            </a:r>
            <a:endParaRPr lang="es-EC" sz="40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651761"/>
            <a:ext cx="7635239" cy="3543300"/>
          </a:xfrm>
          <a:prstGeom prst="rect">
            <a:avLst/>
          </a:prstGeom>
          <a:noFill/>
          <a:ln>
            <a:noFill/>
          </a:ln>
        </p:spPr>
      </p:pic>
    </p:spTree>
    <p:extLst>
      <p:ext uri="{BB962C8B-B14F-4D97-AF65-F5344CB8AC3E}">
        <p14:creationId xmlns:p14="http://schemas.microsoft.com/office/powerpoint/2010/main" val="65376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2939" y="917733"/>
            <a:ext cx="10538460" cy="5722619"/>
          </a:xfrm>
        </p:spPr>
        <p:txBody>
          <a:bodyPr>
            <a:normAutofit/>
          </a:bodyPr>
          <a:lstStyle/>
          <a:p>
            <a:pPr marL="0" indent="0">
              <a:buNone/>
            </a:pPr>
            <a:r>
              <a:rPr lang="es-EC" sz="2800" dirty="0" smtClean="0"/>
              <a:t>Extracción de las componentes principales de video</a:t>
            </a: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7818120" y="2003106"/>
            <a:ext cx="4142423" cy="3551874"/>
          </a:xfrm>
          <a:prstGeom prst="rect">
            <a:avLst/>
          </a:prstGeom>
        </p:spPr>
      </p:pic>
      <p:pic>
        <p:nvPicPr>
          <p:cNvPr id="5" name="Imagen 4"/>
          <p:cNvPicPr>
            <a:picLocks noChangeAspect="1"/>
          </p:cNvPicPr>
          <p:nvPr/>
        </p:nvPicPr>
        <p:blipFill>
          <a:blip r:embed="rId3"/>
          <a:stretch>
            <a:fillRect/>
          </a:stretch>
        </p:blipFill>
        <p:spPr>
          <a:xfrm>
            <a:off x="662939" y="2117406"/>
            <a:ext cx="6796245" cy="3323274"/>
          </a:xfrm>
          <a:prstGeom prst="rect">
            <a:avLst/>
          </a:prstGeom>
        </p:spPr>
      </p:pic>
    </p:spTree>
    <p:extLst>
      <p:ext uri="{BB962C8B-B14F-4D97-AF65-F5344CB8AC3E}">
        <p14:creationId xmlns:p14="http://schemas.microsoft.com/office/powerpoint/2010/main" val="123393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77240"/>
            <a:ext cx="5457507" cy="5471159"/>
          </a:xfrm>
        </p:spPr>
        <p:txBody>
          <a:bodyPr/>
          <a:lstStyle/>
          <a:p>
            <a:pPr marL="0" indent="0">
              <a:buNone/>
            </a:pPr>
            <a:r>
              <a:rPr lang="es-EC" dirty="0" smtClean="0"/>
              <a:t>Características del Video</a:t>
            </a:r>
          </a:p>
          <a:p>
            <a:pPr marL="0" indent="0">
              <a:buNone/>
            </a:pPr>
            <a:endParaRPr lang="es-EC" dirty="0"/>
          </a:p>
          <a:p>
            <a:pPr lvl="0"/>
            <a:r>
              <a:rPr lang="es-EC" dirty="0"/>
              <a:t>Duración: 01:14 min</a:t>
            </a:r>
          </a:p>
          <a:p>
            <a:pPr lvl="0"/>
            <a:r>
              <a:rPr lang="es-EC" dirty="0"/>
              <a:t>Ancho del fotograma: 1280 pixeles</a:t>
            </a:r>
          </a:p>
          <a:p>
            <a:pPr lvl="0"/>
            <a:r>
              <a:rPr lang="es-EC" dirty="0"/>
              <a:t>Alto del fotograma: 720 pixeles</a:t>
            </a:r>
          </a:p>
          <a:p>
            <a:r>
              <a:rPr lang="es-EC" dirty="0"/>
              <a:t>Velocidad del fotograma: 24 </a:t>
            </a:r>
            <a:r>
              <a:rPr lang="es-EC" dirty="0" err="1"/>
              <a:t>frames</a:t>
            </a:r>
            <a:r>
              <a:rPr lang="es-EC" dirty="0"/>
              <a:t>/segundo </a:t>
            </a:r>
            <a:r>
              <a:rPr lang="es-EC" dirty="0" smtClean="0"/>
              <a:t>aproximadamente</a:t>
            </a:r>
          </a:p>
          <a:p>
            <a:endParaRPr lang="es-EC" dirty="0"/>
          </a:p>
          <a:p>
            <a:endParaRPr lang="es-EC" dirty="0" smtClean="0"/>
          </a:p>
          <a:p>
            <a:r>
              <a:rPr lang="es-EC" dirty="0" smtClean="0"/>
              <a:t>Contamos con un total de 1776 </a:t>
            </a:r>
            <a:r>
              <a:rPr lang="es-EC" dirty="0" err="1" smtClean="0"/>
              <a:t>frames</a:t>
            </a:r>
            <a:r>
              <a:rPr lang="es-EC" dirty="0" smtClean="0"/>
              <a:t> obtenidos del video y con una señal de audio de 01:14 min para el proceso esteganográfico.</a:t>
            </a:r>
            <a:endParaRPr lang="es-EC" dirty="0"/>
          </a:p>
        </p:txBody>
      </p:sp>
      <p:pic>
        <p:nvPicPr>
          <p:cNvPr id="8" name="Imagen 7"/>
          <p:cNvPicPr/>
          <p:nvPr/>
        </p:nvPicPr>
        <p:blipFill>
          <a:blip r:embed="rId2"/>
          <a:stretch>
            <a:fillRect/>
          </a:stretch>
        </p:blipFill>
        <p:spPr>
          <a:xfrm>
            <a:off x="7392352" y="1435100"/>
            <a:ext cx="3694748" cy="4554220"/>
          </a:xfrm>
          <a:prstGeom prst="rect">
            <a:avLst/>
          </a:prstGeom>
        </p:spPr>
      </p:pic>
    </p:spTree>
    <p:extLst>
      <p:ext uri="{BB962C8B-B14F-4D97-AF65-F5344CB8AC3E}">
        <p14:creationId xmlns:p14="http://schemas.microsoft.com/office/powerpoint/2010/main" val="301953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820" y="1674761"/>
            <a:ext cx="4772239" cy="4209056"/>
          </a:xfrm>
          <a:prstGeom prst="rect">
            <a:avLst/>
          </a:prstGeom>
        </p:spPr>
      </p:pic>
      <p:sp>
        <p:nvSpPr>
          <p:cNvPr id="5" name="Marcador de contenido 2"/>
          <p:cNvSpPr txBox="1">
            <a:spLocks/>
          </p:cNvSpPr>
          <p:nvPr/>
        </p:nvSpPr>
        <p:spPr>
          <a:xfrm>
            <a:off x="876300" y="1674761"/>
            <a:ext cx="5181600" cy="44634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s-EC" dirty="0" smtClean="0"/>
              <a:t>Un carácter puede ser representado por otro sistema como códigos ASCII o codificación en binario.</a:t>
            </a:r>
          </a:p>
          <a:p>
            <a:endParaRPr lang="es-EC" dirty="0"/>
          </a:p>
          <a:p>
            <a:r>
              <a:rPr lang="es-EC" dirty="0" smtClean="0"/>
              <a:t>Se utiliza una longitud de 8 bits para representar un carácter</a:t>
            </a:r>
          </a:p>
          <a:p>
            <a:endParaRPr lang="es-EC" dirty="0"/>
          </a:p>
          <a:p>
            <a:r>
              <a:rPr lang="es-EC" dirty="0" smtClean="0"/>
              <a:t>“mensaje de prueba” tiene en total 17 caracteres, da un total de 136 bits que van a ser insertados dentro del archivo de audio</a:t>
            </a:r>
          </a:p>
          <a:p>
            <a:endParaRPr lang="es-EC" dirty="0"/>
          </a:p>
        </p:txBody>
      </p:sp>
      <p:sp>
        <p:nvSpPr>
          <p:cNvPr id="7" name="Marcador de contenido 2"/>
          <p:cNvSpPr>
            <a:spLocks noGrp="1"/>
          </p:cNvSpPr>
          <p:nvPr>
            <p:ph idx="1"/>
          </p:nvPr>
        </p:nvSpPr>
        <p:spPr>
          <a:xfrm>
            <a:off x="617220" y="525781"/>
            <a:ext cx="9486900" cy="571499"/>
          </a:xfrm>
        </p:spPr>
        <p:txBody>
          <a:bodyPr>
            <a:normAutofit/>
          </a:bodyPr>
          <a:lstStyle/>
          <a:p>
            <a:pPr marL="0" indent="0">
              <a:buNone/>
            </a:pPr>
            <a:r>
              <a:rPr lang="es-EC" sz="2800" dirty="0" smtClean="0"/>
              <a:t>Procesamiento del Audio para ocultar información</a:t>
            </a:r>
          </a:p>
          <a:p>
            <a:pPr marL="0" indent="0">
              <a:buNone/>
            </a:pPr>
            <a:endParaRPr lang="es-EC" sz="2800" dirty="0"/>
          </a:p>
        </p:txBody>
      </p:sp>
    </p:spTree>
    <p:extLst>
      <p:ext uri="{BB962C8B-B14F-4D97-AF65-F5344CB8AC3E}">
        <p14:creationId xmlns:p14="http://schemas.microsoft.com/office/powerpoint/2010/main" val="106160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577340" y="1163268"/>
            <a:ext cx="8732520" cy="5394960"/>
          </a:xfrm>
          <a:prstGeom prst="rect">
            <a:avLst/>
          </a:prstGeom>
        </p:spPr>
      </p:pic>
      <p:sp>
        <p:nvSpPr>
          <p:cNvPr id="6" name="Marcador de contenido 2"/>
          <p:cNvSpPr txBox="1">
            <a:spLocks/>
          </p:cNvSpPr>
          <p:nvPr/>
        </p:nvSpPr>
        <p:spPr>
          <a:xfrm>
            <a:off x="487680" y="300569"/>
            <a:ext cx="9547860" cy="9084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EC" dirty="0" smtClean="0"/>
              <a:t>Diagrama de bloques general del proceso para ocultar texto en un archivo de audio.</a:t>
            </a:r>
            <a:endParaRPr lang="es-EC" dirty="0"/>
          </a:p>
        </p:txBody>
      </p:sp>
    </p:spTree>
    <p:extLst>
      <p:ext uri="{BB962C8B-B14F-4D97-AF65-F5344CB8AC3E}">
        <p14:creationId xmlns:p14="http://schemas.microsoft.com/office/powerpoint/2010/main" val="296352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t>Procesamiento de </a:t>
            </a:r>
            <a:r>
              <a:rPr lang="es-EC" sz="3200" dirty="0" err="1" smtClean="0"/>
              <a:t>Frames</a:t>
            </a:r>
            <a:r>
              <a:rPr lang="es-EC" sz="3200" dirty="0" smtClean="0"/>
              <a:t> para ocultar información</a:t>
            </a:r>
            <a:endParaRPr lang="es-EC" sz="3200" dirty="0"/>
          </a:p>
        </p:txBody>
      </p:sp>
      <p:sp>
        <p:nvSpPr>
          <p:cNvPr id="3" name="Marcador de contenido 2"/>
          <p:cNvSpPr>
            <a:spLocks noGrp="1"/>
          </p:cNvSpPr>
          <p:nvPr>
            <p:ph idx="1"/>
          </p:nvPr>
        </p:nvSpPr>
        <p:spPr>
          <a:xfrm>
            <a:off x="868680" y="1668780"/>
            <a:ext cx="9181173" cy="4579619"/>
          </a:xfrm>
        </p:spPr>
        <p:txBody>
          <a:bodyPr/>
          <a:lstStyle/>
          <a:p>
            <a:r>
              <a:rPr lang="es-EC" dirty="0" smtClean="0"/>
              <a:t>Escogemos un </a:t>
            </a:r>
            <a:r>
              <a:rPr lang="es-EC" dirty="0" err="1" smtClean="0"/>
              <a:t>frame</a:t>
            </a:r>
            <a:r>
              <a:rPr lang="es-EC" dirty="0" smtClean="0"/>
              <a:t> que será el que brinde las características para la transformación de la imagen secreta. Y tres </a:t>
            </a:r>
            <a:r>
              <a:rPr lang="es-EC" dirty="0" err="1" smtClean="0"/>
              <a:t>frames</a:t>
            </a:r>
            <a:r>
              <a:rPr lang="es-EC" dirty="0" smtClean="0"/>
              <a:t> más, que serán en donde se encuentren las características utilizadas.</a:t>
            </a:r>
          </a:p>
          <a:p>
            <a:endParaRPr lang="es-EC" dirty="0"/>
          </a:p>
          <a:p>
            <a:endParaRPr lang="es-EC" dirty="0"/>
          </a:p>
        </p:txBody>
      </p:sp>
      <p:pic>
        <p:nvPicPr>
          <p:cNvPr id="4" name="Imagen 3" descr="C:\Users\USUARIO\Desktop\PRUEBAS TESIS\Programa\INCRUSTACION INFORMACION\FramesVideoOriginal\390fram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99" y="3326286"/>
            <a:ext cx="2691449" cy="1558926"/>
          </a:xfrm>
          <a:prstGeom prst="rect">
            <a:avLst/>
          </a:prstGeom>
          <a:noFill/>
          <a:ln>
            <a:noFill/>
          </a:ln>
        </p:spPr>
      </p:pic>
      <p:pic>
        <p:nvPicPr>
          <p:cNvPr id="5" name="Imagen 4" descr="C:\Users\USUARIO\Desktop\PRUEBAS TESIS\Programa\INCRUSTACION INFORMACION\FramesVideoOriginal\645fram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632" y="4685186"/>
            <a:ext cx="2519680" cy="1418590"/>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916420" y="3069310"/>
            <a:ext cx="2519680" cy="1414145"/>
          </a:xfrm>
          <a:prstGeom prst="rect">
            <a:avLst/>
          </a:prstGeom>
          <a:noFill/>
          <a:ln>
            <a:noFill/>
          </a:ln>
        </p:spPr>
      </p:pic>
      <p:pic>
        <p:nvPicPr>
          <p:cNvPr id="7" name="Imagen 6" descr="C:\Users\USUARIO\Desktop\PRUEBAS TESIS\Programa\INCRUSTACION INFORMACION\FramesVideoOriginal\1320fram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0943" y="4685186"/>
            <a:ext cx="2519680" cy="1418590"/>
          </a:xfrm>
          <a:prstGeom prst="rect">
            <a:avLst/>
          </a:prstGeom>
          <a:noFill/>
          <a:ln>
            <a:noFill/>
          </a:ln>
        </p:spPr>
      </p:pic>
    </p:spTree>
    <p:extLst>
      <p:ext uri="{BB962C8B-B14F-4D97-AF65-F5344CB8AC3E}">
        <p14:creationId xmlns:p14="http://schemas.microsoft.com/office/powerpoint/2010/main" val="415484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548640"/>
            <a:ext cx="8946541" cy="5699759"/>
          </a:xfrm>
        </p:spPr>
        <p:txBody>
          <a:bodyPr/>
          <a:lstStyle/>
          <a:p>
            <a:r>
              <a:rPr lang="es-EC" dirty="0" smtClean="0"/>
              <a:t>Se iguala la dimensión de la imagen secreta y la portadora</a:t>
            </a:r>
          </a:p>
          <a:p>
            <a:endParaRPr lang="es-EC" dirty="0" smtClean="0"/>
          </a:p>
          <a:p>
            <a:r>
              <a:rPr lang="es-EC" dirty="0" smtClean="0"/>
              <a:t>Se divide en bloques a la imagen secreta y a la portadora, bloques de 8x8.</a:t>
            </a:r>
          </a:p>
          <a:p>
            <a:endParaRPr lang="es-EC" dirty="0"/>
          </a:p>
          <a:p>
            <a:r>
              <a:rPr lang="es-EC" dirty="0" smtClean="0"/>
              <a:t>Se saca los valores de desviaciones estándar de cada una con el fin de asemejar las desviaciones de la imagen secreta a la portadora</a:t>
            </a:r>
            <a:endParaRPr lang="es-EC" dirty="0"/>
          </a:p>
        </p:txBody>
      </p:sp>
      <p:pic>
        <p:nvPicPr>
          <p:cNvPr id="4" name="Imagen 3" descr="C:\Users\USUARIO\Desktop\PRUEBAS TESIS\Programa\INCRUSTACION INFORMACION\secret\2.jpg"/>
          <p:cNvPicPr/>
          <p:nvPr/>
        </p:nvPicPr>
        <p:blipFill>
          <a:blip r:embed="rId2">
            <a:extLst>
              <a:ext uri="{28A0092B-C50C-407E-A947-70E740481C1C}">
                <a14:useLocalDpi xmlns:a14="http://schemas.microsoft.com/office/drawing/2010/main" val="0"/>
              </a:ext>
            </a:extLst>
          </a:blip>
          <a:srcRect/>
          <a:stretch>
            <a:fillRect/>
          </a:stretch>
        </p:blipFill>
        <p:spPr bwMode="auto">
          <a:xfrm>
            <a:off x="2760662" y="3944619"/>
            <a:ext cx="1994218" cy="2170430"/>
          </a:xfrm>
          <a:prstGeom prst="rect">
            <a:avLst/>
          </a:prstGeom>
          <a:noFill/>
          <a:ln>
            <a:noFill/>
          </a:ln>
        </p:spPr>
      </p:pic>
      <p:pic>
        <p:nvPicPr>
          <p:cNvPr id="5" name="Imagen 4"/>
          <p:cNvPicPr/>
          <p:nvPr/>
        </p:nvPicPr>
        <p:blipFill rotWithShape="1">
          <a:blip r:embed="rId3"/>
          <a:srcRect t="8047"/>
          <a:stretch/>
        </p:blipFill>
        <p:spPr bwMode="auto">
          <a:xfrm>
            <a:off x="6172200" y="4160521"/>
            <a:ext cx="3877653" cy="155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862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777240"/>
            <a:ext cx="10949940" cy="5013959"/>
          </a:xfrm>
        </p:spPr>
        <p:txBody>
          <a:bodyPr/>
          <a:lstStyle/>
          <a:p>
            <a:r>
              <a:rPr lang="es-EC" dirty="0" smtClean="0"/>
              <a:t>Utilizamos el método de transformaciones de color para obtener como resultado una imagen mosaico</a:t>
            </a:r>
          </a:p>
          <a:p>
            <a:endParaRPr lang="es-EC" dirty="0"/>
          </a:p>
          <a:p>
            <a:endParaRPr lang="es-EC" dirty="0" smtClean="0"/>
          </a:p>
          <a:p>
            <a:endParaRPr lang="es-EC" dirty="0"/>
          </a:p>
          <a:p>
            <a:endParaRPr lang="es-EC" dirty="0" smtClean="0"/>
          </a:p>
          <a:p>
            <a:endParaRPr lang="es-EC" dirty="0"/>
          </a:p>
          <a:p>
            <a:r>
              <a:rPr lang="es-EC" dirty="0" smtClean="0"/>
              <a:t>Esta imagen mosaico la sometemos a una rotación de bloques con el fin de obtener el mejor resultado y semejanza a la portadora original</a:t>
            </a:r>
            <a:endParaRPr lang="es-EC" dirty="0"/>
          </a:p>
        </p:txBody>
      </p:sp>
      <p:pic>
        <p:nvPicPr>
          <p:cNvPr id="4" name="Imagen 3"/>
          <p:cNvPicPr/>
          <p:nvPr/>
        </p:nvPicPr>
        <p:blipFill rotWithShape="1">
          <a:blip r:embed="rId2"/>
          <a:srcRect r="55829"/>
          <a:stretch/>
        </p:blipFill>
        <p:spPr>
          <a:xfrm>
            <a:off x="4229417" y="1529078"/>
            <a:ext cx="2582863" cy="2037081"/>
          </a:xfrm>
          <a:prstGeom prst="rect">
            <a:avLst/>
          </a:prstGeom>
        </p:spPr>
      </p:pic>
      <p:pic>
        <p:nvPicPr>
          <p:cNvPr id="5" name="Imagen 4"/>
          <p:cNvPicPr/>
          <p:nvPr/>
        </p:nvPicPr>
        <p:blipFill rotWithShape="1">
          <a:blip r:embed="rId2"/>
          <a:srcRect l="55593"/>
          <a:stretch/>
        </p:blipFill>
        <p:spPr>
          <a:xfrm>
            <a:off x="6263640" y="4663440"/>
            <a:ext cx="2388870" cy="1671318"/>
          </a:xfrm>
          <a:prstGeom prst="rect">
            <a:avLst/>
          </a:prstGeom>
        </p:spPr>
      </p:pic>
      <p:pic>
        <p:nvPicPr>
          <p:cNvPr id="6" name="Imagen 5" descr="C:\Users\USUARIO\Desktop\PRUEBAS TESIS\Programa\INCRUSTACION INFORMACION\FramesVideoOriginal\390fram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959" y="4663440"/>
            <a:ext cx="2691449" cy="1558926"/>
          </a:xfrm>
          <a:prstGeom prst="rect">
            <a:avLst/>
          </a:prstGeom>
          <a:noFill/>
          <a:ln>
            <a:noFill/>
          </a:ln>
        </p:spPr>
      </p:pic>
      <p:sp>
        <p:nvSpPr>
          <p:cNvPr id="7" name="Flecha derecha 6"/>
          <p:cNvSpPr/>
          <p:nvPr/>
        </p:nvSpPr>
        <p:spPr>
          <a:xfrm>
            <a:off x="4768519" y="5359877"/>
            <a:ext cx="1223010" cy="34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164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a:t>
            </a:r>
            <a:endParaRPr lang="es-EC" dirty="0"/>
          </a:p>
        </p:txBody>
      </p:sp>
      <p:sp>
        <p:nvSpPr>
          <p:cNvPr id="3" name="Marcador de contenido 2"/>
          <p:cNvSpPr>
            <a:spLocks noGrp="1"/>
          </p:cNvSpPr>
          <p:nvPr>
            <p:ph idx="1"/>
          </p:nvPr>
        </p:nvSpPr>
        <p:spPr>
          <a:xfrm>
            <a:off x="1244980" y="1756704"/>
            <a:ext cx="9135392" cy="4438034"/>
          </a:xfrm>
        </p:spPr>
        <p:txBody>
          <a:bodyPr>
            <a:normAutofit fontScale="92500" lnSpcReduction="10000"/>
          </a:bodyPr>
          <a:lstStyle/>
          <a:p>
            <a:pPr lvl="0"/>
            <a:r>
              <a:rPr lang="es-EC" dirty="0"/>
              <a:t>Investigar sobre los métodos esteganográficos más óptimos para ocultar información dentro de un medio multimedia (video).</a:t>
            </a:r>
          </a:p>
          <a:p>
            <a:pPr lvl="0"/>
            <a:r>
              <a:rPr lang="es-EC" dirty="0"/>
              <a:t>Realizar un pre-procesamiento sobre el video original con el fin de obtener sus componentes de audio e imágenes.</a:t>
            </a:r>
          </a:p>
          <a:p>
            <a:pPr lvl="0"/>
            <a:r>
              <a:rPr lang="es-EC" dirty="0"/>
              <a:t>Insertar como información secreta un texto sobre los datos del audio obtenido después de la separación del video.</a:t>
            </a:r>
          </a:p>
          <a:p>
            <a:pPr lvl="0"/>
            <a:r>
              <a:rPr lang="es-EC" dirty="0"/>
              <a:t>Insertar como información secreta una imagen dentro de los </a:t>
            </a:r>
            <a:r>
              <a:rPr lang="es-EC" dirty="0" err="1"/>
              <a:t>frames</a:t>
            </a:r>
            <a:r>
              <a:rPr lang="es-EC" dirty="0"/>
              <a:t> de imágenes obtenidas del video.</a:t>
            </a:r>
          </a:p>
          <a:p>
            <a:pPr lvl="0"/>
            <a:r>
              <a:rPr lang="es-EC" dirty="0"/>
              <a:t>Aplicar métodos esteganográficos con el fin de recuperar la información oculta en un gran porcentaje.</a:t>
            </a:r>
          </a:p>
          <a:p>
            <a:pPr lvl="0"/>
            <a:r>
              <a:rPr lang="es-EC" dirty="0"/>
              <a:t>Verificar la eficiencia de los métodos utilizados mediante pruebas subjetivas (MOS) en una muestra de 15 personas y pruebas subjetivas mediante el uso de herramientas estadísticas.</a:t>
            </a:r>
          </a:p>
          <a:p>
            <a:endParaRPr lang="es-EC" dirty="0"/>
          </a:p>
        </p:txBody>
      </p:sp>
    </p:spTree>
    <p:extLst>
      <p:ext uri="{BB962C8B-B14F-4D97-AF65-F5344CB8AC3E}">
        <p14:creationId xmlns:p14="http://schemas.microsoft.com/office/powerpoint/2010/main" val="16628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617220"/>
            <a:ext cx="8946541" cy="5631179"/>
          </a:xfrm>
        </p:spPr>
        <p:txBody>
          <a:bodyPr>
            <a:normAutofit fontScale="92500" lnSpcReduction="20000"/>
          </a:bodyPr>
          <a:lstStyle/>
          <a:p>
            <a:r>
              <a:rPr lang="es-EC" sz="2400" dirty="0" smtClean="0"/>
              <a:t>La imagen rotada corresponderá a la imagen secreta convertida en la portadora y que reemplazará a la portadora original dentro del </a:t>
            </a:r>
            <a:r>
              <a:rPr lang="es-EC" sz="2400" dirty="0" err="1" smtClean="0"/>
              <a:t>Estego</a:t>
            </a:r>
            <a:r>
              <a:rPr lang="es-EC" sz="2400" dirty="0" smtClean="0"/>
              <a:t>-Video</a:t>
            </a:r>
          </a:p>
          <a:p>
            <a:endParaRPr lang="es-EC" sz="2400" dirty="0"/>
          </a:p>
          <a:p>
            <a:r>
              <a:rPr lang="es-EC" sz="2400" dirty="0" smtClean="0"/>
              <a:t>Las características de color, mapa de bits, desviaciones estándar, etc., en vez de utilizar una sola imagen para ocultar esa información utilizaremos las tres imágenes escogidas para el proceso.</a:t>
            </a:r>
          </a:p>
          <a:p>
            <a:endParaRPr lang="es-EC" sz="2400" dirty="0"/>
          </a:p>
          <a:p>
            <a:r>
              <a:rPr lang="es-EC" sz="2400" dirty="0" smtClean="0"/>
              <a:t>Para ello comenzaremos con el método de detección de bordes y texturas de imágenes que nos permitirán reconocer las mejores ubicaciones en donde la información puede ser insertada.</a:t>
            </a:r>
          </a:p>
          <a:p>
            <a:endParaRPr lang="es-EC" sz="2400" dirty="0"/>
          </a:p>
          <a:p>
            <a:r>
              <a:rPr lang="es-EC" sz="2400" dirty="0" smtClean="0"/>
              <a:t>Y por último ocultaremos la información con esas características dentro de cada una de ellas.</a:t>
            </a:r>
            <a:endParaRPr lang="es-EC" sz="2400" dirty="0"/>
          </a:p>
        </p:txBody>
      </p:sp>
    </p:spTree>
    <p:extLst>
      <p:ext uri="{BB962C8B-B14F-4D97-AF65-F5344CB8AC3E}">
        <p14:creationId xmlns:p14="http://schemas.microsoft.com/office/powerpoint/2010/main" val="779048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USUARIO\Desktop\PRUEBAS TESIS\Programa\INCRUSTACION INFORMACION\FramesVideoOriginal\645fram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729" y="1745391"/>
            <a:ext cx="2187957" cy="1414424"/>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911302" y="3541514"/>
            <a:ext cx="2266535" cy="1311377"/>
          </a:xfrm>
          <a:prstGeom prst="rect">
            <a:avLst/>
          </a:prstGeom>
          <a:noFill/>
          <a:ln>
            <a:noFill/>
          </a:ln>
        </p:spPr>
      </p:pic>
      <p:pic>
        <p:nvPicPr>
          <p:cNvPr id="6" name="Imagen 5" descr="C:\Users\USUARIO\Desktop\PRUEBAS TESIS\Programa\INCRUSTACION INFORMACION\FramesVideoOriginal\1320fram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29" y="5176587"/>
            <a:ext cx="2246486" cy="1409700"/>
          </a:xfrm>
          <a:prstGeom prst="rect">
            <a:avLst/>
          </a:prstGeom>
          <a:noFill/>
          <a:ln>
            <a:noFill/>
          </a:ln>
        </p:spPr>
      </p:pic>
      <p:pic>
        <p:nvPicPr>
          <p:cNvPr id="7" name="Imagen 6"/>
          <p:cNvPicPr/>
          <p:nvPr/>
        </p:nvPicPr>
        <p:blipFill>
          <a:blip r:embed="rId5"/>
          <a:stretch>
            <a:fillRect/>
          </a:stretch>
        </p:blipFill>
        <p:spPr>
          <a:xfrm>
            <a:off x="3882632" y="1745390"/>
            <a:ext cx="3935488" cy="1389028"/>
          </a:xfrm>
          <a:prstGeom prst="rect">
            <a:avLst/>
          </a:prstGeom>
        </p:spPr>
      </p:pic>
      <p:pic>
        <p:nvPicPr>
          <p:cNvPr id="8" name="Imagen 7"/>
          <p:cNvPicPr/>
          <p:nvPr/>
        </p:nvPicPr>
        <p:blipFill>
          <a:blip r:embed="rId6"/>
          <a:stretch>
            <a:fillRect/>
          </a:stretch>
        </p:blipFill>
        <p:spPr>
          <a:xfrm>
            <a:off x="3882632" y="3440260"/>
            <a:ext cx="3990050" cy="1456690"/>
          </a:xfrm>
          <a:prstGeom prst="rect">
            <a:avLst/>
          </a:prstGeom>
        </p:spPr>
      </p:pic>
      <p:pic>
        <p:nvPicPr>
          <p:cNvPr id="9" name="Imagen 8"/>
          <p:cNvPicPr/>
          <p:nvPr/>
        </p:nvPicPr>
        <p:blipFill>
          <a:blip r:embed="rId7"/>
          <a:stretch>
            <a:fillRect/>
          </a:stretch>
        </p:blipFill>
        <p:spPr>
          <a:xfrm>
            <a:off x="3882633" y="5176587"/>
            <a:ext cx="3990050" cy="1409700"/>
          </a:xfrm>
          <a:prstGeom prst="rect">
            <a:avLst/>
          </a:prstGeom>
        </p:spPr>
      </p:pic>
      <p:sp>
        <p:nvSpPr>
          <p:cNvPr id="10" name="Flecha derecha 9"/>
          <p:cNvSpPr/>
          <p:nvPr/>
        </p:nvSpPr>
        <p:spPr>
          <a:xfrm>
            <a:off x="3077038" y="2278632"/>
            <a:ext cx="615950" cy="348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3146352" y="5666402"/>
            <a:ext cx="615950" cy="348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rot="10800000">
            <a:off x="8084017" y="4023053"/>
            <a:ext cx="615950" cy="348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Marcador de contenido 2"/>
          <p:cNvSpPr>
            <a:spLocks noGrp="1"/>
          </p:cNvSpPr>
          <p:nvPr>
            <p:ph idx="1"/>
          </p:nvPr>
        </p:nvSpPr>
        <p:spPr>
          <a:xfrm>
            <a:off x="1103312" y="395627"/>
            <a:ext cx="8946541" cy="4195481"/>
          </a:xfrm>
        </p:spPr>
        <p:txBody>
          <a:bodyPr>
            <a:normAutofit/>
          </a:bodyPr>
          <a:lstStyle/>
          <a:p>
            <a:pPr marL="0" indent="0">
              <a:buNone/>
            </a:pPr>
            <a:r>
              <a:rPr lang="es-EC" sz="2400" dirty="0" smtClean="0"/>
              <a:t>Diagrama de bordes y texturas de las imágenes portadoras</a:t>
            </a:r>
            <a:endParaRPr lang="es-EC" sz="2400" dirty="0"/>
          </a:p>
        </p:txBody>
      </p:sp>
      <p:sp>
        <p:nvSpPr>
          <p:cNvPr id="14" name="Flecha derecha 13"/>
          <p:cNvSpPr/>
          <p:nvPr/>
        </p:nvSpPr>
        <p:spPr>
          <a:xfrm>
            <a:off x="8066012" y="2319218"/>
            <a:ext cx="615950" cy="348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p:nvPr/>
        </p:nvPicPr>
        <p:blipFill>
          <a:blip r:embed="rId8"/>
          <a:stretch>
            <a:fillRect/>
          </a:stretch>
        </p:blipFill>
        <p:spPr>
          <a:xfrm>
            <a:off x="8911303" y="1730654"/>
            <a:ext cx="2263816" cy="1429161"/>
          </a:xfrm>
          <a:prstGeom prst="rect">
            <a:avLst/>
          </a:prstGeom>
        </p:spPr>
      </p:pic>
      <p:sp>
        <p:nvSpPr>
          <p:cNvPr id="16" name="Flecha derecha 15"/>
          <p:cNvSpPr/>
          <p:nvPr/>
        </p:nvSpPr>
        <p:spPr>
          <a:xfrm rot="10800000">
            <a:off x="3077038" y="3994456"/>
            <a:ext cx="615950" cy="348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a:off x="8084017" y="5679546"/>
            <a:ext cx="615950" cy="348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p:cNvPicPr/>
          <p:nvPr/>
        </p:nvPicPr>
        <p:blipFill>
          <a:blip r:embed="rId9">
            <a:extLst>
              <a:ext uri="{28A0092B-C50C-407E-A947-70E740481C1C}">
                <a14:useLocalDpi xmlns:a14="http://schemas.microsoft.com/office/drawing/2010/main" val="0"/>
              </a:ext>
            </a:extLst>
          </a:blip>
          <a:srcRect/>
          <a:stretch>
            <a:fillRect/>
          </a:stretch>
        </p:blipFill>
        <p:spPr bwMode="auto">
          <a:xfrm>
            <a:off x="735729" y="3554870"/>
            <a:ext cx="2187957" cy="1298021"/>
          </a:xfrm>
          <a:prstGeom prst="rect">
            <a:avLst/>
          </a:prstGeom>
          <a:noFill/>
          <a:ln>
            <a:noFill/>
          </a:ln>
        </p:spPr>
      </p:pic>
      <p:pic>
        <p:nvPicPr>
          <p:cNvPr id="19" name="Imagen 18"/>
          <p:cNvPicPr/>
          <p:nvPr/>
        </p:nvPicPr>
        <p:blipFill>
          <a:blip r:embed="rId10"/>
          <a:stretch>
            <a:fillRect/>
          </a:stretch>
        </p:blipFill>
        <p:spPr>
          <a:xfrm>
            <a:off x="8911302" y="5234590"/>
            <a:ext cx="2263818" cy="1351697"/>
          </a:xfrm>
          <a:prstGeom prst="rect">
            <a:avLst/>
          </a:prstGeom>
        </p:spPr>
      </p:pic>
    </p:spTree>
    <p:extLst>
      <p:ext uri="{BB962C8B-B14F-4D97-AF65-F5344CB8AC3E}">
        <p14:creationId xmlns:p14="http://schemas.microsoft.com/office/powerpoint/2010/main" val="4046606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4360" y="480060"/>
            <a:ext cx="9455493" cy="5768339"/>
          </a:xfrm>
        </p:spPr>
        <p:txBody>
          <a:bodyPr>
            <a:normAutofit/>
          </a:bodyPr>
          <a:lstStyle/>
          <a:p>
            <a:r>
              <a:rPr lang="es-EC" sz="2400" dirty="0" smtClean="0"/>
              <a:t>Una vez que tenemos nuestro texto oculto dentro del audio y tenemos nuestra imagen mosaico lista podemos generar nuestro </a:t>
            </a:r>
            <a:r>
              <a:rPr lang="es-EC" sz="2400" dirty="0" err="1" smtClean="0"/>
              <a:t>Estego</a:t>
            </a:r>
            <a:r>
              <a:rPr lang="es-EC" sz="2400" dirty="0" smtClean="0"/>
              <a:t>-Video.</a:t>
            </a:r>
          </a:p>
          <a:p>
            <a:endParaRPr lang="es-EC" sz="2400" dirty="0"/>
          </a:p>
          <a:p>
            <a:r>
              <a:rPr lang="es-EC" sz="2400" dirty="0" err="1" smtClean="0"/>
              <a:t>ImageToAvi</a:t>
            </a:r>
            <a:r>
              <a:rPr lang="es-EC" sz="2400" dirty="0" smtClean="0"/>
              <a:t>, permite transformar una secuencia de imágenes a un archivo de video e incluir un archivo de audio. </a:t>
            </a:r>
            <a:endParaRPr lang="es-EC" sz="2400" dirty="0"/>
          </a:p>
        </p:txBody>
      </p:sp>
      <p:pic>
        <p:nvPicPr>
          <p:cNvPr id="4" name="Imagen 3"/>
          <p:cNvPicPr/>
          <p:nvPr/>
        </p:nvPicPr>
        <p:blipFill>
          <a:blip r:embed="rId2"/>
          <a:stretch>
            <a:fillRect/>
          </a:stretch>
        </p:blipFill>
        <p:spPr>
          <a:xfrm>
            <a:off x="2067877" y="3987164"/>
            <a:ext cx="1132523" cy="1476375"/>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5795988" y="3153091"/>
            <a:ext cx="4253865" cy="3144520"/>
          </a:xfrm>
          <a:prstGeom prst="rect">
            <a:avLst/>
          </a:prstGeom>
        </p:spPr>
      </p:pic>
    </p:spTree>
    <p:extLst>
      <p:ext uri="{BB962C8B-B14F-4D97-AF65-F5344CB8AC3E}">
        <p14:creationId xmlns:p14="http://schemas.microsoft.com/office/powerpoint/2010/main" val="4167433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1540" y="548640"/>
            <a:ext cx="9158313" cy="5699759"/>
          </a:xfrm>
        </p:spPr>
        <p:txBody>
          <a:bodyPr>
            <a:normAutofit/>
          </a:bodyPr>
          <a:lstStyle/>
          <a:p>
            <a:pPr marL="0" indent="0">
              <a:buNone/>
            </a:pPr>
            <a:r>
              <a:rPr lang="es-EC" sz="2800" dirty="0" smtClean="0"/>
              <a:t>Recuperación de la información oculta</a:t>
            </a:r>
          </a:p>
          <a:p>
            <a:pPr marL="0" indent="0">
              <a:buNone/>
            </a:pPr>
            <a:endParaRPr lang="es-EC" sz="2400" dirty="0"/>
          </a:p>
          <a:p>
            <a:r>
              <a:rPr lang="es-EC" sz="2400" dirty="0" smtClean="0"/>
              <a:t>Como todo sistema de comunicación es importante extraer la información que se oculta.</a:t>
            </a:r>
          </a:p>
          <a:p>
            <a:endParaRPr lang="es-EC" sz="2400" dirty="0"/>
          </a:p>
          <a:p>
            <a:r>
              <a:rPr lang="es-EC" sz="2400" dirty="0" smtClean="0"/>
              <a:t>Para ello se utilizarán los métodos inversos de cada uno de los procesos descritos anteriormente.</a:t>
            </a:r>
          </a:p>
          <a:p>
            <a:endParaRPr lang="es-EC" sz="2400" dirty="0"/>
          </a:p>
          <a:p>
            <a:r>
              <a:rPr lang="es-EC" sz="2400" dirty="0" smtClean="0"/>
              <a:t>Nuestro </a:t>
            </a:r>
            <a:r>
              <a:rPr lang="es-EC" sz="2400" dirty="0" err="1" smtClean="0"/>
              <a:t>Estego</a:t>
            </a:r>
            <a:r>
              <a:rPr lang="es-EC" sz="2400" dirty="0" smtClean="0"/>
              <a:t>-Video debe ser separado nuevamente en </a:t>
            </a:r>
            <a:r>
              <a:rPr lang="es-EC" sz="2400" dirty="0" err="1" smtClean="0"/>
              <a:t>estego</a:t>
            </a:r>
            <a:r>
              <a:rPr lang="es-EC" sz="2400" dirty="0" smtClean="0"/>
              <a:t>-audio y </a:t>
            </a:r>
            <a:r>
              <a:rPr lang="es-EC" sz="2400" dirty="0" err="1" smtClean="0"/>
              <a:t>estego-frames</a:t>
            </a:r>
            <a:r>
              <a:rPr lang="es-EC" sz="2400" dirty="0" smtClean="0"/>
              <a:t> para poder extraer de cada porción de información </a:t>
            </a:r>
            <a:endParaRPr lang="es-EC" dirty="0" smtClean="0"/>
          </a:p>
        </p:txBody>
      </p:sp>
    </p:spTree>
    <p:extLst>
      <p:ext uri="{BB962C8B-B14F-4D97-AF65-F5344CB8AC3E}">
        <p14:creationId xmlns:p14="http://schemas.microsoft.com/office/powerpoint/2010/main" val="214131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589878"/>
            <a:ext cx="9404723" cy="690282"/>
          </a:xfrm>
        </p:spPr>
        <p:txBody>
          <a:bodyPr/>
          <a:lstStyle/>
          <a:p>
            <a:r>
              <a:rPr lang="es-EC" sz="2800" dirty="0" smtClean="0"/>
              <a:t>Extracción de texto incluido del </a:t>
            </a:r>
            <a:r>
              <a:rPr lang="es-EC" sz="2800" dirty="0" err="1" smtClean="0"/>
              <a:t>Estego</a:t>
            </a:r>
            <a:r>
              <a:rPr lang="es-EC" sz="2800" dirty="0" smtClean="0"/>
              <a:t>-Audio</a:t>
            </a:r>
            <a:endParaRPr lang="es-EC" sz="2800" dirty="0"/>
          </a:p>
        </p:txBody>
      </p:sp>
      <p:sp>
        <p:nvSpPr>
          <p:cNvPr id="3" name="Marcador de contenido 2"/>
          <p:cNvSpPr>
            <a:spLocks noGrp="1"/>
          </p:cNvSpPr>
          <p:nvPr>
            <p:ph idx="1"/>
          </p:nvPr>
        </p:nvSpPr>
        <p:spPr>
          <a:xfrm>
            <a:off x="462251" y="2441538"/>
            <a:ext cx="5275609" cy="4622202"/>
          </a:xfrm>
        </p:spPr>
        <p:txBody>
          <a:bodyPr/>
          <a:lstStyle/>
          <a:p>
            <a:r>
              <a:rPr lang="es-EC" dirty="0" smtClean="0"/>
              <a:t>Es </a:t>
            </a:r>
            <a:r>
              <a:rPr lang="es-EC" dirty="0" err="1" smtClean="0"/>
              <a:t>Estego</a:t>
            </a:r>
            <a:r>
              <a:rPr lang="es-EC" dirty="0" smtClean="0"/>
              <a:t>-Audio necesita ser sometido al proceso de digitalización de una señal para poder obtener los bits correspondientes del texto.</a:t>
            </a:r>
          </a:p>
          <a:p>
            <a:endParaRPr lang="es-EC" dirty="0"/>
          </a:p>
          <a:p>
            <a:r>
              <a:rPr lang="es-EC" dirty="0" smtClean="0"/>
              <a:t>Mediante la función </a:t>
            </a:r>
            <a:r>
              <a:rPr lang="es-EC" i="1" dirty="0" err="1" smtClean="0"/>
              <a:t>bitget</a:t>
            </a:r>
            <a:r>
              <a:rPr lang="es-EC" dirty="0" smtClean="0"/>
              <a:t> propia de MATLAB obtendremos los bits ocultos dentro del vector de audio</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b="4309"/>
          <a:stretch/>
        </p:blipFill>
        <p:spPr bwMode="auto">
          <a:xfrm>
            <a:off x="6149340" y="1919922"/>
            <a:ext cx="5779770" cy="3932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5439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970" y="475578"/>
            <a:ext cx="9404723" cy="781722"/>
          </a:xfrm>
        </p:spPr>
        <p:txBody>
          <a:bodyPr/>
          <a:lstStyle/>
          <a:p>
            <a:r>
              <a:rPr lang="es-EC" sz="2800" dirty="0" smtClean="0"/>
              <a:t>Extracción de información del </a:t>
            </a:r>
            <a:r>
              <a:rPr lang="es-EC" sz="2800" dirty="0" err="1" smtClean="0"/>
              <a:t>Stego-Frame</a:t>
            </a:r>
            <a:endParaRPr lang="es-EC" sz="2800" dirty="0"/>
          </a:p>
        </p:txBody>
      </p:sp>
      <p:sp>
        <p:nvSpPr>
          <p:cNvPr id="3" name="Marcador de contenido 2"/>
          <p:cNvSpPr>
            <a:spLocks noGrp="1"/>
          </p:cNvSpPr>
          <p:nvPr>
            <p:ph idx="1"/>
          </p:nvPr>
        </p:nvSpPr>
        <p:spPr>
          <a:xfrm>
            <a:off x="5966460" y="2190273"/>
            <a:ext cx="5729313" cy="3684747"/>
          </a:xfrm>
        </p:spPr>
        <p:txBody>
          <a:bodyPr>
            <a:normAutofit/>
          </a:bodyPr>
          <a:lstStyle/>
          <a:p>
            <a:r>
              <a:rPr lang="es-EC" dirty="0" smtClean="0"/>
              <a:t>Primero debemos recuperar las características de color, los mapas de bordes y texturas de las imágenes portadoras.</a:t>
            </a:r>
          </a:p>
          <a:p>
            <a:endParaRPr lang="es-EC" dirty="0"/>
          </a:p>
          <a:p>
            <a:r>
              <a:rPr lang="es-EC" dirty="0" smtClean="0"/>
              <a:t>Tomamos la imagen recuperada y la sometemos al proceso inverso de la incrustación de la información</a:t>
            </a:r>
            <a:endParaRPr lang="es-EC" dirty="0"/>
          </a:p>
        </p:txBody>
      </p:sp>
      <p:pic>
        <p:nvPicPr>
          <p:cNvPr id="5" name="Imagen 4"/>
          <p:cNvPicPr/>
          <p:nvPr/>
        </p:nvPicPr>
        <p:blipFill>
          <a:blip r:embed="rId2"/>
          <a:stretch>
            <a:fillRect/>
          </a:stretch>
        </p:blipFill>
        <p:spPr>
          <a:xfrm>
            <a:off x="279371" y="1961673"/>
            <a:ext cx="5412770" cy="3684747"/>
          </a:xfrm>
          <a:prstGeom prst="rect">
            <a:avLst/>
          </a:prstGeom>
        </p:spPr>
      </p:pic>
    </p:spTree>
    <p:extLst>
      <p:ext uri="{BB962C8B-B14F-4D97-AF65-F5344CB8AC3E}">
        <p14:creationId xmlns:p14="http://schemas.microsoft.com/office/powerpoint/2010/main" val="389731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0081" y="3657600"/>
            <a:ext cx="4932680" cy="2468879"/>
          </a:xfrm>
        </p:spPr>
        <p:txBody>
          <a:bodyPr>
            <a:normAutofit fontScale="92500" lnSpcReduction="10000"/>
          </a:bodyPr>
          <a:lstStyle/>
          <a:p>
            <a:r>
              <a:rPr lang="es-EC" dirty="0" smtClean="0"/>
              <a:t>Comparamos las desviaciones estándar de la imagen recuperada y de las características guardadas dentro de otras imágenes.</a:t>
            </a:r>
          </a:p>
          <a:p>
            <a:endParaRPr lang="es-EC" dirty="0"/>
          </a:p>
          <a:p>
            <a:r>
              <a:rPr lang="es-EC" dirty="0" smtClean="0"/>
              <a:t>Reorganizamos los bloques de color para obtener la imagen secreta recuperada</a:t>
            </a:r>
            <a:endParaRPr lang="es-EC" dirty="0"/>
          </a:p>
        </p:txBody>
      </p:sp>
      <p:pic>
        <p:nvPicPr>
          <p:cNvPr id="4" name="Imagen 3"/>
          <p:cNvPicPr/>
          <p:nvPr/>
        </p:nvPicPr>
        <p:blipFill>
          <a:blip r:embed="rId2"/>
          <a:stretch>
            <a:fillRect/>
          </a:stretch>
        </p:blipFill>
        <p:spPr>
          <a:xfrm>
            <a:off x="932181" y="914401"/>
            <a:ext cx="3959860" cy="2312670"/>
          </a:xfrm>
          <a:prstGeom prst="rect">
            <a:avLst/>
          </a:prstGeom>
        </p:spPr>
      </p:pic>
      <p:sp>
        <p:nvSpPr>
          <p:cNvPr id="5" name="Marcador de contenido 2"/>
          <p:cNvSpPr txBox="1">
            <a:spLocks/>
          </p:cNvSpPr>
          <p:nvPr/>
        </p:nvSpPr>
        <p:spPr>
          <a:xfrm>
            <a:off x="5572761" y="1186341"/>
            <a:ext cx="5341621" cy="18240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s-EC" dirty="0" smtClean="0"/>
              <a:t>Rotamos los bloques de la imagen recuperada para poder aplicar las características de desviaciones estándar y de esa manera obtener nuestra Imagen Mosaico Recuperada</a:t>
            </a:r>
            <a:endParaRPr lang="es-EC" dirty="0"/>
          </a:p>
        </p:txBody>
      </p:sp>
      <p:pic>
        <p:nvPicPr>
          <p:cNvPr id="6" name="Imagen 5"/>
          <p:cNvPicPr/>
          <p:nvPr/>
        </p:nvPicPr>
        <p:blipFill>
          <a:blip r:embed="rId3"/>
          <a:stretch>
            <a:fillRect/>
          </a:stretch>
        </p:blipFill>
        <p:spPr>
          <a:xfrm>
            <a:off x="7105651" y="3227071"/>
            <a:ext cx="2275840" cy="3103880"/>
          </a:xfrm>
          <a:prstGeom prst="rect">
            <a:avLst/>
          </a:prstGeom>
        </p:spPr>
      </p:pic>
    </p:spTree>
    <p:extLst>
      <p:ext uri="{BB962C8B-B14F-4D97-AF65-F5344CB8AC3E}">
        <p14:creationId xmlns:p14="http://schemas.microsoft.com/office/powerpoint/2010/main" val="2218437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7309169" cy="896022"/>
          </a:xfrm>
        </p:spPr>
        <p:txBody>
          <a:bodyPr/>
          <a:lstStyle/>
          <a:p>
            <a:r>
              <a:rPr lang="es-EC" dirty="0" smtClean="0"/>
              <a:t>Análisis de Resultados</a:t>
            </a:r>
            <a:endParaRPr lang="es-EC" dirty="0"/>
          </a:p>
        </p:txBody>
      </p:sp>
      <p:sp>
        <p:nvSpPr>
          <p:cNvPr id="3" name="Marcador de contenido 2"/>
          <p:cNvSpPr>
            <a:spLocks noGrp="1"/>
          </p:cNvSpPr>
          <p:nvPr>
            <p:ph idx="1"/>
          </p:nvPr>
        </p:nvSpPr>
        <p:spPr>
          <a:xfrm>
            <a:off x="646112" y="1508760"/>
            <a:ext cx="9403742" cy="4739639"/>
          </a:xfrm>
        </p:spPr>
        <p:txBody>
          <a:bodyPr/>
          <a:lstStyle/>
          <a:p>
            <a:r>
              <a:rPr lang="es-EC" dirty="0" smtClean="0"/>
              <a:t>Recuperar el mensaje de texto oculto dentro del canal de audio no tuvo mayores complicaciones por lo cual se logró recuperar el mensaje completamente.</a:t>
            </a:r>
          </a:p>
          <a:p>
            <a:endParaRPr lang="es-EC" dirty="0"/>
          </a:p>
          <a:p>
            <a:endParaRPr lang="es-EC" dirty="0" smtClean="0"/>
          </a:p>
          <a:p>
            <a:endParaRPr lang="es-EC" dirty="0"/>
          </a:p>
          <a:p>
            <a:r>
              <a:rPr lang="es-EC" dirty="0" smtClean="0"/>
              <a:t>Sin embargo, en el lado de los </a:t>
            </a:r>
            <a:r>
              <a:rPr lang="es-EC" dirty="0" err="1" smtClean="0"/>
              <a:t>frames</a:t>
            </a:r>
            <a:r>
              <a:rPr lang="es-EC" dirty="0" smtClean="0"/>
              <a:t> no se obtuvo </a:t>
            </a:r>
          </a:p>
          <a:p>
            <a:pPr marL="0" indent="0">
              <a:buNone/>
            </a:pPr>
            <a:r>
              <a:rPr lang="es-EC" dirty="0" smtClean="0"/>
              <a:t>     un resultado al 100% efectivo al momento de recuperar </a:t>
            </a:r>
          </a:p>
          <a:p>
            <a:pPr marL="0" indent="0">
              <a:buNone/>
            </a:pPr>
            <a:r>
              <a:rPr lang="es-EC" dirty="0"/>
              <a:t> </a:t>
            </a:r>
            <a:r>
              <a:rPr lang="es-EC" dirty="0" smtClean="0"/>
              <a:t>    la información como se puede evidenciar</a:t>
            </a:r>
          </a:p>
          <a:p>
            <a:endParaRPr lang="es-EC" dirty="0"/>
          </a:p>
          <a:p>
            <a:endParaRPr lang="es-EC" dirty="0"/>
          </a:p>
        </p:txBody>
      </p:sp>
      <p:pic>
        <p:nvPicPr>
          <p:cNvPr id="4" name="Imagen 3"/>
          <p:cNvPicPr>
            <a:picLocks noChangeAspect="1"/>
          </p:cNvPicPr>
          <p:nvPr/>
        </p:nvPicPr>
        <p:blipFill>
          <a:blip r:embed="rId2"/>
          <a:stretch>
            <a:fillRect/>
          </a:stretch>
        </p:blipFill>
        <p:spPr>
          <a:xfrm>
            <a:off x="4575014" y="2625090"/>
            <a:ext cx="2122965" cy="996494"/>
          </a:xfrm>
          <a:prstGeom prst="rect">
            <a:avLst/>
          </a:prstGeom>
        </p:spPr>
      </p:pic>
      <p:pic>
        <p:nvPicPr>
          <p:cNvPr id="5" name="Imagen 4"/>
          <p:cNvPicPr/>
          <p:nvPr/>
        </p:nvPicPr>
        <p:blipFill>
          <a:blip r:embed="rId3"/>
          <a:stretch>
            <a:fillRect/>
          </a:stretch>
        </p:blipFill>
        <p:spPr>
          <a:xfrm>
            <a:off x="8911934" y="2948483"/>
            <a:ext cx="2275840" cy="3103880"/>
          </a:xfrm>
          <a:prstGeom prst="rect">
            <a:avLst/>
          </a:prstGeom>
        </p:spPr>
      </p:pic>
    </p:spTree>
    <p:extLst>
      <p:ext uri="{BB962C8B-B14F-4D97-AF65-F5344CB8AC3E}">
        <p14:creationId xmlns:p14="http://schemas.microsoft.com/office/powerpoint/2010/main" val="3221086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2940" y="1211580"/>
            <a:ext cx="9386913" cy="5036819"/>
          </a:xfrm>
        </p:spPr>
        <p:txBody>
          <a:bodyPr>
            <a:normAutofit/>
          </a:bodyPr>
          <a:lstStyle/>
          <a:p>
            <a:r>
              <a:rPr lang="es-EC" sz="2400" dirty="0" smtClean="0"/>
              <a:t>Se planteó como solución adicional el manejo de filtros para mejorar la calidad de la imagen secreta recuperada.</a:t>
            </a:r>
          </a:p>
          <a:p>
            <a:endParaRPr lang="es-EC" sz="2400" dirty="0"/>
          </a:p>
          <a:p>
            <a:r>
              <a:rPr lang="es-EC" sz="2400" dirty="0" smtClean="0"/>
              <a:t>Para ello se utilizó: filtro </a:t>
            </a:r>
            <a:r>
              <a:rPr lang="es-EC" sz="2400" dirty="0" err="1" smtClean="0"/>
              <a:t>Weiner</a:t>
            </a:r>
            <a:r>
              <a:rPr lang="es-EC" sz="2400" dirty="0" smtClean="0"/>
              <a:t> y filtro de Mediana</a:t>
            </a:r>
            <a:endParaRPr lang="es-EC" sz="2400" dirty="0"/>
          </a:p>
          <a:p>
            <a:pPr lvl="1"/>
            <a:r>
              <a:rPr lang="es-EC" sz="2200" dirty="0" smtClean="0"/>
              <a:t>Filtros Wiener, son filtros lineales, usados en predicción, interpolación y filtrado de señal a ruido.</a:t>
            </a:r>
          </a:p>
          <a:p>
            <a:pPr lvl="1"/>
            <a:endParaRPr lang="es-EC" sz="2200" dirty="0" smtClean="0"/>
          </a:p>
          <a:p>
            <a:pPr lvl="1"/>
            <a:r>
              <a:rPr lang="es-EC" sz="2200" dirty="0" smtClean="0"/>
              <a:t>Filtros de Mediana, filtro utilizado comúnmente para eliminar el ruido conocido como “Salt and </a:t>
            </a:r>
            <a:r>
              <a:rPr lang="es-EC" sz="2200" dirty="0" err="1" smtClean="0"/>
              <a:t>Pepper</a:t>
            </a:r>
            <a:r>
              <a:rPr lang="es-EC" sz="2200" dirty="0" smtClean="0"/>
              <a:t>”</a:t>
            </a:r>
            <a:endParaRPr lang="es-EC" sz="2200" dirty="0"/>
          </a:p>
        </p:txBody>
      </p:sp>
    </p:spTree>
    <p:extLst>
      <p:ext uri="{BB962C8B-B14F-4D97-AF65-F5344CB8AC3E}">
        <p14:creationId xmlns:p14="http://schemas.microsoft.com/office/powerpoint/2010/main" val="1714891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5367" y="777240"/>
            <a:ext cx="8946541" cy="5471159"/>
          </a:xfrm>
        </p:spPr>
        <p:txBody>
          <a:bodyPr>
            <a:normAutofit/>
          </a:bodyPr>
          <a:lstStyle/>
          <a:p>
            <a:r>
              <a:rPr lang="es-EC" sz="2400" dirty="0" smtClean="0"/>
              <a:t>Una vez aplicados los filtros se tuvieron los siguientes resultados:</a:t>
            </a:r>
            <a:endParaRPr lang="es-EC" sz="2400" dirty="0"/>
          </a:p>
        </p:txBody>
      </p:sp>
      <p:pic>
        <p:nvPicPr>
          <p:cNvPr id="4" name="Imagen 3"/>
          <p:cNvPicPr/>
          <p:nvPr/>
        </p:nvPicPr>
        <p:blipFill>
          <a:blip r:embed="rId2"/>
          <a:stretch>
            <a:fillRect/>
          </a:stretch>
        </p:blipFill>
        <p:spPr>
          <a:xfrm>
            <a:off x="1087730" y="2256947"/>
            <a:ext cx="2731770" cy="3380423"/>
          </a:xfrm>
          <a:prstGeom prst="rect">
            <a:avLst/>
          </a:prstGeom>
        </p:spPr>
      </p:pic>
      <p:pic>
        <p:nvPicPr>
          <p:cNvPr id="5" name="Imagen 4"/>
          <p:cNvPicPr/>
          <p:nvPr/>
        </p:nvPicPr>
        <p:blipFill rotWithShape="1">
          <a:blip r:embed="rId3"/>
          <a:srcRect t="861"/>
          <a:stretch/>
        </p:blipFill>
        <p:spPr bwMode="auto">
          <a:xfrm>
            <a:off x="4747907" y="2256946"/>
            <a:ext cx="2838450" cy="3380423"/>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10181" t="7462" r="6405" b="1803"/>
          <a:stretch/>
        </p:blipFill>
        <p:spPr bwMode="auto">
          <a:xfrm>
            <a:off x="8582216" y="2277584"/>
            <a:ext cx="2699385" cy="3359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431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Tree>
    <p:extLst>
      <p:ext uri="{BB962C8B-B14F-4D97-AF65-F5344CB8AC3E}">
        <p14:creationId xmlns:p14="http://schemas.microsoft.com/office/powerpoint/2010/main" val="92873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074420"/>
            <a:ext cx="8946541" cy="5173979"/>
          </a:xfrm>
        </p:spPr>
        <p:txBody>
          <a:bodyPr>
            <a:normAutofit/>
          </a:bodyPr>
          <a:lstStyle/>
          <a:p>
            <a:r>
              <a:rPr lang="es-EC" sz="2400" dirty="0"/>
              <a:t>Para poder comparar la información recuperada con la original se utilizaron tres experimentos</a:t>
            </a:r>
            <a:r>
              <a:rPr lang="es-EC" sz="2400" dirty="0" smtClean="0"/>
              <a:t>:</a:t>
            </a:r>
          </a:p>
          <a:p>
            <a:endParaRPr lang="es-EC" sz="2400" dirty="0"/>
          </a:p>
          <a:p>
            <a:endParaRPr lang="es-EC" sz="2400" dirty="0" smtClean="0"/>
          </a:p>
          <a:p>
            <a:endParaRPr lang="es-EC" sz="2400" dirty="0"/>
          </a:p>
          <a:p>
            <a:endParaRPr lang="es-EC" sz="2400" dirty="0" smtClean="0"/>
          </a:p>
          <a:p>
            <a:endParaRPr lang="es-EC" sz="2400" dirty="0"/>
          </a:p>
          <a:p>
            <a:endParaRPr lang="es-EC" sz="2400" dirty="0" smtClean="0"/>
          </a:p>
          <a:p>
            <a:pPr marL="0" indent="0">
              <a:buNone/>
            </a:pPr>
            <a:r>
              <a:rPr lang="es-EC" sz="2400" dirty="0" smtClean="0"/>
              <a:t>                  Imag1                     Imag2                       Imag3</a:t>
            </a:r>
            <a:endParaRPr lang="es-EC" sz="2400" dirty="0"/>
          </a:p>
          <a:p>
            <a:endParaRPr lang="es-EC" sz="2400" dirty="0"/>
          </a:p>
        </p:txBody>
      </p:sp>
      <p:pic>
        <p:nvPicPr>
          <p:cNvPr id="4" name="Imagen 3" descr="C:\Users\USUARIO\Desktop\PRUEBAS TESIS\Programa\INCRUSTACION INFORMACION\secret\2.jpg"/>
          <p:cNvPicPr/>
          <p:nvPr/>
        </p:nvPicPr>
        <p:blipFill>
          <a:blip r:embed="rId2">
            <a:extLst>
              <a:ext uri="{28A0092B-C50C-407E-A947-70E740481C1C}">
                <a14:useLocalDpi xmlns:a14="http://schemas.microsoft.com/office/drawing/2010/main" val="0"/>
              </a:ext>
            </a:extLst>
          </a:blip>
          <a:srcRect/>
          <a:stretch>
            <a:fillRect/>
          </a:stretch>
        </p:blipFill>
        <p:spPr bwMode="auto">
          <a:xfrm>
            <a:off x="2349182" y="2377990"/>
            <a:ext cx="1697038" cy="2532464"/>
          </a:xfrm>
          <a:prstGeom prst="rect">
            <a:avLst/>
          </a:prstGeom>
          <a:noFill/>
          <a:ln>
            <a:noFill/>
          </a:ln>
        </p:spPr>
      </p:pic>
      <p:pic>
        <p:nvPicPr>
          <p:cNvPr id="5" name="Imagen 4" descr="C:\Users\USUARIO\Desktop\PRUEBAS TESIS\Programa\INCRUSTACION INFORMACION\secret\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289" y="2763386"/>
            <a:ext cx="2872885" cy="1914975"/>
          </a:xfrm>
          <a:prstGeom prst="rect">
            <a:avLst/>
          </a:prstGeom>
          <a:noFill/>
          <a:ln>
            <a:noFill/>
          </a:ln>
        </p:spPr>
      </p:pic>
      <p:pic>
        <p:nvPicPr>
          <p:cNvPr id="6" name="Imagen 5" descr="C:\Users\USUARIO\Desktop\PRUEBAS TESIS\Programa\INCRUSTACION INFORMACION\secret\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814" y="2545537"/>
            <a:ext cx="1711398" cy="2231744"/>
          </a:xfrm>
          <a:prstGeom prst="rect">
            <a:avLst/>
          </a:prstGeom>
          <a:noFill/>
          <a:ln>
            <a:noFill/>
          </a:ln>
        </p:spPr>
      </p:pic>
    </p:spTree>
    <p:extLst>
      <p:ext uri="{BB962C8B-B14F-4D97-AF65-F5344CB8AC3E}">
        <p14:creationId xmlns:p14="http://schemas.microsoft.com/office/powerpoint/2010/main" val="502355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1540" y="800100"/>
            <a:ext cx="9409773" cy="5333999"/>
          </a:xfrm>
        </p:spPr>
        <p:txBody>
          <a:bodyPr>
            <a:normAutofit/>
          </a:bodyPr>
          <a:lstStyle/>
          <a:p>
            <a:r>
              <a:rPr lang="es-EC" sz="2400" dirty="0" smtClean="0"/>
              <a:t>Los tres experimentos fueron sometidos a las mediciones de calidad por los siguientes conceptos:</a:t>
            </a:r>
          </a:p>
          <a:p>
            <a:endParaRPr lang="es-EC" sz="2400" dirty="0"/>
          </a:p>
          <a:p>
            <a:pPr lvl="1"/>
            <a:r>
              <a:rPr lang="es-EC" sz="2000" dirty="0" smtClean="0"/>
              <a:t>PSNR (Relación Señal Ruido Pico), se encarga de medir la cantidad de ruido que una imagen tiene con respecto a otra</a:t>
            </a:r>
            <a:endParaRPr lang="es-EC" sz="2000" dirty="0"/>
          </a:p>
        </p:txBody>
      </p:sp>
      <p:graphicFrame>
        <p:nvGraphicFramePr>
          <p:cNvPr id="5" name="Tabla 4"/>
          <p:cNvGraphicFramePr>
            <a:graphicFrameLocks noGrp="1"/>
          </p:cNvGraphicFramePr>
          <p:nvPr>
            <p:extLst>
              <p:ext uri="{D42A27DB-BD31-4B8C-83A1-F6EECF244321}">
                <p14:modId xmlns:p14="http://schemas.microsoft.com/office/powerpoint/2010/main" val="4105172667"/>
              </p:ext>
            </p:extLst>
          </p:nvPr>
        </p:nvGraphicFramePr>
        <p:xfrm>
          <a:off x="1483678" y="3737134"/>
          <a:ext cx="3476942" cy="1909284"/>
        </p:xfrm>
        <a:graphic>
          <a:graphicData uri="http://schemas.openxmlformats.org/drawingml/2006/table">
            <a:tbl>
              <a:tblPr firstRow="1" firstCol="1" bandRow="1">
                <a:tableStyleId>{5C22544A-7EE6-4342-B048-85BDC9FD1C3A}</a:tableStyleId>
              </a:tblPr>
              <a:tblGrid>
                <a:gridCol w="1277223"/>
                <a:gridCol w="993843"/>
                <a:gridCol w="1205876"/>
              </a:tblGrid>
              <a:tr h="627312">
                <a:tc>
                  <a:txBody>
                    <a:bodyPr/>
                    <a:lstStyle/>
                    <a:p>
                      <a:pPr algn="ctr">
                        <a:lnSpc>
                          <a:spcPct val="115000"/>
                        </a:lnSpc>
                        <a:spcAft>
                          <a:spcPts val="0"/>
                        </a:spcAft>
                      </a:pPr>
                      <a:r>
                        <a:rPr lang="es-EC" sz="1600">
                          <a:effectLst/>
                        </a:rPr>
                        <a:t>Imag Secrt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psnrSR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psnrS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0493">
                <a:tc>
                  <a:txBody>
                    <a:bodyPr/>
                    <a:lstStyle/>
                    <a:p>
                      <a:pPr>
                        <a:lnSpc>
                          <a:spcPct val="115000"/>
                        </a:lnSpc>
                        <a:spcAft>
                          <a:spcPts val="0"/>
                        </a:spcAft>
                      </a:pPr>
                      <a:r>
                        <a:rPr lang="es-EC" sz="1600">
                          <a:effectLst/>
                        </a:rPr>
                        <a:t>Imag1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28,127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26,614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0493">
                <a:tc>
                  <a:txBody>
                    <a:bodyPr/>
                    <a:lstStyle/>
                    <a:p>
                      <a:pPr>
                        <a:lnSpc>
                          <a:spcPct val="115000"/>
                        </a:lnSpc>
                        <a:spcAft>
                          <a:spcPts val="0"/>
                        </a:spcAft>
                      </a:pPr>
                      <a:r>
                        <a:rPr lang="es-EC" sz="1600">
                          <a:effectLst/>
                        </a:rPr>
                        <a:t>Imag2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27,546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26,125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0493">
                <a:tc>
                  <a:txBody>
                    <a:bodyPr/>
                    <a:lstStyle/>
                    <a:p>
                      <a:pPr>
                        <a:lnSpc>
                          <a:spcPct val="115000"/>
                        </a:lnSpc>
                        <a:spcAft>
                          <a:spcPts val="0"/>
                        </a:spcAft>
                      </a:pPr>
                      <a:r>
                        <a:rPr lang="es-EC" sz="1600">
                          <a:effectLst/>
                        </a:rPr>
                        <a:t>Imag3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27,782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25,856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0493">
                <a:tc>
                  <a:txBody>
                    <a:bodyPr/>
                    <a:lstStyle/>
                    <a:p>
                      <a:pPr>
                        <a:lnSpc>
                          <a:spcPct val="115000"/>
                        </a:lnSpc>
                        <a:spcAft>
                          <a:spcPts val="0"/>
                        </a:spcAft>
                      </a:pPr>
                      <a:r>
                        <a:rPr lang="es-EC" sz="1600">
                          <a:effectLst/>
                        </a:rPr>
                        <a:t>Promedio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27,818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26,198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429692" y="3192780"/>
            <a:ext cx="4681855" cy="2712720"/>
          </a:xfrm>
          <a:prstGeom prst="rect">
            <a:avLst/>
          </a:prstGeom>
          <a:noFill/>
        </p:spPr>
      </p:pic>
    </p:spTree>
    <p:extLst>
      <p:ext uri="{BB962C8B-B14F-4D97-AF65-F5344CB8AC3E}">
        <p14:creationId xmlns:p14="http://schemas.microsoft.com/office/powerpoint/2010/main" val="1076874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0452" y="1092798"/>
            <a:ext cx="8946541" cy="4195481"/>
          </a:xfrm>
        </p:spPr>
        <p:txBody>
          <a:bodyPr>
            <a:normAutofit/>
          </a:bodyPr>
          <a:lstStyle/>
          <a:p>
            <a:pPr lvl="1"/>
            <a:r>
              <a:rPr lang="es-EC" sz="2000" dirty="0" smtClean="0"/>
              <a:t>RSME (Error cuadrático medio), éste parámetro se encarga de medir la calidad de una imagen con respecto a otra.</a:t>
            </a:r>
            <a:endParaRPr lang="es-EC" sz="2000" dirty="0"/>
          </a:p>
        </p:txBody>
      </p:sp>
      <p:graphicFrame>
        <p:nvGraphicFramePr>
          <p:cNvPr id="4" name="Tabla 3"/>
          <p:cNvGraphicFramePr>
            <a:graphicFrameLocks noGrp="1"/>
          </p:cNvGraphicFramePr>
          <p:nvPr>
            <p:extLst>
              <p:ext uri="{D42A27DB-BD31-4B8C-83A1-F6EECF244321}">
                <p14:modId xmlns:p14="http://schemas.microsoft.com/office/powerpoint/2010/main" val="1253996477"/>
              </p:ext>
            </p:extLst>
          </p:nvPr>
        </p:nvGraphicFramePr>
        <p:xfrm>
          <a:off x="1459865" y="2714288"/>
          <a:ext cx="3157855" cy="1972012"/>
        </p:xfrm>
        <a:graphic>
          <a:graphicData uri="http://schemas.openxmlformats.org/drawingml/2006/table">
            <a:tbl>
              <a:tblPr firstRow="1" firstCol="1" bandRow="1">
                <a:tableStyleId>{5C22544A-7EE6-4342-B048-85BDC9FD1C3A}</a:tableStyleId>
              </a:tblPr>
              <a:tblGrid>
                <a:gridCol w="1165330"/>
                <a:gridCol w="940182"/>
                <a:gridCol w="1052343"/>
              </a:tblGrid>
              <a:tr h="544430">
                <a:tc>
                  <a:txBody>
                    <a:bodyPr/>
                    <a:lstStyle/>
                    <a:p>
                      <a:pPr algn="ctr">
                        <a:lnSpc>
                          <a:spcPct val="115000"/>
                        </a:lnSpc>
                        <a:spcAft>
                          <a:spcPts val="0"/>
                        </a:spcAft>
                      </a:pPr>
                      <a:r>
                        <a:rPr lang="es-EC" sz="1600">
                          <a:effectLst/>
                        </a:rPr>
                        <a:t>Imag Secrt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rmseSR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rmseS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384">
                <a:tc>
                  <a:txBody>
                    <a:bodyPr/>
                    <a:lstStyle/>
                    <a:p>
                      <a:pPr>
                        <a:lnSpc>
                          <a:spcPct val="115000"/>
                        </a:lnSpc>
                        <a:spcAft>
                          <a:spcPts val="0"/>
                        </a:spcAft>
                      </a:pPr>
                      <a:r>
                        <a:rPr lang="es-EC" sz="1600">
                          <a:effectLst/>
                        </a:rPr>
                        <a:t>Imag1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10,002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12,326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384">
                <a:tc>
                  <a:txBody>
                    <a:bodyPr/>
                    <a:lstStyle/>
                    <a:p>
                      <a:pPr>
                        <a:lnSpc>
                          <a:spcPct val="115000"/>
                        </a:lnSpc>
                        <a:spcAft>
                          <a:spcPts val="0"/>
                        </a:spcAft>
                      </a:pPr>
                      <a:r>
                        <a:rPr lang="es-EC" sz="1600">
                          <a:effectLst/>
                        </a:rPr>
                        <a:t>Imag2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10,256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10,172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4384">
                <a:tc>
                  <a:txBody>
                    <a:bodyPr/>
                    <a:lstStyle/>
                    <a:p>
                      <a:pPr>
                        <a:lnSpc>
                          <a:spcPct val="115000"/>
                        </a:lnSpc>
                        <a:spcAft>
                          <a:spcPts val="0"/>
                        </a:spcAft>
                      </a:pPr>
                      <a:r>
                        <a:rPr lang="es-EC" sz="1600">
                          <a:effectLst/>
                        </a:rPr>
                        <a:t>Imag3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12,153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14,813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44430">
                <a:tc>
                  <a:txBody>
                    <a:bodyPr/>
                    <a:lstStyle/>
                    <a:p>
                      <a:pPr>
                        <a:lnSpc>
                          <a:spcPct val="115000"/>
                        </a:lnSpc>
                        <a:spcAft>
                          <a:spcPts val="0"/>
                        </a:spcAft>
                      </a:pPr>
                      <a:r>
                        <a:rPr lang="es-EC" sz="1600">
                          <a:effectLst/>
                        </a:rPr>
                        <a:t>Promedio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10,804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12,437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135370" y="2188210"/>
            <a:ext cx="4584700" cy="2755900"/>
          </a:xfrm>
          <a:prstGeom prst="rect">
            <a:avLst/>
          </a:prstGeom>
          <a:noFill/>
        </p:spPr>
      </p:pic>
    </p:spTree>
    <p:extLst>
      <p:ext uri="{BB962C8B-B14F-4D97-AF65-F5344CB8AC3E}">
        <p14:creationId xmlns:p14="http://schemas.microsoft.com/office/powerpoint/2010/main" val="3930507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0452" y="1092798"/>
            <a:ext cx="8946541" cy="4195481"/>
          </a:xfrm>
        </p:spPr>
        <p:txBody>
          <a:bodyPr>
            <a:normAutofit/>
          </a:bodyPr>
          <a:lstStyle/>
          <a:p>
            <a:pPr lvl="1"/>
            <a:r>
              <a:rPr lang="es-EC" sz="2000" dirty="0"/>
              <a:t>MSSIM (</a:t>
            </a:r>
            <a:r>
              <a:rPr lang="es-EC" sz="2000" dirty="0" err="1"/>
              <a:t>Indice</a:t>
            </a:r>
            <a:r>
              <a:rPr lang="es-EC" sz="2000" dirty="0"/>
              <a:t> de similitud estructural promedio), </a:t>
            </a:r>
            <a:r>
              <a:rPr lang="es-EC" sz="2000" dirty="0" smtClean="0"/>
              <a:t>éste parámetro se encarga de medir la similitud que existe entre dos imágenes.</a:t>
            </a:r>
          </a:p>
          <a:p>
            <a:pPr lvl="1"/>
            <a:endParaRPr lang="es-EC" sz="2000" dirty="0"/>
          </a:p>
          <a:p>
            <a:pPr lvl="1"/>
            <a:r>
              <a:rPr lang="es-EC" sz="2000" dirty="0" smtClean="0"/>
              <a:t>Su resultado se basa en la métrica de 0 a 1, en donde 0 equivale a pérdida total de similitud y 1 una copia exacta de la original.</a:t>
            </a:r>
            <a:endParaRPr lang="es-EC" sz="2000" dirty="0"/>
          </a:p>
        </p:txBody>
      </p:sp>
      <p:graphicFrame>
        <p:nvGraphicFramePr>
          <p:cNvPr id="2" name="Tabla 1"/>
          <p:cNvGraphicFramePr>
            <a:graphicFrameLocks noGrp="1"/>
          </p:cNvGraphicFramePr>
          <p:nvPr>
            <p:extLst>
              <p:ext uri="{D42A27DB-BD31-4B8C-83A1-F6EECF244321}">
                <p14:modId xmlns:p14="http://schemas.microsoft.com/office/powerpoint/2010/main" val="1930099774"/>
              </p:ext>
            </p:extLst>
          </p:nvPr>
        </p:nvGraphicFramePr>
        <p:xfrm>
          <a:off x="1825625" y="3675887"/>
          <a:ext cx="2449195" cy="1940127"/>
        </p:xfrm>
        <a:graphic>
          <a:graphicData uri="http://schemas.openxmlformats.org/drawingml/2006/table">
            <a:tbl>
              <a:tblPr firstRow="1" firstCol="1" bandRow="1">
                <a:tableStyleId>{5C22544A-7EE6-4342-B048-85BDC9FD1C3A}</a:tableStyleId>
              </a:tblPr>
              <a:tblGrid>
                <a:gridCol w="1148737"/>
                <a:gridCol w="1300458"/>
              </a:tblGrid>
              <a:tr h="538047">
                <a:tc>
                  <a:txBody>
                    <a:bodyPr/>
                    <a:lstStyle/>
                    <a:p>
                      <a:pPr algn="ctr">
                        <a:lnSpc>
                          <a:spcPct val="115000"/>
                        </a:lnSpc>
                        <a:spcAft>
                          <a:spcPts val="0"/>
                        </a:spcAft>
                      </a:pPr>
                      <a:r>
                        <a:rPr lang="es-EC" sz="1600">
                          <a:effectLst/>
                        </a:rPr>
                        <a:t>Imag Secrt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ssimRS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046">
                <a:tc>
                  <a:txBody>
                    <a:bodyPr/>
                    <a:lstStyle/>
                    <a:p>
                      <a:pPr>
                        <a:lnSpc>
                          <a:spcPct val="115000"/>
                        </a:lnSpc>
                        <a:spcAft>
                          <a:spcPts val="0"/>
                        </a:spcAft>
                      </a:pPr>
                      <a:r>
                        <a:rPr lang="es-EC" sz="1600">
                          <a:effectLst/>
                        </a:rPr>
                        <a:t>Imag1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0,899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046">
                <a:tc>
                  <a:txBody>
                    <a:bodyPr/>
                    <a:lstStyle/>
                    <a:p>
                      <a:pPr>
                        <a:lnSpc>
                          <a:spcPct val="115000"/>
                        </a:lnSpc>
                        <a:spcAft>
                          <a:spcPts val="0"/>
                        </a:spcAft>
                      </a:pPr>
                      <a:r>
                        <a:rPr lang="es-EC" sz="1600">
                          <a:effectLst/>
                        </a:rPr>
                        <a:t>Imag2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0,870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0046">
                <a:tc>
                  <a:txBody>
                    <a:bodyPr/>
                    <a:lstStyle/>
                    <a:p>
                      <a:pPr>
                        <a:lnSpc>
                          <a:spcPct val="115000"/>
                        </a:lnSpc>
                        <a:spcAft>
                          <a:spcPts val="0"/>
                        </a:spcAft>
                      </a:pPr>
                      <a:r>
                        <a:rPr lang="es-EC" sz="1600">
                          <a:effectLst/>
                        </a:rPr>
                        <a:t>Imag3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0,892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38047">
                <a:tc>
                  <a:txBody>
                    <a:bodyPr/>
                    <a:lstStyle/>
                    <a:p>
                      <a:pPr>
                        <a:lnSpc>
                          <a:spcPct val="115000"/>
                        </a:lnSpc>
                        <a:spcAft>
                          <a:spcPts val="0"/>
                        </a:spcAft>
                      </a:pPr>
                      <a:r>
                        <a:rPr lang="es-EC" sz="1600">
                          <a:effectLst/>
                        </a:rPr>
                        <a:t>Promedio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0,887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5952490" y="3399790"/>
            <a:ext cx="4584700" cy="2755900"/>
          </a:xfrm>
          <a:prstGeom prst="rect">
            <a:avLst/>
          </a:prstGeom>
          <a:noFill/>
        </p:spPr>
      </p:pic>
    </p:spTree>
    <p:extLst>
      <p:ext uri="{BB962C8B-B14F-4D97-AF65-F5344CB8AC3E}">
        <p14:creationId xmlns:p14="http://schemas.microsoft.com/office/powerpoint/2010/main" val="2785358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7572" y="457200"/>
            <a:ext cx="8946541" cy="5242559"/>
          </a:xfrm>
        </p:spPr>
        <p:txBody>
          <a:bodyPr>
            <a:normAutofit/>
          </a:bodyPr>
          <a:lstStyle/>
          <a:p>
            <a:r>
              <a:rPr lang="es-EC" sz="2400" dirty="0" smtClean="0"/>
              <a:t>En base a los resultados obtenidos se tomó como mejor resultado a </a:t>
            </a:r>
            <a:r>
              <a:rPr lang="es-EC" sz="2400" dirty="0" err="1" smtClean="0"/>
              <a:t>Imag</a:t>
            </a:r>
            <a:r>
              <a:rPr lang="es-EC" sz="2400" dirty="0" smtClean="0"/>
              <a:t> 1 para que quede como evidencia del trabajo actual.</a:t>
            </a:r>
          </a:p>
          <a:p>
            <a:endParaRPr lang="es-EC" sz="2400" dirty="0"/>
          </a:p>
          <a:p>
            <a:r>
              <a:rPr lang="es-EC" sz="2400" dirty="0" smtClean="0"/>
              <a:t>Se obtuvo adicional histogramas de la Imagen Secreta Recuperada y la Imagen Secreta Original con el fin de evidenciar que sus canales RGB no presentan variaciones pronunciadas.</a:t>
            </a:r>
            <a:endParaRPr lang="es-EC" sz="2400" dirty="0"/>
          </a:p>
        </p:txBody>
      </p:sp>
      <p:pic>
        <p:nvPicPr>
          <p:cNvPr id="4" name="Imagen 3"/>
          <p:cNvPicPr/>
          <p:nvPr/>
        </p:nvPicPr>
        <p:blipFill rotWithShape="1">
          <a:blip r:embed="rId2">
            <a:extLst>
              <a:ext uri="{28A0092B-C50C-407E-A947-70E740481C1C}">
                <a14:useLocalDpi xmlns:a14="http://schemas.microsoft.com/office/drawing/2010/main" val="0"/>
              </a:ext>
            </a:extLst>
          </a:blip>
          <a:srcRect l="1348" t="5836" r="1810" b="2701"/>
          <a:stretch/>
        </p:blipFill>
        <p:spPr bwMode="auto">
          <a:xfrm>
            <a:off x="2641600" y="4152265"/>
            <a:ext cx="2519680" cy="2119630"/>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1925" t="6918" r="2582" b="2699"/>
          <a:stretch/>
        </p:blipFill>
        <p:spPr bwMode="auto">
          <a:xfrm>
            <a:off x="6254286" y="4147820"/>
            <a:ext cx="2519680" cy="2124075"/>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6" name="CuadroTexto 5"/>
          <p:cNvSpPr txBox="1"/>
          <p:nvPr/>
        </p:nvSpPr>
        <p:spPr>
          <a:xfrm>
            <a:off x="1390332" y="4886691"/>
            <a:ext cx="1251268" cy="646331"/>
          </a:xfrm>
          <a:prstGeom prst="rect">
            <a:avLst/>
          </a:prstGeom>
          <a:noFill/>
        </p:spPr>
        <p:txBody>
          <a:bodyPr wrap="square" rtlCol="0">
            <a:spAutoFit/>
          </a:bodyPr>
          <a:lstStyle/>
          <a:p>
            <a:r>
              <a:rPr lang="es-EC" dirty="0" smtClean="0"/>
              <a:t>Secreta Original</a:t>
            </a:r>
            <a:endParaRPr lang="es-EC" dirty="0"/>
          </a:p>
        </p:txBody>
      </p:sp>
      <p:sp>
        <p:nvSpPr>
          <p:cNvPr id="7" name="CuadroTexto 6"/>
          <p:cNvSpPr txBox="1"/>
          <p:nvPr/>
        </p:nvSpPr>
        <p:spPr>
          <a:xfrm>
            <a:off x="9127918" y="4886690"/>
            <a:ext cx="1809201" cy="646331"/>
          </a:xfrm>
          <a:prstGeom prst="rect">
            <a:avLst/>
          </a:prstGeom>
          <a:noFill/>
        </p:spPr>
        <p:txBody>
          <a:bodyPr wrap="square" rtlCol="0">
            <a:spAutoFit/>
          </a:bodyPr>
          <a:lstStyle/>
          <a:p>
            <a:r>
              <a:rPr lang="es-EC" dirty="0" smtClean="0"/>
              <a:t>Secreta Recuperada</a:t>
            </a:r>
            <a:endParaRPr lang="es-EC" dirty="0"/>
          </a:p>
        </p:txBody>
      </p:sp>
    </p:spTree>
    <p:extLst>
      <p:ext uri="{BB962C8B-B14F-4D97-AF65-F5344CB8AC3E}">
        <p14:creationId xmlns:p14="http://schemas.microsoft.com/office/powerpoint/2010/main" val="3091651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131" y="452718"/>
            <a:ext cx="9404723" cy="1400530"/>
          </a:xfrm>
        </p:spPr>
        <p:txBody>
          <a:bodyPr/>
          <a:lstStyle/>
          <a:p>
            <a:r>
              <a:rPr lang="es-EC" sz="3200" dirty="0" smtClean="0"/>
              <a:t>Evaluación del método esteganográfico en un video</a:t>
            </a:r>
            <a:endParaRPr lang="es-EC" sz="3200" dirty="0"/>
          </a:p>
        </p:txBody>
      </p:sp>
      <p:sp>
        <p:nvSpPr>
          <p:cNvPr id="3" name="Marcador de contenido 2"/>
          <p:cNvSpPr>
            <a:spLocks noGrp="1"/>
          </p:cNvSpPr>
          <p:nvPr>
            <p:ph idx="1"/>
          </p:nvPr>
        </p:nvSpPr>
        <p:spPr>
          <a:xfrm>
            <a:off x="1264313" y="1853248"/>
            <a:ext cx="8946541" cy="4395151"/>
          </a:xfrm>
        </p:spPr>
        <p:txBody>
          <a:bodyPr>
            <a:normAutofit/>
          </a:bodyPr>
          <a:lstStyle/>
          <a:p>
            <a:r>
              <a:rPr lang="es-EC" sz="2400" dirty="0" smtClean="0"/>
              <a:t>Adicional a las comparaciones anteriores se utilizó un modelo subjetivo para evaluar el </a:t>
            </a:r>
            <a:r>
              <a:rPr lang="es-EC" sz="2400" dirty="0" err="1" smtClean="0"/>
              <a:t>Estego</a:t>
            </a:r>
            <a:r>
              <a:rPr lang="es-EC" sz="2400" dirty="0" smtClean="0"/>
              <a:t>-Video generado.</a:t>
            </a:r>
          </a:p>
          <a:p>
            <a:endParaRPr lang="es-EC" sz="2400" dirty="0"/>
          </a:p>
          <a:p>
            <a:r>
              <a:rPr lang="es-EC" sz="2400" dirty="0" smtClean="0"/>
              <a:t>Para ello se realizó una encuesta MOS, que consiste en obtener medidas subjetivas sobre la calidad de lo que se está evaluando por parte de una muestra de la población</a:t>
            </a:r>
            <a:endParaRPr lang="es-EC" sz="2400" dirty="0"/>
          </a:p>
        </p:txBody>
      </p:sp>
    </p:spTree>
    <p:extLst>
      <p:ext uri="{BB962C8B-B14F-4D97-AF65-F5344CB8AC3E}">
        <p14:creationId xmlns:p14="http://schemas.microsoft.com/office/powerpoint/2010/main" val="1236139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1500" y="685800"/>
            <a:ext cx="9555480" cy="5303520"/>
          </a:xfrm>
        </p:spPr>
        <p:txBody>
          <a:bodyPr>
            <a:normAutofit/>
          </a:bodyPr>
          <a:lstStyle/>
          <a:p>
            <a:pPr lvl="0"/>
            <a:r>
              <a:rPr lang="es-EC" sz="2400" dirty="0"/>
              <a:t>Pregunta 1: ¿La calidad del video es óptima?</a:t>
            </a:r>
          </a:p>
          <a:p>
            <a:endParaRPr lang="es-EC" sz="2400" dirty="0"/>
          </a:p>
        </p:txBody>
      </p:sp>
      <p:pic>
        <p:nvPicPr>
          <p:cNvPr id="4" name="Imagen 3"/>
          <p:cNvPicPr/>
          <p:nvPr/>
        </p:nvPicPr>
        <p:blipFill rotWithShape="1">
          <a:blip r:embed="rId2"/>
          <a:srcRect t="12304"/>
          <a:stretch/>
        </p:blipFill>
        <p:spPr bwMode="auto">
          <a:xfrm>
            <a:off x="1106083" y="1878012"/>
            <a:ext cx="10144367" cy="37912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412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1500" y="685800"/>
            <a:ext cx="9555480" cy="5303520"/>
          </a:xfrm>
        </p:spPr>
        <p:txBody>
          <a:bodyPr>
            <a:normAutofit/>
          </a:bodyPr>
          <a:lstStyle/>
          <a:p>
            <a:pPr lvl="0"/>
            <a:r>
              <a:rPr lang="es-EC" sz="2400" dirty="0"/>
              <a:t>Pregunta 2: ¿Ha notado algún cambio perceptible en el transcurso del video?</a:t>
            </a:r>
          </a:p>
          <a:p>
            <a:endParaRPr lang="es-EC" sz="2400" dirty="0"/>
          </a:p>
        </p:txBody>
      </p:sp>
      <p:pic>
        <p:nvPicPr>
          <p:cNvPr id="5" name="Imagen 4"/>
          <p:cNvPicPr/>
          <p:nvPr/>
        </p:nvPicPr>
        <p:blipFill>
          <a:blip r:embed="rId2"/>
          <a:stretch>
            <a:fillRect/>
          </a:stretch>
        </p:blipFill>
        <p:spPr>
          <a:xfrm>
            <a:off x="2317706" y="2003107"/>
            <a:ext cx="7446372" cy="3803333"/>
          </a:xfrm>
          <a:prstGeom prst="rect">
            <a:avLst/>
          </a:prstGeom>
        </p:spPr>
      </p:pic>
    </p:spTree>
    <p:extLst>
      <p:ext uri="{BB962C8B-B14F-4D97-AF65-F5344CB8AC3E}">
        <p14:creationId xmlns:p14="http://schemas.microsoft.com/office/powerpoint/2010/main" val="3244743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1500" y="685800"/>
            <a:ext cx="9555480" cy="5303520"/>
          </a:xfrm>
        </p:spPr>
        <p:txBody>
          <a:bodyPr>
            <a:normAutofit/>
          </a:bodyPr>
          <a:lstStyle/>
          <a:p>
            <a:pPr lvl="0"/>
            <a:r>
              <a:rPr lang="es-EC" sz="2400" dirty="0"/>
              <a:t>Pregunta 3: Evalúe la calidad del audio del video.</a:t>
            </a:r>
          </a:p>
          <a:p>
            <a:endParaRPr lang="es-EC" sz="2400" dirty="0"/>
          </a:p>
        </p:txBody>
      </p:sp>
      <p:pic>
        <p:nvPicPr>
          <p:cNvPr id="5" name="Imagen 4"/>
          <p:cNvPicPr/>
          <p:nvPr/>
        </p:nvPicPr>
        <p:blipFill>
          <a:blip r:embed="rId2"/>
          <a:stretch>
            <a:fillRect/>
          </a:stretch>
        </p:blipFill>
        <p:spPr>
          <a:xfrm>
            <a:off x="1214711" y="1965960"/>
            <a:ext cx="9845719" cy="3749039"/>
          </a:xfrm>
          <a:prstGeom prst="rect">
            <a:avLst/>
          </a:prstGeom>
        </p:spPr>
      </p:pic>
    </p:spTree>
    <p:extLst>
      <p:ext uri="{BB962C8B-B14F-4D97-AF65-F5344CB8AC3E}">
        <p14:creationId xmlns:p14="http://schemas.microsoft.com/office/powerpoint/2010/main" val="2754718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1500" y="685800"/>
            <a:ext cx="9555480" cy="5303520"/>
          </a:xfrm>
        </p:spPr>
        <p:txBody>
          <a:bodyPr>
            <a:normAutofit/>
          </a:bodyPr>
          <a:lstStyle/>
          <a:p>
            <a:pPr lvl="0"/>
            <a:r>
              <a:rPr lang="es-EC" sz="2400" dirty="0"/>
              <a:t>Pregunta 4: ¿Creería usted que dentro del video se encuentra algún tipo de información oculta?</a:t>
            </a:r>
          </a:p>
          <a:p>
            <a:endParaRPr lang="es-EC" sz="2400" dirty="0"/>
          </a:p>
        </p:txBody>
      </p:sp>
      <p:pic>
        <p:nvPicPr>
          <p:cNvPr id="5" name="Imagen 4"/>
          <p:cNvPicPr/>
          <p:nvPr/>
        </p:nvPicPr>
        <p:blipFill>
          <a:blip r:embed="rId2"/>
          <a:stretch>
            <a:fillRect/>
          </a:stretch>
        </p:blipFill>
        <p:spPr>
          <a:xfrm>
            <a:off x="2354580" y="2071586"/>
            <a:ext cx="7519035" cy="3917734"/>
          </a:xfrm>
          <a:prstGeom prst="rect">
            <a:avLst/>
          </a:prstGeom>
        </p:spPr>
      </p:pic>
    </p:spTree>
    <p:extLst>
      <p:ext uri="{BB962C8B-B14F-4D97-AF65-F5344CB8AC3E}">
        <p14:creationId xmlns:p14="http://schemas.microsoft.com/office/powerpoint/2010/main" val="177768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Conceptos Generales</a:t>
            </a:r>
            <a:endParaRPr lang="es-EC" dirty="0"/>
          </a:p>
        </p:txBody>
      </p:sp>
      <p:sp>
        <p:nvSpPr>
          <p:cNvPr id="3" name="Marcador de contenido 2"/>
          <p:cNvSpPr>
            <a:spLocks noGrp="1"/>
          </p:cNvSpPr>
          <p:nvPr>
            <p:ph idx="1"/>
          </p:nvPr>
        </p:nvSpPr>
        <p:spPr>
          <a:xfrm>
            <a:off x="1104293" y="1566051"/>
            <a:ext cx="10165687" cy="4857609"/>
          </a:xfrm>
        </p:spPr>
        <p:txBody>
          <a:bodyPr>
            <a:noAutofit/>
          </a:bodyPr>
          <a:lstStyle/>
          <a:p>
            <a:pPr marL="0" indent="0">
              <a:buNone/>
            </a:pPr>
            <a:r>
              <a:rPr lang="es-EC" sz="2800" dirty="0" smtClean="0"/>
              <a:t>La </a:t>
            </a:r>
            <a:r>
              <a:rPr lang="es-EC" sz="2800" dirty="0"/>
              <a:t>Información</a:t>
            </a:r>
            <a:endParaRPr lang="es-EC" sz="2800" dirty="0" smtClean="0"/>
          </a:p>
          <a:p>
            <a:pPr lvl="1"/>
            <a:r>
              <a:rPr lang="es-EC" sz="2400" dirty="0" smtClean="0"/>
              <a:t>Proviene del Griego: </a:t>
            </a:r>
            <a:r>
              <a:rPr lang="es-EC" sz="2400" i="1" dirty="0" smtClean="0"/>
              <a:t>“</a:t>
            </a:r>
            <a:r>
              <a:rPr lang="es-EC" sz="2400" i="1" dirty="0" err="1" smtClean="0"/>
              <a:t>Informationis</a:t>
            </a:r>
            <a:r>
              <a:rPr lang="es-EC" sz="2400" i="1" dirty="0" smtClean="0"/>
              <a:t>”.</a:t>
            </a:r>
          </a:p>
          <a:p>
            <a:pPr lvl="1"/>
            <a:r>
              <a:rPr lang="es-EC" sz="2400" dirty="0" smtClean="0"/>
              <a:t>Utilizado para manifestar una idea o un concepto.</a:t>
            </a:r>
          </a:p>
          <a:p>
            <a:pPr lvl="1"/>
            <a:r>
              <a:rPr lang="es-EC" sz="2400" dirty="0" smtClean="0"/>
              <a:t>Permite la interacción con otras personas o medios receptores.</a:t>
            </a:r>
          </a:p>
          <a:p>
            <a:pPr lvl="1"/>
            <a:r>
              <a:rPr lang="es-EC" sz="2400" dirty="0" smtClean="0"/>
              <a:t>La información se caracteriza por cuatro conceptos:</a:t>
            </a:r>
          </a:p>
          <a:p>
            <a:pPr lvl="2"/>
            <a:r>
              <a:rPr lang="es-EC" sz="1800" dirty="0" smtClean="0"/>
              <a:t>Datos transmitidos</a:t>
            </a:r>
          </a:p>
          <a:p>
            <a:pPr lvl="2"/>
            <a:r>
              <a:rPr lang="es-EC" sz="1800" dirty="0" smtClean="0"/>
              <a:t>Orden </a:t>
            </a:r>
          </a:p>
          <a:p>
            <a:pPr lvl="2"/>
            <a:r>
              <a:rPr lang="es-EC" sz="1800" dirty="0" smtClean="0"/>
              <a:t>Veracidad</a:t>
            </a:r>
          </a:p>
          <a:p>
            <a:pPr lvl="2"/>
            <a:r>
              <a:rPr lang="es-EC" sz="1800" dirty="0" smtClean="0"/>
              <a:t>Valor</a:t>
            </a:r>
            <a:endParaRPr lang="es-EC" sz="1800" dirty="0"/>
          </a:p>
        </p:txBody>
      </p:sp>
    </p:spTree>
    <p:extLst>
      <p:ext uri="{BB962C8B-B14F-4D97-AF65-F5344CB8AC3E}">
        <p14:creationId xmlns:p14="http://schemas.microsoft.com/office/powerpoint/2010/main" val="1475480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y Recomendaciones</a:t>
            </a:r>
            <a:endParaRPr lang="es-EC" dirty="0"/>
          </a:p>
        </p:txBody>
      </p:sp>
      <p:sp>
        <p:nvSpPr>
          <p:cNvPr id="3" name="Marcador de contenido 2"/>
          <p:cNvSpPr>
            <a:spLocks noGrp="1"/>
          </p:cNvSpPr>
          <p:nvPr>
            <p:ph idx="1"/>
          </p:nvPr>
        </p:nvSpPr>
        <p:spPr>
          <a:xfrm>
            <a:off x="1103312" y="1463040"/>
            <a:ext cx="8946541" cy="4785359"/>
          </a:xfrm>
        </p:spPr>
        <p:txBody>
          <a:bodyPr>
            <a:normAutofit/>
          </a:bodyPr>
          <a:lstStyle/>
          <a:p>
            <a:pPr lvl="0"/>
            <a:r>
              <a:rPr lang="es-EC" sz="2400" dirty="0"/>
              <a:t>Se logró insertar como información secreta un texto sobre los datos del audio extraído del video original así como también se logró insertar como información secreta una imagen dentro de los </a:t>
            </a:r>
            <a:r>
              <a:rPr lang="es-EC" sz="2400" dirty="0" err="1"/>
              <a:t>frames</a:t>
            </a:r>
            <a:r>
              <a:rPr lang="es-EC" sz="2400" dirty="0"/>
              <a:t> obtenidos del video original mediante el uso de la técnica del bit menos significativo en el procesamiento de un audio.</a:t>
            </a:r>
          </a:p>
          <a:p>
            <a:r>
              <a:rPr lang="es-EC" sz="2400" dirty="0"/>
              <a:t> </a:t>
            </a:r>
          </a:p>
          <a:p>
            <a:pPr lvl="0"/>
            <a:r>
              <a:rPr lang="es-EC" sz="2400" dirty="0"/>
              <a:t>Se logró combinar las porciones con información oculta para obtener como resultado un </a:t>
            </a:r>
            <a:r>
              <a:rPr lang="es-EC" sz="2400" dirty="0" err="1"/>
              <a:t>Estego</a:t>
            </a:r>
            <a:r>
              <a:rPr lang="es-EC" sz="2400" dirty="0"/>
              <a:t>-Video, el cual se pudo crear en base a aplicaciones de procesamiento y creación de videos como es </a:t>
            </a:r>
            <a:r>
              <a:rPr lang="es-EC" sz="2400" dirty="0" err="1"/>
              <a:t>ImageToAvi</a:t>
            </a:r>
            <a:r>
              <a:rPr lang="es-EC" sz="2400" dirty="0"/>
              <a:t>.</a:t>
            </a:r>
          </a:p>
          <a:p>
            <a:endParaRPr lang="es-EC" sz="2400" dirty="0"/>
          </a:p>
        </p:txBody>
      </p:sp>
    </p:spTree>
    <p:extLst>
      <p:ext uri="{BB962C8B-B14F-4D97-AF65-F5344CB8AC3E}">
        <p14:creationId xmlns:p14="http://schemas.microsoft.com/office/powerpoint/2010/main" val="1568635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594360"/>
            <a:ext cx="8946541" cy="5654039"/>
          </a:xfrm>
        </p:spPr>
        <p:txBody>
          <a:bodyPr>
            <a:normAutofit lnSpcReduction="10000"/>
          </a:bodyPr>
          <a:lstStyle/>
          <a:p>
            <a:pPr lvl="0"/>
            <a:r>
              <a:rPr lang="es-EC" dirty="0"/>
              <a:t>Se logró separar un archivo de video con extensión .</a:t>
            </a:r>
            <a:r>
              <a:rPr lang="es-EC" dirty="0" err="1"/>
              <a:t>avi</a:t>
            </a:r>
            <a:r>
              <a:rPr lang="es-EC" dirty="0"/>
              <a:t> en sus dos componentes principales, audio e imágenes, se lo realizó mediante un algoritmo propuesto en la herramienta computacional la cual nos permitió tener el manejo de los datos de una manera mucho más práctica que el uso de funciones como </a:t>
            </a:r>
            <a:r>
              <a:rPr lang="es-EC" dirty="0" err="1"/>
              <a:t>ffmpeg</a:t>
            </a:r>
            <a:r>
              <a:rPr lang="es-EC" dirty="0"/>
              <a:t> que pueden ser utilizadas también como herramienta para procesamiento de videos.</a:t>
            </a:r>
          </a:p>
          <a:p>
            <a:endParaRPr lang="es-EC" dirty="0"/>
          </a:p>
          <a:p>
            <a:r>
              <a:rPr lang="es-EC" dirty="0"/>
              <a:t>Se evidenció que el </a:t>
            </a:r>
            <a:r>
              <a:rPr lang="es-EC" dirty="0" err="1"/>
              <a:t>Estego</a:t>
            </a:r>
            <a:r>
              <a:rPr lang="es-EC" dirty="0"/>
              <a:t>-Video obtenido tiene una gran calidad en cuanto a la percepción visual humana corresponde, ya que no se puede evidenciar que existe información oculta dentro del video al verlo o escucharlo</a:t>
            </a:r>
            <a:r>
              <a:rPr lang="es-EC" dirty="0" smtClean="0"/>
              <a:t>.</a:t>
            </a:r>
          </a:p>
          <a:p>
            <a:endParaRPr lang="es-EC" dirty="0"/>
          </a:p>
          <a:p>
            <a:pPr lvl="0"/>
            <a:r>
              <a:rPr lang="es-EC" dirty="0"/>
              <a:t>Se aplicó métodos esteganográficos inversos con el fin de recuperar la información oculta dentro del </a:t>
            </a:r>
            <a:r>
              <a:rPr lang="es-EC" dirty="0" err="1"/>
              <a:t>Estego</a:t>
            </a:r>
            <a:r>
              <a:rPr lang="es-EC" dirty="0"/>
              <a:t>-Video, en cuanto al texto incluido se lo pudo recuperar en su totalidad, por otro lado, la imagen secreta obtenida se logró recuperar también pero perdiendo calidad de imagen.</a:t>
            </a:r>
          </a:p>
          <a:p>
            <a:endParaRPr lang="es-EC" dirty="0"/>
          </a:p>
        </p:txBody>
      </p:sp>
    </p:spTree>
    <p:extLst>
      <p:ext uri="{BB962C8B-B14F-4D97-AF65-F5344CB8AC3E}">
        <p14:creationId xmlns:p14="http://schemas.microsoft.com/office/powerpoint/2010/main" val="1649901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3272" y="571500"/>
            <a:ext cx="9549448" cy="6012180"/>
          </a:xfrm>
        </p:spPr>
        <p:txBody>
          <a:bodyPr>
            <a:normAutofit fontScale="92500" lnSpcReduction="20000"/>
          </a:bodyPr>
          <a:lstStyle/>
          <a:p>
            <a:pPr lvl="0"/>
            <a:r>
              <a:rPr lang="es-EC" dirty="0"/>
              <a:t>Se verificó que el método esteganográfico permite ocultar información dentro de un medio sin que éste sea percibido, y mediante el análisis de los diferentes valores estadísticos como son RMSE, PSRN y SSIM que permiten validar la calidad y eficiencia del método utilizado.</a:t>
            </a:r>
          </a:p>
          <a:p>
            <a:endParaRPr lang="es-EC" dirty="0"/>
          </a:p>
          <a:p>
            <a:r>
              <a:rPr lang="es-EC" dirty="0" smtClean="0"/>
              <a:t>Se </a:t>
            </a:r>
            <a:r>
              <a:rPr lang="es-EC" dirty="0"/>
              <a:t>presenta un mayor costo computacional para desarrollar procesamiento sobre archivos multimedia como videos, imágenes o audio ya que aquello influye en el tiempo de implementación del algoritmo por lo que se recomienda en trabajos futuros optimizar el código de MATLAB y evitar tiempos altos en el procesamiento.</a:t>
            </a:r>
          </a:p>
          <a:p>
            <a:pPr marL="0" indent="0">
              <a:buNone/>
            </a:pPr>
            <a:r>
              <a:rPr lang="es-EC" dirty="0"/>
              <a:t> </a:t>
            </a:r>
          </a:p>
          <a:p>
            <a:pPr lvl="0"/>
            <a:r>
              <a:rPr lang="es-EC" dirty="0"/>
              <a:t>Se recomienda utilizar como imágenes secretas, imágenes que cuenten con el tamaño del </a:t>
            </a:r>
            <a:r>
              <a:rPr lang="es-EC" dirty="0" err="1"/>
              <a:t>frame</a:t>
            </a:r>
            <a:r>
              <a:rPr lang="es-EC" dirty="0"/>
              <a:t> del video ya que al momento de realizar el reajuste del tamaño de imagen se puede perder bastante información.</a:t>
            </a:r>
          </a:p>
          <a:p>
            <a:pPr marL="0" indent="0">
              <a:buNone/>
            </a:pPr>
            <a:r>
              <a:rPr lang="es-EC" dirty="0"/>
              <a:t> </a:t>
            </a:r>
          </a:p>
          <a:p>
            <a:r>
              <a:rPr lang="es-EC" dirty="0"/>
              <a:t>Si bien es cierto, los diferentes métodos para ocultar información ayudan con muchos fines de seguridad de la información también existe un mal uso de este tipo de técnicas, en donde se utiliza la información oculta con fines destructivos o que hacen daño a las personas. Por ello se recomienda que el manejo de estas técnicas para ocultar información se debe realizar únicamente con fines de estudio y de manejo ético de la información.</a:t>
            </a:r>
            <a:endParaRPr lang="es-EC" dirty="0"/>
          </a:p>
        </p:txBody>
      </p:sp>
    </p:spTree>
    <p:extLst>
      <p:ext uri="{BB962C8B-B14F-4D97-AF65-F5344CB8AC3E}">
        <p14:creationId xmlns:p14="http://schemas.microsoft.com/office/powerpoint/2010/main" val="4028147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Líneas de Trabajos Futuros</a:t>
            </a:r>
            <a:endParaRPr lang="es-EC" dirty="0"/>
          </a:p>
        </p:txBody>
      </p:sp>
      <p:sp>
        <p:nvSpPr>
          <p:cNvPr id="3" name="Marcador de contenido 2"/>
          <p:cNvSpPr>
            <a:spLocks noGrp="1"/>
          </p:cNvSpPr>
          <p:nvPr>
            <p:ph idx="1"/>
          </p:nvPr>
        </p:nvSpPr>
        <p:spPr>
          <a:xfrm>
            <a:off x="646111" y="1463040"/>
            <a:ext cx="9640889" cy="4937760"/>
          </a:xfrm>
        </p:spPr>
        <p:txBody>
          <a:bodyPr/>
          <a:lstStyle/>
          <a:p>
            <a:pPr lvl="0"/>
            <a:r>
              <a:rPr lang="es-EC" dirty="0"/>
              <a:t>Una vez culminado el presente proyecto de investigación se puede dar paso a diferentes trabajos posteriores ya que se tiene un campo amplio de investigación por el mismo hecho de tener diversos medios multimedia para ser trabajados.</a:t>
            </a:r>
          </a:p>
          <a:p>
            <a:endParaRPr lang="es-EC" dirty="0"/>
          </a:p>
          <a:p>
            <a:pPr lvl="0"/>
            <a:r>
              <a:rPr lang="es-EC" dirty="0"/>
              <a:t>Como trabajo futuro principalmente se propone el hecho de mejorar la sección de la recuperación de la información con el fin de mejorar la calidad de la imagen secreta recuperada.</a:t>
            </a:r>
          </a:p>
          <a:p>
            <a:pPr marL="0" indent="0">
              <a:buNone/>
            </a:pPr>
            <a:r>
              <a:rPr lang="es-EC" dirty="0"/>
              <a:t> </a:t>
            </a:r>
          </a:p>
          <a:p>
            <a:r>
              <a:rPr lang="es-EC" dirty="0"/>
              <a:t>Se propone como trabajo futuro el estudio e implementación de filtros correctivos de imagen con el fin de lograr obtener un resultado más óptimo al momento de recuperar la información.</a:t>
            </a:r>
            <a:endParaRPr lang="es-EC" dirty="0"/>
          </a:p>
        </p:txBody>
      </p:sp>
    </p:spTree>
    <p:extLst>
      <p:ext uri="{BB962C8B-B14F-4D97-AF65-F5344CB8AC3E}">
        <p14:creationId xmlns:p14="http://schemas.microsoft.com/office/powerpoint/2010/main" val="577600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028700"/>
            <a:ext cx="8946541" cy="5219699"/>
          </a:xfrm>
        </p:spPr>
        <p:txBody>
          <a:bodyPr>
            <a:noAutofit/>
          </a:bodyPr>
          <a:lstStyle/>
          <a:p>
            <a:pPr lvl="0"/>
            <a:r>
              <a:rPr lang="es-EC" dirty="0"/>
              <a:t>En cuanto a la porción de audio como trabajo futuro se propone el de buscar métodos más simples para realizar el procesamiento de la señal análoga con el fin de que el costo computacional sea menor y el tiempo de ejecución de las pruebas mejoren.</a:t>
            </a:r>
          </a:p>
          <a:p>
            <a:endParaRPr lang="es-EC" dirty="0"/>
          </a:p>
          <a:p>
            <a:pPr lvl="0"/>
            <a:r>
              <a:rPr lang="es-EC" dirty="0"/>
              <a:t>Por último se propone como trabajo futuro el manejar diferentes formatos de video y probar el método esteganográfico con el fin de evidenciar que formato es el más óptimo para realizar el proceso de ocultar información.</a:t>
            </a:r>
          </a:p>
          <a:p>
            <a:endParaRPr lang="es-EC" dirty="0"/>
          </a:p>
          <a:p>
            <a:r>
              <a:rPr lang="es-EC" dirty="0"/>
              <a:t>Una vez culminado el trabajo de investigación se propone como trabajo futuro el combinar diferentes métodos de ocultación de la información, como por ejemplo el uso de la criptografía y la esteganografía en conjunto para mejorar la eficiencia de ocultar información.</a:t>
            </a:r>
            <a:endParaRPr lang="es-EC" dirty="0"/>
          </a:p>
        </p:txBody>
      </p:sp>
    </p:spTree>
    <p:extLst>
      <p:ext uri="{BB962C8B-B14F-4D97-AF65-F5344CB8AC3E}">
        <p14:creationId xmlns:p14="http://schemas.microsoft.com/office/powerpoint/2010/main" val="99958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63332" y="891540"/>
            <a:ext cx="8946541" cy="5013959"/>
          </a:xfrm>
        </p:spPr>
        <p:txBody>
          <a:bodyPr>
            <a:normAutofit/>
          </a:bodyPr>
          <a:lstStyle/>
          <a:p>
            <a:pPr marL="0" indent="0" algn="just">
              <a:buNone/>
            </a:pPr>
            <a:r>
              <a:rPr lang="es-EC" sz="2800" dirty="0"/>
              <a:t>Transmisión de la </a:t>
            </a:r>
            <a:r>
              <a:rPr lang="es-EC" sz="2800" dirty="0" smtClean="0"/>
              <a:t>Información</a:t>
            </a:r>
          </a:p>
          <a:p>
            <a:pPr algn="just"/>
            <a:endParaRPr lang="es-EC" sz="2800" dirty="0" smtClean="0"/>
          </a:p>
          <a:p>
            <a:pPr lvl="1" algn="just"/>
            <a:r>
              <a:rPr lang="es-EC" sz="2400" dirty="0" smtClean="0"/>
              <a:t>Todas las especies tienen la facultad de comunicarse para su supervivencia.</a:t>
            </a:r>
          </a:p>
          <a:p>
            <a:pPr lvl="1" algn="just"/>
            <a:r>
              <a:rPr lang="es-EC" sz="2400" dirty="0" smtClean="0"/>
              <a:t>Existe una diferencia entre el concepto de transmisión de la información y comunicación.</a:t>
            </a:r>
          </a:p>
          <a:p>
            <a:pPr lvl="1" algn="just"/>
            <a:r>
              <a:rPr lang="es-EC" sz="2400" dirty="0" smtClean="0"/>
              <a:t>En la actualidad la transmisión de la información ha evolucionado en gran magnitud, ya que se ha logrado reemplazar procesos arcaicos de comunicación por la manipulación de señales eléctricas.</a:t>
            </a:r>
            <a:endParaRPr lang="es-EC" sz="2400" dirty="0"/>
          </a:p>
        </p:txBody>
      </p:sp>
    </p:spTree>
    <p:extLst>
      <p:ext uri="{BB962C8B-B14F-4D97-AF65-F5344CB8AC3E}">
        <p14:creationId xmlns:p14="http://schemas.microsoft.com/office/powerpoint/2010/main" val="27682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5201" y="1414959"/>
            <a:ext cx="8946541" cy="2701962"/>
          </a:xfrm>
        </p:spPr>
        <p:txBody>
          <a:bodyPr>
            <a:noAutofit/>
          </a:bodyPr>
          <a:lstStyle/>
          <a:p>
            <a:pPr marL="0" indent="0">
              <a:buNone/>
            </a:pPr>
            <a:r>
              <a:rPr lang="es-EC" sz="2800" dirty="0" smtClean="0"/>
              <a:t>Seguridad de la Información</a:t>
            </a:r>
          </a:p>
          <a:p>
            <a:pPr marL="0" indent="0">
              <a:buNone/>
            </a:pPr>
            <a:endParaRPr lang="es-EC" sz="2800" dirty="0" smtClean="0"/>
          </a:p>
          <a:p>
            <a:pPr lvl="1"/>
            <a:r>
              <a:rPr lang="es-EC" sz="2400" dirty="0" smtClean="0"/>
              <a:t>La humanidad busca también la oportunidad de mantener su información de manera oculta.</a:t>
            </a:r>
          </a:p>
          <a:p>
            <a:pPr lvl="1"/>
            <a:r>
              <a:rPr lang="es-EC" sz="2400" dirty="0" smtClean="0"/>
              <a:t>Ocultar información se remonta a miles de años atrás.</a:t>
            </a:r>
          </a:p>
          <a:p>
            <a:pPr lvl="2"/>
            <a:r>
              <a:rPr lang="es-EC" sz="1800" dirty="0" smtClean="0"/>
              <a:t>Escritura con tinta invisible</a:t>
            </a:r>
          </a:p>
          <a:p>
            <a:pPr lvl="2"/>
            <a:r>
              <a:rPr lang="es-EC" sz="1800" dirty="0" smtClean="0"/>
              <a:t>Mensajes ocultos en libros, “Suelo de </a:t>
            </a:r>
            <a:r>
              <a:rPr lang="es-EC" sz="1800" dirty="0" err="1" smtClean="0"/>
              <a:t>Polífilo</a:t>
            </a:r>
            <a:r>
              <a:rPr lang="es-EC" sz="1800" dirty="0" smtClean="0"/>
              <a:t>”, </a:t>
            </a:r>
            <a:r>
              <a:rPr lang="es-EC" sz="1800" dirty="0" err="1" smtClean="0"/>
              <a:t>Fancesco</a:t>
            </a:r>
            <a:r>
              <a:rPr lang="es-EC" sz="1800" dirty="0" smtClean="0"/>
              <a:t> Colonna,1499</a:t>
            </a:r>
          </a:p>
          <a:p>
            <a:pPr lvl="2"/>
            <a:r>
              <a:rPr lang="es-EC" sz="1800" dirty="0" smtClean="0"/>
              <a:t>Mensajes ocultos en periódicos.</a:t>
            </a:r>
            <a:endParaRPr lang="es-EC" sz="1800" dirty="0"/>
          </a:p>
        </p:txBody>
      </p:sp>
      <p:pic>
        <p:nvPicPr>
          <p:cNvPr id="4" name="Imagen 3" descr="Resultado de imagen para sueño de polifilo portada"/>
          <p:cNvPicPr/>
          <p:nvPr/>
        </p:nvPicPr>
        <p:blipFill>
          <a:blip r:embed="rId2">
            <a:extLst>
              <a:ext uri="{28A0092B-C50C-407E-A947-70E740481C1C}">
                <a14:useLocalDpi xmlns:a14="http://schemas.microsoft.com/office/drawing/2010/main" val="0"/>
              </a:ext>
            </a:extLst>
          </a:blip>
          <a:srcRect/>
          <a:stretch>
            <a:fillRect/>
          </a:stretch>
        </p:blipFill>
        <p:spPr bwMode="auto">
          <a:xfrm>
            <a:off x="9464040" y="3584015"/>
            <a:ext cx="2025847" cy="2748205"/>
          </a:xfrm>
          <a:prstGeom prst="rect">
            <a:avLst/>
          </a:prstGeom>
          <a:noFill/>
          <a:ln>
            <a:noFill/>
          </a:ln>
        </p:spPr>
      </p:pic>
    </p:spTree>
    <p:extLst>
      <p:ext uri="{BB962C8B-B14F-4D97-AF65-F5344CB8AC3E}">
        <p14:creationId xmlns:p14="http://schemas.microsoft.com/office/powerpoint/2010/main" val="227113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Métodos para ocultar Información</a:t>
            </a:r>
            <a:endParaRPr lang="es-EC" dirty="0"/>
          </a:p>
        </p:txBody>
      </p:sp>
      <p:sp>
        <p:nvSpPr>
          <p:cNvPr id="3" name="Marcador de contenido 2"/>
          <p:cNvSpPr>
            <a:spLocks noGrp="1"/>
          </p:cNvSpPr>
          <p:nvPr>
            <p:ph idx="1"/>
          </p:nvPr>
        </p:nvSpPr>
        <p:spPr>
          <a:xfrm>
            <a:off x="875201" y="1601788"/>
            <a:ext cx="8946541" cy="4195481"/>
          </a:xfrm>
        </p:spPr>
        <p:txBody>
          <a:bodyPr/>
          <a:lstStyle/>
          <a:p>
            <a:r>
              <a:rPr lang="es-EC" dirty="0" smtClean="0"/>
              <a:t>Criptografía:</a:t>
            </a:r>
          </a:p>
          <a:p>
            <a:pPr lvl="1"/>
            <a:r>
              <a:rPr lang="es-EC" dirty="0" smtClean="0"/>
              <a:t>Nació hace unos 4000 años aproximadamente</a:t>
            </a:r>
          </a:p>
          <a:p>
            <a:pPr lvl="1"/>
            <a:r>
              <a:rPr lang="es-EC" dirty="0" smtClean="0"/>
              <a:t>Proviene del </a:t>
            </a:r>
            <a:r>
              <a:rPr lang="es-EC" dirty="0" err="1" smtClean="0"/>
              <a:t>giego</a:t>
            </a:r>
            <a:r>
              <a:rPr lang="es-EC" dirty="0" smtClean="0"/>
              <a:t>: “</a:t>
            </a:r>
            <a:r>
              <a:rPr lang="es-EC" dirty="0" err="1" smtClean="0"/>
              <a:t>Kripto</a:t>
            </a:r>
            <a:r>
              <a:rPr lang="es-EC" dirty="0" smtClean="0"/>
              <a:t>” (Oculto) y “Graphos” (Escritura)</a:t>
            </a:r>
          </a:p>
          <a:p>
            <a:pPr lvl="1"/>
            <a:r>
              <a:rPr lang="es-EC" dirty="0" smtClean="0"/>
              <a:t>Solamente el emisor y receptor pueden tener acceso a esa información.</a:t>
            </a:r>
          </a:p>
          <a:p>
            <a:pPr lvl="1"/>
            <a:r>
              <a:rPr lang="es-EC" dirty="0" smtClean="0"/>
              <a:t>Utiliza la encriptación de la información como medio de seguridad</a:t>
            </a:r>
          </a:p>
          <a:p>
            <a:pPr lvl="1"/>
            <a:endParaRPr lang="es-EC" dirty="0"/>
          </a:p>
        </p:txBody>
      </p:sp>
      <p:pic>
        <p:nvPicPr>
          <p:cNvPr id="4" name="Imagen 3" descr="Resultado de imagen para jeroglíficos egipcios"/>
          <p:cNvPicPr/>
          <p:nvPr/>
        </p:nvPicPr>
        <p:blipFill>
          <a:blip r:embed="rId2">
            <a:extLst>
              <a:ext uri="{28A0092B-C50C-407E-A947-70E740481C1C}">
                <a14:useLocalDpi xmlns:a14="http://schemas.microsoft.com/office/drawing/2010/main" val="0"/>
              </a:ext>
            </a:extLst>
          </a:blip>
          <a:srcRect/>
          <a:stretch>
            <a:fillRect/>
          </a:stretch>
        </p:blipFill>
        <p:spPr bwMode="auto">
          <a:xfrm>
            <a:off x="2319671" y="4247375"/>
            <a:ext cx="3433002" cy="1915160"/>
          </a:xfrm>
          <a:prstGeom prst="rect">
            <a:avLst/>
          </a:prstGeom>
          <a:noFill/>
          <a:ln>
            <a:noFill/>
          </a:ln>
        </p:spPr>
      </p:pic>
      <p:pic>
        <p:nvPicPr>
          <p:cNvPr id="5" name="Imagen 4" descr="Resultado de imagen para escitalo"/>
          <p:cNvPicPr/>
          <p:nvPr/>
        </p:nvPicPr>
        <p:blipFill>
          <a:blip r:embed="rId3">
            <a:extLst>
              <a:ext uri="{28A0092B-C50C-407E-A947-70E740481C1C}">
                <a14:useLocalDpi xmlns:a14="http://schemas.microsoft.com/office/drawing/2010/main" val="0"/>
              </a:ext>
            </a:extLst>
          </a:blip>
          <a:srcRect/>
          <a:stretch>
            <a:fillRect/>
          </a:stretch>
        </p:blipFill>
        <p:spPr bwMode="auto">
          <a:xfrm>
            <a:off x="7082598" y="4390885"/>
            <a:ext cx="2853690" cy="1628140"/>
          </a:xfrm>
          <a:prstGeom prst="rect">
            <a:avLst/>
          </a:prstGeom>
          <a:noFill/>
          <a:ln>
            <a:noFill/>
          </a:ln>
        </p:spPr>
      </p:pic>
    </p:spTree>
    <p:extLst>
      <p:ext uri="{BB962C8B-B14F-4D97-AF65-F5344CB8AC3E}">
        <p14:creationId xmlns:p14="http://schemas.microsoft.com/office/powerpoint/2010/main" val="160677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54380"/>
            <a:ext cx="8946541" cy="5494019"/>
          </a:xfrm>
        </p:spPr>
        <p:txBody>
          <a:bodyPr>
            <a:normAutofit/>
          </a:bodyPr>
          <a:lstStyle/>
          <a:p>
            <a:r>
              <a:rPr lang="es-EC" sz="2400" dirty="0" smtClean="0"/>
              <a:t>Marca de Agua:</a:t>
            </a:r>
          </a:p>
          <a:p>
            <a:pPr lvl="1"/>
            <a:r>
              <a:rPr lang="es-EC" sz="2000" dirty="0" smtClean="0"/>
              <a:t>Otro método utilizado para ocultar información</a:t>
            </a:r>
          </a:p>
          <a:p>
            <a:pPr lvl="1"/>
            <a:r>
              <a:rPr lang="es-EC" sz="2000" dirty="0" smtClean="0"/>
              <a:t>Surge en la era digital y el mundo del internet</a:t>
            </a:r>
          </a:p>
          <a:p>
            <a:pPr lvl="1"/>
            <a:r>
              <a:rPr lang="es-EC" sz="2000" dirty="0" smtClean="0"/>
              <a:t>Utilizada como protección de derechos de autor y propiedad intelectual</a:t>
            </a:r>
          </a:p>
          <a:p>
            <a:pPr lvl="1"/>
            <a:r>
              <a:rPr lang="es-EC" sz="2000" dirty="0" smtClean="0"/>
              <a:t>Facilita la identificación del creador, fuente o distribuidor de la información.</a:t>
            </a:r>
          </a:p>
          <a:p>
            <a:pPr lvl="1"/>
            <a:endParaRPr lang="es-EC" sz="2000" dirty="0"/>
          </a:p>
        </p:txBody>
      </p:sp>
      <p:pic>
        <p:nvPicPr>
          <p:cNvPr id="4" name="Imagen 3" descr="Resultado de imagen para watermark examples"/>
          <p:cNvPicPr/>
          <p:nvPr/>
        </p:nvPicPr>
        <p:blipFill>
          <a:blip r:embed="rId2">
            <a:extLst>
              <a:ext uri="{28A0092B-C50C-407E-A947-70E740481C1C}">
                <a14:useLocalDpi xmlns:a14="http://schemas.microsoft.com/office/drawing/2010/main" val="0"/>
              </a:ext>
            </a:extLst>
          </a:blip>
          <a:srcRect/>
          <a:stretch>
            <a:fillRect/>
          </a:stretch>
        </p:blipFill>
        <p:spPr bwMode="auto">
          <a:xfrm>
            <a:off x="6126480" y="3886200"/>
            <a:ext cx="5186997" cy="2362199"/>
          </a:xfrm>
          <a:prstGeom prst="rect">
            <a:avLst/>
          </a:prstGeom>
          <a:noFill/>
          <a:ln>
            <a:noFill/>
          </a:ln>
        </p:spPr>
      </p:pic>
    </p:spTree>
    <p:extLst>
      <p:ext uri="{BB962C8B-B14F-4D97-AF65-F5344CB8AC3E}">
        <p14:creationId xmlns:p14="http://schemas.microsoft.com/office/powerpoint/2010/main" val="3011006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1543</TotalTime>
  <Words>3004</Words>
  <Application>Microsoft Office PowerPoint</Application>
  <PresentationFormat>Panorámica</PresentationFormat>
  <Paragraphs>334</Paragraphs>
  <Slides>54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Arial</vt:lpstr>
      <vt:lpstr>Calibri</vt:lpstr>
      <vt:lpstr>Century Gothic</vt:lpstr>
      <vt:lpstr>Times New Roman</vt:lpstr>
      <vt:lpstr>Wingdings 3</vt:lpstr>
      <vt:lpstr>Ion</vt:lpstr>
      <vt:lpstr>“ANÁLISIS DEL MÉTODO ESTEGANOGRÁFICO COMO SOPORTE A LA SEGURIDAD DE LA IFORMACIÓN MEDIANTE LA OCULTACIÓN DE INFORMACIÓN SECRETA DENTRO DE UN VIDEO”</vt:lpstr>
      <vt:lpstr>Objetivo General</vt:lpstr>
      <vt:lpstr>Objetivos Específicos</vt:lpstr>
      <vt:lpstr>Presentación de PowerPoint</vt:lpstr>
      <vt:lpstr>Conceptos Generales</vt:lpstr>
      <vt:lpstr>Presentación de PowerPoint</vt:lpstr>
      <vt:lpstr>Presentación de PowerPoint</vt:lpstr>
      <vt:lpstr>Métodos para ocultar Información</vt:lpstr>
      <vt:lpstr>Presentación de PowerPoint</vt:lpstr>
      <vt:lpstr>Presentación de PowerPoint</vt:lpstr>
      <vt:lpstr>Presentación de PowerPoint</vt:lpstr>
      <vt:lpstr>Presentación de PowerPoint</vt:lpstr>
      <vt:lpstr>Imagen como portador en la esteganografía</vt:lpstr>
      <vt:lpstr>Presentación de PowerPoint</vt:lpstr>
      <vt:lpstr>Presentación de PowerPoint</vt:lpstr>
      <vt:lpstr>Audio como portador en la esteganografía</vt:lpstr>
      <vt:lpstr>Presentación de PowerPoint</vt:lpstr>
      <vt:lpstr>Presentación de PowerPoint</vt:lpstr>
      <vt:lpstr>Video como portador en la esteganografía</vt:lpstr>
      <vt:lpstr>Presentación de PowerPoint</vt:lpstr>
      <vt:lpstr>Aplicaciones de la Esteganografía</vt:lpstr>
      <vt:lpstr>Descripción General del Proyecto  Incrustación de la información oculta</vt:lpstr>
      <vt:lpstr>Presentación de PowerPoint</vt:lpstr>
      <vt:lpstr>Presentación de PowerPoint</vt:lpstr>
      <vt:lpstr>Presentación de PowerPoint</vt:lpstr>
      <vt:lpstr>Presentación de PowerPoint</vt:lpstr>
      <vt:lpstr>Procesamiento de Frames para ocultar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Extracción de texto incluido del Estego-Audio</vt:lpstr>
      <vt:lpstr>Extracción de información del Stego-Frame</vt:lpstr>
      <vt:lpstr>Presentación de PowerPoint</vt:lpstr>
      <vt:lpstr>Análisis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del método esteganográfico en un video</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Líneas de Trabajos Futuros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MÉTODO ESTEGANOGRÁFICO COMO SOPORTE A LA SEGURIDAD DE LA IFORMACIÓN MEDIANTE LA OCULTACIÓN DE INFORMACIÓN SECRETA DENTRO DE UN VIDEO”</dc:title>
  <dc:creator>Xavier Herrera</dc:creator>
  <cp:lastModifiedBy>Xavier Herrera</cp:lastModifiedBy>
  <cp:revision>38</cp:revision>
  <dcterms:created xsi:type="dcterms:W3CDTF">2018-03-05T05:10:37Z</dcterms:created>
  <dcterms:modified xsi:type="dcterms:W3CDTF">2018-03-06T07:25:56Z</dcterms:modified>
</cp:coreProperties>
</file>