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3" r:id="rId23"/>
    <p:sldId id="284" r:id="rId24"/>
    <p:sldId id="282" r:id="rId25"/>
    <p:sldId id="265" r:id="rId26"/>
    <p:sldId id="286" r:id="rId27"/>
    <p:sldId id="287" r:id="rId28"/>
    <p:sldId id="288"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2F6EC-248B-4C52-84CA-13C16C508A54}" type="doc">
      <dgm:prSet loTypeId="urn:microsoft.com/office/officeart/2009/3/layout/RandomtoResultProcess" loCatId="process" qsTypeId="urn:microsoft.com/office/officeart/2005/8/quickstyle/simple1" qsCatId="simple" csTypeId="urn:microsoft.com/office/officeart/2005/8/colors/colorful3" csCatId="colorful" phldr="1"/>
      <dgm:spPr/>
    </dgm:pt>
    <dgm:pt modelId="{997DA207-60B9-41B3-8DEC-29AE719B1ABC}">
      <dgm:prSet phldrT="[Texto]" custT="1"/>
      <dgm:spPr/>
      <dgm:t>
        <a:bodyPr/>
        <a:lstStyle/>
        <a:p>
          <a:r>
            <a:rPr lang="es-419" sz="1600" dirty="0" smtClean="0"/>
            <a:t>DESCRIPTOR</a:t>
          </a:r>
          <a:endParaRPr lang="es-ES" sz="1600" dirty="0"/>
        </a:p>
      </dgm:t>
    </dgm:pt>
    <dgm:pt modelId="{6D44FCB3-26EA-42DE-B6FE-8FA1BB249C5F}" type="parTrans" cxnId="{CF261F14-11DD-429B-89FD-0F6C8CD703A7}">
      <dgm:prSet/>
      <dgm:spPr/>
      <dgm:t>
        <a:bodyPr/>
        <a:lstStyle/>
        <a:p>
          <a:endParaRPr lang="es-ES"/>
        </a:p>
      </dgm:t>
    </dgm:pt>
    <dgm:pt modelId="{BF9EA2F1-7F7C-4110-A32E-C82087DA186A}" type="sibTrans" cxnId="{CF261F14-11DD-429B-89FD-0F6C8CD703A7}">
      <dgm:prSet/>
      <dgm:spPr/>
      <dgm:t>
        <a:bodyPr/>
        <a:lstStyle/>
        <a:p>
          <a:endParaRPr lang="es-ES"/>
        </a:p>
      </dgm:t>
    </dgm:pt>
    <dgm:pt modelId="{E005AF51-2AEB-48CC-B688-66DFF2200403}">
      <dgm:prSet phldrT="[Texto]" custT="1"/>
      <dgm:spPr/>
      <dgm:t>
        <a:bodyPr/>
        <a:lstStyle/>
        <a:p>
          <a:r>
            <a:rPr lang="es-419" sz="1600" dirty="0" smtClean="0"/>
            <a:t>CLASIFICADOR</a:t>
          </a:r>
          <a:endParaRPr lang="es-ES" sz="1600" dirty="0"/>
        </a:p>
      </dgm:t>
    </dgm:pt>
    <dgm:pt modelId="{521CF748-B1F0-40BE-AB7A-27F822FE6B0C}" type="parTrans" cxnId="{9452C7CA-D8E3-4595-8AFA-3643B0DB6925}">
      <dgm:prSet/>
      <dgm:spPr/>
      <dgm:t>
        <a:bodyPr/>
        <a:lstStyle/>
        <a:p>
          <a:endParaRPr lang="es-ES"/>
        </a:p>
      </dgm:t>
    </dgm:pt>
    <dgm:pt modelId="{D9E2A9B7-50CD-4486-AE7A-CAD7B4020765}" type="sibTrans" cxnId="{9452C7CA-D8E3-4595-8AFA-3643B0DB6925}">
      <dgm:prSet/>
      <dgm:spPr/>
      <dgm:t>
        <a:bodyPr/>
        <a:lstStyle/>
        <a:p>
          <a:endParaRPr lang="es-ES"/>
        </a:p>
      </dgm:t>
    </dgm:pt>
    <dgm:pt modelId="{3555EB77-26DB-4A6D-BE90-E429ACCA669E}">
      <dgm:prSet phldrT="[Texto]" custT="1"/>
      <dgm:spPr/>
      <dgm:t>
        <a:bodyPr/>
        <a:lstStyle/>
        <a:p>
          <a:r>
            <a:rPr lang="es-419" sz="1600" dirty="0" smtClean="0"/>
            <a:t>DETECTOR DE OBJETOS</a:t>
          </a:r>
          <a:endParaRPr lang="es-ES" sz="1600" dirty="0"/>
        </a:p>
      </dgm:t>
    </dgm:pt>
    <dgm:pt modelId="{8CB35A92-1288-406B-B57B-1F4DBA670454}" type="parTrans" cxnId="{3DF73D5D-CB2D-44C8-8488-0CC1173227E0}">
      <dgm:prSet/>
      <dgm:spPr/>
      <dgm:t>
        <a:bodyPr/>
        <a:lstStyle/>
        <a:p>
          <a:endParaRPr lang="es-ES"/>
        </a:p>
      </dgm:t>
    </dgm:pt>
    <dgm:pt modelId="{3191131B-094F-4968-B093-5F6A6330EC51}" type="sibTrans" cxnId="{3DF73D5D-CB2D-44C8-8488-0CC1173227E0}">
      <dgm:prSet/>
      <dgm:spPr/>
      <dgm:t>
        <a:bodyPr/>
        <a:lstStyle/>
        <a:p>
          <a:endParaRPr lang="es-ES"/>
        </a:p>
      </dgm:t>
    </dgm:pt>
    <dgm:pt modelId="{D167225E-EA2B-494E-BB98-8D2ADE2257D5}" type="pres">
      <dgm:prSet presAssocID="{9A12F6EC-248B-4C52-84CA-13C16C508A54}" presName="Name0" presStyleCnt="0">
        <dgm:presLayoutVars>
          <dgm:dir/>
          <dgm:animOne val="branch"/>
          <dgm:animLvl val="lvl"/>
        </dgm:presLayoutVars>
      </dgm:prSet>
      <dgm:spPr/>
    </dgm:pt>
    <dgm:pt modelId="{3F2E2C5D-3D99-4103-8B2B-60F7DEADABAA}" type="pres">
      <dgm:prSet presAssocID="{997DA207-60B9-41B3-8DEC-29AE719B1ABC}" presName="chaos" presStyleCnt="0"/>
      <dgm:spPr/>
    </dgm:pt>
    <dgm:pt modelId="{A9E7EA36-CB18-4359-B0AF-9A9E1AB7BFA6}" type="pres">
      <dgm:prSet presAssocID="{997DA207-60B9-41B3-8DEC-29AE719B1ABC}" presName="parTx1" presStyleLbl="revTx" presStyleIdx="0" presStyleCnt="2"/>
      <dgm:spPr/>
      <dgm:t>
        <a:bodyPr/>
        <a:lstStyle/>
        <a:p>
          <a:endParaRPr lang="es-ES"/>
        </a:p>
      </dgm:t>
    </dgm:pt>
    <dgm:pt modelId="{A9D6934C-2BB2-4F12-9011-ED1B93BC3ABB}" type="pres">
      <dgm:prSet presAssocID="{997DA207-60B9-41B3-8DEC-29AE719B1ABC}" presName="c1" presStyleLbl="node1" presStyleIdx="0" presStyleCnt="19"/>
      <dgm:spPr/>
    </dgm:pt>
    <dgm:pt modelId="{BC0061D0-4E0A-43DB-8CA7-D0AAD5B05B8B}" type="pres">
      <dgm:prSet presAssocID="{997DA207-60B9-41B3-8DEC-29AE719B1ABC}" presName="c2" presStyleLbl="node1" presStyleIdx="1" presStyleCnt="19"/>
      <dgm:spPr/>
    </dgm:pt>
    <dgm:pt modelId="{CEA412EA-7790-449F-8E2E-21C27BC34256}" type="pres">
      <dgm:prSet presAssocID="{997DA207-60B9-41B3-8DEC-29AE719B1ABC}" presName="c3" presStyleLbl="node1" presStyleIdx="2" presStyleCnt="19"/>
      <dgm:spPr/>
    </dgm:pt>
    <dgm:pt modelId="{AF73D124-647B-4170-BBA9-0B93FE883944}" type="pres">
      <dgm:prSet presAssocID="{997DA207-60B9-41B3-8DEC-29AE719B1ABC}" presName="c4" presStyleLbl="node1" presStyleIdx="3" presStyleCnt="19"/>
      <dgm:spPr/>
    </dgm:pt>
    <dgm:pt modelId="{185EEC9B-15A5-4341-8A44-BF98E05AD870}" type="pres">
      <dgm:prSet presAssocID="{997DA207-60B9-41B3-8DEC-29AE719B1ABC}" presName="c5" presStyleLbl="node1" presStyleIdx="4" presStyleCnt="19"/>
      <dgm:spPr/>
    </dgm:pt>
    <dgm:pt modelId="{39159705-EE2D-4C29-9322-FD069BE2EF8E}" type="pres">
      <dgm:prSet presAssocID="{997DA207-60B9-41B3-8DEC-29AE719B1ABC}" presName="c6" presStyleLbl="node1" presStyleIdx="5" presStyleCnt="19"/>
      <dgm:spPr/>
    </dgm:pt>
    <dgm:pt modelId="{D76883B8-F302-4506-9F60-BB1FFF9B33A6}" type="pres">
      <dgm:prSet presAssocID="{997DA207-60B9-41B3-8DEC-29AE719B1ABC}" presName="c7" presStyleLbl="node1" presStyleIdx="6" presStyleCnt="19"/>
      <dgm:spPr/>
    </dgm:pt>
    <dgm:pt modelId="{4A065570-455F-4973-A85A-5C7D818AB30D}" type="pres">
      <dgm:prSet presAssocID="{997DA207-60B9-41B3-8DEC-29AE719B1ABC}" presName="c8" presStyleLbl="node1" presStyleIdx="7" presStyleCnt="19"/>
      <dgm:spPr/>
    </dgm:pt>
    <dgm:pt modelId="{1B9C72B6-20CB-455A-B3E3-6D2D42E495A5}" type="pres">
      <dgm:prSet presAssocID="{997DA207-60B9-41B3-8DEC-29AE719B1ABC}" presName="c9" presStyleLbl="node1" presStyleIdx="8" presStyleCnt="19"/>
      <dgm:spPr/>
    </dgm:pt>
    <dgm:pt modelId="{D929465B-96FD-4279-88D4-5ADCB3F270BA}" type="pres">
      <dgm:prSet presAssocID="{997DA207-60B9-41B3-8DEC-29AE719B1ABC}" presName="c10" presStyleLbl="node1" presStyleIdx="9" presStyleCnt="19"/>
      <dgm:spPr/>
    </dgm:pt>
    <dgm:pt modelId="{A41563DB-9D8A-468F-AB5C-EEDDE5254715}" type="pres">
      <dgm:prSet presAssocID="{997DA207-60B9-41B3-8DEC-29AE719B1ABC}" presName="c11" presStyleLbl="node1" presStyleIdx="10" presStyleCnt="19"/>
      <dgm:spPr/>
    </dgm:pt>
    <dgm:pt modelId="{C18B4034-6305-453B-AF67-8AEC6324DD09}" type="pres">
      <dgm:prSet presAssocID="{997DA207-60B9-41B3-8DEC-29AE719B1ABC}" presName="c12" presStyleLbl="node1" presStyleIdx="11" presStyleCnt="19"/>
      <dgm:spPr/>
    </dgm:pt>
    <dgm:pt modelId="{ADBA5918-3955-4465-B221-CAB88C3A1ACA}" type="pres">
      <dgm:prSet presAssocID="{997DA207-60B9-41B3-8DEC-29AE719B1ABC}" presName="c13" presStyleLbl="node1" presStyleIdx="12" presStyleCnt="19"/>
      <dgm:spPr/>
    </dgm:pt>
    <dgm:pt modelId="{9F3ECEE8-116A-455A-95F1-8DF069FD3FAC}" type="pres">
      <dgm:prSet presAssocID="{997DA207-60B9-41B3-8DEC-29AE719B1ABC}" presName="c14" presStyleLbl="node1" presStyleIdx="13" presStyleCnt="19"/>
      <dgm:spPr/>
    </dgm:pt>
    <dgm:pt modelId="{91B6A680-DFB6-4227-95C2-B0960240C1BA}" type="pres">
      <dgm:prSet presAssocID="{997DA207-60B9-41B3-8DEC-29AE719B1ABC}" presName="c15" presStyleLbl="node1" presStyleIdx="14" presStyleCnt="19"/>
      <dgm:spPr/>
    </dgm:pt>
    <dgm:pt modelId="{15B8C84C-8FA1-4B9F-B3F6-8F4F81AF674E}" type="pres">
      <dgm:prSet presAssocID="{997DA207-60B9-41B3-8DEC-29AE719B1ABC}" presName="c16" presStyleLbl="node1" presStyleIdx="15" presStyleCnt="19"/>
      <dgm:spPr/>
    </dgm:pt>
    <dgm:pt modelId="{417E16C7-0162-411B-B64B-13A02BB9F4EB}" type="pres">
      <dgm:prSet presAssocID="{997DA207-60B9-41B3-8DEC-29AE719B1ABC}" presName="c17" presStyleLbl="node1" presStyleIdx="16" presStyleCnt="19"/>
      <dgm:spPr/>
    </dgm:pt>
    <dgm:pt modelId="{09221586-EB43-43D8-804A-CCF7AAB7B6A5}" type="pres">
      <dgm:prSet presAssocID="{997DA207-60B9-41B3-8DEC-29AE719B1ABC}" presName="c18" presStyleLbl="node1" presStyleIdx="17" presStyleCnt="19"/>
      <dgm:spPr/>
    </dgm:pt>
    <dgm:pt modelId="{0FC65DE0-6F00-4F1C-90F0-C8D639F23191}" type="pres">
      <dgm:prSet presAssocID="{BF9EA2F1-7F7C-4110-A32E-C82087DA186A}" presName="chevronComposite1" presStyleCnt="0"/>
      <dgm:spPr/>
    </dgm:pt>
    <dgm:pt modelId="{DBEDF03B-2CFF-4B48-8DF1-E619AB3E4CAD}" type="pres">
      <dgm:prSet presAssocID="{BF9EA2F1-7F7C-4110-A32E-C82087DA186A}" presName="chevron1" presStyleLbl="sibTrans2D1" presStyleIdx="0" presStyleCnt="2"/>
      <dgm:spPr/>
    </dgm:pt>
    <dgm:pt modelId="{03FCF2F9-6FBF-4A67-B35C-92869085DAFB}" type="pres">
      <dgm:prSet presAssocID="{BF9EA2F1-7F7C-4110-A32E-C82087DA186A}" presName="spChevron1" presStyleCnt="0"/>
      <dgm:spPr/>
    </dgm:pt>
    <dgm:pt modelId="{EE5315E4-9334-4E15-BF4F-B0D6EFA1ECBF}" type="pres">
      <dgm:prSet presAssocID="{E005AF51-2AEB-48CC-B688-66DFF2200403}" presName="middle" presStyleCnt="0"/>
      <dgm:spPr/>
    </dgm:pt>
    <dgm:pt modelId="{013BDCFE-5061-43CA-BCAE-36BC1F001C74}" type="pres">
      <dgm:prSet presAssocID="{E005AF51-2AEB-48CC-B688-66DFF2200403}" presName="parTxMid" presStyleLbl="revTx" presStyleIdx="1" presStyleCnt="2"/>
      <dgm:spPr/>
      <dgm:t>
        <a:bodyPr/>
        <a:lstStyle/>
        <a:p>
          <a:endParaRPr lang="es-ES"/>
        </a:p>
      </dgm:t>
    </dgm:pt>
    <dgm:pt modelId="{BA353667-564C-471D-AF52-BC8F24DA3B66}" type="pres">
      <dgm:prSet presAssocID="{E005AF51-2AEB-48CC-B688-66DFF2200403}" presName="spMid" presStyleCnt="0"/>
      <dgm:spPr/>
    </dgm:pt>
    <dgm:pt modelId="{396E06AD-A150-4409-8101-CEF06B3B15FD}" type="pres">
      <dgm:prSet presAssocID="{D9E2A9B7-50CD-4486-AE7A-CAD7B4020765}" presName="chevronComposite1" presStyleCnt="0"/>
      <dgm:spPr/>
    </dgm:pt>
    <dgm:pt modelId="{9B59B35C-0BCB-4126-8564-03032FC5E495}" type="pres">
      <dgm:prSet presAssocID="{D9E2A9B7-50CD-4486-AE7A-CAD7B4020765}" presName="chevron1" presStyleLbl="sibTrans2D1" presStyleIdx="1" presStyleCnt="2"/>
      <dgm:spPr/>
    </dgm:pt>
    <dgm:pt modelId="{DA773DAA-57B9-4DE1-8948-6AD9B4ACEC95}" type="pres">
      <dgm:prSet presAssocID="{D9E2A9B7-50CD-4486-AE7A-CAD7B4020765}" presName="spChevron1" presStyleCnt="0"/>
      <dgm:spPr/>
    </dgm:pt>
    <dgm:pt modelId="{22F17945-BD14-4FDB-AFE3-1F785DE7F7D6}" type="pres">
      <dgm:prSet presAssocID="{3555EB77-26DB-4A6D-BE90-E429ACCA669E}" presName="last" presStyleCnt="0"/>
      <dgm:spPr/>
    </dgm:pt>
    <dgm:pt modelId="{BB5B597A-6FF0-4E30-9FC5-409B056E2657}" type="pres">
      <dgm:prSet presAssocID="{3555EB77-26DB-4A6D-BE90-E429ACCA669E}" presName="circleTx" presStyleLbl="node1" presStyleIdx="18" presStyleCnt="19"/>
      <dgm:spPr/>
      <dgm:t>
        <a:bodyPr/>
        <a:lstStyle/>
        <a:p>
          <a:endParaRPr lang="es-ES"/>
        </a:p>
      </dgm:t>
    </dgm:pt>
    <dgm:pt modelId="{4BAED900-43EB-4C73-9F59-C0D15A570AA7}" type="pres">
      <dgm:prSet presAssocID="{3555EB77-26DB-4A6D-BE90-E429ACCA669E}" presName="spN" presStyleCnt="0"/>
      <dgm:spPr/>
    </dgm:pt>
  </dgm:ptLst>
  <dgm:cxnLst>
    <dgm:cxn modelId="{CF261F14-11DD-429B-89FD-0F6C8CD703A7}" srcId="{9A12F6EC-248B-4C52-84CA-13C16C508A54}" destId="{997DA207-60B9-41B3-8DEC-29AE719B1ABC}" srcOrd="0" destOrd="0" parTransId="{6D44FCB3-26EA-42DE-B6FE-8FA1BB249C5F}" sibTransId="{BF9EA2F1-7F7C-4110-A32E-C82087DA186A}"/>
    <dgm:cxn modelId="{45877FB9-2DD2-458B-A58E-561E1B9B438B}" type="presOf" srcId="{3555EB77-26DB-4A6D-BE90-E429ACCA669E}" destId="{BB5B597A-6FF0-4E30-9FC5-409B056E2657}" srcOrd="0" destOrd="0" presId="urn:microsoft.com/office/officeart/2009/3/layout/RandomtoResultProcess"/>
    <dgm:cxn modelId="{3C616E3F-AF72-4F4E-92D4-1C6F8C7430F1}" type="presOf" srcId="{9A12F6EC-248B-4C52-84CA-13C16C508A54}" destId="{D167225E-EA2B-494E-BB98-8D2ADE2257D5}" srcOrd="0" destOrd="0" presId="urn:microsoft.com/office/officeart/2009/3/layout/RandomtoResultProcess"/>
    <dgm:cxn modelId="{9452C7CA-D8E3-4595-8AFA-3643B0DB6925}" srcId="{9A12F6EC-248B-4C52-84CA-13C16C508A54}" destId="{E005AF51-2AEB-48CC-B688-66DFF2200403}" srcOrd="1" destOrd="0" parTransId="{521CF748-B1F0-40BE-AB7A-27F822FE6B0C}" sibTransId="{D9E2A9B7-50CD-4486-AE7A-CAD7B4020765}"/>
    <dgm:cxn modelId="{3DF73D5D-CB2D-44C8-8488-0CC1173227E0}" srcId="{9A12F6EC-248B-4C52-84CA-13C16C508A54}" destId="{3555EB77-26DB-4A6D-BE90-E429ACCA669E}" srcOrd="2" destOrd="0" parTransId="{8CB35A92-1288-406B-B57B-1F4DBA670454}" sibTransId="{3191131B-094F-4968-B093-5F6A6330EC51}"/>
    <dgm:cxn modelId="{EE3D065C-72B7-47BC-8149-ED77921F09A6}" type="presOf" srcId="{997DA207-60B9-41B3-8DEC-29AE719B1ABC}" destId="{A9E7EA36-CB18-4359-B0AF-9A9E1AB7BFA6}" srcOrd="0" destOrd="0" presId="urn:microsoft.com/office/officeart/2009/3/layout/RandomtoResultProcess"/>
    <dgm:cxn modelId="{67803AD4-026A-418A-9533-431CA9C9620F}" type="presOf" srcId="{E005AF51-2AEB-48CC-B688-66DFF2200403}" destId="{013BDCFE-5061-43CA-BCAE-36BC1F001C74}" srcOrd="0" destOrd="0" presId="urn:microsoft.com/office/officeart/2009/3/layout/RandomtoResultProcess"/>
    <dgm:cxn modelId="{0EA6FFBC-0814-4672-9B4E-5ABA9715D49D}" type="presParOf" srcId="{D167225E-EA2B-494E-BB98-8D2ADE2257D5}" destId="{3F2E2C5D-3D99-4103-8B2B-60F7DEADABAA}" srcOrd="0" destOrd="0" presId="urn:microsoft.com/office/officeart/2009/3/layout/RandomtoResultProcess"/>
    <dgm:cxn modelId="{9218A0C5-9E23-42C0-A065-10BEF88CE798}" type="presParOf" srcId="{3F2E2C5D-3D99-4103-8B2B-60F7DEADABAA}" destId="{A9E7EA36-CB18-4359-B0AF-9A9E1AB7BFA6}" srcOrd="0" destOrd="0" presId="urn:microsoft.com/office/officeart/2009/3/layout/RandomtoResultProcess"/>
    <dgm:cxn modelId="{E1BAD571-8F5D-4568-B5B5-BA678DB7A043}" type="presParOf" srcId="{3F2E2C5D-3D99-4103-8B2B-60F7DEADABAA}" destId="{A9D6934C-2BB2-4F12-9011-ED1B93BC3ABB}" srcOrd="1" destOrd="0" presId="urn:microsoft.com/office/officeart/2009/3/layout/RandomtoResultProcess"/>
    <dgm:cxn modelId="{8350F7BB-C58E-4654-88C0-B1BC02C18CC9}" type="presParOf" srcId="{3F2E2C5D-3D99-4103-8B2B-60F7DEADABAA}" destId="{BC0061D0-4E0A-43DB-8CA7-D0AAD5B05B8B}" srcOrd="2" destOrd="0" presId="urn:microsoft.com/office/officeart/2009/3/layout/RandomtoResultProcess"/>
    <dgm:cxn modelId="{6C616017-36C6-4AA0-83E0-20D9728C448F}" type="presParOf" srcId="{3F2E2C5D-3D99-4103-8B2B-60F7DEADABAA}" destId="{CEA412EA-7790-449F-8E2E-21C27BC34256}" srcOrd="3" destOrd="0" presId="urn:microsoft.com/office/officeart/2009/3/layout/RandomtoResultProcess"/>
    <dgm:cxn modelId="{1B46A78D-5C0A-4067-82E9-BC7A7E87AC85}" type="presParOf" srcId="{3F2E2C5D-3D99-4103-8B2B-60F7DEADABAA}" destId="{AF73D124-647B-4170-BBA9-0B93FE883944}" srcOrd="4" destOrd="0" presId="urn:microsoft.com/office/officeart/2009/3/layout/RandomtoResultProcess"/>
    <dgm:cxn modelId="{822CD65C-32C2-48EF-8C45-80693DA1B36D}" type="presParOf" srcId="{3F2E2C5D-3D99-4103-8B2B-60F7DEADABAA}" destId="{185EEC9B-15A5-4341-8A44-BF98E05AD870}" srcOrd="5" destOrd="0" presId="urn:microsoft.com/office/officeart/2009/3/layout/RandomtoResultProcess"/>
    <dgm:cxn modelId="{E39975A8-9A59-4DAE-BF31-9845AF860196}" type="presParOf" srcId="{3F2E2C5D-3D99-4103-8B2B-60F7DEADABAA}" destId="{39159705-EE2D-4C29-9322-FD069BE2EF8E}" srcOrd="6" destOrd="0" presId="urn:microsoft.com/office/officeart/2009/3/layout/RandomtoResultProcess"/>
    <dgm:cxn modelId="{CD6F6EB8-8EBC-49F1-A45A-AC10D1A7F984}" type="presParOf" srcId="{3F2E2C5D-3D99-4103-8B2B-60F7DEADABAA}" destId="{D76883B8-F302-4506-9F60-BB1FFF9B33A6}" srcOrd="7" destOrd="0" presId="urn:microsoft.com/office/officeart/2009/3/layout/RandomtoResultProcess"/>
    <dgm:cxn modelId="{B67429AD-F0ED-459F-B6C7-F99AA038E380}" type="presParOf" srcId="{3F2E2C5D-3D99-4103-8B2B-60F7DEADABAA}" destId="{4A065570-455F-4973-A85A-5C7D818AB30D}" srcOrd="8" destOrd="0" presId="urn:microsoft.com/office/officeart/2009/3/layout/RandomtoResultProcess"/>
    <dgm:cxn modelId="{715EA360-3457-449E-B121-380D6F688BA1}" type="presParOf" srcId="{3F2E2C5D-3D99-4103-8B2B-60F7DEADABAA}" destId="{1B9C72B6-20CB-455A-B3E3-6D2D42E495A5}" srcOrd="9" destOrd="0" presId="urn:microsoft.com/office/officeart/2009/3/layout/RandomtoResultProcess"/>
    <dgm:cxn modelId="{1E54DE60-58E0-4B79-853F-8598815A8043}" type="presParOf" srcId="{3F2E2C5D-3D99-4103-8B2B-60F7DEADABAA}" destId="{D929465B-96FD-4279-88D4-5ADCB3F270BA}" srcOrd="10" destOrd="0" presId="urn:microsoft.com/office/officeart/2009/3/layout/RandomtoResultProcess"/>
    <dgm:cxn modelId="{3EBFD94D-4AAD-41D8-B66B-7AEF4E6509AF}" type="presParOf" srcId="{3F2E2C5D-3D99-4103-8B2B-60F7DEADABAA}" destId="{A41563DB-9D8A-468F-AB5C-EEDDE5254715}" srcOrd="11" destOrd="0" presId="urn:microsoft.com/office/officeart/2009/3/layout/RandomtoResultProcess"/>
    <dgm:cxn modelId="{E1CEBA1A-9F20-4F45-BF10-BB293BBAE9CC}" type="presParOf" srcId="{3F2E2C5D-3D99-4103-8B2B-60F7DEADABAA}" destId="{C18B4034-6305-453B-AF67-8AEC6324DD09}" srcOrd="12" destOrd="0" presId="urn:microsoft.com/office/officeart/2009/3/layout/RandomtoResultProcess"/>
    <dgm:cxn modelId="{8376AAF7-C33D-4B0E-A12C-8982848DD88D}" type="presParOf" srcId="{3F2E2C5D-3D99-4103-8B2B-60F7DEADABAA}" destId="{ADBA5918-3955-4465-B221-CAB88C3A1ACA}" srcOrd="13" destOrd="0" presId="urn:microsoft.com/office/officeart/2009/3/layout/RandomtoResultProcess"/>
    <dgm:cxn modelId="{ABB3F188-6555-4952-9EC3-C4EC17BE0700}" type="presParOf" srcId="{3F2E2C5D-3D99-4103-8B2B-60F7DEADABAA}" destId="{9F3ECEE8-116A-455A-95F1-8DF069FD3FAC}" srcOrd="14" destOrd="0" presId="urn:microsoft.com/office/officeart/2009/3/layout/RandomtoResultProcess"/>
    <dgm:cxn modelId="{EAC55DAF-34A8-4C73-AA89-FDC025752E0F}" type="presParOf" srcId="{3F2E2C5D-3D99-4103-8B2B-60F7DEADABAA}" destId="{91B6A680-DFB6-4227-95C2-B0960240C1BA}" srcOrd="15" destOrd="0" presId="urn:microsoft.com/office/officeart/2009/3/layout/RandomtoResultProcess"/>
    <dgm:cxn modelId="{72008BC9-0FB0-4F36-B54F-EAD8ED9241AD}" type="presParOf" srcId="{3F2E2C5D-3D99-4103-8B2B-60F7DEADABAA}" destId="{15B8C84C-8FA1-4B9F-B3F6-8F4F81AF674E}" srcOrd="16" destOrd="0" presId="urn:microsoft.com/office/officeart/2009/3/layout/RandomtoResultProcess"/>
    <dgm:cxn modelId="{E5D44552-8085-43DC-8E5F-C646C4235A51}" type="presParOf" srcId="{3F2E2C5D-3D99-4103-8B2B-60F7DEADABAA}" destId="{417E16C7-0162-411B-B64B-13A02BB9F4EB}" srcOrd="17" destOrd="0" presId="urn:microsoft.com/office/officeart/2009/3/layout/RandomtoResultProcess"/>
    <dgm:cxn modelId="{952C1854-454B-4C6D-B3E1-E0358E3D45E5}" type="presParOf" srcId="{3F2E2C5D-3D99-4103-8B2B-60F7DEADABAA}" destId="{09221586-EB43-43D8-804A-CCF7AAB7B6A5}" srcOrd="18" destOrd="0" presId="urn:microsoft.com/office/officeart/2009/3/layout/RandomtoResultProcess"/>
    <dgm:cxn modelId="{EF4C27EF-7A28-4A17-9973-58F993368FF4}" type="presParOf" srcId="{D167225E-EA2B-494E-BB98-8D2ADE2257D5}" destId="{0FC65DE0-6F00-4F1C-90F0-C8D639F23191}" srcOrd="1" destOrd="0" presId="urn:microsoft.com/office/officeart/2009/3/layout/RandomtoResultProcess"/>
    <dgm:cxn modelId="{D694F728-882B-473C-A60A-A36A63B47B5B}" type="presParOf" srcId="{0FC65DE0-6F00-4F1C-90F0-C8D639F23191}" destId="{DBEDF03B-2CFF-4B48-8DF1-E619AB3E4CAD}" srcOrd="0" destOrd="0" presId="urn:microsoft.com/office/officeart/2009/3/layout/RandomtoResultProcess"/>
    <dgm:cxn modelId="{4F2ABBAB-D430-4E0D-BEE6-92316987BA7C}" type="presParOf" srcId="{0FC65DE0-6F00-4F1C-90F0-C8D639F23191}" destId="{03FCF2F9-6FBF-4A67-B35C-92869085DAFB}" srcOrd="1" destOrd="0" presId="urn:microsoft.com/office/officeart/2009/3/layout/RandomtoResultProcess"/>
    <dgm:cxn modelId="{33B41055-DA87-4C42-BF57-5C7D708BDB95}" type="presParOf" srcId="{D167225E-EA2B-494E-BB98-8D2ADE2257D5}" destId="{EE5315E4-9334-4E15-BF4F-B0D6EFA1ECBF}" srcOrd="2" destOrd="0" presId="urn:microsoft.com/office/officeart/2009/3/layout/RandomtoResultProcess"/>
    <dgm:cxn modelId="{D2BA8956-626D-40FB-9AE0-CCE20F7FD063}" type="presParOf" srcId="{EE5315E4-9334-4E15-BF4F-B0D6EFA1ECBF}" destId="{013BDCFE-5061-43CA-BCAE-36BC1F001C74}" srcOrd="0" destOrd="0" presId="urn:microsoft.com/office/officeart/2009/3/layout/RandomtoResultProcess"/>
    <dgm:cxn modelId="{75996B52-4D32-4C29-B855-FFBF4CAE577B}" type="presParOf" srcId="{EE5315E4-9334-4E15-BF4F-B0D6EFA1ECBF}" destId="{BA353667-564C-471D-AF52-BC8F24DA3B66}" srcOrd="1" destOrd="0" presId="urn:microsoft.com/office/officeart/2009/3/layout/RandomtoResultProcess"/>
    <dgm:cxn modelId="{F8296ECF-C8E3-4E74-8B27-3EA72C41FB5D}" type="presParOf" srcId="{D167225E-EA2B-494E-BB98-8D2ADE2257D5}" destId="{396E06AD-A150-4409-8101-CEF06B3B15FD}" srcOrd="3" destOrd="0" presId="urn:microsoft.com/office/officeart/2009/3/layout/RandomtoResultProcess"/>
    <dgm:cxn modelId="{47C26B8F-EC4D-4F16-98C0-F9F9C709ABCB}" type="presParOf" srcId="{396E06AD-A150-4409-8101-CEF06B3B15FD}" destId="{9B59B35C-0BCB-4126-8564-03032FC5E495}" srcOrd="0" destOrd="0" presId="urn:microsoft.com/office/officeart/2009/3/layout/RandomtoResultProcess"/>
    <dgm:cxn modelId="{A9DAEDB0-00BC-47CF-A9C7-5295F119D79D}" type="presParOf" srcId="{396E06AD-A150-4409-8101-CEF06B3B15FD}" destId="{DA773DAA-57B9-4DE1-8948-6AD9B4ACEC95}" srcOrd="1" destOrd="0" presId="urn:microsoft.com/office/officeart/2009/3/layout/RandomtoResultProcess"/>
    <dgm:cxn modelId="{E88D298A-6056-4475-9A01-249DC6FAC8DF}" type="presParOf" srcId="{D167225E-EA2B-494E-BB98-8D2ADE2257D5}" destId="{22F17945-BD14-4FDB-AFE3-1F785DE7F7D6}" srcOrd="4" destOrd="0" presId="urn:microsoft.com/office/officeart/2009/3/layout/RandomtoResultProcess"/>
    <dgm:cxn modelId="{0530E163-59B2-4A8B-B194-F2D59F4F2718}" type="presParOf" srcId="{22F17945-BD14-4FDB-AFE3-1F785DE7F7D6}" destId="{BB5B597A-6FF0-4E30-9FC5-409B056E2657}" srcOrd="0" destOrd="0" presId="urn:microsoft.com/office/officeart/2009/3/layout/RandomtoResultProcess"/>
    <dgm:cxn modelId="{E812DF35-53C6-4D15-9A23-1CEC702980FB}" type="presParOf" srcId="{22F17945-BD14-4FDB-AFE3-1F785DE7F7D6}" destId="{4BAED900-43EB-4C73-9F59-C0D15A570AA7}"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C1D66-29C1-4896-A59A-8BCE701A5F2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D238CC7D-8222-47F4-9581-D547B52B8E16}">
      <dgm:prSet/>
      <dgm:spPr/>
      <dgm:t>
        <a:bodyPr/>
        <a:lstStyle/>
        <a:p>
          <a:pPr rtl="0"/>
          <a:r>
            <a:rPr lang="es-419" dirty="0" smtClean="0"/>
            <a:t>La implementación se facilitó gracias a que la tarjeta Raspberry Pi 3 cuenta con un sistema operativo, que tiene preinstalado el lenguaje de programación Python. Facilitó la implementación del prototipo ya que se desarrolló que el código sea óptimo, mediante el uso de librerías de visión artificial (OpenCV). Si bien es cierto, el código desarrollado no es extenso el uso de las librerías de OpenCV fue de gran ayuda, para determinar la aplicabilidad que tendrá el programa. </a:t>
          </a:r>
          <a:endParaRPr lang="es-ES" dirty="0"/>
        </a:p>
      </dgm:t>
    </dgm:pt>
    <dgm:pt modelId="{69BAC0D0-47C2-4D53-8B8C-0C147E2A8BF8}" type="parTrans" cxnId="{1DEA0204-5424-4BB2-8525-357972F2AA2D}">
      <dgm:prSet/>
      <dgm:spPr/>
      <dgm:t>
        <a:bodyPr/>
        <a:lstStyle/>
        <a:p>
          <a:endParaRPr lang="es-ES"/>
        </a:p>
      </dgm:t>
    </dgm:pt>
    <dgm:pt modelId="{4D549F51-A4AB-4210-93B2-71FCB35B8D8C}" type="sibTrans" cxnId="{1DEA0204-5424-4BB2-8525-357972F2AA2D}">
      <dgm:prSet/>
      <dgm:spPr/>
      <dgm:t>
        <a:bodyPr/>
        <a:lstStyle/>
        <a:p>
          <a:endParaRPr lang="es-ES"/>
        </a:p>
      </dgm:t>
    </dgm:pt>
    <dgm:pt modelId="{FFCBC7A2-F970-4478-A91E-BECE476CC453}">
      <dgm:prSet/>
      <dgm:spPr/>
      <dgm:t>
        <a:bodyPr/>
        <a:lstStyle/>
        <a:p>
          <a:pPr rtl="0"/>
          <a:r>
            <a:rPr lang="es-419" smtClean="0"/>
            <a:t>Debido a las variaciones en la iluminación del entorno se pueden generar falsos positivos y falsos negativos en la detección, por lo tanto fue necesario el uso de filtros especiales para el preprocesamiento de la imagen, para mejorar la precisión de los detectores. Gracias a las múltiples pruebas realizadas por varios filtros que realizaron para el preprocesamiento de un frame de video, se pudo observar que la mejor respuesta fue del el </a:t>
          </a:r>
          <a:r>
            <a:rPr lang="es-419" i="1" smtClean="0"/>
            <a:t>filtro de mediana</a:t>
          </a:r>
          <a:r>
            <a:rPr lang="es-419" smtClean="0"/>
            <a:t>. Este filtro permitió acentuar los valores en la intensidad de la imagen resaltando la silueta y mejorando la detección de verdaderos positivos. Sin embargo, cabe recalcar que este filtraje incrementa el uso de recursos computacionales en la Raspberry en un 5%.</a:t>
          </a:r>
          <a:endParaRPr lang="es-ES"/>
        </a:p>
      </dgm:t>
    </dgm:pt>
    <dgm:pt modelId="{297D78FF-D42D-431E-B198-C6525CEA4994}" type="parTrans" cxnId="{56A23540-3139-4603-ADF1-7994AA175E3F}">
      <dgm:prSet/>
      <dgm:spPr/>
      <dgm:t>
        <a:bodyPr/>
        <a:lstStyle/>
        <a:p>
          <a:endParaRPr lang="es-ES"/>
        </a:p>
      </dgm:t>
    </dgm:pt>
    <dgm:pt modelId="{860B9808-4D55-4E63-BC34-7C50E50041DD}" type="sibTrans" cxnId="{56A23540-3139-4603-ADF1-7994AA175E3F}">
      <dgm:prSet/>
      <dgm:spPr/>
      <dgm:t>
        <a:bodyPr/>
        <a:lstStyle/>
        <a:p>
          <a:endParaRPr lang="es-ES"/>
        </a:p>
      </dgm:t>
    </dgm:pt>
    <dgm:pt modelId="{2C794F12-AAE5-4852-A52C-DB0B14D3921D}" type="pres">
      <dgm:prSet presAssocID="{6E5C1D66-29C1-4896-A59A-8BCE701A5F23}" presName="vert0" presStyleCnt="0">
        <dgm:presLayoutVars>
          <dgm:dir/>
          <dgm:animOne val="branch"/>
          <dgm:animLvl val="lvl"/>
        </dgm:presLayoutVars>
      </dgm:prSet>
      <dgm:spPr/>
      <dgm:t>
        <a:bodyPr/>
        <a:lstStyle/>
        <a:p>
          <a:endParaRPr lang="es-ES"/>
        </a:p>
      </dgm:t>
    </dgm:pt>
    <dgm:pt modelId="{B2457984-DD52-402B-8EA6-37E455B88671}" type="pres">
      <dgm:prSet presAssocID="{D238CC7D-8222-47F4-9581-D547B52B8E16}" presName="thickLine" presStyleLbl="alignNode1" presStyleIdx="0" presStyleCnt="2"/>
      <dgm:spPr/>
    </dgm:pt>
    <dgm:pt modelId="{D99E4305-467C-4A45-A5F8-2309E990E695}" type="pres">
      <dgm:prSet presAssocID="{D238CC7D-8222-47F4-9581-D547B52B8E16}" presName="horz1" presStyleCnt="0"/>
      <dgm:spPr/>
    </dgm:pt>
    <dgm:pt modelId="{6DE4008D-04AD-49DC-B3CC-75CA303A0277}" type="pres">
      <dgm:prSet presAssocID="{D238CC7D-8222-47F4-9581-D547B52B8E16}" presName="tx1" presStyleLbl="revTx" presStyleIdx="0" presStyleCnt="2"/>
      <dgm:spPr/>
      <dgm:t>
        <a:bodyPr/>
        <a:lstStyle/>
        <a:p>
          <a:endParaRPr lang="es-ES"/>
        </a:p>
      </dgm:t>
    </dgm:pt>
    <dgm:pt modelId="{0212E3A5-F9F4-44A9-B657-0190DE5F2BE2}" type="pres">
      <dgm:prSet presAssocID="{D238CC7D-8222-47F4-9581-D547B52B8E16}" presName="vert1" presStyleCnt="0"/>
      <dgm:spPr/>
    </dgm:pt>
    <dgm:pt modelId="{B9853248-6533-4791-9334-3DC7B40029AD}" type="pres">
      <dgm:prSet presAssocID="{FFCBC7A2-F970-4478-A91E-BECE476CC453}" presName="thickLine" presStyleLbl="alignNode1" presStyleIdx="1" presStyleCnt="2"/>
      <dgm:spPr/>
    </dgm:pt>
    <dgm:pt modelId="{2F0B490A-0092-4FE5-AC60-EDD7D6AB2098}" type="pres">
      <dgm:prSet presAssocID="{FFCBC7A2-F970-4478-A91E-BECE476CC453}" presName="horz1" presStyleCnt="0"/>
      <dgm:spPr/>
    </dgm:pt>
    <dgm:pt modelId="{EBCCF5C9-F65E-49AB-80EA-9699CB14B09A}" type="pres">
      <dgm:prSet presAssocID="{FFCBC7A2-F970-4478-A91E-BECE476CC453}" presName="tx1" presStyleLbl="revTx" presStyleIdx="1" presStyleCnt="2"/>
      <dgm:spPr/>
      <dgm:t>
        <a:bodyPr/>
        <a:lstStyle/>
        <a:p>
          <a:endParaRPr lang="es-ES"/>
        </a:p>
      </dgm:t>
    </dgm:pt>
    <dgm:pt modelId="{820FEBBB-4B48-4B8F-8B60-255C4D2EA0D9}" type="pres">
      <dgm:prSet presAssocID="{FFCBC7A2-F970-4478-A91E-BECE476CC453}" presName="vert1" presStyleCnt="0"/>
      <dgm:spPr/>
    </dgm:pt>
  </dgm:ptLst>
  <dgm:cxnLst>
    <dgm:cxn modelId="{56A23540-3139-4603-ADF1-7994AA175E3F}" srcId="{6E5C1D66-29C1-4896-A59A-8BCE701A5F23}" destId="{FFCBC7A2-F970-4478-A91E-BECE476CC453}" srcOrd="1" destOrd="0" parTransId="{297D78FF-D42D-431E-B198-C6525CEA4994}" sibTransId="{860B9808-4D55-4E63-BC34-7C50E50041DD}"/>
    <dgm:cxn modelId="{1DEA0204-5424-4BB2-8525-357972F2AA2D}" srcId="{6E5C1D66-29C1-4896-A59A-8BCE701A5F23}" destId="{D238CC7D-8222-47F4-9581-D547B52B8E16}" srcOrd="0" destOrd="0" parTransId="{69BAC0D0-47C2-4D53-8B8C-0C147E2A8BF8}" sibTransId="{4D549F51-A4AB-4210-93B2-71FCB35B8D8C}"/>
    <dgm:cxn modelId="{C6A4220F-5F01-40AF-81E7-F566F05FE217}" type="presOf" srcId="{FFCBC7A2-F970-4478-A91E-BECE476CC453}" destId="{EBCCF5C9-F65E-49AB-80EA-9699CB14B09A}" srcOrd="0" destOrd="0" presId="urn:microsoft.com/office/officeart/2008/layout/LinedList"/>
    <dgm:cxn modelId="{261AC9FA-2E84-40D4-8A36-8901CE50273F}" type="presOf" srcId="{6E5C1D66-29C1-4896-A59A-8BCE701A5F23}" destId="{2C794F12-AAE5-4852-A52C-DB0B14D3921D}" srcOrd="0" destOrd="0" presId="urn:microsoft.com/office/officeart/2008/layout/LinedList"/>
    <dgm:cxn modelId="{E4EE3BF6-775A-4E87-9A00-1253C26C0AAA}" type="presOf" srcId="{D238CC7D-8222-47F4-9581-D547B52B8E16}" destId="{6DE4008D-04AD-49DC-B3CC-75CA303A0277}" srcOrd="0" destOrd="0" presId="urn:microsoft.com/office/officeart/2008/layout/LinedList"/>
    <dgm:cxn modelId="{1DA29DCB-58F5-4B34-9C21-A266A9584DA2}" type="presParOf" srcId="{2C794F12-AAE5-4852-A52C-DB0B14D3921D}" destId="{B2457984-DD52-402B-8EA6-37E455B88671}" srcOrd="0" destOrd="0" presId="urn:microsoft.com/office/officeart/2008/layout/LinedList"/>
    <dgm:cxn modelId="{0DE7F20A-92BB-4122-A15C-E9CA30F38F6D}" type="presParOf" srcId="{2C794F12-AAE5-4852-A52C-DB0B14D3921D}" destId="{D99E4305-467C-4A45-A5F8-2309E990E695}" srcOrd="1" destOrd="0" presId="urn:microsoft.com/office/officeart/2008/layout/LinedList"/>
    <dgm:cxn modelId="{080F508B-5711-44F1-8365-76C693D6A370}" type="presParOf" srcId="{D99E4305-467C-4A45-A5F8-2309E990E695}" destId="{6DE4008D-04AD-49DC-B3CC-75CA303A0277}" srcOrd="0" destOrd="0" presId="urn:microsoft.com/office/officeart/2008/layout/LinedList"/>
    <dgm:cxn modelId="{36DFF0C7-C513-4A94-AF23-A75FBAC579B3}" type="presParOf" srcId="{D99E4305-467C-4A45-A5F8-2309E990E695}" destId="{0212E3A5-F9F4-44A9-B657-0190DE5F2BE2}" srcOrd="1" destOrd="0" presId="urn:microsoft.com/office/officeart/2008/layout/LinedList"/>
    <dgm:cxn modelId="{C49D13BE-1203-4E7B-B587-C4A89D6ED1EE}" type="presParOf" srcId="{2C794F12-AAE5-4852-A52C-DB0B14D3921D}" destId="{B9853248-6533-4791-9334-3DC7B40029AD}" srcOrd="2" destOrd="0" presId="urn:microsoft.com/office/officeart/2008/layout/LinedList"/>
    <dgm:cxn modelId="{C6C119C3-B753-4772-957F-65CA6F24AA3B}" type="presParOf" srcId="{2C794F12-AAE5-4852-A52C-DB0B14D3921D}" destId="{2F0B490A-0092-4FE5-AC60-EDD7D6AB2098}" srcOrd="3" destOrd="0" presId="urn:microsoft.com/office/officeart/2008/layout/LinedList"/>
    <dgm:cxn modelId="{89AF2FE5-2D5B-46B0-BF81-3ABCFE308A90}" type="presParOf" srcId="{2F0B490A-0092-4FE5-AC60-EDD7D6AB2098}" destId="{EBCCF5C9-F65E-49AB-80EA-9699CB14B09A}" srcOrd="0" destOrd="0" presId="urn:microsoft.com/office/officeart/2008/layout/LinedList"/>
    <dgm:cxn modelId="{006AE56D-71D2-4037-A6AD-367C05C46552}" type="presParOf" srcId="{2F0B490A-0092-4FE5-AC60-EDD7D6AB2098}" destId="{820FEBBB-4B48-4B8F-8B60-255C4D2EA0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7FB926-6162-4453-8A7E-C9758189D4C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E1A35F8D-F163-4748-8CCD-7CC167F0C19A}">
      <dgm:prSet/>
      <dgm:spPr/>
      <dgm:t>
        <a:bodyPr/>
        <a:lstStyle/>
        <a:p>
          <a:pPr rtl="0"/>
          <a:r>
            <a:rPr lang="es-419" smtClean="0"/>
            <a:t>Los resultados obtenidos muestran que el detector de personas Haar-AdaBoost, tiene una mayor precisión alcanzó un 80% en un ambiente interior controlado. Aunque el detector de menor consumo computacional resultó ser el LBP-AdaBoost ya que consume un 45% de la capacidad de la Raspberry. Por lo tanto se puede determinar que mientras mayor precisión tenga el detector, existirá un mayor consumo computacional y viceversa.</a:t>
          </a:r>
          <a:endParaRPr lang="es-ES"/>
        </a:p>
      </dgm:t>
    </dgm:pt>
    <dgm:pt modelId="{135DF87D-7FEA-4D73-B049-2597E303DCAC}" type="parTrans" cxnId="{F7A64593-6B56-4C2E-B688-779E1439D76A}">
      <dgm:prSet/>
      <dgm:spPr/>
      <dgm:t>
        <a:bodyPr/>
        <a:lstStyle/>
        <a:p>
          <a:endParaRPr lang="es-ES"/>
        </a:p>
      </dgm:t>
    </dgm:pt>
    <dgm:pt modelId="{3AA69B19-6B40-4F63-812E-AD1775746995}" type="sibTrans" cxnId="{F7A64593-6B56-4C2E-B688-779E1439D76A}">
      <dgm:prSet/>
      <dgm:spPr/>
      <dgm:t>
        <a:bodyPr/>
        <a:lstStyle/>
        <a:p>
          <a:endParaRPr lang="es-ES"/>
        </a:p>
      </dgm:t>
    </dgm:pt>
    <dgm:pt modelId="{34C71821-3845-4F24-90CE-F880FFA794EE}">
      <dgm:prSet/>
      <dgm:spPr/>
      <dgm:t>
        <a:bodyPr/>
        <a:lstStyle/>
        <a:p>
          <a:pPr rtl="0"/>
          <a:r>
            <a:rPr lang="es-419" smtClean="0"/>
            <a:t>El detector de personas Haar-AdaBoost fue el que presentó, un mayor alcance en la detección con 15m en un ambiente nublado, y 10 en un ambiente soleado. Por lo tanto se puede determinar que mientras mayor es la intensidad de luz la distancia de detección disminuye.</a:t>
          </a:r>
          <a:endParaRPr lang="es-ES"/>
        </a:p>
      </dgm:t>
    </dgm:pt>
    <dgm:pt modelId="{8DFCF76F-BAF5-44A8-BF47-08500021E740}" type="parTrans" cxnId="{3FE8D51F-860A-45DF-B8B0-4FAD2D9E3F8B}">
      <dgm:prSet/>
      <dgm:spPr/>
      <dgm:t>
        <a:bodyPr/>
        <a:lstStyle/>
        <a:p>
          <a:endParaRPr lang="es-ES"/>
        </a:p>
      </dgm:t>
    </dgm:pt>
    <dgm:pt modelId="{429E5A5D-6755-450C-8C0B-F429AB4CFAC0}" type="sibTrans" cxnId="{3FE8D51F-860A-45DF-B8B0-4FAD2D9E3F8B}">
      <dgm:prSet/>
      <dgm:spPr/>
      <dgm:t>
        <a:bodyPr/>
        <a:lstStyle/>
        <a:p>
          <a:endParaRPr lang="es-ES"/>
        </a:p>
      </dgm:t>
    </dgm:pt>
    <dgm:pt modelId="{127F3AE7-A1AA-4CAF-918E-93596AB91574}">
      <dgm:prSet/>
      <dgm:spPr/>
      <dgm:t>
        <a:bodyPr/>
        <a:lstStyle/>
        <a:p>
          <a:pPr rtl="0"/>
          <a:r>
            <a:rPr lang="es-419" smtClean="0"/>
            <a:t>Este prototipo puede servir como elemento de un laboratorio de procesamiento de imágenes y video, ya que cuenta con características que facilitan el uso de librerías y lenguajes de programación de fácil la creación de algoritmos como fue el caso del detector de objetos, además que la construcción fue de un costo accesible.</a:t>
          </a:r>
          <a:endParaRPr lang="es-ES"/>
        </a:p>
      </dgm:t>
    </dgm:pt>
    <dgm:pt modelId="{F1F367E9-E32D-4196-A10C-3D27A6FEFF80}" type="parTrans" cxnId="{B27DA880-3A59-4ECA-A52B-897DFBCDE4F1}">
      <dgm:prSet/>
      <dgm:spPr/>
      <dgm:t>
        <a:bodyPr/>
        <a:lstStyle/>
        <a:p>
          <a:endParaRPr lang="es-ES"/>
        </a:p>
      </dgm:t>
    </dgm:pt>
    <dgm:pt modelId="{E2BF0AF6-0537-49F1-B5BB-191BF5A454CE}" type="sibTrans" cxnId="{B27DA880-3A59-4ECA-A52B-897DFBCDE4F1}">
      <dgm:prSet/>
      <dgm:spPr/>
      <dgm:t>
        <a:bodyPr/>
        <a:lstStyle/>
        <a:p>
          <a:endParaRPr lang="es-ES"/>
        </a:p>
      </dgm:t>
    </dgm:pt>
    <dgm:pt modelId="{D8AD8968-34CC-45CA-8395-DCFCEF19472F}" type="pres">
      <dgm:prSet presAssocID="{617FB926-6162-4453-8A7E-C9758189D4CB}" presName="vert0" presStyleCnt="0">
        <dgm:presLayoutVars>
          <dgm:dir/>
          <dgm:animOne val="branch"/>
          <dgm:animLvl val="lvl"/>
        </dgm:presLayoutVars>
      </dgm:prSet>
      <dgm:spPr/>
      <dgm:t>
        <a:bodyPr/>
        <a:lstStyle/>
        <a:p>
          <a:endParaRPr lang="es-ES"/>
        </a:p>
      </dgm:t>
    </dgm:pt>
    <dgm:pt modelId="{6572F921-D21E-498C-B0ED-94939CF58526}" type="pres">
      <dgm:prSet presAssocID="{E1A35F8D-F163-4748-8CCD-7CC167F0C19A}" presName="thickLine" presStyleLbl="alignNode1" presStyleIdx="0" presStyleCnt="3"/>
      <dgm:spPr/>
    </dgm:pt>
    <dgm:pt modelId="{872BDE40-E527-4EEE-977E-58A88885E07E}" type="pres">
      <dgm:prSet presAssocID="{E1A35F8D-F163-4748-8CCD-7CC167F0C19A}" presName="horz1" presStyleCnt="0"/>
      <dgm:spPr/>
    </dgm:pt>
    <dgm:pt modelId="{FF26AAC8-BE66-4773-B39F-672DB9E3C448}" type="pres">
      <dgm:prSet presAssocID="{E1A35F8D-F163-4748-8CCD-7CC167F0C19A}" presName="tx1" presStyleLbl="revTx" presStyleIdx="0" presStyleCnt="3"/>
      <dgm:spPr/>
      <dgm:t>
        <a:bodyPr/>
        <a:lstStyle/>
        <a:p>
          <a:endParaRPr lang="es-ES"/>
        </a:p>
      </dgm:t>
    </dgm:pt>
    <dgm:pt modelId="{BF7EC5F6-C4F2-461B-8E69-825309D37EC5}" type="pres">
      <dgm:prSet presAssocID="{E1A35F8D-F163-4748-8CCD-7CC167F0C19A}" presName="vert1" presStyleCnt="0"/>
      <dgm:spPr/>
    </dgm:pt>
    <dgm:pt modelId="{8F15FCED-696B-4E51-80F3-37B515A6FA73}" type="pres">
      <dgm:prSet presAssocID="{34C71821-3845-4F24-90CE-F880FFA794EE}" presName="thickLine" presStyleLbl="alignNode1" presStyleIdx="1" presStyleCnt="3"/>
      <dgm:spPr/>
    </dgm:pt>
    <dgm:pt modelId="{BE288263-4F27-498A-BDB0-D1877C308A31}" type="pres">
      <dgm:prSet presAssocID="{34C71821-3845-4F24-90CE-F880FFA794EE}" presName="horz1" presStyleCnt="0"/>
      <dgm:spPr/>
    </dgm:pt>
    <dgm:pt modelId="{8B5F953D-6405-46A2-86A2-70B45E921F3B}" type="pres">
      <dgm:prSet presAssocID="{34C71821-3845-4F24-90CE-F880FFA794EE}" presName="tx1" presStyleLbl="revTx" presStyleIdx="1" presStyleCnt="3"/>
      <dgm:spPr/>
      <dgm:t>
        <a:bodyPr/>
        <a:lstStyle/>
        <a:p>
          <a:endParaRPr lang="es-ES"/>
        </a:p>
      </dgm:t>
    </dgm:pt>
    <dgm:pt modelId="{33DF374D-FC8E-4E6C-8BFC-154F50A0761C}" type="pres">
      <dgm:prSet presAssocID="{34C71821-3845-4F24-90CE-F880FFA794EE}" presName="vert1" presStyleCnt="0"/>
      <dgm:spPr/>
    </dgm:pt>
    <dgm:pt modelId="{D42A789C-DD40-47D3-A8A7-3AC47D0F71A2}" type="pres">
      <dgm:prSet presAssocID="{127F3AE7-A1AA-4CAF-918E-93596AB91574}" presName="thickLine" presStyleLbl="alignNode1" presStyleIdx="2" presStyleCnt="3"/>
      <dgm:spPr/>
    </dgm:pt>
    <dgm:pt modelId="{C4180F02-6074-49A5-89F4-E02044BB30D3}" type="pres">
      <dgm:prSet presAssocID="{127F3AE7-A1AA-4CAF-918E-93596AB91574}" presName="horz1" presStyleCnt="0"/>
      <dgm:spPr/>
    </dgm:pt>
    <dgm:pt modelId="{97D6F83C-BB7A-4A7C-BAF4-92BB3D0D66E8}" type="pres">
      <dgm:prSet presAssocID="{127F3AE7-A1AA-4CAF-918E-93596AB91574}" presName="tx1" presStyleLbl="revTx" presStyleIdx="2" presStyleCnt="3"/>
      <dgm:spPr/>
      <dgm:t>
        <a:bodyPr/>
        <a:lstStyle/>
        <a:p>
          <a:endParaRPr lang="es-ES"/>
        </a:p>
      </dgm:t>
    </dgm:pt>
    <dgm:pt modelId="{6544C309-032A-4912-ADA2-59BE7938147D}" type="pres">
      <dgm:prSet presAssocID="{127F3AE7-A1AA-4CAF-918E-93596AB91574}" presName="vert1" presStyleCnt="0"/>
      <dgm:spPr/>
    </dgm:pt>
  </dgm:ptLst>
  <dgm:cxnLst>
    <dgm:cxn modelId="{9AD76419-32EB-4BEB-B94A-68AB028816D5}" type="presOf" srcId="{617FB926-6162-4453-8A7E-C9758189D4CB}" destId="{D8AD8968-34CC-45CA-8395-DCFCEF19472F}" srcOrd="0" destOrd="0" presId="urn:microsoft.com/office/officeart/2008/layout/LinedList"/>
    <dgm:cxn modelId="{AF24EF1D-2758-4786-999E-BC6B38CA41E3}" type="presOf" srcId="{34C71821-3845-4F24-90CE-F880FFA794EE}" destId="{8B5F953D-6405-46A2-86A2-70B45E921F3B}" srcOrd="0" destOrd="0" presId="urn:microsoft.com/office/officeart/2008/layout/LinedList"/>
    <dgm:cxn modelId="{6AD5CC22-12F1-4662-9316-1F4B44745056}" type="presOf" srcId="{127F3AE7-A1AA-4CAF-918E-93596AB91574}" destId="{97D6F83C-BB7A-4A7C-BAF4-92BB3D0D66E8}" srcOrd="0" destOrd="0" presId="urn:microsoft.com/office/officeart/2008/layout/LinedList"/>
    <dgm:cxn modelId="{786FF220-C296-48E3-8263-0B5C1FFA30B4}" type="presOf" srcId="{E1A35F8D-F163-4748-8CCD-7CC167F0C19A}" destId="{FF26AAC8-BE66-4773-B39F-672DB9E3C448}" srcOrd="0" destOrd="0" presId="urn:microsoft.com/office/officeart/2008/layout/LinedList"/>
    <dgm:cxn modelId="{3FE8D51F-860A-45DF-B8B0-4FAD2D9E3F8B}" srcId="{617FB926-6162-4453-8A7E-C9758189D4CB}" destId="{34C71821-3845-4F24-90CE-F880FFA794EE}" srcOrd="1" destOrd="0" parTransId="{8DFCF76F-BAF5-44A8-BF47-08500021E740}" sibTransId="{429E5A5D-6755-450C-8C0B-F429AB4CFAC0}"/>
    <dgm:cxn modelId="{B27DA880-3A59-4ECA-A52B-897DFBCDE4F1}" srcId="{617FB926-6162-4453-8A7E-C9758189D4CB}" destId="{127F3AE7-A1AA-4CAF-918E-93596AB91574}" srcOrd="2" destOrd="0" parTransId="{F1F367E9-E32D-4196-A10C-3D27A6FEFF80}" sibTransId="{E2BF0AF6-0537-49F1-B5BB-191BF5A454CE}"/>
    <dgm:cxn modelId="{F7A64593-6B56-4C2E-B688-779E1439D76A}" srcId="{617FB926-6162-4453-8A7E-C9758189D4CB}" destId="{E1A35F8D-F163-4748-8CCD-7CC167F0C19A}" srcOrd="0" destOrd="0" parTransId="{135DF87D-7FEA-4D73-B049-2597E303DCAC}" sibTransId="{3AA69B19-6B40-4F63-812E-AD1775746995}"/>
    <dgm:cxn modelId="{1B497584-97D2-4331-A3DA-19AC0DC1209B}" type="presParOf" srcId="{D8AD8968-34CC-45CA-8395-DCFCEF19472F}" destId="{6572F921-D21E-498C-B0ED-94939CF58526}" srcOrd="0" destOrd="0" presId="urn:microsoft.com/office/officeart/2008/layout/LinedList"/>
    <dgm:cxn modelId="{294E1448-1A3D-4FE3-BF23-6350DD5E4266}" type="presParOf" srcId="{D8AD8968-34CC-45CA-8395-DCFCEF19472F}" destId="{872BDE40-E527-4EEE-977E-58A88885E07E}" srcOrd="1" destOrd="0" presId="urn:microsoft.com/office/officeart/2008/layout/LinedList"/>
    <dgm:cxn modelId="{2871D896-9B8B-40E4-AB8D-A3AB40A0890B}" type="presParOf" srcId="{872BDE40-E527-4EEE-977E-58A88885E07E}" destId="{FF26AAC8-BE66-4773-B39F-672DB9E3C448}" srcOrd="0" destOrd="0" presId="urn:microsoft.com/office/officeart/2008/layout/LinedList"/>
    <dgm:cxn modelId="{B8DC04A8-42BD-4BC3-A0B7-5CE86D6E6293}" type="presParOf" srcId="{872BDE40-E527-4EEE-977E-58A88885E07E}" destId="{BF7EC5F6-C4F2-461B-8E69-825309D37EC5}" srcOrd="1" destOrd="0" presId="urn:microsoft.com/office/officeart/2008/layout/LinedList"/>
    <dgm:cxn modelId="{D3EAB594-210D-470F-9737-7CED8C7607D8}" type="presParOf" srcId="{D8AD8968-34CC-45CA-8395-DCFCEF19472F}" destId="{8F15FCED-696B-4E51-80F3-37B515A6FA73}" srcOrd="2" destOrd="0" presId="urn:microsoft.com/office/officeart/2008/layout/LinedList"/>
    <dgm:cxn modelId="{C007773B-446F-4FE0-BA46-89DF0B002F14}" type="presParOf" srcId="{D8AD8968-34CC-45CA-8395-DCFCEF19472F}" destId="{BE288263-4F27-498A-BDB0-D1877C308A31}" srcOrd="3" destOrd="0" presId="urn:microsoft.com/office/officeart/2008/layout/LinedList"/>
    <dgm:cxn modelId="{499F3194-27ED-4360-9167-82FEEF90F16F}" type="presParOf" srcId="{BE288263-4F27-498A-BDB0-D1877C308A31}" destId="{8B5F953D-6405-46A2-86A2-70B45E921F3B}" srcOrd="0" destOrd="0" presId="urn:microsoft.com/office/officeart/2008/layout/LinedList"/>
    <dgm:cxn modelId="{8C6EB9C0-7234-49C1-B4E8-80F9C98ACACD}" type="presParOf" srcId="{BE288263-4F27-498A-BDB0-D1877C308A31}" destId="{33DF374D-FC8E-4E6C-8BFC-154F50A0761C}" srcOrd="1" destOrd="0" presId="urn:microsoft.com/office/officeart/2008/layout/LinedList"/>
    <dgm:cxn modelId="{1234CFCC-DBC4-4148-9F2D-EC35A091DF82}" type="presParOf" srcId="{D8AD8968-34CC-45CA-8395-DCFCEF19472F}" destId="{D42A789C-DD40-47D3-A8A7-3AC47D0F71A2}" srcOrd="4" destOrd="0" presId="urn:microsoft.com/office/officeart/2008/layout/LinedList"/>
    <dgm:cxn modelId="{8251683B-47F9-4D02-96A6-05E58B46B012}" type="presParOf" srcId="{D8AD8968-34CC-45CA-8395-DCFCEF19472F}" destId="{C4180F02-6074-49A5-89F4-E02044BB30D3}" srcOrd="5" destOrd="0" presId="urn:microsoft.com/office/officeart/2008/layout/LinedList"/>
    <dgm:cxn modelId="{C0B28E6E-6669-4C00-9BC9-007F9E9A6DA9}" type="presParOf" srcId="{C4180F02-6074-49A5-89F4-E02044BB30D3}" destId="{97D6F83C-BB7A-4A7C-BAF4-92BB3D0D66E8}" srcOrd="0" destOrd="0" presId="urn:microsoft.com/office/officeart/2008/layout/LinedList"/>
    <dgm:cxn modelId="{3D91719F-0A0E-4BF0-8583-CAD366727054}" type="presParOf" srcId="{C4180F02-6074-49A5-89F4-E02044BB30D3}" destId="{6544C309-032A-4912-ADA2-59BE793814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78B9EE-2675-416A-873C-62472896E73A}" type="doc">
      <dgm:prSet loTypeId="urn:microsoft.com/office/officeart/2008/layout/LinedList" loCatId="list" qsTypeId="urn:microsoft.com/office/officeart/2005/8/quickstyle/simple1" qsCatId="simple" csTypeId="urn:microsoft.com/office/officeart/2005/8/colors/accent0_2" csCatId="mainScheme"/>
      <dgm:spPr/>
      <dgm:t>
        <a:bodyPr/>
        <a:lstStyle/>
        <a:p>
          <a:endParaRPr lang="es-ES"/>
        </a:p>
      </dgm:t>
    </dgm:pt>
    <dgm:pt modelId="{C3F0CE8B-FB47-46F5-840E-68DED09EC2D3}">
      <dgm:prSet/>
      <dgm:spPr/>
      <dgm:t>
        <a:bodyPr/>
        <a:lstStyle/>
        <a:p>
          <a:pPr rtl="0"/>
          <a:r>
            <a:rPr lang="es-419" smtClean="0"/>
            <a:t>Es recomendable realizar un estudio previo del uso las herramientas de OpenCV, para poder tener una mejor comprensión al momento de desarrollar el código.</a:t>
          </a:r>
          <a:endParaRPr lang="es-ES"/>
        </a:p>
      </dgm:t>
    </dgm:pt>
    <dgm:pt modelId="{C3A6CD86-D55C-45D6-A275-8C0D4EFF7DAE}" type="parTrans" cxnId="{23FC6397-574B-42FB-9B13-097E93B02DDC}">
      <dgm:prSet/>
      <dgm:spPr/>
      <dgm:t>
        <a:bodyPr/>
        <a:lstStyle/>
        <a:p>
          <a:endParaRPr lang="es-ES"/>
        </a:p>
      </dgm:t>
    </dgm:pt>
    <dgm:pt modelId="{E5FB399B-9D57-4D2A-B0ED-68416B35B1CF}" type="sibTrans" cxnId="{23FC6397-574B-42FB-9B13-097E93B02DDC}">
      <dgm:prSet/>
      <dgm:spPr/>
      <dgm:t>
        <a:bodyPr/>
        <a:lstStyle/>
        <a:p>
          <a:endParaRPr lang="es-ES"/>
        </a:p>
      </dgm:t>
    </dgm:pt>
    <dgm:pt modelId="{A6391F7B-9A83-46C2-812A-585894187FDC}">
      <dgm:prSet/>
      <dgm:spPr/>
      <dgm:t>
        <a:bodyPr/>
        <a:lstStyle/>
        <a:p>
          <a:pPr rtl="0"/>
          <a:r>
            <a:rPr lang="es-419" dirty="0" smtClean="0"/>
            <a:t>Como objetivo en este trabajo de investigación, se planteó el uso de una cámara desarrollada específicamente para trabajar con la Raspberry Pi 3. Sin embargo se recomienda el uso de otra cámara con mayor resolución, para mejorar la precisión en la detección de objetos. Sin embargo, es necesario que se verifique si el consumo computacional aumenta, y si se puede seguir trabajando con este sistema embebido o si se necesita realizar una migración a otro sistema.</a:t>
          </a:r>
          <a:endParaRPr lang="es-ES" dirty="0"/>
        </a:p>
      </dgm:t>
    </dgm:pt>
    <dgm:pt modelId="{D18D3C6A-89D0-443A-8867-10C67F35113B}" type="parTrans" cxnId="{372FB55B-DB2B-497D-93EE-E70DF57C19EF}">
      <dgm:prSet/>
      <dgm:spPr/>
      <dgm:t>
        <a:bodyPr/>
        <a:lstStyle/>
        <a:p>
          <a:endParaRPr lang="es-ES"/>
        </a:p>
      </dgm:t>
    </dgm:pt>
    <dgm:pt modelId="{7D822F89-8CCC-45DC-B34A-57DA41276F88}" type="sibTrans" cxnId="{372FB55B-DB2B-497D-93EE-E70DF57C19EF}">
      <dgm:prSet/>
      <dgm:spPr/>
      <dgm:t>
        <a:bodyPr/>
        <a:lstStyle/>
        <a:p>
          <a:endParaRPr lang="es-ES"/>
        </a:p>
      </dgm:t>
    </dgm:pt>
    <dgm:pt modelId="{CBB5D232-FAAF-49B4-A434-C063227D0CC3}">
      <dgm:prSet/>
      <dgm:spPr/>
      <dgm:t>
        <a:bodyPr/>
        <a:lstStyle/>
        <a:p>
          <a:pPr rtl="0"/>
          <a:r>
            <a:rPr lang="es-419" smtClean="0"/>
            <a:t>Es recomendable realizar pruebas para poder determinar el número de imágenes, que permitirán realizar el entrenamiento de los clasificadores. Adicionalmente se recomienda verificar si al utilizar un mayor número de imágenes el consumo computacional no se ve afectado.</a:t>
          </a:r>
          <a:endParaRPr lang="es-ES"/>
        </a:p>
      </dgm:t>
    </dgm:pt>
    <dgm:pt modelId="{EEF43BAD-E02C-466B-B583-430AF669F8DE}" type="parTrans" cxnId="{B442EC35-4112-4F01-A5CA-3565BAD865E4}">
      <dgm:prSet/>
      <dgm:spPr/>
      <dgm:t>
        <a:bodyPr/>
        <a:lstStyle/>
        <a:p>
          <a:endParaRPr lang="es-ES"/>
        </a:p>
      </dgm:t>
    </dgm:pt>
    <dgm:pt modelId="{D9E0265F-2BA6-4738-8C74-3EAE9A1BDF54}" type="sibTrans" cxnId="{B442EC35-4112-4F01-A5CA-3565BAD865E4}">
      <dgm:prSet/>
      <dgm:spPr/>
      <dgm:t>
        <a:bodyPr/>
        <a:lstStyle/>
        <a:p>
          <a:endParaRPr lang="es-ES"/>
        </a:p>
      </dgm:t>
    </dgm:pt>
    <dgm:pt modelId="{4A320E59-90CE-43D4-8CAB-54AE204E057E}">
      <dgm:prSet/>
      <dgm:spPr/>
      <dgm:t>
        <a:bodyPr/>
        <a:lstStyle/>
        <a:p>
          <a:pPr rtl="0"/>
          <a:r>
            <a:rPr lang="es-419" smtClean="0"/>
            <a:t>Se recomienda que este prototipo sea utilizado como elemento de un laboratorio procesamiento de imágenes y video en proyectos académicos y de desarrollo tecnológico en aplicaciones de videovigilancia y seguridad física, ya que el desarrollo de este prototipo es de bajo costo, lo que permite que este tipo de tarjetas sean de fácil acceso.</a:t>
          </a:r>
          <a:endParaRPr lang="es-ES"/>
        </a:p>
      </dgm:t>
    </dgm:pt>
    <dgm:pt modelId="{3587D7DE-55B9-4593-8608-43F7AB9B9585}" type="parTrans" cxnId="{DB6D9ABB-7857-4845-B90B-4474C5E84B36}">
      <dgm:prSet/>
      <dgm:spPr/>
      <dgm:t>
        <a:bodyPr/>
        <a:lstStyle/>
        <a:p>
          <a:endParaRPr lang="es-ES"/>
        </a:p>
      </dgm:t>
    </dgm:pt>
    <dgm:pt modelId="{15CF11F3-ECE1-4B9F-A5D7-87FD50A3BECB}" type="sibTrans" cxnId="{DB6D9ABB-7857-4845-B90B-4474C5E84B36}">
      <dgm:prSet/>
      <dgm:spPr/>
      <dgm:t>
        <a:bodyPr/>
        <a:lstStyle/>
        <a:p>
          <a:endParaRPr lang="es-ES"/>
        </a:p>
      </dgm:t>
    </dgm:pt>
    <dgm:pt modelId="{05C9DCBD-0AB6-424E-8419-A8DFDA14E465}">
      <dgm:prSet/>
      <dgm:spPr/>
      <dgm:t>
        <a:bodyPr/>
        <a:lstStyle/>
        <a:p>
          <a:pPr rtl="0"/>
          <a:r>
            <a:rPr lang="es-419" smtClean="0"/>
            <a:t>Como trabajos futuros se recomienda implementar detectores de personas, y otros tipos de objetos utilizando técnicas de aprendizaje profundo como es el uso de redes neuronales,  con el fin de mejorar la precisión de los mismos. Esto requerirá también el uso de herramientas computacionales y sistemas embebidos más potentes que la Raspberry Pi3, tales como el uso de  FPGAs.</a:t>
          </a:r>
          <a:endParaRPr lang="es-ES"/>
        </a:p>
      </dgm:t>
    </dgm:pt>
    <dgm:pt modelId="{9FB9CBE7-A987-4B75-B5C3-EC5C9A21072A}" type="parTrans" cxnId="{4DD8106E-EDEB-4122-ADB3-8E5C6F9ED954}">
      <dgm:prSet/>
      <dgm:spPr/>
      <dgm:t>
        <a:bodyPr/>
        <a:lstStyle/>
        <a:p>
          <a:endParaRPr lang="es-ES"/>
        </a:p>
      </dgm:t>
    </dgm:pt>
    <dgm:pt modelId="{C7317A50-F847-4616-AE8B-DF4780395A10}" type="sibTrans" cxnId="{4DD8106E-EDEB-4122-ADB3-8E5C6F9ED954}">
      <dgm:prSet/>
      <dgm:spPr/>
      <dgm:t>
        <a:bodyPr/>
        <a:lstStyle/>
        <a:p>
          <a:endParaRPr lang="es-ES"/>
        </a:p>
      </dgm:t>
    </dgm:pt>
    <dgm:pt modelId="{D232D1F4-64C9-466B-84B1-878D80904499}" type="pres">
      <dgm:prSet presAssocID="{6B78B9EE-2675-416A-873C-62472896E73A}" presName="vert0" presStyleCnt="0">
        <dgm:presLayoutVars>
          <dgm:dir/>
          <dgm:animOne val="branch"/>
          <dgm:animLvl val="lvl"/>
        </dgm:presLayoutVars>
      </dgm:prSet>
      <dgm:spPr/>
      <dgm:t>
        <a:bodyPr/>
        <a:lstStyle/>
        <a:p>
          <a:endParaRPr lang="es-ES"/>
        </a:p>
      </dgm:t>
    </dgm:pt>
    <dgm:pt modelId="{4738CF28-5582-4A49-A8C4-D3495AFD8D24}" type="pres">
      <dgm:prSet presAssocID="{C3F0CE8B-FB47-46F5-840E-68DED09EC2D3}" presName="thickLine" presStyleLbl="alignNode1" presStyleIdx="0" presStyleCnt="5"/>
      <dgm:spPr/>
    </dgm:pt>
    <dgm:pt modelId="{D0FA622B-CC11-4005-84C1-BD4D7966049B}" type="pres">
      <dgm:prSet presAssocID="{C3F0CE8B-FB47-46F5-840E-68DED09EC2D3}" presName="horz1" presStyleCnt="0"/>
      <dgm:spPr/>
    </dgm:pt>
    <dgm:pt modelId="{CD5B53DA-C07B-4795-8FB0-C016BA23C411}" type="pres">
      <dgm:prSet presAssocID="{C3F0CE8B-FB47-46F5-840E-68DED09EC2D3}" presName="tx1" presStyleLbl="revTx" presStyleIdx="0" presStyleCnt="5"/>
      <dgm:spPr/>
      <dgm:t>
        <a:bodyPr/>
        <a:lstStyle/>
        <a:p>
          <a:endParaRPr lang="es-ES"/>
        </a:p>
      </dgm:t>
    </dgm:pt>
    <dgm:pt modelId="{CAC15852-2D6E-4F6B-BC18-A9423CF6B9FC}" type="pres">
      <dgm:prSet presAssocID="{C3F0CE8B-FB47-46F5-840E-68DED09EC2D3}" presName="vert1" presStyleCnt="0"/>
      <dgm:spPr/>
    </dgm:pt>
    <dgm:pt modelId="{A682EB96-CE56-41B9-AB35-3E39CD535120}" type="pres">
      <dgm:prSet presAssocID="{A6391F7B-9A83-46C2-812A-585894187FDC}" presName="thickLine" presStyleLbl="alignNode1" presStyleIdx="1" presStyleCnt="5"/>
      <dgm:spPr/>
    </dgm:pt>
    <dgm:pt modelId="{C6E4371A-1717-4869-8EA7-6004664F8C20}" type="pres">
      <dgm:prSet presAssocID="{A6391F7B-9A83-46C2-812A-585894187FDC}" presName="horz1" presStyleCnt="0"/>
      <dgm:spPr/>
    </dgm:pt>
    <dgm:pt modelId="{E6013287-1D57-49E9-9498-64CA24C82E1A}" type="pres">
      <dgm:prSet presAssocID="{A6391F7B-9A83-46C2-812A-585894187FDC}" presName="tx1" presStyleLbl="revTx" presStyleIdx="1" presStyleCnt="5"/>
      <dgm:spPr/>
      <dgm:t>
        <a:bodyPr/>
        <a:lstStyle/>
        <a:p>
          <a:endParaRPr lang="es-ES"/>
        </a:p>
      </dgm:t>
    </dgm:pt>
    <dgm:pt modelId="{BBCF4489-01C0-4480-8525-693EF86B5670}" type="pres">
      <dgm:prSet presAssocID="{A6391F7B-9A83-46C2-812A-585894187FDC}" presName="vert1" presStyleCnt="0"/>
      <dgm:spPr/>
    </dgm:pt>
    <dgm:pt modelId="{80FFF901-6438-4F61-AD62-E9584DD90A32}" type="pres">
      <dgm:prSet presAssocID="{CBB5D232-FAAF-49B4-A434-C063227D0CC3}" presName="thickLine" presStyleLbl="alignNode1" presStyleIdx="2" presStyleCnt="5"/>
      <dgm:spPr/>
    </dgm:pt>
    <dgm:pt modelId="{BB04AF66-BEAA-48FE-BF98-8C0D9D8B2798}" type="pres">
      <dgm:prSet presAssocID="{CBB5D232-FAAF-49B4-A434-C063227D0CC3}" presName="horz1" presStyleCnt="0"/>
      <dgm:spPr/>
    </dgm:pt>
    <dgm:pt modelId="{14AD4292-9F88-45A5-B028-F34C4FCF14A1}" type="pres">
      <dgm:prSet presAssocID="{CBB5D232-FAAF-49B4-A434-C063227D0CC3}" presName="tx1" presStyleLbl="revTx" presStyleIdx="2" presStyleCnt="5"/>
      <dgm:spPr/>
      <dgm:t>
        <a:bodyPr/>
        <a:lstStyle/>
        <a:p>
          <a:endParaRPr lang="es-ES"/>
        </a:p>
      </dgm:t>
    </dgm:pt>
    <dgm:pt modelId="{3360388C-24E2-45AA-8D1C-EF849AE10957}" type="pres">
      <dgm:prSet presAssocID="{CBB5D232-FAAF-49B4-A434-C063227D0CC3}" presName="vert1" presStyleCnt="0"/>
      <dgm:spPr/>
    </dgm:pt>
    <dgm:pt modelId="{6202CFAD-FC29-4EE6-AC43-43816249224C}" type="pres">
      <dgm:prSet presAssocID="{4A320E59-90CE-43D4-8CAB-54AE204E057E}" presName="thickLine" presStyleLbl="alignNode1" presStyleIdx="3" presStyleCnt="5"/>
      <dgm:spPr/>
    </dgm:pt>
    <dgm:pt modelId="{C1E9DF36-66C0-4C52-88E8-A9B3F5D8B7C0}" type="pres">
      <dgm:prSet presAssocID="{4A320E59-90CE-43D4-8CAB-54AE204E057E}" presName="horz1" presStyleCnt="0"/>
      <dgm:spPr/>
    </dgm:pt>
    <dgm:pt modelId="{A20A1612-525F-47A2-9974-9D45C7B46DC9}" type="pres">
      <dgm:prSet presAssocID="{4A320E59-90CE-43D4-8CAB-54AE204E057E}" presName="tx1" presStyleLbl="revTx" presStyleIdx="3" presStyleCnt="5"/>
      <dgm:spPr/>
      <dgm:t>
        <a:bodyPr/>
        <a:lstStyle/>
        <a:p>
          <a:endParaRPr lang="es-ES"/>
        </a:p>
      </dgm:t>
    </dgm:pt>
    <dgm:pt modelId="{10BA6DA7-89C3-47E4-8B2A-CACB90769BC6}" type="pres">
      <dgm:prSet presAssocID="{4A320E59-90CE-43D4-8CAB-54AE204E057E}" presName="vert1" presStyleCnt="0"/>
      <dgm:spPr/>
    </dgm:pt>
    <dgm:pt modelId="{921656B2-C101-4EAC-9E25-648C99B049A6}" type="pres">
      <dgm:prSet presAssocID="{05C9DCBD-0AB6-424E-8419-A8DFDA14E465}" presName="thickLine" presStyleLbl="alignNode1" presStyleIdx="4" presStyleCnt="5"/>
      <dgm:spPr/>
    </dgm:pt>
    <dgm:pt modelId="{298E2426-EE92-483A-BE14-E90A2F1F5DB5}" type="pres">
      <dgm:prSet presAssocID="{05C9DCBD-0AB6-424E-8419-A8DFDA14E465}" presName="horz1" presStyleCnt="0"/>
      <dgm:spPr/>
    </dgm:pt>
    <dgm:pt modelId="{AE004121-C034-42F9-8BC9-301957C3FE78}" type="pres">
      <dgm:prSet presAssocID="{05C9DCBD-0AB6-424E-8419-A8DFDA14E465}" presName="tx1" presStyleLbl="revTx" presStyleIdx="4" presStyleCnt="5"/>
      <dgm:spPr/>
      <dgm:t>
        <a:bodyPr/>
        <a:lstStyle/>
        <a:p>
          <a:endParaRPr lang="es-ES"/>
        </a:p>
      </dgm:t>
    </dgm:pt>
    <dgm:pt modelId="{82E4B36E-B28C-44B1-A0E0-B7C277EBE8CA}" type="pres">
      <dgm:prSet presAssocID="{05C9DCBD-0AB6-424E-8419-A8DFDA14E465}" presName="vert1" presStyleCnt="0"/>
      <dgm:spPr/>
    </dgm:pt>
  </dgm:ptLst>
  <dgm:cxnLst>
    <dgm:cxn modelId="{B8573A99-907A-4F67-B634-BA242CB76F9F}" type="presOf" srcId="{CBB5D232-FAAF-49B4-A434-C063227D0CC3}" destId="{14AD4292-9F88-45A5-B028-F34C4FCF14A1}" srcOrd="0" destOrd="0" presId="urn:microsoft.com/office/officeart/2008/layout/LinedList"/>
    <dgm:cxn modelId="{A0C18587-43D1-468C-B7F8-749C4DA9D866}" type="presOf" srcId="{6B78B9EE-2675-416A-873C-62472896E73A}" destId="{D232D1F4-64C9-466B-84B1-878D80904499}" srcOrd="0" destOrd="0" presId="urn:microsoft.com/office/officeart/2008/layout/LinedList"/>
    <dgm:cxn modelId="{372FB55B-DB2B-497D-93EE-E70DF57C19EF}" srcId="{6B78B9EE-2675-416A-873C-62472896E73A}" destId="{A6391F7B-9A83-46C2-812A-585894187FDC}" srcOrd="1" destOrd="0" parTransId="{D18D3C6A-89D0-443A-8867-10C67F35113B}" sibTransId="{7D822F89-8CCC-45DC-B34A-57DA41276F88}"/>
    <dgm:cxn modelId="{4DD8106E-EDEB-4122-ADB3-8E5C6F9ED954}" srcId="{6B78B9EE-2675-416A-873C-62472896E73A}" destId="{05C9DCBD-0AB6-424E-8419-A8DFDA14E465}" srcOrd="4" destOrd="0" parTransId="{9FB9CBE7-A987-4B75-B5C3-EC5C9A21072A}" sibTransId="{C7317A50-F847-4616-AE8B-DF4780395A10}"/>
    <dgm:cxn modelId="{0590668B-71B2-41A6-9ED5-C8946D83ECBA}" type="presOf" srcId="{C3F0CE8B-FB47-46F5-840E-68DED09EC2D3}" destId="{CD5B53DA-C07B-4795-8FB0-C016BA23C411}" srcOrd="0" destOrd="0" presId="urn:microsoft.com/office/officeart/2008/layout/LinedList"/>
    <dgm:cxn modelId="{DB1CAA9F-39F1-4051-9566-2D4F2D06B0BD}" type="presOf" srcId="{05C9DCBD-0AB6-424E-8419-A8DFDA14E465}" destId="{AE004121-C034-42F9-8BC9-301957C3FE78}" srcOrd="0" destOrd="0" presId="urn:microsoft.com/office/officeart/2008/layout/LinedList"/>
    <dgm:cxn modelId="{50A342DC-954E-424B-ADEC-58CC0915A8B0}" type="presOf" srcId="{4A320E59-90CE-43D4-8CAB-54AE204E057E}" destId="{A20A1612-525F-47A2-9974-9D45C7B46DC9}" srcOrd="0" destOrd="0" presId="urn:microsoft.com/office/officeart/2008/layout/LinedList"/>
    <dgm:cxn modelId="{DB6D9ABB-7857-4845-B90B-4474C5E84B36}" srcId="{6B78B9EE-2675-416A-873C-62472896E73A}" destId="{4A320E59-90CE-43D4-8CAB-54AE204E057E}" srcOrd="3" destOrd="0" parTransId="{3587D7DE-55B9-4593-8608-43F7AB9B9585}" sibTransId="{15CF11F3-ECE1-4B9F-A5D7-87FD50A3BECB}"/>
    <dgm:cxn modelId="{23FC6397-574B-42FB-9B13-097E93B02DDC}" srcId="{6B78B9EE-2675-416A-873C-62472896E73A}" destId="{C3F0CE8B-FB47-46F5-840E-68DED09EC2D3}" srcOrd="0" destOrd="0" parTransId="{C3A6CD86-D55C-45D6-A275-8C0D4EFF7DAE}" sibTransId="{E5FB399B-9D57-4D2A-B0ED-68416B35B1CF}"/>
    <dgm:cxn modelId="{B442EC35-4112-4F01-A5CA-3565BAD865E4}" srcId="{6B78B9EE-2675-416A-873C-62472896E73A}" destId="{CBB5D232-FAAF-49B4-A434-C063227D0CC3}" srcOrd="2" destOrd="0" parTransId="{EEF43BAD-E02C-466B-B583-430AF669F8DE}" sibTransId="{D9E0265F-2BA6-4738-8C74-3EAE9A1BDF54}"/>
    <dgm:cxn modelId="{BE2D673A-58DD-40A9-AC17-4CDB33252D5C}" type="presOf" srcId="{A6391F7B-9A83-46C2-812A-585894187FDC}" destId="{E6013287-1D57-49E9-9498-64CA24C82E1A}" srcOrd="0" destOrd="0" presId="urn:microsoft.com/office/officeart/2008/layout/LinedList"/>
    <dgm:cxn modelId="{BF071588-7028-4D98-B352-81122BAA4693}" type="presParOf" srcId="{D232D1F4-64C9-466B-84B1-878D80904499}" destId="{4738CF28-5582-4A49-A8C4-D3495AFD8D24}" srcOrd="0" destOrd="0" presId="urn:microsoft.com/office/officeart/2008/layout/LinedList"/>
    <dgm:cxn modelId="{780866F3-CA91-470C-BFBF-215F21558A82}" type="presParOf" srcId="{D232D1F4-64C9-466B-84B1-878D80904499}" destId="{D0FA622B-CC11-4005-84C1-BD4D7966049B}" srcOrd="1" destOrd="0" presId="urn:microsoft.com/office/officeart/2008/layout/LinedList"/>
    <dgm:cxn modelId="{08E16391-FDF4-4ADE-A47B-BF48E892662A}" type="presParOf" srcId="{D0FA622B-CC11-4005-84C1-BD4D7966049B}" destId="{CD5B53DA-C07B-4795-8FB0-C016BA23C411}" srcOrd="0" destOrd="0" presId="urn:microsoft.com/office/officeart/2008/layout/LinedList"/>
    <dgm:cxn modelId="{E395173F-1E00-4023-BEA9-3ED89F6A73A5}" type="presParOf" srcId="{D0FA622B-CC11-4005-84C1-BD4D7966049B}" destId="{CAC15852-2D6E-4F6B-BC18-A9423CF6B9FC}" srcOrd="1" destOrd="0" presId="urn:microsoft.com/office/officeart/2008/layout/LinedList"/>
    <dgm:cxn modelId="{FA72C107-34D6-43D2-BFB4-E4BEF9A8E932}" type="presParOf" srcId="{D232D1F4-64C9-466B-84B1-878D80904499}" destId="{A682EB96-CE56-41B9-AB35-3E39CD535120}" srcOrd="2" destOrd="0" presId="urn:microsoft.com/office/officeart/2008/layout/LinedList"/>
    <dgm:cxn modelId="{E5F73AA9-9390-432B-96BD-2EEBD349792F}" type="presParOf" srcId="{D232D1F4-64C9-466B-84B1-878D80904499}" destId="{C6E4371A-1717-4869-8EA7-6004664F8C20}" srcOrd="3" destOrd="0" presId="urn:microsoft.com/office/officeart/2008/layout/LinedList"/>
    <dgm:cxn modelId="{4E599751-A00E-4AF0-8A50-458CB257A371}" type="presParOf" srcId="{C6E4371A-1717-4869-8EA7-6004664F8C20}" destId="{E6013287-1D57-49E9-9498-64CA24C82E1A}" srcOrd="0" destOrd="0" presId="urn:microsoft.com/office/officeart/2008/layout/LinedList"/>
    <dgm:cxn modelId="{716DDA70-B31D-4B27-8A3C-16386A8682A4}" type="presParOf" srcId="{C6E4371A-1717-4869-8EA7-6004664F8C20}" destId="{BBCF4489-01C0-4480-8525-693EF86B5670}" srcOrd="1" destOrd="0" presId="urn:microsoft.com/office/officeart/2008/layout/LinedList"/>
    <dgm:cxn modelId="{B634E802-38F9-4BFC-B43A-8ACC8340C8DF}" type="presParOf" srcId="{D232D1F4-64C9-466B-84B1-878D80904499}" destId="{80FFF901-6438-4F61-AD62-E9584DD90A32}" srcOrd="4" destOrd="0" presId="urn:microsoft.com/office/officeart/2008/layout/LinedList"/>
    <dgm:cxn modelId="{37EC5D2A-B17D-4AEF-9187-D57A9C46BF22}" type="presParOf" srcId="{D232D1F4-64C9-466B-84B1-878D80904499}" destId="{BB04AF66-BEAA-48FE-BF98-8C0D9D8B2798}" srcOrd="5" destOrd="0" presId="urn:microsoft.com/office/officeart/2008/layout/LinedList"/>
    <dgm:cxn modelId="{433406F6-4C87-41F3-8CAB-1E6B00C80366}" type="presParOf" srcId="{BB04AF66-BEAA-48FE-BF98-8C0D9D8B2798}" destId="{14AD4292-9F88-45A5-B028-F34C4FCF14A1}" srcOrd="0" destOrd="0" presId="urn:microsoft.com/office/officeart/2008/layout/LinedList"/>
    <dgm:cxn modelId="{4597078A-498E-480D-9C18-F7D613C7014C}" type="presParOf" srcId="{BB04AF66-BEAA-48FE-BF98-8C0D9D8B2798}" destId="{3360388C-24E2-45AA-8D1C-EF849AE10957}" srcOrd="1" destOrd="0" presId="urn:microsoft.com/office/officeart/2008/layout/LinedList"/>
    <dgm:cxn modelId="{9156F45E-AB1C-4772-B714-048EC2AF90EB}" type="presParOf" srcId="{D232D1F4-64C9-466B-84B1-878D80904499}" destId="{6202CFAD-FC29-4EE6-AC43-43816249224C}" srcOrd="6" destOrd="0" presId="urn:microsoft.com/office/officeart/2008/layout/LinedList"/>
    <dgm:cxn modelId="{E37E07F4-0B77-4699-88EE-4CC223FBC3A7}" type="presParOf" srcId="{D232D1F4-64C9-466B-84B1-878D80904499}" destId="{C1E9DF36-66C0-4C52-88E8-A9B3F5D8B7C0}" srcOrd="7" destOrd="0" presId="urn:microsoft.com/office/officeart/2008/layout/LinedList"/>
    <dgm:cxn modelId="{57BA6E29-8600-4187-9B6C-0F0D1D95D9AD}" type="presParOf" srcId="{C1E9DF36-66C0-4C52-88E8-A9B3F5D8B7C0}" destId="{A20A1612-525F-47A2-9974-9D45C7B46DC9}" srcOrd="0" destOrd="0" presId="urn:microsoft.com/office/officeart/2008/layout/LinedList"/>
    <dgm:cxn modelId="{F073BAFA-74CC-42D8-9FD8-253B9EC7D710}" type="presParOf" srcId="{C1E9DF36-66C0-4C52-88E8-A9B3F5D8B7C0}" destId="{10BA6DA7-89C3-47E4-8B2A-CACB90769BC6}" srcOrd="1" destOrd="0" presId="urn:microsoft.com/office/officeart/2008/layout/LinedList"/>
    <dgm:cxn modelId="{CF1EC930-9E37-4C58-8357-3B76540D2081}" type="presParOf" srcId="{D232D1F4-64C9-466B-84B1-878D80904499}" destId="{921656B2-C101-4EAC-9E25-648C99B049A6}" srcOrd="8" destOrd="0" presId="urn:microsoft.com/office/officeart/2008/layout/LinedList"/>
    <dgm:cxn modelId="{91F90B10-445F-422B-AF0D-8DE4ABA19C13}" type="presParOf" srcId="{D232D1F4-64C9-466B-84B1-878D80904499}" destId="{298E2426-EE92-483A-BE14-E90A2F1F5DB5}" srcOrd="9" destOrd="0" presId="urn:microsoft.com/office/officeart/2008/layout/LinedList"/>
    <dgm:cxn modelId="{9873CC30-F0DC-4AD3-BD7A-53C7DEB73CC5}" type="presParOf" srcId="{298E2426-EE92-483A-BE14-E90A2F1F5DB5}" destId="{AE004121-C034-42F9-8BC9-301957C3FE78}" srcOrd="0" destOrd="0" presId="urn:microsoft.com/office/officeart/2008/layout/LinedList"/>
    <dgm:cxn modelId="{594D40AD-78B3-4E4B-B326-3CAF26E04255}" type="presParOf" srcId="{298E2426-EE92-483A-BE14-E90A2F1F5DB5}" destId="{82E4B36E-B28C-44B1-A0E0-B7C277EBE8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EA36-CB18-4359-B0AF-9A9E1AB7BFA6}">
      <dsp:nvSpPr>
        <dsp:cNvPr id="0" name=""/>
        <dsp:cNvSpPr/>
      </dsp:nvSpPr>
      <dsp:spPr>
        <a:xfrm>
          <a:off x="115662" y="1117168"/>
          <a:ext cx="1665957" cy="54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419" sz="1600" kern="1200" dirty="0" smtClean="0"/>
            <a:t>DESCRIPTOR</a:t>
          </a:r>
          <a:endParaRPr lang="es-ES" sz="1600" kern="1200" dirty="0"/>
        </a:p>
      </dsp:txBody>
      <dsp:txXfrm>
        <a:off x="115662" y="1117168"/>
        <a:ext cx="1665957" cy="549008"/>
      </dsp:txXfrm>
    </dsp:sp>
    <dsp:sp modelId="{A9D6934C-2BB2-4F12-9011-ED1B93BC3ABB}">
      <dsp:nvSpPr>
        <dsp:cNvPr id="0" name=""/>
        <dsp:cNvSpPr/>
      </dsp:nvSpPr>
      <dsp:spPr>
        <a:xfrm>
          <a:off x="113769" y="950194"/>
          <a:ext cx="132519" cy="13251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061D0-4E0A-43DB-8CA7-D0AAD5B05B8B}">
      <dsp:nvSpPr>
        <dsp:cNvPr id="0" name=""/>
        <dsp:cNvSpPr/>
      </dsp:nvSpPr>
      <dsp:spPr>
        <a:xfrm>
          <a:off x="206532" y="764667"/>
          <a:ext cx="132519" cy="132519"/>
        </a:xfrm>
        <a:prstGeom prst="ellipse">
          <a:avLst/>
        </a:prstGeom>
        <a:solidFill>
          <a:schemeClr val="accent3">
            <a:hueOff val="150589"/>
            <a:satOff val="5556"/>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412EA-7790-449F-8E2E-21C27BC34256}">
      <dsp:nvSpPr>
        <dsp:cNvPr id="0" name=""/>
        <dsp:cNvSpPr/>
      </dsp:nvSpPr>
      <dsp:spPr>
        <a:xfrm>
          <a:off x="429165" y="801773"/>
          <a:ext cx="208244" cy="208244"/>
        </a:xfrm>
        <a:prstGeom prst="ellipse">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3D124-647B-4170-BBA9-0B93FE883944}">
      <dsp:nvSpPr>
        <dsp:cNvPr id="0" name=""/>
        <dsp:cNvSpPr/>
      </dsp:nvSpPr>
      <dsp:spPr>
        <a:xfrm>
          <a:off x="614692" y="597693"/>
          <a:ext cx="132519" cy="132519"/>
        </a:xfrm>
        <a:prstGeom prst="ellipse">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EEC9B-15A5-4341-8A44-BF98E05AD870}">
      <dsp:nvSpPr>
        <dsp:cNvPr id="0" name=""/>
        <dsp:cNvSpPr/>
      </dsp:nvSpPr>
      <dsp:spPr>
        <a:xfrm>
          <a:off x="855877" y="523482"/>
          <a:ext cx="132519" cy="132519"/>
        </a:xfrm>
        <a:prstGeom prst="ellipse">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59705-EE2D-4C29-9322-FD069BE2EF8E}">
      <dsp:nvSpPr>
        <dsp:cNvPr id="0" name=""/>
        <dsp:cNvSpPr/>
      </dsp:nvSpPr>
      <dsp:spPr>
        <a:xfrm>
          <a:off x="1152720" y="653351"/>
          <a:ext cx="132519" cy="132519"/>
        </a:xfrm>
        <a:prstGeom prst="ellipse">
          <a:avLst/>
        </a:prstGeom>
        <a:solidFill>
          <a:schemeClr val="accent3">
            <a:hueOff val="752944"/>
            <a:satOff val="27778"/>
            <a:lumOff val="-4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883B8-F302-4506-9F60-BB1FFF9B33A6}">
      <dsp:nvSpPr>
        <dsp:cNvPr id="0" name=""/>
        <dsp:cNvSpPr/>
      </dsp:nvSpPr>
      <dsp:spPr>
        <a:xfrm>
          <a:off x="1338247" y="746114"/>
          <a:ext cx="208244" cy="208244"/>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65570-455F-4973-A85A-5C7D818AB30D}">
      <dsp:nvSpPr>
        <dsp:cNvPr id="0" name=""/>
        <dsp:cNvSpPr/>
      </dsp:nvSpPr>
      <dsp:spPr>
        <a:xfrm>
          <a:off x="1597985" y="950194"/>
          <a:ext cx="132519" cy="132519"/>
        </a:xfrm>
        <a:prstGeom prst="ellipse">
          <a:avLst/>
        </a:prstGeom>
        <a:solidFill>
          <a:schemeClr val="accent3">
            <a:hueOff val="1054122"/>
            <a:satOff val="38889"/>
            <a:lumOff val="-5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C72B6-20CB-455A-B3E3-6D2D42E495A5}">
      <dsp:nvSpPr>
        <dsp:cNvPr id="0" name=""/>
        <dsp:cNvSpPr/>
      </dsp:nvSpPr>
      <dsp:spPr>
        <a:xfrm>
          <a:off x="1709301" y="1154274"/>
          <a:ext cx="132519" cy="132519"/>
        </a:xfrm>
        <a:prstGeom prst="ellipse">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9465B-96FD-4279-88D4-5ADCB3F270BA}">
      <dsp:nvSpPr>
        <dsp:cNvPr id="0" name=""/>
        <dsp:cNvSpPr/>
      </dsp:nvSpPr>
      <dsp:spPr>
        <a:xfrm>
          <a:off x="744560" y="764667"/>
          <a:ext cx="340763" cy="340763"/>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563DB-9D8A-468F-AB5C-EEDDE5254715}">
      <dsp:nvSpPr>
        <dsp:cNvPr id="0" name=""/>
        <dsp:cNvSpPr/>
      </dsp:nvSpPr>
      <dsp:spPr>
        <a:xfrm>
          <a:off x="21005" y="1469670"/>
          <a:ext cx="132519" cy="132519"/>
        </a:xfrm>
        <a:prstGeom prst="ellipse">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B4034-6305-453B-AF67-8AEC6324DD09}">
      <dsp:nvSpPr>
        <dsp:cNvPr id="0" name=""/>
        <dsp:cNvSpPr/>
      </dsp:nvSpPr>
      <dsp:spPr>
        <a:xfrm>
          <a:off x="132321" y="1636644"/>
          <a:ext cx="208244" cy="208244"/>
        </a:xfrm>
        <a:prstGeom prst="ellipse">
          <a:avLst/>
        </a:prstGeom>
        <a:solidFill>
          <a:schemeClr val="accent3">
            <a:hueOff val="1656477"/>
            <a:satOff val="61111"/>
            <a:lumOff val="-8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A5918-3955-4465-B221-CAB88C3A1ACA}">
      <dsp:nvSpPr>
        <dsp:cNvPr id="0" name=""/>
        <dsp:cNvSpPr/>
      </dsp:nvSpPr>
      <dsp:spPr>
        <a:xfrm>
          <a:off x="410612" y="1785066"/>
          <a:ext cx="302901" cy="302901"/>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ECEE8-116A-455A-95F1-8DF069FD3FAC}">
      <dsp:nvSpPr>
        <dsp:cNvPr id="0" name=""/>
        <dsp:cNvSpPr/>
      </dsp:nvSpPr>
      <dsp:spPr>
        <a:xfrm>
          <a:off x="800219" y="2026251"/>
          <a:ext cx="132519" cy="132519"/>
        </a:xfrm>
        <a:prstGeom prst="ellipse">
          <a:avLst/>
        </a:prstGeom>
        <a:solidFill>
          <a:schemeClr val="accent3">
            <a:hueOff val="1957655"/>
            <a:satOff val="72222"/>
            <a:lumOff val="-10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6A680-DFB6-4227-95C2-B0960240C1BA}">
      <dsp:nvSpPr>
        <dsp:cNvPr id="0" name=""/>
        <dsp:cNvSpPr/>
      </dsp:nvSpPr>
      <dsp:spPr>
        <a:xfrm>
          <a:off x="874429" y="1785066"/>
          <a:ext cx="208244" cy="208244"/>
        </a:xfrm>
        <a:prstGeom prst="ellipse">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8C84C-8FA1-4B9F-B3F6-8F4F81AF674E}">
      <dsp:nvSpPr>
        <dsp:cNvPr id="0" name=""/>
        <dsp:cNvSpPr/>
      </dsp:nvSpPr>
      <dsp:spPr>
        <a:xfrm>
          <a:off x="1059956" y="2044804"/>
          <a:ext cx="132519" cy="132519"/>
        </a:xfrm>
        <a:prstGeom prst="ellipse">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E16C7-0162-411B-B64B-13A02BB9F4EB}">
      <dsp:nvSpPr>
        <dsp:cNvPr id="0" name=""/>
        <dsp:cNvSpPr/>
      </dsp:nvSpPr>
      <dsp:spPr>
        <a:xfrm>
          <a:off x="1226931" y="1747960"/>
          <a:ext cx="302901" cy="302901"/>
        </a:xfrm>
        <a:prstGeom prst="ellipse">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21586-EB43-43D8-804A-CCF7AAB7B6A5}">
      <dsp:nvSpPr>
        <dsp:cNvPr id="0" name=""/>
        <dsp:cNvSpPr/>
      </dsp:nvSpPr>
      <dsp:spPr>
        <a:xfrm>
          <a:off x="1635090" y="1673750"/>
          <a:ext cx="208244" cy="208244"/>
        </a:xfrm>
        <a:prstGeom prst="ellipse">
          <a:avLst/>
        </a:prstGeom>
        <a:solidFill>
          <a:schemeClr val="accent3">
            <a:hueOff val="2560010"/>
            <a:satOff val="94444"/>
            <a:lumOff val="-138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DF03B-2CFF-4B48-8DF1-E619AB3E4CAD}">
      <dsp:nvSpPr>
        <dsp:cNvPr id="0" name=""/>
        <dsp:cNvSpPr/>
      </dsp:nvSpPr>
      <dsp:spPr>
        <a:xfrm>
          <a:off x="1843335" y="801464"/>
          <a:ext cx="611584" cy="116758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3BDCFE-5061-43CA-BCAE-36BC1F001C74}">
      <dsp:nvSpPr>
        <dsp:cNvPr id="0" name=""/>
        <dsp:cNvSpPr/>
      </dsp:nvSpPr>
      <dsp:spPr>
        <a:xfrm>
          <a:off x="2454920" y="802031"/>
          <a:ext cx="1667958" cy="1167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419" sz="1600" kern="1200" dirty="0" smtClean="0"/>
            <a:t>CLASIFICADOR</a:t>
          </a:r>
          <a:endParaRPr lang="es-ES" sz="1600" kern="1200" dirty="0"/>
        </a:p>
      </dsp:txBody>
      <dsp:txXfrm>
        <a:off x="2454920" y="802031"/>
        <a:ext cx="1667958" cy="1167571"/>
      </dsp:txXfrm>
    </dsp:sp>
    <dsp:sp modelId="{9B59B35C-0BCB-4126-8564-03032FC5E495}">
      <dsp:nvSpPr>
        <dsp:cNvPr id="0" name=""/>
        <dsp:cNvSpPr/>
      </dsp:nvSpPr>
      <dsp:spPr>
        <a:xfrm>
          <a:off x="4122879" y="801464"/>
          <a:ext cx="611584" cy="1167582"/>
        </a:xfrm>
        <a:prstGeom prst="chevron">
          <a:avLst>
            <a:gd name="adj" fmla="val 6231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5B597A-6FF0-4E30-9FC5-409B056E2657}">
      <dsp:nvSpPr>
        <dsp:cNvPr id="0" name=""/>
        <dsp:cNvSpPr/>
      </dsp:nvSpPr>
      <dsp:spPr>
        <a:xfrm>
          <a:off x="4801182" y="704973"/>
          <a:ext cx="1417764" cy="141776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419" sz="1600" kern="1200" dirty="0" smtClean="0"/>
            <a:t>DETECTOR DE OBJETOS</a:t>
          </a:r>
          <a:endParaRPr lang="es-ES" sz="1600" kern="1200" dirty="0"/>
        </a:p>
      </dsp:txBody>
      <dsp:txXfrm>
        <a:off x="5008809" y="912600"/>
        <a:ext cx="1002510" cy="1002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57984-DD52-402B-8EA6-37E455B8867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4008D-04AD-49DC-B3CC-75CA303A0277}">
      <dsp:nvSpPr>
        <dsp:cNvPr id="0" name=""/>
        <dsp:cNvSpPr/>
      </dsp:nvSpPr>
      <dsp:spPr>
        <a:xfrm>
          <a:off x="0" y="0"/>
          <a:ext cx="10515600" cy="2422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kern="1200" dirty="0" smtClean="0"/>
            <a:t>La implementación se facilitó gracias a que la tarjeta Raspberry Pi 3 cuenta con un sistema operativo, que tiene preinstalado el lenguaje de programación Python. Facilitó la implementación del prototipo ya que se desarrolló que el código sea óptimo, mediante el uso de librerías de visión artificial (OpenCV). Si bien es cierto, el código desarrollado no es extenso el uso de las librerías de OpenCV fue de gran ayuda, para determinar la aplicabilidad que tendrá el programa. </a:t>
          </a:r>
          <a:endParaRPr lang="es-ES" sz="2000" kern="1200" dirty="0"/>
        </a:p>
      </dsp:txBody>
      <dsp:txXfrm>
        <a:off x="0" y="0"/>
        <a:ext cx="10515600" cy="2422338"/>
      </dsp:txXfrm>
    </dsp:sp>
    <dsp:sp modelId="{B9853248-6533-4791-9334-3DC7B40029AD}">
      <dsp:nvSpPr>
        <dsp:cNvPr id="0" name=""/>
        <dsp:cNvSpPr/>
      </dsp:nvSpPr>
      <dsp:spPr>
        <a:xfrm>
          <a:off x="0" y="2422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CF5C9-F65E-49AB-80EA-9699CB14B09A}">
      <dsp:nvSpPr>
        <dsp:cNvPr id="0" name=""/>
        <dsp:cNvSpPr/>
      </dsp:nvSpPr>
      <dsp:spPr>
        <a:xfrm>
          <a:off x="0" y="2422338"/>
          <a:ext cx="10515600" cy="2422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kern="1200" smtClean="0"/>
            <a:t>Debido a las variaciones en la iluminación del entorno se pueden generar falsos positivos y falsos negativos en la detección, por lo tanto fue necesario el uso de filtros especiales para el preprocesamiento de la imagen, para mejorar la precisión de los detectores. Gracias a las múltiples pruebas realizadas por varios filtros que realizaron para el preprocesamiento de un frame de video, se pudo observar que la mejor respuesta fue del el </a:t>
          </a:r>
          <a:r>
            <a:rPr lang="es-419" sz="2000" i="1" kern="1200" smtClean="0"/>
            <a:t>filtro de mediana</a:t>
          </a:r>
          <a:r>
            <a:rPr lang="es-419" sz="2000" kern="1200" smtClean="0"/>
            <a:t>. Este filtro permitió acentuar los valores en la intensidad de la imagen resaltando la silueta y mejorando la detección de verdaderos positivos. Sin embargo, cabe recalcar que este filtraje incrementa el uso de recursos computacionales en la Raspberry en un 5%.</a:t>
          </a:r>
          <a:endParaRPr lang="es-ES" sz="2000" kern="1200"/>
        </a:p>
      </dsp:txBody>
      <dsp:txXfrm>
        <a:off x="0" y="2422338"/>
        <a:ext cx="10515600" cy="2422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2F921-D21E-498C-B0ED-94939CF58526}">
      <dsp:nvSpPr>
        <dsp:cNvPr id="0" name=""/>
        <dsp:cNvSpPr/>
      </dsp:nvSpPr>
      <dsp:spPr>
        <a:xfrm>
          <a:off x="0" y="236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6AAC8-BE66-4773-B39F-672DB9E3C448}">
      <dsp:nvSpPr>
        <dsp:cNvPr id="0" name=""/>
        <dsp:cNvSpPr/>
      </dsp:nvSpPr>
      <dsp:spPr>
        <a:xfrm>
          <a:off x="0" y="2365"/>
          <a:ext cx="10515600" cy="161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kern="1200" smtClean="0"/>
            <a:t>Los resultados obtenidos muestran que el detector de personas Haar-AdaBoost, tiene una mayor precisión alcanzó un 80% en un ambiente interior controlado. Aunque el detector de menor consumo computacional resultó ser el LBP-AdaBoost ya que consume un 45% de la capacidad de la Raspberry. Por lo tanto se puede determinar que mientras mayor precisión tenga el detector, existirá un mayor consumo computacional y viceversa.</a:t>
          </a:r>
          <a:endParaRPr lang="es-ES" sz="2000" kern="1200"/>
        </a:p>
      </dsp:txBody>
      <dsp:txXfrm>
        <a:off x="0" y="2365"/>
        <a:ext cx="10515600" cy="1613315"/>
      </dsp:txXfrm>
    </dsp:sp>
    <dsp:sp modelId="{8F15FCED-696B-4E51-80F3-37B515A6FA73}">
      <dsp:nvSpPr>
        <dsp:cNvPr id="0" name=""/>
        <dsp:cNvSpPr/>
      </dsp:nvSpPr>
      <dsp:spPr>
        <a:xfrm>
          <a:off x="0" y="16156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F953D-6405-46A2-86A2-70B45E921F3B}">
      <dsp:nvSpPr>
        <dsp:cNvPr id="0" name=""/>
        <dsp:cNvSpPr/>
      </dsp:nvSpPr>
      <dsp:spPr>
        <a:xfrm>
          <a:off x="0" y="1615680"/>
          <a:ext cx="10515600" cy="161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kern="1200" smtClean="0"/>
            <a:t>El detector de personas Haar-AdaBoost fue el que presentó, un mayor alcance en la detección con 15m en un ambiente nublado, y 10 en un ambiente soleado. Por lo tanto se puede determinar que mientras mayor es la intensidad de luz la distancia de detección disminuye.</a:t>
          </a:r>
          <a:endParaRPr lang="es-ES" sz="2000" kern="1200"/>
        </a:p>
      </dsp:txBody>
      <dsp:txXfrm>
        <a:off x="0" y="1615680"/>
        <a:ext cx="10515600" cy="1613315"/>
      </dsp:txXfrm>
    </dsp:sp>
    <dsp:sp modelId="{D42A789C-DD40-47D3-A8A7-3AC47D0F71A2}">
      <dsp:nvSpPr>
        <dsp:cNvPr id="0" name=""/>
        <dsp:cNvSpPr/>
      </dsp:nvSpPr>
      <dsp:spPr>
        <a:xfrm>
          <a:off x="0" y="32289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6F83C-BB7A-4A7C-BAF4-92BB3D0D66E8}">
      <dsp:nvSpPr>
        <dsp:cNvPr id="0" name=""/>
        <dsp:cNvSpPr/>
      </dsp:nvSpPr>
      <dsp:spPr>
        <a:xfrm>
          <a:off x="0" y="3228996"/>
          <a:ext cx="10515600" cy="161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419" sz="2000" kern="1200" smtClean="0"/>
            <a:t>Este prototipo puede servir como elemento de un laboratorio de procesamiento de imágenes y video, ya que cuenta con características que facilitan el uso de librerías y lenguajes de programación de fácil la creación de algoritmos como fue el caso del detector de objetos, además que la construcción fue de un costo accesible.</a:t>
          </a:r>
          <a:endParaRPr lang="es-ES" sz="2000" kern="1200"/>
        </a:p>
      </dsp:txBody>
      <dsp:txXfrm>
        <a:off x="0" y="3228996"/>
        <a:ext cx="10515600" cy="1613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8CF28-5582-4A49-A8C4-D3495AFD8D24}">
      <dsp:nvSpPr>
        <dsp:cNvPr id="0" name=""/>
        <dsp:cNvSpPr/>
      </dsp:nvSpPr>
      <dsp:spPr>
        <a:xfrm>
          <a:off x="0" y="614"/>
          <a:ext cx="109347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B53DA-C07B-4795-8FB0-C016BA23C411}">
      <dsp:nvSpPr>
        <dsp:cNvPr id="0" name=""/>
        <dsp:cNvSpPr/>
      </dsp:nvSpPr>
      <dsp:spPr>
        <a:xfrm>
          <a:off x="0" y="614"/>
          <a:ext cx="10934700" cy="100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419" sz="1500" kern="1200" smtClean="0"/>
            <a:t>Es recomendable realizar un estudio previo del uso las herramientas de OpenCV, para poder tener una mejor comprensión al momento de desarrollar el código.</a:t>
          </a:r>
          <a:endParaRPr lang="es-ES" sz="1500" kern="1200"/>
        </a:p>
      </dsp:txBody>
      <dsp:txXfrm>
        <a:off x="0" y="614"/>
        <a:ext cx="10934700" cy="1006546"/>
      </dsp:txXfrm>
    </dsp:sp>
    <dsp:sp modelId="{A682EB96-CE56-41B9-AB35-3E39CD535120}">
      <dsp:nvSpPr>
        <dsp:cNvPr id="0" name=""/>
        <dsp:cNvSpPr/>
      </dsp:nvSpPr>
      <dsp:spPr>
        <a:xfrm>
          <a:off x="0" y="1007161"/>
          <a:ext cx="109347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13287-1D57-49E9-9498-64CA24C82E1A}">
      <dsp:nvSpPr>
        <dsp:cNvPr id="0" name=""/>
        <dsp:cNvSpPr/>
      </dsp:nvSpPr>
      <dsp:spPr>
        <a:xfrm>
          <a:off x="0" y="1007161"/>
          <a:ext cx="10934700" cy="100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419" sz="1500" kern="1200" dirty="0" smtClean="0"/>
            <a:t>Como objetivo en este trabajo de investigación, se planteó el uso de una cámara desarrollada específicamente para trabajar con la Raspberry Pi 3. Sin embargo se recomienda el uso de otra cámara con mayor resolución, para mejorar la precisión en la detección de objetos. Sin embargo, es necesario que se verifique si el consumo computacional aumenta, y si se puede seguir trabajando con este sistema embebido o si se necesita realizar una migración a otro sistema.</a:t>
          </a:r>
          <a:endParaRPr lang="es-ES" sz="1500" kern="1200" dirty="0"/>
        </a:p>
      </dsp:txBody>
      <dsp:txXfrm>
        <a:off x="0" y="1007161"/>
        <a:ext cx="10934700" cy="1006546"/>
      </dsp:txXfrm>
    </dsp:sp>
    <dsp:sp modelId="{80FFF901-6438-4F61-AD62-E9584DD90A32}">
      <dsp:nvSpPr>
        <dsp:cNvPr id="0" name=""/>
        <dsp:cNvSpPr/>
      </dsp:nvSpPr>
      <dsp:spPr>
        <a:xfrm>
          <a:off x="0" y="2013708"/>
          <a:ext cx="109347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D4292-9F88-45A5-B028-F34C4FCF14A1}">
      <dsp:nvSpPr>
        <dsp:cNvPr id="0" name=""/>
        <dsp:cNvSpPr/>
      </dsp:nvSpPr>
      <dsp:spPr>
        <a:xfrm>
          <a:off x="0" y="2013708"/>
          <a:ext cx="10934700" cy="100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419" sz="1500" kern="1200" smtClean="0"/>
            <a:t>Es recomendable realizar pruebas para poder determinar el número de imágenes, que permitirán realizar el entrenamiento de los clasificadores. Adicionalmente se recomienda verificar si al utilizar un mayor número de imágenes el consumo computacional no se ve afectado.</a:t>
          </a:r>
          <a:endParaRPr lang="es-ES" sz="1500" kern="1200"/>
        </a:p>
      </dsp:txBody>
      <dsp:txXfrm>
        <a:off x="0" y="2013708"/>
        <a:ext cx="10934700" cy="1006546"/>
      </dsp:txXfrm>
    </dsp:sp>
    <dsp:sp modelId="{6202CFAD-FC29-4EE6-AC43-43816249224C}">
      <dsp:nvSpPr>
        <dsp:cNvPr id="0" name=""/>
        <dsp:cNvSpPr/>
      </dsp:nvSpPr>
      <dsp:spPr>
        <a:xfrm>
          <a:off x="0" y="3020254"/>
          <a:ext cx="109347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A1612-525F-47A2-9974-9D45C7B46DC9}">
      <dsp:nvSpPr>
        <dsp:cNvPr id="0" name=""/>
        <dsp:cNvSpPr/>
      </dsp:nvSpPr>
      <dsp:spPr>
        <a:xfrm>
          <a:off x="0" y="3020254"/>
          <a:ext cx="10934700" cy="100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419" sz="1500" kern="1200" smtClean="0"/>
            <a:t>Se recomienda que este prototipo sea utilizado como elemento de un laboratorio procesamiento de imágenes y video en proyectos académicos y de desarrollo tecnológico en aplicaciones de videovigilancia y seguridad física, ya que el desarrollo de este prototipo es de bajo costo, lo que permite que este tipo de tarjetas sean de fácil acceso.</a:t>
          </a:r>
          <a:endParaRPr lang="es-ES" sz="1500" kern="1200"/>
        </a:p>
      </dsp:txBody>
      <dsp:txXfrm>
        <a:off x="0" y="3020254"/>
        <a:ext cx="10934700" cy="1006546"/>
      </dsp:txXfrm>
    </dsp:sp>
    <dsp:sp modelId="{921656B2-C101-4EAC-9E25-648C99B049A6}">
      <dsp:nvSpPr>
        <dsp:cNvPr id="0" name=""/>
        <dsp:cNvSpPr/>
      </dsp:nvSpPr>
      <dsp:spPr>
        <a:xfrm>
          <a:off x="0" y="4026801"/>
          <a:ext cx="1093470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04121-C034-42F9-8BC9-301957C3FE78}">
      <dsp:nvSpPr>
        <dsp:cNvPr id="0" name=""/>
        <dsp:cNvSpPr/>
      </dsp:nvSpPr>
      <dsp:spPr>
        <a:xfrm>
          <a:off x="0" y="4026801"/>
          <a:ext cx="10934700" cy="100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419" sz="1500" kern="1200" smtClean="0"/>
            <a:t>Como trabajos futuros se recomienda implementar detectores de personas, y otros tipos de objetos utilizando técnicas de aprendizaje profundo como es el uso de redes neuronales,  con el fin de mejorar la precisión de los mismos. Esto requerirá también el uso de herramientas computacionales y sistemas embebidos más potentes que la Raspberry Pi3, tales como el uso de  FPGAs.</a:t>
          </a:r>
          <a:endParaRPr lang="es-ES" sz="1500" kern="1200"/>
        </a:p>
      </dsp:txBody>
      <dsp:txXfrm>
        <a:off x="0" y="4026801"/>
        <a:ext cx="10934700" cy="100654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ECA98-250D-4BC8-BCAA-1289D774D808}" type="datetimeFigureOut">
              <a:rPr lang="es-ES" smtClean="0"/>
              <a:t>06/03/2018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9A925-3935-4481-84DC-2CEA1A002985}" type="slidenum">
              <a:rPr lang="es-ES" smtClean="0"/>
              <a:t>‹Nº›</a:t>
            </a:fld>
            <a:endParaRPr lang="es-ES"/>
          </a:p>
        </p:txBody>
      </p:sp>
    </p:spTree>
    <p:extLst>
      <p:ext uri="{BB962C8B-B14F-4D97-AF65-F5344CB8AC3E}">
        <p14:creationId xmlns:p14="http://schemas.microsoft.com/office/powerpoint/2010/main" val="114510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1</a:t>
            </a:fld>
            <a:endParaRPr lang="es-ES" dirty="0"/>
          </a:p>
        </p:txBody>
      </p:sp>
    </p:spTree>
    <p:extLst>
      <p:ext uri="{BB962C8B-B14F-4D97-AF65-F5344CB8AC3E}">
        <p14:creationId xmlns:p14="http://schemas.microsoft.com/office/powerpoint/2010/main" val="376556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10E1E9A-E921-4174-A0FC-51868D7AC568}" type="slidenum">
              <a:rPr lang="es-ES" smtClean="0"/>
              <a:t>2</a:t>
            </a:fld>
            <a:endParaRPr lang="es-ES" dirty="0"/>
          </a:p>
        </p:txBody>
      </p:sp>
    </p:spTree>
    <p:extLst>
      <p:ext uri="{BB962C8B-B14F-4D97-AF65-F5344CB8AC3E}">
        <p14:creationId xmlns:p14="http://schemas.microsoft.com/office/powerpoint/2010/main" val="90777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34E7A9F-FBE7-444C-A77D-C5FDAC0BB41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327634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34E7A9F-FBE7-444C-A77D-C5FDAC0BB41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8342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34E7A9F-FBE7-444C-A77D-C5FDAC0BB41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52671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34E7A9F-FBE7-444C-A77D-C5FDAC0BB41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34369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34E7A9F-FBE7-444C-A77D-C5FDAC0BB413}" type="datetimeFigureOut">
              <a:rPr lang="es-ES" smtClean="0"/>
              <a:t>06/03/2018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176898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34E7A9F-FBE7-444C-A77D-C5FDAC0BB413}"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145781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34E7A9F-FBE7-444C-A77D-C5FDAC0BB413}" type="datetimeFigureOut">
              <a:rPr lang="es-ES" smtClean="0"/>
              <a:t>06/03/2018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10029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34E7A9F-FBE7-444C-A77D-C5FDAC0BB413}" type="datetimeFigureOut">
              <a:rPr lang="es-ES" smtClean="0"/>
              <a:t>06/03/2018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72727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34E7A9F-FBE7-444C-A77D-C5FDAC0BB413}" type="datetimeFigureOut">
              <a:rPr lang="es-ES" smtClean="0"/>
              <a:t>06/03/2018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52546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34E7A9F-FBE7-444C-A77D-C5FDAC0BB413}"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282913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34E7A9F-FBE7-444C-A77D-C5FDAC0BB413}" type="datetimeFigureOut">
              <a:rPr lang="es-ES" smtClean="0"/>
              <a:t>06/03/2018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8DA5A6-7EA7-44C1-821B-7FAD0F1439AA}" type="slidenum">
              <a:rPr lang="es-ES" smtClean="0"/>
              <a:t>‹Nº›</a:t>
            </a:fld>
            <a:endParaRPr lang="es-ES"/>
          </a:p>
        </p:txBody>
      </p:sp>
    </p:spTree>
    <p:extLst>
      <p:ext uri="{BB962C8B-B14F-4D97-AF65-F5344CB8AC3E}">
        <p14:creationId xmlns:p14="http://schemas.microsoft.com/office/powerpoint/2010/main" val="247959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E7A9F-FBE7-444C-A77D-C5FDAC0BB413}" type="datetimeFigureOut">
              <a:rPr lang="es-ES" smtClean="0"/>
              <a:t>06/03/2018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DA5A6-7EA7-44C1-821B-7FAD0F1439AA}" type="slidenum">
              <a:rPr lang="es-ES" smtClean="0"/>
              <a:t>‹Nº›</a:t>
            </a:fld>
            <a:endParaRPr lang="es-ES"/>
          </a:p>
        </p:txBody>
      </p:sp>
    </p:spTree>
    <p:extLst>
      <p:ext uri="{BB962C8B-B14F-4D97-AF65-F5344CB8AC3E}">
        <p14:creationId xmlns:p14="http://schemas.microsoft.com/office/powerpoint/2010/main" val="404309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1FAB2398-681A-4C22-8891-EBF3CD51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143000" y="1526241"/>
            <a:ext cx="11186160" cy="4203999"/>
          </a:xfrm>
        </p:spPr>
        <p:txBody>
          <a:bodyPr rtlCol="0">
            <a:noAutofit/>
          </a:bodyPr>
          <a:lstStyle/>
          <a:p>
            <a:pPr>
              <a:lnSpc>
                <a:spcPct val="150000"/>
              </a:lnSpc>
            </a:pPr>
            <a:r>
              <a:rPr lang="es-EC" sz="2000" b="1" dirty="0" smtClean="0">
                <a:solidFill>
                  <a:schemeClr val="tx1">
                    <a:lumMod val="95000"/>
                    <a:lumOff val="5000"/>
                  </a:schemeClr>
                </a:solidFill>
              </a:rPr>
              <a:t>Tema</a:t>
            </a:r>
            <a:r>
              <a:rPr lang="es-EC" sz="2000" dirty="0" smtClean="0">
                <a:solidFill>
                  <a:schemeClr val="tx1">
                    <a:lumMod val="95000"/>
                    <a:lumOff val="5000"/>
                  </a:schemeClr>
                </a:solidFill>
              </a:rPr>
              <a:t>:</a:t>
            </a:r>
            <a:r>
              <a:rPr lang="es-EC" sz="2000" dirty="0">
                <a:solidFill>
                  <a:schemeClr val="tx1">
                    <a:lumMod val="95000"/>
                    <a:lumOff val="5000"/>
                  </a:schemeClr>
                </a:solidFill>
              </a:rPr>
              <a:t/>
            </a:r>
            <a:br>
              <a:rPr lang="es-EC" sz="2000" dirty="0">
                <a:solidFill>
                  <a:schemeClr val="tx1">
                    <a:lumMod val="95000"/>
                    <a:lumOff val="5000"/>
                  </a:schemeClr>
                </a:solidFill>
              </a:rPr>
            </a:br>
            <a:r>
              <a:rPr lang="es-EC" sz="2000" dirty="0">
                <a:solidFill>
                  <a:schemeClr val="tx1">
                    <a:lumMod val="95000"/>
                    <a:lumOff val="5000"/>
                  </a:schemeClr>
                </a:solidFill>
              </a:rPr>
              <a:t> </a:t>
            </a:r>
            <a:r>
              <a:rPr lang="es-ES" sz="2000" dirty="0" smtClean="0">
                <a:solidFill>
                  <a:schemeClr val="tx1">
                    <a:lumMod val="95000"/>
                    <a:lumOff val="5000"/>
                  </a:schemeClr>
                </a:solidFill>
              </a:rPr>
              <a:t>“DESARROLLO DE UN SISTEMA EMBEBIDO PARA DETECTAR EN TIEMPO REAL LA PRESENCIA DE PERSONAS EN AMBIENTES CONTROLADOS”.</a:t>
            </a:r>
            <a:r>
              <a:rPr lang="es-EC" sz="2000" dirty="0">
                <a:solidFill>
                  <a:schemeClr val="tx1">
                    <a:lumMod val="95000"/>
                    <a:lumOff val="5000"/>
                  </a:schemeClr>
                </a:solidFill>
              </a:rPr>
              <a:t/>
            </a:r>
            <a:br>
              <a:rPr lang="es-EC" sz="2000" dirty="0">
                <a:solidFill>
                  <a:schemeClr val="tx1">
                    <a:lumMod val="95000"/>
                    <a:lumOff val="5000"/>
                  </a:schemeClr>
                </a:solidFill>
              </a:rPr>
            </a:br>
            <a:r>
              <a:rPr lang="es-EC" sz="2000" dirty="0">
                <a:solidFill>
                  <a:schemeClr val="tx1">
                    <a:lumMod val="95000"/>
                    <a:lumOff val="5000"/>
                  </a:schemeClr>
                </a:solidFill>
              </a:rPr>
              <a:t/>
            </a:r>
            <a:br>
              <a:rPr lang="es-EC" sz="2000" dirty="0">
                <a:solidFill>
                  <a:schemeClr val="tx1">
                    <a:lumMod val="95000"/>
                    <a:lumOff val="5000"/>
                  </a:schemeClr>
                </a:solidFill>
              </a:rPr>
            </a:br>
            <a:r>
              <a:rPr lang="es-EC" sz="2000" b="1" dirty="0">
                <a:solidFill>
                  <a:schemeClr val="tx1">
                    <a:lumMod val="95000"/>
                    <a:lumOff val="5000"/>
                  </a:schemeClr>
                </a:solidFill>
              </a:rPr>
              <a:t>Tesis de Grado previo  la obtención del título</a:t>
            </a:r>
            <a:r>
              <a:rPr lang="es-EC" sz="2000" b="1" dirty="0" smtClean="0">
                <a:solidFill>
                  <a:schemeClr val="tx1">
                    <a:lumMod val="95000"/>
                    <a:lumOff val="5000"/>
                  </a:schemeClr>
                </a:solidFill>
              </a:rPr>
              <a:t>:</a:t>
            </a:r>
            <a:br>
              <a:rPr lang="es-EC" sz="2000" b="1" dirty="0" smtClean="0">
                <a:solidFill>
                  <a:schemeClr val="tx1">
                    <a:lumMod val="95000"/>
                    <a:lumOff val="5000"/>
                  </a:schemeClr>
                </a:solidFill>
              </a:rPr>
            </a:br>
            <a:r>
              <a:rPr lang="es-EC" sz="2000" dirty="0" smtClean="0">
                <a:solidFill>
                  <a:schemeClr val="tx1">
                    <a:lumMod val="95000"/>
                    <a:lumOff val="5000"/>
                  </a:schemeClr>
                </a:solidFill>
              </a:rPr>
              <a:t>INGENIERA EN ELECTRÓNICA Y TELECOMUNICACIONES</a:t>
            </a:r>
            <a:r>
              <a:rPr lang="es-EC" sz="2000" dirty="0">
                <a:solidFill>
                  <a:schemeClr val="tx1">
                    <a:lumMod val="95000"/>
                    <a:lumOff val="5000"/>
                  </a:schemeClr>
                </a:solidFill>
              </a:rPr>
              <a:t/>
            </a:r>
            <a:br>
              <a:rPr lang="es-EC" sz="2000" dirty="0">
                <a:solidFill>
                  <a:schemeClr val="tx1">
                    <a:lumMod val="95000"/>
                    <a:lumOff val="5000"/>
                  </a:schemeClr>
                </a:solidFill>
              </a:rPr>
            </a:br>
            <a:r>
              <a:rPr lang="es-EC" sz="2000" dirty="0">
                <a:solidFill>
                  <a:schemeClr val="tx1">
                    <a:lumMod val="95000"/>
                    <a:lumOff val="5000"/>
                  </a:schemeClr>
                </a:solidFill>
              </a:rPr>
              <a:t/>
            </a:r>
            <a:br>
              <a:rPr lang="es-EC" sz="2000" dirty="0">
                <a:solidFill>
                  <a:schemeClr val="tx1">
                    <a:lumMod val="95000"/>
                    <a:lumOff val="5000"/>
                  </a:schemeClr>
                </a:solidFill>
              </a:rPr>
            </a:br>
            <a:endParaRPr lang="es-EC" sz="2000" dirty="0">
              <a:solidFill>
                <a:schemeClr val="tx1">
                  <a:lumMod val="95000"/>
                  <a:lumOff val="5000"/>
                </a:schemeClr>
              </a:solidFill>
            </a:endParaRPr>
          </a:p>
        </p:txBody>
      </p:sp>
      <p:sp>
        <p:nvSpPr>
          <p:cNvPr id="3" name="Subtítulo 2"/>
          <p:cNvSpPr>
            <a:spLocks noGrp="1"/>
          </p:cNvSpPr>
          <p:nvPr>
            <p:ph type="subTitle" idx="1"/>
          </p:nvPr>
        </p:nvSpPr>
        <p:spPr>
          <a:xfrm>
            <a:off x="1526241" y="5237539"/>
            <a:ext cx="9144000" cy="1243943"/>
          </a:xfrm>
        </p:spPr>
        <p:txBody>
          <a:bodyPr rtlCol="0">
            <a:normAutofit fontScale="92500" lnSpcReduction="20000"/>
          </a:bodyPr>
          <a:lstStyle/>
          <a:p>
            <a:r>
              <a:rPr lang="es-EC" sz="1800" b="1" dirty="0" smtClean="0">
                <a:solidFill>
                  <a:schemeClr val="tx1">
                    <a:lumMod val="95000"/>
                    <a:lumOff val="5000"/>
                  </a:schemeClr>
                </a:solidFill>
              </a:rPr>
              <a:t>Realizado por: </a:t>
            </a:r>
          </a:p>
          <a:p>
            <a:r>
              <a:rPr lang="es-EC" sz="1800" dirty="0" smtClean="0">
                <a:solidFill>
                  <a:schemeClr val="tx1">
                    <a:lumMod val="95000"/>
                    <a:lumOff val="5000"/>
                  </a:schemeClr>
                </a:solidFill>
              </a:rPr>
              <a:t>JESSICA JACQUELINE SOTO ESPINOZA</a:t>
            </a:r>
            <a:endParaRPr lang="es-EC" sz="1800" dirty="0">
              <a:solidFill>
                <a:schemeClr val="tx1">
                  <a:lumMod val="95000"/>
                  <a:lumOff val="5000"/>
                </a:schemeClr>
              </a:solidFill>
            </a:endParaRPr>
          </a:p>
          <a:p>
            <a:r>
              <a:rPr lang="es-EC" sz="1800" b="1" dirty="0" smtClean="0">
                <a:solidFill>
                  <a:schemeClr val="tx1">
                    <a:lumMod val="95000"/>
                    <a:lumOff val="5000"/>
                  </a:schemeClr>
                </a:solidFill>
              </a:rPr>
              <a:t>Director: </a:t>
            </a:r>
          </a:p>
          <a:p>
            <a:r>
              <a:rPr lang="es-ES" sz="1800" dirty="0" smtClean="0">
                <a:solidFill>
                  <a:schemeClr val="tx1">
                    <a:lumMod val="95000"/>
                    <a:lumOff val="5000"/>
                  </a:schemeClr>
                </a:solidFill>
              </a:rPr>
              <a:t>ING</a:t>
            </a:r>
            <a:r>
              <a:rPr lang="es-ES" sz="1800" dirty="0">
                <a:solidFill>
                  <a:schemeClr val="tx1">
                    <a:lumMod val="95000"/>
                    <a:lumOff val="5000"/>
                  </a:schemeClr>
                </a:solidFill>
              </a:rPr>
              <a:t>. </a:t>
            </a:r>
            <a:r>
              <a:rPr lang="es-ES" sz="1800" dirty="0" smtClean="0">
                <a:solidFill>
                  <a:schemeClr val="tx1">
                    <a:lumMod val="95000"/>
                    <a:lumOff val="5000"/>
                  </a:schemeClr>
                </a:solidFill>
              </a:rPr>
              <a:t>RODRIGO SILVA TAPIA</a:t>
            </a:r>
            <a:endParaRPr lang="es-ES" sz="1800" dirty="0">
              <a:solidFill>
                <a:schemeClr val="tx1">
                  <a:lumMod val="95000"/>
                  <a:lumOff val="5000"/>
                </a:schemeClr>
              </a:solidFill>
            </a:endParaRPr>
          </a:p>
          <a:p>
            <a:endParaRPr lang="es-EC" dirty="0"/>
          </a:p>
        </p:txBody>
      </p:sp>
      <p:sp>
        <p:nvSpPr>
          <p:cNvPr id="4" name="Rectángulo 3"/>
          <p:cNvSpPr/>
          <p:nvPr/>
        </p:nvSpPr>
        <p:spPr>
          <a:xfrm>
            <a:off x="3050240" y="251758"/>
            <a:ext cx="6550959" cy="1107996"/>
          </a:xfrm>
          <a:prstGeom prst="rect">
            <a:avLst/>
          </a:prstGeom>
        </p:spPr>
        <p:txBody>
          <a:bodyPr wrap="square">
            <a:spAutoFit/>
          </a:bodyPr>
          <a:lstStyle/>
          <a:p>
            <a:pPr algn="ctr">
              <a:lnSpc>
                <a:spcPct val="150000"/>
              </a:lnSpc>
            </a:pPr>
            <a:r>
              <a:rPr lang="es-EC" sz="2400" b="1" dirty="0"/>
              <a:t>UNIVERSIDAD DE LAS FUERZAS ARMADAS-ESPE</a:t>
            </a:r>
          </a:p>
          <a:p>
            <a:pPr algn="ctr">
              <a:lnSpc>
                <a:spcPct val="150000"/>
              </a:lnSpc>
            </a:pPr>
            <a:r>
              <a:rPr lang="es-EC" sz="2000" b="1" dirty="0"/>
              <a:t>DEPARTAMENTO DE ELÉCTRICA Y </a:t>
            </a:r>
            <a:r>
              <a:rPr lang="es-EC" sz="2000" b="1" dirty="0" smtClean="0"/>
              <a:t>ELECTRÓNICA</a:t>
            </a:r>
            <a:endParaRPr lang="es-EC" sz="2000" b="1" dirty="0"/>
          </a:p>
        </p:txBody>
      </p:sp>
    </p:spTree>
    <p:extLst>
      <p:ext uri="{BB962C8B-B14F-4D97-AF65-F5344CB8AC3E}">
        <p14:creationId xmlns:p14="http://schemas.microsoft.com/office/powerpoint/2010/main" val="14070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t>Escenarios de prueba</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
        <p:nvSpPr>
          <p:cNvPr id="3" name="Marcador de contenido 2"/>
          <p:cNvSpPr>
            <a:spLocks noGrp="1"/>
          </p:cNvSpPr>
          <p:nvPr>
            <p:ph idx="1"/>
          </p:nvPr>
        </p:nvSpPr>
        <p:spPr/>
        <p:txBody>
          <a:bodyPr/>
          <a:lstStyle/>
          <a:p>
            <a:endParaRPr lang="es-ES" dirty="0"/>
          </a:p>
        </p:txBody>
      </p:sp>
      <p:pic>
        <p:nvPicPr>
          <p:cNvPr id="7" name="Imagen 6"/>
          <p:cNvPicPr/>
          <p:nvPr/>
        </p:nvPicPr>
        <p:blipFill rotWithShape="1">
          <a:blip r:embed="rId3"/>
          <a:srcRect l="1123"/>
          <a:stretch/>
        </p:blipFill>
        <p:spPr bwMode="auto">
          <a:xfrm>
            <a:off x="3945366" y="1837578"/>
            <a:ext cx="5218356" cy="37416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3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Alcance de detección del prototipo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7" name="Marcador de contenido 6"/>
          <p:cNvPicPr>
            <a:picLocks noGrp="1"/>
          </p:cNvPicPr>
          <p:nvPr>
            <p:ph idx="1"/>
          </p:nvPr>
        </p:nvPicPr>
        <p:blipFill rotWithShape="1">
          <a:blip r:embed="rId3"/>
          <a:srcRect l="843" t="2526" b="9229"/>
          <a:stretch/>
        </p:blipFill>
        <p:spPr bwMode="auto">
          <a:xfrm>
            <a:off x="1187812" y="2282536"/>
            <a:ext cx="5898788" cy="2518064"/>
          </a:xfrm>
          <a:prstGeom prst="rect">
            <a:avLst/>
          </a:prstGeom>
          <a:ln>
            <a:noFill/>
          </a:ln>
          <a:extLst>
            <a:ext uri="{53640926-AAD7-44D8-BBD7-CCE9431645EC}">
              <a14:shadowObscured xmlns:a14="http://schemas.microsoft.com/office/drawing/2010/main"/>
            </a:ext>
          </a:extLst>
        </p:spPr>
      </p:pic>
      <p:graphicFrame>
        <p:nvGraphicFramePr>
          <p:cNvPr id="8" name="Tabla 7"/>
          <p:cNvGraphicFramePr>
            <a:graphicFrameLocks noGrp="1"/>
          </p:cNvGraphicFramePr>
          <p:nvPr>
            <p:extLst>
              <p:ext uri="{D42A27DB-BD31-4B8C-83A1-F6EECF244321}">
                <p14:modId xmlns:p14="http://schemas.microsoft.com/office/powerpoint/2010/main" val="1400502592"/>
              </p:ext>
            </p:extLst>
          </p:nvPr>
        </p:nvGraphicFramePr>
        <p:xfrm>
          <a:off x="7229184" y="2712330"/>
          <a:ext cx="4522154" cy="1658476"/>
        </p:xfrm>
        <a:graphic>
          <a:graphicData uri="http://schemas.openxmlformats.org/drawingml/2006/table">
            <a:tbl>
              <a:tblPr firstRow="1" firstCol="1" bandRow="1">
                <a:tableStyleId>{5C22544A-7EE6-4342-B048-85BDC9FD1C3A}</a:tableStyleId>
              </a:tblPr>
              <a:tblGrid>
                <a:gridCol w="1294228"/>
                <a:gridCol w="993106"/>
                <a:gridCol w="993106"/>
                <a:gridCol w="1241714"/>
              </a:tblGrid>
              <a:tr h="463478">
                <a:tc>
                  <a:txBody>
                    <a:bodyPr/>
                    <a:lstStyle/>
                    <a:p>
                      <a:pPr indent="540385" algn="ctr">
                        <a:lnSpc>
                          <a:spcPct val="200000"/>
                        </a:lnSpc>
                        <a:spcAft>
                          <a:spcPts val="0"/>
                        </a:spcAft>
                      </a:pPr>
                      <a:r>
                        <a:rPr lang="es-419" sz="1200" dirty="0">
                          <a:effectLst/>
                        </a:rPr>
                        <a:t>Detector</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200000"/>
                        </a:lnSpc>
                        <a:spcAft>
                          <a:spcPts val="0"/>
                        </a:spcAft>
                      </a:pPr>
                      <a:r>
                        <a:rPr lang="es-419" sz="1200" dirty="0">
                          <a:effectLst/>
                        </a:rPr>
                        <a:t>Día Soleado</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200000"/>
                        </a:lnSpc>
                        <a:spcAft>
                          <a:spcPts val="0"/>
                        </a:spcAft>
                      </a:pPr>
                      <a:r>
                        <a:rPr lang="es-419" sz="1200" dirty="0">
                          <a:effectLst/>
                        </a:rPr>
                        <a:t>Día Nublado</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200000"/>
                        </a:lnSpc>
                        <a:spcAft>
                          <a:spcPts val="0"/>
                        </a:spcAft>
                      </a:pPr>
                      <a:r>
                        <a:rPr lang="es-419" sz="1200" dirty="0">
                          <a:effectLst/>
                        </a:rPr>
                        <a:t>Espacio Cerrado</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63478">
                <a:tc>
                  <a:txBody>
                    <a:bodyPr/>
                    <a:lstStyle/>
                    <a:p>
                      <a:pPr marL="0" indent="0" algn="ctr">
                        <a:lnSpc>
                          <a:spcPct val="200000"/>
                        </a:lnSpc>
                        <a:spcAft>
                          <a:spcPts val="0"/>
                        </a:spcAft>
                      </a:pPr>
                      <a:r>
                        <a:rPr lang="es-419" sz="1200" dirty="0">
                          <a:effectLst/>
                        </a:rPr>
                        <a:t>Haar-AdaBoost </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a:effectLst/>
                        </a:rPr>
                        <a:t>10m</a:t>
                      </a:r>
                      <a:endParaRPr lang="es-ES"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dirty="0">
                          <a:effectLst/>
                        </a:rPr>
                        <a:t>15m</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a:effectLst/>
                        </a:rPr>
                        <a:t>15m</a:t>
                      </a:r>
                      <a:endParaRPr lang="es-ES"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191">
                <a:tc>
                  <a:txBody>
                    <a:bodyPr/>
                    <a:lstStyle/>
                    <a:p>
                      <a:pPr marL="0" indent="0" algn="ctr">
                        <a:lnSpc>
                          <a:spcPct val="200000"/>
                        </a:lnSpc>
                        <a:spcAft>
                          <a:spcPts val="0"/>
                        </a:spcAft>
                      </a:pPr>
                      <a:r>
                        <a:rPr lang="es-419" sz="1200" dirty="0">
                          <a:effectLst/>
                        </a:rPr>
                        <a:t>LBP-AdaBoost</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a:effectLst/>
                        </a:rPr>
                        <a:t>2m</a:t>
                      </a:r>
                      <a:endParaRPr lang="es-ES"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dirty="0">
                          <a:effectLst/>
                        </a:rPr>
                        <a:t>10m</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a:effectLst/>
                        </a:rPr>
                        <a:t>10m</a:t>
                      </a:r>
                      <a:endParaRPr lang="es-ES"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191">
                <a:tc>
                  <a:txBody>
                    <a:bodyPr/>
                    <a:lstStyle/>
                    <a:p>
                      <a:pPr marL="0" indent="0" algn="ctr">
                        <a:lnSpc>
                          <a:spcPct val="200000"/>
                        </a:lnSpc>
                        <a:spcAft>
                          <a:spcPts val="0"/>
                        </a:spcAft>
                      </a:pPr>
                      <a:r>
                        <a:rPr lang="es-419" sz="1200" dirty="0">
                          <a:effectLst/>
                        </a:rPr>
                        <a:t>HOG-SVM</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dirty="0">
                          <a:effectLst/>
                        </a:rPr>
                        <a:t>1m</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dirty="0">
                          <a:effectLst/>
                        </a:rPr>
                        <a:t>10m</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540385" algn="ctr">
                        <a:lnSpc>
                          <a:spcPct val="200000"/>
                        </a:lnSpc>
                        <a:spcAft>
                          <a:spcPts val="0"/>
                        </a:spcAft>
                      </a:pPr>
                      <a:r>
                        <a:rPr lang="es-419" sz="1200" dirty="0">
                          <a:effectLst/>
                        </a:rPr>
                        <a:t>17m</a:t>
                      </a:r>
                      <a:endParaRPr lang="es-ES"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4490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Consumo computacional</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34004276"/>
              </p:ext>
            </p:extLst>
          </p:nvPr>
        </p:nvGraphicFramePr>
        <p:xfrm>
          <a:off x="1094814" y="2360172"/>
          <a:ext cx="5139018" cy="1783016"/>
        </p:xfrm>
        <a:graphic>
          <a:graphicData uri="http://schemas.openxmlformats.org/drawingml/2006/table">
            <a:tbl>
              <a:tblPr firstRow="1" firstCol="1" bandRow="1">
                <a:tableStyleId>{5C22544A-7EE6-4342-B048-85BDC9FD1C3A}</a:tableStyleId>
              </a:tblPr>
              <a:tblGrid>
                <a:gridCol w="1989042"/>
                <a:gridCol w="1574988"/>
                <a:gridCol w="1574988"/>
              </a:tblGrid>
              <a:tr h="445754">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Detector</a:t>
                      </a:r>
                      <a:endParaRPr lang="es-ES" sz="1200" kern="1200" dirty="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Sin  filtro</a:t>
                      </a:r>
                      <a:endParaRPr lang="es-ES" sz="1200" kern="1200" dirty="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a:solidFill>
                            <a:schemeClr val="dk1"/>
                          </a:solidFill>
                          <a:effectLst/>
                          <a:latin typeface="+mn-lt"/>
                          <a:ea typeface="+mn-ea"/>
                          <a:cs typeface="+mn-cs"/>
                        </a:rPr>
                        <a:t>Con filtro</a:t>
                      </a:r>
                      <a:endParaRPr lang="es-ES" sz="1200" kern="1200">
                        <a:solidFill>
                          <a:schemeClr val="dk1"/>
                        </a:solidFill>
                        <a:effectLst/>
                        <a:latin typeface="+mn-lt"/>
                        <a:ea typeface="+mn-ea"/>
                        <a:cs typeface="+mn-cs"/>
                      </a:endParaRPr>
                    </a:p>
                  </a:txBody>
                  <a:tcPr marL="68580" marR="68580" marT="0" marB="0"/>
                </a:tc>
              </a:tr>
              <a:tr h="445754">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Haar-AdaBoost </a:t>
                      </a:r>
                      <a:endParaRPr lang="es-ES" sz="1200" kern="1200" dirty="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a:solidFill>
                            <a:schemeClr val="dk1"/>
                          </a:solidFill>
                          <a:effectLst/>
                          <a:latin typeface="+mn-lt"/>
                          <a:ea typeface="+mn-ea"/>
                          <a:cs typeface="+mn-cs"/>
                        </a:rPr>
                        <a:t>50%</a:t>
                      </a:r>
                      <a:endParaRPr lang="es-ES" sz="1200" kern="120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a:solidFill>
                            <a:schemeClr val="dk1"/>
                          </a:solidFill>
                          <a:effectLst/>
                          <a:latin typeface="+mn-lt"/>
                          <a:ea typeface="+mn-ea"/>
                          <a:cs typeface="+mn-cs"/>
                        </a:rPr>
                        <a:t>55%</a:t>
                      </a:r>
                      <a:endParaRPr lang="es-ES" sz="1200" kern="1200">
                        <a:solidFill>
                          <a:schemeClr val="dk1"/>
                        </a:solidFill>
                        <a:effectLst/>
                        <a:latin typeface="+mn-lt"/>
                        <a:ea typeface="+mn-ea"/>
                        <a:cs typeface="+mn-cs"/>
                      </a:endParaRPr>
                    </a:p>
                  </a:txBody>
                  <a:tcPr marL="68580" marR="68580" marT="0" marB="0"/>
                </a:tc>
              </a:tr>
              <a:tr h="445754">
                <a:tc>
                  <a:txBody>
                    <a:bodyPr/>
                    <a:lstStyle/>
                    <a:p>
                      <a:pPr marL="0" indent="540385" algn="l" defTabSz="914400" rtl="0" eaLnBrk="1" latinLnBrk="0" hangingPunct="1">
                        <a:lnSpc>
                          <a:spcPct val="200000"/>
                        </a:lnSpc>
                        <a:spcAft>
                          <a:spcPts val="0"/>
                        </a:spcAft>
                      </a:pPr>
                      <a:r>
                        <a:rPr lang="es-419" sz="1200" kern="1200">
                          <a:solidFill>
                            <a:schemeClr val="dk1"/>
                          </a:solidFill>
                          <a:effectLst/>
                          <a:latin typeface="+mn-lt"/>
                          <a:ea typeface="+mn-ea"/>
                          <a:cs typeface="+mn-cs"/>
                        </a:rPr>
                        <a:t>LBP-AdaBoost</a:t>
                      </a:r>
                      <a:endParaRPr lang="es-ES" sz="1200" kern="120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45%</a:t>
                      </a:r>
                      <a:endParaRPr lang="es-ES" sz="1200" kern="1200" dirty="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50%</a:t>
                      </a:r>
                      <a:endParaRPr lang="es-ES" sz="1200" kern="1200" dirty="0">
                        <a:solidFill>
                          <a:schemeClr val="dk1"/>
                        </a:solidFill>
                        <a:effectLst/>
                        <a:latin typeface="+mn-lt"/>
                        <a:ea typeface="+mn-ea"/>
                        <a:cs typeface="+mn-cs"/>
                      </a:endParaRPr>
                    </a:p>
                  </a:txBody>
                  <a:tcPr marL="68580" marR="68580" marT="0" marB="0"/>
                </a:tc>
              </a:tr>
              <a:tr h="445754">
                <a:tc>
                  <a:txBody>
                    <a:bodyPr/>
                    <a:lstStyle/>
                    <a:p>
                      <a:pPr marL="0" indent="540385" algn="l" defTabSz="914400" rtl="0" eaLnBrk="1" latinLnBrk="0" hangingPunct="1">
                        <a:lnSpc>
                          <a:spcPct val="200000"/>
                        </a:lnSpc>
                        <a:spcAft>
                          <a:spcPts val="0"/>
                        </a:spcAft>
                      </a:pPr>
                      <a:r>
                        <a:rPr lang="es-419" sz="1200" kern="1200">
                          <a:solidFill>
                            <a:schemeClr val="dk1"/>
                          </a:solidFill>
                          <a:effectLst/>
                          <a:latin typeface="+mn-lt"/>
                          <a:ea typeface="+mn-ea"/>
                          <a:cs typeface="+mn-cs"/>
                        </a:rPr>
                        <a:t>HOG-SVM</a:t>
                      </a:r>
                      <a:endParaRPr lang="es-ES" sz="1200" kern="120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80%</a:t>
                      </a:r>
                      <a:endParaRPr lang="es-ES" sz="1200" kern="1200" dirty="0">
                        <a:solidFill>
                          <a:schemeClr val="dk1"/>
                        </a:solidFill>
                        <a:effectLst/>
                        <a:latin typeface="+mn-lt"/>
                        <a:ea typeface="+mn-ea"/>
                        <a:cs typeface="+mn-cs"/>
                      </a:endParaRPr>
                    </a:p>
                  </a:txBody>
                  <a:tcPr marL="68580" marR="68580" marT="0" marB="0"/>
                </a:tc>
                <a:tc>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85%</a:t>
                      </a:r>
                      <a:endParaRPr lang="es-ES" sz="1200" kern="1200" dirty="0">
                        <a:solidFill>
                          <a:schemeClr val="dk1"/>
                        </a:solidFill>
                        <a:effectLst/>
                        <a:latin typeface="+mn-lt"/>
                        <a:ea typeface="+mn-ea"/>
                        <a:cs typeface="+mn-cs"/>
                      </a:endParaRPr>
                    </a:p>
                  </a:txBody>
                  <a:tcPr marL="68580" marR="68580" marT="0" marB="0"/>
                </a:tc>
              </a:tr>
            </a:tbl>
          </a:graphicData>
        </a:graphic>
      </p:graphicFrame>
      <p:pic>
        <p:nvPicPr>
          <p:cNvPr id="9" name="Imagen 8"/>
          <p:cNvPicPr>
            <a:picLocks noChangeAspect="1"/>
          </p:cNvPicPr>
          <p:nvPr/>
        </p:nvPicPr>
        <p:blipFill rotWithShape="1">
          <a:blip r:embed="rId3"/>
          <a:srcRect l="17292" t="3611" r="14792" b="41111"/>
          <a:stretch/>
        </p:blipFill>
        <p:spPr>
          <a:xfrm>
            <a:off x="6409762" y="1718061"/>
            <a:ext cx="5024720" cy="3067237"/>
          </a:xfrm>
          <a:prstGeom prst="rect">
            <a:avLst/>
          </a:prstGeom>
        </p:spPr>
      </p:pic>
    </p:spTree>
    <p:extLst>
      <p:ext uri="{BB962C8B-B14F-4D97-AF65-F5344CB8AC3E}">
        <p14:creationId xmlns:p14="http://schemas.microsoft.com/office/powerpoint/2010/main" val="387571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Pruebas de Funcionamiento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
        <p:nvSpPr>
          <p:cNvPr id="3" name="Marcador de contenido 2"/>
          <p:cNvSpPr>
            <a:spLocks noGrp="1"/>
          </p:cNvSpPr>
          <p:nvPr>
            <p:ph idx="1"/>
          </p:nvPr>
        </p:nvSpPr>
        <p:spPr/>
        <p:txBody>
          <a:bodyPr/>
          <a:lstStyle/>
          <a:p>
            <a:endParaRPr lang="es-ES" dirty="0"/>
          </a:p>
        </p:txBody>
      </p:sp>
      <p:pic>
        <p:nvPicPr>
          <p:cNvPr id="7" name="Imagen 6"/>
          <p:cNvPicPr/>
          <p:nvPr/>
        </p:nvPicPr>
        <p:blipFill>
          <a:blip r:embed="rId3"/>
          <a:stretch>
            <a:fillRect/>
          </a:stretch>
        </p:blipFill>
        <p:spPr>
          <a:xfrm>
            <a:off x="1456764" y="2288993"/>
            <a:ext cx="4189413" cy="3400042"/>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6115050" y="2732788"/>
            <a:ext cx="3502660" cy="2314575"/>
          </a:xfrm>
          <a:prstGeom prst="rect">
            <a:avLst/>
          </a:prstGeom>
          <a:noFill/>
          <a:ln>
            <a:noFill/>
          </a:ln>
        </p:spPr>
      </p:pic>
    </p:spTree>
    <p:extLst>
      <p:ext uri="{BB962C8B-B14F-4D97-AF65-F5344CB8AC3E}">
        <p14:creationId xmlns:p14="http://schemas.microsoft.com/office/powerpoint/2010/main" val="23345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pPr algn="ctr"/>
            <a:r>
              <a:rPr lang="es-EC" dirty="0" smtClean="0"/>
              <a:t>Pruebas en un ambiente soleado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4" name="Marcador de contenido 3"/>
          <p:cNvPicPr>
            <a:picLocks noGrp="1" noChangeAspect="1"/>
          </p:cNvPicPr>
          <p:nvPr>
            <p:ph idx="1"/>
          </p:nvPr>
        </p:nvPicPr>
        <p:blipFill>
          <a:blip r:embed="rId3"/>
          <a:stretch>
            <a:fillRect/>
          </a:stretch>
        </p:blipFill>
        <p:spPr>
          <a:xfrm>
            <a:off x="1290637" y="1994448"/>
            <a:ext cx="3819525" cy="2028825"/>
          </a:xfrm>
          <a:prstGeom prst="rect">
            <a:avLst/>
          </a:prstGeom>
        </p:spPr>
      </p:pic>
      <p:pic>
        <p:nvPicPr>
          <p:cNvPr id="8" name="Imagen 7"/>
          <p:cNvPicPr>
            <a:picLocks noChangeAspect="1"/>
          </p:cNvPicPr>
          <p:nvPr/>
        </p:nvPicPr>
        <p:blipFill>
          <a:blip r:embed="rId3"/>
          <a:stretch>
            <a:fillRect/>
          </a:stretch>
        </p:blipFill>
        <p:spPr>
          <a:xfrm>
            <a:off x="1290637" y="4272476"/>
            <a:ext cx="3819525" cy="202882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3751527095"/>
              </p:ext>
            </p:extLst>
          </p:nvPr>
        </p:nvGraphicFramePr>
        <p:xfrm>
          <a:off x="5603081" y="2701239"/>
          <a:ext cx="6096000" cy="2428853"/>
        </p:xfrm>
        <a:graphic>
          <a:graphicData uri="http://schemas.openxmlformats.org/drawingml/2006/table">
            <a:tbl>
              <a:tblPr firstRow="1" firstCol="1" bandRow="1">
                <a:tableStyleId>{5C22544A-7EE6-4342-B048-85BDC9FD1C3A}</a:tableStyleId>
              </a:tblPr>
              <a:tblGrid>
                <a:gridCol w="1457436"/>
                <a:gridCol w="1457436"/>
                <a:gridCol w="1590564"/>
                <a:gridCol w="1590564"/>
              </a:tblGrid>
              <a:tr h="301354">
                <a:tc rowSpan="2" gridSpan="2">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 </a:t>
                      </a:r>
                      <a:endParaRPr lang="es-ES" sz="1200" kern="1200" dirty="0">
                        <a:solidFill>
                          <a:schemeClr val="dk1"/>
                        </a:solidFill>
                        <a:effectLst/>
                        <a:latin typeface="+mn-lt"/>
                        <a:ea typeface="+mn-ea"/>
                        <a:cs typeface="+mn-cs"/>
                      </a:endParaRPr>
                    </a:p>
                  </a:txBody>
                  <a:tcPr marL="68580" marR="68580" marT="0" marB="0"/>
                </a:tc>
                <a:tc rowSpan="2" hMerge="1">
                  <a:txBody>
                    <a:bodyPr/>
                    <a:lstStyle/>
                    <a:p>
                      <a:endParaRPr lang="es-ES"/>
                    </a:p>
                  </a:txBody>
                  <a:tcPr/>
                </a:tc>
                <a:tc gridSpan="2">
                  <a:txBody>
                    <a:bodyPr/>
                    <a:lstStyle/>
                    <a:p>
                      <a:pPr indent="540385" algn="ctr">
                        <a:spcAft>
                          <a:spcPts val="1000"/>
                        </a:spcAft>
                      </a:pPr>
                      <a:r>
                        <a:rPr lang="es-419" sz="2400" dirty="0">
                          <a:solidFill>
                            <a:schemeClr val="tx1"/>
                          </a:solidFill>
                          <a:effectLst/>
                        </a:rPr>
                        <a:t>Predicción </a:t>
                      </a:r>
                      <a:endParaRPr lang="es-E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263011">
                <a:tc gridSpan="2" vMerge="1">
                  <a:txBody>
                    <a:bodyPr/>
                    <a:lstStyle/>
                    <a:p>
                      <a:endParaRPr lang="es-ES"/>
                    </a:p>
                  </a:txBody>
                  <a:tcPr/>
                </a:tc>
                <a:tc hMerge="1" vMerge="1">
                  <a:txBody>
                    <a:bodyPr/>
                    <a:lstStyle/>
                    <a:p>
                      <a:endParaRPr lang="es-ES"/>
                    </a:p>
                  </a:txBody>
                  <a:tcPr/>
                </a:tc>
                <a:tc>
                  <a:txBody>
                    <a:bodyPr/>
                    <a:lstStyle/>
                    <a:p>
                      <a:pPr marL="0" indent="0" algn="ctr" defTabSz="914400" rtl="0" eaLnBrk="1" latinLnBrk="0" hangingPunct="1">
                        <a:lnSpc>
                          <a:spcPct val="200000"/>
                        </a:lnSpc>
                        <a:spcAft>
                          <a:spcPts val="0"/>
                        </a:spcAft>
                        <a:tabLst>
                          <a:tab pos="638175" algn="l"/>
                        </a:tabLst>
                      </a:pPr>
                      <a:r>
                        <a:rPr lang="es-419" sz="1200" kern="1200" dirty="0">
                          <a:solidFill>
                            <a:schemeClr val="dk1"/>
                          </a:solidFill>
                          <a:effectLst/>
                          <a:latin typeface="+mn-lt"/>
                          <a:ea typeface="+mn-ea"/>
                          <a:cs typeface="+mn-cs"/>
                        </a:rPr>
                        <a:t>	Persona</a:t>
                      </a:r>
                      <a:endParaRPr lang="es-ES" sz="120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tc>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No persona</a:t>
                      </a:r>
                      <a:endParaRPr lang="es-ES" sz="120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tr>
              <a:tr h="805748">
                <a:tc rowSpan="2">
                  <a:txBody>
                    <a:bodyPr/>
                    <a:lstStyle/>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 </a:t>
                      </a:r>
                      <a:endParaRPr lang="es-ES" sz="1200" kern="1200" dirty="0">
                        <a:solidFill>
                          <a:schemeClr val="dk1"/>
                        </a:solidFill>
                        <a:effectLst/>
                        <a:latin typeface="+mn-lt"/>
                        <a:ea typeface="+mn-ea"/>
                        <a:cs typeface="+mn-cs"/>
                      </a:endParaRPr>
                    </a:p>
                    <a:p>
                      <a:pPr marL="0" indent="540385" algn="l" defTabSz="914400" rtl="0" eaLnBrk="1" latinLnBrk="0" hangingPunct="1">
                        <a:lnSpc>
                          <a:spcPct val="200000"/>
                        </a:lnSpc>
                        <a:spcAft>
                          <a:spcPts val="0"/>
                        </a:spcAft>
                      </a:pPr>
                      <a:r>
                        <a:rPr lang="es-419" sz="2400" kern="1200" dirty="0" smtClean="0">
                          <a:solidFill>
                            <a:schemeClr val="dk1"/>
                          </a:solidFill>
                          <a:effectLst/>
                          <a:latin typeface="+mn-lt"/>
                          <a:ea typeface="+mn-ea"/>
                          <a:cs typeface="+mn-cs"/>
                        </a:rPr>
                        <a:t>Realidad</a:t>
                      </a:r>
                      <a:endParaRPr lang="es-ES" sz="2400" kern="1200" dirty="0">
                        <a:solidFill>
                          <a:schemeClr val="dk1"/>
                        </a:solidFill>
                        <a:effectLst/>
                        <a:latin typeface="+mn-lt"/>
                        <a:ea typeface="+mn-ea"/>
                        <a:cs typeface="+mn-cs"/>
                      </a:endParaRPr>
                    </a:p>
                    <a:p>
                      <a:pPr marL="0" indent="540385" algn="l" defTabSz="914400" rtl="0" eaLnBrk="1" latinLnBrk="0" hangingPunct="1">
                        <a:lnSpc>
                          <a:spcPct val="200000"/>
                        </a:lnSpc>
                        <a:spcAft>
                          <a:spcPts val="0"/>
                        </a:spcAft>
                      </a:pPr>
                      <a:r>
                        <a:rPr lang="es-419" sz="1200" kern="1200" dirty="0">
                          <a:solidFill>
                            <a:schemeClr val="dk1"/>
                          </a:solidFill>
                          <a:effectLst/>
                          <a:latin typeface="+mn-lt"/>
                          <a:ea typeface="+mn-ea"/>
                          <a:cs typeface="+mn-cs"/>
                        </a:rPr>
                        <a:t> </a:t>
                      </a:r>
                      <a:endParaRPr lang="es-ES" sz="1200" kern="1200" dirty="0">
                        <a:solidFill>
                          <a:schemeClr val="dk1"/>
                        </a:solidFill>
                        <a:effectLst/>
                        <a:latin typeface="+mn-lt"/>
                        <a:ea typeface="+mn-ea"/>
                        <a:cs typeface="+mn-cs"/>
                      </a:endParaRPr>
                    </a:p>
                  </a:txBody>
                  <a:tcPr marL="68580" marR="68580" marT="0" marB="0" vert="vert270"/>
                </a:tc>
                <a:tc>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Persona </a:t>
                      </a:r>
                      <a:endParaRPr lang="es-ES" sz="1200" kern="1200" dirty="0">
                        <a:solidFill>
                          <a:schemeClr val="dk1"/>
                        </a:solidFill>
                        <a:effectLst/>
                        <a:latin typeface="+mn-lt"/>
                        <a:ea typeface="+mn-ea"/>
                        <a:cs typeface="+mn-cs"/>
                      </a:endParaRPr>
                    </a:p>
                  </a:txBody>
                  <a:tcPr marL="68580" marR="68580" marT="0" marB="0">
                    <a:solidFill>
                      <a:schemeClr val="accent4">
                        <a:lumMod val="60000"/>
                        <a:lumOff val="40000"/>
                      </a:schemeClr>
                    </a:solidFill>
                  </a:tcPr>
                </a:tc>
                <a:tc>
                  <a:txBody>
                    <a:bodyPr/>
                    <a:lstStyle/>
                    <a:p>
                      <a:pPr marL="0" indent="0" algn="ctr" defTabSz="914400" rtl="0" eaLnBrk="1" latinLnBrk="0" hangingPunct="1">
                        <a:lnSpc>
                          <a:spcPct val="200000"/>
                        </a:lnSpc>
                        <a:spcAft>
                          <a:spcPts val="0"/>
                        </a:spcAft>
                      </a:pPr>
                      <a:r>
                        <a:rPr lang="es-419" sz="1200" kern="1200">
                          <a:solidFill>
                            <a:schemeClr val="dk1"/>
                          </a:solidFill>
                          <a:effectLst/>
                          <a:latin typeface="+mn-lt"/>
                          <a:ea typeface="+mn-ea"/>
                          <a:cs typeface="+mn-cs"/>
                        </a:rPr>
                        <a:t>Verdaderos Positivos</a:t>
                      </a:r>
                      <a:endParaRPr lang="es-ES" sz="1200" kern="1200">
                        <a:solidFill>
                          <a:schemeClr val="dk1"/>
                        </a:solidFill>
                        <a:effectLst/>
                        <a:latin typeface="+mn-lt"/>
                        <a:ea typeface="+mn-ea"/>
                        <a:cs typeface="+mn-cs"/>
                      </a:endParaRPr>
                    </a:p>
                    <a:p>
                      <a:pPr marL="0" indent="0" algn="ctr" defTabSz="914400" rtl="0" eaLnBrk="1" latinLnBrk="0" hangingPunct="1">
                        <a:lnSpc>
                          <a:spcPct val="200000"/>
                        </a:lnSpc>
                        <a:spcAft>
                          <a:spcPts val="0"/>
                        </a:spcAft>
                      </a:pPr>
                      <a:r>
                        <a:rPr lang="es-419" sz="1200" kern="1200">
                          <a:solidFill>
                            <a:schemeClr val="dk1"/>
                          </a:solidFill>
                          <a:effectLst/>
                          <a:latin typeface="+mn-lt"/>
                          <a:ea typeface="+mn-ea"/>
                          <a:cs typeface="+mn-cs"/>
                        </a:rPr>
                        <a:t>51</a:t>
                      </a:r>
                      <a:endParaRPr lang="es-ES" sz="1200" kern="1200">
                        <a:solidFill>
                          <a:schemeClr val="dk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Falsos Negativos</a:t>
                      </a:r>
                      <a:endParaRPr lang="es-ES" sz="1200" kern="1200" dirty="0">
                        <a:solidFill>
                          <a:schemeClr val="dk1"/>
                        </a:solidFill>
                        <a:effectLst/>
                        <a:latin typeface="+mn-lt"/>
                        <a:ea typeface="+mn-ea"/>
                        <a:cs typeface="+mn-cs"/>
                      </a:endParaRPr>
                    </a:p>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15</a:t>
                      </a:r>
                      <a:endParaRPr lang="es-ES" sz="1200" kern="1200" dirty="0">
                        <a:solidFill>
                          <a:schemeClr val="dk1"/>
                        </a:solidFill>
                        <a:effectLst/>
                        <a:latin typeface="+mn-lt"/>
                        <a:ea typeface="+mn-ea"/>
                        <a:cs typeface="+mn-cs"/>
                      </a:endParaRPr>
                    </a:p>
                  </a:txBody>
                  <a:tcPr marL="68580" marR="68580" marT="0" marB="0"/>
                </a:tc>
              </a:tr>
              <a:tr h="891585">
                <a:tc vMerge="1">
                  <a:txBody>
                    <a:bodyPr/>
                    <a:lstStyle/>
                    <a:p>
                      <a:endParaRPr lang="es-ES"/>
                    </a:p>
                  </a:txBody>
                  <a:tcPr/>
                </a:tc>
                <a:tc>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No Persona</a:t>
                      </a:r>
                      <a:endParaRPr lang="es-ES" sz="1200" kern="1200" dirty="0">
                        <a:solidFill>
                          <a:schemeClr val="dk1"/>
                        </a:solidFill>
                        <a:effectLst/>
                        <a:latin typeface="+mn-lt"/>
                        <a:ea typeface="+mn-ea"/>
                        <a:cs typeface="+mn-cs"/>
                      </a:endParaRPr>
                    </a:p>
                  </a:txBody>
                  <a:tcPr marL="68580" marR="68580" marT="0" marB="0">
                    <a:solidFill>
                      <a:schemeClr val="accent6">
                        <a:lumMod val="60000"/>
                        <a:lumOff val="40000"/>
                      </a:schemeClr>
                    </a:solidFill>
                  </a:tcPr>
                </a:tc>
                <a:tc>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Falsos Positivos</a:t>
                      </a:r>
                      <a:endParaRPr lang="es-ES" sz="1200" kern="1200" dirty="0">
                        <a:solidFill>
                          <a:schemeClr val="dk1"/>
                        </a:solidFill>
                        <a:effectLst/>
                        <a:latin typeface="+mn-lt"/>
                        <a:ea typeface="+mn-ea"/>
                        <a:cs typeface="+mn-cs"/>
                      </a:endParaRPr>
                    </a:p>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28</a:t>
                      </a:r>
                      <a:endParaRPr lang="es-ES" sz="1200" kern="1200" dirty="0">
                        <a:solidFill>
                          <a:schemeClr val="dk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Verdaderos Negativos</a:t>
                      </a:r>
                      <a:endParaRPr lang="es-ES" sz="1200" kern="1200" dirty="0">
                        <a:solidFill>
                          <a:schemeClr val="dk1"/>
                        </a:solidFill>
                        <a:effectLst/>
                        <a:latin typeface="+mn-lt"/>
                        <a:ea typeface="+mn-ea"/>
                        <a:cs typeface="+mn-cs"/>
                      </a:endParaRPr>
                    </a:p>
                    <a:p>
                      <a:pPr marL="0" indent="0" algn="ctr" defTabSz="914400" rtl="0" eaLnBrk="1" latinLnBrk="0" hangingPunct="1">
                        <a:lnSpc>
                          <a:spcPct val="200000"/>
                        </a:lnSpc>
                        <a:spcAft>
                          <a:spcPts val="0"/>
                        </a:spcAft>
                      </a:pPr>
                      <a:r>
                        <a:rPr lang="es-419" sz="1200" kern="1200" dirty="0">
                          <a:solidFill>
                            <a:schemeClr val="dk1"/>
                          </a:solidFill>
                          <a:effectLst/>
                          <a:latin typeface="+mn-lt"/>
                          <a:ea typeface="+mn-ea"/>
                          <a:cs typeface="+mn-cs"/>
                        </a:rPr>
                        <a:t>90</a:t>
                      </a:r>
                      <a:endParaRPr lang="es-ES" sz="1200" kern="1200" dirty="0">
                        <a:solidFill>
                          <a:schemeClr val="dk1"/>
                        </a:solidFill>
                        <a:effectLst/>
                        <a:latin typeface="+mn-lt"/>
                        <a:ea typeface="+mn-ea"/>
                        <a:cs typeface="+mn-cs"/>
                      </a:endParaRPr>
                    </a:p>
                  </a:txBody>
                  <a:tcPr marL="68580" marR="68580" marT="0" marB="0"/>
                </a:tc>
              </a:tr>
            </a:tbl>
          </a:graphicData>
        </a:graphic>
      </p:graphicFrame>
      <p:sp>
        <p:nvSpPr>
          <p:cNvPr id="11" name="CuadroTexto 10"/>
          <p:cNvSpPr txBox="1"/>
          <p:nvPr/>
        </p:nvSpPr>
        <p:spPr>
          <a:xfrm>
            <a:off x="3940823" y="1454348"/>
            <a:ext cx="3781997" cy="461665"/>
          </a:xfrm>
          <a:prstGeom prst="rect">
            <a:avLst/>
          </a:prstGeom>
          <a:noFill/>
        </p:spPr>
        <p:txBody>
          <a:bodyPr wrap="none" rtlCol="0">
            <a:spAutoFit/>
          </a:bodyPr>
          <a:lstStyle/>
          <a:p>
            <a:r>
              <a:rPr lang="es-419" sz="2400" dirty="0" smtClean="0"/>
              <a:t>DETECTOR HAAR-ADABOOST</a:t>
            </a:r>
            <a:endParaRPr lang="es-ES" sz="2400" dirty="0"/>
          </a:p>
        </p:txBody>
      </p:sp>
    </p:spTree>
    <p:extLst>
      <p:ext uri="{BB962C8B-B14F-4D97-AF65-F5344CB8AC3E}">
        <p14:creationId xmlns:p14="http://schemas.microsoft.com/office/powerpoint/2010/main" val="246135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699932" y="515937"/>
            <a:ext cx="9029700" cy="1325563"/>
          </a:xfrm>
        </p:spPr>
        <p:txBody>
          <a:bodyPr/>
          <a:lstStyle/>
          <a:p>
            <a:r>
              <a:rPr lang="es-EC" dirty="0" smtClean="0"/>
              <a:t>Pruebas en un ambiente soleado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
        <p:nvSpPr>
          <p:cNvPr id="3" name="Marcador de contenido 2"/>
          <p:cNvSpPr>
            <a:spLocks noGrp="1"/>
          </p:cNvSpPr>
          <p:nvPr>
            <p:ph idx="1"/>
          </p:nvPr>
        </p:nvSpPr>
        <p:spPr/>
        <p:txBody>
          <a:bodyPr/>
          <a:lstStyle/>
          <a:p>
            <a:pPr marL="0" indent="0">
              <a:buNone/>
            </a:pPr>
            <a:endParaRPr lang="es-ES" dirty="0"/>
          </a:p>
        </p:txBody>
      </p:sp>
      <p:pic>
        <p:nvPicPr>
          <p:cNvPr id="7" name="Imagen 6"/>
          <p:cNvPicPr/>
          <p:nvPr/>
        </p:nvPicPr>
        <p:blipFill rotWithShape="1">
          <a:blip r:embed="rId3">
            <a:extLst>
              <a:ext uri="{28A0092B-C50C-407E-A947-70E740481C1C}">
                <a14:useLocalDpi xmlns:a14="http://schemas.microsoft.com/office/drawing/2010/main" val="0"/>
              </a:ext>
            </a:extLst>
          </a:blip>
          <a:srcRect l="-1" r="1095"/>
          <a:stretch/>
        </p:blipFill>
        <p:spPr bwMode="auto">
          <a:xfrm>
            <a:off x="1456764" y="2909000"/>
            <a:ext cx="4316656" cy="2329750"/>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4"/>
          <a:srcRect l="5884" r="4635" b="63634"/>
          <a:stretch/>
        </p:blipFill>
        <p:spPr bwMode="auto">
          <a:xfrm>
            <a:off x="6391984" y="2909000"/>
            <a:ext cx="4485566" cy="2413702"/>
          </a:xfrm>
          <a:prstGeom prst="rect">
            <a:avLst/>
          </a:prstGeom>
          <a:ln>
            <a:noFill/>
          </a:ln>
          <a:extLst>
            <a:ext uri="{53640926-AAD7-44D8-BBD7-CCE9431645EC}">
              <a14:shadowObscured xmlns:a14="http://schemas.microsoft.com/office/drawing/2010/main"/>
            </a:ext>
          </a:extLst>
        </p:spPr>
      </p:pic>
      <p:sp>
        <p:nvSpPr>
          <p:cNvPr id="4" name="CuadroTexto 3"/>
          <p:cNvSpPr txBox="1"/>
          <p:nvPr/>
        </p:nvSpPr>
        <p:spPr>
          <a:xfrm>
            <a:off x="1699932" y="2495550"/>
            <a:ext cx="2685094" cy="369332"/>
          </a:xfrm>
          <a:prstGeom prst="rect">
            <a:avLst/>
          </a:prstGeom>
          <a:noFill/>
        </p:spPr>
        <p:txBody>
          <a:bodyPr wrap="none" rtlCol="0">
            <a:spAutoFit/>
          </a:bodyPr>
          <a:lstStyle/>
          <a:p>
            <a:r>
              <a:rPr lang="es-419" dirty="0" smtClean="0"/>
              <a:t>DETECTOR LBP-ADABOOST</a:t>
            </a:r>
            <a:endParaRPr lang="es-ES" dirty="0"/>
          </a:p>
        </p:txBody>
      </p:sp>
      <p:sp>
        <p:nvSpPr>
          <p:cNvPr id="9" name="CuadroTexto 8"/>
          <p:cNvSpPr txBox="1"/>
          <p:nvPr/>
        </p:nvSpPr>
        <p:spPr>
          <a:xfrm>
            <a:off x="6611620" y="2495550"/>
            <a:ext cx="2167516" cy="369332"/>
          </a:xfrm>
          <a:prstGeom prst="rect">
            <a:avLst/>
          </a:prstGeom>
          <a:noFill/>
        </p:spPr>
        <p:txBody>
          <a:bodyPr wrap="none" rtlCol="0">
            <a:spAutoFit/>
          </a:bodyPr>
          <a:lstStyle/>
          <a:p>
            <a:r>
              <a:rPr lang="es-419" dirty="0" smtClean="0"/>
              <a:t>DETECTOR SVM-HOG</a:t>
            </a:r>
            <a:endParaRPr lang="es-ES" dirty="0"/>
          </a:p>
        </p:txBody>
      </p:sp>
    </p:spTree>
    <p:extLst>
      <p:ext uri="{BB962C8B-B14F-4D97-AF65-F5344CB8AC3E}">
        <p14:creationId xmlns:p14="http://schemas.microsoft.com/office/powerpoint/2010/main" val="10102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Resultados en un ambiente soleado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45868675"/>
              </p:ext>
            </p:extLst>
          </p:nvPr>
        </p:nvGraphicFramePr>
        <p:xfrm>
          <a:off x="3593819" y="2203356"/>
          <a:ext cx="5280026" cy="2533837"/>
        </p:xfrm>
        <a:graphic>
          <a:graphicData uri="http://schemas.openxmlformats.org/drawingml/2006/table">
            <a:tbl>
              <a:tblPr firstRow="1" firstCol="1" bandRow="1">
                <a:tableStyleId>{C083E6E3-FA7D-4D7B-A595-EF9225AFEA82}</a:tableStyleId>
              </a:tblPr>
              <a:tblGrid>
                <a:gridCol w="2113214"/>
                <a:gridCol w="3166812"/>
              </a:tblGrid>
              <a:tr h="890149">
                <a:tc>
                  <a:txBody>
                    <a:bodyPr/>
                    <a:lstStyle/>
                    <a:p>
                      <a:pPr indent="0" algn="just">
                        <a:lnSpc>
                          <a:spcPct val="200000"/>
                        </a:lnSpc>
                        <a:spcAft>
                          <a:spcPts val="0"/>
                        </a:spcAft>
                      </a:pPr>
                      <a:r>
                        <a:rPr lang="es-419" sz="1200" dirty="0">
                          <a:effectLst/>
                        </a:rPr>
                        <a:t>Parámetros de evaluación</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200000"/>
                        </a:lnSpc>
                        <a:spcAft>
                          <a:spcPts val="0"/>
                        </a:spcAft>
                      </a:pPr>
                      <a:r>
                        <a:rPr lang="es-419" sz="1200" dirty="0">
                          <a:effectLst/>
                        </a:rPr>
                        <a:t>Haar-AdaBoost</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0922">
                <a:tc>
                  <a:txBody>
                    <a:bodyPr/>
                    <a:lstStyle/>
                    <a:p>
                      <a:pPr indent="0" algn="ctr">
                        <a:lnSpc>
                          <a:spcPct val="200000"/>
                        </a:lnSpc>
                        <a:spcAft>
                          <a:spcPts val="0"/>
                        </a:spcAft>
                      </a:pPr>
                      <a:r>
                        <a:rPr lang="es-419" sz="1200">
                          <a:effectLst/>
                        </a:rPr>
                        <a:t>Exactitud</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200000"/>
                        </a:lnSpc>
                        <a:spcAft>
                          <a:spcPts val="0"/>
                        </a:spcAft>
                      </a:pPr>
                      <a:r>
                        <a:rPr lang="es-419" sz="1200" dirty="0">
                          <a:effectLst/>
                        </a:rPr>
                        <a:t>0.77</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0922">
                <a:tc>
                  <a:txBody>
                    <a:bodyPr/>
                    <a:lstStyle/>
                    <a:p>
                      <a:pPr indent="0" algn="ctr">
                        <a:lnSpc>
                          <a:spcPct val="200000"/>
                        </a:lnSpc>
                        <a:spcAft>
                          <a:spcPts val="0"/>
                        </a:spcAft>
                      </a:pPr>
                      <a:r>
                        <a:rPr lang="es-419" sz="1200">
                          <a:effectLst/>
                        </a:rPr>
                        <a:t>Precisión</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200000"/>
                        </a:lnSpc>
                        <a:spcAft>
                          <a:spcPts val="0"/>
                        </a:spcAft>
                      </a:pPr>
                      <a:r>
                        <a:rPr lang="es-419" sz="1200" dirty="0">
                          <a:effectLst/>
                        </a:rPr>
                        <a:t>0.65</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0922">
                <a:tc>
                  <a:txBody>
                    <a:bodyPr/>
                    <a:lstStyle/>
                    <a:p>
                      <a:pPr indent="0" algn="ctr">
                        <a:lnSpc>
                          <a:spcPct val="200000"/>
                        </a:lnSpc>
                        <a:spcAft>
                          <a:spcPts val="0"/>
                        </a:spcAft>
                      </a:pPr>
                      <a:r>
                        <a:rPr lang="es-419" sz="1200">
                          <a:effectLst/>
                        </a:rPr>
                        <a:t>Sensibilidad</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200000"/>
                        </a:lnSpc>
                        <a:spcAft>
                          <a:spcPts val="0"/>
                        </a:spcAft>
                      </a:pPr>
                      <a:r>
                        <a:rPr lang="es-419" sz="1200" dirty="0">
                          <a:effectLst/>
                        </a:rPr>
                        <a:t>0.77</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0922">
                <a:tc>
                  <a:txBody>
                    <a:bodyPr/>
                    <a:lstStyle/>
                    <a:p>
                      <a:pPr indent="0" algn="ctr">
                        <a:lnSpc>
                          <a:spcPct val="200000"/>
                        </a:lnSpc>
                        <a:spcAft>
                          <a:spcPts val="0"/>
                        </a:spcAft>
                      </a:pPr>
                      <a:r>
                        <a:rPr lang="es-419" sz="1200">
                          <a:effectLst/>
                        </a:rPr>
                        <a:t>Especificidad</a:t>
                      </a:r>
                      <a:endParaRPr lang="es-E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200000"/>
                        </a:lnSpc>
                        <a:spcAft>
                          <a:spcPts val="0"/>
                        </a:spcAft>
                      </a:pPr>
                      <a:r>
                        <a:rPr lang="es-419" sz="1200" dirty="0">
                          <a:effectLst/>
                        </a:rPr>
                        <a:t>0.76</a:t>
                      </a:r>
                      <a:endPar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5046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pPr algn="ctr"/>
            <a:r>
              <a:rPr lang="es-EC" dirty="0" smtClean="0">
                <a:solidFill>
                  <a:schemeClr val="tx1"/>
                </a:solidFill>
              </a:rPr>
              <a:t>Pruebas en un ambiente nublado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4" name="Marcador de contenido 3"/>
          <p:cNvPicPr>
            <a:picLocks noGrp="1" noChangeAspect="1"/>
          </p:cNvPicPr>
          <p:nvPr>
            <p:ph idx="1"/>
          </p:nvPr>
        </p:nvPicPr>
        <p:blipFill>
          <a:blip r:embed="rId3"/>
          <a:stretch>
            <a:fillRect/>
          </a:stretch>
        </p:blipFill>
        <p:spPr>
          <a:xfrm>
            <a:off x="1566288" y="1937193"/>
            <a:ext cx="4105836" cy="2803135"/>
          </a:xfrm>
          <a:prstGeom prst="rect">
            <a:avLst/>
          </a:prstGeom>
        </p:spPr>
      </p:pic>
      <p:pic>
        <p:nvPicPr>
          <p:cNvPr id="7" name="Imagen 6"/>
          <p:cNvPicPr>
            <a:picLocks noChangeAspect="1"/>
          </p:cNvPicPr>
          <p:nvPr/>
        </p:nvPicPr>
        <p:blipFill>
          <a:blip r:embed="rId4"/>
          <a:stretch>
            <a:fillRect/>
          </a:stretch>
        </p:blipFill>
        <p:spPr>
          <a:xfrm>
            <a:off x="7148232" y="1837578"/>
            <a:ext cx="4189702" cy="2637722"/>
          </a:xfrm>
          <a:prstGeom prst="rect">
            <a:avLst/>
          </a:prstGeom>
        </p:spPr>
      </p:pic>
      <p:sp>
        <p:nvSpPr>
          <p:cNvPr id="9" name="CuadroTexto 8"/>
          <p:cNvSpPr txBox="1"/>
          <p:nvPr/>
        </p:nvSpPr>
        <p:spPr>
          <a:xfrm>
            <a:off x="4205001" y="1341717"/>
            <a:ext cx="3781997" cy="461665"/>
          </a:xfrm>
          <a:prstGeom prst="rect">
            <a:avLst/>
          </a:prstGeom>
          <a:noFill/>
        </p:spPr>
        <p:txBody>
          <a:bodyPr wrap="none" rtlCol="0">
            <a:spAutoFit/>
          </a:bodyPr>
          <a:lstStyle/>
          <a:p>
            <a:r>
              <a:rPr lang="es-419" sz="2400" dirty="0" smtClean="0"/>
              <a:t>DETECTOR HAAR-ADABOOST</a:t>
            </a:r>
            <a:endParaRPr lang="es-ES" sz="2400" dirty="0"/>
          </a:p>
        </p:txBody>
      </p:sp>
      <p:graphicFrame>
        <p:nvGraphicFramePr>
          <p:cNvPr id="10" name="Tabla 9"/>
          <p:cNvGraphicFramePr>
            <a:graphicFrameLocks noGrp="1"/>
          </p:cNvGraphicFramePr>
          <p:nvPr>
            <p:extLst>
              <p:ext uri="{D42A27DB-BD31-4B8C-83A1-F6EECF244321}">
                <p14:modId xmlns:p14="http://schemas.microsoft.com/office/powerpoint/2010/main" val="4084339454"/>
              </p:ext>
            </p:extLst>
          </p:nvPr>
        </p:nvGraphicFramePr>
        <p:xfrm>
          <a:off x="3089294" y="4839943"/>
          <a:ext cx="6641465" cy="1757680"/>
        </p:xfrm>
        <a:graphic>
          <a:graphicData uri="http://schemas.openxmlformats.org/drawingml/2006/table">
            <a:tbl>
              <a:tblPr firstRow="1" firstCol="1" bandRow="1">
                <a:tableStyleId>{5C22544A-7EE6-4342-B048-85BDC9FD1C3A}</a:tableStyleId>
              </a:tblPr>
              <a:tblGrid>
                <a:gridCol w="1704975"/>
                <a:gridCol w="1704975"/>
                <a:gridCol w="1704975"/>
                <a:gridCol w="1526540"/>
              </a:tblGrid>
              <a:tr h="0">
                <a:tc rowSpan="2" gridSpan="2">
                  <a:txBody>
                    <a:bodyPr/>
                    <a:lstStyle/>
                    <a:p>
                      <a:pPr indent="0" algn="ctr">
                        <a:spcAft>
                          <a:spcPts val="1000"/>
                        </a:spcAft>
                      </a:pPr>
                      <a:r>
                        <a:rPr lang="es-419" sz="1200" dirty="0">
                          <a:effectLst/>
                        </a:rPr>
                        <a:t>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S"/>
                    </a:p>
                  </a:txBody>
                  <a:tcPr/>
                </a:tc>
                <a:tc gridSpan="2">
                  <a:txBody>
                    <a:bodyPr/>
                    <a:lstStyle/>
                    <a:p>
                      <a:pPr indent="0" algn="just">
                        <a:spcAft>
                          <a:spcPts val="1000"/>
                        </a:spcAft>
                        <a:tabLst>
                          <a:tab pos="762000" algn="l"/>
                          <a:tab pos="1520190" algn="ctr"/>
                        </a:tabLst>
                      </a:pPr>
                      <a:r>
                        <a:rPr lang="es-419" sz="1200">
                          <a:effectLst/>
                        </a:rPr>
                        <a:t>		Predicción </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223520">
                <a:tc gridSpan="2" vMerge="1">
                  <a:txBody>
                    <a:bodyPr/>
                    <a:lstStyle/>
                    <a:p>
                      <a:endParaRPr lang="es-ES"/>
                    </a:p>
                  </a:txBody>
                  <a:tcPr/>
                </a:tc>
                <a:tc hMerge="1" vMerge="1">
                  <a:txBody>
                    <a:bodyPr/>
                    <a:lstStyle/>
                    <a:p>
                      <a:endParaRPr lang="es-ES"/>
                    </a:p>
                  </a:txBody>
                  <a:tcPr/>
                </a:tc>
                <a:tc>
                  <a:txBody>
                    <a:bodyPr/>
                    <a:lstStyle/>
                    <a:p>
                      <a:pPr indent="0" algn="just">
                        <a:spcAft>
                          <a:spcPts val="1000"/>
                        </a:spcAft>
                        <a:tabLst>
                          <a:tab pos="638175" algn="l"/>
                        </a:tabLst>
                      </a:pPr>
                      <a:r>
                        <a:rPr lang="es-419" sz="1200" dirty="0">
                          <a:effectLst/>
                        </a:rPr>
                        <a:t>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569595">
                <a:tc rowSpan="2">
                  <a:txBody>
                    <a:bodyPr/>
                    <a:lstStyle/>
                    <a:p>
                      <a:pPr indent="0" algn="ctr">
                        <a:spcAft>
                          <a:spcPts val="0"/>
                        </a:spcAft>
                      </a:pPr>
                      <a:r>
                        <a:rPr lang="es-419" sz="1600" dirty="0" smtClean="0">
                          <a:effectLst/>
                        </a:rPr>
                        <a:t>Realidad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indent="0" algn="ctr">
                        <a:spcAft>
                          <a:spcPts val="1000"/>
                        </a:spcAft>
                      </a:pPr>
                      <a:r>
                        <a:rPr lang="es-419" sz="1200" dirty="0">
                          <a:effectLst/>
                        </a:rPr>
                        <a:t>Persona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dirty="0">
                          <a:effectLst/>
                        </a:rPr>
                        <a:t>Verdaderos Positivos</a:t>
                      </a:r>
                      <a:endParaRPr lang="es-ES" sz="1200" dirty="0">
                        <a:effectLst/>
                      </a:endParaRPr>
                    </a:p>
                    <a:p>
                      <a:pPr indent="0" algn="ctr">
                        <a:lnSpc>
                          <a:spcPct val="200000"/>
                        </a:lnSpc>
                        <a:spcAft>
                          <a:spcPts val="0"/>
                        </a:spcAft>
                      </a:pPr>
                      <a:r>
                        <a:rPr lang="es-419" sz="1200" dirty="0">
                          <a:effectLst/>
                        </a:rPr>
                        <a:t>39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a:effectLst/>
                        </a:rPr>
                        <a:t>Falsos Negativos</a:t>
                      </a:r>
                      <a:endParaRPr lang="es-ES" sz="1200">
                        <a:effectLst/>
                      </a:endParaRPr>
                    </a:p>
                    <a:p>
                      <a:pPr indent="0" algn="ctr">
                        <a:lnSpc>
                          <a:spcPct val="200000"/>
                        </a:lnSpc>
                        <a:spcAft>
                          <a:spcPts val="0"/>
                        </a:spcAft>
                      </a:pPr>
                      <a:r>
                        <a:rPr lang="es-419" sz="1200">
                          <a:effectLst/>
                        </a:rPr>
                        <a:t>10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98805">
                <a:tc vMerge="1">
                  <a:txBody>
                    <a:bodyPr/>
                    <a:lstStyle/>
                    <a:p>
                      <a:endParaRPr lang="es-ES"/>
                    </a:p>
                  </a:txBody>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0" algn="ctr">
                        <a:spcAft>
                          <a:spcPts val="1000"/>
                        </a:spcAft>
                      </a:pPr>
                      <a:r>
                        <a:rPr lang="es-419" sz="1200" dirty="0">
                          <a:effectLst/>
                        </a:rPr>
                        <a:t>Falsos Positivos</a:t>
                      </a:r>
                      <a:endParaRPr lang="es-ES" sz="1200" dirty="0">
                        <a:effectLst/>
                      </a:endParaRPr>
                    </a:p>
                    <a:p>
                      <a:pPr indent="0" algn="ctr">
                        <a:lnSpc>
                          <a:spcPct val="200000"/>
                        </a:lnSpc>
                        <a:spcAft>
                          <a:spcPts val="0"/>
                        </a:spcAft>
                      </a:pPr>
                      <a:r>
                        <a:rPr lang="es-419" sz="1200" dirty="0">
                          <a:effectLst/>
                        </a:rPr>
                        <a:t>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dirty="0">
                          <a:effectLst/>
                        </a:rPr>
                        <a:t>Verdaderos Negativos</a:t>
                      </a:r>
                      <a:endParaRPr lang="es-ES" sz="1200" dirty="0">
                        <a:effectLst/>
                      </a:endParaRPr>
                    </a:p>
                    <a:p>
                      <a:pPr indent="0" algn="ctr">
                        <a:lnSpc>
                          <a:spcPct val="200000"/>
                        </a:lnSpc>
                        <a:spcAft>
                          <a:spcPts val="0"/>
                        </a:spcAft>
                      </a:pPr>
                      <a:r>
                        <a:rPr lang="es-419" sz="1200" dirty="0">
                          <a:effectLst/>
                        </a:rPr>
                        <a:t>57</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944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pPr algn="ctr"/>
            <a:r>
              <a:rPr lang="es-EC" dirty="0" smtClean="0">
                <a:solidFill>
                  <a:schemeClr val="tx1"/>
                </a:solidFill>
              </a:rPr>
              <a:t>Pruebas ambiente nublado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4" name="Marcador de contenido 3"/>
          <p:cNvPicPr>
            <a:picLocks noGrp="1" noChangeAspect="1"/>
          </p:cNvPicPr>
          <p:nvPr>
            <p:ph idx="1"/>
          </p:nvPr>
        </p:nvPicPr>
        <p:blipFill>
          <a:blip r:embed="rId3"/>
          <a:stretch>
            <a:fillRect/>
          </a:stretch>
        </p:blipFill>
        <p:spPr>
          <a:xfrm>
            <a:off x="1718982" y="2041897"/>
            <a:ext cx="3500718" cy="2297722"/>
          </a:xfrm>
          <a:prstGeom prst="rect">
            <a:avLst/>
          </a:prstGeom>
        </p:spPr>
      </p:pic>
      <p:pic>
        <p:nvPicPr>
          <p:cNvPr id="8" name="Imagen 7"/>
          <p:cNvPicPr>
            <a:picLocks noChangeAspect="1"/>
          </p:cNvPicPr>
          <p:nvPr/>
        </p:nvPicPr>
        <p:blipFill>
          <a:blip r:embed="rId4"/>
          <a:stretch>
            <a:fillRect/>
          </a:stretch>
        </p:blipFill>
        <p:spPr>
          <a:xfrm>
            <a:off x="7876614" y="2003610"/>
            <a:ext cx="3500718" cy="2349963"/>
          </a:xfrm>
          <a:prstGeom prst="rect">
            <a:avLst/>
          </a:prstGeom>
        </p:spPr>
      </p:pic>
      <p:sp>
        <p:nvSpPr>
          <p:cNvPr id="9" name="CuadroTexto 8"/>
          <p:cNvSpPr txBox="1"/>
          <p:nvPr/>
        </p:nvSpPr>
        <p:spPr>
          <a:xfrm>
            <a:off x="4992903" y="1450744"/>
            <a:ext cx="3591240" cy="461665"/>
          </a:xfrm>
          <a:prstGeom prst="rect">
            <a:avLst/>
          </a:prstGeom>
          <a:noFill/>
        </p:spPr>
        <p:txBody>
          <a:bodyPr wrap="none" rtlCol="0">
            <a:spAutoFit/>
          </a:bodyPr>
          <a:lstStyle/>
          <a:p>
            <a:r>
              <a:rPr lang="es-419" sz="2400" dirty="0" smtClean="0"/>
              <a:t>DETECTOR  LBP-ADABOOST</a:t>
            </a:r>
            <a:endParaRPr lang="es-ES" sz="2400" dirty="0"/>
          </a:p>
        </p:txBody>
      </p:sp>
      <p:graphicFrame>
        <p:nvGraphicFramePr>
          <p:cNvPr id="10" name="Tabla 9"/>
          <p:cNvGraphicFramePr>
            <a:graphicFrameLocks noGrp="1"/>
          </p:cNvGraphicFramePr>
          <p:nvPr>
            <p:extLst>
              <p:ext uri="{D42A27DB-BD31-4B8C-83A1-F6EECF244321}">
                <p14:modId xmlns:p14="http://schemas.microsoft.com/office/powerpoint/2010/main" val="2713484771"/>
              </p:ext>
            </p:extLst>
          </p:nvPr>
        </p:nvGraphicFramePr>
        <p:xfrm>
          <a:off x="3469341" y="4697174"/>
          <a:ext cx="6391275" cy="1991360"/>
        </p:xfrm>
        <a:graphic>
          <a:graphicData uri="http://schemas.openxmlformats.org/drawingml/2006/table">
            <a:tbl>
              <a:tblPr firstRow="1" firstCol="1" bandRow="1">
                <a:tableStyleId>{5C22544A-7EE6-4342-B048-85BDC9FD1C3A}</a:tableStyleId>
              </a:tblPr>
              <a:tblGrid>
                <a:gridCol w="738188"/>
                <a:gridCol w="2038350"/>
                <a:gridCol w="1866900"/>
                <a:gridCol w="1747837"/>
              </a:tblGrid>
              <a:tr h="228600">
                <a:tc rowSpan="2">
                  <a:txBody>
                    <a:bodyPr/>
                    <a:lstStyle/>
                    <a:p>
                      <a:pPr indent="360000" algn="ctr">
                        <a:spcAft>
                          <a:spcPts val="1000"/>
                        </a:spcAft>
                      </a:pPr>
                      <a:r>
                        <a:rPr lang="es-419" sz="1200" dirty="0">
                          <a:effectLst/>
                        </a:rPr>
                        <a:t>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360000" algn="ctr">
                        <a:spcAft>
                          <a:spcPts val="1000"/>
                        </a:spcAft>
                      </a:pPr>
                      <a:r>
                        <a:rPr lang="es-419" sz="1200" dirty="0">
                          <a:effectLst/>
                        </a:rPr>
                        <a:t>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indent="360000" algn="ctr">
                        <a:spcAft>
                          <a:spcPts val="1000"/>
                        </a:spcAft>
                      </a:pPr>
                      <a:r>
                        <a:rPr lang="es-419" sz="1200">
                          <a:effectLst/>
                        </a:rPr>
                        <a:t>Predicción</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228600">
                <a:tc vMerge="1">
                  <a:txBody>
                    <a:bodyPr/>
                    <a:lstStyle/>
                    <a:p>
                      <a:endParaRPr lang="es-ES"/>
                    </a:p>
                  </a:txBody>
                  <a:tcPr/>
                </a:tc>
                <a:tc vMerge="1">
                  <a:txBody>
                    <a:bodyPr/>
                    <a:lstStyle/>
                    <a:p>
                      <a:endParaRPr lang="es-ES"/>
                    </a:p>
                  </a:txBody>
                  <a:tcPr/>
                </a:tc>
                <a:tc>
                  <a:txBody>
                    <a:bodyPr/>
                    <a:lstStyle/>
                    <a:p>
                      <a:pPr indent="360000" algn="ctr">
                        <a:spcAft>
                          <a:spcPts val="1000"/>
                        </a:spcAft>
                        <a:tabLst>
                          <a:tab pos="638175" algn="l"/>
                        </a:tabLst>
                      </a:pPr>
                      <a:r>
                        <a:rPr lang="es-419" sz="1200" dirty="0">
                          <a:effectLst/>
                        </a:rPr>
                        <a:t>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36000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580390">
                <a:tc rowSpan="2">
                  <a:txBody>
                    <a:bodyPr/>
                    <a:lstStyle/>
                    <a:p>
                      <a:pPr indent="360000" algn="ctr">
                        <a:spcAft>
                          <a:spcPts val="0"/>
                        </a:spcAft>
                      </a:pPr>
                      <a:r>
                        <a:rPr lang="es-419" sz="1200" dirty="0" smtClean="0">
                          <a:effectLst/>
                        </a:rPr>
                        <a:t>Realidad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indent="360000" algn="ctr">
                        <a:spcAft>
                          <a:spcPts val="1000"/>
                        </a:spcAft>
                      </a:pPr>
                      <a:r>
                        <a:rPr lang="es-419" sz="1200" dirty="0">
                          <a:effectLst/>
                        </a:rPr>
                        <a:t>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360000" algn="ctr">
                        <a:spcAft>
                          <a:spcPts val="1000"/>
                        </a:spcAft>
                      </a:pPr>
                      <a:r>
                        <a:rPr lang="es-419" sz="1200">
                          <a:effectLst/>
                        </a:rPr>
                        <a:t>Verdaderos Positivos</a:t>
                      </a:r>
                      <a:endParaRPr lang="es-ES" sz="1200">
                        <a:effectLst/>
                      </a:endParaRPr>
                    </a:p>
                    <a:p>
                      <a:pPr indent="360000" algn="ctr">
                        <a:lnSpc>
                          <a:spcPct val="200000"/>
                        </a:lnSpc>
                        <a:spcAft>
                          <a:spcPts val="0"/>
                        </a:spcAft>
                      </a:pPr>
                      <a:r>
                        <a:rPr lang="es-419" sz="12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360000" algn="ctr">
                        <a:spcAft>
                          <a:spcPts val="1000"/>
                        </a:spcAft>
                      </a:pPr>
                      <a:r>
                        <a:rPr lang="es-419" sz="1200">
                          <a:effectLst/>
                        </a:rPr>
                        <a:t>Falsos Negativos</a:t>
                      </a:r>
                      <a:endParaRPr lang="es-ES" sz="1200">
                        <a:effectLst/>
                      </a:endParaRPr>
                    </a:p>
                    <a:p>
                      <a:pPr indent="360000" algn="ctr">
                        <a:lnSpc>
                          <a:spcPct val="200000"/>
                        </a:lnSpc>
                        <a:spcAft>
                          <a:spcPts val="0"/>
                        </a:spcAft>
                      </a:pPr>
                      <a:r>
                        <a:rPr lang="es-419" sz="1200">
                          <a:effectLst/>
                        </a:rPr>
                        <a:t>10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4450">
                <a:tc vMerge="1">
                  <a:txBody>
                    <a:bodyPr/>
                    <a:lstStyle/>
                    <a:p>
                      <a:endParaRPr lang="es-ES"/>
                    </a:p>
                  </a:txBody>
                  <a:tcPr/>
                </a:tc>
                <a:tc>
                  <a:txBody>
                    <a:bodyPr/>
                    <a:lstStyle/>
                    <a:p>
                      <a:pPr indent="36000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360000" algn="ctr">
                        <a:spcAft>
                          <a:spcPts val="1000"/>
                        </a:spcAft>
                      </a:pPr>
                      <a:r>
                        <a:rPr lang="es-419" sz="1200">
                          <a:effectLst/>
                        </a:rPr>
                        <a:t>Falsos Positivos</a:t>
                      </a:r>
                      <a:endParaRPr lang="es-ES" sz="1200">
                        <a:effectLst/>
                      </a:endParaRPr>
                    </a:p>
                    <a:p>
                      <a:pPr indent="360000" algn="ctr">
                        <a:lnSpc>
                          <a:spcPct val="200000"/>
                        </a:lnSpc>
                        <a:spcAft>
                          <a:spcPts val="0"/>
                        </a:spcAft>
                      </a:pPr>
                      <a:r>
                        <a:rPr lang="es-419" sz="1200">
                          <a:effectLst/>
                        </a:rPr>
                        <a:t>23</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360000" algn="ctr">
                        <a:spcAft>
                          <a:spcPts val="1000"/>
                        </a:spcAft>
                      </a:pPr>
                      <a:r>
                        <a:rPr lang="es-419" sz="1200" dirty="0">
                          <a:effectLst/>
                        </a:rPr>
                        <a:t>Verdaderos Negativos</a:t>
                      </a:r>
                      <a:endParaRPr lang="es-ES" sz="1200" dirty="0">
                        <a:effectLst/>
                      </a:endParaRPr>
                    </a:p>
                    <a:p>
                      <a:pPr indent="360000" algn="ctr">
                        <a:lnSpc>
                          <a:spcPct val="200000"/>
                        </a:lnSpc>
                        <a:spcAft>
                          <a:spcPts val="0"/>
                        </a:spcAft>
                      </a:pPr>
                      <a:r>
                        <a:rPr lang="es-419" sz="1200" dirty="0">
                          <a:effectLst/>
                        </a:rPr>
                        <a:t>68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2426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pPr algn="ctr"/>
            <a:r>
              <a:rPr lang="es-EC" dirty="0" smtClean="0">
                <a:solidFill>
                  <a:schemeClr val="tx1"/>
                </a:solidFill>
              </a:rPr>
              <a:t>Pruebas ambiente nublado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4" name="Marcador de contenido 3"/>
          <p:cNvPicPr>
            <a:picLocks noGrp="1" noChangeAspect="1"/>
          </p:cNvPicPr>
          <p:nvPr>
            <p:ph idx="1"/>
          </p:nvPr>
        </p:nvPicPr>
        <p:blipFill>
          <a:blip r:embed="rId3"/>
          <a:stretch>
            <a:fillRect/>
          </a:stretch>
        </p:blipFill>
        <p:spPr>
          <a:xfrm>
            <a:off x="6231226" y="1984454"/>
            <a:ext cx="3827940" cy="2556669"/>
          </a:xfrm>
          <a:prstGeom prst="rect">
            <a:avLst/>
          </a:prstGeom>
        </p:spPr>
      </p:pic>
      <p:pic>
        <p:nvPicPr>
          <p:cNvPr id="7" name="Imagen 6"/>
          <p:cNvPicPr>
            <a:picLocks noChangeAspect="1"/>
          </p:cNvPicPr>
          <p:nvPr/>
        </p:nvPicPr>
        <p:blipFill>
          <a:blip r:embed="rId4"/>
          <a:stretch>
            <a:fillRect/>
          </a:stretch>
        </p:blipFill>
        <p:spPr>
          <a:xfrm>
            <a:off x="1741018" y="2054118"/>
            <a:ext cx="3827940" cy="2417342"/>
          </a:xfrm>
          <a:prstGeom prst="rect">
            <a:avLst/>
          </a:prstGeom>
        </p:spPr>
      </p:pic>
      <p:sp>
        <p:nvSpPr>
          <p:cNvPr id="8" name="CuadroTexto 7"/>
          <p:cNvSpPr txBox="1"/>
          <p:nvPr/>
        </p:nvSpPr>
        <p:spPr>
          <a:xfrm>
            <a:off x="4325158" y="1445296"/>
            <a:ext cx="3269742" cy="523220"/>
          </a:xfrm>
          <a:prstGeom prst="rect">
            <a:avLst/>
          </a:prstGeom>
          <a:noFill/>
        </p:spPr>
        <p:txBody>
          <a:bodyPr wrap="none" rtlCol="0">
            <a:spAutoFit/>
          </a:bodyPr>
          <a:lstStyle/>
          <a:p>
            <a:pPr algn="ctr"/>
            <a:r>
              <a:rPr lang="es-419" sz="2800" dirty="0" smtClean="0"/>
              <a:t>DETECTOR HOG-SVM</a:t>
            </a:r>
            <a:endParaRPr lang="es-ES" sz="2800" dirty="0"/>
          </a:p>
        </p:txBody>
      </p:sp>
      <p:graphicFrame>
        <p:nvGraphicFramePr>
          <p:cNvPr id="9" name="Tabla 8"/>
          <p:cNvGraphicFramePr>
            <a:graphicFrameLocks noGrp="1"/>
          </p:cNvGraphicFramePr>
          <p:nvPr>
            <p:extLst>
              <p:ext uri="{D42A27DB-BD31-4B8C-83A1-F6EECF244321}">
                <p14:modId xmlns:p14="http://schemas.microsoft.com/office/powerpoint/2010/main" val="1459245417"/>
              </p:ext>
            </p:extLst>
          </p:nvPr>
        </p:nvGraphicFramePr>
        <p:xfrm>
          <a:off x="3023870" y="4602398"/>
          <a:ext cx="6144260" cy="1717040"/>
        </p:xfrm>
        <a:graphic>
          <a:graphicData uri="http://schemas.openxmlformats.org/drawingml/2006/table">
            <a:tbl>
              <a:tblPr firstRow="1" firstCol="1" bandRow="1">
                <a:tableStyleId>{5C22544A-7EE6-4342-B048-85BDC9FD1C3A}</a:tableStyleId>
              </a:tblPr>
              <a:tblGrid>
                <a:gridCol w="1482725"/>
                <a:gridCol w="1482725"/>
                <a:gridCol w="1589405"/>
                <a:gridCol w="1589405"/>
              </a:tblGrid>
              <a:tr h="135890">
                <a:tc rowSpan="2" gridSpan="2">
                  <a:txBody>
                    <a:bodyPr/>
                    <a:lstStyle/>
                    <a:p>
                      <a:pPr indent="0" algn="ctr">
                        <a:spcAft>
                          <a:spcPts val="1000"/>
                        </a:spcAft>
                      </a:pPr>
                      <a:r>
                        <a:rPr lang="es-419" sz="1200" dirty="0">
                          <a:effectLst/>
                        </a:rPr>
                        <a:t>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S"/>
                    </a:p>
                  </a:txBody>
                  <a:tcPr/>
                </a:tc>
                <a:tc gridSpan="2">
                  <a:txBody>
                    <a:bodyPr/>
                    <a:lstStyle/>
                    <a:p>
                      <a:pPr indent="0" algn="ctr">
                        <a:spcAft>
                          <a:spcPts val="1000"/>
                        </a:spcAft>
                      </a:pPr>
                      <a:r>
                        <a:rPr lang="es-419" sz="1200">
                          <a:effectLst/>
                        </a:rPr>
                        <a:t>Predicción </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135890">
                <a:tc gridSpan="2" vMerge="1">
                  <a:txBody>
                    <a:bodyPr/>
                    <a:lstStyle/>
                    <a:p>
                      <a:endParaRPr lang="es-ES"/>
                    </a:p>
                  </a:txBody>
                  <a:tcPr/>
                </a:tc>
                <a:tc hMerge="1" vMerge="1">
                  <a:txBody>
                    <a:bodyPr/>
                    <a:lstStyle/>
                    <a:p>
                      <a:endParaRPr lang="es-ES"/>
                    </a:p>
                  </a:txBody>
                  <a:tcPr/>
                </a:tc>
                <a:tc>
                  <a:txBody>
                    <a:bodyPr/>
                    <a:lstStyle/>
                    <a:p>
                      <a:pPr indent="0" algn="ctr">
                        <a:spcAft>
                          <a:spcPts val="1000"/>
                        </a:spcAft>
                        <a:tabLst>
                          <a:tab pos="638175" algn="l"/>
                        </a:tabLst>
                      </a:pPr>
                      <a:r>
                        <a:rPr lang="es-419" sz="1200" dirty="0">
                          <a:effectLst/>
                        </a:rPr>
                        <a:t>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347345">
                <a:tc rowSpan="2">
                  <a:txBody>
                    <a:bodyPr/>
                    <a:lstStyle/>
                    <a:p>
                      <a:pPr indent="0" algn="ctr">
                        <a:spcAft>
                          <a:spcPts val="0"/>
                        </a:spcAft>
                      </a:pPr>
                      <a:r>
                        <a:rPr lang="es-419" sz="1200" dirty="0" smtClean="0">
                          <a:effectLst/>
                        </a:rPr>
                        <a:t>Realidad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indent="0" algn="ctr">
                        <a:spcAft>
                          <a:spcPts val="1000"/>
                        </a:spcAft>
                      </a:pPr>
                      <a:r>
                        <a:rPr lang="es-419" sz="1200" dirty="0">
                          <a:effectLst/>
                        </a:rPr>
                        <a:t>Persona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a:effectLst/>
                        </a:rPr>
                        <a:t>Verdaderos Positivos</a:t>
                      </a:r>
                      <a:endParaRPr lang="es-ES" sz="1200">
                        <a:effectLst/>
                      </a:endParaRPr>
                    </a:p>
                    <a:p>
                      <a:pPr indent="0" algn="ctr">
                        <a:lnSpc>
                          <a:spcPct val="200000"/>
                        </a:lnSpc>
                        <a:spcAft>
                          <a:spcPts val="0"/>
                        </a:spcAft>
                      </a:pPr>
                      <a:r>
                        <a:rPr lang="es-419" sz="1200">
                          <a:effectLst/>
                        </a:rPr>
                        <a:t>19</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a:effectLst/>
                        </a:rPr>
                        <a:t>Falsos Negativos</a:t>
                      </a:r>
                      <a:endParaRPr lang="es-ES" sz="1200">
                        <a:effectLst/>
                      </a:endParaRPr>
                    </a:p>
                    <a:p>
                      <a:pPr indent="0" algn="ctr">
                        <a:lnSpc>
                          <a:spcPct val="200000"/>
                        </a:lnSpc>
                        <a:spcAft>
                          <a:spcPts val="0"/>
                        </a:spcAft>
                      </a:pPr>
                      <a:r>
                        <a:rPr lang="es-419" sz="1200">
                          <a:effectLst/>
                        </a:rPr>
                        <a:t>10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38150">
                <a:tc vMerge="1">
                  <a:txBody>
                    <a:bodyPr/>
                    <a:lstStyle/>
                    <a:p>
                      <a:endParaRPr lang="es-ES"/>
                    </a:p>
                  </a:txBody>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0" algn="ctr">
                        <a:spcAft>
                          <a:spcPts val="1000"/>
                        </a:spcAft>
                      </a:pPr>
                      <a:r>
                        <a:rPr lang="es-419" sz="1200">
                          <a:effectLst/>
                        </a:rPr>
                        <a:t>Falsos Positivos</a:t>
                      </a:r>
                      <a:endParaRPr lang="es-ES" sz="1200">
                        <a:effectLst/>
                      </a:endParaRPr>
                    </a:p>
                    <a:p>
                      <a:pPr indent="0" algn="ctr">
                        <a:lnSpc>
                          <a:spcPct val="200000"/>
                        </a:lnSpc>
                        <a:spcAft>
                          <a:spcPts val="0"/>
                        </a:spcAft>
                      </a:pPr>
                      <a:r>
                        <a:rPr lang="es-419" sz="1200">
                          <a:effectLst/>
                        </a:rPr>
                        <a:t>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dirty="0">
                          <a:effectLst/>
                        </a:rPr>
                        <a:t>Verdaderos Negativos</a:t>
                      </a:r>
                      <a:endParaRPr lang="es-ES" sz="1200" dirty="0">
                        <a:effectLst/>
                      </a:endParaRPr>
                    </a:p>
                    <a:p>
                      <a:pPr indent="0" algn="ctr">
                        <a:lnSpc>
                          <a:spcPct val="200000"/>
                        </a:lnSpc>
                        <a:spcAft>
                          <a:spcPts val="0"/>
                        </a:spcAft>
                      </a:pPr>
                      <a:r>
                        <a:rPr lang="es-419" sz="1200" dirty="0">
                          <a:effectLst/>
                        </a:rPr>
                        <a:t>70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7390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1FAB2398-681A-4C22-8891-EBF3CD51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ítulo 12"/>
          <p:cNvSpPr>
            <a:spLocks noGrp="1"/>
          </p:cNvSpPr>
          <p:nvPr>
            <p:ph type="title"/>
          </p:nvPr>
        </p:nvSpPr>
        <p:spPr>
          <a:xfrm>
            <a:off x="1804147" y="922151"/>
            <a:ext cx="9029700" cy="1325563"/>
          </a:xfrm>
        </p:spPr>
        <p:txBody>
          <a:bodyPr rtlCol="0">
            <a:normAutofit/>
          </a:bodyPr>
          <a:lstStyle/>
          <a:p>
            <a:r>
              <a:rPr lang="es-ES" dirty="0" smtClean="0">
                <a:solidFill>
                  <a:schemeClr val="tx1"/>
                </a:solidFill>
              </a:rPr>
              <a:t>Contenido</a:t>
            </a:r>
            <a:endParaRPr lang="es-ES" dirty="0">
              <a:solidFill>
                <a:schemeClr val="tx1"/>
              </a:solidFill>
            </a:endParaRPr>
          </a:p>
        </p:txBody>
      </p:sp>
      <p:sp>
        <p:nvSpPr>
          <p:cNvPr id="14" name="Marcador de posición de contenido 13"/>
          <p:cNvSpPr>
            <a:spLocks noGrp="1"/>
          </p:cNvSpPr>
          <p:nvPr>
            <p:ph idx="1"/>
          </p:nvPr>
        </p:nvSpPr>
        <p:spPr>
          <a:xfrm>
            <a:off x="1804147" y="1999970"/>
            <a:ext cx="9791700" cy="4351338"/>
          </a:xfrm>
        </p:spPr>
        <p:txBody>
          <a:bodyPr rtlCol="0"/>
          <a:lstStyle/>
          <a:p>
            <a:pPr lvl="0" rtl="0"/>
            <a:r>
              <a:rPr lang="es-ES" dirty="0" smtClean="0"/>
              <a:t>Introducción</a:t>
            </a:r>
          </a:p>
          <a:p>
            <a:pPr lvl="0" rtl="0"/>
            <a:r>
              <a:rPr lang="es-ES" dirty="0" smtClean="0"/>
              <a:t>Objetivos y Alcance</a:t>
            </a:r>
          </a:p>
          <a:p>
            <a:pPr lvl="0" rtl="0"/>
            <a:r>
              <a:rPr lang="es-ES" dirty="0" smtClean="0"/>
              <a:t>Diseño</a:t>
            </a:r>
          </a:p>
          <a:p>
            <a:pPr lvl="0" rtl="0"/>
            <a:r>
              <a:rPr lang="es-ES" dirty="0" smtClean="0"/>
              <a:t>Pruebas y Análisis de Resultados</a:t>
            </a:r>
          </a:p>
          <a:p>
            <a:pPr lvl="0" rtl="0"/>
            <a:r>
              <a:rPr lang="es-ES" dirty="0" smtClean="0"/>
              <a:t>Conclusiones</a:t>
            </a:r>
          </a:p>
          <a:p>
            <a:pPr lvl="0" rtl="0"/>
            <a:r>
              <a:rPr lang="es-ES" dirty="0" smtClean="0"/>
              <a:t>Trabajos Futuros</a:t>
            </a:r>
            <a:endParaRPr lang="es-ES" dirty="0"/>
          </a:p>
        </p:txBody>
      </p:sp>
      <p:sp>
        <p:nvSpPr>
          <p:cNvPr id="2" name="Rectángulo 1"/>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lumMod val="95000"/>
                    <a:lumOff val="5000"/>
                  </a:schemeClr>
                </a:solidFill>
              </a:rPr>
              <a:t> </a:t>
            </a: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Tree>
    <p:extLst>
      <p:ext uri="{BB962C8B-B14F-4D97-AF65-F5344CB8AC3E}">
        <p14:creationId xmlns:p14="http://schemas.microsoft.com/office/powerpoint/2010/main" val="36580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Resultados en un ambiente nublado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
        <p:nvSpPr>
          <p:cNvPr id="3" name="Marcador de contenido 2"/>
          <p:cNvSpPr>
            <a:spLocks noGrp="1"/>
          </p:cNvSpPr>
          <p:nvPr>
            <p:ph idx="1"/>
          </p:nvPr>
        </p:nvSpPr>
        <p:spPr/>
        <p:txBody>
          <a:bodyPr/>
          <a:lstStyle/>
          <a:p>
            <a:endParaRPr lang="es-ES" dirty="0"/>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2088216" y="1620884"/>
            <a:ext cx="8015567" cy="4772773"/>
          </a:xfrm>
          <a:prstGeom prst="rect">
            <a:avLst/>
          </a:prstGeom>
        </p:spPr>
      </p:pic>
    </p:spTree>
    <p:extLst>
      <p:ext uri="{BB962C8B-B14F-4D97-AF65-F5344CB8AC3E}">
        <p14:creationId xmlns:p14="http://schemas.microsoft.com/office/powerpoint/2010/main" val="25658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10473018" cy="1325563"/>
          </a:xfrm>
        </p:spPr>
        <p:txBody>
          <a:bodyPr/>
          <a:lstStyle/>
          <a:p>
            <a:r>
              <a:rPr lang="es-EC" dirty="0" smtClean="0">
                <a:solidFill>
                  <a:schemeClr val="tx1"/>
                </a:solidFill>
              </a:rPr>
              <a:t>Pruebas en un ambiente interior controlado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04568282"/>
              </p:ext>
            </p:extLst>
          </p:nvPr>
        </p:nvGraphicFramePr>
        <p:xfrm>
          <a:off x="5657850" y="2833919"/>
          <a:ext cx="6306820" cy="1717040"/>
        </p:xfrm>
        <a:graphic>
          <a:graphicData uri="http://schemas.openxmlformats.org/drawingml/2006/table">
            <a:tbl>
              <a:tblPr firstRow="1" firstCol="1" bandRow="1">
                <a:tableStyleId>{5C22544A-7EE6-4342-B048-85BDC9FD1C3A}</a:tableStyleId>
              </a:tblPr>
              <a:tblGrid>
                <a:gridCol w="1529715"/>
                <a:gridCol w="1529715"/>
                <a:gridCol w="1623695"/>
                <a:gridCol w="1623695"/>
              </a:tblGrid>
              <a:tr h="167005">
                <a:tc rowSpan="2">
                  <a:txBody>
                    <a:bodyPr/>
                    <a:lstStyle/>
                    <a:p>
                      <a:pPr indent="0" algn="ctr">
                        <a:spcAft>
                          <a:spcPts val="1000"/>
                        </a:spcAft>
                      </a:pPr>
                      <a:r>
                        <a:rPr lang="es-419" sz="1200" dirty="0">
                          <a:effectLst/>
                        </a:rPr>
                        <a:t>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indent="0" algn="ctr">
                        <a:spcAft>
                          <a:spcPts val="1000"/>
                        </a:spcAft>
                      </a:pPr>
                      <a:r>
                        <a:rPr lang="es-419" sz="1200">
                          <a:effectLst/>
                        </a:rPr>
                        <a:t> </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indent="0" algn="ctr">
                        <a:spcAft>
                          <a:spcPts val="1000"/>
                        </a:spcAft>
                      </a:pPr>
                      <a:r>
                        <a:rPr lang="es-419" sz="1200">
                          <a:effectLst/>
                        </a:rPr>
                        <a:t>Predicción </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167005">
                <a:tc vMerge="1">
                  <a:txBody>
                    <a:bodyPr/>
                    <a:lstStyle/>
                    <a:p>
                      <a:endParaRPr lang="es-ES"/>
                    </a:p>
                  </a:txBody>
                  <a:tcPr/>
                </a:tc>
                <a:tc vMerge="1">
                  <a:txBody>
                    <a:bodyPr/>
                    <a:lstStyle/>
                    <a:p>
                      <a:endParaRPr lang="es-ES"/>
                    </a:p>
                  </a:txBody>
                  <a:tcPr/>
                </a:tc>
                <a:tc>
                  <a:txBody>
                    <a:bodyPr/>
                    <a:lstStyle/>
                    <a:p>
                      <a:pPr indent="0" algn="just">
                        <a:spcAft>
                          <a:spcPts val="1000"/>
                        </a:spcAft>
                        <a:tabLst>
                          <a:tab pos="638175" algn="l"/>
                        </a:tabLst>
                      </a:pPr>
                      <a:r>
                        <a:rPr lang="es-419" sz="1200" dirty="0">
                          <a:effectLst/>
                        </a:rPr>
                        <a:t>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426085">
                <a:tc rowSpan="2">
                  <a:txBody>
                    <a:bodyPr/>
                    <a:lstStyle/>
                    <a:p>
                      <a:pPr indent="0" algn="ctr">
                        <a:spcAft>
                          <a:spcPts val="0"/>
                        </a:spcAft>
                      </a:pPr>
                      <a:r>
                        <a:rPr lang="es-419" sz="1200" dirty="0">
                          <a:effectLst/>
                        </a:rPr>
                        <a:t> </a:t>
                      </a:r>
                      <a:endParaRPr lang="es-ES" sz="1200" dirty="0">
                        <a:effectLst/>
                      </a:endParaRPr>
                    </a:p>
                    <a:p>
                      <a:pPr indent="0" algn="ctr">
                        <a:spcAft>
                          <a:spcPts val="0"/>
                        </a:spcAft>
                      </a:pPr>
                      <a:r>
                        <a:rPr lang="es-419" sz="1200" dirty="0" smtClean="0">
                          <a:effectLst/>
                          <a:latin typeface="+mn-lt"/>
                          <a:ea typeface="+mn-ea"/>
                          <a:cs typeface="+mn-cs"/>
                        </a:rPr>
                        <a:t>Realidad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indent="0" algn="ctr">
                        <a:spcAft>
                          <a:spcPts val="1000"/>
                        </a:spcAft>
                      </a:pPr>
                      <a:r>
                        <a:rPr lang="es-419" sz="1200" dirty="0">
                          <a:effectLst/>
                        </a:rPr>
                        <a:t>Persona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a:effectLst/>
                        </a:rPr>
                        <a:t>Verdaderos Positivos</a:t>
                      </a:r>
                      <a:endParaRPr lang="es-ES" sz="1200">
                        <a:effectLst/>
                      </a:endParaRPr>
                    </a:p>
                    <a:p>
                      <a:pPr indent="0" algn="ctr">
                        <a:lnSpc>
                          <a:spcPct val="200000"/>
                        </a:lnSpc>
                        <a:spcAft>
                          <a:spcPts val="0"/>
                        </a:spcAft>
                      </a:pPr>
                      <a:r>
                        <a:rPr lang="es-419" sz="1200">
                          <a:effectLst/>
                        </a:rPr>
                        <a:t>21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a:effectLst/>
                        </a:rPr>
                        <a:t>Falsos Negativos</a:t>
                      </a:r>
                      <a:endParaRPr lang="es-ES" sz="1200">
                        <a:effectLst/>
                      </a:endParaRPr>
                    </a:p>
                    <a:p>
                      <a:pPr indent="0" algn="ctr">
                        <a:lnSpc>
                          <a:spcPct val="200000"/>
                        </a:lnSpc>
                        <a:spcAft>
                          <a:spcPts val="0"/>
                        </a:spcAft>
                      </a:pPr>
                      <a:r>
                        <a:rPr lang="es-419" sz="1200">
                          <a:effectLst/>
                        </a:rPr>
                        <a:t>11</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2115">
                <a:tc vMerge="1">
                  <a:txBody>
                    <a:bodyPr/>
                    <a:lstStyle/>
                    <a:p>
                      <a:endParaRPr lang="es-ES"/>
                    </a:p>
                  </a:txBody>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0" algn="ctr">
                        <a:spcAft>
                          <a:spcPts val="1000"/>
                        </a:spcAft>
                      </a:pPr>
                      <a:r>
                        <a:rPr lang="es-419" sz="1200" dirty="0">
                          <a:effectLst/>
                        </a:rPr>
                        <a:t>Falsos Positivos</a:t>
                      </a:r>
                      <a:endParaRPr lang="es-ES" sz="1200" dirty="0">
                        <a:effectLst/>
                      </a:endParaRPr>
                    </a:p>
                    <a:p>
                      <a:pPr indent="0" algn="ctr">
                        <a:lnSpc>
                          <a:spcPct val="200000"/>
                        </a:lnSpc>
                        <a:spcAft>
                          <a:spcPts val="0"/>
                        </a:spcAft>
                      </a:pPr>
                      <a:r>
                        <a:rPr lang="es-419" sz="1200" dirty="0">
                          <a:effectLst/>
                        </a:rPr>
                        <a:t>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dirty="0">
                          <a:effectLst/>
                        </a:rPr>
                        <a:t>Verdaderos Negativos</a:t>
                      </a:r>
                      <a:endParaRPr lang="es-ES" sz="1200" dirty="0">
                        <a:effectLst/>
                      </a:endParaRPr>
                    </a:p>
                    <a:p>
                      <a:pPr indent="0" algn="ctr">
                        <a:lnSpc>
                          <a:spcPct val="200000"/>
                        </a:lnSpc>
                        <a:spcAft>
                          <a:spcPts val="0"/>
                        </a:spcAft>
                      </a:pPr>
                      <a:r>
                        <a:rPr lang="es-419" sz="1200" dirty="0">
                          <a:effectLst/>
                        </a:rPr>
                        <a:t>20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descr="C:\Users\Jessyk\Documents\tesis\escrito\Sin título.png"/>
          <p:cNvPicPr/>
          <p:nvPr/>
        </p:nvPicPr>
        <p:blipFill rotWithShape="1">
          <a:blip r:embed="rId3" cstate="print">
            <a:extLst>
              <a:ext uri="{28A0092B-C50C-407E-A947-70E740481C1C}">
                <a14:useLocalDpi xmlns:a14="http://schemas.microsoft.com/office/drawing/2010/main" val="0"/>
              </a:ext>
            </a:extLst>
          </a:blip>
          <a:srcRect l="16972" b="12854"/>
          <a:stretch/>
        </p:blipFill>
        <p:spPr bwMode="auto">
          <a:xfrm>
            <a:off x="1121410" y="1582364"/>
            <a:ext cx="4536440" cy="4837860"/>
          </a:xfrm>
          <a:prstGeom prst="rect">
            <a:avLst/>
          </a:prstGeom>
          <a:noFill/>
          <a:ln>
            <a:noFill/>
          </a:ln>
          <a:extLst>
            <a:ext uri="{53640926-AAD7-44D8-BBD7-CCE9431645EC}">
              <a14:shadowObscured xmlns:a14="http://schemas.microsoft.com/office/drawing/2010/main"/>
            </a:ext>
          </a:extLst>
        </p:spPr>
      </p:pic>
      <p:sp>
        <p:nvSpPr>
          <p:cNvPr id="8" name="CuadroTexto 7"/>
          <p:cNvSpPr txBox="1"/>
          <p:nvPr/>
        </p:nvSpPr>
        <p:spPr>
          <a:xfrm>
            <a:off x="7033926" y="1573722"/>
            <a:ext cx="3781997" cy="461665"/>
          </a:xfrm>
          <a:prstGeom prst="rect">
            <a:avLst/>
          </a:prstGeom>
          <a:noFill/>
        </p:spPr>
        <p:txBody>
          <a:bodyPr wrap="none" rtlCol="0">
            <a:spAutoFit/>
          </a:bodyPr>
          <a:lstStyle/>
          <a:p>
            <a:r>
              <a:rPr lang="es-419" sz="2400" dirty="0" smtClean="0"/>
              <a:t>DETECTOR HAAR-ADABOOST</a:t>
            </a:r>
            <a:endParaRPr lang="es-ES" sz="2400" dirty="0"/>
          </a:p>
        </p:txBody>
      </p:sp>
    </p:spTree>
    <p:extLst>
      <p:ext uri="{BB962C8B-B14F-4D97-AF65-F5344CB8AC3E}">
        <p14:creationId xmlns:p14="http://schemas.microsoft.com/office/powerpoint/2010/main" val="227093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10401300" cy="1325563"/>
          </a:xfrm>
        </p:spPr>
        <p:txBody>
          <a:bodyPr/>
          <a:lstStyle/>
          <a:p>
            <a:r>
              <a:rPr lang="es-EC" dirty="0" smtClean="0">
                <a:solidFill>
                  <a:schemeClr val="tx1"/>
                </a:solidFill>
              </a:rPr>
              <a:t>Pruebas en un ambiente interior controlado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7" name="Marcador de contenido 6" descr="C:\Users\Jessyk\Documents\tesis\escrito\w.png"/>
          <p:cNvPicPr>
            <a:picLocks noGrp="1"/>
          </p:cNvPicPr>
          <p:nvPr>
            <p:ph idx="1"/>
          </p:nvPr>
        </p:nvPicPr>
        <p:blipFill rotWithShape="1">
          <a:blip r:embed="rId3" cstate="print">
            <a:extLst>
              <a:ext uri="{28A0092B-C50C-407E-A947-70E740481C1C}">
                <a14:useLocalDpi xmlns:a14="http://schemas.microsoft.com/office/drawing/2010/main" val="0"/>
              </a:ext>
            </a:extLst>
          </a:blip>
          <a:srcRect b="13640"/>
          <a:stretch/>
        </p:blipFill>
        <p:spPr bwMode="auto">
          <a:xfrm>
            <a:off x="1132914" y="1570878"/>
            <a:ext cx="4772586" cy="4829922"/>
          </a:xfrm>
          <a:prstGeom prst="rect">
            <a:avLst/>
          </a:prstGeom>
          <a:noFill/>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2669909874"/>
              </p:ext>
            </p:extLst>
          </p:nvPr>
        </p:nvGraphicFramePr>
        <p:xfrm>
          <a:off x="5259070" y="4214563"/>
          <a:ext cx="6398260" cy="1717040"/>
        </p:xfrm>
        <a:graphic>
          <a:graphicData uri="http://schemas.openxmlformats.org/drawingml/2006/table">
            <a:tbl>
              <a:tblPr firstRow="1" firstCol="1" bandRow="1">
                <a:tableStyleId>{5C22544A-7EE6-4342-B048-85BDC9FD1C3A}</a:tableStyleId>
              </a:tblPr>
              <a:tblGrid>
                <a:gridCol w="1617345"/>
                <a:gridCol w="1617345"/>
                <a:gridCol w="1617345"/>
                <a:gridCol w="1546225"/>
              </a:tblGrid>
              <a:tr h="146685">
                <a:tc rowSpan="2" gridSpan="2">
                  <a:txBody>
                    <a:bodyPr/>
                    <a:lstStyle/>
                    <a:p>
                      <a:pPr indent="0" algn="ctr">
                        <a:spcAft>
                          <a:spcPts val="1000"/>
                        </a:spcAft>
                      </a:pPr>
                      <a:r>
                        <a:rPr lang="es-419" sz="1200" dirty="0">
                          <a:effectLst/>
                        </a:rPr>
                        <a:t>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S"/>
                    </a:p>
                  </a:txBody>
                  <a:tcPr/>
                </a:tc>
                <a:tc gridSpan="2">
                  <a:txBody>
                    <a:bodyPr/>
                    <a:lstStyle/>
                    <a:p>
                      <a:pPr indent="0" algn="ctr">
                        <a:spcAft>
                          <a:spcPts val="1000"/>
                        </a:spcAft>
                      </a:pPr>
                      <a:r>
                        <a:rPr lang="es-419" sz="1200">
                          <a:effectLst/>
                        </a:rPr>
                        <a:t>Predicción </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146685">
                <a:tc gridSpan="2" vMerge="1">
                  <a:txBody>
                    <a:bodyPr/>
                    <a:lstStyle/>
                    <a:p>
                      <a:endParaRPr lang="es-ES"/>
                    </a:p>
                  </a:txBody>
                  <a:tcPr/>
                </a:tc>
                <a:tc hMerge="1" vMerge="1">
                  <a:txBody>
                    <a:bodyPr/>
                    <a:lstStyle/>
                    <a:p>
                      <a:endParaRPr lang="es-ES"/>
                    </a:p>
                  </a:txBody>
                  <a:tcPr/>
                </a:tc>
                <a:tc>
                  <a:txBody>
                    <a:bodyPr/>
                    <a:lstStyle/>
                    <a:p>
                      <a:pPr indent="0" algn="just">
                        <a:spcAft>
                          <a:spcPts val="1000"/>
                        </a:spcAft>
                        <a:tabLst>
                          <a:tab pos="638175" algn="l"/>
                        </a:tabLst>
                      </a:pPr>
                      <a:r>
                        <a:rPr lang="es-419" sz="1200" dirty="0">
                          <a:effectLst/>
                        </a:rPr>
                        <a:t>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372110">
                <a:tc rowSpan="2">
                  <a:txBody>
                    <a:bodyPr/>
                    <a:lstStyle/>
                    <a:p>
                      <a:pPr marL="71755" marR="71755" indent="0" algn="just">
                        <a:spcAft>
                          <a:spcPts val="0"/>
                        </a:spcAft>
                      </a:pPr>
                      <a:r>
                        <a:rPr lang="es-419" sz="1200">
                          <a:effectLst/>
                        </a:rPr>
                        <a:t> </a:t>
                      </a:r>
                      <a:endParaRPr lang="es-ES" sz="1200">
                        <a:effectLst/>
                      </a:endParaRPr>
                    </a:p>
                    <a:p>
                      <a:pPr marL="71755" marR="71755" indent="0" algn="just">
                        <a:lnSpc>
                          <a:spcPct val="200000"/>
                        </a:lnSpc>
                        <a:spcAft>
                          <a:spcPts val="0"/>
                        </a:spcAft>
                      </a:pPr>
                      <a:r>
                        <a:rPr lang="es-419" sz="1200">
                          <a:effectLst/>
                        </a:rPr>
                        <a:t>Realidad</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indent="0" algn="ctr">
                        <a:spcAft>
                          <a:spcPts val="1000"/>
                        </a:spcAft>
                      </a:pPr>
                      <a:r>
                        <a:rPr lang="es-419" sz="1200" dirty="0">
                          <a:effectLst/>
                        </a:rPr>
                        <a:t>Persona </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a:effectLst/>
                        </a:rPr>
                        <a:t>Verdaderos Positivos</a:t>
                      </a:r>
                      <a:endParaRPr lang="es-ES" sz="1200">
                        <a:effectLst/>
                      </a:endParaRPr>
                    </a:p>
                    <a:p>
                      <a:pPr indent="0" algn="ctr">
                        <a:lnSpc>
                          <a:spcPct val="200000"/>
                        </a:lnSpc>
                        <a:spcAft>
                          <a:spcPts val="0"/>
                        </a:spcAft>
                      </a:pPr>
                      <a:r>
                        <a:rPr lang="es-419" sz="1200">
                          <a:effectLst/>
                        </a:rPr>
                        <a:t>18</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a:effectLst/>
                        </a:rPr>
                        <a:t>Falsos Negativos</a:t>
                      </a:r>
                      <a:endParaRPr lang="es-ES" sz="1200">
                        <a:effectLst/>
                      </a:endParaRPr>
                    </a:p>
                    <a:p>
                      <a:pPr indent="0" algn="ctr">
                        <a:lnSpc>
                          <a:spcPct val="200000"/>
                        </a:lnSpc>
                        <a:spcAft>
                          <a:spcPts val="0"/>
                        </a:spcAft>
                      </a:pPr>
                      <a:r>
                        <a:rPr lang="es-419" sz="1200">
                          <a:effectLst/>
                        </a:rPr>
                        <a:t>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60680">
                <a:tc vMerge="1">
                  <a:txBody>
                    <a:bodyPr/>
                    <a:lstStyle/>
                    <a:p>
                      <a:endParaRPr lang="es-ES"/>
                    </a:p>
                  </a:txBody>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0" algn="ctr">
                        <a:spcAft>
                          <a:spcPts val="1000"/>
                        </a:spcAft>
                      </a:pPr>
                      <a:r>
                        <a:rPr lang="es-419" sz="1200">
                          <a:effectLst/>
                        </a:rPr>
                        <a:t>Falsos Positivos</a:t>
                      </a:r>
                      <a:endParaRPr lang="es-ES" sz="1200">
                        <a:effectLst/>
                      </a:endParaRPr>
                    </a:p>
                    <a:p>
                      <a:pPr indent="0" algn="ctr">
                        <a:lnSpc>
                          <a:spcPct val="200000"/>
                        </a:lnSpc>
                        <a:spcAft>
                          <a:spcPts val="0"/>
                        </a:spcAft>
                      </a:pPr>
                      <a:r>
                        <a:rPr lang="es-419" sz="1200">
                          <a:effectLst/>
                        </a:rPr>
                        <a:t>10</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dirty="0">
                          <a:effectLst/>
                        </a:rPr>
                        <a:t>Verdaderos Negativos</a:t>
                      </a:r>
                      <a:endParaRPr lang="es-ES" sz="1200" dirty="0">
                        <a:effectLst/>
                      </a:endParaRPr>
                    </a:p>
                    <a:p>
                      <a:pPr indent="0" algn="ctr">
                        <a:lnSpc>
                          <a:spcPct val="200000"/>
                        </a:lnSpc>
                        <a:spcAft>
                          <a:spcPts val="0"/>
                        </a:spcAft>
                      </a:pPr>
                      <a:r>
                        <a:rPr lang="es-419" sz="1200" dirty="0">
                          <a:effectLst/>
                        </a:rPr>
                        <a:t>29</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CuadroTexto 7"/>
          <p:cNvSpPr txBox="1"/>
          <p:nvPr/>
        </p:nvSpPr>
        <p:spPr>
          <a:xfrm>
            <a:off x="7421429" y="1964789"/>
            <a:ext cx="3522311" cy="461665"/>
          </a:xfrm>
          <a:prstGeom prst="rect">
            <a:avLst/>
          </a:prstGeom>
          <a:noFill/>
        </p:spPr>
        <p:txBody>
          <a:bodyPr wrap="none" rtlCol="0">
            <a:spAutoFit/>
          </a:bodyPr>
          <a:lstStyle/>
          <a:p>
            <a:r>
              <a:rPr lang="es-419" sz="2400" dirty="0" smtClean="0"/>
              <a:t>DETECTOR LBP-ADABOOST</a:t>
            </a:r>
            <a:endParaRPr lang="es-ES" sz="2400" dirty="0"/>
          </a:p>
        </p:txBody>
      </p:sp>
    </p:spTree>
    <p:extLst>
      <p:ext uri="{BB962C8B-B14F-4D97-AF65-F5344CB8AC3E}">
        <p14:creationId xmlns:p14="http://schemas.microsoft.com/office/powerpoint/2010/main" val="120844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10401300" cy="1325563"/>
          </a:xfrm>
        </p:spPr>
        <p:txBody>
          <a:bodyPr/>
          <a:lstStyle/>
          <a:p>
            <a:r>
              <a:rPr lang="es-EC" dirty="0" smtClean="0">
                <a:solidFill>
                  <a:schemeClr val="tx1"/>
                </a:solidFill>
              </a:rPr>
              <a:t>Pruebas en un ambiente interior controlado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7" name="Marcador de contenido 6"/>
          <p:cNvPicPr>
            <a:picLocks noGrp="1"/>
          </p:cNvPicPr>
          <p:nvPr>
            <p:ph idx="1"/>
          </p:nvPr>
        </p:nvPicPr>
        <p:blipFill>
          <a:blip r:embed="rId3"/>
          <a:stretch>
            <a:fillRect/>
          </a:stretch>
        </p:blipFill>
        <p:spPr>
          <a:xfrm>
            <a:off x="2419350" y="1472407"/>
            <a:ext cx="7105650" cy="3061494"/>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564184265"/>
              </p:ext>
            </p:extLst>
          </p:nvPr>
        </p:nvGraphicFramePr>
        <p:xfrm>
          <a:off x="2737802" y="4706683"/>
          <a:ext cx="6716395" cy="1717040"/>
        </p:xfrm>
        <a:graphic>
          <a:graphicData uri="http://schemas.openxmlformats.org/drawingml/2006/table">
            <a:tbl>
              <a:tblPr firstRow="1" firstCol="1" bandRow="1">
                <a:tableStyleId>{5C22544A-7EE6-4342-B048-85BDC9FD1C3A}</a:tableStyleId>
              </a:tblPr>
              <a:tblGrid>
                <a:gridCol w="1700530"/>
                <a:gridCol w="1700530"/>
                <a:gridCol w="1700530"/>
                <a:gridCol w="1614805"/>
              </a:tblGrid>
              <a:tr h="100965">
                <a:tc rowSpan="2" gridSpan="2">
                  <a:txBody>
                    <a:bodyPr/>
                    <a:lstStyle/>
                    <a:p>
                      <a:pPr indent="0" algn="l">
                        <a:spcAft>
                          <a:spcPts val="1000"/>
                        </a:spcAft>
                      </a:pPr>
                      <a:r>
                        <a:rPr lang="es-419" sz="1200">
                          <a:effectLst/>
                        </a:rPr>
                        <a:t> </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S"/>
                    </a:p>
                  </a:txBody>
                  <a:tcPr/>
                </a:tc>
                <a:tc gridSpan="2">
                  <a:txBody>
                    <a:bodyPr/>
                    <a:lstStyle/>
                    <a:p>
                      <a:pPr indent="0" algn="ctr">
                        <a:spcAft>
                          <a:spcPts val="1000"/>
                        </a:spcAft>
                      </a:pPr>
                      <a:r>
                        <a:rPr lang="es-419" sz="1200">
                          <a:effectLst/>
                        </a:rPr>
                        <a:t>Predicción</a:t>
                      </a:r>
                      <a:endParaRPr lang="es-E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r>
              <a:tr h="100965">
                <a:tc gridSpan="2" vMerge="1">
                  <a:txBody>
                    <a:bodyPr/>
                    <a:lstStyle/>
                    <a:p>
                      <a:endParaRPr lang="es-ES"/>
                    </a:p>
                  </a:txBody>
                  <a:tcPr/>
                </a:tc>
                <a:tc hMerge="1" vMerge="1">
                  <a:txBody>
                    <a:bodyPr/>
                    <a:lstStyle/>
                    <a:p>
                      <a:endParaRPr lang="es-ES"/>
                    </a:p>
                  </a:txBody>
                  <a:tcPr/>
                </a:tc>
                <a:tc>
                  <a:txBody>
                    <a:bodyPr/>
                    <a:lstStyle/>
                    <a:p>
                      <a:pPr indent="0" algn="l">
                        <a:spcAft>
                          <a:spcPts val="1000"/>
                        </a:spcAft>
                        <a:tabLst>
                          <a:tab pos="638175" algn="l"/>
                        </a:tabLst>
                      </a:pPr>
                      <a:r>
                        <a:rPr lang="es-419" sz="1200" dirty="0">
                          <a:effectLst/>
                        </a:rPr>
                        <a:t>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257175">
                <a:tc rowSpan="2">
                  <a:txBody>
                    <a:bodyPr/>
                    <a:lstStyle/>
                    <a:p>
                      <a:pPr indent="0" algn="l">
                        <a:spcAft>
                          <a:spcPts val="0"/>
                        </a:spcAft>
                      </a:pPr>
                      <a:r>
                        <a:rPr lang="es-419" sz="1200" dirty="0" smtClean="0">
                          <a:effectLst/>
                        </a:rPr>
                        <a:t>Realidad</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indent="0" algn="ctr">
                        <a:spcAft>
                          <a:spcPts val="1000"/>
                        </a:spcAft>
                      </a:pPr>
                      <a:r>
                        <a:rPr lang="es-419" sz="1200" dirty="0">
                          <a:effectLst/>
                        </a:rPr>
                        <a:t>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indent="0" algn="ctr">
                        <a:spcAft>
                          <a:spcPts val="1000"/>
                        </a:spcAft>
                      </a:pPr>
                      <a:r>
                        <a:rPr lang="es-419" sz="1200">
                          <a:effectLst/>
                        </a:rPr>
                        <a:t>Verdaderos Positivos</a:t>
                      </a:r>
                      <a:endParaRPr lang="es-ES" sz="1200">
                        <a:effectLst/>
                      </a:endParaRPr>
                    </a:p>
                    <a:p>
                      <a:pPr indent="0" algn="ctr">
                        <a:lnSpc>
                          <a:spcPct val="200000"/>
                        </a:lnSpc>
                        <a:spcAft>
                          <a:spcPts val="0"/>
                        </a:spcAft>
                      </a:pPr>
                      <a:r>
                        <a:rPr lang="es-419" sz="1200">
                          <a:effectLst/>
                        </a:rPr>
                        <a:t>25</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a:effectLst/>
                        </a:rPr>
                        <a:t>Falsos Negativos</a:t>
                      </a:r>
                      <a:endParaRPr lang="es-ES" sz="1200">
                        <a:effectLst/>
                      </a:endParaRPr>
                    </a:p>
                    <a:p>
                      <a:pPr indent="0" algn="ctr">
                        <a:lnSpc>
                          <a:spcPct val="200000"/>
                        </a:lnSpc>
                        <a:spcAft>
                          <a:spcPts val="0"/>
                        </a:spcAft>
                      </a:pPr>
                      <a:r>
                        <a:rPr lang="es-419" sz="12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9555">
                <a:tc vMerge="1">
                  <a:txBody>
                    <a:bodyPr/>
                    <a:lstStyle/>
                    <a:p>
                      <a:endParaRPr lang="es-ES"/>
                    </a:p>
                  </a:txBody>
                  <a:tcPr/>
                </a:tc>
                <a:tc>
                  <a:txBody>
                    <a:bodyPr/>
                    <a:lstStyle/>
                    <a:p>
                      <a:pPr indent="0" algn="ctr">
                        <a:spcAft>
                          <a:spcPts val="1000"/>
                        </a:spcAft>
                      </a:pPr>
                      <a:r>
                        <a:rPr lang="es-419" sz="1200" dirty="0">
                          <a:effectLst/>
                        </a:rPr>
                        <a:t>No Persona</a:t>
                      </a: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indent="0" algn="ctr">
                        <a:spcAft>
                          <a:spcPts val="1000"/>
                        </a:spcAft>
                      </a:pPr>
                      <a:r>
                        <a:rPr lang="es-419" sz="1200">
                          <a:effectLst/>
                        </a:rPr>
                        <a:t>Falsos Positivos</a:t>
                      </a:r>
                      <a:endParaRPr lang="es-ES" sz="1200">
                        <a:effectLst/>
                      </a:endParaRPr>
                    </a:p>
                    <a:p>
                      <a:pPr indent="0" algn="ctr">
                        <a:lnSpc>
                          <a:spcPct val="200000"/>
                        </a:lnSpc>
                        <a:spcAft>
                          <a:spcPts val="0"/>
                        </a:spcAft>
                      </a:pPr>
                      <a:r>
                        <a:rPr lang="es-419" sz="1200">
                          <a:effectLst/>
                        </a:rPr>
                        <a:t>2</a:t>
                      </a:r>
                      <a:endParaRPr lang="es-E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0" algn="ctr">
                        <a:spcAft>
                          <a:spcPts val="1000"/>
                        </a:spcAft>
                      </a:pPr>
                      <a:r>
                        <a:rPr lang="es-419" sz="1200" dirty="0">
                          <a:effectLst/>
                        </a:rPr>
                        <a:t>Verdaderos Negativos</a:t>
                      </a:r>
                      <a:endParaRPr lang="es-ES" sz="1200" dirty="0">
                        <a:effectLst/>
                      </a:endParaRPr>
                    </a:p>
                    <a:p>
                      <a:pPr indent="0" algn="ctr">
                        <a:lnSpc>
                          <a:spcPct val="200000"/>
                        </a:lnSpc>
                        <a:spcAft>
                          <a:spcPts val="0"/>
                        </a:spcAft>
                      </a:pPr>
                      <a:r>
                        <a:rPr lang="es-419" sz="1200" dirty="0">
                          <a:effectLst/>
                        </a:rPr>
                        <a:t>20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370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Resultados en un ambiente nublado</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
        <p:nvSpPr>
          <p:cNvPr id="3" name="Marcador de contenido 2"/>
          <p:cNvSpPr>
            <a:spLocks noGrp="1"/>
          </p:cNvSpPr>
          <p:nvPr>
            <p:ph idx="1"/>
          </p:nvPr>
        </p:nvSpPr>
        <p:spPr/>
        <p:txBody>
          <a:bodyPr/>
          <a:lstStyle/>
          <a:p>
            <a:endParaRPr lang="es-ES" dirty="0"/>
          </a:p>
        </p:txBody>
      </p:sp>
      <p:pic>
        <p:nvPicPr>
          <p:cNvPr id="7" name="Imagen 6"/>
          <p:cNvPicPr/>
          <p:nvPr/>
        </p:nvPicPr>
        <p:blipFill>
          <a:blip r:embed="rId3"/>
          <a:stretch>
            <a:fillRect/>
          </a:stretch>
        </p:blipFill>
        <p:spPr>
          <a:xfrm>
            <a:off x="2092026" y="1837578"/>
            <a:ext cx="7985424" cy="4829922"/>
          </a:xfrm>
          <a:prstGeom prst="rect">
            <a:avLst/>
          </a:prstGeom>
        </p:spPr>
      </p:pic>
    </p:spTree>
    <p:extLst>
      <p:ext uri="{BB962C8B-B14F-4D97-AF65-F5344CB8AC3E}">
        <p14:creationId xmlns:p14="http://schemas.microsoft.com/office/powerpoint/2010/main" val="20374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Conclusiones</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820575256"/>
              </p:ext>
            </p:extLst>
          </p:nvPr>
        </p:nvGraphicFramePr>
        <p:xfrm>
          <a:off x="1718982" y="1467737"/>
          <a:ext cx="10515600" cy="484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62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Conclusiones</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14746424"/>
              </p:ext>
            </p:extLst>
          </p:nvPr>
        </p:nvGraphicFramePr>
        <p:xfrm>
          <a:off x="1456764" y="1637086"/>
          <a:ext cx="10515600" cy="484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107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Recomendaciones</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7260730"/>
              </p:ext>
            </p:extLst>
          </p:nvPr>
        </p:nvGraphicFramePr>
        <p:xfrm>
          <a:off x="1185582" y="1373094"/>
          <a:ext cx="10934700" cy="503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29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p:cNvPicPr>
            <a:picLocks noChangeAspect="1"/>
          </p:cNvPicPr>
          <p:nvPr/>
        </p:nvPicPr>
        <p:blipFill>
          <a:blip r:embed="rId3">
            <a:lum bright="70000" contrast="-70000"/>
          </a:blip>
          <a:stretch>
            <a:fillRect/>
          </a:stretch>
        </p:blipFill>
        <p:spPr>
          <a:xfrm>
            <a:off x="2452214" y="843773"/>
            <a:ext cx="8652865" cy="4594192"/>
          </a:xfrm>
          <a:prstGeom prst="rect">
            <a:avLst/>
          </a:prstGeom>
        </p:spPr>
      </p:pic>
      <p:sp>
        <p:nvSpPr>
          <p:cNvPr id="2" name="Título 1"/>
          <p:cNvSpPr>
            <a:spLocks noGrp="1"/>
          </p:cNvSpPr>
          <p:nvPr>
            <p:ph type="title"/>
          </p:nvPr>
        </p:nvSpPr>
        <p:spPr/>
        <p:txBody>
          <a:bodyPr/>
          <a:lstStyle/>
          <a:p>
            <a:pPr algn="ctr"/>
            <a:r>
              <a:rPr lang="es-EC" dirty="0" smtClean="0">
                <a:solidFill>
                  <a:schemeClr val="tx1"/>
                </a:solidFill>
              </a:rPr>
              <a:t> GRACIAS POR </a:t>
            </a:r>
            <a:br>
              <a:rPr lang="es-EC" dirty="0" smtClean="0">
                <a:solidFill>
                  <a:schemeClr val="tx1"/>
                </a:solidFill>
              </a:rPr>
            </a:br>
            <a:r>
              <a:rPr lang="es-EC" dirty="0" smtClean="0">
                <a:solidFill>
                  <a:schemeClr val="tx1"/>
                </a:solidFill>
              </a:rPr>
              <a:t>SU </a:t>
            </a:r>
            <a:r>
              <a:rPr lang="es-EC" dirty="0" smtClean="0">
                <a:solidFill>
                  <a:schemeClr val="tx1"/>
                </a:solidFill>
              </a:rPr>
              <a:t>ATENCIÓN</a:t>
            </a:r>
            <a:endParaRPr lang="es-EC" dirty="0">
              <a:solidFill>
                <a:schemeClr val="tx1"/>
              </a:solidFill>
            </a:endParaRPr>
          </a:p>
        </p:txBody>
      </p:sp>
    </p:spTree>
    <p:extLst>
      <p:ext uri="{BB962C8B-B14F-4D97-AF65-F5344CB8AC3E}">
        <p14:creationId xmlns:p14="http://schemas.microsoft.com/office/powerpoint/2010/main" val="156135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5375915" y="4636394"/>
            <a:ext cx="1994920" cy="15867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1448739" y="607061"/>
            <a:ext cx="9029700" cy="1325563"/>
          </a:xfrm>
        </p:spPr>
        <p:txBody>
          <a:bodyPr/>
          <a:lstStyle/>
          <a:p>
            <a:r>
              <a:rPr lang="es-EC" dirty="0" smtClean="0">
                <a:ln w="0"/>
                <a:solidFill>
                  <a:schemeClr val="tx1"/>
                </a:solidFill>
                <a:effectLst>
                  <a:outerShdw blurRad="38100" dist="19050" dir="2700000" algn="tl" rotWithShape="0">
                    <a:schemeClr val="dk1">
                      <a:alpha val="40000"/>
                    </a:schemeClr>
                  </a:outerShdw>
                </a:effectLst>
              </a:rPr>
              <a:t>Introducción</a:t>
            </a:r>
            <a:endParaRPr lang="es-EC"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lumMod val="95000"/>
                    <a:lumOff val="5000"/>
                  </a:schemeClr>
                </a:solidFill>
              </a:rPr>
              <a:t> </a:t>
            </a: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3" name="Picture 2" descr="Resultado de imagen para open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77" y="2282182"/>
            <a:ext cx="2182974" cy="12993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deteccion de obje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477" y="1416641"/>
            <a:ext cx="1459830" cy="1381525"/>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rot="20174592">
            <a:off x="2745354" y="1753032"/>
            <a:ext cx="519555" cy="58285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18" name="Flecha derecha 17"/>
          <p:cNvSpPr/>
          <p:nvPr/>
        </p:nvSpPr>
        <p:spPr>
          <a:xfrm rot="2806241">
            <a:off x="2571348" y="3245366"/>
            <a:ext cx="774220" cy="4709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1044" name="Picture 20" descr="Resultado de imagen para sistemas de videovigilanc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504" y="2180861"/>
            <a:ext cx="2665343" cy="1234921"/>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derecha 21"/>
          <p:cNvSpPr/>
          <p:nvPr/>
        </p:nvSpPr>
        <p:spPr>
          <a:xfrm rot="2179203">
            <a:off x="5199817" y="1822196"/>
            <a:ext cx="643055" cy="4709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23" name="Flecha derecha 22"/>
          <p:cNvSpPr/>
          <p:nvPr/>
        </p:nvSpPr>
        <p:spPr>
          <a:xfrm rot="20174592">
            <a:off x="5131912" y="3176228"/>
            <a:ext cx="703558" cy="58285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pic>
        <p:nvPicPr>
          <p:cNvPr id="1046" name="Picture 22" descr="Resultado de imagen para openc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1528" y="1630726"/>
            <a:ext cx="1776808" cy="2188435"/>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derecha 15"/>
          <p:cNvSpPr/>
          <p:nvPr/>
        </p:nvSpPr>
        <p:spPr>
          <a:xfrm>
            <a:off x="8654603" y="2653048"/>
            <a:ext cx="596516" cy="40615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dk1"/>
              </a:solidFill>
            </a:endParaRPr>
          </a:p>
        </p:txBody>
      </p:sp>
      <p:pic>
        <p:nvPicPr>
          <p:cNvPr id="1048" name="Picture 24" descr="Resultado de imagen para deteccion de objet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4603" y="4711521"/>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abajo 16"/>
          <p:cNvSpPr/>
          <p:nvPr/>
        </p:nvSpPr>
        <p:spPr>
          <a:xfrm>
            <a:off x="10032642" y="3924147"/>
            <a:ext cx="445797" cy="71224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dk1"/>
              </a:solidFill>
            </a:endParaRPr>
          </a:p>
        </p:txBody>
      </p:sp>
      <p:sp>
        <p:nvSpPr>
          <p:cNvPr id="19" name="CuadroTexto 18"/>
          <p:cNvSpPr txBox="1"/>
          <p:nvPr/>
        </p:nvSpPr>
        <p:spPr>
          <a:xfrm>
            <a:off x="5512740" y="4723904"/>
            <a:ext cx="1841979" cy="369332"/>
          </a:xfrm>
          <a:prstGeom prst="rect">
            <a:avLst/>
          </a:prstGeom>
          <a:noFill/>
        </p:spPr>
        <p:txBody>
          <a:bodyPr wrap="none" rtlCol="0">
            <a:spAutoFit/>
          </a:bodyPr>
          <a:lstStyle/>
          <a:p>
            <a:r>
              <a:rPr lang="es-419" dirty="0" smtClean="0"/>
              <a:t>HAAR-ADABOOST</a:t>
            </a:r>
            <a:endParaRPr lang="es-ES" dirty="0"/>
          </a:p>
        </p:txBody>
      </p:sp>
      <p:sp>
        <p:nvSpPr>
          <p:cNvPr id="20" name="CuadroTexto 19"/>
          <p:cNvSpPr txBox="1"/>
          <p:nvPr/>
        </p:nvSpPr>
        <p:spPr>
          <a:xfrm>
            <a:off x="5556186" y="5154672"/>
            <a:ext cx="1495730" cy="369332"/>
          </a:xfrm>
          <a:prstGeom prst="rect">
            <a:avLst/>
          </a:prstGeom>
          <a:noFill/>
        </p:spPr>
        <p:txBody>
          <a:bodyPr wrap="none" rtlCol="0">
            <a:spAutoFit/>
          </a:bodyPr>
          <a:lstStyle/>
          <a:p>
            <a:r>
              <a:rPr lang="es-419" dirty="0" smtClean="0"/>
              <a:t>LBP-ADABOST</a:t>
            </a:r>
            <a:endParaRPr lang="es-ES" dirty="0"/>
          </a:p>
        </p:txBody>
      </p:sp>
      <p:sp>
        <p:nvSpPr>
          <p:cNvPr id="21" name="CuadroTexto 20"/>
          <p:cNvSpPr txBox="1"/>
          <p:nvPr/>
        </p:nvSpPr>
        <p:spPr>
          <a:xfrm>
            <a:off x="5556186" y="5585440"/>
            <a:ext cx="1130438" cy="369332"/>
          </a:xfrm>
          <a:prstGeom prst="rect">
            <a:avLst/>
          </a:prstGeom>
          <a:noFill/>
        </p:spPr>
        <p:txBody>
          <a:bodyPr wrap="none" rtlCol="0">
            <a:spAutoFit/>
          </a:bodyPr>
          <a:lstStyle/>
          <a:p>
            <a:r>
              <a:rPr lang="es-419" dirty="0" smtClean="0"/>
              <a:t>HOG-SVM</a:t>
            </a:r>
            <a:endParaRPr lang="es-ES" dirty="0"/>
          </a:p>
        </p:txBody>
      </p:sp>
      <p:sp>
        <p:nvSpPr>
          <p:cNvPr id="24" name="Cerrar llave 23"/>
          <p:cNvSpPr/>
          <p:nvPr/>
        </p:nvSpPr>
        <p:spPr>
          <a:xfrm>
            <a:off x="7582010" y="4711521"/>
            <a:ext cx="309093" cy="1405944"/>
          </a:xfrm>
          <a:prstGeom prst="rightBrace">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25" name="Flecha izquierda 24"/>
          <p:cNvSpPr/>
          <p:nvPr/>
        </p:nvSpPr>
        <p:spPr>
          <a:xfrm>
            <a:off x="7988134" y="5142289"/>
            <a:ext cx="556713" cy="369332"/>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dk1"/>
              </a:solidFill>
            </a:endParaRPr>
          </a:p>
        </p:txBody>
      </p:sp>
      <p:sp>
        <p:nvSpPr>
          <p:cNvPr id="33" name="Flecha izquierda 32"/>
          <p:cNvSpPr/>
          <p:nvPr/>
        </p:nvSpPr>
        <p:spPr>
          <a:xfrm>
            <a:off x="4819202" y="5142289"/>
            <a:ext cx="556713" cy="369332"/>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solidFill>
                <a:schemeClr val="dk1"/>
              </a:solidFill>
            </a:endParaRPr>
          </a:p>
        </p:txBody>
      </p:sp>
      <p:sp>
        <p:nvSpPr>
          <p:cNvPr id="27" name="CuadroTexto 26"/>
          <p:cNvSpPr txBox="1"/>
          <p:nvPr/>
        </p:nvSpPr>
        <p:spPr>
          <a:xfrm>
            <a:off x="5056242" y="4273908"/>
            <a:ext cx="2572307" cy="369332"/>
          </a:xfrm>
          <a:prstGeom prst="rect">
            <a:avLst/>
          </a:prstGeom>
          <a:noFill/>
        </p:spPr>
        <p:txBody>
          <a:bodyPr wrap="none" rtlCol="0">
            <a:spAutoFit/>
          </a:bodyPr>
          <a:lstStyle/>
          <a:p>
            <a:r>
              <a:rPr lang="es-419" dirty="0" smtClean="0"/>
              <a:t>DETECTORES DE OBJETOS</a:t>
            </a:r>
            <a:endParaRPr lang="es-ES" dirty="0"/>
          </a:p>
        </p:txBody>
      </p:sp>
      <p:pic>
        <p:nvPicPr>
          <p:cNvPr id="36" name="Imagen 35"/>
          <p:cNvPicPr/>
          <p:nvPr/>
        </p:nvPicPr>
        <p:blipFill>
          <a:blip r:embed="rId7"/>
          <a:stretch>
            <a:fillRect/>
          </a:stretch>
        </p:blipFill>
        <p:spPr>
          <a:xfrm>
            <a:off x="1147041" y="4561103"/>
            <a:ext cx="3370283" cy="1973963"/>
          </a:xfrm>
          <a:prstGeom prst="rect">
            <a:avLst/>
          </a:prstGeom>
        </p:spPr>
      </p:pic>
      <p:pic>
        <p:nvPicPr>
          <p:cNvPr id="1050" name="Picture 26" descr="Resultado de imagen para BAJO COS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8876" y="2597384"/>
            <a:ext cx="1980609" cy="198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9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64888" y="939916"/>
            <a:ext cx="9023350" cy="1143000"/>
          </a:xfrm>
        </p:spPr>
        <p:txBody>
          <a:bodyPr/>
          <a:lstStyle/>
          <a:p>
            <a:r>
              <a:rPr lang="es-EC" dirty="0" smtClean="0">
                <a:solidFill>
                  <a:schemeClr val="tx1"/>
                </a:solidFill>
              </a:rPr>
              <a:t>Objetivos</a:t>
            </a:r>
            <a:endParaRPr lang="es-EC" dirty="0">
              <a:solidFill>
                <a:schemeClr val="tx1"/>
              </a:solidFill>
            </a:endParaRPr>
          </a:p>
        </p:txBody>
      </p:sp>
      <p:sp>
        <p:nvSpPr>
          <p:cNvPr id="3" name="Marcador de texto 2"/>
          <p:cNvSpPr>
            <a:spLocks noGrp="1"/>
          </p:cNvSpPr>
          <p:nvPr>
            <p:ph type="body" idx="1"/>
          </p:nvPr>
        </p:nvSpPr>
        <p:spPr>
          <a:xfrm>
            <a:off x="1521683" y="1864659"/>
            <a:ext cx="4754880" cy="641350"/>
          </a:xfrm>
        </p:spPr>
        <p:txBody>
          <a:bodyPr/>
          <a:lstStyle/>
          <a:p>
            <a:pPr algn="ctr"/>
            <a:r>
              <a:rPr lang="es-EC" dirty="0" smtClean="0"/>
              <a:t>General</a:t>
            </a:r>
            <a:endParaRPr lang="es-EC" dirty="0"/>
          </a:p>
        </p:txBody>
      </p:sp>
      <p:sp>
        <p:nvSpPr>
          <p:cNvPr id="4" name="Marcador de contenido 3"/>
          <p:cNvSpPr>
            <a:spLocks noGrp="1"/>
          </p:cNvSpPr>
          <p:nvPr>
            <p:ph sz="half" idx="2"/>
          </p:nvPr>
        </p:nvSpPr>
        <p:spPr>
          <a:xfrm>
            <a:off x="1456764" y="2788725"/>
            <a:ext cx="4754880" cy="2539439"/>
          </a:xfrm>
        </p:spPr>
        <p:txBody>
          <a:bodyPr/>
          <a:lstStyle/>
          <a:p>
            <a:pPr algn="just"/>
            <a:r>
              <a:rPr lang="es-ES" dirty="0"/>
              <a:t>Implementar un prototipo de sistema de video en tiempo real para la detección de personas por medio de un algoritmo detector de objetos.</a:t>
            </a:r>
            <a:endParaRPr lang="es-EC" dirty="0"/>
          </a:p>
        </p:txBody>
      </p:sp>
      <p:sp>
        <p:nvSpPr>
          <p:cNvPr id="5" name="Marcador de texto 4"/>
          <p:cNvSpPr>
            <a:spLocks noGrp="1"/>
          </p:cNvSpPr>
          <p:nvPr>
            <p:ph type="body" sz="quarter" idx="3"/>
          </p:nvPr>
        </p:nvSpPr>
        <p:spPr>
          <a:xfrm>
            <a:off x="6735239" y="1864659"/>
            <a:ext cx="4754880" cy="641350"/>
          </a:xfrm>
        </p:spPr>
        <p:txBody>
          <a:bodyPr/>
          <a:lstStyle/>
          <a:p>
            <a:pPr algn="ctr"/>
            <a:r>
              <a:rPr lang="es-EC" dirty="0" smtClean="0"/>
              <a:t>Específicos</a:t>
            </a:r>
            <a:endParaRPr lang="es-EC" dirty="0"/>
          </a:p>
        </p:txBody>
      </p:sp>
      <p:sp>
        <p:nvSpPr>
          <p:cNvPr id="6" name="Marcador de contenido 5"/>
          <p:cNvSpPr>
            <a:spLocks noGrp="1"/>
          </p:cNvSpPr>
          <p:nvPr>
            <p:ph sz="quarter" idx="4"/>
          </p:nvPr>
        </p:nvSpPr>
        <p:spPr>
          <a:xfrm>
            <a:off x="6387354" y="2692867"/>
            <a:ext cx="5732928" cy="3978275"/>
          </a:xfrm>
        </p:spPr>
        <p:txBody>
          <a:bodyPr>
            <a:normAutofit fontScale="92500" lnSpcReduction="10000"/>
          </a:bodyPr>
          <a:lstStyle/>
          <a:p>
            <a:pPr lvl="0" algn="just"/>
            <a:r>
              <a:rPr lang="es-ES" dirty="0" smtClean="0"/>
              <a:t>Analizar </a:t>
            </a:r>
            <a:r>
              <a:rPr lang="es-ES" dirty="0"/>
              <a:t>la arquitectura y configuración de un sistema embebido tipo Raspberry Pi.</a:t>
            </a:r>
          </a:p>
          <a:p>
            <a:pPr lvl="0" algn="just"/>
            <a:r>
              <a:rPr lang="es-ES" dirty="0" smtClean="0"/>
              <a:t>Analizar </a:t>
            </a:r>
            <a:r>
              <a:rPr lang="es-ES" dirty="0"/>
              <a:t>y seleccionar un algoritmo clasificador de imágenes para la detección de personas.</a:t>
            </a:r>
          </a:p>
          <a:p>
            <a:pPr lvl="0" algn="just"/>
            <a:r>
              <a:rPr lang="es-ES" dirty="0" smtClean="0"/>
              <a:t>Implementar </a:t>
            </a:r>
            <a:r>
              <a:rPr lang="es-ES" dirty="0"/>
              <a:t>un detector de personas en tiempo real utilizando el sistema embebido.</a:t>
            </a:r>
          </a:p>
          <a:p>
            <a:pPr lvl="0" algn="just"/>
            <a:r>
              <a:rPr lang="es-ES" dirty="0" smtClean="0"/>
              <a:t>Realizar </a:t>
            </a:r>
            <a:r>
              <a:rPr lang="es-ES" dirty="0"/>
              <a:t>pruebas del prototipo en ambientes controlados. </a:t>
            </a:r>
          </a:p>
          <a:p>
            <a:pPr marL="0" indent="0">
              <a:buNone/>
            </a:pPr>
            <a:endParaRPr lang="es-EC" dirty="0"/>
          </a:p>
        </p:txBody>
      </p:sp>
      <p:sp>
        <p:nvSpPr>
          <p:cNvPr id="9" name="Rectángulo 8"/>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lumMod val="95000"/>
                    <a:lumOff val="5000"/>
                  </a:schemeClr>
                </a:solidFill>
              </a:rPr>
              <a:t> </a:t>
            </a: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Tree>
    <p:extLst>
      <p:ext uri="{BB962C8B-B14F-4D97-AF65-F5344CB8AC3E}">
        <p14:creationId xmlns:p14="http://schemas.microsoft.com/office/powerpoint/2010/main" val="385986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6859" cy="6858000"/>
          </a:xfrm>
          <a:prstGeom prst="rect">
            <a:avLst/>
          </a:prstGeom>
        </p:spPr>
      </p:pic>
      <p:sp>
        <p:nvSpPr>
          <p:cNvPr id="2" name="Título 1"/>
          <p:cNvSpPr>
            <a:spLocks noGrp="1"/>
          </p:cNvSpPr>
          <p:nvPr>
            <p:ph type="title"/>
          </p:nvPr>
        </p:nvSpPr>
        <p:spPr>
          <a:xfrm>
            <a:off x="1772771" y="599888"/>
            <a:ext cx="9029700" cy="1325563"/>
          </a:xfrm>
        </p:spPr>
        <p:txBody>
          <a:bodyPr/>
          <a:lstStyle/>
          <a:p>
            <a:r>
              <a:rPr lang="es-EC" dirty="0" smtClean="0">
                <a:solidFill>
                  <a:schemeClr val="tx1"/>
                </a:solidFill>
              </a:rPr>
              <a:t>Alcance</a:t>
            </a:r>
            <a:endParaRPr lang="es-EC" dirty="0">
              <a:solidFill>
                <a:schemeClr val="tx1"/>
              </a:solidFill>
            </a:endParaRPr>
          </a:p>
        </p:txBody>
      </p:sp>
      <p:sp>
        <p:nvSpPr>
          <p:cNvPr id="3" name="Marcador de contenido 2"/>
          <p:cNvSpPr>
            <a:spLocks noGrp="1"/>
          </p:cNvSpPr>
          <p:nvPr>
            <p:ph idx="1"/>
          </p:nvPr>
        </p:nvSpPr>
        <p:spPr>
          <a:xfrm>
            <a:off x="1456764" y="1788459"/>
            <a:ext cx="9897036" cy="3375212"/>
          </a:xfrm>
        </p:spPr>
        <p:txBody>
          <a:bodyPr>
            <a:normAutofit/>
          </a:bodyPr>
          <a:lstStyle/>
          <a:p>
            <a:r>
              <a:rPr lang="es-EC" dirty="0" smtClean="0"/>
              <a:t>Desarrollar </a:t>
            </a:r>
            <a:r>
              <a:rPr lang="es-EC" dirty="0"/>
              <a:t>una herramienta </a:t>
            </a:r>
            <a:r>
              <a:rPr lang="es-EC" dirty="0" smtClean="0"/>
              <a:t>que permita la detección de objetos en </a:t>
            </a:r>
            <a:r>
              <a:rPr lang="es-EC" dirty="0" smtClean="0"/>
              <a:t>un video </a:t>
            </a:r>
            <a:r>
              <a:rPr lang="es-EC" dirty="0" smtClean="0"/>
              <a:t>en </a:t>
            </a:r>
            <a:r>
              <a:rPr lang="es-EC" dirty="0" smtClean="0"/>
              <a:t>tiempo </a:t>
            </a:r>
            <a:r>
              <a:rPr lang="es-EC" dirty="0" smtClean="0"/>
              <a:t>real.</a:t>
            </a:r>
          </a:p>
          <a:p>
            <a:r>
              <a:rPr lang="es-EC" dirty="0" smtClean="0"/>
              <a:t>Emplear </a:t>
            </a:r>
            <a:r>
              <a:rPr lang="es-EC" dirty="0" smtClean="0"/>
              <a:t>un sistema embebido </a:t>
            </a:r>
            <a:r>
              <a:rPr lang="es-EC" dirty="0" smtClean="0"/>
              <a:t>Raspberry Pi3 </a:t>
            </a:r>
            <a:r>
              <a:rPr lang="es-EC" dirty="0" smtClean="0"/>
              <a:t>para </a:t>
            </a:r>
            <a:r>
              <a:rPr lang="es-EC" dirty="0" smtClean="0"/>
              <a:t>implementar el </a:t>
            </a:r>
            <a:r>
              <a:rPr lang="es-EC" dirty="0" smtClean="0"/>
              <a:t>prototipo detector</a:t>
            </a:r>
            <a:r>
              <a:rPr lang="es-EC" dirty="0" smtClean="0"/>
              <a:t>.</a:t>
            </a:r>
          </a:p>
          <a:p>
            <a:r>
              <a:rPr lang="es-EC" dirty="0" smtClean="0"/>
              <a:t>Probar el prototipo en ambientes controlados interiores y exteriores.</a:t>
            </a:r>
            <a:endParaRPr lang="es-EC" dirty="0" smtClean="0"/>
          </a:p>
          <a:p>
            <a:r>
              <a:rPr lang="es-EC" dirty="0" smtClean="0"/>
              <a:t>Evaluar</a:t>
            </a:r>
            <a:r>
              <a:rPr lang="es-EC" dirty="0" smtClean="0"/>
              <a:t> </a:t>
            </a:r>
            <a:r>
              <a:rPr lang="es-EC" dirty="0" smtClean="0"/>
              <a:t>el rendimiento </a:t>
            </a:r>
            <a:r>
              <a:rPr lang="es-EC" dirty="0" smtClean="0"/>
              <a:t>del detector </a:t>
            </a:r>
            <a:r>
              <a:rPr lang="es-EC" dirty="0" smtClean="0"/>
              <a:t>de objetos</a:t>
            </a:r>
            <a:r>
              <a:rPr lang="es-EC" dirty="0" smtClean="0"/>
              <a:t>.</a:t>
            </a:r>
            <a:endParaRPr lang="es-EC" dirty="0"/>
          </a:p>
          <a:p>
            <a:endParaRPr lang="es-EC" dirty="0"/>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solidFill>
                  <a:schemeClr val="tx1">
                    <a:lumMod val="95000"/>
                    <a:lumOff val="5000"/>
                  </a:schemeClr>
                </a:solidFill>
              </a:rPr>
              <a:t> “DESARROLLO Y ANÁLISIS DE UNA TÉCNICA ESTEGANOGRÁFICA PARA LA TRANSMISIÓN DE IMÁGENES EN ARCHIVOS DE AUDIO ORIENTADO A LA SEGURIDAD EN LAS REDES DE COMUNICACIÓN”</a:t>
            </a:r>
            <a:endParaRPr lang="es-EC" dirty="0"/>
          </a:p>
        </p:txBody>
      </p:sp>
    </p:spTree>
    <p:extLst>
      <p:ext uri="{BB962C8B-B14F-4D97-AF65-F5344CB8AC3E}">
        <p14:creationId xmlns:p14="http://schemas.microsoft.com/office/powerpoint/2010/main" val="7621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t>Detector de objetos</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78148465"/>
              </p:ext>
            </p:extLst>
          </p:nvPr>
        </p:nvGraphicFramePr>
        <p:xfrm>
          <a:off x="3851461" y="2247713"/>
          <a:ext cx="6306671" cy="2700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l="16216" r="20721"/>
          <a:stretch/>
        </p:blipFill>
        <p:spPr bwMode="auto">
          <a:xfrm>
            <a:off x="1142999" y="2619607"/>
            <a:ext cx="1882589" cy="1982379"/>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3058085" y="3267896"/>
            <a:ext cx="793376"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rotWithShape="1">
          <a:blip r:embed="rId9"/>
          <a:srcRect l="19579" t="32688" r="38067" b="9584"/>
          <a:stretch/>
        </p:blipFill>
        <p:spPr>
          <a:xfrm>
            <a:off x="11051240" y="2931719"/>
            <a:ext cx="1129553" cy="1358153"/>
          </a:xfrm>
          <a:prstGeom prst="rect">
            <a:avLst/>
          </a:prstGeom>
        </p:spPr>
      </p:pic>
      <p:sp>
        <p:nvSpPr>
          <p:cNvPr id="8" name="Flecha derecha 7"/>
          <p:cNvSpPr/>
          <p:nvPr/>
        </p:nvSpPr>
        <p:spPr>
          <a:xfrm>
            <a:off x="10158132" y="3267896"/>
            <a:ext cx="793376"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598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056042" y="599888"/>
            <a:ext cx="9029700" cy="1325563"/>
          </a:xfrm>
        </p:spPr>
        <p:txBody>
          <a:bodyPr/>
          <a:lstStyle/>
          <a:p>
            <a:r>
              <a:rPr lang="es-EC" dirty="0" smtClean="0">
                <a:solidFill>
                  <a:schemeClr val="tx1"/>
                </a:solidFill>
              </a:rPr>
              <a:t>Diseño de la aplicación</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12" name="Marcador de contenido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3321" y="1522039"/>
            <a:ext cx="4349154" cy="5335109"/>
          </a:xfrm>
        </p:spPr>
      </p:pic>
    </p:spTree>
    <p:extLst>
      <p:ext uri="{BB962C8B-B14F-4D97-AF65-F5344CB8AC3E}">
        <p14:creationId xmlns:p14="http://schemas.microsoft.com/office/powerpoint/2010/main" val="295589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Diseño detector de personas</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pic>
        <p:nvPicPr>
          <p:cNvPr id="7" name="Marcador de contenido 6"/>
          <p:cNvPicPr>
            <a:picLocks noGrp="1"/>
          </p:cNvPicPr>
          <p:nvPr>
            <p:ph idx="1"/>
          </p:nvPr>
        </p:nvPicPr>
        <p:blipFill rotWithShape="1">
          <a:blip r:embed="rId3"/>
          <a:srcRect r="634" b="587"/>
          <a:stretch/>
        </p:blipFill>
        <p:spPr bwMode="auto">
          <a:xfrm>
            <a:off x="3589020" y="1373887"/>
            <a:ext cx="4542765" cy="5032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35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FAB2398-681A-4C22-8891-EBF3CD511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718982" y="512015"/>
            <a:ext cx="9029700" cy="1325563"/>
          </a:xfrm>
        </p:spPr>
        <p:txBody>
          <a:bodyPr/>
          <a:lstStyle/>
          <a:p>
            <a:r>
              <a:rPr lang="es-EC" dirty="0" smtClean="0">
                <a:solidFill>
                  <a:schemeClr val="tx1"/>
                </a:solidFill>
              </a:rPr>
              <a:t>Aplicación</a:t>
            </a:r>
            <a:endParaRPr lang="es-EC" dirty="0">
              <a:solidFill>
                <a:schemeClr val="tx1"/>
              </a:solidFill>
            </a:endParaRPr>
          </a:p>
        </p:txBody>
      </p:sp>
      <p:sp>
        <p:nvSpPr>
          <p:cNvPr id="6" name="Rectángulo 5"/>
          <p:cNvSpPr/>
          <p:nvPr/>
        </p:nvSpPr>
        <p:spPr>
          <a:xfrm>
            <a:off x="1456764" y="101880"/>
            <a:ext cx="10663518" cy="820271"/>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a:ln>
            <a:noFill/>
          </a:ln>
          <a:effectLst>
            <a:glow rad="101600">
              <a:schemeClr val="accent6">
                <a:satMod val="175000"/>
                <a:alpha val="40000"/>
              </a:schemeClr>
            </a:glow>
            <a:outerShdw blurRad="63500" dist="25400" dir="14700000" algn="t" rotWithShape="0">
              <a:srgbClr val="000000">
                <a:alpha val="5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solidFill>
                  <a:schemeClr val="tx1">
                    <a:lumMod val="95000"/>
                    <a:lumOff val="5000"/>
                  </a:schemeClr>
                </a:solidFill>
              </a:rPr>
              <a:t>“DESARROLLO DE UN SISTEMA EMBEBIDO PARA DETECTAR EN TIEMPO REAL LA PRESENCIA DE PERSONAS EN AMBIENTES CONTROLADOS”</a:t>
            </a:r>
            <a:endParaRPr lang="es-EC" dirty="0"/>
          </a:p>
        </p:txBody>
      </p:sp>
      <p:sp>
        <p:nvSpPr>
          <p:cNvPr id="3" name="Marcador de contenido 2"/>
          <p:cNvSpPr>
            <a:spLocks noGrp="1"/>
          </p:cNvSpPr>
          <p:nvPr>
            <p:ph idx="1"/>
          </p:nvPr>
        </p:nvSpPr>
        <p:spPr/>
        <p:txBody>
          <a:bodyPr/>
          <a:lstStyle/>
          <a:p>
            <a:endParaRPr lang="es-ES" dirty="0"/>
          </a:p>
        </p:txBody>
      </p:sp>
      <p:pic>
        <p:nvPicPr>
          <p:cNvPr id="7" name="Imagen 6"/>
          <p:cNvPicPr/>
          <p:nvPr/>
        </p:nvPicPr>
        <p:blipFill rotWithShape="1">
          <a:blip r:embed="rId3"/>
          <a:srcRect r="1127"/>
          <a:stretch/>
        </p:blipFill>
        <p:spPr bwMode="auto">
          <a:xfrm>
            <a:off x="2331720" y="2120900"/>
            <a:ext cx="6717030" cy="32740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7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1622</Words>
  <Application>Microsoft Office PowerPoint</Application>
  <PresentationFormat>Panorámica</PresentationFormat>
  <Paragraphs>253</Paragraphs>
  <Slides>28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Times New Roman</vt:lpstr>
      <vt:lpstr>Tema de Office</vt:lpstr>
      <vt:lpstr>Tema:  “DESARROLLO DE UN SISTEMA EMBEBIDO PARA DETECTAR EN TIEMPO REAL LA PRESENCIA DE PERSONAS EN AMBIENTES CONTROLADOS”.  Tesis de Grado previo  la obtención del título: INGENIERA EN ELECTRÓNICA Y TELECOMUNICACIONES  </vt:lpstr>
      <vt:lpstr>Contenido</vt:lpstr>
      <vt:lpstr>Introducción</vt:lpstr>
      <vt:lpstr>Objetivos</vt:lpstr>
      <vt:lpstr>Alcance</vt:lpstr>
      <vt:lpstr>Detector de objetos</vt:lpstr>
      <vt:lpstr>Diseño de la aplicación</vt:lpstr>
      <vt:lpstr>Diseño detector de personas</vt:lpstr>
      <vt:lpstr>Aplicación</vt:lpstr>
      <vt:lpstr>Escenarios de prueba</vt:lpstr>
      <vt:lpstr>Alcance de detección del prototipo</vt:lpstr>
      <vt:lpstr>Consumo computacional</vt:lpstr>
      <vt:lpstr>Pruebas de Funcionamiento</vt:lpstr>
      <vt:lpstr>Pruebas en un ambiente soleado</vt:lpstr>
      <vt:lpstr>Pruebas en un ambiente soleado</vt:lpstr>
      <vt:lpstr>Resultados en un ambiente soleado</vt:lpstr>
      <vt:lpstr>Pruebas en un ambiente nublado</vt:lpstr>
      <vt:lpstr>Pruebas ambiente nublado</vt:lpstr>
      <vt:lpstr>Pruebas ambiente nublado</vt:lpstr>
      <vt:lpstr>Resultados en un ambiente nublado</vt:lpstr>
      <vt:lpstr>Pruebas en un ambiente interior controlado</vt:lpstr>
      <vt:lpstr>Pruebas en un ambiente interior controlado</vt:lpstr>
      <vt:lpstr>Pruebas en un ambiente interior controlado</vt:lpstr>
      <vt:lpstr>Resultados en un ambiente nublado</vt:lpstr>
      <vt:lpstr>Conclusiones</vt:lpstr>
      <vt:lpstr>Conclusiones</vt:lpstr>
      <vt:lpstr>Recomendaciones</vt:lpstr>
      <vt:lpstr> 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“DESARROLLO DE UN SISTEMA EMBEBIDO PARA DETECTAR EN TIEMPO REAL LA PRESENCIA DE PERSONAS EN AMBIENTES CONTROLADOS”.  Tesis de Grado previo  la obtención del título: INGENIERA EN ELECTRÓNICA Y TELECOMUNICACIONES</dc:title>
  <dc:creator>Jessyk</dc:creator>
  <cp:lastModifiedBy>Jessyk</cp:lastModifiedBy>
  <cp:revision>18</cp:revision>
  <dcterms:created xsi:type="dcterms:W3CDTF">2018-03-05T17:01:23Z</dcterms:created>
  <dcterms:modified xsi:type="dcterms:W3CDTF">2018-03-06T14:45:24Z</dcterms:modified>
</cp:coreProperties>
</file>